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5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50"/>
  </p:notesMasterIdLst>
  <p:handoutMasterIdLst>
    <p:handoutMasterId r:id="rId51"/>
  </p:handoutMasterIdLst>
  <p:sldIdLst>
    <p:sldId id="336" r:id="rId2"/>
    <p:sldId id="268" r:id="rId3"/>
    <p:sldId id="292" r:id="rId4"/>
    <p:sldId id="309" r:id="rId5"/>
    <p:sldId id="269" r:id="rId6"/>
    <p:sldId id="296" r:id="rId7"/>
    <p:sldId id="270" r:id="rId8"/>
    <p:sldId id="300" r:id="rId9"/>
    <p:sldId id="301" r:id="rId10"/>
    <p:sldId id="271" r:id="rId11"/>
    <p:sldId id="272" r:id="rId12"/>
    <p:sldId id="333" r:id="rId13"/>
    <p:sldId id="312" r:id="rId14"/>
    <p:sldId id="313" r:id="rId15"/>
    <p:sldId id="293" r:id="rId16"/>
    <p:sldId id="273" r:id="rId17"/>
    <p:sldId id="314" r:id="rId18"/>
    <p:sldId id="334" r:id="rId19"/>
    <p:sldId id="321" r:id="rId20"/>
    <p:sldId id="274" r:id="rId21"/>
    <p:sldId id="315" r:id="rId22"/>
    <p:sldId id="316" r:id="rId23"/>
    <p:sldId id="278" r:id="rId24"/>
    <p:sldId id="326" r:id="rId25"/>
    <p:sldId id="318" r:id="rId26"/>
    <p:sldId id="335" r:id="rId27"/>
    <p:sldId id="322" r:id="rId28"/>
    <p:sldId id="323" r:id="rId29"/>
    <p:sldId id="324" r:id="rId30"/>
    <p:sldId id="337" r:id="rId31"/>
    <p:sldId id="339" r:id="rId32"/>
    <p:sldId id="338" r:id="rId33"/>
    <p:sldId id="280" r:id="rId34"/>
    <p:sldId id="325" r:id="rId35"/>
    <p:sldId id="285" r:id="rId36"/>
    <p:sldId id="303" r:id="rId37"/>
    <p:sldId id="281" r:id="rId38"/>
    <p:sldId id="282" r:id="rId39"/>
    <p:sldId id="283" r:id="rId40"/>
    <p:sldId id="305" r:id="rId41"/>
    <p:sldId id="306" r:id="rId42"/>
    <p:sldId id="304" r:id="rId43"/>
    <p:sldId id="307" r:id="rId44"/>
    <p:sldId id="286" r:id="rId45"/>
    <p:sldId id="287" r:id="rId46"/>
    <p:sldId id="294" r:id="rId47"/>
    <p:sldId id="290" r:id="rId48"/>
    <p:sldId id="330" r:id="rId49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20149" autoAdjust="0"/>
    <p:restoredTop sz="86867" autoAdjust="0"/>
  </p:normalViewPr>
  <p:slideViewPr>
    <p:cSldViewPr>
      <p:cViewPr varScale="1">
        <p:scale>
          <a:sx n="115" d="100"/>
          <a:sy n="115" d="100"/>
        </p:scale>
        <p:origin x="-96" y="-7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HCI issues and confidence determine.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93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38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Terrible.</a:t>
            </a:r>
          </a:p>
          <a:p>
            <a:r>
              <a:rPr lang="en-US" dirty="0" smtClean="0"/>
              <a:t>Only okay for short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13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l.ldc.upenn.edu/C/C90/C90-2036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rvig.com/ngrams/spell-errors.txt" TargetMode="External"/><Relationship Id="rId3" Type="http://schemas.openxmlformats.org/officeDocument/2006/relationships/hyperlink" Target="http://norvig.com/ngrams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aspell.net/test/" TargetMode="External"/><Relationship Id="rId4" Type="http://schemas.openxmlformats.org/officeDocument/2006/relationships/hyperlink" Target="http://www.ota.ox.ac.uk/headers/0643.xml" TargetMode="External"/><Relationship Id="rId5" Type="http://schemas.openxmlformats.org/officeDocument/2006/relationships/hyperlink" Target="http://norvig.com/ngrams/spell-errors.tx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Wikipedia:Lists_of_common_misspellings/For_machine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438150"/>
            <a:ext cx="7924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CS276 – Information Retrieval and Web Search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Checking in. </a:t>
            </a:r>
            <a:r>
              <a:rPr lang="en-US" sz="2000" dirty="0" smtClean="0">
                <a:latin typeface="+mn-lt"/>
              </a:rPr>
              <a:t>By the end of this week you need to have: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Watched the online videos corresponding to the first 6 chapters of </a:t>
            </a:r>
            <a:r>
              <a:rPr lang="en-US" sz="2000" i="1" dirty="0" smtClean="0">
                <a:latin typeface="+mn-lt"/>
              </a:rPr>
              <a:t>IIR </a:t>
            </a:r>
            <a:r>
              <a:rPr lang="en-US" sz="2000" b="1" dirty="0" smtClean="0">
                <a:latin typeface="+mn-lt"/>
              </a:rPr>
              <a:t>or/and </a:t>
            </a:r>
            <a:r>
              <a:rPr lang="en-US" sz="2000" dirty="0" smtClean="0">
                <a:latin typeface="+mn-lt"/>
              </a:rPr>
              <a:t>read chapters 1–6 of the book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Done programming assignment 1 (due Thursday)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Submitted 5 search queries for the Stanford domain (for PA3)</a:t>
            </a:r>
            <a:endParaRPr lang="en-US" sz="2000" dirty="0" smtClean="0">
              <a:latin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Oh, and problem set 1 was due last Thursday </a:t>
            </a:r>
            <a:r>
              <a:rPr lang="en-US" sz="2000" dirty="0" smtClean="0">
                <a:latin typeface="+mn-lt"/>
                <a:sym typeface="Wingdings"/>
              </a:rPr>
              <a:t>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+mn-lt"/>
              <a:sym typeface="Wingdings"/>
            </a:endParaRPr>
          </a:p>
          <a:p>
            <a:r>
              <a:rPr lang="en-US" sz="2000" dirty="0" smtClean="0">
                <a:latin typeface="+mn-lt"/>
                <a:sym typeface="Wingdings"/>
              </a:rPr>
              <a:t>Today: Probabilistic models of spelling correction for PA2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  <a:sym typeface="Wingdings"/>
              </a:rPr>
              <a:t>You should also look at chapter 3 video/book for other material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>
              <a:latin typeface="+mn-lt"/>
              <a:sym typeface="Wingdings"/>
            </a:endParaRPr>
          </a:p>
          <a:p>
            <a:r>
              <a:rPr lang="en-US" sz="2000" dirty="0" smtClean="0">
                <a:latin typeface="+mn-lt"/>
                <a:sym typeface="Wingdings"/>
              </a:rPr>
              <a:t>Thursday: Class lab on map-reduce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7776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/>
              <a:t>Noisy Channel Intuition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noisychannelpos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00150"/>
            <a:ext cx="7239000" cy="364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85800" y="2443770"/>
            <a:ext cx="7620000" cy="2598420"/>
            <a:chOff x="685800" y="2443770"/>
            <a:chExt cx="7620000" cy="2598420"/>
          </a:xfrm>
        </p:grpSpPr>
        <p:sp>
          <p:nvSpPr>
            <p:cNvPr id="6" name="Rectangle 5"/>
            <p:cNvSpPr/>
            <p:nvPr/>
          </p:nvSpPr>
          <p:spPr bwMode="auto">
            <a:xfrm>
              <a:off x="3925764" y="2443770"/>
              <a:ext cx="399068" cy="25984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85800" y="2647950"/>
              <a:ext cx="3276600" cy="2133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191000" y="2809620"/>
              <a:ext cx="3124200" cy="2133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010400" y="2724150"/>
              <a:ext cx="1295400" cy="1371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10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</a:t>
            </a:r>
            <a:r>
              <a:rPr lang="en-US" dirty="0" smtClean="0"/>
              <a:t>Channel aka Bayes’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see an observation </a:t>
            </a:r>
            <a:r>
              <a:rPr lang="en-US" i="1" dirty="0" smtClean="0"/>
              <a:t>x</a:t>
            </a:r>
            <a:r>
              <a:rPr lang="en-US" dirty="0" smtClean="0"/>
              <a:t> of a misspelled word</a:t>
            </a:r>
          </a:p>
          <a:p>
            <a:r>
              <a:rPr lang="en-US" dirty="0" smtClean="0"/>
              <a:t>Find the correct word </a:t>
            </a:r>
            <a:r>
              <a:rPr lang="en-US" i="1" dirty="0" err="1" smtClean="0"/>
              <a:t>ŵ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624320"/>
              </p:ext>
            </p:extLst>
          </p:nvPr>
        </p:nvGraphicFramePr>
        <p:xfrm>
          <a:off x="2545184" y="2419351"/>
          <a:ext cx="2808141" cy="65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Equation" r:id="rId4" imgW="1244600" imgH="292100" progId="Equation.3">
                  <p:embed/>
                </p:oleObj>
              </mc:Choice>
              <mc:Fallback>
                <p:oleObj name="Equation" r:id="rId4" imgW="12446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5184" y="2419351"/>
                        <a:ext cx="2808141" cy="659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804999"/>
              </p:ext>
            </p:extLst>
          </p:nvPr>
        </p:nvGraphicFramePr>
        <p:xfrm>
          <a:off x="2895600" y="3105150"/>
          <a:ext cx="3238500" cy="94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Equation" r:id="rId6" imgW="1435100" imgH="419100" progId="Equation.3">
                  <p:embed/>
                </p:oleObj>
              </mc:Choice>
              <mc:Fallback>
                <p:oleObj name="Equation" r:id="rId6" imgW="14351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3105150"/>
                        <a:ext cx="3238500" cy="945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234021"/>
              </p:ext>
            </p:extLst>
          </p:nvPr>
        </p:nvGraphicFramePr>
        <p:xfrm>
          <a:off x="2914650" y="4198937"/>
          <a:ext cx="318135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Equation" r:id="rId8" imgW="1409700" imgH="292100" progId="Equation.3">
                  <p:embed/>
                </p:oleObj>
              </mc:Choice>
              <mc:Fallback>
                <p:oleObj name="Equation" r:id="rId8" imgW="1409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14650" y="4198937"/>
                        <a:ext cx="3181350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161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History: Noisy channel for spelling proposed around 1990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IBM</a:t>
            </a:r>
          </a:p>
          <a:p>
            <a:pPr lvl="1"/>
            <a:r>
              <a:rPr lang="en-US" dirty="0"/>
              <a:t>Mays, Eric, Fred J. </a:t>
            </a:r>
            <a:r>
              <a:rPr lang="en-US" dirty="0" err="1"/>
              <a:t>Damerau</a:t>
            </a:r>
            <a:r>
              <a:rPr lang="en-US" dirty="0"/>
              <a:t> and Robert L. Mercer. 1991. Context based spelling </a:t>
            </a:r>
            <a:r>
              <a:rPr lang="en-US" dirty="0" smtClean="0"/>
              <a:t>correction. </a:t>
            </a:r>
            <a:r>
              <a:rPr lang="en-US" i="1" dirty="0" smtClean="0"/>
              <a:t>Information </a:t>
            </a:r>
            <a:r>
              <a:rPr lang="en-US" i="1" dirty="0"/>
              <a:t>Processing and Management</a:t>
            </a:r>
            <a:r>
              <a:rPr lang="en-US" dirty="0"/>
              <a:t>, 23(5), 517–</a:t>
            </a:r>
            <a:r>
              <a:rPr lang="en-US" dirty="0" smtClean="0"/>
              <a:t>522</a:t>
            </a:r>
          </a:p>
          <a:p>
            <a:r>
              <a:rPr lang="en-US" sz="2800" b="1" dirty="0" smtClean="0"/>
              <a:t>AT&amp;T Bell Labs</a:t>
            </a:r>
          </a:p>
          <a:p>
            <a:pPr lvl="1"/>
            <a:r>
              <a:rPr lang="en-US" dirty="0" smtClean="0"/>
              <a:t>Kernighan, Mark D., Kenneth W. Church, </a:t>
            </a:r>
            <a:r>
              <a:rPr lang="en-US" dirty="0"/>
              <a:t>and </a:t>
            </a:r>
            <a:r>
              <a:rPr lang="en-US" dirty="0" smtClean="0"/>
              <a:t>William A. Gale</a:t>
            </a:r>
            <a:r>
              <a:rPr lang="en-US" dirty="0"/>
              <a:t>. </a:t>
            </a:r>
            <a:r>
              <a:rPr lang="en-US" dirty="0" smtClean="0"/>
              <a:t>1990. </a:t>
            </a:r>
            <a:r>
              <a:rPr lang="en-US" dirty="0" smtClean="0">
                <a:hlinkClick r:id="rId2"/>
              </a:rPr>
              <a:t>A </a:t>
            </a:r>
            <a:r>
              <a:rPr lang="en-US" dirty="0">
                <a:hlinkClick r:id="rId2"/>
              </a:rPr>
              <a:t>spelling correction program based on a noisy channel </a:t>
            </a:r>
            <a:r>
              <a:rPr lang="en-US" dirty="0" smtClean="0">
                <a:hlinkClick r:id="rId2"/>
              </a:rPr>
              <a:t>model</a:t>
            </a:r>
            <a:r>
              <a:rPr lang="en-US" dirty="0" smtClean="0"/>
              <a:t>. Proceedings of COLING 1990, 205-210</a:t>
            </a:r>
          </a:p>
        </p:txBody>
      </p:sp>
    </p:spTree>
    <p:extLst>
      <p:ext uri="{BB962C8B-B14F-4D97-AF65-F5344CB8AC3E}">
        <p14:creationId xmlns:p14="http://schemas.microsoft.com/office/powerpoint/2010/main" val="55899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Non-word spelling error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733550"/>
            <a:ext cx="6705600" cy="234315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err="1" smtClean="0">
                <a:solidFill>
                  <a:srgbClr val="A50021"/>
                </a:solidFill>
                <a:latin typeface="Courier"/>
                <a:cs typeface="Courier"/>
              </a:rPr>
              <a:t>acress</a:t>
            </a:r>
            <a:endParaRPr lang="en-US" sz="2800" dirty="0">
              <a:solidFill>
                <a:srgbClr val="A50021"/>
              </a:solidFill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00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Words with similar spelling</a:t>
            </a:r>
          </a:p>
          <a:p>
            <a:pPr lvl="1"/>
            <a:r>
              <a:rPr lang="en-US" sz="2400" dirty="0" smtClean="0"/>
              <a:t>Small edit distance to error</a:t>
            </a:r>
            <a:endParaRPr lang="en-US" sz="2400" dirty="0"/>
          </a:p>
          <a:p>
            <a:r>
              <a:rPr lang="en-US" sz="2800" dirty="0" smtClean="0"/>
              <a:t>Words with similar pronunciation</a:t>
            </a:r>
          </a:p>
          <a:p>
            <a:pPr lvl="1"/>
            <a:r>
              <a:rPr lang="en-US" sz="2400" dirty="0" smtClean="0"/>
              <a:t>Small edit distance of pronunciation to error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Damerau-Levenshtein</a:t>
            </a:r>
            <a:r>
              <a:rPr lang="en-US" dirty="0" smtClean="0"/>
              <a:t> </a:t>
            </a:r>
            <a:r>
              <a:rPr lang="en-US" dirty="0"/>
              <a:t>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Minimal edit distance between two strings, where edits are:</a:t>
            </a:r>
          </a:p>
          <a:p>
            <a:pPr lvl="1"/>
            <a:r>
              <a:rPr lang="en-US" sz="2400" dirty="0" smtClean="0"/>
              <a:t>Insertion</a:t>
            </a:r>
          </a:p>
          <a:p>
            <a:pPr lvl="1"/>
            <a:r>
              <a:rPr lang="en-US" sz="2400" dirty="0" smtClean="0"/>
              <a:t>Deletion</a:t>
            </a:r>
          </a:p>
          <a:p>
            <a:pPr lvl="1"/>
            <a:r>
              <a:rPr lang="en-US" sz="2400" dirty="0" smtClean="0"/>
              <a:t>Substitution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Transposition of two adjacent </a:t>
            </a:r>
            <a:r>
              <a:rPr lang="en-US" sz="2400" dirty="0" smtClean="0">
                <a:solidFill>
                  <a:srgbClr val="0000FF"/>
                </a:solidFill>
              </a:rPr>
              <a:t>letters</a:t>
            </a:r>
          </a:p>
          <a:p>
            <a:pPr lvl="1"/>
            <a:endParaRPr lang="en-US" sz="2400" dirty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See </a:t>
            </a:r>
            <a:r>
              <a:rPr lang="en-US" sz="2800" i="1" dirty="0" smtClean="0">
                <a:solidFill>
                  <a:srgbClr val="000000"/>
                </a:solidFill>
              </a:rPr>
              <a:t>IIR </a:t>
            </a:r>
            <a:r>
              <a:rPr lang="en-US" sz="2800" dirty="0" smtClean="0">
                <a:solidFill>
                  <a:srgbClr val="000000"/>
                </a:solidFill>
              </a:rPr>
              <a:t>sec 3.3.3 for edit distance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742950"/>
          </a:xfrm>
        </p:spPr>
        <p:txBody>
          <a:bodyPr/>
          <a:lstStyle/>
          <a:p>
            <a:r>
              <a:rPr lang="en-US" dirty="0" smtClean="0"/>
              <a:t>Words within 1 of </a:t>
            </a:r>
            <a:r>
              <a:rPr lang="en-US" dirty="0" err="1" smtClean="0">
                <a:latin typeface="Courier"/>
                <a:cs typeface="Courier"/>
              </a:rPr>
              <a:t>acress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979609"/>
              </p:ext>
            </p:extLst>
          </p:nvPr>
        </p:nvGraphicFramePr>
        <p:xfrm>
          <a:off x="1295400" y="1276350"/>
          <a:ext cx="66294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/>
                <a:gridCol w="1325880"/>
                <a:gridCol w="1082040"/>
                <a:gridCol w="9144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Error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Candidate Correction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Correct Letter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Error Letter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actress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t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deletion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caress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ca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transposition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access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c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r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substitution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across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o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e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substitution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acres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acres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insertion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3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80% of errors are within edit distance 1</a:t>
            </a:r>
          </a:p>
          <a:p>
            <a:r>
              <a:rPr lang="en-US" sz="2800" dirty="0" smtClean="0"/>
              <a:t>Almost all errors within edit distance 2</a:t>
            </a:r>
          </a:p>
          <a:p>
            <a:endParaRPr lang="en-US" sz="2800" dirty="0" smtClean="0"/>
          </a:p>
          <a:p>
            <a:r>
              <a:rPr lang="en-US" sz="2800" dirty="0" smtClean="0"/>
              <a:t>Also allow insertion of </a:t>
            </a:r>
            <a:r>
              <a:rPr lang="en-US" sz="2800" b="1" dirty="0" smtClean="0"/>
              <a:t>space</a:t>
            </a:r>
            <a:r>
              <a:rPr lang="en-US" sz="2800" dirty="0" smtClean="0"/>
              <a:t> or </a:t>
            </a:r>
            <a:r>
              <a:rPr lang="en-US" sz="2800" b="1" dirty="0" smtClean="0"/>
              <a:t>hyphen</a:t>
            </a:r>
          </a:p>
          <a:p>
            <a:pPr lvl="1"/>
            <a:r>
              <a:rPr lang="en-US" sz="2400" dirty="0" err="1">
                <a:latin typeface="Courier"/>
                <a:cs typeface="Courier"/>
              </a:rPr>
              <a:t>t</a:t>
            </a:r>
            <a:r>
              <a:rPr lang="en-US" sz="2400" dirty="0" err="1" smtClean="0">
                <a:latin typeface="Courier"/>
                <a:cs typeface="Courier"/>
              </a:rPr>
              <a:t>hisidea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ym typeface="Wingdings"/>
              </a:rPr>
              <a:t>  </a:t>
            </a:r>
            <a:r>
              <a:rPr lang="en-US" sz="2400" dirty="0" smtClean="0">
                <a:latin typeface="Courier"/>
                <a:cs typeface="Courier"/>
                <a:sym typeface="Wingdings"/>
              </a:rPr>
              <a:t>this idea</a:t>
            </a:r>
          </a:p>
          <a:p>
            <a:pPr lvl="1"/>
            <a:r>
              <a:rPr lang="en-US" sz="2400" dirty="0" err="1">
                <a:latin typeface="Courier"/>
                <a:cs typeface="Courier"/>
                <a:sym typeface="Wingdings"/>
              </a:rPr>
              <a:t>i</a:t>
            </a:r>
            <a:r>
              <a:rPr lang="en-US" sz="2400" dirty="0" err="1" smtClean="0">
                <a:latin typeface="Courier"/>
                <a:cs typeface="Courier"/>
                <a:sym typeface="Wingdings"/>
              </a:rPr>
              <a:t>nlaw</a:t>
            </a:r>
            <a:r>
              <a:rPr lang="en-US" sz="2400" dirty="0" smtClean="0">
                <a:latin typeface="Courier"/>
                <a:cs typeface="Courier"/>
                <a:sym typeface="Wingdings"/>
              </a:rPr>
              <a:t>  in-law</a:t>
            </a:r>
            <a:endParaRPr lang="en-US" sz="2400" dirty="0" smtClean="0">
              <a:latin typeface="Courier"/>
              <a:cs typeface="Courier"/>
            </a:endParaRPr>
          </a:p>
          <a:p>
            <a:pPr lvl="1"/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6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 smtClean="0"/>
              <a:t>Wait, how do you generate the candidates?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through dictionary, check edit distance with each 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 all words within edit distance ≤ </a:t>
            </a:r>
            <a:r>
              <a:rPr lang="en-US" i="1" dirty="0" smtClean="0"/>
              <a:t>k </a:t>
            </a:r>
            <a:r>
              <a:rPr lang="en-US" dirty="0" smtClean="0"/>
              <a:t>(e.g., </a:t>
            </a:r>
            <a:r>
              <a:rPr lang="en-US" i="1" dirty="0" smtClean="0"/>
              <a:t>k </a:t>
            </a:r>
            <a:r>
              <a:rPr lang="en-US" dirty="0" smtClean="0"/>
              <a:t>= 1 or 2) and then intersect them with dictionary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a character </a:t>
            </a:r>
            <a:r>
              <a:rPr lang="en-US" i="1" dirty="0" smtClean="0"/>
              <a:t>k</a:t>
            </a:r>
            <a:r>
              <a:rPr lang="en-US" dirty="0" smtClean="0"/>
              <a:t>-gram index and find dictionary words that share “most” </a:t>
            </a:r>
            <a:r>
              <a:rPr lang="en-US" i="1" dirty="0" smtClean="0"/>
              <a:t>k</a:t>
            </a:r>
            <a:r>
              <a:rPr lang="en-US" dirty="0" smtClean="0"/>
              <a:t>-grams with word (e.g., by Jaccard coefficient)</a:t>
            </a:r>
          </a:p>
          <a:p>
            <a:pPr marL="800100" lvl="1" indent="-457200"/>
            <a:r>
              <a:rPr lang="en-US" dirty="0" smtClean="0"/>
              <a:t>see </a:t>
            </a:r>
            <a:r>
              <a:rPr lang="en-US" i="1" dirty="0" smtClean="0"/>
              <a:t>IIR </a:t>
            </a:r>
            <a:r>
              <a:rPr lang="en-US" dirty="0" smtClean="0"/>
              <a:t>sec 3.3.4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them fast with a </a:t>
            </a:r>
            <a:r>
              <a:rPr lang="en-US" dirty="0" err="1" smtClean="0"/>
              <a:t>Levenshtein</a:t>
            </a:r>
            <a:r>
              <a:rPr lang="en-US" dirty="0" smtClean="0"/>
              <a:t> finite state transducer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Have a </a:t>
            </a:r>
            <a:r>
              <a:rPr lang="en-US" dirty="0" err="1" smtClean="0"/>
              <a:t>precomputed</a:t>
            </a:r>
            <a:r>
              <a:rPr lang="en-US" dirty="0" smtClean="0"/>
              <a:t> hash of words to possible corrections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4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use the unigram probability of words</a:t>
            </a:r>
          </a:p>
          <a:p>
            <a:pPr lvl="1"/>
            <a:r>
              <a:rPr lang="en-US" dirty="0" smtClean="0"/>
              <a:t>Take big supply of words (your document collection with </a:t>
            </a:r>
            <a:r>
              <a:rPr lang="en-US" i="1" dirty="0" smtClean="0"/>
              <a:t>T</a:t>
            </a:r>
            <a:r>
              <a:rPr lang="en-US" dirty="0" smtClean="0"/>
              <a:t> tokens)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923939"/>
              </p:ext>
            </p:extLst>
          </p:nvPr>
        </p:nvGraphicFramePr>
        <p:xfrm>
          <a:off x="1752600" y="2343150"/>
          <a:ext cx="1638300" cy="76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3" imgW="838200" imgH="393700" progId="Equation.3">
                  <p:embed/>
                </p:oleObj>
              </mc:Choice>
              <mc:Fallback>
                <p:oleObj name="Equation" r:id="rId3" imgW="838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2343150"/>
                        <a:ext cx="1638300" cy="769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6681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Spelling Correction Task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Unigram Prior probability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879543"/>
              </p:ext>
            </p:extLst>
          </p:nvPr>
        </p:nvGraphicFramePr>
        <p:xfrm>
          <a:off x="1295400" y="1957070"/>
          <a:ext cx="6781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438400"/>
                <a:gridCol w="312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of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P(word)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9,321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.0000230573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220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.0000005442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686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.0000016969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37,038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.0000916207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120,844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.0002989314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12,874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.0000318463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276350"/>
            <a:ext cx="723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Counts from 404,253,213 words in Corpus of Contemporary English (COCA)</a:t>
            </a: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67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model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Error model probability, Edit probability</a:t>
            </a:r>
          </a:p>
          <a:p>
            <a:r>
              <a:rPr lang="en-US" i="1" dirty="0" smtClean="0"/>
              <a:t>Kernighan, Church, Gale  1990</a:t>
            </a:r>
          </a:p>
          <a:p>
            <a:endParaRPr lang="en-US" i="1" dirty="0" smtClean="0"/>
          </a:p>
          <a:p>
            <a:r>
              <a:rPr lang="en-US" i="1" dirty="0" smtClean="0"/>
              <a:t>Misspelled word x = x</a:t>
            </a:r>
            <a:r>
              <a:rPr lang="en-US" i="1" baseline="-25000" dirty="0" smtClean="0"/>
              <a:t>1</a:t>
            </a:r>
            <a:r>
              <a:rPr lang="en-US" i="1" dirty="0" smtClean="0"/>
              <a:t>, x</a:t>
            </a:r>
            <a:r>
              <a:rPr lang="en-US" i="1" baseline="-25000" dirty="0" smtClean="0"/>
              <a:t>2</a:t>
            </a:r>
            <a:r>
              <a:rPr lang="en-US" i="1" dirty="0" smtClean="0"/>
              <a:t>, x</a:t>
            </a:r>
            <a:r>
              <a:rPr lang="en-US" i="1" baseline="-25000" dirty="0" smtClean="0"/>
              <a:t>3</a:t>
            </a:r>
            <a:r>
              <a:rPr lang="en-US" i="1" dirty="0" smtClean="0"/>
              <a:t>…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m</a:t>
            </a:r>
            <a:endParaRPr lang="en-US" i="1" baseline="-25000" dirty="0" smtClean="0"/>
          </a:p>
          <a:p>
            <a:r>
              <a:rPr lang="en-US" i="1" dirty="0" smtClean="0"/>
              <a:t>Correct word w = w</a:t>
            </a:r>
            <a:r>
              <a:rPr lang="en-US" i="1" baseline="-25000" dirty="0" smtClean="0"/>
              <a:t>1</a:t>
            </a:r>
            <a:r>
              <a:rPr lang="en-US" i="1" dirty="0" smtClean="0"/>
              <a:t>, w</a:t>
            </a:r>
            <a:r>
              <a:rPr lang="en-US" i="1" baseline="-25000" dirty="0" smtClean="0"/>
              <a:t>2</a:t>
            </a:r>
            <a:r>
              <a:rPr lang="en-US" i="1" dirty="0" smtClean="0"/>
              <a:t>, w</a:t>
            </a:r>
            <a:r>
              <a:rPr lang="en-US" i="1" baseline="-25000" dirty="0" smtClean="0"/>
              <a:t>3</a:t>
            </a:r>
            <a:r>
              <a:rPr lang="en-US" i="1" dirty="0" smtClean="0"/>
              <a:t>,…,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n</a:t>
            </a:r>
            <a:endParaRPr lang="en-US" i="1" baseline="-25000" dirty="0" smtClean="0"/>
          </a:p>
          <a:p>
            <a:endParaRPr lang="en-US" i="1" dirty="0" smtClean="0"/>
          </a:p>
          <a:p>
            <a:r>
              <a:rPr lang="en-US" dirty="0"/>
              <a:t>P(</a:t>
            </a:r>
            <a:r>
              <a:rPr lang="en-US" dirty="0" err="1"/>
              <a:t>x|w</a:t>
            </a:r>
            <a:r>
              <a:rPr lang="en-US" dirty="0"/>
              <a:t>) = probability of the </a:t>
            </a:r>
            <a:r>
              <a:rPr lang="en-US" dirty="0" smtClean="0"/>
              <a:t>edit </a:t>
            </a:r>
          </a:p>
          <a:p>
            <a:pPr lvl="1"/>
            <a:r>
              <a:rPr lang="en-US" dirty="0" smtClean="0"/>
              <a:t>(deletion/insertion/substitution/transposition)</a:t>
            </a:r>
            <a:endParaRPr lang="en-US" i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error probability: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el[</a:t>
            </a:r>
            <a:r>
              <a:rPr lang="en-US" dirty="0" err="1" smtClean="0">
                <a:latin typeface="Courier"/>
                <a:cs typeface="Courier"/>
              </a:rPr>
              <a:t>x,y</a:t>
            </a:r>
            <a:r>
              <a:rPr lang="en-US" dirty="0" smtClean="0">
                <a:latin typeface="Courier"/>
                <a:cs typeface="Courier"/>
              </a:rPr>
              <a:t>]:    count(</a:t>
            </a:r>
            <a:r>
              <a:rPr lang="en-US" dirty="0" err="1" smtClean="0">
                <a:latin typeface="Courier"/>
                <a:cs typeface="Courier"/>
              </a:rPr>
              <a:t>xy</a:t>
            </a:r>
            <a:r>
              <a:rPr lang="en-US" dirty="0" smtClean="0">
                <a:latin typeface="Courier"/>
                <a:cs typeface="Courier"/>
              </a:rPr>
              <a:t> typed as x)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ins[</a:t>
            </a:r>
            <a:r>
              <a:rPr lang="en-US" dirty="0" err="1">
                <a:latin typeface="Courier"/>
                <a:cs typeface="Courier"/>
              </a:rPr>
              <a:t>x,y</a:t>
            </a:r>
            <a:r>
              <a:rPr lang="en-US" dirty="0">
                <a:latin typeface="Courier"/>
                <a:cs typeface="Courier"/>
              </a:rPr>
              <a:t>]:  </a:t>
            </a:r>
            <a:r>
              <a:rPr lang="en-US" dirty="0" smtClean="0">
                <a:latin typeface="Courier"/>
                <a:cs typeface="Courier"/>
              </a:rPr>
              <a:t>  count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x </a:t>
            </a:r>
            <a:r>
              <a:rPr lang="en-US" dirty="0">
                <a:latin typeface="Courier"/>
                <a:cs typeface="Courier"/>
              </a:rPr>
              <a:t>typed as </a:t>
            </a:r>
            <a:r>
              <a:rPr lang="en-US" dirty="0" err="1" smtClean="0">
                <a:latin typeface="Courier"/>
                <a:cs typeface="Courier"/>
              </a:rPr>
              <a:t>xy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sub[</a:t>
            </a:r>
            <a:r>
              <a:rPr lang="en-US" dirty="0" err="1">
                <a:latin typeface="Courier"/>
                <a:cs typeface="Courier"/>
              </a:rPr>
              <a:t>x,y</a:t>
            </a:r>
            <a:r>
              <a:rPr lang="en-US" dirty="0">
                <a:latin typeface="Courier"/>
                <a:cs typeface="Courier"/>
              </a:rPr>
              <a:t>]:  </a:t>
            </a:r>
            <a:r>
              <a:rPr lang="en-US" dirty="0" smtClean="0">
                <a:latin typeface="Courier"/>
                <a:cs typeface="Courier"/>
              </a:rPr>
              <a:t>  count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x </a:t>
            </a:r>
            <a:r>
              <a:rPr lang="en-US" dirty="0">
                <a:latin typeface="Courier"/>
                <a:cs typeface="Courier"/>
              </a:rPr>
              <a:t>typed as </a:t>
            </a:r>
            <a:r>
              <a:rPr lang="en-US" dirty="0" smtClean="0">
                <a:latin typeface="Courier"/>
                <a:cs typeface="Courier"/>
              </a:rPr>
              <a:t>y)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trans[</a:t>
            </a:r>
            <a:r>
              <a:rPr lang="en-US" dirty="0" err="1">
                <a:latin typeface="Courier"/>
                <a:cs typeface="Courier"/>
              </a:rPr>
              <a:t>x,y</a:t>
            </a:r>
            <a:r>
              <a:rPr lang="en-US" dirty="0">
                <a:latin typeface="Courier"/>
                <a:cs typeface="Courier"/>
              </a:rPr>
              <a:t>]:  count(</a:t>
            </a:r>
            <a:r>
              <a:rPr lang="en-US" dirty="0" err="1">
                <a:latin typeface="Courier"/>
                <a:cs typeface="Courier"/>
              </a:rPr>
              <a:t>xy</a:t>
            </a:r>
            <a:r>
              <a:rPr lang="en-US" dirty="0">
                <a:latin typeface="Courier"/>
                <a:cs typeface="Courier"/>
              </a:rPr>
              <a:t> typed as </a:t>
            </a:r>
            <a:r>
              <a:rPr lang="en-US" dirty="0" err="1" smtClean="0">
                <a:latin typeface="Courier"/>
                <a:cs typeface="Courier"/>
              </a:rPr>
              <a:t>yx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Insertion and deletion conditioned on previous character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/>
              <a:t>Confusion </a:t>
            </a:r>
            <a:r>
              <a:rPr lang="en-US" dirty="0" smtClean="0"/>
              <a:t>matrix for spelling errors</a:t>
            </a:r>
            <a:endParaRPr lang="en-US" dirty="0"/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594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confusion matrix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hlinkClick r:id="rId2"/>
              </a:rPr>
              <a:t>Peter Norvig’s list of errors</a:t>
            </a:r>
            <a:endParaRPr lang="hu-HU" dirty="0" smtClean="0"/>
          </a:p>
          <a:p>
            <a:r>
              <a:rPr lang="hu-HU" dirty="0" smtClean="0">
                <a:hlinkClick r:id="rId2"/>
              </a:rPr>
              <a:t>Peter Norvig’s list of counts of single-edit </a:t>
            </a:r>
            <a:r>
              <a:rPr lang="hu-HU" dirty="0" smtClean="0">
                <a:hlinkClick r:id="rId2"/>
              </a:rPr>
              <a:t>errors</a:t>
            </a:r>
            <a:endParaRPr lang="hu-HU" dirty="0" smtClean="0"/>
          </a:p>
          <a:p>
            <a:endParaRPr lang="hu-HU" dirty="0"/>
          </a:p>
          <a:p>
            <a:pPr lvl="2"/>
            <a:r>
              <a:rPr lang="hu-HU" dirty="0" smtClean="0"/>
              <a:t>All Peter Norvig’s ngrams data links: </a:t>
            </a:r>
            <a:r>
              <a:rPr lang="en-US" dirty="0">
                <a:hlinkClick r:id="rId3"/>
              </a:rPr>
              <a:t>http://norvig.com/ngrams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hu-H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101-16EA-C942-850C-355264FDE9E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4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59157"/>
            <a:ext cx="6950242" cy="3083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86400" y="895350"/>
            <a:ext cx="296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Kernighan, Church, Gale 1990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719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probabilities: Add-1 smoothing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if we use the last slide, unseen errors are impossible!</a:t>
            </a:r>
          </a:p>
          <a:p>
            <a:r>
              <a:rPr lang="en-US" dirty="0" smtClean="0"/>
              <a:t>They’ll make the overall probability 0. </a:t>
            </a:r>
            <a:r>
              <a:rPr lang="en-US" dirty="0"/>
              <a:t>That seems too </a:t>
            </a:r>
            <a:r>
              <a:rPr lang="en-US" dirty="0" smtClean="0"/>
              <a:t>harsh</a:t>
            </a:r>
          </a:p>
          <a:p>
            <a:pPr lvl="1"/>
            <a:r>
              <a:rPr lang="en-US" dirty="0" smtClean="0"/>
              <a:t>e.g., in Kernighan’s chart </a:t>
            </a:r>
            <a:r>
              <a:rPr lang="en-US" dirty="0" err="1" smtClean="0"/>
              <a:t>q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err="1" smtClean="0">
                <a:cs typeface="Wingdings"/>
                <a:sym typeface="Wingdings"/>
              </a:rPr>
              <a:t>a</a:t>
            </a:r>
            <a:r>
              <a:rPr lang="en-US" dirty="0" smtClean="0">
                <a:cs typeface="Wingdings"/>
                <a:sym typeface="Wingdings"/>
              </a:rPr>
              <a:t> and </a:t>
            </a:r>
            <a:r>
              <a:rPr lang="en-US" dirty="0" err="1" smtClean="0">
                <a:cs typeface="Wingdings"/>
                <a:sym typeface="Wingdings"/>
              </a:rPr>
              <a:t>a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err="1" smtClean="0">
                <a:cs typeface="Wingdings"/>
                <a:sym typeface="Wingdings"/>
              </a:rPr>
              <a:t>q</a:t>
            </a:r>
            <a:r>
              <a:rPr lang="en-US" dirty="0" smtClean="0">
                <a:cs typeface="Wingdings"/>
                <a:sym typeface="Wingdings"/>
              </a:rPr>
              <a:t> are both 0, even though they’re adjacent on the keyboard!</a:t>
            </a:r>
          </a:p>
          <a:p>
            <a:r>
              <a:rPr lang="en-US" dirty="0" smtClean="0">
                <a:cs typeface="Wingdings"/>
                <a:sym typeface="Wingdings"/>
              </a:rPr>
              <a:t>A simple solution is to add one to all counts and then if there is a |A| character alphabet, to normalize appropriately: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101-16EA-C942-850C-355264FDE9E8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928984"/>
              </p:ext>
            </p:extLst>
          </p:nvPr>
        </p:nvGraphicFramePr>
        <p:xfrm>
          <a:off x="1447800" y="3790950"/>
          <a:ext cx="518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3" imgW="2374900" imgH="419100" progId="Equation.3">
                  <p:embed/>
                </p:oleObj>
              </mc:Choice>
              <mc:Fallback>
                <p:oleObj name="Equation" r:id="rId3" imgW="23749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3790950"/>
                        <a:ext cx="5181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417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742950"/>
          </a:xfrm>
        </p:spPr>
        <p:txBody>
          <a:bodyPr/>
          <a:lstStyle/>
          <a:p>
            <a:r>
              <a:rPr lang="en-US" dirty="0" smtClean="0"/>
              <a:t>Channel model for </a:t>
            </a:r>
            <a:r>
              <a:rPr lang="en-US" dirty="0" err="1" smtClean="0">
                <a:latin typeface="Courier"/>
                <a:cs typeface="Courier"/>
              </a:rPr>
              <a:t>acress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662910"/>
              </p:ext>
            </p:extLst>
          </p:nvPr>
        </p:nvGraphicFramePr>
        <p:xfrm>
          <a:off x="533399" y="1200150"/>
          <a:ext cx="533400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2"/>
                <a:gridCol w="914400"/>
                <a:gridCol w="762000"/>
                <a:gridCol w="914399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Candidate Correction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Correct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Error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x|w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</a:t>
                      </a:r>
                      <a:r>
                        <a:rPr lang="en-US" sz="1600" dirty="0" err="1" smtClean="0"/>
                        <a:t>x|word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actress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t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c|ct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.000117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a|#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caress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</a:rPr>
                        <a:t>ca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ac|ca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.00000164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access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r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r|c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.000000209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across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o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e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e|o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.0000093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es|e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.0000321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ss|s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.0000342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742950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oisy channel probability for </a:t>
            </a:r>
            <a:r>
              <a:rPr lang="en-US" dirty="0" err="1" smtClean="0">
                <a:latin typeface="Courier"/>
                <a:cs typeface="Courier"/>
              </a:rPr>
              <a:t>acress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685758"/>
              </p:ext>
            </p:extLst>
          </p:nvPr>
        </p:nvGraphicFramePr>
        <p:xfrm>
          <a:off x="533399" y="1200150"/>
          <a:ext cx="861060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2"/>
                <a:gridCol w="914400"/>
                <a:gridCol w="762000"/>
                <a:gridCol w="914399"/>
                <a:gridCol w="1524000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Candidate Correction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Correct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Error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x|w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</a:t>
                      </a:r>
                      <a:r>
                        <a:rPr lang="en-US" sz="1600" dirty="0" err="1" smtClean="0"/>
                        <a:t>x|word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P(word)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pl-PL" sz="1600" b="0" i="0" u="none" strike="noStrike" baseline="30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 *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P(</a:t>
                      </a:r>
                      <a:r>
                        <a:rPr lang="pl-PL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x|w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)P(w)</a:t>
                      </a:r>
                      <a:endParaRPr lang="pl-PL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actress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t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c|ct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.000117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.0000231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2.7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a|#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caress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</a:rPr>
                        <a:t>ca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ac|ca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.00000164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.00000170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.0028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access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r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r|c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.000000209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.0000916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.019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across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o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e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e|o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2.8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es|e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ss|s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3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742950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oisy channel probability for </a:t>
            </a:r>
            <a:r>
              <a:rPr lang="en-US" dirty="0" err="1" smtClean="0">
                <a:latin typeface="Courier"/>
                <a:cs typeface="Courier"/>
              </a:rPr>
              <a:t>acress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602875"/>
              </p:ext>
            </p:extLst>
          </p:nvPr>
        </p:nvGraphicFramePr>
        <p:xfrm>
          <a:off x="533399" y="1200150"/>
          <a:ext cx="861060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2"/>
                <a:gridCol w="914400"/>
                <a:gridCol w="762000"/>
                <a:gridCol w="914399"/>
                <a:gridCol w="1524000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Candidate Correction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Correct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Error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x|w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</a:t>
                      </a:r>
                      <a:r>
                        <a:rPr lang="en-US" sz="1600" dirty="0" err="1" smtClean="0"/>
                        <a:t>x|word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P(word)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pl-PL" sz="1600" b="0" i="0" u="none" strike="noStrike" baseline="30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 *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P(</a:t>
                      </a:r>
                      <a:r>
                        <a:rPr lang="pl-PL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x|w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)P(w)</a:t>
                      </a:r>
                      <a:endParaRPr lang="pl-PL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actress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t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c|ct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.000117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.0000231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2.7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a|#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caress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</a:rPr>
                        <a:t>ca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ac|ca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.00000164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.00000170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.0028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access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r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r|c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.000000209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.0000916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.019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FF"/>
                          </a:solidFill>
                          <a:latin typeface="Courier"/>
                        </a:rPr>
                        <a:t>across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FF"/>
                          </a:solidFill>
                          <a:latin typeface="Courier"/>
                        </a:rPr>
                        <a:t>o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FF"/>
                          </a:solidFill>
                          <a:latin typeface="Courier"/>
                        </a:rPr>
                        <a:t>e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  <a:sym typeface="Wingdings"/>
                        </a:rPr>
                        <a:t>e|o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.0000093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.000299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2.8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es|e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ss|s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2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9550"/>
            <a:ext cx="7467600" cy="742950"/>
          </a:xfrm>
        </p:spPr>
        <p:txBody>
          <a:bodyPr/>
          <a:lstStyle/>
          <a:p>
            <a:r>
              <a:rPr lang="en-US" dirty="0" smtClean="0"/>
              <a:t>Applications for spelling correction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 descr="googl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30" y="4592386"/>
            <a:ext cx="4217470" cy="551114"/>
          </a:xfrm>
          <a:prstGeom prst="rect">
            <a:avLst/>
          </a:prstGeom>
        </p:spPr>
      </p:pic>
      <p:pic>
        <p:nvPicPr>
          <p:cNvPr id="9" name="Picture 8" descr="phot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1" b="-172"/>
          <a:stretch/>
        </p:blipFill>
        <p:spPr>
          <a:xfrm>
            <a:off x="6477000" y="1428750"/>
            <a:ext cx="2222500" cy="3154680"/>
          </a:xfrm>
          <a:prstGeom prst="rect">
            <a:avLst/>
          </a:prstGeom>
        </p:spPr>
      </p:pic>
      <p:pic>
        <p:nvPicPr>
          <p:cNvPr id="11" name="Picture 10" descr="Screen shot 2011-11-27 at 7.54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28750"/>
            <a:ext cx="5562600" cy="18911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91000" y="3562350"/>
            <a:ext cx="129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Web search</a:t>
            </a:r>
            <a:endParaRPr lang="en-US" sz="18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72400" y="1047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Phones</a:t>
            </a:r>
            <a:endParaRPr lang="en-US" sz="18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8400" y="1047750"/>
            <a:ext cx="176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Word processing</a:t>
            </a:r>
            <a:endParaRPr lang="en-US" sz="1800" dirty="0">
              <a:latin typeface="+mn-lt"/>
            </a:endParaRPr>
          </a:p>
        </p:txBody>
      </p:sp>
      <p:pic>
        <p:nvPicPr>
          <p:cNvPr id="12" name="Picture 11" descr="x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67150"/>
            <a:ext cx="4870704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8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200" b="1" dirty="0" smtClean="0">
                <a:latin typeface="+mj-lt"/>
              </a:rPr>
              <a:t>Incorporating context words:</a:t>
            </a:r>
            <a:br>
              <a:rPr lang="en-US" sz="3200" b="1" dirty="0" smtClean="0">
                <a:latin typeface="+mj-lt"/>
              </a:rPr>
            </a:br>
            <a:r>
              <a:rPr lang="en-US" sz="3200" b="1" dirty="0" smtClean="0">
                <a:latin typeface="+mj-lt"/>
              </a:rPr>
              <a:t>Context</a:t>
            </a:r>
            <a:r>
              <a:rPr lang="en-US" sz="3200" b="1" dirty="0">
                <a:latin typeface="+mj-lt"/>
              </a:rPr>
              <a:t>-sensitive spelling </a:t>
            </a:r>
            <a:r>
              <a:rPr lang="en-US" sz="3200" b="1" dirty="0" smtClean="0">
                <a:latin typeface="+mj-lt"/>
              </a:rPr>
              <a:t>correction</a:t>
            </a:r>
            <a:endParaRPr lang="en-US" sz="32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whether </a:t>
            </a:r>
            <a:r>
              <a:rPr lang="en-US" b="1" dirty="0" smtClean="0"/>
              <a:t>actress</a:t>
            </a:r>
            <a:r>
              <a:rPr lang="en-US" dirty="0" smtClean="0"/>
              <a:t> or </a:t>
            </a:r>
            <a:r>
              <a:rPr lang="en-US" b="1" dirty="0" smtClean="0"/>
              <a:t>across</a:t>
            </a:r>
            <a:r>
              <a:rPr lang="en-US" dirty="0" smtClean="0"/>
              <a:t> is appropriate will require looking at the context of use</a:t>
            </a:r>
          </a:p>
          <a:p>
            <a:r>
              <a:rPr lang="en-US" dirty="0" smtClean="0"/>
              <a:t>We can do this with a better </a:t>
            </a:r>
            <a:r>
              <a:rPr lang="en-US" b="1" dirty="0" smtClean="0"/>
              <a:t>language model</a:t>
            </a:r>
          </a:p>
          <a:p>
            <a:pPr lvl="1"/>
            <a:r>
              <a:rPr lang="en-US" dirty="0" smtClean="0"/>
              <a:t>You learned/can learn a lot about language models in CS124 or CS224N</a:t>
            </a:r>
          </a:p>
          <a:p>
            <a:pPr lvl="1"/>
            <a:r>
              <a:rPr lang="en-US" dirty="0" smtClean="0"/>
              <a:t>Here we present just enough to be dangerous/do the assignment</a:t>
            </a:r>
          </a:p>
          <a:p>
            <a:pPr lvl="1"/>
            <a:endParaRPr lang="en-US" sz="1200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bigram language model</a:t>
            </a:r>
            <a:r>
              <a:rPr lang="en-US" dirty="0" smtClean="0"/>
              <a:t> conditions the probability of a word on (just) the previous word</a:t>
            </a:r>
          </a:p>
          <a:p>
            <a:pPr marL="800100" lvl="2" indent="0">
              <a:buNone/>
            </a:pPr>
            <a:r>
              <a:rPr lang="en-US" dirty="0" smtClean="0"/>
              <a:t>P(</a:t>
            </a:r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n</a:t>
            </a:r>
            <a:r>
              <a:rPr lang="en-US" dirty="0" smtClean="0"/>
              <a:t>) = P(</a:t>
            </a:r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)P(</a:t>
            </a:r>
            <a:r>
              <a:rPr lang="en-US" i="1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)…P(</a:t>
            </a:r>
            <a:r>
              <a:rPr lang="en-US" i="1" dirty="0" smtClean="0"/>
              <a:t>w</a:t>
            </a:r>
            <a:r>
              <a:rPr lang="en-US" i="1" baseline="-25000" dirty="0" smtClean="0"/>
              <a:t>n</a:t>
            </a:r>
            <a:r>
              <a:rPr lang="en-US" dirty="0" smtClean="0"/>
              <a:t>|</a:t>
            </a:r>
            <a:r>
              <a:rPr lang="en-US" i="1" dirty="0" smtClean="0"/>
              <a:t>w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−1</a:t>
            </a:r>
            <a:r>
              <a:rPr lang="en-US" dirty="0" smtClean="0"/>
              <a:t>)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4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context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unigram counts, </a:t>
            </a:r>
            <a:r>
              <a:rPr lang="en-US" dirty="0"/>
              <a:t>P(</a:t>
            </a:r>
            <a:r>
              <a:rPr lang="en-US" i="1" dirty="0" smtClean="0"/>
              <a:t>w</a:t>
            </a:r>
            <a:r>
              <a:rPr lang="en-US" dirty="0" smtClean="0"/>
              <a:t>) is always non-zero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our dictionary is derived from the document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This won’t be true of </a:t>
            </a:r>
            <a:r>
              <a:rPr lang="en-US" dirty="0"/>
              <a:t>P(</a:t>
            </a:r>
            <a:r>
              <a:rPr lang="en-US" i="1" dirty="0" smtClean="0"/>
              <a:t>w</a:t>
            </a:r>
            <a:r>
              <a:rPr lang="en-US" i="1" baseline="-25000" dirty="0" smtClean="0"/>
              <a:t>k</a:t>
            </a:r>
            <a:r>
              <a:rPr lang="en-US" dirty="0" smtClean="0"/>
              <a:t>|</a:t>
            </a:r>
            <a:r>
              <a:rPr lang="en-US" i="1" dirty="0" smtClean="0"/>
              <a:t>w</a:t>
            </a:r>
            <a:r>
              <a:rPr lang="en-US" i="1" baseline="-25000" dirty="0" smtClean="0"/>
              <a:t>k</a:t>
            </a:r>
            <a:r>
              <a:rPr lang="en-US" baseline="-25000" dirty="0" smtClean="0"/>
              <a:t>−</a:t>
            </a:r>
            <a:r>
              <a:rPr lang="en-US" baseline="-25000" dirty="0"/>
              <a:t>1</a:t>
            </a:r>
            <a:r>
              <a:rPr lang="en-US" dirty="0" smtClean="0"/>
              <a:t>). We need to </a:t>
            </a:r>
            <a:r>
              <a:rPr lang="en-US" b="1" dirty="0" smtClean="0"/>
              <a:t>smooth</a:t>
            </a:r>
            <a:endParaRPr lang="en-US" dirty="0" smtClean="0"/>
          </a:p>
          <a:p>
            <a:r>
              <a:rPr lang="en-US" dirty="0" smtClean="0"/>
              <a:t>We could use add-1 smoothing on this conditional distribution</a:t>
            </a:r>
          </a:p>
          <a:p>
            <a:r>
              <a:rPr lang="en-US" dirty="0" smtClean="0"/>
              <a:t>But here’s a better way: interpolate a unigram and a bigram: </a:t>
            </a:r>
          </a:p>
          <a:p>
            <a:pPr marL="800100" lvl="2" indent="0">
              <a:buNone/>
            </a:pPr>
            <a:r>
              <a:rPr lang="en-US" dirty="0" err="1" smtClean="0"/>
              <a:t>P</a:t>
            </a:r>
            <a:r>
              <a:rPr lang="en-US" baseline="-25000" dirty="0" err="1" smtClean="0"/>
              <a:t>li</a:t>
            </a:r>
            <a:r>
              <a:rPr lang="en-US" dirty="0" smtClean="0"/>
              <a:t>(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dirty="0"/>
              <a:t>|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baseline="-25000" dirty="0"/>
              <a:t>−1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λP</a:t>
            </a:r>
            <a:r>
              <a:rPr lang="en-US" baseline="-25000" dirty="0" err="1" smtClean="0"/>
              <a:t>uni</a:t>
            </a:r>
            <a:r>
              <a:rPr lang="en-US" dirty="0" smtClean="0"/>
              <a:t>(</a:t>
            </a:r>
            <a:r>
              <a:rPr lang="en-US" i="1" dirty="0"/>
              <a:t>w</a:t>
            </a:r>
            <a:r>
              <a:rPr lang="en-US" baseline="-25000" dirty="0"/>
              <a:t>1</a:t>
            </a:r>
            <a:r>
              <a:rPr lang="en-US" dirty="0" smtClean="0"/>
              <a:t>) + (1−λ)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mle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dirty="0"/>
              <a:t>|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baseline="-25000" dirty="0"/>
              <a:t>−1</a:t>
            </a:r>
            <a:r>
              <a:rPr lang="en-US" dirty="0"/>
              <a:t>) </a:t>
            </a:r>
            <a:r>
              <a:rPr lang="en-US" sz="2400" dirty="0" smtClean="0"/>
              <a:t> </a:t>
            </a:r>
            <a:endParaRPr lang="en-US" sz="2400" dirty="0"/>
          </a:p>
          <a:p>
            <a:pPr lvl="3"/>
            <a:r>
              <a:rPr lang="en-US" dirty="0" err="1"/>
              <a:t>P</a:t>
            </a:r>
            <a:r>
              <a:rPr lang="en-US" baseline="-25000" dirty="0" err="1"/>
              <a:t>mle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dirty="0"/>
              <a:t>|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baseline="-25000" dirty="0"/>
              <a:t>−1</a:t>
            </a:r>
            <a:r>
              <a:rPr lang="en-US" dirty="0"/>
              <a:t>) = C(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dirty="0"/>
              <a:t>|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baseline="-25000" dirty="0"/>
              <a:t>−1</a:t>
            </a:r>
            <a:r>
              <a:rPr lang="en-US" dirty="0"/>
              <a:t>) / C(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baseline="-25000" dirty="0"/>
              <a:t>−1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This is called a “maximum likelihood estimate” (</a:t>
            </a:r>
            <a:r>
              <a:rPr lang="en-US" dirty="0" err="1"/>
              <a:t>mle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For categorical variables you get an </a:t>
            </a:r>
            <a:r>
              <a:rPr lang="en-US" dirty="0" err="1"/>
              <a:t>mle</a:t>
            </a:r>
            <a:r>
              <a:rPr lang="en-US" dirty="0"/>
              <a:t> by just counting and </a:t>
            </a:r>
            <a:r>
              <a:rPr lang="en-US" dirty="0" smtClean="0"/>
              <a:t>dividing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31</a:t>
            </a:fld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43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smtClean="0"/>
              <a:t>the important fine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Our unigram probability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uni</a:t>
            </a:r>
            <a:r>
              <a:rPr lang="en-US" dirty="0" smtClean="0"/>
              <a:t>(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k</a:t>
            </a:r>
            <a:r>
              <a:rPr lang="en-US" dirty="0" smtClean="0"/>
              <a:t>) </a:t>
            </a:r>
            <a:r>
              <a:rPr lang="en-US" dirty="0"/>
              <a:t>= C(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k</a:t>
            </a:r>
            <a:r>
              <a:rPr lang="en-US" dirty="0" smtClean="0"/>
              <a:t>) </a:t>
            </a:r>
            <a:r>
              <a:rPr lang="en-US" dirty="0"/>
              <a:t>/ </a:t>
            </a:r>
            <a:r>
              <a:rPr lang="en-US" dirty="0" smtClean="0"/>
              <a:t>T is also an </a:t>
            </a:r>
            <a:r>
              <a:rPr lang="en-US" dirty="0" err="1" smtClean="0"/>
              <a:t>mle</a:t>
            </a:r>
            <a:endParaRPr lang="en-US" dirty="0" smtClean="0"/>
          </a:p>
          <a:p>
            <a:pPr lvl="1"/>
            <a:r>
              <a:rPr lang="en-US" dirty="0" smtClean="0"/>
              <a:t>This is okay if our dictionary is only words in the document collection – will be non-zero</a:t>
            </a:r>
          </a:p>
          <a:p>
            <a:pPr lvl="1"/>
            <a:r>
              <a:rPr lang="en-US" dirty="0" smtClean="0"/>
              <a:t>Otherwise we’d need to smooth it to avoid zeroes (e.g., add-1 smoothing)</a:t>
            </a:r>
          </a:p>
          <a:p>
            <a:r>
              <a:rPr lang="en-US" dirty="0" smtClean="0"/>
              <a:t>Note that we have several probability distributions for words</a:t>
            </a:r>
          </a:p>
          <a:p>
            <a:pPr lvl="1"/>
            <a:r>
              <a:rPr lang="en-US" dirty="0" smtClean="0"/>
              <a:t>Keep them straight!</a:t>
            </a:r>
            <a:endParaRPr lang="en-US" dirty="0"/>
          </a:p>
          <a:p>
            <a:pPr marL="342900" lvl="2" indent="-342900"/>
            <a:r>
              <a:rPr lang="en-US" dirty="0" smtClean="0"/>
              <a:t>You might want/need to work with log probabilities:  </a:t>
            </a:r>
          </a:p>
          <a:p>
            <a:pPr marL="685800" lvl="3" indent="-342900"/>
            <a:r>
              <a:rPr lang="en-US" dirty="0" smtClean="0"/>
              <a:t>log P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baseline="-25000" dirty="0"/>
              <a:t>1</a:t>
            </a:r>
            <a:r>
              <a:rPr lang="en-US" dirty="0"/>
              <a:t>…</a:t>
            </a:r>
            <a:r>
              <a:rPr lang="en-US" i="1" dirty="0" err="1"/>
              <a:t>w</a:t>
            </a:r>
            <a:r>
              <a:rPr lang="en-US" i="1" baseline="-25000" dirty="0" err="1"/>
              <a:t>n</a:t>
            </a:r>
            <a:r>
              <a:rPr lang="en-US" dirty="0"/>
              <a:t>) = </a:t>
            </a:r>
            <a:r>
              <a:rPr lang="en-US" dirty="0" smtClean="0"/>
              <a:t>log P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baseline="-25000" dirty="0"/>
              <a:t>1</a:t>
            </a:r>
            <a:r>
              <a:rPr lang="en-US" dirty="0" smtClean="0"/>
              <a:t>) + log P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baseline="-25000" dirty="0"/>
              <a:t>2</a:t>
            </a:r>
            <a:r>
              <a:rPr lang="en-US" dirty="0"/>
              <a:t>|</a:t>
            </a:r>
            <a:r>
              <a:rPr lang="en-US" i="1" dirty="0"/>
              <a:t>w</a:t>
            </a:r>
            <a:r>
              <a:rPr lang="en-US" baseline="-25000" dirty="0"/>
              <a:t>1</a:t>
            </a:r>
            <a:r>
              <a:rPr lang="en-US" dirty="0" smtClean="0"/>
              <a:t>) + … + log P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i="1" baseline="-25000" dirty="0"/>
              <a:t>n</a:t>
            </a:r>
            <a:r>
              <a:rPr lang="en-US" dirty="0"/>
              <a:t>|</a:t>
            </a:r>
            <a:r>
              <a:rPr lang="en-US" i="1" dirty="0"/>
              <a:t>w</a:t>
            </a:r>
            <a:r>
              <a:rPr lang="en-US" i="1" baseline="-25000" dirty="0"/>
              <a:t>n</a:t>
            </a:r>
            <a:r>
              <a:rPr lang="en-US" baseline="-25000" dirty="0"/>
              <a:t>−1</a:t>
            </a:r>
            <a:r>
              <a:rPr lang="en-US" dirty="0"/>
              <a:t>)</a:t>
            </a:r>
            <a:r>
              <a:rPr lang="en-US" sz="2200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Otherwise, be very careful about floating point underflow</a:t>
            </a:r>
          </a:p>
          <a:p>
            <a:r>
              <a:rPr lang="en-US" dirty="0" smtClean="0"/>
              <a:t>Our query may be words anywhere in a document</a:t>
            </a:r>
          </a:p>
          <a:p>
            <a:pPr lvl="1"/>
            <a:r>
              <a:rPr lang="en-US" dirty="0" smtClean="0"/>
              <a:t>We’ll start the bigram estimate of a sequence with a unigram estimate</a:t>
            </a:r>
          </a:p>
          <a:p>
            <a:pPr lvl="1"/>
            <a:r>
              <a:rPr lang="en-US" dirty="0" smtClean="0"/>
              <a:t>Often, people instead condition on a start-of-sequence symbol, but not good here</a:t>
            </a:r>
          </a:p>
          <a:p>
            <a:pPr lvl="1"/>
            <a:r>
              <a:rPr lang="en-US" dirty="0" smtClean="0"/>
              <a:t>Because of this, the unigram and bigram counts have different totals. Not a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46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bigram 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839200" cy="3581400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“</a:t>
            </a:r>
            <a:r>
              <a:rPr lang="en-US" dirty="0" smtClean="0">
                <a:solidFill>
                  <a:srgbClr val="7CD7CF"/>
                </a:solidFill>
                <a:latin typeface="Courier"/>
                <a:cs typeface="Courier"/>
              </a:rPr>
              <a:t>a stellar and </a:t>
            </a:r>
            <a:r>
              <a:rPr lang="en-US" dirty="0" smtClean="0">
                <a:latin typeface="Courier"/>
                <a:cs typeface="Courier"/>
              </a:rPr>
              <a:t>versatile </a:t>
            </a:r>
            <a:r>
              <a:rPr lang="en-US" b="1" dirty="0" err="1" smtClean="0">
                <a:latin typeface="Courier"/>
                <a:cs typeface="Courier"/>
              </a:rPr>
              <a:t>acress</a:t>
            </a:r>
            <a:r>
              <a:rPr lang="en-US" dirty="0" smtClean="0">
                <a:latin typeface="Courier"/>
                <a:cs typeface="Courier"/>
              </a:rPr>
              <a:t> whose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combination of sass and glamour…</a:t>
            </a:r>
            <a:r>
              <a:rPr lang="en-US" dirty="0" smtClean="0">
                <a:latin typeface="Courier"/>
                <a:cs typeface="Courier"/>
              </a:rPr>
              <a:t>”</a:t>
            </a:r>
          </a:p>
          <a:p>
            <a:r>
              <a:rPr lang="en-US" dirty="0" smtClean="0"/>
              <a:t>Counts from the Corpus of Contemporary American English with add-1 smoothing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actress|versatile</a:t>
            </a:r>
            <a:r>
              <a:rPr lang="en-US" sz="2000" dirty="0" smtClean="0">
                <a:latin typeface="Courier"/>
                <a:cs typeface="Courier"/>
              </a:rPr>
              <a:t>)=.000021 P(</a:t>
            </a:r>
            <a:r>
              <a:rPr lang="en-US" sz="2000" dirty="0" err="1" smtClean="0">
                <a:latin typeface="Courier"/>
                <a:cs typeface="Courier"/>
              </a:rPr>
              <a:t>whose|actress</a:t>
            </a:r>
            <a:r>
              <a:rPr lang="en-US" sz="2000" dirty="0" smtClean="0">
                <a:latin typeface="Courier"/>
                <a:cs typeface="Courier"/>
              </a:rPr>
              <a:t>) = .0010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across|versatile</a:t>
            </a:r>
            <a:r>
              <a:rPr lang="en-US" sz="2000" dirty="0" smtClean="0">
                <a:latin typeface="Courier"/>
                <a:cs typeface="Courier"/>
              </a:rPr>
              <a:t>) =.000021 P(</a:t>
            </a:r>
            <a:r>
              <a:rPr lang="en-US" sz="2000" dirty="0" err="1" smtClean="0">
                <a:latin typeface="Courier"/>
                <a:cs typeface="Courier"/>
              </a:rPr>
              <a:t>whose|across</a:t>
            </a:r>
            <a:r>
              <a:rPr lang="en-US" sz="2000" dirty="0" smtClean="0">
                <a:latin typeface="Courier"/>
                <a:cs typeface="Courier"/>
              </a:rPr>
              <a:t>) = .000006</a:t>
            </a:r>
          </a:p>
          <a:p>
            <a:endParaRPr lang="en-US" dirty="0"/>
          </a:p>
          <a:p>
            <a:r>
              <a:rPr lang="en-US" sz="2000" dirty="0" smtClean="0">
                <a:latin typeface="Courier"/>
                <a:cs typeface="Courier"/>
              </a:rPr>
              <a:t>P(“</a:t>
            </a:r>
            <a:r>
              <a:rPr lang="en-US" sz="1800" dirty="0" smtClean="0">
                <a:latin typeface="Courier"/>
                <a:cs typeface="Courier"/>
              </a:rPr>
              <a:t>versatile actress whose</a:t>
            </a:r>
            <a:r>
              <a:rPr lang="en-US" sz="2000" dirty="0" smtClean="0">
                <a:latin typeface="Courier"/>
                <a:cs typeface="Courier"/>
              </a:rPr>
              <a:t>”) = .000021*.0010 = 210 x10</a:t>
            </a:r>
            <a:r>
              <a:rPr lang="en-US" sz="2000" baseline="30000" dirty="0" smtClean="0">
                <a:latin typeface="Courier"/>
                <a:cs typeface="Courier"/>
              </a:rPr>
              <a:t>-10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P(“</a:t>
            </a:r>
            <a:r>
              <a:rPr lang="en-US" sz="1800" dirty="0" smtClean="0">
                <a:latin typeface="Courier"/>
                <a:cs typeface="Courier"/>
              </a:rPr>
              <a:t>versatile across whose</a:t>
            </a:r>
            <a:r>
              <a:rPr lang="en-US" sz="2000" dirty="0" smtClean="0">
                <a:latin typeface="Courier"/>
                <a:cs typeface="Courier"/>
              </a:rPr>
              <a:t>”)  = .000021*.000006 = 1 x10</a:t>
            </a:r>
            <a:r>
              <a:rPr lang="en-US" sz="2000" baseline="30000" dirty="0" smtClean="0">
                <a:latin typeface="Courier"/>
                <a:cs typeface="Courier"/>
              </a:rPr>
              <a:t>-10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80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bigram 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839200" cy="3581400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“</a:t>
            </a:r>
            <a:r>
              <a:rPr lang="en-US" dirty="0" smtClean="0">
                <a:solidFill>
                  <a:srgbClr val="7CD7CF"/>
                </a:solidFill>
                <a:latin typeface="Courier"/>
                <a:cs typeface="Courier"/>
              </a:rPr>
              <a:t>a stellar and </a:t>
            </a:r>
            <a:r>
              <a:rPr lang="en-US" dirty="0" smtClean="0">
                <a:latin typeface="Courier"/>
                <a:cs typeface="Courier"/>
              </a:rPr>
              <a:t>versatile </a:t>
            </a:r>
            <a:r>
              <a:rPr lang="en-US" b="1" dirty="0" err="1" smtClean="0">
                <a:latin typeface="Courier"/>
                <a:cs typeface="Courier"/>
              </a:rPr>
              <a:t>acress</a:t>
            </a:r>
            <a:r>
              <a:rPr lang="en-US" dirty="0" smtClean="0">
                <a:latin typeface="Courier"/>
                <a:cs typeface="Courier"/>
              </a:rPr>
              <a:t> whose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combination of sass and glamour…</a:t>
            </a:r>
            <a:r>
              <a:rPr lang="en-US" dirty="0" smtClean="0">
                <a:latin typeface="Courier"/>
                <a:cs typeface="Courier"/>
              </a:rPr>
              <a:t>”</a:t>
            </a:r>
          </a:p>
          <a:p>
            <a:r>
              <a:rPr lang="en-US" dirty="0" smtClean="0"/>
              <a:t>Counts from the Corpus of Contemporary American English with add-1 smoothing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actress|versatile</a:t>
            </a:r>
            <a:r>
              <a:rPr lang="en-US" sz="2000" dirty="0" smtClean="0">
                <a:latin typeface="Courier"/>
                <a:cs typeface="Courier"/>
              </a:rPr>
              <a:t>)=.000021 P(</a:t>
            </a:r>
            <a:r>
              <a:rPr lang="en-US" sz="2000" dirty="0" err="1" smtClean="0">
                <a:latin typeface="Courier"/>
                <a:cs typeface="Courier"/>
              </a:rPr>
              <a:t>whose|actress</a:t>
            </a:r>
            <a:r>
              <a:rPr lang="en-US" sz="2000" dirty="0" smtClean="0">
                <a:latin typeface="Courier"/>
                <a:cs typeface="Courier"/>
              </a:rPr>
              <a:t>) = .0010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across|versatile</a:t>
            </a:r>
            <a:r>
              <a:rPr lang="en-US" sz="2000" dirty="0" smtClean="0">
                <a:latin typeface="Courier"/>
                <a:cs typeface="Courier"/>
              </a:rPr>
              <a:t>) =.000021 P(</a:t>
            </a:r>
            <a:r>
              <a:rPr lang="en-US" sz="2000" dirty="0" err="1" smtClean="0">
                <a:latin typeface="Courier"/>
                <a:cs typeface="Courier"/>
              </a:rPr>
              <a:t>whose|across</a:t>
            </a:r>
            <a:r>
              <a:rPr lang="en-US" sz="2000" dirty="0" smtClean="0">
                <a:latin typeface="Courier"/>
                <a:cs typeface="Courier"/>
              </a:rPr>
              <a:t>) = .000006</a:t>
            </a:r>
          </a:p>
          <a:p>
            <a:endParaRPr lang="en-US" dirty="0"/>
          </a:p>
          <a:p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P(“</a:t>
            </a:r>
            <a:r>
              <a:rPr lang="en-US" sz="1800" b="1" dirty="0" smtClean="0">
                <a:solidFill>
                  <a:srgbClr val="0000FF"/>
                </a:solidFill>
                <a:latin typeface="Courier"/>
                <a:cs typeface="Courier"/>
              </a:rPr>
              <a:t>versatile actress whose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”) = .000021*.0010 = 210 x10</a:t>
            </a:r>
            <a:r>
              <a:rPr lang="en-US" sz="2000" b="1" baseline="30000" dirty="0" smtClean="0">
                <a:solidFill>
                  <a:srgbClr val="0000FF"/>
                </a:solidFill>
                <a:latin typeface="Courier"/>
                <a:cs typeface="Courier"/>
              </a:rPr>
              <a:t>-10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P(“</a:t>
            </a:r>
            <a:r>
              <a:rPr lang="en-US" sz="1800" dirty="0" smtClean="0">
                <a:latin typeface="Courier"/>
                <a:cs typeface="Courier"/>
              </a:rPr>
              <a:t>versatile across whose</a:t>
            </a:r>
            <a:r>
              <a:rPr lang="en-US" sz="2000" dirty="0" smtClean="0">
                <a:latin typeface="Courier"/>
                <a:cs typeface="Courier"/>
              </a:rPr>
              <a:t>”)  = .000021*.000006 = 1 x10</a:t>
            </a:r>
            <a:r>
              <a:rPr lang="en-US" sz="2000" baseline="30000" dirty="0" smtClean="0">
                <a:latin typeface="Courier"/>
                <a:cs typeface="Courier"/>
              </a:rPr>
              <a:t>-10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3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spelling error test sets</a:t>
            </a:r>
          </a:p>
          <a:p>
            <a:pPr lvl="1"/>
            <a:r>
              <a:rPr lang="en-US" dirty="0" smtClean="0">
                <a:hlinkClick r:id="rId2"/>
              </a:rPr>
              <a:t>Wikipedia’s list of common English misspelling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Aspell filtered version of that list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Birkbeck spelling error corpus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Peter Norvig’s list of errors (includes Wikipedia and Birkbeck, for training or testing)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4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Real-Word Spelling Correction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0156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Real-word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r>
              <a:rPr lang="en-US" sz="2000" dirty="0" smtClean="0">
                <a:latin typeface="Courier"/>
                <a:cs typeface="Courier"/>
              </a:rPr>
              <a:t>…leaving </a:t>
            </a:r>
            <a:r>
              <a:rPr lang="en-US" sz="2000" dirty="0">
                <a:latin typeface="Courier"/>
                <a:cs typeface="Courier"/>
              </a:rPr>
              <a:t>in about fifteen </a:t>
            </a:r>
            <a:r>
              <a:rPr lang="en-US" sz="2000" b="1" i="1" dirty="0">
                <a:latin typeface="Courier"/>
                <a:cs typeface="Courier"/>
              </a:rPr>
              <a:t>minuets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to go to her house.</a:t>
            </a:r>
          </a:p>
          <a:p>
            <a:r>
              <a:rPr lang="en-US" sz="2000" dirty="0">
                <a:latin typeface="Courier"/>
                <a:cs typeface="Courier"/>
              </a:rPr>
              <a:t>The design </a:t>
            </a:r>
            <a:r>
              <a:rPr lang="en-US" sz="2000" b="1" i="1" dirty="0">
                <a:latin typeface="Courier"/>
                <a:cs typeface="Courier"/>
              </a:rPr>
              <a:t>an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construction of the </a:t>
            </a:r>
            <a:r>
              <a:rPr lang="en-US" sz="2000" dirty="0" smtClean="0">
                <a:latin typeface="Courier"/>
                <a:cs typeface="Courier"/>
              </a:rPr>
              <a:t>system…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Can they </a:t>
            </a:r>
            <a:r>
              <a:rPr lang="en-US" sz="2000" b="1" i="1" dirty="0">
                <a:latin typeface="Courier"/>
                <a:cs typeface="Courier"/>
              </a:rPr>
              <a:t>lave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him my messages?</a:t>
            </a:r>
          </a:p>
          <a:p>
            <a:r>
              <a:rPr lang="en-US" sz="2000" dirty="0">
                <a:latin typeface="Courier"/>
                <a:cs typeface="Courier"/>
              </a:rPr>
              <a:t>The study was conducted mainly </a:t>
            </a:r>
            <a:r>
              <a:rPr lang="en-US" sz="2000" b="1" i="1" dirty="0">
                <a:latin typeface="Courier"/>
                <a:cs typeface="Courier"/>
              </a:rPr>
              <a:t>be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John Black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</a:p>
          <a:p>
            <a:endParaRPr lang="en-US" dirty="0"/>
          </a:p>
          <a:p>
            <a:r>
              <a:rPr lang="en-US" dirty="0" smtClean="0"/>
              <a:t>25-40% of spelling errors are real words    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Kukich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1992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84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real-</a:t>
            </a:r>
            <a:r>
              <a:rPr lang="en-US" dirty="0" smtClean="0"/>
              <a:t>word </a:t>
            </a:r>
            <a:r>
              <a:rPr lang="en-US" dirty="0" smtClean="0"/>
              <a:t>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 each word in sentence</a:t>
            </a:r>
          </a:p>
          <a:p>
            <a:pPr lvl="1"/>
            <a:r>
              <a:rPr lang="en-US" sz="2400" dirty="0" smtClean="0"/>
              <a:t>Generate</a:t>
            </a:r>
            <a:r>
              <a:rPr lang="en-US" sz="2400" i="1" dirty="0" smtClean="0"/>
              <a:t> candidate set</a:t>
            </a:r>
            <a:endParaRPr lang="en-US" sz="2400" dirty="0" smtClean="0"/>
          </a:p>
          <a:p>
            <a:pPr lvl="2"/>
            <a:r>
              <a:rPr lang="en-US" sz="2400" dirty="0"/>
              <a:t>the word </a:t>
            </a:r>
            <a:r>
              <a:rPr lang="en-US" sz="2400" dirty="0" smtClean="0"/>
              <a:t>itself </a:t>
            </a:r>
          </a:p>
          <a:p>
            <a:pPr lvl="2"/>
            <a:r>
              <a:rPr lang="en-US" sz="2400" dirty="0"/>
              <a:t>a</a:t>
            </a:r>
            <a:r>
              <a:rPr lang="en-US" sz="2400" dirty="0" smtClean="0"/>
              <a:t>ll single-letter edits that are English words</a:t>
            </a:r>
          </a:p>
          <a:p>
            <a:pPr lvl="2"/>
            <a:r>
              <a:rPr lang="en-US" sz="2400" dirty="0"/>
              <a:t>w</a:t>
            </a:r>
            <a:r>
              <a:rPr lang="en-US" sz="2400" dirty="0" smtClean="0"/>
              <a:t>ords that are homophones</a:t>
            </a:r>
          </a:p>
          <a:p>
            <a:r>
              <a:rPr lang="en-US" sz="2800" dirty="0" smtClean="0"/>
              <a:t>Choose best candidates</a:t>
            </a:r>
          </a:p>
          <a:p>
            <a:pPr lvl="2"/>
            <a:r>
              <a:rPr lang="en-US" sz="2400" dirty="0" smtClean="0"/>
              <a:t>Noisy channel </a:t>
            </a:r>
            <a:r>
              <a:rPr lang="en-US" sz="2400" dirty="0" smtClean="0"/>
              <a:t>model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0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20000" cy="742950"/>
          </a:xfrm>
        </p:spPr>
        <p:txBody>
          <a:bodyPr/>
          <a:lstStyle/>
          <a:p>
            <a:r>
              <a:rPr lang="en-US" dirty="0" smtClean="0"/>
              <a:t>Noisy channel for real-word spell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534400" cy="3733800"/>
          </a:xfrm>
        </p:spPr>
        <p:txBody>
          <a:bodyPr/>
          <a:lstStyle/>
          <a:p>
            <a:r>
              <a:rPr lang="en-US" dirty="0" smtClean="0"/>
              <a:t>Given a sentence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,…,</a:t>
            </a:r>
            <a:r>
              <a:rPr lang="en-US" dirty="0" err="1" smtClean="0">
                <a:solidFill>
                  <a:srgbClr val="0000FF"/>
                </a:solidFill>
              </a:rPr>
              <a:t>w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Generate a set of candidates for each word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1"/>
            <a:r>
              <a:rPr lang="en-US" dirty="0" smtClean="0"/>
              <a:t>Candidate(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) = {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w’</a:t>
            </a:r>
            <a:r>
              <a:rPr lang="en-US" baseline="-25000" dirty="0" smtClean="0"/>
              <a:t>1</a:t>
            </a:r>
            <a:r>
              <a:rPr lang="en-US" dirty="0" smtClean="0"/>
              <a:t> , w’</a:t>
            </a:r>
            <a:r>
              <a:rPr lang="en-US" dirty="0"/>
              <a:t>’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, w’</a:t>
            </a:r>
            <a:r>
              <a:rPr lang="en-US" dirty="0"/>
              <a:t>’</a:t>
            </a:r>
            <a:r>
              <a:rPr lang="en-US" dirty="0" smtClean="0"/>
              <a:t>’</a:t>
            </a:r>
            <a:r>
              <a:rPr lang="en-US" baseline="-25000" dirty="0" smtClean="0"/>
              <a:t>1 </a:t>
            </a:r>
            <a:r>
              <a:rPr lang="en-US" dirty="0" smtClean="0"/>
              <a:t>,…}</a:t>
            </a:r>
          </a:p>
          <a:p>
            <a:pPr lvl="1"/>
            <a:r>
              <a:rPr lang="en-US" dirty="0" smtClean="0"/>
              <a:t>Candidate(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, w’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, w’</a:t>
            </a:r>
            <a:r>
              <a:rPr lang="en-US" dirty="0" smtClean="0"/>
              <a:t>’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, w’’</a:t>
            </a:r>
            <a:r>
              <a:rPr lang="en-US" dirty="0" smtClean="0"/>
              <a:t>’</a:t>
            </a:r>
            <a:r>
              <a:rPr lang="en-US" baseline="-25000" dirty="0" smtClean="0"/>
              <a:t>2 </a:t>
            </a:r>
            <a:r>
              <a:rPr lang="en-US" dirty="0" smtClean="0"/>
              <a:t>,</a:t>
            </a:r>
            <a:r>
              <a:rPr lang="en-US" dirty="0"/>
              <a:t>…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Candidate</a:t>
            </a:r>
            <a:r>
              <a:rPr lang="en-US" dirty="0" smtClean="0"/>
              <a:t>(</a:t>
            </a:r>
            <a:r>
              <a:rPr lang="en-US" dirty="0" err="1">
                <a:solidFill>
                  <a:srgbClr val="0000FF"/>
                </a:solidFill>
              </a:rPr>
              <a:t>w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dirty="0" err="1" smtClean="0">
                <a:solidFill>
                  <a:srgbClr val="0000FF"/>
                </a:solidFill>
              </a:rPr>
              <a:t>w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, </a:t>
            </a:r>
            <a:r>
              <a:rPr lang="en-US" dirty="0" err="1" smtClean="0"/>
              <a:t>w’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w’</a:t>
            </a:r>
            <a:r>
              <a:rPr lang="en-US" dirty="0" err="1" smtClean="0"/>
              <a:t>’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w’’</a:t>
            </a:r>
            <a:r>
              <a:rPr lang="en-US" dirty="0" err="1" smtClean="0"/>
              <a:t>’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,</a:t>
            </a:r>
            <a:r>
              <a:rPr lang="en-US" dirty="0"/>
              <a:t>…</a:t>
            </a:r>
            <a:r>
              <a:rPr lang="en-US" dirty="0" smtClean="0"/>
              <a:t>}</a:t>
            </a:r>
          </a:p>
          <a:p>
            <a:r>
              <a:rPr lang="en-US" dirty="0" smtClean="0"/>
              <a:t>Choose the sequence W that maximizes P(W)</a:t>
            </a:r>
          </a:p>
        </p:txBody>
      </p:sp>
    </p:spTree>
    <p:extLst>
      <p:ext uri="{BB962C8B-B14F-4D97-AF65-F5344CB8AC3E}">
        <p14:creationId xmlns:p14="http://schemas.microsoft.com/office/powerpoint/2010/main" val="143855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Spelling Error Detection</a:t>
            </a:r>
          </a:p>
          <a:p>
            <a:r>
              <a:rPr lang="en-US" sz="2800" dirty="0" smtClean="0"/>
              <a:t>Spelling Error Correction:</a:t>
            </a:r>
          </a:p>
          <a:p>
            <a:pPr lvl="1"/>
            <a:r>
              <a:rPr lang="en-US" sz="2400" dirty="0" smtClean="0"/>
              <a:t>Autocorrect   </a:t>
            </a:r>
          </a:p>
          <a:p>
            <a:pPr lvl="2"/>
            <a:r>
              <a:rPr lang="en-US" sz="2400" dirty="0" err="1" smtClean="0"/>
              <a:t>hte</a:t>
            </a:r>
            <a:r>
              <a:rPr lang="en-US" sz="2400" dirty="0" err="1" smtClean="0">
                <a:latin typeface="Courier"/>
                <a:ea typeface="Wingdings"/>
                <a:cs typeface="Courier"/>
                <a:sym typeface="Wingdings"/>
              </a:rPr>
              <a:t></a:t>
            </a:r>
            <a:r>
              <a:rPr lang="en-US" sz="2400" dirty="0" err="1" smtClean="0"/>
              <a:t>the</a:t>
            </a:r>
            <a:endParaRPr lang="en-US" sz="2400" dirty="0" smtClean="0"/>
          </a:p>
          <a:p>
            <a:pPr lvl="1"/>
            <a:r>
              <a:rPr lang="en-US" sz="2400" dirty="0" smtClean="0"/>
              <a:t>Suggest a correction</a:t>
            </a:r>
          </a:p>
          <a:p>
            <a:pPr lvl="1"/>
            <a:r>
              <a:rPr lang="en-US" sz="2400" dirty="0" smtClean="0"/>
              <a:t>Suggestion lists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96200" cy="742950"/>
          </a:xfrm>
        </p:spPr>
        <p:txBody>
          <a:bodyPr/>
          <a:lstStyle/>
          <a:p>
            <a:r>
              <a:rPr lang="en-US" dirty="0"/>
              <a:t>Noisy channel for real-word spell correction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28645"/>
            <a:ext cx="6555535" cy="39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4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5000"/>
            <a:ext cx="7696200" cy="742950"/>
          </a:xfrm>
        </p:spPr>
        <p:txBody>
          <a:bodyPr/>
          <a:lstStyle/>
          <a:p>
            <a:r>
              <a:rPr lang="en-US" dirty="0"/>
              <a:t>Noisy channel for real-word spell correction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Picture 6" descr="spellbay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28645"/>
            <a:ext cx="6555536" cy="39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3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20000" cy="742950"/>
          </a:xfrm>
        </p:spPr>
        <p:txBody>
          <a:bodyPr/>
          <a:lstStyle/>
          <a:p>
            <a:r>
              <a:rPr lang="en-US" dirty="0" smtClean="0"/>
              <a:t>Simplification: One error per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r>
              <a:rPr lang="en-US" dirty="0" smtClean="0"/>
              <a:t>Out of all possible sentences with one word replaced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b="1" dirty="0" smtClean="0"/>
              <a:t>w’’</a:t>
            </a:r>
            <a:r>
              <a:rPr lang="en-US" b="1" baseline="-25000" dirty="0" smtClean="0"/>
              <a:t>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00FF"/>
                </a:solidFill>
              </a:rPr>
              <a:t>two</a:t>
            </a:r>
            <a:r>
              <a:rPr lang="en-US" dirty="0" smtClean="0"/>
              <a:t> </a:t>
            </a:r>
            <a:r>
              <a:rPr lang="en-US" b="1" dirty="0" smtClean="0"/>
              <a:t>off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thew</a:t>
            </a:r>
            <a:r>
              <a:rPr lang="en-US" dirty="0" smtClean="0">
                <a:solidFill>
                  <a:srgbClr val="0000FF"/>
                </a:solidFill>
              </a:rPr>
              <a:t>     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,</a:t>
            </a:r>
            <a:r>
              <a:rPr lang="en-US" b="1" dirty="0" smtClean="0"/>
              <a:t>w’</a:t>
            </a:r>
            <a:r>
              <a:rPr lang="en-US" b="1" baseline="-25000" dirty="0" smtClean="0"/>
              <a:t>3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4             </a:t>
            </a:r>
            <a:r>
              <a:rPr lang="en-US" dirty="0" smtClean="0">
                <a:solidFill>
                  <a:srgbClr val="0000FF"/>
                </a:solidFill>
              </a:rPr>
              <a:t>two </a:t>
            </a:r>
            <a:r>
              <a:rPr lang="en-US" dirty="0">
                <a:solidFill>
                  <a:srgbClr val="0000FF"/>
                </a:solidFill>
              </a:rPr>
              <a:t>of </a:t>
            </a:r>
            <a:r>
              <a:rPr lang="en-US" b="1" dirty="0" smtClean="0"/>
              <a:t>the</a:t>
            </a:r>
            <a:endParaRPr lang="en-US" b="1" baseline="-25000" dirty="0" smtClean="0">
              <a:solidFill>
                <a:srgbClr val="0000FF"/>
              </a:solidFill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w</a:t>
            </a:r>
            <a:r>
              <a:rPr lang="en-US" b="1" dirty="0" smtClean="0">
                <a:solidFill>
                  <a:srgbClr val="000000"/>
                </a:solidFill>
              </a:rPr>
              <a:t>’’’</a:t>
            </a:r>
            <a:r>
              <a:rPr lang="en-US" b="1" baseline="-25000" dirty="0" smtClean="0">
                <a:solidFill>
                  <a:srgbClr val="000000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4          </a:t>
            </a:r>
            <a:r>
              <a:rPr lang="en-US" b="1" dirty="0" smtClean="0"/>
              <a:t>too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of </a:t>
            </a:r>
            <a:r>
              <a:rPr lang="en-US" dirty="0" err="1">
                <a:solidFill>
                  <a:srgbClr val="0000FF"/>
                </a:solidFill>
              </a:rPr>
              <a:t>thew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Choose the sequence W that maximizes P(W)</a:t>
            </a:r>
          </a:p>
        </p:txBody>
      </p:sp>
    </p:spTree>
    <p:extLst>
      <p:ext uri="{BB962C8B-B14F-4D97-AF65-F5344CB8AC3E}">
        <p14:creationId xmlns:p14="http://schemas.microsoft.com/office/powerpoint/2010/main" val="382584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the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</a:p>
          <a:p>
            <a:pPr lvl="1"/>
            <a:r>
              <a:rPr lang="en-US" dirty="0" smtClean="0"/>
              <a:t>Unigram</a:t>
            </a:r>
          </a:p>
          <a:p>
            <a:pPr lvl="1"/>
            <a:r>
              <a:rPr lang="en-US" dirty="0" smtClean="0"/>
              <a:t>Bigram</a:t>
            </a:r>
          </a:p>
          <a:p>
            <a:pPr lvl="1"/>
            <a:r>
              <a:rPr lang="en-US" dirty="0" smtClean="0"/>
              <a:t>etc.</a:t>
            </a:r>
            <a:endParaRPr lang="en-US" dirty="0" smtClean="0"/>
          </a:p>
          <a:p>
            <a:r>
              <a:rPr lang="en-US" dirty="0" smtClean="0"/>
              <a:t>Channel model</a:t>
            </a:r>
          </a:p>
          <a:p>
            <a:pPr lvl="1"/>
            <a:r>
              <a:rPr lang="en-US" dirty="0" smtClean="0"/>
              <a:t>Same as for non-word spelling correction</a:t>
            </a:r>
          </a:p>
          <a:p>
            <a:pPr lvl="1"/>
            <a:r>
              <a:rPr lang="en-US" dirty="0" smtClean="0"/>
              <a:t>Plus need probability for no error, P(</a:t>
            </a:r>
            <a:r>
              <a:rPr lang="en-US" dirty="0" err="1" smtClean="0"/>
              <a:t>w|w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0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no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channel probability for a correctly typed word?</a:t>
            </a:r>
          </a:p>
          <a:p>
            <a:r>
              <a:rPr lang="en-US" dirty="0" smtClean="0"/>
              <a:t>P(“</a:t>
            </a:r>
            <a:r>
              <a:rPr lang="en-US" dirty="0" err="1" smtClean="0"/>
              <a:t>the”|“the</a:t>
            </a:r>
            <a:r>
              <a:rPr lang="en-US" dirty="0" smtClean="0"/>
              <a:t>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you have a big corpus, you can estimate this percent correct</a:t>
            </a:r>
            <a:endParaRPr lang="en-US" dirty="0" smtClean="0"/>
          </a:p>
          <a:p>
            <a:endParaRPr lang="en-US" sz="1400" dirty="0" smtClean="0"/>
          </a:p>
          <a:p>
            <a:r>
              <a:rPr lang="en-US" dirty="0" smtClean="0"/>
              <a:t>But this value</a:t>
            </a:r>
            <a:r>
              <a:rPr lang="en-US" dirty="0" smtClean="0"/>
              <a:t> </a:t>
            </a:r>
            <a:r>
              <a:rPr lang="en-US" dirty="0" smtClean="0"/>
              <a:t>depends </a:t>
            </a:r>
            <a:r>
              <a:rPr lang="en-US" dirty="0" smtClean="0"/>
              <a:t>strongly on </a:t>
            </a:r>
            <a:r>
              <a:rPr lang="en-US" dirty="0" smtClean="0"/>
              <a:t>the application</a:t>
            </a:r>
          </a:p>
          <a:p>
            <a:pPr lvl="1"/>
            <a:r>
              <a:rPr lang="en-US" dirty="0" smtClean="0"/>
              <a:t>.90 (1 error in 10 words)</a:t>
            </a:r>
          </a:p>
          <a:p>
            <a:pPr lvl="1"/>
            <a:r>
              <a:rPr lang="en-US" dirty="0" smtClean="0"/>
              <a:t>.95 (1 error in 20 words)</a:t>
            </a:r>
          </a:p>
          <a:p>
            <a:pPr lvl="1"/>
            <a:r>
              <a:rPr lang="en-US" dirty="0" smtClean="0"/>
              <a:t>.99 (1 error in 100 words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1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Peter </a:t>
            </a:r>
            <a:r>
              <a:rPr lang="en-US" dirty="0" err="1" smtClean="0"/>
              <a:t>Norvig’s</a:t>
            </a:r>
            <a:r>
              <a:rPr lang="en-US" dirty="0" smtClean="0"/>
              <a:t> “</a:t>
            </a:r>
            <a:r>
              <a:rPr lang="en-US" dirty="0" err="1" smtClean="0"/>
              <a:t>thew</a:t>
            </a:r>
            <a:r>
              <a:rPr lang="en-US" dirty="0" smtClean="0"/>
              <a:t>”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63461"/>
              </p:ext>
            </p:extLst>
          </p:nvPr>
        </p:nvGraphicFramePr>
        <p:xfrm>
          <a:off x="381000" y="1428750"/>
          <a:ext cx="8382000" cy="2585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812800"/>
                <a:gridCol w="838200"/>
                <a:gridCol w="1600200"/>
                <a:gridCol w="1905000"/>
                <a:gridCol w="1828800"/>
              </a:tblGrid>
              <a:tr h="444574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|</a:t>
                      </a:r>
                      <a:r>
                        <a:rPr lang="pl-PL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pl-PL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pl-PL" sz="20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|</a:t>
                      </a:r>
                      <a:r>
                        <a:rPr lang="pl-PL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(w)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</a:t>
                      </a:r>
                      <a:r>
                        <a:rPr lang="pl-PL" sz="2000" b="0" i="0" u="none" strike="noStrike" baseline="300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 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P(</a:t>
                      </a:r>
                      <a:r>
                        <a:rPr lang="pl-PL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pl-PL" sz="20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|</a:t>
                      </a:r>
                      <a:r>
                        <a:rPr lang="pl-PL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)</a:t>
                      </a:r>
                      <a:r>
                        <a:rPr lang="pl-PL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(w)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44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ew|e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144</a:t>
                      </a:r>
                    </a:p>
                  </a:txBody>
                  <a:tcPr marL="12700" marR="12700" marT="12700" marB="0" anchor="b"/>
                </a:tc>
              </a:tr>
              <a:tr h="477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0.95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0.00000009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</a:tr>
              <a:tr h="444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thaw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e|a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0.7</a:t>
                      </a:r>
                    </a:p>
                  </a:txBody>
                  <a:tcPr marL="12700" marR="12700" marT="12700" marB="0" anchor="b"/>
                </a:tc>
              </a:tr>
              <a:tr h="393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h|hr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0.03</a:t>
                      </a:r>
                    </a:p>
                  </a:txBody>
                  <a:tcPr marL="12700" marR="12700" marT="1270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thwe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ew|we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0.00000004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54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 noisy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763000" cy="3333750"/>
          </a:xfrm>
        </p:spPr>
        <p:txBody>
          <a:bodyPr/>
          <a:lstStyle/>
          <a:p>
            <a:r>
              <a:rPr lang="en-US" dirty="0" smtClean="0"/>
              <a:t>We never just multiply the prior and the error model</a:t>
            </a:r>
          </a:p>
          <a:p>
            <a:r>
              <a:rPr lang="en-US" dirty="0" smtClean="0"/>
              <a:t>Independence </a:t>
            </a:r>
            <a:r>
              <a:rPr lang="en-US" dirty="0" err="1" smtClean="0"/>
              <a:t>assumptions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probabilities</a:t>
            </a:r>
            <a:r>
              <a:rPr lang="en-US" dirty="0" smtClean="0"/>
              <a:t> not commensurate</a:t>
            </a:r>
            <a:endParaRPr lang="en-US" dirty="0"/>
          </a:p>
          <a:p>
            <a:r>
              <a:rPr lang="en-US" dirty="0" smtClean="0"/>
              <a:t>Instead: </a:t>
            </a:r>
            <a:r>
              <a:rPr lang="en-US" dirty="0" smtClean="0"/>
              <a:t>Weight </a:t>
            </a:r>
            <a:r>
              <a:rPr lang="en-US" dirty="0" smtClean="0"/>
              <a:t>them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 err="1" smtClean="0"/>
              <a:t>λ</a:t>
            </a:r>
            <a:r>
              <a:rPr lang="en-US" dirty="0" smtClean="0"/>
              <a:t> from a development test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374340"/>
              </p:ext>
            </p:extLst>
          </p:nvPr>
        </p:nvGraphicFramePr>
        <p:xfrm>
          <a:off x="2438400" y="2846387"/>
          <a:ext cx="36703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" name="Equation" r:id="rId3" imgW="1625600" imgH="317500" progId="Equation.3">
                  <p:embed/>
                </p:oleObj>
              </mc:Choice>
              <mc:Fallback>
                <p:oleObj name="Equation" r:id="rId3" imgW="1625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2846387"/>
                        <a:ext cx="3670300" cy="71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77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to channel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richer edits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(Brill and Moore 2000)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nt</a:t>
            </a:r>
            <a:r>
              <a:rPr lang="en-US" dirty="0" err="1" smtClean="0">
                <a:sym typeface="Wingdings"/>
              </a:rPr>
              <a:t>ant</a:t>
            </a:r>
            <a:endParaRPr lang="en-US" dirty="0"/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h</a:t>
            </a:r>
            <a:r>
              <a:rPr lang="en-US" dirty="0" err="1" smtClean="0">
                <a:sym typeface="Wingdings"/>
              </a:rPr>
              <a:t>f</a:t>
            </a:r>
            <a:endParaRPr lang="en-US" dirty="0" smtClean="0"/>
          </a:p>
          <a:p>
            <a:pPr lvl="1"/>
            <a:r>
              <a:rPr lang="en-US" dirty="0" err="1" smtClean="0"/>
              <a:t>le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al</a:t>
            </a:r>
            <a:endParaRPr lang="en-US" dirty="0" smtClean="0"/>
          </a:p>
          <a:p>
            <a:r>
              <a:rPr lang="en-US" dirty="0" smtClean="0"/>
              <a:t>Incorporate pronunciation into channel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(Toutanova and Moore 2002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/>
              <a:t>Incorporate </a:t>
            </a:r>
            <a:r>
              <a:rPr lang="en-US" dirty="0" smtClean="0"/>
              <a:t>device </a:t>
            </a:r>
            <a:r>
              <a:rPr lang="en-US" dirty="0"/>
              <a:t>into channel 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5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Nearby keys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35" b="79"/>
          <a:stretch/>
        </p:blipFill>
        <p:spPr bwMode="auto">
          <a:xfrm>
            <a:off x="2057400" y="1885949"/>
            <a:ext cx="4191000" cy="285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832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Non-word Errors</a:t>
            </a:r>
          </a:p>
          <a:p>
            <a:pPr lvl="1"/>
            <a:r>
              <a:rPr lang="en-US" i="1" dirty="0" err="1"/>
              <a:t>g</a:t>
            </a:r>
            <a:r>
              <a:rPr lang="en-US" i="1" dirty="0" err="1" smtClean="0"/>
              <a:t>raffe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i="1" dirty="0" smtClean="0"/>
              <a:t>giraffe</a:t>
            </a:r>
          </a:p>
          <a:p>
            <a:r>
              <a:rPr lang="en-US" dirty="0" smtClean="0"/>
              <a:t>Real-word Errors</a:t>
            </a:r>
          </a:p>
          <a:p>
            <a:pPr lvl="1"/>
            <a:r>
              <a:rPr lang="en-US" dirty="0" smtClean="0"/>
              <a:t>Typographical errors</a:t>
            </a:r>
          </a:p>
          <a:p>
            <a:pPr lvl="2"/>
            <a:r>
              <a:rPr lang="en-US" i="1" dirty="0"/>
              <a:t>t</a:t>
            </a:r>
            <a:r>
              <a:rPr lang="en-US" i="1" dirty="0" smtClean="0"/>
              <a:t>hree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i="1" dirty="0" smtClean="0"/>
              <a:t>there</a:t>
            </a:r>
          </a:p>
          <a:p>
            <a:pPr lvl="1"/>
            <a:r>
              <a:rPr lang="en-US" dirty="0" smtClean="0"/>
              <a:t>Cognitive Errors (homophones)</a:t>
            </a:r>
          </a:p>
          <a:p>
            <a:pPr lvl="2"/>
            <a:r>
              <a:rPr lang="en-US" i="1" dirty="0" err="1"/>
              <a:t>p</a:t>
            </a:r>
            <a:r>
              <a:rPr lang="en-US" i="1" dirty="0" err="1" smtClean="0"/>
              <a:t>iece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i="1" dirty="0" err="1" smtClean="0"/>
              <a:t>peace</a:t>
            </a:r>
            <a:r>
              <a:rPr lang="en-US" dirty="0" smtClean="0"/>
              <a:t>, </a:t>
            </a:r>
          </a:p>
          <a:p>
            <a:pPr lvl="2"/>
            <a:r>
              <a:rPr lang="en-US" i="1" dirty="0" smtClean="0"/>
              <a:t>too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two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8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Rates of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52550"/>
            <a:ext cx="8686800" cy="3333750"/>
          </a:xfrm>
        </p:spPr>
        <p:txBody>
          <a:bodyPr/>
          <a:lstStyle/>
          <a:p>
            <a:pPr marL="0" lvl="1" indent="0">
              <a:buClr>
                <a:srgbClr val="CC0000"/>
              </a:buClr>
              <a:buNone/>
            </a:pPr>
            <a:r>
              <a:rPr lang="en-US" sz="2800" b="1" dirty="0" smtClean="0"/>
              <a:t>26</a:t>
            </a:r>
            <a:r>
              <a:rPr lang="en-US" sz="2800" dirty="0" smtClean="0"/>
              <a:t>%:	Web queries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Wang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et al.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2003 </a:t>
            </a:r>
            <a:endParaRPr lang="en-US" dirty="0"/>
          </a:p>
          <a:p>
            <a:pPr marL="0" lvl="1" indent="0">
              <a:buClr>
                <a:srgbClr val="CC0000"/>
              </a:buClr>
              <a:buNone/>
            </a:pPr>
            <a:r>
              <a:rPr lang="en-US" sz="2800" b="1" dirty="0" smtClean="0"/>
              <a:t>13</a:t>
            </a:r>
            <a:r>
              <a:rPr lang="en-US" sz="2800" dirty="0" smtClean="0"/>
              <a:t>%:	Retyping, no backspace: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Whitelaw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et al.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English&amp;German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lvl="1" indent="0">
              <a:buClr>
                <a:srgbClr val="CC0000"/>
              </a:buClr>
              <a:buNone/>
            </a:pPr>
            <a:r>
              <a:rPr lang="en-US" sz="2800" b="1" dirty="0" smtClean="0"/>
              <a:t>7</a:t>
            </a:r>
            <a:r>
              <a:rPr lang="en-US" sz="2800" dirty="0" smtClean="0"/>
              <a:t>%: Words corrected retyping on phone-sized organizer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%: Words uncorrected on organizer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Soukoreff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MacKenzie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2003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/>
              <a:t>1-2</a:t>
            </a:r>
            <a:r>
              <a:rPr lang="en-US" sz="2800" dirty="0" smtClean="0"/>
              <a:t>%:</a:t>
            </a:r>
            <a:r>
              <a:rPr lang="en-US" sz="2800" b="1" dirty="0" smtClean="0"/>
              <a:t>  </a:t>
            </a:r>
            <a:r>
              <a:rPr lang="en-US" sz="2800" dirty="0" smtClean="0">
                <a:solidFill>
                  <a:srgbClr val="000000"/>
                </a:solidFill>
              </a:rPr>
              <a:t>Retyping: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Kane and </a:t>
            </a:r>
            <a:r>
              <a:rPr lang="en-US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Wobbrock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2007, </a:t>
            </a:r>
            <a:r>
              <a:rPr lang="en-US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Gruden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et al. 1983</a:t>
            </a:r>
          </a:p>
          <a:p>
            <a:pPr marL="0" indent="0">
              <a:buNone/>
            </a:pPr>
            <a:endParaRPr lang="en-US" sz="2000" dirty="0" smtClean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0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Non-word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Non-word spelling error detection:</a:t>
            </a:r>
          </a:p>
          <a:p>
            <a:pPr lvl="1"/>
            <a:r>
              <a:rPr lang="en-US" dirty="0" smtClean="0"/>
              <a:t>Any word not in a </a:t>
            </a:r>
            <a:r>
              <a:rPr lang="en-US" b="1" i="1" dirty="0" smtClean="0"/>
              <a:t>dictionary</a:t>
            </a:r>
            <a:r>
              <a:rPr lang="en-US" dirty="0" smtClean="0"/>
              <a:t> is an error</a:t>
            </a:r>
          </a:p>
          <a:p>
            <a:pPr lvl="1"/>
            <a:r>
              <a:rPr lang="en-US" dirty="0" smtClean="0"/>
              <a:t>The larger the dictionary the better</a:t>
            </a:r>
          </a:p>
          <a:p>
            <a:r>
              <a:rPr lang="en-US" dirty="0"/>
              <a:t>Non-word spelling error </a:t>
            </a:r>
            <a:r>
              <a:rPr lang="en-US" dirty="0" smtClean="0"/>
              <a:t>correction:</a:t>
            </a:r>
            <a:endParaRPr lang="en-US" dirty="0"/>
          </a:p>
          <a:p>
            <a:pPr lvl="1"/>
            <a:r>
              <a:rPr lang="en-US" dirty="0" smtClean="0"/>
              <a:t>Generate </a:t>
            </a:r>
            <a:r>
              <a:rPr lang="en-US" b="1" i="1" dirty="0" smtClean="0"/>
              <a:t>candidates</a:t>
            </a:r>
            <a:r>
              <a:rPr lang="en-US" dirty="0" smtClean="0"/>
              <a:t>: real words that are similar to error</a:t>
            </a:r>
          </a:p>
          <a:p>
            <a:pPr lvl="1"/>
            <a:r>
              <a:rPr lang="en-US" dirty="0" smtClean="0"/>
              <a:t>Choose the one which is best:</a:t>
            </a:r>
          </a:p>
          <a:p>
            <a:pPr lvl="2"/>
            <a:r>
              <a:rPr lang="en-US" dirty="0" smtClean="0"/>
              <a:t>Shortest weighted edit distance</a:t>
            </a:r>
          </a:p>
          <a:p>
            <a:pPr lvl="2"/>
            <a:r>
              <a:rPr lang="en-US" dirty="0" smtClean="0"/>
              <a:t>Highest noisy channel probability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word spelling </a:t>
            </a:r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word </a:t>
            </a:r>
            <a:r>
              <a:rPr lang="en-US" i="1" dirty="0" smtClean="0"/>
              <a:t>w</a:t>
            </a:r>
            <a:r>
              <a:rPr lang="en-US" dirty="0" smtClean="0"/>
              <a:t>, generate candidate set:</a:t>
            </a:r>
          </a:p>
          <a:p>
            <a:pPr lvl="1"/>
            <a:r>
              <a:rPr lang="en-US" dirty="0" smtClean="0"/>
              <a:t>Find candidate words with similar </a:t>
            </a:r>
            <a:r>
              <a:rPr lang="en-US" b="1" i="1" dirty="0" smtClean="0"/>
              <a:t>pronunciations</a:t>
            </a:r>
          </a:p>
          <a:p>
            <a:pPr lvl="1"/>
            <a:r>
              <a:rPr lang="en-US" dirty="0" smtClean="0"/>
              <a:t>Find candidate words with similar </a:t>
            </a:r>
            <a:r>
              <a:rPr lang="en-US" b="1" i="1" dirty="0" smtClean="0"/>
              <a:t>spelling</a:t>
            </a:r>
            <a:endParaRPr lang="en-US" i="1" dirty="0" smtClean="0"/>
          </a:p>
          <a:p>
            <a:pPr lvl="1"/>
            <a:r>
              <a:rPr lang="en-US" dirty="0" smtClean="0"/>
              <a:t>Include </a:t>
            </a:r>
            <a:r>
              <a:rPr lang="en-US" i="1" dirty="0" smtClean="0"/>
              <a:t>w</a:t>
            </a:r>
            <a:r>
              <a:rPr lang="en-US" dirty="0" smtClean="0"/>
              <a:t> in candidate set</a:t>
            </a:r>
          </a:p>
          <a:p>
            <a:r>
              <a:rPr lang="en-US" dirty="0" smtClean="0"/>
              <a:t>Choose best candidate</a:t>
            </a:r>
          </a:p>
          <a:p>
            <a:pPr lvl="1"/>
            <a:r>
              <a:rPr lang="en-US" dirty="0" smtClean="0"/>
              <a:t>Noisy Channel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27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Noisy Channel Model of Spelling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6878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14432</TotalTime>
  <Words>2538</Words>
  <Application>Microsoft Macintosh PowerPoint</Application>
  <PresentationFormat>On-screen Show (16:9)</PresentationFormat>
  <Paragraphs>554</Paragraphs>
  <Slides>48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NLP-jurafsky</vt:lpstr>
      <vt:lpstr>Equation</vt:lpstr>
      <vt:lpstr>Microsoft Equation</vt:lpstr>
      <vt:lpstr>PowerPoint Presentation</vt:lpstr>
      <vt:lpstr>Spelling Correction and the Noisy Channel</vt:lpstr>
      <vt:lpstr>Applications for spelling correction</vt:lpstr>
      <vt:lpstr>Spelling Tasks</vt:lpstr>
      <vt:lpstr>Types of spelling errors</vt:lpstr>
      <vt:lpstr>Rates of spelling errors</vt:lpstr>
      <vt:lpstr>Non-word spelling errors</vt:lpstr>
      <vt:lpstr>Real word spelling errors</vt:lpstr>
      <vt:lpstr>Spelling Correction and the Noisy Channel</vt:lpstr>
      <vt:lpstr>Noisy Channel Intuition</vt:lpstr>
      <vt:lpstr>Noisy Channel aka Bayes’ Rule</vt:lpstr>
      <vt:lpstr>History: Noisy channel for spelling proposed around 1990</vt:lpstr>
      <vt:lpstr>Non-word spelling error example</vt:lpstr>
      <vt:lpstr>Candidate generation</vt:lpstr>
      <vt:lpstr>Damerau-Levenshtein edit distance</vt:lpstr>
      <vt:lpstr>Words within 1 of acress</vt:lpstr>
      <vt:lpstr>Candidate generation</vt:lpstr>
      <vt:lpstr>Wait, how do you generate the candidates?</vt:lpstr>
      <vt:lpstr>Language Model</vt:lpstr>
      <vt:lpstr>Unigram Prior probability</vt:lpstr>
      <vt:lpstr>Channel model probability</vt:lpstr>
      <vt:lpstr>Computing error probability: confusion matrix</vt:lpstr>
      <vt:lpstr>Confusion matrix for spelling errors</vt:lpstr>
      <vt:lpstr>Generating the confusion matrix</vt:lpstr>
      <vt:lpstr>Channel model </vt:lpstr>
      <vt:lpstr>Smoothing probabilities: Add-1 smoothing</vt:lpstr>
      <vt:lpstr>Channel model for acress</vt:lpstr>
      <vt:lpstr>Noisy channel probability for acress</vt:lpstr>
      <vt:lpstr>Noisy channel probability for acress</vt:lpstr>
      <vt:lpstr>Incorporating context words: Context-sensitive spelling correction</vt:lpstr>
      <vt:lpstr>Incorporating context words</vt:lpstr>
      <vt:lpstr>All the important fine points</vt:lpstr>
      <vt:lpstr>Using a bigram language model</vt:lpstr>
      <vt:lpstr>Using a bigram language model</vt:lpstr>
      <vt:lpstr>Evaluation</vt:lpstr>
      <vt:lpstr>Spelling Correction and the Noisy Channel</vt:lpstr>
      <vt:lpstr>Real-word spelling errors</vt:lpstr>
      <vt:lpstr>Solving real-word spelling errors</vt:lpstr>
      <vt:lpstr>Noisy channel for real-word spell correction</vt:lpstr>
      <vt:lpstr>Noisy channel for real-word spell correction</vt:lpstr>
      <vt:lpstr>Noisy channel for real-word spell correction</vt:lpstr>
      <vt:lpstr>Simplification: One error per sentence</vt:lpstr>
      <vt:lpstr>Where to get the probabilities</vt:lpstr>
      <vt:lpstr>Probability of no error</vt:lpstr>
      <vt:lpstr>Peter Norvig’s “thew” example</vt:lpstr>
      <vt:lpstr>State of the art noisy channel</vt:lpstr>
      <vt:lpstr>Improvements to channel model</vt:lpstr>
      <vt:lpstr>Nearby keys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Christopher Manning</cp:lastModifiedBy>
  <cp:revision>296</cp:revision>
  <cp:lastPrinted>2009-04-20T16:46:08Z</cp:lastPrinted>
  <dcterms:created xsi:type="dcterms:W3CDTF">2010-04-19T15:31:24Z</dcterms:created>
  <dcterms:modified xsi:type="dcterms:W3CDTF">2012-04-17T18:02:43Z</dcterms:modified>
</cp:coreProperties>
</file>