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301C4-9247-4B67-BE6F-4DD37B760AC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ACC65-6F9A-4F39-90F0-496C8BEB5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1158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4B814-1F49-4561-8A09-DEFADD205D09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668D6-F84E-4D38-A65D-E21BC518F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710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3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5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B87-C5D1-44F6-9E49-51AD6B730ADA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2D7D-3D89-4D1C-A879-8EEC40C0733B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B9E1-73F7-4234-B192-FE3FFA5BDF67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DDDB-2AB5-47DE-80B4-A8A21E161F01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EEA8-A745-4A07-A04C-7785CBF01634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194-48EC-4972-8050-A4AA49386FF5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6A4F-97DD-4F35-A2D2-A9707D99532C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861E-3B19-4AB2-A01D-C73A0D3DAB25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0BCD-DDA2-4E73-B749-E95CD6D3E68A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B9DB-E550-4A7F-8573-DDB9ABC4660A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A731-39DB-4A22-9043-48716AD7BA12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FF2897-329E-4D3E-B5FC-C76B96F7C9F9}" type="datetime1">
              <a:rPr lang="en-US" altLang="zh-CN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程序设计</a:t>
            </a:r>
            <a:r>
              <a:rPr lang="zh-CN" altLang="en-US" dirty="0"/>
              <a:t>基础课程设计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软件学院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074400" y="6285230"/>
            <a:ext cx="853440" cy="365125"/>
          </a:xfrm>
        </p:spPr>
        <p:txBody>
          <a:bodyPr/>
          <a:lstStyle/>
          <a:p>
            <a:fld id="{C1693FCF-F0FD-4C71-82A8-117DD77E3486}" type="datetime1">
              <a:rPr lang="en-US" altLang="zh-CN" smtClean="0"/>
              <a:t>2/25/2017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0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四，考核方法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931467" y="6317615"/>
            <a:ext cx="858520" cy="365125"/>
          </a:xfrm>
        </p:spPr>
        <p:txBody>
          <a:bodyPr/>
          <a:lstStyle/>
          <a:p>
            <a:fld id="{EDAADDDB-2AB5-47DE-80B4-A8A21E161F01}" type="datetime1">
              <a:rPr lang="en-US" altLang="zh-CN" smtClean="0"/>
              <a:t>2/25/2017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通过个人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答辩，进行现场演示的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方式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  <a:p>
            <a:pPr marL="0" indent="0" fontAlgn="ctr"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1. 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marL="0" indent="0" fontAlgn="ctr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2. 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难度（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ctr"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界面（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ctr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4. 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编程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风格（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ctr"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创新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精神（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marL="0" indent="0" fontAlgn="ctr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6. 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文档（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marL="0" indent="0" fontAlgn="ctr"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答辩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水平（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62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课程设计任务说明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一，程序实践目的</a:t>
            </a:r>
          </a:p>
          <a:p>
            <a:pPr>
              <a:defRPr/>
            </a:pPr>
            <a:endParaRPr lang="zh-CN" altLang="en-US" b="1" dirty="0"/>
          </a:p>
          <a:p>
            <a:pPr>
              <a:defRPr/>
            </a:pPr>
            <a:r>
              <a:rPr lang="zh-CN" altLang="en-US" b="1" dirty="0" smtClean="0"/>
              <a:t>二</a:t>
            </a:r>
            <a:r>
              <a:rPr lang="zh-CN" altLang="en-US" b="1" dirty="0"/>
              <a:t>，内容与要求</a:t>
            </a:r>
          </a:p>
          <a:p>
            <a:pPr>
              <a:defRPr/>
            </a:pPr>
            <a:endParaRPr lang="zh-CN" altLang="en-US" b="1" dirty="0"/>
          </a:p>
          <a:p>
            <a:pPr>
              <a:defRPr/>
            </a:pPr>
            <a:r>
              <a:rPr lang="zh-CN" altLang="en-US" b="1" dirty="0" smtClean="0"/>
              <a:t>三</a:t>
            </a:r>
            <a:r>
              <a:rPr lang="zh-CN" altLang="en-US" b="1" dirty="0"/>
              <a:t>，时间安排</a:t>
            </a:r>
          </a:p>
          <a:p>
            <a:pPr>
              <a:defRPr/>
            </a:pPr>
            <a:endParaRPr lang="zh-CN" altLang="en-US" b="1" dirty="0"/>
          </a:p>
          <a:p>
            <a:pPr>
              <a:defRPr/>
            </a:pPr>
            <a:r>
              <a:rPr lang="zh-CN" altLang="en-US" b="1" dirty="0" smtClean="0"/>
              <a:t>四</a:t>
            </a:r>
            <a:r>
              <a:rPr lang="zh-CN" altLang="en-US" b="1" dirty="0"/>
              <a:t>，考核方法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55267" y="6317615"/>
            <a:ext cx="1010920" cy="365125"/>
          </a:xfrm>
        </p:spPr>
        <p:txBody>
          <a:bodyPr/>
          <a:lstStyle/>
          <a:p>
            <a:fld id="{908105E3-C07B-4315-8B7E-6FD35F305115}" type="datetime1">
              <a:rPr lang="en-US" altLang="zh-CN" smtClean="0"/>
              <a:t>2/25/2017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一，程序实践目的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latin typeface="Times New Roman" pitchFamily="18" charset="0"/>
              </a:rPr>
              <a:t>为学生提供一个独立实践的机会</a:t>
            </a:r>
            <a:r>
              <a:rPr lang="zh-CN" altLang="en-US" b="1" dirty="0"/>
              <a:t> </a:t>
            </a:r>
          </a:p>
          <a:p>
            <a:pPr>
              <a:buNone/>
              <a:defRPr/>
            </a:pPr>
            <a:endParaRPr lang="zh-CN" altLang="en-US" b="1" dirty="0"/>
          </a:p>
          <a:p>
            <a:pPr>
              <a:defRPr/>
            </a:pPr>
            <a:r>
              <a:rPr lang="zh-CN" altLang="en-US" b="1" dirty="0"/>
              <a:t>把知识获取和项目实践有机地结合起来</a:t>
            </a:r>
          </a:p>
          <a:p>
            <a:pPr>
              <a:defRPr/>
            </a:pPr>
            <a:endParaRPr lang="zh-CN" altLang="en-US" b="1" dirty="0"/>
          </a:p>
          <a:p>
            <a:pPr>
              <a:defRPr/>
            </a:pPr>
            <a:r>
              <a:rPr lang="zh-CN" altLang="en-US" b="1" dirty="0">
                <a:latin typeface="Times New Roman" pitchFamily="18" charset="0"/>
              </a:rPr>
              <a:t>培养学生实际分析问题、编程和动手能力</a:t>
            </a:r>
          </a:p>
          <a:p>
            <a:pPr>
              <a:buNone/>
              <a:defRPr/>
            </a:pPr>
            <a:endParaRPr lang="zh-CN" altLang="en-US" b="1" dirty="0">
              <a:latin typeface="Times New Roman" pitchFamily="18" charset="0"/>
            </a:endParaRPr>
          </a:p>
          <a:p>
            <a:pPr>
              <a:defRPr/>
            </a:pPr>
            <a:r>
              <a:rPr lang="zh-CN" altLang="en-US" b="1" dirty="0">
                <a:latin typeface="Times New Roman" pitchFamily="18" charset="0"/>
              </a:rPr>
              <a:t>锻炼学生分析解决实际问题的能力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089640" y="6180137"/>
            <a:ext cx="838200" cy="365125"/>
          </a:xfrm>
        </p:spPr>
        <p:txBody>
          <a:bodyPr/>
          <a:lstStyle/>
          <a:p>
            <a:fld id="{EDAADDDB-2AB5-47DE-80B4-A8A21E161F01}" type="datetime1">
              <a:rPr lang="en-US" altLang="zh-CN" smtClean="0"/>
              <a:t>2/25/2017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二，内容与要求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任选一个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）学生信息管理（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）旅馆信息管理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）餐厅信息管理（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）职工信息管理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）设备信息管理（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）图书信息管理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）医院信息管理（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）超市信息管理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）票务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信息管理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特别建议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：完成上述内容之后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，进行自主创新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099800" y="6317615"/>
            <a:ext cx="828040" cy="365125"/>
          </a:xfrm>
        </p:spPr>
        <p:txBody>
          <a:bodyPr/>
          <a:lstStyle/>
          <a:p>
            <a:fld id="{EDAADDDB-2AB5-47DE-80B4-A8A21E161F01}" type="datetime1">
              <a:rPr lang="en-US" altLang="zh-CN" smtClean="0"/>
              <a:t>2/25/2017</a:t>
            </a:fld>
            <a:endParaRPr lang="en-US"/>
          </a:p>
        </p:txBody>
      </p:sp>
      <p:pic>
        <p:nvPicPr>
          <p:cNvPr id="6" name="Picture 5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751" y="1691322"/>
            <a:ext cx="29384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6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二，内容与要求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选做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在完成前一个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任务之后，自行查找资料完成</a:t>
            </a:r>
            <a:endParaRPr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t"/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堆栈的表达式求值</a:t>
            </a:r>
          </a:p>
          <a:p>
            <a:pPr fontAlgn="t"/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队列的银行客户处理系统</a:t>
            </a:r>
          </a:p>
          <a:p>
            <a:pPr fontAlgn="t"/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基于哈希表的词典存储、查找和删除</a:t>
            </a:r>
          </a:p>
          <a:p>
            <a:pPr fontAlgn="t"/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基于双向链表的汉字备选表的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排列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977880" y="6317615"/>
            <a:ext cx="909320" cy="365125"/>
          </a:xfrm>
        </p:spPr>
        <p:txBody>
          <a:bodyPr/>
          <a:lstStyle/>
          <a:p>
            <a:fld id="{EDAADDDB-2AB5-47DE-80B4-A8A21E161F01}" type="datetime1">
              <a:rPr lang="en-US" altLang="zh-CN" smtClean="0"/>
              <a:t>2/25/2017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二，内容与要求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要求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 进行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功能模块分析 </a:t>
            </a:r>
          </a:p>
          <a:p>
            <a:pPr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		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采用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良好的风格编写程序代码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进行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创新设计</a:t>
            </a:r>
          </a:p>
          <a:p>
            <a:pPr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     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记录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调试过程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给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出电子文档报告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（见程序实践报告模版）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05160" y="6317615"/>
            <a:ext cx="899160" cy="365125"/>
          </a:xfrm>
        </p:spPr>
        <p:txBody>
          <a:bodyPr/>
          <a:lstStyle/>
          <a:p>
            <a:fld id="{EDAADDDB-2AB5-47DE-80B4-A8A21E161F01}" type="datetime1">
              <a:rPr lang="en-US" altLang="zh-CN" smtClean="0"/>
              <a:t>2/25/2017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二，内容与要求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提交内容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---- （</a:t>
            </a:r>
            <a:r>
              <a:rPr lang="zh-CN" altLang="en-US" b="1" dirty="0"/>
              <a:t>答辩完成之后交给</a:t>
            </a:r>
            <a:r>
              <a:rPr lang="zh-CN" altLang="en-US" b="1" dirty="0">
                <a:solidFill>
                  <a:schemeClr val="tx2"/>
                </a:solidFill>
              </a:rPr>
              <a:t>指导教师</a:t>
            </a:r>
            <a:r>
              <a:rPr lang="zh-CN" altLang="en-US" b="1" dirty="0"/>
              <a:t>）</a:t>
            </a:r>
          </a:p>
          <a:p>
            <a:pPr>
              <a:buNone/>
              <a:defRPr/>
            </a:pPr>
            <a:r>
              <a:rPr lang="zh-CN" altLang="en-US" b="1" dirty="0"/>
              <a:t>		1，程序源代码电子文档</a:t>
            </a:r>
          </a:p>
          <a:p>
            <a:pPr>
              <a:buNone/>
              <a:defRPr/>
            </a:pPr>
            <a:r>
              <a:rPr lang="en-US" altLang="zh-CN" b="1" dirty="0"/>
              <a:t>		2，</a:t>
            </a:r>
            <a:r>
              <a:rPr lang="zh-CN" altLang="en-US" b="1" dirty="0"/>
              <a:t>程序实践报告电子文档</a:t>
            </a:r>
          </a:p>
          <a:p>
            <a:pPr>
              <a:buNone/>
              <a:defRPr/>
            </a:pPr>
            <a:r>
              <a:rPr lang="zh-CN" altLang="en-US" b="1" dirty="0"/>
              <a:t>		3，程序实践报告打印文档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125200" y="6317615"/>
            <a:ext cx="833120" cy="365125"/>
          </a:xfrm>
        </p:spPr>
        <p:txBody>
          <a:bodyPr/>
          <a:lstStyle/>
          <a:p>
            <a:fld id="{EDAADDDB-2AB5-47DE-80B4-A8A21E161F01}" type="datetime1">
              <a:rPr lang="en-US" altLang="zh-CN" smtClean="0"/>
              <a:t>2/25/2017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三，时间安排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时间安排：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学时</a:t>
            </a:r>
          </a:p>
          <a:p>
            <a:pPr>
              <a:buNone/>
              <a:defRPr/>
            </a:pPr>
            <a:endPara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1.   分析设计阶段（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学时） </a:t>
            </a:r>
          </a:p>
          <a:p>
            <a:pPr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2.   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编程调试阶段（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30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学时）</a:t>
            </a:r>
          </a:p>
          <a:p>
            <a:pPr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3.   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电子文档报告编写阶段（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学时）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4.   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答辩（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学时）</a:t>
            </a:r>
          </a:p>
          <a:p>
            <a:pPr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713720" y="6317615"/>
            <a:ext cx="889000" cy="365125"/>
          </a:xfrm>
        </p:spPr>
        <p:txBody>
          <a:bodyPr/>
          <a:lstStyle/>
          <a:p>
            <a:fld id="{EDAADDDB-2AB5-47DE-80B4-A8A21E161F01}" type="datetime1">
              <a:rPr lang="en-US" altLang="zh-CN" smtClean="0"/>
              <a:t>2/25/2017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三，时间安排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99733"/>
              </p:ext>
            </p:extLst>
          </p:nvPr>
        </p:nvGraphicFramePr>
        <p:xfrm>
          <a:off x="1452879" y="1575016"/>
          <a:ext cx="9245601" cy="4206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833"/>
                <a:gridCol w="325420"/>
                <a:gridCol w="1380979"/>
                <a:gridCol w="249028"/>
                <a:gridCol w="441460"/>
                <a:gridCol w="441460"/>
                <a:gridCol w="381021"/>
                <a:gridCol w="386080"/>
                <a:gridCol w="467360"/>
                <a:gridCol w="365760"/>
                <a:gridCol w="436880"/>
                <a:gridCol w="1302944"/>
                <a:gridCol w="2066793"/>
                <a:gridCol w="714583"/>
              </a:tblGrid>
              <a:tr h="2593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序号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实验学时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上课班级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人数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每 日 有 课 节 次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地点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任课教师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周   次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星期一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星期二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星期三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星期四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星期五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星期六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星期日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II1601-03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A407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李丹程，韩春燕，石凯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2,3,4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II1601-02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1-2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5-6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A415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李丹程，韩春燕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II1604-06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A408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刘莹</a:t>
                      </a:r>
                      <a:r>
                        <a:rPr lang="en-US" altLang="zh-CN" sz="1200" u="none" strike="noStrike" dirty="0">
                          <a:effectLst/>
                        </a:rPr>
                        <a:t>,</a:t>
                      </a:r>
                      <a:r>
                        <a:rPr lang="zh-CN" altLang="en-US" sz="1200" u="none" strike="noStrike" dirty="0">
                          <a:effectLst/>
                        </a:rPr>
                        <a:t>于海，吴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辰铌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2,3,4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II1603-04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5-6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B405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石凯，刘莹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II1605-06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B523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于海，吴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辰铌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II1605-06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1,2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A415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</a:rPr>
                        <a:t>于海，吴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辰铌</a:t>
                      </a: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II1607-09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A415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那俊，姜琳颖，张莉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2,3,4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II1607-08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3-4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A415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那俊，姜琳颖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II1607-08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B405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那俊，姜琳颖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II1610-12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B405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王爽，朱潜，程维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2,3,4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II1609-10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A407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张莉，王爽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II1609-10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7-10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A408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张莉，王爽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13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计类</a:t>
                      </a:r>
                      <a:r>
                        <a:rPr lang="en-US" sz="1200" u="none" strike="noStrike">
                          <a:effectLst/>
                        </a:rPr>
                        <a:t>II1611-12</a:t>
                      </a:r>
                      <a:endParaRPr 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1-2,7-8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A408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朱潜，程维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计类</a:t>
                      </a:r>
                      <a:r>
                        <a:rPr lang="en-US" sz="1200" u="none" strike="noStrike" dirty="0">
                          <a:effectLst/>
                        </a:rPr>
                        <a:t>II1613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7-10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B418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张伟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15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计类</a:t>
                      </a:r>
                      <a:r>
                        <a:rPr lang="en-US" sz="1200" u="none" strike="noStrike" dirty="0">
                          <a:effectLst/>
                        </a:rPr>
                        <a:t>II1613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1-8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B418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张伟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2,3,4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147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软英</a:t>
                      </a:r>
                      <a:r>
                        <a:rPr lang="en-US" altLang="zh-CN" sz="1200" u="none" strike="noStrike">
                          <a:effectLst/>
                        </a:rPr>
                        <a:t>1601-02</a:t>
                      </a:r>
                      <a:r>
                        <a:rPr lang="zh-CN" altLang="en-US" sz="1200" u="none" strike="noStrike">
                          <a:effectLst/>
                        </a:rPr>
                        <a:t>，软留</a:t>
                      </a:r>
                      <a:r>
                        <a:rPr lang="en-US" altLang="zh-CN" sz="1200" u="none" strike="noStrike">
                          <a:effectLst/>
                        </a:rPr>
                        <a:t>1601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B523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张爽，姜琳颖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1,2,3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  <a:tr h="4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软日</a:t>
                      </a:r>
                      <a:r>
                        <a:rPr lang="en-US" altLang="zh-CN" sz="1200" u="none" strike="noStrike">
                          <a:effectLst/>
                        </a:rPr>
                        <a:t>1601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9-12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1-4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B612(A)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刘益先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1,2,3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97" marR="5897" marT="5897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944167" y="6325870"/>
            <a:ext cx="1024313" cy="365125"/>
          </a:xfrm>
        </p:spPr>
        <p:txBody>
          <a:bodyPr/>
          <a:lstStyle/>
          <a:p>
            <a:fld id="{EDAADDDB-2AB5-47DE-80B4-A8A21E161F01}" type="datetime1">
              <a:rPr lang="en-US" altLang="zh-CN" smtClean="0"/>
              <a:t>2/25/2017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309</TotalTime>
  <Words>570</Words>
  <Application>Microsoft Office PowerPoint</Application>
  <PresentationFormat>宽屏</PresentationFormat>
  <Paragraphs>328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Wingdings 2</vt:lpstr>
      <vt:lpstr>HDOfficeLightV0</vt:lpstr>
      <vt:lpstr>程序设计基础课程设计</vt:lpstr>
      <vt:lpstr>课程设计任务说明</vt:lpstr>
      <vt:lpstr>一，程序实践目的</vt:lpstr>
      <vt:lpstr>二，内容与要求</vt:lpstr>
      <vt:lpstr>二，内容与要求</vt:lpstr>
      <vt:lpstr>二，内容与要求</vt:lpstr>
      <vt:lpstr>二，内容与要求</vt:lpstr>
      <vt:lpstr>三，时间安排</vt:lpstr>
      <vt:lpstr>三，时间安排</vt:lpstr>
      <vt:lpstr>四，考核方法</vt:lpstr>
    </vt:vector>
  </TitlesOfParts>
  <Company>NEU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程序设计基础课程设计</dc:title>
  <dc:creator>swc_liuy</dc:creator>
  <cp:lastModifiedBy>swc_liuy</cp:lastModifiedBy>
  <cp:revision>12</cp:revision>
  <dcterms:created xsi:type="dcterms:W3CDTF">2017-02-24T01:57:30Z</dcterms:created>
  <dcterms:modified xsi:type="dcterms:W3CDTF">2017-02-25T08:31:18Z</dcterms:modified>
</cp:coreProperties>
</file>