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2"/>
  </p:notesMasterIdLst>
  <p:sldIdLst>
    <p:sldId id="256" r:id="rId2"/>
    <p:sldId id="278" r:id="rId3"/>
    <p:sldId id="280" r:id="rId4"/>
    <p:sldId id="281" r:id="rId5"/>
    <p:sldId id="284" r:id="rId6"/>
    <p:sldId id="282" r:id="rId7"/>
    <p:sldId id="285" r:id="rId8"/>
    <p:sldId id="286" r:id="rId9"/>
    <p:sldId id="288" r:id="rId10"/>
    <p:sldId id="279" r:id="rId11"/>
    <p:sldId id="291" r:id="rId12"/>
    <p:sldId id="292" r:id="rId13"/>
    <p:sldId id="293" r:id="rId14"/>
    <p:sldId id="294" r:id="rId15"/>
    <p:sldId id="296" r:id="rId16"/>
    <p:sldId id="295" r:id="rId17"/>
    <p:sldId id="298" r:id="rId18"/>
    <p:sldId id="297" r:id="rId19"/>
    <p:sldId id="299" r:id="rId20"/>
    <p:sldId id="258" r:id="rId21"/>
    <p:sldId id="273" r:id="rId22"/>
    <p:sldId id="277" r:id="rId23"/>
    <p:sldId id="303" r:id="rId24"/>
    <p:sldId id="302" r:id="rId25"/>
    <p:sldId id="257" r:id="rId26"/>
    <p:sldId id="276" r:id="rId27"/>
    <p:sldId id="259" r:id="rId28"/>
    <p:sldId id="301" r:id="rId29"/>
    <p:sldId id="289" r:id="rId30"/>
    <p:sldId id="27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E14723"/>
    <a:srgbClr val="CC0000"/>
    <a:srgbClr val="D73407"/>
    <a:srgbClr val="D33307"/>
    <a:srgbClr val="B22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56" autoAdjust="0"/>
  </p:normalViewPr>
  <p:slideViewPr>
    <p:cSldViewPr snapToGrid="0">
      <p:cViewPr varScale="1">
        <p:scale>
          <a:sx n="72" d="100"/>
          <a:sy n="72" d="100"/>
        </p:scale>
        <p:origin x="17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AD7934-98E7-40F6-A999-CFB5C095E2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DBB919A-9815-4007-B073-EF851EC349AD}">
      <dgm:prSet custT="1"/>
      <dgm:spPr>
        <a:solidFill>
          <a:srgbClr val="FFFF99"/>
        </a:solidFill>
        <a:ln>
          <a:solidFill>
            <a:schemeClr val="bg2">
              <a:lumMod val="75000"/>
            </a:schemeClr>
          </a:solidFill>
        </a:ln>
      </dgm:spPr>
      <dgm:t>
        <a:bodyPr/>
        <a:lstStyle/>
        <a:p>
          <a:pPr rtl="0"/>
          <a:r>
            <a:rPr lang="zh-CN" sz="3200" b="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a:t>
          </a:r>
          <a:r>
            <a:rPr lang="en-US" sz="3200" b="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1</a:t>
          </a:r>
          <a:r>
            <a:rPr lang="zh-CN" sz="3200" b="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）资源子网</a:t>
          </a:r>
          <a:endParaRPr lang="zh-CN" sz="3200" b="0" baseline="0" dirty="0">
            <a:solidFill>
              <a:schemeClr val="tx1"/>
            </a:solidFill>
            <a:effectLst>
              <a:outerShdw blurRad="38100" dist="38100" dir="2700000" algn="tl">
                <a:srgbClr val="000000">
                  <a:alpha val="43137"/>
                </a:srgbClr>
              </a:outerShdw>
            </a:effectLst>
            <a:latin typeface="Times New Roman" panose="02020603050405020304" pitchFamily="18" charset="0"/>
          </a:endParaRPr>
        </a:p>
      </dgm:t>
    </dgm:pt>
    <dgm:pt modelId="{6E17F80C-A1B8-4468-9BD3-496CD4576C0B}" type="parTrans" cxnId="{283D678E-BDC5-4567-A277-97AAB31838EE}">
      <dgm:prSet/>
      <dgm:spPr/>
      <dgm:t>
        <a:bodyPr/>
        <a:lstStyle/>
        <a:p>
          <a:endParaRPr lang="zh-CN" altLang="en-US" b="1"/>
        </a:p>
      </dgm:t>
    </dgm:pt>
    <dgm:pt modelId="{BE34463F-3684-4096-9553-85BB92700585}" type="sibTrans" cxnId="{283D678E-BDC5-4567-A277-97AAB31838EE}">
      <dgm:prSet/>
      <dgm:spPr/>
      <dgm:t>
        <a:bodyPr/>
        <a:lstStyle/>
        <a:p>
          <a:endParaRPr lang="zh-CN" altLang="en-US" b="1"/>
        </a:p>
      </dgm:t>
    </dgm:pt>
    <dgm:pt modelId="{BB60C062-F62C-4FDC-8DD0-2F8FBF2B2C60}">
      <dgm:prSet/>
      <dgm:spPr/>
      <dgm:t>
        <a:bodyPr/>
        <a:lstStyle/>
        <a:p>
          <a:pPr rtl="0"/>
          <a:r>
            <a:rPr lang="zh-CN" b="1" dirty="0" smtClean="0"/>
            <a:t>传统设备：桌面</a:t>
          </a:r>
          <a:r>
            <a:rPr lang="en-US" b="1" dirty="0" smtClean="0"/>
            <a:t>PC </a:t>
          </a:r>
          <a:r>
            <a:rPr lang="zh-CN" b="1" dirty="0" smtClean="0"/>
            <a:t>、工作站、服务器等；</a:t>
          </a:r>
          <a:endParaRPr lang="zh-CN" b="1" dirty="0"/>
        </a:p>
      </dgm:t>
    </dgm:pt>
    <dgm:pt modelId="{98857C4F-C5A5-401D-90E5-0B3A8CD2763E}" type="parTrans" cxnId="{965A1034-6DAC-488D-9597-87737253A3B6}">
      <dgm:prSet/>
      <dgm:spPr/>
      <dgm:t>
        <a:bodyPr/>
        <a:lstStyle/>
        <a:p>
          <a:endParaRPr lang="zh-CN" altLang="en-US" b="1"/>
        </a:p>
      </dgm:t>
    </dgm:pt>
    <dgm:pt modelId="{6EB0FF83-FB04-4C1F-94DA-AD1BA4BE1FC8}" type="sibTrans" cxnId="{965A1034-6DAC-488D-9597-87737253A3B6}">
      <dgm:prSet/>
      <dgm:spPr/>
      <dgm:t>
        <a:bodyPr/>
        <a:lstStyle/>
        <a:p>
          <a:endParaRPr lang="zh-CN" altLang="en-US" b="1"/>
        </a:p>
      </dgm:t>
    </dgm:pt>
    <dgm:pt modelId="{5EDEC76D-87B5-4102-871C-5806F8FF0AC5}">
      <dgm:prSet/>
      <dgm:spPr/>
      <dgm:t>
        <a:bodyPr/>
        <a:lstStyle/>
        <a:p>
          <a:pPr rtl="0"/>
          <a:r>
            <a:rPr lang="zh-CN" b="1" smtClean="0"/>
            <a:t>非传统设备： </a:t>
          </a:r>
          <a:r>
            <a:rPr lang="en-US" b="1" smtClean="0"/>
            <a:t>PDA</a:t>
          </a:r>
          <a:r>
            <a:rPr lang="zh-CN" b="1" smtClean="0"/>
            <a:t>、</a:t>
          </a:r>
          <a:r>
            <a:rPr lang="en-US" b="1" smtClean="0"/>
            <a:t>TV</a:t>
          </a:r>
          <a:r>
            <a:rPr lang="zh-CN" b="1" smtClean="0"/>
            <a:t>、移动计算机、汽车等。</a:t>
          </a:r>
          <a:endParaRPr lang="zh-CN" b="1"/>
        </a:p>
      </dgm:t>
    </dgm:pt>
    <dgm:pt modelId="{D219D1E9-F07B-4EDE-B3B3-590424D0866C}" type="parTrans" cxnId="{48CFA217-728A-4EDF-B10E-8E44F233127A}">
      <dgm:prSet/>
      <dgm:spPr/>
      <dgm:t>
        <a:bodyPr/>
        <a:lstStyle/>
        <a:p>
          <a:endParaRPr lang="zh-CN" altLang="en-US" b="1"/>
        </a:p>
      </dgm:t>
    </dgm:pt>
    <dgm:pt modelId="{F3F24A31-2D3B-4998-ABDC-65DB03302231}" type="sibTrans" cxnId="{48CFA217-728A-4EDF-B10E-8E44F233127A}">
      <dgm:prSet/>
      <dgm:spPr/>
      <dgm:t>
        <a:bodyPr/>
        <a:lstStyle/>
        <a:p>
          <a:endParaRPr lang="zh-CN" altLang="en-US" b="1"/>
        </a:p>
      </dgm:t>
    </dgm:pt>
    <dgm:pt modelId="{B910E27C-50D3-404E-BB25-2B4ACE3561AE}">
      <dgm:prSet custT="1"/>
      <dgm:spPr>
        <a:solidFill>
          <a:srgbClr val="FFFF99"/>
        </a:solidFill>
        <a:ln>
          <a:solidFill>
            <a:schemeClr val="bg2">
              <a:lumMod val="75000"/>
            </a:schemeClr>
          </a:solidFill>
        </a:ln>
      </dgm:spPr>
      <dgm:t>
        <a:bodyPr/>
        <a:lstStyle/>
        <a:p>
          <a:pPr rtl="0"/>
          <a:r>
            <a:rPr lang="zh-CN" sz="3200" b="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a:t>
          </a:r>
          <a:r>
            <a:rPr lang="en-US" sz="3200" b="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2</a:t>
          </a:r>
          <a:r>
            <a:rPr lang="zh-CN" sz="3200" b="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）通信子网</a:t>
          </a:r>
          <a:endParaRPr lang="zh-CN" sz="3200" b="0" baseline="0" dirty="0">
            <a:solidFill>
              <a:schemeClr val="tx1"/>
            </a:solidFill>
            <a:effectLst>
              <a:outerShdw blurRad="38100" dist="38100" dir="2700000" algn="tl">
                <a:srgbClr val="000000">
                  <a:alpha val="43137"/>
                </a:srgbClr>
              </a:outerShdw>
            </a:effectLst>
            <a:latin typeface="Times New Roman" panose="02020603050405020304" pitchFamily="18" charset="0"/>
          </a:endParaRPr>
        </a:p>
      </dgm:t>
    </dgm:pt>
    <dgm:pt modelId="{3548F9F0-DFDB-4E48-B2A9-26A3554A5736}" type="parTrans" cxnId="{1585843D-06F9-4B02-A57E-5675365E1125}">
      <dgm:prSet/>
      <dgm:spPr/>
      <dgm:t>
        <a:bodyPr/>
        <a:lstStyle/>
        <a:p>
          <a:endParaRPr lang="zh-CN" altLang="en-US" b="1"/>
        </a:p>
      </dgm:t>
    </dgm:pt>
    <dgm:pt modelId="{6441A242-803F-4710-86AF-36B5680C9F02}" type="sibTrans" cxnId="{1585843D-06F9-4B02-A57E-5675365E1125}">
      <dgm:prSet/>
      <dgm:spPr/>
      <dgm:t>
        <a:bodyPr/>
        <a:lstStyle/>
        <a:p>
          <a:endParaRPr lang="zh-CN" altLang="en-US" b="1"/>
        </a:p>
      </dgm:t>
    </dgm:pt>
    <dgm:pt modelId="{3BA97FB0-09C7-40E1-9638-F3D66503E1D4}">
      <dgm:prSet/>
      <dgm:spPr/>
      <dgm:t>
        <a:bodyPr/>
        <a:lstStyle/>
        <a:p>
          <a:pPr rtl="0"/>
          <a:r>
            <a:rPr lang="zh-CN" b="1" dirty="0" smtClean="0">
              <a:solidFill>
                <a:srgbClr val="FF0000"/>
              </a:solidFill>
            </a:rPr>
            <a:t>交换元素</a:t>
          </a:r>
          <a:r>
            <a:rPr lang="zh-CN" b="1" dirty="0" smtClean="0"/>
            <a:t>（交换机、路由器）：负责连接传输线路。</a:t>
          </a:r>
          <a:endParaRPr lang="zh-CN" b="1" dirty="0"/>
        </a:p>
      </dgm:t>
    </dgm:pt>
    <dgm:pt modelId="{0C52D713-3AF3-4053-BA9B-D2293A156E71}" type="parTrans" cxnId="{55100EB0-7A08-4C4A-9A05-1824C0132456}">
      <dgm:prSet/>
      <dgm:spPr/>
      <dgm:t>
        <a:bodyPr/>
        <a:lstStyle/>
        <a:p>
          <a:endParaRPr lang="zh-CN" altLang="en-US" b="1"/>
        </a:p>
      </dgm:t>
    </dgm:pt>
    <dgm:pt modelId="{492FAF5C-F082-40BF-8D22-9DA938FD6F85}" type="sibTrans" cxnId="{55100EB0-7A08-4C4A-9A05-1824C0132456}">
      <dgm:prSet/>
      <dgm:spPr/>
      <dgm:t>
        <a:bodyPr/>
        <a:lstStyle/>
        <a:p>
          <a:endParaRPr lang="zh-CN" altLang="en-US" b="1"/>
        </a:p>
      </dgm:t>
    </dgm:pt>
    <dgm:pt modelId="{F8BBAE9A-32C8-4C10-9C19-D05F66B09D73}">
      <dgm:prSet/>
      <dgm:spPr/>
      <dgm:t>
        <a:bodyPr/>
        <a:lstStyle/>
        <a:p>
          <a:pPr rtl="0"/>
          <a:r>
            <a:rPr lang="zh-CN" b="1" dirty="0" smtClean="0"/>
            <a:t>包括主机、终端、软件等（</a:t>
          </a:r>
          <a:r>
            <a:rPr lang="zh-CN" b="1" dirty="0" smtClean="0">
              <a:solidFill>
                <a:srgbClr val="FF0000"/>
              </a:solidFill>
            </a:rPr>
            <a:t>网络边缘</a:t>
          </a:r>
          <a:r>
            <a:rPr lang="zh-CN" b="1" dirty="0" smtClean="0"/>
            <a:t>），</a:t>
          </a:r>
          <a:r>
            <a:rPr lang="zh-CN" b="1" dirty="0" smtClean="0">
              <a:solidFill>
                <a:schemeClr val="tx1"/>
              </a:solidFill>
            </a:rPr>
            <a:t>主要功能是进行数据处理、运行网络应用程序。</a:t>
          </a:r>
          <a:endParaRPr lang="zh-CN" b="1" dirty="0">
            <a:solidFill>
              <a:schemeClr val="tx1"/>
            </a:solidFill>
          </a:endParaRPr>
        </a:p>
      </dgm:t>
    </dgm:pt>
    <dgm:pt modelId="{FFD49075-6C8C-4AD7-98FD-69977AA51E44}" type="parTrans" cxnId="{BC289CF7-9325-4A15-9A2D-35618991FA17}">
      <dgm:prSet/>
      <dgm:spPr/>
      <dgm:t>
        <a:bodyPr/>
        <a:lstStyle/>
        <a:p>
          <a:endParaRPr lang="zh-CN" altLang="en-US" b="1"/>
        </a:p>
      </dgm:t>
    </dgm:pt>
    <dgm:pt modelId="{F7C9E39F-7DDF-4685-9476-C0AC74F12765}" type="sibTrans" cxnId="{BC289CF7-9325-4A15-9A2D-35618991FA17}">
      <dgm:prSet/>
      <dgm:spPr/>
      <dgm:t>
        <a:bodyPr/>
        <a:lstStyle/>
        <a:p>
          <a:endParaRPr lang="zh-CN" altLang="en-US" b="1"/>
        </a:p>
      </dgm:t>
    </dgm:pt>
    <dgm:pt modelId="{7B15BC52-006E-4566-B6EF-716606EB92D8}">
      <dgm:prSet/>
      <dgm:spPr/>
      <dgm:t>
        <a:bodyPr/>
        <a:lstStyle/>
        <a:p>
          <a:pPr rtl="0"/>
          <a:r>
            <a:rPr lang="zh-CN" b="1" dirty="0" smtClean="0"/>
            <a:t>简称子网，负责主机之间的数据通信（</a:t>
          </a:r>
          <a:r>
            <a:rPr lang="zh-CN" b="1" dirty="0" smtClean="0">
              <a:solidFill>
                <a:srgbClr val="FF0000"/>
              </a:solidFill>
            </a:rPr>
            <a:t>网络核心</a:t>
          </a:r>
          <a:r>
            <a:rPr lang="zh-CN" b="1" dirty="0" smtClean="0"/>
            <a:t>）。</a:t>
          </a:r>
          <a:endParaRPr lang="zh-CN" b="1" dirty="0"/>
        </a:p>
      </dgm:t>
    </dgm:pt>
    <dgm:pt modelId="{80999C91-11B1-4B7A-B9F5-29B17A672436}" type="parTrans" cxnId="{722940DB-6C5F-46D1-8436-765A856F2F8C}">
      <dgm:prSet/>
      <dgm:spPr/>
      <dgm:t>
        <a:bodyPr/>
        <a:lstStyle/>
        <a:p>
          <a:endParaRPr lang="zh-CN" altLang="en-US" b="1"/>
        </a:p>
      </dgm:t>
    </dgm:pt>
    <dgm:pt modelId="{35D56457-46D8-4ABB-B9AB-24B4D8EC90E2}" type="sibTrans" cxnId="{722940DB-6C5F-46D1-8436-765A856F2F8C}">
      <dgm:prSet/>
      <dgm:spPr/>
      <dgm:t>
        <a:bodyPr/>
        <a:lstStyle/>
        <a:p>
          <a:endParaRPr lang="zh-CN" altLang="en-US" b="1"/>
        </a:p>
      </dgm:t>
    </dgm:pt>
    <dgm:pt modelId="{85A00CD9-27F4-41D5-8761-3D982CA4DD2C}">
      <dgm:prSet/>
      <dgm:spPr/>
      <dgm:t>
        <a:bodyPr/>
        <a:lstStyle/>
        <a:p>
          <a:pPr rtl="0"/>
          <a:r>
            <a:rPr lang="zh-CN" b="1" dirty="0" smtClean="0">
              <a:solidFill>
                <a:srgbClr val="FF0000"/>
              </a:solidFill>
            </a:rPr>
            <a:t>传输线路</a:t>
          </a:r>
          <a:r>
            <a:rPr lang="zh-CN" b="1" dirty="0" smtClean="0"/>
            <a:t>：用于机器之间传送数据。</a:t>
          </a:r>
          <a:endParaRPr lang="zh-CN" b="1" dirty="0"/>
        </a:p>
      </dgm:t>
    </dgm:pt>
    <dgm:pt modelId="{08E98CA2-2759-4F50-98D7-0E1389F3EB76}" type="parTrans" cxnId="{B75EDBCF-927B-4979-ADC9-BD2085D34629}">
      <dgm:prSet/>
      <dgm:spPr/>
      <dgm:t>
        <a:bodyPr/>
        <a:lstStyle/>
        <a:p>
          <a:endParaRPr lang="zh-CN" altLang="en-US" b="1"/>
        </a:p>
      </dgm:t>
    </dgm:pt>
    <dgm:pt modelId="{0281BFCE-ADBC-48F8-9863-EA8D99E57C09}" type="sibTrans" cxnId="{B75EDBCF-927B-4979-ADC9-BD2085D34629}">
      <dgm:prSet/>
      <dgm:spPr/>
      <dgm:t>
        <a:bodyPr/>
        <a:lstStyle/>
        <a:p>
          <a:endParaRPr lang="zh-CN" altLang="en-US" b="1"/>
        </a:p>
      </dgm:t>
    </dgm:pt>
    <dgm:pt modelId="{89BF2C3A-36C8-4431-AA45-3CD568760EE0}" type="pres">
      <dgm:prSet presAssocID="{1AAD7934-98E7-40F6-A999-CFB5C095E282}" presName="linear" presStyleCnt="0">
        <dgm:presLayoutVars>
          <dgm:animLvl val="lvl"/>
          <dgm:resizeHandles val="exact"/>
        </dgm:presLayoutVars>
      </dgm:prSet>
      <dgm:spPr/>
      <dgm:t>
        <a:bodyPr/>
        <a:lstStyle/>
        <a:p>
          <a:endParaRPr lang="zh-CN" altLang="en-US"/>
        </a:p>
      </dgm:t>
    </dgm:pt>
    <dgm:pt modelId="{AD8F752C-5B24-4081-A108-9310BD84A6D0}" type="pres">
      <dgm:prSet presAssocID="{ADBB919A-9815-4007-B073-EF851EC349AD}" presName="parentText" presStyleLbl="node1" presStyleIdx="0" presStyleCnt="2">
        <dgm:presLayoutVars>
          <dgm:chMax val="0"/>
          <dgm:bulletEnabled val="1"/>
        </dgm:presLayoutVars>
      </dgm:prSet>
      <dgm:spPr/>
      <dgm:t>
        <a:bodyPr/>
        <a:lstStyle/>
        <a:p>
          <a:endParaRPr lang="zh-CN" altLang="en-US"/>
        </a:p>
      </dgm:t>
    </dgm:pt>
    <dgm:pt modelId="{0F6F32EF-EBB5-4AFD-B03F-415501E5A922}" type="pres">
      <dgm:prSet presAssocID="{ADBB919A-9815-4007-B073-EF851EC349AD}" presName="childText" presStyleLbl="revTx" presStyleIdx="0" presStyleCnt="2">
        <dgm:presLayoutVars>
          <dgm:bulletEnabled val="1"/>
        </dgm:presLayoutVars>
      </dgm:prSet>
      <dgm:spPr/>
      <dgm:t>
        <a:bodyPr/>
        <a:lstStyle/>
        <a:p>
          <a:endParaRPr lang="zh-CN" altLang="en-US"/>
        </a:p>
      </dgm:t>
    </dgm:pt>
    <dgm:pt modelId="{CA61AF6B-A814-4025-ADFB-7D3963E716D5}" type="pres">
      <dgm:prSet presAssocID="{B910E27C-50D3-404E-BB25-2B4ACE3561AE}" presName="parentText" presStyleLbl="node1" presStyleIdx="1" presStyleCnt="2">
        <dgm:presLayoutVars>
          <dgm:chMax val="0"/>
          <dgm:bulletEnabled val="1"/>
        </dgm:presLayoutVars>
      </dgm:prSet>
      <dgm:spPr/>
      <dgm:t>
        <a:bodyPr/>
        <a:lstStyle/>
        <a:p>
          <a:endParaRPr lang="zh-CN" altLang="en-US"/>
        </a:p>
      </dgm:t>
    </dgm:pt>
    <dgm:pt modelId="{1F9BA866-E962-4DDA-96CC-0BF6FE58EBF0}" type="pres">
      <dgm:prSet presAssocID="{B910E27C-50D3-404E-BB25-2B4ACE3561AE}" presName="childText" presStyleLbl="revTx" presStyleIdx="1" presStyleCnt="2">
        <dgm:presLayoutVars>
          <dgm:bulletEnabled val="1"/>
        </dgm:presLayoutVars>
      </dgm:prSet>
      <dgm:spPr/>
      <dgm:t>
        <a:bodyPr/>
        <a:lstStyle/>
        <a:p>
          <a:endParaRPr lang="zh-CN" altLang="en-US"/>
        </a:p>
      </dgm:t>
    </dgm:pt>
  </dgm:ptLst>
  <dgm:cxnLst>
    <dgm:cxn modelId="{4F13F4A0-E70A-46A9-BE15-515DAAB3F5B0}" type="presOf" srcId="{7B15BC52-006E-4566-B6EF-716606EB92D8}" destId="{1F9BA866-E962-4DDA-96CC-0BF6FE58EBF0}" srcOrd="0" destOrd="0" presId="urn:microsoft.com/office/officeart/2005/8/layout/vList2"/>
    <dgm:cxn modelId="{1585843D-06F9-4B02-A57E-5675365E1125}" srcId="{1AAD7934-98E7-40F6-A999-CFB5C095E282}" destId="{B910E27C-50D3-404E-BB25-2B4ACE3561AE}" srcOrd="1" destOrd="0" parTransId="{3548F9F0-DFDB-4E48-B2A9-26A3554A5736}" sibTransId="{6441A242-803F-4710-86AF-36B5680C9F02}"/>
    <dgm:cxn modelId="{2E1E010A-16BF-45CF-A57E-B51EE759ACAE}" type="presOf" srcId="{B910E27C-50D3-404E-BB25-2B4ACE3561AE}" destId="{CA61AF6B-A814-4025-ADFB-7D3963E716D5}" srcOrd="0" destOrd="0" presId="urn:microsoft.com/office/officeart/2005/8/layout/vList2"/>
    <dgm:cxn modelId="{283D678E-BDC5-4567-A277-97AAB31838EE}" srcId="{1AAD7934-98E7-40F6-A999-CFB5C095E282}" destId="{ADBB919A-9815-4007-B073-EF851EC349AD}" srcOrd="0" destOrd="0" parTransId="{6E17F80C-A1B8-4468-9BD3-496CD4576C0B}" sibTransId="{BE34463F-3684-4096-9553-85BB92700585}"/>
    <dgm:cxn modelId="{E4B0B2BC-E8D0-4052-ADFA-D6B75CCF53CB}" type="presOf" srcId="{85A00CD9-27F4-41D5-8761-3D982CA4DD2C}" destId="{1F9BA866-E962-4DDA-96CC-0BF6FE58EBF0}" srcOrd="0" destOrd="1" presId="urn:microsoft.com/office/officeart/2005/8/layout/vList2"/>
    <dgm:cxn modelId="{55100EB0-7A08-4C4A-9A05-1824C0132456}" srcId="{B910E27C-50D3-404E-BB25-2B4ACE3561AE}" destId="{3BA97FB0-09C7-40E1-9638-F3D66503E1D4}" srcOrd="2" destOrd="0" parTransId="{0C52D713-3AF3-4053-BA9B-D2293A156E71}" sibTransId="{492FAF5C-F082-40BF-8D22-9DA938FD6F85}"/>
    <dgm:cxn modelId="{B75EDBCF-927B-4979-ADC9-BD2085D34629}" srcId="{B910E27C-50D3-404E-BB25-2B4ACE3561AE}" destId="{85A00CD9-27F4-41D5-8761-3D982CA4DD2C}" srcOrd="1" destOrd="0" parTransId="{08E98CA2-2759-4F50-98D7-0E1389F3EB76}" sibTransId="{0281BFCE-ADBC-48F8-9863-EA8D99E57C09}"/>
    <dgm:cxn modelId="{BC289CF7-9325-4A15-9A2D-35618991FA17}" srcId="{ADBB919A-9815-4007-B073-EF851EC349AD}" destId="{F8BBAE9A-32C8-4C10-9C19-D05F66B09D73}" srcOrd="0" destOrd="0" parTransId="{FFD49075-6C8C-4AD7-98FD-69977AA51E44}" sibTransId="{F7C9E39F-7DDF-4685-9476-C0AC74F12765}"/>
    <dgm:cxn modelId="{BD9B7DF0-5B29-4ECD-B019-05CC0F11A4CA}" type="presOf" srcId="{BB60C062-F62C-4FDC-8DD0-2F8FBF2B2C60}" destId="{0F6F32EF-EBB5-4AFD-B03F-415501E5A922}" srcOrd="0" destOrd="1" presId="urn:microsoft.com/office/officeart/2005/8/layout/vList2"/>
    <dgm:cxn modelId="{E27D010D-8C19-4000-8FFF-424F8C6E41AB}" type="presOf" srcId="{3BA97FB0-09C7-40E1-9638-F3D66503E1D4}" destId="{1F9BA866-E962-4DDA-96CC-0BF6FE58EBF0}" srcOrd="0" destOrd="2" presId="urn:microsoft.com/office/officeart/2005/8/layout/vList2"/>
    <dgm:cxn modelId="{965A1034-6DAC-488D-9597-87737253A3B6}" srcId="{ADBB919A-9815-4007-B073-EF851EC349AD}" destId="{BB60C062-F62C-4FDC-8DD0-2F8FBF2B2C60}" srcOrd="1" destOrd="0" parTransId="{98857C4F-C5A5-401D-90E5-0B3A8CD2763E}" sibTransId="{6EB0FF83-FB04-4C1F-94DA-AD1BA4BE1FC8}"/>
    <dgm:cxn modelId="{583311A2-D476-4CF8-9EEF-56F00D7541A4}" type="presOf" srcId="{ADBB919A-9815-4007-B073-EF851EC349AD}" destId="{AD8F752C-5B24-4081-A108-9310BD84A6D0}" srcOrd="0" destOrd="0" presId="urn:microsoft.com/office/officeart/2005/8/layout/vList2"/>
    <dgm:cxn modelId="{54DEAF55-803F-40DD-8D65-D74EE7C6319E}" type="presOf" srcId="{F8BBAE9A-32C8-4C10-9C19-D05F66B09D73}" destId="{0F6F32EF-EBB5-4AFD-B03F-415501E5A922}" srcOrd="0" destOrd="0" presId="urn:microsoft.com/office/officeart/2005/8/layout/vList2"/>
    <dgm:cxn modelId="{722940DB-6C5F-46D1-8436-765A856F2F8C}" srcId="{B910E27C-50D3-404E-BB25-2B4ACE3561AE}" destId="{7B15BC52-006E-4566-B6EF-716606EB92D8}" srcOrd="0" destOrd="0" parTransId="{80999C91-11B1-4B7A-B9F5-29B17A672436}" sibTransId="{35D56457-46D8-4ABB-B9AB-24B4D8EC90E2}"/>
    <dgm:cxn modelId="{36AAA7E1-A28B-4F9C-A0DF-5F26E9791F4C}" type="presOf" srcId="{5EDEC76D-87B5-4102-871C-5806F8FF0AC5}" destId="{0F6F32EF-EBB5-4AFD-B03F-415501E5A922}" srcOrd="0" destOrd="2" presId="urn:microsoft.com/office/officeart/2005/8/layout/vList2"/>
    <dgm:cxn modelId="{48CFA217-728A-4EDF-B10E-8E44F233127A}" srcId="{ADBB919A-9815-4007-B073-EF851EC349AD}" destId="{5EDEC76D-87B5-4102-871C-5806F8FF0AC5}" srcOrd="2" destOrd="0" parTransId="{D219D1E9-F07B-4EDE-B3B3-590424D0866C}" sibTransId="{F3F24A31-2D3B-4998-ABDC-65DB03302231}"/>
    <dgm:cxn modelId="{47D3D07E-B288-4ED6-B1BD-E34CA988CCFF}" type="presOf" srcId="{1AAD7934-98E7-40F6-A999-CFB5C095E282}" destId="{89BF2C3A-36C8-4431-AA45-3CD568760EE0}" srcOrd="0" destOrd="0" presId="urn:microsoft.com/office/officeart/2005/8/layout/vList2"/>
    <dgm:cxn modelId="{F75DE562-F741-448B-83BF-1371DB39E948}" type="presParOf" srcId="{89BF2C3A-36C8-4431-AA45-3CD568760EE0}" destId="{AD8F752C-5B24-4081-A108-9310BD84A6D0}" srcOrd="0" destOrd="0" presId="urn:microsoft.com/office/officeart/2005/8/layout/vList2"/>
    <dgm:cxn modelId="{DCE1950B-0C56-4E4B-9BB6-BB23BDA9FBDC}" type="presParOf" srcId="{89BF2C3A-36C8-4431-AA45-3CD568760EE0}" destId="{0F6F32EF-EBB5-4AFD-B03F-415501E5A922}" srcOrd="1" destOrd="0" presId="urn:microsoft.com/office/officeart/2005/8/layout/vList2"/>
    <dgm:cxn modelId="{F6892A59-5D75-4472-81B0-C849B0CD4023}" type="presParOf" srcId="{89BF2C3A-36C8-4431-AA45-3CD568760EE0}" destId="{CA61AF6B-A814-4025-ADFB-7D3963E716D5}" srcOrd="2" destOrd="0" presId="urn:microsoft.com/office/officeart/2005/8/layout/vList2"/>
    <dgm:cxn modelId="{BF0410CE-0F94-451C-A169-62CA0C268B9B}" type="presParOf" srcId="{89BF2C3A-36C8-4431-AA45-3CD568760EE0}" destId="{1F9BA866-E962-4DDA-96CC-0BF6FE58EBF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F752C-5B24-4081-A108-9310BD84A6D0}">
      <dsp:nvSpPr>
        <dsp:cNvPr id="0" name=""/>
        <dsp:cNvSpPr/>
      </dsp:nvSpPr>
      <dsp:spPr>
        <a:xfrm>
          <a:off x="0" y="62513"/>
          <a:ext cx="8470618" cy="797940"/>
        </a:xfrm>
        <a:prstGeom prst="roundRect">
          <a:avLst/>
        </a:prstGeom>
        <a:solidFill>
          <a:srgbClr val="FFFF99"/>
        </a:solidFill>
        <a:ln w="12700" cap="flat" cmpd="sng" algn="ctr">
          <a:solidFill>
            <a:schemeClr val="bg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sz="3200" b="0" kern="120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a:t>
          </a:r>
          <a:r>
            <a:rPr lang="en-US" sz="3200" b="0" kern="120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1</a:t>
          </a:r>
          <a:r>
            <a:rPr lang="zh-CN" sz="3200" b="0" kern="120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）资源子网</a:t>
          </a:r>
          <a:endParaRPr lang="zh-CN" sz="3200" b="0" kern="1200" baseline="0" dirty="0">
            <a:solidFill>
              <a:schemeClr val="tx1"/>
            </a:solidFill>
            <a:effectLst>
              <a:outerShdw blurRad="38100" dist="38100" dir="2700000" algn="tl">
                <a:srgbClr val="000000">
                  <a:alpha val="43137"/>
                </a:srgbClr>
              </a:outerShdw>
            </a:effectLst>
            <a:latin typeface="Times New Roman" panose="02020603050405020304" pitchFamily="18" charset="0"/>
          </a:endParaRPr>
        </a:p>
      </dsp:txBody>
      <dsp:txXfrm>
        <a:off x="38952" y="101465"/>
        <a:ext cx="8392714" cy="720036"/>
      </dsp:txXfrm>
    </dsp:sp>
    <dsp:sp modelId="{0F6F32EF-EBB5-4AFD-B03F-415501E5A922}">
      <dsp:nvSpPr>
        <dsp:cNvPr id="0" name=""/>
        <dsp:cNvSpPr/>
      </dsp:nvSpPr>
      <dsp:spPr>
        <a:xfrm>
          <a:off x="0" y="860453"/>
          <a:ext cx="8470618" cy="166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942"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zh-CN" sz="2400" b="1" kern="1200" dirty="0" smtClean="0"/>
            <a:t>包括主机、终端、软件等（</a:t>
          </a:r>
          <a:r>
            <a:rPr lang="zh-CN" sz="2400" b="1" kern="1200" dirty="0" smtClean="0">
              <a:solidFill>
                <a:srgbClr val="FF0000"/>
              </a:solidFill>
            </a:rPr>
            <a:t>网络边缘</a:t>
          </a:r>
          <a:r>
            <a:rPr lang="zh-CN" sz="2400" b="1" kern="1200" dirty="0" smtClean="0"/>
            <a:t>），</a:t>
          </a:r>
          <a:r>
            <a:rPr lang="zh-CN" sz="2400" b="1" kern="1200" dirty="0" smtClean="0">
              <a:solidFill>
                <a:schemeClr val="tx1"/>
              </a:solidFill>
            </a:rPr>
            <a:t>主要功能是进行数据处理、运行网络应用程序。</a:t>
          </a:r>
          <a:endParaRPr lang="zh-CN" sz="2400" b="1" kern="1200" dirty="0">
            <a:solidFill>
              <a:schemeClr val="tx1"/>
            </a:solidFill>
          </a:endParaRPr>
        </a:p>
        <a:p>
          <a:pPr marL="228600" lvl="1" indent="-228600" algn="l" defTabSz="1066800" rtl="0">
            <a:lnSpc>
              <a:spcPct val="90000"/>
            </a:lnSpc>
            <a:spcBef>
              <a:spcPct val="0"/>
            </a:spcBef>
            <a:spcAft>
              <a:spcPct val="20000"/>
            </a:spcAft>
            <a:buChar char="••"/>
          </a:pPr>
          <a:r>
            <a:rPr lang="zh-CN" sz="2400" b="1" kern="1200" dirty="0" smtClean="0"/>
            <a:t>传统设备：桌面</a:t>
          </a:r>
          <a:r>
            <a:rPr lang="en-US" sz="2400" b="1" kern="1200" dirty="0" smtClean="0"/>
            <a:t>PC </a:t>
          </a:r>
          <a:r>
            <a:rPr lang="zh-CN" sz="2400" b="1" kern="1200" dirty="0" smtClean="0"/>
            <a:t>、工作站、服务器等；</a:t>
          </a:r>
          <a:endParaRPr lang="zh-CN" sz="2400" b="1" kern="1200" dirty="0"/>
        </a:p>
        <a:p>
          <a:pPr marL="228600" lvl="1" indent="-228600" algn="l" defTabSz="1066800" rtl="0">
            <a:lnSpc>
              <a:spcPct val="90000"/>
            </a:lnSpc>
            <a:spcBef>
              <a:spcPct val="0"/>
            </a:spcBef>
            <a:spcAft>
              <a:spcPct val="20000"/>
            </a:spcAft>
            <a:buChar char="••"/>
          </a:pPr>
          <a:r>
            <a:rPr lang="zh-CN" sz="2400" b="1" kern="1200" smtClean="0"/>
            <a:t>非传统设备： </a:t>
          </a:r>
          <a:r>
            <a:rPr lang="en-US" sz="2400" b="1" kern="1200" smtClean="0"/>
            <a:t>PDA</a:t>
          </a:r>
          <a:r>
            <a:rPr lang="zh-CN" sz="2400" b="1" kern="1200" smtClean="0"/>
            <a:t>、</a:t>
          </a:r>
          <a:r>
            <a:rPr lang="en-US" sz="2400" b="1" kern="1200" smtClean="0"/>
            <a:t>TV</a:t>
          </a:r>
          <a:r>
            <a:rPr lang="zh-CN" sz="2400" b="1" kern="1200" smtClean="0"/>
            <a:t>、移动计算机、汽车等。</a:t>
          </a:r>
          <a:endParaRPr lang="zh-CN" sz="2400" b="1" kern="1200"/>
        </a:p>
      </dsp:txBody>
      <dsp:txXfrm>
        <a:off x="0" y="860453"/>
        <a:ext cx="8470618" cy="1668420"/>
      </dsp:txXfrm>
    </dsp:sp>
    <dsp:sp modelId="{CA61AF6B-A814-4025-ADFB-7D3963E716D5}">
      <dsp:nvSpPr>
        <dsp:cNvPr id="0" name=""/>
        <dsp:cNvSpPr/>
      </dsp:nvSpPr>
      <dsp:spPr>
        <a:xfrm>
          <a:off x="0" y="2528873"/>
          <a:ext cx="8470618" cy="797940"/>
        </a:xfrm>
        <a:prstGeom prst="roundRect">
          <a:avLst/>
        </a:prstGeom>
        <a:solidFill>
          <a:srgbClr val="FFFF99"/>
        </a:solidFill>
        <a:ln w="12700" cap="flat" cmpd="sng" algn="ctr">
          <a:solidFill>
            <a:schemeClr val="bg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sz="3200" b="0" kern="120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a:t>
          </a:r>
          <a:r>
            <a:rPr lang="en-US" sz="3200" b="0" kern="120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2</a:t>
          </a:r>
          <a:r>
            <a:rPr lang="zh-CN" sz="3200" b="0" kern="120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）通信子网</a:t>
          </a:r>
          <a:endParaRPr lang="zh-CN" sz="3200" b="0" kern="1200" baseline="0" dirty="0">
            <a:solidFill>
              <a:schemeClr val="tx1"/>
            </a:solidFill>
            <a:effectLst>
              <a:outerShdw blurRad="38100" dist="38100" dir="2700000" algn="tl">
                <a:srgbClr val="000000">
                  <a:alpha val="43137"/>
                </a:srgbClr>
              </a:outerShdw>
            </a:effectLst>
            <a:latin typeface="Times New Roman" panose="02020603050405020304" pitchFamily="18" charset="0"/>
          </a:endParaRPr>
        </a:p>
      </dsp:txBody>
      <dsp:txXfrm>
        <a:off x="38952" y="2567825"/>
        <a:ext cx="8392714" cy="720036"/>
      </dsp:txXfrm>
    </dsp:sp>
    <dsp:sp modelId="{1F9BA866-E962-4DDA-96CC-0BF6FE58EBF0}">
      <dsp:nvSpPr>
        <dsp:cNvPr id="0" name=""/>
        <dsp:cNvSpPr/>
      </dsp:nvSpPr>
      <dsp:spPr>
        <a:xfrm>
          <a:off x="0" y="3326813"/>
          <a:ext cx="8470618" cy="131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942"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zh-CN" sz="2400" b="1" kern="1200" dirty="0" smtClean="0"/>
            <a:t>简称子网，负责主机之间的数据通信（</a:t>
          </a:r>
          <a:r>
            <a:rPr lang="zh-CN" sz="2400" b="1" kern="1200" dirty="0" smtClean="0">
              <a:solidFill>
                <a:srgbClr val="FF0000"/>
              </a:solidFill>
            </a:rPr>
            <a:t>网络核心</a:t>
          </a:r>
          <a:r>
            <a:rPr lang="zh-CN" sz="2400" b="1" kern="1200" dirty="0" smtClean="0"/>
            <a:t>）。</a:t>
          </a:r>
          <a:endParaRPr lang="zh-CN" sz="2400" b="1" kern="1200" dirty="0"/>
        </a:p>
        <a:p>
          <a:pPr marL="228600" lvl="1" indent="-228600" algn="l" defTabSz="1066800" rtl="0">
            <a:lnSpc>
              <a:spcPct val="90000"/>
            </a:lnSpc>
            <a:spcBef>
              <a:spcPct val="0"/>
            </a:spcBef>
            <a:spcAft>
              <a:spcPct val="20000"/>
            </a:spcAft>
            <a:buChar char="••"/>
          </a:pPr>
          <a:r>
            <a:rPr lang="zh-CN" sz="2400" b="1" kern="1200" dirty="0" smtClean="0">
              <a:solidFill>
                <a:srgbClr val="FF0000"/>
              </a:solidFill>
            </a:rPr>
            <a:t>传输线路</a:t>
          </a:r>
          <a:r>
            <a:rPr lang="zh-CN" sz="2400" b="1" kern="1200" dirty="0" smtClean="0"/>
            <a:t>：用于机器之间传送数据。</a:t>
          </a:r>
          <a:endParaRPr lang="zh-CN" sz="2400" b="1" kern="1200" dirty="0"/>
        </a:p>
        <a:p>
          <a:pPr marL="228600" lvl="1" indent="-228600" algn="l" defTabSz="1066800" rtl="0">
            <a:lnSpc>
              <a:spcPct val="90000"/>
            </a:lnSpc>
            <a:spcBef>
              <a:spcPct val="0"/>
            </a:spcBef>
            <a:spcAft>
              <a:spcPct val="20000"/>
            </a:spcAft>
            <a:buChar char="••"/>
          </a:pPr>
          <a:r>
            <a:rPr lang="zh-CN" sz="2400" b="1" kern="1200" dirty="0" smtClean="0">
              <a:solidFill>
                <a:srgbClr val="FF0000"/>
              </a:solidFill>
            </a:rPr>
            <a:t>交换元素</a:t>
          </a:r>
          <a:r>
            <a:rPr lang="zh-CN" sz="2400" b="1" kern="1200" dirty="0" smtClean="0"/>
            <a:t>（交换机、路由器）：负责连接传输线路。</a:t>
          </a:r>
          <a:endParaRPr lang="zh-CN" sz="2400" b="1" kern="1200" dirty="0"/>
        </a:p>
      </dsp:txBody>
      <dsp:txXfrm>
        <a:off x="0" y="3326813"/>
        <a:ext cx="8470618" cy="13154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18C47-FC09-468F-91C2-1EA913103AA1}" type="datetimeFigureOut">
              <a:rPr lang="zh-CN" altLang="en-US" smtClean="0"/>
              <a:t>2017/6/15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0325-861A-4F5F-9467-5CEE5C4714AA}" type="slidenum">
              <a:rPr lang="zh-CN" altLang="en-US" smtClean="0"/>
              <a:t>‹#›</a:t>
            </a:fld>
            <a:endParaRPr lang="zh-CN" altLang="en-US"/>
          </a:p>
        </p:txBody>
      </p:sp>
    </p:spTree>
    <p:extLst>
      <p:ext uri="{BB962C8B-B14F-4D97-AF65-F5344CB8AC3E}">
        <p14:creationId xmlns:p14="http://schemas.microsoft.com/office/powerpoint/2010/main" val="102347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baike.baidu.com/item/%E7%BD%91%E5%85%B3"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2</a:t>
            </a:fld>
            <a:endParaRPr lang="zh-CN" altLang="en-US"/>
          </a:p>
        </p:txBody>
      </p:sp>
    </p:spTree>
    <p:extLst>
      <p:ext uri="{BB962C8B-B14F-4D97-AF65-F5344CB8AC3E}">
        <p14:creationId xmlns:p14="http://schemas.microsoft.com/office/powerpoint/2010/main" val="3808105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状态行：协议版本、状态码、状态信息短语；状态码：描述了请求过程所发生的情况状态。</a:t>
            </a:r>
            <a:endParaRPr lang="en-US" altLang="zh-CN" dirty="0" smtClean="0"/>
          </a:p>
          <a:p>
            <a:pPr eaLnBrk="1" hangingPunct="1">
              <a:lnSpc>
                <a:spcPct val="100000"/>
              </a:lnSpc>
            </a:pPr>
            <a:r>
              <a:rPr lang="en-US" altLang="zh-CN" dirty="0" smtClean="0">
                <a:solidFill>
                  <a:srgbClr val="FF0000"/>
                </a:solidFill>
                <a:ea typeface="黑体" pitchFamily="49" charset="-122"/>
              </a:rPr>
              <a:t>1xx </a:t>
            </a:r>
            <a:r>
              <a:rPr lang="zh-CN" altLang="en-US" dirty="0" smtClean="0">
                <a:solidFill>
                  <a:srgbClr val="FF0000"/>
                </a:solidFill>
                <a:ea typeface="黑体" pitchFamily="49" charset="-122"/>
              </a:rPr>
              <a:t>表示通知信息的，</a:t>
            </a:r>
            <a:r>
              <a:rPr lang="zh-CN" altLang="en-US" dirty="0" smtClean="0">
                <a:ea typeface="黑体" pitchFamily="49" charset="-122"/>
              </a:rPr>
              <a:t>如请求收到了或正在进行处理。</a:t>
            </a:r>
          </a:p>
          <a:p>
            <a:pPr eaLnBrk="1" hangingPunct="1">
              <a:lnSpc>
                <a:spcPct val="100000"/>
              </a:lnSpc>
            </a:pPr>
            <a:r>
              <a:rPr lang="en-US" altLang="zh-CN" dirty="0" smtClean="0">
                <a:solidFill>
                  <a:srgbClr val="FF0000"/>
                </a:solidFill>
                <a:ea typeface="黑体" pitchFamily="49" charset="-122"/>
              </a:rPr>
              <a:t>2xx </a:t>
            </a:r>
            <a:r>
              <a:rPr lang="zh-CN" altLang="en-US" dirty="0" smtClean="0">
                <a:solidFill>
                  <a:srgbClr val="FF0000"/>
                </a:solidFill>
                <a:ea typeface="黑体" pitchFamily="49" charset="-122"/>
              </a:rPr>
              <a:t>表示成功，</a:t>
            </a:r>
            <a:r>
              <a:rPr lang="zh-CN" altLang="en-US" dirty="0" smtClean="0">
                <a:ea typeface="黑体" pitchFamily="49" charset="-122"/>
              </a:rPr>
              <a:t>如接受或知道了。</a:t>
            </a:r>
          </a:p>
          <a:p>
            <a:pPr eaLnBrk="1" hangingPunct="1">
              <a:lnSpc>
                <a:spcPct val="100000"/>
              </a:lnSpc>
            </a:pPr>
            <a:r>
              <a:rPr lang="en-US" altLang="zh-CN" dirty="0" smtClean="0">
                <a:solidFill>
                  <a:srgbClr val="FF0000"/>
                </a:solidFill>
                <a:ea typeface="黑体" pitchFamily="49" charset="-122"/>
              </a:rPr>
              <a:t>3xx </a:t>
            </a:r>
            <a:r>
              <a:rPr lang="zh-CN" altLang="en-US" dirty="0" smtClean="0">
                <a:solidFill>
                  <a:srgbClr val="FF0000"/>
                </a:solidFill>
                <a:ea typeface="黑体" pitchFamily="49" charset="-122"/>
              </a:rPr>
              <a:t>表示重定向，</a:t>
            </a:r>
            <a:r>
              <a:rPr lang="zh-CN" altLang="en-US" dirty="0" smtClean="0">
                <a:ea typeface="黑体" pitchFamily="49" charset="-122"/>
              </a:rPr>
              <a:t>表示要完成请求还必须采取进一步的行动。</a:t>
            </a:r>
          </a:p>
          <a:p>
            <a:pPr eaLnBrk="1" hangingPunct="1">
              <a:lnSpc>
                <a:spcPct val="100000"/>
              </a:lnSpc>
            </a:pPr>
            <a:r>
              <a:rPr lang="en-US" altLang="zh-CN" dirty="0" smtClean="0">
                <a:solidFill>
                  <a:srgbClr val="FF0000"/>
                </a:solidFill>
                <a:ea typeface="黑体" pitchFamily="49" charset="-122"/>
              </a:rPr>
              <a:t>4xx </a:t>
            </a:r>
            <a:r>
              <a:rPr lang="zh-CN" altLang="en-US" dirty="0" smtClean="0">
                <a:solidFill>
                  <a:srgbClr val="FF0000"/>
                </a:solidFill>
                <a:ea typeface="黑体" pitchFamily="49" charset="-122"/>
              </a:rPr>
              <a:t>表示客户的差错，</a:t>
            </a:r>
            <a:r>
              <a:rPr lang="zh-CN" altLang="en-US" dirty="0" smtClean="0">
                <a:ea typeface="黑体" pitchFamily="49" charset="-122"/>
              </a:rPr>
              <a:t>如请求中有错误的语法或不能完成。</a:t>
            </a:r>
          </a:p>
          <a:p>
            <a:pPr eaLnBrk="1" hangingPunct="1">
              <a:lnSpc>
                <a:spcPct val="100000"/>
              </a:lnSpc>
            </a:pPr>
            <a:r>
              <a:rPr lang="en-US" altLang="zh-CN" dirty="0" smtClean="0">
                <a:solidFill>
                  <a:srgbClr val="FF0000"/>
                </a:solidFill>
                <a:ea typeface="黑体" pitchFamily="49" charset="-122"/>
              </a:rPr>
              <a:t>5xx </a:t>
            </a:r>
            <a:r>
              <a:rPr lang="zh-CN" altLang="en-US" dirty="0" smtClean="0">
                <a:solidFill>
                  <a:srgbClr val="FF0000"/>
                </a:solidFill>
                <a:ea typeface="黑体" pitchFamily="49" charset="-122"/>
              </a:rPr>
              <a:t>表示服务器的差错</a:t>
            </a:r>
            <a:r>
              <a:rPr lang="zh-CN" altLang="en-US" dirty="0" smtClean="0">
                <a:ea typeface="黑体" pitchFamily="49" charset="-122"/>
              </a:rPr>
              <a:t>，如服务器失效无法完成请求。</a:t>
            </a: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13</a:t>
            </a:fld>
            <a:endParaRPr lang="zh-CN" altLang="en-US"/>
          </a:p>
        </p:txBody>
      </p:sp>
    </p:spTree>
    <p:extLst>
      <p:ext uri="{BB962C8B-B14F-4D97-AF65-F5344CB8AC3E}">
        <p14:creationId xmlns:p14="http://schemas.microsoft.com/office/powerpoint/2010/main" val="2810130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一个对象需要</a:t>
            </a:r>
            <a:r>
              <a:rPr lang="en-US" altLang="zh-CN" dirty="0" smtClean="0"/>
              <a:t>2RTT</a:t>
            </a:r>
            <a:r>
              <a:rPr lang="zh-CN" altLang="en-US" dirty="0" smtClean="0"/>
              <a:t>的交付时延。</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14</a:t>
            </a:fld>
            <a:endParaRPr lang="zh-CN" altLang="en-US"/>
          </a:p>
        </p:txBody>
      </p:sp>
    </p:spTree>
    <p:extLst>
      <p:ext uri="{BB962C8B-B14F-4D97-AF65-F5344CB8AC3E}">
        <p14:creationId xmlns:p14="http://schemas.microsoft.com/office/powerpoint/2010/main" val="3582161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rPr>
              <a:t>树状结构</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16</a:t>
            </a:fld>
            <a:endParaRPr lang="zh-CN" altLang="en-US"/>
          </a:p>
        </p:txBody>
      </p:sp>
    </p:spTree>
    <p:extLst>
      <p:ext uri="{BB962C8B-B14F-4D97-AF65-F5344CB8AC3E}">
        <p14:creationId xmlns:p14="http://schemas.microsoft.com/office/powerpoint/2010/main" val="1139892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D2CFAA8-9136-46BA-B8CF-6DE586EFC7B8}" type="slidenum">
              <a:rPr lang="en-US" altLang="zh-CN" sz="1200">
                <a:latin typeface="Arial" charset="0"/>
              </a:rPr>
              <a:pPr/>
              <a:t>17</a:t>
            </a:fld>
            <a:endParaRPr lang="en-US" altLang="zh-CN" sz="1200">
              <a:latin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anose="02020603050405020304" pitchFamily="18" charset="0"/>
              </a:rPr>
              <a:t>这些信息通常存储在一个配置文件中，计算机在引导过程中可以对这个文件进行存取。 </a:t>
            </a:r>
          </a:p>
          <a:p>
            <a:pPr eaLnBrk="1" hangingPunct="1"/>
            <a:endParaRPr lang="zh-CN" altLang="zh-CN" dirty="0" smtClean="0">
              <a:latin typeface="Arial" charset="0"/>
              <a:ea typeface="宋体" charset="-122"/>
            </a:endParaRPr>
          </a:p>
        </p:txBody>
      </p:sp>
    </p:spTree>
    <p:extLst>
      <p:ext uri="{BB962C8B-B14F-4D97-AF65-F5344CB8AC3E}">
        <p14:creationId xmlns:p14="http://schemas.microsoft.com/office/powerpoint/2010/main" val="1490262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不兼容：存储数据格式不同、目录结构和文件命名规则不同、操作系统命令不同、访问控制方法不同等。</a:t>
            </a:r>
            <a:endParaRPr lang="en-US" altLang="zh-CN" dirty="0" smtClean="0"/>
          </a:p>
          <a:p>
            <a:r>
              <a:rPr lang="en-US" altLang="zh-CN" dirty="0" smtClean="0"/>
              <a:t>FTP</a:t>
            </a:r>
            <a:r>
              <a:rPr lang="zh-CN" altLang="en-US" dirty="0" smtClean="0"/>
              <a:t>协议还提供了控制文件传输和存储的多种方式。结构：文件结构，目录结构，页结构；传输方式：流方式，快方式，压缩方式。</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18</a:t>
            </a:fld>
            <a:endParaRPr lang="zh-CN" altLang="en-US"/>
          </a:p>
        </p:txBody>
      </p:sp>
    </p:spTree>
    <p:extLst>
      <p:ext uri="{BB962C8B-B14F-4D97-AF65-F5344CB8AC3E}">
        <p14:creationId xmlns:p14="http://schemas.microsoft.com/office/powerpoint/2010/main" val="424818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E0E71AA-33F2-4748-A2FE-2EF8894B4E7F}" type="slidenum">
              <a:rPr lang="en-US" altLang="zh-CN" sz="1200">
                <a:latin typeface="Arial" charset="0"/>
              </a:rPr>
              <a:pPr/>
              <a:t>19</a:t>
            </a:fld>
            <a:endParaRPr lang="en-US" altLang="zh-CN" sz="1200">
              <a:latin typeface="Arial" charset="0"/>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p:spPr>
        <p:txBody>
          <a:bodyPr/>
          <a:lstStyle/>
          <a:p>
            <a:pPr eaLnBrk="1" hangingPunct="1"/>
            <a:r>
              <a:rPr lang="zh-CN" altLang="en-US" dirty="0" smtClean="0">
                <a:latin typeface="Arial" charset="0"/>
                <a:ea typeface="宋体" charset="-122"/>
              </a:rPr>
              <a:t>邮件服务器形成了电子邮件体系结构的核心。</a:t>
            </a:r>
            <a:endParaRPr lang="zh-CN" altLang="zh-CN" dirty="0" smtClean="0">
              <a:latin typeface="Arial" charset="0"/>
              <a:ea typeface="宋体" charset="-122"/>
            </a:endParaRPr>
          </a:p>
        </p:txBody>
      </p:sp>
    </p:spTree>
    <p:extLst>
      <p:ext uri="{BB962C8B-B14F-4D97-AF65-F5344CB8AC3E}">
        <p14:creationId xmlns:p14="http://schemas.microsoft.com/office/powerpoint/2010/main" val="1378871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20</a:t>
            </a:fld>
            <a:endParaRPr lang="zh-CN" altLang="en-US"/>
          </a:p>
        </p:txBody>
      </p:sp>
    </p:spTree>
    <p:extLst>
      <p:ext uri="{BB962C8B-B14F-4D97-AF65-F5344CB8AC3E}">
        <p14:creationId xmlns:p14="http://schemas.microsoft.com/office/powerpoint/2010/main" val="3056093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sz="2400">
                <a:solidFill>
                  <a:schemeClr val="tx1"/>
                </a:solidFill>
                <a:latin typeface="Comic Sans MS" panose="030F0702030302020204" pitchFamily="66" charset="0"/>
                <a:ea typeface="MS PGothic" panose="020B0600070205080204" pitchFamily="34" charset="-128"/>
              </a:defRPr>
            </a:lvl1pPr>
            <a:lvl2pPr marL="742950" indent="-285750" defTabSz="965200">
              <a:defRPr sz="2400">
                <a:solidFill>
                  <a:schemeClr val="tx1"/>
                </a:solidFill>
                <a:latin typeface="Comic Sans MS" panose="030F0702030302020204" pitchFamily="66" charset="0"/>
                <a:ea typeface="MS PGothic" panose="020B0600070205080204" pitchFamily="34" charset="-128"/>
              </a:defRPr>
            </a:lvl2pPr>
            <a:lvl3pPr marL="1143000" indent="-228600" defTabSz="965200">
              <a:defRPr sz="2400">
                <a:solidFill>
                  <a:schemeClr val="tx1"/>
                </a:solidFill>
                <a:latin typeface="Comic Sans MS" panose="030F0702030302020204" pitchFamily="66" charset="0"/>
                <a:ea typeface="MS PGothic" panose="020B0600070205080204" pitchFamily="34" charset="-128"/>
              </a:defRPr>
            </a:lvl3pPr>
            <a:lvl4pPr marL="1600200" indent="-228600" defTabSz="965200">
              <a:defRPr sz="2400">
                <a:solidFill>
                  <a:schemeClr val="tx1"/>
                </a:solidFill>
                <a:latin typeface="Comic Sans MS" panose="030F0702030302020204" pitchFamily="66" charset="0"/>
                <a:ea typeface="MS PGothic" panose="020B0600070205080204" pitchFamily="34" charset="-128"/>
              </a:defRPr>
            </a:lvl4pPr>
            <a:lvl5pPr marL="2057400" indent="-228600" defTabSz="965200">
              <a:defRPr sz="2400">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60DBC873-4891-4060-BD5E-7A4657F29FE0}" type="slidenum">
              <a:rPr lang="en-US" altLang="zh-CN" sz="1200">
                <a:latin typeface="Times New Roman" panose="02020603050405020304" pitchFamily="18" charset="0"/>
              </a:rPr>
              <a:pPr/>
              <a:t>21</a:t>
            </a:fld>
            <a:endParaRPr lang="en-US" altLang="zh-CN" sz="120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zh-CN" smtClean="0"/>
          </a:p>
        </p:txBody>
      </p:sp>
    </p:spTree>
    <p:extLst>
      <p:ext uri="{BB962C8B-B14F-4D97-AF65-F5344CB8AC3E}">
        <p14:creationId xmlns:p14="http://schemas.microsoft.com/office/powerpoint/2010/main" val="533382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702030302020204" pitchFamily="66" charset="0"/>
                <a:ea typeface="宋体" panose="02010600030101010101" pitchFamily="2" charset="-122"/>
              </a:defRPr>
            </a:lvl1pPr>
            <a:lvl2pPr marL="742950" indent="-285750">
              <a:defRPr sz="1600">
                <a:solidFill>
                  <a:schemeClr val="tx1"/>
                </a:solidFill>
                <a:latin typeface="Comic Sans MS" panose="030F0702030302020204" pitchFamily="66" charset="0"/>
                <a:ea typeface="宋体" panose="02010600030101010101" pitchFamily="2" charset="-122"/>
              </a:defRPr>
            </a:lvl2pPr>
            <a:lvl3pPr marL="1143000" indent="-228600">
              <a:defRPr sz="1600">
                <a:solidFill>
                  <a:schemeClr val="tx1"/>
                </a:solidFill>
                <a:latin typeface="Comic Sans MS" panose="030F0702030302020204" pitchFamily="66" charset="0"/>
                <a:ea typeface="宋体" panose="02010600030101010101" pitchFamily="2" charset="-122"/>
              </a:defRPr>
            </a:lvl3pPr>
            <a:lvl4pPr marL="1600200" indent="-228600">
              <a:defRPr sz="1600">
                <a:solidFill>
                  <a:schemeClr val="tx1"/>
                </a:solidFill>
                <a:latin typeface="Comic Sans MS" panose="030F0702030302020204" pitchFamily="66" charset="0"/>
                <a:ea typeface="宋体" panose="02010600030101010101" pitchFamily="2" charset="-122"/>
              </a:defRPr>
            </a:lvl4pPr>
            <a:lvl5pPr marL="2057400" indent="-228600">
              <a:defRPr sz="1600">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0"/>
              </a:spcBef>
              <a:spcAft>
                <a:spcPct val="0"/>
              </a:spcAft>
              <a:defRPr sz="1600">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0"/>
              </a:spcBef>
              <a:spcAft>
                <a:spcPct val="0"/>
              </a:spcAft>
              <a:defRPr sz="1600">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0"/>
              </a:spcBef>
              <a:spcAft>
                <a:spcPct val="0"/>
              </a:spcAft>
              <a:defRPr sz="1600">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0"/>
              </a:spcBef>
              <a:spcAft>
                <a:spcPct val="0"/>
              </a:spcAft>
              <a:defRPr sz="1600">
                <a:solidFill>
                  <a:schemeClr val="tx1"/>
                </a:solidFill>
                <a:latin typeface="Comic Sans MS" panose="030F0702030302020204" pitchFamily="66" charset="0"/>
                <a:ea typeface="宋体" panose="02010600030101010101" pitchFamily="2" charset="-122"/>
              </a:defRPr>
            </a:lvl9pPr>
          </a:lstStyle>
          <a:p>
            <a:fld id="{DDF18E5A-D95B-4F86-BC89-A97896093064}" type="slidenum">
              <a:rPr lang="zh-CN" altLang="en-US" sz="1200">
                <a:latin typeface="Times New Roman" panose="02020603050405020304" pitchFamily="18" charset="0"/>
              </a:rPr>
              <a:pPr/>
              <a:t>23</a:t>
            </a:fld>
            <a:endParaRPr lang="en-US" altLang="zh-CN" sz="1200">
              <a:latin typeface="Times New Roman" panose="02020603050405020304" pitchFamily="18" charset="0"/>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extLst>
      <p:ext uri="{BB962C8B-B14F-4D97-AF65-F5344CB8AC3E}">
        <p14:creationId xmlns:p14="http://schemas.microsoft.com/office/powerpoint/2010/main" val="4041464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反向地址转换协议（</a:t>
            </a:r>
            <a:r>
              <a:rPr lang="en-US" altLang="zh-CN" sz="1200" b="0" i="0" kern="1200" dirty="0" smtClean="0">
                <a:solidFill>
                  <a:schemeClr val="tx1"/>
                </a:solidFill>
                <a:effectLst/>
                <a:latin typeface="+mn-lt"/>
                <a:ea typeface="+mn-ea"/>
                <a:cs typeface="+mn-cs"/>
              </a:rPr>
              <a:t>RARP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Reverse Address Resolution Protocol</a:t>
            </a:r>
            <a:r>
              <a:rPr lang="zh-CN" altLang="en-US" sz="1200" b="0" i="0" kern="1200" dirty="0" smtClean="0">
                <a:solidFill>
                  <a:schemeClr val="tx1"/>
                </a:solidFill>
                <a:effectLst/>
                <a:latin typeface="+mn-lt"/>
                <a:ea typeface="+mn-ea"/>
                <a:cs typeface="+mn-cs"/>
              </a:rPr>
              <a:t>） 允许局域网的主机从</a:t>
            </a:r>
            <a:r>
              <a:rPr lang="zh-CN" altLang="en-US" sz="1200" b="0" i="0" u="none" strike="noStrike" kern="1200" dirty="0" smtClean="0">
                <a:solidFill>
                  <a:schemeClr val="tx1"/>
                </a:solidFill>
                <a:effectLst/>
                <a:latin typeface="+mn-lt"/>
                <a:ea typeface="+mn-ea"/>
                <a:cs typeface="+mn-cs"/>
                <a:hlinkClick r:id="rId3"/>
              </a:rPr>
              <a:t>网关</a:t>
            </a:r>
            <a:r>
              <a:rPr lang="zh-CN" altLang="en-US" sz="1200" b="0" i="0" kern="1200" dirty="0" smtClean="0">
                <a:solidFill>
                  <a:schemeClr val="tx1"/>
                </a:solidFill>
                <a:effectLst/>
                <a:latin typeface="+mn-lt"/>
                <a:ea typeface="+mn-ea"/>
                <a:cs typeface="+mn-cs"/>
              </a:rPr>
              <a:t>服务器的 </a:t>
            </a:r>
            <a:r>
              <a:rPr lang="en-US" altLang="zh-CN" sz="1200" b="0" i="0" kern="1200" dirty="0" smtClean="0">
                <a:solidFill>
                  <a:schemeClr val="tx1"/>
                </a:solidFill>
                <a:effectLst/>
                <a:latin typeface="+mn-lt"/>
                <a:ea typeface="+mn-ea"/>
                <a:cs typeface="+mn-cs"/>
              </a:rPr>
              <a:t>ARP </a:t>
            </a:r>
            <a:r>
              <a:rPr lang="zh-CN" altLang="en-US" sz="1200" b="0" i="0" kern="1200" dirty="0" smtClean="0">
                <a:solidFill>
                  <a:schemeClr val="tx1"/>
                </a:solidFill>
                <a:effectLst/>
                <a:latin typeface="+mn-lt"/>
                <a:ea typeface="+mn-ea"/>
                <a:cs typeface="+mn-cs"/>
              </a:rPr>
              <a:t>表或者缓存上请求其 </a:t>
            </a:r>
            <a:r>
              <a:rPr lang="en-US" altLang="zh-CN" sz="1200" b="0" i="0" kern="1200" dirty="0" smtClean="0">
                <a:solidFill>
                  <a:schemeClr val="tx1"/>
                </a:solidFill>
                <a:effectLst/>
                <a:latin typeface="+mn-lt"/>
                <a:ea typeface="+mn-ea"/>
                <a:cs typeface="+mn-cs"/>
              </a:rPr>
              <a:t>IP </a:t>
            </a:r>
            <a:r>
              <a:rPr lang="zh-CN" altLang="en-US" sz="1200" b="0" i="0" kern="1200" dirty="0" smtClean="0">
                <a:solidFill>
                  <a:schemeClr val="tx1"/>
                </a:solidFill>
                <a:effectLst/>
                <a:latin typeface="+mn-lt"/>
                <a:ea typeface="+mn-ea"/>
                <a:cs typeface="+mn-cs"/>
              </a:rPr>
              <a:t>地址。</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27</a:t>
            </a:fld>
            <a:endParaRPr lang="zh-CN" altLang="en-US"/>
          </a:p>
        </p:txBody>
      </p:sp>
    </p:spTree>
    <p:extLst>
      <p:ext uri="{BB962C8B-B14F-4D97-AF65-F5344CB8AC3E}">
        <p14:creationId xmlns:p14="http://schemas.microsoft.com/office/powerpoint/2010/main" val="3235986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sz="800" kern="1200" dirty="0" smtClean="0">
                <a:solidFill>
                  <a:schemeClr val="tx1"/>
                </a:solidFill>
                <a:latin typeface="+mn-ea"/>
                <a:ea typeface="宋体" pitchFamily="2" charset="-122"/>
                <a:cs typeface="+mn-cs"/>
              </a:rPr>
              <a:t>计算机网络自</a:t>
            </a:r>
            <a:r>
              <a:rPr kumimoji="1" lang="en-US" altLang="zh-CN" sz="800" kern="1200" dirty="0" smtClean="0">
                <a:solidFill>
                  <a:srgbClr val="FF0000"/>
                </a:solidFill>
                <a:latin typeface="+mn-ea"/>
                <a:ea typeface="宋体" pitchFamily="2" charset="-122"/>
                <a:cs typeface="+mn-cs"/>
              </a:rPr>
              <a:t>20</a:t>
            </a:r>
            <a:r>
              <a:rPr kumimoji="1" lang="zh-CN" altLang="en-US" sz="800" kern="1200" dirty="0" smtClean="0">
                <a:solidFill>
                  <a:srgbClr val="FF0000"/>
                </a:solidFill>
                <a:latin typeface="+mn-ea"/>
                <a:ea typeface="宋体" pitchFamily="2" charset="-122"/>
                <a:cs typeface="+mn-cs"/>
              </a:rPr>
              <a:t>世纪</a:t>
            </a:r>
            <a:r>
              <a:rPr kumimoji="1" lang="en-US" altLang="zh-CN" sz="800" kern="1200" dirty="0" smtClean="0">
                <a:solidFill>
                  <a:srgbClr val="FF0000"/>
                </a:solidFill>
                <a:latin typeface="+mn-ea"/>
                <a:ea typeface="宋体" pitchFamily="2" charset="-122"/>
                <a:cs typeface="+mn-cs"/>
              </a:rPr>
              <a:t>60</a:t>
            </a:r>
            <a:r>
              <a:rPr kumimoji="1" lang="zh-CN" altLang="en-US" sz="800" kern="1200" dirty="0" smtClean="0">
                <a:solidFill>
                  <a:srgbClr val="FF0000"/>
                </a:solidFill>
                <a:latin typeface="+mn-ea"/>
                <a:ea typeface="宋体" pitchFamily="2" charset="-122"/>
                <a:cs typeface="+mn-cs"/>
              </a:rPr>
              <a:t>年代</a:t>
            </a:r>
            <a:r>
              <a:rPr kumimoji="1" lang="zh-CN" altLang="en-US" sz="800" kern="1200" dirty="0" smtClean="0">
                <a:solidFill>
                  <a:schemeClr val="tx1"/>
                </a:solidFill>
                <a:latin typeface="+mn-ea"/>
                <a:ea typeface="宋体" pitchFamily="2" charset="-122"/>
                <a:cs typeface="+mn-cs"/>
              </a:rPr>
              <a:t>开始发展。</a:t>
            </a:r>
            <a:endParaRPr kumimoji="1" lang="en-US" altLang="zh-CN" sz="800" kern="1200" dirty="0" smtClean="0">
              <a:solidFill>
                <a:schemeClr val="tx1"/>
              </a:solidFill>
              <a:latin typeface="+mn-ea"/>
              <a:ea typeface="宋体" pitchFamily="2" charset="-122"/>
              <a:cs typeface="+mn-cs"/>
            </a:endParaRPr>
          </a:p>
          <a:p>
            <a:endParaRPr lang="zh-CN" altLang="en-US" dirty="0"/>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6F855410-F6DA-4E8E-8D06-B4D029B72C9D}" type="slidenum">
              <a:rPr lang="en-US" altLang="zh-CN" smtClean="0"/>
              <a:pPr/>
              <a:t>3</a:t>
            </a:fld>
            <a:endParaRPr lang="en-US" altLang="zh-CN"/>
          </a:p>
        </p:txBody>
      </p:sp>
    </p:spTree>
    <p:extLst>
      <p:ext uri="{BB962C8B-B14F-4D97-AF65-F5344CB8AC3E}">
        <p14:creationId xmlns:p14="http://schemas.microsoft.com/office/powerpoint/2010/main" val="462911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68338" indent="-668338">
              <a:buClr>
                <a:schemeClr val="folHlink"/>
              </a:buClr>
              <a:buNone/>
            </a:pPr>
            <a:r>
              <a:rPr lang="zh-CN" altLang="en-US" sz="1200" dirty="0" smtClean="0"/>
              <a:t>地域：跨越地域较大，通常是一个国家或洲。</a:t>
            </a:r>
            <a:endParaRPr lang="en-US" altLang="zh-CN" sz="1200" dirty="0" smtClean="0"/>
          </a:p>
          <a:p>
            <a:pPr marL="668338" indent="-668338">
              <a:buClr>
                <a:schemeClr val="folHlink"/>
              </a:buClr>
              <a:buNone/>
            </a:pPr>
            <a:r>
              <a:rPr lang="zh-CN" altLang="en-US" sz="1200" dirty="0" smtClean="0"/>
              <a:t>组成：</a:t>
            </a:r>
            <a:r>
              <a:rPr lang="zh-CN" altLang="en-US" sz="1200" dirty="0" smtClean="0">
                <a:solidFill>
                  <a:srgbClr val="FF0000"/>
                </a:solidFill>
              </a:rPr>
              <a:t>资源子网、通信子网</a:t>
            </a:r>
            <a:endParaRPr lang="en-US" altLang="zh-CN" sz="1200" dirty="0" smtClean="0">
              <a:solidFill>
                <a:srgbClr val="FF0000"/>
              </a:solidFill>
            </a:endParaRPr>
          </a:p>
          <a:p>
            <a:endParaRPr lang="zh-CN" altLang="en-US" dirty="0"/>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6F855410-F6DA-4E8E-8D06-B4D029B72C9D}" type="slidenum">
              <a:rPr lang="en-US" altLang="zh-CN" smtClean="0"/>
              <a:pPr/>
              <a:t>5</a:t>
            </a:fld>
            <a:endParaRPr lang="en-US" altLang="zh-CN"/>
          </a:p>
        </p:txBody>
      </p:sp>
    </p:spTree>
    <p:extLst>
      <p:ext uri="{BB962C8B-B14F-4D97-AF65-F5344CB8AC3E}">
        <p14:creationId xmlns:p14="http://schemas.microsoft.com/office/powerpoint/2010/main" val="2287407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6</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r>
              <a:rPr lang="zh-CN" altLang="en-US" dirty="0" smtClean="0"/>
              <a:t>存储转发的端到端时延如何计算？演示：</a:t>
            </a:r>
            <a:r>
              <a:rPr lang="en-US" altLang="zh-CN" dirty="0" smtClean="0"/>
              <a:t>A-&gt;</a:t>
            </a:r>
            <a:r>
              <a:rPr lang="zh-CN" altLang="en-US" dirty="0" smtClean="0"/>
              <a:t>路由器</a:t>
            </a:r>
            <a:r>
              <a:rPr lang="en-US" altLang="zh-CN" dirty="0" smtClean="0"/>
              <a:t>-&gt;B,</a:t>
            </a:r>
            <a:r>
              <a:rPr lang="zh-CN" altLang="en-US" dirty="0" smtClean="0"/>
              <a:t>一个分组</a:t>
            </a:r>
            <a:r>
              <a:rPr lang="en-US" altLang="zh-CN" dirty="0" err="1" smtClean="0"/>
              <a:t>Lbit</a:t>
            </a:r>
            <a:r>
              <a:rPr lang="en-US" altLang="zh-CN" dirty="0" smtClean="0"/>
              <a:t>,</a:t>
            </a:r>
            <a:r>
              <a:rPr lang="zh-CN" altLang="en-US" dirty="0" smtClean="0"/>
              <a:t>链路速率为</a:t>
            </a:r>
            <a:r>
              <a:rPr lang="en-US" altLang="zh-CN" dirty="0" err="1" smtClean="0"/>
              <a:t>Rbps</a:t>
            </a:r>
            <a:r>
              <a:rPr lang="zh-CN" altLang="en-US" dirty="0" smtClean="0"/>
              <a:t>。</a:t>
            </a:r>
            <a:endParaRPr lang="zh-CN" altLang="zh-CN" dirty="0"/>
          </a:p>
        </p:txBody>
      </p:sp>
    </p:spTree>
    <p:extLst>
      <p:ext uri="{BB962C8B-B14F-4D97-AF65-F5344CB8AC3E}">
        <p14:creationId xmlns:p14="http://schemas.microsoft.com/office/powerpoint/2010/main" val="346945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92A926-FF31-4EC4-BE02-BB57B174BB3A}" type="slidenum">
              <a:rPr lang="en-US" altLang="zh-CN"/>
              <a:pPr eaLnBrk="1" hangingPunct="1"/>
              <a:t>7</a:t>
            </a:fld>
            <a:endParaRPr lang="en-US" altLang="zh-CN"/>
          </a:p>
        </p:txBody>
      </p:sp>
      <p:sp>
        <p:nvSpPr>
          <p:cNvPr id="1417219" name="Rectangle 2"/>
          <p:cNvSpPr>
            <a:spLocks noGrp="1" noRot="1" noChangeAspect="1" noChangeArrowheads="1" noTextEdit="1"/>
          </p:cNvSpPr>
          <p:nvPr>
            <p:ph type="sldImg"/>
          </p:nvPr>
        </p:nvSpPr>
        <p:spPr>
          <a:xfrm>
            <a:off x="1371600" y="1143000"/>
            <a:ext cx="4114800" cy="3086100"/>
          </a:xfrm>
          <a:ln/>
        </p:spPr>
      </p:sp>
      <p:sp>
        <p:nvSpPr>
          <p:cNvPr id="141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Arial" panose="020B0604020202020204" pitchFamily="34" charset="0"/>
              </a:rPr>
              <a:t>演示存储转发的发送时延计算：一条由</a:t>
            </a:r>
            <a:r>
              <a:rPr lang="en-US" altLang="zh-CN" dirty="0" smtClean="0">
                <a:latin typeface="Arial" panose="020B0604020202020204" pitchFamily="34" charset="0"/>
              </a:rPr>
              <a:t>N</a:t>
            </a:r>
            <a:r>
              <a:rPr lang="zh-CN" altLang="en-US" dirty="0" smtClean="0">
                <a:latin typeface="Arial" panose="020B0604020202020204" pitchFamily="34" charset="0"/>
              </a:rPr>
              <a:t>条速率为</a:t>
            </a:r>
            <a:r>
              <a:rPr lang="en-US" altLang="zh-CN" dirty="0" smtClean="0">
                <a:latin typeface="Arial" panose="020B0604020202020204" pitchFamily="34" charset="0"/>
              </a:rPr>
              <a:t>R</a:t>
            </a:r>
            <a:r>
              <a:rPr lang="zh-CN" altLang="en-US" dirty="0" smtClean="0">
                <a:latin typeface="Arial" panose="020B0604020202020204" pitchFamily="34" charset="0"/>
              </a:rPr>
              <a:t>的链路组成的路径，其端到端的发送时延 </a:t>
            </a:r>
            <a:r>
              <a:rPr lang="en-US" altLang="zh-CN" dirty="0" smtClean="0">
                <a:latin typeface="Arial" panose="020B0604020202020204" pitchFamily="34" charset="0"/>
              </a:rPr>
              <a:t>= N</a:t>
            </a:r>
            <a:r>
              <a:rPr lang="zh-CN" altLang="en-US" dirty="0" smtClean="0">
                <a:latin typeface="Arial" panose="020B0604020202020204" pitchFamily="34" charset="0"/>
              </a:rPr>
              <a:t>*</a:t>
            </a:r>
            <a:r>
              <a:rPr lang="en-US" altLang="zh-CN" dirty="0" smtClean="0">
                <a:latin typeface="Arial" panose="020B0604020202020204" pitchFamily="34" charset="0"/>
              </a:rPr>
              <a:t>L/R</a:t>
            </a:r>
            <a:r>
              <a:rPr lang="zh-CN" altLang="en-US" dirty="0" smtClean="0">
                <a:latin typeface="Arial" panose="020B0604020202020204" pitchFamily="34" charset="0"/>
              </a:rPr>
              <a:t>。</a:t>
            </a:r>
            <a:endParaRPr lang="zh-CN" altLang="zh-CN" dirty="0" smtClean="0">
              <a:latin typeface="Arial" panose="020B0604020202020204" pitchFamily="34" charset="0"/>
            </a:endParaRPr>
          </a:p>
        </p:txBody>
      </p:sp>
    </p:spTree>
    <p:extLst>
      <p:ext uri="{BB962C8B-B14F-4D97-AF65-F5344CB8AC3E}">
        <p14:creationId xmlns:p14="http://schemas.microsoft.com/office/powerpoint/2010/main" val="3777814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50AC1B-D4EC-4C2D-87A6-0D789892855A}" type="slidenum">
              <a:rPr lang="en-US" altLang="zh-CN"/>
              <a:pPr eaLnBrk="1" hangingPunct="1"/>
              <a:t>8</a:t>
            </a:fld>
            <a:endParaRPr lang="en-US" altLang="zh-CN"/>
          </a:p>
        </p:txBody>
      </p:sp>
      <p:sp>
        <p:nvSpPr>
          <p:cNvPr id="1418243" name="Rectangle 2"/>
          <p:cNvSpPr>
            <a:spLocks noGrp="1" noRot="1" noChangeAspect="1" noChangeArrowheads="1" noTextEdit="1"/>
          </p:cNvSpPr>
          <p:nvPr>
            <p:ph type="sldImg"/>
          </p:nvPr>
        </p:nvSpPr>
        <p:spPr>
          <a:xfrm>
            <a:off x="1371600" y="1143000"/>
            <a:ext cx="4114800" cy="3086100"/>
          </a:xfrm>
          <a:ln/>
        </p:spPr>
      </p:sp>
      <p:sp>
        <p:nvSpPr>
          <p:cNvPr id="141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对于高速网络链路，我们提高的仅仅是数据的</a:t>
            </a:r>
            <a:r>
              <a:rPr lang="zh-CN" altLang="en-US" dirty="0" smtClean="0">
                <a:solidFill>
                  <a:srgbClr val="FF0000"/>
                </a:solidFill>
              </a:rPr>
              <a:t>发送速率</a:t>
            </a:r>
            <a:r>
              <a:rPr lang="zh-CN" altLang="en-US" dirty="0" smtClean="0"/>
              <a:t>而不是比特在链路上的</a:t>
            </a:r>
            <a:r>
              <a:rPr lang="zh-CN" altLang="en-US" dirty="0" smtClean="0">
                <a:solidFill>
                  <a:srgbClr val="FF0000"/>
                </a:solidFill>
              </a:rPr>
              <a:t>传播速率。</a:t>
            </a:r>
            <a:r>
              <a:rPr lang="zh-CN" altLang="en-US" dirty="0" smtClean="0"/>
              <a:t> </a:t>
            </a:r>
          </a:p>
          <a:p>
            <a:r>
              <a:rPr lang="zh-CN" altLang="en-US" dirty="0" smtClean="0"/>
              <a:t>提高链路带宽减小了数据的发送时延。 </a:t>
            </a:r>
            <a:endParaRPr lang="en-US" altLang="zh-CN" dirty="0" smtClean="0"/>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962504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9</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altLang="zh-CN" dirty="0" smtClean="0"/>
              <a:t>APRANET</a:t>
            </a:r>
            <a:r>
              <a:rPr lang="zh-CN" altLang="en-US" dirty="0" smtClean="0"/>
              <a:t>的</a:t>
            </a:r>
            <a:r>
              <a:rPr lang="en-US" altLang="zh-CN" dirty="0" smtClean="0"/>
              <a:t>TCP/IP</a:t>
            </a:r>
            <a:r>
              <a:rPr lang="zh-CN" altLang="en-US" dirty="0" smtClean="0"/>
              <a:t>早于</a:t>
            </a:r>
            <a:r>
              <a:rPr lang="en-US" altLang="zh-CN" dirty="0" smtClean="0"/>
              <a:t>OSI</a:t>
            </a:r>
            <a:r>
              <a:rPr lang="zh-CN" altLang="en-US" dirty="0" smtClean="0"/>
              <a:t>模型应用起来，称为实际的参考模型标准。网络接口层是为了解决不同网络的互联问题。</a:t>
            </a:r>
            <a:endParaRPr lang="zh-CN" altLang="zh-CN" dirty="0"/>
          </a:p>
        </p:txBody>
      </p:sp>
    </p:spTree>
    <p:extLst>
      <p:ext uri="{BB962C8B-B14F-4D97-AF65-F5344CB8AC3E}">
        <p14:creationId xmlns:p14="http://schemas.microsoft.com/office/powerpoint/2010/main" val="2543810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技术采用</a:t>
            </a:r>
            <a:r>
              <a:rPr lang="en-US" altLang="zh-CN" sz="1200" kern="1200" dirty="0" smtClean="0">
                <a:solidFill>
                  <a:schemeClr val="tx1"/>
                </a:solidFill>
                <a:effectLst/>
                <a:latin typeface="+mn-lt"/>
                <a:ea typeface="+mn-ea"/>
                <a:cs typeface="+mn-cs"/>
              </a:rPr>
              <a:t>HTML</a:t>
            </a:r>
            <a:r>
              <a:rPr lang="zh-CN" altLang="zh-CN" sz="1200" kern="1200" dirty="0" smtClean="0">
                <a:solidFill>
                  <a:schemeClr val="tx1"/>
                </a:solidFill>
                <a:effectLst/>
                <a:latin typeface="+mn-lt"/>
                <a:ea typeface="+mn-ea"/>
                <a:cs typeface="+mn-cs"/>
              </a:rPr>
              <a:t>描述页面内容、通过</a:t>
            </a:r>
            <a:r>
              <a:rPr lang="en-US" altLang="zh-CN" sz="1200" kern="1200" dirty="0"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进行内容资源定位、基于</a:t>
            </a:r>
            <a:r>
              <a:rPr lang="en-US" altLang="zh-CN" sz="1200" kern="1200" dirty="0" smtClean="0">
                <a:solidFill>
                  <a:schemeClr val="tx1"/>
                </a:solidFill>
                <a:effectLst/>
                <a:latin typeface="+mn-lt"/>
                <a:ea typeface="+mn-ea"/>
                <a:cs typeface="+mn-cs"/>
              </a:rPr>
              <a:t>HTTP</a:t>
            </a:r>
            <a:r>
              <a:rPr lang="zh-CN" altLang="zh-CN" sz="1200" kern="1200" dirty="0" smtClean="0">
                <a:solidFill>
                  <a:schemeClr val="tx1"/>
                </a:solidFill>
                <a:effectLst/>
                <a:latin typeface="+mn-lt"/>
                <a:ea typeface="+mn-ea"/>
                <a:cs typeface="+mn-cs"/>
              </a:rPr>
              <a:t>协议传输内容，其中</a:t>
            </a:r>
            <a:r>
              <a:rPr lang="en-US" altLang="zh-CN" sz="1200" kern="1200" dirty="0" smtClean="0">
                <a:solidFill>
                  <a:schemeClr val="tx1"/>
                </a:solidFill>
                <a:effectLst/>
                <a:latin typeface="+mn-lt"/>
                <a:ea typeface="+mn-ea"/>
                <a:cs typeface="+mn-cs"/>
              </a:rPr>
              <a:t>HTTP</a:t>
            </a:r>
            <a:r>
              <a:rPr lang="zh-CN" altLang="zh-CN" sz="1200" kern="1200" dirty="0" smtClean="0">
                <a:solidFill>
                  <a:schemeClr val="tx1"/>
                </a:solidFill>
                <a:effectLst/>
                <a:latin typeface="+mn-lt"/>
                <a:ea typeface="+mn-ea"/>
                <a:cs typeface="+mn-cs"/>
              </a:rPr>
              <a:t>协议是</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技术乃至互联网中最为重要的应用层协议之一。</a:t>
            </a:r>
            <a:r>
              <a:rPr lang="en-US" altLang="zh-CN" sz="1200" kern="1200" dirty="0" smtClean="0">
                <a:solidFill>
                  <a:schemeClr val="tx1"/>
                </a:solidFill>
                <a:effectLst/>
                <a:latin typeface="+mn-lt"/>
                <a:ea typeface="+mn-ea"/>
                <a:cs typeface="+mn-cs"/>
              </a:rPr>
              <a:t>HTTP</a:t>
            </a:r>
            <a:r>
              <a:rPr lang="zh-CN" altLang="en-US" sz="1200" kern="1200" dirty="0" smtClean="0">
                <a:solidFill>
                  <a:schemeClr val="tx1"/>
                </a:solidFill>
                <a:effectLst/>
                <a:latin typeface="+mn-lt"/>
                <a:ea typeface="+mn-ea"/>
                <a:cs typeface="+mn-cs"/>
              </a:rPr>
              <a:t>定义了</a:t>
            </a:r>
            <a:endParaRPr lang="en-US" altLang="zh-CN" sz="1200" kern="1200" dirty="0" smtClean="0">
              <a:solidFill>
                <a:schemeClr val="tx1"/>
              </a:solidFill>
              <a:effectLst/>
              <a:latin typeface="+mn-lt"/>
              <a:ea typeface="+mn-ea"/>
              <a:cs typeface="+mn-cs"/>
            </a:endParaRPr>
          </a:p>
          <a:p>
            <a:r>
              <a:rPr lang="zh-CN" altLang="en-US" dirty="0" smtClean="0"/>
              <a:t>客户</a:t>
            </a:r>
            <a:r>
              <a:rPr lang="en-US" altLang="zh-CN" dirty="0" smtClean="0"/>
              <a:t>/</a:t>
            </a:r>
            <a:r>
              <a:rPr lang="zh-CN" altLang="en-US" dirty="0" smtClean="0"/>
              <a:t>服务器也叫</a:t>
            </a:r>
            <a:r>
              <a:rPr lang="en-US" altLang="zh-CN" dirty="0" smtClean="0"/>
              <a:t>HTTP</a:t>
            </a:r>
            <a:r>
              <a:rPr lang="zh-CN" altLang="en-US" dirty="0" smtClean="0"/>
              <a:t>客户端和</a:t>
            </a:r>
            <a:r>
              <a:rPr lang="en-US" altLang="zh-CN" dirty="0" smtClean="0"/>
              <a:t>HTTP</a:t>
            </a:r>
            <a:r>
              <a:rPr lang="zh-CN" altLang="en-US" dirty="0" smtClean="0"/>
              <a:t>服务器。</a:t>
            </a:r>
            <a:r>
              <a:rPr lang="en-US" altLang="zh-CN" dirty="0" smtClean="0"/>
              <a:t>HTTP</a:t>
            </a:r>
            <a:r>
              <a:rPr lang="zh-CN" altLang="en-US" dirty="0" smtClean="0"/>
              <a:t>是因特网的多媒体信使！</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浏览页面（</a:t>
            </a:r>
            <a:r>
              <a:rPr lang="en-US" altLang="zh-CN" dirty="0" smtClean="0"/>
              <a:t>URL</a:t>
            </a:r>
            <a:r>
              <a:rPr lang="zh-CN" altLang="en-US" dirty="0" smtClean="0"/>
              <a:t>）的过程是：浏览器会向</a:t>
            </a:r>
            <a:r>
              <a:rPr lang="en-US" altLang="zh-CN" dirty="0" smtClean="0"/>
              <a:t>web</a:t>
            </a:r>
            <a:r>
              <a:rPr lang="zh-CN" altLang="en-US" dirty="0" smtClean="0"/>
              <a:t>服务器发送一条</a:t>
            </a:r>
            <a:r>
              <a:rPr lang="en-US" altLang="zh-CN" dirty="0" smtClean="0"/>
              <a:t>HTTP</a:t>
            </a:r>
            <a:r>
              <a:rPr lang="zh-CN" altLang="en-US" dirty="0" smtClean="0"/>
              <a:t>请求，服务器去寻找期望的对象，如果成功找到，就将对象及其他一些信息例如对象类型、对象长度等放到</a:t>
            </a:r>
            <a:r>
              <a:rPr lang="en-US" altLang="zh-CN" dirty="0" smtClean="0"/>
              <a:t>HTTP</a:t>
            </a:r>
            <a:r>
              <a:rPr lang="zh-CN" altLang="en-US" dirty="0" smtClean="0"/>
              <a:t>响应中发送给客户端。</a:t>
            </a:r>
            <a:r>
              <a:rPr lang="en-US" altLang="zh-CN" dirty="0" smtClean="0"/>
              <a:t>------HTTP</a:t>
            </a:r>
            <a:r>
              <a:rPr lang="zh-CN" altLang="en-US" dirty="0" smtClean="0"/>
              <a:t>给每个通过</a:t>
            </a:r>
            <a:r>
              <a:rPr lang="en-US" altLang="zh-CN" dirty="0" smtClean="0"/>
              <a:t>web</a:t>
            </a:r>
            <a:r>
              <a:rPr lang="zh-CN" altLang="en-US" dirty="0" smtClean="0"/>
              <a:t>传输的对象都打上了</a:t>
            </a:r>
            <a:r>
              <a:rPr lang="en-US" altLang="zh-CN" dirty="0" smtClean="0"/>
              <a:t>MIME</a:t>
            </a:r>
            <a:r>
              <a:rPr lang="zh-CN" altLang="en-US" dirty="0" smtClean="0"/>
              <a:t>类型的数据格式标签；浏览器从服务器取回对象会查看其</a:t>
            </a:r>
            <a:r>
              <a:rPr lang="en-US" altLang="zh-CN" dirty="0" smtClean="0"/>
              <a:t>MIME</a:t>
            </a:r>
            <a:r>
              <a:rPr lang="zh-CN" altLang="en-US" dirty="0" smtClean="0"/>
              <a:t>类型，以确定如何对其进行处理。</a:t>
            </a:r>
          </a:p>
          <a:p>
            <a:endParaRPr lang="en-US" altLang="zh-CN" dirty="0" smtClean="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11</a:t>
            </a:fld>
            <a:endParaRPr lang="zh-CN" altLang="en-US"/>
          </a:p>
        </p:txBody>
      </p:sp>
    </p:spTree>
    <p:extLst>
      <p:ext uri="{BB962C8B-B14F-4D97-AF65-F5344CB8AC3E}">
        <p14:creationId xmlns:p14="http://schemas.microsoft.com/office/powerpoint/2010/main" val="1020333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请求行：方法字段、</a:t>
            </a:r>
            <a:r>
              <a:rPr lang="en-US" altLang="zh-CN" dirty="0" smtClean="0"/>
              <a:t>URL</a:t>
            </a:r>
            <a:r>
              <a:rPr lang="zh-CN" altLang="en-US" dirty="0" smtClean="0"/>
              <a:t>字段、协议版本。</a:t>
            </a:r>
            <a:endParaRPr lang="en-US" altLang="zh-CN" dirty="0" smtClean="0"/>
          </a:p>
          <a:p>
            <a:r>
              <a:rPr lang="zh-CN" altLang="en-US" dirty="0" smtClean="0"/>
              <a:t>方法：客户端希望服务器执行的动作（或功能）</a:t>
            </a:r>
            <a:endParaRPr lang="en-US" altLang="zh-CN" dirty="0" smtClean="0"/>
          </a:p>
          <a:p>
            <a:r>
              <a:rPr lang="en-US" altLang="zh-CN" dirty="0" smtClean="0"/>
              <a:t>URL: </a:t>
            </a:r>
            <a:r>
              <a:rPr lang="zh-CN" altLang="en-US" dirty="0" smtClean="0"/>
              <a:t>命名所请求的对象。</a:t>
            </a:r>
            <a:endParaRPr lang="en-US" altLang="zh-CN" dirty="0" smtClean="0"/>
          </a:p>
          <a:p>
            <a:r>
              <a:rPr lang="zh-CN" altLang="en-US" dirty="0" smtClean="0"/>
              <a:t>首部：可以有</a:t>
            </a:r>
            <a:r>
              <a:rPr lang="en-US" altLang="zh-CN" dirty="0" smtClean="0"/>
              <a:t>0</a:t>
            </a:r>
            <a:r>
              <a:rPr lang="zh-CN" altLang="en-US" dirty="0" smtClean="0"/>
              <a:t>或多个首部，格式是</a:t>
            </a:r>
            <a:r>
              <a:rPr lang="en-US" altLang="zh-CN" dirty="0" smtClean="0"/>
              <a:t>(</a:t>
            </a:r>
            <a:r>
              <a:rPr lang="zh-CN" altLang="en-US" dirty="0" smtClean="0"/>
              <a:t>名字： 值</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FF0000"/>
                </a:solidFill>
                <a:latin typeface="Arial" charset="0"/>
                <a:ea typeface="黑体" pitchFamily="49" charset="-122"/>
              </a:rPr>
              <a:t>“</a:t>
            </a:r>
            <a:r>
              <a:rPr lang="zh-CN" altLang="en-US" sz="1200" b="1" dirty="0" smtClean="0">
                <a:solidFill>
                  <a:srgbClr val="FF0000"/>
                </a:solidFill>
                <a:latin typeface="黑体" pitchFamily="49" charset="-122"/>
                <a:ea typeface="黑体" pitchFamily="49" charset="-122"/>
              </a:rPr>
              <a:t>方法</a:t>
            </a:r>
            <a:r>
              <a:rPr lang="zh-CN" altLang="en-US" sz="1200" b="1" dirty="0" smtClean="0">
                <a:solidFill>
                  <a:srgbClr val="FF0000"/>
                </a:solidFill>
                <a:latin typeface="Arial" charset="0"/>
                <a:ea typeface="黑体" pitchFamily="49" charset="-122"/>
              </a:rPr>
              <a:t>”</a:t>
            </a:r>
            <a:r>
              <a:rPr lang="zh-CN" altLang="en-US" sz="1200" b="1" dirty="0" smtClean="0">
                <a:solidFill>
                  <a:srgbClr val="0000FF"/>
                </a:solidFill>
                <a:latin typeface="黑体" pitchFamily="49" charset="-122"/>
                <a:ea typeface="黑体" pitchFamily="49" charset="-122"/>
              </a:rPr>
              <a:t>是面向对象技术中使用的专门名词。所谓</a:t>
            </a:r>
            <a:r>
              <a:rPr lang="zh-CN" altLang="en-US" sz="1200" b="1" dirty="0" smtClean="0">
                <a:solidFill>
                  <a:srgbClr val="0000FF"/>
                </a:solidFill>
                <a:latin typeface="Arial" charset="0"/>
                <a:ea typeface="黑体" pitchFamily="49" charset="-122"/>
              </a:rPr>
              <a:t>“</a:t>
            </a:r>
            <a:r>
              <a:rPr lang="zh-CN" altLang="en-US" sz="1200" b="1" dirty="0" smtClean="0">
                <a:solidFill>
                  <a:srgbClr val="0000FF"/>
                </a:solidFill>
                <a:latin typeface="黑体" pitchFamily="49" charset="-122"/>
                <a:ea typeface="黑体" pitchFamily="49" charset="-122"/>
              </a:rPr>
              <a:t>方法</a:t>
            </a:r>
            <a:r>
              <a:rPr lang="zh-CN" altLang="en-US" sz="1200" b="1" dirty="0" smtClean="0">
                <a:solidFill>
                  <a:srgbClr val="0000FF"/>
                </a:solidFill>
                <a:latin typeface="Arial" charset="0"/>
                <a:ea typeface="黑体" pitchFamily="49" charset="-122"/>
              </a:rPr>
              <a:t>”</a:t>
            </a:r>
            <a:r>
              <a:rPr lang="zh-CN" altLang="en-US" sz="1200" b="1" dirty="0" smtClean="0">
                <a:solidFill>
                  <a:srgbClr val="0000FF"/>
                </a:solidFill>
                <a:latin typeface="黑体" pitchFamily="49" charset="-122"/>
                <a:ea typeface="黑体" pitchFamily="49" charset="-122"/>
              </a:rPr>
              <a:t>就是</a:t>
            </a:r>
            <a:r>
              <a:rPr lang="zh-CN" altLang="en-US" sz="1200" b="1" dirty="0" smtClean="0">
                <a:solidFill>
                  <a:srgbClr val="FF0000"/>
                </a:solidFill>
                <a:latin typeface="黑体" pitchFamily="49" charset="-122"/>
                <a:ea typeface="黑体" pitchFamily="49" charset="-122"/>
              </a:rPr>
              <a:t>对所请求的对象进行的操作，</a:t>
            </a:r>
            <a:r>
              <a:rPr lang="zh-CN" altLang="en-US" sz="1200" b="1" dirty="0" smtClean="0">
                <a:solidFill>
                  <a:srgbClr val="0000FF"/>
                </a:solidFill>
                <a:latin typeface="黑体" pitchFamily="49" charset="-122"/>
                <a:ea typeface="黑体" pitchFamily="49" charset="-122"/>
              </a:rPr>
              <a:t>因此这些方法实际上也就是一些</a:t>
            </a:r>
            <a:r>
              <a:rPr lang="zh-CN" altLang="en-US" sz="1200" b="1" dirty="0" smtClean="0">
                <a:solidFill>
                  <a:srgbClr val="FF0000"/>
                </a:solidFill>
                <a:latin typeface="黑体" pitchFamily="49" charset="-122"/>
                <a:ea typeface="黑体" pitchFamily="49" charset="-122"/>
              </a:rPr>
              <a:t>命令。</a:t>
            </a:r>
            <a:r>
              <a:rPr lang="zh-CN" altLang="en-US" sz="1200" b="1" dirty="0" smtClean="0">
                <a:solidFill>
                  <a:srgbClr val="0000FF"/>
                </a:solidFill>
                <a:latin typeface="黑体" pitchFamily="49" charset="-122"/>
                <a:ea typeface="黑体" pitchFamily="49" charset="-122"/>
              </a:rPr>
              <a:t>因此，请求报文的类型是由它所采用的方法决定的。 </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12</a:t>
            </a:fld>
            <a:endParaRPr lang="zh-CN" altLang="en-US"/>
          </a:p>
        </p:txBody>
      </p:sp>
    </p:spTree>
    <p:extLst>
      <p:ext uri="{BB962C8B-B14F-4D97-AF65-F5344CB8AC3E}">
        <p14:creationId xmlns:p14="http://schemas.microsoft.com/office/powerpoint/2010/main" val="968057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874059" y="1273064"/>
            <a:ext cx="4976645" cy="1925215"/>
          </a:xfrm>
        </p:spPr>
        <p:txBody>
          <a:bodyPr anchor="b"/>
          <a:lstStyle>
            <a:lvl1pPr algn="ctr">
              <a:defRPr sz="4500"/>
            </a:lvl1pPr>
          </a:lstStyle>
          <a:p>
            <a:r>
              <a:rPr lang="zh-CN" altLang="en-US" dirty="0" smtClean="0"/>
              <a:t>单击此处编辑母版标题</a:t>
            </a:r>
            <a:endParaRPr lang="zh-CN" altLang="en-US" dirty="0"/>
          </a:p>
        </p:txBody>
      </p:sp>
      <p:sp>
        <p:nvSpPr>
          <p:cNvPr id="3" name="副标题 2"/>
          <p:cNvSpPr>
            <a:spLocks noGrp="1"/>
          </p:cNvSpPr>
          <p:nvPr>
            <p:ph type="subTitle" idx="1"/>
          </p:nvPr>
        </p:nvSpPr>
        <p:spPr>
          <a:xfrm>
            <a:off x="1143000" y="4182895"/>
            <a:ext cx="6858000" cy="197471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B6A736E-A4C1-402F-84F4-B9915C50F325}" type="datetimeFigureOut">
              <a:rPr lang="zh-CN" altLang="en-US" smtClean="0"/>
              <a:t>2017/6/15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1EE514-DE34-4A00-B15D-BA15A79370C8}" type="slidenum">
              <a:rPr lang="zh-CN" altLang="en-US" smtClean="0"/>
              <a:t>‹#›</a:t>
            </a:fld>
            <a:endParaRPr lang="zh-CN" altLang="en-US"/>
          </a:p>
        </p:txBody>
      </p:sp>
      <p:sp>
        <p:nvSpPr>
          <p:cNvPr id="7" name="矩形 6"/>
          <p:cNvSpPr/>
          <p:nvPr userDrawn="1"/>
        </p:nvSpPr>
        <p:spPr>
          <a:xfrm flipV="1">
            <a:off x="2063752" y="3249042"/>
            <a:ext cx="5297660" cy="46516"/>
          </a:xfrm>
          <a:prstGeom prst="rect">
            <a:avLst/>
          </a:prstGeom>
          <a:gradFill>
            <a:gsLst>
              <a:gs pos="0">
                <a:schemeClr val="accent1"/>
              </a:gs>
              <a:gs pos="96000">
                <a:schemeClr val="bg1"/>
              </a:gs>
              <a:gs pos="67000">
                <a:schemeClr val="accent2">
                  <a:lumMod val="0"/>
                  <a:lumOff val="100000"/>
                </a:schemeClr>
              </a:gs>
              <a:gs pos="8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744186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21733" y="856034"/>
            <a:ext cx="8500534" cy="532092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B6A736E-A4C1-402F-84F4-B9915C50F325}" type="datetimeFigureOut">
              <a:rPr lang="zh-CN" altLang="en-US" smtClean="0"/>
              <a:t>2017/6/15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1EE514-DE34-4A00-B15D-BA15A79370C8}" type="slidenum">
              <a:rPr lang="zh-CN" altLang="en-US" smtClean="0"/>
              <a:t>‹#›</a:t>
            </a:fld>
            <a:endParaRPr lang="zh-CN" altLang="en-US"/>
          </a:p>
        </p:txBody>
      </p:sp>
    </p:spTree>
    <p:extLst>
      <p:ext uri="{BB962C8B-B14F-4D97-AF65-F5344CB8AC3E}">
        <p14:creationId xmlns:p14="http://schemas.microsoft.com/office/powerpoint/2010/main" val="30943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CB6A736E-A4C1-402F-84F4-B9915C50F325}" type="datetimeFigureOut">
              <a:rPr lang="zh-CN" altLang="en-US" smtClean="0"/>
              <a:t>2017/6/15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1EE514-DE34-4A00-B15D-BA15A79370C8}" type="slidenum">
              <a:rPr lang="zh-CN" altLang="en-US" smtClean="0"/>
              <a:t>‹#›</a:t>
            </a:fld>
            <a:endParaRPr lang="zh-CN" altLang="en-US"/>
          </a:p>
        </p:txBody>
      </p:sp>
    </p:spTree>
    <p:extLst>
      <p:ext uri="{BB962C8B-B14F-4D97-AF65-F5344CB8AC3E}">
        <p14:creationId xmlns:p14="http://schemas.microsoft.com/office/powerpoint/2010/main" val="2894128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bwMode="auto">
          <a:xfrm>
            <a:off x="457200" y="6356176"/>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923">
                <a:ea typeface="宋体" pitchFamily="2" charset="-122"/>
              </a:defRPr>
            </a:lvl1pPr>
          </a:lstStyle>
          <a:p>
            <a:endParaRPr lang="en-US" altLang="zh-CN" dirty="0"/>
          </a:p>
        </p:txBody>
      </p:sp>
      <p:sp>
        <p:nvSpPr>
          <p:cNvPr id="6" name="Rectangle 5"/>
          <p:cNvSpPr>
            <a:spLocks noGrp="1" noChangeArrowheads="1"/>
          </p:cNvSpPr>
          <p:nvPr>
            <p:ph type="ftr" sz="quarter" idx="3"/>
          </p:nvPr>
        </p:nvSpPr>
        <p:spPr bwMode="auto">
          <a:xfrm>
            <a:off x="3124200" y="635617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923">
                <a:ea typeface="宋体" pitchFamily="2" charset="-122"/>
              </a:defRPr>
            </a:lvl1pPr>
          </a:lstStyle>
          <a:p>
            <a:endParaRPr lang="en-US" altLang="zh-CN"/>
          </a:p>
        </p:txBody>
      </p:sp>
      <p:sp>
        <p:nvSpPr>
          <p:cNvPr id="7" name="Rectangle 6"/>
          <p:cNvSpPr>
            <a:spLocks noGrp="1" noChangeArrowheads="1"/>
          </p:cNvSpPr>
          <p:nvPr>
            <p:ph type="sldNum" sz="quarter" idx="4"/>
          </p:nvPr>
        </p:nvSpPr>
        <p:spPr bwMode="auto">
          <a:xfrm>
            <a:off x="6553200" y="6356176"/>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923">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18388023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799" y="965200"/>
            <a:ext cx="4038601" cy="5283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965200"/>
            <a:ext cx="4326466" cy="5283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smtClean="0"/>
            </a:lvl1pPr>
          </a:lstStyle>
          <a:p>
            <a:pPr>
              <a:defRPr/>
            </a:pPr>
            <a:endParaRPr lang="en-US" altLang="zh-CN"/>
          </a:p>
        </p:txBody>
      </p:sp>
      <p:sp>
        <p:nvSpPr>
          <p:cNvPr id="6" name="页脚占位符 5"/>
          <p:cNvSpPr>
            <a:spLocks noGrp="1"/>
          </p:cNvSpPr>
          <p:nvPr>
            <p:ph type="ftr" sz="quarter" idx="11"/>
          </p:nvPr>
        </p:nvSpPr>
        <p:spPr/>
        <p:txBody>
          <a:bodyPr/>
          <a:lstStyle>
            <a:lvl1pPr>
              <a:defRPr smtClean="0"/>
            </a:lvl1pPr>
          </a:lstStyle>
          <a:p>
            <a:pPr>
              <a:defRPr/>
            </a:pPr>
            <a:r>
              <a:rPr lang="en-US" altLang="zh-CN"/>
              <a:t> </a:t>
            </a:r>
            <a:r>
              <a:rPr lang="zh-CN" altLang="en-US">
                <a:latin typeface="Comic Sans MS" pitchFamily="66" charset="0"/>
              </a:rPr>
              <a:t>运输层</a:t>
            </a:r>
          </a:p>
        </p:txBody>
      </p:sp>
      <p:sp>
        <p:nvSpPr>
          <p:cNvPr id="7" name="灯片编号占位符 6"/>
          <p:cNvSpPr>
            <a:spLocks noGrp="1"/>
          </p:cNvSpPr>
          <p:nvPr>
            <p:ph type="sldNum" sz="quarter" idx="12"/>
          </p:nvPr>
        </p:nvSpPr>
        <p:spPr/>
        <p:txBody>
          <a:bodyPr/>
          <a:lstStyle>
            <a:lvl1pPr>
              <a:defRPr/>
            </a:lvl1pPr>
          </a:lstStyle>
          <a:p>
            <a:fld id="{7EEE6DFA-CB45-4D19-9E4C-C0B90EE9E159}" type="slidenum">
              <a:rPr lang="en-US" altLang="zh-CN"/>
              <a:pPr/>
              <a:t>‹#›</a:t>
            </a:fld>
            <a:endParaRPr lang="en-US" altLang="zh-CN"/>
          </a:p>
        </p:txBody>
      </p:sp>
    </p:spTree>
    <p:extLst>
      <p:ext uri="{BB962C8B-B14F-4D97-AF65-F5344CB8AC3E}">
        <p14:creationId xmlns:p14="http://schemas.microsoft.com/office/powerpoint/2010/main" val="11372377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1"/>
            <a:ext cx="9144000" cy="720248"/>
          </a:xfrm>
          <a:prstGeom prst="rect">
            <a:avLst/>
          </a:prstGeom>
          <a:solidFill>
            <a:srgbClr val="C8DAF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321733" y="1"/>
            <a:ext cx="8500534" cy="744849"/>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21733" y="856034"/>
            <a:ext cx="8500534" cy="532092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6A736E-A4C1-402F-84F4-B9915C50F325}" type="datetimeFigureOut">
              <a:rPr lang="zh-CN" altLang="en-US" smtClean="0"/>
              <a:t>2017/6/15</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1EE514-DE34-4A00-B15D-BA15A79370C8}" type="slidenum">
              <a:rPr lang="zh-CN" altLang="en-US" smtClean="0"/>
              <a:t>‹#›</a:t>
            </a:fld>
            <a:endParaRPr lang="zh-CN" altLang="en-US"/>
          </a:p>
        </p:txBody>
      </p:sp>
      <p:sp>
        <p:nvSpPr>
          <p:cNvPr id="8" name="矩形 7"/>
          <p:cNvSpPr/>
          <p:nvPr userDrawn="1"/>
        </p:nvSpPr>
        <p:spPr>
          <a:xfrm>
            <a:off x="0" y="720248"/>
            <a:ext cx="9144000" cy="45719"/>
          </a:xfrm>
          <a:prstGeom prst="rect">
            <a:avLst/>
          </a:prstGeom>
          <a:gradFill>
            <a:gsLst>
              <a:gs pos="0">
                <a:srgbClr val="7EB3D0"/>
              </a:gs>
              <a:gs pos="96000">
                <a:schemeClr val="bg1"/>
              </a:gs>
              <a:gs pos="82000">
                <a:schemeClr val="accent2">
                  <a:lumMod val="0"/>
                  <a:lumOff val="100000"/>
                </a:schemeClr>
              </a:gs>
              <a:gs pos="1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511794760"/>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txStyles>
    <p:titleStyle>
      <a:lvl1pPr algn="l" defTabSz="685800" rtl="0" eaLnBrk="1" latinLnBrk="0" hangingPunct="1">
        <a:lnSpc>
          <a:spcPct val="90000"/>
        </a:lnSpc>
        <a:spcBef>
          <a:spcPct val="0"/>
        </a:spcBef>
        <a:buNone/>
        <a:defRPr sz="4000" kern="1200" baseline="0">
          <a:solidFill>
            <a:schemeClr val="tx1"/>
          </a:solidFill>
          <a:latin typeface="Times New Roman" panose="02020603050405020304" pitchFamily="18" charset="0"/>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3600" kern="1200" baseline="0">
          <a:solidFill>
            <a:schemeClr val="tx1"/>
          </a:solidFill>
          <a:latin typeface="Times New Roman" panose="02020603050405020304" pitchFamily="18" charset="0"/>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3200" kern="1200" baseline="0">
          <a:solidFill>
            <a:schemeClr val="tx1"/>
          </a:solidFill>
          <a:latin typeface="Times New Roman" panose="02020603050405020304" pitchFamily="18" charset="0"/>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qj@cu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1.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wmf"/><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 </a:t>
            </a:r>
            <a:r>
              <a:rPr lang="zh-CN" altLang="en-US" dirty="0" smtClean="0"/>
              <a:t>复 习 课</a:t>
            </a:r>
            <a:endParaRPr lang="zh-CN" altLang="en-US" dirty="0"/>
          </a:p>
        </p:txBody>
      </p:sp>
      <p:sp>
        <p:nvSpPr>
          <p:cNvPr id="5" name="副标题 2"/>
          <p:cNvSpPr>
            <a:spLocks noGrp="1"/>
          </p:cNvSpPr>
          <p:nvPr/>
        </p:nvSpPr>
        <p:spPr>
          <a:xfrm>
            <a:off x="2678049" y="4559516"/>
            <a:ext cx="4080510" cy="1195400"/>
          </a:xfrm>
          <a:prstGeom prst="rect">
            <a:avLst/>
          </a:prstGeom>
        </p:spPr>
        <p:txBody>
          <a:bodyPr vert="horz" lIns="91440" tIns="45720" rIns="91440" bIns="45720" rtlCol="0">
            <a:normAutofit fontScale="925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baseline="0">
                <a:solidFill>
                  <a:schemeClr val="tx1"/>
                </a:solidFill>
                <a:latin typeface="Times New Roman" panose="02020603050405020304" pitchFamily="18"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baseline="0">
                <a:solidFill>
                  <a:schemeClr val="tx1"/>
                </a:solidFill>
                <a:latin typeface="Times New Roman" panose="02020603050405020304" pitchFamily="18" charset="0"/>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baseline="0">
                <a:solidFill>
                  <a:schemeClr val="tx1"/>
                </a:solidFill>
                <a:latin typeface="Times New Roman" panose="02020603050405020304" pitchFamily="18" charset="0"/>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baseline="0">
                <a:solidFill>
                  <a:schemeClr val="tx1"/>
                </a:solidFill>
                <a:latin typeface="Times New Roman" panose="02020603050405020304" pitchFamily="18" charset="0"/>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zh-CN" altLang="en-US" dirty="0"/>
              <a:t>授课</a:t>
            </a:r>
            <a:r>
              <a:rPr lang="zh-CN" altLang="en-US" dirty="0" smtClean="0"/>
              <a:t>教师：帅千钧</a:t>
            </a:r>
            <a:endParaRPr lang="en-US" altLang="zh-CN" dirty="0" smtClean="0"/>
          </a:p>
          <a:p>
            <a:pPr algn="l"/>
            <a:r>
              <a:rPr lang="zh-CN" altLang="en-US" dirty="0"/>
              <a:t>联系</a:t>
            </a:r>
            <a:r>
              <a:rPr lang="zh-CN" altLang="en-US" dirty="0" smtClean="0"/>
              <a:t>方式：</a:t>
            </a:r>
            <a:r>
              <a:rPr lang="en-US" altLang="zh-CN" dirty="0" smtClean="0">
                <a:hlinkClick r:id="rId2"/>
              </a:rPr>
              <a:t>sqj@cuc.edu.cn</a:t>
            </a:r>
            <a:endParaRPr lang="en-US" altLang="zh-CN" dirty="0" smtClean="0"/>
          </a:p>
          <a:p>
            <a:pPr algn="l"/>
            <a:r>
              <a:rPr lang="zh-CN" altLang="en-US" dirty="0" smtClean="0"/>
              <a:t>办公地点：主楼</a:t>
            </a:r>
            <a:r>
              <a:rPr lang="en-US" altLang="zh-CN" dirty="0" smtClean="0"/>
              <a:t>812</a:t>
            </a:r>
          </a:p>
          <a:p>
            <a:pPr algn="l"/>
            <a:r>
              <a:rPr lang="zh-CN" altLang="en-US" dirty="0"/>
              <a:t>理工</a:t>
            </a:r>
            <a:r>
              <a:rPr lang="zh-CN" altLang="en-US" dirty="0" smtClean="0"/>
              <a:t>学部 网络工程系</a:t>
            </a:r>
            <a:endParaRPr lang="zh-CN" altLang="en-US" dirty="0"/>
          </a:p>
        </p:txBody>
      </p:sp>
    </p:spTree>
    <p:extLst>
      <p:ext uri="{BB962C8B-B14F-4D97-AF65-F5344CB8AC3E}">
        <p14:creationId xmlns:p14="http://schemas.microsoft.com/office/powerpoint/2010/main" val="3573644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 应用层</a:t>
            </a:r>
            <a:endParaRPr lang="zh-CN" altLang="en-US" dirty="0"/>
          </a:p>
        </p:txBody>
      </p:sp>
      <p:sp>
        <p:nvSpPr>
          <p:cNvPr id="3" name="内容占位符 2"/>
          <p:cNvSpPr>
            <a:spLocks noGrp="1"/>
          </p:cNvSpPr>
          <p:nvPr>
            <p:ph idx="1"/>
          </p:nvPr>
        </p:nvSpPr>
        <p:spPr/>
        <p:txBody>
          <a:bodyPr/>
          <a:lstStyle/>
          <a:p>
            <a:r>
              <a:rPr lang="en-US" altLang="zh-CN" dirty="0" smtClean="0"/>
              <a:t>Web</a:t>
            </a:r>
            <a:r>
              <a:rPr lang="zh-CN" altLang="en-US" dirty="0" smtClean="0"/>
              <a:t>应用工作原理，</a:t>
            </a:r>
            <a:r>
              <a:rPr lang="en-US" altLang="zh-CN" dirty="0" smtClean="0"/>
              <a:t>HTTP</a:t>
            </a:r>
            <a:r>
              <a:rPr lang="zh-CN" altLang="en-US" dirty="0" smtClean="0"/>
              <a:t>协议。</a:t>
            </a:r>
            <a:endParaRPr lang="en-US" altLang="zh-CN" dirty="0" smtClean="0"/>
          </a:p>
          <a:p>
            <a:r>
              <a:rPr lang="en-US" altLang="zh-CN" dirty="0" smtClean="0"/>
              <a:t>DNS</a:t>
            </a:r>
            <a:r>
              <a:rPr lang="zh-CN" altLang="en-US" dirty="0" smtClean="0"/>
              <a:t>的作用和工作过程。</a:t>
            </a:r>
            <a:endParaRPr lang="en-US" altLang="zh-CN" dirty="0"/>
          </a:p>
          <a:p>
            <a:r>
              <a:rPr lang="zh-CN" altLang="en-US" dirty="0" smtClean="0"/>
              <a:t>掌握</a:t>
            </a:r>
            <a:r>
              <a:rPr lang="en-US" altLang="zh-CN" dirty="0" smtClean="0"/>
              <a:t>DHCP</a:t>
            </a:r>
            <a:r>
              <a:rPr lang="zh-CN" altLang="en-US" dirty="0" smtClean="0"/>
              <a:t>的作用。</a:t>
            </a:r>
            <a:endParaRPr lang="en-US" altLang="zh-CN" dirty="0" smtClean="0"/>
          </a:p>
          <a:p>
            <a:r>
              <a:rPr lang="en-US" altLang="zh-CN" dirty="0" smtClean="0"/>
              <a:t>FTP</a:t>
            </a:r>
            <a:r>
              <a:rPr lang="zh-CN" altLang="en-US" dirty="0" smtClean="0"/>
              <a:t>的不同</a:t>
            </a:r>
            <a:r>
              <a:rPr lang="en-US" altLang="zh-CN" dirty="0" smtClean="0"/>
              <a:t>TCP</a:t>
            </a:r>
            <a:r>
              <a:rPr lang="zh-CN" altLang="en-US" dirty="0" smtClean="0"/>
              <a:t>连接。</a:t>
            </a:r>
            <a:endParaRPr lang="en-US" altLang="zh-CN" dirty="0" smtClean="0"/>
          </a:p>
          <a:p>
            <a:r>
              <a:rPr lang="zh-CN" altLang="en-US" dirty="0" smtClean="0"/>
              <a:t>电子邮件发送和接收采用的不同协议。</a:t>
            </a:r>
            <a:endParaRPr lang="en-US" altLang="zh-CN" dirty="0" smtClean="0"/>
          </a:p>
          <a:p>
            <a:r>
              <a:rPr lang="en-US" altLang="zh-CN" dirty="0" smtClean="0"/>
              <a:t>Socket</a:t>
            </a:r>
            <a:r>
              <a:rPr lang="zh-CN" altLang="en-US" dirty="0" smtClean="0"/>
              <a:t>的含义。</a:t>
            </a:r>
            <a:endParaRPr lang="en-US" altLang="zh-CN" dirty="0" smtClean="0"/>
          </a:p>
          <a:p>
            <a:endParaRPr lang="zh-CN" altLang="en-US" dirty="0"/>
          </a:p>
        </p:txBody>
      </p:sp>
    </p:spTree>
    <p:extLst>
      <p:ext uri="{BB962C8B-B14F-4D97-AF65-F5344CB8AC3E}">
        <p14:creationId xmlns:p14="http://schemas.microsoft.com/office/powerpoint/2010/main" val="96767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a:t>
            </a:r>
            <a:r>
              <a:rPr lang="en-US" altLang="zh-CN" dirty="0"/>
              <a:t>Web</a:t>
            </a:r>
            <a:r>
              <a:rPr lang="zh-CN" altLang="en-US" dirty="0"/>
              <a:t>和</a:t>
            </a:r>
            <a:r>
              <a:rPr lang="en-US" altLang="zh-CN" dirty="0"/>
              <a:t>HTTP</a:t>
            </a:r>
            <a:endParaRPr lang="zh-CN" altLang="en-US" dirty="0"/>
          </a:p>
        </p:txBody>
      </p:sp>
      <p:sp>
        <p:nvSpPr>
          <p:cNvPr id="3" name="内容占位符 2"/>
          <p:cNvSpPr>
            <a:spLocks noGrp="1"/>
          </p:cNvSpPr>
          <p:nvPr>
            <p:ph idx="1"/>
          </p:nvPr>
        </p:nvSpPr>
        <p:spPr>
          <a:xfrm>
            <a:off x="330199" y="1520160"/>
            <a:ext cx="5319830" cy="5385465"/>
          </a:xfrm>
        </p:spPr>
        <p:txBody>
          <a:bodyPr>
            <a:normAutofit fontScale="85000" lnSpcReduction="20000"/>
          </a:bodyPr>
          <a:lstStyle/>
          <a:p>
            <a:pPr>
              <a:lnSpc>
                <a:spcPct val="120000"/>
              </a:lnSpc>
              <a:buFont typeface="Arial" panose="020B0604020202020204" pitchFamily="34" charset="0"/>
              <a:buChar char="•"/>
            </a:pPr>
            <a:r>
              <a:rPr lang="en-US" altLang="zh-CN" sz="3000" dirty="0" smtClean="0">
                <a:latin typeface="Times New Roman" panose="02020603050405020304" pitchFamily="18" charset="0"/>
              </a:rPr>
              <a:t>Web</a:t>
            </a:r>
            <a:r>
              <a:rPr lang="zh-CN" altLang="en-US" sz="3000" dirty="0" smtClean="0">
                <a:latin typeface="Times New Roman" panose="02020603050405020304" pitchFamily="18" charset="0"/>
              </a:rPr>
              <a:t>应用程序使用</a:t>
            </a:r>
            <a:r>
              <a:rPr lang="en-US" altLang="zh-CN" sz="3000" dirty="0" smtClean="0">
                <a:solidFill>
                  <a:srgbClr val="FF0000"/>
                </a:solidFill>
                <a:latin typeface="Times New Roman" panose="02020603050405020304" pitchFamily="18" charset="0"/>
              </a:rPr>
              <a:t>HTTP</a:t>
            </a:r>
            <a:r>
              <a:rPr lang="zh-CN" altLang="en-US" sz="3000" dirty="0" smtClean="0">
                <a:solidFill>
                  <a:srgbClr val="FF0000"/>
                </a:solidFill>
                <a:latin typeface="Times New Roman" panose="02020603050405020304" pitchFamily="18" charset="0"/>
              </a:rPr>
              <a:t>协议</a:t>
            </a:r>
            <a:r>
              <a:rPr lang="zh-CN" altLang="en-US" sz="3000" dirty="0" smtClean="0">
                <a:latin typeface="Times New Roman" panose="02020603050405020304" pitchFamily="18" charset="0"/>
              </a:rPr>
              <a:t>进行通信。</a:t>
            </a:r>
            <a:endParaRPr lang="en-US" altLang="zh-CN" sz="3000" dirty="0" smtClean="0">
              <a:latin typeface="Times New Roman" panose="02020603050405020304" pitchFamily="18" charset="0"/>
            </a:endParaRPr>
          </a:p>
          <a:p>
            <a:pPr>
              <a:lnSpc>
                <a:spcPct val="110000"/>
              </a:lnSpc>
            </a:pPr>
            <a:r>
              <a:rPr lang="en-US" altLang="zh-CN" sz="3000" dirty="0" smtClean="0">
                <a:latin typeface="Times New Roman" panose="02020603050405020304" pitchFamily="18" charset="0"/>
              </a:rPr>
              <a:t>HTTP: </a:t>
            </a:r>
            <a:r>
              <a:rPr lang="en-US" altLang="zh-CN" sz="3000" dirty="0">
                <a:latin typeface="Times New Roman" panose="02020603050405020304" pitchFamily="18" charset="0"/>
              </a:rPr>
              <a:t>hypertext </a:t>
            </a:r>
            <a:r>
              <a:rPr lang="en-US" altLang="zh-CN" sz="3000" dirty="0" smtClean="0">
                <a:latin typeface="Times New Roman" panose="02020603050405020304" pitchFamily="18" charset="0"/>
              </a:rPr>
              <a:t>Transfer Protocol</a:t>
            </a:r>
            <a:r>
              <a:rPr lang="zh-CN" altLang="en-US" sz="3000" dirty="0" smtClean="0">
                <a:latin typeface="Times New Roman" panose="02020603050405020304" pitchFamily="18" charset="0"/>
              </a:rPr>
              <a:t>，超文本传输协议，是</a:t>
            </a:r>
            <a:r>
              <a:rPr lang="en-US" altLang="zh-CN" sz="3000" dirty="0" smtClean="0">
                <a:latin typeface="Times New Roman" panose="02020603050405020304" pitchFamily="18" charset="0"/>
              </a:rPr>
              <a:t>Web</a:t>
            </a:r>
            <a:r>
              <a:rPr lang="zh-CN" altLang="en-US" sz="3000" dirty="0" smtClean="0">
                <a:latin typeface="Times New Roman" panose="02020603050405020304" pitchFamily="18" charset="0"/>
              </a:rPr>
              <a:t>的应用层协议。</a:t>
            </a:r>
            <a:r>
              <a:rPr lang="zh-CN" altLang="en-US" sz="3000" dirty="0"/>
              <a:t>它使用 </a:t>
            </a:r>
            <a:r>
              <a:rPr lang="en-US" altLang="zh-CN" sz="3000" dirty="0">
                <a:solidFill>
                  <a:srgbClr val="FF0000"/>
                </a:solidFill>
              </a:rPr>
              <a:t>TCP </a:t>
            </a:r>
            <a:r>
              <a:rPr lang="zh-CN" altLang="en-US" sz="3000" dirty="0">
                <a:solidFill>
                  <a:srgbClr val="FF0000"/>
                </a:solidFill>
              </a:rPr>
              <a:t>连接</a:t>
            </a:r>
            <a:r>
              <a:rPr lang="zh-CN" altLang="en-US" sz="3000" dirty="0"/>
              <a:t>进行可靠</a:t>
            </a:r>
            <a:r>
              <a:rPr lang="zh-CN" altLang="en-US" sz="3000" dirty="0" smtClean="0"/>
              <a:t>的数据传送</a:t>
            </a:r>
            <a:r>
              <a:rPr lang="zh-CN" altLang="en-US" sz="3000" dirty="0"/>
              <a:t>。 </a:t>
            </a:r>
            <a:endParaRPr lang="en-US" altLang="zh-CN" sz="3000" dirty="0" smtClean="0">
              <a:latin typeface="Times New Roman" panose="02020603050405020304" pitchFamily="18" charset="0"/>
            </a:endParaRPr>
          </a:p>
          <a:p>
            <a:pPr>
              <a:lnSpc>
                <a:spcPct val="110000"/>
              </a:lnSpc>
              <a:buFont typeface="Arial" panose="020B0604020202020204" pitchFamily="34" charset="0"/>
              <a:buChar char="•"/>
            </a:pPr>
            <a:r>
              <a:rPr lang="en-US" altLang="zh-CN" sz="3000" dirty="0">
                <a:latin typeface="Times New Roman" panose="02020603050405020304" pitchFamily="18" charset="0"/>
              </a:rPr>
              <a:t>Web</a:t>
            </a:r>
            <a:r>
              <a:rPr lang="zh-CN" altLang="en-US" sz="3000" dirty="0">
                <a:latin typeface="Times New Roman" panose="02020603050405020304" pitchFamily="18" charset="0"/>
              </a:rPr>
              <a:t>以客户</a:t>
            </a:r>
            <a:r>
              <a:rPr lang="en-US" altLang="zh-CN" sz="3000" dirty="0">
                <a:latin typeface="Times New Roman" panose="02020603050405020304" pitchFamily="18" charset="0"/>
              </a:rPr>
              <a:t>/</a:t>
            </a:r>
            <a:r>
              <a:rPr lang="zh-CN" altLang="en-US" sz="3000" dirty="0">
                <a:latin typeface="Times New Roman" panose="02020603050405020304" pitchFamily="18" charset="0"/>
              </a:rPr>
              <a:t>服务器方式工作</a:t>
            </a:r>
            <a:endParaRPr lang="en-US" altLang="zh-CN" sz="3000" dirty="0">
              <a:latin typeface="Times New Roman" panose="02020603050405020304" pitchFamily="18" charset="0"/>
            </a:endParaRPr>
          </a:p>
          <a:p>
            <a:pPr lvl="1">
              <a:lnSpc>
                <a:spcPct val="110000"/>
              </a:lnSpc>
            </a:pPr>
            <a:r>
              <a:rPr lang="zh-CN" altLang="en-US" dirty="0" smtClean="0"/>
              <a:t>客户：</a:t>
            </a:r>
            <a:endParaRPr lang="en-US" altLang="zh-CN" dirty="0" smtClean="0"/>
          </a:p>
          <a:p>
            <a:pPr lvl="2">
              <a:lnSpc>
                <a:spcPct val="110000"/>
              </a:lnSpc>
            </a:pPr>
            <a:r>
              <a:rPr lang="zh-CN" altLang="en-US" sz="2400" dirty="0" smtClean="0"/>
              <a:t>浏览器（</a:t>
            </a:r>
            <a:r>
              <a:rPr lang="en-US" altLang="zh-CN" sz="2400" dirty="0" smtClean="0"/>
              <a:t>browser</a:t>
            </a:r>
            <a:r>
              <a:rPr lang="zh-CN" altLang="en-US" sz="2400" dirty="0" smtClean="0"/>
              <a:t>）浏览页面。</a:t>
            </a:r>
            <a:endParaRPr lang="en-US" altLang="zh-CN" sz="2400" dirty="0" smtClean="0"/>
          </a:p>
          <a:p>
            <a:pPr lvl="2">
              <a:lnSpc>
                <a:spcPct val="110000"/>
              </a:lnSpc>
            </a:pPr>
            <a:r>
              <a:rPr lang="zh-CN" altLang="en-US" sz="2400" dirty="0" smtClean="0"/>
              <a:t>通过</a:t>
            </a:r>
            <a:r>
              <a:rPr lang="en-US" altLang="zh-CN" sz="2400" dirty="0" smtClean="0"/>
              <a:t>HTTP</a:t>
            </a:r>
            <a:r>
              <a:rPr lang="zh-CN" altLang="en-US" sz="2400" dirty="0" smtClean="0"/>
              <a:t>发送</a:t>
            </a:r>
            <a:r>
              <a:rPr lang="zh-CN" altLang="en-US" sz="2400" dirty="0" smtClean="0">
                <a:solidFill>
                  <a:srgbClr val="FF0000"/>
                </a:solidFill>
              </a:rPr>
              <a:t>请求</a:t>
            </a:r>
            <a:r>
              <a:rPr lang="zh-CN" altLang="en-US" sz="2400" dirty="0" smtClean="0"/>
              <a:t>和接收</a:t>
            </a:r>
            <a:r>
              <a:rPr lang="en-US" altLang="zh-CN" sz="2400" dirty="0" smtClean="0"/>
              <a:t>web</a:t>
            </a:r>
            <a:r>
              <a:rPr lang="zh-CN" altLang="en-US" sz="2400" dirty="0" smtClean="0"/>
              <a:t>对象。</a:t>
            </a:r>
            <a:endParaRPr lang="en-US" altLang="zh-CN" sz="2400" dirty="0" smtClean="0"/>
          </a:p>
          <a:p>
            <a:pPr lvl="1">
              <a:lnSpc>
                <a:spcPct val="110000"/>
              </a:lnSpc>
            </a:pPr>
            <a:r>
              <a:rPr lang="en-US" altLang="zh-CN" dirty="0" smtClean="0"/>
              <a:t>web</a:t>
            </a:r>
            <a:r>
              <a:rPr lang="zh-CN" altLang="en-US" dirty="0" smtClean="0"/>
              <a:t>服务器：</a:t>
            </a:r>
            <a:endParaRPr lang="en-US" altLang="zh-CN" dirty="0" smtClean="0"/>
          </a:p>
          <a:p>
            <a:pPr lvl="2">
              <a:lnSpc>
                <a:spcPct val="110000"/>
              </a:lnSpc>
            </a:pPr>
            <a:r>
              <a:rPr lang="en-US" altLang="zh-CN" sz="2400" dirty="0" smtClean="0"/>
              <a:t>web</a:t>
            </a:r>
            <a:r>
              <a:rPr lang="zh-CN" altLang="en-US" sz="2400" dirty="0" smtClean="0"/>
              <a:t>文档存储在</a:t>
            </a:r>
            <a:r>
              <a:rPr lang="en-US" altLang="zh-CN" sz="2400" dirty="0" smtClean="0"/>
              <a:t>web</a:t>
            </a:r>
            <a:r>
              <a:rPr lang="zh-CN" altLang="en-US" sz="2400" dirty="0" smtClean="0"/>
              <a:t>服务器上。</a:t>
            </a:r>
            <a:endParaRPr lang="en-US" altLang="zh-CN" sz="2400" dirty="0" smtClean="0"/>
          </a:p>
          <a:p>
            <a:pPr lvl="2">
              <a:lnSpc>
                <a:spcPct val="110000"/>
              </a:lnSpc>
            </a:pPr>
            <a:r>
              <a:rPr lang="en-US" altLang="zh-CN" sz="2400" dirty="0" smtClean="0"/>
              <a:t>web</a:t>
            </a:r>
            <a:r>
              <a:rPr lang="zh-CN" altLang="en-US" sz="2400" dirty="0" smtClean="0"/>
              <a:t>服务器通过</a:t>
            </a:r>
            <a:r>
              <a:rPr lang="en-US" altLang="zh-CN" sz="2400" dirty="0" smtClean="0"/>
              <a:t>HTTP</a:t>
            </a:r>
            <a:r>
              <a:rPr lang="zh-CN" altLang="en-US" sz="2400" dirty="0" smtClean="0"/>
              <a:t>发送</a:t>
            </a:r>
            <a:r>
              <a:rPr lang="en-US" altLang="zh-CN" sz="2400" dirty="0" smtClean="0"/>
              <a:t>web</a:t>
            </a:r>
            <a:r>
              <a:rPr lang="zh-CN" altLang="en-US" sz="2400" dirty="0" smtClean="0"/>
              <a:t>对象以</a:t>
            </a:r>
            <a:r>
              <a:rPr lang="zh-CN" altLang="en-US" sz="2400" dirty="0" smtClean="0">
                <a:solidFill>
                  <a:srgbClr val="FF0000"/>
                </a:solidFill>
              </a:rPr>
              <a:t>响应</a:t>
            </a:r>
            <a:r>
              <a:rPr lang="zh-CN" altLang="en-US" sz="2400" dirty="0" smtClean="0"/>
              <a:t>客户程序的请求。</a:t>
            </a:r>
            <a:endParaRPr lang="en-US" altLang="zh-CN" sz="2400" dirty="0"/>
          </a:p>
        </p:txBody>
      </p:sp>
      <p:sp>
        <p:nvSpPr>
          <p:cNvPr id="4" name="Text Box 7"/>
          <p:cNvSpPr txBox="1">
            <a:spLocks noChangeArrowheads="1"/>
          </p:cNvSpPr>
          <p:nvPr/>
        </p:nvSpPr>
        <p:spPr bwMode="auto">
          <a:xfrm>
            <a:off x="5544167" y="2956323"/>
            <a:ext cx="149752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latin typeface="Arial" panose="020B0604020202020204" pitchFamily="34" charset="0"/>
              </a:rPr>
              <a:t>PC running</a:t>
            </a:r>
          </a:p>
          <a:p>
            <a:pPr algn="ctr">
              <a:lnSpc>
                <a:spcPct val="100000"/>
              </a:lnSpc>
              <a:spcBef>
                <a:spcPct val="0"/>
              </a:spcBef>
              <a:buClrTx/>
              <a:buSzTx/>
              <a:buFontTx/>
              <a:buNone/>
            </a:pPr>
            <a:r>
              <a:rPr lang="en-US" altLang="zh-CN" sz="1600" dirty="0">
                <a:latin typeface="Arial" panose="020B0604020202020204" pitchFamily="34" charset="0"/>
              </a:rPr>
              <a:t>Firefox</a:t>
            </a:r>
            <a:r>
              <a:rPr lang="en-US" altLang="zh-CN" sz="1400" dirty="0">
                <a:latin typeface="Arial" panose="020B0604020202020204" pitchFamily="34" charset="0"/>
              </a:rPr>
              <a:t> browser</a:t>
            </a:r>
            <a:endParaRPr lang="en-US" altLang="zh-CN" sz="2000" dirty="0">
              <a:latin typeface="Arial" panose="020B0604020202020204" pitchFamily="34" charset="0"/>
            </a:endParaRPr>
          </a:p>
        </p:txBody>
      </p:sp>
      <p:sp>
        <p:nvSpPr>
          <p:cNvPr id="5" name="Text Box 9"/>
          <p:cNvSpPr txBox="1">
            <a:spLocks noChangeArrowheads="1"/>
          </p:cNvSpPr>
          <p:nvPr/>
        </p:nvSpPr>
        <p:spPr bwMode="auto">
          <a:xfrm>
            <a:off x="7868353" y="4205526"/>
            <a:ext cx="12073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latin typeface="Arial" panose="020B0604020202020204" pitchFamily="34" charset="0"/>
              </a:rPr>
              <a:t>server </a:t>
            </a:r>
          </a:p>
          <a:p>
            <a:pPr algn="ctr">
              <a:lnSpc>
                <a:spcPct val="100000"/>
              </a:lnSpc>
              <a:spcBef>
                <a:spcPct val="0"/>
              </a:spcBef>
              <a:buClrTx/>
              <a:buSzTx/>
              <a:buFontTx/>
              <a:buNone/>
            </a:pPr>
            <a:r>
              <a:rPr lang="en-US" altLang="zh-CN" sz="1400" dirty="0">
                <a:latin typeface="Arial" panose="020B0604020202020204" pitchFamily="34" charset="0"/>
              </a:rPr>
              <a:t>running</a:t>
            </a:r>
          </a:p>
          <a:p>
            <a:pPr algn="ctr">
              <a:lnSpc>
                <a:spcPct val="100000"/>
              </a:lnSpc>
              <a:spcBef>
                <a:spcPct val="0"/>
              </a:spcBef>
              <a:buClrTx/>
              <a:buSzTx/>
              <a:buFontTx/>
              <a:buNone/>
            </a:pPr>
            <a:r>
              <a:rPr lang="en-US" altLang="zh-CN" sz="1400" dirty="0">
                <a:latin typeface="Arial" panose="020B0604020202020204" pitchFamily="34" charset="0"/>
              </a:rPr>
              <a:t>Apache Web</a:t>
            </a:r>
          </a:p>
          <a:p>
            <a:pPr algn="ctr">
              <a:lnSpc>
                <a:spcPct val="100000"/>
              </a:lnSpc>
              <a:spcBef>
                <a:spcPct val="0"/>
              </a:spcBef>
              <a:buClrTx/>
              <a:buSzTx/>
              <a:buFontTx/>
              <a:buNone/>
            </a:pPr>
            <a:r>
              <a:rPr lang="en-US" altLang="zh-CN" sz="1400" dirty="0">
                <a:latin typeface="Arial" panose="020B0604020202020204" pitchFamily="34" charset="0"/>
              </a:rPr>
              <a:t>server</a:t>
            </a:r>
            <a:endParaRPr lang="en-US" altLang="zh-CN" sz="2000" dirty="0">
              <a:latin typeface="Arial" panose="020B0604020202020204" pitchFamily="34" charset="0"/>
            </a:endParaRPr>
          </a:p>
        </p:txBody>
      </p:sp>
      <p:sp>
        <p:nvSpPr>
          <p:cNvPr id="6" name="Text Box 23"/>
          <p:cNvSpPr txBox="1">
            <a:spLocks noChangeArrowheads="1"/>
          </p:cNvSpPr>
          <p:nvPr/>
        </p:nvSpPr>
        <p:spPr bwMode="auto">
          <a:xfrm>
            <a:off x="5777563" y="5536010"/>
            <a:ext cx="13676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err="1">
                <a:latin typeface="Arial" panose="020B0604020202020204" pitchFamily="34" charset="0"/>
              </a:rPr>
              <a:t>iphone</a:t>
            </a:r>
            <a:r>
              <a:rPr lang="en-US" altLang="zh-CN" sz="1400" dirty="0">
                <a:latin typeface="Arial" panose="020B0604020202020204" pitchFamily="34" charset="0"/>
              </a:rPr>
              <a:t> running</a:t>
            </a:r>
          </a:p>
          <a:p>
            <a:pPr algn="ctr">
              <a:lnSpc>
                <a:spcPct val="100000"/>
              </a:lnSpc>
              <a:spcBef>
                <a:spcPct val="0"/>
              </a:spcBef>
              <a:buClrTx/>
              <a:buSzTx/>
              <a:buFontTx/>
              <a:buNone/>
            </a:pPr>
            <a:r>
              <a:rPr lang="en-US" altLang="zh-CN" sz="1400" dirty="0">
                <a:latin typeface="Arial" panose="020B0604020202020204" pitchFamily="34" charset="0"/>
              </a:rPr>
              <a:t>Safari browser</a:t>
            </a:r>
            <a:endParaRPr lang="en-US" altLang="zh-CN" sz="2000" dirty="0">
              <a:latin typeface="Arial" panose="020B0604020202020204" pitchFamily="34" charset="0"/>
            </a:endParaRPr>
          </a:p>
        </p:txBody>
      </p:sp>
      <p:grpSp>
        <p:nvGrpSpPr>
          <p:cNvPr id="7" name="Group 35"/>
          <p:cNvGrpSpPr>
            <a:grpSpLocks/>
          </p:cNvGrpSpPr>
          <p:nvPr/>
        </p:nvGrpSpPr>
        <p:grpSpPr bwMode="auto">
          <a:xfrm>
            <a:off x="6608445" y="2605246"/>
            <a:ext cx="1576388" cy="709613"/>
            <a:chOff x="3640" y="1346"/>
            <a:chExt cx="1324" cy="596"/>
          </a:xfrm>
        </p:grpSpPr>
        <p:sp>
          <p:nvSpPr>
            <p:cNvPr id="8"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9" name="Text Box 24"/>
            <p:cNvSpPr txBox="1">
              <a:spLocks noChangeArrowheads="1"/>
            </p:cNvSpPr>
            <p:nvPr/>
          </p:nvSpPr>
          <p:spPr bwMode="auto">
            <a:xfrm rot="1422049">
              <a:off x="3771" y="1422"/>
              <a:ext cx="10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a:solidFill>
                    <a:srgbClr val="CC0000"/>
                  </a:solidFill>
                  <a:latin typeface="Arial" panose="020B0604020202020204" pitchFamily="34" charset="0"/>
                </a:rPr>
                <a:t>HTTP request</a:t>
              </a:r>
              <a:endParaRPr lang="en-US" altLang="zh-CN" sz="2000">
                <a:solidFill>
                  <a:srgbClr val="CC0000"/>
                </a:solidFill>
                <a:latin typeface="Arial" panose="020B0604020202020204" pitchFamily="34" charset="0"/>
              </a:endParaRPr>
            </a:p>
          </p:txBody>
        </p:sp>
      </p:grpSp>
      <p:grpSp>
        <p:nvGrpSpPr>
          <p:cNvPr id="10" name="Group 36"/>
          <p:cNvGrpSpPr>
            <a:grpSpLocks/>
          </p:cNvGrpSpPr>
          <p:nvPr/>
        </p:nvGrpSpPr>
        <p:grpSpPr bwMode="auto">
          <a:xfrm>
            <a:off x="6691787" y="2781539"/>
            <a:ext cx="1512093" cy="678656"/>
            <a:chOff x="4141" y="394"/>
            <a:chExt cx="1270" cy="570"/>
          </a:xfrm>
        </p:grpSpPr>
        <p:sp>
          <p:nvSpPr>
            <p:cNvPr id="11"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2" name="Text Box 26"/>
            <p:cNvSpPr txBox="1">
              <a:spLocks noChangeArrowheads="1"/>
            </p:cNvSpPr>
            <p:nvPr/>
          </p:nvSpPr>
          <p:spPr bwMode="auto">
            <a:xfrm rot="1411598">
              <a:off x="4206" y="683"/>
              <a:ext cx="120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a:solidFill>
                    <a:srgbClr val="CC0000"/>
                  </a:solidFill>
                  <a:latin typeface="Arial" panose="020B0604020202020204" pitchFamily="34" charset="0"/>
                </a:rPr>
                <a:t>HTTP response</a:t>
              </a:r>
              <a:endParaRPr lang="en-US" altLang="zh-CN" sz="2000">
                <a:solidFill>
                  <a:srgbClr val="CC0000"/>
                </a:solidFill>
                <a:latin typeface="Arial" panose="020B0604020202020204" pitchFamily="34" charset="0"/>
              </a:endParaRPr>
            </a:p>
          </p:txBody>
        </p:sp>
      </p:grpSp>
      <p:grpSp>
        <p:nvGrpSpPr>
          <p:cNvPr id="13" name="Group 37"/>
          <p:cNvGrpSpPr>
            <a:grpSpLocks/>
          </p:cNvGrpSpPr>
          <p:nvPr/>
        </p:nvGrpSpPr>
        <p:grpSpPr bwMode="auto">
          <a:xfrm rot="-3183056">
            <a:off x="6590586" y="3949145"/>
            <a:ext cx="1576388" cy="709613"/>
            <a:chOff x="3640" y="1346"/>
            <a:chExt cx="1324" cy="596"/>
          </a:xfrm>
        </p:grpSpPr>
        <p:sp>
          <p:nvSpPr>
            <p:cNvPr id="14"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5" name="Text Box 24"/>
            <p:cNvSpPr txBox="1">
              <a:spLocks noChangeArrowheads="1"/>
            </p:cNvSpPr>
            <p:nvPr/>
          </p:nvSpPr>
          <p:spPr bwMode="auto">
            <a:xfrm rot="1422049">
              <a:off x="3771" y="1422"/>
              <a:ext cx="10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solidFill>
                    <a:srgbClr val="CC0000"/>
                  </a:solidFill>
                  <a:latin typeface="Arial" panose="020B0604020202020204" pitchFamily="34" charset="0"/>
                </a:rPr>
                <a:t>HTTP request</a:t>
              </a:r>
              <a:endParaRPr lang="en-US" altLang="zh-CN" sz="2000" dirty="0">
                <a:solidFill>
                  <a:srgbClr val="CC0000"/>
                </a:solidFill>
                <a:latin typeface="Arial" panose="020B0604020202020204" pitchFamily="34" charset="0"/>
              </a:endParaRPr>
            </a:p>
          </p:txBody>
        </p:sp>
      </p:grpSp>
      <p:grpSp>
        <p:nvGrpSpPr>
          <p:cNvPr id="16" name="Group 40"/>
          <p:cNvGrpSpPr>
            <a:grpSpLocks/>
          </p:cNvGrpSpPr>
          <p:nvPr/>
        </p:nvGrpSpPr>
        <p:grpSpPr bwMode="auto">
          <a:xfrm rot="-3264937">
            <a:off x="6556322" y="4052534"/>
            <a:ext cx="1626080" cy="796047"/>
            <a:chOff x="4141" y="394"/>
            <a:chExt cx="1242" cy="570"/>
          </a:xfrm>
        </p:grpSpPr>
        <p:sp>
          <p:nvSpPr>
            <p:cNvPr id="17"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8" name="Text Box 26"/>
            <p:cNvSpPr txBox="1">
              <a:spLocks noChangeArrowheads="1"/>
            </p:cNvSpPr>
            <p:nvPr/>
          </p:nvSpPr>
          <p:spPr bwMode="auto">
            <a:xfrm rot="1411598">
              <a:off x="4261" y="702"/>
              <a:ext cx="10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solidFill>
                    <a:srgbClr val="CC0000"/>
                  </a:solidFill>
                  <a:latin typeface="Arial" panose="020B0604020202020204" pitchFamily="34" charset="0"/>
                </a:rPr>
                <a:t>HTTP response</a:t>
              </a:r>
              <a:endParaRPr lang="en-US" altLang="zh-CN" sz="2000" dirty="0">
                <a:solidFill>
                  <a:srgbClr val="CC0000"/>
                </a:solidFill>
                <a:latin typeface="Arial" panose="020B0604020202020204" pitchFamily="34" charset="0"/>
              </a:endParaRPr>
            </a:p>
          </p:txBody>
        </p:sp>
      </p:grpSp>
      <p:pic>
        <p:nvPicPr>
          <p:cNvPr id="19" name="Picture 43" descr="iphone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878" y="4732338"/>
            <a:ext cx="309177" cy="74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44"/>
          <p:cNvGrpSpPr>
            <a:grpSpLocks/>
          </p:cNvGrpSpPr>
          <p:nvPr/>
        </p:nvGrpSpPr>
        <p:grpSpPr bwMode="auto">
          <a:xfrm>
            <a:off x="5726431" y="1923415"/>
            <a:ext cx="1009422" cy="1101965"/>
            <a:chOff x="-44" y="1473"/>
            <a:chExt cx="981" cy="1105"/>
          </a:xfrm>
        </p:grpSpPr>
        <p:pic>
          <p:nvPicPr>
            <p:cNvPr id="21"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46"/>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nvGrpSpPr>
          <p:cNvPr id="23" name="Group 47"/>
          <p:cNvGrpSpPr>
            <a:grpSpLocks/>
          </p:cNvGrpSpPr>
          <p:nvPr/>
        </p:nvGrpSpPr>
        <p:grpSpPr bwMode="auto">
          <a:xfrm>
            <a:off x="8244603" y="3206496"/>
            <a:ext cx="573124" cy="1058561"/>
            <a:chOff x="4140" y="429"/>
            <a:chExt cx="1425" cy="2396"/>
          </a:xfrm>
        </p:grpSpPr>
        <p:sp>
          <p:nvSpPr>
            <p:cNvPr id="24" name="Freeform 48"/>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6" name="Freeform 50"/>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7" name="Freeform 51"/>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8"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29" name="Group 53"/>
            <p:cNvGrpSpPr>
              <a:grpSpLocks/>
            </p:cNvGrpSpPr>
            <p:nvPr/>
          </p:nvGrpSpPr>
          <p:grpSpPr bwMode="auto">
            <a:xfrm>
              <a:off x="4749" y="668"/>
              <a:ext cx="581" cy="145"/>
              <a:chOff x="614" y="2568"/>
              <a:chExt cx="725" cy="139"/>
            </a:xfrm>
          </p:grpSpPr>
          <p:sp>
            <p:nvSpPr>
              <p:cNvPr id="54" name="AutoShape 54"/>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5"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0"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31" name="Group 57"/>
            <p:cNvGrpSpPr>
              <a:grpSpLocks/>
            </p:cNvGrpSpPr>
            <p:nvPr/>
          </p:nvGrpSpPr>
          <p:grpSpPr bwMode="auto">
            <a:xfrm>
              <a:off x="4747" y="994"/>
              <a:ext cx="581" cy="134"/>
              <a:chOff x="614" y="2568"/>
              <a:chExt cx="725" cy="139"/>
            </a:xfrm>
          </p:grpSpPr>
          <p:sp>
            <p:nvSpPr>
              <p:cNvPr id="52" name="AutoShape 58"/>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3"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2"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33"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34" name="Group 62"/>
            <p:cNvGrpSpPr>
              <a:grpSpLocks/>
            </p:cNvGrpSpPr>
            <p:nvPr/>
          </p:nvGrpSpPr>
          <p:grpSpPr bwMode="auto">
            <a:xfrm>
              <a:off x="4735" y="1627"/>
              <a:ext cx="582" cy="151"/>
              <a:chOff x="614" y="2568"/>
              <a:chExt cx="725" cy="139"/>
            </a:xfrm>
          </p:grpSpPr>
          <p:sp>
            <p:nvSpPr>
              <p:cNvPr id="50" name="AutoShape 63"/>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1"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5" name="Freeform 65"/>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36" name="Group 66"/>
            <p:cNvGrpSpPr>
              <a:grpSpLocks/>
            </p:cNvGrpSpPr>
            <p:nvPr/>
          </p:nvGrpSpPr>
          <p:grpSpPr bwMode="auto">
            <a:xfrm>
              <a:off x="4739" y="1327"/>
              <a:ext cx="582" cy="139"/>
              <a:chOff x="614" y="2568"/>
              <a:chExt cx="725" cy="139"/>
            </a:xfrm>
          </p:grpSpPr>
          <p:sp>
            <p:nvSpPr>
              <p:cNvPr id="48" name="AutoShape 67"/>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9"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7"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38" name="Freeform 70"/>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9" name="Freeform 71"/>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40"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1" name="Freeform 73"/>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42"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3"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4"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5"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100000"/>
                </a:lnSpc>
                <a:spcBef>
                  <a:spcPct val="0"/>
                </a:spcBef>
                <a:buClrTx/>
                <a:buSzTx/>
                <a:buFontTx/>
                <a:buNone/>
              </a:pPr>
              <a:endParaRPr lang="zh-CN" altLang="zh-CN" sz="1350">
                <a:solidFill>
                  <a:srgbClr val="FF0000"/>
                </a:solidFill>
                <a:latin typeface="Arial" panose="020B0604020202020204" pitchFamily="34" charset="0"/>
                <a:cs typeface="Arial" panose="020B0604020202020204" pitchFamily="34" charset="0"/>
              </a:endParaRPr>
            </a:p>
          </p:txBody>
        </p:sp>
        <p:sp>
          <p:nvSpPr>
            <p:cNvPr id="46"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7"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56" name="内容占位符 2"/>
          <p:cNvSpPr txBox="1">
            <a:spLocks/>
          </p:cNvSpPr>
          <p:nvPr/>
        </p:nvSpPr>
        <p:spPr>
          <a:xfrm>
            <a:off x="330200" y="908561"/>
            <a:ext cx="8040389" cy="50821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altLang="zh-CN" sz="3200" i="1" u="sng" dirty="0">
                <a:effectLst>
                  <a:outerShdw blurRad="38100" dist="38100" dir="2700000" algn="tl">
                    <a:srgbClr val="000000">
                      <a:alpha val="43137"/>
                    </a:srgbClr>
                  </a:outerShdw>
                </a:effectLst>
                <a:latin typeface="Times New Roman" panose="02020603050405020304" pitchFamily="18" charset="0"/>
              </a:rPr>
              <a:t>Web</a:t>
            </a:r>
            <a:r>
              <a:rPr lang="zh-CN" altLang="en-US" sz="3200" i="1" u="sng" dirty="0">
                <a:effectLst>
                  <a:outerShdw blurRad="38100" dist="38100" dir="2700000" algn="tl">
                    <a:srgbClr val="000000">
                      <a:alpha val="43137"/>
                    </a:srgbClr>
                  </a:outerShdw>
                </a:effectLst>
                <a:latin typeface="Times New Roman" panose="02020603050405020304" pitchFamily="18" charset="0"/>
              </a:rPr>
              <a:t>客户端与服务器是如何通信的？</a:t>
            </a:r>
          </a:p>
        </p:txBody>
      </p:sp>
    </p:spTree>
    <p:extLst>
      <p:ext uri="{BB962C8B-B14F-4D97-AF65-F5344CB8AC3E}">
        <p14:creationId xmlns:p14="http://schemas.microsoft.com/office/powerpoint/2010/main" val="13967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childTnLst>
                          </p:cTn>
                        </p:par>
                        <p:par>
                          <p:cTn id="17" fill="hold">
                            <p:stCondLst>
                              <p:cond delay="1000"/>
                            </p:stCondLst>
                            <p:childTnLst>
                              <p:par>
                                <p:cTn id="18" presetID="22" presetClass="entr" presetSubtype="8" fill="hold" nodeType="afterEffect">
                                  <p:stCondLst>
                                    <p:cond delay="25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750"/>
                            </p:stCondLst>
                            <p:childTnLst>
                              <p:par>
                                <p:cTn id="22" presetID="22" presetClass="entr" presetSubtype="2" fill="hold" nodeType="afterEffect">
                                  <p:stCondLst>
                                    <p:cond delay="250"/>
                                  </p:stCondLst>
                                  <p:childTnLst>
                                    <p:set>
                                      <p:cBhvr>
                                        <p:cTn id="23" dur="1" fill="hold">
                                          <p:stCondLst>
                                            <p:cond delay="0"/>
                                          </p:stCondLst>
                                        </p:cTn>
                                        <p:tgtEl>
                                          <p:spTgt spid="16"/>
                                        </p:tgtEl>
                                        <p:attrNameLst>
                                          <p:attrName>style.visibility</p:attrName>
                                        </p:attrNameLst>
                                      </p:cBhvr>
                                      <p:to>
                                        <p:strVal val="visible"/>
                                      </p:to>
                                    </p:set>
                                    <p:animEffect transition="in" filter="wipe(right)">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50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wipe(up)">
                                      <p:cBhvr>
                                        <p:cTn id="29" dur="500"/>
                                        <p:tgtEl>
                                          <p:spTgt spid="3">
                                            <p:txEl>
                                              <p:pRg st="0" end="0"/>
                                            </p:txEl>
                                          </p:spTgt>
                                        </p:tgtEl>
                                      </p:cBhvr>
                                    </p:animEffect>
                                  </p:childTnLst>
                                </p:cTn>
                              </p:par>
                            </p:childTnLst>
                          </p:cTn>
                        </p:par>
                        <p:par>
                          <p:cTn id="30" fill="hold">
                            <p:stCondLst>
                              <p:cond delay="1000"/>
                            </p:stCondLst>
                            <p:childTnLst>
                              <p:par>
                                <p:cTn id="31" presetID="22" presetClass="entr" presetSubtype="1" fill="hold" nodeType="afterEffect">
                                  <p:stCondLst>
                                    <p:cond delay="50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wipe(up)">
                                      <p:cBhvr>
                                        <p:cTn id="33" dur="500"/>
                                        <p:tgtEl>
                                          <p:spTgt spid="3">
                                            <p:txEl>
                                              <p:pRg st="1" end="1"/>
                                            </p:txEl>
                                          </p:spTgt>
                                        </p:tgtEl>
                                      </p:cBhvr>
                                    </p:animEffect>
                                  </p:childTnLst>
                                </p:cTn>
                              </p:par>
                            </p:childTnLst>
                          </p:cTn>
                        </p:par>
                        <p:par>
                          <p:cTn id="34" fill="hold">
                            <p:stCondLst>
                              <p:cond delay="2000"/>
                            </p:stCondLst>
                            <p:childTnLst>
                              <p:par>
                                <p:cTn id="35" presetID="22" presetClass="entr" presetSubtype="1" fill="hold" nodeType="afterEffect">
                                  <p:stCondLst>
                                    <p:cond delay="50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up)">
                                      <p:cBhvr>
                                        <p:cTn id="37" dur="500"/>
                                        <p:tgtEl>
                                          <p:spTgt spid="3">
                                            <p:txEl>
                                              <p:pRg st="2" end="2"/>
                                            </p:txEl>
                                          </p:spTgt>
                                        </p:tgtEl>
                                      </p:cBhvr>
                                    </p:animEffect>
                                  </p:childTnLst>
                                </p:cTn>
                              </p:par>
                            </p:childTnLst>
                          </p:cTn>
                        </p:par>
                        <p:par>
                          <p:cTn id="38" fill="hold">
                            <p:stCondLst>
                              <p:cond delay="3000"/>
                            </p:stCondLst>
                            <p:childTnLst>
                              <p:par>
                                <p:cTn id="39" presetID="22" presetClass="entr" presetSubtype="1" fill="hold" nodeType="afterEffect">
                                  <p:stCondLst>
                                    <p:cond delay="5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up)">
                                      <p:cBhvr>
                                        <p:cTn id="41" dur="500"/>
                                        <p:tgtEl>
                                          <p:spTgt spid="3">
                                            <p:txEl>
                                              <p:pRg st="3" end="3"/>
                                            </p:txEl>
                                          </p:spTgt>
                                        </p:tgtEl>
                                      </p:cBhvr>
                                    </p:animEffect>
                                  </p:childTnLst>
                                </p:cTn>
                              </p:par>
                            </p:childTnLst>
                          </p:cTn>
                        </p:par>
                        <p:par>
                          <p:cTn id="42" fill="hold">
                            <p:stCondLst>
                              <p:cond delay="4000"/>
                            </p:stCondLst>
                            <p:childTnLst>
                              <p:par>
                                <p:cTn id="43" presetID="22" presetClass="entr" presetSubtype="1" fill="hold" nodeType="afterEffect">
                                  <p:stCondLst>
                                    <p:cond delay="50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wipe(up)">
                                      <p:cBhvr>
                                        <p:cTn id="45" dur="500"/>
                                        <p:tgtEl>
                                          <p:spTgt spid="3">
                                            <p:txEl>
                                              <p:pRg st="4" end="4"/>
                                            </p:txEl>
                                          </p:spTgt>
                                        </p:tgtEl>
                                      </p:cBhvr>
                                    </p:animEffect>
                                  </p:childTnLst>
                                </p:cTn>
                              </p:par>
                            </p:childTnLst>
                          </p:cTn>
                        </p:par>
                        <p:par>
                          <p:cTn id="46" fill="hold">
                            <p:stCondLst>
                              <p:cond delay="5000"/>
                            </p:stCondLst>
                            <p:childTnLst>
                              <p:par>
                                <p:cTn id="47" presetID="22" presetClass="entr" presetSubtype="1" fill="hold" nodeType="afterEffect">
                                  <p:stCondLst>
                                    <p:cond delay="50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wipe(up)">
                                      <p:cBhvr>
                                        <p:cTn id="49" dur="500"/>
                                        <p:tgtEl>
                                          <p:spTgt spid="3">
                                            <p:txEl>
                                              <p:pRg st="5" end="5"/>
                                            </p:txEl>
                                          </p:spTgt>
                                        </p:tgtEl>
                                      </p:cBhvr>
                                    </p:animEffect>
                                  </p:childTnLst>
                                </p:cTn>
                              </p:par>
                            </p:childTnLst>
                          </p:cTn>
                        </p:par>
                        <p:par>
                          <p:cTn id="50" fill="hold">
                            <p:stCondLst>
                              <p:cond delay="6000"/>
                            </p:stCondLst>
                            <p:childTnLst>
                              <p:par>
                                <p:cTn id="51" presetID="22" presetClass="entr" presetSubtype="1" fill="hold" nodeType="afterEffect">
                                  <p:stCondLst>
                                    <p:cond delay="50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wipe(up)">
                                      <p:cBhvr>
                                        <p:cTn id="53" dur="500"/>
                                        <p:tgtEl>
                                          <p:spTgt spid="3">
                                            <p:txEl>
                                              <p:pRg st="6" end="6"/>
                                            </p:txEl>
                                          </p:spTgt>
                                        </p:tgtEl>
                                      </p:cBhvr>
                                    </p:animEffect>
                                  </p:childTnLst>
                                </p:cTn>
                              </p:par>
                            </p:childTnLst>
                          </p:cTn>
                        </p:par>
                        <p:par>
                          <p:cTn id="54" fill="hold">
                            <p:stCondLst>
                              <p:cond delay="7000"/>
                            </p:stCondLst>
                            <p:childTnLst>
                              <p:par>
                                <p:cTn id="55" presetID="22" presetClass="entr" presetSubtype="1" fill="hold" nodeType="afterEffect">
                                  <p:stCondLst>
                                    <p:cond delay="50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wipe(up)">
                                      <p:cBhvr>
                                        <p:cTn id="57" dur="500"/>
                                        <p:tgtEl>
                                          <p:spTgt spid="3">
                                            <p:txEl>
                                              <p:pRg st="7" end="7"/>
                                            </p:txEl>
                                          </p:spTgt>
                                        </p:tgtEl>
                                      </p:cBhvr>
                                    </p:animEffect>
                                  </p:childTnLst>
                                </p:cTn>
                              </p:par>
                            </p:childTnLst>
                          </p:cTn>
                        </p:par>
                        <p:par>
                          <p:cTn id="58" fill="hold">
                            <p:stCondLst>
                              <p:cond delay="8000"/>
                            </p:stCondLst>
                            <p:childTnLst>
                              <p:par>
                                <p:cTn id="59" presetID="22" presetClass="entr" presetSubtype="1" fill="hold" nodeType="afterEffect">
                                  <p:stCondLst>
                                    <p:cond delay="50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wipe(up)">
                                      <p:cBhvr>
                                        <p:cTn id="6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HTTP-</a:t>
            </a:r>
            <a:r>
              <a:rPr lang="zh-CN" altLang="en-US" dirty="0" smtClean="0"/>
              <a:t>报文</a:t>
            </a:r>
            <a:r>
              <a:rPr lang="zh-CN" altLang="en-US" dirty="0"/>
              <a:t>格式</a:t>
            </a:r>
          </a:p>
        </p:txBody>
      </p:sp>
      <p:sp>
        <p:nvSpPr>
          <p:cNvPr id="3" name="内容占位符 2"/>
          <p:cNvSpPr>
            <a:spLocks noGrp="1"/>
          </p:cNvSpPr>
          <p:nvPr>
            <p:ph idx="1"/>
          </p:nvPr>
        </p:nvSpPr>
        <p:spPr>
          <a:xfrm>
            <a:off x="450842" y="867961"/>
            <a:ext cx="1051007" cy="2710607"/>
          </a:xfrm>
          <a:solidFill>
            <a:srgbClr val="FFFF99"/>
          </a:solidFill>
          <a:ln w="19050">
            <a:solidFill>
              <a:schemeClr val="tx2">
                <a:lumMod val="60000"/>
                <a:lumOff val="40000"/>
              </a:schemeClr>
            </a:solidFill>
          </a:ln>
        </p:spPr>
        <p:txBody>
          <a:bodyPr>
            <a:noAutofit/>
          </a:bodyPr>
          <a:lstStyle/>
          <a:p>
            <a:pPr marL="0" indent="0">
              <a:buNone/>
            </a:pPr>
            <a:r>
              <a:rPr lang="en-US" altLang="zh-CN" sz="2400" dirty="0"/>
              <a:t>HTTP </a:t>
            </a:r>
            <a:endParaRPr lang="en-US" altLang="zh-CN" sz="2400" dirty="0" smtClean="0"/>
          </a:p>
          <a:p>
            <a:pPr marL="0" indent="0">
              <a:buNone/>
            </a:pPr>
            <a:r>
              <a:rPr lang="zh-CN" altLang="en-US" sz="2400" dirty="0" smtClean="0"/>
              <a:t>请求</a:t>
            </a:r>
            <a:endParaRPr lang="en-US" altLang="zh-CN" sz="2400" dirty="0" smtClean="0"/>
          </a:p>
          <a:p>
            <a:pPr marL="0" indent="0">
              <a:buNone/>
            </a:pPr>
            <a:r>
              <a:rPr lang="zh-CN" altLang="en-US" sz="2400" dirty="0" smtClean="0"/>
              <a:t>报文</a:t>
            </a:r>
            <a:endParaRPr lang="en-US" altLang="zh-CN" sz="2400" dirty="0" smtClean="0"/>
          </a:p>
          <a:p>
            <a:pPr marL="0" indent="0">
              <a:buNone/>
            </a:pPr>
            <a:r>
              <a:rPr lang="zh-CN" altLang="en-US" sz="2400" dirty="0" smtClean="0"/>
              <a:t>通用</a:t>
            </a:r>
            <a:endParaRPr lang="en-US" altLang="zh-CN" sz="2400" dirty="0" smtClean="0"/>
          </a:p>
          <a:p>
            <a:pPr marL="0" indent="0">
              <a:buNone/>
            </a:pPr>
            <a:r>
              <a:rPr lang="zh-CN" altLang="en-US" sz="2400" dirty="0" smtClean="0"/>
              <a:t>格式</a:t>
            </a:r>
            <a:endParaRPr lang="zh-CN" altLang="en-US" sz="2400" dirty="0"/>
          </a:p>
        </p:txBody>
      </p:sp>
      <p:grpSp>
        <p:nvGrpSpPr>
          <p:cNvPr id="6" name="组合 5"/>
          <p:cNvGrpSpPr/>
          <p:nvPr/>
        </p:nvGrpSpPr>
        <p:grpSpPr>
          <a:xfrm>
            <a:off x="1700066" y="801493"/>
            <a:ext cx="6962774" cy="3313306"/>
            <a:chOff x="1861991" y="2182618"/>
            <a:chExt cx="6962774" cy="3313306"/>
          </a:xfrm>
        </p:grpSpPr>
        <p:sp>
          <p:nvSpPr>
            <p:cNvPr id="4" name="Text Box 9"/>
            <p:cNvSpPr txBox="1">
              <a:spLocks noChangeArrowheads="1"/>
            </p:cNvSpPr>
            <p:nvPr/>
          </p:nvSpPr>
          <p:spPr bwMode="auto">
            <a:xfrm>
              <a:off x="7432925" y="2182618"/>
              <a:ext cx="1391840" cy="5355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Font typeface="ZapfDingbats" pitchFamily="82" charset="2"/>
                <a:buNone/>
              </a:pPr>
              <a:r>
                <a:rPr lang="en-US" altLang="zh-CN" sz="1600" dirty="0">
                  <a:solidFill>
                    <a:srgbClr val="FF0000"/>
                  </a:solidFill>
                  <a:latin typeface="Arial" panose="020B0604020202020204" pitchFamily="34" charset="0"/>
                </a:rPr>
                <a:t>Request line</a:t>
              </a:r>
            </a:p>
            <a:p>
              <a:pPr>
                <a:lnSpc>
                  <a:spcPct val="90000"/>
                </a:lnSpc>
                <a:spcBef>
                  <a:spcPct val="0"/>
                </a:spcBef>
                <a:buClr>
                  <a:schemeClr val="accent2"/>
                </a:buClr>
                <a:buSzPct val="85000"/>
                <a:buFont typeface="ZapfDingbats" pitchFamily="82" charset="2"/>
                <a:buNone/>
              </a:pPr>
              <a:r>
                <a:rPr lang="zh-CN" altLang="en-US" sz="1600" dirty="0">
                  <a:solidFill>
                    <a:srgbClr val="FF0000"/>
                  </a:solidFill>
                  <a:latin typeface="Arial" panose="020B0604020202020204" pitchFamily="34" charset="0"/>
                </a:rPr>
                <a:t>请求行</a:t>
              </a:r>
              <a:endParaRPr lang="en-US" altLang="zh-CN" sz="1600" dirty="0">
                <a:solidFill>
                  <a:srgbClr val="FF0000"/>
                </a:solidFill>
                <a:latin typeface="Arial" panose="020B0604020202020204" pitchFamily="34" charset="0"/>
              </a:endParaRPr>
            </a:p>
          </p:txBody>
        </p:sp>
        <p:sp>
          <p:nvSpPr>
            <p:cNvPr id="5" name="Text Box 11"/>
            <p:cNvSpPr txBox="1">
              <a:spLocks noChangeArrowheads="1"/>
            </p:cNvSpPr>
            <p:nvPr/>
          </p:nvSpPr>
          <p:spPr bwMode="auto">
            <a:xfrm>
              <a:off x="7432925" y="3225730"/>
              <a:ext cx="1356120" cy="5355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Font typeface="ZapfDingbats" pitchFamily="82" charset="2"/>
                <a:buNone/>
              </a:pPr>
              <a:r>
                <a:rPr lang="en-US" altLang="zh-CN" sz="1600" dirty="0">
                  <a:solidFill>
                    <a:srgbClr val="FF0000"/>
                  </a:solidFill>
                  <a:latin typeface="Arial" panose="020B0604020202020204" pitchFamily="34" charset="0"/>
                </a:rPr>
                <a:t>Header lines</a:t>
              </a:r>
            </a:p>
            <a:p>
              <a:pPr>
                <a:lnSpc>
                  <a:spcPct val="90000"/>
                </a:lnSpc>
                <a:spcBef>
                  <a:spcPct val="0"/>
                </a:spcBef>
                <a:buClr>
                  <a:schemeClr val="accent2"/>
                </a:buClr>
                <a:buSzPct val="85000"/>
                <a:buFont typeface="ZapfDingbats" pitchFamily="82" charset="2"/>
                <a:buNone/>
              </a:pPr>
              <a:r>
                <a:rPr lang="zh-CN" altLang="en-US" sz="1600" dirty="0">
                  <a:solidFill>
                    <a:srgbClr val="FF0000"/>
                  </a:solidFill>
                  <a:latin typeface="Arial" panose="020B0604020202020204" pitchFamily="34" charset="0"/>
                </a:rPr>
                <a:t>首部行</a:t>
              </a:r>
              <a:endParaRPr lang="en-US" altLang="zh-CN" sz="1600" dirty="0">
                <a:solidFill>
                  <a:srgbClr val="FF0000"/>
                </a:solidFill>
                <a:latin typeface="Arial" panose="020B0604020202020204" pitchFamily="34" charset="0"/>
              </a:endParaRPr>
            </a:p>
          </p:txBody>
        </p:sp>
        <p:sp>
          <p:nvSpPr>
            <p:cNvPr id="8" name="Rectangle 15"/>
            <p:cNvSpPr>
              <a:spLocks noChangeArrowheads="1"/>
            </p:cNvSpPr>
            <p:nvPr/>
          </p:nvSpPr>
          <p:spPr bwMode="auto">
            <a:xfrm>
              <a:off x="7365059" y="4207593"/>
              <a:ext cx="534591" cy="9120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solidFill>
                  <a:srgbClr val="FF0000"/>
                </a:solidFill>
                <a:latin typeface="Arial" panose="020B0604020202020204" pitchFamily="34" charset="0"/>
              </a:endParaRPr>
            </a:p>
          </p:txBody>
        </p:sp>
        <p:sp>
          <p:nvSpPr>
            <p:cNvPr id="9" name="Text Box 16"/>
            <p:cNvSpPr txBox="1">
              <a:spLocks noChangeArrowheads="1"/>
            </p:cNvSpPr>
            <p:nvPr/>
          </p:nvSpPr>
          <p:spPr bwMode="auto">
            <a:xfrm>
              <a:off x="7488359" y="4815752"/>
              <a:ext cx="1005403" cy="5355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Font typeface="ZapfDingbats" pitchFamily="82" charset="2"/>
                <a:buNone/>
              </a:pPr>
              <a:r>
                <a:rPr lang="en-US" altLang="zh-CN" sz="1600" dirty="0">
                  <a:solidFill>
                    <a:srgbClr val="FF0000"/>
                  </a:solidFill>
                  <a:latin typeface="Arial" panose="020B0604020202020204" pitchFamily="34" charset="0"/>
                </a:rPr>
                <a:t>Body</a:t>
              </a:r>
            </a:p>
            <a:p>
              <a:pPr>
                <a:lnSpc>
                  <a:spcPct val="90000"/>
                </a:lnSpc>
                <a:spcBef>
                  <a:spcPct val="0"/>
                </a:spcBef>
                <a:buClr>
                  <a:schemeClr val="accent2"/>
                </a:buClr>
                <a:buSzPct val="85000"/>
                <a:buFont typeface="ZapfDingbats" pitchFamily="82" charset="2"/>
                <a:buNone/>
              </a:pPr>
              <a:r>
                <a:rPr lang="zh-CN" altLang="en-US" sz="1600" dirty="0" smtClean="0">
                  <a:solidFill>
                    <a:srgbClr val="FF0000"/>
                  </a:solidFill>
                  <a:latin typeface="Arial" panose="020B0604020202020204" pitchFamily="34" charset="0"/>
                </a:rPr>
                <a:t>实体主体</a:t>
              </a:r>
              <a:endParaRPr lang="en-US" altLang="zh-CN" sz="1600" dirty="0">
                <a:solidFill>
                  <a:srgbClr val="FF0000"/>
                </a:solidFill>
                <a:latin typeface="Arial" panose="020B0604020202020204" pitchFamily="34" charset="0"/>
              </a:endParaRPr>
            </a:p>
          </p:txBody>
        </p:sp>
        <p:sp>
          <p:nvSpPr>
            <p:cNvPr id="10" name="Rectangle 20"/>
            <p:cNvSpPr>
              <a:spLocks noChangeArrowheads="1"/>
            </p:cNvSpPr>
            <p:nvPr/>
          </p:nvSpPr>
          <p:spPr bwMode="auto">
            <a:xfrm>
              <a:off x="1988197" y="2253776"/>
              <a:ext cx="5107022" cy="450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11" name="Line 22"/>
            <p:cNvSpPr>
              <a:spLocks noChangeShapeType="1"/>
            </p:cNvSpPr>
            <p:nvPr/>
          </p:nvSpPr>
          <p:spPr bwMode="auto">
            <a:xfrm>
              <a:off x="3102622" y="2256158"/>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2" name="Line 23"/>
            <p:cNvSpPr>
              <a:spLocks noChangeShapeType="1"/>
            </p:cNvSpPr>
            <p:nvPr/>
          </p:nvSpPr>
          <p:spPr bwMode="auto">
            <a:xfrm>
              <a:off x="3435997" y="2256158"/>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3" name="Line 24"/>
            <p:cNvSpPr>
              <a:spLocks noChangeShapeType="1"/>
            </p:cNvSpPr>
            <p:nvPr/>
          </p:nvSpPr>
          <p:spPr bwMode="auto">
            <a:xfrm>
              <a:off x="4874272" y="2256158"/>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4" name="Line 25"/>
            <p:cNvSpPr>
              <a:spLocks noChangeShapeType="1"/>
            </p:cNvSpPr>
            <p:nvPr/>
          </p:nvSpPr>
          <p:spPr bwMode="auto">
            <a:xfrm>
              <a:off x="5193359" y="2251396"/>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5" name="Line 26"/>
            <p:cNvSpPr>
              <a:spLocks noChangeShapeType="1"/>
            </p:cNvSpPr>
            <p:nvPr/>
          </p:nvSpPr>
          <p:spPr bwMode="auto">
            <a:xfrm>
              <a:off x="6360172" y="2256158"/>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6" name="Line 27"/>
            <p:cNvSpPr>
              <a:spLocks noChangeShapeType="1"/>
            </p:cNvSpPr>
            <p:nvPr/>
          </p:nvSpPr>
          <p:spPr bwMode="auto">
            <a:xfrm>
              <a:off x="6726884" y="2256158"/>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7" name="Text Box 28"/>
            <p:cNvSpPr txBox="1">
              <a:spLocks noChangeArrowheads="1"/>
            </p:cNvSpPr>
            <p:nvPr/>
          </p:nvSpPr>
          <p:spPr bwMode="auto">
            <a:xfrm>
              <a:off x="2183210" y="2274018"/>
              <a:ext cx="6875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方法</a:t>
              </a:r>
              <a:endParaRPr lang="en-US" altLang="zh-CN" sz="1800" dirty="0">
                <a:solidFill>
                  <a:srgbClr val="000099"/>
                </a:solidFill>
                <a:latin typeface="Arial" panose="020B0604020202020204" pitchFamily="34" charset="0"/>
              </a:endParaRPr>
            </a:p>
          </p:txBody>
        </p:sp>
        <p:sp>
          <p:nvSpPr>
            <p:cNvPr id="18" name="Text Box 29"/>
            <p:cNvSpPr txBox="1">
              <a:spLocks noChangeArrowheads="1"/>
            </p:cNvSpPr>
            <p:nvPr/>
          </p:nvSpPr>
          <p:spPr bwMode="auto">
            <a:xfrm>
              <a:off x="3066902" y="2288306"/>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sp</a:t>
              </a:r>
              <a:endParaRPr lang="en-US" altLang="zh-CN" sz="1800" dirty="0">
                <a:latin typeface="Arial" panose="020B0604020202020204" pitchFamily="34" charset="0"/>
              </a:endParaRPr>
            </a:p>
          </p:txBody>
        </p:sp>
        <p:sp>
          <p:nvSpPr>
            <p:cNvPr id="19" name="Text Box 30"/>
            <p:cNvSpPr txBox="1">
              <a:spLocks noChangeArrowheads="1"/>
            </p:cNvSpPr>
            <p:nvPr/>
          </p:nvSpPr>
          <p:spPr bwMode="auto">
            <a:xfrm>
              <a:off x="4829027" y="2264493"/>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a:latin typeface="Arial" panose="020B0604020202020204" pitchFamily="34" charset="0"/>
                </a:rPr>
                <a:t>sp</a:t>
              </a:r>
            </a:p>
          </p:txBody>
        </p:sp>
        <p:sp>
          <p:nvSpPr>
            <p:cNvPr id="20" name="Text Box 31"/>
            <p:cNvSpPr txBox="1">
              <a:spLocks noChangeArrowheads="1"/>
            </p:cNvSpPr>
            <p:nvPr/>
          </p:nvSpPr>
          <p:spPr bwMode="auto">
            <a:xfrm>
              <a:off x="6371315" y="2292099"/>
              <a:ext cx="3789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cr</a:t>
              </a:r>
              <a:endParaRPr lang="en-US" altLang="zh-CN" sz="1800" dirty="0">
                <a:latin typeface="Arial" panose="020B0604020202020204" pitchFamily="34" charset="0"/>
              </a:endParaRPr>
            </a:p>
          </p:txBody>
        </p:sp>
        <p:sp>
          <p:nvSpPr>
            <p:cNvPr id="21" name="Text Box 32"/>
            <p:cNvSpPr txBox="1">
              <a:spLocks noChangeArrowheads="1"/>
            </p:cNvSpPr>
            <p:nvPr/>
          </p:nvSpPr>
          <p:spPr bwMode="auto">
            <a:xfrm>
              <a:off x="6753186" y="2296402"/>
              <a:ext cx="3391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sp>
          <p:nvSpPr>
            <p:cNvPr id="22" name="Text Box 33"/>
            <p:cNvSpPr txBox="1">
              <a:spLocks noChangeArrowheads="1"/>
            </p:cNvSpPr>
            <p:nvPr/>
          </p:nvSpPr>
          <p:spPr bwMode="auto">
            <a:xfrm>
              <a:off x="5505206" y="2283543"/>
              <a:ext cx="6875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版本</a:t>
              </a:r>
              <a:endParaRPr lang="en-US" altLang="zh-CN" sz="1800" dirty="0">
                <a:solidFill>
                  <a:srgbClr val="000099"/>
                </a:solidFill>
                <a:latin typeface="Arial" panose="020B0604020202020204" pitchFamily="34" charset="0"/>
              </a:endParaRPr>
            </a:p>
          </p:txBody>
        </p:sp>
        <p:sp>
          <p:nvSpPr>
            <p:cNvPr id="23" name="Text Box 34"/>
            <p:cNvSpPr txBox="1">
              <a:spLocks noChangeArrowheads="1"/>
            </p:cNvSpPr>
            <p:nvPr/>
          </p:nvSpPr>
          <p:spPr bwMode="auto">
            <a:xfrm>
              <a:off x="3833665" y="2293068"/>
              <a:ext cx="689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solidFill>
                    <a:srgbClr val="000099"/>
                  </a:solidFill>
                  <a:latin typeface="Arial" panose="020B0604020202020204" pitchFamily="34" charset="0"/>
                </a:rPr>
                <a:t>URL</a:t>
              </a:r>
            </a:p>
          </p:txBody>
        </p:sp>
        <p:grpSp>
          <p:nvGrpSpPr>
            <p:cNvPr id="24" name="Group 45"/>
            <p:cNvGrpSpPr>
              <a:grpSpLocks/>
            </p:cNvGrpSpPr>
            <p:nvPr/>
          </p:nvGrpSpPr>
          <p:grpSpPr bwMode="auto">
            <a:xfrm>
              <a:off x="1988197" y="2701451"/>
              <a:ext cx="4139341" cy="485566"/>
              <a:chOff x="192" y="1894"/>
              <a:chExt cx="2876" cy="281"/>
            </a:xfrm>
          </p:grpSpPr>
          <p:sp>
            <p:nvSpPr>
              <p:cNvPr id="25" name="Rectangle 35"/>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26" name="Line 36"/>
              <p:cNvSpPr>
                <a:spLocks noChangeShapeType="1"/>
              </p:cNvSpPr>
              <p:nvPr/>
            </p:nvSpPr>
            <p:spPr bwMode="auto">
              <a:xfrm>
                <a:off x="1616"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7" name="Line 37"/>
              <p:cNvSpPr>
                <a:spLocks noChangeShapeType="1"/>
              </p:cNvSpPr>
              <p:nvPr/>
            </p:nvSpPr>
            <p:spPr bwMode="auto">
              <a:xfrm>
                <a:off x="1825"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8" name="Line 39"/>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9" name="Line 40"/>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 name="Text Box 41"/>
              <p:cNvSpPr txBox="1">
                <a:spLocks noChangeArrowheads="1"/>
              </p:cNvSpPr>
              <p:nvPr/>
            </p:nvSpPr>
            <p:spPr bwMode="auto">
              <a:xfrm>
                <a:off x="2538" y="1907"/>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cr</a:t>
                </a:r>
                <a:endParaRPr lang="en-US" altLang="zh-CN" sz="1800" dirty="0">
                  <a:latin typeface="Arial" panose="020B0604020202020204" pitchFamily="34" charset="0"/>
                </a:endParaRPr>
              </a:p>
            </p:txBody>
          </p:sp>
          <p:sp>
            <p:nvSpPr>
              <p:cNvPr id="31" name="Text Box 42"/>
              <p:cNvSpPr txBox="1">
                <a:spLocks noChangeArrowheads="1"/>
              </p:cNvSpPr>
              <p:nvPr/>
            </p:nvSpPr>
            <p:spPr bwMode="auto">
              <a:xfrm>
                <a:off x="2834" y="1914"/>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sp>
            <p:nvSpPr>
              <p:cNvPr id="32" name="Text Box 43"/>
              <p:cNvSpPr txBox="1">
                <a:spLocks noChangeArrowheads="1"/>
              </p:cNvSpPr>
              <p:nvPr/>
            </p:nvSpPr>
            <p:spPr bwMode="auto">
              <a:xfrm>
                <a:off x="2023" y="1931"/>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值</a:t>
                </a:r>
                <a:endParaRPr lang="en-US" altLang="zh-CN" sz="1800" dirty="0">
                  <a:solidFill>
                    <a:srgbClr val="000099"/>
                  </a:solidFill>
                  <a:latin typeface="Arial" panose="020B0604020202020204" pitchFamily="34" charset="0"/>
                </a:endParaRPr>
              </a:p>
            </p:txBody>
          </p:sp>
          <p:sp>
            <p:nvSpPr>
              <p:cNvPr id="33" name="Text Box 44"/>
              <p:cNvSpPr txBox="1">
                <a:spLocks noChangeArrowheads="1"/>
              </p:cNvSpPr>
              <p:nvPr/>
            </p:nvSpPr>
            <p:spPr bwMode="auto">
              <a:xfrm>
                <a:off x="540" y="1915"/>
                <a:ext cx="9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首部字段名</a:t>
                </a:r>
                <a:endParaRPr lang="en-US" altLang="zh-CN" sz="1800" dirty="0">
                  <a:solidFill>
                    <a:srgbClr val="000099"/>
                  </a:solidFill>
                  <a:latin typeface="Arial" panose="020B0604020202020204" pitchFamily="34" charset="0"/>
                </a:endParaRPr>
              </a:p>
            </p:txBody>
          </p:sp>
        </p:grpSp>
        <p:grpSp>
          <p:nvGrpSpPr>
            <p:cNvPr id="34" name="Group 46"/>
            <p:cNvGrpSpPr>
              <a:grpSpLocks/>
            </p:cNvGrpSpPr>
            <p:nvPr/>
          </p:nvGrpSpPr>
          <p:grpSpPr bwMode="auto">
            <a:xfrm>
              <a:off x="1995340" y="3865882"/>
              <a:ext cx="4135077" cy="450225"/>
              <a:chOff x="192" y="1894"/>
              <a:chExt cx="2876" cy="281"/>
            </a:xfrm>
          </p:grpSpPr>
          <p:sp>
            <p:nvSpPr>
              <p:cNvPr id="35" name="Rectangle 47"/>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36" name="Line 48"/>
              <p:cNvSpPr>
                <a:spLocks noChangeShapeType="1"/>
              </p:cNvSpPr>
              <p:nvPr/>
            </p:nvSpPr>
            <p:spPr bwMode="auto">
              <a:xfrm>
                <a:off x="1623"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7" name="Line 49"/>
              <p:cNvSpPr>
                <a:spLocks noChangeShapeType="1"/>
              </p:cNvSpPr>
              <p:nvPr/>
            </p:nvSpPr>
            <p:spPr bwMode="auto">
              <a:xfrm>
                <a:off x="1832"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8" name="Line 50"/>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9" name="Line 51"/>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0" name="Text Box 52"/>
              <p:cNvSpPr txBox="1">
                <a:spLocks noChangeArrowheads="1"/>
              </p:cNvSpPr>
              <p:nvPr/>
            </p:nvSpPr>
            <p:spPr bwMode="auto">
              <a:xfrm>
                <a:off x="2538" y="1907"/>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a:latin typeface="Arial" panose="020B0604020202020204" pitchFamily="34" charset="0"/>
                  </a:rPr>
                  <a:t>cr</a:t>
                </a:r>
              </a:p>
            </p:txBody>
          </p:sp>
          <p:sp>
            <p:nvSpPr>
              <p:cNvPr id="41" name="Text Box 53"/>
              <p:cNvSpPr txBox="1">
                <a:spLocks noChangeArrowheads="1"/>
              </p:cNvSpPr>
              <p:nvPr/>
            </p:nvSpPr>
            <p:spPr bwMode="auto">
              <a:xfrm>
                <a:off x="2834" y="1914"/>
                <a:ext cx="2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sp>
            <p:nvSpPr>
              <p:cNvPr id="42" name="Text Box 54"/>
              <p:cNvSpPr txBox="1">
                <a:spLocks noChangeArrowheads="1"/>
              </p:cNvSpPr>
              <p:nvPr/>
            </p:nvSpPr>
            <p:spPr bwMode="auto">
              <a:xfrm>
                <a:off x="2036" y="1919"/>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值</a:t>
                </a:r>
                <a:endParaRPr lang="en-US" altLang="zh-CN" sz="1800" dirty="0">
                  <a:solidFill>
                    <a:srgbClr val="000099"/>
                  </a:solidFill>
                  <a:latin typeface="Arial" panose="020B0604020202020204" pitchFamily="34" charset="0"/>
                </a:endParaRPr>
              </a:p>
            </p:txBody>
          </p:sp>
        </p:grpSp>
        <p:sp>
          <p:nvSpPr>
            <p:cNvPr id="44" name="Line 56"/>
            <p:cNvSpPr>
              <a:spLocks noChangeShapeType="1"/>
            </p:cNvSpPr>
            <p:nvPr/>
          </p:nvSpPr>
          <p:spPr bwMode="auto">
            <a:xfrm>
              <a:off x="1988197" y="2922908"/>
              <a:ext cx="0" cy="10510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45" name="Group 61"/>
            <p:cNvGrpSpPr>
              <a:grpSpLocks/>
            </p:cNvGrpSpPr>
            <p:nvPr/>
          </p:nvGrpSpPr>
          <p:grpSpPr bwMode="auto">
            <a:xfrm>
              <a:off x="1861991" y="3280712"/>
              <a:ext cx="358010" cy="499894"/>
              <a:chOff x="462" y="1727"/>
              <a:chExt cx="249" cy="312"/>
            </a:xfrm>
          </p:grpSpPr>
          <p:sp>
            <p:nvSpPr>
              <p:cNvPr id="46" name="Rectangle 59"/>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7" name="Text Box 57"/>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48" name="Text Box 58"/>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dirty="0">
                    <a:latin typeface="Arial" panose="020B0604020202020204" pitchFamily="34" charset="0"/>
                  </a:rPr>
                  <a:t>~</a:t>
                </a:r>
              </a:p>
            </p:txBody>
          </p:sp>
        </p:grpSp>
        <p:grpSp>
          <p:nvGrpSpPr>
            <p:cNvPr id="54" name="Group 77"/>
            <p:cNvGrpSpPr>
              <a:grpSpLocks/>
            </p:cNvGrpSpPr>
            <p:nvPr/>
          </p:nvGrpSpPr>
          <p:grpSpPr bwMode="auto">
            <a:xfrm>
              <a:off x="1994151" y="4314750"/>
              <a:ext cx="691899" cy="450224"/>
              <a:chOff x="3105" y="2650"/>
              <a:chExt cx="607" cy="281"/>
            </a:xfrm>
            <a:solidFill>
              <a:srgbClr val="D4D4EE"/>
            </a:solidFill>
          </p:grpSpPr>
          <p:sp>
            <p:nvSpPr>
              <p:cNvPr id="55" name="Rectangle 68"/>
              <p:cNvSpPr>
                <a:spLocks noChangeArrowheads="1"/>
              </p:cNvSpPr>
              <p:nvPr/>
            </p:nvSpPr>
            <p:spPr bwMode="auto">
              <a:xfrm>
                <a:off x="3105" y="2650"/>
                <a:ext cx="607" cy="281"/>
              </a:xfrm>
              <a:prstGeom prst="rect">
                <a:avLst/>
              </a:prstGeom>
              <a:grpFill/>
              <a:ln w="19050">
                <a:solidFill>
                  <a:schemeClr val="tx1"/>
                </a:solidFill>
                <a:miter lim="800000"/>
                <a:headEnd/>
                <a:tailEnd/>
              </a:ln>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56" name="Line 72"/>
              <p:cNvSpPr>
                <a:spLocks noChangeShapeType="1"/>
              </p:cNvSpPr>
              <p:nvPr/>
            </p:nvSpPr>
            <p:spPr bwMode="auto">
              <a:xfrm>
                <a:off x="3406" y="2652"/>
                <a:ext cx="0" cy="276"/>
              </a:xfrm>
              <a:prstGeom prst="line">
                <a:avLst/>
              </a:prstGeom>
              <a:grpFill/>
              <a:ln w="19050">
                <a:solidFill>
                  <a:schemeClr val="tx1"/>
                </a:solidFill>
                <a:round/>
                <a:headEnd/>
                <a:tailEnd/>
              </a:ln>
              <a:extLst/>
            </p:spPr>
            <p:txBody>
              <a:bodyPr/>
              <a:lstStyle/>
              <a:p>
                <a:endParaRPr lang="zh-CN" altLang="en-US" sz="1600"/>
              </a:p>
            </p:txBody>
          </p:sp>
          <p:sp>
            <p:nvSpPr>
              <p:cNvPr id="57" name="Text Box 73"/>
              <p:cNvSpPr txBox="1">
                <a:spLocks noChangeArrowheads="1"/>
              </p:cNvSpPr>
              <p:nvPr/>
            </p:nvSpPr>
            <p:spPr bwMode="auto">
              <a:xfrm>
                <a:off x="3108" y="2663"/>
                <a:ext cx="262"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cr</a:t>
                </a:r>
                <a:endParaRPr lang="en-US" altLang="zh-CN" sz="1800" dirty="0">
                  <a:latin typeface="Arial" panose="020B0604020202020204" pitchFamily="34" charset="0"/>
                </a:endParaRPr>
              </a:p>
            </p:txBody>
          </p:sp>
          <p:sp>
            <p:nvSpPr>
              <p:cNvPr id="58" name="Text Box 74"/>
              <p:cNvSpPr txBox="1">
                <a:spLocks noChangeArrowheads="1"/>
              </p:cNvSpPr>
              <p:nvPr/>
            </p:nvSpPr>
            <p:spPr bwMode="auto">
              <a:xfrm>
                <a:off x="3436" y="2670"/>
                <a:ext cx="209"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grpSp>
        <p:sp>
          <p:nvSpPr>
            <p:cNvPr id="59" name="Rectangle 78"/>
            <p:cNvSpPr>
              <a:spLocks noChangeArrowheads="1"/>
            </p:cNvSpPr>
            <p:nvPr/>
          </p:nvSpPr>
          <p:spPr bwMode="auto">
            <a:xfrm>
              <a:off x="1994151" y="4759141"/>
              <a:ext cx="4682874" cy="73678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60" name="Text Box 80"/>
            <p:cNvSpPr txBox="1">
              <a:spLocks noChangeArrowheads="1"/>
            </p:cNvSpPr>
            <p:nvPr/>
          </p:nvSpPr>
          <p:spPr bwMode="auto">
            <a:xfrm>
              <a:off x="3790723" y="4935645"/>
              <a:ext cx="11389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600" dirty="0" smtClean="0">
                  <a:solidFill>
                    <a:srgbClr val="000099"/>
                  </a:solidFill>
                  <a:latin typeface="Arial" panose="020B0604020202020204" pitchFamily="34" charset="0"/>
                </a:rPr>
                <a:t>实体</a:t>
              </a:r>
              <a:r>
                <a:rPr lang="zh-CN" altLang="en-US" sz="1600" dirty="0">
                  <a:solidFill>
                    <a:srgbClr val="000099"/>
                  </a:solidFill>
                  <a:latin typeface="Arial" panose="020B0604020202020204" pitchFamily="34" charset="0"/>
                </a:rPr>
                <a:t>主</a:t>
              </a:r>
              <a:r>
                <a:rPr lang="zh-CN" altLang="en-US" sz="1600" dirty="0" smtClean="0">
                  <a:solidFill>
                    <a:srgbClr val="000099"/>
                  </a:solidFill>
                  <a:latin typeface="Arial" panose="020B0604020202020204" pitchFamily="34" charset="0"/>
                </a:rPr>
                <a:t>体</a:t>
              </a:r>
              <a:endParaRPr lang="en-US" altLang="zh-CN" sz="1600" dirty="0">
                <a:solidFill>
                  <a:srgbClr val="000099"/>
                </a:solidFill>
                <a:latin typeface="Arial" panose="020B0604020202020204" pitchFamily="34" charset="0"/>
              </a:endParaRPr>
            </a:p>
          </p:txBody>
        </p:sp>
        <p:grpSp>
          <p:nvGrpSpPr>
            <p:cNvPr id="61" name="Group 81"/>
            <p:cNvGrpSpPr>
              <a:grpSpLocks/>
            </p:cNvGrpSpPr>
            <p:nvPr/>
          </p:nvGrpSpPr>
          <p:grpSpPr bwMode="auto">
            <a:xfrm>
              <a:off x="1871516" y="4904108"/>
              <a:ext cx="358010" cy="499895"/>
              <a:chOff x="462" y="1727"/>
              <a:chExt cx="249" cy="312"/>
            </a:xfrm>
          </p:grpSpPr>
          <p:sp>
            <p:nvSpPr>
              <p:cNvPr id="62" name="Rectangle 82"/>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63" name="Text Box 83"/>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64" name="Text Box 84"/>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dirty="0">
                    <a:latin typeface="Arial" panose="020B0604020202020204" pitchFamily="34" charset="0"/>
                  </a:rPr>
                  <a:t>~</a:t>
                </a:r>
              </a:p>
            </p:txBody>
          </p:sp>
        </p:grpSp>
        <p:grpSp>
          <p:nvGrpSpPr>
            <p:cNvPr id="65" name="Group 85"/>
            <p:cNvGrpSpPr>
              <a:grpSpLocks/>
            </p:cNvGrpSpPr>
            <p:nvPr/>
          </p:nvGrpSpPr>
          <p:grpSpPr bwMode="auto">
            <a:xfrm>
              <a:off x="5741047" y="4611214"/>
              <a:ext cx="358010" cy="499895"/>
              <a:chOff x="462" y="1727"/>
              <a:chExt cx="249" cy="312"/>
            </a:xfrm>
          </p:grpSpPr>
          <p:sp>
            <p:nvSpPr>
              <p:cNvPr id="66" name="Rectangle 86"/>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67" name="Text Box 87"/>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68" name="Text Box 88"/>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grpSp>
        <p:sp>
          <p:nvSpPr>
            <p:cNvPr id="70" name="Text Box 44"/>
            <p:cNvSpPr txBox="1">
              <a:spLocks noChangeArrowheads="1"/>
            </p:cNvSpPr>
            <p:nvPr/>
          </p:nvSpPr>
          <p:spPr bwMode="auto">
            <a:xfrm>
              <a:off x="2502548" y="3909937"/>
              <a:ext cx="1384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首部字段名</a:t>
              </a:r>
              <a:endParaRPr lang="en-US" altLang="zh-CN" sz="1800" dirty="0">
                <a:solidFill>
                  <a:srgbClr val="000099"/>
                </a:solidFill>
                <a:latin typeface="Arial" panose="020B0604020202020204" pitchFamily="34" charset="0"/>
              </a:endParaRPr>
            </a:p>
          </p:txBody>
        </p:sp>
        <p:sp>
          <p:nvSpPr>
            <p:cNvPr id="71" name="Text Box 29"/>
            <p:cNvSpPr txBox="1">
              <a:spLocks noChangeArrowheads="1"/>
            </p:cNvSpPr>
            <p:nvPr/>
          </p:nvSpPr>
          <p:spPr bwMode="auto">
            <a:xfrm>
              <a:off x="3978782" y="2719464"/>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sp</a:t>
              </a:r>
              <a:endParaRPr lang="en-US" altLang="zh-CN" sz="1800" dirty="0">
                <a:latin typeface="Arial" panose="020B0604020202020204" pitchFamily="34" charset="0"/>
              </a:endParaRPr>
            </a:p>
          </p:txBody>
        </p:sp>
        <p:sp>
          <p:nvSpPr>
            <p:cNvPr id="72" name="Text Box 29"/>
            <p:cNvSpPr txBox="1">
              <a:spLocks noChangeArrowheads="1"/>
            </p:cNvSpPr>
            <p:nvPr/>
          </p:nvSpPr>
          <p:spPr bwMode="auto">
            <a:xfrm>
              <a:off x="4000352" y="3867075"/>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sp</a:t>
              </a:r>
              <a:endParaRPr lang="en-US" altLang="zh-CN" sz="1800" dirty="0">
                <a:latin typeface="Arial" panose="020B0604020202020204" pitchFamily="34" charset="0"/>
              </a:endParaRPr>
            </a:p>
          </p:txBody>
        </p:sp>
        <p:sp>
          <p:nvSpPr>
            <p:cNvPr id="73" name="Line 56"/>
            <p:cNvSpPr>
              <a:spLocks noChangeShapeType="1"/>
            </p:cNvSpPr>
            <p:nvPr/>
          </p:nvSpPr>
          <p:spPr bwMode="auto">
            <a:xfrm>
              <a:off x="6130417" y="3065560"/>
              <a:ext cx="0" cy="10510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74" name="Group 61"/>
            <p:cNvGrpSpPr>
              <a:grpSpLocks/>
            </p:cNvGrpSpPr>
            <p:nvPr/>
          </p:nvGrpSpPr>
          <p:grpSpPr bwMode="auto">
            <a:xfrm>
              <a:off x="6004211" y="3290014"/>
              <a:ext cx="358010" cy="499894"/>
              <a:chOff x="462" y="1727"/>
              <a:chExt cx="249" cy="312"/>
            </a:xfrm>
          </p:grpSpPr>
          <p:sp>
            <p:nvSpPr>
              <p:cNvPr id="75" name="Rectangle 59"/>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76" name="Text Box 57"/>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77" name="Text Box 58"/>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dirty="0">
                    <a:latin typeface="Arial" panose="020B0604020202020204" pitchFamily="34" charset="0"/>
                  </a:rPr>
                  <a:t>~</a:t>
                </a:r>
              </a:p>
            </p:txBody>
          </p:sp>
        </p:grpSp>
        <p:sp>
          <p:nvSpPr>
            <p:cNvPr id="43" name="右大括号 42"/>
            <p:cNvSpPr/>
            <p:nvPr/>
          </p:nvSpPr>
          <p:spPr>
            <a:xfrm>
              <a:off x="6546799" y="2830819"/>
              <a:ext cx="237338" cy="1389596"/>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右大括号 77"/>
            <p:cNvSpPr/>
            <p:nvPr/>
          </p:nvSpPr>
          <p:spPr>
            <a:xfrm>
              <a:off x="6940759" y="4780691"/>
              <a:ext cx="151574" cy="66760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grpSp>
      <p:grpSp>
        <p:nvGrpSpPr>
          <p:cNvPr id="100" name="组合 99"/>
          <p:cNvGrpSpPr/>
          <p:nvPr/>
        </p:nvGrpSpPr>
        <p:grpSpPr>
          <a:xfrm>
            <a:off x="330200" y="4200571"/>
            <a:ext cx="8369571" cy="2591870"/>
            <a:chOff x="2102633" y="2402832"/>
            <a:chExt cx="9347235" cy="2198877"/>
          </a:xfrm>
        </p:grpSpPr>
        <p:cxnSp>
          <p:nvCxnSpPr>
            <p:cNvPr id="101" name="直接连接符 100"/>
            <p:cNvCxnSpPr/>
            <p:nvPr/>
          </p:nvCxnSpPr>
          <p:spPr>
            <a:xfrm flipV="1">
              <a:off x="2117873" y="2402832"/>
              <a:ext cx="9017659" cy="71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2102633" y="2811927"/>
              <a:ext cx="9032899" cy="226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2405114" y="2487124"/>
              <a:ext cx="1396839" cy="306747"/>
            </a:xfrm>
            <a:prstGeom prst="rect">
              <a:avLst/>
            </a:prstGeom>
            <a:noFill/>
          </p:spPr>
          <p:txBody>
            <a:bodyPr wrap="none" rtlCol="0">
              <a:spAutoFit/>
            </a:bodyPr>
            <a:lstStyle/>
            <a:p>
              <a:r>
                <a:rPr lang="en-US" altLang="zh-CN" sz="2000" dirty="0"/>
                <a:t>HTTP</a:t>
              </a:r>
              <a:r>
                <a:rPr lang="zh-CN" altLang="en-US" sz="2000" dirty="0"/>
                <a:t>方法</a:t>
              </a:r>
            </a:p>
          </p:txBody>
        </p:sp>
        <p:sp>
          <p:nvSpPr>
            <p:cNvPr id="104" name="文本框 103"/>
            <p:cNvSpPr txBox="1"/>
            <p:nvPr/>
          </p:nvSpPr>
          <p:spPr>
            <a:xfrm>
              <a:off x="2556348" y="2868681"/>
              <a:ext cx="669634" cy="306747"/>
            </a:xfrm>
            <a:prstGeom prst="rect">
              <a:avLst/>
            </a:prstGeom>
            <a:noFill/>
          </p:spPr>
          <p:txBody>
            <a:bodyPr wrap="none" rtlCol="0">
              <a:spAutoFit/>
            </a:bodyPr>
            <a:lstStyle/>
            <a:p>
              <a:r>
                <a:rPr lang="en-US" altLang="zh-CN" sz="2000" dirty="0"/>
                <a:t>GET</a:t>
              </a:r>
              <a:endParaRPr lang="zh-CN" altLang="en-US" sz="2000" dirty="0"/>
            </a:p>
          </p:txBody>
        </p:sp>
        <p:sp>
          <p:nvSpPr>
            <p:cNvPr id="105" name="文本框 104"/>
            <p:cNvSpPr txBox="1"/>
            <p:nvPr/>
          </p:nvSpPr>
          <p:spPr>
            <a:xfrm>
              <a:off x="2556348" y="3224362"/>
              <a:ext cx="682228" cy="306747"/>
            </a:xfrm>
            <a:prstGeom prst="rect">
              <a:avLst/>
            </a:prstGeom>
            <a:noFill/>
          </p:spPr>
          <p:txBody>
            <a:bodyPr wrap="none" rtlCol="0">
              <a:spAutoFit/>
            </a:bodyPr>
            <a:lstStyle/>
            <a:p>
              <a:r>
                <a:rPr lang="en-US" altLang="zh-CN" sz="2000" dirty="0"/>
                <a:t>PUT</a:t>
              </a:r>
              <a:endParaRPr lang="zh-CN" altLang="en-US" sz="2000" dirty="0"/>
            </a:p>
          </p:txBody>
        </p:sp>
        <p:sp>
          <p:nvSpPr>
            <p:cNvPr id="106" name="文本框 105"/>
            <p:cNvSpPr txBox="1"/>
            <p:nvPr/>
          </p:nvSpPr>
          <p:spPr>
            <a:xfrm>
              <a:off x="2563968" y="3554719"/>
              <a:ext cx="1065442" cy="306747"/>
            </a:xfrm>
            <a:prstGeom prst="rect">
              <a:avLst/>
            </a:prstGeom>
            <a:noFill/>
          </p:spPr>
          <p:txBody>
            <a:bodyPr wrap="none" rtlCol="0">
              <a:spAutoFit/>
            </a:bodyPr>
            <a:lstStyle/>
            <a:p>
              <a:r>
                <a:rPr lang="en-US" altLang="zh-CN" sz="2000" dirty="0"/>
                <a:t>DELETE</a:t>
              </a:r>
              <a:endParaRPr lang="zh-CN" altLang="en-US" sz="2000" dirty="0"/>
            </a:p>
          </p:txBody>
        </p:sp>
        <p:sp>
          <p:nvSpPr>
            <p:cNvPr id="107" name="文本框 106"/>
            <p:cNvSpPr txBox="1"/>
            <p:nvPr/>
          </p:nvSpPr>
          <p:spPr>
            <a:xfrm>
              <a:off x="2563968" y="3924673"/>
              <a:ext cx="818818" cy="306747"/>
            </a:xfrm>
            <a:prstGeom prst="rect">
              <a:avLst/>
            </a:prstGeom>
            <a:noFill/>
          </p:spPr>
          <p:txBody>
            <a:bodyPr wrap="none" rtlCol="0">
              <a:spAutoFit/>
            </a:bodyPr>
            <a:lstStyle/>
            <a:p>
              <a:r>
                <a:rPr lang="en-US" altLang="zh-CN" sz="2000" dirty="0"/>
                <a:t>POST</a:t>
              </a:r>
              <a:endParaRPr lang="zh-CN" altLang="en-US" sz="2000" dirty="0"/>
            </a:p>
          </p:txBody>
        </p:sp>
        <p:sp>
          <p:nvSpPr>
            <p:cNvPr id="108" name="文本框 107"/>
            <p:cNvSpPr txBox="1"/>
            <p:nvPr/>
          </p:nvSpPr>
          <p:spPr>
            <a:xfrm>
              <a:off x="2563968" y="4294962"/>
              <a:ext cx="868041" cy="306747"/>
            </a:xfrm>
            <a:prstGeom prst="rect">
              <a:avLst/>
            </a:prstGeom>
            <a:noFill/>
          </p:spPr>
          <p:txBody>
            <a:bodyPr wrap="none" rtlCol="0">
              <a:spAutoFit/>
            </a:bodyPr>
            <a:lstStyle/>
            <a:p>
              <a:r>
                <a:rPr lang="en-US" altLang="zh-CN" sz="2000" dirty="0"/>
                <a:t>HEAD</a:t>
              </a:r>
              <a:endParaRPr lang="zh-CN" altLang="en-US" sz="2000" dirty="0"/>
            </a:p>
          </p:txBody>
        </p:sp>
        <p:sp>
          <p:nvSpPr>
            <p:cNvPr id="109" name="文本框 108"/>
            <p:cNvSpPr txBox="1"/>
            <p:nvPr/>
          </p:nvSpPr>
          <p:spPr>
            <a:xfrm>
              <a:off x="4094011" y="2828795"/>
              <a:ext cx="3949437" cy="306747"/>
            </a:xfrm>
            <a:prstGeom prst="rect">
              <a:avLst/>
            </a:prstGeom>
            <a:noFill/>
          </p:spPr>
          <p:txBody>
            <a:bodyPr wrap="none" rtlCol="0">
              <a:spAutoFit/>
            </a:bodyPr>
            <a:lstStyle/>
            <a:p>
              <a:r>
                <a:rPr lang="zh-CN" altLang="en-US" sz="2000" dirty="0"/>
                <a:t>从服务器上获取一份文档对象</a:t>
              </a:r>
            </a:p>
          </p:txBody>
        </p:sp>
        <p:sp>
          <p:nvSpPr>
            <p:cNvPr id="110" name="文本框 109"/>
            <p:cNvSpPr txBox="1"/>
            <p:nvPr/>
          </p:nvSpPr>
          <p:spPr>
            <a:xfrm>
              <a:off x="4933789" y="2489700"/>
              <a:ext cx="912516" cy="306747"/>
            </a:xfrm>
            <a:prstGeom prst="rect">
              <a:avLst/>
            </a:prstGeom>
            <a:noFill/>
          </p:spPr>
          <p:txBody>
            <a:bodyPr wrap="none" rtlCol="0">
              <a:spAutoFit/>
            </a:bodyPr>
            <a:lstStyle/>
            <a:p>
              <a:r>
                <a:rPr lang="zh-CN" altLang="en-US" sz="2000" dirty="0"/>
                <a:t>描  述</a:t>
              </a:r>
            </a:p>
          </p:txBody>
        </p:sp>
        <p:sp>
          <p:nvSpPr>
            <p:cNvPr id="111" name="文本框 110"/>
            <p:cNvSpPr txBox="1"/>
            <p:nvPr/>
          </p:nvSpPr>
          <p:spPr>
            <a:xfrm>
              <a:off x="4104701" y="3186899"/>
              <a:ext cx="5964456" cy="306747"/>
            </a:xfrm>
            <a:prstGeom prst="rect">
              <a:avLst/>
            </a:prstGeom>
            <a:noFill/>
          </p:spPr>
          <p:txBody>
            <a:bodyPr wrap="none" rtlCol="0">
              <a:spAutoFit/>
            </a:bodyPr>
            <a:lstStyle/>
            <a:p>
              <a:r>
                <a:rPr lang="zh-CN" altLang="en-US" sz="2000" dirty="0"/>
                <a:t>将来自客户端请求的实体部分存储到服务器上</a:t>
              </a:r>
            </a:p>
          </p:txBody>
        </p:sp>
        <p:sp>
          <p:nvSpPr>
            <p:cNvPr id="112" name="文本框 111"/>
            <p:cNvSpPr txBox="1"/>
            <p:nvPr/>
          </p:nvSpPr>
          <p:spPr>
            <a:xfrm>
              <a:off x="4115392" y="3570042"/>
              <a:ext cx="3373717" cy="306747"/>
            </a:xfrm>
            <a:prstGeom prst="rect">
              <a:avLst/>
            </a:prstGeom>
            <a:noFill/>
          </p:spPr>
          <p:txBody>
            <a:bodyPr wrap="none" rtlCol="0">
              <a:spAutoFit/>
            </a:bodyPr>
            <a:lstStyle/>
            <a:p>
              <a:r>
                <a:rPr lang="zh-CN" altLang="en-US" sz="2000" dirty="0"/>
                <a:t>从服务器中删除一份文档</a:t>
              </a:r>
            </a:p>
          </p:txBody>
        </p:sp>
        <p:sp>
          <p:nvSpPr>
            <p:cNvPr id="113" name="文本框 112"/>
            <p:cNvSpPr txBox="1"/>
            <p:nvPr/>
          </p:nvSpPr>
          <p:spPr>
            <a:xfrm>
              <a:off x="4094011" y="3932935"/>
              <a:ext cx="5648605" cy="339443"/>
            </a:xfrm>
            <a:prstGeom prst="rect">
              <a:avLst/>
            </a:prstGeom>
            <a:noFill/>
          </p:spPr>
          <p:txBody>
            <a:bodyPr wrap="none" rtlCol="0">
              <a:spAutoFit/>
            </a:bodyPr>
            <a:lstStyle/>
            <a:p>
              <a:r>
                <a:rPr lang="zh-CN" altLang="en-US" sz="2000" dirty="0"/>
                <a:t>向服务器发送需要处理的</a:t>
              </a:r>
              <a:r>
                <a:rPr lang="zh-CN" altLang="en-US" sz="2000" dirty="0" smtClean="0"/>
                <a:t>数据（添加注释）</a:t>
              </a:r>
              <a:endParaRPr lang="zh-CN" altLang="en-US" sz="2000" dirty="0"/>
            </a:p>
          </p:txBody>
        </p:sp>
        <p:sp>
          <p:nvSpPr>
            <p:cNvPr id="114" name="文本框 113"/>
            <p:cNvSpPr txBox="1"/>
            <p:nvPr/>
          </p:nvSpPr>
          <p:spPr>
            <a:xfrm>
              <a:off x="4115392" y="4285618"/>
              <a:ext cx="4275437" cy="306747"/>
            </a:xfrm>
            <a:prstGeom prst="rect">
              <a:avLst/>
            </a:prstGeom>
            <a:noFill/>
          </p:spPr>
          <p:txBody>
            <a:bodyPr wrap="none" rtlCol="0">
              <a:spAutoFit/>
            </a:bodyPr>
            <a:lstStyle/>
            <a:p>
              <a:r>
                <a:rPr lang="zh-CN" altLang="en-US" sz="2000" dirty="0"/>
                <a:t>仅从服务器获取文档的</a:t>
              </a:r>
              <a:r>
                <a:rPr lang="en-US" altLang="zh-CN" sz="2000" dirty="0"/>
                <a:t>HTTP</a:t>
              </a:r>
              <a:r>
                <a:rPr lang="zh-CN" altLang="en-US" sz="2000" dirty="0"/>
                <a:t>首部</a:t>
              </a:r>
            </a:p>
          </p:txBody>
        </p:sp>
        <p:sp>
          <p:nvSpPr>
            <p:cNvPr id="115" name="文本框 114"/>
            <p:cNvSpPr txBox="1"/>
            <p:nvPr/>
          </p:nvSpPr>
          <p:spPr>
            <a:xfrm>
              <a:off x="9515448" y="2487842"/>
              <a:ext cx="1934420" cy="306747"/>
            </a:xfrm>
            <a:prstGeom prst="rect">
              <a:avLst/>
            </a:prstGeom>
            <a:noFill/>
          </p:spPr>
          <p:txBody>
            <a:bodyPr wrap="none" rtlCol="0">
              <a:spAutoFit/>
            </a:bodyPr>
            <a:lstStyle/>
            <a:p>
              <a:r>
                <a:rPr lang="zh-CN" altLang="en-US" sz="2000" dirty="0"/>
                <a:t>是否包含实体</a:t>
              </a:r>
            </a:p>
          </p:txBody>
        </p:sp>
        <p:sp>
          <p:nvSpPr>
            <p:cNvPr id="116" name="文本框 115"/>
            <p:cNvSpPr txBox="1"/>
            <p:nvPr/>
          </p:nvSpPr>
          <p:spPr>
            <a:xfrm>
              <a:off x="10239123" y="2818286"/>
              <a:ext cx="583276" cy="306747"/>
            </a:xfrm>
            <a:prstGeom prst="rect">
              <a:avLst/>
            </a:prstGeom>
            <a:noFill/>
          </p:spPr>
          <p:txBody>
            <a:bodyPr wrap="none" rtlCol="0">
              <a:spAutoFit/>
            </a:bodyPr>
            <a:lstStyle/>
            <a:p>
              <a:r>
                <a:rPr lang="en-US" altLang="zh-CN" sz="2000" dirty="0"/>
                <a:t>NO</a:t>
              </a:r>
              <a:endParaRPr lang="zh-CN" altLang="en-US" sz="2000" dirty="0"/>
            </a:p>
          </p:txBody>
        </p:sp>
        <p:sp>
          <p:nvSpPr>
            <p:cNvPr id="117" name="文本框 116"/>
            <p:cNvSpPr txBox="1"/>
            <p:nvPr/>
          </p:nvSpPr>
          <p:spPr>
            <a:xfrm>
              <a:off x="10239123" y="3159359"/>
              <a:ext cx="618251" cy="306747"/>
            </a:xfrm>
            <a:prstGeom prst="rect">
              <a:avLst/>
            </a:prstGeom>
            <a:noFill/>
          </p:spPr>
          <p:txBody>
            <a:bodyPr wrap="none" rtlCol="0">
              <a:spAutoFit/>
            </a:bodyPr>
            <a:lstStyle/>
            <a:p>
              <a:r>
                <a:rPr lang="en-US" altLang="zh-CN" sz="2000" dirty="0"/>
                <a:t>YES</a:t>
              </a:r>
              <a:endParaRPr lang="zh-CN" altLang="en-US" sz="2000" dirty="0"/>
            </a:p>
          </p:txBody>
        </p:sp>
        <p:sp>
          <p:nvSpPr>
            <p:cNvPr id="118" name="文本框 117"/>
            <p:cNvSpPr txBox="1"/>
            <p:nvPr/>
          </p:nvSpPr>
          <p:spPr>
            <a:xfrm>
              <a:off x="10246743" y="3518928"/>
              <a:ext cx="583276" cy="306747"/>
            </a:xfrm>
            <a:prstGeom prst="rect">
              <a:avLst/>
            </a:prstGeom>
            <a:noFill/>
          </p:spPr>
          <p:txBody>
            <a:bodyPr wrap="none" rtlCol="0">
              <a:spAutoFit/>
            </a:bodyPr>
            <a:lstStyle/>
            <a:p>
              <a:r>
                <a:rPr lang="en-US" altLang="zh-CN" sz="2000" dirty="0"/>
                <a:t>NO</a:t>
              </a:r>
              <a:endParaRPr lang="zh-CN" altLang="en-US" sz="2000" dirty="0"/>
            </a:p>
          </p:txBody>
        </p:sp>
        <p:sp>
          <p:nvSpPr>
            <p:cNvPr id="119" name="文本框 118"/>
            <p:cNvSpPr txBox="1"/>
            <p:nvPr/>
          </p:nvSpPr>
          <p:spPr>
            <a:xfrm>
              <a:off x="10246743" y="3896186"/>
              <a:ext cx="618251" cy="306747"/>
            </a:xfrm>
            <a:prstGeom prst="rect">
              <a:avLst/>
            </a:prstGeom>
            <a:noFill/>
          </p:spPr>
          <p:txBody>
            <a:bodyPr wrap="none" rtlCol="0">
              <a:spAutoFit/>
            </a:bodyPr>
            <a:lstStyle/>
            <a:p>
              <a:r>
                <a:rPr lang="en-US" altLang="zh-CN" sz="2000" dirty="0"/>
                <a:t>YES</a:t>
              </a:r>
              <a:endParaRPr lang="zh-CN" altLang="en-US" sz="2000" dirty="0"/>
            </a:p>
          </p:txBody>
        </p:sp>
        <p:sp>
          <p:nvSpPr>
            <p:cNvPr id="120" name="文本框 119"/>
            <p:cNvSpPr txBox="1"/>
            <p:nvPr/>
          </p:nvSpPr>
          <p:spPr>
            <a:xfrm>
              <a:off x="10246743" y="4259165"/>
              <a:ext cx="583276" cy="306747"/>
            </a:xfrm>
            <a:prstGeom prst="rect">
              <a:avLst/>
            </a:prstGeom>
            <a:noFill/>
          </p:spPr>
          <p:txBody>
            <a:bodyPr wrap="none" rtlCol="0">
              <a:spAutoFit/>
            </a:bodyPr>
            <a:lstStyle/>
            <a:p>
              <a:r>
                <a:rPr lang="en-US" altLang="zh-CN" sz="2000" dirty="0"/>
                <a:t>NO</a:t>
              </a:r>
              <a:endParaRPr lang="zh-CN" altLang="en-US" sz="2000" dirty="0"/>
            </a:p>
          </p:txBody>
        </p:sp>
      </p:grpSp>
    </p:spTree>
    <p:extLst>
      <p:ext uri="{BB962C8B-B14F-4D97-AF65-F5344CB8AC3E}">
        <p14:creationId xmlns:p14="http://schemas.microsoft.com/office/powerpoint/2010/main" val="170614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25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par>
                          <p:cTn id="8" fill="hold">
                            <p:stCondLst>
                              <p:cond delay="750"/>
                            </p:stCondLst>
                            <p:childTnLst>
                              <p:par>
                                <p:cTn id="9" presetID="14" presetClass="entr" presetSubtype="1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500"/>
                            </p:stCondLst>
                            <p:childTnLst>
                              <p:par>
                                <p:cTn id="13" presetID="14" presetClass="entr" presetSubtype="10"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2250"/>
                            </p:stCondLst>
                            <p:childTnLst>
                              <p:par>
                                <p:cTn id="17" presetID="14" presetClass="entr" presetSubtype="10" fill="hold" grpId="0" nodeType="after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par>
                          <p:cTn id="20" fill="hold">
                            <p:stCondLst>
                              <p:cond delay="3000"/>
                            </p:stCondLst>
                            <p:childTnLst>
                              <p:par>
                                <p:cTn id="21" presetID="14" presetClass="entr" presetSubtype="10" fill="hold" grpId="0" nodeType="afterEffect">
                                  <p:stCondLst>
                                    <p:cond delay="25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par>
                          <p:cTn id="24" fill="hold">
                            <p:stCondLst>
                              <p:cond delay="3750"/>
                            </p:stCondLst>
                            <p:childTnLst>
                              <p:par>
                                <p:cTn id="25" presetID="14" presetClass="entr" presetSubtype="10" fill="hold" grpId="0" nodeType="after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100"/>
                                        </p:tgtEl>
                                        <p:attrNameLst>
                                          <p:attrName>style.visibility</p:attrName>
                                        </p:attrNameLst>
                                      </p:cBhvr>
                                      <p:to>
                                        <p:strVal val="visible"/>
                                      </p:to>
                                    </p:set>
                                    <p:anim calcmode="lin" valueType="num">
                                      <p:cBhvr>
                                        <p:cTn id="39" dur="500" fill="hold"/>
                                        <p:tgtEl>
                                          <p:spTgt spid="100"/>
                                        </p:tgtEl>
                                        <p:attrNameLst>
                                          <p:attrName>ppt_w</p:attrName>
                                        </p:attrNameLst>
                                      </p:cBhvr>
                                      <p:tavLst>
                                        <p:tav tm="0">
                                          <p:val>
                                            <p:fltVal val="0"/>
                                          </p:val>
                                        </p:tav>
                                        <p:tav tm="100000">
                                          <p:val>
                                            <p:strVal val="#ppt_w"/>
                                          </p:val>
                                        </p:tav>
                                      </p:tavLst>
                                    </p:anim>
                                    <p:anim calcmode="lin" valueType="num">
                                      <p:cBhvr>
                                        <p:cTn id="40" dur="500" fill="hold"/>
                                        <p:tgtEl>
                                          <p:spTgt spid="100"/>
                                        </p:tgtEl>
                                        <p:attrNameLst>
                                          <p:attrName>ppt_h</p:attrName>
                                        </p:attrNameLst>
                                      </p:cBhvr>
                                      <p:tavLst>
                                        <p:tav tm="0">
                                          <p:val>
                                            <p:fltVal val="0"/>
                                          </p:val>
                                        </p:tav>
                                        <p:tav tm="100000">
                                          <p:val>
                                            <p:strVal val="#ppt_h"/>
                                          </p:val>
                                        </p:tav>
                                      </p:tavLst>
                                    </p:anim>
                                    <p:animEffect transition="in" filter="fade">
                                      <p:cBhvr>
                                        <p:cTn id="4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HTTP-</a:t>
            </a:r>
            <a:r>
              <a:rPr lang="zh-CN" altLang="en-US" dirty="0" smtClean="0"/>
              <a:t>报文</a:t>
            </a:r>
            <a:r>
              <a:rPr lang="zh-CN" altLang="en-US" dirty="0"/>
              <a:t>格式</a:t>
            </a:r>
          </a:p>
        </p:txBody>
      </p:sp>
      <p:sp>
        <p:nvSpPr>
          <p:cNvPr id="3" name="内容占位符 2"/>
          <p:cNvSpPr>
            <a:spLocks noGrp="1"/>
          </p:cNvSpPr>
          <p:nvPr>
            <p:ph idx="1"/>
          </p:nvPr>
        </p:nvSpPr>
        <p:spPr>
          <a:xfrm>
            <a:off x="193925" y="901274"/>
            <a:ext cx="1081985" cy="2796153"/>
          </a:xfrm>
          <a:solidFill>
            <a:srgbClr val="FFFF99"/>
          </a:solidFill>
          <a:ln w="12700">
            <a:solidFill>
              <a:srgbClr val="D4D4EE"/>
            </a:solidFill>
          </a:ln>
        </p:spPr>
        <p:txBody>
          <a:bodyPr>
            <a:normAutofit/>
          </a:bodyPr>
          <a:lstStyle/>
          <a:p>
            <a:pPr marL="0" indent="0">
              <a:buNone/>
            </a:pPr>
            <a:r>
              <a:rPr lang="en-US" altLang="zh-CN" sz="2800" dirty="0"/>
              <a:t>HTTP </a:t>
            </a:r>
            <a:endParaRPr lang="en-US" altLang="zh-CN" sz="2800" dirty="0" smtClean="0"/>
          </a:p>
          <a:p>
            <a:pPr marL="0" indent="0">
              <a:buNone/>
            </a:pPr>
            <a:r>
              <a:rPr lang="zh-CN" altLang="en-US" sz="2800" dirty="0" smtClean="0"/>
              <a:t>响应</a:t>
            </a:r>
            <a:endParaRPr lang="en-US" altLang="zh-CN" sz="2800" dirty="0" smtClean="0"/>
          </a:p>
          <a:p>
            <a:pPr marL="0" indent="0">
              <a:buNone/>
            </a:pPr>
            <a:r>
              <a:rPr lang="zh-CN" altLang="en-US" sz="2800" dirty="0" smtClean="0"/>
              <a:t>报文</a:t>
            </a:r>
            <a:endParaRPr lang="en-US" altLang="zh-CN" sz="2800" dirty="0" smtClean="0"/>
          </a:p>
          <a:p>
            <a:pPr marL="0" indent="0">
              <a:buNone/>
            </a:pPr>
            <a:r>
              <a:rPr lang="zh-CN" altLang="en-US" sz="2800" dirty="0" smtClean="0"/>
              <a:t>通用</a:t>
            </a:r>
            <a:endParaRPr lang="en-US" altLang="zh-CN" sz="2800" dirty="0" smtClean="0"/>
          </a:p>
          <a:p>
            <a:pPr marL="0" indent="0">
              <a:buNone/>
            </a:pPr>
            <a:r>
              <a:rPr lang="zh-CN" altLang="en-US" sz="2800" dirty="0" smtClean="0"/>
              <a:t>格式</a:t>
            </a:r>
            <a:endParaRPr lang="zh-CN" altLang="en-US" sz="2800" dirty="0"/>
          </a:p>
        </p:txBody>
      </p:sp>
      <p:grpSp>
        <p:nvGrpSpPr>
          <p:cNvPr id="8" name="组合 7"/>
          <p:cNvGrpSpPr/>
          <p:nvPr/>
        </p:nvGrpSpPr>
        <p:grpSpPr>
          <a:xfrm>
            <a:off x="1525494" y="857282"/>
            <a:ext cx="6976047" cy="3275277"/>
            <a:chOff x="-558824" y="1945439"/>
            <a:chExt cx="6976047" cy="3275277"/>
          </a:xfrm>
        </p:grpSpPr>
        <p:sp>
          <p:nvSpPr>
            <p:cNvPr id="4" name="Text Box 9"/>
            <p:cNvSpPr txBox="1">
              <a:spLocks noChangeArrowheads="1"/>
            </p:cNvSpPr>
            <p:nvPr/>
          </p:nvSpPr>
          <p:spPr bwMode="auto">
            <a:xfrm>
              <a:off x="4985286" y="1945439"/>
              <a:ext cx="1107996" cy="5355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None/>
              </a:pPr>
              <a:r>
                <a:rPr lang="en-US" altLang="zh-CN" sz="1600" dirty="0">
                  <a:solidFill>
                    <a:srgbClr val="FF0000"/>
                  </a:solidFill>
                  <a:latin typeface="Arial" panose="020B0604020202020204" pitchFamily="34" charset="0"/>
                </a:rPr>
                <a:t>status line</a:t>
              </a:r>
            </a:p>
            <a:p>
              <a:pPr>
                <a:lnSpc>
                  <a:spcPct val="90000"/>
                </a:lnSpc>
                <a:spcBef>
                  <a:spcPct val="0"/>
                </a:spcBef>
                <a:buClr>
                  <a:schemeClr val="accent2"/>
                </a:buClr>
                <a:buSzPct val="85000"/>
                <a:buFont typeface="ZapfDingbats" pitchFamily="82" charset="2"/>
                <a:buNone/>
              </a:pPr>
              <a:r>
                <a:rPr lang="zh-CN" altLang="en-US" sz="1600" dirty="0">
                  <a:solidFill>
                    <a:srgbClr val="FF0000"/>
                  </a:solidFill>
                  <a:latin typeface="Arial" panose="020B0604020202020204" pitchFamily="34" charset="0"/>
                </a:rPr>
                <a:t>状态行</a:t>
              </a:r>
              <a:endParaRPr lang="en-US" altLang="zh-CN" sz="1600" dirty="0">
                <a:solidFill>
                  <a:srgbClr val="FF0000"/>
                </a:solidFill>
                <a:latin typeface="Arial" panose="020B0604020202020204" pitchFamily="34" charset="0"/>
              </a:endParaRPr>
            </a:p>
          </p:txBody>
        </p:sp>
        <p:sp>
          <p:nvSpPr>
            <p:cNvPr id="5" name="Text Box 11"/>
            <p:cNvSpPr txBox="1">
              <a:spLocks noChangeArrowheads="1"/>
            </p:cNvSpPr>
            <p:nvPr/>
          </p:nvSpPr>
          <p:spPr bwMode="auto">
            <a:xfrm>
              <a:off x="4985286" y="2950522"/>
              <a:ext cx="1431937" cy="5355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Font typeface="ZapfDingbats" pitchFamily="82" charset="2"/>
                <a:buNone/>
              </a:pPr>
              <a:r>
                <a:rPr lang="en-US" altLang="zh-CN" sz="1600" dirty="0">
                  <a:solidFill>
                    <a:srgbClr val="FF0000"/>
                  </a:solidFill>
                  <a:latin typeface="Arial" panose="020B0604020202020204" pitchFamily="34" charset="0"/>
                </a:rPr>
                <a:t>Header Lines</a:t>
              </a:r>
            </a:p>
            <a:p>
              <a:pPr>
                <a:lnSpc>
                  <a:spcPct val="90000"/>
                </a:lnSpc>
                <a:spcBef>
                  <a:spcPct val="0"/>
                </a:spcBef>
                <a:buClr>
                  <a:schemeClr val="accent2"/>
                </a:buClr>
                <a:buSzPct val="85000"/>
                <a:buFont typeface="ZapfDingbats" pitchFamily="82" charset="2"/>
                <a:buNone/>
              </a:pPr>
              <a:r>
                <a:rPr lang="zh-CN" altLang="en-US" sz="1600" dirty="0">
                  <a:solidFill>
                    <a:srgbClr val="FF0000"/>
                  </a:solidFill>
                  <a:latin typeface="Arial" panose="020B0604020202020204" pitchFamily="34" charset="0"/>
                </a:rPr>
                <a:t>首部行</a:t>
              </a:r>
              <a:endParaRPr lang="en-US" altLang="zh-CN" sz="1600" dirty="0">
                <a:solidFill>
                  <a:srgbClr val="FF0000"/>
                </a:solidFill>
                <a:latin typeface="Arial" panose="020B0604020202020204" pitchFamily="34" charset="0"/>
              </a:endParaRPr>
            </a:p>
          </p:txBody>
        </p:sp>
        <p:sp>
          <p:nvSpPr>
            <p:cNvPr id="9" name="Text Box 16"/>
            <p:cNvSpPr txBox="1">
              <a:spLocks noChangeArrowheads="1"/>
            </p:cNvSpPr>
            <p:nvPr/>
          </p:nvSpPr>
          <p:spPr bwMode="auto">
            <a:xfrm>
              <a:off x="4985286" y="4671586"/>
              <a:ext cx="1005403" cy="3139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Font typeface="ZapfDingbats" pitchFamily="82" charset="2"/>
                <a:buNone/>
              </a:pPr>
              <a:r>
                <a:rPr lang="zh-CN" altLang="en-US" sz="1600" dirty="0" smtClean="0">
                  <a:solidFill>
                    <a:srgbClr val="FF0000"/>
                  </a:solidFill>
                  <a:latin typeface="Arial" panose="020B0604020202020204" pitchFamily="34" charset="0"/>
                </a:rPr>
                <a:t>实体主体</a:t>
              </a:r>
              <a:endParaRPr lang="en-US" altLang="zh-CN" sz="1600" dirty="0">
                <a:solidFill>
                  <a:srgbClr val="FF0000"/>
                </a:solidFill>
                <a:latin typeface="Arial" panose="020B0604020202020204" pitchFamily="34" charset="0"/>
              </a:endParaRPr>
            </a:p>
          </p:txBody>
        </p:sp>
        <p:sp>
          <p:nvSpPr>
            <p:cNvPr id="17" name="Text Box 28"/>
            <p:cNvSpPr txBox="1">
              <a:spLocks noChangeArrowheads="1"/>
            </p:cNvSpPr>
            <p:nvPr/>
          </p:nvSpPr>
          <p:spPr bwMode="auto">
            <a:xfrm>
              <a:off x="-161254" y="2019801"/>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版本</a:t>
              </a:r>
              <a:endParaRPr lang="en-US" altLang="zh-CN" sz="1800" dirty="0">
                <a:solidFill>
                  <a:srgbClr val="000099"/>
                </a:solidFill>
                <a:latin typeface="Arial" panose="020B0604020202020204" pitchFamily="34" charset="0"/>
              </a:endParaRPr>
            </a:p>
          </p:txBody>
        </p:sp>
        <p:sp>
          <p:nvSpPr>
            <p:cNvPr id="22" name="Text Box 33"/>
            <p:cNvSpPr txBox="1">
              <a:spLocks noChangeArrowheads="1"/>
            </p:cNvSpPr>
            <p:nvPr/>
          </p:nvSpPr>
          <p:spPr bwMode="auto">
            <a:xfrm>
              <a:off x="3065462" y="2019208"/>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短语</a:t>
              </a:r>
              <a:endParaRPr lang="en-US" altLang="zh-CN" sz="1800" dirty="0">
                <a:solidFill>
                  <a:srgbClr val="000099"/>
                </a:solidFill>
                <a:latin typeface="Arial" panose="020B0604020202020204" pitchFamily="34" charset="0"/>
              </a:endParaRPr>
            </a:p>
          </p:txBody>
        </p:sp>
        <p:sp>
          <p:nvSpPr>
            <p:cNvPr id="23" name="Text Box 34"/>
            <p:cNvSpPr txBox="1">
              <a:spLocks noChangeArrowheads="1"/>
            </p:cNvSpPr>
            <p:nvPr/>
          </p:nvSpPr>
          <p:spPr bwMode="auto">
            <a:xfrm>
              <a:off x="1394528" y="202992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状态码</a:t>
              </a:r>
              <a:endParaRPr lang="en-US" altLang="zh-CN" sz="1800" dirty="0">
                <a:solidFill>
                  <a:srgbClr val="000099"/>
                </a:solidFill>
                <a:latin typeface="Arial" panose="020B0604020202020204" pitchFamily="34" charset="0"/>
              </a:endParaRPr>
            </a:p>
          </p:txBody>
        </p:sp>
        <p:sp>
          <p:nvSpPr>
            <p:cNvPr id="72" name="Rectangle 20"/>
            <p:cNvSpPr>
              <a:spLocks noChangeArrowheads="1"/>
            </p:cNvSpPr>
            <p:nvPr/>
          </p:nvSpPr>
          <p:spPr bwMode="auto">
            <a:xfrm>
              <a:off x="-432618" y="1978568"/>
              <a:ext cx="5107022" cy="450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73" name="Line 22"/>
            <p:cNvSpPr>
              <a:spLocks noChangeShapeType="1"/>
            </p:cNvSpPr>
            <p:nvPr/>
          </p:nvSpPr>
          <p:spPr bwMode="auto">
            <a:xfrm>
              <a:off x="681807" y="1980950"/>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74" name="Line 23"/>
            <p:cNvSpPr>
              <a:spLocks noChangeShapeType="1"/>
            </p:cNvSpPr>
            <p:nvPr/>
          </p:nvSpPr>
          <p:spPr bwMode="auto">
            <a:xfrm>
              <a:off x="1015182" y="1980950"/>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75" name="Line 24"/>
            <p:cNvSpPr>
              <a:spLocks noChangeShapeType="1"/>
            </p:cNvSpPr>
            <p:nvPr/>
          </p:nvSpPr>
          <p:spPr bwMode="auto">
            <a:xfrm>
              <a:off x="2453457" y="1980950"/>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76" name="Line 25"/>
            <p:cNvSpPr>
              <a:spLocks noChangeShapeType="1"/>
            </p:cNvSpPr>
            <p:nvPr/>
          </p:nvSpPr>
          <p:spPr bwMode="auto">
            <a:xfrm>
              <a:off x="2772544" y="1976188"/>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77" name="Line 26"/>
            <p:cNvSpPr>
              <a:spLocks noChangeShapeType="1"/>
            </p:cNvSpPr>
            <p:nvPr/>
          </p:nvSpPr>
          <p:spPr bwMode="auto">
            <a:xfrm>
              <a:off x="3939357" y="1980950"/>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78" name="Line 27"/>
            <p:cNvSpPr>
              <a:spLocks noChangeShapeType="1"/>
            </p:cNvSpPr>
            <p:nvPr/>
          </p:nvSpPr>
          <p:spPr bwMode="auto">
            <a:xfrm>
              <a:off x="4306069" y="1980950"/>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80" name="Text Box 29"/>
            <p:cNvSpPr txBox="1">
              <a:spLocks noChangeArrowheads="1"/>
            </p:cNvSpPr>
            <p:nvPr/>
          </p:nvSpPr>
          <p:spPr bwMode="auto">
            <a:xfrm>
              <a:off x="646087" y="2013098"/>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sp</a:t>
              </a:r>
              <a:endParaRPr lang="en-US" altLang="zh-CN" sz="1800" dirty="0">
                <a:latin typeface="Arial" panose="020B0604020202020204" pitchFamily="34" charset="0"/>
              </a:endParaRPr>
            </a:p>
          </p:txBody>
        </p:sp>
        <p:sp>
          <p:nvSpPr>
            <p:cNvPr id="81" name="Text Box 30"/>
            <p:cNvSpPr txBox="1">
              <a:spLocks noChangeArrowheads="1"/>
            </p:cNvSpPr>
            <p:nvPr/>
          </p:nvSpPr>
          <p:spPr bwMode="auto">
            <a:xfrm>
              <a:off x="2408212" y="1989285"/>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a:latin typeface="Arial" panose="020B0604020202020204" pitchFamily="34" charset="0"/>
                </a:rPr>
                <a:t>sp</a:t>
              </a:r>
            </a:p>
          </p:txBody>
        </p:sp>
        <p:sp>
          <p:nvSpPr>
            <p:cNvPr id="82" name="Text Box 31"/>
            <p:cNvSpPr txBox="1">
              <a:spLocks noChangeArrowheads="1"/>
            </p:cNvSpPr>
            <p:nvPr/>
          </p:nvSpPr>
          <p:spPr bwMode="auto">
            <a:xfrm>
              <a:off x="3950500" y="2016891"/>
              <a:ext cx="3789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cr</a:t>
              </a:r>
              <a:endParaRPr lang="en-US" altLang="zh-CN" sz="1800" dirty="0">
                <a:latin typeface="Arial" panose="020B0604020202020204" pitchFamily="34" charset="0"/>
              </a:endParaRPr>
            </a:p>
          </p:txBody>
        </p:sp>
        <p:sp>
          <p:nvSpPr>
            <p:cNvPr id="83" name="Text Box 32"/>
            <p:cNvSpPr txBox="1">
              <a:spLocks noChangeArrowheads="1"/>
            </p:cNvSpPr>
            <p:nvPr/>
          </p:nvSpPr>
          <p:spPr bwMode="auto">
            <a:xfrm>
              <a:off x="4332371" y="2021194"/>
              <a:ext cx="3391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grpSp>
          <p:nvGrpSpPr>
            <p:cNvPr id="86" name="Group 45"/>
            <p:cNvGrpSpPr>
              <a:grpSpLocks/>
            </p:cNvGrpSpPr>
            <p:nvPr/>
          </p:nvGrpSpPr>
          <p:grpSpPr bwMode="auto">
            <a:xfrm>
              <a:off x="-432618" y="2426243"/>
              <a:ext cx="4139341" cy="485566"/>
              <a:chOff x="192" y="1894"/>
              <a:chExt cx="2876" cy="281"/>
            </a:xfrm>
          </p:grpSpPr>
          <p:sp>
            <p:nvSpPr>
              <p:cNvPr id="87" name="Rectangle 35"/>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88" name="Line 36"/>
              <p:cNvSpPr>
                <a:spLocks noChangeShapeType="1"/>
              </p:cNvSpPr>
              <p:nvPr/>
            </p:nvSpPr>
            <p:spPr bwMode="auto">
              <a:xfrm>
                <a:off x="1616"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89" name="Line 37"/>
              <p:cNvSpPr>
                <a:spLocks noChangeShapeType="1"/>
              </p:cNvSpPr>
              <p:nvPr/>
            </p:nvSpPr>
            <p:spPr bwMode="auto">
              <a:xfrm>
                <a:off x="1825"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90" name="Line 39"/>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91" name="Line 40"/>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92" name="Text Box 41"/>
              <p:cNvSpPr txBox="1">
                <a:spLocks noChangeArrowheads="1"/>
              </p:cNvSpPr>
              <p:nvPr/>
            </p:nvSpPr>
            <p:spPr bwMode="auto">
              <a:xfrm>
                <a:off x="2538" y="1907"/>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cr</a:t>
                </a:r>
                <a:endParaRPr lang="en-US" altLang="zh-CN" sz="1800" dirty="0">
                  <a:latin typeface="Arial" panose="020B0604020202020204" pitchFamily="34" charset="0"/>
                </a:endParaRPr>
              </a:p>
            </p:txBody>
          </p:sp>
          <p:sp>
            <p:nvSpPr>
              <p:cNvPr id="93" name="Text Box 42"/>
              <p:cNvSpPr txBox="1">
                <a:spLocks noChangeArrowheads="1"/>
              </p:cNvSpPr>
              <p:nvPr/>
            </p:nvSpPr>
            <p:spPr bwMode="auto">
              <a:xfrm>
                <a:off x="2834" y="1914"/>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sp>
            <p:nvSpPr>
              <p:cNvPr id="94" name="Text Box 43"/>
              <p:cNvSpPr txBox="1">
                <a:spLocks noChangeArrowheads="1"/>
              </p:cNvSpPr>
              <p:nvPr/>
            </p:nvSpPr>
            <p:spPr bwMode="auto">
              <a:xfrm>
                <a:off x="2023" y="1931"/>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值</a:t>
                </a:r>
                <a:endParaRPr lang="en-US" altLang="zh-CN" sz="1800" dirty="0">
                  <a:solidFill>
                    <a:srgbClr val="000099"/>
                  </a:solidFill>
                  <a:latin typeface="Arial" panose="020B0604020202020204" pitchFamily="34" charset="0"/>
                </a:endParaRPr>
              </a:p>
            </p:txBody>
          </p:sp>
          <p:sp>
            <p:nvSpPr>
              <p:cNvPr id="95" name="Text Box 44"/>
              <p:cNvSpPr txBox="1">
                <a:spLocks noChangeArrowheads="1"/>
              </p:cNvSpPr>
              <p:nvPr/>
            </p:nvSpPr>
            <p:spPr bwMode="auto">
              <a:xfrm>
                <a:off x="540" y="1915"/>
                <a:ext cx="9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首部字段名</a:t>
                </a:r>
                <a:endParaRPr lang="en-US" altLang="zh-CN" sz="1800" dirty="0">
                  <a:solidFill>
                    <a:srgbClr val="000099"/>
                  </a:solidFill>
                  <a:latin typeface="Arial" panose="020B0604020202020204" pitchFamily="34" charset="0"/>
                </a:endParaRPr>
              </a:p>
            </p:txBody>
          </p:sp>
        </p:grpSp>
        <p:grpSp>
          <p:nvGrpSpPr>
            <p:cNvPr id="96" name="Group 46"/>
            <p:cNvGrpSpPr>
              <a:grpSpLocks/>
            </p:cNvGrpSpPr>
            <p:nvPr/>
          </p:nvGrpSpPr>
          <p:grpSpPr bwMode="auto">
            <a:xfrm>
              <a:off x="-425475" y="3590674"/>
              <a:ext cx="4135077" cy="450225"/>
              <a:chOff x="192" y="1894"/>
              <a:chExt cx="2876" cy="281"/>
            </a:xfrm>
          </p:grpSpPr>
          <p:sp>
            <p:nvSpPr>
              <p:cNvPr id="97" name="Rectangle 47"/>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98" name="Line 48"/>
              <p:cNvSpPr>
                <a:spLocks noChangeShapeType="1"/>
              </p:cNvSpPr>
              <p:nvPr/>
            </p:nvSpPr>
            <p:spPr bwMode="auto">
              <a:xfrm>
                <a:off x="1623"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99" name="Line 49"/>
              <p:cNvSpPr>
                <a:spLocks noChangeShapeType="1"/>
              </p:cNvSpPr>
              <p:nvPr/>
            </p:nvSpPr>
            <p:spPr bwMode="auto">
              <a:xfrm>
                <a:off x="1832"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00" name="Line 50"/>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01" name="Line 51"/>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02" name="Text Box 52"/>
              <p:cNvSpPr txBox="1">
                <a:spLocks noChangeArrowheads="1"/>
              </p:cNvSpPr>
              <p:nvPr/>
            </p:nvSpPr>
            <p:spPr bwMode="auto">
              <a:xfrm>
                <a:off x="2538" y="1907"/>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a:latin typeface="Arial" panose="020B0604020202020204" pitchFamily="34" charset="0"/>
                  </a:rPr>
                  <a:t>cr</a:t>
                </a:r>
              </a:p>
            </p:txBody>
          </p:sp>
          <p:sp>
            <p:nvSpPr>
              <p:cNvPr id="103" name="Text Box 53"/>
              <p:cNvSpPr txBox="1">
                <a:spLocks noChangeArrowheads="1"/>
              </p:cNvSpPr>
              <p:nvPr/>
            </p:nvSpPr>
            <p:spPr bwMode="auto">
              <a:xfrm>
                <a:off x="2834" y="1914"/>
                <a:ext cx="2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a:latin typeface="Arial" panose="020B0604020202020204" pitchFamily="34" charset="0"/>
                  </a:rPr>
                  <a:t>lf</a:t>
                </a:r>
              </a:p>
            </p:txBody>
          </p:sp>
          <p:sp>
            <p:nvSpPr>
              <p:cNvPr id="104" name="Text Box 54"/>
              <p:cNvSpPr txBox="1">
                <a:spLocks noChangeArrowheads="1"/>
              </p:cNvSpPr>
              <p:nvPr/>
            </p:nvSpPr>
            <p:spPr bwMode="auto">
              <a:xfrm>
                <a:off x="2036" y="1919"/>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值</a:t>
                </a:r>
                <a:endParaRPr lang="en-US" altLang="zh-CN" sz="1800" dirty="0">
                  <a:solidFill>
                    <a:srgbClr val="000099"/>
                  </a:solidFill>
                  <a:latin typeface="Arial" panose="020B0604020202020204" pitchFamily="34" charset="0"/>
                </a:endParaRPr>
              </a:p>
            </p:txBody>
          </p:sp>
        </p:grpSp>
        <p:sp>
          <p:nvSpPr>
            <p:cNvPr id="105" name="Line 56"/>
            <p:cNvSpPr>
              <a:spLocks noChangeShapeType="1"/>
            </p:cNvSpPr>
            <p:nvPr/>
          </p:nvSpPr>
          <p:spPr bwMode="auto">
            <a:xfrm>
              <a:off x="-432618" y="2647700"/>
              <a:ext cx="0" cy="10510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106" name="Group 61"/>
            <p:cNvGrpSpPr>
              <a:grpSpLocks/>
            </p:cNvGrpSpPr>
            <p:nvPr/>
          </p:nvGrpSpPr>
          <p:grpSpPr bwMode="auto">
            <a:xfrm>
              <a:off x="-558824" y="3005504"/>
              <a:ext cx="358010" cy="499894"/>
              <a:chOff x="462" y="1727"/>
              <a:chExt cx="249" cy="312"/>
            </a:xfrm>
          </p:grpSpPr>
          <p:sp>
            <p:nvSpPr>
              <p:cNvPr id="107" name="Rectangle 59"/>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08" name="Text Box 57"/>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109" name="Text Box 58"/>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dirty="0">
                    <a:latin typeface="Arial" panose="020B0604020202020204" pitchFamily="34" charset="0"/>
                  </a:rPr>
                  <a:t>~</a:t>
                </a:r>
              </a:p>
            </p:txBody>
          </p:sp>
        </p:grpSp>
        <p:grpSp>
          <p:nvGrpSpPr>
            <p:cNvPr id="110" name="Group 77"/>
            <p:cNvGrpSpPr>
              <a:grpSpLocks/>
            </p:cNvGrpSpPr>
            <p:nvPr/>
          </p:nvGrpSpPr>
          <p:grpSpPr bwMode="auto">
            <a:xfrm>
              <a:off x="-426664" y="4039542"/>
              <a:ext cx="691899" cy="450224"/>
              <a:chOff x="3105" y="2650"/>
              <a:chExt cx="607" cy="281"/>
            </a:xfrm>
            <a:solidFill>
              <a:srgbClr val="D4D4EE"/>
            </a:solidFill>
          </p:grpSpPr>
          <p:sp>
            <p:nvSpPr>
              <p:cNvPr id="111" name="Rectangle 68"/>
              <p:cNvSpPr>
                <a:spLocks noChangeArrowheads="1"/>
              </p:cNvSpPr>
              <p:nvPr/>
            </p:nvSpPr>
            <p:spPr bwMode="auto">
              <a:xfrm>
                <a:off x="3105" y="2650"/>
                <a:ext cx="607" cy="281"/>
              </a:xfrm>
              <a:prstGeom prst="rect">
                <a:avLst/>
              </a:prstGeom>
              <a:grpFill/>
              <a:ln w="19050">
                <a:solidFill>
                  <a:schemeClr val="tx1"/>
                </a:solidFill>
                <a:miter lim="800000"/>
                <a:headEnd/>
                <a:tailEnd/>
              </a:ln>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112" name="Line 72"/>
              <p:cNvSpPr>
                <a:spLocks noChangeShapeType="1"/>
              </p:cNvSpPr>
              <p:nvPr/>
            </p:nvSpPr>
            <p:spPr bwMode="auto">
              <a:xfrm>
                <a:off x="3406" y="2652"/>
                <a:ext cx="0" cy="276"/>
              </a:xfrm>
              <a:prstGeom prst="line">
                <a:avLst/>
              </a:prstGeom>
              <a:grpFill/>
              <a:ln w="19050">
                <a:solidFill>
                  <a:schemeClr val="tx1"/>
                </a:solidFill>
                <a:round/>
                <a:headEnd/>
                <a:tailEnd/>
              </a:ln>
              <a:extLst/>
            </p:spPr>
            <p:txBody>
              <a:bodyPr/>
              <a:lstStyle/>
              <a:p>
                <a:endParaRPr lang="zh-CN" altLang="en-US" sz="1600"/>
              </a:p>
            </p:txBody>
          </p:sp>
          <p:sp>
            <p:nvSpPr>
              <p:cNvPr id="113" name="Text Box 73"/>
              <p:cNvSpPr txBox="1">
                <a:spLocks noChangeArrowheads="1"/>
              </p:cNvSpPr>
              <p:nvPr/>
            </p:nvSpPr>
            <p:spPr bwMode="auto">
              <a:xfrm>
                <a:off x="3108" y="2663"/>
                <a:ext cx="262"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cr</a:t>
                </a:r>
                <a:endParaRPr lang="en-US" altLang="zh-CN" sz="1800" dirty="0">
                  <a:latin typeface="Arial" panose="020B0604020202020204" pitchFamily="34" charset="0"/>
                </a:endParaRPr>
              </a:p>
            </p:txBody>
          </p:sp>
          <p:sp>
            <p:nvSpPr>
              <p:cNvPr id="114" name="Text Box 74"/>
              <p:cNvSpPr txBox="1">
                <a:spLocks noChangeArrowheads="1"/>
              </p:cNvSpPr>
              <p:nvPr/>
            </p:nvSpPr>
            <p:spPr bwMode="auto">
              <a:xfrm>
                <a:off x="3436" y="2670"/>
                <a:ext cx="209"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grpSp>
        <p:sp>
          <p:nvSpPr>
            <p:cNvPr id="115" name="Rectangle 78"/>
            <p:cNvSpPr>
              <a:spLocks noChangeArrowheads="1"/>
            </p:cNvSpPr>
            <p:nvPr/>
          </p:nvSpPr>
          <p:spPr bwMode="auto">
            <a:xfrm>
              <a:off x="-426664" y="4483933"/>
              <a:ext cx="4682874" cy="73678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16" name="Text Box 80"/>
            <p:cNvSpPr txBox="1">
              <a:spLocks noChangeArrowheads="1"/>
            </p:cNvSpPr>
            <p:nvPr/>
          </p:nvSpPr>
          <p:spPr bwMode="auto">
            <a:xfrm>
              <a:off x="1369908" y="4660437"/>
              <a:ext cx="11389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600" dirty="0" smtClean="0">
                  <a:solidFill>
                    <a:srgbClr val="000099"/>
                  </a:solidFill>
                  <a:latin typeface="Arial" panose="020B0604020202020204" pitchFamily="34" charset="0"/>
                </a:rPr>
                <a:t>实体</a:t>
              </a:r>
              <a:r>
                <a:rPr lang="zh-CN" altLang="en-US" sz="1600" dirty="0">
                  <a:solidFill>
                    <a:srgbClr val="000099"/>
                  </a:solidFill>
                  <a:latin typeface="Arial" panose="020B0604020202020204" pitchFamily="34" charset="0"/>
                </a:rPr>
                <a:t>主</a:t>
              </a:r>
              <a:r>
                <a:rPr lang="zh-CN" altLang="en-US" sz="1600" dirty="0" smtClean="0">
                  <a:solidFill>
                    <a:srgbClr val="000099"/>
                  </a:solidFill>
                  <a:latin typeface="Arial" panose="020B0604020202020204" pitchFamily="34" charset="0"/>
                </a:rPr>
                <a:t>体</a:t>
              </a:r>
              <a:endParaRPr lang="en-US" altLang="zh-CN" sz="1600" dirty="0">
                <a:solidFill>
                  <a:srgbClr val="000099"/>
                </a:solidFill>
                <a:latin typeface="Arial" panose="020B0604020202020204" pitchFamily="34" charset="0"/>
              </a:endParaRPr>
            </a:p>
          </p:txBody>
        </p:sp>
        <p:grpSp>
          <p:nvGrpSpPr>
            <p:cNvPr id="117" name="Group 81"/>
            <p:cNvGrpSpPr>
              <a:grpSpLocks/>
            </p:cNvGrpSpPr>
            <p:nvPr/>
          </p:nvGrpSpPr>
          <p:grpSpPr bwMode="auto">
            <a:xfrm>
              <a:off x="-549299" y="4628900"/>
              <a:ext cx="358010" cy="499895"/>
              <a:chOff x="462" y="1727"/>
              <a:chExt cx="249" cy="312"/>
            </a:xfrm>
          </p:grpSpPr>
          <p:sp>
            <p:nvSpPr>
              <p:cNvPr id="118" name="Rectangle 82"/>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19" name="Text Box 83"/>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120" name="Text Box 84"/>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dirty="0">
                    <a:latin typeface="Arial" panose="020B0604020202020204" pitchFamily="34" charset="0"/>
                  </a:rPr>
                  <a:t>~</a:t>
                </a:r>
              </a:p>
            </p:txBody>
          </p:sp>
        </p:grpSp>
        <p:grpSp>
          <p:nvGrpSpPr>
            <p:cNvPr id="121" name="Group 85"/>
            <p:cNvGrpSpPr>
              <a:grpSpLocks/>
            </p:cNvGrpSpPr>
            <p:nvPr/>
          </p:nvGrpSpPr>
          <p:grpSpPr bwMode="auto">
            <a:xfrm>
              <a:off x="3320232" y="4336006"/>
              <a:ext cx="358010" cy="499895"/>
              <a:chOff x="462" y="1727"/>
              <a:chExt cx="249" cy="312"/>
            </a:xfrm>
          </p:grpSpPr>
          <p:sp>
            <p:nvSpPr>
              <p:cNvPr id="122" name="Rectangle 86"/>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23" name="Text Box 87"/>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124" name="Text Box 88"/>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grpSp>
        <p:sp>
          <p:nvSpPr>
            <p:cNvPr id="125" name="Text Box 44"/>
            <p:cNvSpPr txBox="1">
              <a:spLocks noChangeArrowheads="1"/>
            </p:cNvSpPr>
            <p:nvPr/>
          </p:nvSpPr>
          <p:spPr bwMode="auto">
            <a:xfrm>
              <a:off x="81733" y="3634729"/>
              <a:ext cx="1384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首部字段名</a:t>
              </a:r>
              <a:endParaRPr lang="en-US" altLang="zh-CN" sz="1800" dirty="0">
                <a:solidFill>
                  <a:srgbClr val="000099"/>
                </a:solidFill>
                <a:latin typeface="Arial" panose="020B0604020202020204" pitchFamily="34" charset="0"/>
              </a:endParaRPr>
            </a:p>
          </p:txBody>
        </p:sp>
        <p:sp>
          <p:nvSpPr>
            <p:cNvPr id="126" name="Text Box 29"/>
            <p:cNvSpPr txBox="1">
              <a:spLocks noChangeArrowheads="1"/>
            </p:cNvSpPr>
            <p:nvPr/>
          </p:nvSpPr>
          <p:spPr bwMode="auto">
            <a:xfrm>
              <a:off x="1557967" y="2444256"/>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sp</a:t>
              </a:r>
              <a:endParaRPr lang="en-US" altLang="zh-CN" sz="1800" dirty="0">
                <a:latin typeface="Arial" panose="020B0604020202020204" pitchFamily="34" charset="0"/>
              </a:endParaRPr>
            </a:p>
          </p:txBody>
        </p:sp>
        <p:sp>
          <p:nvSpPr>
            <p:cNvPr id="127" name="Text Box 29"/>
            <p:cNvSpPr txBox="1">
              <a:spLocks noChangeArrowheads="1"/>
            </p:cNvSpPr>
            <p:nvPr/>
          </p:nvSpPr>
          <p:spPr bwMode="auto">
            <a:xfrm>
              <a:off x="1579537" y="3591867"/>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sp</a:t>
              </a:r>
              <a:endParaRPr lang="en-US" altLang="zh-CN" sz="1800" dirty="0">
                <a:latin typeface="Arial" panose="020B0604020202020204" pitchFamily="34" charset="0"/>
              </a:endParaRPr>
            </a:p>
          </p:txBody>
        </p:sp>
        <p:sp>
          <p:nvSpPr>
            <p:cNvPr id="128" name="Line 56"/>
            <p:cNvSpPr>
              <a:spLocks noChangeShapeType="1"/>
            </p:cNvSpPr>
            <p:nvPr/>
          </p:nvSpPr>
          <p:spPr bwMode="auto">
            <a:xfrm>
              <a:off x="3709602" y="2790352"/>
              <a:ext cx="0" cy="10510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129" name="Group 61"/>
            <p:cNvGrpSpPr>
              <a:grpSpLocks/>
            </p:cNvGrpSpPr>
            <p:nvPr/>
          </p:nvGrpSpPr>
          <p:grpSpPr bwMode="auto">
            <a:xfrm>
              <a:off x="3583396" y="3014806"/>
              <a:ext cx="358010" cy="499894"/>
              <a:chOff x="462" y="1727"/>
              <a:chExt cx="249" cy="312"/>
            </a:xfrm>
          </p:grpSpPr>
          <p:sp>
            <p:nvSpPr>
              <p:cNvPr id="130" name="Rectangle 59"/>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31" name="Text Box 57"/>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132" name="Text Box 58"/>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dirty="0">
                    <a:latin typeface="Arial" panose="020B0604020202020204" pitchFamily="34" charset="0"/>
                  </a:rPr>
                  <a:t>~</a:t>
                </a:r>
              </a:p>
            </p:txBody>
          </p:sp>
        </p:grpSp>
        <p:sp>
          <p:nvSpPr>
            <p:cNvPr id="133" name="右大括号 132"/>
            <p:cNvSpPr/>
            <p:nvPr/>
          </p:nvSpPr>
          <p:spPr>
            <a:xfrm>
              <a:off x="4125984" y="2555611"/>
              <a:ext cx="237338" cy="1389596"/>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 name="右大括号 133"/>
            <p:cNvSpPr/>
            <p:nvPr/>
          </p:nvSpPr>
          <p:spPr>
            <a:xfrm>
              <a:off x="4519944" y="4505483"/>
              <a:ext cx="151574" cy="66760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grpSp>
      <p:grpSp>
        <p:nvGrpSpPr>
          <p:cNvPr id="71" name="组合 70"/>
          <p:cNvGrpSpPr/>
          <p:nvPr/>
        </p:nvGrpSpPr>
        <p:grpSpPr>
          <a:xfrm>
            <a:off x="752234" y="4312263"/>
            <a:ext cx="7618705" cy="2486524"/>
            <a:chOff x="1194435" y="2183130"/>
            <a:chExt cx="7320915" cy="2335652"/>
          </a:xfrm>
        </p:grpSpPr>
        <p:cxnSp>
          <p:nvCxnSpPr>
            <p:cNvPr id="79" name="直接连接符 78"/>
            <p:cNvCxnSpPr/>
            <p:nvPr/>
          </p:nvCxnSpPr>
          <p:spPr>
            <a:xfrm>
              <a:off x="1194435" y="2183130"/>
              <a:ext cx="7202805" cy="326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1194435" y="2577400"/>
              <a:ext cx="7202805" cy="132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1194435" y="4494853"/>
              <a:ext cx="7320915" cy="2392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5" name="文本框 134"/>
            <p:cNvSpPr txBox="1"/>
            <p:nvPr/>
          </p:nvSpPr>
          <p:spPr>
            <a:xfrm>
              <a:off x="1227789" y="2200275"/>
              <a:ext cx="1541209" cy="400110"/>
            </a:xfrm>
            <a:prstGeom prst="rect">
              <a:avLst/>
            </a:prstGeom>
            <a:noFill/>
          </p:spPr>
          <p:txBody>
            <a:bodyPr wrap="square" rtlCol="0">
              <a:spAutoFit/>
            </a:bodyPr>
            <a:lstStyle/>
            <a:p>
              <a:r>
                <a:rPr lang="en-US" altLang="zh-CN" sz="2000" dirty="0"/>
                <a:t>HTTP</a:t>
              </a:r>
              <a:r>
                <a:rPr lang="zh-CN" altLang="en-US" sz="2000" dirty="0"/>
                <a:t>状态码</a:t>
              </a:r>
            </a:p>
          </p:txBody>
        </p:sp>
        <p:sp>
          <p:nvSpPr>
            <p:cNvPr id="136" name="文本框 135"/>
            <p:cNvSpPr txBox="1"/>
            <p:nvPr/>
          </p:nvSpPr>
          <p:spPr>
            <a:xfrm>
              <a:off x="1627745" y="2614791"/>
              <a:ext cx="598295" cy="400110"/>
            </a:xfrm>
            <a:prstGeom prst="rect">
              <a:avLst/>
            </a:prstGeom>
            <a:noFill/>
          </p:spPr>
          <p:txBody>
            <a:bodyPr wrap="square" rtlCol="0">
              <a:spAutoFit/>
            </a:bodyPr>
            <a:lstStyle/>
            <a:p>
              <a:r>
                <a:rPr lang="en-US" altLang="zh-CN" sz="2000" dirty="0"/>
                <a:t>200</a:t>
              </a:r>
              <a:endParaRPr lang="zh-CN" altLang="en-US" sz="2000" dirty="0"/>
            </a:p>
          </p:txBody>
        </p:sp>
        <p:sp>
          <p:nvSpPr>
            <p:cNvPr id="137" name="文本框 136"/>
            <p:cNvSpPr txBox="1"/>
            <p:nvPr/>
          </p:nvSpPr>
          <p:spPr>
            <a:xfrm>
              <a:off x="1627745" y="2976390"/>
              <a:ext cx="598295" cy="400110"/>
            </a:xfrm>
            <a:prstGeom prst="rect">
              <a:avLst/>
            </a:prstGeom>
            <a:noFill/>
          </p:spPr>
          <p:txBody>
            <a:bodyPr wrap="square" rtlCol="0">
              <a:spAutoFit/>
            </a:bodyPr>
            <a:lstStyle/>
            <a:p>
              <a:r>
                <a:rPr lang="en-US" altLang="zh-CN" sz="2000" dirty="0"/>
                <a:t>301</a:t>
              </a:r>
              <a:endParaRPr lang="zh-CN" altLang="en-US" sz="2000" dirty="0"/>
            </a:p>
          </p:txBody>
        </p:sp>
        <p:sp>
          <p:nvSpPr>
            <p:cNvPr id="138" name="文本框 137"/>
            <p:cNvSpPr txBox="1"/>
            <p:nvPr/>
          </p:nvSpPr>
          <p:spPr>
            <a:xfrm>
              <a:off x="1625965" y="3333407"/>
              <a:ext cx="592580" cy="400110"/>
            </a:xfrm>
            <a:prstGeom prst="rect">
              <a:avLst/>
            </a:prstGeom>
            <a:noFill/>
          </p:spPr>
          <p:txBody>
            <a:bodyPr wrap="square" rtlCol="0">
              <a:spAutoFit/>
            </a:bodyPr>
            <a:lstStyle/>
            <a:p>
              <a:r>
                <a:rPr lang="en-US" altLang="zh-CN" sz="2000" dirty="0"/>
                <a:t>400</a:t>
              </a:r>
              <a:endParaRPr lang="zh-CN" altLang="en-US" sz="2000" dirty="0"/>
            </a:p>
          </p:txBody>
        </p:sp>
        <p:sp>
          <p:nvSpPr>
            <p:cNvPr id="139" name="文本框 138"/>
            <p:cNvSpPr txBox="1"/>
            <p:nvPr/>
          </p:nvSpPr>
          <p:spPr>
            <a:xfrm>
              <a:off x="1633460" y="3702255"/>
              <a:ext cx="592580" cy="400110"/>
            </a:xfrm>
            <a:prstGeom prst="rect">
              <a:avLst/>
            </a:prstGeom>
            <a:noFill/>
          </p:spPr>
          <p:txBody>
            <a:bodyPr wrap="square" rtlCol="0">
              <a:spAutoFit/>
            </a:bodyPr>
            <a:lstStyle/>
            <a:p>
              <a:r>
                <a:rPr lang="en-US" altLang="zh-CN" sz="2000" dirty="0"/>
                <a:t>404</a:t>
              </a:r>
              <a:endParaRPr lang="zh-CN" altLang="en-US" sz="2000" dirty="0"/>
            </a:p>
          </p:txBody>
        </p:sp>
        <p:sp>
          <p:nvSpPr>
            <p:cNvPr id="140" name="文本框 139"/>
            <p:cNvSpPr txBox="1"/>
            <p:nvPr/>
          </p:nvSpPr>
          <p:spPr>
            <a:xfrm>
              <a:off x="1633460" y="4082884"/>
              <a:ext cx="592580" cy="400110"/>
            </a:xfrm>
            <a:prstGeom prst="rect">
              <a:avLst/>
            </a:prstGeom>
            <a:noFill/>
          </p:spPr>
          <p:txBody>
            <a:bodyPr wrap="square" rtlCol="0">
              <a:spAutoFit/>
            </a:bodyPr>
            <a:lstStyle/>
            <a:p>
              <a:r>
                <a:rPr lang="en-US" altLang="zh-CN" sz="2000" dirty="0"/>
                <a:t>505</a:t>
              </a:r>
              <a:endParaRPr lang="zh-CN" altLang="en-US" sz="2000" dirty="0"/>
            </a:p>
          </p:txBody>
        </p:sp>
        <p:sp>
          <p:nvSpPr>
            <p:cNvPr id="141" name="文本框 140"/>
            <p:cNvSpPr txBox="1"/>
            <p:nvPr/>
          </p:nvSpPr>
          <p:spPr>
            <a:xfrm>
              <a:off x="3034946" y="2575695"/>
              <a:ext cx="4467631" cy="400110"/>
            </a:xfrm>
            <a:prstGeom prst="rect">
              <a:avLst/>
            </a:prstGeom>
            <a:noFill/>
          </p:spPr>
          <p:txBody>
            <a:bodyPr wrap="square" rtlCol="0">
              <a:spAutoFit/>
            </a:bodyPr>
            <a:lstStyle/>
            <a:p>
              <a:r>
                <a:rPr lang="en-US" altLang="zh-CN" sz="2000" dirty="0"/>
                <a:t>OK,</a:t>
              </a:r>
              <a:r>
                <a:rPr lang="zh-CN" altLang="en-US" sz="2000" dirty="0"/>
                <a:t>文档正确返回</a:t>
              </a:r>
            </a:p>
          </p:txBody>
        </p:sp>
        <p:sp>
          <p:nvSpPr>
            <p:cNvPr id="142" name="文本框 141"/>
            <p:cNvSpPr txBox="1"/>
            <p:nvPr/>
          </p:nvSpPr>
          <p:spPr>
            <a:xfrm>
              <a:off x="3583210" y="2203001"/>
              <a:ext cx="1018769" cy="400110"/>
            </a:xfrm>
            <a:prstGeom prst="rect">
              <a:avLst/>
            </a:prstGeom>
            <a:noFill/>
          </p:spPr>
          <p:txBody>
            <a:bodyPr wrap="square" rtlCol="0">
              <a:spAutoFit/>
            </a:bodyPr>
            <a:lstStyle/>
            <a:p>
              <a:r>
                <a:rPr lang="zh-CN" altLang="en-US" sz="2000" dirty="0"/>
                <a:t>描  述</a:t>
              </a:r>
            </a:p>
          </p:txBody>
        </p:sp>
        <p:sp>
          <p:nvSpPr>
            <p:cNvPr id="143" name="文本框 142"/>
            <p:cNvSpPr txBox="1"/>
            <p:nvPr/>
          </p:nvSpPr>
          <p:spPr>
            <a:xfrm>
              <a:off x="3034946" y="2937552"/>
              <a:ext cx="5465414" cy="400110"/>
            </a:xfrm>
            <a:prstGeom prst="rect">
              <a:avLst/>
            </a:prstGeom>
            <a:noFill/>
          </p:spPr>
          <p:txBody>
            <a:bodyPr wrap="square" rtlCol="0">
              <a:spAutoFit/>
            </a:bodyPr>
            <a:lstStyle/>
            <a:p>
              <a:r>
                <a:rPr lang="en-US" altLang="zh-CN" sz="2000" dirty="0"/>
                <a:t>Redirect</a:t>
              </a:r>
              <a:r>
                <a:rPr lang="zh-CN" altLang="en-US" sz="2000" dirty="0"/>
                <a:t>（重定向）</a:t>
              </a:r>
              <a:r>
                <a:rPr lang="en-US" altLang="zh-CN" sz="2000" dirty="0"/>
                <a:t>,</a:t>
              </a:r>
              <a:r>
                <a:rPr lang="zh-CN" altLang="en-US" sz="2000" dirty="0"/>
                <a:t>请求的已永久移动到新位置</a:t>
              </a:r>
            </a:p>
          </p:txBody>
        </p:sp>
        <p:sp>
          <p:nvSpPr>
            <p:cNvPr id="144" name="文本框 143"/>
            <p:cNvSpPr txBox="1"/>
            <p:nvPr/>
          </p:nvSpPr>
          <p:spPr>
            <a:xfrm>
              <a:off x="3034945" y="3306006"/>
              <a:ext cx="4722464" cy="400110"/>
            </a:xfrm>
            <a:prstGeom prst="rect">
              <a:avLst/>
            </a:prstGeom>
            <a:noFill/>
          </p:spPr>
          <p:txBody>
            <a:bodyPr wrap="square" rtlCol="0">
              <a:spAutoFit/>
            </a:bodyPr>
            <a:lstStyle/>
            <a:p>
              <a:r>
                <a:rPr lang="en-US" altLang="zh-CN" sz="2000" dirty="0"/>
                <a:t>Bad request,</a:t>
              </a:r>
              <a:r>
                <a:rPr lang="zh-CN" altLang="en-US" sz="2000" dirty="0"/>
                <a:t>请求出错</a:t>
              </a:r>
            </a:p>
          </p:txBody>
        </p:sp>
        <p:sp>
          <p:nvSpPr>
            <p:cNvPr id="145" name="文本框 144"/>
            <p:cNvSpPr txBox="1"/>
            <p:nvPr/>
          </p:nvSpPr>
          <p:spPr>
            <a:xfrm>
              <a:off x="3042440" y="3683520"/>
              <a:ext cx="4722465" cy="400110"/>
            </a:xfrm>
            <a:prstGeom prst="rect">
              <a:avLst/>
            </a:prstGeom>
            <a:noFill/>
          </p:spPr>
          <p:txBody>
            <a:bodyPr wrap="square" rtlCol="0">
              <a:spAutoFit/>
            </a:bodyPr>
            <a:lstStyle/>
            <a:p>
              <a:r>
                <a:rPr lang="en-US" altLang="zh-CN" sz="2000" dirty="0"/>
                <a:t>Not Found,</a:t>
              </a:r>
              <a:r>
                <a:rPr lang="zh-CN" altLang="en-US" sz="2000" dirty="0"/>
                <a:t>无法找到这个资源</a:t>
              </a:r>
            </a:p>
          </p:txBody>
        </p:sp>
        <p:sp>
          <p:nvSpPr>
            <p:cNvPr id="146" name="文本框 145"/>
            <p:cNvSpPr txBox="1"/>
            <p:nvPr/>
          </p:nvSpPr>
          <p:spPr>
            <a:xfrm>
              <a:off x="3034946" y="4084656"/>
              <a:ext cx="5097218" cy="400110"/>
            </a:xfrm>
            <a:prstGeom prst="rect">
              <a:avLst/>
            </a:prstGeom>
            <a:noFill/>
          </p:spPr>
          <p:txBody>
            <a:bodyPr wrap="square" rtlCol="0">
              <a:spAutoFit/>
            </a:bodyPr>
            <a:lstStyle/>
            <a:p>
              <a:r>
                <a:rPr lang="en-US" altLang="zh-CN" sz="2000" dirty="0"/>
                <a:t>HTTP Version Not Supported, HTTP</a:t>
              </a:r>
              <a:r>
                <a:rPr lang="zh-CN" altLang="en-US" sz="2000" dirty="0"/>
                <a:t>版本不支持</a:t>
              </a:r>
            </a:p>
          </p:txBody>
        </p:sp>
      </p:grpSp>
    </p:spTree>
    <p:extLst>
      <p:ext uri="{BB962C8B-B14F-4D97-AF65-F5344CB8AC3E}">
        <p14:creationId xmlns:p14="http://schemas.microsoft.com/office/powerpoint/2010/main" val="165173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25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par>
                          <p:cTn id="8" fill="hold">
                            <p:stCondLst>
                              <p:cond delay="750"/>
                            </p:stCondLst>
                            <p:childTnLst>
                              <p:par>
                                <p:cTn id="9" presetID="14" presetClass="entr" presetSubtype="1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500"/>
                            </p:stCondLst>
                            <p:childTnLst>
                              <p:par>
                                <p:cTn id="13" presetID="14" presetClass="entr" presetSubtype="10"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2250"/>
                            </p:stCondLst>
                            <p:childTnLst>
                              <p:par>
                                <p:cTn id="17" presetID="14" presetClass="entr" presetSubtype="10" fill="hold" grpId="0" nodeType="after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par>
                          <p:cTn id="20" fill="hold">
                            <p:stCondLst>
                              <p:cond delay="3000"/>
                            </p:stCondLst>
                            <p:childTnLst>
                              <p:par>
                                <p:cTn id="21" presetID="14" presetClass="entr" presetSubtype="10" fill="hold" grpId="0" nodeType="afterEffect">
                                  <p:stCondLst>
                                    <p:cond delay="25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par>
                          <p:cTn id="24" fill="hold">
                            <p:stCondLst>
                              <p:cond delay="3750"/>
                            </p:stCondLst>
                            <p:childTnLst>
                              <p:par>
                                <p:cTn id="25" presetID="14" presetClass="entr" presetSubtype="10" fill="hold" grpId="0" nodeType="after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par>
                          <p:cTn id="28" fill="hold">
                            <p:stCondLst>
                              <p:cond delay="4500"/>
                            </p:stCondLst>
                            <p:childTnLst>
                              <p:par>
                                <p:cTn id="29" presetID="53" presetClass="entr" presetSubtype="16" fill="hold" nodeType="afterEffect">
                                  <p:stCondLst>
                                    <p:cond delay="50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71"/>
                                        </p:tgtEl>
                                        <p:attrNameLst>
                                          <p:attrName>style.visibility</p:attrName>
                                        </p:attrNameLst>
                                      </p:cBhvr>
                                      <p:to>
                                        <p:strVal val="visible"/>
                                      </p:to>
                                    </p:set>
                                    <p:anim calcmode="lin" valueType="num">
                                      <p:cBhvr>
                                        <p:cTn id="38" dur="500" fill="hold"/>
                                        <p:tgtEl>
                                          <p:spTgt spid="71"/>
                                        </p:tgtEl>
                                        <p:attrNameLst>
                                          <p:attrName>ppt_w</p:attrName>
                                        </p:attrNameLst>
                                      </p:cBhvr>
                                      <p:tavLst>
                                        <p:tav tm="0">
                                          <p:val>
                                            <p:fltVal val="0"/>
                                          </p:val>
                                        </p:tav>
                                        <p:tav tm="100000">
                                          <p:val>
                                            <p:strVal val="#ppt_w"/>
                                          </p:val>
                                        </p:tav>
                                      </p:tavLst>
                                    </p:anim>
                                    <p:anim calcmode="lin" valueType="num">
                                      <p:cBhvr>
                                        <p:cTn id="39" dur="500" fill="hold"/>
                                        <p:tgtEl>
                                          <p:spTgt spid="71"/>
                                        </p:tgtEl>
                                        <p:attrNameLst>
                                          <p:attrName>ppt_h</p:attrName>
                                        </p:attrNameLst>
                                      </p:cBhvr>
                                      <p:tavLst>
                                        <p:tav tm="0">
                                          <p:val>
                                            <p:fltVal val="0"/>
                                          </p:val>
                                        </p:tav>
                                        <p:tav tm="100000">
                                          <p:val>
                                            <p:strVal val="#ppt_h"/>
                                          </p:val>
                                        </p:tav>
                                      </p:tavLst>
                                    </p:anim>
                                    <p:animEffect transition="in" filter="fade">
                                      <p:cBhvr>
                                        <p:cTn id="4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1"/>
          <p:cNvSpPr>
            <a:spLocks noGrp="1"/>
          </p:cNvSpPr>
          <p:nvPr>
            <p:ph type="title"/>
          </p:nvPr>
        </p:nvSpPr>
        <p:spPr>
          <a:xfrm>
            <a:off x="365759" y="0"/>
            <a:ext cx="8414267" cy="755347"/>
          </a:xfrm>
        </p:spPr>
        <p:txBody>
          <a:bodyPr>
            <a:normAutofit/>
          </a:bodyPr>
          <a:lstStyle/>
          <a:p>
            <a:r>
              <a:rPr lang="en-US" altLang="zh-CN" dirty="0" smtClean="0"/>
              <a:t>2.2 HTTP-</a:t>
            </a:r>
            <a:r>
              <a:rPr lang="zh-CN" altLang="en-US" dirty="0" smtClean="0"/>
              <a:t>连接</a:t>
            </a:r>
            <a:r>
              <a:rPr lang="zh-CN" altLang="en-US" dirty="0"/>
              <a:t>管理</a:t>
            </a:r>
          </a:p>
        </p:txBody>
      </p:sp>
      <p:sp>
        <p:nvSpPr>
          <p:cNvPr id="3" name="内容占位符 2"/>
          <p:cNvSpPr>
            <a:spLocks noGrp="1"/>
          </p:cNvSpPr>
          <p:nvPr>
            <p:ph idx="1"/>
          </p:nvPr>
        </p:nvSpPr>
        <p:spPr>
          <a:xfrm>
            <a:off x="365759" y="904239"/>
            <a:ext cx="8414267" cy="528573"/>
          </a:xfrm>
        </p:spPr>
        <p:txBody>
          <a:bodyPr>
            <a:noAutofit/>
          </a:bodyPr>
          <a:lstStyle/>
          <a:p>
            <a:r>
              <a:rPr lang="zh-CN" altLang="en-US" dirty="0"/>
              <a:t>非持续连接</a:t>
            </a:r>
            <a:r>
              <a:rPr lang="zh-CN" altLang="en-US" dirty="0" smtClean="0"/>
              <a:t>的响应时间计算：</a:t>
            </a:r>
            <a:endParaRPr lang="en-US" altLang="zh-CN" dirty="0" smtClean="0"/>
          </a:p>
        </p:txBody>
      </p:sp>
      <p:grpSp>
        <p:nvGrpSpPr>
          <p:cNvPr id="2" name="组合 1"/>
          <p:cNvGrpSpPr/>
          <p:nvPr/>
        </p:nvGrpSpPr>
        <p:grpSpPr>
          <a:xfrm>
            <a:off x="5454974" y="1595372"/>
            <a:ext cx="3569428" cy="3965955"/>
            <a:chOff x="5536299" y="1894047"/>
            <a:chExt cx="3218337" cy="2928818"/>
          </a:xfrm>
        </p:grpSpPr>
        <p:sp>
          <p:nvSpPr>
            <p:cNvPr id="4" name="Line 15"/>
            <p:cNvSpPr>
              <a:spLocks noChangeShapeType="1"/>
            </p:cNvSpPr>
            <p:nvPr/>
          </p:nvSpPr>
          <p:spPr bwMode="auto">
            <a:xfrm>
              <a:off x="6591539" y="2473881"/>
              <a:ext cx="0" cy="2124075"/>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 name="Line 16"/>
            <p:cNvSpPr>
              <a:spLocks noChangeShapeType="1"/>
            </p:cNvSpPr>
            <p:nvPr/>
          </p:nvSpPr>
          <p:spPr bwMode="auto">
            <a:xfrm>
              <a:off x="7859554" y="2469119"/>
              <a:ext cx="0" cy="2160984"/>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 name="Line 17"/>
            <p:cNvSpPr>
              <a:spLocks noChangeShapeType="1"/>
            </p:cNvSpPr>
            <p:nvPr/>
          </p:nvSpPr>
          <p:spPr bwMode="auto">
            <a:xfrm>
              <a:off x="6602254" y="2647713"/>
              <a:ext cx="1263254" cy="2928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 name="Line 18"/>
            <p:cNvSpPr>
              <a:spLocks noChangeShapeType="1"/>
            </p:cNvSpPr>
            <p:nvPr/>
          </p:nvSpPr>
          <p:spPr bwMode="auto">
            <a:xfrm flipH="1">
              <a:off x="6591539" y="2976325"/>
              <a:ext cx="1254919" cy="3024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 name="Line 19"/>
            <p:cNvSpPr>
              <a:spLocks noChangeShapeType="1"/>
            </p:cNvSpPr>
            <p:nvPr/>
          </p:nvSpPr>
          <p:spPr bwMode="auto">
            <a:xfrm>
              <a:off x="6597491" y="3357325"/>
              <a:ext cx="1263254" cy="2928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 name="Line 20"/>
            <p:cNvSpPr>
              <a:spLocks noChangeShapeType="1"/>
            </p:cNvSpPr>
            <p:nvPr/>
          </p:nvSpPr>
          <p:spPr bwMode="auto">
            <a:xfrm flipH="1">
              <a:off x="6609398" y="3719275"/>
              <a:ext cx="1254919" cy="284559"/>
            </a:xfrm>
            <a:prstGeom prst="line">
              <a:avLst/>
            </a:prstGeom>
            <a:noFill/>
            <a:ln w="1270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 name="AutoShape 21"/>
            <p:cNvSpPr>
              <a:spLocks/>
            </p:cNvSpPr>
            <p:nvPr/>
          </p:nvSpPr>
          <p:spPr bwMode="auto">
            <a:xfrm>
              <a:off x="7919085" y="3656172"/>
              <a:ext cx="55960" cy="136922"/>
            </a:xfrm>
            <a:prstGeom prst="rightBrace">
              <a:avLst>
                <a:gd name="adj1" fmla="val 2039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11" name="Text Box 22"/>
            <p:cNvSpPr txBox="1">
              <a:spLocks noChangeArrowheads="1"/>
            </p:cNvSpPr>
            <p:nvPr/>
          </p:nvSpPr>
          <p:spPr bwMode="auto">
            <a:xfrm>
              <a:off x="7979808" y="3536262"/>
              <a:ext cx="774828" cy="377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zh-CN" altLang="en-US" sz="1600" dirty="0">
                  <a:solidFill>
                    <a:srgbClr val="CC0000"/>
                  </a:solidFill>
                  <a:latin typeface="Arial" panose="020B0604020202020204" pitchFamily="34" charset="0"/>
                </a:rPr>
                <a:t>传输</a:t>
              </a:r>
              <a:r>
                <a:rPr lang="zh-CN" altLang="en-US" sz="1600" dirty="0" smtClean="0">
                  <a:solidFill>
                    <a:srgbClr val="CC0000"/>
                  </a:solidFill>
                  <a:latin typeface="Arial" panose="020B0604020202020204" pitchFamily="34" charset="0"/>
                </a:rPr>
                <a:t>文件时间</a:t>
              </a:r>
              <a:endParaRPr lang="en-US" altLang="zh-CN" sz="1600" dirty="0">
                <a:solidFill>
                  <a:srgbClr val="CC0000"/>
                </a:solidFill>
                <a:latin typeface="Arial" panose="020B0604020202020204" pitchFamily="34" charset="0"/>
              </a:endParaRPr>
            </a:p>
          </p:txBody>
        </p:sp>
        <p:sp>
          <p:nvSpPr>
            <p:cNvPr id="12" name="Line 23"/>
            <p:cNvSpPr>
              <a:spLocks noChangeShapeType="1"/>
            </p:cNvSpPr>
            <p:nvPr/>
          </p:nvSpPr>
          <p:spPr bwMode="auto">
            <a:xfrm>
              <a:off x="6298645" y="2628663"/>
              <a:ext cx="292894" cy="1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 name="Text Box 24"/>
            <p:cNvSpPr txBox="1">
              <a:spLocks noChangeArrowheads="1"/>
            </p:cNvSpPr>
            <p:nvPr/>
          </p:nvSpPr>
          <p:spPr bwMode="auto">
            <a:xfrm>
              <a:off x="5536299" y="2504599"/>
              <a:ext cx="858592" cy="3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zh-CN" altLang="en-US" sz="1400" dirty="0">
                  <a:solidFill>
                    <a:srgbClr val="CC0000"/>
                  </a:solidFill>
                  <a:latin typeface="Arial" panose="020B0604020202020204" pitchFamily="34" charset="0"/>
                </a:rPr>
                <a:t>发起</a:t>
              </a:r>
              <a:r>
                <a:rPr lang="en-US" altLang="zh-CN" sz="1400" dirty="0">
                  <a:solidFill>
                    <a:srgbClr val="CC0000"/>
                  </a:solidFill>
                  <a:latin typeface="Arial" panose="020B0604020202020204" pitchFamily="34" charset="0"/>
                </a:rPr>
                <a:t> TCP</a:t>
              </a:r>
            </a:p>
            <a:p>
              <a:pPr>
                <a:spcBef>
                  <a:spcPct val="0"/>
                </a:spcBef>
                <a:buClrTx/>
                <a:buSzTx/>
                <a:buFontTx/>
                <a:buNone/>
              </a:pPr>
              <a:r>
                <a:rPr lang="zh-CN" altLang="en-US" sz="1400" dirty="0">
                  <a:solidFill>
                    <a:srgbClr val="CC0000"/>
                  </a:solidFill>
                  <a:latin typeface="Arial" panose="020B0604020202020204" pitchFamily="34" charset="0"/>
                </a:rPr>
                <a:t>连接</a:t>
              </a:r>
              <a:endParaRPr lang="en-US" altLang="zh-CN" sz="1400" dirty="0">
                <a:solidFill>
                  <a:srgbClr val="CC0000"/>
                </a:solidFill>
                <a:latin typeface="Arial" panose="020B0604020202020204" pitchFamily="34" charset="0"/>
              </a:endParaRPr>
            </a:p>
          </p:txBody>
        </p:sp>
        <p:sp>
          <p:nvSpPr>
            <p:cNvPr id="14" name="AutoShape 25"/>
            <p:cNvSpPr>
              <a:spLocks/>
            </p:cNvSpPr>
            <p:nvPr/>
          </p:nvSpPr>
          <p:spPr bwMode="auto">
            <a:xfrm>
              <a:off x="6399848" y="2666763"/>
              <a:ext cx="96441" cy="602456"/>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buClr>
                  <a:schemeClr val="accent2"/>
                </a:buClr>
                <a:buSzPct val="85000"/>
                <a:buFont typeface="ZapfDingbats" pitchFamily="82" charset="2"/>
                <a:buNone/>
              </a:pPr>
              <a:endParaRPr lang="zh-CN" altLang="zh-CN" sz="1800">
                <a:latin typeface="Arial" panose="020B0604020202020204" pitchFamily="34" charset="0"/>
              </a:endParaRPr>
            </a:p>
          </p:txBody>
        </p:sp>
        <p:sp>
          <p:nvSpPr>
            <p:cNvPr id="15" name="Text Box 26"/>
            <p:cNvSpPr txBox="1">
              <a:spLocks noChangeArrowheads="1"/>
            </p:cNvSpPr>
            <p:nvPr/>
          </p:nvSpPr>
          <p:spPr bwMode="auto">
            <a:xfrm>
              <a:off x="5964612" y="2862631"/>
              <a:ext cx="536634" cy="2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zh-CN" sz="1400" dirty="0">
                  <a:latin typeface="Arial" panose="020B0604020202020204" pitchFamily="34" charset="0"/>
                </a:rPr>
                <a:t>RTT</a:t>
              </a:r>
            </a:p>
          </p:txBody>
        </p:sp>
        <p:sp>
          <p:nvSpPr>
            <p:cNvPr id="16" name="Line 27"/>
            <p:cNvSpPr>
              <a:spLocks noChangeShapeType="1"/>
            </p:cNvSpPr>
            <p:nvPr/>
          </p:nvSpPr>
          <p:spPr bwMode="auto">
            <a:xfrm>
              <a:off x="6335554" y="3307319"/>
              <a:ext cx="2655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7" name="Text Box 28"/>
            <p:cNvSpPr txBox="1">
              <a:spLocks noChangeArrowheads="1"/>
            </p:cNvSpPr>
            <p:nvPr/>
          </p:nvSpPr>
          <p:spPr bwMode="auto">
            <a:xfrm>
              <a:off x="5573794" y="3204210"/>
              <a:ext cx="857584" cy="3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zh-CN" altLang="en-US" sz="1400" dirty="0">
                  <a:solidFill>
                    <a:srgbClr val="CC0000"/>
                  </a:solidFill>
                  <a:latin typeface="Arial" panose="020B0604020202020204" pitchFamily="34" charset="0"/>
                </a:rPr>
                <a:t>发送请求</a:t>
              </a:r>
              <a:endParaRPr lang="en-US" altLang="zh-CN" sz="1400" dirty="0">
                <a:solidFill>
                  <a:srgbClr val="CC0000"/>
                </a:solidFill>
                <a:latin typeface="Arial" panose="020B0604020202020204" pitchFamily="34" charset="0"/>
              </a:endParaRPr>
            </a:p>
            <a:p>
              <a:pPr>
                <a:spcBef>
                  <a:spcPct val="0"/>
                </a:spcBef>
                <a:buClrTx/>
                <a:buSzTx/>
                <a:buFontTx/>
                <a:buNone/>
              </a:pPr>
              <a:r>
                <a:rPr lang="zh-CN" altLang="en-US" sz="1400" dirty="0">
                  <a:solidFill>
                    <a:srgbClr val="CC0000"/>
                  </a:solidFill>
                  <a:latin typeface="Arial" panose="020B0604020202020204" pitchFamily="34" charset="0"/>
                </a:rPr>
                <a:t>报文</a:t>
              </a:r>
              <a:endParaRPr lang="en-US" altLang="zh-CN" sz="1400" dirty="0">
                <a:solidFill>
                  <a:srgbClr val="CC0000"/>
                </a:solidFill>
                <a:latin typeface="Arial" panose="020B0604020202020204" pitchFamily="34" charset="0"/>
              </a:endParaRPr>
            </a:p>
          </p:txBody>
        </p:sp>
        <p:sp>
          <p:nvSpPr>
            <p:cNvPr id="18" name="AutoShape 29"/>
            <p:cNvSpPr>
              <a:spLocks/>
            </p:cNvSpPr>
            <p:nvPr/>
          </p:nvSpPr>
          <p:spPr bwMode="auto">
            <a:xfrm>
              <a:off x="6404610" y="3348991"/>
              <a:ext cx="96441" cy="602456"/>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buClr>
                  <a:schemeClr val="accent2"/>
                </a:buClr>
                <a:buSzPct val="85000"/>
                <a:buFont typeface="ZapfDingbats" pitchFamily="82" charset="2"/>
                <a:buNone/>
              </a:pPr>
              <a:endParaRPr lang="zh-CN" altLang="zh-CN" sz="1800">
                <a:latin typeface="Arial" panose="020B0604020202020204" pitchFamily="34" charset="0"/>
              </a:endParaRPr>
            </a:p>
          </p:txBody>
        </p:sp>
        <p:sp>
          <p:nvSpPr>
            <p:cNvPr id="19" name="Text Box 30"/>
            <p:cNvSpPr txBox="1">
              <a:spLocks noChangeArrowheads="1"/>
            </p:cNvSpPr>
            <p:nvPr/>
          </p:nvSpPr>
          <p:spPr bwMode="auto">
            <a:xfrm>
              <a:off x="5982933" y="3576893"/>
              <a:ext cx="495958" cy="2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zh-CN" sz="1400" dirty="0">
                  <a:latin typeface="Arial" panose="020B0604020202020204" pitchFamily="34" charset="0"/>
                </a:rPr>
                <a:t>RTT</a:t>
              </a:r>
            </a:p>
          </p:txBody>
        </p:sp>
        <p:sp>
          <p:nvSpPr>
            <p:cNvPr id="20" name="Line 35"/>
            <p:cNvSpPr>
              <a:spLocks noChangeShapeType="1"/>
            </p:cNvSpPr>
            <p:nvPr/>
          </p:nvSpPr>
          <p:spPr bwMode="auto">
            <a:xfrm flipH="1">
              <a:off x="6343889" y="4049078"/>
              <a:ext cx="257175" cy="11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1" name="Text Box 36"/>
            <p:cNvSpPr txBox="1">
              <a:spLocks noChangeArrowheads="1"/>
            </p:cNvSpPr>
            <p:nvPr/>
          </p:nvSpPr>
          <p:spPr bwMode="auto">
            <a:xfrm>
              <a:off x="5581552" y="3950018"/>
              <a:ext cx="814010" cy="3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zh-CN" altLang="en-US" sz="1400" dirty="0">
                  <a:solidFill>
                    <a:srgbClr val="CC0000"/>
                  </a:solidFill>
                  <a:latin typeface="Arial" panose="020B0604020202020204" pitchFamily="34" charset="0"/>
                </a:rPr>
                <a:t>接收响应</a:t>
              </a:r>
              <a:endParaRPr lang="en-US" altLang="zh-CN" sz="1400" dirty="0">
                <a:solidFill>
                  <a:srgbClr val="CC0000"/>
                </a:solidFill>
                <a:latin typeface="Arial" panose="020B0604020202020204" pitchFamily="34" charset="0"/>
              </a:endParaRPr>
            </a:p>
            <a:p>
              <a:pPr>
                <a:spcBef>
                  <a:spcPct val="0"/>
                </a:spcBef>
                <a:buClrTx/>
                <a:buSzTx/>
                <a:buFontTx/>
                <a:buNone/>
              </a:pPr>
              <a:r>
                <a:rPr lang="zh-CN" altLang="en-US" sz="1400" dirty="0">
                  <a:solidFill>
                    <a:srgbClr val="CC0000"/>
                  </a:solidFill>
                  <a:latin typeface="Arial" panose="020B0604020202020204" pitchFamily="34" charset="0"/>
                </a:rPr>
                <a:t>报文</a:t>
              </a:r>
              <a:endParaRPr lang="en-US" altLang="zh-CN" sz="1400" dirty="0">
                <a:solidFill>
                  <a:srgbClr val="CC0000"/>
                </a:solidFill>
                <a:latin typeface="Arial" panose="020B0604020202020204" pitchFamily="34" charset="0"/>
              </a:endParaRPr>
            </a:p>
          </p:txBody>
        </p:sp>
        <p:sp>
          <p:nvSpPr>
            <p:cNvPr id="22" name="Text Box 37"/>
            <p:cNvSpPr txBox="1">
              <a:spLocks noChangeArrowheads="1"/>
            </p:cNvSpPr>
            <p:nvPr/>
          </p:nvSpPr>
          <p:spPr bwMode="auto">
            <a:xfrm>
              <a:off x="6422470" y="4608672"/>
              <a:ext cx="471467" cy="2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zh-CN" sz="1400" dirty="0">
                  <a:latin typeface="Arial" panose="020B0604020202020204" pitchFamily="34" charset="0"/>
                </a:rPr>
                <a:t>time</a:t>
              </a:r>
            </a:p>
          </p:txBody>
        </p:sp>
        <p:sp>
          <p:nvSpPr>
            <p:cNvPr id="23" name="Text Box 38"/>
            <p:cNvSpPr txBox="1">
              <a:spLocks noChangeArrowheads="1"/>
            </p:cNvSpPr>
            <p:nvPr/>
          </p:nvSpPr>
          <p:spPr bwMode="auto">
            <a:xfrm>
              <a:off x="7680960" y="4595575"/>
              <a:ext cx="471467" cy="22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1400">
                  <a:latin typeface="Arial" panose="020B0604020202020204" pitchFamily="34" charset="0"/>
                </a:rPr>
                <a:t>time</a:t>
              </a:r>
            </a:p>
          </p:txBody>
        </p:sp>
        <p:grpSp>
          <p:nvGrpSpPr>
            <p:cNvPr id="24" name="Group 43"/>
            <p:cNvGrpSpPr>
              <a:grpSpLocks/>
            </p:cNvGrpSpPr>
            <p:nvPr/>
          </p:nvGrpSpPr>
          <p:grpSpPr bwMode="auto">
            <a:xfrm>
              <a:off x="7709536" y="1894047"/>
              <a:ext cx="317897" cy="513160"/>
              <a:chOff x="4140" y="429"/>
              <a:chExt cx="1425" cy="2396"/>
            </a:xfrm>
          </p:grpSpPr>
          <p:sp>
            <p:nvSpPr>
              <p:cNvPr id="25" name="Freeform 44"/>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6" name="Rectangle 45"/>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7" name="Freeform 46"/>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8" name="Freeform 47"/>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9" name="Rectangle 48"/>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30" name="Group 49"/>
              <p:cNvGrpSpPr>
                <a:grpSpLocks/>
              </p:cNvGrpSpPr>
              <p:nvPr/>
            </p:nvGrpSpPr>
            <p:grpSpPr bwMode="auto">
              <a:xfrm>
                <a:off x="4749" y="668"/>
                <a:ext cx="581" cy="145"/>
                <a:chOff x="614" y="2568"/>
                <a:chExt cx="725" cy="139"/>
              </a:xfrm>
            </p:grpSpPr>
            <p:sp>
              <p:nvSpPr>
                <p:cNvPr id="55" name="AutoShape 50"/>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6" name="AutoShape 51"/>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1" name="Rectangle 52"/>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32" name="Group 53"/>
              <p:cNvGrpSpPr>
                <a:grpSpLocks/>
              </p:cNvGrpSpPr>
              <p:nvPr/>
            </p:nvGrpSpPr>
            <p:grpSpPr bwMode="auto">
              <a:xfrm>
                <a:off x="4747" y="994"/>
                <a:ext cx="581" cy="134"/>
                <a:chOff x="614" y="2568"/>
                <a:chExt cx="725" cy="139"/>
              </a:xfrm>
            </p:grpSpPr>
            <p:sp>
              <p:nvSpPr>
                <p:cNvPr id="53" name="AutoShape 54"/>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4" name="AutoShape 55"/>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3" name="Rectangle 56"/>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34" name="Rectangle 57"/>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35" name="Group 58"/>
              <p:cNvGrpSpPr>
                <a:grpSpLocks/>
              </p:cNvGrpSpPr>
              <p:nvPr/>
            </p:nvGrpSpPr>
            <p:grpSpPr bwMode="auto">
              <a:xfrm>
                <a:off x="4735" y="1627"/>
                <a:ext cx="582" cy="151"/>
                <a:chOff x="614" y="2568"/>
                <a:chExt cx="725" cy="139"/>
              </a:xfrm>
            </p:grpSpPr>
            <p:sp>
              <p:nvSpPr>
                <p:cNvPr id="51" name="AutoShape 59"/>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2" name="AutoShape 60"/>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6" name="Freeform 61"/>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37" name="Group 62"/>
              <p:cNvGrpSpPr>
                <a:grpSpLocks/>
              </p:cNvGrpSpPr>
              <p:nvPr/>
            </p:nvGrpSpPr>
            <p:grpSpPr bwMode="auto">
              <a:xfrm>
                <a:off x="4739" y="1327"/>
                <a:ext cx="582" cy="139"/>
                <a:chOff x="614" y="2568"/>
                <a:chExt cx="725" cy="139"/>
              </a:xfrm>
            </p:grpSpPr>
            <p:sp>
              <p:nvSpPr>
                <p:cNvPr id="49" name="AutoShape 63"/>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0" name="AutoShape 64"/>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8" name="Rectangle 65"/>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39" name="Freeform 66"/>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40" name="Freeform 67"/>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41" name="Oval 68"/>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2" name="Freeform 69"/>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43" name="AutoShape 70"/>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4" name="AutoShape 71"/>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5" name="Oval 72"/>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6" name="Oval 73"/>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100000"/>
                  </a:lnSpc>
                  <a:spcBef>
                    <a:spcPct val="0"/>
                  </a:spcBef>
                  <a:buClrTx/>
                  <a:buSzTx/>
                  <a:buFontTx/>
                  <a:buNone/>
                </a:pPr>
                <a:endParaRPr lang="zh-CN" altLang="zh-CN" sz="1350">
                  <a:solidFill>
                    <a:srgbClr val="FF0000"/>
                  </a:solidFill>
                  <a:latin typeface="Arial" panose="020B0604020202020204" pitchFamily="34" charset="0"/>
                  <a:cs typeface="Arial" panose="020B0604020202020204" pitchFamily="34" charset="0"/>
                </a:endParaRPr>
              </a:p>
            </p:txBody>
          </p:sp>
          <p:sp>
            <p:nvSpPr>
              <p:cNvPr id="47" name="Oval 74"/>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8" name="Rectangle 75"/>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grpSp>
          <p:nvGrpSpPr>
            <p:cNvPr id="57" name="Group 76"/>
            <p:cNvGrpSpPr>
              <a:grpSpLocks/>
            </p:cNvGrpSpPr>
            <p:nvPr/>
          </p:nvGrpSpPr>
          <p:grpSpPr bwMode="auto">
            <a:xfrm>
              <a:off x="6208157" y="1910715"/>
              <a:ext cx="523875" cy="532210"/>
              <a:chOff x="-44" y="1473"/>
              <a:chExt cx="981" cy="1105"/>
            </a:xfrm>
          </p:grpSpPr>
          <p:pic>
            <p:nvPicPr>
              <p:cNvPr id="58" name="Picture 77"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Freeform 78"/>
              <p:cNvSpPr>
                <a:spLocks/>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sp>
        <p:nvSpPr>
          <p:cNvPr id="61" name="内容占位符 2"/>
          <p:cNvSpPr txBox="1">
            <a:spLocks/>
          </p:cNvSpPr>
          <p:nvPr/>
        </p:nvSpPr>
        <p:spPr>
          <a:xfrm>
            <a:off x="365759" y="1520744"/>
            <a:ext cx="4967292" cy="40367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RTT</a:t>
            </a:r>
            <a:r>
              <a:rPr lang="zh-CN" altLang="en-US" sz="2400" dirty="0"/>
              <a:t>（</a:t>
            </a:r>
            <a:r>
              <a:rPr lang="en-US" altLang="zh-CN" sz="2400" dirty="0"/>
              <a:t>round trip time</a:t>
            </a:r>
            <a:r>
              <a:rPr lang="zh-CN" altLang="en-US" sz="2400" dirty="0"/>
              <a:t>）：往返时间定义为一个短分组从客户到服务器然后返回客户所用的时间。</a:t>
            </a:r>
            <a:endParaRPr lang="en-US" altLang="zh-CN" sz="2400" dirty="0"/>
          </a:p>
          <a:p>
            <a:r>
              <a:rPr lang="en-US" altLang="zh-CN" sz="2400" dirty="0"/>
              <a:t>RTT</a:t>
            </a:r>
            <a:r>
              <a:rPr lang="zh-CN" altLang="en-US" sz="2400" dirty="0"/>
              <a:t>包括分组传播时延、排队时延和分组处理时延</a:t>
            </a:r>
            <a:r>
              <a:rPr lang="zh-CN" altLang="en-US" sz="2400" dirty="0" smtClean="0"/>
              <a:t>。</a:t>
            </a:r>
            <a:endParaRPr lang="en-US" altLang="zh-CN" sz="2400" dirty="0" smtClean="0"/>
          </a:p>
          <a:p>
            <a:r>
              <a:rPr lang="zh-CN" altLang="en-US" dirty="0" smtClean="0"/>
              <a:t>非</a:t>
            </a:r>
            <a:r>
              <a:rPr lang="zh-CN" altLang="en-US" dirty="0"/>
              <a:t>持续连接的</a:t>
            </a:r>
            <a:r>
              <a:rPr lang="en-US" altLang="zh-CN" dirty="0"/>
              <a:t>HTTP</a:t>
            </a:r>
            <a:r>
              <a:rPr lang="zh-CN" altLang="en-US" dirty="0"/>
              <a:t>响应时间包括</a:t>
            </a:r>
            <a:endParaRPr lang="en-US" altLang="zh-CN" dirty="0"/>
          </a:p>
          <a:p>
            <a:pPr lvl="1"/>
            <a:r>
              <a:rPr lang="zh-CN" altLang="en-US" dirty="0"/>
              <a:t>建立</a:t>
            </a:r>
            <a:r>
              <a:rPr lang="en-US" altLang="zh-CN" dirty="0"/>
              <a:t>TCP</a:t>
            </a:r>
            <a:r>
              <a:rPr lang="zh-CN" altLang="en-US" dirty="0"/>
              <a:t>连接用</a:t>
            </a:r>
            <a:r>
              <a:rPr lang="en-US" altLang="zh-CN" dirty="0"/>
              <a:t>1</a:t>
            </a:r>
            <a:r>
              <a:rPr lang="zh-CN" altLang="en-US" dirty="0"/>
              <a:t>个</a:t>
            </a:r>
            <a:r>
              <a:rPr lang="en-US" altLang="zh-CN" dirty="0"/>
              <a:t>RTT;</a:t>
            </a:r>
          </a:p>
          <a:p>
            <a:pPr lvl="1"/>
            <a:r>
              <a:rPr lang="zh-CN" altLang="en-US" dirty="0"/>
              <a:t>发送请求和接收响应用</a:t>
            </a:r>
            <a:r>
              <a:rPr lang="en-US" altLang="zh-CN" dirty="0"/>
              <a:t>1</a:t>
            </a:r>
            <a:r>
              <a:rPr lang="zh-CN" altLang="en-US" dirty="0"/>
              <a:t>个</a:t>
            </a:r>
            <a:r>
              <a:rPr lang="en-US" altLang="zh-CN" dirty="0"/>
              <a:t>RTT</a:t>
            </a:r>
            <a:r>
              <a:rPr lang="zh-CN" altLang="en-US" dirty="0"/>
              <a:t>和很短的文件传输时间。</a:t>
            </a:r>
            <a:endParaRPr lang="en-US" altLang="zh-CN" dirty="0"/>
          </a:p>
          <a:p>
            <a:endParaRPr lang="en-US" altLang="zh-CN" sz="2400" dirty="0"/>
          </a:p>
        </p:txBody>
      </p:sp>
      <p:sp>
        <p:nvSpPr>
          <p:cNvPr id="63" name="矩形 62"/>
          <p:cNvSpPr/>
          <p:nvPr/>
        </p:nvSpPr>
        <p:spPr>
          <a:xfrm>
            <a:off x="590549" y="5775593"/>
            <a:ext cx="6286501" cy="462293"/>
          </a:xfrm>
          <a:prstGeom prst="rect">
            <a:avLst/>
          </a:prstGeom>
          <a:solidFill>
            <a:srgbClr val="FFFF99"/>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tx1"/>
                </a:solidFill>
              </a:rPr>
              <a:t>总响应时间 </a:t>
            </a:r>
            <a:r>
              <a:rPr lang="en-US" altLang="zh-CN" sz="3200" dirty="0">
                <a:solidFill>
                  <a:schemeClr val="tx1"/>
                </a:solidFill>
              </a:rPr>
              <a:t>= 2RTT + </a:t>
            </a:r>
            <a:r>
              <a:rPr lang="zh-CN" altLang="en-US" sz="3200" dirty="0">
                <a:solidFill>
                  <a:schemeClr val="tx1"/>
                </a:solidFill>
              </a:rPr>
              <a:t>文件传输时间</a:t>
            </a:r>
            <a:endParaRPr lang="en-US" altLang="zh-CN" sz="3200" dirty="0">
              <a:solidFill>
                <a:schemeClr val="tx1"/>
              </a:solidFill>
            </a:endParaRPr>
          </a:p>
        </p:txBody>
      </p:sp>
    </p:spTree>
    <p:extLst>
      <p:ext uri="{BB962C8B-B14F-4D97-AF65-F5344CB8AC3E}">
        <p14:creationId xmlns:p14="http://schemas.microsoft.com/office/powerpoint/2010/main" val="90931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22" presetClass="entr" presetSubtype="1" fill="hold" nodeType="afterEffect">
                                  <p:stCondLst>
                                    <p:cond delay="250"/>
                                  </p:stCondLst>
                                  <p:childTnLst>
                                    <p:set>
                                      <p:cBhvr>
                                        <p:cTn id="17" dur="1" fill="hold">
                                          <p:stCondLst>
                                            <p:cond delay="0"/>
                                          </p:stCondLst>
                                        </p:cTn>
                                        <p:tgtEl>
                                          <p:spTgt spid="61">
                                            <p:txEl>
                                              <p:pRg st="0" end="0"/>
                                            </p:txEl>
                                          </p:spTgt>
                                        </p:tgtEl>
                                        <p:attrNameLst>
                                          <p:attrName>style.visibility</p:attrName>
                                        </p:attrNameLst>
                                      </p:cBhvr>
                                      <p:to>
                                        <p:strVal val="visible"/>
                                      </p:to>
                                    </p:set>
                                    <p:animEffect transition="in" filter="wipe(up)">
                                      <p:cBhvr>
                                        <p:cTn id="18" dur="500"/>
                                        <p:tgtEl>
                                          <p:spTgt spid="61">
                                            <p:txEl>
                                              <p:pRg st="0" end="0"/>
                                            </p:txEl>
                                          </p:spTgt>
                                        </p:tgtEl>
                                      </p:cBhvr>
                                    </p:animEffect>
                                  </p:childTnLst>
                                </p:cTn>
                              </p:par>
                            </p:childTnLst>
                          </p:cTn>
                        </p:par>
                        <p:par>
                          <p:cTn id="19" fill="hold">
                            <p:stCondLst>
                              <p:cond delay="1250"/>
                            </p:stCondLst>
                            <p:childTnLst>
                              <p:par>
                                <p:cTn id="20" presetID="22" presetClass="entr" presetSubtype="1" fill="hold" nodeType="afterEffect">
                                  <p:stCondLst>
                                    <p:cond delay="250"/>
                                  </p:stCondLst>
                                  <p:childTnLst>
                                    <p:set>
                                      <p:cBhvr>
                                        <p:cTn id="21" dur="1" fill="hold">
                                          <p:stCondLst>
                                            <p:cond delay="0"/>
                                          </p:stCondLst>
                                        </p:cTn>
                                        <p:tgtEl>
                                          <p:spTgt spid="61">
                                            <p:txEl>
                                              <p:pRg st="1" end="1"/>
                                            </p:txEl>
                                          </p:spTgt>
                                        </p:tgtEl>
                                        <p:attrNameLst>
                                          <p:attrName>style.visibility</p:attrName>
                                        </p:attrNameLst>
                                      </p:cBhvr>
                                      <p:to>
                                        <p:strVal val="visible"/>
                                      </p:to>
                                    </p:set>
                                    <p:animEffect transition="in" filter="wipe(up)">
                                      <p:cBhvr>
                                        <p:cTn id="22" dur="500"/>
                                        <p:tgtEl>
                                          <p:spTgt spid="61">
                                            <p:txEl>
                                              <p:pRg st="1" end="1"/>
                                            </p:txEl>
                                          </p:spTgt>
                                        </p:tgtEl>
                                      </p:cBhvr>
                                    </p:animEffect>
                                  </p:childTnLst>
                                </p:cTn>
                              </p:par>
                            </p:childTnLst>
                          </p:cTn>
                        </p:par>
                        <p:par>
                          <p:cTn id="23" fill="hold">
                            <p:stCondLst>
                              <p:cond delay="2000"/>
                            </p:stCondLst>
                            <p:childTnLst>
                              <p:par>
                                <p:cTn id="24" presetID="22" presetClass="entr" presetSubtype="1" fill="hold" nodeType="afterEffect">
                                  <p:stCondLst>
                                    <p:cond delay="250"/>
                                  </p:stCondLst>
                                  <p:childTnLst>
                                    <p:set>
                                      <p:cBhvr>
                                        <p:cTn id="25" dur="1" fill="hold">
                                          <p:stCondLst>
                                            <p:cond delay="0"/>
                                          </p:stCondLst>
                                        </p:cTn>
                                        <p:tgtEl>
                                          <p:spTgt spid="61">
                                            <p:txEl>
                                              <p:pRg st="2" end="2"/>
                                            </p:txEl>
                                          </p:spTgt>
                                        </p:tgtEl>
                                        <p:attrNameLst>
                                          <p:attrName>style.visibility</p:attrName>
                                        </p:attrNameLst>
                                      </p:cBhvr>
                                      <p:to>
                                        <p:strVal val="visible"/>
                                      </p:to>
                                    </p:set>
                                    <p:animEffect transition="in" filter="wipe(up)">
                                      <p:cBhvr>
                                        <p:cTn id="26" dur="500"/>
                                        <p:tgtEl>
                                          <p:spTgt spid="61">
                                            <p:txEl>
                                              <p:pRg st="2" end="2"/>
                                            </p:txEl>
                                          </p:spTgt>
                                        </p:tgtEl>
                                      </p:cBhvr>
                                    </p:animEffect>
                                  </p:childTnLst>
                                </p:cTn>
                              </p:par>
                            </p:childTnLst>
                          </p:cTn>
                        </p:par>
                        <p:par>
                          <p:cTn id="27" fill="hold">
                            <p:stCondLst>
                              <p:cond delay="2750"/>
                            </p:stCondLst>
                            <p:childTnLst>
                              <p:par>
                                <p:cTn id="28" presetID="22" presetClass="entr" presetSubtype="1" fill="hold" nodeType="afterEffect">
                                  <p:stCondLst>
                                    <p:cond delay="250"/>
                                  </p:stCondLst>
                                  <p:childTnLst>
                                    <p:set>
                                      <p:cBhvr>
                                        <p:cTn id="29" dur="1" fill="hold">
                                          <p:stCondLst>
                                            <p:cond delay="0"/>
                                          </p:stCondLst>
                                        </p:cTn>
                                        <p:tgtEl>
                                          <p:spTgt spid="61">
                                            <p:txEl>
                                              <p:pRg st="3" end="3"/>
                                            </p:txEl>
                                          </p:spTgt>
                                        </p:tgtEl>
                                        <p:attrNameLst>
                                          <p:attrName>style.visibility</p:attrName>
                                        </p:attrNameLst>
                                      </p:cBhvr>
                                      <p:to>
                                        <p:strVal val="visible"/>
                                      </p:to>
                                    </p:set>
                                    <p:animEffect transition="in" filter="wipe(up)">
                                      <p:cBhvr>
                                        <p:cTn id="30" dur="500"/>
                                        <p:tgtEl>
                                          <p:spTgt spid="61">
                                            <p:txEl>
                                              <p:pRg st="3" end="3"/>
                                            </p:txEl>
                                          </p:spTgt>
                                        </p:tgtEl>
                                      </p:cBhvr>
                                    </p:animEffect>
                                  </p:childTnLst>
                                </p:cTn>
                              </p:par>
                            </p:childTnLst>
                          </p:cTn>
                        </p:par>
                        <p:par>
                          <p:cTn id="31" fill="hold">
                            <p:stCondLst>
                              <p:cond delay="3500"/>
                            </p:stCondLst>
                            <p:childTnLst>
                              <p:par>
                                <p:cTn id="32" presetID="22" presetClass="entr" presetSubtype="1" fill="hold" nodeType="afterEffect">
                                  <p:stCondLst>
                                    <p:cond delay="250"/>
                                  </p:stCondLst>
                                  <p:childTnLst>
                                    <p:set>
                                      <p:cBhvr>
                                        <p:cTn id="33" dur="1" fill="hold">
                                          <p:stCondLst>
                                            <p:cond delay="0"/>
                                          </p:stCondLst>
                                        </p:cTn>
                                        <p:tgtEl>
                                          <p:spTgt spid="61">
                                            <p:txEl>
                                              <p:pRg st="4" end="4"/>
                                            </p:txEl>
                                          </p:spTgt>
                                        </p:tgtEl>
                                        <p:attrNameLst>
                                          <p:attrName>style.visibility</p:attrName>
                                        </p:attrNameLst>
                                      </p:cBhvr>
                                      <p:to>
                                        <p:strVal val="visible"/>
                                      </p:to>
                                    </p:set>
                                    <p:animEffect transition="in" filter="wipe(up)">
                                      <p:cBhvr>
                                        <p:cTn id="34" dur="500"/>
                                        <p:tgtEl>
                                          <p:spTgt spid="61">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250"/>
                                  </p:stCondLst>
                                  <p:childTnLst>
                                    <p:set>
                                      <p:cBhvr>
                                        <p:cTn id="38" dur="1" fill="hold">
                                          <p:stCondLst>
                                            <p:cond delay="0"/>
                                          </p:stCondLst>
                                        </p:cTn>
                                        <p:tgtEl>
                                          <p:spTgt spid="63"/>
                                        </p:tgtEl>
                                        <p:attrNameLst>
                                          <p:attrName>style.visibility</p:attrName>
                                        </p:attrNameLst>
                                      </p:cBhvr>
                                      <p:to>
                                        <p:strVal val="visible"/>
                                      </p:to>
                                    </p:set>
                                    <p:animEffect transition="in" filter="circle(in)">
                                      <p:cBhvr>
                                        <p:cTn id="39"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200" y="1762124"/>
            <a:ext cx="8483600" cy="4505325"/>
          </a:xfrm>
        </p:spPr>
        <p:txBody>
          <a:bodyPr>
            <a:normAutofit fontScale="85000" lnSpcReduction="10000"/>
          </a:bodyPr>
          <a:lstStyle/>
          <a:p>
            <a:pPr>
              <a:lnSpc>
                <a:spcPct val="125000"/>
              </a:lnSpc>
            </a:pPr>
            <a:r>
              <a:rPr lang="en-US" altLang="zh-CN" dirty="0" smtClean="0">
                <a:latin typeface="Times New Roman" panose="02020603050405020304" pitchFamily="18" charset="0"/>
              </a:rPr>
              <a:t>DNS</a:t>
            </a:r>
            <a:r>
              <a:rPr lang="zh-CN" altLang="en-US" dirty="0" smtClean="0">
                <a:latin typeface="Times New Roman" panose="02020603050405020304" pitchFamily="18" charset="0"/>
              </a:rPr>
              <a:t>域名系统是由</a:t>
            </a:r>
            <a:r>
              <a:rPr lang="zh-CN" altLang="en-US" dirty="0">
                <a:latin typeface="Times New Roman" panose="02020603050405020304" pitchFamily="18" charset="0"/>
              </a:rPr>
              <a:t>分层的</a:t>
            </a:r>
            <a:r>
              <a:rPr lang="en-US" altLang="zh-CN" dirty="0">
                <a:latin typeface="Times New Roman" panose="02020603050405020304" pitchFamily="18" charset="0"/>
              </a:rPr>
              <a:t>DNS</a:t>
            </a:r>
            <a:r>
              <a:rPr lang="zh-CN" altLang="en-US" dirty="0">
                <a:latin typeface="Times New Roman" panose="02020603050405020304" pitchFamily="18" charset="0"/>
              </a:rPr>
              <a:t>服务器实现</a:t>
            </a:r>
            <a:r>
              <a:rPr lang="zh-CN" altLang="en-US" dirty="0" smtClean="0">
                <a:latin typeface="Times New Roman" panose="02020603050405020304" pitchFamily="18" charset="0"/>
              </a:rPr>
              <a:t>的</a:t>
            </a:r>
            <a:r>
              <a:rPr lang="zh-CN" altLang="en-US" dirty="0" smtClean="0">
                <a:solidFill>
                  <a:srgbClr val="FF0000"/>
                </a:solidFill>
                <a:latin typeface="Times New Roman" panose="02020603050405020304" pitchFamily="18" charset="0"/>
              </a:rPr>
              <a:t>分布式数据库</a:t>
            </a:r>
            <a:r>
              <a:rPr lang="zh-CN" altLang="en-US" dirty="0" smtClean="0">
                <a:latin typeface="Times New Roman" panose="02020603050405020304" pitchFamily="18" charset="0"/>
              </a:rPr>
              <a:t>。</a:t>
            </a:r>
            <a:endParaRPr lang="zh-CN" altLang="en-US" dirty="0">
              <a:solidFill>
                <a:srgbClr val="FF0000"/>
              </a:solidFill>
              <a:latin typeface="Times New Roman" panose="02020603050405020304" pitchFamily="18" charset="0"/>
            </a:endParaRPr>
          </a:p>
          <a:p>
            <a:pPr>
              <a:lnSpc>
                <a:spcPct val="125000"/>
              </a:lnSpc>
            </a:pPr>
            <a:r>
              <a:rPr lang="en-US" altLang="zh-CN" dirty="0" smtClean="0">
                <a:latin typeface="Times New Roman" panose="02020603050405020304" pitchFamily="18" charset="0"/>
              </a:rPr>
              <a:t>DNS</a:t>
            </a:r>
            <a:r>
              <a:rPr lang="zh-CN" altLang="en-US" dirty="0" smtClean="0">
                <a:latin typeface="Times New Roman" panose="02020603050405020304" pitchFamily="18" charset="0"/>
              </a:rPr>
              <a:t>协议允许</a:t>
            </a:r>
            <a:r>
              <a:rPr lang="zh-CN" altLang="en-US" dirty="0">
                <a:latin typeface="Times New Roman" panose="02020603050405020304" pitchFamily="18" charset="0"/>
              </a:rPr>
              <a:t>主机查询分布式数据库的应用层</a:t>
            </a:r>
            <a:r>
              <a:rPr lang="zh-CN" altLang="en-US" dirty="0" smtClean="0">
                <a:latin typeface="Times New Roman" panose="02020603050405020304" pitchFamily="18" charset="0"/>
              </a:rPr>
              <a:t>协议。</a:t>
            </a:r>
            <a:endParaRPr lang="en-US" altLang="zh-CN" dirty="0" smtClean="0">
              <a:latin typeface="Times New Roman" panose="02020603050405020304" pitchFamily="18" charset="0"/>
            </a:endParaRPr>
          </a:p>
          <a:p>
            <a:pPr>
              <a:lnSpc>
                <a:spcPct val="125000"/>
              </a:lnSpc>
            </a:pPr>
            <a:r>
              <a:rPr lang="en-US" altLang="zh-CN" dirty="0" smtClean="0">
                <a:latin typeface="Times New Roman" panose="02020603050405020304" pitchFamily="18" charset="0"/>
              </a:rPr>
              <a:t>DNS</a:t>
            </a:r>
            <a:r>
              <a:rPr lang="zh-CN" altLang="en-US" dirty="0">
                <a:latin typeface="Times New Roman" panose="02020603050405020304" pitchFamily="18" charset="0"/>
              </a:rPr>
              <a:t>协议运行在</a:t>
            </a:r>
            <a:r>
              <a:rPr lang="en-US" altLang="zh-CN" dirty="0">
                <a:solidFill>
                  <a:srgbClr val="FF0000"/>
                </a:solidFill>
                <a:latin typeface="Times New Roman" panose="02020603050405020304" pitchFamily="18" charset="0"/>
              </a:rPr>
              <a:t>UDP</a:t>
            </a:r>
            <a:r>
              <a:rPr lang="zh-CN" altLang="en-US" dirty="0">
                <a:latin typeface="Times New Roman" panose="02020603050405020304" pitchFamily="18" charset="0"/>
              </a:rPr>
              <a:t>之上</a:t>
            </a:r>
            <a:r>
              <a:rPr lang="zh-CN" altLang="en-US" dirty="0" smtClean="0">
                <a:latin typeface="Times New Roman" panose="02020603050405020304" pitchFamily="18" charset="0"/>
              </a:rPr>
              <a:t>，端口</a:t>
            </a:r>
            <a:r>
              <a:rPr lang="zh-CN" altLang="en-US" dirty="0">
                <a:latin typeface="Times New Roman" panose="02020603050405020304" pitchFamily="18" charset="0"/>
              </a:rPr>
              <a:t>号</a:t>
            </a:r>
            <a:r>
              <a:rPr lang="en-US" altLang="zh-CN" dirty="0" smtClean="0">
                <a:latin typeface="Times New Roman" panose="02020603050405020304" pitchFamily="18" charset="0"/>
              </a:rPr>
              <a:t>:</a:t>
            </a:r>
            <a:r>
              <a:rPr lang="en-US" altLang="zh-CN" dirty="0" smtClean="0">
                <a:solidFill>
                  <a:srgbClr val="FF0000"/>
                </a:solidFill>
                <a:latin typeface="Times New Roman" panose="02020603050405020304" pitchFamily="18" charset="0"/>
              </a:rPr>
              <a:t>53</a:t>
            </a:r>
            <a:r>
              <a:rPr lang="zh-CN" altLang="en-US" dirty="0" smtClean="0">
                <a:latin typeface="Times New Roman" panose="02020603050405020304" pitchFamily="18" charset="0"/>
              </a:rPr>
              <a:t>。</a:t>
            </a:r>
            <a:endParaRPr lang="zh-CN" altLang="en-US" dirty="0">
              <a:latin typeface="Times New Roman" panose="02020603050405020304" pitchFamily="18" charset="0"/>
            </a:endParaRPr>
          </a:p>
          <a:p>
            <a:pPr>
              <a:lnSpc>
                <a:spcPct val="120000"/>
              </a:lnSpc>
            </a:pPr>
            <a:r>
              <a:rPr lang="en-US" altLang="zh-CN" dirty="0">
                <a:latin typeface="Times New Roman" panose="02020603050405020304" pitchFamily="18" charset="0"/>
              </a:rPr>
              <a:t>DNS</a:t>
            </a:r>
            <a:r>
              <a:rPr lang="zh-CN" altLang="en-US" dirty="0">
                <a:latin typeface="Times New Roman" panose="02020603050405020304" pitchFamily="18" charset="0"/>
              </a:rPr>
              <a:t>通常</a:t>
            </a:r>
            <a:r>
              <a:rPr lang="zh-CN" altLang="en-US" dirty="0">
                <a:solidFill>
                  <a:srgbClr val="FF0000"/>
                </a:solidFill>
                <a:latin typeface="Times New Roman" panose="02020603050405020304" pitchFamily="18" charset="0"/>
              </a:rPr>
              <a:t>直接由其他的应用层协议 </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如</a:t>
            </a:r>
            <a:r>
              <a:rPr lang="en-US" altLang="zh-CN" dirty="0" smtClean="0">
                <a:latin typeface="Times New Roman" panose="02020603050405020304" pitchFamily="18" charset="0"/>
              </a:rPr>
              <a:t>: HTTP</a:t>
            </a:r>
            <a:r>
              <a:rPr lang="zh-CN" altLang="en-US" dirty="0">
                <a:latin typeface="Times New Roman" panose="02020603050405020304" pitchFamily="18" charset="0"/>
              </a:rPr>
              <a:t>、</a:t>
            </a:r>
            <a:r>
              <a:rPr lang="en-US" altLang="zh-CN" dirty="0">
                <a:latin typeface="Times New Roman" panose="02020603050405020304" pitchFamily="18" charset="0"/>
              </a:rPr>
              <a:t>SMTP </a:t>
            </a:r>
            <a:r>
              <a:rPr lang="zh-CN" altLang="en-US" dirty="0">
                <a:latin typeface="Times New Roman" panose="02020603050405020304" pitchFamily="18" charset="0"/>
              </a:rPr>
              <a:t>和</a:t>
            </a:r>
            <a:r>
              <a:rPr lang="en-US" altLang="zh-CN" dirty="0">
                <a:latin typeface="Times New Roman" panose="02020603050405020304" pitchFamily="18" charset="0"/>
              </a:rPr>
              <a:t>FTP)</a:t>
            </a:r>
            <a:r>
              <a:rPr lang="zh-CN" altLang="en-US" dirty="0" smtClean="0">
                <a:latin typeface="Times New Roman" panose="02020603050405020304" pitchFamily="18" charset="0"/>
              </a:rPr>
              <a:t>使用</a:t>
            </a:r>
            <a:r>
              <a:rPr lang="zh-CN" altLang="en-US" dirty="0">
                <a:latin typeface="Times New Roman" panose="02020603050405020304" pitchFamily="18" charset="0"/>
              </a:rPr>
              <a:t>，</a:t>
            </a:r>
            <a:r>
              <a:rPr lang="zh-CN" altLang="en-US" dirty="0" smtClean="0">
                <a:latin typeface="Times New Roman" panose="02020603050405020304" pitchFamily="18" charset="0"/>
              </a:rPr>
              <a:t>用户</a:t>
            </a:r>
            <a:r>
              <a:rPr lang="zh-CN" altLang="en-US" dirty="0">
                <a:latin typeface="Times New Roman" panose="02020603050405020304" pitchFamily="18" charset="0"/>
              </a:rPr>
              <a:t>只是间接使用。</a:t>
            </a:r>
          </a:p>
          <a:p>
            <a:pPr>
              <a:lnSpc>
                <a:spcPct val="125000"/>
              </a:lnSpc>
              <a:buFont typeface="Wingdings" panose="05000000000000000000" pitchFamily="2" charset="2"/>
              <a:buChar char="ü"/>
            </a:pPr>
            <a:endParaRPr lang="zh-CN" altLang="en-US" b="1" dirty="0">
              <a:ea typeface="华文中宋" panose="02010600040101010101" pitchFamily="2" charset="-122"/>
            </a:endParaRPr>
          </a:p>
          <a:p>
            <a:endParaRPr lang="zh-CN" altLang="en-US" dirty="0"/>
          </a:p>
        </p:txBody>
      </p:sp>
      <p:sp>
        <p:nvSpPr>
          <p:cNvPr id="4" name="矩形 3"/>
          <p:cNvSpPr/>
          <p:nvPr/>
        </p:nvSpPr>
        <p:spPr>
          <a:xfrm>
            <a:off x="600075" y="881063"/>
            <a:ext cx="7953375" cy="733425"/>
          </a:xfrm>
          <a:prstGeom prst="rect">
            <a:avLst/>
          </a:prstGeom>
          <a:solidFill>
            <a:srgbClr val="FFFF99"/>
          </a:solidFill>
          <a:ln w="190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dirty="0" smtClean="0">
                <a:solidFill>
                  <a:schemeClr val="tx1"/>
                </a:solidFill>
                <a:latin typeface="Times New Roman" panose="02020603050405020304" pitchFamily="18" charset="0"/>
              </a:rPr>
              <a:t>由</a:t>
            </a:r>
            <a:r>
              <a:rPr lang="en-US" altLang="zh-CN" sz="3200" dirty="0" smtClean="0">
                <a:solidFill>
                  <a:srgbClr val="FF0000"/>
                </a:solidFill>
                <a:latin typeface="Times New Roman" panose="02020603050405020304" pitchFamily="18" charset="0"/>
              </a:rPr>
              <a:t>DNS</a:t>
            </a:r>
            <a:r>
              <a:rPr lang="zh-CN" altLang="en-US" sz="3200" dirty="0" smtClean="0">
                <a:solidFill>
                  <a:srgbClr val="FF0000"/>
                </a:solidFill>
                <a:latin typeface="Times New Roman" panose="02020603050405020304" pitchFamily="18" charset="0"/>
              </a:rPr>
              <a:t>域名系统</a:t>
            </a:r>
            <a:r>
              <a:rPr lang="zh-CN" altLang="en-US" sz="3200" dirty="0" smtClean="0">
                <a:solidFill>
                  <a:schemeClr val="tx1"/>
                </a:solidFill>
                <a:latin typeface="Times New Roman" panose="02020603050405020304" pitchFamily="18" charset="0"/>
              </a:rPr>
              <a:t>实现</a:t>
            </a:r>
            <a:r>
              <a:rPr lang="zh-CN" altLang="en-US" sz="3200" dirty="0" smtClean="0">
                <a:solidFill>
                  <a:srgbClr val="FF0000"/>
                </a:solidFill>
                <a:latin typeface="Times New Roman" panose="02020603050405020304" pitchFamily="18" charset="0"/>
              </a:rPr>
              <a:t>主机名</a:t>
            </a:r>
            <a:r>
              <a:rPr lang="en-US" altLang="zh-CN" sz="3200" dirty="0" smtClean="0">
                <a:solidFill>
                  <a:srgbClr val="FF0000"/>
                </a:solidFill>
                <a:latin typeface="Times New Roman" panose="02020603050405020304" pitchFamily="18" charset="0"/>
                <a:sym typeface="Wingdings" panose="05000000000000000000" pitchFamily="2" charset="2"/>
              </a:rPr>
              <a:t>IP</a:t>
            </a:r>
            <a:r>
              <a:rPr lang="zh-CN" altLang="en-US" sz="3200" dirty="0" smtClean="0">
                <a:solidFill>
                  <a:srgbClr val="FF0000"/>
                </a:solidFill>
                <a:latin typeface="Times New Roman" panose="02020603050405020304" pitchFamily="18" charset="0"/>
                <a:sym typeface="Wingdings" panose="05000000000000000000" pitchFamily="2" charset="2"/>
              </a:rPr>
              <a:t>地址</a:t>
            </a:r>
            <a:r>
              <a:rPr lang="zh-CN" altLang="en-US" sz="3200" dirty="0" smtClean="0">
                <a:solidFill>
                  <a:schemeClr val="tx1"/>
                </a:solidFill>
                <a:latin typeface="Times New Roman" panose="02020603050405020304" pitchFamily="18" charset="0"/>
                <a:sym typeface="Wingdings" panose="05000000000000000000" pitchFamily="2" charset="2"/>
              </a:rPr>
              <a:t>的转换</a:t>
            </a:r>
            <a:endParaRPr lang="zh-CN" altLang="en-US" sz="3200" dirty="0">
              <a:solidFill>
                <a:schemeClr val="tx1"/>
              </a:solidFill>
              <a:latin typeface="Times New Roman" panose="02020603050405020304" pitchFamily="18" charset="0"/>
            </a:endParaRPr>
          </a:p>
        </p:txBody>
      </p:sp>
      <p:sp>
        <p:nvSpPr>
          <p:cNvPr id="5" name="标题 1"/>
          <p:cNvSpPr>
            <a:spLocks noGrp="1"/>
          </p:cNvSpPr>
          <p:nvPr>
            <p:ph type="title"/>
          </p:nvPr>
        </p:nvSpPr>
        <p:spPr>
          <a:xfrm>
            <a:off x="330200" y="1"/>
            <a:ext cx="8483600" cy="744849"/>
          </a:xfrm>
        </p:spPr>
        <p:txBody>
          <a:bodyPr/>
          <a:lstStyle/>
          <a:p>
            <a:r>
              <a:rPr lang="en-US" altLang="zh-CN" dirty="0" smtClean="0"/>
              <a:t>2.3 DNS</a:t>
            </a:r>
            <a:r>
              <a:rPr lang="zh-CN" altLang="en-US" dirty="0" smtClean="0"/>
              <a:t>域名系统</a:t>
            </a:r>
            <a:endParaRPr lang="zh-CN" altLang="en-US" dirty="0"/>
          </a:p>
        </p:txBody>
      </p:sp>
    </p:spTree>
    <p:extLst>
      <p:ext uri="{BB962C8B-B14F-4D97-AF65-F5344CB8AC3E}">
        <p14:creationId xmlns:p14="http://schemas.microsoft.com/office/powerpoint/2010/main" val="172281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par>
                          <p:cTn id="10" fill="hold">
                            <p:stCondLst>
                              <p:cond delay="1500"/>
                            </p:stCondLst>
                            <p:childTnLst>
                              <p:par>
                                <p:cTn id="11" presetID="22" presetClass="entr" presetSubtype="1" fill="hold" nodeType="after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par>
                          <p:cTn id="14" fill="hold">
                            <p:stCondLst>
                              <p:cond delay="2500"/>
                            </p:stCondLst>
                            <p:childTnLst>
                              <p:par>
                                <p:cTn id="15" presetID="22" presetClass="entr" presetSubtype="1" fill="hold" nodeType="afterEffect">
                                  <p:stCondLst>
                                    <p:cond delay="5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par>
                          <p:cTn id="18" fill="hold">
                            <p:stCondLst>
                              <p:cond delay="3500"/>
                            </p:stCondLst>
                            <p:childTnLst>
                              <p:par>
                                <p:cTn id="19" presetID="22" presetClass="entr" presetSubtype="1" fill="hold" nodeType="afterEffect">
                                  <p:stCondLst>
                                    <p:cond delay="50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up)">
                                      <p:cBhvr>
                                        <p:cTn id="21" dur="500"/>
                                        <p:tgtEl>
                                          <p:spTgt spid="3">
                                            <p:txEl>
                                              <p:pRg st="2" end="2"/>
                                            </p:txEl>
                                          </p:spTgt>
                                        </p:tgtEl>
                                      </p:cBhvr>
                                    </p:animEffect>
                                  </p:childTnLst>
                                </p:cTn>
                              </p:par>
                            </p:childTnLst>
                          </p:cTn>
                        </p:par>
                        <p:par>
                          <p:cTn id="22" fill="hold">
                            <p:stCondLst>
                              <p:cond delay="4500"/>
                            </p:stCondLst>
                            <p:childTnLst>
                              <p:par>
                                <p:cTn id="23" presetID="22" presetClass="entr" presetSubtype="1" fill="hold" nodeType="afterEffect">
                                  <p:stCondLst>
                                    <p:cond delay="50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up)">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31"/>
          <p:cNvSpPr>
            <a:spLocks noChangeArrowheads="1"/>
          </p:cNvSpPr>
          <p:nvPr/>
        </p:nvSpPr>
        <p:spPr bwMode="auto">
          <a:xfrm>
            <a:off x="3882547" y="3453408"/>
            <a:ext cx="2538740" cy="1847850"/>
          </a:xfrm>
          <a:prstGeom prst="roundRect">
            <a:avLst>
              <a:gd name="adj" fmla="val 16667"/>
            </a:avLst>
          </a:prstGeom>
          <a:solidFill>
            <a:srgbClr val="33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latin typeface="Times New Roman" panose="02020603050405020304" pitchFamily="18" charset="0"/>
            </a:endParaRPr>
          </a:p>
        </p:txBody>
      </p:sp>
      <p:sp>
        <p:nvSpPr>
          <p:cNvPr id="1068036" name="Rectangle 4"/>
          <p:cNvSpPr>
            <a:spLocks noGrp="1" noChangeArrowheads="1"/>
          </p:cNvSpPr>
          <p:nvPr>
            <p:ph type="title"/>
          </p:nvPr>
        </p:nvSpPr>
        <p:spPr/>
        <p:txBody>
          <a:bodyPr/>
          <a:lstStyle/>
          <a:p>
            <a:pPr>
              <a:defRPr/>
            </a:pPr>
            <a:r>
              <a:rPr lang="en-US" altLang="zh-CN" dirty="0" smtClean="0">
                <a:latin typeface="Times New Roman" panose="02020603050405020304" pitchFamily="18" charset="0"/>
              </a:rPr>
              <a:t>2.3 </a:t>
            </a:r>
            <a:r>
              <a:rPr lang="zh-CN" altLang="en-US" dirty="0" smtClean="0">
                <a:latin typeface="Times New Roman" panose="02020603050405020304" pitchFamily="18" charset="0"/>
              </a:rPr>
              <a:t>互联网的 </a:t>
            </a:r>
            <a:r>
              <a:rPr lang="en-US" altLang="zh-CN" dirty="0">
                <a:latin typeface="Times New Roman" panose="02020603050405020304" pitchFamily="18" charset="0"/>
              </a:rPr>
              <a:t>DNS </a:t>
            </a:r>
            <a:r>
              <a:rPr lang="zh-CN" altLang="en-US" dirty="0">
                <a:latin typeface="Times New Roman" panose="02020603050405020304" pitchFamily="18" charset="0"/>
              </a:rPr>
              <a:t>域名服务器 </a:t>
            </a:r>
            <a:endParaRPr dirty="0">
              <a:latin typeface="Times New Roman" panose="02020603050405020304" pitchFamily="18" charset="0"/>
            </a:endParaRPr>
          </a:p>
        </p:txBody>
      </p:sp>
      <p:grpSp>
        <p:nvGrpSpPr>
          <p:cNvPr id="46084" name="Group 5"/>
          <p:cNvGrpSpPr>
            <a:grpSpLocks/>
          </p:cNvGrpSpPr>
          <p:nvPr/>
        </p:nvGrpSpPr>
        <p:grpSpPr bwMode="auto">
          <a:xfrm>
            <a:off x="3315808" y="2152650"/>
            <a:ext cx="4154857" cy="466956"/>
            <a:chOff x="2294" y="572"/>
            <a:chExt cx="2450" cy="318"/>
          </a:xfrm>
        </p:grpSpPr>
        <p:sp>
          <p:nvSpPr>
            <p:cNvPr id="46117" name="Line 6"/>
            <p:cNvSpPr>
              <a:spLocks noChangeShapeType="1"/>
            </p:cNvSpPr>
            <p:nvPr/>
          </p:nvSpPr>
          <p:spPr bwMode="auto">
            <a:xfrm flipV="1">
              <a:off x="2294" y="572"/>
              <a:ext cx="1089" cy="31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8" name="Line 7"/>
            <p:cNvSpPr>
              <a:spLocks noChangeShapeType="1"/>
            </p:cNvSpPr>
            <p:nvPr/>
          </p:nvSpPr>
          <p:spPr bwMode="auto">
            <a:xfrm>
              <a:off x="3474" y="572"/>
              <a:ext cx="0" cy="31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9" name="Line 8"/>
            <p:cNvSpPr>
              <a:spLocks noChangeShapeType="1"/>
            </p:cNvSpPr>
            <p:nvPr/>
          </p:nvSpPr>
          <p:spPr bwMode="auto">
            <a:xfrm flipH="1" flipV="1">
              <a:off x="3565" y="572"/>
              <a:ext cx="1179" cy="31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grpSp>
      <p:sp>
        <p:nvSpPr>
          <p:cNvPr id="46085" name="Rectangle 9"/>
          <p:cNvSpPr>
            <a:spLocks noChangeArrowheads="1"/>
          </p:cNvSpPr>
          <p:nvPr/>
        </p:nvSpPr>
        <p:spPr bwMode="auto">
          <a:xfrm>
            <a:off x="4522308" y="1681758"/>
            <a:ext cx="1692493" cy="458666"/>
          </a:xfrm>
          <a:prstGeom prst="rect">
            <a:avLst/>
          </a:prstGeom>
          <a:solidFill>
            <a:srgbClr val="FFC000"/>
          </a:solidFill>
          <a:ln>
            <a:noFill/>
          </a:ln>
          <a:effectLst>
            <a:outerShdw dist="35921" dir="2700000" algn="ctr" rotWithShape="0">
              <a:schemeClr val="bg2"/>
            </a:outerShdw>
          </a:effectLst>
          <a:extLst/>
        </p:spPr>
        <p:txBody>
          <a:bodyPr wrap="none" anchor="ctr"/>
          <a:lstStyle/>
          <a:p>
            <a:pPr algn="ctr" eaLnBrk="1" hangingPunct="1"/>
            <a:r>
              <a:rPr kumimoji="1" lang="zh-CN" altLang="en-US" sz="1846" b="1">
                <a:latin typeface="Times New Roman" panose="02020603050405020304" pitchFamily="18" charset="0"/>
              </a:rPr>
              <a:t>根域名服务器</a:t>
            </a:r>
          </a:p>
        </p:txBody>
      </p:sp>
      <p:sp>
        <p:nvSpPr>
          <p:cNvPr id="46086" name="Rectangle 10"/>
          <p:cNvSpPr>
            <a:spLocks noChangeArrowheads="1"/>
          </p:cNvSpPr>
          <p:nvPr/>
        </p:nvSpPr>
        <p:spPr bwMode="auto">
          <a:xfrm>
            <a:off x="2394431" y="2619606"/>
            <a:ext cx="1662546" cy="45866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1" hangingPunct="1"/>
            <a:r>
              <a:rPr kumimoji="1" lang="en-US" altLang="zh-CN" sz="1846" b="1" dirty="0">
                <a:latin typeface="Times New Roman" panose="02020603050405020304" pitchFamily="18" charset="0"/>
              </a:rPr>
              <a:t>org </a:t>
            </a:r>
            <a:r>
              <a:rPr kumimoji="1" lang="zh-CN" altLang="en-US" sz="1846" b="1" dirty="0">
                <a:latin typeface="Times New Roman" panose="02020603050405020304" pitchFamily="18" charset="0"/>
              </a:rPr>
              <a:t>域名服务器</a:t>
            </a:r>
          </a:p>
        </p:txBody>
      </p:sp>
      <p:sp>
        <p:nvSpPr>
          <p:cNvPr id="46087" name="Rectangle 11"/>
          <p:cNvSpPr>
            <a:spLocks noChangeArrowheads="1"/>
          </p:cNvSpPr>
          <p:nvPr/>
        </p:nvSpPr>
        <p:spPr bwMode="auto">
          <a:xfrm>
            <a:off x="4522309" y="2619606"/>
            <a:ext cx="1674580" cy="45866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1" hangingPunct="1"/>
            <a:r>
              <a:rPr kumimoji="1" lang="en-US" altLang="zh-CN" sz="1846" b="1" dirty="0">
                <a:latin typeface="Times New Roman" panose="02020603050405020304" pitchFamily="18" charset="0"/>
              </a:rPr>
              <a:t>com </a:t>
            </a:r>
            <a:r>
              <a:rPr kumimoji="1" lang="zh-CN" altLang="en-US" sz="1846" b="1" dirty="0">
                <a:latin typeface="Times New Roman" panose="02020603050405020304" pitchFamily="18" charset="0"/>
              </a:rPr>
              <a:t>域名服务器</a:t>
            </a:r>
          </a:p>
        </p:txBody>
      </p:sp>
      <p:sp>
        <p:nvSpPr>
          <p:cNvPr id="46088" name="Rectangle 12"/>
          <p:cNvSpPr>
            <a:spLocks noChangeArrowheads="1"/>
          </p:cNvSpPr>
          <p:nvPr/>
        </p:nvSpPr>
        <p:spPr bwMode="auto">
          <a:xfrm>
            <a:off x="6682896" y="2619606"/>
            <a:ext cx="1692493" cy="458665"/>
          </a:xfrm>
          <a:prstGeom prst="rect">
            <a:avLst/>
          </a:prstGeom>
          <a:solidFill>
            <a:srgbClr val="CC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dirty="0" err="1">
                <a:latin typeface="Times New Roman" panose="02020603050405020304" pitchFamily="18" charset="0"/>
              </a:rPr>
              <a:t>edu</a:t>
            </a:r>
            <a:r>
              <a:rPr kumimoji="1" lang="en-US" altLang="zh-CN" sz="1846" b="1" dirty="0">
                <a:latin typeface="Times New Roman" panose="02020603050405020304" pitchFamily="18" charset="0"/>
              </a:rPr>
              <a:t> </a:t>
            </a:r>
            <a:r>
              <a:rPr kumimoji="1" lang="zh-CN" altLang="en-US" sz="1846" b="1" dirty="0">
                <a:latin typeface="Times New Roman" panose="02020603050405020304" pitchFamily="18" charset="0"/>
              </a:rPr>
              <a:t>域名服务器</a:t>
            </a:r>
          </a:p>
        </p:txBody>
      </p:sp>
      <p:grpSp>
        <p:nvGrpSpPr>
          <p:cNvPr id="46089" name="Group 13"/>
          <p:cNvGrpSpPr>
            <a:grpSpLocks/>
          </p:cNvGrpSpPr>
          <p:nvPr/>
        </p:nvGrpSpPr>
        <p:grpSpPr bwMode="auto">
          <a:xfrm>
            <a:off x="7159146" y="3078269"/>
            <a:ext cx="769871" cy="230066"/>
            <a:chOff x="2875" y="1143"/>
            <a:chExt cx="330" cy="132"/>
          </a:xfrm>
        </p:grpSpPr>
        <p:sp>
          <p:nvSpPr>
            <p:cNvPr id="46113" name="Line 14"/>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4" name="Line 15"/>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5" name="Line 16"/>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6" name="Line 17"/>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grpSp>
      <p:sp>
        <p:nvSpPr>
          <p:cNvPr id="46090" name="Text Box 18"/>
          <p:cNvSpPr txBox="1">
            <a:spLocks noChangeArrowheads="1"/>
          </p:cNvSpPr>
          <p:nvPr/>
        </p:nvSpPr>
        <p:spPr bwMode="auto">
          <a:xfrm>
            <a:off x="8389458" y="2303083"/>
            <a:ext cx="678981" cy="71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4062" dirty="0">
                <a:latin typeface="Times New Roman" panose="02020603050405020304" pitchFamily="18" charset="0"/>
                <a:ea typeface="+mn-ea"/>
              </a:rPr>
              <a:t>…</a:t>
            </a:r>
          </a:p>
        </p:txBody>
      </p:sp>
      <p:grpSp>
        <p:nvGrpSpPr>
          <p:cNvPr id="46091" name="Group 19"/>
          <p:cNvGrpSpPr>
            <a:grpSpLocks/>
          </p:cNvGrpSpPr>
          <p:nvPr/>
        </p:nvGrpSpPr>
        <p:grpSpPr bwMode="auto">
          <a:xfrm>
            <a:off x="2842733" y="3078269"/>
            <a:ext cx="769871" cy="230066"/>
            <a:chOff x="2875" y="1143"/>
            <a:chExt cx="330" cy="132"/>
          </a:xfrm>
        </p:grpSpPr>
        <p:sp>
          <p:nvSpPr>
            <p:cNvPr id="46109" name="Line 20"/>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0" name="Line 21"/>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1" name="Line 22"/>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2" name="Line 23"/>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grpSp>
      <p:sp>
        <p:nvSpPr>
          <p:cNvPr id="46092" name="Line 24"/>
          <p:cNvSpPr>
            <a:spLocks noChangeShapeType="1"/>
          </p:cNvSpPr>
          <p:nvPr/>
        </p:nvSpPr>
        <p:spPr bwMode="auto">
          <a:xfrm>
            <a:off x="5533546" y="3078269"/>
            <a:ext cx="334527" cy="23006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093" name="Line 25"/>
          <p:cNvSpPr>
            <a:spLocks noChangeShapeType="1"/>
          </p:cNvSpPr>
          <p:nvPr/>
        </p:nvSpPr>
        <p:spPr bwMode="auto">
          <a:xfrm>
            <a:off x="5506558" y="3078271"/>
            <a:ext cx="87069" cy="22566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094" name="Line 26"/>
          <p:cNvSpPr>
            <a:spLocks noChangeShapeType="1"/>
          </p:cNvSpPr>
          <p:nvPr/>
        </p:nvSpPr>
        <p:spPr bwMode="auto">
          <a:xfrm flipH="1">
            <a:off x="5081108" y="3078269"/>
            <a:ext cx="336055" cy="23006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095" name="Line 27"/>
          <p:cNvSpPr>
            <a:spLocks noChangeShapeType="1"/>
          </p:cNvSpPr>
          <p:nvPr/>
        </p:nvSpPr>
        <p:spPr bwMode="auto">
          <a:xfrm flipH="1">
            <a:off x="5208108" y="3078270"/>
            <a:ext cx="250513" cy="616927"/>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096" name="Rectangle 29"/>
          <p:cNvSpPr>
            <a:spLocks noChangeArrowheads="1"/>
          </p:cNvSpPr>
          <p:nvPr/>
        </p:nvSpPr>
        <p:spPr bwMode="auto">
          <a:xfrm>
            <a:off x="4282598" y="4612529"/>
            <a:ext cx="1694020" cy="534865"/>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lang="en-US" altLang="zh-CN" sz="1846" b="1">
                <a:latin typeface="Times New Roman" panose="02020603050405020304" pitchFamily="18" charset="0"/>
              </a:rPr>
              <a:t>y.abc.com</a:t>
            </a:r>
          </a:p>
          <a:p>
            <a:pPr algn="ctr" eaLnBrk="1" hangingPunct="1"/>
            <a:r>
              <a:rPr lang="zh-CN" altLang="en-US" sz="1846" b="1">
                <a:latin typeface="Times New Roman" panose="02020603050405020304" pitchFamily="18" charset="0"/>
              </a:rPr>
              <a:t>域名服务器</a:t>
            </a:r>
          </a:p>
        </p:txBody>
      </p:sp>
      <p:sp>
        <p:nvSpPr>
          <p:cNvPr id="46097" name="Line 30"/>
          <p:cNvSpPr>
            <a:spLocks noChangeShapeType="1"/>
          </p:cNvSpPr>
          <p:nvPr/>
        </p:nvSpPr>
        <p:spPr bwMode="auto">
          <a:xfrm>
            <a:off x="5160483" y="4150932"/>
            <a:ext cx="0" cy="46013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098" name="Line 32"/>
          <p:cNvSpPr>
            <a:spLocks noChangeShapeType="1"/>
          </p:cNvSpPr>
          <p:nvPr/>
        </p:nvSpPr>
        <p:spPr bwMode="auto">
          <a:xfrm flipH="1" flipV="1">
            <a:off x="6100283" y="3881302"/>
            <a:ext cx="1238820" cy="167054"/>
          </a:xfrm>
          <a:prstGeom prst="line">
            <a:avLst/>
          </a:prstGeom>
          <a:noFill/>
          <a:ln w="2857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099" name="Text Box 33"/>
          <p:cNvSpPr txBox="1">
            <a:spLocks noChangeArrowheads="1"/>
          </p:cNvSpPr>
          <p:nvPr/>
        </p:nvSpPr>
        <p:spPr bwMode="auto">
          <a:xfrm>
            <a:off x="7243439" y="3800706"/>
            <a:ext cx="1871986"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846" b="1" dirty="0" err="1">
                <a:latin typeface="Times New Roman" panose="02020603050405020304" pitchFamily="18" charset="0"/>
                <a:ea typeface="+mn-ea"/>
              </a:rPr>
              <a:t>abc</a:t>
            </a:r>
            <a:r>
              <a:rPr lang="en-US" altLang="zh-CN" sz="1846" b="1" dirty="0">
                <a:latin typeface="Times New Roman" panose="02020603050405020304" pitchFamily="18" charset="0"/>
                <a:ea typeface="+mn-ea"/>
              </a:rPr>
              <a:t> </a:t>
            </a:r>
            <a:r>
              <a:rPr lang="zh-CN" altLang="en-US" sz="1846" b="1" dirty="0">
                <a:latin typeface="Times New Roman" panose="02020603050405020304" pitchFamily="18" charset="0"/>
                <a:ea typeface="+mn-ea"/>
              </a:rPr>
              <a:t>公司有两个</a:t>
            </a:r>
          </a:p>
          <a:p>
            <a:pPr algn="ctr" eaLnBrk="1" hangingPunct="1"/>
            <a:r>
              <a:rPr lang="zh-CN" altLang="en-US" sz="1846" b="1" dirty="0">
                <a:latin typeface="Times New Roman" panose="02020603050405020304" pitchFamily="18" charset="0"/>
                <a:ea typeface="+mn-ea"/>
              </a:rPr>
              <a:t>权限域名服务器</a:t>
            </a:r>
          </a:p>
        </p:txBody>
      </p:sp>
      <p:grpSp>
        <p:nvGrpSpPr>
          <p:cNvPr id="46100" name="Group 34"/>
          <p:cNvGrpSpPr>
            <a:grpSpLocks/>
          </p:cNvGrpSpPr>
          <p:nvPr/>
        </p:nvGrpSpPr>
        <p:grpSpPr bwMode="auto">
          <a:xfrm>
            <a:off x="90008" y="2465740"/>
            <a:ext cx="9053992" cy="766397"/>
            <a:chOff x="158" y="799"/>
            <a:chExt cx="5444" cy="454"/>
          </a:xfrm>
        </p:grpSpPr>
        <p:sp>
          <p:nvSpPr>
            <p:cNvPr id="46107" name="Line 35"/>
            <p:cNvSpPr>
              <a:spLocks noChangeShapeType="1"/>
            </p:cNvSpPr>
            <p:nvPr/>
          </p:nvSpPr>
          <p:spPr bwMode="auto">
            <a:xfrm>
              <a:off x="158" y="799"/>
              <a:ext cx="5444"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latin typeface="Times New Roman" panose="02020603050405020304" pitchFamily="18" charset="0"/>
              </a:endParaRPr>
            </a:p>
          </p:txBody>
        </p:sp>
        <p:sp>
          <p:nvSpPr>
            <p:cNvPr id="46108" name="Line 36"/>
            <p:cNvSpPr>
              <a:spLocks noChangeShapeType="1"/>
            </p:cNvSpPr>
            <p:nvPr/>
          </p:nvSpPr>
          <p:spPr bwMode="auto">
            <a:xfrm>
              <a:off x="158" y="1253"/>
              <a:ext cx="5444"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latin typeface="Times New Roman" panose="02020603050405020304" pitchFamily="18" charset="0"/>
              </a:endParaRPr>
            </a:p>
          </p:txBody>
        </p:sp>
      </p:grpSp>
      <p:sp>
        <p:nvSpPr>
          <p:cNvPr id="46101" name="Text Box 37"/>
          <p:cNvSpPr txBox="1">
            <a:spLocks noChangeArrowheads="1"/>
          </p:cNvSpPr>
          <p:nvPr/>
        </p:nvSpPr>
        <p:spPr bwMode="auto">
          <a:xfrm>
            <a:off x="-39783" y="4014652"/>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400" b="1" dirty="0" smtClean="0">
                <a:latin typeface="Times New Roman" panose="02020603050405020304" pitchFamily="18" charset="0"/>
                <a:ea typeface="+mn-ea"/>
              </a:rPr>
              <a:t>权威域名</a:t>
            </a:r>
            <a:r>
              <a:rPr lang="zh-CN" altLang="en-US" sz="2400" b="1" dirty="0">
                <a:latin typeface="Times New Roman" panose="02020603050405020304" pitchFamily="18" charset="0"/>
                <a:ea typeface="+mn-ea"/>
              </a:rPr>
              <a:t>服务器</a:t>
            </a:r>
          </a:p>
        </p:txBody>
      </p:sp>
      <p:sp>
        <p:nvSpPr>
          <p:cNvPr id="46102" name="Text Box 38"/>
          <p:cNvSpPr txBox="1">
            <a:spLocks noChangeArrowheads="1"/>
          </p:cNvSpPr>
          <p:nvPr/>
        </p:nvSpPr>
        <p:spPr bwMode="auto">
          <a:xfrm>
            <a:off x="104586" y="1829763"/>
            <a:ext cx="20409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400" b="1" dirty="0">
                <a:latin typeface="Times New Roman" panose="02020603050405020304" pitchFamily="18" charset="0"/>
                <a:ea typeface="+mn-ea"/>
              </a:rPr>
              <a:t>根域名服务器</a:t>
            </a:r>
          </a:p>
        </p:txBody>
      </p:sp>
      <p:sp>
        <p:nvSpPr>
          <p:cNvPr id="46103" name="Text Box 39"/>
          <p:cNvSpPr txBox="1">
            <a:spLocks noChangeArrowheads="1"/>
          </p:cNvSpPr>
          <p:nvPr/>
        </p:nvSpPr>
        <p:spPr bwMode="auto">
          <a:xfrm>
            <a:off x="-40577" y="2648914"/>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400" b="1" dirty="0">
                <a:latin typeface="Times New Roman" panose="02020603050405020304" pitchFamily="18" charset="0"/>
                <a:ea typeface="+mn-ea"/>
              </a:rPr>
              <a:t>顶级域名服务器</a:t>
            </a:r>
          </a:p>
        </p:txBody>
      </p:sp>
      <p:sp>
        <p:nvSpPr>
          <p:cNvPr id="46104" name="Line 40"/>
          <p:cNvSpPr>
            <a:spLocks noChangeShapeType="1"/>
          </p:cNvSpPr>
          <p:nvPr/>
        </p:nvSpPr>
        <p:spPr bwMode="auto">
          <a:xfrm>
            <a:off x="2317271" y="1700808"/>
            <a:ext cx="0" cy="360045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Times New Roman" panose="02020603050405020304" pitchFamily="18" charset="0"/>
            </a:endParaRPr>
          </a:p>
        </p:txBody>
      </p:sp>
      <p:sp>
        <p:nvSpPr>
          <p:cNvPr id="46105" name="Line 41"/>
          <p:cNvSpPr>
            <a:spLocks noChangeShapeType="1"/>
          </p:cNvSpPr>
          <p:nvPr/>
        </p:nvSpPr>
        <p:spPr bwMode="auto">
          <a:xfrm flipH="1">
            <a:off x="6076471" y="4304797"/>
            <a:ext cx="1267843" cy="608134"/>
          </a:xfrm>
          <a:prstGeom prst="line">
            <a:avLst/>
          </a:prstGeom>
          <a:noFill/>
          <a:ln w="2857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06" name="Rectangle 43"/>
          <p:cNvSpPr>
            <a:spLocks noChangeArrowheads="1"/>
          </p:cNvSpPr>
          <p:nvPr/>
        </p:nvSpPr>
        <p:spPr bwMode="auto">
          <a:xfrm>
            <a:off x="4271482" y="3692268"/>
            <a:ext cx="1694021" cy="534865"/>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lang="en-US" altLang="zh-CN" sz="1846" b="1">
                <a:latin typeface="Times New Roman" panose="02020603050405020304" pitchFamily="18" charset="0"/>
              </a:rPr>
              <a:t>abc.com</a:t>
            </a:r>
          </a:p>
          <a:p>
            <a:pPr algn="ctr" eaLnBrk="1" hangingPunct="1"/>
            <a:r>
              <a:rPr lang="zh-CN" altLang="en-US" sz="1846" b="1">
                <a:latin typeface="Times New Roman" panose="02020603050405020304" pitchFamily="18" charset="0"/>
              </a:rPr>
              <a:t>域名服务器</a:t>
            </a:r>
          </a:p>
        </p:txBody>
      </p:sp>
      <p:sp>
        <p:nvSpPr>
          <p:cNvPr id="40" name="Text Box 37"/>
          <p:cNvSpPr txBox="1">
            <a:spLocks noChangeArrowheads="1"/>
          </p:cNvSpPr>
          <p:nvPr/>
        </p:nvSpPr>
        <p:spPr bwMode="auto">
          <a:xfrm>
            <a:off x="0" y="5795551"/>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400" b="1" dirty="0" smtClean="0">
                <a:latin typeface="Times New Roman" panose="02020603050405020304" pitchFamily="18" charset="0"/>
                <a:ea typeface="+mn-ea"/>
              </a:rPr>
              <a:t>本地域名</a:t>
            </a:r>
            <a:r>
              <a:rPr lang="zh-CN" altLang="en-US" sz="2400" b="1" dirty="0">
                <a:latin typeface="Times New Roman" panose="02020603050405020304" pitchFamily="18" charset="0"/>
                <a:ea typeface="+mn-ea"/>
              </a:rPr>
              <a:t>服务器</a:t>
            </a:r>
          </a:p>
        </p:txBody>
      </p:sp>
      <p:sp>
        <p:nvSpPr>
          <p:cNvPr id="2" name="矩形 1"/>
          <p:cNvSpPr/>
          <p:nvPr/>
        </p:nvSpPr>
        <p:spPr>
          <a:xfrm>
            <a:off x="216708" y="1014827"/>
            <a:ext cx="1816699" cy="520308"/>
          </a:xfrm>
          <a:prstGeom prst="rect">
            <a:avLst/>
          </a:prstGeom>
          <a:solidFill>
            <a:srgbClr val="FFFF99"/>
          </a:solidFill>
          <a:ln w="190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四种类型</a:t>
            </a:r>
            <a:endParaRPr lang="zh-CN" altLang="en-US" sz="2800" dirty="0">
              <a:solidFill>
                <a:schemeClr val="tx1"/>
              </a:solidFill>
            </a:endParaRPr>
          </a:p>
        </p:txBody>
      </p:sp>
    </p:spTree>
    <p:extLst>
      <p:ext uri="{BB962C8B-B14F-4D97-AF65-F5344CB8AC3E}">
        <p14:creationId xmlns:p14="http://schemas.microsoft.com/office/powerpoint/2010/main" val="269348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3"/>
          <p:cNvSpPr>
            <a:spLocks noGrp="1" noChangeArrowheads="1"/>
          </p:cNvSpPr>
          <p:nvPr>
            <p:ph idx="1"/>
          </p:nvPr>
        </p:nvSpPr>
        <p:spPr>
          <a:xfrm>
            <a:off x="330200" y="856035"/>
            <a:ext cx="8483600" cy="4688732"/>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normAutofit/>
          </a:bodyPr>
          <a:lstStyle/>
          <a:p>
            <a:pPr>
              <a:lnSpc>
                <a:spcPct val="100000"/>
              </a:lnSpc>
            </a:pPr>
            <a:r>
              <a:rPr lang="zh-CN" altLang="en-US" dirty="0">
                <a:latin typeface="Times New Roman" panose="02020603050405020304" pitchFamily="18" charset="0"/>
              </a:rPr>
              <a:t>主机</a:t>
            </a:r>
            <a:r>
              <a:rPr lang="zh-CN" altLang="en-US" dirty="0" smtClean="0">
                <a:latin typeface="Times New Roman" panose="02020603050405020304" pitchFamily="18" charset="0"/>
              </a:rPr>
              <a:t>需要</a:t>
            </a:r>
            <a:r>
              <a:rPr lang="zh-CN" altLang="en-US" dirty="0">
                <a:latin typeface="Times New Roman" panose="02020603050405020304" pitchFamily="18" charset="0"/>
              </a:rPr>
              <a:t>配置的项目</a:t>
            </a:r>
          </a:p>
          <a:p>
            <a:pPr marL="514350" indent="-514350">
              <a:lnSpc>
                <a:spcPct val="100000"/>
              </a:lnSpc>
              <a:buFont typeface="+mj-lt"/>
              <a:buAutoNum type="arabicPeriod"/>
              <a:tabLst>
                <a:tab pos="325324" algn="l"/>
                <a:tab pos="414715" algn="l"/>
              </a:tabLst>
            </a:pPr>
            <a:r>
              <a:rPr lang="en-US" altLang="zh-CN" dirty="0" smtClean="0">
                <a:latin typeface="Times New Roman" panose="02020603050405020304" pitchFamily="18" charset="0"/>
              </a:rPr>
              <a:t>IP </a:t>
            </a:r>
            <a:r>
              <a:rPr lang="zh-CN" altLang="en-US" dirty="0" smtClean="0">
                <a:latin typeface="Times New Roman" panose="02020603050405020304" pitchFamily="18" charset="0"/>
              </a:rPr>
              <a:t>地址</a:t>
            </a:r>
            <a:endParaRPr lang="en-US" altLang="zh-CN" dirty="0" smtClean="0">
              <a:latin typeface="Times New Roman" panose="02020603050405020304" pitchFamily="18" charset="0"/>
            </a:endParaRPr>
          </a:p>
          <a:p>
            <a:pPr marL="514350" indent="-514350">
              <a:lnSpc>
                <a:spcPct val="100000"/>
              </a:lnSpc>
              <a:buFont typeface="+mj-lt"/>
              <a:buAutoNum type="arabicPeriod"/>
              <a:tabLst>
                <a:tab pos="325324" algn="l"/>
                <a:tab pos="414715" algn="l"/>
              </a:tabLst>
            </a:pPr>
            <a:r>
              <a:rPr lang="zh-CN" altLang="en-US" dirty="0" smtClean="0">
                <a:latin typeface="Times New Roman" panose="02020603050405020304" pitchFamily="18" charset="0"/>
              </a:rPr>
              <a:t>子网掩码</a:t>
            </a:r>
            <a:endParaRPr lang="en-US" altLang="zh-CN" dirty="0" smtClean="0">
              <a:latin typeface="Times New Roman" panose="02020603050405020304" pitchFamily="18" charset="0"/>
            </a:endParaRPr>
          </a:p>
          <a:p>
            <a:pPr marL="514350" indent="-514350">
              <a:lnSpc>
                <a:spcPct val="100000"/>
              </a:lnSpc>
              <a:buFont typeface="+mj-lt"/>
              <a:buAutoNum type="arabicPeriod"/>
              <a:tabLst>
                <a:tab pos="325324" algn="l"/>
                <a:tab pos="414715" algn="l"/>
              </a:tabLst>
            </a:pPr>
            <a:r>
              <a:rPr lang="zh-CN" altLang="en-US" dirty="0" smtClean="0">
                <a:latin typeface="Times New Roman" panose="02020603050405020304" pitchFamily="18" charset="0"/>
              </a:rPr>
              <a:t>默认</a:t>
            </a:r>
            <a:r>
              <a:rPr lang="zh-CN" altLang="en-US" dirty="0">
                <a:latin typeface="Times New Roman" panose="02020603050405020304" pitchFamily="18" charset="0"/>
              </a:rPr>
              <a:t>路由器的 </a:t>
            </a:r>
            <a:r>
              <a:rPr lang="en-US" altLang="zh-CN" dirty="0">
                <a:latin typeface="Times New Roman" panose="02020603050405020304" pitchFamily="18" charset="0"/>
              </a:rPr>
              <a:t>IP </a:t>
            </a:r>
            <a:r>
              <a:rPr lang="zh-CN" altLang="en-US" dirty="0" smtClean="0">
                <a:latin typeface="Times New Roman" panose="02020603050405020304" pitchFamily="18" charset="0"/>
              </a:rPr>
              <a:t>地址</a:t>
            </a:r>
            <a:endParaRPr lang="en-US" altLang="zh-CN" dirty="0" smtClean="0">
              <a:latin typeface="Times New Roman" panose="02020603050405020304" pitchFamily="18" charset="0"/>
            </a:endParaRPr>
          </a:p>
          <a:p>
            <a:pPr marL="514350" indent="-514350">
              <a:lnSpc>
                <a:spcPct val="100000"/>
              </a:lnSpc>
              <a:buFont typeface="+mj-lt"/>
              <a:buAutoNum type="arabicPeriod"/>
              <a:tabLst>
                <a:tab pos="325324" algn="l"/>
                <a:tab pos="414715" algn="l"/>
              </a:tabLst>
            </a:pPr>
            <a:r>
              <a:rPr lang="zh-CN" altLang="en-US" dirty="0" smtClean="0">
                <a:latin typeface="Times New Roman" panose="02020603050405020304" pitchFamily="18" charset="0"/>
              </a:rPr>
              <a:t>域名</a:t>
            </a:r>
            <a:r>
              <a:rPr lang="zh-CN" altLang="en-US" dirty="0">
                <a:latin typeface="Times New Roman" panose="02020603050405020304" pitchFamily="18" charset="0"/>
              </a:rPr>
              <a:t>服务器的 </a:t>
            </a:r>
            <a:r>
              <a:rPr lang="en-US" altLang="zh-CN" dirty="0">
                <a:latin typeface="Times New Roman" panose="02020603050405020304" pitchFamily="18" charset="0"/>
              </a:rPr>
              <a:t>IP </a:t>
            </a:r>
            <a:r>
              <a:rPr lang="zh-CN" altLang="en-US" dirty="0" smtClean="0">
                <a:latin typeface="Times New Roman" panose="02020603050405020304" pitchFamily="18" charset="0"/>
              </a:rPr>
              <a:t>地址</a:t>
            </a:r>
            <a:endParaRPr lang="zh-CN" altLang="en-US" dirty="0">
              <a:latin typeface="Times New Roman" panose="02020603050405020304" pitchFamily="18" charset="0"/>
            </a:endParaRPr>
          </a:p>
        </p:txBody>
      </p:sp>
      <p:sp>
        <p:nvSpPr>
          <p:cNvPr id="5" name="Rectangle 2"/>
          <p:cNvSpPr>
            <a:spLocks noGrp="1" noChangeArrowheads="1"/>
          </p:cNvSpPr>
          <p:nvPr>
            <p:ph type="title"/>
          </p:nvPr>
        </p:nvSpPr>
        <p:spPr>
          <a:xfrm>
            <a:off x="330200" y="1"/>
            <a:ext cx="8483600" cy="744849"/>
          </a:xfrm>
        </p:spPr>
        <p:txBody>
          <a:bodyPr/>
          <a:lstStyle/>
          <a:p>
            <a:pPr eaLnBrk="1" hangingPunct="1"/>
            <a:r>
              <a:rPr lang="en-US" altLang="zh-CN" dirty="0" smtClean="0">
                <a:ea typeface="+mn-ea"/>
              </a:rPr>
              <a:t>2.4 </a:t>
            </a:r>
            <a:r>
              <a:rPr lang="zh-CN" altLang="en-US" dirty="0" smtClean="0">
                <a:ea typeface="+mn-ea"/>
              </a:rPr>
              <a:t>动态主机配置协议 </a:t>
            </a:r>
            <a:r>
              <a:rPr lang="en-US" altLang="zh-CN" dirty="0" smtClean="0">
                <a:ea typeface="+mn-ea"/>
              </a:rPr>
              <a:t>DHCP</a:t>
            </a:r>
          </a:p>
        </p:txBody>
      </p:sp>
    </p:spTree>
    <p:extLst>
      <p:ext uri="{BB962C8B-B14F-4D97-AF65-F5344CB8AC3E}">
        <p14:creationId xmlns:p14="http://schemas.microsoft.com/office/powerpoint/2010/main" val="306026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82628">
                                            <p:txEl>
                                              <p:pRg st="0" end="0"/>
                                            </p:txEl>
                                          </p:spTgt>
                                        </p:tgtEl>
                                        <p:attrNameLst>
                                          <p:attrName>style.visibility</p:attrName>
                                        </p:attrNameLst>
                                      </p:cBhvr>
                                      <p:to>
                                        <p:strVal val="visible"/>
                                      </p:to>
                                    </p:set>
                                    <p:animEffect transition="in" filter="wipe(up)">
                                      <p:cBhvr>
                                        <p:cTn id="7" dur="500"/>
                                        <p:tgtEl>
                                          <p:spTgt spid="282628">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282628">
                                            <p:txEl>
                                              <p:pRg st="1" end="1"/>
                                            </p:txEl>
                                          </p:spTgt>
                                        </p:tgtEl>
                                        <p:attrNameLst>
                                          <p:attrName>style.visibility</p:attrName>
                                        </p:attrNameLst>
                                      </p:cBhvr>
                                      <p:to>
                                        <p:strVal val="visible"/>
                                      </p:to>
                                    </p:set>
                                    <p:animEffect transition="in" filter="wipe(up)">
                                      <p:cBhvr>
                                        <p:cTn id="11" dur="500"/>
                                        <p:tgtEl>
                                          <p:spTgt spid="282628">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282628">
                                            <p:txEl>
                                              <p:pRg st="2" end="2"/>
                                            </p:txEl>
                                          </p:spTgt>
                                        </p:tgtEl>
                                        <p:attrNameLst>
                                          <p:attrName>style.visibility</p:attrName>
                                        </p:attrNameLst>
                                      </p:cBhvr>
                                      <p:to>
                                        <p:strVal val="visible"/>
                                      </p:to>
                                    </p:set>
                                    <p:animEffect transition="in" filter="wipe(up)">
                                      <p:cBhvr>
                                        <p:cTn id="15" dur="500"/>
                                        <p:tgtEl>
                                          <p:spTgt spid="282628">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282628">
                                            <p:txEl>
                                              <p:pRg st="3" end="3"/>
                                            </p:txEl>
                                          </p:spTgt>
                                        </p:tgtEl>
                                        <p:attrNameLst>
                                          <p:attrName>style.visibility</p:attrName>
                                        </p:attrNameLst>
                                      </p:cBhvr>
                                      <p:to>
                                        <p:strVal val="visible"/>
                                      </p:to>
                                    </p:set>
                                    <p:animEffect transition="in" filter="wipe(up)">
                                      <p:cBhvr>
                                        <p:cTn id="19" dur="500"/>
                                        <p:tgtEl>
                                          <p:spTgt spid="282628">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282628">
                                            <p:txEl>
                                              <p:pRg st="4" end="4"/>
                                            </p:txEl>
                                          </p:spTgt>
                                        </p:tgtEl>
                                        <p:attrNameLst>
                                          <p:attrName>style.visibility</p:attrName>
                                        </p:attrNameLst>
                                      </p:cBhvr>
                                      <p:to>
                                        <p:strVal val="visible"/>
                                      </p:to>
                                    </p:set>
                                    <p:animEffect transition="in" filter="wipe(up)">
                                      <p:cBhvr>
                                        <p:cTn id="23" dur="500"/>
                                        <p:tgtEl>
                                          <p:spTgt spid="2826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 FTP</a:t>
            </a:r>
            <a:r>
              <a:rPr lang="zh-CN" altLang="en-US" dirty="0" smtClean="0"/>
              <a:t>文件传输协议</a:t>
            </a:r>
            <a:r>
              <a:rPr lang="en-US" altLang="zh-CN" dirty="0" smtClean="0"/>
              <a:t> </a:t>
            </a:r>
            <a:endParaRPr lang="zh-CN" altLang="en-US" dirty="0"/>
          </a:p>
        </p:txBody>
      </p:sp>
      <p:sp>
        <p:nvSpPr>
          <p:cNvPr id="3" name="内容占位符 2"/>
          <p:cNvSpPr>
            <a:spLocks noGrp="1"/>
          </p:cNvSpPr>
          <p:nvPr>
            <p:ph idx="1"/>
          </p:nvPr>
        </p:nvSpPr>
        <p:spPr>
          <a:xfrm>
            <a:off x="330200" y="856034"/>
            <a:ext cx="8483600" cy="5716216"/>
          </a:xfrm>
        </p:spPr>
        <p:txBody>
          <a:bodyPr>
            <a:normAutofit/>
          </a:bodyPr>
          <a:lstStyle/>
          <a:p>
            <a:pPr>
              <a:lnSpc>
                <a:spcPct val="100000"/>
              </a:lnSpc>
            </a:pPr>
            <a:r>
              <a:rPr lang="en-US" altLang="zh-CN" dirty="0" smtClean="0">
                <a:latin typeface="Times New Roman" panose="02020603050405020304" pitchFamily="18" charset="0"/>
              </a:rPr>
              <a:t>FTP</a:t>
            </a:r>
            <a:r>
              <a:rPr lang="zh-CN" altLang="en-US" dirty="0">
                <a:latin typeface="Times New Roman" panose="02020603050405020304" pitchFamily="18" charset="0"/>
              </a:rPr>
              <a:t> </a:t>
            </a:r>
            <a:r>
              <a:rPr lang="en-US" altLang="zh-CN" dirty="0" smtClean="0">
                <a:latin typeface="Times New Roman" panose="02020603050405020304" pitchFamily="18" charset="0"/>
              </a:rPr>
              <a:t>(File Transfer Protocol),</a:t>
            </a:r>
            <a:r>
              <a:rPr lang="zh-CN" altLang="en-US" dirty="0" smtClean="0">
                <a:latin typeface="Times New Roman" panose="02020603050405020304" pitchFamily="18" charset="0"/>
              </a:rPr>
              <a:t>文件传输协议提供</a:t>
            </a:r>
            <a:r>
              <a:rPr lang="zh-CN" altLang="en-US" dirty="0">
                <a:latin typeface="Times New Roman" panose="02020603050405020304" pitchFamily="18" charset="0"/>
              </a:rPr>
              <a:t>互联网</a:t>
            </a:r>
            <a:r>
              <a:rPr lang="zh-CN" altLang="en-US" dirty="0" smtClean="0">
                <a:latin typeface="Times New Roman" panose="02020603050405020304" pitchFamily="18" charset="0"/>
              </a:rPr>
              <a:t>上从一台主机到另一台主机的文件传送服务。</a:t>
            </a:r>
            <a:endParaRPr lang="en-US" altLang="zh-CN" dirty="0" smtClean="0">
              <a:latin typeface="Times New Roman" panose="02020603050405020304" pitchFamily="18" charset="0"/>
            </a:endParaRPr>
          </a:p>
          <a:p>
            <a:pPr>
              <a:lnSpc>
                <a:spcPct val="100000"/>
              </a:lnSpc>
            </a:pPr>
            <a:r>
              <a:rPr lang="en-US" altLang="zh-CN" dirty="0" smtClean="0">
                <a:latin typeface="Times New Roman" panose="02020603050405020304" pitchFamily="18" charset="0"/>
              </a:rPr>
              <a:t>FTP </a:t>
            </a:r>
            <a:r>
              <a:rPr lang="zh-CN" altLang="en-US" dirty="0">
                <a:latin typeface="Times New Roman" panose="02020603050405020304" pitchFamily="18" charset="0"/>
              </a:rPr>
              <a:t>的主要功能是减少或消除在不同操作系统下处理文件的不兼容性</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a:lnSpc>
                <a:spcPct val="100000"/>
              </a:lnSpc>
            </a:pPr>
            <a:r>
              <a:rPr lang="en-US" altLang="zh-CN" dirty="0" smtClean="0">
                <a:latin typeface="Times New Roman" panose="02020603050405020304" pitchFamily="18" charset="0"/>
              </a:rPr>
              <a:t>FTP</a:t>
            </a:r>
            <a:r>
              <a:rPr lang="zh-CN" altLang="en-US" dirty="0" smtClean="0">
                <a:latin typeface="Times New Roman" panose="02020603050405020304" pitchFamily="18" charset="0"/>
              </a:rPr>
              <a:t>使用 </a:t>
            </a:r>
            <a:r>
              <a:rPr lang="en-US" altLang="zh-CN" dirty="0">
                <a:solidFill>
                  <a:srgbClr val="FF0000"/>
                </a:solidFill>
                <a:latin typeface="Times New Roman" panose="02020603050405020304" pitchFamily="18" charset="0"/>
              </a:rPr>
              <a:t>TCP </a:t>
            </a:r>
            <a:r>
              <a:rPr lang="zh-CN" altLang="en-US" dirty="0">
                <a:latin typeface="Times New Roman" panose="02020603050405020304" pitchFamily="18" charset="0"/>
              </a:rPr>
              <a:t>可靠的运输服务</a:t>
            </a:r>
            <a:r>
              <a:rPr lang="zh-CN" altLang="en-US" dirty="0" smtClean="0">
                <a:latin typeface="Times New Roman" panose="02020603050405020304" pitchFamily="18" charset="0"/>
              </a:rPr>
              <a:t>。</a:t>
            </a:r>
            <a:endParaRPr lang="zh-CN" altLang="en-US" dirty="0">
              <a:latin typeface="Times New Roman" panose="02020603050405020304" pitchFamily="18" charset="0"/>
            </a:endParaRPr>
          </a:p>
          <a:p>
            <a:pPr>
              <a:lnSpc>
                <a:spcPct val="100000"/>
              </a:lnSpc>
            </a:pPr>
            <a:r>
              <a:rPr lang="en-US" altLang="zh-CN" dirty="0">
                <a:latin typeface="Times New Roman" panose="02020603050405020304" pitchFamily="18" charset="0"/>
              </a:rPr>
              <a:t>FTP </a:t>
            </a:r>
            <a:r>
              <a:rPr lang="zh-CN" altLang="en-US" dirty="0">
                <a:latin typeface="Times New Roman" panose="02020603050405020304" pitchFamily="18" charset="0"/>
              </a:rPr>
              <a:t>使用</a:t>
            </a:r>
            <a:r>
              <a:rPr lang="zh-CN" altLang="en-US" dirty="0">
                <a:solidFill>
                  <a:srgbClr val="FF0000"/>
                </a:solidFill>
                <a:latin typeface="Times New Roman" panose="02020603050405020304" pitchFamily="18" charset="0"/>
              </a:rPr>
              <a:t>客户服务器</a:t>
            </a:r>
            <a:r>
              <a:rPr lang="zh-CN" altLang="en-US" dirty="0">
                <a:latin typeface="Times New Roman" panose="02020603050405020304" pitchFamily="18" charset="0"/>
              </a:rPr>
              <a:t>方式</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a:lnSpc>
                <a:spcPct val="100000"/>
              </a:lnSpc>
            </a:pPr>
            <a:r>
              <a:rPr lang="en-US" altLang="zh-CN" dirty="0" smtClean="0">
                <a:latin typeface="Times New Roman" panose="02020603050405020304" pitchFamily="18" charset="0"/>
              </a:rPr>
              <a:t>FTP</a:t>
            </a:r>
            <a:r>
              <a:rPr lang="zh-CN" altLang="en-US" dirty="0" smtClean="0">
                <a:latin typeface="Times New Roman" panose="02020603050405020304" pitchFamily="18" charset="0"/>
              </a:rPr>
              <a:t>端口号：</a:t>
            </a:r>
            <a:r>
              <a:rPr lang="en-US" altLang="zh-CN" dirty="0" smtClean="0">
                <a:solidFill>
                  <a:srgbClr val="FF0000"/>
                </a:solidFill>
                <a:latin typeface="Times New Roman" panose="02020603050405020304" pitchFamily="18" charset="0"/>
              </a:rPr>
              <a:t>20</a:t>
            </a:r>
            <a:r>
              <a:rPr lang="zh-CN" altLang="en-US" dirty="0" smtClean="0">
                <a:solidFill>
                  <a:srgbClr val="FF0000"/>
                </a:solidFill>
                <a:latin typeface="Times New Roman" panose="02020603050405020304" pitchFamily="18" charset="0"/>
              </a:rPr>
              <a:t>、</a:t>
            </a:r>
            <a:r>
              <a:rPr lang="en-US" altLang="zh-CN" dirty="0" smtClean="0">
                <a:solidFill>
                  <a:srgbClr val="FF0000"/>
                </a:solidFill>
                <a:latin typeface="Times New Roman" panose="02020603050405020304" pitchFamily="18" charset="0"/>
              </a:rPr>
              <a:t>21</a:t>
            </a:r>
            <a:r>
              <a:rPr lang="zh-CN" altLang="en-US" dirty="0">
                <a:latin typeface="Times New Roman" panose="02020603050405020304" pitchFamily="18" charset="0"/>
              </a:rPr>
              <a:t>。</a:t>
            </a:r>
            <a:endParaRPr lang="en-US" altLang="zh-CN" dirty="0" smtClean="0">
              <a:latin typeface="Times New Roman" panose="02020603050405020304" pitchFamily="18" charset="0"/>
            </a:endParaRPr>
          </a:p>
        </p:txBody>
      </p:sp>
    </p:spTree>
    <p:extLst>
      <p:ext uri="{BB962C8B-B14F-4D97-AF65-F5344CB8AC3E}">
        <p14:creationId xmlns:p14="http://schemas.microsoft.com/office/powerpoint/2010/main" val="402936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4738" name="Object 383"/>
          <p:cNvGraphicFramePr>
            <a:graphicFrameLocks noChangeAspect="1"/>
          </p:cNvGraphicFramePr>
          <p:nvPr>
            <p:extLst/>
          </p:nvPr>
        </p:nvGraphicFramePr>
        <p:xfrm>
          <a:off x="3441149" y="1822341"/>
          <a:ext cx="2519363" cy="1329104"/>
        </p:xfrm>
        <a:graphic>
          <a:graphicData uri="http://schemas.openxmlformats.org/presentationml/2006/ole">
            <mc:AlternateContent xmlns:mc="http://schemas.openxmlformats.org/markup-compatibility/2006">
              <mc:Choice xmlns:v="urn:schemas-microsoft-com:vml" Requires="v">
                <p:oleObj spid="_x0000_s2074" name="VISIO" r:id="rId4" imgW="1687068" imgH="964692" progId="Visio.Drawing.6">
                  <p:embed/>
                </p:oleObj>
              </mc:Choice>
              <mc:Fallback>
                <p:oleObj name="VISIO" r:id="rId4"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1149" y="1822341"/>
                        <a:ext cx="2519363" cy="1329104"/>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44739" name="Object 383"/>
          <p:cNvGraphicFramePr>
            <a:graphicFrameLocks noGrp="1" noChangeAspect="1"/>
          </p:cNvGraphicFramePr>
          <p:nvPr>
            <p:ph idx="4294967295"/>
            <p:extLst/>
          </p:nvPr>
        </p:nvGraphicFramePr>
        <p:xfrm>
          <a:off x="6573653" y="1822340"/>
          <a:ext cx="2518996" cy="1329104"/>
        </p:xfrm>
        <a:graphic>
          <a:graphicData uri="http://schemas.openxmlformats.org/presentationml/2006/ole">
            <mc:AlternateContent xmlns:mc="http://schemas.openxmlformats.org/markup-compatibility/2006">
              <mc:Choice xmlns:v="urn:schemas-microsoft-com:vml" Requires="v">
                <p:oleObj spid="_x0000_s2075" name="VISIO" r:id="rId6" imgW="1687068" imgH="964692" progId="Visio.Drawing.6">
                  <p:embed/>
                </p:oleObj>
              </mc:Choice>
              <mc:Fallback>
                <p:oleObj name="VISIO" r:id="rId6"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3653" y="1822340"/>
                        <a:ext cx="2518996" cy="1329104"/>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44741" name="Line 3"/>
          <p:cNvSpPr>
            <a:spLocks noChangeShapeType="1"/>
          </p:cNvSpPr>
          <p:nvPr/>
        </p:nvSpPr>
        <p:spPr bwMode="auto">
          <a:xfrm flipH="1" flipV="1">
            <a:off x="1047199" y="2291262"/>
            <a:ext cx="762000" cy="70338"/>
          </a:xfrm>
          <a:prstGeom prst="line">
            <a:avLst/>
          </a:prstGeom>
          <a:noFill/>
          <a:ln w="38100">
            <a:solidFill>
              <a:srgbClr val="333399"/>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742" name="Freeform 4"/>
          <p:cNvSpPr>
            <a:spLocks/>
          </p:cNvSpPr>
          <p:nvPr/>
        </p:nvSpPr>
        <p:spPr bwMode="auto">
          <a:xfrm>
            <a:off x="7428948" y="2231183"/>
            <a:ext cx="762000" cy="131885"/>
          </a:xfrm>
          <a:custGeom>
            <a:avLst/>
            <a:gdLst>
              <a:gd name="T0" fmla="*/ 2147483646 w 480"/>
              <a:gd name="T1" fmla="*/ 0 h 90"/>
              <a:gd name="T2" fmla="*/ 0 w 480"/>
              <a:gd name="T3" fmla="*/ 2147483646 h 90"/>
              <a:gd name="T4" fmla="*/ 0 60000 65536"/>
              <a:gd name="T5" fmla="*/ 0 60000 65536"/>
            </a:gdLst>
            <a:ahLst/>
            <a:cxnLst>
              <a:cxn ang="T4">
                <a:pos x="T0" y="T1"/>
              </a:cxn>
              <a:cxn ang="T5">
                <a:pos x="T2" y="T3"/>
              </a:cxn>
            </a:cxnLst>
            <a:rect l="0" t="0" r="r" b="b"/>
            <a:pathLst>
              <a:path w="480" h="90">
                <a:moveTo>
                  <a:pt x="480" y="0"/>
                </a:moveTo>
                <a:lnTo>
                  <a:pt x="0" y="90"/>
                </a:lnTo>
              </a:path>
            </a:pathLst>
          </a:custGeom>
          <a:noFill/>
          <a:ln w="38100" cmpd="sng">
            <a:solidFill>
              <a:srgbClr val="333399"/>
            </a:solidFill>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743" name="Line 5"/>
          <p:cNvSpPr>
            <a:spLocks noChangeShapeType="1"/>
          </p:cNvSpPr>
          <p:nvPr/>
        </p:nvSpPr>
        <p:spPr bwMode="auto">
          <a:xfrm flipH="1" flipV="1">
            <a:off x="5828749" y="2431939"/>
            <a:ext cx="781050" cy="0"/>
          </a:xfrm>
          <a:prstGeom prst="line">
            <a:avLst/>
          </a:prstGeom>
          <a:noFill/>
          <a:ln w="38100">
            <a:solidFill>
              <a:srgbClr val="333399"/>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744" name="Line 6"/>
          <p:cNvSpPr>
            <a:spLocks noChangeShapeType="1"/>
          </p:cNvSpPr>
          <p:nvPr/>
        </p:nvSpPr>
        <p:spPr bwMode="auto">
          <a:xfrm flipH="1" flipV="1">
            <a:off x="2799799" y="2420216"/>
            <a:ext cx="781050" cy="0"/>
          </a:xfrm>
          <a:prstGeom prst="line">
            <a:avLst/>
          </a:prstGeom>
          <a:noFill/>
          <a:ln w="38100">
            <a:solidFill>
              <a:srgbClr val="333399"/>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745" name="Text Box 7"/>
          <p:cNvSpPr txBox="1">
            <a:spLocks noChangeArrowheads="1"/>
          </p:cNvSpPr>
          <p:nvPr/>
        </p:nvSpPr>
        <p:spPr bwMode="auto">
          <a:xfrm>
            <a:off x="56599" y="1533659"/>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latin typeface="Arial" charset="0"/>
                <a:ea typeface="黑体" pitchFamily="49" charset="-122"/>
              </a:rPr>
              <a:t>发送方</a:t>
            </a:r>
          </a:p>
        </p:txBody>
      </p:sp>
      <p:sp>
        <p:nvSpPr>
          <p:cNvPr id="244747" name="Text Box 9"/>
          <p:cNvSpPr txBox="1">
            <a:spLocks noChangeArrowheads="1"/>
          </p:cNvSpPr>
          <p:nvPr/>
        </p:nvSpPr>
        <p:spPr bwMode="auto">
          <a:xfrm>
            <a:off x="6046381" y="3359797"/>
            <a:ext cx="1250663" cy="60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a:latin typeface="Arial" charset="0"/>
                <a:ea typeface="黑体" pitchFamily="49" charset="-122"/>
              </a:rPr>
              <a:t>   </a:t>
            </a:r>
            <a:r>
              <a:rPr kumimoji="1" lang="zh-CN" altLang="en-US" sz="1662" b="1" dirty="0">
                <a:latin typeface="Arial" charset="0"/>
                <a:ea typeface="黑体" pitchFamily="49" charset="-122"/>
              </a:rPr>
              <a:t>接收方</a:t>
            </a:r>
          </a:p>
          <a:p>
            <a:pPr eaLnBrk="1" hangingPunct="1"/>
            <a:r>
              <a:rPr kumimoji="1" lang="zh-CN" altLang="en-US" sz="1662" b="1" dirty="0">
                <a:latin typeface="Arial" charset="0"/>
                <a:ea typeface="黑体" pitchFamily="49" charset="-122"/>
              </a:rPr>
              <a:t>邮件服务器</a:t>
            </a:r>
          </a:p>
        </p:txBody>
      </p:sp>
      <p:sp>
        <p:nvSpPr>
          <p:cNvPr id="244748" name="Oval 10"/>
          <p:cNvSpPr>
            <a:spLocks noChangeArrowheads="1"/>
          </p:cNvSpPr>
          <p:nvPr/>
        </p:nvSpPr>
        <p:spPr bwMode="auto">
          <a:xfrm>
            <a:off x="6304999" y="1797429"/>
            <a:ext cx="1296988" cy="1197219"/>
          </a:xfrm>
          <a:prstGeom prst="ellipse">
            <a:avLst/>
          </a:prstGeom>
          <a:solidFill>
            <a:srgbClr val="66FF66"/>
          </a:solidFill>
          <a:ln w="19050">
            <a:solidFill>
              <a:schemeClr val="folHlink"/>
            </a:solidFill>
            <a:round/>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757" name="Oval 139"/>
          <p:cNvSpPr>
            <a:spLocks noChangeArrowheads="1"/>
          </p:cNvSpPr>
          <p:nvPr/>
        </p:nvSpPr>
        <p:spPr bwMode="auto">
          <a:xfrm>
            <a:off x="294724" y="2830524"/>
            <a:ext cx="265113" cy="95250"/>
          </a:xfrm>
          <a:prstGeom prst="ellipse">
            <a:avLst/>
          </a:prstGeom>
          <a:solidFill>
            <a:srgbClr val="606060"/>
          </a:solidFill>
          <a:ln w="3175">
            <a:solidFill>
              <a:srgbClr val="000000"/>
            </a:solidFill>
            <a:round/>
            <a:headEnd/>
            <a:tailEnd/>
          </a:ln>
        </p:spPr>
        <p:txBody>
          <a:bodyPr/>
          <a:lstStyle/>
          <a:p>
            <a:pPr eaLnBrk="1" hangingPunct="1"/>
            <a:endParaRPr lang="zh-CN" altLang="en-US" sz="1662" b="1">
              <a:solidFill>
                <a:srgbClr val="000099"/>
              </a:solidFill>
            </a:endParaRPr>
          </a:p>
        </p:txBody>
      </p:sp>
      <p:sp>
        <p:nvSpPr>
          <p:cNvPr id="244758" name="Rectangle 140"/>
          <p:cNvSpPr>
            <a:spLocks noChangeArrowheads="1"/>
          </p:cNvSpPr>
          <p:nvPr/>
        </p:nvSpPr>
        <p:spPr bwMode="auto">
          <a:xfrm>
            <a:off x="391562" y="2641489"/>
            <a:ext cx="69850" cy="216877"/>
          </a:xfrm>
          <a:prstGeom prst="rect">
            <a:avLst/>
          </a:prstGeom>
          <a:solidFill>
            <a:srgbClr val="606060"/>
          </a:solidFill>
          <a:ln w="3175">
            <a:solidFill>
              <a:srgbClr val="000000"/>
            </a:solidFill>
            <a:miter lim="800000"/>
            <a:headEnd/>
            <a:tailEnd/>
          </a:ln>
        </p:spPr>
        <p:txBody>
          <a:bodyPr/>
          <a:lstStyle/>
          <a:p>
            <a:pPr eaLnBrk="1" hangingPunct="1"/>
            <a:endParaRPr lang="zh-CN" altLang="en-US" sz="1662" b="1">
              <a:solidFill>
                <a:srgbClr val="000099"/>
              </a:solidFill>
            </a:endParaRPr>
          </a:p>
        </p:txBody>
      </p:sp>
      <p:sp>
        <p:nvSpPr>
          <p:cNvPr id="244760" name="Freeform 144"/>
          <p:cNvSpPr>
            <a:spLocks/>
          </p:cNvSpPr>
          <p:nvPr/>
        </p:nvSpPr>
        <p:spPr bwMode="auto">
          <a:xfrm>
            <a:off x="258213" y="2440731"/>
            <a:ext cx="479425" cy="410308"/>
          </a:xfrm>
          <a:custGeom>
            <a:avLst/>
            <a:gdLst>
              <a:gd name="T0" fmla="*/ 2147483646 w 1507"/>
              <a:gd name="T1" fmla="*/ 2147483646 h 1401"/>
              <a:gd name="T2" fmla="*/ 2147483646 w 1507"/>
              <a:gd name="T3" fmla="*/ 2147483646 h 1401"/>
              <a:gd name="T4" fmla="*/ 2147483646 w 1507"/>
              <a:gd name="T5" fmla="*/ 2147483646 h 1401"/>
              <a:gd name="T6" fmla="*/ 2147483646 w 1507"/>
              <a:gd name="T7" fmla="*/ 2147483646 h 1401"/>
              <a:gd name="T8" fmla="*/ 2147483646 w 1507"/>
              <a:gd name="T9" fmla="*/ 2147483646 h 1401"/>
              <a:gd name="T10" fmla="*/ 2147483646 w 1507"/>
              <a:gd name="T11" fmla="*/ 2147483646 h 1401"/>
              <a:gd name="T12" fmla="*/ 2147483646 w 1507"/>
              <a:gd name="T13" fmla="*/ 2147483646 h 1401"/>
              <a:gd name="T14" fmla="*/ 2147483646 w 1507"/>
              <a:gd name="T15" fmla="*/ 2147483646 h 1401"/>
              <a:gd name="T16" fmla="*/ 2147483646 w 1507"/>
              <a:gd name="T17" fmla="*/ 2147483646 h 1401"/>
              <a:gd name="T18" fmla="*/ 2147483646 w 1507"/>
              <a:gd name="T19" fmla="*/ 2147483646 h 1401"/>
              <a:gd name="T20" fmla="*/ 2147483646 w 1507"/>
              <a:gd name="T21" fmla="*/ 2147483646 h 1401"/>
              <a:gd name="T22" fmla="*/ 2147483646 w 1507"/>
              <a:gd name="T23" fmla="*/ 2147483646 h 1401"/>
              <a:gd name="T24" fmla="*/ 2147483646 w 1507"/>
              <a:gd name="T25" fmla="*/ 2147483646 h 1401"/>
              <a:gd name="T26" fmla="*/ 2147483646 w 1507"/>
              <a:gd name="T27" fmla="*/ 2147483646 h 1401"/>
              <a:gd name="T28" fmla="*/ 2147483646 w 1507"/>
              <a:gd name="T29" fmla="*/ 2147483646 h 1401"/>
              <a:gd name="T30" fmla="*/ 2147483646 w 1507"/>
              <a:gd name="T31" fmla="*/ 2147483646 h 1401"/>
              <a:gd name="T32" fmla="*/ 2147483646 w 1507"/>
              <a:gd name="T33" fmla="*/ 2147483646 h 1401"/>
              <a:gd name="T34" fmla="*/ 2147483646 w 1507"/>
              <a:gd name="T35" fmla="*/ 2147483646 h 1401"/>
              <a:gd name="T36" fmla="*/ 2147483646 w 1507"/>
              <a:gd name="T37" fmla="*/ 2147483646 h 1401"/>
              <a:gd name="T38" fmla="*/ 2147483646 w 1507"/>
              <a:gd name="T39" fmla="*/ 0 h 1401"/>
              <a:gd name="T40" fmla="*/ 2147483646 w 1507"/>
              <a:gd name="T41" fmla="*/ 2147483646 h 1401"/>
              <a:gd name="T42" fmla="*/ 2147483646 w 1507"/>
              <a:gd name="T43" fmla="*/ 2147483646 h 1401"/>
              <a:gd name="T44" fmla="*/ 2147483646 w 1507"/>
              <a:gd name="T45" fmla="*/ 2147483646 h 1401"/>
              <a:gd name="T46" fmla="*/ 2147483646 w 1507"/>
              <a:gd name="T47" fmla="*/ 2147483646 h 1401"/>
              <a:gd name="T48" fmla="*/ 2147483646 w 1507"/>
              <a:gd name="T49" fmla="*/ 2147483646 h 1401"/>
              <a:gd name="T50" fmla="*/ 0 w 1507"/>
              <a:gd name="T51" fmla="*/ 2147483646 h 1401"/>
              <a:gd name="T52" fmla="*/ 2147483646 w 1507"/>
              <a:gd name="T53" fmla="*/ 2147483646 h 1401"/>
              <a:gd name="T54" fmla="*/ 2147483646 w 1507"/>
              <a:gd name="T55" fmla="*/ 2147483646 h 1401"/>
              <a:gd name="T56" fmla="*/ 2147483646 w 1507"/>
              <a:gd name="T57" fmla="*/ 2147483646 h 1401"/>
              <a:gd name="T58" fmla="*/ 2147483646 w 1507"/>
              <a:gd name="T59" fmla="*/ 2147483646 h 1401"/>
              <a:gd name="T60" fmla="*/ 2147483646 w 1507"/>
              <a:gd name="T61" fmla="*/ 2147483646 h 1401"/>
              <a:gd name="T62" fmla="*/ 2147483646 w 1507"/>
              <a:gd name="T63" fmla="*/ 2147483646 h 1401"/>
              <a:gd name="T64" fmla="*/ 2147483646 w 1507"/>
              <a:gd name="T65" fmla="*/ 2147483646 h 1401"/>
              <a:gd name="T66" fmla="*/ 2147483646 w 1507"/>
              <a:gd name="T67" fmla="*/ 2147483646 h 1401"/>
              <a:gd name="T68" fmla="*/ 2147483646 w 1507"/>
              <a:gd name="T69" fmla="*/ 2147483646 h 1401"/>
              <a:gd name="T70" fmla="*/ 2147483646 w 1507"/>
              <a:gd name="T71" fmla="*/ 2147483646 h 1401"/>
              <a:gd name="T72" fmla="*/ 2147483646 w 1507"/>
              <a:gd name="T73" fmla="*/ 2147483646 h 1401"/>
              <a:gd name="T74" fmla="*/ 2147483646 w 1507"/>
              <a:gd name="T75" fmla="*/ 2147483646 h 1401"/>
              <a:gd name="T76" fmla="*/ 2147483646 w 1507"/>
              <a:gd name="T77" fmla="*/ 2147483646 h 1401"/>
              <a:gd name="T78" fmla="*/ 2147483646 w 1507"/>
              <a:gd name="T79" fmla="*/ 2147483646 h 1401"/>
              <a:gd name="T80" fmla="*/ 2147483646 w 1507"/>
              <a:gd name="T81" fmla="*/ 2147483646 h 1401"/>
              <a:gd name="T82" fmla="*/ 2147483646 w 1507"/>
              <a:gd name="T83" fmla="*/ 2147483646 h 1401"/>
              <a:gd name="T84" fmla="*/ 2147483646 w 1507"/>
              <a:gd name="T85" fmla="*/ 2147483646 h 1401"/>
              <a:gd name="T86" fmla="*/ 2147483646 w 1507"/>
              <a:gd name="T87" fmla="*/ 2147483646 h 1401"/>
              <a:gd name="T88" fmla="*/ 2147483646 w 1507"/>
              <a:gd name="T89" fmla="*/ 2147483646 h 1401"/>
              <a:gd name="T90" fmla="*/ 2147483646 w 1507"/>
              <a:gd name="T91" fmla="*/ 2147483646 h 1401"/>
              <a:gd name="T92" fmla="*/ 2147483646 w 1507"/>
              <a:gd name="T93" fmla="*/ 2147483646 h 1401"/>
              <a:gd name="T94" fmla="*/ 2147483646 w 1507"/>
              <a:gd name="T95" fmla="*/ 2147483646 h 1401"/>
              <a:gd name="T96" fmla="*/ 2147483646 w 1507"/>
              <a:gd name="T97" fmla="*/ 2147483646 h 1401"/>
              <a:gd name="T98" fmla="*/ 2147483646 w 1507"/>
              <a:gd name="T99" fmla="*/ 2147483646 h 1401"/>
              <a:gd name="T100" fmla="*/ 2147483646 w 1507"/>
              <a:gd name="T101" fmla="*/ 2147483646 h 1401"/>
              <a:gd name="T102" fmla="*/ 2147483646 w 1507"/>
              <a:gd name="T103" fmla="*/ 2147483646 h 1401"/>
              <a:gd name="T104" fmla="*/ 2147483646 w 1507"/>
              <a:gd name="T105" fmla="*/ 2147483646 h 1401"/>
              <a:gd name="T106" fmla="*/ 2147483646 w 1507"/>
              <a:gd name="T107" fmla="*/ 2147483646 h 1401"/>
              <a:gd name="T108" fmla="*/ 2147483646 w 1507"/>
              <a:gd name="T109" fmla="*/ 2147483646 h 1401"/>
              <a:gd name="T110" fmla="*/ 2147483646 w 1507"/>
              <a:gd name="T111" fmla="*/ 2147483646 h 1401"/>
              <a:gd name="T112" fmla="*/ 2147483646 w 1507"/>
              <a:gd name="T113" fmla="*/ 2147483646 h 14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4761" name="Freeform 145"/>
          <p:cNvSpPr>
            <a:spLocks/>
          </p:cNvSpPr>
          <p:nvPr/>
        </p:nvSpPr>
        <p:spPr bwMode="auto">
          <a:xfrm>
            <a:off x="264562" y="2456853"/>
            <a:ext cx="468312" cy="388326"/>
          </a:xfrm>
          <a:custGeom>
            <a:avLst/>
            <a:gdLst>
              <a:gd name="T0" fmla="*/ 2147483646 w 1473"/>
              <a:gd name="T1" fmla="*/ 2147483646 h 1324"/>
              <a:gd name="T2" fmla="*/ 2147483646 w 1473"/>
              <a:gd name="T3" fmla="*/ 2147483646 h 1324"/>
              <a:gd name="T4" fmla="*/ 2147483646 w 1473"/>
              <a:gd name="T5" fmla="*/ 2147483646 h 1324"/>
              <a:gd name="T6" fmla="*/ 2147483646 w 1473"/>
              <a:gd name="T7" fmla="*/ 2147483646 h 1324"/>
              <a:gd name="T8" fmla="*/ 2147483646 w 1473"/>
              <a:gd name="T9" fmla="*/ 2147483646 h 1324"/>
              <a:gd name="T10" fmla="*/ 2147483646 w 1473"/>
              <a:gd name="T11" fmla="*/ 2147483646 h 1324"/>
              <a:gd name="T12" fmla="*/ 2147483646 w 1473"/>
              <a:gd name="T13" fmla="*/ 2147483646 h 1324"/>
              <a:gd name="T14" fmla="*/ 2147483646 w 1473"/>
              <a:gd name="T15" fmla="*/ 2147483646 h 1324"/>
              <a:gd name="T16" fmla="*/ 2147483646 w 1473"/>
              <a:gd name="T17" fmla="*/ 2147483646 h 1324"/>
              <a:gd name="T18" fmla="*/ 2147483646 w 1473"/>
              <a:gd name="T19" fmla="*/ 2147483646 h 1324"/>
              <a:gd name="T20" fmla="*/ 2147483646 w 1473"/>
              <a:gd name="T21" fmla="*/ 2147483646 h 1324"/>
              <a:gd name="T22" fmla="*/ 2147483646 w 1473"/>
              <a:gd name="T23" fmla="*/ 2147483646 h 1324"/>
              <a:gd name="T24" fmla="*/ 2147483646 w 1473"/>
              <a:gd name="T25" fmla="*/ 2147483646 h 1324"/>
              <a:gd name="T26" fmla="*/ 2147483646 w 1473"/>
              <a:gd name="T27" fmla="*/ 2147483646 h 1324"/>
              <a:gd name="T28" fmla="*/ 2147483646 w 1473"/>
              <a:gd name="T29" fmla="*/ 2147483646 h 1324"/>
              <a:gd name="T30" fmla="*/ 2147483646 w 1473"/>
              <a:gd name="T31" fmla="*/ 2147483646 h 1324"/>
              <a:gd name="T32" fmla="*/ 2147483646 w 1473"/>
              <a:gd name="T33" fmla="*/ 2147483646 h 1324"/>
              <a:gd name="T34" fmla="*/ 2147483646 w 1473"/>
              <a:gd name="T35" fmla="*/ 2147483646 h 1324"/>
              <a:gd name="T36" fmla="*/ 2147483646 w 1473"/>
              <a:gd name="T37" fmla="*/ 2147483646 h 1324"/>
              <a:gd name="T38" fmla="*/ 2147483646 w 1473"/>
              <a:gd name="T39" fmla="*/ 2147483646 h 1324"/>
              <a:gd name="T40" fmla="*/ 2147483646 w 1473"/>
              <a:gd name="T41" fmla="*/ 2147483646 h 1324"/>
              <a:gd name="T42" fmla="*/ 2147483646 w 1473"/>
              <a:gd name="T43" fmla="*/ 2147483646 h 1324"/>
              <a:gd name="T44" fmla="*/ 2147483646 w 1473"/>
              <a:gd name="T45" fmla="*/ 2147483646 h 1324"/>
              <a:gd name="T46" fmla="*/ 2147483646 w 1473"/>
              <a:gd name="T47" fmla="*/ 2147483646 h 1324"/>
              <a:gd name="T48" fmla="*/ 2147483646 w 1473"/>
              <a:gd name="T49" fmla="*/ 2147483646 h 1324"/>
              <a:gd name="T50" fmla="*/ 2147483646 w 1473"/>
              <a:gd name="T51" fmla="*/ 2147483646 h 1324"/>
              <a:gd name="T52" fmla="*/ 2147483646 w 1473"/>
              <a:gd name="T53" fmla="*/ 2147483646 h 1324"/>
              <a:gd name="T54" fmla="*/ 2147483646 w 1473"/>
              <a:gd name="T55" fmla="*/ 2147483646 h 1324"/>
              <a:gd name="T56" fmla="*/ 2147483646 w 1473"/>
              <a:gd name="T57" fmla="*/ 2147483646 h 1324"/>
              <a:gd name="T58" fmla="*/ 2147483646 w 1473"/>
              <a:gd name="T59" fmla="*/ 2147483646 h 1324"/>
              <a:gd name="T60" fmla="*/ 2147483646 w 1473"/>
              <a:gd name="T61" fmla="*/ 2147483646 h 1324"/>
              <a:gd name="T62" fmla="*/ 2147483646 w 1473"/>
              <a:gd name="T63" fmla="*/ 2147483646 h 1324"/>
              <a:gd name="T64" fmla="*/ 2147483646 w 1473"/>
              <a:gd name="T65" fmla="*/ 2147483646 h 1324"/>
              <a:gd name="T66" fmla="*/ 2147483646 w 1473"/>
              <a:gd name="T67" fmla="*/ 2147483646 h 1324"/>
              <a:gd name="T68" fmla="*/ 2147483646 w 1473"/>
              <a:gd name="T69" fmla="*/ 2147483646 h 1324"/>
              <a:gd name="T70" fmla="*/ 2147483646 w 1473"/>
              <a:gd name="T71" fmla="*/ 2147483646 h 1324"/>
              <a:gd name="T72" fmla="*/ 2147483646 w 1473"/>
              <a:gd name="T73" fmla="*/ 2147483646 h 1324"/>
              <a:gd name="T74" fmla="*/ 2147483646 w 1473"/>
              <a:gd name="T75" fmla="*/ 2147483646 h 1324"/>
              <a:gd name="T76" fmla="*/ 2147483646 w 1473"/>
              <a:gd name="T77" fmla="*/ 2147483646 h 1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2" name="Freeform 146"/>
          <p:cNvSpPr>
            <a:spLocks/>
          </p:cNvSpPr>
          <p:nvPr/>
        </p:nvSpPr>
        <p:spPr bwMode="auto">
          <a:xfrm>
            <a:off x="329649" y="2521328"/>
            <a:ext cx="63500" cy="10257"/>
          </a:xfrm>
          <a:custGeom>
            <a:avLst/>
            <a:gdLst>
              <a:gd name="T0" fmla="*/ 0 w 199"/>
              <a:gd name="T1" fmla="*/ 0 h 33"/>
              <a:gd name="T2" fmla="*/ 2147483646 w 199"/>
              <a:gd name="T3" fmla="*/ 2147483646 h 33"/>
              <a:gd name="T4" fmla="*/ 2147483646 w 199"/>
              <a:gd name="T5" fmla="*/ 2147483646 h 33"/>
              <a:gd name="T6" fmla="*/ 0 w 199"/>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3" name="Freeform 147"/>
          <p:cNvSpPr>
            <a:spLocks/>
          </p:cNvSpPr>
          <p:nvPr/>
        </p:nvSpPr>
        <p:spPr bwMode="auto">
          <a:xfrm>
            <a:off x="266150" y="2505208"/>
            <a:ext cx="39688" cy="11723"/>
          </a:xfrm>
          <a:custGeom>
            <a:avLst/>
            <a:gdLst>
              <a:gd name="T0" fmla="*/ 0 w 122"/>
              <a:gd name="T1" fmla="*/ 0 h 40"/>
              <a:gd name="T2" fmla="*/ 2147483646 w 122"/>
              <a:gd name="T3" fmla="*/ 2147483646 h 40"/>
              <a:gd name="T4" fmla="*/ 2147483646 w 122"/>
              <a:gd name="T5" fmla="*/ 2147483646 h 40"/>
              <a:gd name="T6" fmla="*/ 2147483646 w 122"/>
              <a:gd name="T7" fmla="*/ 2147483646 h 40"/>
              <a:gd name="T8" fmla="*/ 0 w 122"/>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4" name="Freeform 148"/>
          <p:cNvSpPr>
            <a:spLocks/>
          </p:cNvSpPr>
          <p:nvPr/>
        </p:nvSpPr>
        <p:spPr bwMode="auto">
          <a:xfrm>
            <a:off x="428074" y="2496416"/>
            <a:ext cx="60325" cy="29308"/>
          </a:xfrm>
          <a:custGeom>
            <a:avLst/>
            <a:gdLst>
              <a:gd name="T0" fmla="*/ 0 w 187"/>
              <a:gd name="T1" fmla="*/ 0 h 102"/>
              <a:gd name="T2" fmla="*/ 2147483646 w 187"/>
              <a:gd name="T3" fmla="*/ 2147483646 h 102"/>
              <a:gd name="T4" fmla="*/ 2147483646 w 187"/>
              <a:gd name="T5" fmla="*/ 2147483646 h 102"/>
              <a:gd name="T6" fmla="*/ 2147483646 w 187"/>
              <a:gd name="T7" fmla="*/ 2147483646 h 102"/>
              <a:gd name="T8" fmla="*/ 2147483646 w 187"/>
              <a:gd name="T9" fmla="*/ 2147483646 h 102"/>
              <a:gd name="T10" fmla="*/ 2147483646 w 187"/>
              <a:gd name="T11" fmla="*/ 2147483646 h 102"/>
              <a:gd name="T12" fmla="*/ 2147483646 w 187"/>
              <a:gd name="T13" fmla="*/ 2147483646 h 102"/>
              <a:gd name="T14" fmla="*/ 2147483646 w 187"/>
              <a:gd name="T15" fmla="*/ 2147483646 h 102"/>
              <a:gd name="T16" fmla="*/ 0 w 18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5" name="Freeform 149"/>
          <p:cNvSpPr>
            <a:spLocks/>
          </p:cNvSpPr>
          <p:nvPr/>
        </p:nvSpPr>
        <p:spPr bwMode="auto">
          <a:xfrm>
            <a:off x="488400" y="2563825"/>
            <a:ext cx="193675" cy="43962"/>
          </a:xfrm>
          <a:custGeom>
            <a:avLst/>
            <a:gdLst>
              <a:gd name="T0" fmla="*/ 0 w 609"/>
              <a:gd name="T1" fmla="*/ 0 h 150"/>
              <a:gd name="T2" fmla="*/ 2147483646 w 609"/>
              <a:gd name="T3" fmla="*/ 2147483646 h 150"/>
              <a:gd name="T4" fmla="*/ 2147483646 w 609"/>
              <a:gd name="T5" fmla="*/ 2147483646 h 150"/>
              <a:gd name="T6" fmla="*/ 2147483646 w 609"/>
              <a:gd name="T7" fmla="*/ 2147483646 h 150"/>
              <a:gd name="T8" fmla="*/ 2147483646 w 609"/>
              <a:gd name="T9" fmla="*/ 2147483646 h 150"/>
              <a:gd name="T10" fmla="*/ 2147483646 w 609"/>
              <a:gd name="T11" fmla="*/ 2147483646 h 150"/>
              <a:gd name="T12" fmla="*/ 2147483646 w 609"/>
              <a:gd name="T13" fmla="*/ 2147483646 h 150"/>
              <a:gd name="T14" fmla="*/ 2147483646 w 609"/>
              <a:gd name="T15" fmla="*/ 2147483646 h 150"/>
              <a:gd name="T16" fmla="*/ 2147483646 w 609"/>
              <a:gd name="T17" fmla="*/ 2147483646 h 150"/>
              <a:gd name="T18" fmla="*/ 2147483646 w 609"/>
              <a:gd name="T19" fmla="*/ 2147483646 h 150"/>
              <a:gd name="T20" fmla="*/ 2147483646 w 609"/>
              <a:gd name="T21" fmla="*/ 2147483646 h 150"/>
              <a:gd name="T22" fmla="*/ 2147483646 w 609"/>
              <a:gd name="T23" fmla="*/ 2147483646 h 150"/>
              <a:gd name="T24" fmla="*/ 2147483646 w 609"/>
              <a:gd name="T25" fmla="*/ 2147483646 h 150"/>
              <a:gd name="T26" fmla="*/ 0 w 609"/>
              <a:gd name="T27" fmla="*/ 0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6" name="Freeform 150"/>
          <p:cNvSpPr>
            <a:spLocks/>
          </p:cNvSpPr>
          <p:nvPr/>
        </p:nvSpPr>
        <p:spPr bwMode="auto">
          <a:xfrm>
            <a:off x="294724" y="1963016"/>
            <a:ext cx="168275" cy="169985"/>
          </a:xfrm>
          <a:custGeom>
            <a:avLst/>
            <a:gdLst>
              <a:gd name="T0" fmla="*/ 2147483646 w 529"/>
              <a:gd name="T1" fmla="*/ 2147483646 h 580"/>
              <a:gd name="T2" fmla="*/ 2147483646 w 529"/>
              <a:gd name="T3" fmla="*/ 2147483646 h 580"/>
              <a:gd name="T4" fmla="*/ 2147483646 w 529"/>
              <a:gd name="T5" fmla="*/ 2147483646 h 580"/>
              <a:gd name="T6" fmla="*/ 2147483646 w 529"/>
              <a:gd name="T7" fmla="*/ 2147483646 h 580"/>
              <a:gd name="T8" fmla="*/ 2147483646 w 529"/>
              <a:gd name="T9" fmla="*/ 2147483646 h 580"/>
              <a:gd name="T10" fmla="*/ 2147483646 w 529"/>
              <a:gd name="T11" fmla="*/ 2147483646 h 580"/>
              <a:gd name="T12" fmla="*/ 2147483646 w 529"/>
              <a:gd name="T13" fmla="*/ 2147483646 h 580"/>
              <a:gd name="T14" fmla="*/ 2147483646 w 529"/>
              <a:gd name="T15" fmla="*/ 2147483646 h 580"/>
              <a:gd name="T16" fmla="*/ 2147483646 w 529"/>
              <a:gd name="T17" fmla="*/ 2147483646 h 580"/>
              <a:gd name="T18" fmla="*/ 2147483646 w 529"/>
              <a:gd name="T19" fmla="*/ 2147483646 h 580"/>
              <a:gd name="T20" fmla="*/ 2147483646 w 529"/>
              <a:gd name="T21" fmla="*/ 2147483646 h 580"/>
              <a:gd name="T22" fmla="*/ 2147483646 w 529"/>
              <a:gd name="T23" fmla="*/ 2147483646 h 580"/>
              <a:gd name="T24" fmla="*/ 2147483646 w 529"/>
              <a:gd name="T25" fmla="*/ 2147483646 h 580"/>
              <a:gd name="T26" fmla="*/ 2147483646 w 529"/>
              <a:gd name="T27" fmla="*/ 2147483646 h 580"/>
              <a:gd name="T28" fmla="*/ 2147483646 w 529"/>
              <a:gd name="T29" fmla="*/ 2147483646 h 580"/>
              <a:gd name="T30" fmla="*/ 2147483646 w 529"/>
              <a:gd name="T31" fmla="*/ 2147483646 h 580"/>
              <a:gd name="T32" fmla="*/ 2147483646 w 529"/>
              <a:gd name="T33" fmla="*/ 2147483646 h 580"/>
              <a:gd name="T34" fmla="*/ 2147483646 w 529"/>
              <a:gd name="T35" fmla="*/ 2147483646 h 580"/>
              <a:gd name="T36" fmla="*/ 2147483646 w 529"/>
              <a:gd name="T37" fmla="*/ 2147483646 h 580"/>
              <a:gd name="T38" fmla="*/ 2147483646 w 529"/>
              <a:gd name="T39" fmla="*/ 2147483646 h 580"/>
              <a:gd name="T40" fmla="*/ 2147483646 w 529"/>
              <a:gd name="T41" fmla="*/ 2147483646 h 580"/>
              <a:gd name="T42" fmla="*/ 2147483646 w 529"/>
              <a:gd name="T43" fmla="*/ 2147483646 h 580"/>
              <a:gd name="T44" fmla="*/ 2147483646 w 529"/>
              <a:gd name="T45" fmla="*/ 2147483646 h 580"/>
              <a:gd name="T46" fmla="*/ 2147483646 w 529"/>
              <a:gd name="T47" fmla="*/ 2147483646 h 580"/>
              <a:gd name="T48" fmla="*/ 2147483646 w 529"/>
              <a:gd name="T49" fmla="*/ 2147483646 h 580"/>
              <a:gd name="T50" fmla="*/ 2147483646 w 529"/>
              <a:gd name="T51" fmla="*/ 2147483646 h 580"/>
              <a:gd name="T52" fmla="*/ 2147483646 w 529"/>
              <a:gd name="T53" fmla="*/ 2147483646 h 580"/>
              <a:gd name="T54" fmla="*/ 2147483646 w 529"/>
              <a:gd name="T55" fmla="*/ 2147483646 h 580"/>
              <a:gd name="T56" fmla="*/ 2147483646 w 529"/>
              <a:gd name="T57" fmla="*/ 2147483646 h 580"/>
              <a:gd name="T58" fmla="*/ 0 w 529"/>
              <a:gd name="T59" fmla="*/ 2147483646 h 580"/>
              <a:gd name="T60" fmla="*/ 0 w 529"/>
              <a:gd name="T61" fmla="*/ 2147483646 h 580"/>
              <a:gd name="T62" fmla="*/ 2147483646 w 529"/>
              <a:gd name="T63" fmla="*/ 2147483646 h 580"/>
              <a:gd name="T64" fmla="*/ 2147483646 w 529"/>
              <a:gd name="T65" fmla="*/ 2147483646 h 580"/>
              <a:gd name="T66" fmla="*/ 2147483646 w 529"/>
              <a:gd name="T67" fmla="*/ 0 h 580"/>
              <a:gd name="T68" fmla="*/ 2147483646 w 529"/>
              <a:gd name="T69" fmla="*/ 2147483646 h 580"/>
              <a:gd name="T70" fmla="*/ 2147483646 w 529"/>
              <a:gd name="T71" fmla="*/ 2147483646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headEnd/>
            <a:tailEnd/>
          </a:ln>
        </p:spPr>
        <p:txBody>
          <a:bodyPr/>
          <a:lstStyle/>
          <a:p>
            <a:endParaRPr lang="zh-CN" altLang="en-US" sz="1662" b="1">
              <a:solidFill>
                <a:srgbClr val="000099"/>
              </a:solidFill>
            </a:endParaRPr>
          </a:p>
        </p:txBody>
      </p:sp>
      <p:sp>
        <p:nvSpPr>
          <p:cNvPr id="244767" name="Freeform 151"/>
          <p:cNvSpPr>
            <a:spLocks/>
          </p:cNvSpPr>
          <p:nvPr/>
        </p:nvSpPr>
        <p:spPr bwMode="auto">
          <a:xfrm>
            <a:off x="443949" y="2065593"/>
            <a:ext cx="9525" cy="1466"/>
          </a:xfrm>
          <a:custGeom>
            <a:avLst/>
            <a:gdLst>
              <a:gd name="T0" fmla="*/ 2147483646 w 30"/>
              <a:gd name="T1" fmla="*/ 2147483646 h 6"/>
              <a:gd name="T2" fmla="*/ 2147483646 w 30"/>
              <a:gd name="T3" fmla="*/ 2147483646 h 6"/>
              <a:gd name="T4" fmla="*/ 2147483646 w 30"/>
              <a:gd name="T5" fmla="*/ 2147483646 h 6"/>
              <a:gd name="T6" fmla="*/ 2147483646 w 30"/>
              <a:gd name="T7" fmla="*/ 2147483646 h 6"/>
              <a:gd name="T8" fmla="*/ 0 w 30"/>
              <a:gd name="T9" fmla="*/ 2147483646 h 6"/>
              <a:gd name="T10" fmla="*/ 2147483646 w 30"/>
              <a:gd name="T11" fmla="*/ 0 h 6"/>
              <a:gd name="T12" fmla="*/ 2147483646 w 30"/>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6">
                <a:moveTo>
                  <a:pt x="30" y="2"/>
                </a:moveTo>
                <a:lnTo>
                  <a:pt x="23" y="6"/>
                </a:lnTo>
                <a:lnTo>
                  <a:pt x="8" y="5"/>
                </a:lnTo>
                <a:lnTo>
                  <a:pt x="2" y="6"/>
                </a:lnTo>
                <a:lnTo>
                  <a:pt x="0" y="1"/>
                </a:lnTo>
                <a:lnTo>
                  <a:pt x="9" y="0"/>
                </a:lnTo>
                <a:lnTo>
                  <a:pt x="3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8" name="Freeform 152"/>
          <p:cNvSpPr>
            <a:spLocks/>
          </p:cNvSpPr>
          <p:nvPr/>
        </p:nvSpPr>
        <p:spPr bwMode="auto">
          <a:xfrm>
            <a:off x="440774" y="2059731"/>
            <a:ext cx="3175" cy="5862"/>
          </a:xfrm>
          <a:custGeom>
            <a:avLst/>
            <a:gdLst>
              <a:gd name="T0" fmla="*/ 2147483646 w 11"/>
              <a:gd name="T1" fmla="*/ 0 h 22"/>
              <a:gd name="T2" fmla="*/ 2147483646 w 11"/>
              <a:gd name="T3" fmla="*/ 2147483646 h 22"/>
              <a:gd name="T4" fmla="*/ 2147483646 w 11"/>
              <a:gd name="T5" fmla="*/ 2147483646 h 22"/>
              <a:gd name="T6" fmla="*/ 2147483646 w 11"/>
              <a:gd name="T7" fmla="*/ 2147483646 h 22"/>
              <a:gd name="T8" fmla="*/ 0 w 11"/>
              <a:gd name="T9" fmla="*/ 2147483646 h 22"/>
              <a:gd name="T10" fmla="*/ 0 w 11"/>
              <a:gd name="T11" fmla="*/ 2147483646 h 22"/>
              <a:gd name="T12" fmla="*/ 2147483646 w 11"/>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2">
                <a:moveTo>
                  <a:pt x="11" y="0"/>
                </a:moveTo>
                <a:lnTo>
                  <a:pt x="3" y="6"/>
                </a:lnTo>
                <a:lnTo>
                  <a:pt x="3" y="12"/>
                </a:lnTo>
                <a:lnTo>
                  <a:pt x="2" y="22"/>
                </a:lnTo>
                <a:lnTo>
                  <a:pt x="0" y="8"/>
                </a:lnTo>
                <a:lnTo>
                  <a:pt x="0" y="1"/>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9" name="Freeform 153"/>
          <p:cNvSpPr>
            <a:spLocks/>
          </p:cNvSpPr>
          <p:nvPr/>
        </p:nvSpPr>
        <p:spPr bwMode="auto">
          <a:xfrm>
            <a:off x="432837" y="2039216"/>
            <a:ext cx="4762" cy="11723"/>
          </a:xfrm>
          <a:custGeom>
            <a:avLst/>
            <a:gdLst>
              <a:gd name="T0" fmla="*/ 0 w 13"/>
              <a:gd name="T1" fmla="*/ 0 h 42"/>
              <a:gd name="T2" fmla="*/ 2147483646 w 13"/>
              <a:gd name="T3" fmla="*/ 2147483646 h 42"/>
              <a:gd name="T4" fmla="*/ 2147483646 w 13"/>
              <a:gd name="T5" fmla="*/ 2147483646 h 42"/>
              <a:gd name="T6" fmla="*/ 2147483646 w 13"/>
              <a:gd name="T7" fmla="*/ 2147483646 h 42"/>
              <a:gd name="T8" fmla="*/ 0 w 13"/>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42">
                <a:moveTo>
                  <a:pt x="0" y="0"/>
                </a:moveTo>
                <a:lnTo>
                  <a:pt x="9" y="24"/>
                </a:lnTo>
                <a:lnTo>
                  <a:pt x="13" y="42"/>
                </a:lnTo>
                <a:lnTo>
                  <a:pt x="6" y="3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0" name="Freeform 154"/>
          <p:cNvSpPr>
            <a:spLocks/>
          </p:cNvSpPr>
          <p:nvPr/>
        </p:nvSpPr>
        <p:spPr bwMode="auto">
          <a:xfrm>
            <a:off x="415374" y="2026028"/>
            <a:ext cx="19050" cy="10257"/>
          </a:xfrm>
          <a:custGeom>
            <a:avLst/>
            <a:gdLst>
              <a:gd name="T0" fmla="*/ 2147483646 w 56"/>
              <a:gd name="T1" fmla="*/ 0 h 36"/>
              <a:gd name="T2" fmla="*/ 2147483646 w 56"/>
              <a:gd name="T3" fmla="*/ 2147483646 h 36"/>
              <a:gd name="T4" fmla="*/ 2147483646 w 56"/>
              <a:gd name="T5" fmla="*/ 2147483646 h 36"/>
              <a:gd name="T6" fmla="*/ 2147483646 w 56"/>
              <a:gd name="T7" fmla="*/ 2147483646 h 36"/>
              <a:gd name="T8" fmla="*/ 2147483646 w 56"/>
              <a:gd name="T9" fmla="*/ 2147483646 h 36"/>
              <a:gd name="T10" fmla="*/ 2147483646 w 56"/>
              <a:gd name="T11" fmla="*/ 2147483646 h 36"/>
              <a:gd name="T12" fmla="*/ 2147483646 w 56"/>
              <a:gd name="T13" fmla="*/ 2147483646 h 36"/>
              <a:gd name="T14" fmla="*/ 2147483646 w 56"/>
              <a:gd name="T15" fmla="*/ 2147483646 h 36"/>
              <a:gd name="T16" fmla="*/ 0 w 56"/>
              <a:gd name="T17" fmla="*/ 2147483646 h 36"/>
              <a:gd name="T18" fmla="*/ 2147483646 w 56"/>
              <a:gd name="T19" fmla="*/ 2147483646 h 36"/>
              <a:gd name="T20" fmla="*/ 2147483646 w 5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1" name="Freeform 155"/>
          <p:cNvSpPr>
            <a:spLocks/>
          </p:cNvSpPr>
          <p:nvPr/>
        </p:nvSpPr>
        <p:spPr bwMode="auto">
          <a:xfrm>
            <a:off x="407436" y="2009910"/>
            <a:ext cx="31750" cy="10258"/>
          </a:xfrm>
          <a:custGeom>
            <a:avLst/>
            <a:gdLst>
              <a:gd name="T0" fmla="*/ 2147483646 w 96"/>
              <a:gd name="T1" fmla="*/ 2147483646 h 34"/>
              <a:gd name="T2" fmla="*/ 2147483646 w 96"/>
              <a:gd name="T3" fmla="*/ 2147483646 h 34"/>
              <a:gd name="T4" fmla="*/ 2147483646 w 96"/>
              <a:gd name="T5" fmla="*/ 2147483646 h 34"/>
              <a:gd name="T6" fmla="*/ 2147483646 w 96"/>
              <a:gd name="T7" fmla="*/ 2147483646 h 34"/>
              <a:gd name="T8" fmla="*/ 2147483646 w 96"/>
              <a:gd name="T9" fmla="*/ 2147483646 h 34"/>
              <a:gd name="T10" fmla="*/ 2147483646 w 96"/>
              <a:gd name="T11" fmla="*/ 2147483646 h 34"/>
              <a:gd name="T12" fmla="*/ 0 w 96"/>
              <a:gd name="T13" fmla="*/ 2147483646 h 34"/>
              <a:gd name="T14" fmla="*/ 2147483646 w 96"/>
              <a:gd name="T15" fmla="*/ 2147483646 h 34"/>
              <a:gd name="T16" fmla="*/ 2147483646 w 96"/>
              <a:gd name="T17" fmla="*/ 2147483646 h 34"/>
              <a:gd name="T18" fmla="*/ 2147483646 w 96"/>
              <a:gd name="T19" fmla="*/ 0 h 34"/>
              <a:gd name="T20" fmla="*/ 2147483646 w 96"/>
              <a:gd name="T21" fmla="*/ 2147483646 h 34"/>
              <a:gd name="T22" fmla="*/ 2147483646 w 96"/>
              <a:gd name="T23" fmla="*/ 2147483646 h 34"/>
              <a:gd name="T24" fmla="*/ 2147483646 w 96"/>
              <a:gd name="T25" fmla="*/ 2147483646 h 34"/>
              <a:gd name="T26" fmla="*/ 2147483646 w 96"/>
              <a:gd name="T27" fmla="*/ 2147483646 h 34"/>
              <a:gd name="T28" fmla="*/ 2147483646 w 96"/>
              <a:gd name="T29" fmla="*/ 2147483646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2" name="Freeform 156"/>
          <p:cNvSpPr>
            <a:spLocks/>
          </p:cNvSpPr>
          <p:nvPr/>
        </p:nvSpPr>
        <p:spPr bwMode="auto">
          <a:xfrm>
            <a:off x="351874" y="2024564"/>
            <a:ext cx="17463" cy="32238"/>
          </a:xfrm>
          <a:custGeom>
            <a:avLst/>
            <a:gdLst>
              <a:gd name="T0" fmla="*/ 2147483646 w 56"/>
              <a:gd name="T1" fmla="*/ 2147483646 h 113"/>
              <a:gd name="T2" fmla="*/ 2147483646 w 56"/>
              <a:gd name="T3" fmla="*/ 2147483646 h 113"/>
              <a:gd name="T4" fmla="*/ 2147483646 w 56"/>
              <a:gd name="T5" fmla="*/ 2147483646 h 113"/>
              <a:gd name="T6" fmla="*/ 2147483646 w 56"/>
              <a:gd name="T7" fmla="*/ 2147483646 h 113"/>
              <a:gd name="T8" fmla="*/ 2147483646 w 56"/>
              <a:gd name="T9" fmla="*/ 2147483646 h 113"/>
              <a:gd name="T10" fmla="*/ 2147483646 w 56"/>
              <a:gd name="T11" fmla="*/ 2147483646 h 113"/>
              <a:gd name="T12" fmla="*/ 2147483646 w 56"/>
              <a:gd name="T13" fmla="*/ 2147483646 h 113"/>
              <a:gd name="T14" fmla="*/ 2147483646 w 56"/>
              <a:gd name="T15" fmla="*/ 2147483646 h 113"/>
              <a:gd name="T16" fmla="*/ 2147483646 w 56"/>
              <a:gd name="T17" fmla="*/ 2147483646 h 113"/>
              <a:gd name="T18" fmla="*/ 2147483646 w 56"/>
              <a:gd name="T19" fmla="*/ 2147483646 h 113"/>
              <a:gd name="T20" fmla="*/ 2147483646 w 56"/>
              <a:gd name="T21" fmla="*/ 2147483646 h 113"/>
              <a:gd name="T22" fmla="*/ 2147483646 w 56"/>
              <a:gd name="T23" fmla="*/ 2147483646 h 113"/>
              <a:gd name="T24" fmla="*/ 2147483646 w 56"/>
              <a:gd name="T25" fmla="*/ 2147483646 h 113"/>
              <a:gd name="T26" fmla="*/ 2147483646 w 56"/>
              <a:gd name="T27" fmla="*/ 2147483646 h 113"/>
              <a:gd name="T28" fmla="*/ 2147483646 w 56"/>
              <a:gd name="T29" fmla="*/ 2147483646 h 113"/>
              <a:gd name="T30" fmla="*/ 2147483646 w 56"/>
              <a:gd name="T31" fmla="*/ 2147483646 h 113"/>
              <a:gd name="T32" fmla="*/ 2147483646 w 56"/>
              <a:gd name="T33" fmla="*/ 2147483646 h 113"/>
              <a:gd name="T34" fmla="*/ 0 w 56"/>
              <a:gd name="T35" fmla="*/ 2147483646 h 113"/>
              <a:gd name="T36" fmla="*/ 2147483646 w 56"/>
              <a:gd name="T37" fmla="*/ 2147483646 h 113"/>
              <a:gd name="T38" fmla="*/ 2147483646 w 56"/>
              <a:gd name="T39" fmla="*/ 2147483646 h 113"/>
              <a:gd name="T40" fmla="*/ 2147483646 w 56"/>
              <a:gd name="T41" fmla="*/ 0 h 113"/>
              <a:gd name="T42" fmla="*/ 2147483646 w 56"/>
              <a:gd name="T43" fmla="*/ 2147483646 h 113"/>
              <a:gd name="T44" fmla="*/ 2147483646 w 56"/>
              <a:gd name="T45" fmla="*/ 2147483646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3" name="Freeform 157"/>
          <p:cNvSpPr>
            <a:spLocks/>
          </p:cNvSpPr>
          <p:nvPr/>
        </p:nvSpPr>
        <p:spPr bwMode="auto">
          <a:xfrm>
            <a:off x="345525" y="2018702"/>
            <a:ext cx="28575" cy="45427"/>
          </a:xfrm>
          <a:custGeom>
            <a:avLst/>
            <a:gdLst>
              <a:gd name="T0" fmla="*/ 2147483646 w 91"/>
              <a:gd name="T1" fmla="*/ 2147483646 h 153"/>
              <a:gd name="T2" fmla="*/ 2147483646 w 91"/>
              <a:gd name="T3" fmla="*/ 2147483646 h 153"/>
              <a:gd name="T4" fmla="*/ 2147483646 w 91"/>
              <a:gd name="T5" fmla="*/ 2147483646 h 153"/>
              <a:gd name="T6" fmla="*/ 2147483646 w 91"/>
              <a:gd name="T7" fmla="*/ 2147483646 h 153"/>
              <a:gd name="T8" fmla="*/ 2147483646 w 91"/>
              <a:gd name="T9" fmla="*/ 2147483646 h 153"/>
              <a:gd name="T10" fmla="*/ 2147483646 w 91"/>
              <a:gd name="T11" fmla="*/ 2147483646 h 153"/>
              <a:gd name="T12" fmla="*/ 2147483646 w 91"/>
              <a:gd name="T13" fmla="*/ 2147483646 h 153"/>
              <a:gd name="T14" fmla="*/ 2147483646 w 91"/>
              <a:gd name="T15" fmla="*/ 2147483646 h 153"/>
              <a:gd name="T16" fmla="*/ 2147483646 w 91"/>
              <a:gd name="T17" fmla="*/ 2147483646 h 153"/>
              <a:gd name="T18" fmla="*/ 2147483646 w 91"/>
              <a:gd name="T19" fmla="*/ 2147483646 h 153"/>
              <a:gd name="T20" fmla="*/ 2147483646 w 91"/>
              <a:gd name="T21" fmla="*/ 2147483646 h 153"/>
              <a:gd name="T22" fmla="*/ 2147483646 w 91"/>
              <a:gd name="T23" fmla="*/ 2147483646 h 153"/>
              <a:gd name="T24" fmla="*/ 2147483646 w 91"/>
              <a:gd name="T25" fmla="*/ 2147483646 h 153"/>
              <a:gd name="T26" fmla="*/ 2147483646 w 91"/>
              <a:gd name="T27" fmla="*/ 2147483646 h 153"/>
              <a:gd name="T28" fmla="*/ 2147483646 w 91"/>
              <a:gd name="T29" fmla="*/ 2147483646 h 153"/>
              <a:gd name="T30" fmla="*/ 2147483646 w 91"/>
              <a:gd name="T31" fmla="*/ 2147483646 h 153"/>
              <a:gd name="T32" fmla="*/ 2147483646 w 91"/>
              <a:gd name="T33" fmla="*/ 2147483646 h 153"/>
              <a:gd name="T34" fmla="*/ 2147483646 w 91"/>
              <a:gd name="T35" fmla="*/ 2147483646 h 153"/>
              <a:gd name="T36" fmla="*/ 2147483646 w 91"/>
              <a:gd name="T37" fmla="*/ 2147483646 h 153"/>
              <a:gd name="T38" fmla="*/ 0 w 91"/>
              <a:gd name="T39" fmla="*/ 2147483646 h 153"/>
              <a:gd name="T40" fmla="*/ 0 w 91"/>
              <a:gd name="T41" fmla="*/ 2147483646 h 153"/>
              <a:gd name="T42" fmla="*/ 2147483646 w 91"/>
              <a:gd name="T43" fmla="*/ 2147483646 h 153"/>
              <a:gd name="T44" fmla="*/ 2147483646 w 91"/>
              <a:gd name="T45" fmla="*/ 2147483646 h 153"/>
              <a:gd name="T46" fmla="*/ 2147483646 w 91"/>
              <a:gd name="T47" fmla="*/ 0 h 153"/>
              <a:gd name="T48" fmla="*/ 2147483646 w 91"/>
              <a:gd name="T49" fmla="*/ 2147483646 h 153"/>
              <a:gd name="T50" fmla="*/ 2147483646 w 91"/>
              <a:gd name="T51" fmla="*/ 2147483646 h 153"/>
              <a:gd name="T52" fmla="*/ 2147483646 w 91"/>
              <a:gd name="T53" fmla="*/ 2147483646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4" name="Freeform 158"/>
          <p:cNvSpPr>
            <a:spLocks/>
          </p:cNvSpPr>
          <p:nvPr/>
        </p:nvSpPr>
        <p:spPr bwMode="auto">
          <a:xfrm>
            <a:off x="362987" y="2067060"/>
            <a:ext cx="26987" cy="38100"/>
          </a:xfrm>
          <a:custGeom>
            <a:avLst/>
            <a:gdLst>
              <a:gd name="T0" fmla="*/ 0 w 83"/>
              <a:gd name="T1" fmla="*/ 0 h 127"/>
              <a:gd name="T2" fmla="*/ 2147483646 w 83"/>
              <a:gd name="T3" fmla="*/ 2147483646 h 127"/>
              <a:gd name="T4" fmla="*/ 2147483646 w 83"/>
              <a:gd name="T5" fmla="*/ 2147483646 h 127"/>
              <a:gd name="T6" fmla="*/ 2147483646 w 83"/>
              <a:gd name="T7" fmla="*/ 2147483646 h 127"/>
              <a:gd name="T8" fmla="*/ 2147483646 w 83"/>
              <a:gd name="T9" fmla="*/ 2147483646 h 127"/>
              <a:gd name="T10" fmla="*/ 2147483646 w 83"/>
              <a:gd name="T11" fmla="*/ 2147483646 h 127"/>
              <a:gd name="T12" fmla="*/ 2147483646 w 83"/>
              <a:gd name="T13" fmla="*/ 2147483646 h 127"/>
              <a:gd name="T14" fmla="*/ 2147483646 w 83"/>
              <a:gd name="T15" fmla="*/ 2147483646 h 127"/>
              <a:gd name="T16" fmla="*/ 2147483646 w 83"/>
              <a:gd name="T17" fmla="*/ 2147483646 h 127"/>
              <a:gd name="T18" fmla="*/ 0 w 83"/>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5" name="Freeform 159"/>
          <p:cNvSpPr>
            <a:spLocks/>
          </p:cNvSpPr>
          <p:nvPr/>
        </p:nvSpPr>
        <p:spPr bwMode="auto">
          <a:xfrm>
            <a:off x="282025" y="1939570"/>
            <a:ext cx="150813" cy="140677"/>
          </a:xfrm>
          <a:custGeom>
            <a:avLst/>
            <a:gdLst>
              <a:gd name="T0" fmla="*/ 2147483646 w 478"/>
              <a:gd name="T1" fmla="*/ 2147483646 h 480"/>
              <a:gd name="T2" fmla="*/ 2147483646 w 478"/>
              <a:gd name="T3" fmla="*/ 2147483646 h 480"/>
              <a:gd name="T4" fmla="*/ 2147483646 w 478"/>
              <a:gd name="T5" fmla="*/ 2147483646 h 480"/>
              <a:gd name="T6" fmla="*/ 2147483646 w 478"/>
              <a:gd name="T7" fmla="*/ 2147483646 h 480"/>
              <a:gd name="T8" fmla="*/ 2147483646 w 478"/>
              <a:gd name="T9" fmla="*/ 2147483646 h 480"/>
              <a:gd name="T10" fmla="*/ 2147483646 w 478"/>
              <a:gd name="T11" fmla="*/ 2147483646 h 480"/>
              <a:gd name="T12" fmla="*/ 2147483646 w 478"/>
              <a:gd name="T13" fmla="*/ 2147483646 h 480"/>
              <a:gd name="T14" fmla="*/ 2147483646 w 478"/>
              <a:gd name="T15" fmla="*/ 2147483646 h 480"/>
              <a:gd name="T16" fmla="*/ 2147483646 w 478"/>
              <a:gd name="T17" fmla="*/ 2147483646 h 480"/>
              <a:gd name="T18" fmla="*/ 2147483646 w 478"/>
              <a:gd name="T19" fmla="*/ 2147483646 h 480"/>
              <a:gd name="T20" fmla="*/ 2147483646 w 478"/>
              <a:gd name="T21" fmla="*/ 2147483646 h 480"/>
              <a:gd name="T22" fmla="*/ 2147483646 w 478"/>
              <a:gd name="T23" fmla="*/ 2147483646 h 480"/>
              <a:gd name="T24" fmla="*/ 2147483646 w 478"/>
              <a:gd name="T25" fmla="*/ 2147483646 h 480"/>
              <a:gd name="T26" fmla="*/ 2147483646 w 478"/>
              <a:gd name="T27" fmla="*/ 2147483646 h 480"/>
              <a:gd name="T28" fmla="*/ 2147483646 w 478"/>
              <a:gd name="T29" fmla="*/ 2147483646 h 480"/>
              <a:gd name="T30" fmla="*/ 2147483646 w 478"/>
              <a:gd name="T31" fmla="*/ 2147483646 h 480"/>
              <a:gd name="T32" fmla="*/ 2147483646 w 478"/>
              <a:gd name="T33" fmla="*/ 2147483646 h 480"/>
              <a:gd name="T34" fmla="*/ 2147483646 w 478"/>
              <a:gd name="T35" fmla="*/ 2147483646 h 480"/>
              <a:gd name="T36" fmla="*/ 2147483646 w 478"/>
              <a:gd name="T37" fmla="*/ 2147483646 h 480"/>
              <a:gd name="T38" fmla="*/ 2147483646 w 478"/>
              <a:gd name="T39" fmla="*/ 2147483646 h 480"/>
              <a:gd name="T40" fmla="*/ 2147483646 w 478"/>
              <a:gd name="T41" fmla="*/ 2147483646 h 480"/>
              <a:gd name="T42" fmla="*/ 2147483646 w 478"/>
              <a:gd name="T43" fmla="*/ 2147483646 h 480"/>
              <a:gd name="T44" fmla="*/ 2147483646 w 478"/>
              <a:gd name="T45" fmla="*/ 2147483646 h 480"/>
              <a:gd name="T46" fmla="*/ 2147483646 w 478"/>
              <a:gd name="T47" fmla="*/ 2147483646 h 480"/>
              <a:gd name="T48" fmla="*/ 2147483646 w 478"/>
              <a:gd name="T49" fmla="*/ 2147483646 h 480"/>
              <a:gd name="T50" fmla="*/ 0 w 478"/>
              <a:gd name="T51" fmla="*/ 2147483646 h 480"/>
              <a:gd name="T52" fmla="*/ 2147483646 w 478"/>
              <a:gd name="T53" fmla="*/ 2147483646 h 480"/>
              <a:gd name="T54" fmla="*/ 2147483646 w 478"/>
              <a:gd name="T55" fmla="*/ 2147483646 h 480"/>
              <a:gd name="T56" fmla="*/ 2147483646 w 478"/>
              <a:gd name="T57" fmla="*/ 2147483646 h 480"/>
              <a:gd name="T58" fmla="*/ 2147483646 w 478"/>
              <a:gd name="T59" fmla="*/ 2147483646 h 480"/>
              <a:gd name="T60" fmla="*/ 2147483646 w 478"/>
              <a:gd name="T61" fmla="*/ 0 h 480"/>
              <a:gd name="T62" fmla="*/ 2147483646 w 478"/>
              <a:gd name="T63" fmla="*/ 2147483646 h 480"/>
              <a:gd name="T64" fmla="*/ 2147483646 w 478"/>
              <a:gd name="T65" fmla="*/ 2147483646 h 480"/>
              <a:gd name="T66" fmla="*/ 2147483646 w 478"/>
              <a:gd name="T67" fmla="*/ 2147483646 h 480"/>
              <a:gd name="T68" fmla="*/ 2147483646 w 478"/>
              <a:gd name="T69" fmla="*/ 2147483646 h 480"/>
              <a:gd name="T70" fmla="*/ 2147483646 w 478"/>
              <a:gd name="T71" fmla="*/ 2147483646 h 480"/>
              <a:gd name="T72" fmla="*/ 2147483646 w 478"/>
              <a:gd name="T73" fmla="*/ 2147483646 h 480"/>
              <a:gd name="T74" fmla="*/ 2147483646 w 478"/>
              <a:gd name="T75" fmla="*/ 2147483646 h 4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6" name="Freeform 160"/>
          <p:cNvSpPr>
            <a:spLocks/>
          </p:cNvSpPr>
          <p:nvPr/>
        </p:nvSpPr>
        <p:spPr bwMode="auto">
          <a:xfrm>
            <a:off x="285199" y="1941036"/>
            <a:ext cx="144463" cy="134815"/>
          </a:xfrm>
          <a:custGeom>
            <a:avLst/>
            <a:gdLst>
              <a:gd name="T0" fmla="*/ 2147483646 w 455"/>
              <a:gd name="T1" fmla="*/ 2147483646 h 460"/>
              <a:gd name="T2" fmla="*/ 2147483646 w 455"/>
              <a:gd name="T3" fmla="*/ 2147483646 h 460"/>
              <a:gd name="T4" fmla="*/ 2147483646 w 455"/>
              <a:gd name="T5" fmla="*/ 2147483646 h 460"/>
              <a:gd name="T6" fmla="*/ 2147483646 w 455"/>
              <a:gd name="T7" fmla="*/ 2147483646 h 460"/>
              <a:gd name="T8" fmla="*/ 2147483646 w 455"/>
              <a:gd name="T9" fmla="*/ 2147483646 h 460"/>
              <a:gd name="T10" fmla="*/ 2147483646 w 455"/>
              <a:gd name="T11" fmla="*/ 2147483646 h 460"/>
              <a:gd name="T12" fmla="*/ 2147483646 w 455"/>
              <a:gd name="T13" fmla="*/ 2147483646 h 460"/>
              <a:gd name="T14" fmla="*/ 2147483646 w 455"/>
              <a:gd name="T15" fmla="*/ 2147483646 h 460"/>
              <a:gd name="T16" fmla="*/ 2147483646 w 455"/>
              <a:gd name="T17" fmla="*/ 2147483646 h 460"/>
              <a:gd name="T18" fmla="*/ 2147483646 w 455"/>
              <a:gd name="T19" fmla="*/ 2147483646 h 460"/>
              <a:gd name="T20" fmla="*/ 2147483646 w 455"/>
              <a:gd name="T21" fmla="*/ 2147483646 h 460"/>
              <a:gd name="T22" fmla="*/ 2147483646 w 455"/>
              <a:gd name="T23" fmla="*/ 2147483646 h 460"/>
              <a:gd name="T24" fmla="*/ 2147483646 w 455"/>
              <a:gd name="T25" fmla="*/ 2147483646 h 460"/>
              <a:gd name="T26" fmla="*/ 2147483646 w 455"/>
              <a:gd name="T27" fmla="*/ 2147483646 h 460"/>
              <a:gd name="T28" fmla="*/ 2147483646 w 455"/>
              <a:gd name="T29" fmla="*/ 2147483646 h 460"/>
              <a:gd name="T30" fmla="*/ 2147483646 w 455"/>
              <a:gd name="T31" fmla="*/ 2147483646 h 460"/>
              <a:gd name="T32" fmla="*/ 2147483646 w 455"/>
              <a:gd name="T33" fmla="*/ 2147483646 h 460"/>
              <a:gd name="T34" fmla="*/ 2147483646 w 455"/>
              <a:gd name="T35" fmla="*/ 2147483646 h 460"/>
              <a:gd name="T36" fmla="*/ 2147483646 w 455"/>
              <a:gd name="T37" fmla="*/ 2147483646 h 460"/>
              <a:gd name="T38" fmla="*/ 2147483646 w 455"/>
              <a:gd name="T39" fmla="*/ 2147483646 h 460"/>
              <a:gd name="T40" fmla="*/ 2147483646 w 455"/>
              <a:gd name="T41" fmla="*/ 2147483646 h 460"/>
              <a:gd name="T42" fmla="*/ 2147483646 w 455"/>
              <a:gd name="T43" fmla="*/ 2147483646 h 460"/>
              <a:gd name="T44" fmla="*/ 2147483646 w 455"/>
              <a:gd name="T45" fmla="*/ 2147483646 h 460"/>
              <a:gd name="T46" fmla="*/ 2147483646 w 455"/>
              <a:gd name="T47" fmla="*/ 2147483646 h 460"/>
              <a:gd name="T48" fmla="*/ 2147483646 w 455"/>
              <a:gd name="T49" fmla="*/ 2147483646 h 460"/>
              <a:gd name="T50" fmla="*/ 2147483646 w 455"/>
              <a:gd name="T51" fmla="*/ 2147483646 h 460"/>
              <a:gd name="T52" fmla="*/ 2147483646 w 455"/>
              <a:gd name="T53" fmla="*/ 2147483646 h 460"/>
              <a:gd name="T54" fmla="*/ 2147483646 w 455"/>
              <a:gd name="T55" fmla="*/ 2147483646 h 460"/>
              <a:gd name="T56" fmla="*/ 2147483646 w 455"/>
              <a:gd name="T57" fmla="*/ 2147483646 h 460"/>
              <a:gd name="T58" fmla="*/ 2147483646 w 455"/>
              <a:gd name="T59" fmla="*/ 2147483646 h 460"/>
              <a:gd name="T60" fmla="*/ 2147483646 w 455"/>
              <a:gd name="T61" fmla="*/ 2147483646 h 460"/>
              <a:gd name="T62" fmla="*/ 2147483646 w 455"/>
              <a:gd name="T63" fmla="*/ 2147483646 h 460"/>
              <a:gd name="T64" fmla="*/ 2147483646 w 455"/>
              <a:gd name="T65" fmla="*/ 2147483646 h 460"/>
              <a:gd name="T66" fmla="*/ 2147483646 w 455"/>
              <a:gd name="T67" fmla="*/ 2147483646 h 460"/>
              <a:gd name="T68" fmla="*/ 2147483646 w 455"/>
              <a:gd name="T69" fmla="*/ 2147483646 h 460"/>
              <a:gd name="T70" fmla="*/ 2147483646 w 455"/>
              <a:gd name="T71" fmla="*/ 2147483646 h 460"/>
              <a:gd name="T72" fmla="*/ 2147483646 w 455"/>
              <a:gd name="T73" fmla="*/ 2147483646 h 460"/>
              <a:gd name="T74" fmla="*/ 2147483646 w 455"/>
              <a:gd name="T75" fmla="*/ 2147483646 h 460"/>
              <a:gd name="T76" fmla="*/ 2147483646 w 455"/>
              <a:gd name="T77" fmla="*/ 2147483646 h 460"/>
              <a:gd name="T78" fmla="*/ 2147483646 w 455"/>
              <a:gd name="T79" fmla="*/ 2147483646 h 460"/>
              <a:gd name="T80" fmla="*/ 2147483646 w 455"/>
              <a:gd name="T81" fmla="*/ 2147483646 h 460"/>
              <a:gd name="T82" fmla="*/ 2147483646 w 455"/>
              <a:gd name="T83" fmla="*/ 2147483646 h 460"/>
              <a:gd name="T84" fmla="*/ 2147483646 w 455"/>
              <a:gd name="T85" fmla="*/ 2147483646 h 460"/>
              <a:gd name="T86" fmla="*/ 2147483646 w 455"/>
              <a:gd name="T87" fmla="*/ 2147483646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80" name="Freeform 190"/>
          <p:cNvSpPr>
            <a:spLocks/>
          </p:cNvSpPr>
          <p:nvPr/>
        </p:nvSpPr>
        <p:spPr bwMode="auto">
          <a:xfrm>
            <a:off x="683662" y="2631231"/>
            <a:ext cx="14287" cy="206620"/>
          </a:xfrm>
          <a:custGeom>
            <a:avLst/>
            <a:gdLst>
              <a:gd name="T0" fmla="*/ 2147483646 w 43"/>
              <a:gd name="T1" fmla="*/ 0 h 703"/>
              <a:gd name="T2" fmla="*/ 2147483646 w 43"/>
              <a:gd name="T3" fmla="*/ 2147483646 h 703"/>
              <a:gd name="T4" fmla="*/ 2147483646 w 43"/>
              <a:gd name="T5" fmla="*/ 2147483646 h 703"/>
              <a:gd name="T6" fmla="*/ 2147483646 w 43"/>
              <a:gd name="T7" fmla="*/ 2147483646 h 703"/>
              <a:gd name="T8" fmla="*/ 2147483646 w 43"/>
              <a:gd name="T9" fmla="*/ 2147483646 h 703"/>
              <a:gd name="T10" fmla="*/ 2147483646 w 43"/>
              <a:gd name="T11" fmla="*/ 2147483646 h 703"/>
              <a:gd name="T12" fmla="*/ 2147483646 w 43"/>
              <a:gd name="T13" fmla="*/ 2147483646 h 703"/>
              <a:gd name="T14" fmla="*/ 0 w 43"/>
              <a:gd name="T15" fmla="*/ 2147483646 h 703"/>
              <a:gd name="T16" fmla="*/ 2147483646 w 43"/>
              <a:gd name="T17" fmla="*/ 2147483646 h 703"/>
              <a:gd name="T18" fmla="*/ 2147483646 w 43"/>
              <a:gd name="T19" fmla="*/ 2147483646 h 703"/>
              <a:gd name="T20" fmla="*/ 2147483646 w 43"/>
              <a:gd name="T21" fmla="*/ 2147483646 h 703"/>
              <a:gd name="T22" fmla="*/ 2147483646 w 43"/>
              <a:gd name="T23" fmla="*/ 2147483646 h 703"/>
              <a:gd name="T24" fmla="*/ 2147483646 w 43"/>
              <a:gd name="T25" fmla="*/ 2147483646 h 703"/>
              <a:gd name="T26" fmla="*/ 2147483646 w 43"/>
              <a:gd name="T27" fmla="*/ 2147483646 h 703"/>
              <a:gd name="T28" fmla="*/ 2147483646 w 43"/>
              <a:gd name="T29" fmla="*/ 0 h 7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81" name="Freeform 191"/>
          <p:cNvSpPr>
            <a:spLocks/>
          </p:cNvSpPr>
          <p:nvPr/>
        </p:nvSpPr>
        <p:spPr bwMode="auto">
          <a:xfrm>
            <a:off x="626512" y="2634164"/>
            <a:ext cx="34925" cy="10258"/>
          </a:xfrm>
          <a:custGeom>
            <a:avLst/>
            <a:gdLst>
              <a:gd name="T0" fmla="*/ 2147483646 w 112"/>
              <a:gd name="T1" fmla="*/ 0 h 36"/>
              <a:gd name="T2" fmla="*/ 2147483646 w 112"/>
              <a:gd name="T3" fmla="*/ 2147483646 h 36"/>
              <a:gd name="T4" fmla="*/ 2147483646 w 112"/>
              <a:gd name="T5" fmla="*/ 2147483646 h 36"/>
              <a:gd name="T6" fmla="*/ 0 w 112"/>
              <a:gd name="T7" fmla="*/ 2147483646 h 36"/>
              <a:gd name="T8" fmla="*/ 2147483646 w 112"/>
              <a:gd name="T9" fmla="*/ 2147483646 h 36"/>
              <a:gd name="T10" fmla="*/ 2147483646 w 112"/>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82" name="Freeform 192"/>
          <p:cNvSpPr>
            <a:spLocks/>
          </p:cNvSpPr>
          <p:nvPr/>
        </p:nvSpPr>
        <p:spPr bwMode="auto">
          <a:xfrm>
            <a:off x="478874" y="2097831"/>
            <a:ext cx="47625" cy="118697"/>
          </a:xfrm>
          <a:custGeom>
            <a:avLst/>
            <a:gdLst>
              <a:gd name="T0" fmla="*/ 0 w 150"/>
              <a:gd name="T1" fmla="*/ 0 h 407"/>
              <a:gd name="T2" fmla="*/ 2147483646 w 150"/>
              <a:gd name="T3" fmla="*/ 2147483646 h 407"/>
              <a:gd name="T4" fmla="*/ 2147483646 w 150"/>
              <a:gd name="T5" fmla="*/ 2147483646 h 407"/>
              <a:gd name="T6" fmla="*/ 2147483646 w 150"/>
              <a:gd name="T7" fmla="*/ 2147483646 h 407"/>
              <a:gd name="T8" fmla="*/ 2147483646 w 150"/>
              <a:gd name="T9" fmla="*/ 2147483646 h 407"/>
              <a:gd name="T10" fmla="*/ 2147483646 w 150"/>
              <a:gd name="T11" fmla="*/ 2147483646 h 407"/>
              <a:gd name="T12" fmla="*/ 2147483646 w 150"/>
              <a:gd name="T13" fmla="*/ 2147483646 h 407"/>
              <a:gd name="T14" fmla="*/ 2147483646 w 150"/>
              <a:gd name="T15" fmla="*/ 2147483646 h 407"/>
              <a:gd name="T16" fmla="*/ 2147483646 w 150"/>
              <a:gd name="T17" fmla="*/ 2147483646 h 407"/>
              <a:gd name="T18" fmla="*/ 2147483646 w 150"/>
              <a:gd name="T19" fmla="*/ 2147483646 h 407"/>
              <a:gd name="T20" fmla="*/ 2147483646 w 150"/>
              <a:gd name="T21" fmla="*/ 2147483646 h 407"/>
              <a:gd name="T22" fmla="*/ 2147483646 w 150"/>
              <a:gd name="T23" fmla="*/ 2147483646 h 407"/>
              <a:gd name="T24" fmla="*/ 2147483646 w 150"/>
              <a:gd name="T25" fmla="*/ 2147483646 h 407"/>
              <a:gd name="T26" fmla="*/ 2147483646 w 150"/>
              <a:gd name="T27" fmla="*/ 2147483646 h 407"/>
              <a:gd name="T28" fmla="*/ 2147483646 w 150"/>
              <a:gd name="T29" fmla="*/ 2147483646 h 407"/>
              <a:gd name="T30" fmla="*/ 2147483646 w 150"/>
              <a:gd name="T31" fmla="*/ 2147483646 h 407"/>
              <a:gd name="T32" fmla="*/ 2147483646 w 150"/>
              <a:gd name="T33" fmla="*/ 2147483646 h 407"/>
              <a:gd name="T34" fmla="*/ 2147483646 w 150"/>
              <a:gd name="T35" fmla="*/ 2147483646 h 407"/>
              <a:gd name="T36" fmla="*/ 2147483646 w 150"/>
              <a:gd name="T37" fmla="*/ 2147483646 h 407"/>
              <a:gd name="T38" fmla="*/ 2147483646 w 150"/>
              <a:gd name="T39" fmla="*/ 2147483646 h 407"/>
              <a:gd name="T40" fmla="*/ 2147483646 w 150"/>
              <a:gd name="T41" fmla="*/ 2147483646 h 407"/>
              <a:gd name="T42" fmla="*/ 2147483646 w 150"/>
              <a:gd name="T43" fmla="*/ 2147483646 h 407"/>
              <a:gd name="T44" fmla="*/ 2147483646 w 150"/>
              <a:gd name="T45" fmla="*/ 2147483646 h 407"/>
              <a:gd name="T46" fmla="*/ 2147483646 w 150"/>
              <a:gd name="T47" fmla="*/ 2147483646 h 407"/>
              <a:gd name="T48" fmla="*/ 2147483646 w 150"/>
              <a:gd name="T49" fmla="*/ 2147483646 h 4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solidFill>
                <a:srgbClr val="000099"/>
              </a:solidFill>
            </a:endParaRPr>
          </a:p>
        </p:txBody>
      </p:sp>
      <p:sp>
        <p:nvSpPr>
          <p:cNvPr id="244783" name="Text Box 193"/>
          <p:cNvSpPr txBox="1">
            <a:spLocks noChangeArrowheads="1"/>
          </p:cNvSpPr>
          <p:nvPr/>
        </p:nvSpPr>
        <p:spPr bwMode="auto">
          <a:xfrm>
            <a:off x="7794244" y="3098695"/>
            <a:ext cx="1037463"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latin typeface="Arial" charset="0"/>
                <a:ea typeface="黑体" pitchFamily="49" charset="-122"/>
              </a:rPr>
              <a:t>用户代理</a:t>
            </a:r>
          </a:p>
        </p:txBody>
      </p:sp>
      <p:sp>
        <p:nvSpPr>
          <p:cNvPr id="244784" name="Oval 194"/>
          <p:cNvSpPr>
            <a:spLocks noChangeArrowheads="1"/>
          </p:cNvSpPr>
          <p:nvPr/>
        </p:nvSpPr>
        <p:spPr bwMode="auto">
          <a:xfrm>
            <a:off x="742399" y="2196014"/>
            <a:ext cx="298450" cy="14946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4788" name="Freeform 268"/>
          <p:cNvSpPr>
            <a:spLocks/>
          </p:cNvSpPr>
          <p:nvPr/>
        </p:nvSpPr>
        <p:spPr bwMode="auto">
          <a:xfrm>
            <a:off x="8656087" y="1826737"/>
            <a:ext cx="195262" cy="196362"/>
          </a:xfrm>
          <a:custGeom>
            <a:avLst/>
            <a:gdLst>
              <a:gd name="T0" fmla="*/ 2147483646 w 741"/>
              <a:gd name="T1" fmla="*/ 2147483646 h 807"/>
              <a:gd name="T2" fmla="*/ 2147483646 w 741"/>
              <a:gd name="T3" fmla="*/ 2147483646 h 807"/>
              <a:gd name="T4" fmla="*/ 2147483646 w 741"/>
              <a:gd name="T5" fmla="*/ 2147483646 h 807"/>
              <a:gd name="T6" fmla="*/ 2147483646 w 741"/>
              <a:gd name="T7" fmla="*/ 2147483646 h 807"/>
              <a:gd name="T8" fmla="*/ 2147483646 w 741"/>
              <a:gd name="T9" fmla="*/ 2147483646 h 807"/>
              <a:gd name="T10" fmla="*/ 2147483646 w 741"/>
              <a:gd name="T11" fmla="*/ 2147483646 h 807"/>
              <a:gd name="T12" fmla="*/ 2147483646 w 741"/>
              <a:gd name="T13" fmla="*/ 2147483646 h 807"/>
              <a:gd name="T14" fmla="*/ 2147483646 w 741"/>
              <a:gd name="T15" fmla="*/ 2147483646 h 807"/>
              <a:gd name="T16" fmla="*/ 2147483646 w 741"/>
              <a:gd name="T17" fmla="*/ 2147483646 h 807"/>
              <a:gd name="T18" fmla="*/ 0 w 741"/>
              <a:gd name="T19" fmla="*/ 2147483646 h 807"/>
              <a:gd name="T20" fmla="*/ 0 w 741"/>
              <a:gd name="T21" fmla="*/ 2147483646 h 807"/>
              <a:gd name="T22" fmla="*/ 2147483646 w 741"/>
              <a:gd name="T23" fmla="*/ 2147483646 h 807"/>
              <a:gd name="T24" fmla="*/ 2147483646 w 741"/>
              <a:gd name="T25" fmla="*/ 2147483646 h 807"/>
              <a:gd name="T26" fmla="*/ 2147483646 w 741"/>
              <a:gd name="T27" fmla="*/ 2147483646 h 807"/>
              <a:gd name="T28" fmla="*/ 2147483646 w 741"/>
              <a:gd name="T29" fmla="*/ 2147483646 h 807"/>
              <a:gd name="T30" fmla="*/ 2147483646 w 741"/>
              <a:gd name="T31" fmla="*/ 2147483646 h 807"/>
              <a:gd name="T32" fmla="*/ 2147483646 w 741"/>
              <a:gd name="T33" fmla="*/ 2147483646 h 807"/>
              <a:gd name="T34" fmla="*/ 2147483646 w 741"/>
              <a:gd name="T35" fmla="*/ 2147483646 h 807"/>
              <a:gd name="T36" fmla="*/ 2147483646 w 741"/>
              <a:gd name="T37" fmla="*/ 2147483646 h 807"/>
              <a:gd name="T38" fmla="*/ 2147483646 w 741"/>
              <a:gd name="T39" fmla="*/ 2147483646 h 807"/>
              <a:gd name="T40" fmla="*/ 2147483646 w 741"/>
              <a:gd name="T41" fmla="*/ 2147483646 h 807"/>
              <a:gd name="T42" fmla="*/ 2147483646 w 741"/>
              <a:gd name="T43" fmla="*/ 2147483646 h 807"/>
              <a:gd name="T44" fmla="*/ 2147483646 w 741"/>
              <a:gd name="T45" fmla="*/ 2147483646 h 807"/>
              <a:gd name="T46" fmla="*/ 2147483646 w 741"/>
              <a:gd name="T47" fmla="*/ 2147483646 h 807"/>
              <a:gd name="T48" fmla="*/ 2147483646 w 741"/>
              <a:gd name="T49" fmla="*/ 2147483646 h 807"/>
              <a:gd name="T50" fmla="*/ 2147483646 w 741"/>
              <a:gd name="T51" fmla="*/ 2147483646 h 807"/>
              <a:gd name="T52" fmla="*/ 2147483646 w 741"/>
              <a:gd name="T53" fmla="*/ 2147483646 h 807"/>
              <a:gd name="T54" fmla="*/ 2147483646 w 741"/>
              <a:gd name="T55" fmla="*/ 2147483646 h 807"/>
              <a:gd name="T56" fmla="*/ 2147483646 w 741"/>
              <a:gd name="T57" fmla="*/ 2147483646 h 807"/>
              <a:gd name="T58" fmla="*/ 2147483646 w 741"/>
              <a:gd name="T59" fmla="*/ 2147483646 h 807"/>
              <a:gd name="T60" fmla="*/ 2147483646 w 741"/>
              <a:gd name="T61" fmla="*/ 2147483646 h 807"/>
              <a:gd name="T62" fmla="*/ 2147483646 w 741"/>
              <a:gd name="T63" fmla="*/ 2147483646 h 807"/>
              <a:gd name="T64" fmla="*/ 2147483646 w 741"/>
              <a:gd name="T65" fmla="*/ 2147483646 h 807"/>
              <a:gd name="T66" fmla="*/ 2147483646 w 741"/>
              <a:gd name="T67" fmla="*/ 0 h 807"/>
              <a:gd name="T68" fmla="*/ 2147483646 w 741"/>
              <a:gd name="T69" fmla="*/ 2147483646 h 807"/>
              <a:gd name="T70" fmla="*/ 2147483646 w 741"/>
              <a:gd name="T71" fmla="*/ 2147483646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sz="1662" b="1">
              <a:solidFill>
                <a:srgbClr val="000099"/>
              </a:solidFill>
            </a:endParaRPr>
          </a:p>
        </p:txBody>
      </p:sp>
      <p:sp>
        <p:nvSpPr>
          <p:cNvPr id="244789" name="Freeform 269"/>
          <p:cNvSpPr>
            <a:spLocks/>
          </p:cNvSpPr>
          <p:nvPr/>
        </p:nvSpPr>
        <p:spPr bwMode="auto">
          <a:xfrm>
            <a:off x="8665612" y="1945433"/>
            <a:ext cx="11112" cy="2931"/>
          </a:xfrm>
          <a:custGeom>
            <a:avLst/>
            <a:gdLst>
              <a:gd name="T0" fmla="*/ 0 w 42"/>
              <a:gd name="T1" fmla="*/ 2147483646 h 9"/>
              <a:gd name="T2" fmla="*/ 2147483646 w 42"/>
              <a:gd name="T3" fmla="*/ 2147483646 h 9"/>
              <a:gd name="T4" fmla="*/ 2147483646 w 42"/>
              <a:gd name="T5" fmla="*/ 2147483646 h 9"/>
              <a:gd name="T6" fmla="*/ 2147483646 w 42"/>
              <a:gd name="T7" fmla="*/ 2147483646 h 9"/>
              <a:gd name="T8" fmla="*/ 2147483646 w 42"/>
              <a:gd name="T9" fmla="*/ 2147483646 h 9"/>
              <a:gd name="T10" fmla="*/ 2147483646 w 42"/>
              <a:gd name="T11" fmla="*/ 0 h 9"/>
              <a:gd name="T12" fmla="*/ 0 w 42"/>
              <a:gd name="T13" fmla="*/ 2147483646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0" name="Freeform 270"/>
          <p:cNvSpPr>
            <a:spLocks/>
          </p:cNvSpPr>
          <p:nvPr/>
        </p:nvSpPr>
        <p:spPr bwMode="auto">
          <a:xfrm>
            <a:off x="8676724" y="1938106"/>
            <a:ext cx="4763" cy="7326"/>
          </a:xfrm>
          <a:custGeom>
            <a:avLst/>
            <a:gdLst>
              <a:gd name="T0" fmla="*/ 0 w 17"/>
              <a:gd name="T1" fmla="*/ 0 h 31"/>
              <a:gd name="T2" fmla="*/ 2147483646 w 17"/>
              <a:gd name="T3" fmla="*/ 2147483646 h 31"/>
              <a:gd name="T4" fmla="*/ 2147483646 w 17"/>
              <a:gd name="T5" fmla="*/ 2147483646 h 31"/>
              <a:gd name="T6" fmla="*/ 2147483646 w 17"/>
              <a:gd name="T7" fmla="*/ 2147483646 h 31"/>
              <a:gd name="T8" fmla="*/ 2147483646 w 17"/>
              <a:gd name="T9" fmla="*/ 2147483646 h 31"/>
              <a:gd name="T10" fmla="*/ 2147483646 w 17"/>
              <a:gd name="T11" fmla="*/ 2147483646 h 31"/>
              <a:gd name="T12" fmla="*/ 0 w 17"/>
              <a:gd name="T13" fmla="*/ 0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1" name="Freeform 271"/>
          <p:cNvSpPr>
            <a:spLocks/>
          </p:cNvSpPr>
          <p:nvPr/>
        </p:nvSpPr>
        <p:spPr bwMode="auto">
          <a:xfrm>
            <a:off x="8684662" y="1913194"/>
            <a:ext cx="4762" cy="14654"/>
          </a:xfrm>
          <a:custGeom>
            <a:avLst/>
            <a:gdLst>
              <a:gd name="T0" fmla="*/ 2147483646 w 19"/>
              <a:gd name="T1" fmla="*/ 0 h 60"/>
              <a:gd name="T2" fmla="*/ 2147483646 w 19"/>
              <a:gd name="T3" fmla="*/ 2147483646 h 60"/>
              <a:gd name="T4" fmla="*/ 0 w 19"/>
              <a:gd name="T5" fmla="*/ 2147483646 h 60"/>
              <a:gd name="T6" fmla="*/ 2147483646 w 19"/>
              <a:gd name="T7" fmla="*/ 2147483646 h 60"/>
              <a:gd name="T8" fmla="*/ 2147483646 w 19"/>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2" name="Freeform 272"/>
          <p:cNvSpPr>
            <a:spLocks/>
          </p:cNvSpPr>
          <p:nvPr/>
        </p:nvSpPr>
        <p:spPr bwMode="auto">
          <a:xfrm>
            <a:off x="8687838" y="1898539"/>
            <a:ext cx="20637" cy="13189"/>
          </a:xfrm>
          <a:custGeom>
            <a:avLst/>
            <a:gdLst>
              <a:gd name="T0" fmla="*/ 0 w 80"/>
              <a:gd name="T1" fmla="*/ 0 h 51"/>
              <a:gd name="T2" fmla="*/ 2147483646 w 80"/>
              <a:gd name="T3" fmla="*/ 2147483646 h 51"/>
              <a:gd name="T4" fmla="*/ 2147483646 w 80"/>
              <a:gd name="T5" fmla="*/ 2147483646 h 51"/>
              <a:gd name="T6" fmla="*/ 2147483646 w 80"/>
              <a:gd name="T7" fmla="*/ 2147483646 h 51"/>
              <a:gd name="T8" fmla="*/ 2147483646 w 80"/>
              <a:gd name="T9" fmla="*/ 2147483646 h 51"/>
              <a:gd name="T10" fmla="*/ 2147483646 w 80"/>
              <a:gd name="T11" fmla="*/ 2147483646 h 51"/>
              <a:gd name="T12" fmla="*/ 2147483646 w 80"/>
              <a:gd name="T13" fmla="*/ 2147483646 h 51"/>
              <a:gd name="T14" fmla="*/ 2147483646 w 80"/>
              <a:gd name="T15" fmla="*/ 2147483646 h 51"/>
              <a:gd name="T16" fmla="*/ 2147483646 w 80"/>
              <a:gd name="T17" fmla="*/ 2147483646 h 51"/>
              <a:gd name="T18" fmla="*/ 2147483646 w 80"/>
              <a:gd name="T19" fmla="*/ 2147483646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3" name="Freeform 273"/>
          <p:cNvSpPr>
            <a:spLocks/>
          </p:cNvSpPr>
          <p:nvPr/>
        </p:nvSpPr>
        <p:spPr bwMode="auto">
          <a:xfrm>
            <a:off x="8683075" y="1880954"/>
            <a:ext cx="34925" cy="11723"/>
          </a:xfrm>
          <a:custGeom>
            <a:avLst/>
            <a:gdLst>
              <a:gd name="T0" fmla="*/ 0 w 135"/>
              <a:gd name="T1" fmla="*/ 2147483646 h 48"/>
              <a:gd name="T2" fmla="*/ 2147483646 w 135"/>
              <a:gd name="T3" fmla="*/ 2147483646 h 48"/>
              <a:gd name="T4" fmla="*/ 2147483646 w 135"/>
              <a:gd name="T5" fmla="*/ 2147483646 h 48"/>
              <a:gd name="T6" fmla="*/ 2147483646 w 135"/>
              <a:gd name="T7" fmla="*/ 2147483646 h 48"/>
              <a:gd name="T8" fmla="*/ 2147483646 w 135"/>
              <a:gd name="T9" fmla="*/ 2147483646 h 48"/>
              <a:gd name="T10" fmla="*/ 2147483646 w 135"/>
              <a:gd name="T11" fmla="*/ 2147483646 h 48"/>
              <a:gd name="T12" fmla="*/ 2147483646 w 135"/>
              <a:gd name="T13" fmla="*/ 2147483646 h 48"/>
              <a:gd name="T14" fmla="*/ 2147483646 w 135"/>
              <a:gd name="T15" fmla="*/ 2147483646 h 48"/>
              <a:gd name="T16" fmla="*/ 2147483646 w 135"/>
              <a:gd name="T17" fmla="*/ 2147483646 h 48"/>
              <a:gd name="T18" fmla="*/ 2147483646 w 135"/>
              <a:gd name="T19" fmla="*/ 0 h 48"/>
              <a:gd name="T20" fmla="*/ 2147483646 w 135"/>
              <a:gd name="T21" fmla="*/ 2147483646 h 48"/>
              <a:gd name="T22" fmla="*/ 2147483646 w 135"/>
              <a:gd name="T23" fmla="*/ 2147483646 h 48"/>
              <a:gd name="T24" fmla="*/ 2147483646 w 135"/>
              <a:gd name="T25" fmla="*/ 2147483646 h 48"/>
              <a:gd name="T26" fmla="*/ 2147483646 w 135"/>
              <a:gd name="T27" fmla="*/ 2147483646 h 48"/>
              <a:gd name="T28" fmla="*/ 0 w 135"/>
              <a:gd name="T29" fmla="*/ 2147483646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4" name="Freeform 274"/>
          <p:cNvSpPr>
            <a:spLocks/>
          </p:cNvSpPr>
          <p:nvPr/>
        </p:nvSpPr>
        <p:spPr bwMode="auto">
          <a:xfrm>
            <a:off x="8762448" y="1897075"/>
            <a:ext cx="20638" cy="38100"/>
          </a:xfrm>
          <a:custGeom>
            <a:avLst/>
            <a:gdLst>
              <a:gd name="T0" fmla="*/ 0 w 78"/>
              <a:gd name="T1" fmla="*/ 2147483646 h 159"/>
              <a:gd name="T2" fmla="*/ 2147483646 w 78"/>
              <a:gd name="T3" fmla="*/ 2147483646 h 159"/>
              <a:gd name="T4" fmla="*/ 2147483646 w 78"/>
              <a:gd name="T5" fmla="*/ 2147483646 h 159"/>
              <a:gd name="T6" fmla="*/ 2147483646 w 78"/>
              <a:gd name="T7" fmla="*/ 2147483646 h 159"/>
              <a:gd name="T8" fmla="*/ 2147483646 w 78"/>
              <a:gd name="T9" fmla="*/ 2147483646 h 159"/>
              <a:gd name="T10" fmla="*/ 2147483646 w 78"/>
              <a:gd name="T11" fmla="*/ 2147483646 h 159"/>
              <a:gd name="T12" fmla="*/ 2147483646 w 78"/>
              <a:gd name="T13" fmla="*/ 2147483646 h 159"/>
              <a:gd name="T14" fmla="*/ 2147483646 w 78"/>
              <a:gd name="T15" fmla="*/ 2147483646 h 159"/>
              <a:gd name="T16" fmla="*/ 2147483646 w 78"/>
              <a:gd name="T17" fmla="*/ 2147483646 h 159"/>
              <a:gd name="T18" fmla="*/ 2147483646 w 78"/>
              <a:gd name="T19" fmla="*/ 2147483646 h 159"/>
              <a:gd name="T20" fmla="*/ 2147483646 w 78"/>
              <a:gd name="T21" fmla="*/ 2147483646 h 159"/>
              <a:gd name="T22" fmla="*/ 2147483646 w 78"/>
              <a:gd name="T23" fmla="*/ 2147483646 h 159"/>
              <a:gd name="T24" fmla="*/ 2147483646 w 78"/>
              <a:gd name="T25" fmla="*/ 2147483646 h 159"/>
              <a:gd name="T26" fmla="*/ 2147483646 w 78"/>
              <a:gd name="T27" fmla="*/ 2147483646 h 159"/>
              <a:gd name="T28" fmla="*/ 2147483646 w 78"/>
              <a:gd name="T29" fmla="*/ 2147483646 h 159"/>
              <a:gd name="T30" fmla="*/ 2147483646 w 78"/>
              <a:gd name="T31" fmla="*/ 2147483646 h 159"/>
              <a:gd name="T32" fmla="*/ 2147483646 w 78"/>
              <a:gd name="T33" fmla="*/ 2147483646 h 159"/>
              <a:gd name="T34" fmla="*/ 2147483646 w 78"/>
              <a:gd name="T35" fmla="*/ 2147483646 h 159"/>
              <a:gd name="T36" fmla="*/ 2147483646 w 78"/>
              <a:gd name="T37" fmla="*/ 2147483646 h 159"/>
              <a:gd name="T38" fmla="*/ 2147483646 w 78"/>
              <a:gd name="T39" fmla="*/ 2147483646 h 159"/>
              <a:gd name="T40" fmla="*/ 2147483646 w 78"/>
              <a:gd name="T41" fmla="*/ 0 h 159"/>
              <a:gd name="T42" fmla="*/ 2147483646 w 78"/>
              <a:gd name="T43" fmla="*/ 2147483646 h 159"/>
              <a:gd name="T44" fmla="*/ 0 w 78"/>
              <a:gd name="T45" fmla="*/ 2147483646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5" name="Freeform 275"/>
          <p:cNvSpPr>
            <a:spLocks/>
          </p:cNvSpPr>
          <p:nvPr/>
        </p:nvSpPr>
        <p:spPr bwMode="auto">
          <a:xfrm>
            <a:off x="8757688" y="1891213"/>
            <a:ext cx="33337" cy="51288"/>
          </a:xfrm>
          <a:custGeom>
            <a:avLst/>
            <a:gdLst>
              <a:gd name="T0" fmla="*/ 0 w 129"/>
              <a:gd name="T1" fmla="*/ 2147483646 h 215"/>
              <a:gd name="T2" fmla="*/ 2147483646 w 129"/>
              <a:gd name="T3" fmla="*/ 2147483646 h 215"/>
              <a:gd name="T4" fmla="*/ 2147483646 w 129"/>
              <a:gd name="T5" fmla="*/ 2147483646 h 215"/>
              <a:gd name="T6" fmla="*/ 2147483646 w 129"/>
              <a:gd name="T7" fmla="*/ 2147483646 h 215"/>
              <a:gd name="T8" fmla="*/ 2147483646 w 129"/>
              <a:gd name="T9" fmla="*/ 2147483646 h 215"/>
              <a:gd name="T10" fmla="*/ 2147483646 w 129"/>
              <a:gd name="T11" fmla="*/ 2147483646 h 215"/>
              <a:gd name="T12" fmla="*/ 2147483646 w 129"/>
              <a:gd name="T13" fmla="*/ 2147483646 h 215"/>
              <a:gd name="T14" fmla="*/ 2147483646 w 129"/>
              <a:gd name="T15" fmla="*/ 2147483646 h 215"/>
              <a:gd name="T16" fmla="*/ 2147483646 w 129"/>
              <a:gd name="T17" fmla="*/ 2147483646 h 215"/>
              <a:gd name="T18" fmla="*/ 2147483646 w 129"/>
              <a:gd name="T19" fmla="*/ 2147483646 h 215"/>
              <a:gd name="T20" fmla="*/ 2147483646 w 129"/>
              <a:gd name="T21" fmla="*/ 2147483646 h 215"/>
              <a:gd name="T22" fmla="*/ 2147483646 w 129"/>
              <a:gd name="T23" fmla="*/ 2147483646 h 215"/>
              <a:gd name="T24" fmla="*/ 2147483646 w 129"/>
              <a:gd name="T25" fmla="*/ 2147483646 h 215"/>
              <a:gd name="T26" fmla="*/ 2147483646 w 129"/>
              <a:gd name="T27" fmla="*/ 2147483646 h 215"/>
              <a:gd name="T28" fmla="*/ 2147483646 w 129"/>
              <a:gd name="T29" fmla="*/ 2147483646 h 215"/>
              <a:gd name="T30" fmla="*/ 2147483646 w 129"/>
              <a:gd name="T31" fmla="*/ 2147483646 h 215"/>
              <a:gd name="T32" fmla="*/ 2147483646 w 129"/>
              <a:gd name="T33" fmla="*/ 2147483646 h 215"/>
              <a:gd name="T34" fmla="*/ 2147483646 w 129"/>
              <a:gd name="T35" fmla="*/ 2147483646 h 215"/>
              <a:gd name="T36" fmla="*/ 2147483646 w 129"/>
              <a:gd name="T37" fmla="*/ 2147483646 h 215"/>
              <a:gd name="T38" fmla="*/ 2147483646 w 129"/>
              <a:gd name="T39" fmla="*/ 2147483646 h 215"/>
              <a:gd name="T40" fmla="*/ 2147483646 w 129"/>
              <a:gd name="T41" fmla="*/ 2147483646 h 215"/>
              <a:gd name="T42" fmla="*/ 2147483646 w 129"/>
              <a:gd name="T43" fmla="*/ 2147483646 h 215"/>
              <a:gd name="T44" fmla="*/ 2147483646 w 129"/>
              <a:gd name="T45" fmla="*/ 2147483646 h 215"/>
              <a:gd name="T46" fmla="*/ 2147483646 w 129"/>
              <a:gd name="T47" fmla="*/ 0 h 215"/>
              <a:gd name="T48" fmla="*/ 2147483646 w 129"/>
              <a:gd name="T49" fmla="*/ 2147483646 h 215"/>
              <a:gd name="T50" fmla="*/ 2147483646 w 129"/>
              <a:gd name="T51" fmla="*/ 2147483646 h 215"/>
              <a:gd name="T52" fmla="*/ 0 w 129"/>
              <a:gd name="T53" fmla="*/ 2147483646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6" name="Freeform 276"/>
          <p:cNvSpPr>
            <a:spLocks/>
          </p:cNvSpPr>
          <p:nvPr/>
        </p:nvSpPr>
        <p:spPr bwMode="auto">
          <a:xfrm>
            <a:off x="8740225" y="1946898"/>
            <a:ext cx="30163" cy="43962"/>
          </a:xfrm>
          <a:custGeom>
            <a:avLst/>
            <a:gdLst>
              <a:gd name="T0" fmla="*/ 2147483646 w 118"/>
              <a:gd name="T1" fmla="*/ 0 h 179"/>
              <a:gd name="T2" fmla="*/ 2147483646 w 118"/>
              <a:gd name="T3" fmla="*/ 2147483646 h 179"/>
              <a:gd name="T4" fmla="*/ 2147483646 w 118"/>
              <a:gd name="T5" fmla="*/ 2147483646 h 179"/>
              <a:gd name="T6" fmla="*/ 2147483646 w 118"/>
              <a:gd name="T7" fmla="*/ 2147483646 h 179"/>
              <a:gd name="T8" fmla="*/ 2147483646 w 118"/>
              <a:gd name="T9" fmla="*/ 2147483646 h 179"/>
              <a:gd name="T10" fmla="*/ 0 w 118"/>
              <a:gd name="T11" fmla="*/ 2147483646 h 179"/>
              <a:gd name="T12" fmla="*/ 2147483646 w 118"/>
              <a:gd name="T13" fmla="*/ 2147483646 h 179"/>
              <a:gd name="T14" fmla="*/ 2147483646 w 118"/>
              <a:gd name="T15" fmla="*/ 2147483646 h 179"/>
              <a:gd name="T16" fmla="*/ 2147483646 w 118"/>
              <a:gd name="T17" fmla="*/ 2147483646 h 179"/>
              <a:gd name="T18" fmla="*/ 2147483646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7" name="Freeform 277"/>
          <p:cNvSpPr>
            <a:spLocks/>
          </p:cNvSpPr>
          <p:nvPr/>
        </p:nvSpPr>
        <p:spPr bwMode="auto">
          <a:xfrm>
            <a:off x="8687838" y="1798894"/>
            <a:ext cx="177800" cy="162658"/>
          </a:xfrm>
          <a:custGeom>
            <a:avLst/>
            <a:gdLst>
              <a:gd name="T0" fmla="*/ 2147483646 w 671"/>
              <a:gd name="T1" fmla="*/ 2147483646 h 670"/>
              <a:gd name="T2" fmla="*/ 2147483646 w 671"/>
              <a:gd name="T3" fmla="*/ 2147483646 h 670"/>
              <a:gd name="T4" fmla="*/ 2147483646 w 671"/>
              <a:gd name="T5" fmla="*/ 2147483646 h 670"/>
              <a:gd name="T6" fmla="*/ 2147483646 w 671"/>
              <a:gd name="T7" fmla="*/ 2147483646 h 670"/>
              <a:gd name="T8" fmla="*/ 2147483646 w 671"/>
              <a:gd name="T9" fmla="*/ 2147483646 h 670"/>
              <a:gd name="T10" fmla="*/ 2147483646 w 671"/>
              <a:gd name="T11" fmla="*/ 2147483646 h 670"/>
              <a:gd name="T12" fmla="*/ 2147483646 w 671"/>
              <a:gd name="T13" fmla="*/ 2147483646 h 670"/>
              <a:gd name="T14" fmla="*/ 2147483646 w 671"/>
              <a:gd name="T15" fmla="*/ 2147483646 h 670"/>
              <a:gd name="T16" fmla="*/ 2147483646 w 671"/>
              <a:gd name="T17" fmla="*/ 2147483646 h 670"/>
              <a:gd name="T18" fmla="*/ 2147483646 w 671"/>
              <a:gd name="T19" fmla="*/ 2147483646 h 670"/>
              <a:gd name="T20" fmla="*/ 2147483646 w 671"/>
              <a:gd name="T21" fmla="*/ 2147483646 h 670"/>
              <a:gd name="T22" fmla="*/ 2147483646 w 671"/>
              <a:gd name="T23" fmla="*/ 2147483646 h 670"/>
              <a:gd name="T24" fmla="*/ 2147483646 w 671"/>
              <a:gd name="T25" fmla="*/ 2147483646 h 670"/>
              <a:gd name="T26" fmla="*/ 2147483646 w 671"/>
              <a:gd name="T27" fmla="*/ 2147483646 h 670"/>
              <a:gd name="T28" fmla="*/ 2147483646 w 671"/>
              <a:gd name="T29" fmla="*/ 2147483646 h 670"/>
              <a:gd name="T30" fmla="*/ 2147483646 w 671"/>
              <a:gd name="T31" fmla="*/ 2147483646 h 670"/>
              <a:gd name="T32" fmla="*/ 2147483646 w 671"/>
              <a:gd name="T33" fmla="*/ 2147483646 h 670"/>
              <a:gd name="T34" fmla="*/ 2147483646 w 671"/>
              <a:gd name="T35" fmla="*/ 2147483646 h 670"/>
              <a:gd name="T36" fmla="*/ 2147483646 w 671"/>
              <a:gd name="T37" fmla="*/ 2147483646 h 670"/>
              <a:gd name="T38" fmla="*/ 2147483646 w 671"/>
              <a:gd name="T39" fmla="*/ 2147483646 h 670"/>
              <a:gd name="T40" fmla="*/ 2147483646 w 671"/>
              <a:gd name="T41" fmla="*/ 2147483646 h 670"/>
              <a:gd name="T42" fmla="*/ 2147483646 w 671"/>
              <a:gd name="T43" fmla="*/ 2147483646 h 670"/>
              <a:gd name="T44" fmla="*/ 2147483646 w 671"/>
              <a:gd name="T45" fmla="*/ 2147483646 h 670"/>
              <a:gd name="T46" fmla="*/ 2147483646 w 671"/>
              <a:gd name="T47" fmla="*/ 2147483646 h 670"/>
              <a:gd name="T48" fmla="*/ 2147483646 w 671"/>
              <a:gd name="T49" fmla="*/ 2147483646 h 670"/>
              <a:gd name="T50" fmla="*/ 2147483646 w 671"/>
              <a:gd name="T51" fmla="*/ 2147483646 h 670"/>
              <a:gd name="T52" fmla="*/ 2147483646 w 671"/>
              <a:gd name="T53" fmla="*/ 2147483646 h 670"/>
              <a:gd name="T54" fmla="*/ 2147483646 w 671"/>
              <a:gd name="T55" fmla="*/ 2147483646 h 670"/>
              <a:gd name="T56" fmla="*/ 2147483646 w 671"/>
              <a:gd name="T57" fmla="*/ 2147483646 h 670"/>
              <a:gd name="T58" fmla="*/ 2147483646 w 671"/>
              <a:gd name="T59" fmla="*/ 2147483646 h 670"/>
              <a:gd name="T60" fmla="*/ 2147483646 w 671"/>
              <a:gd name="T61" fmla="*/ 0 h 670"/>
              <a:gd name="T62" fmla="*/ 2147483646 w 671"/>
              <a:gd name="T63" fmla="*/ 2147483646 h 670"/>
              <a:gd name="T64" fmla="*/ 2147483646 w 671"/>
              <a:gd name="T65" fmla="*/ 2147483646 h 670"/>
              <a:gd name="T66" fmla="*/ 2147483646 w 671"/>
              <a:gd name="T67" fmla="*/ 2147483646 h 670"/>
              <a:gd name="T68" fmla="*/ 2147483646 w 671"/>
              <a:gd name="T69" fmla="*/ 2147483646 h 670"/>
              <a:gd name="T70" fmla="*/ 0 w 671"/>
              <a:gd name="T71" fmla="*/ 2147483646 h 670"/>
              <a:gd name="T72" fmla="*/ 2147483646 w 671"/>
              <a:gd name="T73" fmla="*/ 2147483646 h 670"/>
              <a:gd name="T74" fmla="*/ 2147483646 w 671"/>
              <a:gd name="T75" fmla="*/ 2147483646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8" name="Freeform 278"/>
          <p:cNvSpPr>
            <a:spLocks/>
          </p:cNvSpPr>
          <p:nvPr/>
        </p:nvSpPr>
        <p:spPr bwMode="auto">
          <a:xfrm>
            <a:off x="8692599" y="1800359"/>
            <a:ext cx="169863" cy="156796"/>
          </a:xfrm>
          <a:custGeom>
            <a:avLst/>
            <a:gdLst>
              <a:gd name="T0" fmla="*/ 2147483646 w 636"/>
              <a:gd name="T1" fmla="*/ 2147483646 h 643"/>
              <a:gd name="T2" fmla="*/ 2147483646 w 636"/>
              <a:gd name="T3" fmla="*/ 2147483646 h 643"/>
              <a:gd name="T4" fmla="*/ 2147483646 w 636"/>
              <a:gd name="T5" fmla="*/ 2147483646 h 643"/>
              <a:gd name="T6" fmla="*/ 2147483646 w 636"/>
              <a:gd name="T7" fmla="*/ 2147483646 h 643"/>
              <a:gd name="T8" fmla="*/ 2147483646 w 636"/>
              <a:gd name="T9" fmla="*/ 2147483646 h 643"/>
              <a:gd name="T10" fmla="*/ 2147483646 w 636"/>
              <a:gd name="T11" fmla="*/ 2147483646 h 643"/>
              <a:gd name="T12" fmla="*/ 2147483646 w 636"/>
              <a:gd name="T13" fmla="*/ 2147483646 h 643"/>
              <a:gd name="T14" fmla="*/ 2147483646 w 636"/>
              <a:gd name="T15" fmla="*/ 2147483646 h 643"/>
              <a:gd name="T16" fmla="*/ 2147483646 w 636"/>
              <a:gd name="T17" fmla="*/ 2147483646 h 643"/>
              <a:gd name="T18" fmla="*/ 2147483646 w 636"/>
              <a:gd name="T19" fmla="*/ 2147483646 h 643"/>
              <a:gd name="T20" fmla="*/ 2147483646 w 636"/>
              <a:gd name="T21" fmla="*/ 2147483646 h 643"/>
              <a:gd name="T22" fmla="*/ 2147483646 w 636"/>
              <a:gd name="T23" fmla="*/ 2147483646 h 643"/>
              <a:gd name="T24" fmla="*/ 2147483646 w 636"/>
              <a:gd name="T25" fmla="*/ 2147483646 h 643"/>
              <a:gd name="T26" fmla="*/ 2147483646 w 636"/>
              <a:gd name="T27" fmla="*/ 2147483646 h 643"/>
              <a:gd name="T28" fmla="*/ 2147483646 w 636"/>
              <a:gd name="T29" fmla="*/ 2147483646 h 643"/>
              <a:gd name="T30" fmla="*/ 2147483646 w 636"/>
              <a:gd name="T31" fmla="*/ 2147483646 h 643"/>
              <a:gd name="T32" fmla="*/ 2147483646 w 636"/>
              <a:gd name="T33" fmla="*/ 2147483646 h 643"/>
              <a:gd name="T34" fmla="*/ 2147483646 w 636"/>
              <a:gd name="T35" fmla="*/ 2147483646 h 643"/>
              <a:gd name="T36" fmla="*/ 2147483646 w 636"/>
              <a:gd name="T37" fmla="*/ 2147483646 h 643"/>
              <a:gd name="T38" fmla="*/ 2147483646 w 636"/>
              <a:gd name="T39" fmla="*/ 2147483646 h 643"/>
              <a:gd name="T40" fmla="*/ 2147483646 w 636"/>
              <a:gd name="T41" fmla="*/ 2147483646 h 643"/>
              <a:gd name="T42" fmla="*/ 2147483646 w 636"/>
              <a:gd name="T43" fmla="*/ 2147483646 h 643"/>
              <a:gd name="T44" fmla="*/ 2147483646 w 636"/>
              <a:gd name="T45" fmla="*/ 2147483646 h 643"/>
              <a:gd name="T46" fmla="*/ 2147483646 w 636"/>
              <a:gd name="T47" fmla="*/ 2147483646 h 643"/>
              <a:gd name="T48" fmla="*/ 2147483646 w 636"/>
              <a:gd name="T49" fmla="*/ 2147483646 h 643"/>
              <a:gd name="T50" fmla="*/ 2147483646 w 636"/>
              <a:gd name="T51" fmla="*/ 2147483646 h 643"/>
              <a:gd name="T52" fmla="*/ 2147483646 w 636"/>
              <a:gd name="T53" fmla="*/ 2147483646 h 643"/>
              <a:gd name="T54" fmla="*/ 2147483646 w 636"/>
              <a:gd name="T55" fmla="*/ 2147483646 h 643"/>
              <a:gd name="T56" fmla="*/ 2147483646 w 636"/>
              <a:gd name="T57" fmla="*/ 2147483646 h 643"/>
              <a:gd name="T58" fmla="*/ 2147483646 w 636"/>
              <a:gd name="T59" fmla="*/ 2147483646 h 643"/>
              <a:gd name="T60" fmla="*/ 2147483646 w 636"/>
              <a:gd name="T61" fmla="*/ 2147483646 h 643"/>
              <a:gd name="T62" fmla="*/ 2147483646 w 636"/>
              <a:gd name="T63" fmla="*/ 2147483646 h 643"/>
              <a:gd name="T64" fmla="*/ 2147483646 w 636"/>
              <a:gd name="T65" fmla="*/ 2147483646 h 643"/>
              <a:gd name="T66" fmla="*/ 2147483646 w 636"/>
              <a:gd name="T67" fmla="*/ 2147483646 h 643"/>
              <a:gd name="T68" fmla="*/ 2147483646 w 636"/>
              <a:gd name="T69" fmla="*/ 2147483646 h 643"/>
              <a:gd name="T70" fmla="*/ 2147483646 w 636"/>
              <a:gd name="T71" fmla="*/ 2147483646 h 643"/>
              <a:gd name="T72" fmla="*/ 2147483646 w 636"/>
              <a:gd name="T73" fmla="*/ 2147483646 h 643"/>
              <a:gd name="T74" fmla="*/ 2147483646 w 636"/>
              <a:gd name="T75" fmla="*/ 2147483646 h 643"/>
              <a:gd name="T76" fmla="*/ 2147483646 w 636"/>
              <a:gd name="T77" fmla="*/ 2147483646 h 643"/>
              <a:gd name="T78" fmla="*/ 2147483646 w 636"/>
              <a:gd name="T79" fmla="*/ 2147483646 h 643"/>
              <a:gd name="T80" fmla="*/ 2147483646 w 636"/>
              <a:gd name="T81" fmla="*/ 2147483646 h 643"/>
              <a:gd name="T82" fmla="*/ 2147483646 w 636"/>
              <a:gd name="T83" fmla="*/ 2147483646 h 643"/>
              <a:gd name="T84" fmla="*/ 2147483646 w 636"/>
              <a:gd name="T85" fmla="*/ 2147483646 h 643"/>
              <a:gd name="T86" fmla="*/ 2147483646 w 636"/>
              <a:gd name="T87" fmla="*/ 2147483646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02" name="Oval 308"/>
          <p:cNvSpPr>
            <a:spLocks noChangeArrowheads="1"/>
          </p:cNvSpPr>
          <p:nvPr/>
        </p:nvSpPr>
        <p:spPr bwMode="auto">
          <a:xfrm>
            <a:off x="7987749" y="2049476"/>
            <a:ext cx="298450" cy="14946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4803" name="Oval 309"/>
          <p:cNvSpPr>
            <a:spLocks noChangeArrowheads="1"/>
          </p:cNvSpPr>
          <p:nvPr/>
        </p:nvSpPr>
        <p:spPr bwMode="auto">
          <a:xfrm>
            <a:off x="1732999" y="1798893"/>
            <a:ext cx="1296988" cy="1197220"/>
          </a:xfrm>
          <a:prstGeom prst="ellipse">
            <a:avLst/>
          </a:prstGeom>
          <a:solidFill>
            <a:srgbClr val="66FF66"/>
          </a:solidFill>
          <a:ln w="19050">
            <a:solidFill>
              <a:schemeClr val="folHlink"/>
            </a:solidFill>
            <a:round/>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812" name="Text Box 350"/>
          <p:cNvSpPr txBox="1">
            <a:spLocks noChangeArrowheads="1"/>
          </p:cNvSpPr>
          <p:nvPr/>
        </p:nvSpPr>
        <p:spPr bwMode="auto">
          <a:xfrm>
            <a:off x="2222616" y="3308116"/>
            <a:ext cx="1250663" cy="60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a:latin typeface="Arial" charset="0"/>
                <a:ea typeface="黑体" pitchFamily="49" charset="-122"/>
              </a:rPr>
              <a:t>   </a:t>
            </a:r>
            <a:r>
              <a:rPr kumimoji="1" lang="zh-CN" altLang="en-US" sz="1662" b="1" dirty="0">
                <a:latin typeface="Arial" charset="0"/>
                <a:ea typeface="黑体" pitchFamily="49" charset="-122"/>
              </a:rPr>
              <a:t>发送方</a:t>
            </a:r>
          </a:p>
          <a:p>
            <a:pPr eaLnBrk="1" hangingPunct="1"/>
            <a:r>
              <a:rPr kumimoji="1" lang="zh-CN" altLang="en-US" sz="1662" b="1" dirty="0">
                <a:latin typeface="Arial" charset="0"/>
                <a:ea typeface="黑体" pitchFamily="49" charset="-122"/>
              </a:rPr>
              <a:t>邮件服务器</a:t>
            </a:r>
          </a:p>
        </p:txBody>
      </p:sp>
      <p:sp>
        <p:nvSpPr>
          <p:cNvPr id="244813" name="Line 351"/>
          <p:cNvSpPr>
            <a:spLocks noChangeShapeType="1"/>
          </p:cNvSpPr>
          <p:nvPr/>
        </p:nvSpPr>
        <p:spPr bwMode="auto">
          <a:xfrm flipV="1">
            <a:off x="8152848" y="2099294"/>
            <a:ext cx="23814" cy="1052149"/>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nvGrpSpPr>
          <p:cNvPr id="26" name="组合 25"/>
          <p:cNvGrpSpPr/>
          <p:nvPr/>
        </p:nvGrpSpPr>
        <p:grpSpPr>
          <a:xfrm>
            <a:off x="6687586" y="1898539"/>
            <a:ext cx="457199" cy="422031"/>
            <a:chOff x="6687586" y="1898539"/>
            <a:chExt cx="457199" cy="422031"/>
          </a:xfrm>
        </p:grpSpPr>
        <p:sp>
          <p:nvSpPr>
            <p:cNvPr id="245118" name="Rectangle 12"/>
            <p:cNvSpPr>
              <a:spLocks noChangeArrowheads="1"/>
            </p:cNvSpPr>
            <p:nvPr/>
          </p:nvSpPr>
          <p:spPr bwMode="auto">
            <a:xfrm rot="16200000">
              <a:off x="6706133" y="1881917"/>
              <a:ext cx="421056" cy="456249"/>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5119" name="Line 13"/>
            <p:cNvSpPr>
              <a:spLocks noChangeShapeType="1"/>
            </p:cNvSpPr>
            <p:nvPr/>
          </p:nvSpPr>
          <p:spPr bwMode="auto">
            <a:xfrm rot="10800000">
              <a:off x="6687586" y="2235774"/>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0" name="Line 14"/>
            <p:cNvSpPr>
              <a:spLocks noChangeShapeType="1"/>
            </p:cNvSpPr>
            <p:nvPr/>
          </p:nvSpPr>
          <p:spPr bwMode="auto">
            <a:xfrm rot="10800000">
              <a:off x="6687586" y="2150978"/>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1" name="Line 15"/>
            <p:cNvSpPr>
              <a:spLocks noChangeShapeType="1"/>
            </p:cNvSpPr>
            <p:nvPr/>
          </p:nvSpPr>
          <p:spPr bwMode="auto">
            <a:xfrm rot="10800000">
              <a:off x="6687586" y="2067156"/>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2" name="Line 16"/>
            <p:cNvSpPr>
              <a:spLocks noChangeShapeType="1"/>
            </p:cNvSpPr>
            <p:nvPr/>
          </p:nvSpPr>
          <p:spPr bwMode="auto">
            <a:xfrm rot="10800000">
              <a:off x="6687586" y="1982360"/>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3" name="Line 17"/>
            <p:cNvSpPr>
              <a:spLocks noChangeShapeType="1"/>
            </p:cNvSpPr>
            <p:nvPr/>
          </p:nvSpPr>
          <p:spPr bwMode="auto">
            <a:xfrm rot="5400000">
              <a:off x="6842057" y="2109067"/>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4" name="Line 18"/>
            <p:cNvSpPr>
              <a:spLocks noChangeShapeType="1"/>
            </p:cNvSpPr>
            <p:nvPr/>
          </p:nvSpPr>
          <p:spPr bwMode="auto">
            <a:xfrm rot="5400000">
              <a:off x="6750808" y="2109067"/>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5" name="Line 19"/>
            <p:cNvSpPr>
              <a:spLocks noChangeShapeType="1"/>
            </p:cNvSpPr>
            <p:nvPr/>
          </p:nvSpPr>
          <p:spPr bwMode="auto">
            <a:xfrm rot="5400000">
              <a:off x="6659558" y="2109067"/>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6" name="Line 20"/>
            <p:cNvSpPr>
              <a:spLocks noChangeShapeType="1"/>
            </p:cNvSpPr>
            <p:nvPr/>
          </p:nvSpPr>
          <p:spPr bwMode="auto">
            <a:xfrm rot="5400000">
              <a:off x="6568308" y="2109067"/>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nvGrpSpPr>
          <p:cNvPr id="25" name="组合 24"/>
          <p:cNvGrpSpPr/>
          <p:nvPr/>
        </p:nvGrpSpPr>
        <p:grpSpPr>
          <a:xfrm>
            <a:off x="6582812" y="2408493"/>
            <a:ext cx="730250" cy="422031"/>
            <a:chOff x="6582812" y="2408493"/>
            <a:chExt cx="730250" cy="422031"/>
          </a:xfrm>
        </p:grpSpPr>
        <p:sp>
          <p:nvSpPr>
            <p:cNvPr id="245095" name="Rectangle 22"/>
            <p:cNvSpPr>
              <a:spLocks noChangeArrowheads="1"/>
            </p:cNvSpPr>
            <p:nvPr/>
          </p:nvSpPr>
          <p:spPr bwMode="auto">
            <a:xfrm>
              <a:off x="6582812" y="2408493"/>
              <a:ext cx="730250" cy="422031"/>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endParaRPr kumimoji="1" lang="zh-CN" altLang="zh-CN" sz="1662" b="1">
                <a:solidFill>
                  <a:srgbClr val="000099"/>
                </a:solidFill>
                <a:latin typeface="Arial" charset="0"/>
                <a:ea typeface="黑体" pitchFamily="49" charset="-122"/>
              </a:endParaRPr>
            </a:p>
          </p:txBody>
        </p:sp>
        <p:grpSp>
          <p:nvGrpSpPr>
            <p:cNvPr id="245096" name="Group 23"/>
            <p:cNvGrpSpPr>
              <a:grpSpLocks/>
            </p:cNvGrpSpPr>
            <p:nvPr/>
          </p:nvGrpSpPr>
          <p:grpSpPr bwMode="auto">
            <a:xfrm>
              <a:off x="6676063" y="2485112"/>
              <a:ext cx="516166" cy="268794"/>
              <a:chOff x="2928" y="3744"/>
              <a:chExt cx="528" cy="336"/>
            </a:xfrm>
          </p:grpSpPr>
          <p:grpSp>
            <p:nvGrpSpPr>
              <p:cNvPr id="245097" name="Group 24"/>
              <p:cNvGrpSpPr>
                <a:grpSpLocks/>
              </p:cNvGrpSpPr>
              <p:nvPr/>
            </p:nvGrpSpPr>
            <p:grpSpPr bwMode="auto">
              <a:xfrm>
                <a:off x="3024" y="3744"/>
                <a:ext cx="432" cy="240"/>
                <a:chOff x="2736" y="3648"/>
                <a:chExt cx="432" cy="240"/>
              </a:xfrm>
            </p:grpSpPr>
            <p:grpSp>
              <p:nvGrpSpPr>
                <p:cNvPr id="245112" name="Group 25"/>
                <p:cNvGrpSpPr>
                  <a:grpSpLocks/>
                </p:cNvGrpSpPr>
                <p:nvPr/>
              </p:nvGrpSpPr>
              <p:grpSpPr bwMode="auto">
                <a:xfrm>
                  <a:off x="2736" y="3648"/>
                  <a:ext cx="432" cy="240"/>
                  <a:chOff x="2592" y="3504"/>
                  <a:chExt cx="576" cy="384"/>
                </a:xfrm>
              </p:grpSpPr>
              <p:sp>
                <p:nvSpPr>
                  <p:cNvPr id="245114" name="Rectangle 26"/>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5115" name="Freeform 27"/>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16" name="Line 28"/>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17" name="Line 29"/>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5113" name="Line 30"/>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nvGrpSpPr>
              <p:cNvPr id="245098" name="Group 31"/>
              <p:cNvGrpSpPr>
                <a:grpSpLocks/>
              </p:cNvGrpSpPr>
              <p:nvPr/>
            </p:nvGrpSpPr>
            <p:grpSpPr bwMode="auto">
              <a:xfrm>
                <a:off x="2976" y="3792"/>
                <a:ext cx="432" cy="240"/>
                <a:chOff x="2736" y="3648"/>
                <a:chExt cx="432" cy="240"/>
              </a:xfrm>
            </p:grpSpPr>
            <p:grpSp>
              <p:nvGrpSpPr>
                <p:cNvPr id="245106" name="Group 32"/>
                <p:cNvGrpSpPr>
                  <a:grpSpLocks/>
                </p:cNvGrpSpPr>
                <p:nvPr/>
              </p:nvGrpSpPr>
              <p:grpSpPr bwMode="auto">
                <a:xfrm>
                  <a:off x="2736" y="3648"/>
                  <a:ext cx="432" cy="240"/>
                  <a:chOff x="2592" y="3504"/>
                  <a:chExt cx="576" cy="384"/>
                </a:xfrm>
              </p:grpSpPr>
              <p:sp>
                <p:nvSpPr>
                  <p:cNvPr id="245108" name="Rectangle 33"/>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5109" name="Freeform 34"/>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10" name="Line 35"/>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11" name="Line 36"/>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5107" name="Line 37"/>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nvGrpSpPr>
              <p:cNvPr id="245099" name="Group 38"/>
              <p:cNvGrpSpPr>
                <a:grpSpLocks/>
              </p:cNvGrpSpPr>
              <p:nvPr/>
            </p:nvGrpSpPr>
            <p:grpSpPr bwMode="auto">
              <a:xfrm>
                <a:off x="2928" y="3840"/>
                <a:ext cx="432" cy="240"/>
                <a:chOff x="2736" y="3648"/>
                <a:chExt cx="432" cy="240"/>
              </a:xfrm>
            </p:grpSpPr>
            <p:grpSp>
              <p:nvGrpSpPr>
                <p:cNvPr id="245100" name="Group 39"/>
                <p:cNvGrpSpPr>
                  <a:grpSpLocks/>
                </p:cNvGrpSpPr>
                <p:nvPr/>
              </p:nvGrpSpPr>
              <p:grpSpPr bwMode="auto">
                <a:xfrm>
                  <a:off x="2736" y="3648"/>
                  <a:ext cx="432" cy="240"/>
                  <a:chOff x="2592" y="3504"/>
                  <a:chExt cx="576" cy="384"/>
                </a:xfrm>
              </p:grpSpPr>
              <p:sp>
                <p:nvSpPr>
                  <p:cNvPr id="245102" name="Rectangle 40"/>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5103" name="Freeform 41"/>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04" name="Line 42"/>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05" name="Line 43"/>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5101" name="Line 44"/>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grpSp>
      <p:grpSp>
        <p:nvGrpSpPr>
          <p:cNvPr id="24" name="组合 23"/>
          <p:cNvGrpSpPr/>
          <p:nvPr/>
        </p:nvGrpSpPr>
        <p:grpSpPr>
          <a:xfrm>
            <a:off x="370924" y="1996720"/>
            <a:ext cx="884238" cy="936380"/>
            <a:chOff x="370924" y="1996720"/>
            <a:chExt cx="884238" cy="936380"/>
          </a:xfrm>
        </p:grpSpPr>
        <p:grpSp>
          <p:nvGrpSpPr>
            <p:cNvPr id="245036" name="Group 46"/>
            <p:cNvGrpSpPr>
              <a:grpSpLocks/>
            </p:cNvGrpSpPr>
            <p:nvPr/>
          </p:nvGrpSpPr>
          <p:grpSpPr bwMode="auto">
            <a:xfrm>
              <a:off x="370924" y="2254627"/>
              <a:ext cx="884238" cy="678473"/>
              <a:chOff x="246" y="1943"/>
              <a:chExt cx="557" cy="463"/>
            </a:xfrm>
          </p:grpSpPr>
          <p:sp>
            <p:nvSpPr>
              <p:cNvPr id="245089" name="Freeform 47"/>
              <p:cNvSpPr>
                <a:spLocks/>
              </p:cNvSpPr>
              <p:nvPr/>
            </p:nvSpPr>
            <p:spPr bwMode="auto">
              <a:xfrm>
                <a:off x="373" y="2005"/>
                <a:ext cx="196" cy="295"/>
              </a:xfrm>
              <a:custGeom>
                <a:avLst/>
                <a:gdLst>
                  <a:gd name="T0" fmla="*/ 0 w 982"/>
                  <a:gd name="T1" fmla="*/ 0 h 1477"/>
                  <a:gd name="T2" fmla="*/ 0 w 982"/>
                  <a:gd name="T3" fmla="*/ 0 h 1477"/>
                  <a:gd name="T4" fmla="*/ 0 w 982"/>
                  <a:gd name="T5" fmla="*/ 0 h 1477"/>
                  <a:gd name="T6" fmla="*/ 0 w 982"/>
                  <a:gd name="T7" fmla="*/ 0 h 14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2" h="1477">
                    <a:moveTo>
                      <a:pt x="652" y="26"/>
                    </a:moveTo>
                    <a:lnTo>
                      <a:pt x="982" y="1347"/>
                    </a:lnTo>
                    <a:lnTo>
                      <a:pt x="0" y="1477"/>
                    </a:lnTo>
                    <a:lnTo>
                      <a:pt x="25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solidFill>
                    <a:srgbClr val="000099"/>
                  </a:solidFill>
                </a:endParaRPr>
              </a:p>
            </p:txBody>
          </p:sp>
          <p:grpSp>
            <p:nvGrpSpPr>
              <p:cNvPr id="245090" name="Group 48"/>
              <p:cNvGrpSpPr>
                <a:grpSpLocks/>
              </p:cNvGrpSpPr>
              <p:nvPr/>
            </p:nvGrpSpPr>
            <p:grpSpPr bwMode="auto">
              <a:xfrm>
                <a:off x="246" y="1943"/>
                <a:ext cx="551" cy="121"/>
                <a:chOff x="246" y="1943"/>
                <a:chExt cx="551" cy="121"/>
              </a:xfrm>
            </p:grpSpPr>
            <p:sp>
              <p:nvSpPr>
                <p:cNvPr id="245092" name="Freeform 49"/>
                <p:cNvSpPr>
                  <a:spLocks/>
                </p:cNvSpPr>
                <p:nvPr/>
              </p:nvSpPr>
              <p:spPr bwMode="auto">
                <a:xfrm>
                  <a:off x="246" y="1943"/>
                  <a:ext cx="551" cy="104"/>
                </a:xfrm>
                <a:custGeom>
                  <a:avLst/>
                  <a:gdLst>
                    <a:gd name="T0" fmla="*/ 0 w 2751"/>
                    <a:gd name="T1" fmla="*/ 0 h 522"/>
                    <a:gd name="T2" fmla="*/ 0 w 2751"/>
                    <a:gd name="T3" fmla="*/ 0 h 522"/>
                    <a:gd name="T4" fmla="*/ 0 w 2751"/>
                    <a:gd name="T5" fmla="*/ 0 h 522"/>
                    <a:gd name="T6" fmla="*/ 0 w 2751"/>
                    <a:gd name="T7" fmla="*/ 0 h 522"/>
                    <a:gd name="T8" fmla="*/ 0 w 2751"/>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93" name="Freeform 50"/>
                <p:cNvSpPr>
                  <a:spLocks/>
                </p:cNvSpPr>
                <p:nvPr/>
              </p:nvSpPr>
              <p:spPr bwMode="auto">
                <a:xfrm>
                  <a:off x="450" y="1997"/>
                  <a:ext cx="345" cy="67"/>
                </a:xfrm>
                <a:custGeom>
                  <a:avLst/>
                  <a:gdLst>
                    <a:gd name="T0" fmla="*/ 0 w 1728"/>
                    <a:gd name="T1" fmla="*/ 0 h 337"/>
                    <a:gd name="T2" fmla="*/ 0 w 1728"/>
                    <a:gd name="T3" fmla="*/ 0 h 337"/>
                    <a:gd name="T4" fmla="*/ 0 w 1728"/>
                    <a:gd name="T5" fmla="*/ 0 h 337"/>
                    <a:gd name="T6" fmla="*/ 0 w 1728"/>
                    <a:gd name="T7" fmla="*/ 0 h 337"/>
                    <a:gd name="T8" fmla="*/ 0 w 1728"/>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94" name="Freeform 51"/>
                <p:cNvSpPr>
                  <a:spLocks/>
                </p:cNvSpPr>
                <p:nvPr/>
              </p:nvSpPr>
              <p:spPr bwMode="auto">
                <a:xfrm>
                  <a:off x="246" y="1969"/>
                  <a:ext cx="204" cy="95"/>
                </a:xfrm>
                <a:custGeom>
                  <a:avLst/>
                  <a:gdLst>
                    <a:gd name="T0" fmla="*/ 0 w 1016"/>
                    <a:gd name="T1" fmla="*/ 0 h 476"/>
                    <a:gd name="T2" fmla="*/ 0 w 1016"/>
                    <a:gd name="T3" fmla="*/ 0 h 476"/>
                    <a:gd name="T4" fmla="*/ 0 w 1016"/>
                    <a:gd name="T5" fmla="*/ 0 h 476"/>
                    <a:gd name="T6" fmla="*/ 0 w 1016"/>
                    <a:gd name="T7" fmla="*/ 0 h 476"/>
                    <a:gd name="T8" fmla="*/ 0 w 1016"/>
                    <a:gd name="T9" fmla="*/ 0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endParaRPr lang="zh-CN" altLang="en-US" sz="1662" b="1">
                    <a:solidFill>
                      <a:srgbClr val="000099"/>
                    </a:solidFill>
                  </a:endParaRPr>
                </a:p>
              </p:txBody>
            </p:sp>
          </p:grpSp>
          <p:sp>
            <p:nvSpPr>
              <p:cNvPr id="245091" name="Freeform 52"/>
              <p:cNvSpPr>
                <a:spLocks/>
              </p:cNvSpPr>
              <p:nvPr/>
            </p:nvSpPr>
            <p:spPr bwMode="auto">
              <a:xfrm>
                <a:off x="564" y="2028"/>
                <a:ext cx="239" cy="378"/>
              </a:xfrm>
              <a:custGeom>
                <a:avLst/>
                <a:gdLst>
                  <a:gd name="T0" fmla="*/ 0 w 1195"/>
                  <a:gd name="T1" fmla="*/ 0 h 1893"/>
                  <a:gd name="T2" fmla="*/ 0 w 1195"/>
                  <a:gd name="T3" fmla="*/ 0 h 1893"/>
                  <a:gd name="T4" fmla="*/ 0 w 1195"/>
                  <a:gd name="T5" fmla="*/ 0 h 1893"/>
                  <a:gd name="T6" fmla="*/ 0 w 1195"/>
                  <a:gd name="T7" fmla="*/ 0 h 18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5" h="1893">
                    <a:moveTo>
                      <a:pt x="660" y="0"/>
                    </a:moveTo>
                    <a:lnTo>
                      <a:pt x="1195" y="1747"/>
                    </a:lnTo>
                    <a:lnTo>
                      <a:pt x="0" y="1893"/>
                    </a:lnTo>
                    <a:lnTo>
                      <a:pt x="191" y="35"/>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solidFill>
                    <a:srgbClr val="000099"/>
                  </a:solidFill>
                </a:endParaRPr>
              </a:p>
            </p:txBody>
          </p:sp>
        </p:grpSp>
        <p:grpSp>
          <p:nvGrpSpPr>
            <p:cNvPr id="245037" name="Group 53"/>
            <p:cNvGrpSpPr>
              <a:grpSpLocks/>
            </p:cNvGrpSpPr>
            <p:nvPr/>
          </p:nvGrpSpPr>
          <p:grpSpPr bwMode="auto">
            <a:xfrm>
              <a:off x="496337" y="1996720"/>
              <a:ext cx="608013" cy="392723"/>
              <a:chOff x="325" y="1767"/>
              <a:chExt cx="383" cy="268"/>
            </a:xfrm>
          </p:grpSpPr>
          <p:grpSp>
            <p:nvGrpSpPr>
              <p:cNvPr id="245038" name="Group 54"/>
              <p:cNvGrpSpPr>
                <a:grpSpLocks/>
              </p:cNvGrpSpPr>
              <p:nvPr/>
            </p:nvGrpSpPr>
            <p:grpSpPr bwMode="auto">
              <a:xfrm>
                <a:off x="412" y="1767"/>
                <a:ext cx="296" cy="243"/>
                <a:chOff x="412" y="1767"/>
                <a:chExt cx="296" cy="243"/>
              </a:xfrm>
            </p:grpSpPr>
            <p:grpSp>
              <p:nvGrpSpPr>
                <p:cNvPr id="245071" name="Group 55"/>
                <p:cNvGrpSpPr>
                  <a:grpSpLocks/>
                </p:cNvGrpSpPr>
                <p:nvPr/>
              </p:nvGrpSpPr>
              <p:grpSpPr bwMode="auto">
                <a:xfrm>
                  <a:off x="412" y="1767"/>
                  <a:ext cx="296" cy="243"/>
                  <a:chOff x="412" y="1767"/>
                  <a:chExt cx="296" cy="243"/>
                </a:xfrm>
              </p:grpSpPr>
              <p:grpSp>
                <p:nvGrpSpPr>
                  <p:cNvPr id="245080" name="Group 56"/>
                  <p:cNvGrpSpPr>
                    <a:grpSpLocks/>
                  </p:cNvGrpSpPr>
                  <p:nvPr/>
                </p:nvGrpSpPr>
                <p:grpSpPr bwMode="auto">
                  <a:xfrm>
                    <a:off x="412" y="1904"/>
                    <a:ext cx="296" cy="106"/>
                    <a:chOff x="412" y="1904"/>
                    <a:chExt cx="296" cy="106"/>
                  </a:xfrm>
                </p:grpSpPr>
                <p:sp>
                  <p:nvSpPr>
                    <p:cNvPr id="245086" name="Freeform 57"/>
                    <p:cNvSpPr>
                      <a:spLocks/>
                    </p:cNvSpPr>
                    <p:nvPr/>
                  </p:nvSpPr>
                  <p:spPr bwMode="auto">
                    <a:xfrm>
                      <a:off x="412" y="1904"/>
                      <a:ext cx="170" cy="106"/>
                    </a:xfrm>
                    <a:custGeom>
                      <a:avLst/>
                      <a:gdLst>
                        <a:gd name="T0" fmla="*/ 0 w 848"/>
                        <a:gd name="T1" fmla="*/ 0 h 530"/>
                        <a:gd name="T2" fmla="*/ 0 w 848"/>
                        <a:gd name="T3" fmla="*/ 0 h 530"/>
                        <a:gd name="T4" fmla="*/ 0 w 848"/>
                        <a:gd name="T5" fmla="*/ 0 h 530"/>
                        <a:gd name="T6" fmla="*/ 0 w 848"/>
                        <a:gd name="T7" fmla="*/ 0 h 530"/>
                        <a:gd name="T8" fmla="*/ 0 w 848"/>
                        <a:gd name="T9" fmla="*/ 0 h 5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87" name="Freeform 58"/>
                    <p:cNvSpPr>
                      <a:spLocks/>
                    </p:cNvSpPr>
                    <p:nvPr/>
                  </p:nvSpPr>
                  <p:spPr bwMode="auto">
                    <a:xfrm>
                      <a:off x="582" y="1929"/>
                      <a:ext cx="126" cy="81"/>
                    </a:xfrm>
                    <a:custGeom>
                      <a:avLst/>
                      <a:gdLst>
                        <a:gd name="T0" fmla="*/ 0 w 631"/>
                        <a:gd name="T1" fmla="*/ 0 h 404"/>
                        <a:gd name="T2" fmla="*/ 0 w 631"/>
                        <a:gd name="T3" fmla="*/ 0 h 404"/>
                        <a:gd name="T4" fmla="*/ 0 w 631"/>
                        <a:gd name="T5" fmla="*/ 0 h 404"/>
                        <a:gd name="T6" fmla="*/ 0 w 631"/>
                        <a:gd name="T7" fmla="*/ 0 h 404"/>
                        <a:gd name="T8" fmla="*/ 0 w 631"/>
                        <a:gd name="T9" fmla="*/ 0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88" name="Freeform 59"/>
                    <p:cNvSpPr>
                      <a:spLocks/>
                    </p:cNvSpPr>
                    <p:nvPr/>
                  </p:nvSpPr>
                  <p:spPr bwMode="auto">
                    <a:xfrm>
                      <a:off x="412" y="1904"/>
                      <a:ext cx="296" cy="32"/>
                    </a:xfrm>
                    <a:custGeom>
                      <a:avLst/>
                      <a:gdLst>
                        <a:gd name="T0" fmla="*/ 0 w 1479"/>
                        <a:gd name="T1" fmla="*/ 0 h 162"/>
                        <a:gd name="T2" fmla="*/ 0 w 1479"/>
                        <a:gd name="T3" fmla="*/ 0 h 162"/>
                        <a:gd name="T4" fmla="*/ 0 w 1479"/>
                        <a:gd name="T5" fmla="*/ 0 h 162"/>
                        <a:gd name="T6" fmla="*/ 0 w 1479"/>
                        <a:gd name="T7" fmla="*/ 0 h 162"/>
                        <a:gd name="T8" fmla="*/ 0 w 1479"/>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endParaRPr lang="zh-CN" altLang="en-US" sz="1662" b="1">
                        <a:solidFill>
                          <a:srgbClr val="000099"/>
                        </a:solidFill>
                      </a:endParaRPr>
                    </a:p>
                  </p:txBody>
                </p:sp>
              </p:grpSp>
              <p:sp>
                <p:nvSpPr>
                  <p:cNvPr id="245081" name="Freeform 60"/>
                  <p:cNvSpPr>
                    <a:spLocks/>
                  </p:cNvSpPr>
                  <p:nvPr/>
                </p:nvSpPr>
                <p:spPr bwMode="auto">
                  <a:xfrm>
                    <a:off x="504" y="1895"/>
                    <a:ext cx="108" cy="30"/>
                  </a:xfrm>
                  <a:custGeom>
                    <a:avLst/>
                    <a:gdLst>
                      <a:gd name="T0" fmla="*/ 0 w 538"/>
                      <a:gd name="T1" fmla="*/ 0 h 151"/>
                      <a:gd name="T2" fmla="*/ 0 w 538"/>
                      <a:gd name="T3" fmla="*/ 0 h 151"/>
                      <a:gd name="T4" fmla="*/ 0 w 538"/>
                      <a:gd name="T5" fmla="*/ 0 h 151"/>
                      <a:gd name="T6" fmla="*/ 0 w 538"/>
                      <a:gd name="T7" fmla="*/ 0 h 151"/>
                      <a:gd name="T8" fmla="*/ 0 w 538"/>
                      <a:gd name="T9" fmla="*/ 0 h 151"/>
                      <a:gd name="T10" fmla="*/ 0 w 538"/>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grpSp>
                <p:nvGrpSpPr>
                  <p:cNvPr id="245082" name="Group 61"/>
                  <p:cNvGrpSpPr>
                    <a:grpSpLocks/>
                  </p:cNvGrpSpPr>
                  <p:nvPr/>
                </p:nvGrpSpPr>
                <p:grpSpPr bwMode="auto">
                  <a:xfrm>
                    <a:off x="446" y="1767"/>
                    <a:ext cx="239" cy="151"/>
                    <a:chOff x="446" y="1767"/>
                    <a:chExt cx="239" cy="151"/>
                  </a:xfrm>
                </p:grpSpPr>
                <p:sp>
                  <p:nvSpPr>
                    <p:cNvPr id="245083" name="Freeform 62"/>
                    <p:cNvSpPr>
                      <a:spLocks/>
                    </p:cNvSpPr>
                    <p:nvPr/>
                  </p:nvSpPr>
                  <p:spPr bwMode="auto">
                    <a:xfrm>
                      <a:off x="446" y="1767"/>
                      <a:ext cx="137" cy="148"/>
                    </a:xfrm>
                    <a:custGeom>
                      <a:avLst/>
                      <a:gdLst>
                        <a:gd name="T0" fmla="*/ 0 w 686"/>
                        <a:gd name="T1" fmla="*/ 0 h 740"/>
                        <a:gd name="T2" fmla="*/ 0 w 686"/>
                        <a:gd name="T3" fmla="*/ 0 h 740"/>
                        <a:gd name="T4" fmla="*/ 0 w 686"/>
                        <a:gd name="T5" fmla="*/ 0 h 740"/>
                        <a:gd name="T6" fmla="*/ 0 w 686"/>
                        <a:gd name="T7" fmla="*/ 0 h 740"/>
                        <a:gd name="T8" fmla="*/ 0 w 686"/>
                        <a:gd name="T9" fmla="*/ 0 h 7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84" name="Freeform 63"/>
                    <p:cNvSpPr>
                      <a:spLocks/>
                    </p:cNvSpPr>
                    <p:nvPr/>
                  </p:nvSpPr>
                  <p:spPr bwMode="auto">
                    <a:xfrm>
                      <a:off x="564" y="1771"/>
                      <a:ext cx="121" cy="147"/>
                    </a:xfrm>
                    <a:custGeom>
                      <a:avLst/>
                      <a:gdLst>
                        <a:gd name="T0" fmla="*/ 0 w 608"/>
                        <a:gd name="T1" fmla="*/ 0 h 735"/>
                        <a:gd name="T2" fmla="*/ 0 w 608"/>
                        <a:gd name="T3" fmla="*/ 0 h 735"/>
                        <a:gd name="T4" fmla="*/ 0 w 608"/>
                        <a:gd name="T5" fmla="*/ 0 h 735"/>
                        <a:gd name="T6" fmla="*/ 0 w 608"/>
                        <a:gd name="T7" fmla="*/ 0 h 735"/>
                        <a:gd name="T8" fmla="*/ 0 w 608"/>
                        <a:gd name="T9" fmla="*/ 0 h 7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85" name="Freeform 64"/>
                    <p:cNvSpPr>
                      <a:spLocks/>
                    </p:cNvSpPr>
                    <p:nvPr/>
                  </p:nvSpPr>
                  <p:spPr bwMode="auto">
                    <a:xfrm>
                      <a:off x="462" y="1781"/>
                      <a:ext cx="98" cy="112"/>
                    </a:xfrm>
                    <a:custGeom>
                      <a:avLst/>
                      <a:gdLst>
                        <a:gd name="T0" fmla="*/ 0 w 493"/>
                        <a:gd name="T1" fmla="*/ 0 h 557"/>
                        <a:gd name="T2" fmla="*/ 0 w 493"/>
                        <a:gd name="T3" fmla="*/ 0 h 557"/>
                        <a:gd name="T4" fmla="*/ 0 w 493"/>
                        <a:gd name="T5" fmla="*/ 0 h 557"/>
                        <a:gd name="T6" fmla="*/ 0 w 493"/>
                        <a:gd name="T7" fmla="*/ 0 h 557"/>
                        <a:gd name="T8" fmla="*/ 0 w 493"/>
                        <a:gd name="T9" fmla="*/ 0 h 5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endParaRPr lang="zh-CN" altLang="en-US" sz="1662" b="1">
                        <a:solidFill>
                          <a:srgbClr val="000099"/>
                        </a:solidFill>
                      </a:endParaRPr>
                    </a:p>
                  </p:txBody>
                </p:sp>
              </p:grpSp>
            </p:grpSp>
            <p:grpSp>
              <p:nvGrpSpPr>
                <p:cNvPr id="245072" name="Group 65"/>
                <p:cNvGrpSpPr>
                  <a:grpSpLocks/>
                </p:cNvGrpSpPr>
                <p:nvPr/>
              </p:nvGrpSpPr>
              <p:grpSpPr bwMode="auto">
                <a:xfrm>
                  <a:off x="424" y="1915"/>
                  <a:ext cx="97" cy="69"/>
                  <a:chOff x="424" y="1915"/>
                  <a:chExt cx="97" cy="69"/>
                </a:xfrm>
              </p:grpSpPr>
              <p:sp>
                <p:nvSpPr>
                  <p:cNvPr id="245073" name="Freeform 66"/>
                  <p:cNvSpPr>
                    <a:spLocks/>
                  </p:cNvSpPr>
                  <p:nvPr/>
                </p:nvSpPr>
                <p:spPr bwMode="auto">
                  <a:xfrm>
                    <a:off x="424" y="1915"/>
                    <a:ext cx="97" cy="69"/>
                  </a:xfrm>
                  <a:custGeom>
                    <a:avLst/>
                    <a:gdLst>
                      <a:gd name="T0" fmla="*/ 0 w 483"/>
                      <a:gd name="T1" fmla="*/ 0 h 346"/>
                      <a:gd name="T2" fmla="*/ 0 w 483"/>
                      <a:gd name="T3" fmla="*/ 0 h 346"/>
                      <a:gd name="T4" fmla="*/ 0 w 483"/>
                      <a:gd name="T5" fmla="*/ 0 h 346"/>
                      <a:gd name="T6" fmla="*/ 0 w 483"/>
                      <a:gd name="T7" fmla="*/ 0 h 346"/>
                      <a:gd name="T8" fmla="*/ 0 w 483"/>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74" name="Line 67"/>
                  <p:cNvSpPr>
                    <a:spLocks noChangeShapeType="1"/>
                  </p:cNvSpPr>
                  <p:nvPr/>
                </p:nvSpPr>
                <p:spPr bwMode="auto">
                  <a:xfrm flipH="1" flipV="1">
                    <a:off x="433" y="1933"/>
                    <a:ext cx="26" cy="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75" name="Line 68"/>
                  <p:cNvSpPr>
                    <a:spLocks noChangeShapeType="1"/>
                  </p:cNvSpPr>
                  <p:nvPr/>
                </p:nvSpPr>
                <p:spPr bwMode="auto">
                  <a:xfrm>
                    <a:off x="472" y="1941"/>
                    <a:ext cx="34"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76" name="Line 69"/>
                  <p:cNvSpPr>
                    <a:spLocks noChangeShapeType="1"/>
                  </p:cNvSpPr>
                  <p:nvPr/>
                </p:nvSpPr>
                <p:spPr bwMode="auto">
                  <a:xfrm>
                    <a:off x="465" y="1924"/>
                    <a:ext cx="1"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77" name="Line 70"/>
                  <p:cNvSpPr>
                    <a:spLocks noChangeShapeType="1"/>
                  </p:cNvSpPr>
                  <p:nvPr/>
                </p:nvSpPr>
                <p:spPr bwMode="auto">
                  <a:xfrm>
                    <a:off x="511" y="1934"/>
                    <a:ext cx="1" cy="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78" name="Line 71"/>
                  <p:cNvSpPr>
                    <a:spLocks noChangeShapeType="1"/>
                  </p:cNvSpPr>
                  <p:nvPr/>
                </p:nvSpPr>
                <p:spPr bwMode="auto">
                  <a:xfrm>
                    <a:off x="425" y="1933"/>
                    <a:ext cx="88" cy="2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79" name="Line 72"/>
                  <p:cNvSpPr>
                    <a:spLocks noChangeShapeType="1"/>
                  </p:cNvSpPr>
                  <p:nvPr/>
                </p:nvSpPr>
                <p:spPr bwMode="auto">
                  <a:xfrm flipH="1" flipV="1">
                    <a:off x="424" y="1926"/>
                    <a:ext cx="89" cy="2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grpSp>
          </p:grpSp>
          <p:grpSp>
            <p:nvGrpSpPr>
              <p:cNvPr id="245039" name="Group 73"/>
              <p:cNvGrpSpPr>
                <a:grpSpLocks/>
              </p:cNvGrpSpPr>
              <p:nvPr/>
            </p:nvGrpSpPr>
            <p:grpSpPr bwMode="auto">
              <a:xfrm>
                <a:off x="325" y="1917"/>
                <a:ext cx="231" cy="118"/>
                <a:chOff x="325" y="1917"/>
                <a:chExt cx="231" cy="118"/>
              </a:xfrm>
            </p:grpSpPr>
            <p:grpSp>
              <p:nvGrpSpPr>
                <p:cNvPr id="245040" name="Group 74"/>
                <p:cNvGrpSpPr>
                  <a:grpSpLocks/>
                </p:cNvGrpSpPr>
                <p:nvPr/>
              </p:nvGrpSpPr>
              <p:grpSpPr bwMode="auto">
                <a:xfrm>
                  <a:off x="504" y="1981"/>
                  <a:ext cx="37" cy="28"/>
                  <a:chOff x="504" y="1981"/>
                  <a:chExt cx="37" cy="28"/>
                </a:xfrm>
              </p:grpSpPr>
              <p:sp>
                <p:nvSpPr>
                  <p:cNvPr id="245069" name="Freeform 75"/>
                  <p:cNvSpPr>
                    <a:spLocks/>
                  </p:cNvSpPr>
                  <p:nvPr/>
                </p:nvSpPr>
                <p:spPr bwMode="auto">
                  <a:xfrm>
                    <a:off x="531" y="1981"/>
                    <a:ext cx="10" cy="28"/>
                  </a:xfrm>
                  <a:custGeom>
                    <a:avLst/>
                    <a:gdLst>
                      <a:gd name="T0" fmla="*/ 0 w 53"/>
                      <a:gd name="T1" fmla="*/ 0 h 140"/>
                      <a:gd name="T2" fmla="*/ 0 w 53"/>
                      <a:gd name="T3" fmla="*/ 0 h 140"/>
                      <a:gd name="T4" fmla="*/ 0 w 53"/>
                      <a:gd name="T5" fmla="*/ 0 h 140"/>
                      <a:gd name="T6" fmla="*/ 0 w 53"/>
                      <a:gd name="T7" fmla="*/ 0 h 140"/>
                      <a:gd name="T8" fmla="*/ 0 w 53"/>
                      <a:gd name="T9" fmla="*/ 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70" name="Freeform 76"/>
                  <p:cNvSpPr>
                    <a:spLocks/>
                  </p:cNvSpPr>
                  <p:nvPr/>
                </p:nvSpPr>
                <p:spPr bwMode="auto">
                  <a:xfrm>
                    <a:off x="504" y="1985"/>
                    <a:ext cx="29" cy="24"/>
                  </a:xfrm>
                  <a:custGeom>
                    <a:avLst/>
                    <a:gdLst>
                      <a:gd name="T0" fmla="*/ 0 w 148"/>
                      <a:gd name="T1" fmla="*/ 0 h 122"/>
                      <a:gd name="T2" fmla="*/ 0 w 148"/>
                      <a:gd name="T3" fmla="*/ 0 h 122"/>
                      <a:gd name="T4" fmla="*/ 0 w 148"/>
                      <a:gd name="T5" fmla="*/ 0 h 122"/>
                      <a:gd name="T6" fmla="*/ 0 w 148"/>
                      <a:gd name="T7" fmla="*/ 0 h 122"/>
                      <a:gd name="T8" fmla="*/ 0 w 148"/>
                      <a:gd name="T9" fmla="*/ 0 h 122"/>
                      <a:gd name="T10" fmla="*/ 0 w 148"/>
                      <a:gd name="T11" fmla="*/ 0 h 122"/>
                      <a:gd name="T12" fmla="*/ 0 w 148"/>
                      <a:gd name="T13" fmla="*/ 0 h 1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endParaRPr lang="zh-CN" altLang="en-US" sz="1662" b="1">
                      <a:solidFill>
                        <a:srgbClr val="000099"/>
                      </a:solidFill>
                    </a:endParaRPr>
                  </a:p>
                </p:txBody>
              </p:sp>
            </p:grpSp>
            <p:grpSp>
              <p:nvGrpSpPr>
                <p:cNvPr id="245041" name="Group 77"/>
                <p:cNvGrpSpPr>
                  <a:grpSpLocks/>
                </p:cNvGrpSpPr>
                <p:nvPr/>
              </p:nvGrpSpPr>
              <p:grpSpPr bwMode="auto">
                <a:xfrm>
                  <a:off x="325" y="1917"/>
                  <a:ext cx="231" cy="118"/>
                  <a:chOff x="325" y="1917"/>
                  <a:chExt cx="231" cy="118"/>
                </a:xfrm>
              </p:grpSpPr>
              <p:sp>
                <p:nvSpPr>
                  <p:cNvPr id="245042" name="Freeform 78"/>
                  <p:cNvSpPr>
                    <a:spLocks/>
                  </p:cNvSpPr>
                  <p:nvPr/>
                </p:nvSpPr>
                <p:spPr bwMode="auto">
                  <a:xfrm>
                    <a:off x="326" y="1917"/>
                    <a:ext cx="226" cy="105"/>
                  </a:xfrm>
                  <a:custGeom>
                    <a:avLst/>
                    <a:gdLst>
                      <a:gd name="T0" fmla="*/ 0 w 1132"/>
                      <a:gd name="T1" fmla="*/ 0 h 525"/>
                      <a:gd name="T2" fmla="*/ 0 w 1132"/>
                      <a:gd name="T3" fmla="*/ 0 h 525"/>
                      <a:gd name="T4" fmla="*/ 0 w 1132"/>
                      <a:gd name="T5" fmla="*/ 0 h 525"/>
                      <a:gd name="T6" fmla="*/ 0 w 1132"/>
                      <a:gd name="T7" fmla="*/ 0 h 525"/>
                      <a:gd name="T8" fmla="*/ 0 w 1132"/>
                      <a:gd name="T9" fmla="*/ 0 h 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43" name="Freeform 79"/>
                  <p:cNvSpPr>
                    <a:spLocks/>
                  </p:cNvSpPr>
                  <p:nvPr/>
                </p:nvSpPr>
                <p:spPr bwMode="auto">
                  <a:xfrm>
                    <a:off x="443" y="1961"/>
                    <a:ext cx="113" cy="74"/>
                  </a:xfrm>
                  <a:custGeom>
                    <a:avLst/>
                    <a:gdLst>
                      <a:gd name="T0" fmla="*/ 0 w 566"/>
                      <a:gd name="T1" fmla="*/ 0 h 371"/>
                      <a:gd name="T2" fmla="*/ 0 w 566"/>
                      <a:gd name="T3" fmla="*/ 0 h 371"/>
                      <a:gd name="T4" fmla="*/ 0 w 566"/>
                      <a:gd name="T5" fmla="*/ 0 h 371"/>
                      <a:gd name="T6" fmla="*/ 0 w 566"/>
                      <a:gd name="T7" fmla="*/ 0 h 371"/>
                      <a:gd name="T8" fmla="*/ 0 w 566"/>
                      <a:gd name="T9" fmla="*/ 0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44" name="Freeform 80"/>
                  <p:cNvSpPr>
                    <a:spLocks/>
                  </p:cNvSpPr>
                  <p:nvPr/>
                </p:nvSpPr>
                <p:spPr bwMode="auto">
                  <a:xfrm>
                    <a:off x="325" y="1963"/>
                    <a:ext cx="121" cy="72"/>
                  </a:xfrm>
                  <a:custGeom>
                    <a:avLst/>
                    <a:gdLst>
                      <a:gd name="T0" fmla="*/ 0 w 605"/>
                      <a:gd name="T1" fmla="*/ 0 h 363"/>
                      <a:gd name="T2" fmla="*/ 0 w 605"/>
                      <a:gd name="T3" fmla="*/ 0 h 363"/>
                      <a:gd name="T4" fmla="*/ 0 w 605"/>
                      <a:gd name="T5" fmla="*/ 0 h 363"/>
                      <a:gd name="T6" fmla="*/ 0 w 605"/>
                      <a:gd name="T7" fmla="*/ 0 h 363"/>
                      <a:gd name="T8" fmla="*/ 0 w 605"/>
                      <a:gd name="T9" fmla="*/ 0 h 3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45" name="Freeform 81"/>
                  <p:cNvSpPr>
                    <a:spLocks/>
                  </p:cNvSpPr>
                  <p:nvPr/>
                </p:nvSpPr>
                <p:spPr bwMode="auto">
                  <a:xfrm>
                    <a:off x="417" y="1966"/>
                    <a:ext cx="90" cy="46"/>
                  </a:xfrm>
                  <a:custGeom>
                    <a:avLst/>
                    <a:gdLst>
                      <a:gd name="T0" fmla="*/ 0 w 454"/>
                      <a:gd name="T1" fmla="*/ 0 h 230"/>
                      <a:gd name="T2" fmla="*/ 0 w 454"/>
                      <a:gd name="T3" fmla="*/ 0 h 230"/>
                      <a:gd name="T4" fmla="*/ 0 w 454"/>
                      <a:gd name="T5" fmla="*/ 0 h 230"/>
                      <a:gd name="T6" fmla="*/ 0 w 454"/>
                      <a:gd name="T7" fmla="*/ 0 h 230"/>
                      <a:gd name="T8" fmla="*/ 0 w 454"/>
                      <a:gd name="T9" fmla="*/ 0 h 2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46" name="Freeform 82"/>
                  <p:cNvSpPr>
                    <a:spLocks/>
                  </p:cNvSpPr>
                  <p:nvPr/>
                </p:nvSpPr>
                <p:spPr bwMode="auto">
                  <a:xfrm>
                    <a:off x="336" y="1934"/>
                    <a:ext cx="134" cy="61"/>
                  </a:xfrm>
                  <a:custGeom>
                    <a:avLst/>
                    <a:gdLst>
                      <a:gd name="T0" fmla="*/ 0 w 669"/>
                      <a:gd name="T1" fmla="*/ 0 h 309"/>
                      <a:gd name="T2" fmla="*/ 0 w 669"/>
                      <a:gd name="T3" fmla="*/ 0 h 309"/>
                      <a:gd name="T4" fmla="*/ 0 w 669"/>
                      <a:gd name="T5" fmla="*/ 0 h 309"/>
                      <a:gd name="T6" fmla="*/ 0 w 669"/>
                      <a:gd name="T7" fmla="*/ 0 h 309"/>
                      <a:gd name="T8" fmla="*/ 0 w 669"/>
                      <a:gd name="T9" fmla="*/ 0 h 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47" name="Freeform 83"/>
                  <p:cNvSpPr>
                    <a:spLocks/>
                  </p:cNvSpPr>
                  <p:nvPr/>
                </p:nvSpPr>
                <p:spPr bwMode="auto">
                  <a:xfrm>
                    <a:off x="393" y="1920"/>
                    <a:ext cx="148" cy="57"/>
                  </a:xfrm>
                  <a:custGeom>
                    <a:avLst/>
                    <a:gdLst>
                      <a:gd name="T0" fmla="*/ 0 w 738"/>
                      <a:gd name="T1" fmla="*/ 0 h 283"/>
                      <a:gd name="T2" fmla="*/ 0 w 738"/>
                      <a:gd name="T3" fmla="*/ 0 h 283"/>
                      <a:gd name="T4" fmla="*/ 0 w 738"/>
                      <a:gd name="T5" fmla="*/ 0 h 283"/>
                      <a:gd name="T6" fmla="*/ 0 w 738"/>
                      <a:gd name="T7" fmla="*/ 0 h 283"/>
                      <a:gd name="T8" fmla="*/ 0 w 738"/>
                      <a:gd name="T9" fmla="*/ 0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48" name="Line 84"/>
                  <p:cNvSpPr>
                    <a:spLocks noChangeShapeType="1"/>
                  </p:cNvSpPr>
                  <p:nvPr/>
                </p:nvSpPr>
                <p:spPr bwMode="auto">
                  <a:xfrm flipH="1" flipV="1">
                    <a:off x="411" y="1923"/>
                    <a:ext cx="128" cy="4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49" name="Line 85"/>
                  <p:cNvSpPr>
                    <a:spLocks noChangeShapeType="1"/>
                  </p:cNvSpPr>
                  <p:nvPr/>
                </p:nvSpPr>
                <p:spPr bwMode="auto">
                  <a:xfrm flipH="1" flipV="1">
                    <a:off x="404" y="1925"/>
                    <a:ext cx="124" cy="45"/>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0" name="Line 86"/>
                  <p:cNvSpPr>
                    <a:spLocks noChangeShapeType="1"/>
                  </p:cNvSpPr>
                  <p:nvPr/>
                </p:nvSpPr>
                <p:spPr bwMode="auto">
                  <a:xfrm flipH="1" flipV="1">
                    <a:off x="399" y="1930"/>
                    <a:ext cx="121" cy="46"/>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1" name="Line 87"/>
                  <p:cNvSpPr>
                    <a:spLocks noChangeShapeType="1"/>
                  </p:cNvSpPr>
                  <p:nvPr/>
                </p:nvSpPr>
                <p:spPr bwMode="auto">
                  <a:xfrm flipH="1" flipV="1">
                    <a:off x="384" y="1937"/>
                    <a:ext cx="119"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2" name="Line 88"/>
                  <p:cNvSpPr>
                    <a:spLocks noChangeShapeType="1"/>
                  </p:cNvSpPr>
                  <p:nvPr/>
                </p:nvSpPr>
                <p:spPr bwMode="auto">
                  <a:xfrm flipH="1" flipV="1">
                    <a:off x="375" y="1942"/>
                    <a:ext cx="118"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3" name="Line 89"/>
                  <p:cNvSpPr>
                    <a:spLocks noChangeShapeType="1"/>
                  </p:cNvSpPr>
                  <p:nvPr/>
                </p:nvSpPr>
                <p:spPr bwMode="auto">
                  <a:xfrm flipH="1" flipV="1">
                    <a:off x="365" y="1946"/>
                    <a:ext cx="119"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4" name="Line 90"/>
                  <p:cNvSpPr>
                    <a:spLocks noChangeShapeType="1"/>
                  </p:cNvSpPr>
                  <p:nvPr/>
                </p:nvSpPr>
                <p:spPr bwMode="auto">
                  <a:xfrm flipH="1" flipV="1">
                    <a:off x="358" y="1951"/>
                    <a:ext cx="114" cy="50"/>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5" name="Line 91"/>
                  <p:cNvSpPr>
                    <a:spLocks noChangeShapeType="1"/>
                  </p:cNvSpPr>
                  <p:nvPr/>
                </p:nvSpPr>
                <p:spPr bwMode="auto">
                  <a:xfrm flipH="1" flipV="1">
                    <a:off x="347" y="1956"/>
                    <a:ext cx="114"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6" name="Line 92"/>
                  <p:cNvSpPr>
                    <a:spLocks noChangeShapeType="1"/>
                  </p:cNvSpPr>
                  <p:nvPr/>
                </p:nvSpPr>
                <p:spPr bwMode="auto">
                  <a:xfrm flipH="1">
                    <a:off x="437" y="1974"/>
                    <a:ext cx="61" cy="3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7" name="Line 93"/>
                  <p:cNvSpPr>
                    <a:spLocks noChangeShapeType="1"/>
                  </p:cNvSpPr>
                  <p:nvPr/>
                </p:nvSpPr>
                <p:spPr bwMode="auto">
                  <a:xfrm flipH="1">
                    <a:off x="426" y="1970"/>
                    <a:ext cx="58" cy="32"/>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8" name="Line 94"/>
                  <p:cNvSpPr>
                    <a:spLocks noChangeShapeType="1"/>
                  </p:cNvSpPr>
                  <p:nvPr/>
                </p:nvSpPr>
                <p:spPr bwMode="auto">
                  <a:xfrm flipH="1">
                    <a:off x="401" y="1959"/>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9" name="Line 95"/>
                  <p:cNvSpPr>
                    <a:spLocks noChangeShapeType="1"/>
                  </p:cNvSpPr>
                  <p:nvPr/>
                </p:nvSpPr>
                <p:spPr bwMode="auto">
                  <a:xfrm flipH="1">
                    <a:off x="387" y="1954"/>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0" name="Line 96"/>
                  <p:cNvSpPr>
                    <a:spLocks noChangeShapeType="1"/>
                  </p:cNvSpPr>
                  <p:nvPr/>
                </p:nvSpPr>
                <p:spPr bwMode="auto">
                  <a:xfrm flipH="1">
                    <a:off x="375" y="1949"/>
                    <a:ext cx="56"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1" name="Line 97"/>
                  <p:cNvSpPr>
                    <a:spLocks noChangeShapeType="1"/>
                  </p:cNvSpPr>
                  <p:nvPr/>
                </p:nvSpPr>
                <p:spPr bwMode="auto">
                  <a:xfrm flipH="1">
                    <a:off x="364" y="1944"/>
                    <a:ext cx="53"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2" name="Line 98"/>
                  <p:cNvSpPr>
                    <a:spLocks noChangeShapeType="1"/>
                  </p:cNvSpPr>
                  <p:nvPr/>
                </p:nvSpPr>
                <p:spPr bwMode="auto">
                  <a:xfrm flipH="1">
                    <a:off x="352" y="1939"/>
                    <a:ext cx="55"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3" name="Line 99"/>
                  <p:cNvSpPr>
                    <a:spLocks noChangeShapeType="1"/>
                  </p:cNvSpPr>
                  <p:nvPr/>
                </p:nvSpPr>
                <p:spPr bwMode="auto">
                  <a:xfrm flipH="1">
                    <a:off x="494" y="1955"/>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4" name="Line 100"/>
                  <p:cNvSpPr>
                    <a:spLocks noChangeShapeType="1"/>
                  </p:cNvSpPr>
                  <p:nvPr/>
                </p:nvSpPr>
                <p:spPr bwMode="auto">
                  <a:xfrm flipH="1">
                    <a:off x="477" y="1949"/>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5" name="Line 101"/>
                  <p:cNvSpPr>
                    <a:spLocks noChangeShapeType="1"/>
                  </p:cNvSpPr>
                  <p:nvPr/>
                </p:nvSpPr>
                <p:spPr bwMode="auto">
                  <a:xfrm flipH="1">
                    <a:off x="460" y="1943"/>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6" name="Line 102"/>
                  <p:cNvSpPr>
                    <a:spLocks noChangeShapeType="1"/>
                  </p:cNvSpPr>
                  <p:nvPr/>
                </p:nvSpPr>
                <p:spPr bwMode="auto">
                  <a:xfrm flipH="1">
                    <a:off x="443" y="1937"/>
                    <a:ext cx="27"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7" name="Line 103"/>
                  <p:cNvSpPr>
                    <a:spLocks noChangeShapeType="1"/>
                  </p:cNvSpPr>
                  <p:nvPr/>
                </p:nvSpPr>
                <p:spPr bwMode="auto">
                  <a:xfrm flipH="1">
                    <a:off x="427" y="1931"/>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8" name="Line 104"/>
                  <p:cNvSpPr>
                    <a:spLocks noChangeShapeType="1"/>
                  </p:cNvSpPr>
                  <p:nvPr/>
                </p:nvSpPr>
                <p:spPr bwMode="auto">
                  <a:xfrm flipH="1">
                    <a:off x="408" y="1925"/>
                    <a:ext cx="24"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grpSp>
          </p:grpSp>
        </p:grpSp>
      </p:grpSp>
      <p:grpSp>
        <p:nvGrpSpPr>
          <p:cNvPr id="23" name="组合 22"/>
          <p:cNvGrpSpPr/>
          <p:nvPr/>
        </p:nvGrpSpPr>
        <p:grpSpPr>
          <a:xfrm>
            <a:off x="436012" y="2150585"/>
            <a:ext cx="87312" cy="158262"/>
            <a:chOff x="436012" y="2150585"/>
            <a:chExt cx="87312" cy="158262"/>
          </a:xfrm>
        </p:grpSpPr>
        <p:sp>
          <p:nvSpPr>
            <p:cNvPr id="245034" name="Freeform 106"/>
            <p:cNvSpPr>
              <a:spLocks/>
            </p:cNvSpPr>
            <p:nvPr/>
          </p:nvSpPr>
          <p:spPr bwMode="auto">
            <a:xfrm>
              <a:off x="436012" y="2150585"/>
              <a:ext cx="87312" cy="158262"/>
            </a:xfrm>
            <a:custGeom>
              <a:avLst/>
              <a:gdLst>
                <a:gd name="T0" fmla="*/ 0 w 276"/>
                <a:gd name="T1" fmla="*/ 0 h 540"/>
                <a:gd name="T2" fmla="*/ 0 w 276"/>
                <a:gd name="T3" fmla="*/ 0 h 540"/>
                <a:gd name="T4" fmla="*/ 0 w 276"/>
                <a:gd name="T5" fmla="*/ 0 h 540"/>
                <a:gd name="T6" fmla="*/ 0 w 276"/>
                <a:gd name="T7" fmla="*/ 0 h 540"/>
                <a:gd name="T8" fmla="*/ 0 w 276"/>
                <a:gd name="T9" fmla="*/ 0 h 540"/>
                <a:gd name="T10" fmla="*/ 0 w 276"/>
                <a:gd name="T11" fmla="*/ 0 h 540"/>
                <a:gd name="T12" fmla="*/ 0 w 276"/>
                <a:gd name="T13" fmla="*/ 0 h 540"/>
                <a:gd name="T14" fmla="*/ 0 w 276"/>
                <a:gd name="T15" fmla="*/ 0 h 540"/>
                <a:gd name="T16" fmla="*/ 0 w 276"/>
                <a:gd name="T17" fmla="*/ 0 h 540"/>
                <a:gd name="T18" fmla="*/ 0 w 276"/>
                <a:gd name="T19" fmla="*/ 0 h 540"/>
                <a:gd name="T20" fmla="*/ 0 w 276"/>
                <a:gd name="T21" fmla="*/ 0 h 540"/>
                <a:gd name="T22" fmla="*/ 0 w 276"/>
                <a:gd name="T23" fmla="*/ 0 h 5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35" name="Freeform 107"/>
            <p:cNvSpPr>
              <a:spLocks/>
            </p:cNvSpPr>
            <p:nvPr/>
          </p:nvSpPr>
          <p:spPr bwMode="auto">
            <a:xfrm>
              <a:off x="450299" y="2162308"/>
              <a:ext cx="68262" cy="112835"/>
            </a:xfrm>
            <a:custGeom>
              <a:avLst/>
              <a:gdLst>
                <a:gd name="T0" fmla="*/ 0 w 216"/>
                <a:gd name="T1" fmla="*/ 0 h 385"/>
                <a:gd name="T2" fmla="*/ 0 w 216"/>
                <a:gd name="T3" fmla="*/ 0 h 385"/>
                <a:gd name="T4" fmla="*/ 0 w 216"/>
                <a:gd name="T5" fmla="*/ 0 h 385"/>
                <a:gd name="T6" fmla="*/ 0 w 216"/>
                <a:gd name="T7" fmla="*/ 0 h 385"/>
                <a:gd name="T8" fmla="*/ 0 w 216"/>
                <a:gd name="T9" fmla="*/ 0 h 385"/>
                <a:gd name="T10" fmla="*/ 0 w 216"/>
                <a:gd name="T11" fmla="*/ 0 h 385"/>
                <a:gd name="T12" fmla="*/ 0 w 216"/>
                <a:gd name="T13" fmla="*/ 0 h 385"/>
                <a:gd name="T14" fmla="*/ 0 w 216"/>
                <a:gd name="T15" fmla="*/ 0 h 385"/>
                <a:gd name="T16" fmla="*/ 0 w 216"/>
                <a:gd name="T17" fmla="*/ 0 h 385"/>
                <a:gd name="T18" fmla="*/ 0 w 216"/>
                <a:gd name="T19" fmla="*/ 0 h 385"/>
                <a:gd name="T20" fmla="*/ 0 w 216"/>
                <a:gd name="T21" fmla="*/ 0 h 385"/>
                <a:gd name="T22" fmla="*/ 0 w 216"/>
                <a:gd name="T23" fmla="*/ 0 h 385"/>
                <a:gd name="T24" fmla="*/ 0 w 216"/>
                <a:gd name="T25" fmla="*/ 0 h 385"/>
                <a:gd name="T26" fmla="*/ 0 w 216"/>
                <a:gd name="T27" fmla="*/ 0 h 385"/>
                <a:gd name="T28" fmla="*/ 0 w 216"/>
                <a:gd name="T29" fmla="*/ 0 h 385"/>
                <a:gd name="T30" fmla="*/ 0 w 216"/>
                <a:gd name="T31" fmla="*/ 0 h 385"/>
                <a:gd name="T32" fmla="*/ 0 w 216"/>
                <a:gd name="T33" fmla="*/ 0 h 385"/>
                <a:gd name="T34" fmla="*/ 0 w 216"/>
                <a:gd name="T35" fmla="*/ 0 h 385"/>
                <a:gd name="T36" fmla="*/ 0 w 216"/>
                <a:gd name="T37" fmla="*/ 0 h 385"/>
                <a:gd name="T38" fmla="*/ 0 w 216"/>
                <a:gd name="T39" fmla="*/ 0 h 385"/>
                <a:gd name="T40" fmla="*/ 0 w 216"/>
                <a:gd name="T41" fmla="*/ 0 h 385"/>
                <a:gd name="T42" fmla="*/ 0 w 216"/>
                <a:gd name="T43" fmla="*/ 0 h 385"/>
                <a:gd name="T44" fmla="*/ 0 w 216"/>
                <a:gd name="T45" fmla="*/ 0 h 385"/>
                <a:gd name="T46" fmla="*/ 0 w 216"/>
                <a:gd name="T47" fmla="*/ 0 h 385"/>
                <a:gd name="T48" fmla="*/ 0 w 216"/>
                <a:gd name="T49" fmla="*/ 0 h 385"/>
                <a:gd name="T50" fmla="*/ 0 w 216"/>
                <a:gd name="T51" fmla="*/ 0 h 385"/>
                <a:gd name="T52" fmla="*/ 0 w 216"/>
                <a:gd name="T53" fmla="*/ 0 h 385"/>
                <a:gd name="T54" fmla="*/ 0 w 216"/>
                <a:gd name="T55" fmla="*/ 0 h 3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22" name="组合 21"/>
          <p:cNvGrpSpPr/>
          <p:nvPr/>
        </p:nvGrpSpPr>
        <p:grpSpPr>
          <a:xfrm>
            <a:off x="421725" y="2059731"/>
            <a:ext cx="111126" cy="111369"/>
            <a:chOff x="421725" y="2059731"/>
            <a:chExt cx="111126" cy="111369"/>
          </a:xfrm>
        </p:grpSpPr>
        <p:sp>
          <p:nvSpPr>
            <p:cNvPr id="245019" name="Freeform 109"/>
            <p:cNvSpPr>
              <a:spLocks/>
            </p:cNvSpPr>
            <p:nvPr/>
          </p:nvSpPr>
          <p:spPr bwMode="auto">
            <a:xfrm>
              <a:off x="451888" y="2067058"/>
              <a:ext cx="80963" cy="104042"/>
            </a:xfrm>
            <a:custGeom>
              <a:avLst/>
              <a:gdLst>
                <a:gd name="T0" fmla="*/ 0 w 256"/>
                <a:gd name="T1" fmla="*/ 0 h 356"/>
                <a:gd name="T2" fmla="*/ 0 w 256"/>
                <a:gd name="T3" fmla="*/ 0 h 356"/>
                <a:gd name="T4" fmla="*/ 0 w 256"/>
                <a:gd name="T5" fmla="*/ 0 h 356"/>
                <a:gd name="T6" fmla="*/ 0 w 256"/>
                <a:gd name="T7" fmla="*/ 0 h 356"/>
                <a:gd name="T8" fmla="*/ 0 w 256"/>
                <a:gd name="T9" fmla="*/ 0 h 356"/>
                <a:gd name="T10" fmla="*/ 0 w 256"/>
                <a:gd name="T11" fmla="*/ 0 h 356"/>
                <a:gd name="T12" fmla="*/ 0 w 256"/>
                <a:gd name="T13" fmla="*/ 0 h 356"/>
                <a:gd name="T14" fmla="*/ 0 w 256"/>
                <a:gd name="T15" fmla="*/ 0 h 356"/>
                <a:gd name="T16" fmla="*/ 0 w 256"/>
                <a:gd name="T17" fmla="*/ 0 h 356"/>
                <a:gd name="T18" fmla="*/ 0 w 256"/>
                <a:gd name="T19" fmla="*/ 0 h 356"/>
                <a:gd name="T20" fmla="*/ 0 w 256"/>
                <a:gd name="T21" fmla="*/ 0 h 356"/>
                <a:gd name="T22" fmla="*/ 0 w 256"/>
                <a:gd name="T23" fmla="*/ 0 h 356"/>
                <a:gd name="T24" fmla="*/ 0 w 256"/>
                <a:gd name="T25" fmla="*/ 0 h 356"/>
                <a:gd name="T26" fmla="*/ 0 w 256"/>
                <a:gd name="T27" fmla="*/ 0 h 356"/>
                <a:gd name="T28" fmla="*/ 0 w 256"/>
                <a:gd name="T29" fmla="*/ 0 h 356"/>
                <a:gd name="T30" fmla="*/ 0 w 256"/>
                <a:gd name="T31" fmla="*/ 0 h 356"/>
                <a:gd name="T32" fmla="*/ 0 w 256"/>
                <a:gd name="T33" fmla="*/ 0 h 356"/>
                <a:gd name="T34" fmla="*/ 0 w 256"/>
                <a:gd name="T35" fmla="*/ 0 h 356"/>
                <a:gd name="T36" fmla="*/ 0 w 256"/>
                <a:gd name="T37" fmla="*/ 0 h 356"/>
                <a:gd name="T38" fmla="*/ 0 w 256"/>
                <a:gd name="T39" fmla="*/ 0 h 356"/>
                <a:gd name="T40" fmla="*/ 0 w 256"/>
                <a:gd name="T41" fmla="*/ 0 h 356"/>
                <a:gd name="T42" fmla="*/ 0 w 256"/>
                <a:gd name="T43" fmla="*/ 0 h 356"/>
                <a:gd name="T44" fmla="*/ 0 w 256"/>
                <a:gd name="T45" fmla="*/ 0 h 356"/>
                <a:gd name="T46" fmla="*/ 0 w 256"/>
                <a:gd name="T47" fmla="*/ 0 h 356"/>
                <a:gd name="T48" fmla="*/ 0 w 256"/>
                <a:gd name="T49" fmla="*/ 0 h 356"/>
                <a:gd name="T50" fmla="*/ 0 w 256"/>
                <a:gd name="T51" fmla="*/ 0 h 356"/>
                <a:gd name="T52" fmla="*/ 0 w 256"/>
                <a:gd name="T53" fmla="*/ 0 h 356"/>
                <a:gd name="T54" fmla="*/ 0 w 256"/>
                <a:gd name="T55" fmla="*/ 0 h 356"/>
                <a:gd name="T56" fmla="*/ 0 w 256"/>
                <a:gd name="T57" fmla="*/ 0 h 356"/>
                <a:gd name="T58" fmla="*/ 0 w 256"/>
                <a:gd name="T59" fmla="*/ 0 h 356"/>
                <a:gd name="T60" fmla="*/ 0 w 256"/>
                <a:gd name="T61" fmla="*/ 0 h 356"/>
                <a:gd name="T62" fmla="*/ 0 w 256"/>
                <a:gd name="T63" fmla="*/ 0 h 356"/>
                <a:gd name="T64" fmla="*/ 0 w 256"/>
                <a:gd name="T65" fmla="*/ 0 h 356"/>
                <a:gd name="T66" fmla="*/ 0 w 256"/>
                <a:gd name="T67" fmla="*/ 0 h 356"/>
                <a:gd name="T68" fmla="*/ 0 w 256"/>
                <a:gd name="T69" fmla="*/ 0 h 356"/>
                <a:gd name="T70" fmla="*/ 0 w 256"/>
                <a:gd name="T71" fmla="*/ 0 h 356"/>
                <a:gd name="T72" fmla="*/ 0 w 256"/>
                <a:gd name="T73" fmla="*/ 0 h 356"/>
                <a:gd name="T74" fmla="*/ 0 w 256"/>
                <a:gd name="T75" fmla="*/ 0 h 356"/>
                <a:gd name="T76" fmla="*/ 0 w 256"/>
                <a:gd name="T77" fmla="*/ 0 h 356"/>
                <a:gd name="T78" fmla="*/ 0 w 256"/>
                <a:gd name="T79" fmla="*/ 0 h 356"/>
                <a:gd name="T80" fmla="*/ 0 w 256"/>
                <a:gd name="T81" fmla="*/ 0 h 356"/>
                <a:gd name="T82" fmla="*/ 0 w 256"/>
                <a:gd name="T83" fmla="*/ 0 h 356"/>
                <a:gd name="T84" fmla="*/ 0 w 256"/>
                <a:gd name="T85" fmla="*/ 0 h 356"/>
                <a:gd name="T86" fmla="*/ 0 w 256"/>
                <a:gd name="T87" fmla="*/ 0 h 356"/>
                <a:gd name="T88" fmla="*/ 0 w 256"/>
                <a:gd name="T89" fmla="*/ 0 h 356"/>
                <a:gd name="T90" fmla="*/ 0 w 256"/>
                <a:gd name="T91" fmla="*/ 0 h 356"/>
                <a:gd name="T92" fmla="*/ 0 w 256"/>
                <a:gd name="T93" fmla="*/ 0 h 356"/>
                <a:gd name="T94" fmla="*/ 0 w 256"/>
                <a:gd name="T95" fmla="*/ 0 h 3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headEnd/>
              <a:tailEnd/>
            </a:ln>
          </p:spPr>
          <p:txBody>
            <a:bodyPr/>
            <a:lstStyle/>
            <a:p>
              <a:endParaRPr lang="zh-CN" altLang="en-US" sz="1662" b="1">
                <a:solidFill>
                  <a:srgbClr val="000099"/>
                </a:solidFill>
              </a:endParaRPr>
            </a:p>
          </p:txBody>
        </p:sp>
        <p:sp>
          <p:nvSpPr>
            <p:cNvPr id="245020" name="Freeform 110"/>
            <p:cNvSpPr>
              <a:spLocks/>
            </p:cNvSpPr>
            <p:nvPr/>
          </p:nvSpPr>
          <p:spPr bwMode="auto">
            <a:xfrm>
              <a:off x="488400" y="2074385"/>
              <a:ext cx="41275" cy="39565"/>
            </a:xfrm>
            <a:custGeom>
              <a:avLst/>
              <a:gdLst>
                <a:gd name="T0" fmla="*/ 0 w 129"/>
                <a:gd name="T1" fmla="*/ 0 h 134"/>
                <a:gd name="T2" fmla="*/ 0 w 129"/>
                <a:gd name="T3" fmla="*/ 0 h 134"/>
                <a:gd name="T4" fmla="*/ 0 w 129"/>
                <a:gd name="T5" fmla="*/ 0 h 134"/>
                <a:gd name="T6" fmla="*/ 0 w 129"/>
                <a:gd name="T7" fmla="*/ 0 h 134"/>
                <a:gd name="T8" fmla="*/ 0 w 129"/>
                <a:gd name="T9" fmla="*/ 0 h 134"/>
                <a:gd name="T10" fmla="*/ 0 w 129"/>
                <a:gd name="T11" fmla="*/ 0 h 134"/>
                <a:gd name="T12" fmla="*/ 0 w 129"/>
                <a:gd name="T13" fmla="*/ 0 h 134"/>
                <a:gd name="T14" fmla="*/ 0 w 129"/>
                <a:gd name="T15" fmla="*/ 0 h 134"/>
                <a:gd name="T16" fmla="*/ 0 w 129"/>
                <a:gd name="T17" fmla="*/ 0 h 134"/>
                <a:gd name="T18" fmla="*/ 0 w 129"/>
                <a:gd name="T19" fmla="*/ 0 h 134"/>
                <a:gd name="T20" fmla="*/ 0 w 129"/>
                <a:gd name="T21" fmla="*/ 0 h 134"/>
                <a:gd name="T22" fmla="*/ 0 w 129"/>
                <a:gd name="T23" fmla="*/ 0 h 134"/>
                <a:gd name="T24" fmla="*/ 0 w 129"/>
                <a:gd name="T25" fmla="*/ 0 h 134"/>
                <a:gd name="T26" fmla="*/ 0 w 129"/>
                <a:gd name="T27" fmla="*/ 0 h 134"/>
                <a:gd name="T28" fmla="*/ 0 w 129"/>
                <a:gd name="T29" fmla="*/ 0 h 134"/>
                <a:gd name="T30" fmla="*/ 0 w 129"/>
                <a:gd name="T31" fmla="*/ 0 h 134"/>
                <a:gd name="T32" fmla="*/ 0 w 129"/>
                <a:gd name="T33" fmla="*/ 0 h 134"/>
                <a:gd name="T34" fmla="*/ 0 w 129"/>
                <a:gd name="T35" fmla="*/ 0 h 134"/>
                <a:gd name="T36" fmla="*/ 0 w 129"/>
                <a:gd name="T37" fmla="*/ 0 h 134"/>
                <a:gd name="T38" fmla="*/ 0 w 129"/>
                <a:gd name="T39" fmla="*/ 0 h 134"/>
                <a:gd name="T40" fmla="*/ 0 w 129"/>
                <a:gd name="T41" fmla="*/ 0 h 134"/>
                <a:gd name="T42" fmla="*/ 0 w 129"/>
                <a:gd name="T43" fmla="*/ 0 h 134"/>
                <a:gd name="T44" fmla="*/ 0 w 129"/>
                <a:gd name="T45" fmla="*/ 0 h 134"/>
                <a:gd name="T46" fmla="*/ 0 w 129"/>
                <a:gd name="T47" fmla="*/ 0 h 134"/>
                <a:gd name="T48" fmla="*/ 0 w 129"/>
                <a:gd name="T49" fmla="*/ 0 h 134"/>
                <a:gd name="T50" fmla="*/ 0 w 129"/>
                <a:gd name="T51" fmla="*/ 0 h 134"/>
                <a:gd name="T52" fmla="*/ 0 w 129"/>
                <a:gd name="T53" fmla="*/ 0 h 134"/>
                <a:gd name="T54" fmla="*/ 0 w 129"/>
                <a:gd name="T55" fmla="*/ 0 h 134"/>
                <a:gd name="T56" fmla="*/ 0 w 129"/>
                <a:gd name="T57" fmla="*/ 0 h 134"/>
                <a:gd name="T58" fmla="*/ 0 w 129"/>
                <a:gd name="T59" fmla="*/ 0 h 134"/>
                <a:gd name="T60" fmla="*/ 0 w 129"/>
                <a:gd name="T61" fmla="*/ 0 h 134"/>
                <a:gd name="T62" fmla="*/ 0 w 129"/>
                <a:gd name="T63" fmla="*/ 0 h 134"/>
                <a:gd name="T64" fmla="*/ 0 w 129"/>
                <a:gd name="T65" fmla="*/ 0 h 134"/>
                <a:gd name="T66" fmla="*/ 0 w 129"/>
                <a:gd name="T67" fmla="*/ 0 h 134"/>
                <a:gd name="T68" fmla="*/ 0 w 129"/>
                <a:gd name="T69" fmla="*/ 0 h 134"/>
                <a:gd name="T70" fmla="*/ 0 w 129"/>
                <a:gd name="T71" fmla="*/ 0 h 134"/>
                <a:gd name="T72" fmla="*/ 0 w 129"/>
                <a:gd name="T73" fmla="*/ 0 h 134"/>
                <a:gd name="T74" fmla="*/ 0 w 129"/>
                <a:gd name="T75" fmla="*/ 0 h 134"/>
                <a:gd name="T76" fmla="*/ 0 w 129"/>
                <a:gd name="T77" fmla="*/ 0 h 134"/>
                <a:gd name="T78" fmla="*/ 0 w 129"/>
                <a:gd name="T79" fmla="*/ 0 h 134"/>
                <a:gd name="T80" fmla="*/ 0 w 129"/>
                <a:gd name="T81" fmla="*/ 0 h 134"/>
                <a:gd name="T82" fmla="*/ 0 w 129"/>
                <a:gd name="T83" fmla="*/ 0 h 134"/>
                <a:gd name="T84" fmla="*/ 0 w 129"/>
                <a:gd name="T85" fmla="*/ 0 h 134"/>
                <a:gd name="T86" fmla="*/ 0 w 129"/>
                <a:gd name="T87" fmla="*/ 0 h 134"/>
                <a:gd name="T88" fmla="*/ 0 w 129"/>
                <a:gd name="T89" fmla="*/ 0 h 134"/>
                <a:gd name="T90" fmla="*/ 0 w 129"/>
                <a:gd name="T91" fmla="*/ 0 h 134"/>
                <a:gd name="T92" fmla="*/ 0 w 129"/>
                <a:gd name="T93" fmla="*/ 0 h 134"/>
                <a:gd name="T94" fmla="*/ 0 w 129"/>
                <a:gd name="T95" fmla="*/ 0 h 134"/>
                <a:gd name="T96" fmla="*/ 0 w 129"/>
                <a:gd name="T97" fmla="*/ 0 h 134"/>
                <a:gd name="T98" fmla="*/ 0 w 129"/>
                <a:gd name="T99" fmla="*/ 0 h 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1" name="Freeform 111"/>
            <p:cNvSpPr>
              <a:spLocks/>
            </p:cNvSpPr>
            <p:nvPr/>
          </p:nvSpPr>
          <p:spPr bwMode="auto">
            <a:xfrm>
              <a:off x="496338" y="2094900"/>
              <a:ext cx="6350" cy="1465"/>
            </a:xfrm>
            <a:custGeom>
              <a:avLst/>
              <a:gdLst>
                <a:gd name="T0" fmla="*/ 0 w 20"/>
                <a:gd name="T1" fmla="*/ 0 h 5"/>
                <a:gd name="T2" fmla="*/ 0 w 20"/>
                <a:gd name="T3" fmla="*/ 0 h 5"/>
                <a:gd name="T4" fmla="*/ 0 w 20"/>
                <a:gd name="T5" fmla="*/ 0 h 5"/>
                <a:gd name="T6" fmla="*/ 0 w 20"/>
                <a:gd name="T7" fmla="*/ 0 h 5"/>
                <a:gd name="T8" fmla="*/ 0 w 20"/>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5">
                  <a:moveTo>
                    <a:pt x="0" y="5"/>
                  </a:moveTo>
                  <a:lnTo>
                    <a:pt x="6" y="4"/>
                  </a:lnTo>
                  <a:lnTo>
                    <a:pt x="20"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2" name="Freeform 112"/>
            <p:cNvSpPr>
              <a:spLocks/>
            </p:cNvSpPr>
            <p:nvPr/>
          </p:nvSpPr>
          <p:spPr bwMode="auto">
            <a:xfrm>
              <a:off x="504275" y="2100762"/>
              <a:ext cx="9525" cy="2931"/>
            </a:xfrm>
            <a:custGeom>
              <a:avLst/>
              <a:gdLst>
                <a:gd name="T0" fmla="*/ 0 w 27"/>
                <a:gd name="T1" fmla="*/ 0 h 9"/>
                <a:gd name="T2" fmla="*/ 0 w 27"/>
                <a:gd name="T3" fmla="*/ 0 h 9"/>
                <a:gd name="T4" fmla="*/ 0 w 27"/>
                <a:gd name="T5" fmla="*/ 0 h 9"/>
                <a:gd name="T6" fmla="*/ 0 w 27"/>
                <a:gd name="T7" fmla="*/ 0 h 9"/>
                <a:gd name="T8" fmla="*/ 0 w 27"/>
                <a:gd name="T9" fmla="*/ 0 h 9"/>
                <a:gd name="T10" fmla="*/ 0 w 27"/>
                <a:gd name="T11" fmla="*/ 0 h 9"/>
                <a:gd name="T12" fmla="*/ 0 w 27"/>
                <a:gd name="T13" fmla="*/ 0 h 9"/>
                <a:gd name="T14" fmla="*/ 0 w 27"/>
                <a:gd name="T15" fmla="*/ 0 h 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3" name="Freeform 113"/>
            <p:cNvSpPr>
              <a:spLocks/>
            </p:cNvSpPr>
            <p:nvPr/>
          </p:nvSpPr>
          <p:spPr bwMode="auto">
            <a:xfrm>
              <a:off x="520150" y="2105158"/>
              <a:ext cx="6350" cy="1465"/>
            </a:xfrm>
            <a:custGeom>
              <a:avLst/>
              <a:gdLst>
                <a:gd name="T0" fmla="*/ 0 w 20"/>
                <a:gd name="T1" fmla="*/ 0 h 4"/>
                <a:gd name="T2" fmla="*/ 0 w 20"/>
                <a:gd name="T3" fmla="*/ 0 h 4"/>
                <a:gd name="T4" fmla="*/ 0 w 20"/>
                <a:gd name="T5" fmla="*/ 0 h 4"/>
                <a:gd name="T6" fmla="*/ 0 w 20"/>
                <a:gd name="T7" fmla="*/ 0 h 4"/>
                <a:gd name="T8" fmla="*/ 0 w 20"/>
                <a:gd name="T9" fmla="*/ 0 h 4"/>
                <a:gd name="T10" fmla="*/ 0 w 20"/>
                <a:gd name="T11" fmla="*/ 0 h 4"/>
                <a:gd name="T12" fmla="*/ 0 w 20"/>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4">
                  <a:moveTo>
                    <a:pt x="0" y="2"/>
                  </a:moveTo>
                  <a:lnTo>
                    <a:pt x="4" y="0"/>
                  </a:lnTo>
                  <a:lnTo>
                    <a:pt x="11" y="0"/>
                  </a:lnTo>
                  <a:lnTo>
                    <a:pt x="20" y="4"/>
                  </a:lnTo>
                  <a:lnTo>
                    <a:pt x="15" y="3"/>
                  </a:lnTo>
                  <a:lnTo>
                    <a:pt x="11"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4" name="Freeform 114"/>
            <p:cNvSpPr>
              <a:spLocks/>
            </p:cNvSpPr>
            <p:nvPr/>
          </p:nvSpPr>
          <p:spPr bwMode="auto">
            <a:xfrm>
              <a:off x="493163" y="2111019"/>
              <a:ext cx="9525" cy="21981"/>
            </a:xfrm>
            <a:custGeom>
              <a:avLst/>
              <a:gdLst>
                <a:gd name="T0" fmla="*/ 0 w 31"/>
                <a:gd name="T1" fmla="*/ 0 h 74"/>
                <a:gd name="T2" fmla="*/ 0 w 31"/>
                <a:gd name="T3" fmla="*/ 0 h 74"/>
                <a:gd name="T4" fmla="*/ 0 w 31"/>
                <a:gd name="T5" fmla="*/ 0 h 74"/>
                <a:gd name="T6" fmla="*/ 0 w 31"/>
                <a:gd name="T7" fmla="*/ 0 h 74"/>
                <a:gd name="T8" fmla="*/ 0 w 31"/>
                <a:gd name="T9" fmla="*/ 0 h 74"/>
                <a:gd name="T10" fmla="*/ 0 w 31"/>
                <a:gd name="T11" fmla="*/ 0 h 74"/>
                <a:gd name="T12" fmla="*/ 0 w 31"/>
                <a:gd name="T13" fmla="*/ 0 h 74"/>
                <a:gd name="T14" fmla="*/ 0 w 31"/>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5" name="Freeform 115"/>
            <p:cNvSpPr>
              <a:spLocks/>
            </p:cNvSpPr>
            <p:nvPr/>
          </p:nvSpPr>
          <p:spPr bwMode="auto">
            <a:xfrm>
              <a:off x="469350" y="2102227"/>
              <a:ext cx="15875" cy="7327"/>
            </a:xfrm>
            <a:custGeom>
              <a:avLst/>
              <a:gdLst>
                <a:gd name="T0" fmla="*/ 0 w 50"/>
                <a:gd name="T1" fmla="*/ 0 h 25"/>
                <a:gd name="T2" fmla="*/ 0 w 50"/>
                <a:gd name="T3" fmla="*/ 0 h 25"/>
                <a:gd name="T4" fmla="*/ 0 w 50"/>
                <a:gd name="T5" fmla="*/ 0 h 25"/>
                <a:gd name="T6" fmla="*/ 0 w 50"/>
                <a:gd name="T7" fmla="*/ 0 h 25"/>
                <a:gd name="T8" fmla="*/ 0 w 50"/>
                <a:gd name="T9" fmla="*/ 0 h 25"/>
                <a:gd name="T10" fmla="*/ 0 w 50"/>
                <a:gd name="T11" fmla="*/ 0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0" y="11"/>
                  </a:moveTo>
                  <a:lnTo>
                    <a:pt x="19" y="13"/>
                  </a:lnTo>
                  <a:lnTo>
                    <a:pt x="50" y="25"/>
                  </a:lnTo>
                  <a:lnTo>
                    <a:pt x="28" y="9"/>
                  </a:lnTo>
                  <a:lnTo>
                    <a:pt x="1" y="0"/>
                  </a:lnTo>
                  <a:lnTo>
                    <a:pt x="0" y="1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6" name="Freeform 116"/>
            <p:cNvSpPr>
              <a:spLocks/>
            </p:cNvSpPr>
            <p:nvPr/>
          </p:nvSpPr>
          <p:spPr bwMode="auto">
            <a:xfrm>
              <a:off x="489988" y="2135931"/>
              <a:ext cx="11113" cy="10258"/>
            </a:xfrm>
            <a:custGeom>
              <a:avLst/>
              <a:gdLst>
                <a:gd name="T0" fmla="*/ 0 w 39"/>
                <a:gd name="T1" fmla="*/ 0 h 33"/>
                <a:gd name="T2" fmla="*/ 0 w 39"/>
                <a:gd name="T3" fmla="*/ 0 h 33"/>
                <a:gd name="T4" fmla="*/ 0 w 39"/>
                <a:gd name="T5" fmla="*/ 0 h 33"/>
                <a:gd name="T6" fmla="*/ 0 w 39"/>
                <a:gd name="T7" fmla="*/ 0 h 33"/>
                <a:gd name="T8" fmla="*/ 0 w 39"/>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33">
                  <a:moveTo>
                    <a:pt x="39" y="0"/>
                  </a:moveTo>
                  <a:lnTo>
                    <a:pt x="20" y="21"/>
                  </a:lnTo>
                  <a:lnTo>
                    <a:pt x="0" y="33"/>
                  </a:lnTo>
                  <a:lnTo>
                    <a:pt x="26" y="25"/>
                  </a:lnTo>
                  <a:lnTo>
                    <a:pt x="3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7" name="Freeform 117"/>
            <p:cNvSpPr>
              <a:spLocks/>
            </p:cNvSpPr>
            <p:nvPr/>
          </p:nvSpPr>
          <p:spPr bwMode="auto">
            <a:xfrm>
              <a:off x="507450" y="2130069"/>
              <a:ext cx="11113" cy="10258"/>
            </a:xfrm>
            <a:custGeom>
              <a:avLst/>
              <a:gdLst>
                <a:gd name="T0" fmla="*/ 0 w 38"/>
                <a:gd name="T1" fmla="*/ 0 h 35"/>
                <a:gd name="T2" fmla="*/ 0 w 38"/>
                <a:gd name="T3" fmla="*/ 0 h 35"/>
                <a:gd name="T4" fmla="*/ 0 w 38"/>
                <a:gd name="T5" fmla="*/ 0 h 35"/>
                <a:gd name="T6" fmla="*/ 0 w 38"/>
                <a:gd name="T7" fmla="*/ 0 h 35"/>
                <a:gd name="T8" fmla="*/ 0 w 38"/>
                <a:gd name="T9" fmla="*/ 0 h 35"/>
                <a:gd name="T10" fmla="*/ 0 w 38"/>
                <a:gd name="T11" fmla="*/ 0 h 35"/>
                <a:gd name="T12" fmla="*/ 0 w 38"/>
                <a:gd name="T13" fmla="*/ 0 h 35"/>
                <a:gd name="T14" fmla="*/ 0 w 38"/>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8" name="Freeform 118"/>
            <p:cNvSpPr>
              <a:spLocks/>
            </p:cNvSpPr>
            <p:nvPr/>
          </p:nvSpPr>
          <p:spPr bwMode="auto">
            <a:xfrm>
              <a:off x="421725" y="2059731"/>
              <a:ext cx="65088" cy="45427"/>
            </a:xfrm>
            <a:custGeom>
              <a:avLst/>
              <a:gdLst>
                <a:gd name="T0" fmla="*/ 0 w 201"/>
                <a:gd name="T1" fmla="*/ 0 h 158"/>
                <a:gd name="T2" fmla="*/ 0 w 201"/>
                <a:gd name="T3" fmla="*/ 0 h 158"/>
                <a:gd name="T4" fmla="*/ 0 w 201"/>
                <a:gd name="T5" fmla="*/ 0 h 158"/>
                <a:gd name="T6" fmla="*/ 0 w 201"/>
                <a:gd name="T7" fmla="*/ 0 h 158"/>
                <a:gd name="T8" fmla="*/ 0 w 201"/>
                <a:gd name="T9" fmla="*/ 0 h 158"/>
                <a:gd name="T10" fmla="*/ 0 w 201"/>
                <a:gd name="T11" fmla="*/ 0 h 158"/>
                <a:gd name="T12" fmla="*/ 0 w 201"/>
                <a:gd name="T13" fmla="*/ 0 h 1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29" name="Oval 119"/>
            <p:cNvSpPr>
              <a:spLocks noChangeArrowheads="1"/>
            </p:cNvSpPr>
            <p:nvPr/>
          </p:nvSpPr>
          <p:spPr bwMode="auto">
            <a:xfrm>
              <a:off x="463000" y="2080246"/>
              <a:ext cx="11113" cy="13188"/>
            </a:xfrm>
            <a:prstGeom prst="ellipse">
              <a:avLst/>
            </a:prstGeom>
            <a:solidFill>
              <a:srgbClr val="FFFFFF"/>
            </a:solidFill>
            <a:ln w="3175">
              <a:solidFill>
                <a:srgbClr val="000000"/>
              </a:solidFill>
              <a:round/>
              <a:headEnd/>
              <a:tailEnd/>
            </a:ln>
          </p:spPr>
          <p:txBody>
            <a:bodyPr/>
            <a:lstStyle/>
            <a:p>
              <a:pPr eaLnBrk="1" hangingPunct="1"/>
              <a:endParaRPr lang="zh-CN" altLang="en-US" sz="1662" b="1">
                <a:solidFill>
                  <a:srgbClr val="000099"/>
                </a:solidFill>
              </a:endParaRPr>
            </a:p>
          </p:txBody>
        </p:sp>
        <p:sp>
          <p:nvSpPr>
            <p:cNvPr id="245030" name="Freeform 120"/>
            <p:cNvSpPr>
              <a:spLocks/>
            </p:cNvSpPr>
            <p:nvPr/>
          </p:nvSpPr>
          <p:spPr bwMode="auto">
            <a:xfrm>
              <a:off x="451888" y="2083177"/>
              <a:ext cx="15875" cy="32238"/>
            </a:xfrm>
            <a:custGeom>
              <a:avLst/>
              <a:gdLst>
                <a:gd name="T0" fmla="*/ 0 w 52"/>
                <a:gd name="T1" fmla="*/ 0 h 111"/>
                <a:gd name="T2" fmla="*/ 0 w 52"/>
                <a:gd name="T3" fmla="*/ 0 h 111"/>
                <a:gd name="T4" fmla="*/ 0 w 52"/>
                <a:gd name="T5" fmla="*/ 0 h 111"/>
                <a:gd name="T6" fmla="*/ 0 w 52"/>
                <a:gd name="T7" fmla="*/ 0 h 111"/>
                <a:gd name="T8" fmla="*/ 0 w 52"/>
                <a:gd name="T9" fmla="*/ 0 h 111"/>
                <a:gd name="T10" fmla="*/ 0 w 52"/>
                <a:gd name="T11" fmla="*/ 0 h 111"/>
                <a:gd name="T12" fmla="*/ 0 w 52"/>
                <a:gd name="T13" fmla="*/ 0 h 111"/>
                <a:gd name="T14" fmla="*/ 0 w 52"/>
                <a:gd name="T15" fmla="*/ 0 h 111"/>
                <a:gd name="T16" fmla="*/ 0 w 52"/>
                <a:gd name="T17" fmla="*/ 0 h 111"/>
                <a:gd name="T18" fmla="*/ 0 w 52"/>
                <a:gd name="T19" fmla="*/ 0 h 111"/>
                <a:gd name="T20" fmla="*/ 0 w 52"/>
                <a:gd name="T21" fmla="*/ 0 h 111"/>
                <a:gd name="T22" fmla="*/ 0 w 52"/>
                <a:gd name="T23" fmla="*/ 0 h 111"/>
                <a:gd name="T24" fmla="*/ 0 w 52"/>
                <a:gd name="T25" fmla="*/ 0 h 111"/>
                <a:gd name="T26" fmla="*/ 0 w 52"/>
                <a:gd name="T27" fmla="*/ 0 h 111"/>
                <a:gd name="T28" fmla="*/ 0 w 52"/>
                <a:gd name="T29" fmla="*/ 0 h 111"/>
                <a:gd name="T30" fmla="*/ 0 w 52"/>
                <a:gd name="T31" fmla="*/ 0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headEnd/>
              <a:tailEnd/>
            </a:ln>
          </p:spPr>
          <p:txBody>
            <a:bodyPr/>
            <a:lstStyle/>
            <a:p>
              <a:endParaRPr lang="zh-CN" altLang="en-US" sz="1662" b="1">
                <a:solidFill>
                  <a:srgbClr val="000099"/>
                </a:solidFill>
              </a:endParaRPr>
            </a:p>
          </p:txBody>
        </p:sp>
        <p:sp>
          <p:nvSpPr>
            <p:cNvPr id="245031" name="Freeform 121"/>
            <p:cNvSpPr>
              <a:spLocks/>
            </p:cNvSpPr>
            <p:nvPr/>
          </p:nvSpPr>
          <p:spPr bwMode="auto">
            <a:xfrm>
              <a:off x="458238" y="2105158"/>
              <a:ext cx="11113" cy="10258"/>
            </a:xfrm>
            <a:custGeom>
              <a:avLst/>
              <a:gdLst>
                <a:gd name="T0" fmla="*/ 0 w 35"/>
                <a:gd name="T1" fmla="*/ 0 h 34"/>
                <a:gd name="T2" fmla="*/ 0 w 35"/>
                <a:gd name="T3" fmla="*/ 0 h 34"/>
                <a:gd name="T4" fmla="*/ 0 w 35"/>
                <a:gd name="T5" fmla="*/ 0 h 34"/>
                <a:gd name="T6" fmla="*/ 0 w 35"/>
                <a:gd name="T7" fmla="*/ 0 h 34"/>
                <a:gd name="T8" fmla="*/ 0 w 3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4">
                  <a:moveTo>
                    <a:pt x="24" y="0"/>
                  </a:moveTo>
                  <a:lnTo>
                    <a:pt x="35" y="4"/>
                  </a:lnTo>
                  <a:lnTo>
                    <a:pt x="9" y="34"/>
                  </a:lnTo>
                  <a:lnTo>
                    <a:pt x="0" y="26"/>
                  </a:lnTo>
                  <a:lnTo>
                    <a:pt x="24"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32" name="Freeform 122"/>
            <p:cNvSpPr>
              <a:spLocks/>
            </p:cNvSpPr>
            <p:nvPr/>
          </p:nvSpPr>
          <p:spPr bwMode="auto">
            <a:xfrm>
              <a:off x="475700" y="2067058"/>
              <a:ext cx="14288" cy="29308"/>
            </a:xfrm>
            <a:custGeom>
              <a:avLst/>
              <a:gdLst>
                <a:gd name="T0" fmla="*/ 0 w 48"/>
                <a:gd name="T1" fmla="*/ 0 h 97"/>
                <a:gd name="T2" fmla="*/ 0 w 48"/>
                <a:gd name="T3" fmla="*/ 0 h 97"/>
                <a:gd name="T4" fmla="*/ 0 w 48"/>
                <a:gd name="T5" fmla="*/ 0 h 97"/>
                <a:gd name="T6" fmla="*/ 0 w 48"/>
                <a:gd name="T7" fmla="*/ 0 h 97"/>
                <a:gd name="T8" fmla="*/ 0 w 48"/>
                <a:gd name="T9" fmla="*/ 0 h 97"/>
                <a:gd name="T10" fmla="*/ 0 w 48"/>
                <a:gd name="T11" fmla="*/ 0 h 97"/>
                <a:gd name="T12" fmla="*/ 0 w 48"/>
                <a:gd name="T13" fmla="*/ 0 h 97"/>
                <a:gd name="T14" fmla="*/ 0 w 48"/>
                <a:gd name="T15" fmla="*/ 0 h 97"/>
                <a:gd name="T16" fmla="*/ 0 w 48"/>
                <a:gd name="T17" fmla="*/ 0 h 97"/>
                <a:gd name="T18" fmla="*/ 0 w 48"/>
                <a:gd name="T19" fmla="*/ 0 h 97"/>
                <a:gd name="T20" fmla="*/ 0 w 48"/>
                <a:gd name="T21" fmla="*/ 0 h 97"/>
                <a:gd name="T22" fmla="*/ 0 w 48"/>
                <a:gd name="T23" fmla="*/ 0 h 97"/>
                <a:gd name="T24" fmla="*/ 0 w 48"/>
                <a:gd name="T25" fmla="*/ 0 h 97"/>
                <a:gd name="T26" fmla="*/ 0 w 48"/>
                <a:gd name="T27" fmla="*/ 0 h 97"/>
                <a:gd name="T28" fmla="*/ 0 w 48"/>
                <a:gd name="T29" fmla="*/ 0 h 97"/>
                <a:gd name="T30" fmla="*/ 0 w 48"/>
                <a:gd name="T31" fmla="*/ 0 h 97"/>
                <a:gd name="T32" fmla="*/ 0 w 48"/>
                <a:gd name="T33" fmla="*/ 0 h 97"/>
                <a:gd name="T34" fmla="*/ 0 w 48"/>
                <a:gd name="T35" fmla="*/ 0 h 97"/>
                <a:gd name="T36" fmla="*/ 0 w 48"/>
                <a:gd name="T37" fmla="*/ 0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headEnd/>
              <a:tailEnd/>
            </a:ln>
          </p:spPr>
          <p:txBody>
            <a:bodyPr/>
            <a:lstStyle/>
            <a:p>
              <a:endParaRPr lang="zh-CN" altLang="en-US" sz="1662" b="1">
                <a:solidFill>
                  <a:srgbClr val="000099"/>
                </a:solidFill>
              </a:endParaRPr>
            </a:p>
          </p:txBody>
        </p:sp>
        <p:sp>
          <p:nvSpPr>
            <p:cNvPr id="245033" name="Freeform 123"/>
            <p:cNvSpPr>
              <a:spLocks/>
            </p:cNvSpPr>
            <p:nvPr/>
          </p:nvSpPr>
          <p:spPr bwMode="auto">
            <a:xfrm>
              <a:off x="480463" y="2086108"/>
              <a:ext cx="7938" cy="5862"/>
            </a:xfrm>
            <a:custGeom>
              <a:avLst/>
              <a:gdLst>
                <a:gd name="T0" fmla="*/ 0 w 24"/>
                <a:gd name="T1" fmla="*/ 0 h 20"/>
                <a:gd name="T2" fmla="*/ 0 w 24"/>
                <a:gd name="T3" fmla="*/ 0 h 20"/>
                <a:gd name="T4" fmla="*/ 0 w 24"/>
                <a:gd name="T5" fmla="*/ 0 h 20"/>
                <a:gd name="T6" fmla="*/ 0 w 24"/>
                <a:gd name="T7" fmla="*/ 0 h 20"/>
                <a:gd name="T8" fmla="*/ 0 w 24"/>
                <a:gd name="T9" fmla="*/ 0 h 20"/>
                <a:gd name="T10" fmla="*/ 0 w 24"/>
                <a:gd name="T11" fmla="*/ 0 h 20"/>
                <a:gd name="T12" fmla="*/ 0 w 24"/>
                <a:gd name="T13" fmla="*/ 0 h 20"/>
                <a:gd name="T14" fmla="*/ 0 w 24"/>
                <a:gd name="T15" fmla="*/ 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21" name="组合 20"/>
          <p:cNvGrpSpPr/>
          <p:nvPr/>
        </p:nvGrpSpPr>
        <p:grpSpPr>
          <a:xfrm>
            <a:off x="575712" y="2799751"/>
            <a:ext cx="220662" cy="104042"/>
            <a:chOff x="575712" y="2799751"/>
            <a:chExt cx="220662" cy="104042"/>
          </a:xfrm>
        </p:grpSpPr>
        <p:sp>
          <p:nvSpPr>
            <p:cNvPr id="245014" name="Freeform 125"/>
            <p:cNvSpPr>
              <a:spLocks/>
            </p:cNvSpPr>
            <p:nvPr/>
          </p:nvSpPr>
          <p:spPr bwMode="auto">
            <a:xfrm>
              <a:off x="575712" y="2799751"/>
              <a:ext cx="220662" cy="104042"/>
            </a:xfrm>
            <a:custGeom>
              <a:avLst/>
              <a:gdLst>
                <a:gd name="T0" fmla="*/ 0 w 691"/>
                <a:gd name="T1" fmla="*/ 0 h 355"/>
                <a:gd name="T2" fmla="*/ 0 w 691"/>
                <a:gd name="T3" fmla="*/ 0 h 355"/>
                <a:gd name="T4" fmla="*/ 0 w 691"/>
                <a:gd name="T5" fmla="*/ 0 h 355"/>
                <a:gd name="T6" fmla="*/ 0 w 691"/>
                <a:gd name="T7" fmla="*/ 0 h 355"/>
                <a:gd name="T8" fmla="*/ 0 w 691"/>
                <a:gd name="T9" fmla="*/ 0 h 355"/>
                <a:gd name="T10" fmla="*/ 0 w 691"/>
                <a:gd name="T11" fmla="*/ 0 h 355"/>
                <a:gd name="T12" fmla="*/ 0 w 691"/>
                <a:gd name="T13" fmla="*/ 0 h 355"/>
                <a:gd name="T14" fmla="*/ 0 w 691"/>
                <a:gd name="T15" fmla="*/ 0 h 355"/>
                <a:gd name="T16" fmla="*/ 0 w 691"/>
                <a:gd name="T17" fmla="*/ 0 h 355"/>
                <a:gd name="T18" fmla="*/ 0 w 691"/>
                <a:gd name="T19" fmla="*/ 0 h 355"/>
                <a:gd name="T20" fmla="*/ 0 w 691"/>
                <a:gd name="T21" fmla="*/ 0 h 355"/>
                <a:gd name="T22" fmla="*/ 0 w 691"/>
                <a:gd name="T23" fmla="*/ 0 h 355"/>
                <a:gd name="T24" fmla="*/ 0 w 691"/>
                <a:gd name="T25" fmla="*/ 0 h 355"/>
                <a:gd name="T26" fmla="*/ 0 w 691"/>
                <a:gd name="T27" fmla="*/ 0 h 355"/>
                <a:gd name="T28" fmla="*/ 0 w 691"/>
                <a:gd name="T29" fmla="*/ 0 h 355"/>
                <a:gd name="T30" fmla="*/ 0 w 691"/>
                <a:gd name="T31" fmla="*/ 0 h 355"/>
                <a:gd name="T32" fmla="*/ 0 w 691"/>
                <a:gd name="T33" fmla="*/ 0 h 355"/>
                <a:gd name="T34" fmla="*/ 0 w 691"/>
                <a:gd name="T35" fmla="*/ 0 h 355"/>
                <a:gd name="T36" fmla="*/ 0 w 691"/>
                <a:gd name="T37" fmla="*/ 0 h 355"/>
                <a:gd name="T38" fmla="*/ 0 w 691"/>
                <a:gd name="T39" fmla="*/ 0 h 3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15" name="Freeform 126"/>
            <p:cNvSpPr>
              <a:spLocks/>
            </p:cNvSpPr>
            <p:nvPr/>
          </p:nvSpPr>
          <p:spPr bwMode="auto">
            <a:xfrm>
              <a:off x="648737" y="2837851"/>
              <a:ext cx="66675" cy="32238"/>
            </a:xfrm>
            <a:custGeom>
              <a:avLst/>
              <a:gdLst>
                <a:gd name="T0" fmla="*/ 0 w 208"/>
                <a:gd name="T1" fmla="*/ 0 h 110"/>
                <a:gd name="T2" fmla="*/ 0 w 208"/>
                <a:gd name="T3" fmla="*/ 0 h 110"/>
                <a:gd name="T4" fmla="*/ 0 w 208"/>
                <a:gd name="T5" fmla="*/ 0 h 110"/>
                <a:gd name="T6" fmla="*/ 0 w 208"/>
                <a:gd name="T7" fmla="*/ 0 h 110"/>
                <a:gd name="T8" fmla="*/ 0 w 20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16" name="Freeform 127"/>
            <p:cNvSpPr>
              <a:spLocks/>
            </p:cNvSpPr>
            <p:nvPr/>
          </p:nvSpPr>
          <p:spPr bwMode="auto">
            <a:xfrm>
              <a:off x="715412" y="2859832"/>
              <a:ext cx="73025" cy="19050"/>
            </a:xfrm>
            <a:custGeom>
              <a:avLst/>
              <a:gdLst>
                <a:gd name="T0" fmla="*/ 0 w 233"/>
                <a:gd name="T1" fmla="*/ 0 h 67"/>
                <a:gd name="T2" fmla="*/ 0 w 233"/>
                <a:gd name="T3" fmla="*/ 0 h 67"/>
                <a:gd name="T4" fmla="*/ 0 w 233"/>
                <a:gd name="T5" fmla="*/ 0 h 67"/>
                <a:gd name="T6" fmla="*/ 0 w 233"/>
                <a:gd name="T7" fmla="*/ 0 h 67"/>
                <a:gd name="T8" fmla="*/ 0 w 233"/>
                <a:gd name="T9" fmla="*/ 0 h 67"/>
                <a:gd name="T10" fmla="*/ 0 w 233"/>
                <a:gd name="T11" fmla="*/ 0 h 67"/>
                <a:gd name="T12" fmla="*/ 0 w 233"/>
                <a:gd name="T13" fmla="*/ 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17" name="Freeform 128"/>
            <p:cNvSpPr>
              <a:spLocks/>
            </p:cNvSpPr>
            <p:nvPr/>
          </p:nvSpPr>
          <p:spPr bwMode="auto">
            <a:xfrm>
              <a:off x="577299" y="2837851"/>
              <a:ext cx="212725" cy="60081"/>
            </a:xfrm>
            <a:custGeom>
              <a:avLst/>
              <a:gdLst>
                <a:gd name="T0" fmla="*/ 0 w 670"/>
                <a:gd name="T1" fmla="*/ 0 h 209"/>
                <a:gd name="T2" fmla="*/ 0 w 670"/>
                <a:gd name="T3" fmla="*/ 0 h 209"/>
                <a:gd name="T4" fmla="*/ 0 w 670"/>
                <a:gd name="T5" fmla="*/ 0 h 209"/>
                <a:gd name="T6" fmla="*/ 0 w 670"/>
                <a:gd name="T7" fmla="*/ 0 h 209"/>
                <a:gd name="T8" fmla="*/ 0 w 670"/>
                <a:gd name="T9" fmla="*/ 0 h 209"/>
                <a:gd name="T10" fmla="*/ 0 w 670"/>
                <a:gd name="T11" fmla="*/ 0 h 209"/>
                <a:gd name="T12" fmla="*/ 0 w 670"/>
                <a:gd name="T13" fmla="*/ 0 h 209"/>
                <a:gd name="T14" fmla="*/ 0 w 670"/>
                <a:gd name="T15" fmla="*/ 0 h 209"/>
                <a:gd name="T16" fmla="*/ 0 w 670"/>
                <a:gd name="T17" fmla="*/ 0 h 209"/>
                <a:gd name="T18" fmla="*/ 0 w 670"/>
                <a:gd name="T19" fmla="*/ 0 h 209"/>
                <a:gd name="T20" fmla="*/ 0 w 670"/>
                <a:gd name="T21" fmla="*/ 0 h 209"/>
                <a:gd name="T22" fmla="*/ 0 w 670"/>
                <a:gd name="T23" fmla="*/ 0 h 209"/>
                <a:gd name="T24" fmla="*/ 0 w 670"/>
                <a:gd name="T25" fmla="*/ 0 h 209"/>
                <a:gd name="T26" fmla="*/ 0 w 670"/>
                <a:gd name="T27" fmla="*/ 0 h 209"/>
                <a:gd name="T28" fmla="*/ 0 w 670"/>
                <a:gd name="T29" fmla="*/ 0 h 209"/>
                <a:gd name="T30" fmla="*/ 0 w 670"/>
                <a:gd name="T31" fmla="*/ 0 h 209"/>
                <a:gd name="T32" fmla="*/ 0 w 670"/>
                <a:gd name="T33" fmla="*/ 0 h 209"/>
                <a:gd name="T34" fmla="*/ 0 w 670"/>
                <a:gd name="T35" fmla="*/ 0 h 209"/>
                <a:gd name="T36" fmla="*/ 0 w 670"/>
                <a:gd name="T37" fmla="*/ 0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18" name="Freeform 129"/>
            <p:cNvSpPr>
              <a:spLocks/>
            </p:cNvSpPr>
            <p:nvPr/>
          </p:nvSpPr>
          <p:spPr bwMode="auto">
            <a:xfrm>
              <a:off x="593174" y="2802682"/>
              <a:ext cx="69850" cy="49823"/>
            </a:xfrm>
            <a:custGeom>
              <a:avLst/>
              <a:gdLst>
                <a:gd name="T0" fmla="*/ 0 w 219"/>
                <a:gd name="T1" fmla="*/ 0 h 171"/>
                <a:gd name="T2" fmla="*/ 0 w 219"/>
                <a:gd name="T3" fmla="*/ 0 h 171"/>
                <a:gd name="T4" fmla="*/ 0 w 219"/>
                <a:gd name="T5" fmla="*/ 0 h 171"/>
                <a:gd name="T6" fmla="*/ 0 w 219"/>
                <a:gd name="T7" fmla="*/ 0 h 171"/>
                <a:gd name="T8" fmla="*/ 0 w 219"/>
                <a:gd name="T9" fmla="*/ 0 h 171"/>
                <a:gd name="T10" fmla="*/ 0 w 219"/>
                <a:gd name="T11" fmla="*/ 0 h 171"/>
                <a:gd name="T12" fmla="*/ 0 w 219"/>
                <a:gd name="T13" fmla="*/ 0 h 171"/>
                <a:gd name="T14" fmla="*/ 0 w 219"/>
                <a:gd name="T15" fmla="*/ 0 h 171"/>
                <a:gd name="T16" fmla="*/ 0 w 219"/>
                <a:gd name="T17" fmla="*/ 0 h 171"/>
                <a:gd name="T18" fmla="*/ 0 w 219"/>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20" name="组合 19"/>
          <p:cNvGrpSpPr/>
          <p:nvPr/>
        </p:nvGrpSpPr>
        <p:grpSpPr>
          <a:xfrm>
            <a:off x="580475" y="2618045"/>
            <a:ext cx="92075" cy="208085"/>
            <a:chOff x="580475" y="2618045"/>
            <a:chExt cx="92075" cy="208085"/>
          </a:xfrm>
        </p:grpSpPr>
        <p:sp>
          <p:nvSpPr>
            <p:cNvPr id="245012" name="Freeform 131"/>
            <p:cNvSpPr>
              <a:spLocks/>
            </p:cNvSpPr>
            <p:nvPr/>
          </p:nvSpPr>
          <p:spPr bwMode="auto">
            <a:xfrm>
              <a:off x="580475" y="2618045"/>
              <a:ext cx="92075" cy="208085"/>
            </a:xfrm>
            <a:custGeom>
              <a:avLst/>
              <a:gdLst>
                <a:gd name="T0" fmla="*/ 0 w 292"/>
                <a:gd name="T1" fmla="*/ 0 h 710"/>
                <a:gd name="T2" fmla="*/ 0 w 292"/>
                <a:gd name="T3" fmla="*/ 0 h 710"/>
                <a:gd name="T4" fmla="*/ 0 w 292"/>
                <a:gd name="T5" fmla="*/ 0 h 710"/>
                <a:gd name="T6" fmla="*/ 0 w 292"/>
                <a:gd name="T7" fmla="*/ 0 h 710"/>
                <a:gd name="T8" fmla="*/ 0 w 292"/>
                <a:gd name="T9" fmla="*/ 0 h 710"/>
                <a:gd name="T10" fmla="*/ 0 w 292"/>
                <a:gd name="T11" fmla="*/ 0 h 710"/>
                <a:gd name="T12" fmla="*/ 0 w 292"/>
                <a:gd name="T13" fmla="*/ 0 h 710"/>
                <a:gd name="T14" fmla="*/ 0 w 292"/>
                <a:gd name="T15" fmla="*/ 0 h 7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13" name="Freeform 132"/>
            <p:cNvSpPr>
              <a:spLocks/>
            </p:cNvSpPr>
            <p:nvPr/>
          </p:nvSpPr>
          <p:spPr bwMode="auto">
            <a:xfrm>
              <a:off x="588413" y="2620976"/>
              <a:ext cx="79375" cy="199293"/>
            </a:xfrm>
            <a:custGeom>
              <a:avLst/>
              <a:gdLst>
                <a:gd name="T0" fmla="*/ 0 w 252"/>
                <a:gd name="T1" fmla="*/ 0 h 681"/>
                <a:gd name="T2" fmla="*/ 0 w 252"/>
                <a:gd name="T3" fmla="*/ 0 h 681"/>
                <a:gd name="T4" fmla="*/ 0 w 252"/>
                <a:gd name="T5" fmla="*/ 0 h 681"/>
                <a:gd name="T6" fmla="*/ 0 w 252"/>
                <a:gd name="T7" fmla="*/ 0 h 681"/>
                <a:gd name="T8" fmla="*/ 0 w 252"/>
                <a:gd name="T9" fmla="*/ 0 h 681"/>
                <a:gd name="T10" fmla="*/ 0 w 252"/>
                <a:gd name="T11" fmla="*/ 0 h 681"/>
                <a:gd name="T12" fmla="*/ 0 w 252"/>
                <a:gd name="T13" fmla="*/ 0 h 681"/>
                <a:gd name="T14" fmla="*/ 0 w 252"/>
                <a:gd name="T15" fmla="*/ 0 h 6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9" name="组合 18"/>
          <p:cNvGrpSpPr/>
          <p:nvPr/>
        </p:nvGrpSpPr>
        <p:grpSpPr>
          <a:xfrm>
            <a:off x="628099" y="2829059"/>
            <a:ext cx="223838" cy="104042"/>
            <a:chOff x="628099" y="2829059"/>
            <a:chExt cx="223838" cy="104042"/>
          </a:xfrm>
        </p:grpSpPr>
        <p:sp>
          <p:nvSpPr>
            <p:cNvPr id="245007" name="Freeform 134"/>
            <p:cNvSpPr>
              <a:spLocks/>
            </p:cNvSpPr>
            <p:nvPr/>
          </p:nvSpPr>
          <p:spPr bwMode="auto">
            <a:xfrm>
              <a:off x="628099" y="2829059"/>
              <a:ext cx="223838" cy="104042"/>
            </a:xfrm>
            <a:custGeom>
              <a:avLst/>
              <a:gdLst>
                <a:gd name="T0" fmla="*/ 0 w 703"/>
                <a:gd name="T1" fmla="*/ 0 h 356"/>
                <a:gd name="T2" fmla="*/ 0 w 703"/>
                <a:gd name="T3" fmla="*/ 0 h 356"/>
                <a:gd name="T4" fmla="*/ 0 w 703"/>
                <a:gd name="T5" fmla="*/ 0 h 356"/>
                <a:gd name="T6" fmla="*/ 0 w 703"/>
                <a:gd name="T7" fmla="*/ 0 h 356"/>
                <a:gd name="T8" fmla="*/ 0 w 703"/>
                <a:gd name="T9" fmla="*/ 0 h 356"/>
                <a:gd name="T10" fmla="*/ 0 w 703"/>
                <a:gd name="T11" fmla="*/ 0 h 356"/>
                <a:gd name="T12" fmla="*/ 0 w 703"/>
                <a:gd name="T13" fmla="*/ 0 h 356"/>
                <a:gd name="T14" fmla="*/ 0 w 703"/>
                <a:gd name="T15" fmla="*/ 0 h 356"/>
                <a:gd name="T16" fmla="*/ 0 w 703"/>
                <a:gd name="T17" fmla="*/ 0 h 356"/>
                <a:gd name="T18" fmla="*/ 0 w 703"/>
                <a:gd name="T19" fmla="*/ 0 h 356"/>
                <a:gd name="T20" fmla="*/ 0 w 703"/>
                <a:gd name="T21" fmla="*/ 0 h 356"/>
                <a:gd name="T22" fmla="*/ 0 w 703"/>
                <a:gd name="T23" fmla="*/ 0 h 356"/>
                <a:gd name="T24" fmla="*/ 0 w 703"/>
                <a:gd name="T25" fmla="*/ 0 h 356"/>
                <a:gd name="T26" fmla="*/ 0 w 703"/>
                <a:gd name="T27" fmla="*/ 0 h 356"/>
                <a:gd name="T28" fmla="*/ 0 w 703"/>
                <a:gd name="T29" fmla="*/ 0 h 356"/>
                <a:gd name="T30" fmla="*/ 0 w 703"/>
                <a:gd name="T31" fmla="*/ 0 h 356"/>
                <a:gd name="T32" fmla="*/ 0 w 703"/>
                <a:gd name="T33" fmla="*/ 0 h 356"/>
                <a:gd name="T34" fmla="*/ 0 w 703"/>
                <a:gd name="T35" fmla="*/ 0 h 356"/>
                <a:gd name="T36" fmla="*/ 0 w 703"/>
                <a:gd name="T37" fmla="*/ 0 h 356"/>
                <a:gd name="T38" fmla="*/ 0 w 703"/>
                <a:gd name="T39" fmla="*/ 0 h 3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08" name="Freeform 135"/>
            <p:cNvSpPr>
              <a:spLocks/>
            </p:cNvSpPr>
            <p:nvPr/>
          </p:nvSpPr>
          <p:spPr bwMode="auto">
            <a:xfrm>
              <a:off x="702712" y="2867159"/>
              <a:ext cx="66675" cy="32238"/>
            </a:xfrm>
            <a:custGeom>
              <a:avLst/>
              <a:gdLst>
                <a:gd name="T0" fmla="*/ 0 w 210"/>
                <a:gd name="T1" fmla="*/ 0 h 111"/>
                <a:gd name="T2" fmla="*/ 0 w 210"/>
                <a:gd name="T3" fmla="*/ 0 h 111"/>
                <a:gd name="T4" fmla="*/ 0 w 210"/>
                <a:gd name="T5" fmla="*/ 0 h 111"/>
                <a:gd name="T6" fmla="*/ 0 w 210"/>
                <a:gd name="T7" fmla="*/ 0 h 111"/>
                <a:gd name="T8" fmla="*/ 0 w 210"/>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09" name="Freeform 136"/>
            <p:cNvSpPr>
              <a:spLocks/>
            </p:cNvSpPr>
            <p:nvPr/>
          </p:nvSpPr>
          <p:spPr bwMode="auto">
            <a:xfrm>
              <a:off x="769387" y="2890605"/>
              <a:ext cx="74613" cy="19050"/>
            </a:xfrm>
            <a:custGeom>
              <a:avLst/>
              <a:gdLst>
                <a:gd name="T0" fmla="*/ 0 w 237"/>
                <a:gd name="T1" fmla="*/ 0 h 66"/>
                <a:gd name="T2" fmla="*/ 0 w 237"/>
                <a:gd name="T3" fmla="*/ 0 h 66"/>
                <a:gd name="T4" fmla="*/ 0 w 237"/>
                <a:gd name="T5" fmla="*/ 0 h 66"/>
                <a:gd name="T6" fmla="*/ 0 w 237"/>
                <a:gd name="T7" fmla="*/ 0 h 66"/>
                <a:gd name="T8" fmla="*/ 0 w 237"/>
                <a:gd name="T9" fmla="*/ 0 h 66"/>
                <a:gd name="T10" fmla="*/ 0 w 237"/>
                <a:gd name="T11" fmla="*/ 0 h 66"/>
                <a:gd name="T12" fmla="*/ 0 w 237"/>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10" name="Freeform 137"/>
            <p:cNvSpPr>
              <a:spLocks/>
            </p:cNvSpPr>
            <p:nvPr/>
          </p:nvSpPr>
          <p:spPr bwMode="auto">
            <a:xfrm>
              <a:off x="631274" y="2867159"/>
              <a:ext cx="214313" cy="61546"/>
            </a:xfrm>
            <a:custGeom>
              <a:avLst/>
              <a:gdLst>
                <a:gd name="T0" fmla="*/ 0 w 678"/>
                <a:gd name="T1" fmla="*/ 0 h 211"/>
                <a:gd name="T2" fmla="*/ 0 w 678"/>
                <a:gd name="T3" fmla="*/ 0 h 211"/>
                <a:gd name="T4" fmla="*/ 0 w 678"/>
                <a:gd name="T5" fmla="*/ 0 h 211"/>
                <a:gd name="T6" fmla="*/ 0 w 678"/>
                <a:gd name="T7" fmla="*/ 0 h 211"/>
                <a:gd name="T8" fmla="*/ 0 w 678"/>
                <a:gd name="T9" fmla="*/ 0 h 211"/>
                <a:gd name="T10" fmla="*/ 0 w 678"/>
                <a:gd name="T11" fmla="*/ 0 h 211"/>
                <a:gd name="T12" fmla="*/ 0 w 678"/>
                <a:gd name="T13" fmla="*/ 0 h 211"/>
                <a:gd name="T14" fmla="*/ 0 w 678"/>
                <a:gd name="T15" fmla="*/ 0 h 211"/>
                <a:gd name="T16" fmla="*/ 0 w 678"/>
                <a:gd name="T17" fmla="*/ 0 h 211"/>
                <a:gd name="T18" fmla="*/ 0 w 678"/>
                <a:gd name="T19" fmla="*/ 0 h 211"/>
                <a:gd name="T20" fmla="*/ 0 w 678"/>
                <a:gd name="T21" fmla="*/ 0 h 211"/>
                <a:gd name="T22" fmla="*/ 0 w 678"/>
                <a:gd name="T23" fmla="*/ 0 h 211"/>
                <a:gd name="T24" fmla="*/ 0 w 678"/>
                <a:gd name="T25" fmla="*/ 0 h 211"/>
                <a:gd name="T26" fmla="*/ 0 w 678"/>
                <a:gd name="T27" fmla="*/ 0 h 211"/>
                <a:gd name="T28" fmla="*/ 0 w 678"/>
                <a:gd name="T29" fmla="*/ 0 h 211"/>
                <a:gd name="T30" fmla="*/ 0 w 678"/>
                <a:gd name="T31" fmla="*/ 0 h 211"/>
                <a:gd name="T32" fmla="*/ 0 w 678"/>
                <a:gd name="T33" fmla="*/ 0 h 211"/>
                <a:gd name="T34" fmla="*/ 0 w 678"/>
                <a:gd name="T35" fmla="*/ 0 h 211"/>
                <a:gd name="T36" fmla="*/ 0 w 67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11" name="Freeform 138"/>
            <p:cNvSpPr>
              <a:spLocks/>
            </p:cNvSpPr>
            <p:nvPr/>
          </p:nvSpPr>
          <p:spPr bwMode="auto">
            <a:xfrm>
              <a:off x="645562" y="2831990"/>
              <a:ext cx="71438" cy="49823"/>
            </a:xfrm>
            <a:custGeom>
              <a:avLst/>
              <a:gdLst>
                <a:gd name="T0" fmla="*/ 0 w 224"/>
                <a:gd name="T1" fmla="*/ 0 h 170"/>
                <a:gd name="T2" fmla="*/ 0 w 224"/>
                <a:gd name="T3" fmla="*/ 0 h 170"/>
                <a:gd name="T4" fmla="*/ 0 w 224"/>
                <a:gd name="T5" fmla="*/ 0 h 170"/>
                <a:gd name="T6" fmla="*/ 0 w 224"/>
                <a:gd name="T7" fmla="*/ 0 h 170"/>
                <a:gd name="T8" fmla="*/ 0 w 224"/>
                <a:gd name="T9" fmla="*/ 0 h 170"/>
                <a:gd name="T10" fmla="*/ 0 w 224"/>
                <a:gd name="T11" fmla="*/ 0 h 170"/>
                <a:gd name="T12" fmla="*/ 0 w 224"/>
                <a:gd name="T13" fmla="*/ 0 h 170"/>
                <a:gd name="T14" fmla="*/ 0 w 224"/>
                <a:gd name="T15" fmla="*/ 0 h 170"/>
                <a:gd name="T16" fmla="*/ 0 w 224"/>
                <a:gd name="T17" fmla="*/ 0 h 170"/>
                <a:gd name="T18" fmla="*/ 0 w 22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8" name="组合 17"/>
          <p:cNvGrpSpPr/>
          <p:nvPr/>
        </p:nvGrpSpPr>
        <p:grpSpPr>
          <a:xfrm>
            <a:off x="269324" y="2559429"/>
            <a:ext cx="350838" cy="112834"/>
            <a:chOff x="269324" y="2559429"/>
            <a:chExt cx="350838" cy="112834"/>
          </a:xfrm>
        </p:grpSpPr>
        <p:sp>
          <p:nvSpPr>
            <p:cNvPr id="245005" name="Freeform 142"/>
            <p:cNvSpPr>
              <a:spLocks/>
            </p:cNvSpPr>
            <p:nvPr/>
          </p:nvSpPr>
          <p:spPr bwMode="auto">
            <a:xfrm>
              <a:off x="269324" y="2559429"/>
              <a:ext cx="350838" cy="112834"/>
            </a:xfrm>
            <a:custGeom>
              <a:avLst/>
              <a:gdLst>
                <a:gd name="T0" fmla="*/ 0 w 1106"/>
                <a:gd name="T1" fmla="*/ 0 h 386"/>
                <a:gd name="T2" fmla="*/ 0 w 1106"/>
                <a:gd name="T3" fmla="*/ 0 h 386"/>
                <a:gd name="T4" fmla="*/ 0 w 1106"/>
                <a:gd name="T5" fmla="*/ 0 h 386"/>
                <a:gd name="T6" fmla="*/ 0 w 1106"/>
                <a:gd name="T7" fmla="*/ 0 h 386"/>
                <a:gd name="T8" fmla="*/ 0 w 1106"/>
                <a:gd name="T9" fmla="*/ 0 h 386"/>
                <a:gd name="T10" fmla="*/ 0 w 1106"/>
                <a:gd name="T11" fmla="*/ 0 h 386"/>
                <a:gd name="T12" fmla="*/ 0 w 1106"/>
                <a:gd name="T13" fmla="*/ 0 h 386"/>
                <a:gd name="T14" fmla="*/ 0 w 1106"/>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06" name="Freeform 143"/>
            <p:cNvSpPr>
              <a:spLocks/>
            </p:cNvSpPr>
            <p:nvPr/>
          </p:nvSpPr>
          <p:spPr bwMode="auto">
            <a:xfrm>
              <a:off x="277262" y="2601925"/>
              <a:ext cx="334963" cy="65942"/>
            </a:xfrm>
            <a:custGeom>
              <a:avLst/>
              <a:gdLst>
                <a:gd name="T0" fmla="*/ 0 w 1055"/>
                <a:gd name="T1" fmla="*/ 0 h 221"/>
                <a:gd name="T2" fmla="*/ 0 w 1055"/>
                <a:gd name="T3" fmla="*/ 0 h 221"/>
                <a:gd name="T4" fmla="*/ 0 w 1055"/>
                <a:gd name="T5" fmla="*/ 0 h 221"/>
                <a:gd name="T6" fmla="*/ 0 w 1055"/>
                <a:gd name="T7" fmla="*/ 0 h 221"/>
                <a:gd name="T8" fmla="*/ 0 w 1055"/>
                <a:gd name="T9" fmla="*/ 0 h 221"/>
                <a:gd name="T10" fmla="*/ 0 w 1055"/>
                <a:gd name="T11" fmla="*/ 0 h 221"/>
                <a:gd name="T12" fmla="*/ 0 w 1055"/>
                <a:gd name="T13" fmla="*/ 0 h 221"/>
                <a:gd name="T14" fmla="*/ 0 w 1055"/>
                <a:gd name="T15" fmla="*/ 0 h 221"/>
                <a:gd name="T16" fmla="*/ 0 w 1055"/>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7" name="组合 16"/>
          <p:cNvGrpSpPr/>
          <p:nvPr/>
        </p:nvGrpSpPr>
        <p:grpSpPr>
          <a:xfrm>
            <a:off x="578887" y="2282470"/>
            <a:ext cx="157162" cy="89389"/>
            <a:chOff x="578887" y="2282470"/>
            <a:chExt cx="157162" cy="89389"/>
          </a:xfrm>
        </p:grpSpPr>
        <p:sp>
          <p:nvSpPr>
            <p:cNvPr id="244995" name="Freeform 162"/>
            <p:cNvSpPr>
              <a:spLocks/>
            </p:cNvSpPr>
            <p:nvPr/>
          </p:nvSpPr>
          <p:spPr bwMode="auto">
            <a:xfrm>
              <a:off x="578887" y="2282470"/>
              <a:ext cx="157162" cy="89389"/>
            </a:xfrm>
            <a:custGeom>
              <a:avLst/>
              <a:gdLst>
                <a:gd name="T0" fmla="*/ 0 w 497"/>
                <a:gd name="T1" fmla="*/ 0 h 305"/>
                <a:gd name="T2" fmla="*/ 0 w 497"/>
                <a:gd name="T3" fmla="*/ 0 h 305"/>
                <a:gd name="T4" fmla="*/ 0 w 497"/>
                <a:gd name="T5" fmla="*/ 0 h 305"/>
                <a:gd name="T6" fmla="*/ 0 w 497"/>
                <a:gd name="T7" fmla="*/ 0 h 305"/>
                <a:gd name="T8" fmla="*/ 0 w 497"/>
                <a:gd name="T9" fmla="*/ 0 h 305"/>
                <a:gd name="T10" fmla="*/ 0 w 497"/>
                <a:gd name="T11" fmla="*/ 0 h 305"/>
                <a:gd name="T12" fmla="*/ 0 w 497"/>
                <a:gd name="T13" fmla="*/ 0 h 305"/>
                <a:gd name="T14" fmla="*/ 0 w 497"/>
                <a:gd name="T15" fmla="*/ 0 h 305"/>
                <a:gd name="T16" fmla="*/ 0 w 497"/>
                <a:gd name="T17" fmla="*/ 0 h 305"/>
                <a:gd name="T18" fmla="*/ 0 w 497"/>
                <a:gd name="T19" fmla="*/ 0 h 305"/>
                <a:gd name="T20" fmla="*/ 0 w 497"/>
                <a:gd name="T21" fmla="*/ 0 h 305"/>
                <a:gd name="T22" fmla="*/ 0 w 497"/>
                <a:gd name="T23" fmla="*/ 0 h 305"/>
                <a:gd name="T24" fmla="*/ 0 w 497"/>
                <a:gd name="T25" fmla="*/ 0 h 305"/>
                <a:gd name="T26" fmla="*/ 0 w 497"/>
                <a:gd name="T27" fmla="*/ 0 h 305"/>
                <a:gd name="T28" fmla="*/ 0 w 497"/>
                <a:gd name="T29" fmla="*/ 0 h 305"/>
                <a:gd name="T30" fmla="*/ 0 w 497"/>
                <a:gd name="T31" fmla="*/ 0 h 305"/>
                <a:gd name="T32" fmla="*/ 0 w 497"/>
                <a:gd name="T33" fmla="*/ 0 h 305"/>
                <a:gd name="T34" fmla="*/ 0 w 497"/>
                <a:gd name="T35" fmla="*/ 0 h 305"/>
                <a:gd name="T36" fmla="*/ 0 w 497"/>
                <a:gd name="T37" fmla="*/ 0 h 305"/>
                <a:gd name="T38" fmla="*/ 0 w 497"/>
                <a:gd name="T39" fmla="*/ 0 h 305"/>
                <a:gd name="T40" fmla="*/ 0 w 497"/>
                <a:gd name="T41" fmla="*/ 0 h 305"/>
                <a:gd name="T42" fmla="*/ 0 w 497"/>
                <a:gd name="T43" fmla="*/ 0 h 305"/>
                <a:gd name="T44" fmla="*/ 0 w 497"/>
                <a:gd name="T45" fmla="*/ 0 h 305"/>
                <a:gd name="T46" fmla="*/ 0 w 497"/>
                <a:gd name="T47" fmla="*/ 0 h 305"/>
                <a:gd name="T48" fmla="*/ 0 w 497"/>
                <a:gd name="T49" fmla="*/ 0 h 305"/>
                <a:gd name="T50" fmla="*/ 0 w 497"/>
                <a:gd name="T51" fmla="*/ 0 h 305"/>
                <a:gd name="T52" fmla="*/ 0 w 497"/>
                <a:gd name="T53" fmla="*/ 0 h 305"/>
                <a:gd name="T54" fmla="*/ 0 w 497"/>
                <a:gd name="T55" fmla="*/ 0 h 305"/>
                <a:gd name="T56" fmla="*/ 0 w 497"/>
                <a:gd name="T57" fmla="*/ 0 h 305"/>
                <a:gd name="T58" fmla="*/ 0 w 497"/>
                <a:gd name="T59" fmla="*/ 0 h 305"/>
                <a:gd name="T60" fmla="*/ 0 w 497"/>
                <a:gd name="T61" fmla="*/ 0 h 305"/>
                <a:gd name="T62" fmla="*/ 0 w 497"/>
                <a:gd name="T63" fmla="*/ 0 h 305"/>
                <a:gd name="T64" fmla="*/ 0 w 497"/>
                <a:gd name="T65" fmla="*/ 0 h 305"/>
                <a:gd name="T66" fmla="*/ 0 w 497"/>
                <a:gd name="T67" fmla="*/ 0 h 305"/>
                <a:gd name="T68" fmla="*/ 0 w 497"/>
                <a:gd name="T69" fmla="*/ 0 h 305"/>
                <a:gd name="T70" fmla="*/ 0 w 497"/>
                <a:gd name="T71" fmla="*/ 0 h 305"/>
                <a:gd name="T72" fmla="*/ 0 w 497"/>
                <a:gd name="T73" fmla="*/ 0 h 305"/>
                <a:gd name="T74" fmla="*/ 0 w 497"/>
                <a:gd name="T75" fmla="*/ 0 h 305"/>
                <a:gd name="T76" fmla="*/ 0 w 497"/>
                <a:gd name="T77" fmla="*/ 0 h 305"/>
                <a:gd name="T78" fmla="*/ 0 w 497"/>
                <a:gd name="T79" fmla="*/ 0 h 305"/>
                <a:gd name="T80" fmla="*/ 0 w 497"/>
                <a:gd name="T81" fmla="*/ 0 h 305"/>
                <a:gd name="T82" fmla="*/ 0 w 497"/>
                <a:gd name="T83" fmla="*/ 0 h 305"/>
                <a:gd name="T84" fmla="*/ 0 w 497"/>
                <a:gd name="T85" fmla="*/ 0 h 305"/>
                <a:gd name="T86" fmla="*/ 0 w 497"/>
                <a:gd name="T87" fmla="*/ 0 h 305"/>
                <a:gd name="T88" fmla="*/ 0 w 497"/>
                <a:gd name="T89" fmla="*/ 0 h 305"/>
                <a:gd name="T90" fmla="*/ 0 w 497"/>
                <a:gd name="T91" fmla="*/ 0 h 305"/>
                <a:gd name="T92" fmla="*/ 0 w 497"/>
                <a:gd name="T93" fmla="*/ 0 h 305"/>
                <a:gd name="T94" fmla="*/ 0 w 497"/>
                <a:gd name="T95" fmla="*/ 0 h 305"/>
                <a:gd name="T96" fmla="*/ 0 w 497"/>
                <a:gd name="T97" fmla="*/ 0 h 305"/>
                <a:gd name="T98" fmla="*/ 0 w 497"/>
                <a:gd name="T99" fmla="*/ 0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headEnd/>
              <a:tailEnd/>
            </a:ln>
          </p:spPr>
          <p:txBody>
            <a:bodyPr/>
            <a:lstStyle/>
            <a:p>
              <a:endParaRPr lang="zh-CN" altLang="en-US" sz="1662" b="1">
                <a:solidFill>
                  <a:srgbClr val="000099"/>
                </a:solidFill>
              </a:endParaRPr>
            </a:p>
          </p:txBody>
        </p:sp>
        <p:sp>
          <p:nvSpPr>
            <p:cNvPr id="244996" name="Freeform 163"/>
            <p:cNvSpPr>
              <a:spLocks/>
            </p:cNvSpPr>
            <p:nvPr/>
          </p:nvSpPr>
          <p:spPr bwMode="auto">
            <a:xfrm>
              <a:off x="677312" y="2298589"/>
              <a:ext cx="50800" cy="10258"/>
            </a:xfrm>
            <a:custGeom>
              <a:avLst/>
              <a:gdLst>
                <a:gd name="T0" fmla="*/ 0 w 159"/>
                <a:gd name="T1" fmla="*/ 0 h 37"/>
                <a:gd name="T2" fmla="*/ 0 w 159"/>
                <a:gd name="T3" fmla="*/ 0 h 37"/>
                <a:gd name="T4" fmla="*/ 0 w 159"/>
                <a:gd name="T5" fmla="*/ 0 h 37"/>
                <a:gd name="T6" fmla="*/ 0 w 159"/>
                <a:gd name="T7" fmla="*/ 0 h 37"/>
                <a:gd name="T8" fmla="*/ 0 w 159"/>
                <a:gd name="T9" fmla="*/ 0 h 37"/>
                <a:gd name="T10" fmla="*/ 0 w 159"/>
                <a:gd name="T11" fmla="*/ 0 h 37"/>
                <a:gd name="T12" fmla="*/ 0 w 159"/>
                <a:gd name="T13" fmla="*/ 0 h 37"/>
                <a:gd name="T14" fmla="*/ 0 w 159"/>
                <a:gd name="T15" fmla="*/ 0 h 37"/>
                <a:gd name="T16" fmla="*/ 0 w 159"/>
                <a:gd name="T17" fmla="*/ 0 h 37"/>
                <a:gd name="T18" fmla="*/ 0 w 159"/>
                <a:gd name="T19" fmla="*/ 0 h 37"/>
                <a:gd name="T20" fmla="*/ 0 w 159"/>
                <a:gd name="T21" fmla="*/ 0 h 37"/>
                <a:gd name="T22" fmla="*/ 0 w 159"/>
                <a:gd name="T23" fmla="*/ 0 h 37"/>
                <a:gd name="T24" fmla="*/ 0 w 159"/>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7" name="Freeform 164"/>
            <p:cNvSpPr>
              <a:spLocks/>
            </p:cNvSpPr>
            <p:nvPr/>
          </p:nvSpPr>
          <p:spPr bwMode="auto">
            <a:xfrm>
              <a:off x="658262" y="2286866"/>
              <a:ext cx="42862" cy="7327"/>
            </a:xfrm>
            <a:custGeom>
              <a:avLst/>
              <a:gdLst>
                <a:gd name="T0" fmla="*/ 0 w 133"/>
                <a:gd name="T1" fmla="*/ 0 h 25"/>
                <a:gd name="T2" fmla="*/ 0 w 133"/>
                <a:gd name="T3" fmla="*/ 0 h 25"/>
                <a:gd name="T4" fmla="*/ 0 w 133"/>
                <a:gd name="T5" fmla="*/ 0 h 25"/>
                <a:gd name="T6" fmla="*/ 0 w 133"/>
                <a:gd name="T7" fmla="*/ 0 h 25"/>
                <a:gd name="T8" fmla="*/ 0 w 133"/>
                <a:gd name="T9" fmla="*/ 0 h 25"/>
                <a:gd name="T10" fmla="*/ 0 w 133"/>
                <a:gd name="T11" fmla="*/ 0 h 25"/>
                <a:gd name="T12" fmla="*/ 0 w 133"/>
                <a:gd name="T13" fmla="*/ 0 h 25"/>
                <a:gd name="T14" fmla="*/ 0 w 133"/>
                <a:gd name="T15" fmla="*/ 0 h 25"/>
                <a:gd name="T16" fmla="*/ 0 w 133"/>
                <a:gd name="T17" fmla="*/ 0 h 25"/>
                <a:gd name="T18" fmla="*/ 0 w 133"/>
                <a:gd name="T19" fmla="*/ 0 h 25"/>
                <a:gd name="T20" fmla="*/ 0 w 133"/>
                <a:gd name="T21" fmla="*/ 0 h 25"/>
                <a:gd name="T22" fmla="*/ 0 w 133"/>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8" name="Freeform 165"/>
            <p:cNvSpPr>
              <a:spLocks/>
            </p:cNvSpPr>
            <p:nvPr/>
          </p:nvSpPr>
          <p:spPr bwMode="auto">
            <a:xfrm>
              <a:off x="675724" y="2314709"/>
              <a:ext cx="17462" cy="2931"/>
            </a:xfrm>
            <a:custGeom>
              <a:avLst/>
              <a:gdLst>
                <a:gd name="T0" fmla="*/ 0 w 53"/>
                <a:gd name="T1" fmla="*/ 0 h 12"/>
                <a:gd name="T2" fmla="*/ 0 w 53"/>
                <a:gd name="T3" fmla="*/ 0 h 12"/>
                <a:gd name="T4" fmla="*/ 0 w 53"/>
                <a:gd name="T5" fmla="*/ 0 h 12"/>
                <a:gd name="T6" fmla="*/ 0 w 53"/>
                <a:gd name="T7" fmla="*/ 0 h 12"/>
                <a:gd name="T8" fmla="*/ 0 w 53"/>
                <a:gd name="T9" fmla="*/ 0 h 12"/>
                <a:gd name="T10" fmla="*/ 0 w 53"/>
                <a:gd name="T11" fmla="*/ 0 h 12"/>
                <a:gd name="T12" fmla="*/ 0 w 53"/>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2">
                  <a:moveTo>
                    <a:pt x="53" y="5"/>
                  </a:moveTo>
                  <a:lnTo>
                    <a:pt x="46" y="12"/>
                  </a:lnTo>
                  <a:lnTo>
                    <a:pt x="27" y="9"/>
                  </a:lnTo>
                  <a:lnTo>
                    <a:pt x="5" y="9"/>
                  </a:lnTo>
                  <a:lnTo>
                    <a:pt x="0" y="0"/>
                  </a:lnTo>
                  <a:lnTo>
                    <a:pt x="14" y="3"/>
                  </a:lnTo>
                  <a:lnTo>
                    <a:pt x="53"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9" name="Freeform 166"/>
            <p:cNvSpPr>
              <a:spLocks/>
            </p:cNvSpPr>
            <p:nvPr/>
          </p:nvSpPr>
          <p:spPr bwMode="auto">
            <a:xfrm>
              <a:off x="724937" y="2311778"/>
              <a:ext cx="4762" cy="5862"/>
            </a:xfrm>
            <a:custGeom>
              <a:avLst/>
              <a:gdLst>
                <a:gd name="T0" fmla="*/ 0 w 11"/>
                <a:gd name="T1" fmla="*/ 0 h 23"/>
                <a:gd name="T2" fmla="*/ 0 w 11"/>
                <a:gd name="T3" fmla="*/ 0 h 23"/>
                <a:gd name="T4" fmla="*/ 0 w 11"/>
                <a:gd name="T5" fmla="*/ 0 h 23"/>
                <a:gd name="T6" fmla="*/ 0 w 11"/>
                <a:gd name="T7" fmla="*/ 0 h 23"/>
                <a:gd name="T8" fmla="*/ 0 w 11"/>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3">
                  <a:moveTo>
                    <a:pt x="0" y="0"/>
                  </a:moveTo>
                  <a:lnTo>
                    <a:pt x="0" y="6"/>
                  </a:lnTo>
                  <a:lnTo>
                    <a:pt x="2" y="18"/>
                  </a:lnTo>
                  <a:lnTo>
                    <a:pt x="11" y="2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00" name="Freeform 167"/>
            <p:cNvSpPr>
              <a:spLocks/>
            </p:cNvSpPr>
            <p:nvPr/>
          </p:nvSpPr>
          <p:spPr bwMode="auto">
            <a:xfrm>
              <a:off x="713824" y="2327897"/>
              <a:ext cx="3175" cy="2931"/>
            </a:xfrm>
            <a:custGeom>
              <a:avLst/>
              <a:gdLst>
                <a:gd name="T0" fmla="*/ 0 w 11"/>
                <a:gd name="T1" fmla="*/ 0 h 13"/>
                <a:gd name="T2" fmla="*/ 0 w 11"/>
                <a:gd name="T3" fmla="*/ 0 h 13"/>
                <a:gd name="T4" fmla="*/ 0 w 11"/>
                <a:gd name="T5" fmla="*/ 0 h 13"/>
                <a:gd name="T6" fmla="*/ 0 w 11"/>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3">
                  <a:moveTo>
                    <a:pt x="0" y="0"/>
                  </a:moveTo>
                  <a:lnTo>
                    <a:pt x="3" y="7"/>
                  </a:lnTo>
                  <a:lnTo>
                    <a:pt x="11" y="1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01" name="Freeform 168"/>
            <p:cNvSpPr>
              <a:spLocks/>
            </p:cNvSpPr>
            <p:nvPr/>
          </p:nvSpPr>
          <p:spPr bwMode="auto">
            <a:xfrm>
              <a:off x="651912" y="2304451"/>
              <a:ext cx="7937" cy="8792"/>
            </a:xfrm>
            <a:custGeom>
              <a:avLst/>
              <a:gdLst>
                <a:gd name="T0" fmla="*/ 0 w 25"/>
                <a:gd name="T1" fmla="*/ 0 h 29"/>
                <a:gd name="T2" fmla="*/ 0 w 25"/>
                <a:gd name="T3" fmla="*/ 0 h 29"/>
                <a:gd name="T4" fmla="*/ 0 w 25"/>
                <a:gd name="T5" fmla="*/ 0 h 29"/>
                <a:gd name="T6" fmla="*/ 0 w 25"/>
                <a:gd name="T7" fmla="*/ 0 h 29"/>
                <a:gd name="T8" fmla="*/ 0 w 2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9">
                  <a:moveTo>
                    <a:pt x="25" y="0"/>
                  </a:moveTo>
                  <a:lnTo>
                    <a:pt x="21" y="9"/>
                  </a:lnTo>
                  <a:lnTo>
                    <a:pt x="21" y="17"/>
                  </a:lnTo>
                  <a:lnTo>
                    <a:pt x="0" y="29"/>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02" name="Freeform 169"/>
            <p:cNvSpPr>
              <a:spLocks/>
            </p:cNvSpPr>
            <p:nvPr/>
          </p:nvSpPr>
          <p:spPr bwMode="auto">
            <a:xfrm>
              <a:off x="620162" y="2304451"/>
              <a:ext cx="25400" cy="23446"/>
            </a:xfrm>
            <a:custGeom>
              <a:avLst/>
              <a:gdLst>
                <a:gd name="T0" fmla="*/ 0 w 80"/>
                <a:gd name="T1" fmla="*/ 0 h 81"/>
                <a:gd name="T2" fmla="*/ 0 w 80"/>
                <a:gd name="T3" fmla="*/ 0 h 81"/>
                <a:gd name="T4" fmla="*/ 0 w 80"/>
                <a:gd name="T5" fmla="*/ 0 h 81"/>
                <a:gd name="T6" fmla="*/ 0 w 80"/>
                <a:gd name="T7" fmla="*/ 0 h 81"/>
                <a:gd name="T8" fmla="*/ 0 w 80"/>
                <a:gd name="T9" fmla="*/ 0 h 81"/>
                <a:gd name="T10" fmla="*/ 0 w 80"/>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 h="81">
                  <a:moveTo>
                    <a:pt x="80" y="0"/>
                  </a:moveTo>
                  <a:lnTo>
                    <a:pt x="66" y="26"/>
                  </a:lnTo>
                  <a:lnTo>
                    <a:pt x="50" y="46"/>
                  </a:lnTo>
                  <a:lnTo>
                    <a:pt x="0" y="81"/>
                  </a:lnTo>
                  <a:lnTo>
                    <a:pt x="47" y="38"/>
                  </a:lnTo>
                  <a:lnTo>
                    <a:pt x="8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03" name="Freeform 170"/>
            <p:cNvSpPr>
              <a:spLocks/>
            </p:cNvSpPr>
            <p:nvPr/>
          </p:nvSpPr>
          <p:spPr bwMode="auto">
            <a:xfrm>
              <a:off x="607462" y="2338155"/>
              <a:ext cx="6350" cy="17585"/>
            </a:xfrm>
            <a:custGeom>
              <a:avLst/>
              <a:gdLst>
                <a:gd name="T0" fmla="*/ 0 w 18"/>
                <a:gd name="T1" fmla="*/ 0 h 58"/>
                <a:gd name="T2" fmla="*/ 0 w 18"/>
                <a:gd name="T3" fmla="*/ 0 h 58"/>
                <a:gd name="T4" fmla="*/ 0 w 18"/>
                <a:gd name="T5" fmla="*/ 0 h 58"/>
                <a:gd name="T6" fmla="*/ 0 w 18"/>
                <a:gd name="T7" fmla="*/ 0 h 58"/>
                <a:gd name="T8" fmla="*/ 0 w 18"/>
                <a:gd name="T9" fmla="*/ 0 h 58"/>
                <a:gd name="T10" fmla="*/ 0 w 18"/>
                <a:gd name="T11" fmla="*/ 0 h 58"/>
                <a:gd name="T12" fmla="*/ 0 w 1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04" name="Freeform 171"/>
            <p:cNvSpPr>
              <a:spLocks/>
            </p:cNvSpPr>
            <p:nvPr/>
          </p:nvSpPr>
          <p:spPr bwMode="auto">
            <a:xfrm>
              <a:off x="666199" y="2320570"/>
              <a:ext cx="3175" cy="5862"/>
            </a:xfrm>
            <a:custGeom>
              <a:avLst/>
              <a:gdLst>
                <a:gd name="T0" fmla="*/ 0 w 9"/>
                <a:gd name="T1" fmla="*/ 0 h 21"/>
                <a:gd name="T2" fmla="*/ 0 w 9"/>
                <a:gd name="T3" fmla="*/ 0 h 21"/>
                <a:gd name="T4" fmla="*/ 0 w 9"/>
                <a:gd name="T5" fmla="*/ 0 h 21"/>
                <a:gd name="T6" fmla="*/ 0 w 9"/>
                <a:gd name="T7" fmla="*/ 0 h 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1">
                  <a:moveTo>
                    <a:pt x="2" y="0"/>
                  </a:moveTo>
                  <a:lnTo>
                    <a:pt x="0" y="9"/>
                  </a:lnTo>
                  <a:lnTo>
                    <a:pt x="9" y="21"/>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6" name="组合 15"/>
          <p:cNvGrpSpPr/>
          <p:nvPr/>
        </p:nvGrpSpPr>
        <p:grpSpPr>
          <a:xfrm>
            <a:off x="237574" y="2086110"/>
            <a:ext cx="363538" cy="383931"/>
            <a:chOff x="237574" y="2086110"/>
            <a:chExt cx="363538" cy="383931"/>
          </a:xfrm>
        </p:grpSpPr>
        <p:sp>
          <p:nvSpPr>
            <p:cNvPr id="244981" name="Freeform 173"/>
            <p:cNvSpPr>
              <a:spLocks/>
            </p:cNvSpPr>
            <p:nvPr/>
          </p:nvSpPr>
          <p:spPr bwMode="auto">
            <a:xfrm>
              <a:off x="434424" y="2086110"/>
              <a:ext cx="11113" cy="7327"/>
            </a:xfrm>
            <a:custGeom>
              <a:avLst/>
              <a:gdLst>
                <a:gd name="T0" fmla="*/ 0 w 37"/>
                <a:gd name="T1" fmla="*/ 0 h 25"/>
                <a:gd name="T2" fmla="*/ 0 w 37"/>
                <a:gd name="T3" fmla="*/ 0 h 25"/>
                <a:gd name="T4" fmla="*/ 0 w 37"/>
                <a:gd name="T5" fmla="*/ 0 h 25"/>
                <a:gd name="T6" fmla="*/ 0 w 37"/>
                <a:gd name="T7" fmla="*/ 0 h 25"/>
                <a:gd name="T8" fmla="*/ 0 w 37"/>
                <a:gd name="T9" fmla="*/ 0 h 25"/>
                <a:gd name="T10" fmla="*/ 0 w 37"/>
                <a:gd name="T11" fmla="*/ 0 h 25"/>
                <a:gd name="T12" fmla="*/ 0 w 37"/>
                <a:gd name="T13" fmla="*/ 0 h 25"/>
                <a:gd name="T14" fmla="*/ 0 w 37"/>
                <a:gd name="T15" fmla="*/ 0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82" name="Freeform 174"/>
            <p:cNvSpPr>
              <a:spLocks/>
            </p:cNvSpPr>
            <p:nvPr/>
          </p:nvSpPr>
          <p:spPr bwMode="auto">
            <a:xfrm>
              <a:off x="439187" y="2099298"/>
              <a:ext cx="3175" cy="4396"/>
            </a:xfrm>
            <a:custGeom>
              <a:avLst/>
              <a:gdLst>
                <a:gd name="T0" fmla="*/ 0 w 9"/>
                <a:gd name="T1" fmla="*/ 0 h 16"/>
                <a:gd name="T2" fmla="*/ 0 w 9"/>
                <a:gd name="T3" fmla="*/ 0 h 16"/>
                <a:gd name="T4" fmla="*/ 0 w 9"/>
                <a:gd name="T5" fmla="*/ 0 h 16"/>
                <a:gd name="T6" fmla="*/ 0 w 9"/>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6">
                  <a:moveTo>
                    <a:pt x="9" y="0"/>
                  </a:moveTo>
                  <a:lnTo>
                    <a:pt x="0" y="0"/>
                  </a:lnTo>
                  <a:lnTo>
                    <a:pt x="0" y="16"/>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83" name="Freeform 175"/>
            <p:cNvSpPr>
              <a:spLocks/>
            </p:cNvSpPr>
            <p:nvPr/>
          </p:nvSpPr>
          <p:spPr bwMode="auto">
            <a:xfrm>
              <a:off x="393149" y="2137398"/>
              <a:ext cx="98425" cy="225669"/>
            </a:xfrm>
            <a:custGeom>
              <a:avLst/>
              <a:gdLst>
                <a:gd name="T0" fmla="*/ 0 w 309"/>
                <a:gd name="T1" fmla="*/ 0 h 772"/>
                <a:gd name="T2" fmla="*/ 0 w 309"/>
                <a:gd name="T3" fmla="*/ 0 h 772"/>
                <a:gd name="T4" fmla="*/ 0 w 309"/>
                <a:gd name="T5" fmla="*/ 0 h 772"/>
                <a:gd name="T6" fmla="*/ 0 w 309"/>
                <a:gd name="T7" fmla="*/ 0 h 772"/>
                <a:gd name="T8" fmla="*/ 0 w 309"/>
                <a:gd name="T9" fmla="*/ 0 h 772"/>
                <a:gd name="T10" fmla="*/ 0 w 309"/>
                <a:gd name="T11" fmla="*/ 0 h 772"/>
                <a:gd name="T12" fmla="*/ 0 w 309"/>
                <a:gd name="T13" fmla="*/ 0 h 772"/>
                <a:gd name="T14" fmla="*/ 0 w 309"/>
                <a:gd name="T15" fmla="*/ 0 h 772"/>
                <a:gd name="T16" fmla="*/ 0 w 309"/>
                <a:gd name="T17" fmla="*/ 0 h 772"/>
                <a:gd name="T18" fmla="*/ 0 w 309"/>
                <a:gd name="T19" fmla="*/ 0 h 7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4984" name="Freeform 176"/>
            <p:cNvSpPr>
              <a:spLocks/>
            </p:cNvSpPr>
            <p:nvPr/>
          </p:nvSpPr>
          <p:spPr bwMode="auto">
            <a:xfrm>
              <a:off x="237574" y="2093437"/>
              <a:ext cx="363538" cy="376604"/>
            </a:xfrm>
            <a:custGeom>
              <a:avLst/>
              <a:gdLst>
                <a:gd name="T0" fmla="*/ 0 w 1147"/>
                <a:gd name="T1" fmla="*/ 0 h 1285"/>
                <a:gd name="T2" fmla="*/ 0 w 1147"/>
                <a:gd name="T3" fmla="*/ 0 h 1285"/>
                <a:gd name="T4" fmla="*/ 0 w 1147"/>
                <a:gd name="T5" fmla="*/ 0 h 1285"/>
                <a:gd name="T6" fmla="*/ 0 w 1147"/>
                <a:gd name="T7" fmla="*/ 0 h 1285"/>
                <a:gd name="T8" fmla="*/ 0 w 1147"/>
                <a:gd name="T9" fmla="*/ 0 h 1285"/>
                <a:gd name="T10" fmla="*/ 0 w 1147"/>
                <a:gd name="T11" fmla="*/ 0 h 1285"/>
                <a:gd name="T12" fmla="*/ 0 w 1147"/>
                <a:gd name="T13" fmla="*/ 0 h 1285"/>
                <a:gd name="T14" fmla="*/ 0 w 1147"/>
                <a:gd name="T15" fmla="*/ 0 h 1285"/>
                <a:gd name="T16" fmla="*/ 0 w 1147"/>
                <a:gd name="T17" fmla="*/ 0 h 1285"/>
                <a:gd name="T18" fmla="*/ 0 w 1147"/>
                <a:gd name="T19" fmla="*/ 0 h 1285"/>
                <a:gd name="T20" fmla="*/ 0 w 1147"/>
                <a:gd name="T21" fmla="*/ 0 h 1285"/>
                <a:gd name="T22" fmla="*/ 0 w 1147"/>
                <a:gd name="T23" fmla="*/ 0 h 1285"/>
                <a:gd name="T24" fmla="*/ 0 w 1147"/>
                <a:gd name="T25" fmla="*/ 0 h 1285"/>
                <a:gd name="T26" fmla="*/ 0 w 1147"/>
                <a:gd name="T27" fmla="*/ 0 h 1285"/>
                <a:gd name="T28" fmla="*/ 0 w 1147"/>
                <a:gd name="T29" fmla="*/ 0 h 1285"/>
                <a:gd name="T30" fmla="*/ 0 w 1147"/>
                <a:gd name="T31" fmla="*/ 0 h 1285"/>
                <a:gd name="T32" fmla="*/ 0 w 1147"/>
                <a:gd name="T33" fmla="*/ 0 h 1285"/>
                <a:gd name="T34" fmla="*/ 0 w 1147"/>
                <a:gd name="T35" fmla="*/ 0 h 1285"/>
                <a:gd name="T36" fmla="*/ 0 w 1147"/>
                <a:gd name="T37" fmla="*/ 0 h 1285"/>
                <a:gd name="T38" fmla="*/ 0 w 1147"/>
                <a:gd name="T39" fmla="*/ 0 h 1285"/>
                <a:gd name="T40" fmla="*/ 0 w 1147"/>
                <a:gd name="T41" fmla="*/ 0 h 1285"/>
                <a:gd name="T42" fmla="*/ 0 w 1147"/>
                <a:gd name="T43" fmla="*/ 0 h 1285"/>
                <a:gd name="T44" fmla="*/ 0 w 1147"/>
                <a:gd name="T45" fmla="*/ 0 h 1285"/>
                <a:gd name="T46" fmla="*/ 0 w 1147"/>
                <a:gd name="T47" fmla="*/ 0 h 1285"/>
                <a:gd name="T48" fmla="*/ 0 w 1147"/>
                <a:gd name="T49" fmla="*/ 0 h 1285"/>
                <a:gd name="T50" fmla="*/ 0 w 1147"/>
                <a:gd name="T51" fmla="*/ 0 h 1285"/>
                <a:gd name="T52" fmla="*/ 0 w 1147"/>
                <a:gd name="T53" fmla="*/ 0 h 1285"/>
                <a:gd name="T54" fmla="*/ 0 w 1147"/>
                <a:gd name="T55" fmla="*/ 0 h 1285"/>
                <a:gd name="T56" fmla="*/ 0 w 1147"/>
                <a:gd name="T57" fmla="*/ 0 h 1285"/>
                <a:gd name="T58" fmla="*/ 0 w 1147"/>
                <a:gd name="T59" fmla="*/ 0 h 1285"/>
                <a:gd name="T60" fmla="*/ 0 w 1147"/>
                <a:gd name="T61" fmla="*/ 0 h 1285"/>
                <a:gd name="T62" fmla="*/ 0 w 1147"/>
                <a:gd name="T63" fmla="*/ 0 h 1285"/>
                <a:gd name="T64" fmla="*/ 0 w 1147"/>
                <a:gd name="T65" fmla="*/ 0 h 1285"/>
                <a:gd name="T66" fmla="*/ 0 w 1147"/>
                <a:gd name="T67" fmla="*/ 0 h 1285"/>
                <a:gd name="T68" fmla="*/ 0 w 1147"/>
                <a:gd name="T69" fmla="*/ 0 h 1285"/>
                <a:gd name="T70" fmla="*/ 0 w 1147"/>
                <a:gd name="T71" fmla="*/ 0 h 1285"/>
                <a:gd name="T72" fmla="*/ 0 w 1147"/>
                <a:gd name="T73" fmla="*/ 0 h 1285"/>
                <a:gd name="T74" fmla="*/ 0 w 1147"/>
                <a:gd name="T75" fmla="*/ 0 h 1285"/>
                <a:gd name="T76" fmla="*/ 0 w 1147"/>
                <a:gd name="T77" fmla="*/ 0 h 1285"/>
                <a:gd name="T78" fmla="*/ 0 w 1147"/>
                <a:gd name="T79" fmla="*/ 0 h 1285"/>
                <a:gd name="T80" fmla="*/ 0 w 1147"/>
                <a:gd name="T81" fmla="*/ 0 h 1285"/>
                <a:gd name="T82" fmla="*/ 0 w 1147"/>
                <a:gd name="T83" fmla="*/ 0 h 1285"/>
                <a:gd name="T84" fmla="*/ 0 w 1147"/>
                <a:gd name="T85" fmla="*/ 0 h 1285"/>
                <a:gd name="T86" fmla="*/ 0 w 1147"/>
                <a:gd name="T87" fmla="*/ 0 h 1285"/>
                <a:gd name="T88" fmla="*/ 0 w 1147"/>
                <a:gd name="T89" fmla="*/ 0 h 1285"/>
                <a:gd name="T90" fmla="*/ 0 w 1147"/>
                <a:gd name="T91" fmla="*/ 0 h 12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4985" name="Freeform 177"/>
            <p:cNvSpPr>
              <a:spLocks/>
            </p:cNvSpPr>
            <p:nvPr/>
          </p:nvSpPr>
          <p:spPr bwMode="auto">
            <a:xfrm>
              <a:off x="243924" y="2115418"/>
              <a:ext cx="230188" cy="351693"/>
            </a:xfrm>
            <a:custGeom>
              <a:avLst/>
              <a:gdLst>
                <a:gd name="T0" fmla="*/ 0 w 725"/>
                <a:gd name="T1" fmla="*/ 0 h 1198"/>
                <a:gd name="T2" fmla="*/ 0 w 725"/>
                <a:gd name="T3" fmla="*/ 0 h 1198"/>
                <a:gd name="T4" fmla="*/ 0 w 725"/>
                <a:gd name="T5" fmla="*/ 0 h 1198"/>
                <a:gd name="T6" fmla="*/ 0 w 725"/>
                <a:gd name="T7" fmla="*/ 0 h 1198"/>
                <a:gd name="T8" fmla="*/ 0 w 725"/>
                <a:gd name="T9" fmla="*/ 0 h 1198"/>
                <a:gd name="T10" fmla="*/ 0 w 725"/>
                <a:gd name="T11" fmla="*/ 0 h 1198"/>
                <a:gd name="T12" fmla="*/ 0 w 725"/>
                <a:gd name="T13" fmla="*/ 0 h 1198"/>
                <a:gd name="T14" fmla="*/ 0 w 725"/>
                <a:gd name="T15" fmla="*/ 0 h 1198"/>
                <a:gd name="T16" fmla="*/ 0 w 725"/>
                <a:gd name="T17" fmla="*/ 0 h 1198"/>
                <a:gd name="T18" fmla="*/ 0 w 725"/>
                <a:gd name="T19" fmla="*/ 0 h 1198"/>
                <a:gd name="T20" fmla="*/ 0 w 725"/>
                <a:gd name="T21" fmla="*/ 0 h 1198"/>
                <a:gd name="T22" fmla="*/ 0 w 725"/>
                <a:gd name="T23" fmla="*/ 0 h 1198"/>
                <a:gd name="T24" fmla="*/ 0 w 725"/>
                <a:gd name="T25" fmla="*/ 0 h 1198"/>
                <a:gd name="T26" fmla="*/ 0 w 725"/>
                <a:gd name="T27" fmla="*/ 0 h 1198"/>
                <a:gd name="T28" fmla="*/ 0 w 725"/>
                <a:gd name="T29" fmla="*/ 0 h 1198"/>
                <a:gd name="T30" fmla="*/ 0 w 725"/>
                <a:gd name="T31" fmla="*/ 0 h 1198"/>
                <a:gd name="T32" fmla="*/ 0 w 725"/>
                <a:gd name="T33" fmla="*/ 0 h 1198"/>
                <a:gd name="T34" fmla="*/ 0 w 725"/>
                <a:gd name="T35" fmla="*/ 0 h 1198"/>
                <a:gd name="T36" fmla="*/ 0 w 725"/>
                <a:gd name="T37" fmla="*/ 0 h 1198"/>
                <a:gd name="T38" fmla="*/ 0 w 725"/>
                <a:gd name="T39" fmla="*/ 0 h 1198"/>
                <a:gd name="T40" fmla="*/ 0 w 725"/>
                <a:gd name="T41" fmla="*/ 0 h 1198"/>
                <a:gd name="T42" fmla="*/ 0 w 725"/>
                <a:gd name="T43" fmla="*/ 0 h 1198"/>
                <a:gd name="T44" fmla="*/ 0 w 725"/>
                <a:gd name="T45" fmla="*/ 0 h 1198"/>
                <a:gd name="T46" fmla="*/ 0 w 725"/>
                <a:gd name="T47" fmla="*/ 0 h 1198"/>
                <a:gd name="T48" fmla="*/ 0 w 725"/>
                <a:gd name="T49" fmla="*/ 0 h 1198"/>
                <a:gd name="T50" fmla="*/ 0 w 725"/>
                <a:gd name="T51" fmla="*/ 0 h 1198"/>
                <a:gd name="T52" fmla="*/ 0 w 725"/>
                <a:gd name="T53" fmla="*/ 0 h 1198"/>
                <a:gd name="T54" fmla="*/ 0 w 725"/>
                <a:gd name="T55" fmla="*/ 0 h 1198"/>
                <a:gd name="T56" fmla="*/ 0 w 725"/>
                <a:gd name="T57" fmla="*/ 0 h 1198"/>
                <a:gd name="T58" fmla="*/ 0 w 725"/>
                <a:gd name="T59" fmla="*/ 0 h 1198"/>
                <a:gd name="T60" fmla="*/ 0 w 725"/>
                <a:gd name="T61" fmla="*/ 0 h 1198"/>
                <a:gd name="T62" fmla="*/ 0 w 725"/>
                <a:gd name="T63" fmla="*/ 0 h 1198"/>
                <a:gd name="T64" fmla="*/ 0 w 725"/>
                <a:gd name="T65" fmla="*/ 0 h 1198"/>
                <a:gd name="T66" fmla="*/ 0 w 725"/>
                <a:gd name="T67" fmla="*/ 0 h 1198"/>
                <a:gd name="T68" fmla="*/ 0 w 725"/>
                <a:gd name="T69" fmla="*/ 0 h 1198"/>
                <a:gd name="T70" fmla="*/ 0 w 725"/>
                <a:gd name="T71" fmla="*/ 0 h 1198"/>
                <a:gd name="T72" fmla="*/ 0 w 725"/>
                <a:gd name="T73" fmla="*/ 0 h 1198"/>
                <a:gd name="T74" fmla="*/ 0 w 725"/>
                <a:gd name="T75" fmla="*/ 0 h 1198"/>
                <a:gd name="T76" fmla="*/ 0 w 725"/>
                <a:gd name="T77" fmla="*/ 0 h 11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86" name="Freeform 178"/>
            <p:cNvSpPr>
              <a:spLocks/>
            </p:cNvSpPr>
            <p:nvPr/>
          </p:nvSpPr>
          <p:spPr bwMode="auto">
            <a:xfrm>
              <a:off x="259799" y="2291264"/>
              <a:ext cx="68263" cy="161192"/>
            </a:xfrm>
            <a:custGeom>
              <a:avLst/>
              <a:gdLst>
                <a:gd name="T0" fmla="*/ 0 w 211"/>
                <a:gd name="T1" fmla="*/ 0 h 553"/>
                <a:gd name="T2" fmla="*/ 0 w 211"/>
                <a:gd name="T3" fmla="*/ 0 h 553"/>
                <a:gd name="T4" fmla="*/ 0 w 211"/>
                <a:gd name="T5" fmla="*/ 0 h 553"/>
                <a:gd name="T6" fmla="*/ 0 w 211"/>
                <a:gd name="T7" fmla="*/ 0 h 553"/>
                <a:gd name="T8" fmla="*/ 0 w 211"/>
                <a:gd name="T9" fmla="*/ 0 h 553"/>
                <a:gd name="T10" fmla="*/ 0 w 211"/>
                <a:gd name="T11" fmla="*/ 0 h 553"/>
                <a:gd name="T12" fmla="*/ 0 w 211"/>
                <a:gd name="T13" fmla="*/ 0 h 553"/>
                <a:gd name="T14" fmla="*/ 0 w 211"/>
                <a:gd name="T15" fmla="*/ 0 h 553"/>
                <a:gd name="T16" fmla="*/ 0 w 211"/>
                <a:gd name="T17" fmla="*/ 0 h 553"/>
                <a:gd name="T18" fmla="*/ 0 w 211"/>
                <a:gd name="T19" fmla="*/ 0 h 553"/>
                <a:gd name="T20" fmla="*/ 0 w 211"/>
                <a:gd name="T21" fmla="*/ 0 h 553"/>
                <a:gd name="T22" fmla="*/ 0 w 211"/>
                <a:gd name="T23" fmla="*/ 0 h 553"/>
                <a:gd name="T24" fmla="*/ 0 w 211"/>
                <a:gd name="T25" fmla="*/ 0 h 553"/>
                <a:gd name="T26" fmla="*/ 0 w 211"/>
                <a:gd name="T27" fmla="*/ 0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87" name="Freeform 179"/>
            <p:cNvSpPr>
              <a:spLocks/>
            </p:cNvSpPr>
            <p:nvPr/>
          </p:nvSpPr>
          <p:spPr bwMode="auto">
            <a:xfrm>
              <a:off x="329649" y="2159379"/>
              <a:ext cx="265113" cy="244719"/>
            </a:xfrm>
            <a:custGeom>
              <a:avLst/>
              <a:gdLst>
                <a:gd name="T0" fmla="*/ 0 w 838"/>
                <a:gd name="T1" fmla="*/ 0 h 832"/>
                <a:gd name="T2" fmla="*/ 0 w 838"/>
                <a:gd name="T3" fmla="*/ 0 h 832"/>
                <a:gd name="T4" fmla="*/ 0 w 838"/>
                <a:gd name="T5" fmla="*/ 0 h 832"/>
                <a:gd name="T6" fmla="*/ 0 w 838"/>
                <a:gd name="T7" fmla="*/ 0 h 832"/>
                <a:gd name="T8" fmla="*/ 0 w 838"/>
                <a:gd name="T9" fmla="*/ 0 h 832"/>
                <a:gd name="T10" fmla="*/ 0 w 838"/>
                <a:gd name="T11" fmla="*/ 0 h 832"/>
                <a:gd name="T12" fmla="*/ 0 w 838"/>
                <a:gd name="T13" fmla="*/ 0 h 832"/>
                <a:gd name="T14" fmla="*/ 0 w 838"/>
                <a:gd name="T15" fmla="*/ 0 h 832"/>
                <a:gd name="T16" fmla="*/ 0 w 838"/>
                <a:gd name="T17" fmla="*/ 0 h 832"/>
                <a:gd name="T18" fmla="*/ 0 w 838"/>
                <a:gd name="T19" fmla="*/ 0 h 832"/>
                <a:gd name="T20" fmla="*/ 0 w 838"/>
                <a:gd name="T21" fmla="*/ 0 h 832"/>
                <a:gd name="T22" fmla="*/ 0 w 838"/>
                <a:gd name="T23" fmla="*/ 0 h 832"/>
                <a:gd name="T24" fmla="*/ 0 w 838"/>
                <a:gd name="T25" fmla="*/ 0 h 832"/>
                <a:gd name="T26" fmla="*/ 0 w 838"/>
                <a:gd name="T27" fmla="*/ 0 h 832"/>
                <a:gd name="T28" fmla="*/ 0 w 838"/>
                <a:gd name="T29" fmla="*/ 0 h 832"/>
                <a:gd name="T30" fmla="*/ 0 w 838"/>
                <a:gd name="T31" fmla="*/ 0 h 832"/>
                <a:gd name="T32" fmla="*/ 0 w 838"/>
                <a:gd name="T33" fmla="*/ 0 h 832"/>
                <a:gd name="T34" fmla="*/ 0 w 838"/>
                <a:gd name="T35" fmla="*/ 0 h 832"/>
                <a:gd name="T36" fmla="*/ 0 w 838"/>
                <a:gd name="T37" fmla="*/ 0 h 832"/>
                <a:gd name="T38" fmla="*/ 0 w 838"/>
                <a:gd name="T39" fmla="*/ 0 h 832"/>
                <a:gd name="T40" fmla="*/ 0 w 838"/>
                <a:gd name="T41" fmla="*/ 0 h 832"/>
                <a:gd name="T42" fmla="*/ 0 w 838"/>
                <a:gd name="T43" fmla="*/ 0 h 832"/>
                <a:gd name="T44" fmla="*/ 0 w 838"/>
                <a:gd name="T45" fmla="*/ 0 h 832"/>
                <a:gd name="T46" fmla="*/ 0 w 838"/>
                <a:gd name="T47" fmla="*/ 0 h 832"/>
                <a:gd name="T48" fmla="*/ 0 w 838"/>
                <a:gd name="T49" fmla="*/ 0 h 832"/>
                <a:gd name="T50" fmla="*/ 0 w 838"/>
                <a:gd name="T51" fmla="*/ 0 h 832"/>
                <a:gd name="T52" fmla="*/ 0 w 838"/>
                <a:gd name="T53" fmla="*/ 0 h 832"/>
                <a:gd name="T54" fmla="*/ 0 w 838"/>
                <a:gd name="T55" fmla="*/ 0 h 832"/>
                <a:gd name="T56" fmla="*/ 0 w 838"/>
                <a:gd name="T57" fmla="*/ 0 h 832"/>
                <a:gd name="T58" fmla="*/ 0 w 838"/>
                <a:gd name="T59" fmla="*/ 0 h 832"/>
                <a:gd name="T60" fmla="*/ 0 w 838"/>
                <a:gd name="T61" fmla="*/ 0 h 832"/>
                <a:gd name="T62" fmla="*/ 0 w 838"/>
                <a:gd name="T63" fmla="*/ 0 h 832"/>
                <a:gd name="T64" fmla="*/ 0 w 838"/>
                <a:gd name="T65" fmla="*/ 0 h 832"/>
                <a:gd name="T66" fmla="*/ 0 w 838"/>
                <a:gd name="T67" fmla="*/ 0 h 832"/>
                <a:gd name="T68" fmla="*/ 0 w 838"/>
                <a:gd name="T69" fmla="*/ 0 h 832"/>
                <a:gd name="T70" fmla="*/ 0 w 838"/>
                <a:gd name="T71" fmla="*/ 0 h 832"/>
                <a:gd name="T72" fmla="*/ 0 w 838"/>
                <a:gd name="T73" fmla="*/ 0 h 832"/>
                <a:gd name="T74" fmla="*/ 0 w 838"/>
                <a:gd name="T75" fmla="*/ 0 h 832"/>
                <a:gd name="T76" fmla="*/ 0 w 838"/>
                <a:gd name="T77" fmla="*/ 0 h 832"/>
                <a:gd name="T78" fmla="*/ 0 w 838"/>
                <a:gd name="T79" fmla="*/ 0 h 832"/>
                <a:gd name="T80" fmla="*/ 0 w 838"/>
                <a:gd name="T81" fmla="*/ 0 h 832"/>
                <a:gd name="T82" fmla="*/ 0 w 838"/>
                <a:gd name="T83" fmla="*/ 0 h 832"/>
                <a:gd name="T84" fmla="*/ 0 w 838"/>
                <a:gd name="T85" fmla="*/ 0 h 832"/>
                <a:gd name="T86" fmla="*/ 0 w 838"/>
                <a:gd name="T87" fmla="*/ 0 h 832"/>
                <a:gd name="T88" fmla="*/ 0 w 838"/>
                <a:gd name="T89" fmla="*/ 0 h 832"/>
                <a:gd name="T90" fmla="*/ 0 w 838"/>
                <a:gd name="T91" fmla="*/ 0 h 832"/>
                <a:gd name="T92" fmla="*/ 0 w 838"/>
                <a:gd name="T93" fmla="*/ 0 h 832"/>
                <a:gd name="T94" fmla="*/ 0 w 838"/>
                <a:gd name="T95" fmla="*/ 0 h 832"/>
                <a:gd name="T96" fmla="*/ 0 w 838"/>
                <a:gd name="T97" fmla="*/ 0 h 832"/>
                <a:gd name="T98" fmla="*/ 0 w 838"/>
                <a:gd name="T99" fmla="*/ 0 h 832"/>
                <a:gd name="T100" fmla="*/ 0 w 838"/>
                <a:gd name="T101" fmla="*/ 0 h 832"/>
                <a:gd name="T102" fmla="*/ 0 w 838"/>
                <a:gd name="T103" fmla="*/ 0 h 832"/>
                <a:gd name="T104" fmla="*/ 0 w 838"/>
                <a:gd name="T105" fmla="*/ 0 h 832"/>
                <a:gd name="T106" fmla="*/ 0 w 838"/>
                <a:gd name="T107" fmla="*/ 0 h 832"/>
                <a:gd name="T108" fmla="*/ 0 w 838"/>
                <a:gd name="T109" fmla="*/ 0 h 832"/>
                <a:gd name="T110" fmla="*/ 0 w 838"/>
                <a:gd name="T111" fmla="*/ 0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88" name="Freeform 180"/>
            <p:cNvSpPr>
              <a:spLocks/>
            </p:cNvSpPr>
            <p:nvPr/>
          </p:nvSpPr>
          <p:spPr bwMode="auto">
            <a:xfrm>
              <a:off x="347112" y="2250233"/>
              <a:ext cx="66675" cy="55685"/>
            </a:xfrm>
            <a:custGeom>
              <a:avLst/>
              <a:gdLst>
                <a:gd name="T0" fmla="*/ 0 w 209"/>
                <a:gd name="T1" fmla="*/ 0 h 187"/>
                <a:gd name="T2" fmla="*/ 0 w 209"/>
                <a:gd name="T3" fmla="*/ 0 h 187"/>
                <a:gd name="T4" fmla="*/ 0 w 209"/>
                <a:gd name="T5" fmla="*/ 0 h 187"/>
                <a:gd name="T6" fmla="*/ 0 w 209"/>
                <a:gd name="T7" fmla="*/ 0 h 187"/>
                <a:gd name="T8" fmla="*/ 0 w 209"/>
                <a:gd name="T9" fmla="*/ 0 h 187"/>
                <a:gd name="T10" fmla="*/ 0 w 209"/>
                <a:gd name="T11" fmla="*/ 0 h 187"/>
                <a:gd name="T12" fmla="*/ 0 w 209"/>
                <a:gd name="T13" fmla="*/ 0 h 187"/>
                <a:gd name="T14" fmla="*/ 0 w 209"/>
                <a:gd name="T15" fmla="*/ 0 h 187"/>
                <a:gd name="T16" fmla="*/ 0 w 209"/>
                <a:gd name="T17" fmla="*/ 0 h 187"/>
                <a:gd name="T18" fmla="*/ 0 w 209"/>
                <a:gd name="T19" fmla="*/ 0 h 187"/>
                <a:gd name="T20" fmla="*/ 0 w 209"/>
                <a:gd name="T21" fmla="*/ 0 h 187"/>
                <a:gd name="T22" fmla="*/ 0 w 209"/>
                <a:gd name="T23" fmla="*/ 0 h 187"/>
                <a:gd name="T24" fmla="*/ 0 w 209"/>
                <a:gd name="T25" fmla="*/ 0 h 187"/>
                <a:gd name="T26" fmla="*/ 0 w 209"/>
                <a:gd name="T27" fmla="*/ 0 h 187"/>
                <a:gd name="T28" fmla="*/ 0 w 209"/>
                <a:gd name="T29" fmla="*/ 0 h 187"/>
                <a:gd name="T30" fmla="*/ 0 w 209"/>
                <a:gd name="T31" fmla="*/ 0 h 187"/>
                <a:gd name="T32" fmla="*/ 0 w 209"/>
                <a:gd name="T33" fmla="*/ 0 h 187"/>
                <a:gd name="T34" fmla="*/ 0 w 209"/>
                <a:gd name="T35" fmla="*/ 0 h 187"/>
                <a:gd name="T36" fmla="*/ 0 w 209"/>
                <a:gd name="T37" fmla="*/ 0 h 187"/>
                <a:gd name="T38" fmla="*/ 0 w 209"/>
                <a:gd name="T39" fmla="*/ 0 h 187"/>
                <a:gd name="T40" fmla="*/ 0 w 209"/>
                <a:gd name="T41" fmla="*/ 0 h 187"/>
                <a:gd name="T42" fmla="*/ 0 w 209"/>
                <a:gd name="T43" fmla="*/ 0 h 187"/>
                <a:gd name="T44" fmla="*/ 0 w 20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89" name="Freeform 181"/>
            <p:cNvSpPr>
              <a:spLocks/>
            </p:cNvSpPr>
            <p:nvPr/>
          </p:nvSpPr>
          <p:spPr bwMode="auto">
            <a:xfrm>
              <a:off x="348699" y="2204806"/>
              <a:ext cx="61913" cy="71804"/>
            </a:xfrm>
            <a:custGeom>
              <a:avLst/>
              <a:gdLst>
                <a:gd name="T0" fmla="*/ 0 w 192"/>
                <a:gd name="T1" fmla="*/ 0 h 246"/>
                <a:gd name="T2" fmla="*/ 0 w 192"/>
                <a:gd name="T3" fmla="*/ 0 h 246"/>
                <a:gd name="T4" fmla="*/ 0 w 192"/>
                <a:gd name="T5" fmla="*/ 0 h 246"/>
                <a:gd name="T6" fmla="*/ 0 w 192"/>
                <a:gd name="T7" fmla="*/ 0 h 246"/>
                <a:gd name="T8" fmla="*/ 0 w 192"/>
                <a:gd name="T9" fmla="*/ 0 h 246"/>
                <a:gd name="T10" fmla="*/ 0 w 192"/>
                <a:gd name="T11" fmla="*/ 0 h 246"/>
                <a:gd name="T12" fmla="*/ 0 w 192"/>
                <a:gd name="T13" fmla="*/ 0 h 246"/>
                <a:gd name="T14" fmla="*/ 0 w 192"/>
                <a:gd name="T15" fmla="*/ 0 h 246"/>
                <a:gd name="T16" fmla="*/ 0 w 192"/>
                <a:gd name="T17" fmla="*/ 0 h 246"/>
                <a:gd name="T18" fmla="*/ 0 w 192"/>
                <a:gd name="T19" fmla="*/ 0 h 246"/>
                <a:gd name="T20" fmla="*/ 0 w 192"/>
                <a:gd name="T21" fmla="*/ 0 h 246"/>
                <a:gd name="T22" fmla="*/ 0 w 192"/>
                <a:gd name="T23" fmla="*/ 0 h 246"/>
                <a:gd name="T24" fmla="*/ 0 w 192"/>
                <a:gd name="T25" fmla="*/ 0 h 246"/>
                <a:gd name="T26" fmla="*/ 0 w 192"/>
                <a:gd name="T27" fmla="*/ 0 h 246"/>
                <a:gd name="T28" fmla="*/ 0 w 192"/>
                <a:gd name="T29" fmla="*/ 0 h 246"/>
                <a:gd name="T30" fmla="*/ 0 w 192"/>
                <a:gd name="T31" fmla="*/ 0 h 246"/>
                <a:gd name="T32" fmla="*/ 0 w 192"/>
                <a:gd name="T33" fmla="*/ 0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0" name="Freeform 182"/>
            <p:cNvSpPr>
              <a:spLocks/>
            </p:cNvSpPr>
            <p:nvPr/>
          </p:nvSpPr>
          <p:spPr bwMode="auto">
            <a:xfrm>
              <a:off x="356637" y="2133002"/>
              <a:ext cx="65088" cy="42496"/>
            </a:xfrm>
            <a:custGeom>
              <a:avLst/>
              <a:gdLst>
                <a:gd name="T0" fmla="*/ 0 w 204"/>
                <a:gd name="T1" fmla="*/ 0 h 141"/>
                <a:gd name="T2" fmla="*/ 0 w 204"/>
                <a:gd name="T3" fmla="*/ 0 h 141"/>
                <a:gd name="T4" fmla="*/ 0 w 204"/>
                <a:gd name="T5" fmla="*/ 0 h 141"/>
                <a:gd name="T6" fmla="*/ 0 w 204"/>
                <a:gd name="T7" fmla="*/ 0 h 141"/>
                <a:gd name="T8" fmla="*/ 0 w 204"/>
                <a:gd name="T9" fmla="*/ 0 h 141"/>
                <a:gd name="T10" fmla="*/ 0 w 204"/>
                <a:gd name="T11" fmla="*/ 0 h 141"/>
                <a:gd name="T12" fmla="*/ 0 w 204"/>
                <a:gd name="T13" fmla="*/ 0 h 141"/>
                <a:gd name="T14" fmla="*/ 0 w 204"/>
                <a:gd name="T15" fmla="*/ 0 h 141"/>
                <a:gd name="T16" fmla="*/ 0 w 204"/>
                <a:gd name="T17" fmla="*/ 0 h 141"/>
                <a:gd name="T18" fmla="*/ 0 w 204"/>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1" name="Freeform 183"/>
            <p:cNvSpPr>
              <a:spLocks/>
            </p:cNvSpPr>
            <p:nvPr/>
          </p:nvSpPr>
          <p:spPr bwMode="auto">
            <a:xfrm>
              <a:off x="434424" y="2210668"/>
              <a:ext cx="36513" cy="106973"/>
            </a:xfrm>
            <a:custGeom>
              <a:avLst/>
              <a:gdLst>
                <a:gd name="T0" fmla="*/ 0 w 115"/>
                <a:gd name="T1" fmla="*/ 0 h 368"/>
                <a:gd name="T2" fmla="*/ 0 w 115"/>
                <a:gd name="T3" fmla="*/ 0 h 368"/>
                <a:gd name="T4" fmla="*/ 0 w 115"/>
                <a:gd name="T5" fmla="*/ 0 h 368"/>
                <a:gd name="T6" fmla="*/ 0 w 115"/>
                <a:gd name="T7" fmla="*/ 0 h 368"/>
                <a:gd name="T8" fmla="*/ 0 w 115"/>
                <a:gd name="T9" fmla="*/ 0 h 368"/>
                <a:gd name="T10" fmla="*/ 0 w 115"/>
                <a:gd name="T11" fmla="*/ 0 h 368"/>
                <a:gd name="T12" fmla="*/ 0 w 115"/>
                <a:gd name="T13" fmla="*/ 0 h 368"/>
                <a:gd name="T14" fmla="*/ 0 w 115"/>
                <a:gd name="T15" fmla="*/ 0 h 368"/>
                <a:gd name="T16" fmla="*/ 0 w 115"/>
                <a:gd name="T17" fmla="*/ 0 h 368"/>
                <a:gd name="T18" fmla="*/ 0 w 115"/>
                <a:gd name="T19" fmla="*/ 0 h 368"/>
                <a:gd name="T20" fmla="*/ 0 w 115"/>
                <a:gd name="T21" fmla="*/ 0 h 368"/>
                <a:gd name="T22" fmla="*/ 0 w 115"/>
                <a:gd name="T23" fmla="*/ 0 h 368"/>
                <a:gd name="T24" fmla="*/ 0 w 115"/>
                <a:gd name="T25" fmla="*/ 0 h 368"/>
                <a:gd name="T26" fmla="*/ 0 w 115"/>
                <a:gd name="T27" fmla="*/ 0 h 368"/>
                <a:gd name="T28" fmla="*/ 0 w 115"/>
                <a:gd name="T29" fmla="*/ 0 h 368"/>
                <a:gd name="T30" fmla="*/ 0 w 115"/>
                <a:gd name="T31" fmla="*/ 0 h 368"/>
                <a:gd name="T32" fmla="*/ 0 w 115"/>
                <a:gd name="T33" fmla="*/ 0 h 368"/>
                <a:gd name="T34" fmla="*/ 0 w 115"/>
                <a:gd name="T35" fmla="*/ 0 h 368"/>
                <a:gd name="T36" fmla="*/ 0 w 115"/>
                <a:gd name="T37" fmla="*/ 0 h 3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2" name="Freeform 184"/>
            <p:cNvSpPr>
              <a:spLocks/>
            </p:cNvSpPr>
            <p:nvPr/>
          </p:nvSpPr>
          <p:spPr bwMode="auto">
            <a:xfrm>
              <a:off x="350287" y="2326433"/>
              <a:ext cx="65088" cy="20515"/>
            </a:xfrm>
            <a:custGeom>
              <a:avLst/>
              <a:gdLst>
                <a:gd name="T0" fmla="*/ 0 w 206"/>
                <a:gd name="T1" fmla="*/ 0 h 69"/>
                <a:gd name="T2" fmla="*/ 0 w 206"/>
                <a:gd name="T3" fmla="*/ 0 h 69"/>
                <a:gd name="T4" fmla="*/ 0 w 206"/>
                <a:gd name="T5" fmla="*/ 0 h 69"/>
                <a:gd name="T6" fmla="*/ 0 w 206"/>
                <a:gd name="T7" fmla="*/ 0 h 69"/>
                <a:gd name="T8" fmla="*/ 0 w 206"/>
                <a:gd name="T9" fmla="*/ 0 h 69"/>
                <a:gd name="T10" fmla="*/ 0 w 206"/>
                <a:gd name="T11" fmla="*/ 0 h 69"/>
                <a:gd name="T12" fmla="*/ 0 w 206"/>
                <a:gd name="T13" fmla="*/ 0 h 69"/>
                <a:gd name="T14" fmla="*/ 0 w 206"/>
                <a:gd name="T15" fmla="*/ 0 h 69"/>
                <a:gd name="T16" fmla="*/ 0 w 206"/>
                <a:gd name="T17" fmla="*/ 0 h 69"/>
                <a:gd name="T18" fmla="*/ 0 w 206"/>
                <a:gd name="T19" fmla="*/ 0 h 69"/>
                <a:gd name="T20" fmla="*/ 0 w 206"/>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3" name="Freeform 185"/>
            <p:cNvSpPr>
              <a:spLocks/>
            </p:cNvSpPr>
            <p:nvPr/>
          </p:nvSpPr>
          <p:spPr bwMode="auto">
            <a:xfrm>
              <a:off x="431249" y="2336691"/>
              <a:ext cx="39688" cy="45427"/>
            </a:xfrm>
            <a:custGeom>
              <a:avLst/>
              <a:gdLst>
                <a:gd name="T0" fmla="*/ 0 w 124"/>
                <a:gd name="T1" fmla="*/ 0 h 154"/>
                <a:gd name="T2" fmla="*/ 0 w 124"/>
                <a:gd name="T3" fmla="*/ 0 h 154"/>
                <a:gd name="T4" fmla="*/ 0 w 124"/>
                <a:gd name="T5" fmla="*/ 0 h 154"/>
                <a:gd name="T6" fmla="*/ 0 w 124"/>
                <a:gd name="T7" fmla="*/ 0 h 154"/>
                <a:gd name="T8" fmla="*/ 0 w 124"/>
                <a:gd name="T9" fmla="*/ 0 h 154"/>
                <a:gd name="T10" fmla="*/ 0 w 124"/>
                <a:gd name="T11" fmla="*/ 0 h 154"/>
                <a:gd name="T12" fmla="*/ 0 w 124"/>
                <a:gd name="T13" fmla="*/ 0 h 154"/>
                <a:gd name="T14" fmla="*/ 0 w 124"/>
                <a:gd name="T15" fmla="*/ 0 h 154"/>
                <a:gd name="T16" fmla="*/ 0 w 124"/>
                <a:gd name="T17" fmla="*/ 0 h 154"/>
                <a:gd name="T18" fmla="*/ 0 w 124"/>
                <a:gd name="T19" fmla="*/ 0 h 154"/>
                <a:gd name="T20" fmla="*/ 0 w 124"/>
                <a:gd name="T21" fmla="*/ 0 h 154"/>
                <a:gd name="T22" fmla="*/ 0 w 124"/>
                <a:gd name="T23" fmla="*/ 0 h 154"/>
                <a:gd name="T24" fmla="*/ 0 w 124"/>
                <a:gd name="T25" fmla="*/ 0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4" name="Freeform 186"/>
            <p:cNvSpPr>
              <a:spLocks/>
            </p:cNvSpPr>
            <p:nvPr/>
          </p:nvSpPr>
          <p:spPr bwMode="auto">
            <a:xfrm>
              <a:off x="310599" y="2097833"/>
              <a:ext cx="95250" cy="54219"/>
            </a:xfrm>
            <a:custGeom>
              <a:avLst/>
              <a:gdLst>
                <a:gd name="T0" fmla="*/ 0 w 298"/>
                <a:gd name="T1" fmla="*/ 0 h 186"/>
                <a:gd name="T2" fmla="*/ 0 w 298"/>
                <a:gd name="T3" fmla="*/ 0 h 186"/>
                <a:gd name="T4" fmla="*/ 0 w 298"/>
                <a:gd name="T5" fmla="*/ 0 h 186"/>
                <a:gd name="T6" fmla="*/ 0 w 298"/>
                <a:gd name="T7" fmla="*/ 0 h 186"/>
                <a:gd name="T8" fmla="*/ 0 w 298"/>
                <a:gd name="T9" fmla="*/ 0 h 186"/>
                <a:gd name="T10" fmla="*/ 0 w 298"/>
                <a:gd name="T11" fmla="*/ 0 h 186"/>
                <a:gd name="T12" fmla="*/ 0 w 298"/>
                <a:gd name="T13" fmla="*/ 0 h 186"/>
                <a:gd name="T14" fmla="*/ 0 w 298"/>
                <a:gd name="T15" fmla="*/ 0 h 186"/>
                <a:gd name="T16" fmla="*/ 0 w 298"/>
                <a:gd name="T17" fmla="*/ 0 h 186"/>
                <a:gd name="T18" fmla="*/ 0 w 298"/>
                <a:gd name="T19" fmla="*/ 0 h 186"/>
                <a:gd name="T20" fmla="*/ 0 w 298"/>
                <a:gd name="T21" fmla="*/ 0 h 186"/>
                <a:gd name="T22" fmla="*/ 0 w 298"/>
                <a:gd name="T23" fmla="*/ 0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5" name="组合 14"/>
          <p:cNvGrpSpPr/>
          <p:nvPr/>
        </p:nvGrpSpPr>
        <p:grpSpPr>
          <a:xfrm>
            <a:off x="204237" y="2352809"/>
            <a:ext cx="195262" cy="244720"/>
            <a:chOff x="204237" y="2352809"/>
            <a:chExt cx="195262" cy="244720"/>
          </a:xfrm>
        </p:grpSpPr>
        <p:sp>
          <p:nvSpPr>
            <p:cNvPr id="244979" name="Freeform 188"/>
            <p:cNvSpPr>
              <a:spLocks/>
            </p:cNvSpPr>
            <p:nvPr/>
          </p:nvSpPr>
          <p:spPr bwMode="auto">
            <a:xfrm>
              <a:off x="204237" y="2352809"/>
              <a:ext cx="195262" cy="244720"/>
            </a:xfrm>
            <a:custGeom>
              <a:avLst/>
              <a:gdLst>
                <a:gd name="T0" fmla="*/ 0 w 617"/>
                <a:gd name="T1" fmla="*/ 0 h 835"/>
                <a:gd name="T2" fmla="*/ 0 w 617"/>
                <a:gd name="T3" fmla="*/ 0 h 835"/>
                <a:gd name="T4" fmla="*/ 0 w 617"/>
                <a:gd name="T5" fmla="*/ 0 h 835"/>
                <a:gd name="T6" fmla="*/ 0 w 617"/>
                <a:gd name="T7" fmla="*/ 0 h 835"/>
                <a:gd name="T8" fmla="*/ 0 w 617"/>
                <a:gd name="T9" fmla="*/ 0 h 835"/>
                <a:gd name="T10" fmla="*/ 0 w 617"/>
                <a:gd name="T11" fmla="*/ 0 h 835"/>
                <a:gd name="T12" fmla="*/ 0 w 617"/>
                <a:gd name="T13" fmla="*/ 0 h 835"/>
                <a:gd name="T14" fmla="*/ 0 w 617"/>
                <a:gd name="T15" fmla="*/ 0 h 835"/>
                <a:gd name="T16" fmla="*/ 0 w 617"/>
                <a:gd name="T17" fmla="*/ 0 h 835"/>
                <a:gd name="T18" fmla="*/ 0 w 617"/>
                <a:gd name="T19" fmla="*/ 0 h 835"/>
                <a:gd name="T20" fmla="*/ 0 w 617"/>
                <a:gd name="T21" fmla="*/ 0 h 835"/>
                <a:gd name="T22" fmla="*/ 0 w 617"/>
                <a:gd name="T23" fmla="*/ 0 h 835"/>
                <a:gd name="T24" fmla="*/ 0 w 617"/>
                <a:gd name="T25" fmla="*/ 0 h 835"/>
                <a:gd name="T26" fmla="*/ 0 w 617"/>
                <a:gd name="T27" fmla="*/ 0 h 835"/>
                <a:gd name="T28" fmla="*/ 0 w 617"/>
                <a:gd name="T29" fmla="*/ 0 h 835"/>
                <a:gd name="T30" fmla="*/ 0 w 617"/>
                <a:gd name="T31" fmla="*/ 0 h 835"/>
                <a:gd name="T32" fmla="*/ 0 w 617"/>
                <a:gd name="T33" fmla="*/ 0 h 835"/>
                <a:gd name="T34" fmla="*/ 0 w 617"/>
                <a:gd name="T35" fmla="*/ 0 h 835"/>
                <a:gd name="T36" fmla="*/ 0 w 617"/>
                <a:gd name="T37" fmla="*/ 0 h 835"/>
                <a:gd name="T38" fmla="*/ 0 w 617"/>
                <a:gd name="T39" fmla="*/ 0 h 835"/>
                <a:gd name="T40" fmla="*/ 0 w 617"/>
                <a:gd name="T41" fmla="*/ 0 h 835"/>
                <a:gd name="T42" fmla="*/ 0 w 617"/>
                <a:gd name="T43" fmla="*/ 0 h 835"/>
                <a:gd name="T44" fmla="*/ 0 w 617"/>
                <a:gd name="T45" fmla="*/ 0 h 835"/>
                <a:gd name="T46" fmla="*/ 0 w 617"/>
                <a:gd name="T47" fmla="*/ 0 h 8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4980" name="Freeform 189"/>
            <p:cNvSpPr>
              <a:spLocks/>
            </p:cNvSpPr>
            <p:nvPr/>
          </p:nvSpPr>
          <p:spPr bwMode="auto">
            <a:xfrm>
              <a:off x="207412" y="2365998"/>
              <a:ext cx="168275" cy="224205"/>
            </a:xfrm>
            <a:custGeom>
              <a:avLst/>
              <a:gdLst>
                <a:gd name="T0" fmla="*/ 0 w 531"/>
                <a:gd name="T1" fmla="*/ 0 h 766"/>
                <a:gd name="T2" fmla="*/ 0 w 531"/>
                <a:gd name="T3" fmla="*/ 0 h 766"/>
                <a:gd name="T4" fmla="*/ 0 w 531"/>
                <a:gd name="T5" fmla="*/ 0 h 766"/>
                <a:gd name="T6" fmla="*/ 0 w 531"/>
                <a:gd name="T7" fmla="*/ 0 h 766"/>
                <a:gd name="T8" fmla="*/ 0 w 531"/>
                <a:gd name="T9" fmla="*/ 0 h 766"/>
                <a:gd name="T10" fmla="*/ 0 w 531"/>
                <a:gd name="T11" fmla="*/ 0 h 766"/>
                <a:gd name="T12" fmla="*/ 0 w 531"/>
                <a:gd name="T13" fmla="*/ 0 h 766"/>
                <a:gd name="T14" fmla="*/ 0 w 531"/>
                <a:gd name="T15" fmla="*/ 0 h 766"/>
                <a:gd name="T16" fmla="*/ 0 w 531"/>
                <a:gd name="T17" fmla="*/ 0 h 766"/>
                <a:gd name="T18" fmla="*/ 0 w 531"/>
                <a:gd name="T19" fmla="*/ 0 h 766"/>
                <a:gd name="T20" fmla="*/ 0 w 531"/>
                <a:gd name="T21" fmla="*/ 0 h 766"/>
                <a:gd name="T22" fmla="*/ 0 w 531"/>
                <a:gd name="T23" fmla="*/ 0 h 766"/>
                <a:gd name="T24" fmla="*/ 0 w 531"/>
                <a:gd name="T25" fmla="*/ 0 h 766"/>
                <a:gd name="T26" fmla="*/ 0 w 531"/>
                <a:gd name="T27" fmla="*/ 0 h 766"/>
                <a:gd name="T28" fmla="*/ 0 w 531"/>
                <a:gd name="T29" fmla="*/ 0 h 766"/>
                <a:gd name="T30" fmla="*/ 0 w 531"/>
                <a:gd name="T31" fmla="*/ 0 h 766"/>
                <a:gd name="T32" fmla="*/ 0 w 531"/>
                <a:gd name="T33" fmla="*/ 0 h 766"/>
                <a:gd name="T34" fmla="*/ 0 w 531"/>
                <a:gd name="T35" fmla="*/ 0 h 766"/>
                <a:gd name="T36" fmla="*/ 0 w 531"/>
                <a:gd name="T37" fmla="*/ 0 h 766"/>
                <a:gd name="T38" fmla="*/ 0 w 531"/>
                <a:gd name="T39" fmla="*/ 0 h 766"/>
                <a:gd name="T40" fmla="*/ 0 w 531"/>
                <a:gd name="T41" fmla="*/ 0 h 7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4" name="组合 13"/>
          <p:cNvGrpSpPr/>
          <p:nvPr/>
        </p:nvGrpSpPr>
        <p:grpSpPr>
          <a:xfrm>
            <a:off x="7906786" y="1860439"/>
            <a:ext cx="709612" cy="457200"/>
            <a:chOff x="7906786" y="1860439"/>
            <a:chExt cx="709612" cy="457200"/>
          </a:xfrm>
        </p:grpSpPr>
        <p:grpSp>
          <p:nvGrpSpPr>
            <p:cNvPr id="244928" name="Group 196"/>
            <p:cNvGrpSpPr>
              <a:grpSpLocks/>
            </p:cNvGrpSpPr>
            <p:nvPr/>
          </p:nvGrpSpPr>
          <p:grpSpPr bwMode="auto">
            <a:xfrm>
              <a:off x="7906786" y="1860439"/>
              <a:ext cx="547687" cy="413238"/>
              <a:chOff x="4993" y="1674"/>
              <a:chExt cx="345" cy="282"/>
            </a:xfrm>
          </p:grpSpPr>
          <p:grpSp>
            <p:nvGrpSpPr>
              <p:cNvPr id="244961" name="Group 197"/>
              <p:cNvGrpSpPr>
                <a:grpSpLocks/>
              </p:cNvGrpSpPr>
              <p:nvPr/>
            </p:nvGrpSpPr>
            <p:grpSpPr bwMode="auto">
              <a:xfrm>
                <a:off x="4993" y="1674"/>
                <a:ext cx="345" cy="282"/>
                <a:chOff x="4993" y="1674"/>
                <a:chExt cx="345" cy="282"/>
              </a:xfrm>
            </p:grpSpPr>
            <p:grpSp>
              <p:nvGrpSpPr>
                <p:cNvPr id="244970" name="Group 198"/>
                <p:cNvGrpSpPr>
                  <a:grpSpLocks/>
                </p:cNvGrpSpPr>
                <p:nvPr/>
              </p:nvGrpSpPr>
              <p:grpSpPr bwMode="auto">
                <a:xfrm>
                  <a:off x="4993" y="1833"/>
                  <a:ext cx="345" cy="123"/>
                  <a:chOff x="4993" y="1833"/>
                  <a:chExt cx="345" cy="123"/>
                </a:xfrm>
              </p:grpSpPr>
              <p:sp>
                <p:nvSpPr>
                  <p:cNvPr id="244976" name="Freeform 199"/>
                  <p:cNvSpPr>
                    <a:spLocks/>
                  </p:cNvSpPr>
                  <p:nvPr/>
                </p:nvSpPr>
                <p:spPr bwMode="auto">
                  <a:xfrm>
                    <a:off x="5140" y="1833"/>
                    <a:ext cx="198" cy="123"/>
                  </a:xfrm>
                  <a:custGeom>
                    <a:avLst/>
                    <a:gdLst>
                      <a:gd name="T0" fmla="*/ 0 w 1188"/>
                      <a:gd name="T1" fmla="*/ 0 h 738"/>
                      <a:gd name="T2" fmla="*/ 0 w 1188"/>
                      <a:gd name="T3" fmla="*/ 0 h 738"/>
                      <a:gd name="T4" fmla="*/ 0 w 1188"/>
                      <a:gd name="T5" fmla="*/ 0 h 738"/>
                      <a:gd name="T6" fmla="*/ 0 w 1188"/>
                      <a:gd name="T7" fmla="*/ 0 h 738"/>
                      <a:gd name="T8" fmla="*/ 0 w 1188"/>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77" name="Freeform 200"/>
                  <p:cNvSpPr>
                    <a:spLocks/>
                  </p:cNvSpPr>
                  <p:nvPr/>
                </p:nvSpPr>
                <p:spPr bwMode="auto">
                  <a:xfrm>
                    <a:off x="4993" y="1862"/>
                    <a:ext cx="147" cy="94"/>
                  </a:xfrm>
                  <a:custGeom>
                    <a:avLst/>
                    <a:gdLst>
                      <a:gd name="T0" fmla="*/ 0 w 882"/>
                      <a:gd name="T1" fmla="*/ 0 h 563"/>
                      <a:gd name="T2" fmla="*/ 0 w 882"/>
                      <a:gd name="T3" fmla="*/ 0 h 563"/>
                      <a:gd name="T4" fmla="*/ 0 w 882"/>
                      <a:gd name="T5" fmla="*/ 0 h 563"/>
                      <a:gd name="T6" fmla="*/ 0 w 882"/>
                      <a:gd name="T7" fmla="*/ 0 h 563"/>
                      <a:gd name="T8" fmla="*/ 0 w 882"/>
                      <a:gd name="T9" fmla="*/ 0 h 5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78" name="Freeform 201"/>
                  <p:cNvSpPr>
                    <a:spLocks/>
                  </p:cNvSpPr>
                  <p:nvPr/>
                </p:nvSpPr>
                <p:spPr bwMode="auto">
                  <a:xfrm>
                    <a:off x="4993" y="1833"/>
                    <a:ext cx="345" cy="38"/>
                  </a:xfrm>
                  <a:custGeom>
                    <a:avLst/>
                    <a:gdLst>
                      <a:gd name="T0" fmla="*/ 0 w 2070"/>
                      <a:gd name="T1" fmla="*/ 0 h 225"/>
                      <a:gd name="T2" fmla="*/ 0 w 2070"/>
                      <a:gd name="T3" fmla="*/ 0 h 225"/>
                      <a:gd name="T4" fmla="*/ 0 w 2070"/>
                      <a:gd name="T5" fmla="*/ 0 h 225"/>
                      <a:gd name="T6" fmla="*/ 0 w 2070"/>
                      <a:gd name="T7" fmla="*/ 0 h 225"/>
                      <a:gd name="T8" fmla="*/ 0 w 2070"/>
                      <a:gd name="T9" fmla="*/ 0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sz="1662" b="1">
                      <a:solidFill>
                        <a:srgbClr val="000099"/>
                      </a:solidFill>
                    </a:endParaRPr>
                  </a:p>
                </p:txBody>
              </p:sp>
            </p:grpSp>
            <p:sp>
              <p:nvSpPr>
                <p:cNvPr id="244971" name="Freeform 202"/>
                <p:cNvSpPr>
                  <a:spLocks/>
                </p:cNvSpPr>
                <p:nvPr/>
              </p:nvSpPr>
              <p:spPr bwMode="auto">
                <a:xfrm>
                  <a:off x="5105" y="1823"/>
                  <a:ext cx="126" cy="35"/>
                </a:xfrm>
                <a:custGeom>
                  <a:avLst/>
                  <a:gdLst>
                    <a:gd name="T0" fmla="*/ 0 w 751"/>
                    <a:gd name="T1" fmla="*/ 0 h 210"/>
                    <a:gd name="T2" fmla="*/ 0 w 751"/>
                    <a:gd name="T3" fmla="*/ 0 h 210"/>
                    <a:gd name="T4" fmla="*/ 0 w 751"/>
                    <a:gd name="T5" fmla="*/ 0 h 210"/>
                    <a:gd name="T6" fmla="*/ 0 w 751"/>
                    <a:gd name="T7" fmla="*/ 0 h 210"/>
                    <a:gd name="T8" fmla="*/ 0 w 751"/>
                    <a:gd name="T9" fmla="*/ 0 h 210"/>
                    <a:gd name="T10" fmla="*/ 0 w 751"/>
                    <a:gd name="T11" fmla="*/ 0 h 2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sz="1662" b="1">
                    <a:solidFill>
                      <a:srgbClr val="000099"/>
                    </a:solidFill>
                  </a:endParaRPr>
                </a:p>
              </p:txBody>
            </p:sp>
            <p:grpSp>
              <p:nvGrpSpPr>
                <p:cNvPr id="244972" name="Group 203"/>
                <p:cNvGrpSpPr>
                  <a:grpSpLocks/>
                </p:cNvGrpSpPr>
                <p:nvPr/>
              </p:nvGrpSpPr>
              <p:grpSpPr bwMode="auto">
                <a:xfrm>
                  <a:off x="5020" y="1674"/>
                  <a:ext cx="279" cy="176"/>
                  <a:chOff x="5020" y="1674"/>
                  <a:chExt cx="279" cy="176"/>
                </a:xfrm>
              </p:grpSpPr>
              <p:sp>
                <p:nvSpPr>
                  <p:cNvPr id="244973" name="Freeform 204"/>
                  <p:cNvSpPr>
                    <a:spLocks/>
                  </p:cNvSpPr>
                  <p:nvPr/>
                </p:nvSpPr>
                <p:spPr bwMode="auto">
                  <a:xfrm>
                    <a:off x="5139" y="1674"/>
                    <a:ext cx="160" cy="172"/>
                  </a:xfrm>
                  <a:custGeom>
                    <a:avLst/>
                    <a:gdLst>
                      <a:gd name="T0" fmla="*/ 0 w 960"/>
                      <a:gd name="T1" fmla="*/ 0 h 1031"/>
                      <a:gd name="T2" fmla="*/ 0 w 960"/>
                      <a:gd name="T3" fmla="*/ 0 h 1031"/>
                      <a:gd name="T4" fmla="*/ 0 w 960"/>
                      <a:gd name="T5" fmla="*/ 0 h 1031"/>
                      <a:gd name="T6" fmla="*/ 0 w 960"/>
                      <a:gd name="T7" fmla="*/ 0 h 1031"/>
                      <a:gd name="T8" fmla="*/ 0 w 960"/>
                      <a:gd name="T9" fmla="*/ 0 h 10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74" name="Freeform 205"/>
                  <p:cNvSpPr>
                    <a:spLocks/>
                  </p:cNvSpPr>
                  <p:nvPr/>
                </p:nvSpPr>
                <p:spPr bwMode="auto">
                  <a:xfrm>
                    <a:off x="5020" y="1679"/>
                    <a:ext cx="141" cy="171"/>
                  </a:xfrm>
                  <a:custGeom>
                    <a:avLst/>
                    <a:gdLst>
                      <a:gd name="T0" fmla="*/ 0 w 850"/>
                      <a:gd name="T1" fmla="*/ 0 h 1026"/>
                      <a:gd name="T2" fmla="*/ 0 w 850"/>
                      <a:gd name="T3" fmla="*/ 0 h 1026"/>
                      <a:gd name="T4" fmla="*/ 0 w 850"/>
                      <a:gd name="T5" fmla="*/ 0 h 1026"/>
                      <a:gd name="T6" fmla="*/ 0 w 850"/>
                      <a:gd name="T7" fmla="*/ 0 h 1026"/>
                      <a:gd name="T8" fmla="*/ 0 w 850"/>
                      <a:gd name="T9" fmla="*/ 0 h 10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75" name="Freeform 206"/>
                  <p:cNvSpPr>
                    <a:spLocks/>
                  </p:cNvSpPr>
                  <p:nvPr/>
                </p:nvSpPr>
                <p:spPr bwMode="auto">
                  <a:xfrm>
                    <a:off x="5166" y="1691"/>
                    <a:ext cx="115" cy="129"/>
                  </a:xfrm>
                  <a:custGeom>
                    <a:avLst/>
                    <a:gdLst>
                      <a:gd name="T0" fmla="*/ 0 w 689"/>
                      <a:gd name="T1" fmla="*/ 0 h 778"/>
                      <a:gd name="T2" fmla="*/ 0 w 689"/>
                      <a:gd name="T3" fmla="*/ 0 h 778"/>
                      <a:gd name="T4" fmla="*/ 0 w 689"/>
                      <a:gd name="T5" fmla="*/ 0 h 778"/>
                      <a:gd name="T6" fmla="*/ 0 w 689"/>
                      <a:gd name="T7" fmla="*/ 0 h 778"/>
                      <a:gd name="T8" fmla="*/ 0 w 689"/>
                      <a:gd name="T9" fmla="*/ 0 h 7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sz="1662" b="1">
                      <a:solidFill>
                        <a:srgbClr val="000099"/>
                      </a:solidFill>
                    </a:endParaRPr>
                  </a:p>
                </p:txBody>
              </p:sp>
            </p:grpSp>
          </p:grpSp>
          <p:grpSp>
            <p:nvGrpSpPr>
              <p:cNvPr id="244962" name="Group 207"/>
              <p:cNvGrpSpPr>
                <a:grpSpLocks/>
              </p:cNvGrpSpPr>
              <p:nvPr/>
            </p:nvGrpSpPr>
            <p:grpSpPr bwMode="auto">
              <a:xfrm>
                <a:off x="5212" y="1846"/>
                <a:ext cx="113" cy="80"/>
                <a:chOff x="5212" y="1846"/>
                <a:chExt cx="113" cy="80"/>
              </a:xfrm>
            </p:grpSpPr>
            <p:sp>
              <p:nvSpPr>
                <p:cNvPr id="244963" name="Freeform 208"/>
                <p:cNvSpPr>
                  <a:spLocks/>
                </p:cNvSpPr>
                <p:nvPr/>
              </p:nvSpPr>
              <p:spPr bwMode="auto">
                <a:xfrm>
                  <a:off x="5212" y="1846"/>
                  <a:ext cx="112" cy="80"/>
                </a:xfrm>
                <a:custGeom>
                  <a:avLst/>
                  <a:gdLst>
                    <a:gd name="T0" fmla="*/ 0 w 674"/>
                    <a:gd name="T1" fmla="*/ 0 h 482"/>
                    <a:gd name="T2" fmla="*/ 0 w 674"/>
                    <a:gd name="T3" fmla="*/ 0 h 482"/>
                    <a:gd name="T4" fmla="*/ 0 w 674"/>
                    <a:gd name="T5" fmla="*/ 0 h 482"/>
                    <a:gd name="T6" fmla="*/ 0 w 674"/>
                    <a:gd name="T7" fmla="*/ 0 h 482"/>
                    <a:gd name="T8" fmla="*/ 0 w 674"/>
                    <a:gd name="T9" fmla="*/ 0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64" name="Line 209"/>
                <p:cNvSpPr>
                  <a:spLocks noChangeShapeType="1"/>
                </p:cNvSpPr>
                <p:nvPr/>
              </p:nvSpPr>
              <p:spPr bwMode="auto">
                <a:xfrm flipV="1">
                  <a:off x="5286" y="1866"/>
                  <a:ext cx="30"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65" name="Line 210"/>
                <p:cNvSpPr>
                  <a:spLocks noChangeShapeType="1"/>
                </p:cNvSpPr>
                <p:nvPr/>
              </p:nvSpPr>
              <p:spPr bwMode="auto">
                <a:xfrm flipH="1">
                  <a:off x="5231" y="1876"/>
                  <a:ext cx="39"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66" name="Line 211"/>
                <p:cNvSpPr>
                  <a:spLocks noChangeShapeType="1"/>
                </p:cNvSpPr>
                <p:nvPr/>
              </p:nvSpPr>
              <p:spPr bwMode="auto">
                <a:xfrm>
                  <a:off x="5277" y="1856"/>
                  <a:ext cx="1" cy="5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67" name="Line 212"/>
                <p:cNvSpPr>
                  <a:spLocks noChangeShapeType="1"/>
                </p:cNvSpPr>
                <p:nvPr/>
              </p:nvSpPr>
              <p:spPr bwMode="auto">
                <a:xfrm>
                  <a:off x="5223" y="1868"/>
                  <a:ext cx="1" cy="5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68" name="Line 213"/>
                <p:cNvSpPr>
                  <a:spLocks noChangeShapeType="1"/>
                </p:cNvSpPr>
                <p:nvPr/>
              </p:nvSpPr>
              <p:spPr bwMode="auto">
                <a:xfrm flipH="1">
                  <a:off x="5223" y="1867"/>
                  <a:ext cx="102"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69" name="Line 214"/>
                <p:cNvSpPr>
                  <a:spLocks noChangeShapeType="1"/>
                </p:cNvSpPr>
                <p:nvPr/>
              </p:nvSpPr>
              <p:spPr bwMode="auto">
                <a:xfrm flipV="1">
                  <a:off x="5223" y="1860"/>
                  <a:ext cx="102" cy="2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grpSp>
        </p:grpSp>
        <p:grpSp>
          <p:nvGrpSpPr>
            <p:cNvPr id="244929" name="Group 215"/>
            <p:cNvGrpSpPr>
              <a:grpSpLocks/>
            </p:cNvGrpSpPr>
            <p:nvPr/>
          </p:nvGrpSpPr>
          <p:grpSpPr bwMode="auto">
            <a:xfrm>
              <a:off x="8187773" y="2115416"/>
              <a:ext cx="428625" cy="202223"/>
              <a:chOff x="5170" y="1848"/>
              <a:chExt cx="270" cy="138"/>
            </a:xfrm>
          </p:grpSpPr>
          <p:grpSp>
            <p:nvGrpSpPr>
              <p:cNvPr id="244930" name="Group 216"/>
              <p:cNvGrpSpPr>
                <a:grpSpLocks/>
              </p:cNvGrpSpPr>
              <p:nvPr/>
            </p:nvGrpSpPr>
            <p:grpSpPr bwMode="auto">
              <a:xfrm>
                <a:off x="5188" y="1923"/>
                <a:ext cx="43" cy="32"/>
                <a:chOff x="5188" y="1923"/>
                <a:chExt cx="43" cy="32"/>
              </a:xfrm>
            </p:grpSpPr>
            <p:sp>
              <p:nvSpPr>
                <p:cNvPr id="244959" name="Freeform 217"/>
                <p:cNvSpPr>
                  <a:spLocks/>
                </p:cNvSpPr>
                <p:nvPr/>
              </p:nvSpPr>
              <p:spPr bwMode="auto">
                <a:xfrm>
                  <a:off x="5188" y="1923"/>
                  <a:ext cx="12" cy="32"/>
                </a:xfrm>
                <a:custGeom>
                  <a:avLst/>
                  <a:gdLst>
                    <a:gd name="T0" fmla="*/ 0 w 75"/>
                    <a:gd name="T1" fmla="*/ 0 h 194"/>
                    <a:gd name="T2" fmla="*/ 0 w 75"/>
                    <a:gd name="T3" fmla="*/ 0 h 194"/>
                    <a:gd name="T4" fmla="*/ 0 w 75"/>
                    <a:gd name="T5" fmla="*/ 0 h 194"/>
                    <a:gd name="T6" fmla="*/ 0 w 75"/>
                    <a:gd name="T7" fmla="*/ 0 h 194"/>
                    <a:gd name="T8" fmla="*/ 0 w 75"/>
                    <a:gd name="T9" fmla="*/ 0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60" name="Freeform 218"/>
                <p:cNvSpPr>
                  <a:spLocks/>
                </p:cNvSpPr>
                <p:nvPr/>
              </p:nvSpPr>
              <p:spPr bwMode="auto">
                <a:xfrm>
                  <a:off x="5197" y="1927"/>
                  <a:ext cx="34" cy="28"/>
                </a:xfrm>
                <a:custGeom>
                  <a:avLst/>
                  <a:gdLst>
                    <a:gd name="T0" fmla="*/ 0 w 206"/>
                    <a:gd name="T1" fmla="*/ 0 h 168"/>
                    <a:gd name="T2" fmla="*/ 0 w 206"/>
                    <a:gd name="T3" fmla="*/ 0 h 168"/>
                    <a:gd name="T4" fmla="*/ 0 w 206"/>
                    <a:gd name="T5" fmla="*/ 0 h 168"/>
                    <a:gd name="T6" fmla="*/ 0 w 206"/>
                    <a:gd name="T7" fmla="*/ 0 h 168"/>
                    <a:gd name="T8" fmla="*/ 0 w 206"/>
                    <a:gd name="T9" fmla="*/ 0 h 168"/>
                    <a:gd name="T10" fmla="*/ 0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sz="1662" b="1">
                    <a:solidFill>
                      <a:srgbClr val="000099"/>
                    </a:solidFill>
                  </a:endParaRPr>
                </a:p>
              </p:txBody>
            </p:sp>
          </p:grpSp>
          <p:grpSp>
            <p:nvGrpSpPr>
              <p:cNvPr id="244931" name="Group 219"/>
              <p:cNvGrpSpPr>
                <a:grpSpLocks/>
              </p:cNvGrpSpPr>
              <p:nvPr/>
            </p:nvGrpSpPr>
            <p:grpSpPr bwMode="auto">
              <a:xfrm>
                <a:off x="5170" y="1848"/>
                <a:ext cx="270" cy="138"/>
                <a:chOff x="5170" y="1848"/>
                <a:chExt cx="270" cy="138"/>
              </a:xfrm>
            </p:grpSpPr>
            <p:sp>
              <p:nvSpPr>
                <p:cNvPr id="244932" name="Freeform 220"/>
                <p:cNvSpPr>
                  <a:spLocks/>
                </p:cNvSpPr>
                <p:nvPr/>
              </p:nvSpPr>
              <p:spPr bwMode="auto">
                <a:xfrm>
                  <a:off x="5175" y="1848"/>
                  <a:ext cx="264" cy="122"/>
                </a:xfrm>
                <a:custGeom>
                  <a:avLst/>
                  <a:gdLst>
                    <a:gd name="T0" fmla="*/ 0 w 1583"/>
                    <a:gd name="T1" fmla="*/ 0 h 729"/>
                    <a:gd name="T2" fmla="*/ 0 w 1583"/>
                    <a:gd name="T3" fmla="*/ 0 h 729"/>
                    <a:gd name="T4" fmla="*/ 0 w 1583"/>
                    <a:gd name="T5" fmla="*/ 0 h 729"/>
                    <a:gd name="T6" fmla="*/ 0 w 1583"/>
                    <a:gd name="T7" fmla="*/ 0 h 729"/>
                    <a:gd name="T8" fmla="*/ 0 w 1583"/>
                    <a:gd name="T9" fmla="*/ 0 h 7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33" name="Freeform 221"/>
                <p:cNvSpPr>
                  <a:spLocks/>
                </p:cNvSpPr>
                <p:nvPr/>
              </p:nvSpPr>
              <p:spPr bwMode="auto">
                <a:xfrm>
                  <a:off x="5170" y="1899"/>
                  <a:ext cx="133" cy="86"/>
                </a:xfrm>
                <a:custGeom>
                  <a:avLst/>
                  <a:gdLst>
                    <a:gd name="T0" fmla="*/ 0 w 792"/>
                    <a:gd name="T1" fmla="*/ 0 h 516"/>
                    <a:gd name="T2" fmla="*/ 0 w 792"/>
                    <a:gd name="T3" fmla="*/ 0 h 516"/>
                    <a:gd name="T4" fmla="*/ 0 w 792"/>
                    <a:gd name="T5" fmla="*/ 0 h 516"/>
                    <a:gd name="T6" fmla="*/ 0 w 792"/>
                    <a:gd name="T7" fmla="*/ 0 h 516"/>
                    <a:gd name="T8" fmla="*/ 0 w 792"/>
                    <a:gd name="T9" fmla="*/ 0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34" name="Freeform 222"/>
                <p:cNvSpPr>
                  <a:spLocks/>
                </p:cNvSpPr>
                <p:nvPr/>
              </p:nvSpPr>
              <p:spPr bwMode="auto">
                <a:xfrm>
                  <a:off x="5299" y="1901"/>
                  <a:ext cx="141" cy="85"/>
                </a:xfrm>
                <a:custGeom>
                  <a:avLst/>
                  <a:gdLst>
                    <a:gd name="T0" fmla="*/ 0 w 846"/>
                    <a:gd name="T1" fmla="*/ 0 h 507"/>
                    <a:gd name="T2" fmla="*/ 0 w 846"/>
                    <a:gd name="T3" fmla="*/ 0 h 507"/>
                    <a:gd name="T4" fmla="*/ 0 w 846"/>
                    <a:gd name="T5" fmla="*/ 0 h 507"/>
                    <a:gd name="T6" fmla="*/ 0 w 846"/>
                    <a:gd name="T7" fmla="*/ 0 h 507"/>
                    <a:gd name="T8" fmla="*/ 0 w 846"/>
                    <a:gd name="T9" fmla="*/ 0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35" name="Freeform 223"/>
                <p:cNvSpPr>
                  <a:spLocks/>
                </p:cNvSpPr>
                <p:nvPr/>
              </p:nvSpPr>
              <p:spPr bwMode="auto">
                <a:xfrm>
                  <a:off x="5227" y="1905"/>
                  <a:ext cx="106" cy="54"/>
                </a:xfrm>
                <a:custGeom>
                  <a:avLst/>
                  <a:gdLst>
                    <a:gd name="T0" fmla="*/ 0 w 637"/>
                    <a:gd name="T1" fmla="*/ 0 h 321"/>
                    <a:gd name="T2" fmla="*/ 0 w 637"/>
                    <a:gd name="T3" fmla="*/ 0 h 321"/>
                    <a:gd name="T4" fmla="*/ 0 w 637"/>
                    <a:gd name="T5" fmla="*/ 0 h 321"/>
                    <a:gd name="T6" fmla="*/ 0 w 637"/>
                    <a:gd name="T7" fmla="*/ 0 h 321"/>
                    <a:gd name="T8" fmla="*/ 0 w 637"/>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36" name="Freeform 224"/>
                <p:cNvSpPr>
                  <a:spLocks/>
                </p:cNvSpPr>
                <p:nvPr/>
              </p:nvSpPr>
              <p:spPr bwMode="auto">
                <a:xfrm>
                  <a:off x="5270" y="1868"/>
                  <a:ext cx="156" cy="72"/>
                </a:xfrm>
                <a:custGeom>
                  <a:avLst/>
                  <a:gdLst>
                    <a:gd name="T0" fmla="*/ 0 w 938"/>
                    <a:gd name="T1" fmla="*/ 0 h 434"/>
                    <a:gd name="T2" fmla="*/ 0 w 938"/>
                    <a:gd name="T3" fmla="*/ 0 h 434"/>
                    <a:gd name="T4" fmla="*/ 0 w 938"/>
                    <a:gd name="T5" fmla="*/ 0 h 434"/>
                    <a:gd name="T6" fmla="*/ 0 w 938"/>
                    <a:gd name="T7" fmla="*/ 0 h 434"/>
                    <a:gd name="T8" fmla="*/ 0 w 938"/>
                    <a:gd name="T9" fmla="*/ 0 h 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37" name="Freeform 225"/>
                <p:cNvSpPr>
                  <a:spLocks/>
                </p:cNvSpPr>
                <p:nvPr/>
              </p:nvSpPr>
              <p:spPr bwMode="auto">
                <a:xfrm>
                  <a:off x="5188" y="1852"/>
                  <a:ext cx="172" cy="66"/>
                </a:xfrm>
                <a:custGeom>
                  <a:avLst/>
                  <a:gdLst>
                    <a:gd name="T0" fmla="*/ 0 w 1034"/>
                    <a:gd name="T1" fmla="*/ 0 h 395"/>
                    <a:gd name="T2" fmla="*/ 0 w 1034"/>
                    <a:gd name="T3" fmla="*/ 0 h 395"/>
                    <a:gd name="T4" fmla="*/ 0 w 1034"/>
                    <a:gd name="T5" fmla="*/ 0 h 395"/>
                    <a:gd name="T6" fmla="*/ 0 w 1034"/>
                    <a:gd name="T7" fmla="*/ 0 h 395"/>
                    <a:gd name="T8" fmla="*/ 0 w 1034"/>
                    <a:gd name="T9" fmla="*/ 0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38" name="Line 226"/>
                <p:cNvSpPr>
                  <a:spLocks noChangeShapeType="1"/>
                </p:cNvSpPr>
                <p:nvPr/>
              </p:nvSpPr>
              <p:spPr bwMode="auto">
                <a:xfrm flipV="1">
                  <a:off x="5193" y="1855"/>
                  <a:ext cx="148" cy="51"/>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39" name="Line 227"/>
                <p:cNvSpPr>
                  <a:spLocks noChangeShapeType="1"/>
                </p:cNvSpPr>
                <p:nvPr/>
              </p:nvSpPr>
              <p:spPr bwMode="auto">
                <a:xfrm flipV="1">
                  <a:off x="5205" y="1858"/>
                  <a:ext cx="14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0" name="Line 228"/>
                <p:cNvSpPr>
                  <a:spLocks noChangeShapeType="1"/>
                </p:cNvSpPr>
                <p:nvPr/>
              </p:nvSpPr>
              <p:spPr bwMode="auto">
                <a:xfrm flipV="1">
                  <a:off x="5214" y="1862"/>
                  <a:ext cx="141" cy="5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1" name="Line 229"/>
                <p:cNvSpPr>
                  <a:spLocks noChangeShapeType="1"/>
                </p:cNvSpPr>
                <p:nvPr/>
              </p:nvSpPr>
              <p:spPr bwMode="auto">
                <a:xfrm flipV="1">
                  <a:off x="5235" y="1871"/>
                  <a:ext cx="138"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2" name="Line 230"/>
                <p:cNvSpPr>
                  <a:spLocks noChangeShapeType="1"/>
                </p:cNvSpPr>
                <p:nvPr/>
              </p:nvSpPr>
              <p:spPr bwMode="auto">
                <a:xfrm flipV="1">
                  <a:off x="5246" y="1877"/>
                  <a:ext cx="137" cy="5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3" name="Line 231"/>
                <p:cNvSpPr>
                  <a:spLocks noChangeShapeType="1"/>
                </p:cNvSpPr>
                <p:nvPr/>
              </p:nvSpPr>
              <p:spPr bwMode="auto">
                <a:xfrm flipV="1">
                  <a:off x="5261" y="1885"/>
                  <a:ext cx="12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4" name="Line 232"/>
                <p:cNvSpPr>
                  <a:spLocks noChangeShapeType="1"/>
                </p:cNvSpPr>
                <p:nvPr/>
              </p:nvSpPr>
              <p:spPr bwMode="auto">
                <a:xfrm flipV="1">
                  <a:off x="5274" y="1890"/>
                  <a:ext cx="119"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5" name="Line 233"/>
                <p:cNvSpPr>
                  <a:spLocks noChangeShapeType="1"/>
                </p:cNvSpPr>
                <p:nvPr/>
              </p:nvSpPr>
              <p:spPr bwMode="auto">
                <a:xfrm flipV="1">
                  <a:off x="5291" y="1897"/>
                  <a:ext cx="11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6" name="Line 234"/>
                <p:cNvSpPr>
                  <a:spLocks noChangeShapeType="1"/>
                </p:cNvSpPr>
                <p:nvPr/>
              </p:nvSpPr>
              <p:spPr bwMode="auto">
                <a:xfrm>
                  <a:off x="5239" y="1915"/>
                  <a:ext cx="71"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7" name="Line 235"/>
                <p:cNvSpPr>
                  <a:spLocks noChangeShapeType="1"/>
                </p:cNvSpPr>
                <p:nvPr/>
              </p:nvSpPr>
              <p:spPr bwMode="auto">
                <a:xfrm>
                  <a:off x="5255" y="1910"/>
                  <a:ext cx="69" cy="3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8" name="Line 236"/>
                <p:cNvSpPr>
                  <a:spLocks noChangeShapeType="1"/>
                </p:cNvSpPr>
                <p:nvPr/>
              </p:nvSpPr>
              <p:spPr bwMode="auto">
                <a:xfrm>
                  <a:off x="5285" y="1897"/>
                  <a:ext cx="68" cy="3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9" name="Line 237"/>
                <p:cNvSpPr>
                  <a:spLocks noChangeShapeType="1"/>
                </p:cNvSpPr>
                <p:nvPr/>
              </p:nvSpPr>
              <p:spPr bwMode="auto">
                <a:xfrm>
                  <a:off x="5301" y="1891"/>
                  <a:ext cx="67"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0" name="Line 238"/>
                <p:cNvSpPr>
                  <a:spLocks noChangeShapeType="1"/>
                </p:cNvSpPr>
                <p:nvPr/>
              </p:nvSpPr>
              <p:spPr bwMode="auto">
                <a:xfrm>
                  <a:off x="5318" y="1886"/>
                  <a:ext cx="65"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1" name="Line 239"/>
                <p:cNvSpPr>
                  <a:spLocks noChangeShapeType="1"/>
                </p:cNvSpPr>
                <p:nvPr/>
              </p:nvSpPr>
              <p:spPr bwMode="auto">
                <a:xfrm>
                  <a:off x="5332" y="1880"/>
                  <a:ext cx="64" cy="3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2" name="Line 240"/>
                <p:cNvSpPr>
                  <a:spLocks noChangeShapeType="1"/>
                </p:cNvSpPr>
                <p:nvPr/>
              </p:nvSpPr>
              <p:spPr bwMode="auto">
                <a:xfrm>
                  <a:off x="5346" y="1874"/>
                  <a:ext cx="64" cy="3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3" name="Line 241"/>
                <p:cNvSpPr>
                  <a:spLocks noChangeShapeType="1"/>
                </p:cNvSpPr>
                <p:nvPr/>
              </p:nvSpPr>
              <p:spPr bwMode="auto">
                <a:xfrm>
                  <a:off x="5209" y="1892"/>
                  <a:ext cx="35" cy="1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4" name="Line 242"/>
                <p:cNvSpPr>
                  <a:spLocks noChangeShapeType="1"/>
                </p:cNvSpPr>
                <p:nvPr/>
              </p:nvSpPr>
              <p:spPr bwMode="auto">
                <a:xfrm>
                  <a:off x="5232" y="1885"/>
                  <a:ext cx="32"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5" name="Line 243"/>
                <p:cNvSpPr>
                  <a:spLocks noChangeShapeType="1"/>
                </p:cNvSpPr>
                <p:nvPr/>
              </p:nvSpPr>
              <p:spPr bwMode="auto">
                <a:xfrm>
                  <a:off x="5252" y="1879"/>
                  <a:ext cx="33"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6" name="Line 244"/>
                <p:cNvSpPr>
                  <a:spLocks noChangeShapeType="1"/>
                </p:cNvSpPr>
                <p:nvPr/>
              </p:nvSpPr>
              <p:spPr bwMode="auto">
                <a:xfrm>
                  <a:off x="5272" y="1872"/>
                  <a:ext cx="32"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7" name="Line 245"/>
                <p:cNvSpPr>
                  <a:spLocks noChangeShapeType="1"/>
                </p:cNvSpPr>
                <p:nvPr/>
              </p:nvSpPr>
              <p:spPr bwMode="auto">
                <a:xfrm>
                  <a:off x="5292" y="1865"/>
                  <a:ext cx="31" cy="1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8" name="Line 246"/>
                <p:cNvSpPr>
                  <a:spLocks noChangeShapeType="1"/>
                </p:cNvSpPr>
                <p:nvPr/>
              </p:nvSpPr>
              <p:spPr bwMode="auto">
                <a:xfrm>
                  <a:off x="5315" y="1858"/>
                  <a:ext cx="29"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grpSp>
        </p:grpSp>
      </p:grpSp>
      <p:grpSp>
        <p:nvGrpSpPr>
          <p:cNvPr id="13" name="组合 12"/>
          <p:cNvGrpSpPr/>
          <p:nvPr/>
        </p:nvGrpSpPr>
        <p:grpSpPr>
          <a:xfrm>
            <a:off x="8340174" y="2380651"/>
            <a:ext cx="552450" cy="227134"/>
            <a:chOff x="8340174" y="2380651"/>
            <a:chExt cx="552450" cy="227134"/>
          </a:xfrm>
        </p:grpSpPr>
        <p:sp>
          <p:nvSpPr>
            <p:cNvPr id="244922" name="Freeform 248"/>
            <p:cNvSpPr>
              <a:spLocks/>
            </p:cNvSpPr>
            <p:nvPr/>
          </p:nvSpPr>
          <p:spPr bwMode="auto">
            <a:xfrm>
              <a:off x="8340174" y="2380651"/>
              <a:ext cx="552450" cy="227134"/>
            </a:xfrm>
            <a:custGeom>
              <a:avLst/>
              <a:gdLst>
                <a:gd name="T0" fmla="*/ 0 w 2091"/>
                <a:gd name="T1" fmla="*/ 0 h 931"/>
                <a:gd name="T2" fmla="*/ 0 w 2091"/>
                <a:gd name="T3" fmla="*/ 0 h 931"/>
                <a:gd name="T4" fmla="*/ 0 w 2091"/>
                <a:gd name="T5" fmla="*/ 0 h 931"/>
                <a:gd name="T6" fmla="*/ 0 w 2091"/>
                <a:gd name="T7" fmla="*/ 0 h 931"/>
                <a:gd name="T8" fmla="*/ 0 w 2091"/>
                <a:gd name="T9" fmla="*/ 0 h 931"/>
                <a:gd name="T10" fmla="*/ 0 w 2091"/>
                <a:gd name="T11" fmla="*/ 0 h 931"/>
                <a:gd name="T12" fmla="*/ 0 w 2091"/>
                <a:gd name="T13" fmla="*/ 0 h 931"/>
                <a:gd name="T14" fmla="*/ 0 w 2091"/>
                <a:gd name="T15" fmla="*/ 0 h 931"/>
                <a:gd name="T16" fmla="*/ 0 w 2091"/>
                <a:gd name="T17" fmla="*/ 0 h 931"/>
                <a:gd name="T18" fmla="*/ 0 w 2091"/>
                <a:gd name="T19" fmla="*/ 0 h 931"/>
                <a:gd name="T20" fmla="*/ 0 w 2091"/>
                <a:gd name="T21" fmla="*/ 0 h 931"/>
                <a:gd name="T22" fmla="*/ 0 w 2091"/>
                <a:gd name="T23" fmla="*/ 0 h 931"/>
                <a:gd name="T24" fmla="*/ 0 w 2091"/>
                <a:gd name="T25" fmla="*/ 0 h 931"/>
                <a:gd name="T26" fmla="*/ 0 w 2091"/>
                <a:gd name="T27" fmla="*/ 0 h 931"/>
                <a:gd name="T28" fmla="*/ 0 w 2091"/>
                <a:gd name="T29" fmla="*/ 0 h 931"/>
                <a:gd name="T30" fmla="*/ 0 w 2091"/>
                <a:gd name="T31" fmla="*/ 0 h 931"/>
                <a:gd name="T32" fmla="*/ 0 w 2091"/>
                <a:gd name="T33" fmla="*/ 0 h 931"/>
                <a:gd name="T34" fmla="*/ 0 w 2091"/>
                <a:gd name="T35" fmla="*/ 0 h 931"/>
                <a:gd name="T36" fmla="*/ 0 w 2091"/>
                <a:gd name="T37" fmla="*/ 0 h 931"/>
                <a:gd name="T38" fmla="*/ 0 w 2091"/>
                <a:gd name="T39" fmla="*/ 0 h 931"/>
                <a:gd name="T40" fmla="*/ 0 w 2091"/>
                <a:gd name="T41" fmla="*/ 0 h 931"/>
                <a:gd name="T42" fmla="*/ 0 w 2091"/>
                <a:gd name="T43" fmla="*/ 0 h 931"/>
                <a:gd name="T44" fmla="*/ 0 w 2091"/>
                <a:gd name="T45" fmla="*/ 0 h 931"/>
                <a:gd name="T46" fmla="*/ 0 w 2091"/>
                <a:gd name="T47" fmla="*/ 0 h 931"/>
                <a:gd name="T48" fmla="*/ 0 w 2091"/>
                <a:gd name="T49" fmla="*/ 0 h 931"/>
                <a:gd name="T50" fmla="*/ 0 w 2091"/>
                <a:gd name="T51" fmla="*/ 0 h 931"/>
                <a:gd name="T52" fmla="*/ 0 w 2091"/>
                <a:gd name="T53" fmla="*/ 0 h 931"/>
                <a:gd name="T54" fmla="*/ 0 w 2091"/>
                <a:gd name="T55" fmla="*/ 0 h 931"/>
                <a:gd name="T56" fmla="*/ 0 w 2091"/>
                <a:gd name="T57" fmla="*/ 0 h 931"/>
                <a:gd name="T58" fmla="*/ 0 w 2091"/>
                <a:gd name="T59" fmla="*/ 0 h 931"/>
                <a:gd name="T60" fmla="*/ 0 w 2091"/>
                <a:gd name="T61" fmla="*/ 0 h 931"/>
                <a:gd name="T62" fmla="*/ 0 w 2091"/>
                <a:gd name="T63" fmla="*/ 0 h 931"/>
                <a:gd name="T64" fmla="*/ 0 w 2091"/>
                <a:gd name="T65" fmla="*/ 0 h 931"/>
                <a:gd name="T66" fmla="*/ 0 w 2091"/>
                <a:gd name="T67" fmla="*/ 0 h 931"/>
                <a:gd name="T68" fmla="*/ 0 w 2091"/>
                <a:gd name="T69" fmla="*/ 0 h 931"/>
                <a:gd name="T70" fmla="*/ 0 w 2091"/>
                <a:gd name="T71" fmla="*/ 0 h 931"/>
                <a:gd name="T72" fmla="*/ 0 w 2091"/>
                <a:gd name="T73" fmla="*/ 0 h 931"/>
                <a:gd name="T74" fmla="*/ 0 w 2091"/>
                <a:gd name="T75" fmla="*/ 0 h 931"/>
                <a:gd name="T76" fmla="*/ 0 w 2091"/>
                <a:gd name="T77" fmla="*/ 0 h 931"/>
                <a:gd name="T78" fmla="*/ 0 w 2091"/>
                <a:gd name="T79" fmla="*/ 0 h 931"/>
                <a:gd name="T80" fmla="*/ 0 w 2091"/>
                <a:gd name="T81" fmla="*/ 0 h 931"/>
                <a:gd name="T82" fmla="*/ 0 w 2091"/>
                <a:gd name="T83" fmla="*/ 0 h 931"/>
                <a:gd name="T84" fmla="*/ 0 w 2091"/>
                <a:gd name="T85" fmla="*/ 0 h 931"/>
                <a:gd name="T86" fmla="*/ 0 w 2091"/>
                <a:gd name="T87" fmla="*/ 0 h 931"/>
                <a:gd name="T88" fmla="*/ 0 w 2091"/>
                <a:gd name="T89" fmla="*/ 0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23" name="Freeform 249"/>
            <p:cNvSpPr>
              <a:spLocks/>
            </p:cNvSpPr>
            <p:nvPr/>
          </p:nvSpPr>
          <p:spPr bwMode="auto">
            <a:xfrm>
              <a:off x="8343349" y="2401166"/>
              <a:ext cx="542925" cy="202223"/>
            </a:xfrm>
            <a:custGeom>
              <a:avLst/>
              <a:gdLst>
                <a:gd name="T0" fmla="*/ 0 w 2049"/>
                <a:gd name="T1" fmla="*/ 0 h 829"/>
                <a:gd name="T2" fmla="*/ 0 w 2049"/>
                <a:gd name="T3" fmla="*/ 0 h 829"/>
                <a:gd name="T4" fmla="*/ 0 w 2049"/>
                <a:gd name="T5" fmla="*/ 0 h 829"/>
                <a:gd name="T6" fmla="*/ 0 w 2049"/>
                <a:gd name="T7" fmla="*/ 0 h 829"/>
                <a:gd name="T8" fmla="*/ 0 w 2049"/>
                <a:gd name="T9" fmla="*/ 0 h 829"/>
                <a:gd name="T10" fmla="*/ 0 w 2049"/>
                <a:gd name="T11" fmla="*/ 0 h 829"/>
                <a:gd name="T12" fmla="*/ 0 w 2049"/>
                <a:gd name="T13" fmla="*/ 0 h 829"/>
                <a:gd name="T14" fmla="*/ 0 w 2049"/>
                <a:gd name="T15" fmla="*/ 0 h 829"/>
                <a:gd name="T16" fmla="*/ 0 w 2049"/>
                <a:gd name="T17" fmla="*/ 0 h 829"/>
                <a:gd name="T18" fmla="*/ 0 w 2049"/>
                <a:gd name="T19" fmla="*/ 0 h 829"/>
                <a:gd name="T20" fmla="*/ 0 w 2049"/>
                <a:gd name="T21" fmla="*/ 0 h 829"/>
                <a:gd name="T22" fmla="*/ 0 w 2049"/>
                <a:gd name="T23" fmla="*/ 0 h 829"/>
                <a:gd name="T24" fmla="*/ 0 w 2049"/>
                <a:gd name="T25" fmla="*/ 0 h 829"/>
                <a:gd name="T26" fmla="*/ 0 w 2049"/>
                <a:gd name="T27" fmla="*/ 0 h 829"/>
                <a:gd name="T28" fmla="*/ 0 w 2049"/>
                <a:gd name="T29" fmla="*/ 0 h 829"/>
                <a:gd name="T30" fmla="*/ 0 w 2049"/>
                <a:gd name="T31" fmla="*/ 0 h 829"/>
                <a:gd name="T32" fmla="*/ 0 w 2049"/>
                <a:gd name="T33" fmla="*/ 0 h 829"/>
                <a:gd name="T34" fmla="*/ 0 w 2049"/>
                <a:gd name="T35" fmla="*/ 0 h 829"/>
                <a:gd name="T36" fmla="*/ 0 w 2049"/>
                <a:gd name="T37" fmla="*/ 0 h 829"/>
                <a:gd name="T38" fmla="*/ 0 w 2049"/>
                <a:gd name="T39" fmla="*/ 0 h 829"/>
                <a:gd name="T40" fmla="*/ 0 w 2049"/>
                <a:gd name="T41" fmla="*/ 0 h 829"/>
                <a:gd name="T42" fmla="*/ 0 w 2049"/>
                <a:gd name="T43" fmla="*/ 0 h 829"/>
                <a:gd name="T44" fmla="*/ 0 w 2049"/>
                <a:gd name="T45" fmla="*/ 0 h 829"/>
                <a:gd name="T46" fmla="*/ 0 w 2049"/>
                <a:gd name="T47" fmla="*/ 0 h 829"/>
                <a:gd name="T48" fmla="*/ 0 w 2049"/>
                <a:gd name="T49" fmla="*/ 0 h 829"/>
                <a:gd name="T50" fmla="*/ 0 w 2049"/>
                <a:gd name="T51" fmla="*/ 0 h 829"/>
                <a:gd name="T52" fmla="*/ 0 w 2049"/>
                <a:gd name="T53" fmla="*/ 0 h 829"/>
                <a:gd name="T54" fmla="*/ 0 w 2049"/>
                <a:gd name="T55" fmla="*/ 0 h 829"/>
                <a:gd name="T56" fmla="*/ 0 w 2049"/>
                <a:gd name="T57" fmla="*/ 0 h 829"/>
                <a:gd name="T58" fmla="*/ 0 w 2049"/>
                <a:gd name="T59" fmla="*/ 0 h 829"/>
                <a:gd name="T60" fmla="*/ 0 w 2049"/>
                <a:gd name="T61" fmla="*/ 0 h 829"/>
                <a:gd name="T62" fmla="*/ 0 w 2049"/>
                <a:gd name="T63" fmla="*/ 0 h 829"/>
                <a:gd name="T64" fmla="*/ 0 w 2049"/>
                <a:gd name="T65" fmla="*/ 0 h 829"/>
                <a:gd name="T66" fmla="*/ 0 w 2049"/>
                <a:gd name="T67" fmla="*/ 0 h 829"/>
                <a:gd name="T68" fmla="*/ 0 w 2049"/>
                <a:gd name="T69" fmla="*/ 0 h 829"/>
                <a:gd name="T70" fmla="*/ 0 w 2049"/>
                <a:gd name="T71" fmla="*/ 0 h 829"/>
                <a:gd name="T72" fmla="*/ 0 w 2049"/>
                <a:gd name="T73" fmla="*/ 0 h 829"/>
                <a:gd name="T74" fmla="*/ 0 w 2049"/>
                <a:gd name="T75" fmla="*/ 0 h 829"/>
                <a:gd name="T76" fmla="*/ 0 w 2049"/>
                <a:gd name="T77" fmla="*/ 0 h 829"/>
                <a:gd name="T78" fmla="*/ 0 w 2049"/>
                <a:gd name="T79" fmla="*/ 0 h 829"/>
                <a:gd name="T80" fmla="*/ 0 w 2049"/>
                <a:gd name="T81" fmla="*/ 0 h 829"/>
                <a:gd name="T82" fmla="*/ 0 w 2049"/>
                <a:gd name="T83" fmla="*/ 0 h 829"/>
                <a:gd name="T84" fmla="*/ 0 w 2049"/>
                <a:gd name="T85" fmla="*/ 0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24" name="Freeform 250"/>
            <p:cNvSpPr>
              <a:spLocks/>
            </p:cNvSpPr>
            <p:nvPr/>
          </p:nvSpPr>
          <p:spPr bwMode="auto">
            <a:xfrm>
              <a:off x="8735462" y="2474435"/>
              <a:ext cx="74613" cy="11723"/>
            </a:xfrm>
            <a:custGeom>
              <a:avLst/>
              <a:gdLst>
                <a:gd name="T0" fmla="*/ 0 w 280"/>
                <a:gd name="T1" fmla="*/ 0 h 48"/>
                <a:gd name="T2" fmla="*/ 0 w 280"/>
                <a:gd name="T3" fmla="*/ 0 h 48"/>
                <a:gd name="T4" fmla="*/ 0 w 280"/>
                <a:gd name="T5" fmla="*/ 0 h 48"/>
                <a:gd name="T6" fmla="*/ 0 w 280"/>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25" name="Freeform 251"/>
            <p:cNvSpPr>
              <a:spLocks/>
            </p:cNvSpPr>
            <p:nvPr/>
          </p:nvSpPr>
          <p:spPr bwMode="auto">
            <a:xfrm>
              <a:off x="8838649" y="2455385"/>
              <a:ext cx="44450" cy="14654"/>
            </a:xfrm>
            <a:custGeom>
              <a:avLst/>
              <a:gdLst>
                <a:gd name="T0" fmla="*/ 0 w 170"/>
                <a:gd name="T1" fmla="*/ 0 h 57"/>
                <a:gd name="T2" fmla="*/ 0 w 170"/>
                <a:gd name="T3" fmla="*/ 0 h 57"/>
                <a:gd name="T4" fmla="*/ 0 w 170"/>
                <a:gd name="T5" fmla="*/ 0 h 57"/>
                <a:gd name="T6" fmla="*/ 0 w 170"/>
                <a:gd name="T7" fmla="*/ 0 h 57"/>
                <a:gd name="T8" fmla="*/ 0 w 170"/>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26" name="Freeform 252"/>
            <p:cNvSpPr>
              <a:spLocks/>
            </p:cNvSpPr>
            <p:nvPr/>
          </p:nvSpPr>
          <p:spPr bwMode="auto">
            <a:xfrm>
              <a:off x="8624337" y="2445128"/>
              <a:ext cx="69850" cy="35169"/>
            </a:xfrm>
            <a:custGeom>
              <a:avLst/>
              <a:gdLst>
                <a:gd name="T0" fmla="*/ 0 w 263"/>
                <a:gd name="T1" fmla="*/ 0 h 143"/>
                <a:gd name="T2" fmla="*/ 0 w 263"/>
                <a:gd name="T3" fmla="*/ 0 h 143"/>
                <a:gd name="T4" fmla="*/ 0 w 263"/>
                <a:gd name="T5" fmla="*/ 0 h 143"/>
                <a:gd name="T6" fmla="*/ 0 w 263"/>
                <a:gd name="T7" fmla="*/ 0 h 143"/>
                <a:gd name="T8" fmla="*/ 0 w 263"/>
                <a:gd name="T9" fmla="*/ 0 h 143"/>
                <a:gd name="T10" fmla="*/ 0 w 263"/>
                <a:gd name="T11" fmla="*/ 0 h 143"/>
                <a:gd name="T12" fmla="*/ 0 w 263"/>
                <a:gd name="T13" fmla="*/ 0 h 143"/>
                <a:gd name="T14" fmla="*/ 0 w 263"/>
                <a:gd name="T15" fmla="*/ 0 h 143"/>
                <a:gd name="T16" fmla="*/ 0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27" name="Freeform 253"/>
            <p:cNvSpPr>
              <a:spLocks/>
            </p:cNvSpPr>
            <p:nvPr/>
          </p:nvSpPr>
          <p:spPr bwMode="auto">
            <a:xfrm>
              <a:off x="8398912" y="2524258"/>
              <a:ext cx="225425" cy="51288"/>
            </a:xfrm>
            <a:custGeom>
              <a:avLst/>
              <a:gdLst>
                <a:gd name="T0" fmla="*/ 0 w 853"/>
                <a:gd name="T1" fmla="*/ 0 h 212"/>
                <a:gd name="T2" fmla="*/ 0 w 853"/>
                <a:gd name="T3" fmla="*/ 0 h 212"/>
                <a:gd name="T4" fmla="*/ 0 w 853"/>
                <a:gd name="T5" fmla="*/ 0 h 212"/>
                <a:gd name="T6" fmla="*/ 0 w 853"/>
                <a:gd name="T7" fmla="*/ 0 h 212"/>
                <a:gd name="T8" fmla="*/ 0 w 853"/>
                <a:gd name="T9" fmla="*/ 0 h 212"/>
                <a:gd name="T10" fmla="*/ 0 w 853"/>
                <a:gd name="T11" fmla="*/ 0 h 212"/>
                <a:gd name="T12" fmla="*/ 0 w 853"/>
                <a:gd name="T13" fmla="*/ 0 h 212"/>
                <a:gd name="T14" fmla="*/ 0 w 853"/>
                <a:gd name="T15" fmla="*/ 0 h 212"/>
                <a:gd name="T16" fmla="*/ 0 w 853"/>
                <a:gd name="T17" fmla="*/ 0 h 212"/>
                <a:gd name="T18" fmla="*/ 0 w 853"/>
                <a:gd name="T19" fmla="*/ 0 h 212"/>
                <a:gd name="T20" fmla="*/ 0 w 853"/>
                <a:gd name="T21" fmla="*/ 0 h 212"/>
                <a:gd name="T22" fmla="*/ 0 w 853"/>
                <a:gd name="T23" fmla="*/ 0 h 212"/>
                <a:gd name="T24" fmla="*/ 0 w 853"/>
                <a:gd name="T25" fmla="*/ 0 h 212"/>
                <a:gd name="T26" fmla="*/ 0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2" name="组合 11"/>
          <p:cNvGrpSpPr/>
          <p:nvPr/>
        </p:nvGrpSpPr>
        <p:grpSpPr>
          <a:xfrm>
            <a:off x="8433837" y="2133002"/>
            <a:ext cx="228601" cy="115766"/>
            <a:chOff x="8433837" y="2133002"/>
            <a:chExt cx="228601" cy="115766"/>
          </a:xfrm>
        </p:grpSpPr>
        <p:grpSp>
          <p:nvGrpSpPr>
            <p:cNvPr id="244909" name="Group 255"/>
            <p:cNvGrpSpPr>
              <a:grpSpLocks/>
            </p:cNvGrpSpPr>
            <p:nvPr/>
          </p:nvGrpSpPr>
          <p:grpSpPr bwMode="auto">
            <a:xfrm>
              <a:off x="8433837" y="2133002"/>
              <a:ext cx="198438" cy="92320"/>
              <a:chOff x="5325" y="1860"/>
              <a:chExt cx="125" cy="63"/>
            </a:xfrm>
          </p:grpSpPr>
          <p:sp>
            <p:nvSpPr>
              <p:cNvPr id="244913" name="Freeform 256"/>
              <p:cNvSpPr>
                <a:spLocks/>
              </p:cNvSpPr>
              <p:nvPr/>
            </p:nvSpPr>
            <p:spPr bwMode="auto">
              <a:xfrm>
                <a:off x="5325" y="1860"/>
                <a:ext cx="125" cy="63"/>
              </a:xfrm>
              <a:custGeom>
                <a:avLst/>
                <a:gdLst>
                  <a:gd name="T0" fmla="*/ 0 w 751"/>
                  <a:gd name="T1" fmla="*/ 0 h 379"/>
                  <a:gd name="T2" fmla="*/ 0 w 751"/>
                  <a:gd name="T3" fmla="*/ 0 h 379"/>
                  <a:gd name="T4" fmla="*/ 0 w 751"/>
                  <a:gd name="T5" fmla="*/ 0 h 379"/>
                  <a:gd name="T6" fmla="*/ 0 w 751"/>
                  <a:gd name="T7" fmla="*/ 0 h 379"/>
                  <a:gd name="T8" fmla="*/ 0 w 751"/>
                  <a:gd name="T9" fmla="*/ 0 h 379"/>
                  <a:gd name="T10" fmla="*/ 0 w 751"/>
                  <a:gd name="T11" fmla="*/ 0 h 379"/>
                  <a:gd name="T12" fmla="*/ 0 w 751"/>
                  <a:gd name="T13" fmla="*/ 0 h 379"/>
                  <a:gd name="T14" fmla="*/ 0 w 751"/>
                  <a:gd name="T15" fmla="*/ 0 h 379"/>
                  <a:gd name="T16" fmla="*/ 0 w 751"/>
                  <a:gd name="T17" fmla="*/ 0 h 379"/>
                  <a:gd name="T18" fmla="*/ 0 w 751"/>
                  <a:gd name="T19" fmla="*/ 0 h 379"/>
                  <a:gd name="T20" fmla="*/ 0 w 751"/>
                  <a:gd name="T21" fmla="*/ 0 h 379"/>
                  <a:gd name="T22" fmla="*/ 0 w 751"/>
                  <a:gd name="T23" fmla="*/ 0 h 379"/>
                  <a:gd name="T24" fmla="*/ 0 w 751"/>
                  <a:gd name="T25" fmla="*/ 0 h 379"/>
                  <a:gd name="T26" fmla="*/ 0 w 751"/>
                  <a:gd name="T27" fmla="*/ 0 h 379"/>
                  <a:gd name="T28" fmla="*/ 0 w 751"/>
                  <a:gd name="T29" fmla="*/ 0 h 379"/>
                  <a:gd name="T30" fmla="*/ 0 w 751"/>
                  <a:gd name="T31" fmla="*/ 0 h 379"/>
                  <a:gd name="T32" fmla="*/ 0 w 751"/>
                  <a:gd name="T33" fmla="*/ 0 h 379"/>
                  <a:gd name="T34" fmla="*/ 0 w 751"/>
                  <a:gd name="T35" fmla="*/ 0 h 379"/>
                  <a:gd name="T36" fmla="*/ 0 w 751"/>
                  <a:gd name="T37" fmla="*/ 0 h 379"/>
                  <a:gd name="T38" fmla="*/ 0 w 751"/>
                  <a:gd name="T39" fmla="*/ 0 h 379"/>
                  <a:gd name="T40" fmla="*/ 0 w 751"/>
                  <a:gd name="T41" fmla="*/ 0 h 379"/>
                  <a:gd name="T42" fmla="*/ 0 w 751"/>
                  <a:gd name="T43" fmla="*/ 0 h 379"/>
                  <a:gd name="T44" fmla="*/ 0 w 751"/>
                  <a:gd name="T45" fmla="*/ 0 h 379"/>
                  <a:gd name="T46" fmla="*/ 0 w 751"/>
                  <a:gd name="T47" fmla="*/ 0 h 379"/>
                  <a:gd name="T48" fmla="*/ 0 w 751"/>
                  <a:gd name="T49" fmla="*/ 0 h 379"/>
                  <a:gd name="T50" fmla="*/ 0 w 751"/>
                  <a:gd name="T51" fmla="*/ 0 h 379"/>
                  <a:gd name="T52" fmla="*/ 0 w 751"/>
                  <a:gd name="T53" fmla="*/ 0 h 379"/>
                  <a:gd name="T54" fmla="*/ 0 w 751"/>
                  <a:gd name="T55" fmla="*/ 0 h 379"/>
                  <a:gd name="T56" fmla="*/ 0 w 751"/>
                  <a:gd name="T57" fmla="*/ 0 h 379"/>
                  <a:gd name="T58" fmla="*/ 0 w 751"/>
                  <a:gd name="T59" fmla="*/ 0 h 379"/>
                  <a:gd name="T60" fmla="*/ 0 w 751"/>
                  <a:gd name="T61" fmla="*/ 0 h 379"/>
                  <a:gd name="T62" fmla="*/ 0 w 751"/>
                  <a:gd name="T63" fmla="*/ 0 h 379"/>
                  <a:gd name="T64" fmla="*/ 0 w 751"/>
                  <a:gd name="T65" fmla="*/ 0 h 379"/>
                  <a:gd name="T66" fmla="*/ 0 w 751"/>
                  <a:gd name="T67" fmla="*/ 0 h 379"/>
                  <a:gd name="T68" fmla="*/ 0 w 751"/>
                  <a:gd name="T69" fmla="*/ 0 h 379"/>
                  <a:gd name="T70" fmla="*/ 0 w 751"/>
                  <a:gd name="T71" fmla="*/ 0 h 379"/>
                  <a:gd name="T72" fmla="*/ 0 w 751"/>
                  <a:gd name="T73" fmla="*/ 0 h 379"/>
                  <a:gd name="T74" fmla="*/ 0 w 751"/>
                  <a:gd name="T75" fmla="*/ 0 h 379"/>
                  <a:gd name="T76" fmla="*/ 0 w 751"/>
                  <a:gd name="T77" fmla="*/ 0 h 379"/>
                  <a:gd name="T78" fmla="*/ 0 w 751"/>
                  <a:gd name="T79" fmla="*/ 0 h 379"/>
                  <a:gd name="T80" fmla="*/ 0 w 751"/>
                  <a:gd name="T81" fmla="*/ 0 h 379"/>
                  <a:gd name="T82" fmla="*/ 0 w 751"/>
                  <a:gd name="T83" fmla="*/ 0 h 379"/>
                  <a:gd name="T84" fmla="*/ 0 w 751"/>
                  <a:gd name="T85" fmla="*/ 0 h 379"/>
                  <a:gd name="T86" fmla="*/ 0 w 751"/>
                  <a:gd name="T87" fmla="*/ 0 h 379"/>
                  <a:gd name="T88" fmla="*/ 0 w 751"/>
                  <a:gd name="T89" fmla="*/ 0 h 379"/>
                  <a:gd name="T90" fmla="*/ 0 w 751"/>
                  <a:gd name="T91" fmla="*/ 0 h 379"/>
                  <a:gd name="T92" fmla="*/ 0 w 751"/>
                  <a:gd name="T93" fmla="*/ 0 h 379"/>
                  <a:gd name="T94" fmla="*/ 0 w 751"/>
                  <a:gd name="T95" fmla="*/ 0 h 379"/>
                  <a:gd name="T96" fmla="*/ 0 w 751"/>
                  <a:gd name="T97" fmla="*/ 0 h 379"/>
                  <a:gd name="T98" fmla="*/ 0 w 751"/>
                  <a:gd name="T99" fmla="*/ 0 h 379"/>
                  <a:gd name="T100" fmla="*/ 0 w 751"/>
                  <a:gd name="T101" fmla="*/ 0 h 379"/>
                  <a:gd name="T102" fmla="*/ 0 w 751"/>
                  <a:gd name="T103" fmla="*/ 0 h 379"/>
                  <a:gd name="T104" fmla="*/ 0 w 751"/>
                  <a:gd name="T105" fmla="*/ 0 h 379"/>
                  <a:gd name="T106" fmla="*/ 0 w 751"/>
                  <a:gd name="T107" fmla="*/ 0 h 379"/>
                  <a:gd name="T108" fmla="*/ 0 w 751"/>
                  <a:gd name="T109" fmla="*/ 0 h 379"/>
                  <a:gd name="T110" fmla="*/ 0 w 751"/>
                  <a:gd name="T111" fmla="*/ 0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sz="1662" b="1">
                  <a:solidFill>
                    <a:srgbClr val="000099"/>
                  </a:solidFill>
                </a:endParaRPr>
              </a:p>
            </p:txBody>
          </p:sp>
          <p:sp>
            <p:nvSpPr>
              <p:cNvPr id="244914" name="Freeform 257"/>
              <p:cNvSpPr>
                <a:spLocks/>
              </p:cNvSpPr>
              <p:nvPr/>
            </p:nvSpPr>
            <p:spPr bwMode="auto">
              <a:xfrm>
                <a:off x="5374" y="1888"/>
                <a:ext cx="29" cy="7"/>
              </a:xfrm>
              <a:custGeom>
                <a:avLst/>
                <a:gdLst>
                  <a:gd name="T0" fmla="*/ 0 w 179"/>
                  <a:gd name="T1" fmla="*/ 0 h 43"/>
                  <a:gd name="T2" fmla="*/ 0 w 179"/>
                  <a:gd name="T3" fmla="*/ 0 h 43"/>
                  <a:gd name="T4" fmla="*/ 0 w 179"/>
                  <a:gd name="T5" fmla="*/ 0 h 43"/>
                  <a:gd name="T6" fmla="*/ 0 w 179"/>
                  <a:gd name="T7" fmla="*/ 0 h 43"/>
                  <a:gd name="T8" fmla="*/ 0 w 179"/>
                  <a:gd name="T9" fmla="*/ 0 h 43"/>
                  <a:gd name="T10" fmla="*/ 0 w 179"/>
                  <a:gd name="T11" fmla="*/ 0 h 43"/>
                  <a:gd name="T12" fmla="*/ 0 w 179"/>
                  <a:gd name="T13" fmla="*/ 0 h 43"/>
                  <a:gd name="T14" fmla="*/ 0 w 179"/>
                  <a:gd name="T15" fmla="*/ 0 h 43"/>
                  <a:gd name="T16" fmla="*/ 0 w 179"/>
                  <a:gd name="T17" fmla="*/ 0 h 43"/>
                  <a:gd name="T18" fmla="*/ 0 w 179"/>
                  <a:gd name="T19" fmla="*/ 0 h 43"/>
                  <a:gd name="T20" fmla="*/ 0 w 179"/>
                  <a:gd name="T21" fmla="*/ 0 h 43"/>
                  <a:gd name="T22" fmla="*/ 0 w 179"/>
                  <a:gd name="T23" fmla="*/ 0 h 43"/>
                  <a:gd name="T24" fmla="*/ 0 w 179"/>
                  <a:gd name="T25" fmla="*/ 0 h 43"/>
                  <a:gd name="T26" fmla="*/ 0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15" name="Freeform 258"/>
              <p:cNvSpPr>
                <a:spLocks/>
              </p:cNvSpPr>
              <p:nvPr/>
            </p:nvSpPr>
            <p:spPr bwMode="auto">
              <a:xfrm>
                <a:off x="5362" y="1894"/>
                <a:ext cx="4" cy="4"/>
              </a:xfrm>
              <a:custGeom>
                <a:avLst/>
                <a:gdLst>
                  <a:gd name="T0" fmla="*/ 0 w 20"/>
                  <a:gd name="T1" fmla="*/ 0 h 24"/>
                  <a:gd name="T2" fmla="*/ 0 w 20"/>
                  <a:gd name="T3" fmla="*/ 0 h 24"/>
                  <a:gd name="T4" fmla="*/ 0 w 20"/>
                  <a:gd name="T5" fmla="*/ 0 h 24"/>
                  <a:gd name="T6" fmla="*/ 0 w 20"/>
                  <a:gd name="T7" fmla="*/ 0 h 24"/>
                  <a:gd name="T8" fmla="*/ 0 w 20"/>
                  <a:gd name="T9" fmla="*/ 0 h 24"/>
                  <a:gd name="T10" fmla="*/ 0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16" name="Freeform 259"/>
              <p:cNvSpPr>
                <a:spLocks/>
              </p:cNvSpPr>
              <p:nvPr/>
            </p:nvSpPr>
            <p:spPr bwMode="auto">
              <a:xfrm>
                <a:off x="5331" y="1869"/>
                <a:ext cx="17" cy="8"/>
              </a:xfrm>
              <a:custGeom>
                <a:avLst/>
                <a:gdLst>
                  <a:gd name="T0" fmla="*/ 0 w 104"/>
                  <a:gd name="T1" fmla="*/ 0 h 48"/>
                  <a:gd name="T2" fmla="*/ 0 w 104"/>
                  <a:gd name="T3" fmla="*/ 0 h 48"/>
                  <a:gd name="T4" fmla="*/ 0 w 104"/>
                  <a:gd name="T5" fmla="*/ 0 h 48"/>
                  <a:gd name="T6" fmla="*/ 0 w 104"/>
                  <a:gd name="T7" fmla="*/ 0 h 48"/>
                  <a:gd name="T8" fmla="*/ 0 w 104"/>
                  <a:gd name="T9" fmla="*/ 0 h 48"/>
                  <a:gd name="T10" fmla="*/ 0 w 104"/>
                  <a:gd name="T11" fmla="*/ 0 h 48"/>
                  <a:gd name="T12" fmla="*/ 0 w 104"/>
                  <a:gd name="T13" fmla="*/ 0 h 48"/>
                  <a:gd name="T14" fmla="*/ 0 w 104"/>
                  <a:gd name="T15" fmla="*/ 0 h 48"/>
                  <a:gd name="T16" fmla="*/ 0 w 104"/>
                  <a:gd name="T17" fmla="*/ 0 h 48"/>
                  <a:gd name="T18" fmla="*/ 0 w 104"/>
                  <a:gd name="T19" fmla="*/ 0 h 48"/>
                  <a:gd name="T20" fmla="*/ 0 w 104"/>
                  <a:gd name="T21" fmla="*/ 0 h 48"/>
                  <a:gd name="T22" fmla="*/ 0 w 104"/>
                  <a:gd name="T23" fmla="*/ 0 h 48"/>
                  <a:gd name="T24" fmla="*/ 0 w 104"/>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17" name="Freeform 260"/>
              <p:cNvSpPr>
                <a:spLocks/>
              </p:cNvSpPr>
              <p:nvPr/>
            </p:nvSpPr>
            <p:spPr bwMode="auto">
              <a:xfrm>
                <a:off x="5357" y="1866"/>
                <a:ext cx="27" cy="7"/>
              </a:xfrm>
              <a:custGeom>
                <a:avLst/>
                <a:gdLst>
                  <a:gd name="T0" fmla="*/ 0 w 166"/>
                  <a:gd name="T1" fmla="*/ 0 h 42"/>
                  <a:gd name="T2" fmla="*/ 0 w 166"/>
                  <a:gd name="T3" fmla="*/ 0 h 42"/>
                  <a:gd name="T4" fmla="*/ 0 w 166"/>
                  <a:gd name="T5" fmla="*/ 0 h 42"/>
                  <a:gd name="T6" fmla="*/ 0 w 166"/>
                  <a:gd name="T7" fmla="*/ 0 h 42"/>
                  <a:gd name="T8" fmla="*/ 0 w 166"/>
                  <a:gd name="T9" fmla="*/ 0 h 42"/>
                  <a:gd name="T10" fmla="*/ 0 w 166"/>
                  <a:gd name="T11" fmla="*/ 0 h 42"/>
                  <a:gd name="T12" fmla="*/ 0 w 166"/>
                  <a:gd name="T13" fmla="*/ 0 h 42"/>
                  <a:gd name="T14" fmla="*/ 0 w 166"/>
                  <a:gd name="T15" fmla="*/ 0 h 42"/>
                  <a:gd name="T16" fmla="*/ 0 w 166"/>
                  <a:gd name="T17" fmla="*/ 0 h 42"/>
                  <a:gd name="T18" fmla="*/ 0 w 166"/>
                  <a:gd name="T19" fmla="*/ 0 h 42"/>
                  <a:gd name="T20" fmla="*/ 0 w 166"/>
                  <a:gd name="T21" fmla="*/ 0 h 42"/>
                  <a:gd name="T22" fmla="*/ 0 w 166"/>
                  <a:gd name="T23" fmla="*/ 0 h 42"/>
                  <a:gd name="T24" fmla="*/ 0 w 166"/>
                  <a:gd name="T25" fmla="*/ 0 h 42"/>
                  <a:gd name="T26" fmla="*/ 0 w 166"/>
                  <a:gd name="T27" fmla="*/ 0 h 42"/>
                  <a:gd name="T28" fmla="*/ 0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18" name="Freeform 261"/>
              <p:cNvSpPr>
                <a:spLocks/>
              </p:cNvSpPr>
              <p:nvPr/>
            </p:nvSpPr>
            <p:spPr bwMode="auto">
              <a:xfrm>
                <a:off x="5335" y="1874"/>
                <a:ext cx="6" cy="5"/>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19" name="Freeform 262"/>
              <p:cNvSpPr>
                <a:spLocks/>
              </p:cNvSpPr>
              <p:nvPr/>
            </p:nvSpPr>
            <p:spPr bwMode="auto">
              <a:xfrm>
                <a:off x="5329" y="1870"/>
                <a:ext cx="6" cy="4"/>
              </a:xfrm>
              <a:custGeom>
                <a:avLst/>
                <a:gdLst>
                  <a:gd name="T0" fmla="*/ 0 w 33"/>
                  <a:gd name="T1" fmla="*/ 0 h 28"/>
                  <a:gd name="T2" fmla="*/ 0 w 33"/>
                  <a:gd name="T3" fmla="*/ 0 h 28"/>
                  <a:gd name="T4" fmla="*/ 0 w 33"/>
                  <a:gd name="T5" fmla="*/ 0 h 28"/>
                  <a:gd name="T6" fmla="*/ 0 w 33"/>
                  <a:gd name="T7" fmla="*/ 0 h 28"/>
                  <a:gd name="T8" fmla="*/ 0 w 33"/>
                  <a:gd name="T9" fmla="*/ 0 h 28"/>
                  <a:gd name="T10" fmla="*/ 0 w 33"/>
                  <a:gd name="T11" fmla="*/ 0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20" name="Freeform 263"/>
              <p:cNvSpPr>
                <a:spLocks/>
              </p:cNvSpPr>
              <p:nvPr/>
            </p:nvSpPr>
            <p:spPr bwMode="auto">
              <a:xfrm>
                <a:off x="5399" y="1876"/>
                <a:ext cx="6" cy="7"/>
              </a:xfrm>
              <a:custGeom>
                <a:avLst/>
                <a:gdLst>
                  <a:gd name="T0" fmla="*/ 0 w 37"/>
                  <a:gd name="T1" fmla="*/ 0 h 42"/>
                  <a:gd name="T2" fmla="*/ 0 w 37"/>
                  <a:gd name="T3" fmla="*/ 0 h 42"/>
                  <a:gd name="T4" fmla="*/ 0 w 37"/>
                  <a:gd name="T5" fmla="*/ 0 h 42"/>
                  <a:gd name="T6" fmla="*/ 0 w 37"/>
                  <a:gd name="T7" fmla="*/ 0 h 42"/>
                  <a:gd name="T8" fmla="*/ 0 w 37"/>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21" name="Freeform 264"/>
              <p:cNvSpPr>
                <a:spLocks/>
              </p:cNvSpPr>
              <p:nvPr/>
            </p:nvSpPr>
            <p:spPr bwMode="auto">
              <a:xfrm>
                <a:off x="5420" y="1907"/>
                <a:ext cx="9" cy="6"/>
              </a:xfrm>
              <a:custGeom>
                <a:avLst/>
                <a:gdLst>
                  <a:gd name="T0" fmla="*/ 0 w 50"/>
                  <a:gd name="T1" fmla="*/ 0 h 39"/>
                  <a:gd name="T2" fmla="*/ 0 w 50"/>
                  <a:gd name="T3" fmla="*/ 0 h 39"/>
                  <a:gd name="T4" fmla="*/ 0 w 50"/>
                  <a:gd name="T5" fmla="*/ 0 h 39"/>
                  <a:gd name="T6" fmla="*/ 0 w 50"/>
                  <a:gd name="T7" fmla="*/ 0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244910" name="Group 265"/>
            <p:cNvGrpSpPr>
              <a:grpSpLocks/>
            </p:cNvGrpSpPr>
            <p:nvPr/>
          </p:nvGrpSpPr>
          <p:grpSpPr bwMode="auto">
            <a:xfrm>
              <a:off x="8603700" y="2182825"/>
              <a:ext cx="58738" cy="65943"/>
              <a:chOff x="5432" y="1894"/>
              <a:chExt cx="37" cy="45"/>
            </a:xfrm>
          </p:grpSpPr>
          <p:sp>
            <p:nvSpPr>
              <p:cNvPr id="244911" name="Freeform 266"/>
              <p:cNvSpPr>
                <a:spLocks/>
              </p:cNvSpPr>
              <p:nvPr/>
            </p:nvSpPr>
            <p:spPr bwMode="auto">
              <a:xfrm>
                <a:off x="5432" y="1894"/>
                <a:ext cx="37" cy="45"/>
              </a:xfrm>
              <a:custGeom>
                <a:avLst/>
                <a:gdLst>
                  <a:gd name="T0" fmla="*/ 0 w 219"/>
                  <a:gd name="T1" fmla="*/ 0 h 267"/>
                  <a:gd name="T2" fmla="*/ 0 w 219"/>
                  <a:gd name="T3" fmla="*/ 0 h 267"/>
                  <a:gd name="T4" fmla="*/ 0 w 219"/>
                  <a:gd name="T5" fmla="*/ 0 h 267"/>
                  <a:gd name="T6" fmla="*/ 0 w 219"/>
                  <a:gd name="T7" fmla="*/ 0 h 267"/>
                  <a:gd name="T8" fmla="*/ 0 w 219"/>
                  <a:gd name="T9" fmla="*/ 0 h 267"/>
                  <a:gd name="T10" fmla="*/ 0 w 219"/>
                  <a:gd name="T11" fmla="*/ 0 h 267"/>
                  <a:gd name="T12" fmla="*/ 0 w 219"/>
                  <a:gd name="T13" fmla="*/ 0 h 267"/>
                  <a:gd name="T14" fmla="*/ 0 w 219"/>
                  <a:gd name="T15" fmla="*/ 0 h 267"/>
                  <a:gd name="T16" fmla="*/ 0 w 219"/>
                  <a:gd name="T17" fmla="*/ 0 h 267"/>
                  <a:gd name="T18" fmla="*/ 0 w 219"/>
                  <a:gd name="T19" fmla="*/ 0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12" name="Freeform 267"/>
              <p:cNvSpPr>
                <a:spLocks/>
              </p:cNvSpPr>
              <p:nvPr/>
            </p:nvSpPr>
            <p:spPr bwMode="auto">
              <a:xfrm>
                <a:off x="5436" y="1898"/>
                <a:ext cx="29" cy="37"/>
              </a:xfrm>
              <a:custGeom>
                <a:avLst/>
                <a:gdLst>
                  <a:gd name="T0" fmla="*/ 0 w 175"/>
                  <a:gd name="T1" fmla="*/ 0 h 220"/>
                  <a:gd name="T2" fmla="*/ 0 w 175"/>
                  <a:gd name="T3" fmla="*/ 0 h 220"/>
                  <a:gd name="T4" fmla="*/ 0 w 175"/>
                  <a:gd name="T5" fmla="*/ 0 h 220"/>
                  <a:gd name="T6" fmla="*/ 0 w 175"/>
                  <a:gd name="T7" fmla="*/ 0 h 220"/>
                  <a:gd name="T8" fmla="*/ 0 w 175"/>
                  <a:gd name="T9" fmla="*/ 0 h 220"/>
                  <a:gd name="T10" fmla="*/ 0 w 175"/>
                  <a:gd name="T11" fmla="*/ 0 h 220"/>
                  <a:gd name="T12" fmla="*/ 0 w 175"/>
                  <a:gd name="T13" fmla="*/ 0 h 220"/>
                  <a:gd name="T14" fmla="*/ 0 w 175"/>
                  <a:gd name="T15" fmla="*/ 0 h 220"/>
                  <a:gd name="T16" fmla="*/ 0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grpSp>
        <p:nvGrpSpPr>
          <p:cNvPr id="11" name="组合 10"/>
          <p:cNvGrpSpPr/>
          <p:nvPr/>
        </p:nvGrpSpPr>
        <p:grpSpPr>
          <a:xfrm>
            <a:off x="8336999" y="2197479"/>
            <a:ext cx="184150" cy="104043"/>
            <a:chOff x="8336999" y="2197479"/>
            <a:chExt cx="184150" cy="104043"/>
          </a:xfrm>
        </p:grpSpPr>
        <p:sp>
          <p:nvSpPr>
            <p:cNvPr id="244899" name="Freeform 280"/>
            <p:cNvSpPr>
              <a:spLocks/>
            </p:cNvSpPr>
            <p:nvPr/>
          </p:nvSpPr>
          <p:spPr bwMode="auto">
            <a:xfrm>
              <a:off x="8336999" y="2197479"/>
              <a:ext cx="184150" cy="104043"/>
            </a:xfrm>
            <a:custGeom>
              <a:avLst/>
              <a:gdLst>
                <a:gd name="T0" fmla="*/ 0 w 698"/>
                <a:gd name="T1" fmla="*/ 0 h 425"/>
                <a:gd name="T2" fmla="*/ 0 w 698"/>
                <a:gd name="T3" fmla="*/ 0 h 425"/>
                <a:gd name="T4" fmla="*/ 0 w 698"/>
                <a:gd name="T5" fmla="*/ 0 h 425"/>
                <a:gd name="T6" fmla="*/ 0 w 698"/>
                <a:gd name="T7" fmla="*/ 0 h 425"/>
                <a:gd name="T8" fmla="*/ 0 w 698"/>
                <a:gd name="T9" fmla="*/ 0 h 425"/>
                <a:gd name="T10" fmla="*/ 0 w 698"/>
                <a:gd name="T11" fmla="*/ 0 h 425"/>
                <a:gd name="T12" fmla="*/ 0 w 698"/>
                <a:gd name="T13" fmla="*/ 0 h 425"/>
                <a:gd name="T14" fmla="*/ 0 w 698"/>
                <a:gd name="T15" fmla="*/ 0 h 425"/>
                <a:gd name="T16" fmla="*/ 0 w 698"/>
                <a:gd name="T17" fmla="*/ 0 h 425"/>
                <a:gd name="T18" fmla="*/ 0 w 698"/>
                <a:gd name="T19" fmla="*/ 0 h 425"/>
                <a:gd name="T20" fmla="*/ 0 w 698"/>
                <a:gd name="T21" fmla="*/ 0 h 425"/>
                <a:gd name="T22" fmla="*/ 0 w 698"/>
                <a:gd name="T23" fmla="*/ 0 h 425"/>
                <a:gd name="T24" fmla="*/ 0 w 698"/>
                <a:gd name="T25" fmla="*/ 0 h 425"/>
                <a:gd name="T26" fmla="*/ 0 w 698"/>
                <a:gd name="T27" fmla="*/ 0 h 425"/>
                <a:gd name="T28" fmla="*/ 0 w 698"/>
                <a:gd name="T29" fmla="*/ 0 h 425"/>
                <a:gd name="T30" fmla="*/ 0 w 698"/>
                <a:gd name="T31" fmla="*/ 0 h 425"/>
                <a:gd name="T32" fmla="*/ 0 w 698"/>
                <a:gd name="T33" fmla="*/ 0 h 425"/>
                <a:gd name="T34" fmla="*/ 0 w 698"/>
                <a:gd name="T35" fmla="*/ 0 h 425"/>
                <a:gd name="T36" fmla="*/ 0 w 698"/>
                <a:gd name="T37" fmla="*/ 0 h 425"/>
                <a:gd name="T38" fmla="*/ 0 w 698"/>
                <a:gd name="T39" fmla="*/ 0 h 425"/>
                <a:gd name="T40" fmla="*/ 0 w 698"/>
                <a:gd name="T41" fmla="*/ 0 h 425"/>
                <a:gd name="T42" fmla="*/ 0 w 698"/>
                <a:gd name="T43" fmla="*/ 0 h 425"/>
                <a:gd name="T44" fmla="*/ 0 w 698"/>
                <a:gd name="T45" fmla="*/ 0 h 425"/>
                <a:gd name="T46" fmla="*/ 0 w 698"/>
                <a:gd name="T47" fmla="*/ 0 h 425"/>
                <a:gd name="T48" fmla="*/ 0 w 698"/>
                <a:gd name="T49" fmla="*/ 0 h 425"/>
                <a:gd name="T50" fmla="*/ 0 w 698"/>
                <a:gd name="T51" fmla="*/ 0 h 425"/>
                <a:gd name="T52" fmla="*/ 0 w 698"/>
                <a:gd name="T53" fmla="*/ 0 h 425"/>
                <a:gd name="T54" fmla="*/ 0 w 698"/>
                <a:gd name="T55" fmla="*/ 0 h 425"/>
                <a:gd name="T56" fmla="*/ 0 w 698"/>
                <a:gd name="T57" fmla="*/ 0 h 425"/>
                <a:gd name="T58" fmla="*/ 0 w 698"/>
                <a:gd name="T59" fmla="*/ 0 h 425"/>
                <a:gd name="T60" fmla="*/ 0 w 698"/>
                <a:gd name="T61" fmla="*/ 0 h 425"/>
                <a:gd name="T62" fmla="*/ 0 w 698"/>
                <a:gd name="T63" fmla="*/ 0 h 425"/>
                <a:gd name="T64" fmla="*/ 0 w 698"/>
                <a:gd name="T65" fmla="*/ 0 h 425"/>
                <a:gd name="T66" fmla="*/ 0 w 698"/>
                <a:gd name="T67" fmla="*/ 0 h 425"/>
                <a:gd name="T68" fmla="*/ 0 w 698"/>
                <a:gd name="T69" fmla="*/ 0 h 425"/>
                <a:gd name="T70" fmla="*/ 0 w 698"/>
                <a:gd name="T71" fmla="*/ 0 h 425"/>
                <a:gd name="T72" fmla="*/ 0 w 698"/>
                <a:gd name="T73" fmla="*/ 0 h 425"/>
                <a:gd name="T74" fmla="*/ 0 w 698"/>
                <a:gd name="T75" fmla="*/ 0 h 425"/>
                <a:gd name="T76" fmla="*/ 0 w 698"/>
                <a:gd name="T77" fmla="*/ 0 h 425"/>
                <a:gd name="T78" fmla="*/ 0 w 698"/>
                <a:gd name="T79" fmla="*/ 0 h 425"/>
                <a:gd name="T80" fmla="*/ 0 w 698"/>
                <a:gd name="T81" fmla="*/ 0 h 425"/>
                <a:gd name="T82" fmla="*/ 0 w 698"/>
                <a:gd name="T83" fmla="*/ 0 h 425"/>
                <a:gd name="T84" fmla="*/ 0 w 698"/>
                <a:gd name="T85" fmla="*/ 0 h 425"/>
                <a:gd name="T86" fmla="*/ 0 w 698"/>
                <a:gd name="T87" fmla="*/ 0 h 425"/>
                <a:gd name="T88" fmla="*/ 0 w 698"/>
                <a:gd name="T89" fmla="*/ 0 h 425"/>
                <a:gd name="T90" fmla="*/ 0 w 698"/>
                <a:gd name="T91" fmla="*/ 0 h 425"/>
                <a:gd name="T92" fmla="*/ 0 w 698"/>
                <a:gd name="T93" fmla="*/ 0 h 425"/>
                <a:gd name="T94" fmla="*/ 0 w 698"/>
                <a:gd name="T95" fmla="*/ 0 h 425"/>
                <a:gd name="T96" fmla="*/ 0 w 698"/>
                <a:gd name="T97" fmla="*/ 0 h 425"/>
                <a:gd name="T98" fmla="*/ 0 w 698"/>
                <a:gd name="T99" fmla="*/ 0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sz="1662" b="1">
                <a:solidFill>
                  <a:srgbClr val="000099"/>
                </a:solidFill>
              </a:endParaRPr>
            </a:p>
          </p:txBody>
        </p:sp>
        <p:sp>
          <p:nvSpPr>
            <p:cNvPr id="244900" name="Freeform 281"/>
            <p:cNvSpPr>
              <a:spLocks/>
            </p:cNvSpPr>
            <p:nvPr/>
          </p:nvSpPr>
          <p:spPr bwMode="auto">
            <a:xfrm>
              <a:off x="8344937" y="2215064"/>
              <a:ext cx="58738" cy="13189"/>
            </a:xfrm>
            <a:custGeom>
              <a:avLst/>
              <a:gdLst>
                <a:gd name="T0" fmla="*/ 0 w 223"/>
                <a:gd name="T1" fmla="*/ 0 h 52"/>
                <a:gd name="T2" fmla="*/ 0 w 223"/>
                <a:gd name="T3" fmla="*/ 0 h 52"/>
                <a:gd name="T4" fmla="*/ 0 w 223"/>
                <a:gd name="T5" fmla="*/ 0 h 52"/>
                <a:gd name="T6" fmla="*/ 0 w 223"/>
                <a:gd name="T7" fmla="*/ 0 h 52"/>
                <a:gd name="T8" fmla="*/ 0 w 223"/>
                <a:gd name="T9" fmla="*/ 0 h 52"/>
                <a:gd name="T10" fmla="*/ 0 w 223"/>
                <a:gd name="T11" fmla="*/ 0 h 52"/>
                <a:gd name="T12" fmla="*/ 0 w 223"/>
                <a:gd name="T13" fmla="*/ 0 h 52"/>
                <a:gd name="T14" fmla="*/ 0 w 223"/>
                <a:gd name="T15" fmla="*/ 0 h 52"/>
                <a:gd name="T16" fmla="*/ 0 w 223"/>
                <a:gd name="T17" fmla="*/ 0 h 52"/>
                <a:gd name="T18" fmla="*/ 0 w 223"/>
                <a:gd name="T19" fmla="*/ 0 h 52"/>
                <a:gd name="T20" fmla="*/ 0 w 223"/>
                <a:gd name="T21" fmla="*/ 0 h 52"/>
                <a:gd name="T22" fmla="*/ 0 w 223"/>
                <a:gd name="T23" fmla="*/ 0 h 52"/>
                <a:gd name="T24" fmla="*/ 0 w 223"/>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1" name="Freeform 282"/>
            <p:cNvSpPr>
              <a:spLocks/>
            </p:cNvSpPr>
            <p:nvPr/>
          </p:nvSpPr>
          <p:spPr bwMode="auto">
            <a:xfrm>
              <a:off x="8376687" y="2201875"/>
              <a:ext cx="49213" cy="8792"/>
            </a:xfrm>
            <a:custGeom>
              <a:avLst/>
              <a:gdLst>
                <a:gd name="T0" fmla="*/ 0 w 188"/>
                <a:gd name="T1" fmla="*/ 0 h 36"/>
                <a:gd name="T2" fmla="*/ 0 w 188"/>
                <a:gd name="T3" fmla="*/ 0 h 36"/>
                <a:gd name="T4" fmla="*/ 0 w 188"/>
                <a:gd name="T5" fmla="*/ 0 h 36"/>
                <a:gd name="T6" fmla="*/ 0 w 188"/>
                <a:gd name="T7" fmla="*/ 0 h 36"/>
                <a:gd name="T8" fmla="*/ 0 w 188"/>
                <a:gd name="T9" fmla="*/ 0 h 36"/>
                <a:gd name="T10" fmla="*/ 0 w 188"/>
                <a:gd name="T11" fmla="*/ 0 h 36"/>
                <a:gd name="T12" fmla="*/ 0 w 188"/>
                <a:gd name="T13" fmla="*/ 0 h 36"/>
                <a:gd name="T14" fmla="*/ 0 w 188"/>
                <a:gd name="T15" fmla="*/ 0 h 36"/>
                <a:gd name="T16" fmla="*/ 0 w 188"/>
                <a:gd name="T17" fmla="*/ 0 h 36"/>
                <a:gd name="T18" fmla="*/ 0 w 188"/>
                <a:gd name="T19" fmla="*/ 0 h 36"/>
                <a:gd name="T20" fmla="*/ 0 w 188"/>
                <a:gd name="T21" fmla="*/ 0 h 36"/>
                <a:gd name="T22" fmla="*/ 0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2" name="Freeform 283"/>
            <p:cNvSpPr>
              <a:spLocks/>
            </p:cNvSpPr>
            <p:nvPr/>
          </p:nvSpPr>
          <p:spPr bwMode="auto">
            <a:xfrm>
              <a:off x="8386212" y="2234114"/>
              <a:ext cx="20638" cy="4396"/>
            </a:xfrm>
            <a:custGeom>
              <a:avLst/>
              <a:gdLst>
                <a:gd name="T0" fmla="*/ 0 w 76"/>
                <a:gd name="T1" fmla="*/ 0 h 17"/>
                <a:gd name="T2" fmla="*/ 0 w 76"/>
                <a:gd name="T3" fmla="*/ 0 h 17"/>
                <a:gd name="T4" fmla="*/ 0 w 76"/>
                <a:gd name="T5" fmla="*/ 0 h 17"/>
                <a:gd name="T6" fmla="*/ 0 w 76"/>
                <a:gd name="T7" fmla="*/ 0 h 17"/>
                <a:gd name="T8" fmla="*/ 0 w 76"/>
                <a:gd name="T9" fmla="*/ 0 h 17"/>
                <a:gd name="T10" fmla="*/ 0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3" name="Freeform 284"/>
            <p:cNvSpPr>
              <a:spLocks/>
            </p:cNvSpPr>
            <p:nvPr/>
          </p:nvSpPr>
          <p:spPr bwMode="auto">
            <a:xfrm>
              <a:off x="8343349" y="2229718"/>
              <a:ext cx="4763" cy="8792"/>
            </a:xfrm>
            <a:custGeom>
              <a:avLst/>
              <a:gdLst>
                <a:gd name="T0" fmla="*/ 0 w 19"/>
                <a:gd name="T1" fmla="*/ 0 h 32"/>
                <a:gd name="T2" fmla="*/ 0 w 19"/>
                <a:gd name="T3" fmla="*/ 0 h 32"/>
                <a:gd name="T4" fmla="*/ 0 w 19"/>
                <a:gd name="T5" fmla="*/ 0 h 32"/>
                <a:gd name="T6" fmla="*/ 0 w 19"/>
                <a:gd name="T7" fmla="*/ 0 h 32"/>
                <a:gd name="T8" fmla="*/ 0 w 19"/>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4" name="Freeform 285"/>
            <p:cNvSpPr>
              <a:spLocks/>
            </p:cNvSpPr>
            <p:nvPr/>
          </p:nvSpPr>
          <p:spPr bwMode="auto">
            <a:xfrm>
              <a:off x="8357637" y="2250233"/>
              <a:ext cx="4763" cy="4396"/>
            </a:xfrm>
            <a:custGeom>
              <a:avLst/>
              <a:gdLst>
                <a:gd name="T0" fmla="*/ 0 w 14"/>
                <a:gd name="T1" fmla="*/ 0 h 18"/>
                <a:gd name="T2" fmla="*/ 0 w 14"/>
                <a:gd name="T3" fmla="*/ 0 h 18"/>
                <a:gd name="T4" fmla="*/ 0 w 14"/>
                <a:gd name="T5" fmla="*/ 0 h 18"/>
                <a:gd name="T6" fmla="*/ 0 w 14"/>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18">
                  <a:moveTo>
                    <a:pt x="14" y="0"/>
                  </a:moveTo>
                  <a:lnTo>
                    <a:pt x="11" y="9"/>
                  </a:lnTo>
                  <a:lnTo>
                    <a:pt x="0" y="18"/>
                  </a:lnTo>
                  <a:lnTo>
                    <a:pt x="1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5" name="Freeform 286"/>
            <p:cNvSpPr>
              <a:spLocks/>
            </p:cNvSpPr>
            <p:nvPr/>
          </p:nvSpPr>
          <p:spPr bwMode="auto">
            <a:xfrm>
              <a:off x="8424312" y="2222391"/>
              <a:ext cx="9525" cy="10258"/>
            </a:xfrm>
            <a:custGeom>
              <a:avLst/>
              <a:gdLst>
                <a:gd name="T0" fmla="*/ 0 w 35"/>
                <a:gd name="T1" fmla="*/ 0 h 43"/>
                <a:gd name="T2" fmla="*/ 0 w 35"/>
                <a:gd name="T3" fmla="*/ 0 h 43"/>
                <a:gd name="T4" fmla="*/ 0 w 35"/>
                <a:gd name="T5" fmla="*/ 0 h 43"/>
                <a:gd name="T6" fmla="*/ 0 w 35"/>
                <a:gd name="T7" fmla="*/ 0 h 43"/>
                <a:gd name="T8" fmla="*/ 0 w 35"/>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6" name="Freeform 287"/>
            <p:cNvSpPr>
              <a:spLocks/>
            </p:cNvSpPr>
            <p:nvPr/>
          </p:nvSpPr>
          <p:spPr bwMode="auto">
            <a:xfrm>
              <a:off x="8441774" y="2222391"/>
              <a:ext cx="30163" cy="27842"/>
            </a:xfrm>
            <a:custGeom>
              <a:avLst/>
              <a:gdLst>
                <a:gd name="T0" fmla="*/ 0 w 114"/>
                <a:gd name="T1" fmla="*/ 0 h 114"/>
                <a:gd name="T2" fmla="*/ 0 w 114"/>
                <a:gd name="T3" fmla="*/ 0 h 114"/>
                <a:gd name="T4" fmla="*/ 0 w 114"/>
                <a:gd name="T5" fmla="*/ 0 h 114"/>
                <a:gd name="T6" fmla="*/ 0 w 114"/>
                <a:gd name="T7" fmla="*/ 0 h 114"/>
                <a:gd name="T8" fmla="*/ 0 w 114"/>
                <a:gd name="T9" fmla="*/ 0 h 114"/>
                <a:gd name="T10" fmla="*/ 0 w 114"/>
                <a:gd name="T11" fmla="*/ 0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7" name="Freeform 288"/>
            <p:cNvSpPr>
              <a:spLocks/>
            </p:cNvSpPr>
            <p:nvPr/>
          </p:nvSpPr>
          <p:spPr bwMode="auto">
            <a:xfrm>
              <a:off x="8479874" y="2261956"/>
              <a:ext cx="6350" cy="19050"/>
            </a:xfrm>
            <a:custGeom>
              <a:avLst/>
              <a:gdLst>
                <a:gd name="T0" fmla="*/ 0 w 27"/>
                <a:gd name="T1" fmla="*/ 0 h 82"/>
                <a:gd name="T2" fmla="*/ 0 w 27"/>
                <a:gd name="T3" fmla="*/ 0 h 82"/>
                <a:gd name="T4" fmla="*/ 0 w 27"/>
                <a:gd name="T5" fmla="*/ 0 h 82"/>
                <a:gd name="T6" fmla="*/ 0 w 27"/>
                <a:gd name="T7" fmla="*/ 0 h 82"/>
                <a:gd name="T8" fmla="*/ 0 w 27"/>
                <a:gd name="T9" fmla="*/ 0 h 82"/>
                <a:gd name="T10" fmla="*/ 0 w 27"/>
                <a:gd name="T11" fmla="*/ 0 h 82"/>
                <a:gd name="T12" fmla="*/ 0 w 27"/>
                <a:gd name="T13" fmla="*/ 0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8" name="Freeform 289"/>
            <p:cNvSpPr>
              <a:spLocks/>
            </p:cNvSpPr>
            <p:nvPr/>
          </p:nvSpPr>
          <p:spPr bwMode="auto">
            <a:xfrm>
              <a:off x="8413199" y="2241441"/>
              <a:ext cx="3175" cy="7327"/>
            </a:xfrm>
            <a:custGeom>
              <a:avLst/>
              <a:gdLst>
                <a:gd name="T0" fmla="*/ 0 w 15"/>
                <a:gd name="T1" fmla="*/ 0 h 30"/>
                <a:gd name="T2" fmla="*/ 0 w 15"/>
                <a:gd name="T3" fmla="*/ 0 h 30"/>
                <a:gd name="T4" fmla="*/ 0 w 15"/>
                <a:gd name="T5" fmla="*/ 0 h 30"/>
                <a:gd name="T6" fmla="*/ 0 w 15"/>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0" name="组合 9"/>
          <p:cNvGrpSpPr/>
          <p:nvPr/>
        </p:nvGrpSpPr>
        <p:grpSpPr>
          <a:xfrm>
            <a:off x="8492574" y="1968877"/>
            <a:ext cx="425450" cy="446943"/>
            <a:chOff x="8492574" y="1968877"/>
            <a:chExt cx="425450" cy="446943"/>
          </a:xfrm>
        </p:grpSpPr>
        <p:sp>
          <p:nvSpPr>
            <p:cNvPr id="244885" name="Freeform 291"/>
            <p:cNvSpPr>
              <a:spLocks/>
            </p:cNvSpPr>
            <p:nvPr/>
          </p:nvSpPr>
          <p:spPr bwMode="auto">
            <a:xfrm>
              <a:off x="8675137" y="1968877"/>
              <a:ext cx="12700" cy="8792"/>
            </a:xfrm>
            <a:custGeom>
              <a:avLst/>
              <a:gdLst>
                <a:gd name="T0" fmla="*/ 0 w 51"/>
                <a:gd name="T1" fmla="*/ 0 h 36"/>
                <a:gd name="T2" fmla="*/ 0 w 51"/>
                <a:gd name="T3" fmla="*/ 0 h 36"/>
                <a:gd name="T4" fmla="*/ 0 w 51"/>
                <a:gd name="T5" fmla="*/ 0 h 36"/>
                <a:gd name="T6" fmla="*/ 0 w 51"/>
                <a:gd name="T7" fmla="*/ 0 h 36"/>
                <a:gd name="T8" fmla="*/ 0 w 51"/>
                <a:gd name="T9" fmla="*/ 0 h 36"/>
                <a:gd name="T10" fmla="*/ 0 w 51"/>
                <a:gd name="T11" fmla="*/ 0 h 36"/>
                <a:gd name="T12" fmla="*/ 0 w 51"/>
                <a:gd name="T13" fmla="*/ 0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86" name="Freeform 292"/>
            <p:cNvSpPr>
              <a:spLocks/>
            </p:cNvSpPr>
            <p:nvPr/>
          </p:nvSpPr>
          <p:spPr bwMode="auto">
            <a:xfrm>
              <a:off x="8678312" y="1983531"/>
              <a:ext cx="3175" cy="5862"/>
            </a:xfrm>
            <a:custGeom>
              <a:avLst/>
              <a:gdLst>
                <a:gd name="T0" fmla="*/ 0 w 14"/>
                <a:gd name="T1" fmla="*/ 0 h 24"/>
                <a:gd name="T2" fmla="*/ 0 w 14"/>
                <a:gd name="T3" fmla="*/ 0 h 24"/>
                <a:gd name="T4" fmla="*/ 0 w 14"/>
                <a:gd name="T5" fmla="*/ 0 h 24"/>
                <a:gd name="T6" fmla="*/ 0 w 14"/>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87" name="Freeform 293"/>
            <p:cNvSpPr>
              <a:spLocks/>
            </p:cNvSpPr>
            <p:nvPr/>
          </p:nvSpPr>
          <p:spPr bwMode="auto">
            <a:xfrm>
              <a:off x="8622749" y="2027492"/>
              <a:ext cx="112713" cy="263770"/>
            </a:xfrm>
            <a:custGeom>
              <a:avLst/>
              <a:gdLst>
                <a:gd name="T0" fmla="*/ 0 w 431"/>
                <a:gd name="T1" fmla="*/ 0 h 1076"/>
                <a:gd name="T2" fmla="*/ 0 w 431"/>
                <a:gd name="T3" fmla="*/ 0 h 1076"/>
                <a:gd name="T4" fmla="*/ 0 w 431"/>
                <a:gd name="T5" fmla="*/ 0 h 1076"/>
                <a:gd name="T6" fmla="*/ 0 w 431"/>
                <a:gd name="T7" fmla="*/ 0 h 1076"/>
                <a:gd name="T8" fmla="*/ 0 w 431"/>
                <a:gd name="T9" fmla="*/ 0 h 1076"/>
                <a:gd name="T10" fmla="*/ 0 w 431"/>
                <a:gd name="T11" fmla="*/ 0 h 1076"/>
                <a:gd name="T12" fmla="*/ 0 w 431"/>
                <a:gd name="T13" fmla="*/ 0 h 1076"/>
                <a:gd name="T14" fmla="*/ 0 w 431"/>
                <a:gd name="T15" fmla="*/ 0 h 1076"/>
                <a:gd name="T16" fmla="*/ 0 w 431"/>
                <a:gd name="T17" fmla="*/ 0 h 1076"/>
                <a:gd name="T18" fmla="*/ 0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888" name="Freeform 294"/>
            <p:cNvSpPr>
              <a:spLocks/>
            </p:cNvSpPr>
            <p:nvPr/>
          </p:nvSpPr>
          <p:spPr bwMode="auto">
            <a:xfrm>
              <a:off x="8492574" y="1977669"/>
              <a:ext cx="425450" cy="438151"/>
            </a:xfrm>
            <a:custGeom>
              <a:avLst/>
              <a:gdLst>
                <a:gd name="T0" fmla="*/ 0 w 1606"/>
                <a:gd name="T1" fmla="*/ 0 h 1792"/>
                <a:gd name="T2" fmla="*/ 0 w 1606"/>
                <a:gd name="T3" fmla="*/ 0 h 1792"/>
                <a:gd name="T4" fmla="*/ 0 w 1606"/>
                <a:gd name="T5" fmla="*/ 0 h 1792"/>
                <a:gd name="T6" fmla="*/ 0 w 1606"/>
                <a:gd name="T7" fmla="*/ 0 h 1792"/>
                <a:gd name="T8" fmla="*/ 0 w 1606"/>
                <a:gd name="T9" fmla="*/ 0 h 1792"/>
                <a:gd name="T10" fmla="*/ 0 w 1606"/>
                <a:gd name="T11" fmla="*/ 0 h 1792"/>
                <a:gd name="T12" fmla="*/ 0 w 1606"/>
                <a:gd name="T13" fmla="*/ 0 h 1792"/>
                <a:gd name="T14" fmla="*/ 0 w 1606"/>
                <a:gd name="T15" fmla="*/ 0 h 1792"/>
                <a:gd name="T16" fmla="*/ 0 w 1606"/>
                <a:gd name="T17" fmla="*/ 0 h 1792"/>
                <a:gd name="T18" fmla="*/ 0 w 1606"/>
                <a:gd name="T19" fmla="*/ 0 h 1792"/>
                <a:gd name="T20" fmla="*/ 0 w 1606"/>
                <a:gd name="T21" fmla="*/ 0 h 1792"/>
                <a:gd name="T22" fmla="*/ 0 w 1606"/>
                <a:gd name="T23" fmla="*/ 0 h 1792"/>
                <a:gd name="T24" fmla="*/ 0 w 1606"/>
                <a:gd name="T25" fmla="*/ 0 h 1792"/>
                <a:gd name="T26" fmla="*/ 0 w 1606"/>
                <a:gd name="T27" fmla="*/ 0 h 1792"/>
                <a:gd name="T28" fmla="*/ 0 w 1606"/>
                <a:gd name="T29" fmla="*/ 0 h 1792"/>
                <a:gd name="T30" fmla="*/ 0 w 1606"/>
                <a:gd name="T31" fmla="*/ 0 h 1792"/>
                <a:gd name="T32" fmla="*/ 0 w 1606"/>
                <a:gd name="T33" fmla="*/ 0 h 1792"/>
                <a:gd name="T34" fmla="*/ 0 w 1606"/>
                <a:gd name="T35" fmla="*/ 0 h 1792"/>
                <a:gd name="T36" fmla="*/ 0 w 1606"/>
                <a:gd name="T37" fmla="*/ 0 h 1792"/>
                <a:gd name="T38" fmla="*/ 0 w 1606"/>
                <a:gd name="T39" fmla="*/ 0 h 1792"/>
                <a:gd name="T40" fmla="*/ 0 w 1606"/>
                <a:gd name="T41" fmla="*/ 0 h 1792"/>
                <a:gd name="T42" fmla="*/ 0 w 1606"/>
                <a:gd name="T43" fmla="*/ 0 h 1792"/>
                <a:gd name="T44" fmla="*/ 0 w 1606"/>
                <a:gd name="T45" fmla="*/ 0 h 1792"/>
                <a:gd name="T46" fmla="*/ 0 w 1606"/>
                <a:gd name="T47" fmla="*/ 0 h 1792"/>
                <a:gd name="T48" fmla="*/ 0 w 1606"/>
                <a:gd name="T49" fmla="*/ 0 h 1792"/>
                <a:gd name="T50" fmla="*/ 0 w 1606"/>
                <a:gd name="T51" fmla="*/ 0 h 1792"/>
                <a:gd name="T52" fmla="*/ 0 w 1606"/>
                <a:gd name="T53" fmla="*/ 0 h 1792"/>
                <a:gd name="T54" fmla="*/ 0 w 1606"/>
                <a:gd name="T55" fmla="*/ 0 h 1792"/>
                <a:gd name="T56" fmla="*/ 0 w 1606"/>
                <a:gd name="T57" fmla="*/ 0 h 1792"/>
                <a:gd name="T58" fmla="*/ 0 w 1606"/>
                <a:gd name="T59" fmla="*/ 0 h 1792"/>
                <a:gd name="T60" fmla="*/ 0 w 1606"/>
                <a:gd name="T61" fmla="*/ 0 h 1792"/>
                <a:gd name="T62" fmla="*/ 0 w 1606"/>
                <a:gd name="T63" fmla="*/ 0 h 1792"/>
                <a:gd name="T64" fmla="*/ 0 w 1606"/>
                <a:gd name="T65" fmla="*/ 0 h 1792"/>
                <a:gd name="T66" fmla="*/ 0 w 1606"/>
                <a:gd name="T67" fmla="*/ 0 h 1792"/>
                <a:gd name="T68" fmla="*/ 0 w 1606"/>
                <a:gd name="T69" fmla="*/ 0 h 1792"/>
                <a:gd name="T70" fmla="*/ 0 w 1606"/>
                <a:gd name="T71" fmla="*/ 0 h 1792"/>
                <a:gd name="T72" fmla="*/ 0 w 1606"/>
                <a:gd name="T73" fmla="*/ 0 h 1792"/>
                <a:gd name="T74" fmla="*/ 0 w 1606"/>
                <a:gd name="T75" fmla="*/ 0 h 1792"/>
                <a:gd name="T76" fmla="*/ 0 w 1606"/>
                <a:gd name="T77" fmla="*/ 0 h 1792"/>
                <a:gd name="T78" fmla="*/ 0 w 1606"/>
                <a:gd name="T79" fmla="*/ 0 h 1792"/>
                <a:gd name="T80" fmla="*/ 0 w 1606"/>
                <a:gd name="T81" fmla="*/ 0 h 1792"/>
                <a:gd name="T82" fmla="*/ 0 w 1606"/>
                <a:gd name="T83" fmla="*/ 0 h 1792"/>
                <a:gd name="T84" fmla="*/ 0 w 1606"/>
                <a:gd name="T85" fmla="*/ 0 h 1792"/>
                <a:gd name="T86" fmla="*/ 0 w 1606"/>
                <a:gd name="T87" fmla="*/ 0 h 1792"/>
                <a:gd name="T88" fmla="*/ 0 w 1606"/>
                <a:gd name="T89" fmla="*/ 0 h 1792"/>
                <a:gd name="T90" fmla="*/ 0 w 1606"/>
                <a:gd name="T91" fmla="*/ 0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889" name="Freeform 295"/>
            <p:cNvSpPr>
              <a:spLocks/>
            </p:cNvSpPr>
            <p:nvPr/>
          </p:nvSpPr>
          <p:spPr bwMode="auto">
            <a:xfrm>
              <a:off x="8641799" y="2004046"/>
              <a:ext cx="268288" cy="407378"/>
            </a:xfrm>
            <a:custGeom>
              <a:avLst/>
              <a:gdLst>
                <a:gd name="T0" fmla="*/ 0 w 1014"/>
                <a:gd name="T1" fmla="*/ 0 h 1671"/>
                <a:gd name="T2" fmla="*/ 0 w 1014"/>
                <a:gd name="T3" fmla="*/ 0 h 1671"/>
                <a:gd name="T4" fmla="*/ 0 w 1014"/>
                <a:gd name="T5" fmla="*/ 0 h 1671"/>
                <a:gd name="T6" fmla="*/ 0 w 1014"/>
                <a:gd name="T7" fmla="*/ 0 h 1671"/>
                <a:gd name="T8" fmla="*/ 0 w 1014"/>
                <a:gd name="T9" fmla="*/ 0 h 1671"/>
                <a:gd name="T10" fmla="*/ 0 w 1014"/>
                <a:gd name="T11" fmla="*/ 0 h 1671"/>
                <a:gd name="T12" fmla="*/ 0 w 1014"/>
                <a:gd name="T13" fmla="*/ 0 h 1671"/>
                <a:gd name="T14" fmla="*/ 0 w 1014"/>
                <a:gd name="T15" fmla="*/ 0 h 1671"/>
                <a:gd name="T16" fmla="*/ 0 w 1014"/>
                <a:gd name="T17" fmla="*/ 0 h 1671"/>
                <a:gd name="T18" fmla="*/ 0 w 1014"/>
                <a:gd name="T19" fmla="*/ 0 h 1671"/>
                <a:gd name="T20" fmla="*/ 0 w 1014"/>
                <a:gd name="T21" fmla="*/ 0 h 1671"/>
                <a:gd name="T22" fmla="*/ 0 w 1014"/>
                <a:gd name="T23" fmla="*/ 0 h 1671"/>
                <a:gd name="T24" fmla="*/ 0 w 1014"/>
                <a:gd name="T25" fmla="*/ 0 h 1671"/>
                <a:gd name="T26" fmla="*/ 0 w 1014"/>
                <a:gd name="T27" fmla="*/ 0 h 1671"/>
                <a:gd name="T28" fmla="*/ 0 w 1014"/>
                <a:gd name="T29" fmla="*/ 0 h 1671"/>
                <a:gd name="T30" fmla="*/ 0 w 1014"/>
                <a:gd name="T31" fmla="*/ 0 h 1671"/>
                <a:gd name="T32" fmla="*/ 0 w 1014"/>
                <a:gd name="T33" fmla="*/ 0 h 1671"/>
                <a:gd name="T34" fmla="*/ 0 w 1014"/>
                <a:gd name="T35" fmla="*/ 0 h 1671"/>
                <a:gd name="T36" fmla="*/ 0 w 1014"/>
                <a:gd name="T37" fmla="*/ 0 h 1671"/>
                <a:gd name="T38" fmla="*/ 0 w 1014"/>
                <a:gd name="T39" fmla="*/ 0 h 1671"/>
                <a:gd name="T40" fmla="*/ 0 w 1014"/>
                <a:gd name="T41" fmla="*/ 0 h 1671"/>
                <a:gd name="T42" fmla="*/ 0 w 1014"/>
                <a:gd name="T43" fmla="*/ 0 h 1671"/>
                <a:gd name="T44" fmla="*/ 0 w 1014"/>
                <a:gd name="T45" fmla="*/ 0 h 1671"/>
                <a:gd name="T46" fmla="*/ 0 w 1014"/>
                <a:gd name="T47" fmla="*/ 0 h 1671"/>
                <a:gd name="T48" fmla="*/ 0 w 1014"/>
                <a:gd name="T49" fmla="*/ 0 h 1671"/>
                <a:gd name="T50" fmla="*/ 0 w 1014"/>
                <a:gd name="T51" fmla="*/ 0 h 1671"/>
                <a:gd name="T52" fmla="*/ 0 w 1014"/>
                <a:gd name="T53" fmla="*/ 0 h 1671"/>
                <a:gd name="T54" fmla="*/ 0 w 1014"/>
                <a:gd name="T55" fmla="*/ 0 h 1671"/>
                <a:gd name="T56" fmla="*/ 0 w 1014"/>
                <a:gd name="T57" fmla="*/ 0 h 1671"/>
                <a:gd name="T58" fmla="*/ 0 w 1014"/>
                <a:gd name="T59" fmla="*/ 0 h 1671"/>
                <a:gd name="T60" fmla="*/ 0 w 1014"/>
                <a:gd name="T61" fmla="*/ 0 h 1671"/>
                <a:gd name="T62" fmla="*/ 0 w 1014"/>
                <a:gd name="T63" fmla="*/ 0 h 1671"/>
                <a:gd name="T64" fmla="*/ 0 w 1014"/>
                <a:gd name="T65" fmla="*/ 0 h 1671"/>
                <a:gd name="T66" fmla="*/ 0 w 1014"/>
                <a:gd name="T67" fmla="*/ 0 h 1671"/>
                <a:gd name="T68" fmla="*/ 0 w 1014"/>
                <a:gd name="T69" fmla="*/ 0 h 1671"/>
                <a:gd name="T70" fmla="*/ 0 w 1014"/>
                <a:gd name="T71" fmla="*/ 0 h 1671"/>
                <a:gd name="T72" fmla="*/ 0 w 1014"/>
                <a:gd name="T73" fmla="*/ 0 h 1671"/>
                <a:gd name="T74" fmla="*/ 0 w 1014"/>
                <a:gd name="T75" fmla="*/ 0 h 1671"/>
                <a:gd name="T76" fmla="*/ 0 w 1014"/>
                <a:gd name="T77" fmla="*/ 0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0" name="Freeform 296"/>
            <p:cNvSpPr>
              <a:spLocks/>
            </p:cNvSpPr>
            <p:nvPr/>
          </p:nvSpPr>
          <p:spPr bwMode="auto">
            <a:xfrm>
              <a:off x="8811662" y="2206270"/>
              <a:ext cx="79375" cy="189035"/>
            </a:xfrm>
            <a:custGeom>
              <a:avLst/>
              <a:gdLst>
                <a:gd name="T0" fmla="*/ 0 w 295"/>
                <a:gd name="T1" fmla="*/ 0 h 774"/>
                <a:gd name="T2" fmla="*/ 0 w 295"/>
                <a:gd name="T3" fmla="*/ 0 h 774"/>
                <a:gd name="T4" fmla="*/ 0 w 295"/>
                <a:gd name="T5" fmla="*/ 0 h 774"/>
                <a:gd name="T6" fmla="*/ 0 w 295"/>
                <a:gd name="T7" fmla="*/ 0 h 774"/>
                <a:gd name="T8" fmla="*/ 0 w 295"/>
                <a:gd name="T9" fmla="*/ 0 h 774"/>
                <a:gd name="T10" fmla="*/ 0 w 295"/>
                <a:gd name="T11" fmla="*/ 0 h 774"/>
                <a:gd name="T12" fmla="*/ 0 w 295"/>
                <a:gd name="T13" fmla="*/ 0 h 774"/>
                <a:gd name="T14" fmla="*/ 0 w 295"/>
                <a:gd name="T15" fmla="*/ 0 h 774"/>
                <a:gd name="T16" fmla="*/ 0 w 295"/>
                <a:gd name="T17" fmla="*/ 0 h 774"/>
                <a:gd name="T18" fmla="*/ 0 w 295"/>
                <a:gd name="T19" fmla="*/ 0 h 774"/>
                <a:gd name="T20" fmla="*/ 0 w 295"/>
                <a:gd name="T21" fmla="*/ 0 h 774"/>
                <a:gd name="T22" fmla="*/ 0 w 295"/>
                <a:gd name="T23" fmla="*/ 0 h 774"/>
                <a:gd name="T24" fmla="*/ 0 w 295"/>
                <a:gd name="T25" fmla="*/ 0 h 774"/>
                <a:gd name="T26" fmla="*/ 0 w 295"/>
                <a:gd name="T27" fmla="*/ 0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1" name="Freeform 297"/>
            <p:cNvSpPr>
              <a:spLocks/>
            </p:cNvSpPr>
            <p:nvPr/>
          </p:nvSpPr>
          <p:spPr bwMode="auto">
            <a:xfrm>
              <a:off x="8500512" y="2053869"/>
              <a:ext cx="309563" cy="284285"/>
            </a:xfrm>
            <a:custGeom>
              <a:avLst/>
              <a:gdLst>
                <a:gd name="T0" fmla="*/ 0 w 1172"/>
                <a:gd name="T1" fmla="*/ 0 h 1162"/>
                <a:gd name="T2" fmla="*/ 0 w 1172"/>
                <a:gd name="T3" fmla="*/ 0 h 1162"/>
                <a:gd name="T4" fmla="*/ 0 w 1172"/>
                <a:gd name="T5" fmla="*/ 0 h 1162"/>
                <a:gd name="T6" fmla="*/ 0 w 1172"/>
                <a:gd name="T7" fmla="*/ 0 h 1162"/>
                <a:gd name="T8" fmla="*/ 0 w 1172"/>
                <a:gd name="T9" fmla="*/ 0 h 1162"/>
                <a:gd name="T10" fmla="*/ 0 w 1172"/>
                <a:gd name="T11" fmla="*/ 0 h 1162"/>
                <a:gd name="T12" fmla="*/ 0 w 1172"/>
                <a:gd name="T13" fmla="*/ 0 h 1162"/>
                <a:gd name="T14" fmla="*/ 0 w 1172"/>
                <a:gd name="T15" fmla="*/ 0 h 1162"/>
                <a:gd name="T16" fmla="*/ 0 w 1172"/>
                <a:gd name="T17" fmla="*/ 0 h 1162"/>
                <a:gd name="T18" fmla="*/ 0 w 1172"/>
                <a:gd name="T19" fmla="*/ 0 h 1162"/>
                <a:gd name="T20" fmla="*/ 0 w 1172"/>
                <a:gd name="T21" fmla="*/ 0 h 1162"/>
                <a:gd name="T22" fmla="*/ 0 w 1172"/>
                <a:gd name="T23" fmla="*/ 0 h 1162"/>
                <a:gd name="T24" fmla="*/ 0 w 1172"/>
                <a:gd name="T25" fmla="*/ 0 h 1162"/>
                <a:gd name="T26" fmla="*/ 0 w 1172"/>
                <a:gd name="T27" fmla="*/ 0 h 1162"/>
                <a:gd name="T28" fmla="*/ 0 w 1172"/>
                <a:gd name="T29" fmla="*/ 0 h 1162"/>
                <a:gd name="T30" fmla="*/ 0 w 1172"/>
                <a:gd name="T31" fmla="*/ 0 h 1162"/>
                <a:gd name="T32" fmla="*/ 0 w 1172"/>
                <a:gd name="T33" fmla="*/ 0 h 1162"/>
                <a:gd name="T34" fmla="*/ 0 w 1172"/>
                <a:gd name="T35" fmla="*/ 0 h 1162"/>
                <a:gd name="T36" fmla="*/ 0 w 1172"/>
                <a:gd name="T37" fmla="*/ 0 h 1162"/>
                <a:gd name="T38" fmla="*/ 0 w 1172"/>
                <a:gd name="T39" fmla="*/ 0 h 1162"/>
                <a:gd name="T40" fmla="*/ 0 w 1172"/>
                <a:gd name="T41" fmla="*/ 0 h 1162"/>
                <a:gd name="T42" fmla="*/ 0 w 1172"/>
                <a:gd name="T43" fmla="*/ 0 h 1162"/>
                <a:gd name="T44" fmla="*/ 0 w 1172"/>
                <a:gd name="T45" fmla="*/ 0 h 1162"/>
                <a:gd name="T46" fmla="*/ 0 w 1172"/>
                <a:gd name="T47" fmla="*/ 0 h 1162"/>
                <a:gd name="T48" fmla="*/ 0 w 1172"/>
                <a:gd name="T49" fmla="*/ 0 h 1162"/>
                <a:gd name="T50" fmla="*/ 0 w 1172"/>
                <a:gd name="T51" fmla="*/ 0 h 1162"/>
                <a:gd name="T52" fmla="*/ 0 w 1172"/>
                <a:gd name="T53" fmla="*/ 0 h 1162"/>
                <a:gd name="T54" fmla="*/ 0 w 1172"/>
                <a:gd name="T55" fmla="*/ 0 h 1162"/>
                <a:gd name="T56" fmla="*/ 0 w 1172"/>
                <a:gd name="T57" fmla="*/ 0 h 1162"/>
                <a:gd name="T58" fmla="*/ 0 w 1172"/>
                <a:gd name="T59" fmla="*/ 0 h 1162"/>
                <a:gd name="T60" fmla="*/ 0 w 1172"/>
                <a:gd name="T61" fmla="*/ 0 h 1162"/>
                <a:gd name="T62" fmla="*/ 0 w 1172"/>
                <a:gd name="T63" fmla="*/ 0 h 1162"/>
                <a:gd name="T64" fmla="*/ 0 w 1172"/>
                <a:gd name="T65" fmla="*/ 0 h 1162"/>
                <a:gd name="T66" fmla="*/ 0 w 1172"/>
                <a:gd name="T67" fmla="*/ 0 h 1162"/>
                <a:gd name="T68" fmla="*/ 0 w 1172"/>
                <a:gd name="T69" fmla="*/ 0 h 1162"/>
                <a:gd name="T70" fmla="*/ 0 w 1172"/>
                <a:gd name="T71" fmla="*/ 0 h 1162"/>
                <a:gd name="T72" fmla="*/ 0 w 1172"/>
                <a:gd name="T73" fmla="*/ 0 h 1162"/>
                <a:gd name="T74" fmla="*/ 0 w 1172"/>
                <a:gd name="T75" fmla="*/ 0 h 1162"/>
                <a:gd name="T76" fmla="*/ 0 w 1172"/>
                <a:gd name="T77" fmla="*/ 0 h 1162"/>
                <a:gd name="T78" fmla="*/ 0 w 1172"/>
                <a:gd name="T79" fmla="*/ 0 h 1162"/>
                <a:gd name="T80" fmla="*/ 0 w 1172"/>
                <a:gd name="T81" fmla="*/ 0 h 1162"/>
                <a:gd name="T82" fmla="*/ 0 w 1172"/>
                <a:gd name="T83" fmla="*/ 0 h 1162"/>
                <a:gd name="T84" fmla="*/ 0 w 1172"/>
                <a:gd name="T85" fmla="*/ 0 h 1162"/>
                <a:gd name="T86" fmla="*/ 0 w 1172"/>
                <a:gd name="T87" fmla="*/ 0 h 1162"/>
                <a:gd name="T88" fmla="*/ 0 w 1172"/>
                <a:gd name="T89" fmla="*/ 0 h 1162"/>
                <a:gd name="T90" fmla="*/ 0 w 1172"/>
                <a:gd name="T91" fmla="*/ 0 h 1162"/>
                <a:gd name="T92" fmla="*/ 0 w 1172"/>
                <a:gd name="T93" fmla="*/ 0 h 1162"/>
                <a:gd name="T94" fmla="*/ 0 w 1172"/>
                <a:gd name="T95" fmla="*/ 0 h 1162"/>
                <a:gd name="T96" fmla="*/ 0 w 1172"/>
                <a:gd name="T97" fmla="*/ 0 h 1162"/>
                <a:gd name="T98" fmla="*/ 0 w 1172"/>
                <a:gd name="T99" fmla="*/ 0 h 1162"/>
                <a:gd name="T100" fmla="*/ 0 w 1172"/>
                <a:gd name="T101" fmla="*/ 0 h 1162"/>
                <a:gd name="T102" fmla="*/ 0 w 1172"/>
                <a:gd name="T103" fmla="*/ 0 h 1162"/>
                <a:gd name="T104" fmla="*/ 0 w 1172"/>
                <a:gd name="T105" fmla="*/ 0 h 1162"/>
                <a:gd name="T106" fmla="*/ 0 w 1172"/>
                <a:gd name="T107" fmla="*/ 0 h 1162"/>
                <a:gd name="T108" fmla="*/ 0 w 1172"/>
                <a:gd name="T109" fmla="*/ 0 h 1162"/>
                <a:gd name="T110" fmla="*/ 0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2" name="Freeform 298"/>
            <p:cNvSpPr>
              <a:spLocks/>
            </p:cNvSpPr>
            <p:nvPr/>
          </p:nvSpPr>
          <p:spPr bwMode="auto">
            <a:xfrm>
              <a:off x="8711649" y="2159377"/>
              <a:ext cx="77788" cy="64477"/>
            </a:xfrm>
            <a:custGeom>
              <a:avLst/>
              <a:gdLst>
                <a:gd name="T0" fmla="*/ 0 w 295"/>
                <a:gd name="T1" fmla="*/ 0 h 263"/>
                <a:gd name="T2" fmla="*/ 0 w 295"/>
                <a:gd name="T3" fmla="*/ 0 h 263"/>
                <a:gd name="T4" fmla="*/ 0 w 295"/>
                <a:gd name="T5" fmla="*/ 0 h 263"/>
                <a:gd name="T6" fmla="*/ 0 w 295"/>
                <a:gd name="T7" fmla="*/ 0 h 263"/>
                <a:gd name="T8" fmla="*/ 0 w 295"/>
                <a:gd name="T9" fmla="*/ 0 h 263"/>
                <a:gd name="T10" fmla="*/ 0 w 295"/>
                <a:gd name="T11" fmla="*/ 0 h 263"/>
                <a:gd name="T12" fmla="*/ 0 w 295"/>
                <a:gd name="T13" fmla="*/ 0 h 263"/>
                <a:gd name="T14" fmla="*/ 0 w 295"/>
                <a:gd name="T15" fmla="*/ 0 h 263"/>
                <a:gd name="T16" fmla="*/ 0 w 295"/>
                <a:gd name="T17" fmla="*/ 0 h 263"/>
                <a:gd name="T18" fmla="*/ 0 w 295"/>
                <a:gd name="T19" fmla="*/ 0 h 263"/>
                <a:gd name="T20" fmla="*/ 0 w 295"/>
                <a:gd name="T21" fmla="*/ 0 h 263"/>
                <a:gd name="T22" fmla="*/ 0 w 295"/>
                <a:gd name="T23" fmla="*/ 0 h 263"/>
                <a:gd name="T24" fmla="*/ 0 w 295"/>
                <a:gd name="T25" fmla="*/ 0 h 263"/>
                <a:gd name="T26" fmla="*/ 0 w 295"/>
                <a:gd name="T27" fmla="*/ 0 h 263"/>
                <a:gd name="T28" fmla="*/ 0 w 295"/>
                <a:gd name="T29" fmla="*/ 0 h 263"/>
                <a:gd name="T30" fmla="*/ 0 w 295"/>
                <a:gd name="T31" fmla="*/ 0 h 263"/>
                <a:gd name="T32" fmla="*/ 0 w 295"/>
                <a:gd name="T33" fmla="*/ 0 h 263"/>
                <a:gd name="T34" fmla="*/ 0 w 295"/>
                <a:gd name="T35" fmla="*/ 0 h 263"/>
                <a:gd name="T36" fmla="*/ 0 w 295"/>
                <a:gd name="T37" fmla="*/ 0 h 263"/>
                <a:gd name="T38" fmla="*/ 0 w 295"/>
                <a:gd name="T39" fmla="*/ 0 h 263"/>
                <a:gd name="T40" fmla="*/ 0 w 295"/>
                <a:gd name="T41" fmla="*/ 0 h 263"/>
                <a:gd name="T42" fmla="*/ 0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3" name="Freeform 299"/>
            <p:cNvSpPr>
              <a:spLocks/>
            </p:cNvSpPr>
            <p:nvPr/>
          </p:nvSpPr>
          <p:spPr bwMode="auto">
            <a:xfrm>
              <a:off x="8716412" y="2106623"/>
              <a:ext cx="69850" cy="83527"/>
            </a:xfrm>
            <a:custGeom>
              <a:avLst/>
              <a:gdLst>
                <a:gd name="T0" fmla="*/ 0 w 270"/>
                <a:gd name="T1" fmla="*/ 0 h 345"/>
                <a:gd name="T2" fmla="*/ 0 w 270"/>
                <a:gd name="T3" fmla="*/ 0 h 345"/>
                <a:gd name="T4" fmla="*/ 0 w 270"/>
                <a:gd name="T5" fmla="*/ 0 h 345"/>
                <a:gd name="T6" fmla="*/ 0 w 270"/>
                <a:gd name="T7" fmla="*/ 0 h 345"/>
                <a:gd name="T8" fmla="*/ 0 w 270"/>
                <a:gd name="T9" fmla="*/ 0 h 345"/>
                <a:gd name="T10" fmla="*/ 0 w 270"/>
                <a:gd name="T11" fmla="*/ 0 h 345"/>
                <a:gd name="T12" fmla="*/ 0 w 270"/>
                <a:gd name="T13" fmla="*/ 0 h 345"/>
                <a:gd name="T14" fmla="*/ 0 w 270"/>
                <a:gd name="T15" fmla="*/ 0 h 345"/>
                <a:gd name="T16" fmla="*/ 0 w 270"/>
                <a:gd name="T17" fmla="*/ 0 h 345"/>
                <a:gd name="T18" fmla="*/ 0 w 270"/>
                <a:gd name="T19" fmla="*/ 0 h 345"/>
                <a:gd name="T20" fmla="*/ 0 w 270"/>
                <a:gd name="T21" fmla="*/ 0 h 345"/>
                <a:gd name="T22" fmla="*/ 0 w 270"/>
                <a:gd name="T23" fmla="*/ 0 h 345"/>
                <a:gd name="T24" fmla="*/ 0 w 270"/>
                <a:gd name="T25" fmla="*/ 0 h 345"/>
                <a:gd name="T26" fmla="*/ 0 w 270"/>
                <a:gd name="T27" fmla="*/ 0 h 345"/>
                <a:gd name="T28" fmla="*/ 0 w 270"/>
                <a:gd name="T29" fmla="*/ 0 h 345"/>
                <a:gd name="T30" fmla="*/ 0 w 270"/>
                <a:gd name="T31" fmla="*/ 0 h 345"/>
                <a:gd name="T32" fmla="*/ 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4" name="Freeform 300"/>
            <p:cNvSpPr>
              <a:spLocks/>
            </p:cNvSpPr>
            <p:nvPr/>
          </p:nvSpPr>
          <p:spPr bwMode="auto">
            <a:xfrm>
              <a:off x="8702124" y="2023096"/>
              <a:ext cx="76200" cy="49823"/>
            </a:xfrm>
            <a:custGeom>
              <a:avLst/>
              <a:gdLst>
                <a:gd name="T0" fmla="*/ 0 w 287"/>
                <a:gd name="T1" fmla="*/ 0 h 199"/>
                <a:gd name="T2" fmla="*/ 0 w 287"/>
                <a:gd name="T3" fmla="*/ 0 h 199"/>
                <a:gd name="T4" fmla="*/ 0 w 287"/>
                <a:gd name="T5" fmla="*/ 0 h 199"/>
                <a:gd name="T6" fmla="*/ 0 w 287"/>
                <a:gd name="T7" fmla="*/ 0 h 199"/>
                <a:gd name="T8" fmla="*/ 0 w 287"/>
                <a:gd name="T9" fmla="*/ 0 h 199"/>
                <a:gd name="T10" fmla="*/ 0 w 287"/>
                <a:gd name="T11" fmla="*/ 0 h 199"/>
                <a:gd name="T12" fmla="*/ 0 w 287"/>
                <a:gd name="T13" fmla="*/ 0 h 199"/>
                <a:gd name="T14" fmla="*/ 0 w 287"/>
                <a:gd name="T15" fmla="*/ 0 h 199"/>
                <a:gd name="T16" fmla="*/ 0 w 287"/>
                <a:gd name="T17" fmla="*/ 0 h 199"/>
                <a:gd name="T18" fmla="*/ 0 w 287"/>
                <a:gd name="T19" fmla="*/ 0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5" name="Freeform 301"/>
            <p:cNvSpPr>
              <a:spLocks/>
            </p:cNvSpPr>
            <p:nvPr/>
          </p:nvSpPr>
          <p:spPr bwMode="auto">
            <a:xfrm>
              <a:off x="8644974" y="2112485"/>
              <a:ext cx="42863" cy="126023"/>
            </a:xfrm>
            <a:custGeom>
              <a:avLst/>
              <a:gdLst>
                <a:gd name="T0" fmla="*/ 0 w 162"/>
                <a:gd name="T1" fmla="*/ 0 h 514"/>
                <a:gd name="T2" fmla="*/ 0 w 162"/>
                <a:gd name="T3" fmla="*/ 0 h 514"/>
                <a:gd name="T4" fmla="*/ 0 w 162"/>
                <a:gd name="T5" fmla="*/ 0 h 514"/>
                <a:gd name="T6" fmla="*/ 0 w 162"/>
                <a:gd name="T7" fmla="*/ 0 h 514"/>
                <a:gd name="T8" fmla="*/ 0 w 162"/>
                <a:gd name="T9" fmla="*/ 0 h 514"/>
                <a:gd name="T10" fmla="*/ 0 w 162"/>
                <a:gd name="T11" fmla="*/ 0 h 514"/>
                <a:gd name="T12" fmla="*/ 0 w 162"/>
                <a:gd name="T13" fmla="*/ 0 h 514"/>
                <a:gd name="T14" fmla="*/ 0 w 162"/>
                <a:gd name="T15" fmla="*/ 0 h 514"/>
                <a:gd name="T16" fmla="*/ 0 w 162"/>
                <a:gd name="T17" fmla="*/ 0 h 514"/>
                <a:gd name="T18" fmla="*/ 0 w 162"/>
                <a:gd name="T19" fmla="*/ 0 h 514"/>
                <a:gd name="T20" fmla="*/ 0 w 162"/>
                <a:gd name="T21" fmla="*/ 0 h 514"/>
                <a:gd name="T22" fmla="*/ 0 w 162"/>
                <a:gd name="T23" fmla="*/ 0 h 514"/>
                <a:gd name="T24" fmla="*/ 0 w 162"/>
                <a:gd name="T25" fmla="*/ 0 h 514"/>
                <a:gd name="T26" fmla="*/ 0 w 162"/>
                <a:gd name="T27" fmla="*/ 0 h 514"/>
                <a:gd name="T28" fmla="*/ 0 w 162"/>
                <a:gd name="T29" fmla="*/ 0 h 514"/>
                <a:gd name="T30" fmla="*/ 0 w 162"/>
                <a:gd name="T31" fmla="*/ 0 h 514"/>
                <a:gd name="T32" fmla="*/ 0 w 162"/>
                <a:gd name="T33" fmla="*/ 0 h 514"/>
                <a:gd name="T34" fmla="*/ 0 w 162"/>
                <a:gd name="T35" fmla="*/ 0 h 514"/>
                <a:gd name="T36" fmla="*/ 0 w 162"/>
                <a:gd name="T37" fmla="*/ 0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6" name="Freeform 302"/>
            <p:cNvSpPr>
              <a:spLocks/>
            </p:cNvSpPr>
            <p:nvPr/>
          </p:nvSpPr>
          <p:spPr bwMode="auto">
            <a:xfrm>
              <a:off x="8708474" y="2248766"/>
              <a:ext cx="76200" cy="23446"/>
            </a:xfrm>
            <a:custGeom>
              <a:avLst/>
              <a:gdLst>
                <a:gd name="T0" fmla="*/ 0 w 289"/>
                <a:gd name="T1" fmla="*/ 0 h 97"/>
                <a:gd name="T2" fmla="*/ 0 w 289"/>
                <a:gd name="T3" fmla="*/ 0 h 97"/>
                <a:gd name="T4" fmla="*/ 0 w 289"/>
                <a:gd name="T5" fmla="*/ 0 h 97"/>
                <a:gd name="T6" fmla="*/ 0 w 289"/>
                <a:gd name="T7" fmla="*/ 0 h 97"/>
                <a:gd name="T8" fmla="*/ 0 w 289"/>
                <a:gd name="T9" fmla="*/ 0 h 97"/>
                <a:gd name="T10" fmla="*/ 0 w 289"/>
                <a:gd name="T11" fmla="*/ 0 h 97"/>
                <a:gd name="T12" fmla="*/ 0 w 289"/>
                <a:gd name="T13" fmla="*/ 0 h 97"/>
                <a:gd name="T14" fmla="*/ 0 w 289"/>
                <a:gd name="T15" fmla="*/ 0 h 97"/>
                <a:gd name="T16" fmla="*/ 0 w 289"/>
                <a:gd name="T17" fmla="*/ 0 h 97"/>
                <a:gd name="T18" fmla="*/ 0 w 289"/>
                <a:gd name="T19" fmla="*/ 0 h 97"/>
                <a:gd name="T20" fmla="*/ 0 w 289"/>
                <a:gd name="T21" fmla="*/ 0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7" name="Freeform 303"/>
            <p:cNvSpPr>
              <a:spLocks/>
            </p:cNvSpPr>
            <p:nvPr/>
          </p:nvSpPr>
          <p:spPr bwMode="auto">
            <a:xfrm>
              <a:off x="8644974" y="2260489"/>
              <a:ext cx="47625" cy="52754"/>
            </a:xfrm>
            <a:custGeom>
              <a:avLst/>
              <a:gdLst>
                <a:gd name="T0" fmla="*/ 0 w 176"/>
                <a:gd name="T1" fmla="*/ 0 h 216"/>
                <a:gd name="T2" fmla="*/ 0 w 176"/>
                <a:gd name="T3" fmla="*/ 0 h 216"/>
                <a:gd name="T4" fmla="*/ 0 w 176"/>
                <a:gd name="T5" fmla="*/ 0 h 216"/>
                <a:gd name="T6" fmla="*/ 0 w 176"/>
                <a:gd name="T7" fmla="*/ 0 h 216"/>
                <a:gd name="T8" fmla="*/ 0 w 176"/>
                <a:gd name="T9" fmla="*/ 0 h 216"/>
                <a:gd name="T10" fmla="*/ 0 w 176"/>
                <a:gd name="T11" fmla="*/ 0 h 216"/>
                <a:gd name="T12" fmla="*/ 0 w 176"/>
                <a:gd name="T13" fmla="*/ 0 h 216"/>
                <a:gd name="T14" fmla="*/ 0 w 176"/>
                <a:gd name="T15" fmla="*/ 0 h 216"/>
                <a:gd name="T16" fmla="*/ 0 w 176"/>
                <a:gd name="T17" fmla="*/ 0 h 216"/>
                <a:gd name="T18" fmla="*/ 0 w 176"/>
                <a:gd name="T19" fmla="*/ 0 h 216"/>
                <a:gd name="T20" fmla="*/ 0 w 176"/>
                <a:gd name="T21" fmla="*/ 0 h 216"/>
                <a:gd name="T22" fmla="*/ 0 w 176"/>
                <a:gd name="T23" fmla="*/ 0 h 216"/>
                <a:gd name="T24" fmla="*/ 0 w 176"/>
                <a:gd name="T25" fmla="*/ 0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8" name="Freeform 304"/>
            <p:cNvSpPr>
              <a:spLocks/>
            </p:cNvSpPr>
            <p:nvPr/>
          </p:nvSpPr>
          <p:spPr bwMode="auto">
            <a:xfrm>
              <a:off x="8721174" y="1982065"/>
              <a:ext cx="111125" cy="64477"/>
            </a:xfrm>
            <a:custGeom>
              <a:avLst/>
              <a:gdLst>
                <a:gd name="T0" fmla="*/ 0 w 418"/>
                <a:gd name="T1" fmla="*/ 0 h 260"/>
                <a:gd name="T2" fmla="*/ 0 w 418"/>
                <a:gd name="T3" fmla="*/ 0 h 260"/>
                <a:gd name="T4" fmla="*/ 0 w 418"/>
                <a:gd name="T5" fmla="*/ 0 h 260"/>
                <a:gd name="T6" fmla="*/ 0 w 418"/>
                <a:gd name="T7" fmla="*/ 0 h 260"/>
                <a:gd name="T8" fmla="*/ 0 w 418"/>
                <a:gd name="T9" fmla="*/ 0 h 260"/>
                <a:gd name="T10" fmla="*/ 0 w 418"/>
                <a:gd name="T11" fmla="*/ 0 h 260"/>
                <a:gd name="T12" fmla="*/ 0 w 418"/>
                <a:gd name="T13" fmla="*/ 0 h 260"/>
                <a:gd name="T14" fmla="*/ 0 w 418"/>
                <a:gd name="T15" fmla="*/ 0 h 260"/>
                <a:gd name="T16" fmla="*/ 0 w 418"/>
                <a:gd name="T17" fmla="*/ 0 h 260"/>
                <a:gd name="T18" fmla="*/ 0 w 418"/>
                <a:gd name="T19" fmla="*/ 0 h 260"/>
                <a:gd name="T20" fmla="*/ 0 w 418"/>
                <a:gd name="T21" fmla="*/ 0 h 260"/>
                <a:gd name="T22" fmla="*/ 0 w 418"/>
                <a:gd name="T23" fmla="*/ 0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9" name="组合 8"/>
          <p:cNvGrpSpPr/>
          <p:nvPr/>
        </p:nvGrpSpPr>
        <p:grpSpPr>
          <a:xfrm>
            <a:off x="8729111" y="2279540"/>
            <a:ext cx="228600" cy="284285"/>
            <a:chOff x="8729111" y="2279540"/>
            <a:chExt cx="228600" cy="284285"/>
          </a:xfrm>
        </p:grpSpPr>
        <p:sp>
          <p:nvSpPr>
            <p:cNvPr id="244883" name="Freeform 306"/>
            <p:cNvSpPr>
              <a:spLocks/>
            </p:cNvSpPr>
            <p:nvPr/>
          </p:nvSpPr>
          <p:spPr bwMode="auto">
            <a:xfrm>
              <a:off x="8729111" y="2279540"/>
              <a:ext cx="228600" cy="284285"/>
            </a:xfrm>
            <a:custGeom>
              <a:avLst/>
              <a:gdLst>
                <a:gd name="T0" fmla="*/ 0 w 863"/>
                <a:gd name="T1" fmla="*/ 0 h 1164"/>
                <a:gd name="T2" fmla="*/ 0 w 863"/>
                <a:gd name="T3" fmla="*/ 0 h 1164"/>
                <a:gd name="T4" fmla="*/ 0 w 863"/>
                <a:gd name="T5" fmla="*/ 0 h 1164"/>
                <a:gd name="T6" fmla="*/ 0 w 863"/>
                <a:gd name="T7" fmla="*/ 0 h 1164"/>
                <a:gd name="T8" fmla="*/ 0 w 863"/>
                <a:gd name="T9" fmla="*/ 0 h 1164"/>
                <a:gd name="T10" fmla="*/ 0 w 863"/>
                <a:gd name="T11" fmla="*/ 0 h 1164"/>
                <a:gd name="T12" fmla="*/ 0 w 863"/>
                <a:gd name="T13" fmla="*/ 0 h 1164"/>
                <a:gd name="T14" fmla="*/ 0 w 863"/>
                <a:gd name="T15" fmla="*/ 0 h 1164"/>
                <a:gd name="T16" fmla="*/ 0 w 863"/>
                <a:gd name="T17" fmla="*/ 0 h 1164"/>
                <a:gd name="T18" fmla="*/ 0 w 863"/>
                <a:gd name="T19" fmla="*/ 0 h 1164"/>
                <a:gd name="T20" fmla="*/ 0 w 863"/>
                <a:gd name="T21" fmla="*/ 0 h 1164"/>
                <a:gd name="T22" fmla="*/ 0 w 863"/>
                <a:gd name="T23" fmla="*/ 0 h 1164"/>
                <a:gd name="T24" fmla="*/ 0 w 863"/>
                <a:gd name="T25" fmla="*/ 0 h 1164"/>
                <a:gd name="T26" fmla="*/ 0 w 863"/>
                <a:gd name="T27" fmla="*/ 0 h 1164"/>
                <a:gd name="T28" fmla="*/ 0 w 863"/>
                <a:gd name="T29" fmla="*/ 0 h 1164"/>
                <a:gd name="T30" fmla="*/ 0 w 863"/>
                <a:gd name="T31" fmla="*/ 0 h 1164"/>
                <a:gd name="T32" fmla="*/ 0 w 863"/>
                <a:gd name="T33" fmla="*/ 0 h 1164"/>
                <a:gd name="T34" fmla="*/ 0 w 863"/>
                <a:gd name="T35" fmla="*/ 0 h 1164"/>
                <a:gd name="T36" fmla="*/ 0 w 863"/>
                <a:gd name="T37" fmla="*/ 0 h 1164"/>
                <a:gd name="T38" fmla="*/ 0 w 863"/>
                <a:gd name="T39" fmla="*/ 0 h 1164"/>
                <a:gd name="T40" fmla="*/ 0 w 863"/>
                <a:gd name="T41" fmla="*/ 0 h 1164"/>
                <a:gd name="T42" fmla="*/ 0 w 863"/>
                <a:gd name="T43" fmla="*/ 0 h 1164"/>
                <a:gd name="T44" fmla="*/ 0 w 863"/>
                <a:gd name="T45" fmla="*/ 0 h 1164"/>
                <a:gd name="T46" fmla="*/ 0 w 863"/>
                <a:gd name="T47" fmla="*/ 0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884" name="Freeform 307"/>
            <p:cNvSpPr>
              <a:spLocks/>
            </p:cNvSpPr>
            <p:nvPr/>
          </p:nvSpPr>
          <p:spPr bwMode="auto">
            <a:xfrm>
              <a:off x="8756099" y="2294194"/>
              <a:ext cx="196850" cy="259373"/>
            </a:xfrm>
            <a:custGeom>
              <a:avLst/>
              <a:gdLst>
                <a:gd name="T0" fmla="*/ 0 w 743"/>
                <a:gd name="T1" fmla="*/ 0 h 1068"/>
                <a:gd name="T2" fmla="*/ 0 w 743"/>
                <a:gd name="T3" fmla="*/ 0 h 1068"/>
                <a:gd name="T4" fmla="*/ 0 w 743"/>
                <a:gd name="T5" fmla="*/ 0 h 1068"/>
                <a:gd name="T6" fmla="*/ 0 w 743"/>
                <a:gd name="T7" fmla="*/ 0 h 1068"/>
                <a:gd name="T8" fmla="*/ 0 w 743"/>
                <a:gd name="T9" fmla="*/ 0 h 1068"/>
                <a:gd name="T10" fmla="*/ 0 w 743"/>
                <a:gd name="T11" fmla="*/ 0 h 1068"/>
                <a:gd name="T12" fmla="*/ 0 w 743"/>
                <a:gd name="T13" fmla="*/ 0 h 1068"/>
                <a:gd name="T14" fmla="*/ 0 w 743"/>
                <a:gd name="T15" fmla="*/ 0 h 1068"/>
                <a:gd name="T16" fmla="*/ 0 w 743"/>
                <a:gd name="T17" fmla="*/ 0 h 1068"/>
                <a:gd name="T18" fmla="*/ 0 w 743"/>
                <a:gd name="T19" fmla="*/ 0 h 1068"/>
                <a:gd name="T20" fmla="*/ 0 w 743"/>
                <a:gd name="T21" fmla="*/ 0 h 1068"/>
                <a:gd name="T22" fmla="*/ 0 w 743"/>
                <a:gd name="T23" fmla="*/ 0 h 1068"/>
                <a:gd name="T24" fmla="*/ 0 w 743"/>
                <a:gd name="T25" fmla="*/ 0 h 1068"/>
                <a:gd name="T26" fmla="*/ 0 w 743"/>
                <a:gd name="T27" fmla="*/ 0 h 1068"/>
                <a:gd name="T28" fmla="*/ 0 w 743"/>
                <a:gd name="T29" fmla="*/ 0 h 1068"/>
                <a:gd name="T30" fmla="*/ 0 w 743"/>
                <a:gd name="T31" fmla="*/ 0 h 1068"/>
                <a:gd name="T32" fmla="*/ 0 w 743"/>
                <a:gd name="T33" fmla="*/ 0 h 1068"/>
                <a:gd name="T34" fmla="*/ 0 w 743"/>
                <a:gd name="T35" fmla="*/ 0 h 1068"/>
                <a:gd name="T36" fmla="*/ 0 w 743"/>
                <a:gd name="T37" fmla="*/ 0 h 1068"/>
                <a:gd name="T38" fmla="*/ 0 w 743"/>
                <a:gd name="T39" fmla="*/ 0 h 1068"/>
                <a:gd name="T40" fmla="*/ 0 w 743"/>
                <a:gd name="T41" fmla="*/ 0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8" name="组合 7"/>
          <p:cNvGrpSpPr/>
          <p:nvPr/>
        </p:nvGrpSpPr>
        <p:grpSpPr>
          <a:xfrm>
            <a:off x="2115586" y="1900005"/>
            <a:ext cx="457199" cy="422031"/>
            <a:chOff x="2115586" y="1900005"/>
            <a:chExt cx="457199" cy="422031"/>
          </a:xfrm>
        </p:grpSpPr>
        <p:sp>
          <p:nvSpPr>
            <p:cNvPr id="244874" name="Rectangle 311"/>
            <p:cNvSpPr>
              <a:spLocks noChangeArrowheads="1"/>
            </p:cNvSpPr>
            <p:nvPr/>
          </p:nvSpPr>
          <p:spPr bwMode="auto">
            <a:xfrm rot="16200000">
              <a:off x="2134133" y="1883383"/>
              <a:ext cx="421056" cy="456249"/>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875" name="Line 312"/>
            <p:cNvSpPr>
              <a:spLocks noChangeShapeType="1"/>
            </p:cNvSpPr>
            <p:nvPr/>
          </p:nvSpPr>
          <p:spPr bwMode="auto">
            <a:xfrm rot="10800000">
              <a:off x="2115586" y="2237240"/>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76" name="Line 313"/>
            <p:cNvSpPr>
              <a:spLocks noChangeShapeType="1"/>
            </p:cNvSpPr>
            <p:nvPr/>
          </p:nvSpPr>
          <p:spPr bwMode="auto">
            <a:xfrm rot="10800000">
              <a:off x="2115586" y="2152444"/>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77" name="Line 314"/>
            <p:cNvSpPr>
              <a:spLocks noChangeShapeType="1"/>
            </p:cNvSpPr>
            <p:nvPr/>
          </p:nvSpPr>
          <p:spPr bwMode="auto">
            <a:xfrm rot="10800000">
              <a:off x="2115586" y="2068622"/>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78" name="Line 315"/>
            <p:cNvSpPr>
              <a:spLocks noChangeShapeType="1"/>
            </p:cNvSpPr>
            <p:nvPr/>
          </p:nvSpPr>
          <p:spPr bwMode="auto">
            <a:xfrm rot="10800000">
              <a:off x="2115586" y="1983826"/>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79" name="Line 316"/>
            <p:cNvSpPr>
              <a:spLocks noChangeShapeType="1"/>
            </p:cNvSpPr>
            <p:nvPr/>
          </p:nvSpPr>
          <p:spPr bwMode="auto">
            <a:xfrm rot="5400000">
              <a:off x="2270057" y="2110533"/>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80" name="Line 317"/>
            <p:cNvSpPr>
              <a:spLocks noChangeShapeType="1"/>
            </p:cNvSpPr>
            <p:nvPr/>
          </p:nvSpPr>
          <p:spPr bwMode="auto">
            <a:xfrm rot="5400000">
              <a:off x="2178808" y="2110533"/>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81" name="Line 318"/>
            <p:cNvSpPr>
              <a:spLocks noChangeShapeType="1"/>
            </p:cNvSpPr>
            <p:nvPr/>
          </p:nvSpPr>
          <p:spPr bwMode="auto">
            <a:xfrm rot="5400000">
              <a:off x="2087558" y="2110533"/>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82" name="Line 319"/>
            <p:cNvSpPr>
              <a:spLocks noChangeShapeType="1"/>
            </p:cNvSpPr>
            <p:nvPr/>
          </p:nvSpPr>
          <p:spPr bwMode="auto">
            <a:xfrm rot="5400000">
              <a:off x="1996308" y="2110533"/>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nvGrpSpPr>
          <p:cNvPr id="7" name="组合 6"/>
          <p:cNvGrpSpPr/>
          <p:nvPr/>
        </p:nvGrpSpPr>
        <p:grpSpPr>
          <a:xfrm>
            <a:off x="2010812" y="2409959"/>
            <a:ext cx="730250" cy="422031"/>
            <a:chOff x="2010812" y="2409959"/>
            <a:chExt cx="730250" cy="422031"/>
          </a:xfrm>
        </p:grpSpPr>
        <p:sp>
          <p:nvSpPr>
            <p:cNvPr id="244851" name="Rectangle 321"/>
            <p:cNvSpPr>
              <a:spLocks noChangeArrowheads="1"/>
            </p:cNvSpPr>
            <p:nvPr/>
          </p:nvSpPr>
          <p:spPr bwMode="auto">
            <a:xfrm>
              <a:off x="2010812" y="2409959"/>
              <a:ext cx="730250" cy="422031"/>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endParaRPr kumimoji="1" lang="zh-CN" altLang="zh-CN" sz="1662" b="1">
                <a:solidFill>
                  <a:srgbClr val="000099"/>
                </a:solidFill>
                <a:latin typeface="Arial" charset="0"/>
                <a:ea typeface="黑体" pitchFamily="49" charset="-122"/>
              </a:endParaRPr>
            </a:p>
          </p:txBody>
        </p:sp>
        <p:grpSp>
          <p:nvGrpSpPr>
            <p:cNvPr id="244852" name="Group 322"/>
            <p:cNvGrpSpPr>
              <a:grpSpLocks/>
            </p:cNvGrpSpPr>
            <p:nvPr/>
          </p:nvGrpSpPr>
          <p:grpSpPr bwMode="auto">
            <a:xfrm>
              <a:off x="2104063" y="2486578"/>
              <a:ext cx="516166" cy="268794"/>
              <a:chOff x="2928" y="3744"/>
              <a:chExt cx="528" cy="336"/>
            </a:xfrm>
          </p:grpSpPr>
          <p:grpSp>
            <p:nvGrpSpPr>
              <p:cNvPr id="244853" name="Group 323"/>
              <p:cNvGrpSpPr>
                <a:grpSpLocks/>
              </p:cNvGrpSpPr>
              <p:nvPr/>
            </p:nvGrpSpPr>
            <p:grpSpPr bwMode="auto">
              <a:xfrm>
                <a:off x="3024" y="3744"/>
                <a:ext cx="432" cy="240"/>
                <a:chOff x="2736" y="3648"/>
                <a:chExt cx="432" cy="240"/>
              </a:xfrm>
            </p:grpSpPr>
            <p:grpSp>
              <p:nvGrpSpPr>
                <p:cNvPr id="244868" name="Group 324"/>
                <p:cNvGrpSpPr>
                  <a:grpSpLocks/>
                </p:cNvGrpSpPr>
                <p:nvPr/>
              </p:nvGrpSpPr>
              <p:grpSpPr bwMode="auto">
                <a:xfrm>
                  <a:off x="2736" y="3648"/>
                  <a:ext cx="432" cy="240"/>
                  <a:chOff x="2592" y="3504"/>
                  <a:chExt cx="576" cy="384"/>
                </a:xfrm>
              </p:grpSpPr>
              <p:sp>
                <p:nvSpPr>
                  <p:cNvPr id="244870" name="Rectangle 325"/>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4871" name="Freeform 326"/>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72" name="Line 327"/>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73" name="Line 328"/>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4869" name="Line 329"/>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nvGrpSpPr>
              <p:cNvPr id="244854" name="Group 330"/>
              <p:cNvGrpSpPr>
                <a:grpSpLocks/>
              </p:cNvGrpSpPr>
              <p:nvPr/>
            </p:nvGrpSpPr>
            <p:grpSpPr bwMode="auto">
              <a:xfrm>
                <a:off x="2976" y="3792"/>
                <a:ext cx="432" cy="240"/>
                <a:chOff x="2736" y="3648"/>
                <a:chExt cx="432" cy="240"/>
              </a:xfrm>
            </p:grpSpPr>
            <p:grpSp>
              <p:nvGrpSpPr>
                <p:cNvPr id="244862" name="Group 331"/>
                <p:cNvGrpSpPr>
                  <a:grpSpLocks/>
                </p:cNvGrpSpPr>
                <p:nvPr/>
              </p:nvGrpSpPr>
              <p:grpSpPr bwMode="auto">
                <a:xfrm>
                  <a:off x="2736" y="3648"/>
                  <a:ext cx="432" cy="240"/>
                  <a:chOff x="2592" y="3504"/>
                  <a:chExt cx="576" cy="384"/>
                </a:xfrm>
              </p:grpSpPr>
              <p:sp>
                <p:nvSpPr>
                  <p:cNvPr id="244864" name="Rectangle 332"/>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4865" name="Freeform 333"/>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66" name="Line 334"/>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67" name="Line 335"/>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4863" name="Line 336"/>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nvGrpSpPr>
              <p:cNvPr id="244855" name="Group 337"/>
              <p:cNvGrpSpPr>
                <a:grpSpLocks/>
              </p:cNvGrpSpPr>
              <p:nvPr/>
            </p:nvGrpSpPr>
            <p:grpSpPr bwMode="auto">
              <a:xfrm>
                <a:off x="2928" y="3840"/>
                <a:ext cx="432" cy="240"/>
                <a:chOff x="2736" y="3648"/>
                <a:chExt cx="432" cy="240"/>
              </a:xfrm>
            </p:grpSpPr>
            <p:grpSp>
              <p:nvGrpSpPr>
                <p:cNvPr id="244856" name="Group 338"/>
                <p:cNvGrpSpPr>
                  <a:grpSpLocks/>
                </p:cNvGrpSpPr>
                <p:nvPr/>
              </p:nvGrpSpPr>
              <p:grpSpPr bwMode="auto">
                <a:xfrm>
                  <a:off x="2736" y="3648"/>
                  <a:ext cx="432" cy="240"/>
                  <a:chOff x="2592" y="3504"/>
                  <a:chExt cx="576" cy="384"/>
                </a:xfrm>
              </p:grpSpPr>
              <p:sp>
                <p:nvSpPr>
                  <p:cNvPr id="244858" name="Rectangle 339"/>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4859" name="Freeform 340"/>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60" name="Line 341"/>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61" name="Line 342"/>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4857" name="Line 343"/>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grpSp>
      <p:grpSp>
        <p:nvGrpSpPr>
          <p:cNvPr id="27" name="组合 26"/>
          <p:cNvGrpSpPr/>
          <p:nvPr/>
        </p:nvGrpSpPr>
        <p:grpSpPr>
          <a:xfrm>
            <a:off x="1322961" y="2713293"/>
            <a:ext cx="1037463" cy="954002"/>
            <a:chOff x="1322961" y="2713293"/>
            <a:chExt cx="1037463" cy="954002"/>
          </a:xfrm>
        </p:grpSpPr>
        <p:sp>
          <p:nvSpPr>
            <p:cNvPr id="244746" name="Text Box 8"/>
            <p:cNvSpPr txBox="1">
              <a:spLocks noChangeArrowheads="1"/>
            </p:cNvSpPr>
            <p:nvPr/>
          </p:nvSpPr>
          <p:spPr bwMode="auto">
            <a:xfrm>
              <a:off x="1322961" y="3319186"/>
              <a:ext cx="1037463"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solidFill>
                    <a:srgbClr val="000099"/>
                  </a:solidFill>
                  <a:latin typeface="Arial" charset="0"/>
                  <a:ea typeface="黑体" pitchFamily="49" charset="-122"/>
                </a:rPr>
                <a:t>邮件缓存</a:t>
              </a:r>
            </a:p>
          </p:txBody>
        </p:sp>
        <p:sp>
          <p:nvSpPr>
            <p:cNvPr id="244814" name="Line 352"/>
            <p:cNvSpPr>
              <a:spLocks noChangeShapeType="1"/>
            </p:cNvSpPr>
            <p:nvPr/>
          </p:nvSpPr>
          <p:spPr bwMode="auto">
            <a:xfrm flipV="1">
              <a:off x="1834885" y="2713293"/>
              <a:ext cx="431513" cy="624156"/>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4815" name="Line 353"/>
          <p:cNvSpPr>
            <a:spLocks noChangeShapeType="1"/>
          </p:cNvSpPr>
          <p:nvPr/>
        </p:nvSpPr>
        <p:spPr bwMode="auto">
          <a:xfrm flipV="1">
            <a:off x="716999" y="2275143"/>
            <a:ext cx="173038" cy="80889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16" name="Text Box 354"/>
          <p:cNvSpPr txBox="1">
            <a:spLocks noChangeArrowheads="1"/>
          </p:cNvSpPr>
          <p:nvPr/>
        </p:nvSpPr>
        <p:spPr bwMode="auto">
          <a:xfrm>
            <a:off x="208999" y="3031282"/>
            <a:ext cx="1037463"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latin typeface="Arial" charset="0"/>
                <a:ea typeface="黑体" pitchFamily="49" charset="-122"/>
              </a:rPr>
              <a:t>用户代理</a:t>
            </a:r>
          </a:p>
        </p:txBody>
      </p:sp>
      <p:sp>
        <p:nvSpPr>
          <p:cNvPr id="244818" name="Line 356"/>
          <p:cNvSpPr>
            <a:spLocks noChangeShapeType="1"/>
          </p:cNvSpPr>
          <p:nvPr/>
        </p:nvSpPr>
        <p:spPr bwMode="auto">
          <a:xfrm rot="10800000" flipH="1" flipV="1">
            <a:off x="6324049" y="1447200"/>
            <a:ext cx="439738" cy="41030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19" name="Text Box 357"/>
          <p:cNvSpPr txBox="1">
            <a:spLocks noChangeArrowheads="1"/>
          </p:cNvSpPr>
          <p:nvPr/>
        </p:nvSpPr>
        <p:spPr bwMode="auto">
          <a:xfrm>
            <a:off x="8254449" y="1422290"/>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latin typeface="Arial" charset="0"/>
                <a:ea typeface="黑体" pitchFamily="49" charset="-122"/>
              </a:rPr>
              <a:t>接收方</a:t>
            </a:r>
          </a:p>
        </p:txBody>
      </p:sp>
      <p:sp>
        <p:nvSpPr>
          <p:cNvPr id="244820" name="Line 358"/>
          <p:cNvSpPr>
            <a:spLocks noChangeShapeType="1"/>
          </p:cNvSpPr>
          <p:nvPr/>
        </p:nvSpPr>
        <p:spPr bwMode="auto">
          <a:xfrm flipH="1" flipV="1">
            <a:off x="6671713" y="2955082"/>
            <a:ext cx="4350" cy="42430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21" name="Line 359"/>
          <p:cNvSpPr>
            <a:spLocks noChangeShapeType="1"/>
          </p:cNvSpPr>
          <p:nvPr/>
        </p:nvSpPr>
        <p:spPr bwMode="auto">
          <a:xfrm flipH="1" flipV="1">
            <a:off x="2704910" y="2955082"/>
            <a:ext cx="48848" cy="38236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nvGrpSpPr>
          <p:cNvPr id="3" name="组合 2"/>
          <p:cNvGrpSpPr/>
          <p:nvPr/>
        </p:nvGrpSpPr>
        <p:grpSpPr>
          <a:xfrm>
            <a:off x="875749" y="1529996"/>
            <a:ext cx="1238250" cy="1033096"/>
            <a:chOff x="875749" y="1539521"/>
            <a:chExt cx="1238250" cy="1033096"/>
          </a:xfrm>
        </p:grpSpPr>
        <p:sp>
          <p:nvSpPr>
            <p:cNvPr id="244806" name="Freeform 344"/>
            <p:cNvSpPr>
              <a:spLocks/>
            </p:cNvSpPr>
            <p:nvPr/>
          </p:nvSpPr>
          <p:spPr bwMode="auto">
            <a:xfrm>
              <a:off x="875749" y="2113952"/>
              <a:ext cx="1238250" cy="458665"/>
            </a:xfrm>
            <a:custGeom>
              <a:avLst/>
              <a:gdLst>
                <a:gd name="T0" fmla="*/ 0 w 780"/>
                <a:gd name="T1" fmla="*/ 2147483646 h 313"/>
                <a:gd name="T2" fmla="*/ 2147483646 w 780"/>
                <a:gd name="T3" fmla="*/ 2147483646 h 313"/>
                <a:gd name="T4" fmla="*/ 2147483646 w 780"/>
                <a:gd name="T5" fmla="*/ 2147483646 h 313"/>
                <a:gd name="T6" fmla="*/ 2147483646 w 780"/>
                <a:gd name="T7" fmla="*/ 2147483646 h 313"/>
                <a:gd name="T8" fmla="*/ 2147483646 w 780"/>
                <a:gd name="T9" fmla="*/ 2147483646 h 313"/>
                <a:gd name="T10" fmla="*/ 2147483646 w 780"/>
                <a:gd name="T11" fmla="*/ 2147483646 h 3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10" name="Text Box 348"/>
            <p:cNvSpPr txBox="1">
              <a:spLocks noChangeArrowheads="1"/>
            </p:cNvSpPr>
            <p:nvPr/>
          </p:nvSpPr>
          <p:spPr bwMode="auto">
            <a:xfrm>
              <a:off x="1072599" y="1787171"/>
              <a:ext cx="777777"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a:solidFill>
                    <a:srgbClr val="FF0000"/>
                  </a:solidFill>
                  <a:latin typeface="Arial" charset="0"/>
                  <a:ea typeface="黑体" pitchFamily="49" charset="-122"/>
                </a:rPr>
                <a:t>SMTP</a:t>
              </a:r>
            </a:p>
          </p:txBody>
        </p:sp>
        <p:sp>
          <p:nvSpPr>
            <p:cNvPr id="244822" name="Text Box 375"/>
            <p:cNvSpPr txBox="1">
              <a:spLocks noChangeArrowheads="1"/>
            </p:cNvSpPr>
            <p:nvPr/>
          </p:nvSpPr>
          <p:spPr bwMode="auto">
            <a:xfrm>
              <a:off x="904324" y="1539521"/>
              <a:ext cx="1178528"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a:solidFill>
                    <a:srgbClr val="FF0000"/>
                  </a:solidFill>
                  <a:latin typeface="Arial" charset="0"/>
                  <a:ea typeface="黑体" pitchFamily="49" charset="-122"/>
                </a:rPr>
                <a:t>(</a:t>
              </a:r>
              <a:r>
                <a:rPr kumimoji="1" lang="zh-CN" altLang="en-US" sz="1662" b="1" dirty="0">
                  <a:solidFill>
                    <a:srgbClr val="FF0000"/>
                  </a:solidFill>
                  <a:latin typeface="Arial" charset="0"/>
                  <a:ea typeface="黑体" pitchFamily="49" charset="-122"/>
                </a:rPr>
                <a:t>发送邮件</a:t>
              </a:r>
              <a:r>
                <a:rPr kumimoji="1" lang="en-US" altLang="zh-CN" sz="1662" b="1" dirty="0">
                  <a:solidFill>
                    <a:srgbClr val="FF0000"/>
                  </a:solidFill>
                  <a:latin typeface="Arial" charset="0"/>
                  <a:ea typeface="黑体" pitchFamily="49" charset="-122"/>
                </a:rPr>
                <a:t>)</a:t>
              </a:r>
            </a:p>
          </p:txBody>
        </p:sp>
      </p:grpSp>
      <p:grpSp>
        <p:nvGrpSpPr>
          <p:cNvPr id="4" name="组合 3"/>
          <p:cNvGrpSpPr/>
          <p:nvPr/>
        </p:nvGrpSpPr>
        <p:grpSpPr>
          <a:xfrm>
            <a:off x="2418799" y="1008646"/>
            <a:ext cx="4462463" cy="1550782"/>
            <a:chOff x="2418799" y="951496"/>
            <a:chExt cx="4462463" cy="1550782"/>
          </a:xfrm>
        </p:grpSpPr>
        <p:sp>
          <p:nvSpPr>
            <p:cNvPr id="244807" name="Freeform 345"/>
            <p:cNvSpPr>
              <a:spLocks/>
            </p:cNvSpPr>
            <p:nvPr/>
          </p:nvSpPr>
          <p:spPr bwMode="auto">
            <a:xfrm>
              <a:off x="2418799" y="1558570"/>
              <a:ext cx="4462463" cy="943708"/>
            </a:xfrm>
            <a:custGeom>
              <a:avLst/>
              <a:gdLst>
                <a:gd name="T0" fmla="*/ 0 w 2811"/>
                <a:gd name="T1" fmla="*/ 2147483646 h 644"/>
                <a:gd name="T2" fmla="*/ 2147483646 w 2811"/>
                <a:gd name="T3" fmla="*/ 2147483646 h 644"/>
                <a:gd name="T4" fmla="*/ 2147483646 w 2811"/>
                <a:gd name="T5" fmla="*/ 2147483646 h 644"/>
                <a:gd name="T6" fmla="*/ 2147483646 w 2811"/>
                <a:gd name="T7" fmla="*/ 2147483646 h 644"/>
                <a:gd name="T8" fmla="*/ 2147483646 w 2811"/>
                <a:gd name="T9" fmla="*/ 2147483646 h 644"/>
                <a:gd name="T10" fmla="*/ 2147483646 w 2811"/>
                <a:gd name="T11" fmla="*/ 2147483646 h 644"/>
                <a:gd name="T12" fmla="*/ 2147483646 w 2811"/>
                <a:gd name="T13" fmla="*/ 2147483646 h 6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09" name="Text Box 347"/>
            <p:cNvSpPr txBox="1">
              <a:spLocks noChangeArrowheads="1"/>
            </p:cNvSpPr>
            <p:nvPr/>
          </p:nvSpPr>
          <p:spPr bwMode="auto">
            <a:xfrm>
              <a:off x="4412699" y="1204196"/>
              <a:ext cx="777777"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a:solidFill>
                    <a:srgbClr val="FF0000"/>
                  </a:solidFill>
                  <a:latin typeface="Arial" charset="0"/>
                  <a:ea typeface="黑体" pitchFamily="49" charset="-122"/>
                </a:rPr>
                <a:t>SMTP</a:t>
              </a:r>
            </a:p>
          </p:txBody>
        </p:sp>
        <p:sp>
          <p:nvSpPr>
            <p:cNvPr id="244823" name="Text Box 376"/>
            <p:cNvSpPr txBox="1">
              <a:spLocks noChangeArrowheads="1"/>
            </p:cNvSpPr>
            <p:nvPr/>
          </p:nvSpPr>
          <p:spPr bwMode="auto">
            <a:xfrm>
              <a:off x="4063449" y="951496"/>
              <a:ext cx="146386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solidFill>
                    <a:srgbClr val="FF0000"/>
                  </a:solidFill>
                  <a:latin typeface="Arial" charset="0"/>
                  <a:ea typeface="黑体" pitchFamily="49" charset="-122"/>
                </a:rPr>
                <a:t>（发送邮件）</a:t>
              </a:r>
            </a:p>
          </p:txBody>
        </p:sp>
      </p:grpSp>
      <p:grpSp>
        <p:nvGrpSpPr>
          <p:cNvPr id="5" name="组合 4"/>
          <p:cNvGrpSpPr/>
          <p:nvPr/>
        </p:nvGrpSpPr>
        <p:grpSpPr>
          <a:xfrm>
            <a:off x="6949526" y="1316782"/>
            <a:ext cx="1382625" cy="927587"/>
            <a:chOff x="6968574" y="1240582"/>
            <a:chExt cx="1224859" cy="910003"/>
          </a:xfrm>
        </p:grpSpPr>
        <p:sp>
          <p:nvSpPr>
            <p:cNvPr id="244808" name="Freeform 346"/>
            <p:cNvSpPr>
              <a:spLocks/>
            </p:cNvSpPr>
            <p:nvPr/>
          </p:nvSpPr>
          <p:spPr bwMode="auto">
            <a:xfrm>
              <a:off x="6979687" y="1829666"/>
              <a:ext cx="1154112" cy="320919"/>
            </a:xfrm>
            <a:custGeom>
              <a:avLst/>
              <a:gdLst>
                <a:gd name="T0" fmla="*/ 0 w 727"/>
                <a:gd name="T1" fmla="*/ 2147483646 h 219"/>
                <a:gd name="T2" fmla="*/ 2147483646 w 727"/>
                <a:gd name="T3" fmla="*/ 2147483646 h 219"/>
                <a:gd name="T4" fmla="*/ 2147483646 w 727"/>
                <a:gd name="T5" fmla="*/ 2147483646 h 219"/>
                <a:gd name="T6" fmla="*/ 2147483646 w 727"/>
                <a:gd name="T7" fmla="*/ 2147483646 h 219"/>
                <a:gd name="T8" fmla="*/ 2147483646 w 727"/>
                <a:gd name="T9" fmla="*/ 2147483646 h 219"/>
                <a:gd name="T10" fmla="*/ 2147483646 w 727"/>
                <a:gd name="T11" fmla="*/ 2147483646 h 219"/>
                <a:gd name="T12" fmla="*/ 2147483646 w 727"/>
                <a:gd name="T13" fmla="*/ 2147483646 h 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7" h="219">
                  <a:moveTo>
                    <a:pt x="0" y="129"/>
                  </a:moveTo>
                  <a:cubicBezTo>
                    <a:pt x="24" y="114"/>
                    <a:pt x="107" y="58"/>
                    <a:pt x="145" y="38"/>
                  </a:cubicBezTo>
                  <a:cubicBezTo>
                    <a:pt x="183" y="18"/>
                    <a:pt x="202" y="15"/>
                    <a:pt x="229" y="9"/>
                  </a:cubicBezTo>
                  <a:cubicBezTo>
                    <a:pt x="256" y="3"/>
                    <a:pt x="282" y="3"/>
                    <a:pt x="307" y="3"/>
                  </a:cubicBezTo>
                  <a:cubicBezTo>
                    <a:pt x="332" y="3"/>
                    <a:pt x="353" y="0"/>
                    <a:pt x="382" y="6"/>
                  </a:cubicBezTo>
                  <a:cubicBezTo>
                    <a:pt x="411" y="12"/>
                    <a:pt x="423" y="3"/>
                    <a:pt x="481" y="39"/>
                  </a:cubicBezTo>
                  <a:cubicBezTo>
                    <a:pt x="539" y="75"/>
                    <a:pt x="676" y="182"/>
                    <a:pt x="727" y="219"/>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11" name="Text Box 349"/>
            <p:cNvSpPr txBox="1">
              <a:spLocks noChangeArrowheads="1"/>
            </p:cNvSpPr>
            <p:nvPr/>
          </p:nvSpPr>
          <p:spPr bwMode="auto">
            <a:xfrm>
              <a:off x="7147962" y="1526333"/>
              <a:ext cx="1045471" cy="34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smtClean="0">
                  <a:solidFill>
                    <a:srgbClr val="FF0000"/>
                  </a:solidFill>
                  <a:latin typeface="Arial" charset="0"/>
                  <a:ea typeface="黑体" pitchFamily="49" charset="-122"/>
                </a:rPr>
                <a:t>POP3 </a:t>
              </a:r>
              <a:r>
                <a:rPr kumimoji="1" lang="en-US" altLang="zh-CN" sz="1662" b="1" i="1" dirty="0" smtClean="0">
                  <a:solidFill>
                    <a:srgbClr val="FF0000"/>
                  </a:solidFill>
                  <a:latin typeface="Arial" charset="0"/>
                  <a:ea typeface="黑体" pitchFamily="49" charset="-122"/>
                </a:rPr>
                <a:t>etc.</a:t>
              </a:r>
              <a:endParaRPr kumimoji="1" lang="en-US" altLang="zh-CN" sz="1662" b="1" i="1" dirty="0">
                <a:solidFill>
                  <a:srgbClr val="FF0000"/>
                </a:solidFill>
                <a:latin typeface="Arial" charset="0"/>
                <a:ea typeface="黑体" pitchFamily="49" charset="-122"/>
              </a:endParaRPr>
            </a:p>
          </p:txBody>
        </p:sp>
        <p:sp>
          <p:nvSpPr>
            <p:cNvPr id="244824" name="Text Box 379"/>
            <p:cNvSpPr txBox="1">
              <a:spLocks noChangeArrowheads="1"/>
            </p:cNvSpPr>
            <p:nvPr/>
          </p:nvSpPr>
          <p:spPr bwMode="auto">
            <a:xfrm>
              <a:off x="6968574" y="1240582"/>
              <a:ext cx="1178528"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a:solidFill>
                    <a:srgbClr val="FF0000"/>
                  </a:solidFill>
                  <a:latin typeface="Arial" charset="0"/>
                  <a:ea typeface="黑体" pitchFamily="49" charset="-122"/>
                </a:rPr>
                <a:t>(</a:t>
              </a:r>
              <a:r>
                <a:rPr kumimoji="1" lang="zh-CN" altLang="en-US" sz="1662" b="1" dirty="0">
                  <a:solidFill>
                    <a:srgbClr val="FF0000"/>
                  </a:solidFill>
                  <a:latin typeface="Arial" charset="0"/>
                  <a:ea typeface="黑体" pitchFamily="49" charset="-122"/>
                </a:rPr>
                <a:t>读取邮件</a:t>
              </a:r>
              <a:r>
                <a:rPr kumimoji="1" lang="en-US" altLang="zh-CN" sz="1662" b="1" dirty="0">
                  <a:solidFill>
                    <a:srgbClr val="FF0000"/>
                  </a:solidFill>
                  <a:latin typeface="Arial" charset="0"/>
                  <a:ea typeface="黑体" pitchFamily="49" charset="-122"/>
                </a:rPr>
                <a:t>)</a:t>
              </a:r>
            </a:p>
          </p:txBody>
        </p:sp>
      </p:grpSp>
      <p:sp>
        <p:nvSpPr>
          <p:cNvPr id="244825" name="Text Box 384"/>
          <p:cNvSpPr txBox="1">
            <a:spLocks noChangeArrowheads="1"/>
          </p:cNvSpPr>
          <p:nvPr/>
        </p:nvSpPr>
        <p:spPr bwMode="auto">
          <a:xfrm>
            <a:off x="4303162" y="2217994"/>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a:solidFill>
                  <a:srgbClr val="000099"/>
                </a:solidFill>
                <a:latin typeface="Arial" charset="0"/>
                <a:ea typeface="黑体" pitchFamily="49" charset="-122"/>
              </a:rPr>
              <a:t>互联网</a:t>
            </a:r>
          </a:p>
        </p:txBody>
      </p:sp>
      <p:grpSp>
        <p:nvGrpSpPr>
          <p:cNvPr id="2" name="组合 1"/>
          <p:cNvGrpSpPr/>
          <p:nvPr/>
        </p:nvGrpSpPr>
        <p:grpSpPr>
          <a:xfrm>
            <a:off x="38054" y="4413864"/>
            <a:ext cx="9032439" cy="2168769"/>
            <a:chOff x="38054" y="4413864"/>
            <a:chExt cx="9032439" cy="2168769"/>
          </a:xfrm>
        </p:grpSpPr>
        <p:sp>
          <p:nvSpPr>
            <p:cNvPr id="244826" name="Rectangle 385"/>
            <p:cNvSpPr>
              <a:spLocks noChangeArrowheads="1"/>
            </p:cNvSpPr>
            <p:nvPr/>
          </p:nvSpPr>
          <p:spPr bwMode="auto">
            <a:xfrm>
              <a:off x="8140149" y="4986830"/>
              <a:ext cx="863600" cy="1595803"/>
            </a:xfrm>
            <a:prstGeom prst="rect">
              <a:avLst/>
            </a:prstGeom>
            <a:solidFill>
              <a:srgbClr val="CCECFF"/>
            </a:solidFill>
            <a:ln w="9525" algn="ctr">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827" name="Rectangle 386"/>
            <p:cNvSpPr>
              <a:spLocks noChangeArrowheads="1"/>
            </p:cNvSpPr>
            <p:nvPr/>
          </p:nvSpPr>
          <p:spPr bwMode="auto">
            <a:xfrm>
              <a:off x="1875874" y="4976570"/>
              <a:ext cx="863600" cy="1606062"/>
            </a:xfrm>
            <a:prstGeom prst="rect">
              <a:avLst/>
            </a:prstGeom>
            <a:solidFill>
              <a:srgbClr val="66FF66"/>
            </a:solidFill>
            <a:ln w="19050" algn="ctr">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828" name="Rectangle 387"/>
            <p:cNvSpPr>
              <a:spLocks noChangeArrowheads="1"/>
            </p:cNvSpPr>
            <p:nvPr/>
          </p:nvSpPr>
          <p:spPr bwMode="auto">
            <a:xfrm>
              <a:off x="147087" y="4976570"/>
              <a:ext cx="863600" cy="1606062"/>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829" name="Line 388"/>
            <p:cNvSpPr>
              <a:spLocks noChangeShapeType="1"/>
            </p:cNvSpPr>
            <p:nvPr/>
          </p:nvSpPr>
          <p:spPr bwMode="auto">
            <a:xfrm>
              <a:off x="751924" y="5385413"/>
              <a:ext cx="1195388"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30" name="Text Box 389"/>
            <p:cNvSpPr txBox="1">
              <a:spLocks noChangeArrowheads="1"/>
            </p:cNvSpPr>
            <p:nvPr/>
          </p:nvSpPr>
          <p:spPr bwMode="auto">
            <a:xfrm>
              <a:off x="1015856" y="5067019"/>
              <a:ext cx="7537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solidFill>
                    <a:srgbClr val="FF0000"/>
                  </a:solidFill>
                  <a:latin typeface="Arial" charset="0"/>
                  <a:ea typeface="黑体" pitchFamily="49" charset="-122"/>
                </a:rPr>
                <a:t>SMTP</a:t>
              </a:r>
            </a:p>
          </p:txBody>
        </p:sp>
        <p:sp>
          <p:nvSpPr>
            <p:cNvPr id="244831" name="Text Box 390"/>
            <p:cNvSpPr txBox="1">
              <a:spLocks noChangeArrowheads="1"/>
            </p:cNvSpPr>
            <p:nvPr/>
          </p:nvSpPr>
          <p:spPr bwMode="auto">
            <a:xfrm>
              <a:off x="7229903" y="5025255"/>
              <a:ext cx="11432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smtClean="0">
                  <a:solidFill>
                    <a:srgbClr val="FF0000"/>
                  </a:solidFill>
                  <a:latin typeface="Arial" charset="0"/>
                  <a:ea typeface="黑体" pitchFamily="49" charset="-122"/>
                </a:rPr>
                <a:t>POP3 </a:t>
              </a:r>
              <a:r>
                <a:rPr kumimoji="1" lang="en-US" altLang="zh-CN" sz="1600" b="1" i="1" dirty="0" smtClean="0">
                  <a:solidFill>
                    <a:srgbClr val="FF0000"/>
                  </a:solidFill>
                  <a:latin typeface="Arial" charset="0"/>
                  <a:ea typeface="黑体" pitchFamily="49" charset="-122"/>
                </a:rPr>
                <a:t>etc.</a:t>
              </a:r>
              <a:endParaRPr kumimoji="1" lang="en-US" altLang="zh-CN" sz="1600" b="1" i="1" dirty="0">
                <a:solidFill>
                  <a:srgbClr val="FF0000"/>
                </a:solidFill>
                <a:latin typeface="Arial" charset="0"/>
                <a:ea typeface="黑体" pitchFamily="49" charset="-122"/>
              </a:endParaRPr>
            </a:p>
          </p:txBody>
        </p:sp>
        <p:sp>
          <p:nvSpPr>
            <p:cNvPr id="244832" name="Text Box 391"/>
            <p:cNvSpPr txBox="1">
              <a:spLocks noChangeArrowheads="1"/>
            </p:cNvSpPr>
            <p:nvPr/>
          </p:nvSpPr>
          <p:spPr bwMode="auto">
            <a:xfrm>
              <a:off x="1079867" y="4595819"/>
              <a:ext cx="5982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dirty="0">
                  <a:solidFill>
                    <a:srgbClr val="FF0000"/>
                  </a:solidFill>
                  <a:latin typeface="Arial" charset="0"/>
                  <a:ea typeface="黑体" pitchFamily="49" charset="-122"/>
                </a:rPr>
                <a:t>发送</a:t>
              </a:r>
            </a:p>
            <a:p>
              <a:pPr algn="ctr" eaLnBrk="1" hangingPunct="1"/>
              <a:r>
                <a:rPr kumimoji="1" lang="zh-CN" altLang="en-US" sz="1600" b="1" dirty="0">
                  <a:solidFill>
                    <a:srgbClr val="FF0000"/>
                  </a:solidFill>
                  <a:latin typeface="Arial" charset="0"/>
                  <a:ea typeface="黑体" pitchFamily="49" charset="-122"/>
                </a:rPr>
                <a:t>邮件</a:t>
              </a:r>
            </a:p>
          </p:txBody>
        </p:sp>
        <p:sp>
          <p:nvSpPr>
            <p:cNvPr id="244833" name="Text Box 392"/>
            <p:cNvSpPr txBox="1">
              <a:spLocks noChangeArrowheads="1"/>
            </p:cNvSpPr>
            <p:nvPr/>
          </p:nvSpPr>
          <p:spPr bwMode="auto">
            <a:xfrm>
              <a:off x="3747537" y="5753348"/>
              <a:ext cx="16385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00" b="1" dirty="0">
                  <a:solidFill>
                    <a:srgbClr val="FF0000"/>
                  </a:solidFill>
                  <a:latin typeface="Arial" charset="0"/>
                  <a:ea typeface="黑体" pitchFamily="49" charset="-122"/>
                </a:rPr>
                <a:t>发送邮件 </a:t>
              </a:r>
              <a:r>
                <a:rPr kumimoji="1" lang="en-US" altLang="zh-CN" sz="1600" b="1" dirty="0">
                  <a:solidFill>
                    <a:srgbClr val="FF0000"/>
                  </a:solidFill>
                  <a:latin typeface="Arial" charset="0"/>
                  <a:ea typeface="黑体" pitchFamily="49" charset="-122"/>
                </a:rPr>
                <a:t>SMTP</a:t>
              </a:r>
            </a:p>
          </p:txBody>
        </p:sp>
        <p:sp>
          <p:nvSpPr>
            <p:cNvPr id="244834" name="Text Box 393"/>
            <p:cNvSpPr txBox="1">
              <a:spLocks noChangeArrowheads="1"/>
            </p:cNvSpPr>
            <p:nvPr/>
          </p:nvSpPr>
          <p:spPr bwMode="auto">
            <a:xfrm>
              <a:off x="7380512" y="4568789"/>
              <a:ext cx="5982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00" b="1" dirty="0">
                  <a:solidFill>
                    <a:srgbClr val="FF0000"/>
                  </a:solidFill>
                  <a:latin typeface="Arial" charset="0"/>
                  <a:ea typeface="黑体" pitchFamily="49" charset="-122"/>
                </a:rPr>
                <a:t>读取</a:t>
              </a:r>
            </a:p>
            <a:p>
              <a:pPr eaLnBrk="1" hangingPunct="1"/>
              <a:r>
                <a:rPr kumimoji="1" lang="zh-CN" altLang="en-US" sz="1600" b="1" dirty="0">
                  <a:solidFill>
                    <a:srgbClr val="FF0000"/>
                  </a:solidFill>
                  <a:latin typeface="Arial" charset="0"/>
                  <a:ea typeface="黑体" pitchFamily="49" charset="-122"/>
                </a:rPr>
                <a:t>邮件</a:t>
              </a:r>
            </a:p>
          </p:txBody>
        </p:sp>
        <p:sp>
          <p:nvSpPr>
            <p:cNvPr id="244835" name="Text Box 394"/>
            <p:cNvSpPr txBox="1">
              <a:spLocks noChangeArrowheads="1"/>
            </p:cNvSpPr>
            <p:nvPr/>
          </p:nvSpPr>
          <p:spPr bwMode="auto">
            <a:xfrm>
              <a:off x="1083712" y="5432589"/>
              <a:ext cx="5982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solidFill>
                    <a:srgbClr val="000099"/>
                  </a:solidFill>
                  <a:latin typeface="Arial" charset="0"/>
                  <a:ea typeface="黑体" pitchFamily="49" charset="-122"/>
                </a:rPr>
                <a:t>TCP</a:t>
              </a:r>
            </a:p>
            <a:p>
              <a:pPr eaLnBrk="1" hangingPunct="1"/>
              <a:r>
                <a:rPr kumimoji="1" lang="zh-CN" altLang="en-US" sz="1600" b="1" dirty="0">
                  <a:solidFill>
                    <a:srgbClr val="000099"/>
                  </a:solidFill>
                  <a:latin typeface="Arial" charset="0"/>
                  <a:ea typeface="黑体" pitchFamily="49" charset="-122"/>
                </a:rPr>
                <a:t>连接</a:t>
              </a:r>
            </a:p>
          </p:txBody>
        </p:sp>
        <p:sp>
          <p:nvSpPr>
            <p:cNvPr id="244836" name="Text Box 395"/>
            <p:cNvSpPr txBox="1">
              <a:spLocks noChangeArrowheads="1"/>
            </p:cNvSpPr>
            <p:nvPr/>
          </p:nvSpPr>
          <p:spPr bwMode="auto">
            <a:xfrm>
              <a:off x="7405136" y="5467882"/>
              <a:ext cx="5982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a:solidFill>
                    <a:srgbClr val="000099"/>
                  </a:solidFill>
                  <a:latin typeface="Arial" charset="0"/>
                  <a:ea typeface="黑体" pitchFamily="49" charset="-122"/>
                </a:rPr>
                <a:t>TCP</a:t>
              </a:r>
            </a:p>
            <a:p>
              <a:pPr eaLnBrk="1" hangingPunct="1"/>
              <a:r>
                <a:rPr kumimoji="1" lang="zh-CN" altLang="en-US" sz="1600" b="1">
                  <a:solidFill>
                    <a:srgbClr val="000099"/>
                  </a:solidFill>
                  <a:latin typeface="Arial" charset="0"/>
                  <a:ea typeface="黑体" pitchFamily="49" charset="-122"/>
                </a:rPr>
                <a:t>连接</a:t>
              </a:r>
            </a:p>
          </p:txBody>
        </p:sp>
        <p:sp>
          <p:nvSpPr>
            <p:cNvPr id="244837" name="Text Box 396"/>
            <p:cNvSpPr txBox="1">
              <a:spLocks noChangeArrowheads="1"/>
            </p:cNvSpPr>
            <p:nvPr/>
          </p:nvSpPr>
          <p:spPr bwMode="auto">
            <a:xfrm>
              <a:off x="1708912" y="4413864"/>
              <a:ext cx="12186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dirty="0">
                  <a:latin typeface="+mn-ea"/>
                  <a:ea typeface="+mn-ea"/>
                </a:rPr>
                <a:t>发送方</a:t>
              </a:r>
            </a:p>
            <a:p>
              <a:pPr algn="ctr" eaLnBrk="1" hangingPunct="1"/>
              <a:r>
                <a:rPr kumimoji="1" lang="zh-CN" altLang="en-US" sz="1600" b="1" dirty="0">
                  <a:latin typeface="+mn-ea"/>
                  <a:ea typeface="+mn-ea"/>
                </a:rPr>
                <a:t>邮件服务器</a:t>
              </a:r>
            </a:p>
          </p:txBody>
        </p:sp>
        <p:sp>
          <p:nvSpPr>
            <p:cNvPr id="244838" name="Oval 397"/>
            <p:cNvSpPr>
              <a:spLocks noChangeArrowheads="1"/>
            </p:cNvSpPr>
            <p:nvPr/>
          </p:nvSpPr>
          <p:spPr bwMode="auto">
            <a:xfrm>
              <a:off x="218523" y="5052770"/>
              <a:ext cx="719138" cy="663820"/>
            </a:xfrm>
            <a:prstGeom prst="ellipse">
              <a:avLst/>
            </a:prstGeom>
            <a:solidFill>
              <a:srgbClr val="FFFF99"/>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477" b="1">
                  <a:solidFill>
                    <a:srgbClr val="000099"/>
                  </a:solidFill>
                  <a:latin typeface="Arial" charset="0"/>
                  <a:ea typeface="黑体" pitchFamily="49" charset="-122"/>
                </a:rPr>
                <a:t>SMTP</a:t>
              </a:r>
            </a:p>
            <a:p>
              <a:pPr algn="ctr" eaLnBrk="1" hangingPunct="1"/>
              <a:r>
                <a:rPr kumimoji="1" lang="zh-CN" altLang="en-US" sz="1477" b="1">
                  <a:solidFill>
                    <a:srgbClr val="000099"/>
                  </a:solidFill>
                  <a:latin typeface="Arial" charset="0"/>
                  <a:ea typeface="黑体" pitchFamily="49" charset="-122"/>
                </a:rPr>
                <a:t>客户</a:t>
              </a:r>
            </a:p>
          </p:txBody>
        </p:sp>
        <p:sp>
          <p:nvSpPr>
            <p:cNvPr id="244839" name="Oval 398"/>
            <p:cNvSpPr>
              <a:spLocks noChangeArrowheads="1"/>
            </p:cNvSpPr>
            <p:nvPr/>
          </p:nvSpPr>
          <p:spPr bwMode="auto">
            <a:xfrm>
              <a:off x="8211587" y="5052770"/>
              <a:ext cx="719137" cy="663820"/>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477" b="1">
                  <a:solidFill>
                    <a:srgbClr val="000099"/>
                  </a:solidFill>
                  <a:latin typeface="Arial" charset="0"/>
                  <a:ea typeface="黑体" pitchFamily="49" charset="-122"/>
                </a:rPr>
                <a:t>POP3</a:t>
              </a:r>
            </a:p>
            <a:p>
              <a:pPr algn="ctr" eaLnBrk="1" hangingPunct="1"/>
              <a:r>
                <a:rPr kumimoji="1" lang="zh-CN" altLang="en-US" sz="1477" b="1">
                  <a:solidFill>
                    <a:srgbClr val="000099"/>
                  </a:solidFill>
                  <a:latin typeface="Arial" charset="0"/>
                  <a:ea typeface="黑体" pitchFamily="49" charset="-122"/>
                </a:rPr>
                <a:t>客户</a:t>
              </a:r>
            </a:p>
          </p:txBody>
        </p:sp>
        <p:sp>
          <p:nvSpPr>
            <p:cNvPr id="244840" name="Text Box 399"/>
            <p:cNvSpPr txBox="1">
              <a:spLocks noChangeArrowheads="1"/>
            </p:cNvSpPr>
            <p:nvPr/>
          </p:nvSpPr>
          <p:spPr bwMode="auto">
            <a:xfrm>
              <a:off x="38054" y="4413864"/>
              <a:ext cx="1011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dirty="0">
                  <a:latin typeface="+mn-ea"/>
                  <a:ea typeface="+mn-ea"/>
                </a:rPr>
                <a:t>发件人</a:t>
              </a:r>
            </a:p>
            <a:p>
              <a:pPr algn="ctr" eaLnBrk="1" hangingPunct="1"/>
              <a:r>
                <a:rPr kumimoji="1" lang="zh-CN" altLang="en-US" sz="1600" b="1" dirty="0">
                  <a:latin typeface="+mn-ea"/>
                  <a:ea typeface="+mn-ea"/>
                </a:rPr>
                <a:t>用户代理</a:t>
              </a:r>
            </a:p>
          </p:txBody>
        </p:sp>
        <p:sp>
          <p:nvSpPr>
            <p:cNvPr id="244841" name="Text Box 400"/>
            <p:cNvSpPr txBox="1">
              <a:spLocks noChangeArrowheads="1"/>
            </p:cNvSpPr>
            <p:nvPr/>
          </p:nvSpPr>
          <p:spPr bwMode="auto">
            <a:xfrm>
              <a:off x="6210047" y="4413864"/>
              <a:ext cx="12186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dirty="0">
                  <a:latin typeface="+mn-ea"/>
                  <a:ea typeface="+mn-ea"/>
                </a:rPr>
                <a:t>接收方</a:t>
              </a:r>
            </a:p>
            <a:p>
              <a:pPr algn="ctr" eaLnBrk="1" hangingPunct="1"/>
              <a:r>
                <a:rPr kumimoji="1" lang="zh-CN" altLang="en-US" sz="1600" b="1" dirty="0">
                  <a:latin typeface="+mn-ea"/>
                  <a:ea typeface="+mn-ea"/>
                </a:rPr>
                <a:t>邮件服务器</a:t>
              </a:r>
            </a:p>
          </p:txBody>
        </p:sp>
        <p:sp>
          <p:nvSpPr>
            <p:cNvPr id="244842" name="Rectangle 401"/>
            <p:cNvSpPr>
              <a:spLocks noChangeArrowheads="1"/>
            </p:cNvSpPr>
            <p:nvPr/>
          </p:nvSpPr>
          <p:spPr bwMode="auto">
            <a:xfrm>
              <a:off x="6412949" y="4986830"/>
              <a:ext cx="863600" cy="1595803"/>
            </a:xfrm>
            <a:prstGeom prst="rect">
              <a:avLst/>
            </a:prstGeom>
            <a:solidFill>
              <a:srgbClr val="66FF66"/>
            </a:solidFill>
            <a:ln w="19050" algn="ctr">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843" name="Oval 402"/>
            <p:cNvSpPr>
              <a:spLocks noChangeArrowheads="1"/>
            </p:cNvSpPr>
            <p:nvPr/>
          </p:nvSpPr>
          <p:spPr bwMode="auto">
            <a:xfrm>
              <a:off x="6484388" y="5783999"/>
              <a:ext cx="719137" cy="663819"/>
            </a:xfrm>
            <a:prstGeom prst="ellipse">
              <a:avLst/>
            </a:prstGeom>
            <a:solidFill>
              <a:srgbClr val="FFCCFF"/>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477" b="1" dirty="0">
                  <a:solidFill>
                    <a:srgbClr val="000099"/>
                  </a:solidFill>
                  <a:latin typeface="Arial" charset="0"/>
                  <a:ea typeface="黑体" pitchFamily="49" charset="-122"/>
                </a:rPr>
                <a:t>SMTP</a:t>
              </a:r>
            </a:p>
            <a:p>
              <a:pPr algn="ctr" eaLnBrk="1" hangingPunct="1"/>
              <a:r>
                <a:rPr kumimoji="1" lang="zh-CN" altLang="en-US" sz="1477" b="1" dirty="0">
                  <a:solidFill>
                    <a:srgbClr val="000099"/>
                  </a:solidFill>
                  <a:latin typeface="Arial" charset="0"/>
                  <a:ea typeface="黑体" pitchFamily="49" charset="-122"/>
                </a:rPr>
                <a:t>服务器</a:t>
              </a:r>
            </a:p>
          </p:txBody>
        </p:sp>
        <p:sp>
          <p:nvSpPr>
            <p:cNvPr id="244844" name="Oval 403"/>
            <p:cNvSpPr>
              <a:spLocks noChangeArrowheads="1"/>
            </p:cNvSpPr>
            <p:nvPr/>
          </p:nvSpPr>
          <p:spPr bwMode="auto">
            <a:xfrm>
              <a:off x="6484388" y="5052770"/>
              <a:ext cx="719137" cy="663820"/>
            </a:xfrm>
            <a:prstGeom prst="ellipse">
              <a:avLst/>
            </a:prstGeom>
            <a:solidFill>
              <a:srgbClr val="FF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477" b="1" dirty="0">
                  <a:solidFill>
                    <a:srgbClr val="000099"/>
                  </a:solidFill>
                  <a:latin typeface="Arial" charset="0"/>
                  <a:ea typeface="黑体" pitchFamily="49" charset="-122"/>
                </a:rPr>
                <a:t>POP3</a:t>
              </a:r>
            </a:p>
            <a:p>
              <a:pPr algn="ctr" eaLnBrk="1" hangingPunct="1"/>
              <a:r>
                <a:rPr kumimoji="1" lang="zh-CN" altLang="en-US" sz="1477" b="1" dirty="0">
                  <a:solidFill>
                    <a:srgbClr val="000099"/>
                  </a:solidFill>
                  <a:latin typeface="Arial" charset="0"/>
                  <a:ea typeface="黑体" pitchFamily="49" charset="-122"/>
                </a:rPr>
                <a:t>服务器</a:t>
              </a:r>
            </a:p>
          </p:txBody>
        </p:sp>
        <p:sp>
          <p:nvSpPr>
            <p:cNvPr id="244845" name="Line 404"/>
            <p:cNvSpPr>
              <a:spLocks noChangeShapeType="1"/>
            </p:cNvSpPr>
            <p:nvPr/>
          </p:nvSpPr>
          <p:spPr bwMode="auto">
            <a:xfrm flipV="1">
              <a:off x="2595012" y="6116639"/>
              <a:ext cx="3887787"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46" name="Oval 405"/>
            <p:cNvSpPr>
              <a:spLocks noChangeArrowheads="1"/>
            </p:cNvSpPr>
            <p:nvPr/>
          </p:nvSpPr>
          <p:spPr bwMode="auto">
            <a:xfrm>
              <a:off x="1948899" y="5052770"/>
              <a:ext cx="719138" cy="663820"/>
            </a:xfrm>
            <a:prstGeom prst="ellipse">
              <a:avLst/>
            </a:prstGeom>
            <a:solidFill>
              <a:srgbClr val="FFCC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477" b="1">
                  <a:solidFill>
                    <a:srgbClr val="000099"/>
                  </a:solidFill>
                  <a:latin typeface="Arial" charset="0"/>
                  <a:ea typeface="黑体" pitchFamily="49" charset="-122"/>
                </a:rPr>
                <a:t>SMTP</a:t>
              </a:r>
            </a:p>
            <a:p>
              <a:pPr algn="ctr" eaLnBrk="1" hangingPunct="1"/>
              <a:r>
                <a:rPr kumimoji="1" lang="zh-CN" altLang="en-US" sz="1477" b="1">
                  <a:solidFill>
                    <a:srgbClr val="000099"/>
                  </a:solidFill>
                  <a:latin typeface="Arial" charset="0"/>
                  <a:ea typeface="黑体" pitchFamily="49" charset="-122"/>
                </a:rPr>
                <a:t>服务器</a:t>
              </a:r>
            </a:p>
          </p:txBody>
        </p:sp>
        <p:sp>
          <p:nvSpPr>
            <p:cNvPr id="244847" name="Oval 406"/>
            <p:cNvSpPr>
              <a:spLocks noChangeArrowheads="1"/>
            </p:cNvSpPr>
            <p:nvPr/>
          </p:nvSpPr>
          <p:spPr bwMode="auto">
            <a:xfrm>
              <a:off x="1948899" y="5783999"/>
              <a:ext cx="719138" cy="663819"/>
            </a:xfrm>
            <a:prstGeom prst="ellipse">
              <a:avLst/>
            </a:prstGeom>
            <a:solidFill>
              <a:srgbClr val="FFFF99"/>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477" b="1" dirty="0">
                  <a:solidFill>
                    <a:srgbClr val="000099"/>
                  </a:solidFill>
                  <a:latin typeface="Arial" charset="0"/>
                  <a:ea typeface="黑体" pitchFamily="49" charset="-122"/>
                </a:rPr>
                <a:t>SMTP</a:t>
              </a:r>
            </a:p>
            <a:p>
              <a:pPr algn="ctr" eaLnBrk="1" hangingPunct="1"/>
              <a:r>
                <a:rPr kumimoji="1" lang="zh-CN" altLang="en-US" sz="1477" b="1" dirty="0">
                  <a:solidFill>
                    <a:srgbClr val="000099"/>
                  </a:solidFill>
                  <a:latin typeface="Arial" charset="0"/>
                  <a:ea typeface="黑体" pitchFamily="49" charset="-122"/>
                </a:rPr>
                <a:t>客户</a:t>
              </a:r>
            </a:p>
          </p:txBody>
        </p:sp>
        <p:sp>
          <p:nvSpPr>
            <p:cNvPr id="244848" name="Text Box 407"/>
            <p:cNvSpPr txBox="1">
              <a:spLocks noChangeArrowheads="1"/>
            </p:cNvSpPr>
            <p:nvPr/>
          </p:nvSpPr>
          <p:spPr bwMode="auto">
            <a:xfrm>
              <a:off x="8058677" y="4413864"/>
              <a:ext cx="1011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dirty="0">
                  <a:latin typeface="+mn-ea"/>
                  <a:ea typeface="+mn-ea"/>
                </a:rPr>
                <a:t>收件人</a:t>
              </a:r>
            </a:p>
            <a:p>
              <a:pPr algn="ctr" eaLnBrk="1" hangingPunct="1"/>
              <a:r>
                <a:rPr kumimoji="1" lang="zh-CN" altLang="en-US" sz="1600" b="1" dirty="0">
                  <a:latin typeface="+mn-ea"/>
                  <a:ea typeface="+mn-ea"/>
                </a:rPr>
                <a:t>用户代理</a:t>
              </a:r>
            </a:p>
          </p:txBody>
        </p:sp>
        <p:sp>
          <p:nvSpPr>
            <p:cNvPr id="244849" name="Line 408"/>
            <p:cNvSpPr>
              <a:spLocks noChangeShapeType="1"/>
            </p:cNvSpPr>
            <p:nvPr/>
          </p:nvSpPr>
          <p:spPr bwMode="auto">
            <a:xfrm flipV="1">
              <a:off x="7203524" y="5385413"/>
              <a:ext cx="1008063"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50" name="Text Box 409"/>
            <p:cNvSpPr txBox="1">
              <a:spLocks noChangeArrowheads="1"/>
            </p:cNvSpPr>
            <p:nvPr/>
          </p:nvSpPr>
          <p:spPr bwMode="auto">
            <a:xfrm>
              <a:off x="4034874" y="6156611"/>
              <a:ext cx="1060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a:solidFill>
                    <a:srgbClr val="000099"/>
                  </a:solidFill>
                  <a:latin typeface="Arial" charset="0"/>
                  <a:ea typeface="黑体" pitchFamily="49" charset="-122"/>
                </a:rPr>
                <a:t>TCP </a:t>
              </a:r>
              <a:r>
                <a:rPr kumimoji="1" lang="zh-CN" altLang="en-US" sz="1600" b="1">
                  <a:solidFill>
                    <a:srgbClr val="000099"/>
                  </a:solidFill>
                  <a:latin typeface="Arial" charset="0"/>
                  <a:ea typeface="黑体" pitchFamily="49" charset="-122"/>
                </a:rPr>
                <a:t>连接</a:t>
              </a:r>
            </a:p>
          </p:txBody>
        </p:sp>
      </p:grpSp>
      <p:sp>
        <p:nvSpPr>
          <p:cNvPr id="391" name="标题 1"/>
          <p:cNvSpPr txBox="1">
            <a:spLocks/>
          </p:cNvSpPr>
          <p:nvPr/>
        </p:nvSpPr>
        <p:spPr>
          <a:xfrm>
            <a:off x="330200" y="1"/>
            <a:ext cx="8483600" cy="744849"/>
          </a:xfrm>
          <a:prstGeom prst="rect">
            <a:avLst/>
          </a:prstGeom>
        </p:spPr>
        <p:txBody>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altLang="zh-CN" dirty="0" smtClean="0">
                <a:latin typeface="Times New Roman" panose="02020603050405020304" pitchFamily="18" charset="0"/>
              </a:rPr>
              <a:t>2.6 Email</a:t>
            </a:r>
            <a:r>
              <a:rPr lang="zh-CN" altLang="en-US" dirty="0" smtClean="0">
                <a:latin typeface="Times New Roman" panose="02020603050405020304" pitchFamily="18" charset="0"/>
              </a:rPr>
              <a:t>电子邮件系统的组成</a:t>
            </a:r>
            <a:endParaRPr lang="zh-CN" altLang="en-US" dirty="0">
              <a:latin typeface="Times New Roman" panose="02020603050405020304" pitchFamily="18" charset="0"/>
            </a:endParaRPr>
          </a:p>
        </p:txBody>
      </p:sp>
      <p:sp>
        <p:nvSpPr>
          <p:cNvPr id="392" name="AutoShape 139"/>
          <p:cNvSpPr>
            <a:spLocks noChangeArrowheads="1"/>
          </p:cNvSpPr>
          <p:nvPr/>
        </p:nvSpPr>
        <p:spPr bwMode="auto">
          <a:xfrm>
            <a:off x="5527311" y="5323"/>
            <a:ext cx="3636919" cy="972892"/>
          </a:xfrm>
          <a:prstGeom prst="wedgeRoundRectCallout">
            <a:avLst>
              <a:gd name="adj1" fmla="val -11181"/>
              <a:gd name="adj2" fmla="val 158557"/>
              <a:gd name="adj3" fmla="val 16667"/>
            </a:avLst>
          </a:prstGeom>
          <a:solidFill>
            <a:srgbClr val="FFFF99"/>
          </a:solidFill>
          <a:ln>
            <a:noFill/>
          </a:ln>
          <a:effectLst/>
        </p:spPr>
        <p:txBody>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zh-CN" altLang="en-US" dirty="0">
                <a:ea typeface="华文中宋" panose="02010600040101010101" pitchFamily="2" charset="-122"/>
              </a:rPr>
              <a:t>电子邮件地址</a:t>
            </a:r>
          </a:p>
          <a:p>
            <a:pPr algn="ctr">
              <a:spcBef>
                <a:spcPct val="20000"/>
              </a:spcBef>
            </a:pPr>
            <a:r>
              <a:rPr lang="zh-CN" altLang="en-US" dirty="0" smtClean="0">
                <a:solidFill>
                  <a:srgbClr val="FF3300"/>
                </a:solidFill>
                <a:ea typeface="华文中宋" panose="02010600040101010101" pitchFamily="2" charset="-122"/>
              </a:rPr>
              <a:t>用户名</a:t>
            </a:r>
            <a:r>
              <a:rPr lang="en-US" altLang="zh-CN" dirty="0" smtClean="0">
                <a:solidFill>
                  <a:srgbClr val="FF3300"/>
                </a:solidFill>
                <a:ea typeface="华文中宋" panose="02010600040101010101" pitchFamily="2" charset="-122"/>
              </a:rPr>
              <a:t>@</a:t>
            </a:r>
            <a:r>
              <a:rPr lang="zh-CN" altLang="en-US" dirty="0" smtClean="0">
                <a:solidFill>
                  <a:srgbClr val="FF3300"/>
                </a:solidFill>
                <a:ea typeface="华文中宋" panose="02010600040101010101" pitchFamily="2" charset="-122"/>
              </a:rPr>
              <a:t>邮件服务器域名</a:t>
            </a:r>
            <a:endParaRPr lang="zh-CN" altLang="en-US" dirty="0">
              <a:solidFill>
                <a:srgbClr val="FF3300"/>
              </a:solidFill>
              <a:ea typeface="华文中宋" panose="02010600040101010101" pitchFamily="2" charset="-122"/>
            </a:endParaRPr>
          </a:p>
        </p:txBody>
      </p:sp>
      <p:sp>
        <p:nvSpPr>
          <p:cNvPr id="244817" name="Text Box 355"/>
          <p:cNvSpPr txBox="1">
            <a:spLocks noChangeArrowheads="1"/>
          </p:cNvSpPr>
          <p:nvPr/>
        </p:nvSpPr>
        <p:spPr bwMode="auto">
          <a:xfrm>
            <a:off x="5762074" y="1140936"/>
            <a:ext cx="1037463" cy="3481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solidFill>
                  <a:srgbClr val="000099"/>
                </a:solidFill>
                <a:latin typeface="Arial" charset="0"/>
                <a:ea typeface="黑体" pitchFamily="49" charset="-122"/>
              </a:rPr>
              <a:t>用户邮箱</a:t>
            </a:r>
          </a:p>
        </p:txBody>
      </p:sp>
    </p:spTree>
    <p:extLst>
      <p:ext uri="{BB962C8B-B14F-4D97-AF65-F5344CB8AC3E}">
        <p14:creationId xmlns:p14="http://schemas.microsoft.com/office/powerpoint/2010/main" val="269367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92"/>
                                        </p:tgtEl>
                                        <p:attrNameLst>
                                          <p:attrName>style.visibility</p:attrName>
                                        </p:attrNameLst>
                                      </p:cBhvr>
                                      <p:to>
                                        <p:strVal val="visible"/>
                                      </p:to>
                                    </p:set>
                                    <p:anim calcmode="lin" valueType="num">
                                      <p:cBhvr>
                                        <p:cTn id="22" dur="500" fill="hold"/>
                                        <p:tgtEl>
                                          <p:spTgt spid="392"/>
                                        </p:tgtEl>
                                        <p:attrNameLst>
                                          <p:attrName>ppt_w</p:attrName>
                                        </p:attrNameLst>
                                      </p:cBhvr>
                                      <p:tavLst>
                                        <p:tav tm="0">
                                          <p:val>
                                            <p:fltVal val="0"/>
                                          </p:val>
                                        </p:tav>
                                        <p:tav tm="100000">
                                          <p:val>
                                            <p:strVal val="#ppt_w"/>
                                          </p:val>
                                        </p:tav>
                                      </p:tavLst>
                                    </p:anim>
                                    <p:anim calcmode="lin" valueType="num">
                                      <p:cBhvr>
                                        <p:cTn id="23" dur="500" fill="hold"/>
                                        <p:tgtEl>
                                          <p:spTgt spid="392"/>
                                        </p:tgtEl>
                                        <p:attrNameLst>
                                          <p:attrName>ppt_h</p:attrName>
                                        </p:attrNameLst>
                                      </p:cBhvr>
                                      <p:tavLst>
                                        <p:tav tm="0">
                                          <p:val>
                                            <p:fltVal val="0"/>
                                          </p:val>
                                        </p:tav>
                                        <p:tav tm="100000">
                                          <p:val>
                                            <p:strVal val="#ppt_h"/>
                                          </p:val>
                                        </p:tav>
                                      </p:tavLst>
                                    </p:anim>
                                    <p:animEffect transition="in" filter="fade">
                                      <p:cBhvr>
                                        <p:cTn id="24" dur="500"/>
                                        <p:tgtEl>
                                          <p:spTgt spid="39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a:t>
            </a:r>
            <a:r>
              <a:rPr lang="zh-CN" altLang="en-US" dirty="0" smtClean="0"/>
              <a:t>章 概述</a:t>
            </a:r>
            <a:endParaRPr lang="zh-CN" altLang="en-US" dirty="0"/>
          </a:p>
        </p:txBody>
      </p:sp>
      <p:sp>
        <p:nvSpPr>
          <p:cNvPr id="3" name="内容占位符 2"/>
          <p:cNvSpPr>
            <a:spLocks noGrp="1"/>
          </p:cNvSpPr>
          <p:nvPr>
            <p:ph idx="1"/>
          </p:nvPr>
        </p:nvSpPr>
        <p:spPr>
          <a:xfrm>
            <a:off x="321733" y="856034"/>
            <a:ext cx="8500534" cy="5289585"/>
          </a:xfrm>
        </p:spPr>
        <p:txBody>
          <a:bodyPr>
            <a:normAutofit fontScale="92500"/>
          </a:bodyPr>
          <a:lstStyle/>
          <a:p>
            <a:r>
              <a:rPr lang="zh-CN" altLang="en-US" dirty="0"/>
              <a:t>掌握</a:t>
            </a:r>
            <a:r>
              <a:rPr lang="zh-CN" altLang="en-US" dirty="0" smtClean="0"/>
              <a:t>计算机网络的基本概念、特征。</a:t>
            </a:r>
            <a:endParaRPr lang="en-US" altLang="zh-CN" dirty="0" smtClean="0"/>
          </a:p>
          <a:p>
            <a:r>
              <a:rPr lang="zh-CN" altLang="en-US" dirty="0" smtClean="0"/>
              <a:t>计算机网络的结构、组成，</a:t>
            </a:r>
            <a:r>
              <a:rPr lang="zh-CN" altLang="en-US" dirty="0"/>
              <a:t>资源子网、通信子网的</a:t>
            </a:r>
            <a:r>
              <a:rPr lang="zh-CN" altLang="en-US" smtClean="0"/>
              <a:t>概念</a:t>
            </a:r>
            <a:r>
              <a:rPr lang="zh-CN" altLang="en-US" smtClean="0"/>
              <a:t>。了解网络各部分（核心、边缘、接入）的特点。</a:t>
            </a:r>
            <a:endParaRPr lang="en-US" altLang="zh-CN" dirty="0" smtClean="0"/>
          </a:p>
          <a:p>
            <a:r>
              <a:rPr lang="zh-CN" altLang="en-US" dirty="0" smtClean="0"/>
              <a:t>掌握</a:t>
            </a:r>
            <a:r>
              <a:rPr lang="zh-CN" altLang="en-US" dirty="0" smtClean="0"/>
              <a:t>分组交换网的性能指标的定义和各自的计算方法：带宽、吞吐量、时延（发送时延、传播时延、处理时延和排队时延）。</a:t>
            </a:r>
            <a:endParaRPr lang="en-US" altLang="zh-CN" dirty="0" smtClean="0"/>
          </a:p>
          <a:p>
            <a:r>
              <a:rPr lang="zh-CN" altLang="en-US" dirty="0" smtClean="0"/>
              <a:t>计算机网络的体系结构，了解</a:t>
            </a:r>
            <a:r>
              <a:rPr lang="en-US" altLang="zh-CN" dirty="0" smtClean="0"/>
              <a:t>OSI</a:t>
            </a:r>
            <a:r>
              <a:rPr lang="zh-CN" altLang="en-US" dirty="0" smtClean="0"/>
              <a:t>参考模型、</a:t>
            </a:r>
            <a:r>
              <a:rPr lang="en-US" altLang="zh-CN" dirty="0" smtClean="0"/>
              <a:t>TCP/IP</a:t>
            </a:r>
            <a:r>
              <a:rPr lang="zh-CN" altLang="en-US" dirty="0" smtClean="0"/>
              <a:t>体系结构和因特网的体系结构。</a:t>
            </a:r>
            <a:endParaRPr lang="en-US" altLang="zh-CN" dirty="0" smtClean="0"/>
          </a:p>
          <a:p>
            <a:endParaRPr lang="zh-CN" altLang="en-US" dirty="0"/>
          </a:p>
        </p:txBody>
      </p:sp>
    </p:spTree>
    <p:extLst>
      <p:ext uri="{BB962C8B-B14F-4D97-AF65-F5344CB8AC3E}">
        <p14:creationId xmlns:p14="http://schemas.microsoft.com/office/powerpoint/2010/main" val="294984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第三章 运输层</a:t>
            </a:r>
            <a:endParaRPr lang="zh-CN" altLang="en-US" dirty="0"/>
          </a:p>
        </p:txBody>
      </p:sp>
      <p:sp>
        <p:nvSpPr>
          <p:cNvPr id="3" name="内容占位符 2"/>
          <p:cNvSpPr>
            <a:spLocks noGrp="1"/>
          </p:cNvSpPr>
          <p:nvPr>
            <p:ph idx="1"/>
          </p:nvPr>
        </p:nvSpPr>
        <p:spPr>
          <a:xfrm>
            <a:off x="321733" y="914400"/>
            <a:ext cx="8500533" cy="5794744"/>
          </a:xfrm>
        </p:spPr>
        <p:txBody>
          <a:bodyPr>
            <a:normAutofit/>
          </a:bodyPr>
          <a:lstStyle/>
          <a:p>
            <a:r>
              <a:rPr lang="zh-CN" altLang="en-US" sz="3200" dirty="0"/>
              <a:t>掌握</a:t>
            </a:r>
            <a:r>
              <a:rPr lang="zh-CN" altLang="en-US" sz="3200" dirty="0" smtClean="0"/>
              <a:t>运输层的服务和主要</a:t>
            </a:r>
            <a:r>
              <a:rPr lang="zh-CN" altLang="en-US" sz="3200" dirty="0"/>
              <a:t>功能</a:t>
            </a:r>
            <a:r>
              <a:rPr lang="zh-CN" altLang="en-US" sz="3200" dirty="0" smtClean="0"/>
              <a:t>，传输</a:t>
            </a:r>
            <a:r>
              <a:rPr lang="zh-CN" altLang="en-US" sz="3200" dirty="0"/>
              <a:t>层的</a:t>
            </a:r>
            <a:r>
              <a:rPr lang="en-US" altLang="zh-CN" sz="3200" dirty="0"/>
              <a:t>PDU</a:t>
            </a:r>
            <a:r>
              <a:rPr lang="zh-CN" altLang="en-US" sz="3200" dirty="0"/>
              <a:t>是段（</a:t>
            </a:r>
            <a:r>
              <a:rPr lang="en-US" altLang="zh-CN" sz="3200" dirty="0"/>
              <a:t>segment</a:t>
            </a:r>
            <a:r>
              <a:rPr lang="zh-CN" altLang="en-US" sz="3200" dirty="0" smtClean="0"/>
              <a:t>），运输层的端口的涵义。</a:t>
            </a:r>
            <a:endParaRPr lang="zh-CN" altLang="en-US" sz="3200" dirty="0"/>
          </a:p>
          <a:p>
            <a:r>
              <a:rPr lang="en-US" altLang="zh-CN" sz="3200" dirty="0" smtClean="0"/>
              <a:t>Internet</a:t>
            </a:r>
            <a:r>
              <a:rPr lang="zh-CN" altLang="en-US" sz="3200" dirty="0" smtClean="0"/>
              <a:t>中运输层</a:t>
            </a:r>
            <a:r>
              <a:rPr lang="zh-CN" altLang="en-US" sz="3200" dirty="0"/>
              <a:t>的重要协议（</a:t>
            </a:r>
            <a:r>
              <a:rPr lang="en-US" altLang="zh-CN" sz="3200" dirty="0"/>
              <a:t>TCP</a:t>
            </a:r>
            <a:r>
              <a:rPr lang="zh-CN" altLang="en-US" sz="3200" dirty="0"/>
              <a:t>、</a:t>
            </a:r>
            <a:r>
              <a:rPr lang="en-US" altLang="zh-CN" sz="3200" dirty="0"/>
              <a:t>UDP</a:t>
            </a:r>
            <a:r>
              <a:rPr lang="zh-CN" altLang="en-US" sz="3200" dirty="0"/>
              <a:t>）</a:t>
            </a:r>
          </a:p>
          <a:p>
            <a:r>
              <a:rPr lang="en-US" altLang="zh-CN" sz="3200" dirty="0" smtClean="0"/>
              <a:t>TCP</a:t>
            </a:r>
            <a:r>
              <a:rPr lang="zh-CN" altLang="en-US" sz="3200" dirty="0"/>
              <a:t>协议的原理</a:t>
            </a:r>
            <a:r>
              <a:rPr lang="zh-CN" altLang="en-US" sz="3200" dirty="0" smtClean="0"/>
              <a:t>：</a:t>
            </a:r>
            <a:r>
              <a:rPr lang="zh-CN" altLang="en-US" sz="3200" dirty="0"/>
              <a:t>数据段</a:t>
            </a:r>
            <a:r>
              <a:rPr lang="zh-CN" altLang="en-US" sz="3200" dirty="0" smtClean="0"/>
              <a:t>结构、建立</a:t>
            </a:r>
            <a:r>
              <a:rPr lang="zh-CN" altLang="en-US" sz="3200" dirty="0"/>
              <a:t>连接、释放连接</a:t>
            </a:r>
            <a:r>
              <a:rPr lang="zh-CN" altLang="en-US" sz="3200" dirty="0" smtClean="0"/>
              <a:t>、</a:t>
            </a:r>
            <a:r>
              <a:rPr lang="zh-CN" altLang="en-US" sz="3200" dirty="0"/>
              <a:t>序号分配方式、</a:t>
            </a:r>
            <a:r>
              <a:rPr lang="zh-CN" altLang="en-US" sz="3200" dirty="0" smtClean="0"/>
              <a:t>确认机制。</a:t>
            </a:r>
            <a:endParaRPr lang="en-US" altLang="zh-CN" sz="3200" dirty="0" smtClean="0"/>
          </a:p>
          <a:p>
            <a:r>
              <a:rPr lang="zh-CN" altLang="en-US" sz="3200" dirty="0" smtClean="0"/>
              <a:t>掌握</a:t>
            </a:r>
            <a:r>
              <a:rPr lang="en-US" altLang="zh-CN" sz="3200" dirty="0" smtClean="0"/>
              <a:t>TCP</a:t>
            </a:r>
            <a:r>
              <a:rPr lang="zh-CN" altLang="en-US" sz="3200" dirty="0"/>
              <a:t>流量控制的</a:t>
            </a:r>
            <a:r>
              <a:rPr lang="zh-CN" altLang="en-US" sz="3200" dirty="0" smtClean="0"/>
              <a:t>意义和拥塞控制</a:t>
            </a:r>
            <a:r>
              <a:rPr lang="zh-CN" altLang="en-US" sz="3200" dirty="0"/>
              <a:t>原理</a:t>
            </a:r>
            <a:r>
              <a:rPr lang="zh-CN" altLang="en-US" sz="3200" dirty="0" smtClean="0"/>
              <a:t>（窗口大小，慢</a:t>
            </a:r>
            <a:r>
              <a:rPr lang="zh-CN" altLang="en-US" sz="3200" dirty="0"/>
              <a:t>启动</a:t>
            </a:r>
            <a:r>
              <a:rPr lang="zh-CN" altLang="en-US" sz="3200" dirty="0" smtClean="0"/>
              <a:t>、拥塞避免、快速重传和快速</a:t>
            </a:r>
            <a:r>
              <a:rPr lang="zh-CN" altLang="en-US" sz="3200" dirty="0"/>
              <a:t>恢复</a:t>
            </a:r>
            <a:r>
              <a:rPr lang="zh-CN" altLang="en-US" sz="3200" dirty="0" smtClean="0"/>
              <a:t>）。</a:t>
            </a:r>
            <a:endParaRPr lang="en-US" altLang="zh-CN" sz="3200" dirty="0" smtClean="0"/>
          </a:p>
          <a:p>
            <a:r>
              <a:rPr lang="zh-CN" altLang="en-US" sz="3200" dirty="0" smtClean="0"/>
              <a:t>掌握</a:t>
            </a:r>
            <a:r>
              <a:rPr lang="en-US" altLang="zh-CN" sz="3200" dirty="0" smtClean="0"/>
              <a:t>UDP</a:t>
            </a:r>
            <a:r>
              <a:rPr lang="zh-CN" altLang="en-US" sz="3200" dirty="0" smtClean="0"/>
              <a:t>协议原理。</a:t>
            </a:r>
            <a:endParaRPr lang="en-US" altLang="zh-CN" sz="3200" dirty="0"/>
          </a:p>
          <a:p>
            <a:pPr marL="0" indent="0">
              <a:buNone/>
            </a:pPr>
            <a:endParaRPr lang="en-US" altLang="zh-CN" sz="3200" dirty="0"/>
          </a:p>
        </p:txBody>
      </p:sp>
    </p:spTree>
    <p:extLst>
      <p:ext uri="{BB962C8B-B14F-4D97-AF65-F5344CB8AC3E}">
        <p14:creationId xmlns:p14="http://schemas.microsoft.com/office/powerpoint/2010/main" val="188107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可靠传输原理</a:t>
            </a:r>
            <a:endParaRPr lang="zh-CN" altLang="en-US" dirty="0"/>
          </a:p>
        </p:txBody>
      </p:sp>
      <p:sp>
        <p:nvSpPr>
          <p:cNvPr id="38" name="Rectangle 3"/>
          <p:cNvSpPr txBox="1">
            <a:spLocks noChangeArrowheads="1"/>
          </p:cNvSpPr>
          <p:nvPr/>
        </p:nvSpPr>
        <p:spPr>
          <a:xfrm>
            <a:off x="382555" y="878594"/>
            <a:ext cx="8456645" cy="5894346"/>
          </a:xfrm>
          <a:prstGeom prst="rect">
            <a:avLst/>
          </a:prstGeom>
        </p:spPr>
        <p:txBody>
          <a:bodyPr/>
          <a:lstStyle>
            <a:lvl1pPr marL="171450" indent="-171450" algn="l" defTabSz="685800" rtl="0" eaLnBrk="1" latinLnBrk="0" hangingPunct="1">
              <a:lnSpc>
                <a:spcPct val="100000"/>
              </a:lnSpc>
              <a:spcBef>
                <a:spcPts val="750"/>
              </a:spcBef>
              <a:buFont typeface="Arial" panose="020B0604020202020204" pitchFamily="34" charset="0"/>
              <a:buChar char="•"/>
              <a:defRPr sz="3600" kern="1200" baseline="0">
                <a:solidFill>
                  <a:schemeClr val="tx1"/>
                </a:solidFill>
                <a:latin typeface="Times New Roman" panose="02020603050405020304" pitchFamily="18" charset="0"/>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3200" kern="1200" baseline="0">
                <a:solidFill>
                  <a:schemeClr val="tx1"/>
                </a:solidFill>
                <a:latin typeface="Times New Roman" panose="02020603050405020304" pitchFamily="18" charset="0"/>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3200" dirty="0" smtClean="0"/>
              <a:t>Rdt1.0—</a:t>
            </a:r>
            <a:r>
              <a:rPr lang="zh-CN" altLang="en-US" sz="3200" dirty="0" smtClean="0"/>
              <a:t>无差错的理想情况！</a:t>
            </a:r>
            <a:endParaRPr lang="en-US" altLang="zh-CN" sz="3200" dirty="0" smtClean="0"/>
          </a:p>
          <a:p>
            <a:r>
              <a:rPr lang="en-US" altLang="zh-CN" sz="3200" dirty="0" smtClean="0"/>
              <a:t>rdt2.0</a:t>
            </a:r>
            <a:r>
              <a:rPr lang="zh-CN" altLang="en-US" sz="3200" dirty="0" smtClean="0"/>
              <a:t>在</a:t>
            </a:r>
            <a:r>
              <a:rPr lang="en-US" altLang="zh-CN" sz="3200" dirty="0" smtClean="0"/>
              <a:t>rdt1.0</a:t>
            </a:r>
            <a:r>
              <a:rPr lang="zh-CN" altLang="en-US" sz="3200" dirty="0" smtClean="0"/>
              <a:t>基础上增加新机制：</a:t>
            </a:r>
            <a:endParaRPr lang="en-US" altLang="zh-CN" sz="3200" dirty="0" smtClean="0"/>
          </a:p>
          <a:p>
            <a:pPr lvl="1"/>
            <a:r>
              <a:rPr lang="zh-CN" altLang="en-US" sz="2800" dirty="0" smtClean="0"/>
              <a:t>对发送分组进行差错检测（</a:t>
            </a:r>
            <a:r>
              <a:rPr lang="en-US" altLang="zh-CN" sz="2800" dirty="0" smtClean="0"/>
              <a:t>checksum</a:t>
            </a:r>
            <a:r>
              <a:rPr lang="zh-CN" altLang="en-US" sz="2800" dirty="0" smtClean="0"/>
              <a:t>）；</a:t>
            </a:r>
            <a:endParaRPr lang="en-US" altLang="zh-CN" sz="2800" dirty="0" smtClean="0"/>
          </a:p>
          <a:p>
            <a:pPr lvl="1"/>
            <a:r>
              <a:rPr lang="zh-CN" altLang="en-US" sz="2800" dirty="0" smtClean="0"/>
              <a:t>接收方向发送方确认</a:t>
            </a:r>
            <a:r>
              <a:rPr lang="en-US" altLang="zh-CN" sz="2800" dirty="0" smtClean="0"/>
              <a:t>(</a:t>
            </a:r>
            <a:r>
              <a:rPr lang="en-US" altLang="zh-CN" sz="2800" dirty="0" smtClean="0">
                <a:solidFill>
                  <a:srgbClr val="FF0000"/>
                </a:solidFill>
              </a:rPr>
              <a:t>ACK</a:t>
            </a:r>
            <a:r>
              <a:rPr lang="en-US" altLang="zh-CN" sz="2800" dirty="0" smtClean="0"/>
              <a:t>/</a:t>
            </a:r>
            <a:r>
              <a:rPr lang="en-US" altLang="zh-CN" sz="2800" dirty="0" smtClean="0">
                <a:solidFill>
                  <a:srgbClr val="FF0000"/>
                </a:solidFill>
              </a:rPr>
              <a:t>NAK</a:t>
            </a:r>
            <a:r>
              <a:rPr lang="en-US" altLang="zh-CN" sz="2800" dirty="0" smtClean="0"/>
              <a:t>) </a:t>
            </a:r>
            <a:r>
              <a:rPr lang="zh-CN" altLang="en-US" dirty="0" smtClean="0"/>
              <a:t>。</a:t>
            </a:r>
            <a:endParaRPr lang="en-US" altLang="zh-CN" dirty="0" smtClean="0"/>
          </a:p>
          <a:p>
            <a:r>
              <a:rPr lang="en-US" altLang="zh-CN" dirty="0"/>
              <a:t>r</a:t>
            </a:r>
            <a:r>
              <a:rPr lang="en-US" altLang="zh-CN" dirty="0" smtClean="0"/>
              <a:t>dt2.1</a:t>
            </a:r>
            <a:r>
              <a:rPr lang="zh-CN" altLang="en-US" dirty="0" smtClean="0"/>
              <a:t>的改进：</a:t>
            </a:r>
            <a:endParaRPr lang="en-US" altLang="zh-CN" dirty="0" smtClean="0"/>
          </a:p>
          <a:p>
            <a:pPr lvl="1"/>
            <a:r>
              <a:rPr lang="zh-CN" altLang="en-US" sz="2800" dirty="0" smtClean="0"/>
              <a:t>发送</a:t>
            </a:r>
            <a:r>
              <a:rPr lang="zh-CN" altLang="en-US" sz="2800" dirty="0"/>
              <a:t>方对每个</a:t>
            </a:r>
            <a:r>
              <a:rPr lang="zh-CN" altLang="en-US" sz="2800" dirty="0">
                <a:solidFill>
                  <a:srgbClr val="FF0000"/>
                </a:solidFill>
              </a:rPr>
              <a:t>分组</a:t>
            </a:r>
            <a:r>
              <a:rPr lang="zh-CN" altLang="en-US" sz="2800" dirty="0"/>
              <a:t>加上</a:t>
            </a:r>
            <a:r>
              <a:rPr lang="zh-CN" altLang="en-US" sz="2800" dirty="0">
                <a:solidFill>
                  <a:srgbClr val="FF0000"/>
                </a:solidFill>
              </a:rPr>
              <a:t>序列号</a:t>
            </a:r>
            <a:r>
              <a:rPr lang="zh-CN" altLang="en-US" sz="2800" dirty="0"/>
              <a:t>。</a:t>
            </a:r>
            <a:endParaRPr lang="en-US" altLang="zh-CN" sz="2800" dirty="0"/>
          </a:p>
          <a:p>
            <a:pPr lvl="1"/>
            <a:r>
              <a:rPr lang="zh-CN" altLang="en-US" sz="2800" dirty="0"/>
              <a:t>接收方对</a:t>
            </a:r>
            <a:r>
              <a:rPr lang="en-US" altLang="zh-CN" sz="2800" dirty="0"/>
              <a:t>ACK/NAK</a:t>
            </a:r>
            <a:r>
              <a:rPr lang="zh-CN" altLang="en-US" sz="2800" dirty="0"/>
              <a:t>添加</a:t>
            </a:r>
            <a:r>
              <a:rPr lang="zh-CN" altLang="en-US" sz="2800" dirty="0">
                <a:solidFill>
                  <a:srgbClr val="FF0000"/>
                </a:solidFill>
              </a:rPr>
              <a:t>校验和</a:t>
            </a:r>
            <a:r>
              <a:rPr lang="zh-CN" altLang="en-US" sz="2800" dirty="0"/>
              <a:t>。</a:t>
            </a:r>
          </a:p>
          <a:p>
            <a:pPr lvl="1"/>
            <a:r>
              <a:rPr lang="zh-CN" altLang="en-US" sz="2800" dirty="0"/>
              <a:t>如果</a:t>
            </a:r>
            <a:r>
              <a:rPr lang="en-US" altLang="zh-CN" sz="2800" dirty="0"/>
              <a:t>ACK/NAK</a:t>
            </a:r>
            <a:r>
              <a:rPr lang="zh-CN" altLang="en-US" sz="2800" dirty="0"/>
              <a:t>受损，发送方重传</a:t>
            </a:r>
            <a:r>
              <a:rPr lang="zh-CN" altLang="en-US" sz="2800" dirty="0">
                <a:solidFill>
                  <a:srgbClr val="FF0000"/>
                </a:solidFill>
              </a:rPr>
              <a:t>当前</a:t>
            </a:r>
            <a:r>
              <a:rPr lang="zh-CN" altLang="en-US" sz="2800" dirty="0"/>
              <a:t>的分组。</a:t>
            </a:r>
          </a:p>
          <a:p>
            <a:pPr lvl="1"/>
            <a:r>
              <a:rPr lang="zh-CN" altLang="en-US" sz="2800" dirty="0"/>
              <a:t>接收方丢弃</a:t>
            </a:r>
            <a:r>
              <a:rPr lang="en-US" altLang="zh-CN" sz="2800" dirty="0"/>
              <a:t>(</a:t>
            </a:r>
            <a:r>
              <a:rPr lang="zh-CN" altLang="en-US" sz="2800" dirty="0"/>
              <a:t>不再向上交付</a:t>
            </a:r>
            <a:r>
              <a:rPr lang="en-US" altLang="zh-CN" sz="2800" dirty="0"/>
              <a:t>)</a:t>
            </a:r>
            <a:r>
              <a:rPr lang="zh-CN" altLang="en-US" sz="2800" dirty="0"/>
              <a:t>冗余分组</a:t>
            </a:r>
            <a:r>
              <a:rPr lang="zh-CN" altLang="en-US" sz="2800" dirty="0" smtClean="0"/>
              <a:t>。</a:t>
            </a:r>
            <a:endParaRPr lang="en-US" altLang="zh-CN" sz="2800" dirty="0" smtClean="0"/>
          </a:p>
          <a:p>
            <a:r>
              <a:rPr lang="en-US" altLang="zh-CN" sz="3200" dirty="0" smtClean="0"/>
              <a:t>Rdt2.2</a:t>
            </a:r>
            <a:r>
              <a:rPr lang="zh-CN" altLang="en-US" sz="3200" dirty="0" smtClean="0"/>
              <a:t>的改进：</a:t>
            </a:r>
            <a:endParaRPr lang="en-US" altLang="zh-CN" sz="3200" dirty="0" smtClean="0"/>
          </a:p>
          <a:p>
            <a:pPr lvl="1"/>
            <a:r>
              <a:rPr lang="zh-CN" altLang="en-US" sz="2800" dirty="0" smtClean="0"/>
              <a:t>只使用</a:t>
            </a:r>
            <a:r>
              <a:rPr lang="en-US" altLang="zh-CN" sz="2800" dirty="0" smtClean="0"/>
              <a:t>ACK</a:t>
            </a:r>
            <a:r>
              <a:rPr lang="zh-CN" altLang="en-US" sz="2800" dirty="0" smtClean="0"/>
              <a:t>，重复的</a:t>
            </a:r>
            <a:r>
              <a:rPr lang="en-US" altLang="zh-CN" sz="2800" dirty="0" smtClean="0"/>
              <a:t>ACK</a:t>
            </a:r>
            <a:r>
              <a:rPr lang="zh-CN" altLang="en-US" sz="2800" dirty="0" smtClean="0"/>
              <a:t>等于</a:t>
            </a:r>
            <a:r>
              <a:rPr lang="en-US" altLang="zh-CN" sz="2800" dirty="0" smtClean="0"/>
              <a:t>NAK</a:t>
            </a:r>
            <a:r>
              <a:rPr lang="zh-CN" altLang="en-US" sz="2800" dirty="0" smtClean="0"/>
              <a:t>。</a:t>
            </a:r>
            <a:endParaRPr lang="zh-CN" altLang="en-US" sz="2800" dirty="0"/>
          </a:p>
          <a:p>
            <a:endParaRPr lang="en-US" altLang="zh-CN" dirty="0" smtClean="0"/>
          </a:p>
        </p:txBody>
      </p:sp>
      <p:sp>
        <p:nvSpPr>
          <p:cNvPr id="39" name="圆角矩形标注 38"/>
          <p:cNvSpPr/>
          <p:nvPr/>
        </p:nvSpPr>
        <p:spPr>
          <a:xfrm>
            <a:off x="6963619" y="3264195"/>
            <a:ext cx="2180381" cy="1340571"/>
          </a:xfrm>
          <a:prstGeom prst="wedgeRoundRectCallout">
            <a:avLst>
              <a:gd name="adj1" fmla="val -77976"/>
              <a:gd name="adj2" fmla="val -92846"/>
              <a:gd name="adj3" fmla="val 1666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rPr>
              <a:t>ARQ</a:t>
            </a:r>
          </a:p>
          <a:p>
            <a:pPr marL="457200" indent="-457200">
              <a:buAutoNum type="arabicPeriod"/>
            </a:pPr>
            <a:r>
              <a:rPr lang="zh-CN" altLang="en-US" sz="2000" dirty="0" smtClean="0">
                <a:solidFill>
                  <a:srgbClr val="FF0000"/>
                </a:solidFill>
              </a:rPr>
              <a:t>差错检测</a:t>
            </a:r>
            <a:endParaRPr lang="en-US" altLang="zh-CN" sz="2000" dirty="0" smtClean="0">
              <a:solidFill>
                <a:srgbClr val="FF0000"/>
              </a:solidFill>
            </a:endParaRPr>
          </a:p>
          <a:p>
            <a:pPr marL="457200" indent="-457200">
              <a:buAutoNum type="arabicPeriod"/>
            </a:pPr>
            <a:r>
              <a:rPr lang="zh-CN" altLang="en-US" sz="2000" dirty="0" smtClean="0">
                <a:solidFill>
                  <a:srgbClr val="FF0000"/>
                </a:solidFill>
              </a:rPr>
              <a:t>接收</a:t>
            </a:r>
            <a:r>
              <a:rPr lang="zh-CN" altLang="en-US" sz="2000" dirty="0">
                <a:solidFill>
                  <a:srgbClr val="FF0000"/>
                </a:solidFill>
              </a:rPr>
              <a:t>方反馈</a:t>
            </a:r>
            <a:r>
              <a:rPr lang="zh-CN" altLang="en-US" sz="2000" dirty="0">
                <a:solidFill>
                  <a:schemeClr val="tx1"/>
                </a:solidFill>
              </a:rPr>
              <a:t> </a:t>
            </a:r>
            <a:endParaRPr lang="en-US" altLang="zh-CN" sz="2000" dirty="0">
              <a:solidFill>
                <a:schemeClr val="tx1"/>
              </a:solidFill>
            </a:endParaRPr>
          </a:p>
          <a:p>
            <a:pPr marL="457200" indent="-457200">
              <a:buAutoNum type="arabicPeriod"/>
            </a:pPr>
            <a:r>
              <a:rPr lang="zh-CN" altLang="en-US" sz="2000" dirty="0" smtClean="0">
                <a:solidFill>
                  <a:schemeClr val="tx1"/>
                </a:solidFill>
              </a:rPr>
              <a:t>差错</a:t>
            </a:r>
            <a:r>
              <a:rPr lang="zh-CN" altLang="en-US" sz="2000" dirty="0">
                <a:solidFill>
                  <a:schemeClr val="tx1"/>
                </a:solidFill>
              </a:rPr>
              <a:t>重传</a:t>
            </a:r>
            <a:r>
              <a:rPr lang="zh-CN" altLang="en-US" sz="2000" dirty="0" smtClean="0">
                <a:solidFill>
                  <a:schemeClr val="tx1"/>
                </a:solidFill>
              </a:rPr>
              <a:t>。</a:t>
            </a:r>
            <a:endParaRPr lang="zh-CN" altLang="en-US" sz="2000" dirty="0">
              <a:solidFill>
                <a:schemeClr val="tx1"/>
              </a:solidFill>
            </a:endParaRPr>
          </a:p>
        </p:txBody>
      </p:sp>
    </p:spTree>
    <p:extLst>
      <p:ext uri="{BB962C8B-B14F-4D97-AF65-F5344CB8AC3E}">
        <p14:creationId xmlns:p14="http://schemas.microsoft.com/office/powerpoint/2010/main" val="201452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250"/>
                                  </p:stCondLst>
                                  <p:childTnLst>
                                    <p:set>
                                      <p:cBhvr>
                                        <p:cTn id="6" dur="1" fill="hold">
                                          <p:stCondLst>
                                            <p:cond delay="0"/>
                                          </p:stCondLst>
                                        </p:cTn>
                                        <p:tgtEl>
                                          <p:spTgt spid="38">
                                            <p:txEl>
                                              <p:pRg st="1" end="1"/>
                                            </p:txEl>
                                          </p:spTgt>
                                        </p:tgtEl>
                                        <p:attrNameLst>
                                          <p:attrName>style.visibility</p:attrName>
                                        </p:attrNameLst>
                                      </p:cBhvr>
                                      <p:to>
                                        <p:strVal val="visible"/>
                                      </p:to>
                                    </p:set>
                                    <p:animEffect transition="in" filter="wipe(left)">
                                      <p:cBhvr>
                                        <p:cTn id="7" dur="500"/>
                                        <p:tgtEl>
                                          <p:spTgt spid="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250"/>
                                  </p:st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wipe(left)">
                                      <p:cBhvr>
                                        <p:cTn id="12" dur="500"/>
                                        <p:tgtEl>
                                          <p:spTgt spid="38">
                                            <p:txEl>
                                              <p:pRg st="0" end="0"/>
                                            </p:txEl>
                                          </p:spTgt>
                                        </p:tgtEl>
                                      </p:cBhvr>
                                    </p:animEffect>
                                  </p:childTnLst>
                                </p:cTn>
                              </p:par>
                            </p:childTnLst>
                          </p:cTn>
                        </p:par>
                        <p:par>
                          <p:cTn id="13" fill="hold">
                            <p:stCondLst>
                              <p:cond delay="750"/>
                            </p:stCondLst>
                            <p:childTnLst>
                              <p:par>
                                <p:cTn id="14" presetID="22" presetClass="entr" presetSubtype="8" fill="hold" nodeType="afterEffect">
                                  <p:stCondLst>
                                    <p:cond delay="500"/>
                                  </p:stCondLst>
                                  <p:childTnLst>
                                    <p:set>
                                      <p:cBhvr>
                                        <p:cTn id="15" dur="1" fill="hold">
                                          <p:stCondLst>
                                            <p:cond delay="0"/>
                                          </p:stCondLst>
                                        </p:cTn>
                                        <p:tgtEl>
                                          <p:spTgt spid="38">
                                            <p:txEl>
                                              <p:pRg st="2" end="2"/>
                                            </p:txEl>
                                          </p:spTgt>
                                        </p:tgtEl>
                                        <p:attrNameLst>
                                          <p:attrName>style.visibility</p:attrName>
                                        </p:attrNameLst>
                                      </p:cBhvr>
                                      <p:to>
                                        <p:strVal val="visible"/>
                                      </p:to>
                                    </p:set>
                                    <p:animEffect transition="in" filter="wipe(left)">
                                      <p:cBhvr>
                                        <p:cTn id="16" dur="500"/>
                                        <p:tgtEl>
                                          <p:spTgt spid="38">
                                            <p:txEl>
                                              <p:pRg st="2" end="2"/>
                                            </p:txEl>
                                          </p:spTgt>
                                        </p:tgtEl>
                                      </p:cBhvr>
                                    </p:animEffect>
                                  </p:childTnLst>
                                </p:cTn>
                              </p:par>
                            </p:childTnLst>
                          </p:cTn>
                        </p:par>
                        <p:par>
                          <p:cTn id="17" fill="hold">
                            <p:stCondLst>
                              <p:cond delay="1750"/>
                            </p:stCondLst>
                            <p:childTnLst>
                              <p:par>
                                <p:cTn id="18" presetID="22" presetClass="entr" presetSubtype="8" fill="hold" nodeType="afterEffect">
                                  <p:stCondLst>
                                    <p:cond delay="500"/>
                                  </p:stCondLst>
                                  <p:childTnLst>
                                    <p:set>
                                      <p:cBhvr>
                                        <p:cTn id="19" dur="1" fill="hold">
                                          <p:stCondLst>
                                            <p:cond delay="0"/>
                                          </p:stCondLst>
                                        </p:cTn>
                                        <p:tgtEl>
                                          <p:spTgt spid="38">
                                            <p:txEl>
                                              <p:pRg st="3" end="3"/>
                                            </p:txEl>
                                          </p:spTgt>
                                        </p:tgtEl>
                                        <p:attrNameLst>
                                          <p:attrName>style.visibility</p:attrName>
                                        </p:attrNameLst>
                                      </p:cBhvr>
                                      <p:to>
                                        <p:strVal val="visible"/>
                                      </p:to>
                                    </p:set>
                                    <p:animEffect transition="in" filter="wipe(left)">
                                      <p:cBhvr>
                                        <p:cTn id="20" dur="500"/>
                                        <p:tgtEl>
                                          <p:spTgt spid="38">
                                            <p:txEl>
                                              <p:pRg st="3" end="3"/>
                                            </p:txEl>
                                          </p:spTgt>
                                        </p:tgtEl>
                                      </p:cBhvr>
                                    </p:animEffect>
                                  </p:childTnLst>
                                </p:cTn>
                              </p:par>
                            </p:childTnLst>
                          </p:cTn>
                        </p:par>
                        <p:par>
                          <p:cTn id="21" fill="hold">
                            <p:stCondLst>
                              <p:cond delay="2750"/>
                            </p:stCondLst>
                            <p:childTnLst>
                              <p:par>
                                <p:cTn id="22" presetID="22" presetClass="entr" presetSubtype="8" fill="hold" nodeType="afterEffect">
                                  <p:stCondLst>
                                    <p:cond delay="500"/>
                                  </p:stCondLst>
                                  <p:childTnLst>
                                    <p:set>
                                      <p:cBhvr>
                                        <p:cTn id="23" dur="1" fill="hold">
                                          <p:stCondLst>
                                            <p:cond delay="0"/>
                                          </p:stCondLst>
                                        </p:cTn>
                                        <p:tgtEl>
                                          <p:spTgt spid="38">
                                            <p:txEl>
                                              <p:pRg st="4" end="4"/>
                                            </p:txEl>
                                          </p:spTgt>
                                        </p:tgtEl>
                                        <p:attrNameLst>
                                          <p:attrName>style.visibility</p:attrName>
                                        </p:attrNameLst>
                                      </p:cBhvr>
                                      <p:to>
                                        <p:strVal val="visible"/>
                                      </p:to>
                                    </p:set>
                                    <p:animEffect transition="in" filter="wipe(left)">
                                      <p:cBhvr>
                                        <p:cTn id="24" dur="500"/>
                                        <p:tgtEl>
                                          <p:spTgt spid="38">
                                            <p:txEl>
                                              <p:pRg st="4" end="4"/>
                                            </p:txEl>
                                          </p:spTgt>
                                        </p:tgtEl>
                                      </p:cBhvr>
                                    </p:animEffect>
                                  </p:childTnLst>
                                </p:cTn>
                              </p:par>
                            </p:childTnLst>
                          </p:cTn>
                        </p:par>
                        <p:par>
                          <p:cTn id="25" fill="hold">
                            <p:stCondLst>
                              <p:cond delay="3750"/>
                            </p:stCondLst>
                            <p:childTnLst>
                              <p:par>
                                <p:cTn id="26" presetID="22" presetClass="entr" presetSubtype="8" fill="hold" nodeType="afterEffect">
                                  <p:stCondLst>
                                    <p:cond delay="500"/>
                                  </p:stCondLst>
                                  <p:childTnLst>
                                    <p:set>
                                      <p:cBhvr>
                                        <p:cTn id="27" dur="1" fill="hold">
                                          <p:stCondLst>
                                            <p:cond delay="0"/>
                                          </p:stCondLst>
                                        </p:cTn>
                                        <p:tgtEl>
                                          <p:spTgt spid="38">
                                            <p:txEl>
                                              <p:pRg st="5" end="5"/>
                                            </p:txEl>
                                          </p:spTgt>
                                        </p:tgtEl>
                                        <p:attrNameLst>
                                          <p:attrName>style.visibility</p:attrName>
                                        </p:attrNameLst>
                                      </p:cBhvr>
                                      <p:to>
                                        <p:strVal val="visible"/>
                                      </p:to>
                                    </p:set>
                                    <p:animEffect transition="in" filter="wipe(left)">
                                      <p:cBhvr>
                                        <p:cTn id="28" dur="500"/>
                                        <p:tgtEl>
                                          <p:spTgt spid="38">
                                            <p:txEl>
                                              <p:pRg st="5" end="5"/>
                                            </p:txEl>
                                          </p:spTgt>
                                        </p:tgtEl>
                                      </p:cBhvr>
                                    </p:animEffect>
                                  </p:childTnLst>
                                </p:cTn>
                              </p:par>
                            </p:childTnLst>
                          </p:cTn>
                        </p:par>
                        <p:par>
                          <p:cTn id="29" fill="hold">
                            <p:stCondLst>
                              <p:cond delay="4750"/>
                            </p:stCondLst>
                            <p:childTnLst>
                              <p:par>
                                <p:cTn id="30" presetID="22" presetClass="entr" presetSubtype="8" fill="hold" nodeType="afterEffect">
                                  <p:stCondLst>
                                    <p:cond delay="500"/>
                                  </p:stCondLst>
                                  <p:childTnLst>
                                    <p:set>
                                      <p:cBhvr>
                                        <p:cTn id="31" dur="1" fill="hold">
                                          <p:stCondLst>
                                            <p:cond delay="0"/>
                                          </p:stCondLst>
                                        </p:cTn>
                                        <p:tgtEl>
                                          <p:spTgt spid="38">
                                            <p:txEl>
                                              <p:pRg st="6" end="6"/>
                                            </p:txEl>
                                          </p:spTgt>
                                        </p:tgtEl>
                                        <p:attrNameLst>
                                          <p:attrName>style.visibility</p:attrName>
                                        </p:attrNameLst>
                                      </p:cBhvr>
                                      <p:to>
                                        <p:strVal val="visible"/>
                                      </p:to>
                                    </p:set>
                                    <p:animEffect transition="in" filter="wipe(left)">
                                      <p:cBhvr>
                                        <p:cTn id="32" dur="500"/>
                                        <p:tgtEl>
                                          <p:spTgt spid="38">
                                            <p:txEl>
                                              <p:pRg st="6" end="6"/>
                                            </p:txEl>
                                          </p:spTgt>
                                        </p:tgtEl>
                                      </p:cBhvr>
                                    </p:animEffect>
                                  </p:childTnLst>
                                </p:cTn>
                              </p:par>
                            </p:childTnLst>
                          </p:cTn>
                        </p:par>
                        <p:par>
                          <p:cTn id="33" fill="hold">
                            <p:stCondLst>
                              <p:cond delay="5750"/>
                            </p:stCondLst>
                            <p:childTnLst>
                              <p:par>
                                <p:cTn id="34" presetID="22" presetClass="entr" presetSubtype="8" fill="hold" nodeType="afterEffect">
                                  <p:stCondLst>
                                    <p:cond delay="500"/>
                                  </p:stCondLst>
                                  <p:childTnLst>
                                    <p:set>
                                      <p:cBhvr>
                                        <p:cTn id="35" dur="1" fill="hold">
                                          <p:stCondLst>
                                            <p:cond delay="0"/>
                                          </p:stCondLst>
                                        </p:cTn>
                                        <p:tgtEl>
                                          <p:spTgt spid="38">
                                            <p:txEl>
                                              <p:pRg st="7" end="7"/>
                                            </p:txEl>
                                          </p:spTgt>
                                        </p:tgtEl>
                                        <p:attrNameLst>
                                          <p:attrName>style.visibility</p:attrName>
                                        </p:attrNameLst>
                                      </p:cBhvr>
                                      <p:to>
                                        <p:strVal val="visible"/>
                                      </p:to>
                                    </p:set>
                                    <p:animEffect transition="in" filter="wipe(left)">
                                      <p:cBhvr>
                                        <p:cTn id="36" dur="500"/>
                                        <p:tgtEl>
                                          <p:spTgt spid="38">
                                            <p:txEl>
                                              <p:pRg st="7" end="7"/>
                                            </p:txEl>
                                          </p:spTgt>
                                        </p:tgtEl>
                                      </p:cBhvr>
                                    </p:animEffect>
                                  </p:childTnLst>
                                </p:cTn>
                              </p:par>
                            </p:childTnLst>
                          </p:cTn>
                        </p:par>
                        <p:par>
                          <p:cTn id="37" fill="hold">
                            <p:stCondLst>
                              <p:cond delay="6750"/>
                            </p:stCondLst>
                            <p:childTnLst>
                              <p:par>
                                <p:cTn id="38" presetID="22" presetClass="entr" presetSubtype="8" fill="hold" nodeType="afterEffect">
                                  <p:stCondLst>
                                    <p:cond delay="500"/>
                                  </p:stCondLst>
                                  <p:childTnLst>
                                    <p:set>
                                      <p:cBhvr>
                                        <p:cTn id="39" dur="1" fill="hold">
                                          <p:stCondLst>
                                            <p:cond delay="0"/>
                                          </p:stCondLst>
                                        </p:cTn>
                                        <p:tgtEl>
                                          <p:spTgt spid="38">
                                            <p:txEl>
                                              <p:pRg st="8" end="8"/>
                                            </p:txEl>
                                          </p:spTgt>
                                        </p:tgtEl>
                                        <p:attrNameLst>
                                          <p:attrName>style.visibility</p:attrName>
                                        </p:attrNameLst>
                                      </p:cBhvr>
                                      <p:to>
                                        <p:strVal val="visible"/>
                                      </p:to>
                                    </p:set>
                                    <p:animEffect transition="in" filter="wipe(left)">
                                      <p:cBhvr>
                                        <p:cTn id="40" dur="500"/>
                                        <p:tgtEl>
                                          <p:spTgt spid="38">
                                            <p:txEl>
                                              <p:pRg st="8" end="8"/>
                                            </p:txEl>
                                          </p:spTgt>
                                        </p:tgtEl>
                                      </p:cBhvr>
                                    </p:animEffect>
                                  </p:childTnLst>
                                </p:cTn>
                              </p:par>
                            </p:childTnLst>
                          </p:cTn>
                        </p:par>
                        <p:par>
                          <p:cTn id="41" fill="hold">
                            <p:stCondLst>
                              <p:cond delay="7750"/>
                            </p:stCondLst>
                            <p:childTnLst>
                              <p:par>
                                <p:cTn id="42" presetID="22" presetClass="entr" presetSubtype="8" fill="hold" nodeType="afterEffect">
                                  <p:stCondLst>
                                    <p:cond delay="500"/>
                                  </p:stCondLst>
                                  <p:childTnLst>
                                    <p:set>
                                      <p:cBhvr>
                                        <p:cTn id="43" dur="1" fill="hold">
                                          <p:stCondLst>
                                            <p:cond delay="0"/>
                                          </p:stCondLst>
                                        </p:cTn>
                                        <p:tgtEl>
                                          <p:spTgt spid="38">
                                            <p:txEl>
                                              <p:pRg st="9" end="9"/>
                                            </p:txEl>
                                          </p:spTgt>
                                        </p:tgtEl>
                                        <p:attrNameLst>
                                          <p:attrName>style.visibility</p:attrName>
                                        </p:attrNameLst>
                                      </p:cBhvr>
                                      <p:to>
                                        <p:strVal val="visible"/>
                                      </p:to>
                                    </p:set>
                                    <p:animEffect transition="in" filter="wipe(left)">
                                      <p:cBhvr>
                                        <p:cTn id="44" dur="500"/>
                                        <p:tgtEl>
                                          <p:spTgt spid="38">
                                            <p:txEl>
                                              <p:pRg st="9" end="9"/>
                                            </p:txEl>
                                          </p:spTgt>
                                        </p:tgtEl>
                                      </p:cBhvr>
                                    </p:animEffect>
                                  </p:childTnLst>
                                </p:cTn>
                              </p:par>
                            </p:childTnLst>
                          </p:cTn>
                        </p:par>
                        <p:par>
                          <p:cTn id="45" fill="hold">
                            <p:stCondLst>
                              <p:cond delay="8750"/>
                            </p:stCondLst>
                            <p:childTnLst>
                              <p:par>
                                <p:cTn id="46" presetID="22" presetClass="entr" presetSubtype="8" fill="hold" nodeType="afterEffect">
                                  <p:stCondLst>
                                    <p:cond delay="500"/>
                                  </p:stCondLst>
                                  <p:childTnLst>
                                    <p:set>
                                      <p:cBhvr>
                                        <p:cTn id="47" dur="1" fill="hold">
                                          <p:stCondLst>
                                            <p:cond delay="0"/>
                                          </p:stCondLst>
                                        </p:cTn>
                                        <p:tgtEl>
                                          <p:spTgt spid="38">
                                            <p:txEl>
                                              <p:pRg st="10" end="10"/>
                                            </p:txEl>
                                          </p:spTgt>
                                        </p:tgtEl>
                                        <p:attrNameLst>
                                          <p:attrName>style.visibility</p:attrName>
                                        </p:attrNameLst>
                                      </p:cBhvr>
                                      <p:to>
                                        <p:strVal val="visible"/>
                                      </p:to>
                                    </p:set>
                                    <p:animEffect transition="in" filter="wipe(left)">
                                      <p:cBhvr>
                                        <p:cTn id="48" dur="500"/>
                                        <p:tgtEl>
                                          <p:spTgt spid="38">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circle(in)">
                                      <p:cBhvr>
                                        <p:cTn id="53"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可靠传输原理</a:t>
            </a:r>
            <a:endParaRPr lang="zh-CN" altLang="en-US" dirty="0"/>
          </a:p>
        </p:txBody>
      </p:sp>
      <p:sp>
        <p:nvSpPr>
          <p:cNvPr id="3" name="Rectangle 3"/>
          <p:cNvSpPr txBox="1">
            <a:spLocks noChangeArrowheads="1"/>
          </p:cNvSpPr>
          <p:nvPr/>
        </p:nvSpPr>
        <p:spPr>
          <a:xfrm>
            <a:off x="382555" y="867961"/>
            <a:ext cx="8456645" cy="5894346"/>
          </a:xfrm>
          <a:prstGeom prst="rect">
            <a:avLst/>
          </a:prstGeom>
        </p:spPr>
        <p:txBody>
          <a:bodyPr/>
          <a:lstStyle>
            <a:lvl1pPr marL="171450" indent="-171450" algn="l" defTabSz="685800" rtl="0" eaLnBrk="1" latinLnBrk="0" hangingPunct="1">
              <a:lnSpc>
                <a:spcPct val="100000"/>
              </a:lnSpc>
              <a:spcBef>
                <a:spcPts val="750"/>
              </a:spcBef>
              <a:buFont typeface="Arial" panose="020B0604020202020204" pitchFamily="34" charset="0"/>
              <a:buChar char="•"/>
              <a:defRPr sz="3600" kern="1200" baseline="0">
                <a:solidFill>
                  <a:schemeClr val="tx1"/>
                </a:solidFill>
                <a:latin typeface="Times New Roman" panose="02020603050405020304" pitchFamily="18" charset="0"/>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3200" kern="1200" baseline="0">
                <a:solidFill>
                  <a:schemeClr val="tx1"/>
                </a:solidFill>
                <a:latin typeface="Times New Roman" panose="02020603050405020304" pitchFamily="18" charset="0"/>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3200" dirty="0" smtClean="0"/>
              <a:t>Rdt3.0</a:t>
            </a:r>
            <a:r>
              <a:rPr lang="zh-CN" altLang="en-US" sz="3200" dirty="0" smtClean="0"/>
              <a:t>：分组可能差错，也可能</a:t>
            </a:r>
            <a:r>
              <a:rPr lang="zh-CN" altLang="en-US" sz="3200" dirty="0" smtClean="0">
                <a:solidFill>
                  <a:srgbClr val="FF0000"/>
                </a:solidFill>
              </a:rPr>
              <a:t>丢失</a:t>
            </a:r>
            <a:r>
              <a:rPr lang="zh-CN" altLang="en-US" sz="3200" dirty="0" smtClean="0"/>
              <a:t>！</a:t>
            </a:r>
            <a:endParaRPr lang="en-US" altLang="zh-CN" sz="3200" dirty="0" smtClean="0"/>
          </a:p>
          <a:p>
            <a:pPr lvl="1"/>
            <a:r>
              <a:rPr lang="zh-CN" altLang="en-US" sz="2800" dirty="0" smtClean="0"/>
              <a:t>使用超时计时器。</a:t>
            </a:r>
            <a:endParaRPr lang="en-US" altLang="zh-CN" sz="2800" dirty="0" smtClean="0"/>
          </a:p>
          <a:p>
            <a:r>
              <a:rPr lang="zh-CN" altLang="en-US" dirty="0" smtClean="0"/>
              <a:t>以上都是停等协议，信道利用率太低！</a:t>
            </a:r>
            <a:endParaRPr lang="en-US" altLang="zh-CN" dirty="0" smtClean="0"/>
          </a:p>
          <a:p>
            <a:r>
              <a:rPr lang="zh-CN" altLang="en-US" dirty="0" smtClean="0"/>
              <a:t>流水线协议：</a:t>
            </a:r>
            <a:r>
              <a:rPr lang="en-US" altLang="zh-CN" dirty="0" smtClean="0"/>
              <a:t>GBN</a:t>
            </a:r>
            <a:r>
              <a:rPr lang="zh-CN" altLang="en-US" dirty="0" smtClean="0"/>
              <a:t>、</a:t>
            </a:r>
            <a:r>
              <a:rPr lang="en-US" altLang="zh-CN" dirty="0" smtClean="0"/>
              <a:t>SR—</a:t>
            </a:r>
            <a:r>
              <a:rPr lang="zh-CN" altLang="en-US" dirty="0" smtClean="0"/>
              <a:t>基于滑动窗口。</a:t>
            </a:r>
            <a:endParaRPr lang="en-US" altLang="zh-CN" dirty="0" smtClean="0"/>
          </a:p>
          <a:p>
            <a:r>
              <a:rPr lang="en-US" altLang="zh-CN" dirty="0" smtClean="0"/>
              <a:t>GBN</a:t>
            </a:r>
            <a:r>
              <a:rPr lang="zh-CN" altLang="en-US" dirty="0" smtClean="0"/>
              <a:t>：</a:t>
            </a:r>
            <a:endParaRPr lang="en-US" altLang="zh-CN" dirty="0" smtClean="0"/>
          </a:p>
          <a:p>
            <a:r>
              <a:rPr lang="zh-CN" altLang="en-US" sz="2400" dirty="0" smtClean="0"/>
              <a:t>在</a:t>
            </a:r>
            <a:r>
              <a:rPr lang="zh-CN" altLang="en-US" sz="2400" dirty="0"/>
              <a:t>窗口</a:t>
            </a:r>
            <a:r>
              <a:rPr lang="en-US" altLang="zh-CN" sz="2400" dirty="0"/>
              <a:t>N</a:t>
            </a:r>
            <a:r>
              <a:rPr lang="zh-CN" altLang="en-US" sz="2400" dirty="0"/>
              <a:t>不满时（</a:t>
            </a:r>
            <a:r>
              <a:rPr lang="en-US" altLang="zh-CN" sz="2400" i="1" dirty="0" err="1"/>
              <a:t>nextseqnum</a:t>
            </a:r>
            <a:r>
              <a:rPr lang="en-US" altLang="zh-CN" sz="2400" i="1" dirty="0"/>
              <a:t> &lt; </a:t>
            </a:r>
            <a:r>
              <a:rPr lang="en-US" altLang="zh-CN" sz="2400" i="1" dirty="0" err="1"/>
              <a:t>base+N</a:t>
            </a:r>
            <a:r>
              <a:rPr lang="zh-CN" altLang="en-US" sz="2400" dirty="0"/>
              <a:t>）才</a:t>
            </a:r>
            <a:r>
              <a:rPr lang="zh-CN" altLang="en-US" sz="2400" dirty="0" smtClean="0"/>
              <a:t>可以发送新分组。</a:t>
            </a:r>
            <a:endParaRPr lang="en-US" altLang="zh-CN" sz="2400" dirty="0" smtClean="0"/>
          </a:p>
          <a:p>
            <a:r>
              <a:rPr lang="zh-CN" altLang="en-US" sz="2400" dirty="0" smtClean="0"/>
              <a:t>累积确认，</a:t>
            </a:r>
            <a:r>
              <a:rPr lang="en-US" altLang="zh-CN" sz="2400" dirty="0"/>
              <a:t> ACK(</a:t>
            </a:r>
            <a:r>
              <a:rPr lang="en-US" altLang="zh-CN" sz="2400" i="1" dirty="0"/>
              <a:t>n</a:t>
            </a:r>
            <a:r>
              <a:rPr lang="en-US" altLang="zh-CN" sz="2400" dirty="0"/>
              <a:t>) </a:t>
            </a:r>
            <a:r>
              <a:rPr lang="zh-CN" altLang="en-US" sz="2400" dirty="0"/>
              <a:t>表示序号</a:t>
            </a:r>
            <a:r>
              <a:rPr lang="en-US" altLang="zh-CN" sz="2400" i="1" dirty="0"/>
              <a:t>n</a:t>
            </a:r>
            <a:r>
              <a:rPr lang="zh-CN" altLang="en-US" sz="2400" dirty="0" smtClean="0"/>
              <a:t>和以前的分组都正确接收。</a:t>
            </a:r>
            <a:endParaRPr lang="en-US" altLang="zh-CN" sz="2400" dirty="0" smtClean="0"/>
          </a:p>
          <a:p>
            <a:r>
              <a:rPr lang="zh-CN" altLang="en-US" sz="2400" dirty="0" smtClean="0"/>
              <a:t>使用</a:t>
            </a:r>
            <a:r>
              <a:rPr lang="en-US" altLang="zh-CN" sz="2400" dirty="0" smtClean="0"/>
              <a:t>1</a:t>
            </a:r>
            <a:r>
              <a:rPr lang="zh-CN" altLang="en-US" sz="2400" dirty="0" smtClean="0"/>
              <a:t>个定时器，超时重传</a:t>
            </a:r>
            <a:r>
              <a:rPr lang="zh-CN" altLang="en-US" sz="2400" dirty="0">
                <a:solidFill>
                  <a:srgbClr val="FF0000"/>
                </a:solidFill>
              </a:rPr>
              <a:t>所有</a:t>
            </a:r>
            <a:r>
              <a:rPr lang="zh-CN" altLang="en-US" sz="2400" dirty="0"/>
              <a:t>已发送但未收到确认的分组。</a:t>
            </a:r>
            <a:endParaRPr lang="en-US" altLang="zh-CN" sz="2400" dirty="0" smtClean="0"/>
          </a:p>
          <a:p>
            <a:r>
              <a:rPr lang="zh-CN" altLang="en-US" sz="2400" dirty="0"/>
              <a:t>接收</a:t>
            </a:r>
            <a:r>
              <a:rPr lang="zh-CN" altLang="en-US" sz="2400" dirty="0" smtClean="0"/>
              <a:t>方丢弃乱序到达的分组。</a:t>
            </a:r>
            <a:endParaRPr lang="en-US" altLang="zh-CN" sz="2400" dirty="0" smtClean="0"/>
          </a:p>
          <a:p>
            <a:r>
              <a:rPr lang="en-US" altLang="zh-CN" dirty="0" smtClean="0"/>
              <a:t>SR</a:t>
            </a:r>
            <a:r>
              <a:rPr lang="zh-CN" altLang="en-US" dirty="0" smtClean="0"/>
              <a:t>：</a:t>
            </a:r>
            <a:r>
              <a:rPr lang="zh-CN" altLang="en-US" sz="2400" dirty="0" smtClean="0"/>
              <a:t>每个分组有自己的定时器，接收方分别确认，乱序到达的缓存起来。超时仅重传超时的分组。</a:t>
            </a:r>
            <a:endParaRPr lang="en-US" altLang="zh-CN" sz="3200" dirty="0" smtClean="0"/>
          </a:p>
        </p:txBody>
      </p:sp>
    </p:spTree>
    <p:extLst>
      <p:ext uri="{BB962C8B-B14F-4D97-AF65-F5344CB8AC3E}">
        <p14:creationId xmlns:p14="http://schemas.microsoft.com/office/powerpoint/2010/main" val="269649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25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25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25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25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25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a:noFill/>
        </p:spPr>
        <p:txBody>
          <a:bodyPr/>
          <a:lstStyle/>
          <a:p>
            <a:r>
              <a:rPr lang="en-US" altLang="zh-CN" dirty="0"/>
              <a:t>3.5.5 TCP</a:t>
            </a:r>
            <a:r>
              <a:rPr lang="zh-CN" altLang="en-US" dirty="0" smtClean="0"/>
              <a:t>流控: 工作原理</a:t>
            </a:r>
          </a:p>
        </p:txBody>
      </p:sp>
      <p:sp>
        <p:nvSpPr>
          <p:cNvPr id="105477" name="Rectangle 3"/>
          <p:cNvSpPr>
            <a:spLocks noGrp="1" noChangeArrowheads="1"/>
          </p:cNvSpPr>
          <p:nvPr>
            <p:ph type="body" sz="half" idx="1"/>
          </p:nvPr>
        </p:nvSpPr>
        <p:spPr>
          <a:xfrm>
            <a:off x="457200" y="4497355"/>
            <a:ext cx="8365066" cy="2202024"/>
          </a:xfrm>
        </p:spPr>
        <p:txBody>
          <a:bodyPr>
            <a:normAutofit lnSpcReduction="10000"/>
          </a:bodyPr>
          <a:lstStyle/>
          <a:p>
            <a:pPr eaLnBrk="1">
              <a:buFont typeface="ZapfDingbats" pitchFamily="82" charset="2"/>
              <a:buNone/>
            </a:pPr>
            <a:r>
              <a:rPr lang="zh-CN" altLang="en-US" sz="2400" dirty="0" smtClean="0"/>
              <a:t>  (假设 </a:t>
            </a:r>
            <a:r>
              <a:rPr lang="en-US" altLang="zh-CN" sz="2400" dirty="0" smtClean="0"/>
              <a:t>TCP </a:t>
            </a:r>
            <a:r>
              <a:rPr lang="zh-CN" altLang="en-US" sz="2400" dirty="0" smtClean="0"/>
              <a:t>接收方丢弃失序的报文段)</a:t>
            </a:r>
          </a:p>
          <a:p>
            <a:r>
              <a:rPr lang="zh-CN" altLang="en-US" dirty="0"/>
              <a:t>接收方在报文段</a:t>
            </a:r>
            <a:r>
              <a:rPr lang="zh-CN" altLang="en-US" dirty="0">
                <a:solidFill>
                  <a:srgbClr val="FF0000"/>
                </a:solidFill>
              </a:rPr>
              <a:t>接收窗口字段</a:t>
            </a:r>
            <a:r>
              <a:rPr lang="zh-CN" altLang="en-US" dirty="0"/>
              <a:t>中通告其接收缓冲区的剩余</a:t>
            </a:r>
            <a:r>
              <a:rPr lang="zh-CN" altLang="en-US" dirty="0" smtClean="0"/>
              <a:t>空间。</a:t>
            </a:r>
            <a:endParaRPr lang="en-US" altLang="zh-CN" dirty="0" smtClean="0"/>
          </a:p>
          <a:p>
            <a:pPr eaLnBrk="1"/>
            <a:r>
              <a:rPr lang="zh-CN" altLang="en-US" sz="2400" dirty="0" smtClean="0"/>
              <a:t>缓冲区的剩余空间：</a:t>
            </a:r>
          </a:p>
          <a:p>
            <a:pPr eaLnBrk="1">
              <a:buFont typeface="ZapfDingbats" pitchFamily="82" charset="2"/>
              <a:buNone/>
            </a:pPr>
            <a:r>
              <a:rPr lang="en-US" altLang="zh-CN" sz="2000" b="1" dirty="0" smtClean="0"/>
              <a:t>  </a:t>
            </a:r>
            <a:r>
              <a:rPr lang="en-US" altLang="zh-CN" sz="2000" b="1" dirty="0" smtClean="0">
                <a:solidFill>
                  <a:srgbClr val="FF0000"/>
                </a:solidFill>
              </a:rPr>
              <a:t> </a:t>
            </a:r>
            <a:r>
              <a:rPr lang="en-US" altLang="zh-CN" sz="2000" i="1" dirty="0" err="1" smtClean="0">
                <a:solidFill>
                  <a:srgbClr val="FF0000"/>
                </a:solidFill>
              </a:rPr>
              <a:t>rwnd</a:t>
            </a:r>
            <a:r>
              <a:rPr lang="en-US" altLang="zh-CN" sz="2000" i="1" dirty="0" smtClean="0">
                <a:solidFill>
                  <a:srgbClr val="FF0000"/>
                </a:solidFill>
              </a:rPr>
              <a:t> </a:t>
            </a:r>
            <a:r>
              <a:rPr lang="en-US" altLang="zh-CN" sz="2000" i="1" dirty="0" smtClean="0"/>
              <a:t>= </a:t>
            </a:r>
            <a:r>
              <a:rPr lang="en-US" altLang="zh-CN" sz="2000" i="1" dirty="0" err="1" smtClean="0"/>
              <a:t>RcvBuffer</a:t>
            </a:r>
            <a:r>
              <a:rPr lang="en-US" altLang="zh-CN" sz="2000" i="1" dirty="0" smtClean="0"/>
              <a:t> - [</a:t>
            </a:r>
            <a:r>
              <a:rPr lang="en-US" altLang="zh-CN" sz="2000" i="1" dirty="0" err="1" smtClean="0"/>
              <a:t>LastByteRcvd</a:t>
            </a:r>
            <a:r>
              <a:rPr lang="en-US" altLang="zh-CN" sz="2000" i="1" dirty="0" smtClean="0"/>
              <a:t> - </a:t>
            </a:r>
            <a:r>
              <a:rPr lang="en-US" altLang="zh-CN" sz="2000" i="1" dirty="0" err="1" smtClean="0"/>
              <a:t>LastByteRead</a:t>
            </a:r>
            <a:r>
              <a:rPr lang="en-US" altLang="zh-CN" sz="2000" i="1" dirty="0" smtClean="0"/>
              <a:t>]</a:t>
            </a:r>
          </a:p>
        </p:txBody>
      </p:sp>
      <p:sp>
        <p:nvSpPr>
          <p:cNvPr id="105478" name="Rectangle 4"/>
          <p:cNvSpPr>
            <a:spLocks noGrp="1" noChangeArrowheads="1"/>
          </p:cNvSpPr>
          <p:nvPr>
            <p:ph type="body" sz="half" idx="2"/>
          </p:nvPr>
        </p:nvSpPr>
        <p:spPr>
          <a:xfrm>
            <a:off x="304799" y="869298"/>
            <a:ext cx="8517467" cy="1239416"/>
          </a:xfrm>
        </p:spPr>
        <p:txBody>
          <a:bodyPr>
            <a:normAutofit lnSpcReduction="10000"/>
          </a:bodyPr>
          <a:lstStyle/>
          <a:p>
            <a:r>
              <a:rPr lang="zh-CN" altLang="en-US" dirty="0" smtClean="0"/>
              <a:t>为了保证</a:t>
            </a:r>
            <a:r>
              <a:rPr lang="zh-CN" altLang="en-US" dirty="0"/>
              <a:t>接收缓冲区不</a:t>
            </a:r>
            <a:r>
              <a:rPr lang="zh-CN" altLang="en-US" dirty="0" smtClean="0"/>
              <a:t>溢出，发送方要限制未确认的数据不超过</a:t>
            </a:r>
            <a:r>
              <a:rPr lang="en-US" altLang="zh-CN" sz="2600" i="1" dirty="0" err="1" smtClean="0"/>
              <a:t>RcvWindow</a:t>
            </a:r>
            <a:r>
              <a:rPr lang="zh-CN" altLang="en-US" sz="2600" b="1" i="1" dirty="0" smtClean="0"/>
              <a:t>。</a:t>
            </a:r>
            <a:endParaRPr lang="en-US" altLang="zh-CN" sz="2600" b="1" i="1" dirty="0" smtClean="0"/>
          </a:p>
          <a:p>
            <a:pPr eaLnBrk="1">
              <a:buFont typeface="ZapfDingbats" pitchFamily="82" charset="2"/>
              <a:buNone/>
            </a:pPr>
            <a:r>
              <a:rPr lang="en-US" altLang="zh-CN" sz="2000" b="1" dirty="0" smtClean="0"/>
              <a:t>    </a:t>
            </a:r>
            <a:r>
              <a:rPr lang="en-US" altLang="zh-CN" sz="2000" i="1" dirty="0" err="1" smtClean="0"/>
              <a:t>LastByteSent</a:t>
            </a:r>
            <a:r>
              <a:rPr lang="en-US" altLang="zh-CN" sz="2000" i="1" dirty="0" smtClean="0"/>
              <a:t> - </a:t>
            </a:r>
            <a:r>
              <a:rPr lang="en-US" altLang="zh-CN" sz="2000" i="1" dirty="0" err="1" smtClean="0"/>
              <a:t>LastByteAcked</a:t>
            </a:r>
            <a:r>
              <a:rPr lang="en-US" altLang="zh-CN" sz="2000" i="1" dirty="0" smtClean="0"/>
              <a:t>  &lt;= </a:t>
            </a:r>
            <a:r>
              <a:rPr lang="en-US" altLang="zh-CN" sz="2000" i="1" dirty="0" err="1" smtClean="0"/>
              <a:t>RcvWindow</a:t>
            </a:r>
            <a:r>
              <a:rPr lang="en-US" altLang="zh-CN" sz="2000" i="1" dirty="0"/>
              <a:t> </a:t>
            </a:r>
            <a:r>
              <a:rPr lang="en-US" altLang="zh-CN" sz="2000" i="1" dirty="0" smtClean="0"/>
              <a:t>(</a:t>
            </a:r>
            <a:r>
              <a:rPr lang="en-US" altLang="zh-CN" sz="2000" i="1" dirty="0" err="1" smtClean="0">
                <a:solidFill>
                  <a:srgbClr val="FF0000"/>
                </a:solidFill>
              </a:rPr>
              <a:t>rwnd</a:t>
            </a:r>
            <a:r>
              <a:rPr lang="en-US" altLang="zh-CN" sz="2000" i="1" dirty="0" smtClean="0"/>
              <a:t>)</a:t>
            </a:r>
          </a:p>
        </p:txBody>
      </p:sp>
      <p:pic>
        <p:nvPicPr>
          <p:cNvPr id="105479" name="Picture 5" descr="rcvw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629" y="2248678"/>
            <a:ext cx="5653800" cy="2064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523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r>
              <a:rPr lang="en-US" altLang="zh-CN" dirty="0" smtClean="0"/>
              <a:t>3.6 TCP </a:t>
            </a:r>
            <a:r>
              <a:rPr lang="zh-CN" altLang="zh-CN" dirty="0" smtClean="0"/>
              <a:t>的</a:t>
            </a:r>
            <a:r>
              <a:rPr lang="zh-CN" altLang="zh-CN" dirty="0"/>
              <a:t>拥塞控制方法</a:t>
            </a:r>
          </a:p>
        </p:txBody>
      </p:sp>
      <p:sp>
        <p:nvSpPr>
          <p:cNvPr id="94214" name="Rectangle 3"/>
          <p:cNvSpPr>
            <a:spLocks noGrp="1" noChangeArrowheads="1"/>
          </p:cNvSpPr>
          <p:nvPr>
            <p:ph type="body" idx="1"/>
          </p:nvPr>
        </p:nvSpPr>
        <p:spPr>
          <a:xfrm>
            <a:off x="279399" y="856034"/>
            <a:ext cx="8593667" cy="4341117"/>
          </a:xfrm>
        </p:spPr>
        <p:txBody>
          <a:bodyPr>
            <a:normAutofit lnSpcReduction="10000"/>
          </a:bodyPr>
          <a:lstStyle/>
          <a:p>
            <a:pPr>
              <a:lnSpc>
                <a:spcPct val="100000"/>
              </a:lnSpc>
            </a:pPr>
            <a:r>
              <a:rPr lang="en-US" altLang="zh-CN" sz="2800" dirty="0"/>
              <a:t>TCP </a:t>
            </a:r>
            <a:r>
              <a:rPr lang="zh-CN" altLang="en-US" sz="2800" dirty="0"/>
              <a:t>采用</a:t>
            </a:r>
            <a:r>
              <a:rPr lang="zh-CN" altLang="en-US" sz="2800" dirty="0">
                <a:solidFill>
                  <a:srgbClr val="FF0000"/>
                </a:solidFill>
              </a:rPr>
              <a:t>基于窗口的方法</a:t>
            </a:r>
            <a:r>
              <a:rPr lang="zh-CN" altLang="en-US" sz="2800" dirty="0"/>
              <a:t>进行拥塞控制</a:t>
            </a:r>
            <a:r>
              <a:rPr lang="zh-CN" altLang="en-US" sz="2800" dirty="0" smtClean="0"/>
              <a:t>。</a:t>
            </a:r>
            <a:endParaRPr lang="zh-CN" altLang="en-US" sz="2800" dirty="0"/>
          </a:p>
          <a:p>
            <a:pPr eaLnBrk="1" hangingPunct="1">
              <a:lnSpc>
                <a:spcPct val="100000"/>
              </a:lnSpc>
            </a:pPr>
            <a:r>
              <a:rPr lang="en-US" altLang="zh-CN" sz="2800" dirty="0"/>
              <a:t>TCP</a:t>
            </a:r>
            <a:r>
              <a:rPr lang="zh-CN" altLang="en-US" sz="2800" dirty="0"/>
              <a:t>发送方维持一个</a:t>
            </a:r>
            <a:r>
              <a:rPr lang="zh-CN" altLang="en-US" sz="2800" dirty="0">
                <a:solidFill>
                  <a:srgbClr val="FF0000"/>
                </a:solidFill>
              </a:rPr>
              <a:t>拥塞窗口 </a:t>
            </a:r>
            <a:r>
              <a:rPr lang="en-US" altLang="zh-CN" sz="2800" dirty="0" err="1" smtClean="0">
                <a:solidFill>
                  <a:srgbClr val="FF0000"/>
                </a:solidFill>
              </a:rPr>
              <a:t>cwnd</a:t>
            </a:r>
            <a:r>
              <a:rPr lang="en-US" altLang="zh-CN" sz="2800" dirty="0" smtClean="0">
                <a:solidFill>
                  <a:srgbClr val="0000FF"/>
                </a:solidFill>
              </a:rPr>
              <a:t> </a:t>
            </a:r>
            <a:r>
              <a:rPr lang="en-US" altLang="zh-CN" sz="2800" dirty="0"/>
              <a:t>(Congestion Window)</a:t>
            </a:r>
            <a:endParaRPr lang="zh-CN" altLang="en-US" sz="2800" dirty="0"/>
          </a:p>
          <a:p>
            <a:pPr lvl="1">
              <a:lnSpc>
                <a:spcPct val="100000"/>
              </a:lnSpc>
            </a:pPr>
            <a:r>
              <a:rPr lang="zh-CN" altLang="zh-CN" sz="2800" dirty="0"/>
              <a:t>拥塞窗口的大小取决于网络的拥塞程度，并且动态</a:t>
            </a:r>
            <a:r>
              <a:rPr lang="zh-CN" altLang="zh-CN" sz="2800" dirty="0" smtClean="0"/>
              <a:t>地变化</a:t>
            </a:r>
            <a:r>
              <a:rPr lang="zh-CN" altLang="zh-CN" sz="2800" dirty="0"/>
              <a:t>。</a:t>
            </a:r>
            <a:endParaRPr lang="zh-CN" altLang="en-US" sz="2800" dirty="0"/>
          </a:p>
          <a:p>
            <a:pPr lvl="1" eaLnBrk="1" hangingPunct="1">
              <a:lnSpc>
                <a:spcPct val="100000"/>
              </a:lnSpc>
            </a:pPr>
            <a:r>
              <a:rPr lang="zh-CN" altLang="en-US" sz="2800" dirty="0"/>
              <a:t>发送端利用</a:t>
            </a:r>
            <a:r>
              <a:rPr lang="zh-CN" altLang="en-US" sz="2800" dirty="0">
                <a:solidFill>
                  <a:srgbClr val="FF0000"/>
                </a:solidFill>
              </a:rPr>
              <a:t>拥塞窗口</a:t>
            </a:r>
            <a:r>
              <a:rPr lang="zh-CN" altLang="en-US" sz="2800" dirty="0"/>
              <a:t>根据网络的拥塞情况调整发送的数据量。</a:t>
            </a:r>
            <a:endParaRPr lang="en-US" altLang="zh-CN" sz="2800" dirty="0"/>
          </a:p>
          <a:p>
            <a:pPr lvl="1" eaLnBrk="1" hangingPunct="1">
              <a:lnSpc>
                <a:spcPct val="100000"/>
              </a:lnSpc>
            </a:pPr>
            <a:r>
              <a:rPr lang="zh-CN" altLang="en-US" sz="2800" dirty="0" smtClean="0"/>
              <a:t>也就是发送</a:t>
            </a:r>
            <a:r>
              <a:rPr lang="zh-CN" altLang="en-US" sz="2800" dirty="0"/>
              <a:t>窗口大小不仅取决于接收方公告的接收窗口，还取决于网络的拥塞状况，所以真正的发送窗口值为：</a:t>
            </a:r>
          </a:p>
        </p:txBody>
      </p:sp>
      <p:sp>
        <p:nvSpPr>
          <p:cNvPr id="94213" name="Rectangle 4"/>
          <p:cNvSpPr>
            <a:spLocks noChangeArrowheads="1"/>
          </p:cNvSpPr>
          <p:nvPr/>
        </p:nvSpPr>
        <p:spPr bwMode="auto">
          <a:xfrm>
            <a:off x="1082350" y="5308335"/>
            <a:ext cx="7137917" cy="634020"/>
          </a:xfrm>
          <a:prstGeom prst="rect">
            <a:avLst/>
          </a:prstGeom>
          <a:solidFill>
            <a:srgbClr val="FFFF99"/>
          </a:solidFill>
          <a:ln>
            <a:solidFill>
              <a:schemeClr val="tx2">
                <a:lumMod val="60000"/>
                <a:lumOff val="40000"/>
              </a:schemeClr>
            </a:solidFill>
          </a:ln>
        </p:spPr>
        <p:txBody>
          <a:bodyPr wrap="square" anchor="ctr">
            <a:spAutoFit/>
          </a:bodyPr>
          <a:lstStyle/>
          <a:p>
            <a:pPr algn="ctr">
              <a:lnSpc>
                <a:spcPct val="110000"/>
              </a:lnSpc>
            </a:pPr>
            <a:r>
              <a:rPr lang="zh-CN" altLang="en-US" sz="3200" b="1" dirty="0">
                <a:latin typeface="Times New Roman" panose="02020603050405020304" pitchFamily="18" charset="0"/>
              </a:rPr>
              <a:t>真正的发送窗口值 </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 </a:t>
            </a:r>
            <a:r>
              <a:rPr lang="en-US" altLang="zh-CN" sz="3200" b="1" dirty="0" smtClean="0">
                <a:latin typeface="Times New Roman" panose="02020603050405020304" pitchFamily="18" charset="0"/>
              </a:rPr>
              <a:t>Min(</a:t>
            </a:r>
            <a:r>
              <a:rPr lang="en-US" altLang="zh-CN" sz="3200" b="1" i="1" dirty="0" err="1" smtClean="0">
                <a:latin typeface="Times New Roman" panose="02020603050405020304" pitchFamily="18" charset="0"/>
              </a:rPr>
              <a:t>rwnd</a:t>
            </a:r>
            <a:r>
              <a:rPr lang="zh-CN" altLang="en-US" sz="3200" b="1" dirty="0" smtClean="0">
                <a:latin typeface="Times New Roman" panose="02020603050405020304" pitchFamily="18" charset="0"/>
              </a:rPr>
              <a:t>，</a:t>
            </a:r>
            <a:r>
              <a:rPr lang="en-US" altLang="zh-CN" sz="3200" b="1" i="1" dirty="0" err="1" smtClean="0">
                <a:latin typeface="Times New Roman" panose="02020603050405020304" pitchFamily="18" charset="0"/>
              </a:rPr>
              <a:t>cwnd</a:t>
            </a:r>
            <a:r>
              <a:rPr lang="en-US" altLang="zh-CN" sz="3200" b="1" dirty="0" smtClean="0">
                <a:latin typeface="Times New Roman" panose="02020603050405020304" pitchFamily="18" charset="0"/>
              </a:rPr>
              <a:t>)</a:t>
            </a:r>
            <a:endParaRPr lang="en-US" altLang="zh-CN" sz="3200" b="1" dirty="0">
              <a:latin typeface="Times New Roman" panose="02020603050405020304" pitchFamily="18" charset="0"/>
            </a:endParaRPr>
          </a:p>
        </p:txBody>
      </p:sp>
    </p:spTree>
    <p:extLst>
      <p:ext uri="{BB962C8B-B14F-4D97-AF65-F5344CB8AC3E}">
        <p14:creationId xmlns:p14="http://schemas.microsoft.com/office/powerpoint/2010/main" val="354524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94214">
                                            <p:txEl>
                                              <p:pRg st="0" end="0"/>
                                            </p:txEl>
                                          </p:spTgt>
                                        </p:tgtEl>
                                        <p:attrNameLst>
                                          <p:attrName>style.visibility</p:attrName>
                                        </p:attrNameLst>
                                      </p:cBhvr>
                                      <p:to>
                                        <p:strVal val="visible"/>
                                      </p:to>
                                    </p:set>
                                    <p:animEffect transition="in" filter="wipe(up)">
                                      <p:cBhvr>
                                        <p:cTn id="7" dur="500"/>
                                        <p:tgtEl>
                                          <p:spTgt spid="94214">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94214">
                                            <p:txEl>
                                              <p:pRg st="1" end="1"/>
                                            </p:txEl>
                                          </p:spTgt>
                                        </p:tgtEl>
                                        <p:attrNameLst>
                                          <p:attrName>style.visibility</p:attrName>
                                        </p:attrNameLst>
                                      </p:cBhvr>
                                      <p:to>
                                        <p:strVal val="visible"/>
                                      </p:to>
                                    </p:set>
                                    <p:animEffect transition="in" filter="wipe(up)">
                                      <p:cBhvr>
                                        <p:cTn id="11" dur="500"/>
                                        <p:tgtEl>
                                          <p:spTgt spid="94214">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94214">
                                            <p:txEl>
                                              <p:pRg st="2" end="2"/>
                                            </p:txEl>
                                          </p:spTgt>
                                        </p:tgtEl>
                                        <p:attrNameLst>
                                          <p:attrName>style.visibility</p:attrName>
                                        </p:attrNameLst>
                                      </p:cBhvr>
                                      <p:to>
                                        <p:strVal val="visible"/>
                                      </p:to>
                                    </p:set>
                                    <p:animEffect transition="in" filter="wipe(up)">
                                      <p:cBhvr>
                                        <p:cTn id="15" dur="500"/>
                                        <p:tgtEl>
                                          <p:spTgt spid="94214">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94214">
                                            <p:txEl>
                                              <p:pRg st="3" end="3"/>
                                            </p:txEl>
                                          </p:spTgt>
                                        </p:tgtEl>
                                        <p:attrNameLst>
                                          <p:attrName>style.visibility</p:attrName>
                                        </p:attrNameLst>
                                      </p:cBhvr>
                                      <p:to>
                                        <p:strVal val="visible"/>
                                      </p:to>
                                    </p:set>
                                    <p:animEffect transition="in" filter="wipe(up)">
                                      <p:cBhvr>
                                        <p:cTn id="19" dur="500"/>
                                        <p:tgtEl>
                                          <p:spTgt spid="94214">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94214">
                                            <p:txEl>
                                              <p:pRg st="4" end="4"/>
                                            </p:txEl>
                                          </p:spTgt>
                                        </p:tgtEl>
                                        <p:attrNameLst>
                                          <p:attrName>style.visibility</p:attrName>
                                        </p:attrNameLst>
                                      </p:cBhvr>
                                      <p:to>
                                        <p:strVal val="visible"/>
                                      </p:to>
                                    </p:set>
                                    <p:animEffect transition="in" filter="wipe(up)">
                                      <p:cBhvr>
                                        <p:cTn id="23" dur="500"/>
                                        <p:tgtEl>
                                          <p:spTgt spid="9421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250"/>
                                  </p:stCondLst>
                                  <p:childTnLst>
                                    <p:set>
                                      <p:cBhvr>
                                        <p:cTn id="27" dur="1" fill="hold">
                                          <p:stCondLst>
                                            <p:cond delay="0"/>
                                          </p:stCondLst>
                                        </p:cTn>
                                        <p:tgtEl>
                                          <p:spTgt spid="94213"/>
                                        </p:tgtEl>
                                        <p:attrNameLst>
                                          <p:attrName>style.visibility</p:attrName>
                                        </p:attrNameLst>
                                      </p:cBhvr>
                                      <p:to>
                                        <p:strVal val="visible"/>
                                      </p:to>
                                    </p:set>
                                    <p:animEffect transition="in" filter="randombar(horizontal)">
                                      <p:cBhvr>
                                        <p:cTn id="28"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TCP</a:t>
            </a:r>
            <a:r>
              <a:rPr lang="zh-CN" altLang="en-US" dirty="0" smtClean="0"/>
              <a:t>的拥塞控制算法</a:t>
            </a:r>
            <a:endParaRPr lang="zh-CN" altLang="en-US" dirty="0"/>
          </a:p>
        </p:txBody>
      </p:sp>
      <p:cxnSp>
        <p:nvCxnSpPr>
          <p:cNvPr id="5" name="直接箭头连接符 4"/>
          <p:cNvCxnSpPr/>
          <p:nvPr/>
        </p:nvCxnSpPr>
        <p:spPr>
          <a:xfrm>
            <a:off x="4620358" y="1804265"/>
            <a:ext cx="0" cy="461128"/>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6" name="TextBox 31"/>
          <p:cNvSpPr txBox="1">
            <a:spLocks noChangeArrowheads="1"/>
          </p:cNvSpPr>
          <p:nvPr/>
        </p:nvSpPr>
        <p:spPr bwMode="auto">
          <a:xfrm>
            <a:off x="4056842" y="1378112"/>
            <a:ext cx="1326004"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15" b="1" dirty="0">
                <a:latin typeface="+mn-lt"/>
                <a:ea typeface="黑体" pitchFamily="2" charset="-122"/>
              </a:rPr>
              <a:t>连接建立</a:t>
            </a:r>
          </a:p>
        </p:txBody>
      </p:sp>
      <p:cxnSp>
        <p:nvCxnSpPr>
          <p:cNvPr id="7" name="直接箭头连接符 6"/>
          <p:cNvCxnSpPr/>
          <p:nvPr/>
        </p:nvCxnSpPr>
        <p:spPr>
          <a:xfrm flipH="1">
            <a:off x="4635745" y="3449423"/>
            <a:ext cx="1465" cy="797169"/>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AutoShape 5"/>
          <p:cNvSpPr>
            <a:spLocks noChangeArrowheads="1"/>
          </p:cNvSpPr>
          <p:nvPr/>
        </p:nvSpPr>
        <p:spPr bwMode="auto">
          <a:xfrm>
            <a:off x="2592999" y="4246593"/>
            <a:ext cx="4054719" cy="1079988"/>
          </a:xfrm>
          <a:prstGeom prst="flowChartProcess">
            <a:avLst/>
          </a:prstGeom>
          <a:solidFill>
            <a:srgbClr val="FFCC00"/>
          </a:solidFill>
          <a:ln w="9525">
            <a:solidFill>
              <a:schemeClr val="tx1"/>
            </a:solidFill>
            <a:miter lim="800000"/>
            <a:headEnd/>
            <a:tailEnd/>
          </a:ln>
        </p:spPr>
        <p:txBody>
          <a:bodyPr wrap="none" anchor="ctr"/>
          <a:lstStyle/>
          <a:p>
            <a:pPr algn="ctr"/>
            <a:endParaRPr lang="zh-CN" altLang="zh-CN" sz="1477" b="1"/>
          </a:p>
        </p:txBody>
      </p:sp>
      <p:sp>
        <p:nvSpPr>
          <p:cNvPr id="9" name="TextBox 65"/>
          <p:cNvSpPr txBox="1">
            <a:spLocks noChangeArrowheads="1"/>
          </p:cNvSpPr>
          <p:nvPr/>
        </p:nvSpPr>
        <p:spPr bwMode="auto">
          <a:xfrm>
            <a:off x="517396" y="1586920"/>
            <a:ext cx="2044531" cy="603883"/>
          </a:xfrm>
          <a:prstGeom prst="rect">
            <a:avLst/>
          </a:prstGeom>
          <a:solidFill>
            <a:srgbClr val="66FF66"/>
          </a:solidFill>
          <a:ln w="12700">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662" b="1" dirty="0" err="1">
                <a:latin typeface="Times New Roman" pitchFamily="18" charset="0"/>
                <a:cs typeface="Times New Roman" pitchFamily="18" charset="0"/>
              </a:rPr>
              <a:t>ssthresh</a:t>
            </a:r>
            <a:r>
              <a:rPr lang="en-US" altLang="zh-CN" sz="1662" b="1" dirty="0">
                <a:latin typeface="Times New Roman" pitchFamily="18" charset="0"/>
                <a:cs typeface="Times New Roman" pitchFamily="18" charset="0"/>
              </a:rPr>
              <a:t> = </a:t>
            </a:r>
            <a:r>
              <a:rPr lang="en-US" altLang="zh-CN" sz="1662" b="1" dirty="0" err="1">
                <a:latin typeface="Times New Roman" pitchFamily="18" charset="0"/>
                <a:cs typeface="Times New Roman" pitchFamily="18" charset="0"/>
              </a:rPr>
              <a:t>cwnd</a:t>
            </a:r>
            <a:r>
              <a:rPr lang="en-US" altLang="zh-CN" sz="1662" b="1" dirty="0">
                <a:latin typeface="Times New Roman" pitchFamily="18" charset="0"/>
                <a:cs typeface="Times New Roman" pitchFamily="18" charset="0"/>
              </a:rPr>
              <a:t> / 2</a:t>
            </a:r>
          </a:p>
          <a:p>
            <a:pPr algn="ctr" eaLnBrk="1" hangingPunct="1"/>
            <a:r>
              <a:rPr lang="en-US" altLang="zh-CN" sz="1662" b="1" dirty="0" err="1">
                <a:latin typeface="Times New Roman" pitchFamily="18" charset="0"/>
                <a:cs typeface="Times New Roman" pitchFamily="18" charset="0"/>
              </a:rPr>
              <a:t>cwnd</a:t>
            </a:r>
            <a:r>
              <a:rPr lang="en-US" altLang="zh-CN" sz="1662" b="1" dirty="0">
                <a:latin typeface="Times New Roman" pitchFamily="18" charset="0"/>
                <a:cs typeface="Times New Roman" pitchFamily="18" charset="0"/>
              </a:rPr>
              <a:t> = 1</a:t>
            </a:r>
            <a:endParaRPr lang="zh-CN" altLang="en-US" sz="1662" b="1" dirty="0">
              <a:latin typeface="Times New Roman" pitchFamily="18" charset="0"/>
              <a:cs typeface="Times New Roman" pitchFamily="18" charset="0"/>
            </a:endParaRPr>
          </a:p>
        </p:txBody>
      </p:sp>
      <p:cxnSp>
        <p:nvCxnSpPr>
          <p:cNvPr id="10" name="肘形连接符 9"/>
          <p:cNvCxnSpPr>
            <a:stCxn id="22" idx="1"/>
            <a:endCxn id="9" idx="2"/>
          </p:cNvCxnSpPr>
          <p:nvPr/>
        </p:nvCxnSpPr>
        <p:spPr>
          <a:xfrm rot="10800000">
            <a:off x="1539663" y="2190803"/>
            <a:ext cx="1053337" cy="64818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8" idx="1"/>
            <a:endCxn id="9" idx="2"/>
          </p:cNvCxnSpPr>
          <p:nvPr/>
        </p:nvCxnSpPr>
        <p:spPr>
          <a:xfrm rot="10800000">
            <a:off x="1539663" y="2190803"/>
            <a:ext cx="1053337" cy="259578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36"/>
          <p:cNvSpPr txBox="1">
            <a:spLocks noChangeArrowheads="1"/>
          </p:cNvSpPr>
          <p:nvPr/>
        </p:nvSpPr>
        <p:spPr bwMode="auto">
          <a:xfrm>
            <a:off x="6914418" y="3581308"/>
            <a:ext cx="2044531" cy="603883"/>
          </a:xfrm>
          <a:prstGeom prst="rect">
            <a:avLst/>
          </a:prstGeom>
          <a:solidFill>
            <a:srgbClr val="66FF66"/>
          </a:solidFill>
          <a:ln w="9525">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662" b="1">
                <a:latin typeface="Times New Roman" pitchFamily="18" charset="0"/>
                <a:cs typeface="Times New Roman" pitchFamily="18" charset="0"/>
              </a:rPr>
              <a:t>ssthresh = cwnd / 2</a:t>
            </a:r>
          </a:p>
          <a:p>
            <a:pPr algn="ctr" eaLnBrk="1" hangingPunct="1"/>
            <a:r>
              <a:rPr lang="en-US" altLang="zh-CN" sz="1662" b="1">
                <a:latin typeface="Times New Roman" pitchFamily="18" charset="0"/>
                <a:cs typeface="Times New Roman" pitchFamily="18" charset="0"/>
              </a:rPr>
              <a:t>cwnd = ssthresh</a:t>
            </a:r>
            <a:endParaRPr lang="zh-CN" altLang="en-US" sz="1662" b="1">
              <a:latin typeface="Times New Roman" pitchFamily="18" charset="0"/>
              <a:cs typeface="Times New Roman" pitchFamily="18" charset="0"/>
            </a:endParaRPr>
          </a:p>
        </p:txBody>
      </p:sp>
      <p:cxnSp>
        <p:nvCxnSpPr>
          <p:cNvPr id="13" name="直接箭头连接符 12"/>
          <p:cNvCxnSpPr>
            <a:stCxn id="12" idx="1"/>
          </p:cNvCxnSpPr>
          <p:nvPr/>
        </p:nvCxnSpPr>
        <p:spPr>
          <a:xfrm flipH="1" flipV="1">
            <a:off x="4635746" y="3879615"/>
            <a:ext cx="2278672" cy="3635"/>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25" idx="3"/>
            <a:endCxn id="12" idx="2"/>
          </p:cNvCxnSpPr>
          <p:nvPr/>
        </p:nvCxnSpPr>
        <p:spPr>
          <a:xfrm flipV="1">
            <a:off x="6697249" y="4185191"/>
            <a:ext cx="1239435" cy="527467"/>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5" name="肘形连接符 105"/>
          <p:cNvCxnSpPr>
            <a:endCxn id="12" idx="0"/>
          </p:cNvCxnSpPr>
          <p:nvPr/>
        </p:nvCxnSpPr>
        <p:spPr>
          <a:xfrm>
            <a:off x="6647718" y="2784139"/>
            <a:ext cx="1288966" cy="797169"/>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635745" y="5324590"/>
            <a:ext cx="4396" cy="430823"/>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7" name="TextBox 114"/>
          <p:cNvSpPr txBox="1">
            <a:spLocks noChangeArrowheads="1"/>
          </p:cNvSpPr>
          <p:nvPr/>
        </p:nvSpPr>
        <p:spPr bwMode="auto">
          <a:xfrm>
            <a:off x="3990373" y="5661605"/>
            <a:ext cx="1326004"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15" b="1" dirty="0">
                <a:latin typeface="+mn-lt"/>
                <a:ea typeface="黑体" pitchFamily="2" charset="-122"/>
              </a:rPr>
              <a:t>连接终止</a:t>
            </a:r>
          </a:p>
        </p:txBody>
      </p:sp>
      <p:sp>
        <p:nvSpPr>
          <p:cNvPr id="18" name="AutoShape 5"/>
          <p:cNvSpPr>
            <a:spLocks noChangeArrowheads="1"/>
          </p:cNvSpPr>
          <p:nvPr/>
        </p:nvSpPr>
        <p:spPr bwMode="auto">
          <a:xfrm>
            <a:off x="2592999" y="2252205"/>
            <a:ext cx="4054719" cy="1197219"/>
          </a:xfrm>
          <a:prstGeom prst="flowChartProcess">
            <a:avLst/>
          </a:prstGeom>
          <a:solidFill>
            <a:srgbClr val="FFFF66"/>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zh-CN" sz="1477" b="1">
              <a:effectLst>
                <a:outerShdw blurRad="38100" dist="38100" dir="2700000" algn="tl">
                  <a:srgbClr val="000000">
                    <a:alpha val="43137"/>
                  </a:srgbClr>
                </a:outerShdw>
              </a:effectLst>
            </a:endParaRPr>
          </a:p>
        </p:txBody>
      </p:sp>
      <p:sp>
        <p:nvSpPr>
          <p:cNvPr id="19" name="Text Box 15"/>
          <p:cNvSpPr txBox="1">
            <a:spLocks noChangeArrowheads="1"/>
          </p:cNvSpPr>
          <p:nvPr/>
        </p:nvSpPr>
        <p:spPr bwMode="auto">
          <a:xfrm>
            <a:off x="4106718" y="2252204"/>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15" b="1" dirty="0" smtClean="0">
                <a:solidFill>
                  <a:srgbClr val="FF0000"/>
                </a:solidFill>
                <a:latin typeface="+mn-lt"/>
                <a:ea typeface="黑体" pitchFamily="2" charset="-122"/>
              </a:rPr>
              <a:t>慢启动</a:t>
            </a:r>
            <a:endParaRPr lang="zh-CN" altLang="en-US" sz="2215" b="1" dirty="0">
              <a:solidFill>
                <a:srgbClr val="FF0000"/>
              </a:solidFill>
              <a:latin typeface="+mn-lt"/>
              <a:ea typeface="黑体" pitchFamily="2" charset="-122"/>
            </a:endParaRPr>
          </a:p>
        </p:txBody>
      </p:sp>
      <p:sp>
        <p:nvSpPr>
          <p:cNvPr id="20" name="Text Box 16"/>
          <p:cNvSpPr txBox="1">
            <a:spLocks noChangeArrowheads="1"/>
          </p:cNvSpPr>
          <p:nvPr/>
        </p:nvSpPr>
        <p:spPr bwMode="auto">
          <a:xfrm>
            <a:off x="3508497" y="2576055"/>
            <a:ext cx="2203026" cy="60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662" b="1" dirty="0">
                <a:latin typeface="+mn-lt"/>
                <a:ea typeface="黑体" pitchFamily="2" charset="-122"/>
              </a:rPr>
              <a:t>拥塞窗口 </a:t>
            </a:r>
            <a:r>
              <a:rPr lang="en-US" altLang="zh-CN" sz="1662" b="1" dirty="0" err="1">
                <a:latin typeface="+mn-lt"/>
                <a:ea typeface="黑体" pitchFamily="2" charset="-122"/>
              </a:rPr>
              <a:t>cwnd</a:t>
            </a:r>
            <a:r>
              <a:rPr lang="en-US" altLang="zh-CN" sz="1662" b="1" dirty="0">
                <a:latin typeface="+mn-lt"/>
                <a:ea typeface="黑体" pitchFamily="2" charset="-122"/>
              </a:rPr>
              <a:t> =</a:t>
            </a:r>
            <a:r>
              <a:rPr lang="zh-CN" altLang="en-US" sz="1662" b="1" dirty="0">
                <a:latin typeface="+mn-lt"/>
                <a:ea typeface="黑体" pitchFamily="2" charset="-122"/>
              </a:rPr>
              <a:t> </a:t>
            </a:r>
            <a:r>
              <a:rPr lang="en-US" altLang="zh-CN" sz="1662" b="1" dirty="0">
                <a:latin typeface="+mn-lt"/>
                <a:ea typeface="黑体" pitchFamily="2" charset="-122"/>
              </a:rPr>
              <a:t>1 </a:t>
            </a:r>
            <a:endParaRPr lang="zh-CN" altLang="en-US" sz="1662" b="1" dirty="0">
              <a:latin typeface="+mn-lt"/>
              <a:ea typeface="黑体" pitchFamily="2" charset="-122"/>
            </a:endParaRPr>
          </a:p>
          <a:p>
            <a:pPr algn="ctr" eaLnBrk="1" hangingPunct="1"/>
            <a:r>
              <a:rPr lang="zh-CN" altLang="en-US" sz="1662" b="1" dirty="0">
                <a:latin typeface="+mn-lt"/>
                <a:ea typeface="黑体" pitchFamily="2" charset="-122"/>
              </a:rPr>
              <a:t>按指数规律增大</a:t>
            </a:r>
            <a:endParaRPr lang="en-US" altLang="zh-CN" sz="1662" b="1" u="sng" dirty="0">
              <a:latin typeface="+mn-lt"/>
              <a:ea typeface="黑体" pitchFamily="2" charset="-122"/>
              <a:sym typeface="Symbol" pitchFamily="18" charset="2"/>
            </a:endParaRPr>
          </a:p>
        </p:txBody>
      </p:sp>
      <p:sp>
        <p:nvSpPr>
          <p:cNvPr id="21" name="TextBox 25"/>
          <p:cNvSpPr txBox="1">
            <a:spLocks noChangeArrowheads="1"/>
          </p:cNvSpPr>
          <p:nvPr/>
        </p:nvSpPr>
        <p:spPr bwMode="auto">
          <a:xfrm>
            <a:off x="5717493" y="2518905"/>
            <a:ext cx="979756" cy="60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662" b="1">
                <a:solidFill>
                  <a:srgbClr val="0000FF"/>
                </a:solidFill>
                <a:latin typeface="+mn-lt"/>
                <a:ea typeface="黑体" pitchFamily="2" charset="-122"/>
                <a:cs typeface="Times New Roman" pitchFamily="18" charset="0"/>
              </a:rPr>
              <a:t>3 </a:t>
            </a:r>
            <a:r>
              <a:rPr lang="zh-CN" altLang="en-US" sz="1662" b="1">
                <a:solidFill>
                  <a:srgbClr val="0000FF"/>
                </a:solidFill>
                <a:latin typeface="+mn-lt"/>
                <a:ea typeface="黑体" pitchFamily="2" charset="-122"/>
                <a:cs typeface="Times New Roman" pitchFamily="18" charset="0"/>
              </a:rPr>
              <a:t>个重复</a:t>
            </a:r>
            <a:endParaRPr lang="en-US" altLang="zh-CN" sz="1662" b="1">
              <a:solidFill>
                <a:srgbClr val="0000FF"/>
              </a:solidFill>
              <a:latin typeface="+mn-lt"/>
              <a:ea typeface="黑体" pitchFamily="2" charset="-122"/>
              <a:cs typeface="Times New Roman" pitchFamily="18" charset="0"/>
            </a:endParaRPr>
          </a:p>
          <a:p>
            <a:pPr algn="ctr" eaLnBrk="1" hangingPunct="1"/>
            <a:r>
              <a:rPr lang="zh-CN" altLang="en-US" sz="1662" b="1">
                <a:solidFill>
                  <a:srgbClr val="0000FF"/>
                </a:solidFill>
                <a:latin typeface="+mn-lt"/>
                <a:ea typeface="黑体" pitchFamily="2" charset="-122"/>
                <a:cs typeface="Times New Roman" pitchFamily="18" charset="0"/>
              </a:rPr>
              <a:t>的 </a:t>
            </a:r>
            <a:r>
              <a:rPr lang="en-US" altLang="zh-CN" sz="1662" b="1">
                <a:solidFill>
                  <a:srgbClr val="0000FF"/>
                </a:solidFill>
                <a:latin typeface="+mn-lt"/>
                <a:ea typeface="黑体" pitchFamily="2" charset="-122"/>
                <a:cs typeface="Times New Roman" pitchFamily="18" charset="0"/>
              </a:rPr>
              <a:t>ACK</a:t>
            </a:r>
            <a:endParaRPr lang="zh-CN" altLang="en-US" sz="1662" b="1">
              <a:solidFill>
                <a:srgbClr val="0000FF"/>
              </a:solidFill>
              <a:latin typeface="+mn-lt"/>
              <a:ea typeface="黑体" pitchFamily="2" charset="-122"/>
              <a:cs typeface="Times New Roman" pitchFamily="18" charset="0"/>
            </a:endParaRPr>
          </a:p>
        </p:txBody>
      </p:sp>
      <p:sp>
        <p:nvSpPr>
          <p:cNvPr id="22" name="TextBox 26"/>
          <p:cNvSpPr txBox="1">
            <a:spLocks noChangeArrowheads="1"/>
          </p:cNvSpPr>
          <p:nvPr/>
        </p:nvSpPr>
        <p:spPr bwMode="auto">
          <a:xfrm>
            <a:off x="2592999" y="2650790"/>
            <a:ext cx="659155"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46" b="1" dirty="0">
                <a:solidFill>
                  <a:srgbClr val="0000FF"/>
                </a:solidFill>
                <a:latin typeface="+mn-lt"/>
                <a:ea typeface="黑体" pitchFamily="2" charset="-122"/>
              </a:rPr>
              <a:t>超时</a:t>
            </a:r>
          </a:p>
        </p:txBody>
      </p:sp>
      <p:sp>
        <p:nvSpPr>
          <p:cNvPr id="23" name="TextBox 32"/>
          <p:cNvSpPr txBox="1">
            <a:spLocks noChangeArrowheads="1"/>
          </p:cNvSpPr>
          <p:nvPr/>
        </p:nvSpPr>
        <p:spPr bwMode="auto">
          <a:xfrm>
            <a:off x="4002699" y="3138762"/>
            <a:ext cx="1448410"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77" b="1" dirty="0" err="1">
                <a:solidFill>
                  <a:srgbClr val="0000FF"/>
                </a:solidFill>
                <a:latin typeface="+mn-lt"/>
              </a:rPr>
              <a:t>cwnd</a:t>
            </a:r>
            <a:r>
              <a:rPr lang="en-US" altLang="zh-CN" sz="1477" b="1" dirty="0">
                <a:solidFill>
                  <a:srgbClr val="0000FF"/>
                </a:solidFill>
                <a:latin typeface="+mn-lt"/>
              </a:rPr>
              <a:t> </a:t>
            </a:r>
            <a:r>
              <a:rPr lang="en-US" altLang="zh-CN" sz="1477" b="1" dirty="0">
                <a:solidFill>
                  <a:srgbClr val="0000FF"/>
                </a:solidFill>
                <a:latin typeface="+mn-lt"/>
                <a:sym typeface="Symbol" pitchFamily="18" charset="2"/>
              </a:rPr>
              <a:t> </a:t>
            </a:r>
            <a:r>
              <a:rPr lang="en-US" altLang="zh-CN" sz="1477" b="1" dirty="0" err="1">
                <a:solidFill>
                  <a:srgbClr val="0000FF"/>
                </a:solidFill>
                <a:latin typeface="+mn-lt"/>
                <a:sym typeface="Symbol" pitchFamily="18" charset="2"/>
              </a:rPr>
              <a:t>ssthresh</a:t>
            </a:r>
            <a:endParaRPr lang="zh-CN" altLang="en-US" sz="1477" b="1" dirty="0">
              <a:solidFill>
                <a:srgbClr val="0000FF"/>
              </a:solidFill>
              <a:latin typeface="+mn-lt"/>
            </a:endParaRPr>
          </a:p>
        </p:txBody>
      </p:sp>
      <p:sp>
        <p:nvSpPr>
          <p:cNvPr id="24" name="Text Box 15"/>
          <p:cNvSpPr txBox="1">
            <a:spLocks noChangeArrowheads="1"/>
          </p:cNvSpPr>
          <p:nvPr/>
        </p:nvSpPr>
        <p:spPr bwMode="auto">
          <a:xfrm>
            <a:off x="3973780" y="4246592"/>
            <a:ext cx="1326004"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15" b="1" dirty="0">
                <a:solidFill>
                  <a:srgbClr val="FF0000"/>
                </a:solidFill>
                <a:latin typeface="+mn-lt"/>
                <a:ea typeface="黑体" pitchFamily="2" charset="-122"/>
              </a:rPr>
              <a:t>拥塞避免</a:t>
            </a:r>
          </a:p>
        </p:txBody>
      </p:sp>
      <p:sp>
        <p:nvSpPr>
          <p:cNvPr id="25" name="TextBox 41"/>
          <p:cNvSpPr txBox="1">
            <a:spLocks noChangeArrowheads="1"/>
          </p:cNvSpPr>
          <p:nvPr/>
        </p:nvSpPr>
        <p:spPr bwMode="auto">
          <a:xfrm>
            <a:off x="5717493" y="4410716"/>
            <a:ext cx="979756" cy="60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662" b="1">
                <a:solidFill>
                  <a:srgbClr val="0000FF"/>
                </a:solidFill>
                <a:latin typeface="+mn-lt"/>
                <a:ea typeface="黑体" pitchFamily="2" charset="-122"/>
                <a:cs typeface="Times New Roman" pitchFamily="18" charset="0"/>
              </a:rPr>
              <a:t>3 </a:t>
            </a:r>
            <a:r>
              <a:rPr lang="zh-CN" altLang="en-US" sz="1662" b="1">
                <a:solidFill>
                  <a:srgbClr val="0000FF"/>
                </a:solidFill>
                <a:latin typeface="+mn-lt"/>
                <a:ea typeface="黑体" pitchFamily="2" charset="-122"/>
                <a:cs typeface="Times New Roman" pitchFamily="18" charset="0"/>
              </a:rPr>
              <a:t>个重复</a:t>
            </a:r>
            <a:endParaRPr lang="en-US" altLang="zh-CN" sz="1662" b="1">
              <a:solidFill>
                <a:srgbClr val="0000FF"/>
              </a:solidFill>
              <a:latin typeface="+mn-lt"/>
              <a:ea typeface="黑体" pitchFamily="2" charset="-122"/>
              <a:cs typeface="Times New Roman" pitchFamily="18" charset="0"/>
            </a:endParaRPr>
          </a:p>
          <a:p>
            <a:pPr algn="ctr" eaLnBrk="1" hangingPunct="1"/>
            <a:r>
              <a:rPr lang="zh-CN" altLang="en-US" sz="1662" b="1">
                <a:solidFill>
                  <a:srgbClr val="0000FF"/>
                </a:solidFill>
                <a:latin typeface="+mn-lt"/>
                <a:ea typeface="黑体" pitchFamily="2" charset="-122"/>
                <a:cs typeface="Times New Roman" pitchFamily="18" charset="0"/>
              </a:rPr>
              <a:t>的 </a:t>
            </a:r>
            <a:r>
              <a:rPr lang="en-US" altLang="zh-CN" sz="1662" b="1">
                <a:solidFill>
                  <a:srgbClr val="0000FF"/>
                </a:solidFill>
                <a:latin typeface="+mn-lt"/>
                <a:ea typeface="黑体" pitchFamily="2" charset="-122"/>
                <a:cs typeface="Times New Roman" pitchFamily="18" charset="0"/>
              </a:rPr>
              <a:t>ACK</a:t>
            </a:r>
            <a:endParaRPr lang="zh-CN" altLang="en-US" sz="1662" b="1">
              <a:solidFill>
                <a:srgbClr val="0000FF"/>
              </a:solidFill>
              <a:latin typeface="+mn-lt"/>
              <a:ea typeface="黑体" pitchFamily="2" charset="-122"/>
              <a:cs typeface="Times New Roman" pitchFamily="18" charset="0"/>
            </a:endParaRPr>
          </a:p>
        </p:txBody>
      </p:sp>
      <p:sp>
        <p:nvSpPr>
          <p:cNvPr id="26" name="TextBox 42"/>
          <p:cNvSpPr txBox="1">
            <a:spLocks noChangeArrowheads="1"/>
          </p:cNvSpPr>
          <p:nvPr/>
        </p:nvSpPr>
        <p:spPr bwMode="auto">
          <a:xfrm>
            <a:off x="2604722" y="4532343"/>
            <a:ext cx="659155"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46" b="1" dirty="0">
                <a:solidFill>
                  <a:srgbClr val="0000FF"/>
                </a:solidFill>
                <a:latin typeface="+mn-lt"/>
                <a:ea typeface="黑体" pitchFamily="2" charset="-122"/>
              </a:rPr>
              <a:t>超时</a:t>
            </a:r>
          </a:p>
        </p:txBody>
      </p:sp>
      <p:sp>
        <p:nvSpPr>
          <p:cNvPr id="27" name="Text Box 16"/>
          <p:cNvSpPr txBox="1">
            <a:spLocks noChangeArrowheads="1"/>
          </p:cNvSpPr>
          <p:nvPr/>
        </p:nvSpPr>
        <p:spPr bwMode="auto">
          <a:xfrm>
            <a:off x="3839880" y="4625441"/>
            <a:ext cx="1729154" cy="60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662" b="1" dirty="0">
                <a:latin typeface="+mn-lt"/>
                <a:ea typeface="黑体" pitchFamily="2" charset="-122"/>
              </a:rPr>
              <a:t>拥塞窗口 </a:t>
            </a:r>
            <a:r>
              <a:rPr lang="en-US" altLang="zh-CN" sz="1662" b="1" dirty="0" err="1">
                <a:latin typeface="+mn-lt"/>
                <a:ea typeface="黑体" pitchFamily="2" charset="-122"/>
              </a:rPr>
              <a:t>cwnd</a:t>
            </a:r>
            <a:r>
              <a:rPr lang="en-US" altLang="zh-CN" sz="1662" b="1" dirty="0">
                <a:latin typeface="+mn-lt"/>
                <a:ea typeface="黑体" pitchFamily="2" charset="-122"/>
              </a:rPr>
              <a:t> </a:t>
            </a:r>
            <a:endParaRPr lang="zh-CN" altLang="en-US" sz="1662" b="1" dirty="0">
              <a:latin typeface="+mn-lt"/>
              <a:ea typeface="黑体" pitchFamily="2" charset="-122"/>
            </a:endParaRPr>
          </a:p>
          <a:p>
            <a:pPr algn="ctr" eaLnBrk="1" hangingPunct="1"/>
            <a:r>
              <a:rPr lang="zh-CN" altLang="en-US" sz="1662" b="1" dirty="0">
                <a:latin typeface="+mn-lt"/>
                <a:ea typeface="黑体" pitchFamily="2" charset="-122"/>
              </a:rPr>
              <a:t>按线性规律增大</a:t>
            </a:r>
            <a:endParaRPr lang="en-US" altLang="zh-CN" sz="1662" b="1" u="sng" dirty="0">
              <a:latin typeface="+mn-lt"/>
              <a:ea typeface="黑体" pitchFamily="2" charset="-122"/>
              <a:sym typeface="Symbol" pitchFamily="18" charset="2"/>
            </a:endParaRPr>
          </a:p>
        </p:txBody>
      </p:sp>
      <p:grpSp>
        <p:nvGrpSpPr>
          <p:cNvPr id="28" name="组合 27"/>
          <p:cNvGrpSpPr/>
          <p:nvPr/>
        </p:nvGrpSpPr>
        <p:grpSpPr>
          <a:xfrm>
            <a:off x="2561927" y="1885229"/>
            <a:ext cx="1079509" cy="366978"/>
            <a:chOff x="2775420" y="1756579"/>
            <a:chExt cx="1169468" cy="397559"/>
          </a:xfrm>
        </p:grpSpPr>
        <p:cxnSp>
          <p:nvCxnSpPr>
            <p:cNvPr id="29" name="直接连接符 28"/>
            <p:cNvCxnSpPr>
              <a:stCxn id="9" idx="3"/>
            </p:cNvCxnSpPr>
            <p:nvPr/>
          </p:nvCxnSpPr>
          <p:spPr bwMode="auto">
            <a:xfrm flipV="1">
              <a:off x="2775420" y="1756579"/>
              <a:ext cx="1169468" cy="3938"/>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944888" y="1756579"/>
              <a:ext cx="0" cy="397559"/>
            </a:xfrm>
            <a:prstGeom prst="straightConnector1">
              <a:avLst/>
            </a:prstGeom>
            <a:ln w="19050">
              <a:solidFill>
                <a:schemeClr val="tx1"/>
              </a:solidFill>
              <a:headEnd type="none" w="med" len="med"/>
              <a:tailEnd type="triangle" w="sm" len="lg"/>
            </a:ln>
            <a:ex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8048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理解拥塞控制算法</a:t>
            </a:r>
            <a:endParaRPr lang="zh-CN" altLang="en-US" dirty="0"/>
          </a:p>
        </p:txBody>
      </p:sp>
      <p:sp>
        <p:nvSpPr>
          <p:cNvPr id="3" name="内容占位符 2"/>
          <p:cNvSpPr>
            <a:spLocks noGrp="1"/>
          </p:cNvSpPr>
          <p:nvPr>
            <p:ph idx="1"/>
          </p:nvPr>
        </p:nvSpPr>
        <p:spPr>
          <a:xfrm>
            <a:off x="321733" y="856034"/>
            <a:ext cx="8500534" cy="760115"/>
          </a:xfrm>
        </p:spPr>
        <p:txBody>
          <a:bodyPr/>
          <a:lstStyle/>
          <a:p>
            <a:endParaRPr lang="zh-CN" altLang="en-US" dirty="0"/>
          </a:p>
        </p:txBody>
      </p:sp>
      <p:grpSp>
        <p:nvGrpSpPr>
          <p:cNvPr id="4" name="组合 3"/>
          <p:cNvGrpSpPr/>
          <p:nvPr/>
        </p:nvGrpSpPr>
        <p:grpSpPr>
          <a:xfrm>
            <a:off x="138672" y="1955865"/>
            <a:ext cx="8874989" cy="3190509"/>
            <a:chOff x="266855" y="836711"/>
            <a:chExt cx="9549878" cy="3328727"/>
          </a:xfrm>
        </p:grpSpPr>
        <p:sp>
          <p:nvSpPr>
            <p:cNvPr id="5" name="Text Box 140"/>
            <p:cNvSpPr txBox="1">
              <a:spLocks noChangeArrowheads="1"/>
            </p:cNvSpPr>
            <p:nvPr/>
          </p:nvSpPr>
          <p:spPr bwMode="auto">
            <a:xfrm>
              <a:off x="4863078" y="985683"/>
              <a:ext cx="1157000"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zh-CN" altLang="en-US" sz="1846" b="1" kern="0" dirty="0">
                  <a:solidFill>
                    <a:srgbClr val="FF0000"/>
                  </a:solidFill>
                </a:rPr>
                <a:t>超时</a:t>
              </a:r>
            </a:p>
          </p:txBody>
        </p:sp>
        <p:sp>
          <p:nvSpPr>
            <p:cNvPr id="6"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7"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8"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9"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10"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11"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12"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13"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14"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15"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16"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17"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18"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19"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20"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21"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22"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23"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24"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25"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26"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27"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28"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29"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36" name="Text Box 77"/>
            <p:cNvSpPr txBox="1">
              <a:spLocks noChangeArrowheads="1"/>
            </p:cNvSpPr>
            <p:nvPr/>
          </p:nvSpPr>
          <p:spPr bwMode="auto">
            <a:xfrm>
              <a:off x="2241903" y="3749277"/>
              <a:ext cx="328562"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2</a:t>
              </a:r>
            </a:p>
          </p:txBody>
        </p:sp>
        <p:sp>
          <p:nvSpPr>
            <p:cNvPr id="37" name="Text Box 78"/>
            <p:cNvSpPr txBox="1">
              <a:spLocks noChangeArrowheads="1"/>
            </p:cNvSpPr>
            <p:nvPr/>
          </p:nvSpPr>
          <p:spPr bwMode="auto">
            <a:xfrm>
              <a:off x="2709903" y="3749277"/>
              <a:ext cx="328562"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4</a:t>
              </a:r>
            </a:p>
          </p:txBody>
        </p:sp>
        <p:sp>
          <p:nvSpPr>
            <p:cNvPr id="38" name="Text Box 79"/>
            <p:cNvSpPr txBox="1">
              <a:spLocks noChangeArrowheads="1"/>
            </p:cNvSpPr>
            <p:nvPr/>
          </p:nvSpPr>
          <p:spPr bwMode="auto">
            <a:xfrm>
              <a:off x="3177903" y="3749277"/>
              <a:ext cx="328562"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dirty="0">
                  <a:solidFill>
                    <a:srgbClr val="000000"/>
                  </a:solidFill>
                </a:rPr>
                <a:t>6</a:t>
              </a:r>
            </a:p>
          </p:txBody>
        </p:sp>
        <p:sp>
          <p:nvSpPr>
            <p:cNvPr id="39" name="Text Box 80"/>
            <p:cNvSpPr txBox="1">
              <a:spLocks noChangeArrowheads="1"/>
            </p:cNvSpPr>
            <p:nvPr/>
          </p:nvSpPr>
          <p:spPr bwMode="auto">
            <a:xfrm>
              <a:off x="3658903" y="3749277"/>
              <a:ext cx="328562"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8</a:t>
              </a:r>
            </a:p>
          </p:txBody>
        </p:sp>
        <p:sp>
          <p:nvSpPr>
            <p:cNvPr id="40" name="Text Box 81"/>
            <p:cNvSpPr txBox="1">
              <a:spLocks noChangeArrowheads="1"/>
            </p:cNvSpPr>
            <p:nvPr/>
          </p:nvSpPr>
          <p:spPr bwMode="auto">
            <a:xfrm>
              <a:off x="4048903" y="3749277"/>
              <a:ext cx="457069"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10</a:t>
              </a:r>
            </a:p>
          </p:txBody>
        </p:sp>
        <p:sp>
          <p:nvSpPr>
            <p:cNvPr id="41" name="Text Box 82"/>
            <p:cNvSpPr txBox="1">
              <a:spLocks noChangeArrowheads="1"/>
            </p:cNvSpPr>
            <p:nvPr/>
          </p:nvSpPr>
          <p:spPr bwMode="auto">
            <a:xfrm>
              <a:off x="4555903" y="3749277"/>
              <a:ext cx="457069"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12</a:t>
              </a:r>
            </a:p>
          </p:txBody>
        </p:sp>
        <p:sp>
          <p:nvSpPr>
            <p:cNvPr id="42" name="Text Box 83"/>
            <p:cNvSpPr txBox="1">
              <a:spLocks noChangeArrowheads="1"/>
            </p:cNvSpPr>
            <p:nvPr/>
          </p:nvSpPr>
          <p:spPr bwMode="auto">
            <a:xfrm>
              <a:off x="4997903" y="3749277"/>
              <a:ext cx="457069"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14</a:t>
              </a:r>
            </a:p>
          </p:txBody>
        </p:sp>
        <p:sp>
          <p:nvSpPr>
            <p:cNvPr id="43" name="Text Box 84"/>
            <p:cNvSpPr txBox="1">
              <a:spLocks noChangeArrowheads="1"/>
            </p:cNvSpPr>
            <p:nvPr/>
          </p:nvSpPr>
          <p:spPr bwMode="auto">
            <a:xfrm>
              <a:off x="5465903" y="3749277"/>
              <a:ext cx="457069"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16</a:t>
              </a:r>
            </a:p>
          </p:txBody>
        </p:sp>
        <p:sp>
          <p:nvSpPr>
            <p:cNvPr id="44" name="Text Box 85"/>
            <p:cNvSpPr txBox="1">
              <a:spLocks noChangeArrowheads="1"/>
            </p:cNvSpPr>
            <p:nvPr/>
          </p:nvSpPr>
          <p:spPr bwMode="auto">
            <a:xfrm>
              <a:off x="5950153" y="3749277"/>
              <a:ext cx="457069"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18</a:t>
              </a:r>
            </a:p>
          </p:txBody>
        </p:sp>
        <p:sp>
          <p:nvSpPr>
            <p:cNvPr id="45" name="Text Box 86"/>
            <p:cNvSpPr txBox="1">
              <a:spLocks noChangeArrowheads="1"/>
            </p:cNvSpPr>
            <p:nvPr/>
          </p:nvSpPr>
          <p:spPr bwMode="auto">
            <a:xfrm>
              <a:off x="6418153" y="3749277"/>
              <a:ext cx="457069"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20</a:t>
              </a:r>
            </a:p>
          </p:txBody>
        </p:sp>
        <p:sp>
          <p:nvSpPr>
            <p:cNvPr id="46" name="Text Box 87"/>
            <p:cNvSpPr txBox="1">
              <a:spLocks noChangeArrowheads="1"/>
            </p:cNvSpPr>
            <p:nvPr/>
          </p:nvSpPr>
          <p:spPr bwMode="auto">
            <a:xfrm>
              <a:off x="6873153" y="3757688"/>
              <a:ext cx="457069"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22</a:t>
              </a:r>
            </a:p>
          </p:txBody>
        </p:sp>
        <p:sp>
          <p:nvSpPr>
            <p:cNvPr id="47" name="Text Box 89"/>
            <p:cNvSpPr txBox="1">
              <a:spLocks noChangeArrowheads="1"/>
            </p:cNvSpPr>
            <p:nvPr/>
          </p:nvSpPr>
          <p:spPr bwMode="auto">
            <a:xfrm>
              <a:off x="1812903" y="3749277"/>
              <a:ext cx="328562"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0</a:t>
              </a:r>
            </a:p>
          </p:txBody>
        </p:sp>
        <p:sp>
          <p:nvSpPr>
            <p:cNvPr id="48" name="Text Box 90"/>
            <p:cNvSpPr txBox="1">
              <a:spLocks noChangeArrowheads="1"/>
            </p:cNvSpPr>
            <p:nvPr/>
          </p:nvSpPr>
          <p:spPr bwMode="auto">
            <a:xfrm>
              <a:off x="1647153" y="3591140"/>
              <a:ext cx="328562"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0</a:t>
              </a:r>
            </a:p>
          </p:txBody>
        </p:sp>
        <p:sp>
          <p:nvSpPr>
            <p:cNvPr id="49" name="Text Box 92"/>
            <p:cNvSpPr txBox="1">
              <a:spLocks noChangeArrowheads="1"/>
            </p:cNvSpPr>
            <p:nvPr/>
          </p:nvSpPr>
          <p:spPr bwMode="auto">
            <a:xfrm>
              <a:off x="1647153" y="2797088"/>
              <a:ext cx="328562"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8</a:t>
              </a:r>
            </a:p>
          </p:txBody>
        </p:sp>
        <p:sp>
          <p:nvSpPr>
            <p:cNvPr id="50" name="Text Box 93"/>
            <p:cNvSpPr txBox="1">
              <a:spLocks noChangeArrowheads="1"/>
            </p:cNvSpPr>
            <p:nvPr/>
          </p:nvSpPr>
          <p:spPr bwMode="auto">
            <a:xfrm>
              <a:off x="1530153" y="2406791"/>
              <a:ext cx="457069"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12</a:t>
              </a:r>
            </a:p>
          </p:txBody>
        </p:sp>
        <p:sp>
          <p:nvSpPr>
            <p:cNvPr id="51" name="Text Box 94"/>
            <p:cNvSpPr txBox="1">
              <a:spLocks noChangeArrowheads="1"/>
            </p:cNvSpPr>
            <p:nvPr/>
          </p:nvSpPr>
          <p:spPr bwMode="auto">
            <a:xfrm>
              <a:off x="1530153" y="2016494"/>
              <a:ext cx="457069"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16</a:t>
              </a:r>
            </a:p>
          </p:txBody>
        </p:sp>
        <p:sp>
          <p:nvSpPr>
            <p:cNvPr id="52" name="Text Box 95"/>
            <p:cNvSpPr txBox="1">
              <a:spLocks noChangeArrowheads="1"/>
            </p:cNvSpPr>
            <p:nvPr/>
          </p:nvSpPr>
          <p:spPr bwMode="auto">
            <a:xfrm>
              <a:off x="1530153" y="1612740"/>
              <a:ext cx="457069"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20</a:t>
              </a:r>
            </a:p>
          </p:txBody>
        </p:sp>
        <p:sp>
          <p:nvSpPr>
            <p:cNvPr id="53" name="Text Box 96"/>
            <p:cNvSpPr txBox="1">
              <a:spLocks noChangeArrowheads="1"/>
            </p:cNvSpPr>
            <p:nvPr/>
          </p:nvSpPr>
          <p:spPr bwMode="auto">
            <a:xfrm>
              <a:off x="1530153" y="1208984"/>
              <a:ext cx="457069"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24</a:t>
              </a:r>
            </a:p>
          </p:txBody>
        </p:sp>
        <p:sp>
          <p:nvSpPr>
            <p:cNvPr id="54"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55"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56"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57"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58"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59"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60"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61"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62"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63"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64"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65"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66"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67"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844083">
                <a:defRPr/>
              </a:pPr>
              <a:endParaRPr lang="zh-CN" altLang="en-US" sz="2215" b="1" kern="0">
                <a:solidFill>
                  <a:sysClr val="windowText" lastClr="000000"/>
                </a:solidFill>
              </a:endParaRPr>
            </a:p>
          </p:txBody>
        </p:sp>
        <p:sp>
          <p:nvSpPr>
            <p:cNvPr id="68" name="Text Box 134"/>
            <p:cNvSpPr txBox="1">
              <a:spLocks noChangeArrowheads="1"/>
            </p:cNvSpPr>
            <p:nvPr/>
          </p:nvSpPr>
          <p:spPr bwMode="auto">
            <a:xfrm>
              <a:off x="8280402" y="3596186"/>
              <a:ext cx="1228114"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zh-CN" altLang="en-US" sz="1846" b="1" kern="0">
                  <a:solidFill>
                    <a:srgbClr val="000000"/>
                  </a:solidFill>
                </a:rPr>
                <a:t>传输轮次</a:t>
              </a:r>
            </a:p>
          </p:txBody>
        </p:sp>
        <p:sp>
          <p:nvSpPr>
            <p:cNvPr id="69" name="Text Box 135"/>
            <p:cNvSpPr txBox="1">
              <a:spLocks noChangeArrowheads="1"/>
            </p:cNvSpPr>
            <p:nvPr/>
          </p:nvSpPr>
          <p:spPr bwMode="auto">
            <a:xfrm>
              <a:off x="966278" y="836711"/>
              <a:ext cx="1941851"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zh-CN" altLang="en-US" sz="1846" b="1" kern="0" dirty="0">
                  <a:solidFill>
                    <a:srgbClr val="000000"/>
                  </a:solidFill>
                </a:rPr>
                <a:t>拥塞窗口  </a:t>
              </a:r>
              <a:r>
                <a:rPr lang="en-US" altLang="zh-CN" sz="1846" b="1" kern="0" dirty="0" err="1">
                  <a:solidFill>
                    <a:srgbClr val="000000"/>
                  </a:solidFill>
                </a:rPr>
                <a:t>cwnd</a:t>
              </a:r>
              <a:endParaRPr lang="en-US" altLang="zh-CN" sz="1846" b="1" kern="0" dirty="0">
                <a:solidFill>
                  <a:srgbClr val="000000"/>
                </a:solidFill>
              </a:endParaRPr>
            </a:p>
          </p:txBody>
        </p:sp>
        <p:sp>
          <p:nvSpPr>
            <p:cNvPr id="70" name="Text Box 140"/>
            <p:cNvSpPr txBox="1">
              <a:spLocks noChangeArrowheads="1"/>
            </p:cNvSpPr>
            <p:nvPr/>
          </p:nvSpPr>
          <p:spPr bwMode="auto">
            <a:xfrm>
              <a:off x="7049973" y="1815231"/>
              <a:ext cx="1181374"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dirty="0">
                  <a:solidFill>
                    <a:srgbClr val="FF0000"/>
                  </a:solidFill>
                </a:rPr>
                <a:t>3-ACK</a:t>
              </a:r>
              <a:endParaRPr lang="zh-CN" altLang="en-US" sz="1846" b="1" kern="0" dirty="0">
                <a:solidFill>
                  <a:srgbClr val="FF0000"/>
                </a:solidFill>
              </a:endParaRPr>
            </a:p>
          </p:txBody>
        </p:sp>
        <p:sp>
          <p:nvSpPr>
            <p:cNvPr id="71"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44083">
                <a:defRPr/>
              </a:pPr>
              <a:endParaRPr lang="zh-CN" altLang="en-US" sz="2215" b="1" kern="0">
                <a:solidFill>
                  <a:sysClr val="windowText" lastClr="000000"/>
                </a:solidFill>
              </a:endParaRPr>
            </a:p>
          </p:txBody>
        </p:sp>
        <p:sp>
          <p:nvSpPr>
            <p:cNvPr id="72"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73"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74"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44083">
                <a:defRPr/>
              </a:pPr>
              <a:endParaRPr lang="zh-CN" altLang="en-US" sz="2215" b="1" kern="0">
                <a:solidFill>
                  <a:sysClr val="windowText" lastClr="000000"/>
                </a:solidFill>
              </a:endParaRPr>
            </a:p>
          </p:txBody>
        </p:sp>
        <p:sp>
          <p:nvSpPr>
            <p:cNvPr id="75" name="Text Box 203"/>
            <p:cNvSpPr txBox="1">
              <a:spLocks noChangeArrowheads="1"/>
            </p:cNvSpPr>
            <p:nvPr/>
          </p:nvSpPr>
          <p:spPr bwMode="auto">
            <a:xfrm>
              <a:off x="8163155" y="1977696"/>
              <a:ext cx="1653578" cy="8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defTabSz="844083" eaLnBrk="1" hangingPunct="1">
                <a:defRPr/>
              </a:pPr>
              <a:r>
                <a:rPr lang="en-US" altLang="zh-CN" sz="2215" b="1" kern="0" dirty="0"/>
                <a:t>TCP Reno </a:t>
              </a:r>
            </a:p>
            <a:p>
              <a:pPr algn="ctr" defTabSz="844083" eaLnBrk="1" hangingPunct="1">
                <a:defRPr/>
              </a:pPr>
              <a:r>
                <a:rPr lang="zh-CN" altLang="en-US" sz="2215" b="1" kern="0" dirty="0"/>
                <a:t>版本</a:t>
              </a:r>
            </a:p>
          </p:txBody>
        </p:sp>
        <p:sp>
          <p:nvSpPr>
            <p:cNvPr id="76" name="Text Box 205"/>
            <p:cNvSpPr txBox="1">
              <a:spLocks noChangeArrowheads="1"/>
            </p:cNvSpPr>
            <p:nvPr/>
          </p:nvSpPr>
          <p:spPr bwMode="auto">
            <a:xfrm>
              <a:off x="266855" y="1918920"/>
              <a:ext cx="1292368" cy="7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defTabSz="844083" eaLnBrk="1" hangingPunct="1">
                <a:defRPr/>
              </a:pPr>
              <a:r>
                <a:rPr lang="en-US" altLang="zh-CN" sz="1846" b="1" kern="0" dirty="0" err="1">
                  <a:solidFill>
                    <a:srgbClr val="FF0000"/>
                  </a:solidFill>
                </a:rPr>
                <a:t>ssthresh</a:t>
              </a:r>
              <a:endParaRPr lang="en-US" altLang="zh-CN" sz="1846" b="1" kern="0" dirty="0">
                <a:solidFill>
                  <a:srgbClr val="FF0000"/>
                </a:solidFill>
              </a:endParaRPr>
            </a:p>
            <a:p>
              <a:pPr algn="ctr" defTabSz="844083" eaLnBrk="1" hangingPunct="1">
                <a:defRPr/>
              </a:pPr>
              <a:r>
                <a:rPr lang="zh-CN" altLang="en-US" sz="1846" b="1" kern="0" dirty="0">
                  <a:solidFill>
                    <a:srgbClr val="FF0000"/>
                  </a:solidFill>
                </a:rPr>
                <a:t> 的初始值</a:t>
              </a:r>
            </a:p>
          </p:txBody>
        </p:sp>
        <p:sp>
          <p:nvSpPr>
            <p:cNvPr id="77"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defTabSz="844083">
                <a:defRPr/>
              </a:pPr>
              <a:endParaRPr lang="zh-CN" altLang="en-US" sz="2215" b="1" kern="0">
                <a:solidFill>
                  <a:sysClr val="windowText" lastClr="000000"/>
                </a:solidFill>
              </a:endParaRPr>
            </a:p>
          </p:txBody>
        </p:sp>
        <p:sp>
          <p:nvSpPr>
            <p:cNvPr id="78" name="Text Box 206"/>
            <p:cNvSpPr txBox="1">
              <a:spLocks noChangeArrowheads="1"/>
            </p:cNvSpPr>
            <p:nvPr/>
          </p:nvSpPr>
          <p:spPr bwMode="auto">
            <a:xfrm rot="20245475">
              <a:off x="6943221" y="2389654"/>
              <a:ext cx="1228114"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defTabSz="844083" eaLnBrk="1" hangingPunct="1">
                <a:defRPr/>
              </a:pPr>
              <a:r>
                <a:rPr lang="zh-CN" altLang="en-US" sz="1846" b="1" kern="0">
                  <a:solidFill>
                    <a:srgbClr val="000000"/>
                  </a:solidFill>
                </a:rPr>
                <a:t>拥塞避免</a:t>
              </a:r>
            </a:p>
          </p:txBody>
        </p:sp>
        <p:sp>
          <p:nvSpPr>
            <p:cNvPr id="79"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80"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81"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82"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83"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84"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85"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86"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87"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cxnSp>
          <p:nvCxnSpPr>
            <p:cNvPr id="88"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89"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44083">
                <a:defRPr/>
              </a:pPr>
              <a:r>
                <a:rPr lang="en-US" altLang="zh-CN" sz="2585" b="1" kern="0" dirty="0">
                  <a:solidFill>
                    <a:sysClr val="windowText" lastClr="000000"/>
                  </a:solidFill>
                  <a:sym typeface="Wingdings" pitchFamily="2" charset="2"/>
                </a:rPr>
                <a:t></a:t>
              </a:r>
              <a:endParaRPr lang="zh-CN" altLang="en-US" sz="2585" b="1" kern="0" dirty="0">
                <a:solidFill>
                  <a:sysClr val="windowText" lastClr="000000"/>
                </a:solidFill>
              </a:endParaRPr>
            </a:p>
          </p:txBody>
        </p:sp>
        <p:sp>
          <p:nvSpPr>
            <p:cNvPr id="90"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91"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844083">
                <a:defRPr/>
              </a:pPr>
              <a:endParaRPr lang="zh-CN" altLang="en-US" sz="2215" b="1" kern="0">
                <a:solidFill>
                  <a:sysClr val="windowText" lastClr="000000"/>
                </a:solidFill>
              </a:endParaRPr>
            </a:p>
          </p:txBody>
        </p:sp>
        <p:sp>
          <p:nvSpPr>
            <p:cNvPr id="92"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44083">
                <a:defRPr/>
              </a:pPr>
              <a:r>
                <a:rPr lang="en-US" altLang="zh-CN" sz="2585" b="1" kern="0" dirty="0">
                  <a:solidFill>
                    <a:sysClr val="windowText" lastClr="000000"/>
                  </a:solidFill>
                  <a:sym typeface="Wingdings" pitchFamily="2" charset="2"/>
                </a:rPr>
                <a:t></a:t>
              </a:r>
              <a:endParaRPr lang="zh-CN" altLang="en-US" sz="2585" b="1" kern="0" dirty="0">
                <a:solidFill>
                  <a:sysClr val="windowText" lastClr="000000"/>
                </a:solidFill>
              </a:endParaRPr>
            </a:p>
          </p:txBody>
        </p:sp>
        <p:cxnSp>
          <p:nvCxnSpPr>
            <p:cNvPr id="93"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94"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95"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96"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97"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sp>
          <p:nvSpPr>
            <p:cNvPr id="98" name="Text Box 87"/>
            <p:cNvSpPr txBox="1">
              <a:spLocks noChangeArrowheads="1"/>
            </p:cNvSpPr>
            <p:nvPr/>
          </p:nvSpPr>
          <p:spPr bwMode="auto">
            <a:xfrm>
              <a:off x="7311902" y="3754324"/>
              <a:ext cx="457069"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a:solidFill>
                    <a:srgbClr val="000000"/>
                  </a:solidFill>
                </a:rPr>
                <a:t>24</a:t>
              </a:r>
            </a:p>
          </p:txBody>
        </p:sp>
        <p:sp>
          <p:nvSpPr>
            <p:cNvPr id="99"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844083">
                <a:defRPr/>
              </a:pPr>
              <a:endParaRPr lang="zh-CN" altLang="en-US" sz="2215" b="1" kern="0">
                <a:solidFill>
                  <a:sysClr val="windowText" lastClr="000000"/>
                </a:solidFill>
              </a:endParaRPr>
            </a:p>
          </p:txBody>
        </p:sp>
        <p:cxnSp>
          <p:nvCxnSpPr>
            <p:cNvPr id="100" name="直接连接符 134"/>
            <p:cNvCxnSpPr>
              <a:cxnSpLocks noChangeShapeType="1"/>
              <a:stCxn id="91" idx="4"/>
              <a:endCxn id="95" idx="3"/>
            </p:cNvCxnSpPr>
            <p:nvPr/>
          </p:nvCxnSpPr>
          <p:spPr bwMode="auto">
            <a:xfrm>
              <a:off x="6856903" y="2181361"/>
              <a:ext cx="204750" cy="832745"/>
            </a:xfrm>
            <a:prstGeom prst="line">
              <a:avLst/>
            </a:prstGeom>
            <a:noFill/>
            <a:ln w="28575" algn="ctr">
              <a:solidFill>
                <a:srgbClr val="0000FF"/>
              </a:solidFill>
              <a:round/>
              <a:headEnd/>
              <a:tailEnd/>
            </a:ln>
          </p:spPr>
        </p:cxnSp>
        <p:sp>
          <p:nvSpPr>
            <p:cNvPr id="101" name="Text Box 206"/>
            <p:cNvSpPr txBox="1">
              <a:spLocks noChangeArrowheads="1"/>
            </p:cNvSpPr>
            <p:nvPr/>
          </p:nvSpPr>
          <p:spPr bwMode="auto">
            <a:xfrm rot="20070649">
              <a:off x="5804794" y="2006852"/>
              <a:ext cx="1123918" cy="377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defTabSz="844083" eaLnBrk="1" hangingPunct="1">
                <a:defRPr/>
              </a:pPr>
              <a:r>
                <a:rPr lang="zh-CN" altLang="en-US" sz="1662" b="1" kern="0" dirty="0">
                  <a:solidFill>
                    <a:srgbClr val="000000"/>
                  </a:solidFill>
                </a:rPr>
                <a:t>拥塞避免</a:t>
              </a:r>
            </a:p>
          </p:txBody>
        </p:sp>
        <p:sp>
          <p:nvSpPr>
            <p:cNvPr id="102" name="Text Box 206"/>
            <p:cNvSpPr txBox="1">
              <a:spLocks noChangeArrowheads="1"/>
            </p:cNvSpPr>
            <p:nvPr/>
          </p:nvSpPr>
          <p:spPr bwMode="auto">
            <a:xfrm rot="20205303">
              <a:off x="2984721" y="1467746"/>
              <a:ext cx="1228114"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defTabSz="844083" eaLnBrk="1" hangingPunct="1">
                <a:defRPr/>
              </a:pPr>
              <a:r>
                <a:rPr lang="zh-CN" altLang="en-US" sz="1846" b="1" kern="0" dirty="0">
                  <a:solidFill>
                    <a:srgbClr val="000000"/>
                  </a:solidFill>
                </a:rPr>
                <a:t>拥塞避免</a:t>
              </a:r>
            </a:p>
          </p:txBody>
        </p:sp>
        <p:sp>
          <p:nvSpPr>
            <p:cNvPr id="103" name="TextBox 147"/>
            <p:cNvSpPr txBox="1">
              <a:spLocks noChangeArrowheads="1"/>
            </p:cNvSpPr>
            <p:nvPr/>
          </p:nvSpPr>
          <p:spPr bwMode="auto">
            <a:xfrm>
              <a:off x="5542277" y="2191455"/>
              <a:ext cx="519586" cy="5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zh-CN" altLang="en-US" sz="2585" b="1" kern="0" dirty="0">
                  <a:solidFill>
                    <a:srgbClr val="000000"/>
                  </a:solidFill>
                  <a:sym typeface="Wingdings" pitchFamily="2" charset="2"/>
                </a:rPr>
                <a:t></a:t>
              </a:r>
              <a:endParaRPr lang="zh-CN" altLang="en-US" sz="2585" b="1" kern="0" dirty="0">
                <a:solidFill>
                  <a:srgbClr val="000000"/>
                </a:solidFill>
              </a:endParaRPr>
            </a:p>
          </p:txBody>
        </p:sp>
        <p:sp>
          <p:nvSpPr>
            <p:cNvPr id="104"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844083">
                <a:defRPr/>
              </a:pPr>
              <a:endParaRPr lang="zh-CN" altLang="en-US" sz="2215" b="1" kern="0">
                <a:solidFill>
                  <a:sysClr val="windowText" lastClr="000000"/>
                </a:solidFill>
              </a:endParaRPr>
            </a:p>
          </p:txBody>
        </p:sp>
        <p:sp>
          <p:nvSpPr>
            <p:cNvPr id="105" name="TextBox 148"/>
            <p:cNvSpPr txBox="1">
              <a:spLocks noChangeArrowheads="1"/>
            </p:cNvSpPr>
            <p:nvPr/>
          </p:nvSpPr>
          <p:spPr bwMode="auto">
            <a:xfrm>
              <a:off x="6720403" y="1765829"/>
              <a:ext cx="519586" cy="5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zh-CN" altLang="en-US" sz="2585" b="1" kern="0">
                  <a:solidFill>
                    <a:srgbClr val="000000"/>
                  </a:solidFill>
                  <a:sym typeface="Wingdings" pitchFamily="2" charset="2"/>
                </a:rPr>
                <a:t></a:t>
              </a:r>
              <a:endParaRPr lang="zh-CN" altLang="en-US" sz="2585" b="1" kern="0">
                <a:solidFill>
                  <a:srgbClr val="000000"/>
                </a:solidFill>
              </a:endParaRPr>
            </a:p>
          </p:txBody>
        </p:sp>
        <p:sp>
          <p:nvSpPr>
            <p:cNvPr id="106"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844083">
                <a:defRPr/>
              </a:pPr>
              <a:endParaRPr lang="zh-CN" altLang="en-US" sz="2215" b="1" kern="0">
                <a:solidFill>
                  <a:sysClr val="windowText" lastClr="000000"/>
                </a:solidFill>
              </a:endParaRPr>
            </a:p>
          </p:txBody>
        </p:sp>
        <p:cxnSp>
          <p:nvCxnSpPr>
            <p:cNvPr id="107"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108"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109"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110"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111"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112"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sp>
          <p:nvSpPr>
            <p:cNvPr id="113" name="TextBox 149"/>
            <p:cNvSpPr txBox="1">
              <a:spLocks noChangeArrowheads="1"/>
            </p:cNvSpPr>
            <p:nvPr/>
          </p:nvSpPr>
          <p:spPr bwMode="auto">
            <a:xfrm>
              <a:off x="6795153" y="2987189"/>
              <a:ext cx="519586" cy="5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zh-CN" altLang="en-US" sz="2585" b="1" kern="0" dirty="0">
                  <a:solidFill>
                    <a:srgbClr val="000000"/>
                  </a:solidFill>
                  <a:sym typeface="Wingdings" pitchFamily="2" charset="2"/>
                </a:rPr>
                <a:t></a:t>
              </a:r>
              <a:endParaRPr lang="zh-CN" altLang="en-US" sz="2585" b="1" kern="0" dirty="0">
                <a:solidFill>
                  <a:srgbClr val="000000"/>
                </a:solidFill>
              </a:endParaRPr>
            </a:p>
          </p:txBody>
        </p:sp>
        <p:sp>
          <p:nvSpPr>
            <p:cNvPr id="114"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defTabSz="844083">
                <a:defRPr/>
              </a:pPr>
              <a:endParaRPr lang="zh-CN" altLang="en-US" sz="2215" b="1" kern="0">
                <a:solidFill>
                  <a:sysClr val="windowText" lastClr="000000"/>
                </a:solidFill>
              </a:endParaRPr>
            </a:p>
          </p:txBody>
        </p:sp>
        <p:cxnSp>
          <p:nvCxnSpPr>
            <p:cNvPr id="115"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16"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117" name="Text Box 91"/>
            <p:cNvSpPr txBox="1">
              <a:spLocks noChangeArrowheads="1"/>
            </p:cNvSpPr>
            <p:nvPr/>
          </p:nvSpPr>
          <p:spPr bwMode="auto">
            <a:xfrm>
              <a:off x="1647153" y="3187385"/>
              <a:ext cx="328562"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defTabSz="844083" eaLnBrk="1" hangingPunct="1">
                <a:defRPr/>
              </a:pPr>
              <a:r>
                <a:rPr lang="en-US" altLang="zh-CN" sz="1846" b="1" kern="0" dirty="0">
                  <a:solidFill>
                    <a:srgbClr val="000000"/>
                  </a:solidFill>
                </a:rPr>
                <a:t>4</a:t>
              </a:r>
            </a:p>
          </p:txBody>
        </p:sp>
      </p:grpSp>
    </p:spTree>
    <p:extLst>
      <p:ext uri="{BB962C8B-B14F-4D97-AF65-F5344CB8AC3E}">
        <p14:creationId xmlns:p14="http://schemas.microsoft.com/office/powerpoint/2010/main" val="272837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第四章 网络层</a:t>
            </a:r>
            <a:endParaRPr lang="zh-CN" altLang="en-US" dirty="0"/>
          </a:p>
        </p:txBody>
      </p:sp>
      <p:sp>
        <p:nvSpPr>
          <p:cNvPr id="3" name="内容占位符 2"/>
          <p:cNvSpPr>
            <a:spLocks noGrp="1"/>
          </p:cNvSpPr>
          <p:nvPr>
            <p:ph idx="1"/>
          </p:nvPr>
        </p:nvSpPr>
        <p:spPr>
          <a:xfrm>
            <a:off x="321733" y="856034"/>
            <a:ext cx="8500534" cy="5725519"/>
          </a:xfrm>
        </p:spPr>
        <p:txBody>
          <a:bodyPr>
            <a:normAutofit/>
          </a:bodyPr>
          <a:lstStyle/>
          <a:p>
            <a:r>
              <a:rPr lang="zh-CN" altLang="en-US" sz="3200" dirty="0" smtClean="0"/>
              <a:t>网络层提供的服务（尽力而为）和主要</a:t>
            </a:r>
            <a:r>
              <a:rPr lang="zh-CN" altLang="en-US" sz="3200" dirty="0"/>
              <a:t>功能（路由</a:t>
            </a:r>
            <a:r>
              <a:rPr lang="zh-CN" altLang="en-US" sz="3200" dirty="0" smtClean="0"/>
              <a:t>、转发），</a:t>
            </a:r>
            <a:r>
              <a:rPr lang="zh-CN" altLang="en-US" sz="3200" dirty="0"/>
              <a:t>网络层的</a:t>
            </a:r>
            <a:r>
              <a:rPr lang="en-US" altLang="zh-CN" sz="3200" dirty="0"/>
              <a:t>PDU</a:t>
            </a:r>
            <a:r>
              <a:rPr lang="zh-CN" altLang="en-US" sz="3200" dirty="0"/>
              <a:t>是数据报（分组</a:t>
            </a:r>
            <a:r>
              <a:rPr lang="zh-CN" altLang="en-US" sz="3200" dirty="0" smtClean="0"/>
              <a:t>）。</a:t>
            </a:r>
            <a:endParaRPr lang="en-US" altLang="zh-CN" sz="3200" dirty="0" smtClean="0"/>
          </a:p>
          <a:p>
            <a:r>
              <a:rPr lang="zh-CN" altLang="en-US" sz="3200" dirty="0" smtClean="0"/>
              <a:t>网络层</a:t>
            </a:r>
            <a:r>
              <a:rPr lang="zh-CN" altLang="en-US" sz="3200" dirty="0"/>
              <a:t>为传输层提供的服务类型（数据报、虚电路）及</a:t>
            </a:r>
            <a:r>
              <a:rPr lang="zh-CN" altLang="en-US" sz="3200" dirty="0" smtClean="0"/>
              <a:t>原理，理解</a:t>
            </a:r>
            <a:r>
              <a:rPr lang="zh-CN" altLang="en-US" sz="3200" dirty="0"/>
              <a:t>存储</a:t>
            </a:r>
            <a:r>
              <a:rPr lang="en-US" altLang="zh-CN" sz="3200" dirty="0"/>
              <a:t>-</a:t>
            </a:r>
            <a:r>
              <a:rPr lang="zh-CN" altLang="en-US" sz="3200" dirty="0"/>
              <a:t>转发的</a:t>
            </a:r>
            <a:r>
              <a:rPr lang="zh-CN" altLang="en-US" sz="3200" dirty="0" smtClean="0"/>
              <a:t>涵义。</a:t>
            </a:r>
            <a:endParaRPr lang="en-US" altLang="zh-CN" sz="3200" dirty="0" smtClean="0"/>
          </a:p>
          <a:p>
            <a:r>
              <a:rPr lang="zh-CN" altLang="en-US" sz="3200" dirty="0" smtClean="0"/>
              <a:t>掌握</a:t>
            </a:r>
            <a:r>
              <a:rPr lang="en-US" altLang="zh-CN" sz="3200" dirty="0" smtClean="0"/>
              <a:t>IP</a:t>
            </a:r>
            <a:r>
              <a:rPr lang="zh-CN" altLang="en-US" sz="3200" dirty="0" smtClean="0"/>
              <a:t>协议：</a:t>
            </a:r>
            <a:r>
              <a:rPr lang="en-US" altLang="zh-CN" sz="3200" dirty="0" smtClean="0"/>
              <a:t>IP</a:t>
            </a:r>
            <a:r>
              <a:rPr lang="zh-CN" altLang="en-US" sz="3200" dirty="0" smtClean="0"/>
              <a:t>数据报格式、</a:t>
            </a:r>
            <a:r>
              <a:rPr lang="en-US" altLang="zh-CN" sz="3200" dirty="0" smtClean="0"/>
              <a:t>IP</a:t>
            </a:r>
            <a:r>
              <a:rPr lang="zh-CN" altLang="en-US" sz="3200" dirty="0" smtClean="0"/>
              <a:t>分片的原因和计算方法、</a:t>
            </a:r>
            <a:r>
              <a:rPr lang="en-US" altLang="zh-CN" sz="3200" dirty="0" smtClean="0"/>
              <a:t>IP</a:t>
            </a:r>
            <a:r>
              <a:rPr lang="zh-CN" altLang="en-US" sz="3200" dirty="0"/>
              <a:t>地址的划分</a:t>
            </a:r>
            <a:r>
              <a:rPr lang="zh-CN" altLang="en-US" sz="3200" dirty="0" smtClean="0"/>
              <a:t>、子网掩码。</a:t>
            </a:r>
            <a:endParaRPr lang="en-US" altLang="zh-CN" sz="3200" dirty="0" smtClean="0"/>
          </a:p>
          <a:p>
            <a:r>
              <a:rPr lang="en-US" altLang="zh-CN" sz="3200" dirty="0" smtClean="0"/>
              <a:t>ARP</a:t>
            </a:r>
            <a:r>
              <a:rPr lang="zh-CN" altLang="en-US" sz="3200" dirty="0"/>
              <a:t>、</a:t>
            </a:r>
            <a:r>
              <a:rPr lang="en-US" altLang="zh-CN" sz="3200" dirty="0" smtClean="0"/>
              <a:t>ICMP</a:t>
            </a:r>
            <a:r>
              <a:rPr lang="zh-CN" altLang="en-US" sz="3200" dirty="0" smtClean="0"/>
              <a:t>、</a:t>
            </a:r>
            <a:r>
              <a:rPr lang="en-US" altLang="zh-CN" sz="3200" dirty="0" smtClean="0"/>
              <a:t>NAT</a:t>
            </a:r>
            <a:r>
              <a:rPr lang="zh-CN" altLang="en-US" sz="3200" dirty="0" smtClean="0"/>
              <a:t>协议</a:t>
            </a:r>
            <a:r>
              <a:rPr lang="zh-CN" altLang="en-US" sz="3200" dirty="0"/>
              <a:t>的作用，掌握</a:t>
            </a:r>
            <a:r>
              <a:rPr lang="en-US" altLang="zh-CN" sz="3200" dirty="0"/>
              <a:t>ARP</a:t>
            </a:r>
            <a:r>
              <a:rPr lang="zh-CN" altLang="en-US" sz="3200" dirty="0"/>
              <a:t>协议的</a:t>
            </a:r>
            <a:r>
              <a:rPr lang="zh-CN" altLang="en-US" sz="3200" dirty="0" smtClean="0"/>
              <a:t>工作过程。</a:t>
            </a:r>
            <a:endParaRPr lang="zh-CN" altLang="en-US" sz="3200" dirty="0"/>
          </a:p>
          <a:p>
            <a:r>
              <a:rPr lang="en-US" altLang="zh-CN" sz="3200" dirty="0" smtClean="0"/>
              <a:t>IPV6</a:t>
            </a:r>
            <a:r>
              <a:rPr lang="zh-CN" altLang="en-US" sz="3200" dirty="0" smtClean="0"/>
              <a:t>技术，掌握其在</a:t>
            </a:r>
            <a:r>
              <a:rPr lang="en-US" altLang="zh-CN" sz="3200" dirty="0" smtClean="0"/>
              <a:t>IPV4</a:t>
            </a:r>
            <a:r>
              <a:rPr lang="zh-CN" altLang="en-US" sz="3200" dirty="0" smtClean="0"/>
              <a:t>基础上有哪些改进</a:t>
            </a:r>
            <a:r>
              <a:rPr lang="zh-CN" altLang="en-US" sz="3200" dirty="0"/>
              <a:t>。</a:t>
            </a:r>
          </a:p>
          <a:p>
            <a:endParaRPr lang="en-US" altLang="zh-CN" sz="3200" dirty="0" smtClean="0"/>
          </a:p>
          <a:p>
            <a:endParaRPr lang="zh-CN" altLang="en-US" dirty="0"/>
          </a:p>
          <a:p>
            <a:endParaRPr lang="en-US" altLang="zh-CN" dirty="0" smtClean="0"/>
          </a:p>
        </p:txBody>
      </p:sp>
    </p:spTree>
    <p:extLst>
      <p:ext uri="{BB962C8B-B14F-4D97-AF65-F5344CB8AC3E}">
        <p14:creationId xmlns:p14="http://schemas.microsoft.com/office/powerpoint/2010/main" val="6279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 </a:t>
            </a:r>
            <a:r>
              <a:rPr lang="zh-CN" altLang="en-US" dirty="0" smtClean="0"/>
              <a:t>网络层（续）</a:t>
            </a:r>
            <a:endParaRPr lang="zh-CN" altLang="en-US" dirty="0"/>
          </a:p>
        </p:txBody>
      </p:sp>
      <p:sp>
        <p:nvSpPr>
          <p:cNvPr id="3" name="内容占位符 2"/>
          <p:cNvSpPr>
            <a:spLocks noGrp="1"/>
          </p:cNvSpPr>
          <p:nvPr>
            <p:ph idx="1"/>
          </p:nvPr>
        </p:nvSpPr>
        <p:spPr>
          <a:xfrm>
            <a:off x="321733" y="856034"/>
            <a:ext cx="8500534" cy="5587296"/>
          </a:xfrm>
        </p:spPr>
        <p:txBody>
          <a:bodyPr>
            <a:normAutofit/>
          </a:bodyPr>
          <a:lstStyle/>
          <a:p>
            <a:r>
              <a:rPr lang="zh-CN" altLang="en-US" sz="3200" dirty="0" smtClean="0"/>
              <a:t>掌握</a:t>
            </a:r>
            <a:r>
              <a:rPr lang="zh-CN" altLang="en-US" sz="3200" dirty="0"/>
              <a:t>两种域内</a:t>
            </a:r>
            <a:r>
              <a:rPr lang="zh-CN" altLang="en-US" sz="3200" dirty="0" smtClean="0"/>
              <a:t>路由算法</a:t>
            </a:r>
            <a:r>
              <a:rPr lang="en-US" altLang="zh-CN" sz="3200" dirty="0" smtClean="0"/>
              <a:t>:</a:t>
            </a:r>
            <a:r>
              <a:rPr lang="zh-CN" altLang="en-US" sz="3200" dirty="0" smtClean="0"/>
              <a:t>距离向量</a:t>
            </a:r>
            <a:r>
              <a:rPr lang="zh-CN" altLang="en-US" sz="3200" dirty="0"/>
              <a:t>路由选择算法和链路状态</a:t>
            </a:r>
            <a:r>
              <a:rPr lang="zh-CN" altLang="en-US" sz="3200" dirty="0" smtClean="0"/>
              <a:t>路由算法，理解</a:t>
            </a:r>
            <a:r>
              <a:rPr lang="zh-CN" altLang="en-US" sz="3200" dirty="0"/>
              <a:t>最短路径</a:t>
            </a:r>
            <a:r>
              <a:rPr lang="zh-CN" altLang="en-US" sz="3200" dirty="0" smtClean="0"/>
              <a:t>算法</a:t>
            </a:r>
            <a:r>
              <a:rPr lang="en-US" altLang="zh-CN" sz="3200" dirty="0" smtClean="0"/>
              <a:t>Dijkstra</a:t>
            </a:r>
            <a:r>
              <a:rPr lang="zh-CN" altLang="en-US" sz="3200" dirty="0" smtClean="0"/>
              <a:t>，知道如何确定最短路径。对比理解两种路由协议</a:t>
            </a:r>
            <a:r>
              <a:rPr lang="en-US" altLang="zh-CN" sz="3200" dirty="0" smtClean="0"/>
              <a:t>RIP</a:t>
            </a:r>
            <a:r>
              <a:rPr lang="zh-CN" altLang="en-US" sz="3200" dirty="0" smtClean="0"/>
              <a:t>和</a:t>
            </a:r>
            <a:r>
              <a:rPr lang="en-US" altLang="zh-CN" sz="3200" dirty="0" smtClean="0"/>
              <a:t>OSPF</a:t>
            </a:r>
            <a:r>
              <a:rPr lang="zh-CN" altLang="en-US" sz="3200" dirty="0" smtClean="0"/>
              <a:t>的工作原理、比较两者的工作过程及优缺点。</a:t>
            </a:r>
            <a:endParaRPr lang="en-US" altLang="zh-CN" sz="3200" dirty="0" smtClean="0"/>
          </a:p>
          <a:p>
            <a:r>
              <a:rPr lang="zh-CN" altLang="en-US" sz="3200" dirty="0" smtClean="0"/>
              <a:t>了解域间路由算法</a:t>
            </a:r>
            <a:r>
              <a:rPr lang="en-US" altLang="zh-CN" sz="3200" dirty="0" smtClean="0"/>
              <a:t>BGP</a:t>
            </a:r>
            <a:r>
              <a:rPr lang="zh-CN" altLang="en-US" sz="3200" dirty="0" smtClean="0"/>
              <a:t>基本特点。</a:t>
            </a:r>
            <a:endParaRPr lang="en-US" altLang="zh-CN" sz="3200" dirty="0" smtClean="0"/>
          </a:p>
          <a:p>
            <a:r>
              <a:rPr lang="zh-CN" altLang="en-US" sz="3200" dirty="0" smtClean="0"/>
              <a:t>广播播路由算法，洪泛和受控洪泛算法、掌握生成树广播算法、最小生成树算法。</a:t>
            </a:r>
            <a:endParaRPr lang="zh-CN" altLang="en-US" sz="3200" dirty="0"/>
          </a:p>
          <a:p>
            <a:endParaRPr lang="zh-CN" altLang="en-US" sz="3200" dirty="0"/>
          </a:p>
        </p:txBody>
      </p:sp>
    </p:spTree>
    <p:extLst>
      <p:ext uri="{BB962C8B-B14F-4D97-AF65-F5344CB8AC3E}">
        <p14:creationId xmlns:p14="http://schemas.microsoft.com/office/powerpoint/2010/main" val="2982699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第五章 数据链路层</a:t>
            </a:r>
            <a:endParaRPr lang="zh-CN" altLang="en-US" dirty="0"/>
          </a:p>
        </p:txBody>
      </p:sp>
      <p:sp>
        <p:nvSpPr>
          <p:cNvPr id="3" name="内容占位符 2"/>
          <p:cNvSpPr>
            <a:spLocks noGrp="1"/>
          </p:cNvSpPr>
          <p:nvPr>
            <p:ph idx="1"/>
          </p:nvPr>
        </p:nvSpPr>
        <p:spPr>
          <a:xfrm>
            <a:off x="321733" y="856034"/>
            <a:ext cx="8500534" cy="5768050"/>
          </a:xfrm>
        </p:spPr>
        <p:txBody>
          <a:bodyPr>
            <a:normAutofit fontScale="92500" lnSpcReduction="20000"/>
          </a:bodyPr>
          <a:lstStyle/>
          <a:p>
            <a:r>
              <a:rPr lang="zh-CN" altLang="en-US" dirty="0" smtClean="0"/>
              <a:t>数据链路层的服务和功能。</a:t>
            </a:r>
            <a:endParaRPr lang="en-US" altLang="zh-CN" dirty="0" smtClean="0"/>
          </a:p>
          <a:p>
            <a:r>
              <a:rPr lang="zh-CN" altLang="en-US" dirty="0" smtClean="0"/>
              <a:t>多路访问协议，理解载波</a:t>
            </a:r>
            <a:r>
              <a:rPr lang="zh-CN" altLang="en-US" dirty="0"/>
              <a:t>侦听多路访问协议的原理</a:t>
            </a:r>
            <a:r>
              <a:rPr lang="zh-CN" altLang="en-US" dirty="0" smtClean="0"/>
              <a:t>，重点</a:t>
            </a:r>
            <a:r>
              <a:rPr lang="zh-CN" altLang="en-US" dirty="0"/>
              <a:t>掌握带冲突检测的</a:t>
            </a:r>
            <a:r>
              <a:rPr lang="en-US" altLang="zh-CN" dirty="0"/>
              <a:t>CSMA</a:t>
            </a:r>
            <a:r>
              <a:rPr lang="zh-CN" altLang="en-US" dirty="0"/>
              <a:t>协议（</a:t>
            </a:r>
            <a:r>
              <a:rPr lang="en-US" altLang="zh-CN" dirty="0"/>
              <a:t>CSMA/CD</a:t>
            </a:r>
            <a:r>
              <a:rPr lang="zh-CN" altLang="en-US" dirty="0"/>
              <a:t>）的</a:t>
            </a:r>
            <a:r>
              <a:rPr lang="zh-CN" altLang="en-US" dirty="0" smtClean="0"/>
              <a:t>原理。</a:t>
            </a:r>
            <a:endParaRPr lang="en-US" altLang="zh-CN" dirty="0" smtClean="0"/>
          </a:p>
          <a:p>
            <a:r>
              <a:rPr lang="zh-CN" altLang="en-US" dirty="0" smtClean="0"/>
              <a:t>理解</a:t>
            </a:r>
            <a:r>
              <a:rPr lang="en-US" altLang="zh-CN" dirty="0" smtClean="0"/>
              <a:t>MAC</a:t>
            </a:r>
            <a:r>
              <a:rPr lang="zh-CN" altLang="en-US" dirty="0" smtClean="0"/>
              <a:t>地址的作用和结构。</a:t>
            </a:r>
            <a:endParaRPr lang="zh-CN" altLang="en-US" dirty="0"/>
          </a:p>
          <a:p>
            <a:r>
              <a:rPr lang="zh-CN" altLang="en-US" dirty="0" smtClean="0"/>
              <a:t>以太网</a:t>
            </a:r>
            <a:r>
              <a:rPr lang="zh-CN" altLang="en-US" dirty="0"/>
              <a:t>的帧结构，掌握</a:t>
            </a:r>
            <a:r>
              <a:rPr lang="zh-CN" altLang="en-US" dirty="0" smtClean="0"/>
              <a:t>最小、最大帧</a:t>
            </a:r>
            <a:r>
              <a:rPr lang="zh-CN" altLang="en-US" dirty="0"/>
              <a:t>长度的</a:t>
            </a:r>
            <a:r>
              <a:rPr lang="zh-CN" altLang="en-US" dirty="0" smtClean="0"/>
              <a:t>计算，</a:t>
            </a:r>
            <a:r>
              <a:rPr lang="en-US" altLang="zh-CN" dirty="0" smtClean="0"/>
              <a:t>CRC</a:t>
            </a:r>
            <a:r>
              <a:rPr lang="zh-CN" altLang="en-US" dirty="0" smtClean="0"/>
              <a:t>校验的计算。</a:t>
            </a:r>
            <a:endParaRPr lang="en-US" altLang="zh-CN" dirty="0" smtClean="0"/>
          </a:p>
          <a:p>
            <a:r>
              <a:rPr lang="zh-CN" altLang="en-US" dirty="0" smtClean="0"/>
              <a:t>交换式</a:t>
            </a:r>
            <a:r>
              <a:rPr lang="zh-CN" altLang="en-US" dirty="0"/>
              <a:t>以太网的原理</a:t>
            </a:r>
            <a:r>
              <a:rPr lang="zh-CN" altLang="en-US" dirty="0" smtClean="0"/>
              <a:t>，</a:t>
            </a:r>
            <a:r>
              <a:rPr lang="zh-CN" altLang="en-US" dirty="0"/>
              <a:t>交换机（网桥）的工作原理</a:t>
            </a:r>
            <a:r>
              <a:rPr lang="zh-CN" altLang="en-US" dirty="0" smtClean="0"/>
              <a:t>，</a:t>
            </a:r>
            <a:r>
              <a:rPr lang="zh-CN" altLang="en-US" dirty="0"/>
              <a:t>网桥转发</a:t>
            </a:r>
            <a:r>
              <a:rPr lang="zh-CN" altLang="en-US" dirty="0" smtClean="0"/>
              <a:t>算法、逆向自学习方法等。</a:t>
            </a:r>
            <a:endParaRPr lang="en-US" altLang="zh-CN" dirty="0" smtClean="0"/>
          </a:p>
          <a:p>
            <a:r>
              <a:rPr lang="zh-CN" altLang="en-US" dirty="0"/>
              <a:t>掌握</a:t>
            </a:r>
            <a:r>
              <a:rPr lang="en-US" altLang="zh-CN" dirty="0"/>
              <a:t>VLAN</a:t>
            </a:r>
            <a:r>
              <a:rPr lang="zh-CN" altLang="en-US" dirty="0"/>
              <a:t>的概念及原理，理解为什么使用</a:t>
            </a:r>
            <a:r>
              <a:rPr lang="en-US" altLang="zh-CN" dirty="0"/>
              <a:t>VLAN</a:t>
            </a:r>
            <a:r>
              <a:rPr lang="zh-CN" altLang="en-US" dirty="0"/>
              <a:t>，了解</a:t>
            </a:r>
            <a:r>
              <a:rPr lang="en-US" altLang="zh-CN" dirty="0" smtClean="0"/>
              <a:t>VLAN</a:t>
            </a:r>
            <a:r>
              <a:rPr lang="zh-CN" altLang="en-US" dirty="0" smtClean="0"/>
              <a:t>的标准定义，</a:t>
            </a:r>
            <a:r>
              <a:rPr lang="zh-CN" altLang="en-US" dirty="0"/>
              <a:t>掌握</a:t>
            </a:r>
            <a:r>
              <a:rPr lang="en-US" altLang="zh-CN" dirty="0"/>
              <a:t>VLAN</a:t>
            </a:r>
            <a:r>
              <a:rPr lang="zh-CN" altLang="en-US" dirty="0"/>
              <a:t>的几种划分</a:t>
            </a:r>
            <a:r>
              <a:rPr lang="zh-CN" altLang="en-US" dirty="0" smtClean="0"/>
              <a:t>方法。</a:t>
            </a:r>
            <a:endParaRPr lang="zh-CN" altLang="en-US" dirty="0"/>
          </a:p>
        </p:txBody>
      </p:sp>
    </p:spTree>
    <p:extLst>
      <p:ext uri="{BB962C8B-B14F-4D97-AF65-F5344CB8AC3E}">
        <p14:creationId xmlns:p14="http://schemas.microsoft.com/office/powerpoint/2010/main" val="149713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title"/>
          </p:nvPr>
        </p:nvSpPr>
        <p:spPr>
          <a:noFill/>
          <a:ln/>
        </p:spPr>
        <p:txBody>
          <a:bodyPr>
            <a:normAutofit/>
          </a:bodyPr>
          <a:lstStyle/>
          <a:p>
            <a:r>
              <a:rPr lang="en-US" altLang="zh-CN" dirty="0" smtClean="0"/>
              <a:t>1.1 </a:t>
            </a:r>
            <a:r>
              <a:rPr lang="zh-CN" altLang="en-US" dirty="0" smtClean="0"/>
              <a:t>计算机网络的概念</a:t>
            </a:r>
            <a:endParaRPr lang="zh-CN" altLang="en-US" dirty="0"/>
          </a:p>
        </p:txBody>
      </p:sp>
      <p:sp>
        <p:nvSpPr>
          <p:cNvPr id="12" name="TextBox 11"/>
          <p:cNvSpPr txBox="1"/>
          <p:nvPr/>
        </p:nvSpPr>
        <p:spPr>
          <a:xfrm>
            <a:off x="311497" y="1487515"/>
            <a:ext cx="8521003" cy="516756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smtClean="0">
                <a:solidFill>
                  <a:srgbClr val="FF0000"/>
                </a:solidFill>
                <a:latin typeface="+mn-ea"/>
                <a:ea typeface="+mn-ea"/>
              </a:rPr>
              <a:t>简单定义：</a:t>
            </a:r>
            <a:r>
              <a:rPr lang="zh-CN" altLang="en-US" sz="2800" dirty="0" smtClean="0">
                <a:latin typeface="+mn-ea"/>
                <a:ea typeface="+mn-ea"/>
              </a:rPr>
              <a:t>为了实现</a:t>
            </a:r>
            <a:r>
              <a:rPr lang="zh-CN" altLang="en-US" sz="2800" u="sng" dirty="0" smtClean="0">
                <a:latin typeface="+mn-ea"/>
                <a:ea typeface="+mn-ea"/>
              </a:rPr>
              <a:t>资源共享</a:t>
            </a:r>
            <a:r>
              <a:rPr lang="zh-CN" altLang="en-US" sz="2800" dirty="0" smtClean="0">
                <a:latin typeface="+mn-ea"/>
                <a:ea typeface="+mn-ea"/>
              </a:rPr>
              <a:t>而相互连接起来的一组</a:t>
            </a:r>
            <a:r>
              <a:rPr lang="zh-CN" altLang="en-US" sz="2800" u="sng" dirty="0">
                <a:latin typeface="+mn-ea"/>
              </a:rPr>
              <a:t>自治</a:t>
            </a:r>
            <a:r>
              <a:rPr lang="zh-CN" altLang="en-US" sz="2800" dirty="0" smtClean="0">
                <a:latin typeface="+mn-ea"/>
                <a:ea typeface="+mn-ea"/>
              </a:rPr>
              <a:t>计算机的集合。</a:t>
            </a:r>
            <a:endParaRPr lang="en-US" altLang="zh-CN" sz="2800" dirty="0" smtClean="0">
              <a:latin typeface="+mn-ea"/>
              <a:ea typeface="+mn-ea"/>
            </a:endParaRPr>
          </a:p>
          <a:p>
            <a:pPr marL="285750" indent="-285750">
              <a:spcBef>
                <a:spcPct val="10000"/>
              </a:spcBef>
              <a:spcAft>
                <a:spcPts val="600"/>
              </a:spcAft>
              <a:buFont typeface="Arial" panose="020B0604020202020204" pitchFamily="34" charset="0"/>
              <a:buChar char="•"/>
            </a:pPr>
            <a:r>
              <a:rPr lang="zh-CN" altLang="en-US" sz="2800" dirty="0" smtClean="0">
                <a:solidFill>
                  <a:srgbClr val="FF0000"/>
                </a:solidFill>
                <a:latin typeface="+mn-ea"/>
                <a:ea typeface="+mn-ea"/>
              </a:rPr>
              <a:t>文献定义：利用通信设备和线路</a:t>
            </a:r>
            <a:r>
              <a:rPr lang="zh-CN" altLang="en-US" sz="2800" dirty="0" smtClean="0">
                <a:latin typeface="+mn-ea"/>
                <a:ea typeface="+mn-ea"/>
              </a:rPr>
              <a:t>将分散在不同地点的、有独立功能的</a:t>
            </a:r>
            <a:r>
              <a:rPr lang="zh-CN" altLang="en-US" sz="2800" dirty="0" smtClean="0">
                <a:solidFill>
                  <a:srgbClr val="FF0000"/>
                </a:solidFill>
                <a:latin typeface="+mn-ea"/>
                <a:ea typeface="+mn-ea"/>
              </a:rPr>
              <a:t>多个计算机系统</a:t>
            </a:r>
            <a:r>
              <a:rPr lang="zh-CN" altLang="en-US" sz="2800" dirty="0" smtClean="0">
                <a:latin typeface="+mn-ea"/>
                <a:ea typeface="+mn-ea"/>
              </a:rPr>
              <a:t>互相连接起来，并按照</a:t>
            </a:r>
            <a:r>
              <a:rPr lang="zh-CN" altLang="en-US" sz="2800" dirty="0" smtClean="0">
                <a:solidFill>
                  <a:srgbClr val="FF0000"/>
                </a:solidFill>
                <a:latin typeface="+mn-ea"/>
                <a:ea typeface="+mn-ea"/>
              </a:rPr>
              <a:t>网络协议</a:t>
            </a:r>
            <a:r>
              <a:rPr lang="zh-CN" altLang="en-US" sz="2800" dirty="0" smtClean="0">
                <a:latin typeface="+mn-ea"/>
                <a:ea typeface="+mn-ea"/>
              </a:rPr>
              <a:t>进行数据通信，实现</a:t>
            </a:r>
            <a:r>
              <a:rPr lang="zh-CN" altLang="en-US" sz="2800" u="sng" dirty="0" smtClean="0">
                <a:latin typeface="+mn-ea"/>
                <a:ea typeface="+mn-ea"/>
              </a:rPr>
              <a:t>资源共享</a:t>
            </a:r>
            <a:r>
              <a:rPr lang="zh-CN" altLang="en-US" sz="2800" dirty="0" smtClean="0">
                <a:latin typeface="+mn-ea"/>
                <a:ea typeface="+mn-ea"/>
              </a:rPr>
              <a:t>的计算机集合。</a:t>
            </a:r>
            <a:endParaRPr lang="en-US" altLang="zh-CN" sz="2800" dirty="0">
              <a:latin typeface="+mn-ea"/>
            </a:endParaRPr>
          </a:p>
          <a:p>
            <a:pPr marL="285750" indent="-285750">
              <a:spcBef>
                <a:spcPct val="10000"/>
              </a:spcBef>
              <a:buFont typeface="Arial" panose="020B0604020202020204" pitchFamily="34" charset="0"/>
              <a:buChar char="•"/>
            </a:pPr>
            <a:r>
              <a:rPr lang="zh-CN" altLang="en-US" sz="2800" dirty="0" smtClean="0">
                <a:latin typeface="+mn-ea"/>
                <a:ea typeface="+mn-ea"/>
              </a:rPr>
              <a:t>主要特征</a:t>
            </a:r>
            <a:endParaRPr lang="en-US" altLang="zh-CN" sz="2800" dirty="0">
              <a:latin typeface="+mn-ea"/>
            </a:endParaRPr>
          </a:p>
          <a:p>
            <a:pPr marL="742950" lvl="1" indent="-285750">
              <a:spcBef>
                <a:spcPct val="10000"/>
              </a:spcBef>
              <a:buFont typeface="Arial" panose="020B0604020202020204" pitchFamily="34" charset="0"/>
              <a:buChar char="•"/>
            </a:pPr>
            <a:r>
              <a:rPr lang="zh-CN" altLang="en-US" sz="2800" dirty="0" smtClean="0">
                <a:latin typeface="+mn-ea"/>
              </a:rPr>
              <a:t>资源共享</a:t>
            </a:r>
            <a:endParaRPr lang="en-US" altLang="zh-CN" sz="2800" dirty="0" smtClean="0">
              <a:latin typeface="+mn-ea"/>
            </a:endParaRPr>
          </a:p>
          <a:p>
            <a:pPr marL="742950" lvl="1" indent="-285750">
              <a:spcBef>
                <a:spcPct val="10000"/>
              </a:spcBef>
              <a:buFont typeface="Arial" panose="020B0604020202020204" pitchFamily="34" charset="0"/>
              <a:buChar char="•"/>
            </a:pPr>
            <a:r>
              <a:rPr lang="zh-CN" altLang="en-US" sz="2800" dirty="0" smtClean="0">
                <a:latin typeface="+mn-ea"/>
              </a:rPr>
              <a:t>分布在不同地理位置的“自治系统”</a:t>
            </a:r>
            <a:endParaRPr lang="en-US" altLang="zh-CN" sz="2800" dirty="0" smtClean="0">
              <a:latin typeface="+mn-ea"/>
            </a:endParaRPr>
          </a:p>
          <a:p>
            <a:pPr marL="742950" lvl="1" indent="-285750">
              <a:spcBef>
                <a:spcPct val="10000"/>
              </a:spcBef>
              <a:buFont typeface="Arial" panose="020B0604020202020204" pitchFamily="34" charset="0"/>
              <a:buChar char="•"/>
            </a:pPr>
            <a:r>
              <a:rPr lang="zh-CN" altLang="en-US" sz="2800" dirty="0" smtClean="0">
                <a:latin typeface="+mn-ea"/>
              </a:rPr>
              <a:t>遵循“网络协议”</a:t>
            </a:r>
            <a:endParaRPr lang="en-US" altLang="zh-CN" sz="2800" dirty="0" smtClean="0">
              <a:latin typeface="+mn-ea"/>
            </a:endParaRPr>
          </a:p>
          <a:p>
            <a:pPr marL="742950" lvl="1" indent="-285750">
              <a:spcBef>
                <a:spcPct val="10000"/>
              </a:spcBef>
              <a:buFont typeface="Arial" panose="020B0604020202020204" pitchFamily="34" charset="0"/>
              <a:buChar char="•"/>
            </a:pPr>
            <a:r>
              <a:rPr lang="zh-CN" altLang="en-US" sz="2800" dirty="0">
                <a:latin typeface="+mn-ea"/>
              </a:rPr>
              <a:t>连通性</a:t>
            </a:r>
            <a:endParaRPr lang="en-US" altLang="zh-CN" sz="2800" dirty="0">
              <a:latin typeface="+mn-ea"/>
            </a:endParaRPr>
          </a:p>
        </p:txBody>
      </p:sp>
      <p:sp>
        <p:nvSpPr>
          <p:cNvPr id="7" name="TextBox 11"/>
          <p:cNvSpPr txBox="1"/>
          <p:nvPr/>
        </p:nvSpPr>
        <p:spPr>
          <a:xfrm>
            <a:off x="311497" y="854911"/>
            <a:ext cx="8521005" cy="584775"/>
          </a:xfrm>
          <a:prstGeom prst="rect">
            <a:avLst/>
          </a:prstGeom>
          <a:solidFill>
            <a:srgbClr val="FFFF99"/>
          </a:solidFill>
          <a:ln w="28575">
            <a:solidFill>
              <a:schemeClr val="bg2">
                <a:lumMod val="75000"/>
              </a:schemeClr>
            </a:solidFill>
          </a:ln>
        </p:spPr>
        <p:txBody>
          <a:bodyPr wrap="square" rtlCol="0">
            <a:spAutoFit/>
          </a:bodyPr>
          <a:lstStyle/>
          <a:p>
            <a:r>
              <a:rPr lang="zh-CN" altLang="en-US" sz="3200" dirty="0" smtClean="0">
                <a:latin typeface="+mn-ea"/>
                <a:ea typeface="+mn-ea"/>
              </a:rPr>
              <a:t>什么是计算机网络？</a:t>
            </a:r>
            <a:endParaRPr lang="en-US" altLang="zh-CN" sz="3200" dirty="0" smtClean="0">
              <a:latin typeface="+mn-ea"/>
              <a:ea typeface="+mn-ea"/>
            </a:endParaRPr>
          </a:p>
        </p:txBody>
      </p:sp>
    </p:spTree>
    <p:extLst>
      <p:ext uri="{BB962C8B-B14F-4D97-AF65-F5344CB8AC3E}">
        <p14:creationId xmlns:p14="http://schemas.microsoft.com/office/powerpoint/2010/main" val="390332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50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500"/>
                                        <p:tgtEl>
                                          <p:spTgt spid="1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Effect transition="in" filter="fade">
                                      <p:cBhvr>
                                        <p:cTn id="20" dur="500"/>
                                        <p:tgtEl>
                                          <p:spTgt spid="1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Effect transition="in" filter="fade">
                                      <p:cBhvr>
                                        <p:cTn id="25" dur="500"/>
                                        <p:tgtEl>
                                          <p:spTgt spid="12">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500"/>
                                        <p:tgtEl>
                                          <p:spTgt spid="12">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fade">
                                      <p:cBhvr>
                                        <p:cTn id="31" dur="500"/>
                                        <p:tgtEl>
                                          <p:spTgt spid="12">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xEl>
                                              <p:pRg st="5" end="5"/>
                                            </p:txEl>
                                          </p:spTgt>
                                        </p:tgtEl>
                                        <p:attrNameLst>
                                          <p:attrName>style.visibility</p:attrName>
                                        </p:attrNameLst>
                                      </p:cBhvr>
                                      <p:to>
                                        <p:strVal val="visible"/>
                                      </p:to>
                                    </p:set>
                                    <p:animEffect transition="in" filter="fade">
                                      <p:cBhvr>
                                        <p:cTn id="34" dur="500"/>
                                        <p:tgtEl>
                                          <p:spTgt spid="12">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fade">
                                      <p:cBhvr>
                                        <p:cTn id="3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复习小结</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99019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endParaRPr lang="zh-CN" altLang="en-US" dirty="0"/>
          </a:p>
        </p:txBody>
      </p:sp>
      <p:grpSp>
        <p:nvGrpSpPr>
          <p:cNvPr id="23" name="Group 96"/>
          <p:cNvGrpSpPr>
            <a:grpSpLocks/>
          </p:cNvGrpSpPr>
          <p:nvPr/>
        </p:nvGrpSpPr>
        <p:grpSpPr bwMode="auto">
          <a:xfrm>
            <a:off x="328971" y="2379926"/>
            <a:ext cx="3566120" cy="2889788"/>
            <a:chOff x="240" y="1888"/>
            <a:chExt cx="2340" cy="1740"/>
          </a:xfrm>
        </p:grpSpPr>
        <p:sp>
          <p:nvSpPr>
            <p:cNvPr id="24" name="Freeform 5"/>
            <p:cNvSpPr>
              <a:spLocks/>
            </p:cNvSpPr>
            <p:nvPr/>
          </p:nvSpPr>
          <p:spPr bwMode="auto">
            <a:xfrm rot="-2333506">
              <a:off x="1490" y="2271"/>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25" name="Freeform 6"/>
            <p:cNvSpPr>
              <a:spLocks/>
            </p:cNvSpPr>
            <p:nvPr/>
          </p:nvSpPr>
          <p:spPr bwMode="auto">
            <a:xfrm rot="2229264">
              <a:off x="717" y="2322"/>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26" name="Freeform 7"/>
            <p:cNvSpPr>
              <a:spLocks/>
            </p:cNvSpPr>
            <p:nvPr/>
          </p:nvSpPr>
          <p:spPr bwMode="auto">
            <a:xfrm rot="2387191">
              <a:off x="1380" y="3248"/>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27" name="Freeform 8"/>
            <p:cNvSpPr>
              <a:spLocks/>
            </p:cNvSpPr>
            <p:nvPr/>
          </p:nvSpPr>
          <p:spPr bwMode="auto">
            <a:xfrm rot="-2521975">
              <a:off x="717" y="3248"/>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28" name="Freeform 9"/>
            <p:cNvSpPr>
              <a:spLocks/>
            </p:cNvSpPr>
            <p:nvPr/>
          </p:nvSpPr>
          <p:spPr bwMode="auto">
            <a:xfrm>
              <a:off x="515" y="2943"/>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29" name="Freeform 10"/>
            <p:cNvSpPr>
              <a:spLocks/>
            </p:cNvSpPr>
            <p:nvPr/>
          </p:nvSpPr>
          <p:spPr bwMode="auto">
            <a:xfrm>
              <a:off x="1674" y="2749"/>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pic>
          <p:nvPicPr>
            <p:cNvPr id="30"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 y="2440"/>
              <a:ext cx="654"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1"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 y="1904"/>
              <a:ext cx="26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2"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 y="2739"/>
              <a:ext cx="26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 y="3309"/>
              <a:ext cx="26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7" y="3351"/>
              <a:ext cx="26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8" y="2576"/>
              <a:ext cx="26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2" y="1904"/>
              <a:ext cx="26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7" name="Text Box 28"/>
            <p:cNvSpPr txBox="1">
              <a:spLocks noChangeArrowheads="1"/>
            </p:cNvSpPr>
            <p:nvPr/>
          </p:nvSpPr>
          <p:spPr bwMode="auto">
            <a:xfrm>
              <a:off x="1180" y="2202"/>
              <a:ext cx="4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kumimoji="1" lang="zh-CN" altLang="en-US">
                  <a:solidFill>
                    <a:srgbClr val="333399"/>
                  </a:solidFill>
                  <a:latin typeface="Times New Roman" panose="02020603050405020304" pitchFamily="18" charset="0"/>
                  <a:ea typeface="黑体" panose="02010609060101010101" pitchFamily="49" charset="-122"/>
                </a:rPr>
                <a:t>主机</a:t>
              </a:r>
            </a:p>
          </p:txBody>
        </p:sp>
        <p:sp>
          <p:nvSpPr>
            <p:cNvPr id="38" name="Text Box 35"/>
            <p:cNvSpPr txBox="1">
              <a:spLocks noChangeArrowheads="1"/>
            </p:cNvSpPr>
            <p:nvPr/>
          </p:nvSpPr>
          <p:spPr bwMode="auto">
            <a:xfrm>
              <a:off x="240" y="1888"/>
              <a:ext cx="47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dirty="0">
                  <a:solidFill>
                    <a:srgbClr val="333399"/>
                  </a:solidFill>
                  <a:latin typeface="Times New Roman" panose="02020603050405020304" pitchFamily="18" charset="0"/>
                  <a:ea typeface="黑体" panose="02010609060101010101" pitchFamily="49" charset="-122"/>
                </a:rPr>
                <a:t>终端</a:t>
              </a:r>
            </a:p>
          </p:txBody>
        </p:sp>
      </p:grpSp>
      <p:sp>
        <p:nvSpPr>
          <p:cNvPr id="39" name="Text Box 39"/>
          <p:cNvSpPr txBox="1">
            <a:spLocks noChangeArrowheads="1"/>
          </p:cNvSpPr>
          <p:nvPr/>
        </p:nvSpPr>
        <p:spPr bwMode="auto">
          <a:xfrm>
            <a:off x="1002162" y="168988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solidFill>
                  <a:srgbClr val="333399"/>
                </a:solidFill>
                <a:latin typeface="Times New Roman" panose="02020603050405020304" pitchFamily="18" charset="0"/>
                <a:ea typeface="黑体" panose="02010609060101010101" pitchFamily="49" charset="-122"/>
              </a:rPr>
              <a:t>以主机为中心</a:t>
            </a:r>
          </a:p>
        </p:txBody>
      </p:sp>
      <p:sp>
        <p:nvSpPr>
          <p:cNvPr id="40" name="Text Box 40"/>
          <p:cNvSpPr txBox="1">
            <a:spLocks noChangeArrowheads="1"/>
          </p:cNvSpPr>
          <p:nvPr/>
        </p:nvSpPr>
        <p:spPr bwMode="auto">
          <a:xfrm>
            <a:off x="5001372" y="1671601"/>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solidFill>
                  <a:srgbClr val="333399"/>
                </a:solidFill>
                <a:latin typeface="Times New Roman" panose="02020603050405020304" pitchFamily="18" charset="0"/>
                <a:ea typeface="黑体" panose="02010609060101010101" pitchFamily="49" charset="-122"/>
              </a:rPr>
              <a:t>以分组交换网为中心</a:t>
            </a:r>
          </a:p>
        </p:txBody>
      </p:sp>
      <p:sp>
        <p:nvSpPr>
          <p:cNvPr id="41" name="AutoShape 41"/>
          <p:cNvSpPr>
            <a:spLocks noChangeArrowheads="1"/>
          </p:cNvSpPr>
          <p:nvPr/>
        </p:nvSpPr>
        <p:spPr bwMode="auto">
          <a:xfrm>
            <a:off x="3483872" y="1821470"/>
            <a:ext cx="972740" cy="161925"/>
          </a:xfrm>
          <a:prstGeom prst="rightArrow">
            <a:avLst>
              <a:gd name="adj1" fmla="val 50000"/>
              <a:gd name="adj2" fmla="val 15018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grpSp>
        <p:nvGrpSpPr>
          <p:cNvPr id="42" name="Group 97"/>
          <p:cNvGrpSpPr>
            <a:grpSpLocks/>
          </p:cNvGrpSpPr>
          <p:nvPr/>
        </p:nvGrpSpPr>
        <p:grpSpPr bwMode="auto">
          <a:xfrm>
            <a:off x="4456612" y="2298293"/>
            <a:ext cx="3856338" cy="3017141"/>
            <a:chOff x="3051" y="1888"/>
            <a:chExt cx="2414" cy="1905"/>
          </a:xfrm>
        </p:grpSpPr>
        <p:sp>
          <p:nvSpPr>
            <p:cNvPr id="43" name="Line 4"/>
            <p:cNvSpPr>
              <a:spLocks noChangeShapeType="1"/>
            </p:cNvSpPr>
            <p:nvPr/>
          </p:nvSpPr>
          <p:spPr bwMode="auto">
            <a:xfrm flipH="1" flipV="1">
              <a:off x="3216" y="2637"/>
              <a:ext cx="497" cy="12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 name="Line 11"/>
            <p:cNvSpPr>
              <a:spLocks noChangeShapeType="1"/>
            </p:cNvSpPr>
            <p:nvPr/>
          </p:nvSpPr>
          <p:spPr bwMode="auto">
            <a:xfrm flipH="1">
              <a:off x="4817" y="2759"/>
              <a:ext cx="4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5" name="Line 12"/>
            <p:cNvSpPr>
              <a:spLocks noChangeShapeType="1"/>
            </p:cNvSpPr>
            <p:nvPr/>
          </p:nvSpPr>
          <p:spPr bwMode="auto">
            <a:xfrm flipH="1">
              <a:off x="4637" y="2009"/>
              <a:ext cx="179" cy="52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 name="Line 13"/>
            <p:cNvSpPr>
              <a:spLocks noChangeShapeType="1"/>
            </p:cNvSpPr>
            <p:nvPr/>
          </p:nvSpPr>
          <p:spPr bwMode="auto">
            <a:xfrm flipH="1" flipV="1">
              <a:off x="4597" y="3126"/>
              <a:ext cx="276" cy="3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7" name="Line 14"/>
            <p:cNvSpPr>
              <a:spLocks noChangeShapeType="1"/>
            </p:cNvSpPr>
            <p:nvPr/>
          </p:nvSpPr>
          <p:spPr bwMode="auto">
            <a:xfrm>
              <a:off x="3872" y="2057"/>
              <a:ext cx="181" cy="47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 name="Line 15"/>
            <p:cNvSpPr>
              <a:spLocks noChangeShapeType="1"/>
            </p:cNvSpPr>
            <p:nvPr/>
          </p:nvSpPr>
          <p:spPr bwMode="auto">
            <a:xfrm flipV="1">
              <a:off x="4155" y="3187"/>
              <a:ext cx="55" cy="3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9" name="Line 16"/>
            <p:cNvSpPr>
              <a:spLocks noChangeShapeType="1"/>
            </p:cNvSpPr>
            <p:nvPr/>
          </p:nvSpPr>
          <p:spPr bwMode="auto">
            <a:xfrm flipV="1">
              <a:off x="3548" y="3126"/>
              <a:ext cx="386" cy="24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pic>
          <p:nvPicPr>
            <p:cNvPr id="50" name="Picture 2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2" y="1904"/>
              <a:ext cx="31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3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3" y="1904"/>
              <a:ext cx="31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3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9" y="2515"/>
              <a:ext cx="31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3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7" y="3248"/>
              <a:ext cx="317"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3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9" y="3431"/>
              <a:ext cx="31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 Box 36"/>
            <p:cNvSpPr txBox="1">
              <a:spLocks noChangeArrowheads="1"/>
            </p:cNvSpPr>
            <p:nvPr/>
          </p:nvSpPr>
          <p:spPr bwMode="auto">
            <a:xfrm>
              <a:off x="3351" y="1888"/>
              <a:ext cx="4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dirty="0">
                  <a:solidFill>
                    <a:srgbClr val="333399"/>
                  </a:solidFill>
                  <a:latin typeface="Times New Roman" panose="02020603050405020304" pitchFamily="18" charset="0"/>
                  <a:ea typeface="黑体" panose="02010609060101010101" pitchFamily="49" charset="-122"/>
                </a:rPr>
                <a:t>主机</a:t>
              </a:r>
            </a:p>
          </p:txBody>
        </p:sp>
        <p:pic>
          <p:nvPicPr>
            <p:cNvPr id="56" name="Picture 3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1" y="2393"/>
              <a:ext cx="31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 name="Group 95"/>
            <p:cNvGrpSpPr>
              <a:grpSpLocks/>
            </p:cNvGrpSpPr>
            <p:nvPr/>
          </p:nvGrpSpPr>
          <p:grpSpPr bwMode="auto">
            <a:xfrm>
              <a:off x="3515" y="2394"/>
              <a:ext cx="1497" cy="855"/>
              <a:chOff x="3515" y="2394"/>
              <a:chExt cx="1497" cy="855"/>
            </a:xfrm>
          </p:grpSpPr>
          <p:graphicFrame>
            <p:nvGraphicFramePr>
              <p:cNvPr id="59" name="Object 93"/>
              <p:cNvGraphicFramePr>
                <a:graphicFrameLocks noChangeAspect="1"/>
              </p:cNvGraphicFramePr>
              <p:nvPr/>
            </p:nvGraphicFramePr>
            <p:xfrm>
              <a:off x="3515" y="2394"/>
              <a:ext cx="1497" cy="855"/>
            </p:xfrm>
            <a:graphic>
              <a:graphicData uri="http://schemas.openxmlformats.org/presentationml/2006/ole">
                <mc:AlternateContent xmlns:mc="http://schemas.openxmlformats.org/markup-compatibility/2006">
                  <mc:Choice xmlns:v="urn:schemas-microsoft-com:vml" Requires="v">
                    <p:oleObj spid="_x0000_s1038" name="Visio" r:id="rId6" imgW="1687068" imgH="964692" progId="Visio.Drawing.11">
                      <p:embed/>
                    </p:oleObj>
                  </mc:Choice>
                  <mc:Fallback>
                    <p:oleObj name="Visio" r:id="rId6" imgW="1687068" imgH="964692"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5" y="2394"/>
                            <a:ext cx="1497" cy="85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0" name="Text Box 20"/>
              <p:cNvSpPr txBox="1">
                <a:spLocks noChangeArrowheads="1"/>
              </p:cNvSpPr>
              <p:nvPr/>
            </p:nvSpPr>
            <p:spPr bwMode="auto">
              <a:xfrm>
                <a:off x="3796" y="2649"/>
                <a:ext cx="96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dirty="0">
                    <a:solidFill>
                      <a:srgbClr val="333399"/>
                    </a:solidFill>
                    <a:latin typeface="Times New Roman" panose="02020603050405020304" pitchFamily="18" charset="0"/>
                    <a:ea typeface="黑体" panose="02010609060101010101" pitchFamily="49" charset="-122"/>
                  </a:rPr>
                  <a:t>分组交换网</a:t>
                </a:r>
              </a:p>
            </p:txBody>
          </p:sp>
        </p:grpSp>
        <p:pic>
          <p:nvPicPr>
            <p:cNvPr id="58"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34" y="3158"/>
              <a:ext cx="31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 name="Rectangle 3"/>
          <p:cNvSpPr txBox="1">
            <a:spLocks noChangeArrowheads="1"/>
          </p:cNvSpPr>
          <p:nvPr/>
        </p:nvSpPr>
        <p:spPr>
          <a:xfrm>
            <a:off x="7408267" y="2285364"/>
            <a:ext cx="1735733" cy="881875"/>
          </a:xfrm>
          <a:prstGeom prst="rect">
            <a:avLst/>
          </a:prstGeom>
        </p:spPr>
        <p:txBody>
          <a:bodyPr vert="horz" lIns="91440" tIns="4572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smtClean="0">
                <a:solidFill>
                  <a:srgbClr val="FF0000"/>
                </a:solidFill>
              </a:rPr>
              <a:t> 资源子网</a:t>
            </a:r>
            <a:endParaRPr lang="en-US" altLang="zh-CN" sz="2800" dirty="0">
              <a:solidFill>
                <a:srgbClr val="FF0000"/>
              </a:solidFill>
            </a:endParaRPr>
          </a:p>
          <a:p>
            <a:r>
              <a:rPr lang="zh-CN" altLang="en-US" sz="2800" dirty="0" smtClean="0">
                <a:solidFill>
                  <a:srgbClr val="FF0000"/>
                </a:solidFill>
              </a:rPr>
              <a:t> 通信子网</a:t>
            </a:r>
            <a:endParaRPr lang="zh-CN" altLang="en-US" sz="2800" dirty="0">
              <a:solidFill>
                <a:srgbClr val="FF0000"/>
              </a:solidFill>
            </a:endParaRPr>
          </a:p>
        </p:txBody>
      </p:sp>
    </p:spTree>
    <p:extLst>
      <p:ext uri="{BB962C8B-B14F-4D97-AF65-F5344CB8AC3E}">
        <p14:creationId xmlns:p14="http://schemas.microsoft.com/office/powerpoint/2010/main" val="322584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1000"/>
                            </p:stCondLst>
                            <p:childTnLst>
                              <p:par>
                                <p:cTn id="9" presetID="4" presetClass="entr" presetSubtype="32" fill="hold" nodeType="afterEffect">
                                  <p:stCondLst>
                                    <p:cond delay="750"/>
                                  </p:stCondLst>
                                  <p:childTnLst>
                                    <p:set>
                                      <p:cBhvr>
                                        <p:cTn id="10" dur="1" fill="hold">
                                          <p:stCondLst>
                                            <p:cond delay="0"/>
                                          </p:stCondLst>
                                        </p:cTn>
                                        <p:tgtEl>
                                          <p:spTgt spid="23"/>
                                        </p:tgtEl>
                                        <p:attrNameLst>
                                          <p:attrName>style.visibility</p:attrName>
                                        </p:attrNameLst>
                                      </p:cBhvr>
                                      <p:to>
                                        <p:strVal val="visible"/>
                                      </p:to>
                                    </p:set>
                                    <p:animEffect transition="in" filter="box(out)">
                                      <p:cBhvr>
                                        <p:cTn id="11" dur="10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par>
                          <p:cTn id="19" fill="hold">
                            <p:stCondLst>
                              <p:cond delay="0"/>
                            </p:stCondLst>
                            <p:childTnLst>
                              <p:par>
                                <p:cTn id="20" presetID="4" presetClass="entr" presetSubtype="32"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ox(out)">
                                      <p:cBhvr>
                                        <p:cTn id="22"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normAutofit/>
          </a:bodyPr>
          <a:lstStyle/>
          <a:p>
            <a:r>
              <a:rPr lang="en-US" altLang="zh-CN" dirty="0" smtClean="0"/>
              <a:t>1.2 </a:t>
            </a:r>
            <a:endParaRPr lang="zh-CN" altLang="en-US" dirty="0">
              <a:ea typeface="楷体_GB2312" pitchFamily="49" charset="-122"/>
            </a:endParaRPr>
          </a:p>
        </p:txBody>
      </p:sp>
      <p:graphicFrame>
        <p:nvGraphicFramePr>
          <p:cNvPr id="2" name="内容占位符 1"/>
          <p:cNvGraphicFramePr>
            <a:graphicFrameLocks noGrp="1"/>
          </p:cNvGraphicFramePr>
          <p:nvPr>
            <p:ph idx="1"/>
            <p:extLst/>
          </p:nvPr>
        </p:nvGraphicFramePr>
        <p:xfrm>
          <a:off x="351834" y="904353"/>
          <a:ext cx="8470618" cy="4704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295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graphicEl>
                                              <a:dgm id="{AD8F752C-5B24-4081-A108-9310BD84A6D0}"/>
                                            </p:graphicEl>
                                          </p:spTgt>
                                        </p:tgtEl>
                                        <p:attrNameLst>
                                          <p:attrName>style.visibility</p:attrName>
                                        </p:attrNameLst>
                                      </p:cBhvr>
                                      <p:to>
                                        <p:strVal val="visible"/>
                                      </p:to>
                                    </p:set>
                                    <p:animEffect transition="in" filter="randombar(horizontal)">
                                      <p:cBhvr>
                                        <p:cTn id="7" dur="500"/>
                                        <p:tgtEl>
                                          <p:spTgt spid="2">
                                            <p:graphicEl>
                                              <a:dgm id="{AD8F752C-5B24-4081-A108-9310BD84A6D0}"/>
                                            </p:graphicEl>
                                          </p:spTgt>
                                        </p:tgtEl>
                                      </p:cBhvr>
                                    </p:animEffect>
                                  </p:childTnLst>
                                </p:cTn>
                              </p:par>
                            </p:childTnLst>
                          </p:cTn>
                        </p:par>
                        <p:par>
                          <p:cTn id="8" fill="hold">
                            <p:stCondLst>
                              <p:cond delay="500"/>
                            </p:stCondLst>
                            <p:childTnLst>
                              <p:par>
                                <p:cTn id="9" presetID="14" presetClass="entr" presetSubtype="10" fill="hold" grpId="0" nodeType="afterEffect">
                                  <p:stCondLst>
                                    <p:cond delay="750"/>
                                  </p:stCondLst>
                                  <p:childTnLst>
                                    <p:set>
                                      <p:cBhvr>
                                        <p:cTn id="10" dur="1" fill="hold">
                                          <p:stCondLst>
                                            <p:cond delay="0"/>
                                          </p:stCondLst>
                                        </p:cTn>
                                        <p:tgtEl>
                                          <p:spTgt spid="2">
                                            <p:graphicEl>
                                              <a:dgm id="{0F6F32EF-EBB5-4AFD-B03F-415501E5A922}"/>
                                            </p:graphicEl>
                                          </p:spTgt>
                                        </p:tgtEl>
                                        <p:attrNameLst>
                                          <p:attrName>style.visibility</p:attrName>
                                        </p:attrNameLst>
                                      </p:cBhvr>
                                      <p:to>
                                        <p:strVal val="visible"/>
                                      </p:to>
                                    </p:set>
                                    <p:animEffect transition="in" filter="randombar(horizontal)">
                                      <p:cBhvr>
                                        <p:cTn id="11" dur="500"/>
                                        <p:tgtEl>
                                          <p:spTgt spid="2">
                                            <p:graphicEl>
                                              <a:dgm id="{0F6F32EF-EBB5-4AFD-B03F-415501E5A922}"/>
                                            </p:graphicEl>
                                          </p:spTgt>
                                        </p:tgtEl>
                                      </p:cBhvr>
                                    </p:animEffect>
                                  </p:childTnLst>
                                </p:cTn>
                              </p:par>
                            </p:childTnLst>
                          </p:cTn>
                        </p:par>
                        <p:par>
                          <p:cTn id="12" fill="hold">
                            <p:stCondLst>
                              <p:cond delay="1750"/>
                            </p:stCondLst>
                            <p:childTnLst>
                              <p:par>
                                <p:cTn id="13" presetID="14" presetClass="entr" presetSubtype="10" fill="hold" grpId="0" nodeType="afterEffect">
                                  <p:stCondLst>
                                    <p:cond delay="750"/>
                                  </p:stCondLst>
                                  <p:childTnLst>
                                    <p:set>
                                      <p:cBhvr>
                                        <p:cTn id="14" dur="1" fill="hold">
                                          <p:stCondLst>
                                            <p:cond delay="0"/>
                                          </p:stCondLst>
                                        </p:cTn>
                                        <p:tgtEl>
                                          <p:spTgt spid="2">
                                            <p:graphicEl>
                                              <a:dgm id="{CA61AF6B-A814-4025-ADFB-7D3963E716D5}"/>
                                            </p:graphicEl>
                                          </p:spTgt>
                                        </p:tgtEl>
                                        <p:attrNameLst>
                                          <p:attrName>style.visibility</p:attrName>
                                        </p:attrNameLst>
                                      </p:cBhvr>
                                      <p:to>
                                        <p:strVal val="visible"/>
                                      </p:to>
                                    </p:set>
                                    <p:animEffect transition="in" filter="randombar(horizontal)">
                                      <p:cBhvr>
                                        <p:cTn id="15" dur="500"/>
                                        <p:tgtEl>
                                          <p:spTgt spid="2">
                                            <p:graphicEl>
                                              <a:dgm id="{CA61AF6B-A814-4025-ADFB-7D3963E716D5}"/>
                                            </p:graphicEl>
                                          </p:spTgt>
                                        </p:tgtEl>
                                      </p:cBhvr>
                                    </p:animEffect>
                                  </p:childTnLst>
                                </p:cTn>
                              </p:par>
                            </p:childTnLst>
                          </p:cTn>
                        </p:par>
                        <p:par>
                          <p:cTn id="16" fill="hold">
                            <p:stCondLst>
                              <p:cond delay="3000"/>
                            </p:stCondLst>
                            <p:childTnLst>
                              <p:par>
                                <p:cTn id="17" presetID="14" presetClass="entr" presetSubtype="10" fill="hold" grpId="0" nodeType="afterEffect">
                                  <p:stCondLst>
                                    <p:cond delay="750"/>
                                  </p:stCondLst>
                                  <p:childTnLst>
                                    <p:set>
                                      <p:cBhvr>
                                        <p:cTn id="18" dur="1" fill="hold">
                                          <p:stCondLst>
                                            <p:cond delay="0"/>
                                          </p:stCondLst>
                                        </p:cTn>
                                        <p:tgtEl>
                                          <p:spTgt spid="2">
                                            <p:graphicEl>
                                              <a:dgm id="{1F9BA866-E962-4DDA-96CC-0BF6FE58EBF0}"/>
                                            </p:graphicEl>
                                          </p:spTgt>
                                        </p:tgtEl>
                                        <p:attrNameLst>
                                          <p:attrName>style.visibility</p:attrName>
                                        </p:attrNameLst>
                                      </p:cBhvr>
                                      <p:to>
                                        <p:strVal val="visible"/>
                                      </p:to>
                                    </p:set>
                                    <p:animEffect transition="in" filter="randombar(horizontal)">
                                      <p:cBhvr>
                                        <p:cTn id="19" dur="500"/>
                                        <p:tgtEl>
                                          <p:spTgt spid="2">
                                            <p:graphicEl>
                                              <a:dgm id="{1F9BA866-E962-4DDA-96CC-0BF6FE58EBF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smtClean="0"/>
              <a:t>1.3 </a:t>
            </a:r>
            <a:r>
              <a:rPr lang="zh-CN" altLang="en-US" dirty="0" smtClean="0"/>
              <a:t>分组交换</a:t>
            </a:r>
            <a:r>
              <a:rPr lang="zh-CN" altLang="en-US" dirty="0"/>
              <a:t>的主要特点 </a:t>
            </a:r>
          </a:p>
        </p:txBody>
      </p:sp>
      <p:sp>
        <p:nvSpPr>
          <p:cNvPr id="49155" name="Rectangle 3"/>
          <p:cNvSpPr>
            <a:spLocks noGrp="1" noChangeArrowheads="1"/>
          </p:cNvSpPr>
          <p:nvPr>
            <p:ph idx="1"/>
          </p:nvPr>
        </p:nvSpPr>
        <p:spPr>
          <a:xfrm>
            <a:off x="291401" y="876129"/>
            <a:ext cx="8531051" cy="2853515"/>
          </a:xfrm>
        </p:spPr>
        <p:txBody>
          <a:bodyPr>
            <a:normAutofit fontScale="92500" lnSpcReduction="20000"/>
          </a:bodyPr>
          <a:lstStyle/>
          <a:p>
            <a:pPr marL="0" indent="0">
              <a:buNone/>
            </a:pPr>
            <a:r>
              <a:rPr lang="zh-CN" altLang="en-US" sz="3600" i="1" u="sng" dirty="0" smtClean="0">
                <a:effectLst>
                  <a:outerShdw blurRad="38100" dist="38100" dir="2700000" algn="tl">
                    <a:srgbClr val="000000">
                      <a:alpha val="43137"/>
                    </a:srgbClr>
                  </a:outerShdw>
                </a:effectLst>
              </a:rPr>
              <a:t>特点</a:t>
            </a:r>
            <a:r>
              <a:rPr lang="zh-CN" altLang="en-US" sz="3600" i="1" dirty="0" smtClean="0">
                <a:effectLst>
                  <a:outerShdw blurRad="38100" dist="38100" dir="2700000" algn="tl">
                    <a:srgbClr val="000000">
                      <a:alpha val="43137"/>
                    </a:srgbClr>
                  </a:outerShdw>
                </a:effectLst>
              </a:rPr>
              <a:t>：</a:t>
            </a:r>
            <a:endParaRPr lang="en-US" altLang="zh-CN" sz="3600" i="1" dirty="0" smtClean="0">
              <a:effectLst>
                <a:outerShdw blurRad="38100" dist="38100" dir="2700000" algn="tl">
                  <a:srgbClr val="000000">
                    <a:alpha val="43137"/>
                  </a:srgbClr>
                </a:outerShdw>
              </a:effectLst>
            </a:endParaRPr>
          </a:p>
          <a:p>
            <a:r>
              <a:rPr lang="zh-CN" altLang="en-US" dirty="0" smtClean="0">
                <a:solidFill>
                  <a:srgbClr val="FF0000"/>
                </a:solidFill>
              </a:rPr>
              <a:t>划分分组，</a:t>
            </a:r>
            <a:r>
              <a:rPr lang="zh-CN" altLang="en-US" dirty="0" smtClean="0"/>
              <a:t>发送端把</a:t>
            </a:r>
            <a:r>
              <a:rPr lang="zh-CN" altLang="en-US" dirty="0"/>
              <a:t>较长的报文划分成较</a:t>
            </a:r>
            <a:r>
              <a:rPr lang="zh-CN" altLang="en-US" dirty="0" smtClean="0"/>
              <a:t>短的数据块，加上首部构成一个个</a:t>
            </a:r>
            <a:r>
              <a:rPr lang="zh-CN" altLang="en-US" dirty="0" smtClean="0">
                <a:solidFill>
                  <a:srgbClr val="FF0000"/>
                </a:solidFill>
              </a:rPr>
              <a:t>分组（</a:t>
            </a:r>
            <a:r>
              <a:rPr lang="en-US" altLang="zh-CN" dirty="0" smtClean="0">
                <a:solidFill>
                  <a:srgbClr val="FF0000"/>
                </a:solidFill>
              </a:rPr>
              <a:t>packet</a:t>
            </a:r>
            <a:r>
              <a:rPr lang="zh-CN" altLang="en-US" dirty="0" smtClean="0">
                <a:solidFill>
                  <a:srgbClr val="FF0000"/>
                </a:solidFill>
              </a:rPr>
              <a:t>）</a:t>
            </a:r>
            <a:r>
              <a:rPr lang="zh-CN" altLang="en-US" dirty="0" smtClean="0"/>
              <a:t>。</a:t>
            </a:r>
            <a:r>
              <a:rPr lang="zh-CN" altLang="en-US" dirty="0" smtClean="0">
                <a:solidFill>
                  <a:srgbClr val="FF0000"/>
                </a:solidFill>
              </a:rPr>
              <a:t> </a:t>
            </a:r>
            <a:endParaRPr lang="zh-CN" altLang="en-US" dirty="0">
              <a:solidFill>
                <a:srgbClr val="FF0000"/>
              </a:solidFill>
            </a:endParaRPr>
          </a:p>
          <a:p>
            <a:r>
              <a:rPr lang="zh-CN" altLang="zh-CN" dirty="0" smtClean="0">
                <a:solidFill>
                  <a:srgbClr val="FF0000"/>
                </a:solidFill>
              </a:rPr>
              <a:t>存储转发</a:t>
            </a:r>
            <a:r>
              <a:rPr lang="zh-CN" altLang="en-US" dirty="0" smtClean="0">
                <a:solidFill>
                  <a:srgbClr val="FF0000"/>
                </a:solidFill>
              </a:rPr>
              <a:t>，</a:t>
            </a:r>
            <a:r>
              <a:rPr lang="zh-CN" altLang="en-US" dirty="0" smtClean="0"/>
              <a:t>先完整的接收完一个分组，再向输出链路发送该分组。</a:t>
            </a:r>
            <a:endParaRPr lang="en-US" altLang="zh-CN" dirty="0" smtClean="0"/>
          </a:p>
        </p:txBody>
      </p:sp>
      <p:sp>
        <p:nvSpPr>
          <p:cNvPr id="49160" name="Line 8"/>
          <p:cNvSpPr>
            <a:spLocks noChangeShapeType="1"/>
          </p:cNvSpPr>
          <p:nvPr/>
        </p:nvSpPr>
        <p:spPr bwMode="auto">
          <a:xfrm>
            <a:off x="1930960" y="4121195"/>
            <a:ext cx="5494773" cy="1"/>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49161" name="Text Box 9"/>
          <p:cNvSpPr txBox="1">
            <a:spLocks noChangeArrowheads="1"/>
          </p:cNvSpPr>
          <p:nvPr/>
        </p:nvSpPr>
        <p:spPr bwMode="auto">
          <a:xfrm>
            <a:off x="4164087" y="3906841"/>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1787600" y="4397738"/>
            <a:ext cx="5688378" cy="419101"/>
            <a:chOff x="1202" y="2206"/>
            <a:chExt cx="3311" cy="286"/>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46"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46"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46"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49228" name="Text Box 76"/>
            <p:cNvSpPr txBox="1">
              <a:spLocks noChangeArrowheads="1"/>
            </p:cNvSpPr>
            <p:nvPr/>
          </p:nvSpPr>
          <p:spPr bwMode="auto">
            <a:xfrm>
              <a:off x="1202" y="2219"/>
              <a:ext cx="331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smtClean="0">
                  <a:solidFill>
                    <a:srgbClr val="000099"/>
                  </a:solidFill>
                </a:rPr>
                <a:t>1101000110101010110101011100010011010010</a:t>
              </a:r>
              <a:r>
                <a:rPr lang="en-US" altLang="zh-CN" sz="2000" b="1" dirty="0" smtClean="0">
                  <a:solidFill>
                    <a:srgbClr val="000099"/>
                  </a:solidFill>
                  <a:latin typeface="宋体" panose="02010600030101010101" pitchFamily="2" charset="-122"/>
                  <a:ea typeface="宋体" panose="02010600030101010101" pitchFamily="2" charset="-122"/>
                </a:rPr>
                <a:t>…</a:t>
              </a:r>
              <a:endParaRPr lang="en-US" altLang="zh-CN" sz="2000" b="1" dirty="0">
                <a:solidFill>
                  <a:srgbClr val="000099"/>
                </a:solidFill>
              </a:endParaRPr>
            </a:p>
          </p:txBody>
        </p:sp>
      </p:grpSp>
      <p:grpSp>
        <p:nvGrpSpPr>
          <p:cNvPr id="49233" name="Group 81"/>
          <p:cNvGrpSpPr>
            <a:grpSpLocks/>
          </p:cNvGrpSpPr>
          <p:nvPr/>
        </p:nvGrpSpPr>
        <p:grpSpPr bwMode="auto">
          <a:xfrm>
            <a:off x="3198146" y="4833591"/>
            <a:ext cx="3184948" cy="934622"/>
            <a:chOff x="2144" y="2478"/>
            <a:chExt cx="1431" cy="623"/>
          </a:xfrm>
        </p:grpSpPr>
        <p:sp>
          <p:nvSpPr>
            <p:cNvPr id="49230" name="Text Box 78"/>
            <p:cNvSpPr txBox="1">
              <a:spLocks noChangeArrowheads="1"/>
            </p:cNvSpPr>
            <p:nvPr/>
          </p:nvSpPr>
          <p:spPr bwMode="auto">
            <a:xfrm>
              <a:off x="2144" y="2774"/>
              <a:ext cx="14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585" b="1" dirty="0" smtClean="0">
                  <a:latin typeface="+mn-ea"/>
                </a:rPr>
                <a:t>报文较长不</a:t>
              </a:r>
              <a:r>
                <a:rPr lang="zh-CN" altLang="en-US" sz="2585" b="1" dirty="0">
                  <a:latin typeface="+mn-ea"/>
                </a:rPr>
                <a:t>便于传输</a:t>
              </a:r>
            </a:p>
          </p:txBody>
        </p:sp>
        <p:sp>
          <p:nvSpPr>
            <p:cNvPr id="49231" name="Line 79"/>
            <p:cNvSpPr>
              <a:spLocks noChangeShapeType="1"/>
            </p:cNvSpPr>
            <p:nvPr/>
          </p:nvSpPr>
          <p:spPr bwMode="auto">
            <a:xfrm flipV="1">
              <a:off x="2789" y="2478"/>
              <a:ext cx="91" cy="3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cxnSp>
        <p:nvCxnSpPr>
          <p:cNvPr id="3" name="直接连接符 2"/>
          <p:cNvCxnSpPr/>
          <p:nvPr/>
        </p:nvCxnSpPr>
        <p:spPr bwMode="auto">
          <a:xfrm>
            <a:off x="1860625" y="3977177"/>
            <a:ext cx="0" cy="3693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461943" y="3977177"/>
            <a:ext cx="0" cy="3693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74523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291400" y="1006789"/>
            <a:ext cx="8531051" cy="3408808"/>
          </a:xfrm>
        </p:spPr>
        <p:txBody>
          <a:bodyPr>
            <a:normAutofit fontScale="92500" lnSpcReduction="10000"/>
          </a:bodyPr>
          <a:lstStyle/>
          <a:p>
            <a:r>
              <a:rPr lang="zh-CN" altLang="en-US" u="sng" dirty="0">
                <a:solidFill>
                  <a:srgbClr val="FF0000"/>
                </a:solidFill>
              </a:rPr>
              <a:t>发送</a:t>
            </a:r>
            <a:r>
              <a:rPr lang="zh-CN" altLang="en-US" u="sng" dirty="0" smtClean="0">
                <a:solidFill>
                  <a:srgbClr val="FF0000"/>
                </a:solidFill>
              </a:rPr>
              <a:t>时延 </a:t>
            </a:r>
            <a:r>
              <a:rPr lang="en-US" altLang="zh-CN" dirty="0" smtClean="0"/>
              <a:t>(</a:t>
            </a:r>
            <a:r>
              <a:rPr lang="zh-CN" altLang="en-US" dirty="0">
                <a:solidFill>
                  <a:srgbClr val="FF0000"/>
                </a:solidFill>
              </a:rPr>
              <a:t>传输</a:t>
            </a:r>
            <a:r>
              <a:rPr lang="zh-CN" altLang="en-US" dirty="0"/>
              <a:t>时延</a:t>
            </a:r>
            <a:r>
              <a:rPr lang="en-US" altLang="zh-CN" dirty="0" smtClean="0"/>
              <a:t>):</a:t>
            </a:r>
            <a:r>
              <a:rPr lang="zh-CN" altLang="en-US" dirty="0" smtClean="0"/>
              <a:t>发送数据时</a:t>
            </a:r>
            <a:r>
              <a:rPr lang="zh-CN" altLang="en-US" dirty="0"/>
              <a:t>，</a:t>
            </a:r>
            <a:r>
              <a:rPr lang="zh-CN" altLang="en-US" dirty="0" smtClean="0"/>
              <a:t>数据块从结点进入到传输媒体所需要的时间。</a:t>
            </a:r>
          </a:p>
          <a:p>
            <a:pPr eaLnBrk="1" hangingPunct="1">
              <a:lnSpc>
                <a:spcPct val="90000"/>
              </a:lnSpc>
            </a:pPr>
            <a:r>
              <a:rPr lang="zh-CN" altLang="en-US" dirty="0" smtClean="0"/>
              <a:t>也就是从发送数据帧的</a:t>
            </a:r>
            <a:r>
              <a:rPr lang="zh-CN" altLang="en-US" dirty="0" smtClean="0">
                <a:solidFill>
                  <a:srgbClr val="FF0000"/>
                </a:solidFill>
              </a:rPr>
              <a:t>第一个</a:t>
            </a:r>
            <a:r>
              <a:rPr lang="zh-CN" altLang="en-US" dirty="0" smtClean="0"/>
              <a:t>比特算起，到该帧的</a:t>
            </a:r>
            <a:r>
              <a:rPr lang="zh-CN" altLang="en-US" dirty="0" smtClean="0">
                <a:solidFill>
                  <a:srgbClr val="FF0000"/>
                </a:solidFill>
              </a:rPr>
              <a:t>最后一个</a:t>
            </a:r>
            <a:r>
              <a:rPr lang="zh-CN" altLang="en-US" dirty="0" smtClean="0"/>
              <a:t>比特发送完毕所需的时间。</a:t>
            </a:r>
            <a:endParaRPr lang="en-US" altLang="zh-CN" dirty="0" smtClean="0"/>
          </a:p>
          <a:p>
            <a:pPr lvl="1">
              <a:buFont typeface="Wingdings" panose="05000000000000000000" pitchFamily="2" charset="2"/>
              <a:buChar char="ü"/>
            </a:pPr>
            <a:r>
              <a:rPr lang="en-US" altLang="zh-CN" dirty="0" smtClean="0"/>
              <a:t> R</a:t>
            </a:r>
            <a:r>
              <a:rPr lang="en-US" altLang="zh-CN" dirty="0"/>
              <a:t>= </a:t>
            </a:r>
            <a:r>
              <a:rPr lang="zh-CN" altLang="en-US" dirty="0"/>
              <a:t>链路带宽 </a:t>
            </a:r>
            <a:r>
              <a:rPr lang="en-US" altLang="zh-CN" dirty="0"/>
              <a:t>(bps)</a:t>
            </a:r>
          </a:p>
          <a:p>
            <a:pPr lvl="1">
              <a:buFont typeface="Wingdings" panose="05000000000000000000" pitchFamily="2" charset="2"/>
              <a:buChar char="ü"/>
            </a:pPr>
            <a:r>
              <a:rPr lang="en-US" altLang="zh-CN" dirty="0" smtClean="0"/>
              <a:t> L</a:t>
            </a:r>
            <a:r>
              <a:rPr lang="en-US" altLang="zh-CN" dirty="0"/>
              <a:t>= </a:t>
            </a:r>
            <a:r>
              <a:rPr lang="zh-CN" altLang="en-US" dirty="0"/>
              <a:t>分组长度 </a:t>
            </a:r>
            <a:r>
              <a:rPr lang="en-US" altLang="zh-CN" dirty="0"/>
              <a:t>(</a:t>
            </a:r>
            <a:r>
              <a:rPr lang="zh-CN" altLang="en-US" dirty="0"/>
              <a:t>比特</a:t>
            </a:r>
            <a:r>
              <a:rPr lang="en-US" altLang="zh-CN" dirty="0"/>
              <a:t>)</a:t>
            </a:r>
          </a:p>
          <a:p>
            <a:pPr lvl="1">
              <a:buFont typeface="Wingdings" panose="05000000000000000000" pitchFamily="2" charset="2"/>
              <a:buChar char="ü"/>
            </a:pPr>
            <a:r>
              <a:rPr lang="zh-CN" altLang="en-US" dirty="0" smtClean="0"/>
              <a:t> 发送</a:t>
            </a:r>
            <a:r>
              <a:rPr lang="zh-CN" altLang="en-US" dirty="0"/>
              <a:t>比特进入链路的时间</a:t>
            </a:r>
            <a:r>
              <a:rPr lang="en-US" altLang="zh-CN" dirty="0"/>
              <a:t>= </a:t>
            </a:r>
            <a:r>
              <a:rPr lang="en-US" altLang="zh-CN" dirty="0" smtClean="0"/>
              <a:t>L/R</a:t>
            </a:r>
            <a:r>
              <a:rPr lang="zh-CN" altLang="en-US" sz="3600" dirty="0" smtClean="0"/>
              <a:t> </a:t>
            </a:r>
          </a:p>
        </p:txBody>
      </p:sp>
      <p:sp>
        <p:nvSpPr>
          <p:cNvPr id="264196" name="Rectangle 5"/>
          <p:cNvSpPr>
            <a:spLocks noChangeArrowheads="1"/>
          </p:cNvSpPr>
          <p:nvPr/>
        </p:nvSpPr>
        <p:spPr bwMode="auto">
          <a:xfrm>
            <a:off x="1143001" y="7072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grpSp>
        <p:nvGrpSpPr>
          <p:cNvPr id="4" name="组合 3"/>
          <p:cNvGrpSpPr/>
          <p:nvPr/>
        </p:nvGrpSpPr>
        <p:grpSpPr>
          <a:xfrm>
            <a:off x="1748410" y="4825218"/>
            <a:ext cx="5617029" cy="1506583"/>
            <a:chOff x="1637211" y="3962400"/>
            <a:chExt cx="5617029" cy="1506583"/>
          </a:xfrm>
        </p:grpSpPr>
        <p:sp>
          <p:nvSpPr>
            <p:cNvPr id="264198" name="Rectangle 14"/>
            <p:cNvSpPr>
              <a:spLocks noChangeArrowheads="1"/>
            </p:cNvSpPr>
            <p:nvPr/>
          </p:nvSpPr>
          <p:spPr bwMode="auto">
            <a:xfrm>
              <a:off x="1637211" y="3962400"/>
              <a:ext cx="5617029" cy="1506583"/>
            </a:xfrm>
            <a:prstGeom prst="rect">
              <a:avLst/>
            </a:prstGeom>
            <a:solidFill>
              <a:srgbClr val="FFFF99"/>
            </a:solidFill>
            <a:ln w="76200" cmpd="tri">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264199" name="Text Box 9"/>
            <p:cNvSpPr txBox="1">
              <a:spLocks noChangeArrowheads="1"/>
            </p:cNvSpPr>
            <p:nvPr/>
          </p:nvSpPr>
          <p:spPr bwMode="auto">
            <a:xfrm>
              <a:off x="1881150" y="4440332"/>
              <a:ext cx="1778655" cy="3648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99"/>
                  </a:solidFill>
                  <a:latin typeface="Tahoma" panose="020B0604030504040204" pitchFamily="34" charset="0"/>
                  <a:ea typeface="黑体" panose="02010609060101010101" pitchFamily="49" charset="-122"/>
                </a:rPr>
                <a:t>发送时延 </a:t>
              </a:r>
              <a:r>
                <a:rPr lang="en-US" altLang="zh-CN" sz="2400" dirty="0">
                  <a:solidFill>
                    <a:srgbClr val="333399"/>
                  </a:solidFill>
                  <a:latin typeface="Tahoma" panose="020B0604030504040204" pitchFamily="34" charset="0"/>
                  <a:ea typeface="黑体" panose="02010609060101010101" pitchFamily="49" charset="-122"/>
                </a:rPr>
                <a:t>= </a:t>
              </a:r>
            </a:p>
          </p:txBody>
        </p:sp>
        <p:sp>
          <p:nvSpPr>
            <p:cNvPr id="264200" name="Text Box 10"/>
            <p:cNvSpPr txBox="1">
              <a:spLocks noChangeArrowheads="1"/>
            </p:cNvSpPr>
            <p:nvPr/>
          </p:nvSpPr>
          <p:spPr bwMode="auto">
            <a:xfrm>
              <a:off x="3954573" y="4216617"/>
              <a:ext cx="2920261" cy="4616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99"/>
                  </a:solidFill>
                  <a:latin typeface="Tahoma" panose="020B0604030504040204" pitchFamily="34" charset="0"/>
                  <a:ea typeface="黑体" panose="02010609060101010101" pitchFamily="49" charset="-122"/>
                </a:rPr>
                <a:t>数据块</a:t>
              </a:r>
              <a:r>
                <a:rPr lang="zh-CN" altLang="en-US" sz="2400" dirty="0" smtClean="0">
                  <a:solidFill>
                    <a:srgbClr val="333399"/>
                  </a:solidFill>
                  <a:latin typeface="Tahoma" panose="020B0604030504040204" pitchFamily="34" charset="0"/>
                  <a:ea typeface="黑体" panose="02010609060101010101" pitchFamily="49" charset="-122"/>
                </a:rPr>
                <a:t>长度</a:t>
              </a:r>
              <a:r>
                <a:rPr lang="en-US" altLang="zh-CN" sz="2400" dirty="0" smtClean="0">
                  <a:solidFill>
                    <a:srgbClr val="FF0000"/>
                  </a:solidFill>
                  <a:latin typeface="Tahoma" panose="020B0604030504040204" pitchFamily="34" charset="0"/>
                  <a:ea typeface="黑体" panose="02010609060101010101" pitchFamily="49" charset="-122"/>
                </a:rPr>
                <a:t>(</a:t>
              </a:r>
              <a:r>
                <a:rPr lang="zh-CN" altLang="en-US" sz="2400" dirty="0" smtClean="0">
                  <a:solidFill>
                    <a:srgbClr val="FF0000"/>
                  </a:solidFill>
                  <a:latin typeface="Tahoma" panose="020B0604030504040204" pitchFamily="34" charset="0"/>
                  <a:ea typeface="黑体" panose="02010609060101010101" pitchFamily="49" charset="-122"/>
                </a:rPr>
                <a:t>比特</a:t>
              </a:r>
              <a:r>
                <a:rPr lang="en-US" altLang="zh-CN" sz="2400" dirty="0" smtClean="0">
                  <a:solidFill>
                    <a:srgbClr val="FF0000"/>
                  </a:solidFill>
                  <a:latin typeface="Tahoma" panose="020B0604030504040204" pitchFamily="34" charset="0"/>
                  <a:ea typeface="黑体" panose="02010609060101010101" pitchFamily="49" charset="-122"/>
                </a:rPr>
                <a:t>)</a:t>
              </a:r>
              <a:endParaRPr lang="zh-CN" altLang="en-US" sz="2400" dirty="0">
                <a:solidFill>
                  <a:srgbClr val="FF0000"/>
                </a:solidFill>
                <a:latin typeface="Tahoma" panose="020B0604030504040204" pitchFamily="34" charset="0"/>
                <a:ea typeface="黑体" panose="02010609060101010101" pitchFamily="49" charset="-122"/>
              </a:endParaRPr>
            </a:p>
          </p:txBody>
        </p:sp>
        <p:sp>
          <p:nvSpPr>
            <p:cNvPr id="264201" name="Text Box 11"/>
            <p:cNvSpPr txBox="1">
              <a:spLocks noChangeArrowheads="1"/>
            </p:cNvSpPr>
            <p:nvPr/>
          </p:nvSpPr>
          <p:spPr bwMode="auto">
            <a:xfrm>
              <a:off x="3934609" y="4789263"/>
              <a:ext cx="2985599" cy="4616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99"/>
                  </a:solidFill>
                  <a:latin typeface="Tahoma" panose="020B0604030504040204" pitchFamily="34" charset="0"/>
                  <a:ea typeface="黑体" panose="02010609060101010101" pitchFamily="49" charset="-122"/>
                </a:rPr>
                <a:t>信道</a:t>
              </a:r>
              <a:r>
                <a:rPr lang="zh-CN" altLang="en-US" sz="2400" dirty="0" smtClean="0">
                  <a:solidFill>
                    <a:srgbClr val="333399"/>
                  </a:solidFill>
                  <a:latin typeface="Tahoma" panose="020B0604030504040204" pitchFamily="34" charset="0"/>
                  <a:ea typeface="黑体" panose="02010609060101010101" pitchFamily="49" charset="-122"/>
                </a:rPr>
                <a:t>带宽</a:t>
              </a:r>
              <a:r>
                <a:rPr lang="en-US" altLang="zh-CN" sz="2400" dirty="0" smtClean="0">
                  <a:solidFill>
                    <a:srgbClr val="FF0000"/>
                  </a:solidFill>
                  <a:latin typeface="Tahoma" panose="020B0604030504040204" pitchFamily="34" charset="0"/>
                  <a:ea typeface="黑体" panose="02010609060101010101" pitchFamily="49" charset="-122"/>
                </a:rPr>
                <a:t>(</a:t>
              </a:r>
              <a:r>
                <a:rPr lang="zh-CN" altLang="en-US" sz="2400" dirty="0" smtClean="0">
                  <a:solidFill>
                    <a:srgbClr val="FF0000"/>
                  </a:solidFill>
                  <a:latin typeface="Tahoma" panose="020B0604030504040204" pitchFamily="34" charset="0"/>
                  <a:ea typeface="黑体" panose="02010609060101010101" pitchFamily="49" charset="-122"/>
                </a:rPr>
                <a:t>比特</a:t>
              </a:r>
              <a:r>
                <a:rPr lang="en-US" altLang="zh-CN" sz="2400" dirty="0">
                  <a:solidFill>
                    <a:srgbClr val="FF0000"/>
                  </a:solidFill>
                  <a:latin typeface="Tahoma" panose="020B0604030504040204" pitchFamily="34" charset="0"/>
                  <a:ea typeface="黑体" panose="02010609060101010101" pitchFamily="49" charset="-122"/>
                </a:rPr>
                <a:t>/</a:t>
              </a:r>
              <a:r>
                <a:rPr lang="zh-CN" altLang="en-US" sz="2400" dirty="0" smtClean="0">
                  <a:solidFill>
                    <a:srgbClr val="FF0000"/>
                  </a:solidFill>
                  <a:latin typeface="Tahoma" panose="020B0604030504040204" pitchFamily="34" charset="0"/>
                  <a:ea typeface="黑体" panose="02010609060101010101" pitchFamily="49" charset="-122"/>
                </a:rPr>
                <a:t>秒</a:t>
              </a:r>
              <a:r>
                <a:rPr lang="en-US" altLang="zh-CN" sz="2400" dirty="0">
                  <a:solidFill>
                    <a:srgbClr val="FF0000"/>
                  </a:solidFill>
                  <a:latin typeface="Tahoma" panose="020B0604030504040204" pitchFamily="34" charset="0"/>
                  <a:ea typeface="黑体" panose="02010609060101010101" pitchFamily="49" charset="-122"/>
                </a:rPr>
                <a:t>)</a:t>
              </a:r>
              <a:endParaRPr lang="zh-CN" altLang="en-US" sz="2400" dirty="0">
                <a:solidFill>
                  <a:srgbClr val="FF0000"/>
                </a:solidFill>
                <a:latin typeface="Tahoma" panose="020B0604030504040204" pitchFamily="34" charset="0"/>
                <a:ea typeface="黑体" panose="02010609060101010101" pitchFamily="49" charset="-122"/>
              </a:endParaRPr>
            </a:p>
          </p:txBody>
        </p:sp>
        <p:sp>
          <p:nvSpPr>
            <p:cNvPr id="264202" name="Line 12"/>
            <p:cNvSpPr>
              <a:spLocks noChangeShapeType="1"/>
            </p:cNvSpPr>
            <p:nvPr/>
          </p:nvSpPr>
          <p:spPr bwMode="auto">
            <a:xfrm flipV="1">
              <a:off x="3764003" y="4685210"/>
              <a:ext cx="3156205" cy="6769"/>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3" name="标题 2"/>
          <p:cNvSpPr>
            <a:spLocks noGrp="1"/>
          </p:cNvSpPr>
          <p:nvPr>
            <p:ph type="title"/>
          </p:nvPr>
        </p:nvSpPr>
        <p:spPr/>
        <p:txBody>
          <a:bodyPr/>
          <a:lstStyle/>
          <a:p>
            <a:r>
              <a:rPr lang="en-US" altLang="zh-CN" dirty="0" smtClean="0"/>
              <a:t>1.5  </a:t>
            </a:r>
            <a:r>
              <a:rPr lang="zh-CN" altLang="en-US" dirty="0"/>
              <a:t>网络的性能</a:t>
            </a:r>
            <a:r>
              <a:rPr lang="en-US" altLang="zh-CN" dirty="0"/>
              <a:t>:</a:t>
            </a:r>
            <a:r>
              <a:rPr lang="zh-CN" altLang="en-US" dirty="0" smtClean="0"/>
              <a:t>时延</a:t>
            </a:r>
            <a:r>
              <a:rPr lang="en-US" altLang="zh-CN" dirty="0"/>
              <a:t>(</a:t>
            </a:r>
            <a:r>
              <a:rPr lang="en-US" altLang="zh-CN" dirty="0" smtClean="0"/>
              <a:t>delay/latency</a:t>
            </a:r>
            <a:r>
              <a:rPr lang="en-US" altLang="zh-CN" dirty="0"/>
              <a:t>)</a:t>
            </a:r>
            <a:endParaRPr lang="zh-CN" altLang="en-US" dirty="0"/>
          </a:p>
        </p:txBody>
      </p:sp>
    </p:spTree>
    <p:extLst>
      <p:ext uri="{BB962C8B-B14F-4D97-AF65-F5344CB8AC3E}">
        <p14:creationId xmlns:p14="http://schemas.microsoft.com/office/powerpoint/2010/main" val="4109693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fade">
                                      <p:cBhvr>
                                        <p:cTn id="7" dur="500"/>
                                        <p:tgtEl>
                                          <p:spTgt spid="88067">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88067">
                                            <p:txEl>
                                              <p:pRg st="1" end="1"/>
                                            </p:txEl>
                                          </p:spTgt>
                                        </p:tgtEl>
                                        <p:attrNameLst>
                                          <p:attrName>style.visibility</p:attrName>
                                        </p:attrNameLst>
                                      </p:cBhvr>
                                      <p:to>
                                        <p:strVal val="visible"/>
                                      </p:to>
                                    </p:set>
                                    <p:animEffect transition="in" filter="fade">
                                      <p:cBhvr>
                                        <p:cTn id="11" dur="500"/>
                                        <p:tgtEl>
                                          <p:spTgt spid="88067">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500"/>
                                  </p:stCondLst>
                                  <p:childTnLst>
                                    <p:set>
                                      <p:cBhvr>
                                        <p:cTn id="14" dur="1" fill="hold">
                                          <p:stCondLst>
                                            <p:cond delay="0"/>
                                          </p:stCondLst>
                                        </p:cTn>
                                        <p:tgtEl>
                                          <p:spTgt spid="88067">
                                            <p:txEl>
                                              <p:pRg st="2" end="2"/>
                                            </p:txEl>
                                          </p:spTgt>
                                        </p:tgtEl>
                                        <p:attrNameLst>
                                          <p:attrName>style.visibility</p:attrName>
                                        </p:attrNameLst>
                                      </p:cBhvr>
                                      <p:to>
                                        <p:strVal val="visible"/>
                                      </p:to>
                                    </p:set>
                                    <p:animEffect transition="in" filter="fade">
                                      <p:cBhvr>
                                        <p:cTn id="15" dur="500"/>
                                        <p:tgtEl>
                                          <p:spTgt spid="88067">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500"/>
                                  </p:stCondLst>
                                  <p:childTnLst>
                                    <p:set>
                                      <p:cBhvr>
                                        <p:cTn id="18" dur="1" fill="hold">
                                          <p:stCondLst>
                                            <p:cond delay="0"/>
                                          </p:stCondLst>
                                        </p:cTn>
                                        <p:tgtEl>
                                          <p:spTgt spid="88067">
                                            <p:txEl>
                                              <p:pRg st="3" end="3"/>
                                            </p:txEl>
                                          </p:spTgt>
                                        </p:tgtEl>
                                        <p:attrNameLst>
                                          <p:attrName>style.visibility</p:attrName>
                                        </p:attrNameLst>
                                      </p:cBhvr>
                                      <p:to>
                                        <p:strVal val="visible"/>
                                      </p:to>
                                    </p:set>
                                    <p:animEffect transition="in" filter="fade">
                                      <p:cBhvr>
                                        <p:cTn id="19" dur="500"/>
                                        <p:tgtEl>
                                          <p:spTgt spid="88067">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500"/>
                                  </p:stCondLst>
                                  <p:childTnLst>
                                    <p:set>
                                      <p:cBhvr>
                                        <p:cTn id="22" dur="1" fill="hold">
                                          <p:stCondLst>
                                            <p:cond delay="0"/>
                                          </p:stCondLst>
                                        </p:cTn>
                                        <p:tgtEl>
                                          <p:spTgt spid="88067">
                                            <p:txEl>
                                              <p:pRg st="4" end="4"/>
                                            </p:txEl>
                                          </p:spTgt>
                                        </p:tgtEl>
                                        <p:attrNameLst>
                                          <p:attrName>style.visibility</p:attrName>
                                        </p:attrNameLst>
                                      </p:cBhvr>
                                      <p:to>
                                        <p:strVal val="visible"/>
                                      </p:to>
                                    </p:set>
                                    <p:animEffect transition="in" filter="fade">
                                      <p:cBhvr>
                                        <p:cTn id="23" dur="500"/>
                                        <p:tgtEl>
                                          <p:spTgt spid="88067">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291401" y="926404"/>
            <a:ext cx="8531052" cy="2435331"/>
          </a:xfrm>
        </p:spPr>
        <p:txBody>
          <a:bodyPr>
            <a:normAutofit fontScale="92500" lnSpcReduction="10000"/>
          </a:bodyPr>
          <a:lstStyle/>
          <a:p>
            <a:pPr eaLnBrk="1" hangingPunct="1"/>
            <a:r>
              <a:rPr lang="zh-CN" altLang="en-US" u="sng" dirty="0" smtClean="0">
                <a:solidFill>
                  <a:srgbClr val="FF0000"/>
                </a:solidFill>
              </a:rPr>
              <a:t>传播时延</a:t>
            </a:r>
            <a:r>
              <a:rPr lang="en-US" altLang="zh-CN" dirty="0" smtClean="0">
                <a:solidFill>
                  <a:srgbClr val="FF0000"/>
                </a:solidFill>
              </a:rPr>
              <a:t>:</a:t>
            </a:r>
            <a:r>
              <a:rPr lang="zh-CN" altLang="en-US" dirty="0" smtClean="0"/>
              <a:t>电磁波在信道中需要传播一定的距离而花费的时间。</a:t>
            </a:r>
            <a:endParaRPr lang="en-US" altLang="zh-CN" dirty="0" smtClean="0"/>
          </a:p>
          <a:p>
            <a:pPr lvl="1">
              <a:buFont typeface="Wingdings" panose="05000000000000000000" pitchFamily="2" charset="2"/>
              <a:buChar char="ü"/>
            </a:pPr>
            <a:r>
              <a:rPr lang="en-US" altLang="zh-CN" dirty="0" smtClean="0"/>
              <a:t> d </a:t>
            </a:r>
            <a:r>
              <a:rPr lang="en-US" altLang="zh-CN" dirty="0"/>
              <a:t>= </a:t>
            </a:r>
            <a:r>
              <a:rPr lang="zh-CN" altLang="en-US" dirty="0"/>
              <a:t>物理链路的长度</a:t>
            </a:r>
          </a:p>
          <a:p>
            <a:pPr lvl="1">
              <a:buFont typeface="Wingdings" panose="05000000000000000000" pitchFamily="2" charset="2"/>
              <a:buChar char="ü"/>
            </a:pPr>
            <a:r>
              <a:rPr lang="en-US" altLang="zh-CN" dirty="0" smtClean="0"/>
              <a:t> s </a:t>
            </a:r>
            <a:r>
              <a:rPr lang="en-US" altLang="zh-CN" dirty="0"/>
              <a:t>= </a:t>
            </a:r>
            <a:r>
              <a:rPr lang="zh-CN" altLang="en-US" dirty="0"/>
              <a:t>在媒体中传播的速度</a:t>
            </a:r>
            <a:r>
              <a:rPr lang="en-US" altLang="zh-CN" dirty="0"/>
              <a:t> (~2x10</a:t>
            </a:r>
            <a:r>
              <a:rPr lang="en-US" altLang="zh-CN" baseline="30000" dirty="0"/>
              <a:t>8</a:t>
            </a:r>
            <a:r>
              <a:rPr lang="en-US" altLang="zh-CN" dirty="0"/>
              <a:t> m/sec)</a:t>
            </a:r>
          </a:p>
          <a:p>
            <a:pPr lvl="1">
              <a:buFont typeface="Wingdings" panose="05000000000000000000" pitchFamily="2" charset="2"/>
              <a:buChar char="ü"/>
            </a:pPr>
            <a:r>
              <a:rPr lang="zh-CN" altLang="en-US" dirty="0" smtClean="0"/>
              <a:t> 传播</a:t>
            </a:r>
            <a:r>
              <a:rPr lang="zh-CN" altLang="en-US" dirty="0"/>
              <a:t>时延 </a:t>
            </a:r>
            <a:r>
              <a:rPr lang="en-US" altLang="zh-CN" dirty="0"/>
              <a:t>= </a:t>
            </a:r>
            <a:r>
              <a:rPr lang="en-US" altLang="zh-CN" dirty="0" smtClean="0"/>
              <a:t>d/s</a:t>
            </a:r>
            <a:endParaRPr lang="en-US" altLang="zh-CN" dirty="0"/>
          </a:p>
        </p:txBody>
      </p:sp>
      <p:sp>
        <p:nvSpPr>
          <p:cNvPr id="265220" name="Rectangle 4"/>
          <p:cNvSpPr>
            <a:spLocks noChangeArrowheads="1"/>
          </p:cNvSpPr>
          <p:nvPr/>
        </p:nvSpPr>
        <p:spPr bwMode="auto">
          <a:xfrm>
            <a:off x="1143001" y="7072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grpSp>
        <p:nvGrpSpPr>
          <p:cNvPr id="4" name="组合 3"/>
          <p:cNvGrpSpPr/>
          <p:nvPr/>
        </p:nvGrpSpPr>
        <p:grpSpPr>
          <a:xfrm>
            <a:off x="1146868" y="3483906"/>
            <a:ext cx="6583680" cy="1367244"/>
            <a:chOff x="1550127" y="4136573"/>
            <a:chExt cx="6583680" cy="1367244"/>
          </a:xfrm>
        </p:grpSpPr>
        <p:sp>
          <p:nvSpPr>
            <p:cNvPr id="265222" name="Rectangle 7"/>
            <p:cNvSpPr>
              <a:spLocks noChangeArrowheads="1"/>
            </p:cNvSpPr>
            <p:nvPr/>
          </p:nvSpPr>
          <p:spPr bwMode="auto">
            <a:xfrm>
              <a:off x="1550127" y="4136573"/>
              <a:ext cx="6583680" cy="1367244"/>
            </a:xfrm>
            <a:prstGeom prst="rect">
              <a:avLst/>
            </a:prstGeom>
            <a:solidFill>
              <a:srgbClr val="FFFF99"/>
            </a:solidFill>
            <a:ln w="76200" cmpd="tri">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265223" name="Text Box 9"/>
            <p:cNvSpPr txBox="1">
              <a:spLocks noChangeArrowheads="1"/>
            </p:cNvSpPr>
            <p:nvPr/>
          </p:nvSpPr>
          <p:spPr bwMode="auto">
            <a:xfrm>
              <a:off x="1672039" y="4506488"/>
              <a:ext cx="1897413" cy="4616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99"/>
                  </a:solidFill>
                  <a:latin typeface="Tahoma" panose="020B0604030504040204" pitchFamily="34" charset="0"/>
                  <a:ea typeface="黑体" panose="02010609060101010101" pitchFamily="49" charset="-122"/>
                </a:rPr>
                <a:t>传播时延 </a:t>
              </a:r>
              <a:r>
                <a:rPr lang="en-US" altLang="zh-CN" sz="2400" dirty="0">
                  <a:solidFill>
                    <a:srgbClr val="333399"/>
                  </a:solidFill>
                  <a:latin typeface="Tahoma" panose="020B0604030504040204" pitchFamily="34" charset="0"/>
                  <a:ea typeface="黑体" panose="02010609060101010101" pitchFamily="49" charset="-122"/>
                </a:rPr>
                <a:t>= </a:t>
              </a:r>
            </a:p>
          </p:txBody>
        </p:sp>
        <p:sp>
          <p:nvSpPr>
            <p:cNvPr id="265224" name="Text Box 10"/>
            <p:cNvSpPr txBox="1">
              <a:spLocks noChangeArrowheads="1"/>
            </p:cNvSpPr>
            <p:nvPr/>
          </p:nvSpPr>
          <p:spPr bwMode="auto">
            <a:xfrm>
              <a:off x="4231295" y="4278068"/>
              <a:ext cx="2143379" cy="4616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99"/>
                  </a:solidFill>
                  <a:latin typeface="Tahoma" panose="020B0604030504040204" pitchFamily="34" charset="0"/>
                  <a:ea typeface="黑体" panose="02010609060101010101" pitchFamily="49" charset="-122"/>
                </a:rPr>
                <a:t>信道</a:t>
              </a:r>
              <a:r>
                <a:rPr lang="zh-CN" altLang="en-US" sz="2400" dirty="0" smtClean="0">
                  <a:solidFill>
                    <a:srgbClr val="333399"/>
                  </a:solidFill>
                  <a:latin typeface="Tahoma" panose="020B0604030504040204" pitchFamily="34" charset="0"/>
                  <a:ea typeface="黑体" panose="02010609060101010101" pitchFamily="49" charset="-122"/>
                </a:rPr>
                <a:t>长度</a:t>
              </a:r>
              <a:r>
                <a:rPr lang="en-US" altLang="zh-CN" sz="2400" dirty="0" smtClean="0">
                  <a:solidFill>
                    <a:srgbClr val="FF0000"/>
                  </a:solidFill>
                  <a:latin typeface="Tahoma" panose="020B0604030504040204" pitchFamily="34" charset="0"/>
                  <a:ea typeface="黑体" panose="02010609060101010101" pitchFamily="49" charset="-122"/>
                </a:rPr>
                <a:t>(</a:t>
              </a:r>
              <a:r>
                <a:rPr lang="zh-CN" altLang="en-US" sz="2400" dirty="0" smtClean="0">
                  <a:solidFill>
                    <a:srgbClr val="FF0000"/>
                  </a:solidFill>
                  <a:latin typeface="Tahoma" panose="020B0604030504040204" pitchFamily="34" charset="0"/>
                  <a:ea typeface="黑体" panose="02010609060101010101" pitchFamily="49" charset="-122"/>
                </a:rPr>
                <a:t>米</a:t>
              </a:r>
              <a:r>
                <a:rPr lang="en-US" altLang="zh-CN" sz="2400" dirty="0">
                  <a:solidFill>
                    <a:srgbClr val="FF0000"/>
                  </a:solidFill>
                  <a:latin typeface="Tahoma" panose="020B0604030504040204" pitchFamily="34" charset="0"/>
                  <a:ea typeface="黑体" panose="02010609060101010101" pitchFamily="49" charset="-122"/>
                </a:rPr>
                <a:t>)</a:t>
              </a:r>
              <a:endParaRPr lang="zh-CN" altLang="en-US" sz="2400" dirty="0">
                <a:solidFill>
                  <a:srgbClr val="FF0000"/>
                </a:solidFill>
                <a:latin typeface="Tahoma" panose="020B0604030504040204" pitchFamily="34" charset="0"/>
                <a:ea typeface="黑体" panose="02010609060101010101" pitchFamily="49" charset="-122"/>
              </a:endParaRPr>
            </a:p>
          </p:txBody>
        </p:sp>
        <p:sp>
          <p:nvSpPr>
            <p:cNvPr id="265225" name="Text Box 11"/>
            <p:cNvSpPr txBox="1">
              <a:spLocks noChangeArrowheads="1"/>
            </p:cNvSpPr>
            <p:nvPr/>
          </p:nvSpPr>
          <p:spPr bwMode="auto">
            <a:xfrm>
              <a:off x="3438084" y="4852624"/>
              <a:ext cx="4591217" cy="4616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99"/>
                  </a:solidFill>
                  <a:latin typeface="Tahoma" panose="020B0604030504040204" pitchFamily="34" charset="0"/>
                  <a:ea typeface="黑体" panose="02010609060101010101" pitchFamily="49" charset="-122"/>
                </a:rPr>
                <a:t>信号在信道上的传播</a:t>
              </a:r>
              <a:r>
                <a:rPr lang="zh-CN" altLang="en-US" sz="2400" dirty="0" smtClean="0">
                  <a:solidFill>
                    <a:srgbClr val="333399"/>
                  </a:solidFill>
                  <a:latin typeface="Tahoma" panose="020B0604030504040204" pitchFamily="34" charset="0"/>
                  <a:ea typeface="黑体" panose="02010609060101010101" pitchFamily="49" charset="-122"/>
                </a:rPr>
                <a:t>速率</a:t>
              </a:r>
              <a:r>
                <a:rPr lang="en-US" altLang="zh-CN" sz="2400" dirty="0" smtClean="0">
                  <a:solidFill>
                    <a:srgbClr val="FF0000"/>
                  </a:solidFill>
                  <a:latin typeface="Tahoma" panose="020B0604030504040204" pitchFamily="34" charset="0"/>
                  <a:ea typeface="黑体" panose="02010609060101010101" pitchFamily="49" charset="-122"/>
                </a:rPr>
                <a:t>(</a:t>
              </a:r>
              <a:r>
                <a:rPr lang="zh-CN" altLang="en-US" sz="2400" dirty="0" smtClean="0">
                  <a:solidFill>
                    <a:srgbClr val="FF0000"/>
                  </a:solidFill>
                  <a:latin typeface="Tahoma" panose="020B0604030504040204" pitchFamily="34" charset="0"/>
                  <a:ea typeface="黑体" panose="02010609060101010101" pitchFamily="49" charset="-122"/>
                </a:rPr>
                <a:t>米</a:t>
              </a:r>
              <a:r>
                <a:rPr lang="en-US" altLang="zh-CN" sz="2400" dirty="0">
                  <a:solidFill>
                    <a:srgbClr val="FF0000"/>
                  </a:solidFill>
                  <a:latin typeface="Tahoma" panose="020B0604030504040204" pitchFamily="34" charset="0"/>
                  <a:ea typeface="黑体" panose="02010609060101010101" pitchFamily="49" charset="-122"/>
                </a:rPr>
                <a:t>/</a:t>
              </a:r>
              <a:r>
                <a:rPr lang="zh-CN" altLang="en-US" sz="2400" dirty="0" smtClean="0">
                  <a:solidFill>
                    <a:srgbClr val="FF0000"/>
                  </a:solidFill>
                  <a:latin typeface="Tahoma" panose="020B0604030504040204" pitchFamily="34" charset="0"/>
                  <a:ea typeface="黑体" panose="02010609060101010101" pitchFamily="49" charset="-122"/>
                </a:rPr>
                <a:t>秒</a:t>
              </a:r>
              <a:r>
                <a:rPr lang="en-US" altLang="zh-CN" sz="2400" dirty="0" smtClean="0">
                  <a:solidFill>
                    <a:srgbClr val="FF0000"/>
                  </a:solidFill>
                  <a:latin typeface="Tahoma" panose="020B0604030504040204" pitchFamily="34" charset="0"/>
                  <a:ea typeface="黑体" panose="02010609060101010101" pitchFamily="49" charset="-122"/>
                </a:rPr>
                <a:t>)</a:t>
              </a:r>
              <a:endParaRPr lang="zh-CN" altLang="en-US" sz="2400" dirty="0">
                <a:solidFill>
                  <a:srgbClr val="FF0000"/>
                </a:solidFill>
                <a:latin typeface="Tahoma" panose="020B0604030504040204" pitchFamily="34" charset="0"/>
                <a:ea typeface="黑体" panose="02010609060101010101" pitchFamily="49" charset="-122"/>
              </a:endParaRPr>
            </a:p>
          </p:txBody>
        </p:sp>
        <p:sp>
          <p:nvSpPr>
            <p:cNvPr id="265226" name="Line 12"/>
            <p:cNvSpPr>
              <a:spLocks noChangeShapeType="1"/>
            </p:cNvSpPr>
            <p:nvPr/>
          </p:nvSpPr>
          <p:spPr bwMode="auto">
            <a:xfrm flipV="1">
              <a:off x="3438084" y="4739732"/>
              <a:ext cx="4338670" cy="30913"/>
            </a:xfrm>
            <a:prstGeom prst="line">
              <a:avLst/>
            </a:prstGeom>
            <a:solidFill>
              <a:srgbClr val="FFFF99"/>
            </a:solidFill>
            <a:ln w="28575">
              <a:solidFill>
                <a:schemeClr val="folHlink"/>
              </a:solidFill>
              <a:round/>
              <a:headEnd/>
              <a:tailEnd/>
            </a:ln>
            <a:extLst/>
          </p:spPr>
          <p:txBody>
            <a:bodyPr/>
            <a:lstStyle/>
            <a:p>
              <a:endParaRPr lang="zh-CN" altLang="en-US" sz="1350"/>
            </a:p>
          </p:txBody>
        </p:sp>
      </p:grpSp>
      <p:sp>
        <p:nvSpPr>
          <p:cNvPr id="3" name="标题 2"/>
          <p:cNvSpPr>
            <a:spLocks noGrp="1"/>
          </p:cNvSpPr>
          <p:nvPr>
            <p:ph type="title"/>
          </p:nvPr>
        </p:nvSpPr>
        <p:spPr/>
        <p:txBody>
          <a:bodyPr/>
          <a:lstStyle/>
          <a:p>
            <a:r>
              <a:rPr lang="en-US" altLang="zh-CN" dirty="0" smtClean="0"/>
              <a:t>1.5  </a:t>
            </a:r>
            <a:r>
              <a:rPr lang="zh-CN" altLang="en-US" dirty="0"/>
              <a:t>网络的性能</a:t>
            </a:r>
            <a:r>
              <a:rPr lang="en-US" altLang="zh-CN" dirty="0"/>
              <a:t>:</a:t>
            </a:r>
            <a:r>
              <a:rPr lang="zh-CN" altLang="en-US" dirty="0"/>
              <a:t>时延</a:t>
            </a:r>
            <a:r>
              <a:rPr lang="en-US" altLang="zh-CN" dirty="0"/>
              <a:t>(delay/latency)</a:t>
            </a:r>
            <a:endParaRPr lang="zh-CN" altLang="en-US" dirty="0"/>
          </a:p>
        </p:txBody>
      </p:sp>
      <p:sp>
        <p:nvSpPr>
          <p:cNvPr id="11" name="Rectangle 3"/>
          <p:cNvSpPr txBox="1">
            <a:spLocks noChangeArrowheads="1"/>
          </p:cNvSpPr>
          <p:nvPr/>
        </p:nvSpPr>
        <p:spPr>
          <a:xfrm>
            <a:off x="361741" y="5414690"/>
            <a:ext cx="8460712" cy="1076545"/>
          </a:xfrm>
          <a:prstGeom prst="rect">
            <a:avLst/>
          </a:prstGeom>
          <a:solidFill>
            <a:srgbClr val="FFFF99"/>
          </a:solidFill>
          <a:ln>
            <a:solidFill>
              <a:srgbClr val="FFC00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dirty="0" smtClean="0"/>
              <a:t>信号</a:t>
            </a:r>
            <a:r>
              <a:rPr lang="zh-CN" altLang="en-US" dirty="0" smtClean="0">
                <a:solidFill>
                  <a:srgbClr val="FF0000"/>
                </a:solidFill>
              </a:rPr>
              <a:t>传输速率</a:t>
            </a:r>
            <a:r>
              <a:rPr lang="zh-CN" altLang="en-US" dirty="0" smtClean="0"/>
              <a:t>（即发送速率）和信号在信道上的</a:t>
            </a:r>
            <a:r>
              <a:rPr lang="zh-CN" altLang="en-US" dirty="0" smtClean="0">
                <a:solidFill>
                  <a:srgbClr val="FF0000"/>
                </a:solidFill>
              </a:rPr>
              <a:t>传播速率</a:t>
            </a:r>
            <a:r>
              <a:rPr lang="zh-CN" altLang="en-US" dirty="0" smtClean="0"/>
              <a:t>是完全</a:t>
            </a:r>
            <a:r>
              <a:rPr lang="zh-CN" altLang="en-US" dirty="0" smtClean="0">
                <a:solidFill>
                  <a:srgbClr val="FF0000"/>
                </a:solidFill>
              </a:rPr>
              <a:t>不同</a:t>
            </a:r>
            <a:r>
              <a:rPr lang="zh-CN" altLang="en-US" dirty="0" smtClean="0"/>
              <a:t>的概念。 </a:t>
            </a:r>
          </a:p>
          <a:p>
            <a:endParaRPr lang="en-US" altLang="zh-CN" dirty="0" smtClean="0"/>
          </a:p>
        </p:txBody>
      </p:sp>
    </p:spTree>
    <p:extLst>
      <p:ext uri="{BB962C8B-B14F-4D97-AF65-F5344CB8AC3E}">
        <p14:creationId xmlns:p14="http://schemas.microsoft.com/office/powerpoint/2010/main" val="854857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par>
                          <p:cTn id="11" fill="hold">
                            <p:stCondLst>
                              <p:cond delay="1500"/>
                            </p:stCondLst>
                            <p:childTnLst>
                              <p:par>
                                <p:cTn id="12" presetID="1" presetClass="entr" presetSubtype="0" fill="hold" grpId="0" nodeType="afterEffect">
                                  <p:stCondLst>
                                    <p:cond delay="500"/>
                                  </p:stCondLst>
                                  <p:childTnLst>
                                    <p:set>
                                      <p:cBhvr>
                                        <p:cTn id="13" dur="1" fill="hold">
                                          <p:stCondLst>
                                            <p:cond delay="0"/>
                                          </p:stCondLst>
                                        </p:cTn>
                                        <p:tgtEl>
                                          <p:spTgt spid="89091">
                                            <p:txEl>
                                              <p:pRg st="1" end="1"/>
                                            </p:txEl>
                                          </p:spTgt>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500"/>
                                  </p:stCondLst>
                                  <p:childTnLst>
                                    <p:set>
                                      <p:cBhvr>
                                        <p:cTn id="16" dur="1" fill="hold">
                                          <p:stCondLst>
                                            <p:cond delay="0"/>
                                          </p:stCondLst>
                                        </p:cTn>
                                        <p:tgtEl>
                                          <p:spTgt spid="89091">
                                            <p:txEl>
                                              <p:pRg st="2" end="2"/>
                                            </p:txEl>
                                          </p:spTgt>
                                        </p:tgtEl>
                                        <p:attrNameLst>
                                          <p:attrName>style.visibility</p:attrName>
                                        </p:attrNameLst>
                                      </p:cBhvr>
                                      <p:to>
                                        <p:strVal val="visible"/>
                                      </p:to>
                                    </p:set>
                                  </p:childTnLst>
                                </p:cTn>
                              </p:par>
                            </p:childTnLst>
                          </p:cTn>
                        </p:par>
                        <p:par>
                          <p:cTn id="17" fill="hold">
                            <p:stCondLst>
                              <p:cond delay="2500"/>
                            </p:stCondLst>
                            <p:childTnLst>
                              <p:par>
                                <p:cTn id="18" presetID="1" presetClass="entr" presetSubtype="0" fill="hold" grpId="0" nodeType="afterEffect">
                                  <p:stCondLst>
                                    <p:cond delay="500"/>
                                  </p:stCondLst>
                                  <p:childTnLst>
                                    <p:set>
                                      <p:cBhvr>
                                        <p:cTn id="19"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500"/>
                                  </p:stCondLst>
                                  <p:childTnLst>
                                    <p:set>
                                      <p:cBhvr>
                                        <p:cTn id="23" dur="1" fill="hold">
                                          <p:stCondLst>
                                            <p:cond delay="0"/>
                                          </p:stCondLst>
                                        </p:cTn>
                                        <p:tgtEl>
                                          <p:spTgt spid="11">
                                            <p:bg/>
                                          </p:spTgt>
                                        </p:tgtEl>
                                        <p:attrNameLst>
                                          <p:attrName>style.visibility</p:attrName>
                                        </p:attrNameLst>
                                      </p:cBhvr>
                                      <p:to>
                                        <p:strVal val="visible"/>
                                      </p:to>
                                    </p:set>
                                    <p:animEffect transition="in" filter="randombar(horizontal)">
                                      <p:cBhvr>
                                        <p:cTn id="24" dur="500"/>
                                        <p:tgtEl>
                                          <p:spTgt spid="11">
                                            <p:bg/>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500"/>
                                  </p:stCondLst>
                                  <p:childTnLst>
                                    <p:set>
                                      <p:cBhvr>
                                        <p:cTn id="28"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2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P spid="11"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smtClean="0"/>
              <a:t>1.6  </a:t>
            </a:r>
            <a:r>
              <a:rPr lang="zh-CN" altLang="en-US" dirty="0" smtClean="0"/>
              <a:t>网络</a:t>
            </a:r>
            <a:r>
              <a:rPr lang="zh-CN" altLang="zh-CN" dirty="0" smtClean="0"/>
              <a:t>体系结构</a:t>
            </a:r>
            <a:r>
              <a:rPr lang="zh-CN" altLang="en-US" dirty="0" smtClean="0"/>
              <a:t>：分层模型</a:t>
            </a:r>
            <a:endParaRPr lang="zh-CN" altLang="en-US" dirty="0"/>
          </a:p>
        </p:txBody>
      </p:sp>
      <p:sp>
        <p:nvSpPr>
          <p:cNvPr id="6" name="AutoShape 58"/>
          <p:cNvSpPr>
            <a:spLocks noChangeArrowheads="1"/>
          </p:cNvSpPr>
          <p:nvPr/>
        </p:nvSpPr>
        <p:spPr bwMode="auto">
          <a:xfrm>
            <a:off x="831468" y="1790494"/>
            <a:ext cx="1896208" cy="3259015"/>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1846" b="1">
              <a:solidFill>
                <a:srgbClr val="000099"/>
              </a:solidFill>
              <a:ea typeface="黑体" pitchFamily="2" charset="-122"/>
            </a:endParaRPr>
          </a:p>
        </p:txBody>
      </p:sp>
      <p:sp>
        <p:nvSpPr>
          <p:cNvPr id="7" name="Freeform 50"/>
          <p:cNvSpPr>
            <a:spLocks/>
          </p:cNvSpPr>
          <p:nvPr/>
        </p:nvSpPr>
        <p:spPr bwMode="auto">
          <a:xfrm>
            <a:off x="832934" y="2143652"/>
            <a:ext cx="1883019" cy="240323"/>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8" name="Freeform 59"/>
          <p:cNvSpPr>
            <a:spLocks/>
          </p:cNvSpPr>
          <p:nvPr/>
        </p:nvSpPr>
        <p:spPr bwMode="auto">
          <a:xfrm>
            <a:off x="831468" y="2586199"/>
            <a:ext cx="1883020" cy="240323"/>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9" name="Freeform 60"/>
          <p:cNvSpPr>
            <a:spLocks/>
          </p:cNvSpPr>
          <p:nvPr/>
        </p:nvSpPr>
        <p:spPr bwMode="auto">
          <a:xfrm>
            <a:off x="831468" y="3028745"/>
            <a:ext cx="1881554" cy="240323"/>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10" name="Freeform 61"/>
          <p:cNvSpPr>
            <a:spLocks/>
          </p:cNvSpPr>
          <p:nvPr/>
        </p:nvSpPr>
        <p:spPr bwMode="auto">
          <a:xfrm>
            <a:off x="831468" y="3471291"/>
            <a:ext cx="1881554" cy="243254"/>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11" name="Freeform 62"/>
          <p:cNvSpPr>
            <a:spLocks/>
          </p:cNvSpPr>
          <p:nvPr/>
        </p:nvSpPr>
        <p:spPr bwMode="auto">
          <a:xfrm>
            <a:off x="830003" y="3913837"/>
            <a:ext cx="1883019" cy="246185"/>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12" name="Freeform 63"/>
          <p:cNvSpPr>
            <a:spLocks/>
          </p:cNvSpPr>
          <p:nvPr/>
        </p:nvSpPr>
        <p:spPr bwMode="auto">
          <a:xfrm>
            <a:off x="828537" y="4356383"/>
            <a:ext cx="1883020" cy="240323"/>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13" name="Text Box 22"/>
          <p:cNvSpPr txBox="1">
            <a:spLocks noChangeArrowheads="1"/>
          </p:cNvSpPr>
          <p:nvPr/>
        </p:nvSpPr>
        <p:spPr bwMode="auto">
          <a:xfrm>
            <a:off x="1493822" y="2051333"/>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463050" y="3356991"/>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474773" y="3799538"/>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474773" y="2468968"/>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474773" y="2912979"/>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328234" y="4218638"/>
            <a:ext cx="1250663"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474773" y="4636272"/>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19391" y="1912122"/>
            <a:ext cx="280846" cy="311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477" b="1" dirty="0">
                <a:solidFill>
                  <a:srgbClr val="000099"/>
                </a:solidFill>
                <a:latin typeface="+mn-lt"/>
                <a:ea typeface="黑体" pitchFamily="2" charset="-122"/>
              </a:rPr>
              <a:t>7</a:t>
            </a:r>
          </a:p>
          <a:p>
            <a:pPr eaLnBrk="1" hangingPunct="1">
              <a:lnSpc>
                <a:spcPct val="190000"/>
              </a:lnSpc>
            </a:pPr>
            <a:r>
              <a:rPr lang="en-US" altLang="zh-CN" sz="1477" b="1" dirty="0">
                <a:solidFill>
                  <a:srgbClr val="000099"/>
                </a:solidFill>
                <a:latin typeface="+mn-lt"/>
                <a:ea typeface="黑体" pitchFamily="2" charset="-122"/>
              </a:rPr>
              <a:t>6</a:t>
            </a:r>
          </a:p>
          <a:p>
            <a:pPr eaLnBrk="1" hangingPunct="1">
              <a:lnSpc>
                <a:spcPct val="190000"/>
              </a:lnSpc>
            </a:pPr>
            <a:r>
              <a:rPr lang="en-US" altLang="zh-CN" sz="1477" b="1" dirty="0">
                <a:solidFill>
                  <a:srgbClr val="000099"/>
                </a:solidFill>
                <a:latin typeface="+mn-lt"/>
                <a:ea typeface="黑体" pitchFamily="2" charset="-122"/>
              </a:rPr>
              <a:t>5</a:t>
            </a:r>
          </a:p>
          <a:p>
            <a:pPr eaLnBrk="1" hangingPunct="1">
              <a:lnSpc>
                <a:spcPct val="190000"/>
              </a:lnSpc>
            </a:pPr>
            <a:r>
              <a:rPr lang="en-US" altLang="zh-CN" sz="1477" b="1" dirty="0">
                <a:solidFill>
                  <a:srgbClr val="000099"/>
                </a:solidFill>
                <a:latin typeface="+mn-lt"/>
                <a:ea typeface="黑体" pitchFamily="2" charset="-122"/>
              </a:rPr>
              <a:t>4</a:t>
            </a:r>
          </a:p>
          <a:p>
            <a:pPr eaLnBrk="1" hangingPunct="1">
              <a:lnSpc>
                <a:spcPct val="190000"/>
              </a:lnSpc>
            </a:pPr>
            <a:r>
              <a:rPr lang="en-US" altLang="zh-CN" sz="1477" b="1" dirty="0">
                <a:solidFill>
                  <a:srgbClr val="000099"/>
                </a:solidFill>
                <a:latin typeface="+mn-lt"/>
                <a:ea typeface="黑体" pitchFamily="2" charset="-122"/>
              </a:rPr>
              <a:t>3</a:t>
            </a:r>
          </a:p>
          <a:p>
            <a:pPr eaLnBrk="1" hangingPunct="1">
              <a:lnSpc>
                <a:spcPct val="190000"/>
              </a:lnSpc>
            </a:pPr>
            <a:r>
              <a:rPr lang="en-US" altLang="zh-CN" sz="1477" b="1" dirty="0">
                <a:solidFill>
                  <a:srgbClr val="000099"/>
                </a:solidFill>
                <a:latin typeface="+mn-lt"/>
                <a:ea typeface="黑体" pitchFamily="2" charset="-122"/>
              </a:rPr>
              <a:t>2</a:t>
            </a:r>
          </a:p>
          <a:p>
            <a:pPr eaLnBrk="1" hangingPunct="1">
              <a:lnSpc>
                <a:spcPct val="190000"/>
              </a:lnSpc>
            </a:pPr>
            <a:r>
              <a:rPr lang="en-US" altLang="zh-CN" sz="1477"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16803" y="1200998"/>
            <a:ext cx="207781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215" b="1" dirty="0">
                <a:solidFill>
                  <a:srgbClr val="FF0000"/>
                </a:solidFill>
                <a:latin typeface="+mn-lt"/>
                <a:ea typeface="黑体" pitchFamily="2" charset="-122"/>
              </a:rPr>
              <a:t>OSI </a:t>
            </a:r>
            <a:r>
              <a:rPr lang="zh-CN" altLang="en-US" sz="2215" b="1" dirty="0">
                <a:solidFill>
                  <a:srgbClr val="FF0000"/>
                </a:solidFill>
                <a:latin typeface="+mn-lt"/>
                <a:ea typeface="黑体" pitchFamily="2" charset="-122"/>
              </a:rPr>
              <a:t>的体系结构</a:t>
            </a:r>
          </a:p>
        </p:txBody>
      </p:sp>
      <p:sp>
        <p:nvSpPr>
          <p:cNvPr id="22" name="AutoShape 66"/>
          <p:cNvSpPr>
            <a:spLocks noChangeArrowheads="1"/>
          </p:cNvSpPr>
          <p:nvPr/>
        </p:nvSpPr>
        <p:spPr bwMode="auto">
          <a:xfrm>
            <a:off x="3242027" y="1746533"/>
            <a:ext cx="2463311" cy="3311769"/>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1846" b="1">
              <a:solidFill>
                <a:srgbClr val="000099"/>
              </a:solidFill>
              <a:ea typeface="黑体" pitchFamily="2" charset="-122"/>
            </a:endParaRPr>
          </a:p>
        </p:txBody>
      </p:sp>
      <p:sp>
        <p:nvSpPr>
          <p:cNvPr id="23" name="Freeform 69"/>
          <p:cNvSpPr>
            <a:spLocks/>
          </p:cNvSpPr>
          <p:nvPr/>
        </p:nvSpPr>
        <p:spPr bwMode="auto">
          <a:xfrm>
            <a:off x="3234699" y="3015556"/>
            <a:ext cx="2467708" cy="257908"/>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24" name="Freeform 70"/>
          <p:cNvSpPr>
            <a:spLocks/>
          </p:cNvSpPr>
          <p:nvPr/>
        </p:nvSpPr>
        <p:spPr bwMode="auto">
          <a:xfrm>
            <a:off x="3236165" y="3455171"/>
            <a:ext cx="2460380" cy="272562"/>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25" name="Freeform 71"/>
          <p:cNvSpPr>
            <a:spLocks/>
          </p:cNvSpPr>
          <p:nvPr/>
        </p:nvSpPr>
        <p:spPr bwMode="auto">
          <a:xfrm>
            <a:off x="3234699" y="3924095"/>
            <a:ext cx="2444262" cy="237392"/>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26" name="Text Box 73"/>
          <p:cNvSpPr txBox="1">
            <a:spLocks noChangeArrowheads="1"/>
          </p:cNvSpPr>
          <p:nvPr/>
        </p:nvSpPr>
        <p:spPr bwMode="auto">
          <a:xfrm>
            <a:off x="3960065" y="2077710"/>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3773961" y="4271391"/>
            <a:ext cx="1250663"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3873607" y="3843499"/>
            <a:ext cx="1042273"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网际层 </a:t>
            </a:r>
            <a:r>
              <a:rPr lang="en-US" altLang="zh-CN" sz="1662" b="1">
                <a:solidFill>
                  <a:srgbClr val="000099"/>
                </a:solidFill>
                <a:latin typeface="+mn-lt"/>
                <a:ea typeface="黑体" pitchFamily="2" charset="-122"/>
              </a:rPr>
              <a:t>IP</a:t>
            </a:r>
          </a:p>
        </p:txBody>
      </p:sp>
      <p:sp>
        <p:nvSpPr>
          <p:cNvPr id="29" name="Text Box 16"/>
          <p:cNvSpPr txBox="1">
            <a:spLocks noChangeArrowheads="1"/>
          </p:cNvSpPr>
          <p:nvPr/>
        </p:nvSpPr>
        <p:spPr bwMode="auto">
          <a:xfrm>
            <a:off x="3420016" y="2446987"/>
            <a:ext cx="1960793"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477" b="1" dirty="0">
                <a:solidFill>
                  <a:srgbClr val="000099"/>
                </a:solidFill>
                <a:latin typeface="+mn-lt"/>
                <a:ea typeface="黑体" pitchFamily="2" charset="-122"/>
              </a:rPr>
              <a:t>(</a:t>
            </a:r>
            <a:r>
              <a:rPr lang="zh-CN" altLang="en-US" sz="1477" b="1" dirty="0">
                <a:solidFill>
                  <a:srgbClr val="000099"/>
                </a:solidFill>
                <a:latin typeface="+mn-lt"/>
                <a:ea typeface="黑体" pitchFamily="2" charset="-122"/>
              </a:rPr>
              <a:t>各种应用层协议，如</a:t>
            </a:r>
          </a:p>
          <a:p>
            <a:pPr algn="ctr" eaLnBrk="1" hangingPunct="1"/>
            <a:r>
              <a:rPr lang="en-US" altLang="zh-CN" sz="1477" b="1" dirty="0">
                <a:solidFill>
                  <a:srgbClr val="000099"/>
                </a:solidFill>
                <a:latin typeface="+mn-lt"/>
                <a:ea typeface="黑体" pitchFamily="2" charset="-122"/>
              </a:rPr>
              <a:t>DNS, HTTP, SMTP </a:t>
            </a:r>
            <a:r>
              <a:rPr lang="zh-CN" altLang="zh-CN" sz="1477" b="1" dirty="0">
                <a:solidFill>
                  <a:srgbClr val="000099"/>
                </a:solidFill>
                <a:latin typeface="+mn-lt"/>
                <a:ea typeface="黑体" pitchFamily="2" charset="-122"/>
              </a:rPr>
              <a:t>等</a:t>
            </a:r>
            <a:r>
              <a:rPr lang="en-US" altLang="zh-CN" sz="1477"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332070" y="3340872"/>
            <a:ext cx="2028248"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662" b="1">
                <a:solidFill>
                  <a:srgbClr val="000099"/>
                </a:solidFill>
                <a:latin typeface="+mn-lt"/>
                <a:ea typeface="黑体" pitchFamily="2" charset="-122"/>
              </a:rPr>
              <a:t>运输层 </a:t>
            </a:r>
            <a:r>
              <a:rPr lang="en-US" altLang="zh-CN" sz="1662" b="1">
                <a:solidFill>
                  <a:srgbClr val="000099"/>
                </a:solidFill>
                <a:latin typeface="+mn-lt"/>
                <a:ea typeface="黑体" pitchFamily="2" charset="-122"/>
              </a:rPr>
              <a:t>(TCP </a:t>
            </a:r>
            <a:r>
              <a:rPr lang="zh-CN" altLang="en-US" sz="1662" b="1">
                <a:solidFill>
                  <a:srgbClr val="000099"/>
                </a:solidFill>
                <a:latin typeface="+mn-lt"/>
                <a:ea typeface="黑体" pitchFamily="2" charset="-122"/>
              </a:rPr>
              <a:t>或 </a:t>
            </a:r>
            <a:r>
              <a:rPr lang="en-US" altLang="zh-CN" sz="1662" b="1">
                <a:solidFill>
                  <a:srgbClr val="000099"/>
                </a:solidFill>
                <a:latin typeface="+mn-lt"/>
                <a:ea typeface="黑体" pitchFamily="2" charset="-122"/>
              </a:rPr>
              <a:t>UDP)</a:t>
            </a:r>
          </a:p>
        </p:txBody>
      </p:sp>
      <p:sp>
        <p:nvSpPr>
          <p:cNvPr id="31" name="Text Box 12"/>
          <p:cNvSpPr txBox="1">
            <a:spLocks noChangeArrowheads="1"/>
          </p:cNvSpPr>
          <p:nvPr/>
        </p:nvSpPr>
        <p:spPr bwMode="auto">
          <a:xfrm>
            <a:off x="3253384" y="1200998"/>
            <a:ext cx="244772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215" b="1" dirty="0">
                <a:solidFill>
                  <a:srgbClr val="FF0000"/>
                </a:solidFill>
                <a:latin typeface="+mn-lt"/>
                <a:ea typeface="黑体" pitchFamily="2" charset="-122"/>
              </a:rPr>
              <a:t>TCP/IP </a:t>
            </a:r>
            <a:r>
              <a:rPr lang="zh-CN" altLang="en-US" sz="2215" b="1" dirty="0">
                <a:solidFill>
                  <a:srgbClr val="FF0000"/>
                </a:solidFill>
                <a:latin typeface="+mn-lt"/>
                <a:ea typeface="黑体" pitchFamily="2" charset="-122"/>
              </a:rPr>
              <a:t>的体系结构</a:t>
            </a:r>
          </a:p>
        </p:txBody>
      </p:sp>
      <p:sp>
        <p:nvSpPr>
          <p:cNvPr id="32" name="Text Box 95"/>
          <p:cNvSpPr txBox="1">
            <a:spLocks noChangeArrowheads="1"/>
          </p:cNvSpPr>
          <p:nvPr/>
        </p:nvSpPr>
        <p:spPr bwMode="auto">
          <a:xfrm>
            <a:off x="1485030" y="5102264"/>
            <a:ext cx="42191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62" b="1">
                <a:solidFill>
                  <a:srgbClr val="000099"/>
                </a:solidFill>
                <a:latin typeface="+mn-lt"/>
                <a:ea typeface="黑体" pitchFamily="2" charset="-122"/>
              </a:rPr>
              <a:t>(a)</a:t>
            </a:r>
          </a:p>
        </p:txBody>
      </p:sp>
      <p:sp>
        <p:nvSpPr>
          <p:cNvPr id="33" name="Text Box 96"/>
          <p:cNvSpPr txBox="1">
            <a:spLocks noChangeArrowheads="1"/>
          </p:cNvSpPr>
          <p:nvPr/>
        </p:nvSpPr>
        <p:spPr bwMode="auto">
          <a:xfrm>
            <a:off x="4121257" y="5102264"/>
            <a:ext cx="429926"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62" b="1">
                <a:solidFill>
                  <a:srgbClr val="000099"/>
                </a:solidFill>
                <a:latin typeface="+mn-lt"/>
                <a:ea typeface="黑体" pitchFamily="2" charset="-122"/>
              </a:rPr>
              <a:t>(b)</a:t>
            </a:r>
          </a:p>
        </p:txBody>
      </p:sp>
      <p:sp>
        <p:nvSpPr>
          <p:cNvPr id="34" name="Text Box 97"/>
          <p:cNvSpPr txBox="1">
            <a:spLocks noChangeArrowheads="1"/>
          </p:cNvSpPr>
          <p:nvPr/>
        </p:nvSpPr>
        <p:spPr bwMode="auto">
          <a:xfrm>
            <a:off x="7024184" y="5102264"/>
            <a:ext cx="40588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62" b="1">
                <a:solidFill>
                  <a:srgbClr val="000099"/>
                </a:solidFill>
                <a:latin typeface="+mn-lt"/>
                <a:ea typeface="黑体" pitchFamily="2" charset="-122"/>
              </a:rPr>
              <a:t>(c)</a:t>
            </a:r>
          </a:p>
        </p:txBody>
      </p:sp>
      <p:sp>
        <p:nvSpPr>
          <p:cNvPr id="35" name="AutoShape 98"/>
          <p:cNvSpPr>
            <a:spLocks noChangeArrowheads="1"/>
          </p:cNvSpPr>
          <p:nvPr/>
        </p:nvSpPr>
        <p:spPr bwMode="auto">
          <a:xfrm>
            <a:off x="6265114" y="1778771"/>
            <a:ext cx="1896208" cy="3259015"/>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1846" b="1">
              <a:solidFill>
                <a:srgbClr val="000099"/>
              </a:solidFill>
              <a:ea typeface="黑体" pitchFamily="2" charset="-122"/>
            </a:endParaRPr>
          </a:p>
        </p:txBody>
      </p:sp>
      <p:sp>
        <p:nvSpPr>
          <p:cNvPr id="36" name="Freeform 101"/>
          <p:cNvSpPr>
            <a:spLocks/>
          </p:cNvSpPr>
          <p:nvPr/>
        </p:nvSpPr>
        <p:spPr bwMode="auto">
          <a:xfrm>
            <a:off x="6265114" y="3017022"/>
            <a:ext cx="1881554" cy="240323"/>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37" name="Freeform 102"/>
          <p:cNvSpPr>
            <a:spLocks/>
          </p:cNvSpPr>
          <p:nvPr/>
        </p:nvSpPr>
        <p:spPr bwMode="auto">
          <a:xfrm>
            <a:off x="6265114" y="3459568"/>
            <a:ext cx="1881554" cy="243254"/>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38" name="Freeform 103"/>
          <p:cNvSpPr>
            <a:spLocks/>
          </p:cNvSpPr>
          <p:nvPr/>
        </p:nvSpPr>
        <p:spPr bwMode="auto">
          <a:xfrm>
            <a:off x="6263650" y="3902114"/>
            <a:ext cx="1883019" cy="246185"/>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39" name="Freeform 104"/>
          <p:cNvSpPr>
            <a:spLocks/>
          </p:cNvSpPr>
          <p:nvPr/>
        </p:nvSpPr>
        <p:spPr bwMode="auto">
          <a:xfrm>
            <a:off x="6262183" y="4344660"/>
            <a:ext cx="1883020" cy="240323"/>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40" name="Text Box 106"/>
          <p:cNvSpPr txBox="1">
            <a:spLocks noChangeArrowheads="1"/>
          </p:cNvSpPr>
          <p:nvPr/>
        </p:nvSpPr>
        <p:spPr bwMode="auto">
          <a:xfrm>
            <a:off x="6896696" y="3345268"/>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6908419" y="3787815"/>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6908419" y="2457245"/>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6761881" y="4206915"/>
            <a:ext cx="1250663"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6908419" y="4624549"/>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353037" y="1878418"/>
            <a:ext cx="280846" cy="311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477" b="1" dirty="0">
              <a:solidFill>
                <a:srgbClr val="000099"/>
              </a:solidFill>
              <a:latin typeface="+mn-lt"/>
              <a:ea typeface="黑体" pitchFamily="2" charset="-122"/>
            </a:endParaRPr>
          </a:p>
          <a:p>
            <a:pPr eaLnBrk="1" hangingPunct="1">
              <a:lnSpc>
                <a:spcPct val="190000"/>
              </a:lnSpc>
            </a:pPr>
            <a:r>
              <a:rPr lang="en-US" altLang="zh-CN" sz="1477" b="1" dirty="0">
                <a:solidFill>
                  <a:srgbClr val="000099"/>
                </a:solidFill>
                <a:latin typeface="+mn-lt"/>
                <a:ea typeface="黑体" pitchFamily="2" charset="-122"/>
              </a:rPr>
              <a:t>5</a:t>
            </a:r>
          </a:p>
          <a:p>
            <a:pPr eaLnBrk="1" hangingPunct="1">
              <a:lnSpc>
                <a:spcPct val="190000"/>
              </a:lnSpc>
            </a:pPr>
            <a:endParaRPr lang="en-US" altLang="zh-CN" sz="1477" b="1" dirty="0">
              <a:solidFill>
                <a:srgbClr val="000099"/>
              </a:solidFill>
              <a:latin typeface="+mn-lt"/>
              <a:ea typeface="黑体" pitchFamily="2" charset="-122"/>
            </a:endParaRPr>
          </a:p>
          <a:p>
            <a:pPr eaLnBrk="1" hangingPunct="1">
              <a:lnSpc>
                <a:spcPct val="190000"/>
              </a:lnSpc>
            </a:pPr>
            <a:r>
              <a:rPr lang="en-US" altLang="zh-CN" sz="1477" b="1" dirty="0">
                <a:solidFill>
                  <a:srgbClr val="000099"/>
                </a:solidFill>
                <a:latin typeface="+mn-lt"/>
                <a:ea typeface="黑体" pitchFamily="2" charset="-122"/>
              </a:rPr>
              <a:t>4</a:t>
            </a:r>
          </a:p>
          <a:p>
            <a:pPr eaLnBrk="1" hangingPunct="1">
              <a:lnSpc>
                <a:spcPct val="190000"/>
              </a:lnSpc>
            </a:pPr>
            <a:r>
              <a:rPr lang="en-US" altLang="zh-CN" sz="1477" b="1" dirty="0">
                <a:solidFill>
                  <a:srgbClr val="000099"/>
                </a:solidFill>
                <a:latin typeface="+mn-lt"/>
                <a:ea typeface="黑体" pitchFamily="2" charset="-122"/>
              </a:rPr>
              <a:t>3</a:t>
            </a:r>
          </a:p>
          <a:p>
            <a:pPr eaLnBrk="1" hangingPunct="1">
              <a:lnSpc>
                <a:spcPct val="190000"/>
              </a:lnSpc>
            </a:pPr>
            <a:r>
              <a:rPr lang="en-US" altLang="zh-CN" sz="1477" b="1" dirty="0">
                <a:solidFill>
                  <a:srgbClr val="000099"/>
                </a:solidFill>
                <a:latin typeface="+mn-lt"/>
                <a:ea typeface="黑体" pitchFamily="2" charset="-122"/>
              </a:rPr>
              <a:t>2</a:t>
            </a:r>
          </a:p>
          <a:p>
            <a:pPr eaLnBrk="1" hangingPunct="1">
              <a:lnSpc>
                <a:spcPct val="190000"/>
              </a:lnSpc>
            </a:pPr>
            <a:r>
              <a:rPr lang="en-US" altLang="zh-CN" sz="1477"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094879" y="1177552"/>
            <a:ext cx="2752677"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dirty="0">
                <a:solidFill>
                  <a:srgbClr val="FF0000"/>
                </a:solidFill>
                <a:latin typeface="+mn-lt"/>
                <a:ea typeface="黑体" pitchFamily="2" charset="-122"/>
              </a:rPr>
              <a:t>五层协议的体系结构</a:t>
            </a:r>
          </a:p>
        </p:txBody>
      </p:sp>
      <p:sp>
        <p:nvSpPr>
          <p:cNvPr id="47" name="Text Box 15"/>
          <p:cNvSpPr txBox="1">
            <a:spLocks noChangeArrowheads="1"/>
          </p:cNvSpPr>
          <p:nvPr/>
        </p:nvSpPr>
        <p:spPr bwMode="auto">
          <a:xfrm>
            <a:off x="3126260" y="4604033"/>
            <a:ext cx="24737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77" b="1" dirty="0">
                <a:solidFill>
                  <a:srgbClr val="000099"/>
                </a:solidFill>
                <a:latin typeface="+mn-lt"/>
                <a:ea typeface="黑体" pitchFamily="2" charset="-122"/>
              </a:rPr>
              <a:t>（这一层并没有具体内容）</a:t>
            </a:r>
          </a:p>
        </p:txBody>
      </p:sp>
      <p:sp>
        <p:nvSpPr>
          <p:cNvPr id="3" name="矩形 2"/>
          <p:cNvSpPr/>
          <p:nvPr/>
        </p:nvSpPr>
        <p:spPr>
          <a:xfrm>
            <a:off x="311499" y="5503861"/>
            <a:ext cx="8259745" cy="851002"/>
          </a:xfrm>
          <a:prstGeom prst="rect">
            <a:avLst/>
          </a:prstGeom>
        </p:spPr>
        <p:txBody>
          <a:bodyPr wrap="square">
            <a:spAutoFit/>
          </a:bodyPr>
          <a:lstStyle/>
          <a:p>
            <a:pPr algn="ctr">
              <a:spcAft>
                <a:spcPts val="600"/>
              </a:spcAft>
            </a:pPr>
            <a:r>
              <a:rPr lang="zh-CN" altLang="zh-CN" sz="2215" b="1" dirty="0">
                <a:latin typeface="+mn-ea"/>
              </a:rPr>
              <a:t>计算机网络</a:t>
            </a:r>
            <a:r>
              <a:rPr lang="zh-CN" altLang="zh-CN" sz="2215" b="1" dirty="0" smtClean="0">
                <a:latin typeface="+mn-ea"/>
              </a:rPr>
              <a:t>体系结构</a:t>
            </a:r>
            <a:endParaRPr lang="en-US" altLang="zh-CN" sz="2215" b="1" dirty="0" smtClean="0">
              <a:latin typeface="+mn-ea"/>
            </a:endParaRPr>
          </a:p>
          <a:p>
            <a:r>
              <a:rPr lang="zh-CN" altLang="zh-CN" sz="2215" b="1" dirty="0" smtClean="0">
                <a:ea typeface="黑体" pitchFamily="2" charset="-122"/>
              </a:rPr>
              <a:t> </a:t>
            </a:r>
            <a:r>
              <a:rPr lang="en-US" altLang="zh-CN" sz="2215" b="1" dirty="0" smtClean="0">
                <a:ea typeface="黑体" pitchFamily="2" charset="-122"/>
              </a:rPr>
              <a:t>    </a:t>
            </a:r>
            <a:r>
              <a:rPr lang="en-US" altLang="zh-CN" sz="2215" dirty="0" smtClean="0">
                <a:latin typeface="Times New Roman" panose="02020603050405020304" pitchFamily="18" charset="0"/>
              </a:rPr>
              <a:t>(</a:t>
            </a:r>
            <a:r>
              <a:rPr lang="en-US" altLang="zh-CN" sz="2215" dirty="0">
                <a:latin typeface="Times New Roman" panose="02020603050405020304" pitchFamily="18" charset="0"/>
              </a:rPr>
              <a:t>a) OSI </a:t>
            </a:r>
            <a:r>
              <a:rPr lang="zh-CN" altLang="zh-CN" sz="2215" dirty="0">
                <a:latin typeface="Times New Roman" panose="02020603050405020304" pitchFamily="18" charset="0"/>
              </a:rPr>
              <a:t>的七层协议</a:t>
            </a:r>
            <a:r>
              <a:rPr lang="zh-CN" altLang="zh-CN" sz="2215" dirty="0" smtClean="0">
                <a:latin typeface="Times New Roman" panose="02020603050405020304" pitchFamily="18" charset="0"/>
              </a:rPr>
              <a:t>；</a:t>
            </a:r>
            <a:r>
              <a:rPr lang="en-US" altLang="zh-CN" sz="2215" dirty="0" smtClean="0">
                <a:latin typeface="Times New Roman" panose="02020603050405020304" pitchFamily="18" charset="0"/>
              </a:rPr>
              <a:t>  (</a:t>
            </a:r>
            <a:r>
              <a:rPr lang="en-US" altLang="zh-CN" sz="2215" dirty="0">
                <a:latin typeface="Times New Roman" panose="02020603050405020304" pitchFamily="18" charset="0"/>
              </a:rPr>
              <a:t>b) TCP/IP </a:t>
            </a:r>
            <a:r>
              <a:rPr lang="zh-CN" altLang="zh-CN" sz="2215" dirty="0">
                <a:latin typeface="Times New Roman" panose="02020603050405020304" pitchFamily="18" charset="0"/>
              </a:rPr>
              <a:t>的四层协议</a:t>
            </a:r>
            <a:r>
              <a:rPr lang="zh-CN" altLang="zh-CN" sz="2215" dirty="0" smtClean="0">
                <a:latin typeface="Times New Roman" panose="02020603050405020304" pitchFamily="18" charset="0"/>
              </a:rPr>
              <a:t>；</a:t>
            </a:r>
            <a:r>
              <a:rPr lang="en-US" altLang="zh-CN" sz="2215" dirty="0" smtClean="0">
                <a:latin typeface="Times New Roman" panose="02020603050405020304" pitchFamily="18" charset="0"/>
              </a:rPr>
              <a:t>  (</a:t>
            </a:r>
            <a:r>
              <a:rPr lang="en-US" altLang="zh-CN" sz="2215" dirty="0">
                <a:latin typeface="Times New Roman" panose="02020603050405020304" pitchFamily="18" charset="0"/>
              </a:rPr>
              <a:t>c) </a:t>
            </a:r>
            <a:r>
              <a:rPr lang="zh-CN" altLang="zh-CN" sz="2215" dirty="0">
                <a:latin typeface="Times New Roman" panose="02020603050405020304" pitchFamily="18" charset="0"/>
              </a:rPr>
              <a:t>五层协议</a:t>
            </a:r>
            <a:endParaRPr lang="zh-CN" altLang="en-US" sz="2215" dirty="0">
              <a:latin typeface="Times New Roman" panose="02020603050405020304" pitchFamily="18" charset="0"/>
            </a:endParaRPr>
          </a:p>
        </p:txBody>
      </p:sp>
    </p:spTree>
    <p:extLst>
      <p:ext uri="{BB962C8B-B14F-4D97-AF65-F5344CB8AC3E}">
        <p14:creationId xmlns:p14="http://schemas.microsoft.com/office/powerpoint/2010/main" val="71076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1">
                                            <p:txEl>
                                              <p:pRg st="0" end="0"/>
                                            </p:txEl>
                                          </p:spTgt>
                                        </p:tgtEl>
                                        <p:attrNameLst>
                                          <p:attrName>style.visibility</p:attrName>
                                        </p:attrNameLst>
                                      </p:cBhvr>
                                      <p:to>
                                        <p:strVal val="visible"/>
                                      </p:to>
                                    </p:set>
                                    <p:animEffect transition="in" filter="fade">
                                      <p:cBhvr>
                                        <p:cTn id="16" dur="500"/>
                                        <p:tgtEl>
                                          <p:spTgt spid="31">
                                            <p:txEl>
                                              <p:pRg st="0" end="0"/>
                                            </p:txEl>
                                          </p:spTgt>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par>
                          <p:cTn id="26" fill="hold">
                            <p:stCondLst>
                              <p:cond delay="500"/>
                            </p:stCondLst>
                            <p:childTnLst>
                              <p:par>
                                <p:cTn id="27" presetID="10" presetClass="entr" presetSubtype="0" fill="hold" grpId="0" nodeType="afterEffect">
                                  <p:stCondLst>
                                    <p:cond delay="50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1500"/>
                            </p:stCondLst>
                            <p:childTnLst>
                              <p:par>
                                <p:cTn id="31" presetID="22" presetClass="entr" presetSubtype="1" fill="hold" grpId="0" nodeType="afterEffect">
                                  <p:stCondLst>
                                    <p:cond delay="50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35" grpId="0" animBg="1"/>
      <p:bldP spid="46" grpId="0"/>
      <p:bldP spid="3" grpId="0"/>
    </p:bldLst>
  </p:timing>
</p:sld>
</file>

<file path=ppt/theme/theme1.xml><?xml version="1.0" encoding="utf-8"?>
<a:theme xmlns:a="http://schemas.openxmlformats.org/drawingml/2006/main" name="1_Office 主题">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2773</TotalTime>
  <Words>2977</Words>
  <Application>Microsoft Office PowerPoint</Application>
  <PresentationFormat>全屏显示(4:3)</PresentationFormat>
  <Paragraphs>522</Paragraphs>
  <Slides>30</Slides>
  <Notes>19</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7" baseType="lpstr">
      <vt:lpstr>MS PGothic</vt:lpstr>
      <vt:lpstr>MS PGothic</vt:lpstr>
      <vt:lpstr>ZapfDingbats</vt:lpstr>
      <vt:lpstr>黑体</vt:lpstr>
      <vt:lpstr>华文中宋</vt:lpstr>
      <vt:lpstr>楷体_GB2312</vt:lpstr>
      <vt:lpstr>宋体</vt:lpstr>
      <vt:lpstr>Arial</vt:lpstr>
      <vt:lpstr>Calibri</vt:lpstr>
      <vt:lpstr>Comic Sans MS</vt:lpstr>
      <vt:lpstr>Symbol</vt:lpstr>
      <vt:lpstr>Tahoma</vt:lpstr>
      <vt:lpstr>Times New Roman</vt:lpstr>
      <vt:lpstr>Wingdings</vt:lpstr>
      <vt:lpstr>1_Office 主题</vt:lpstr>
      <vt:lpstr>Visio</vt:lpstr>
      <vt:lpstr>VISIO</vt:lpstr>
      <vt:lpstr> 复 习 课</vt:lpstr>
      <vt:lpstr>第一章 概述</vt:lpstr>
      <vt:lpstr>1.1 计算机网络的概念</vt:lpstr>
      <vt:lpstr>1.2 </vt:lpstr>
      <vt:lpstr>1.2 </vt:lpstr>
      <vt:lpstr>1.3 分组交换的主要特点 </vt:lpstr>
      <vt:lpstr>1.5  网络的性能:时延(delay/latency)</vt:lpstr>
      <vt:lpstr>1.5  网络的性能:时延(delay/latency)</vt:lpstr>
      <vt:lpstr>1.6  网络体系结构：分层模型</vt:lpstr>
      <vt:lpstr>第二章 应用层</vt:lpstr>
      <vt:lpstr>2.2 Web和HTTP</vt:lpstr>
      <vt:lpstr>2.2 HTTP-报文格式</vt:lpstr>
      <vt:lpstr>2.2 HTTP-报文格式</vt:lpstr>
      <vt:lpstr>2.2 HTTP-连接管理</vt:lpstr>
      <vt:lpstr>2.3 DNS域名系统</vt:lpstr>
      <vt:lpstr>2.3 互联网的 DNS 域名服务器 </vt:lpstr>
      <vt:lpstr>2.4 动态主机配置协议 DHCP</vt:lpstr>
      <vt:lpstr>2.5 FTP文件传输协议 </vt:lpstr>
      <vt:lpstr>PowerPoint 演示文稿</vt:lpstr>
      <vt:lpstr>第三章 运输层</vt:lpstr>
      <vt:lpstr>3.4 可靠传输原理</vt:lpstr>
      <vt:lpstr>可靠传输原理</vt:lpstr>
      <vt:lpstr>3.5.5 TCP流控: 工作原理</vt:lpstr>
      <vt:lpstr>3.6 TCP 的拥塞控制方法</vt:lpstr>
      <vt:lpstr>TCP的拥塞控制算法</vt:lpstr>
      <vt:lpstr>理解拥塞控制算法</vt:lpstr>
      <vt:lpstr>第四章 网络层</vt:lpstr>
      <vt:lpstr>第四章 网络层（续）</vt:lpstr>
      <vt:lpstr>第五章 数据链路层</vt:lpstr>
      <vt:lpstr>复习小结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Sharon</dc:creator>
  <cp:lastModifiedBy>Sharon</cp:lastModifiedBy>
  <cp:revision>97</cp:revision>
  <dcterms:created xsi:type="dcterms:W3CDTF">2016-12-30T15:00:20Z</dcterms:created>
  <dcterms:modified xsi:type="dcterms:W3CDTF">2017-06-15T08:37:35Z</dcterms:modified>
</cp:coreProperties>
</file>