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8"/>
  </p:notesMasterIdLst>
  <p:sldIdLst>
    <p:sldId id="256" r:id="rId2"/>
    <p:sldId id="258" r:id="rId3"/>
    <p:sldId id="261" r:id="rId4"/>
    <p:sldId id="263" r:id="rId5"/>
    <p:sldId id="262" r:id="rId6"/>
    <p:sldId id="288" r:id="rId7"/>
    <p:sldId id="264" r:id="rId8"/>
    <p:sldId id="292" r:id="rId9"/>
    <p:sldId id="294" r:id="rId10"/>
    <p:sldId id="284" r:id="rId11"/>
    <p:sldId id="268" r:id="rId12"/>
    <p:sldId id="269" r:id="rId13"/>
    <p:sldId id="295" r:id="rId14"/>
    <p:sldId id="296" r:id="rId15"/>
    <p:sldId id="285" r:id="rId16"/>
    <p:sldId id="298" r:id="rId17"/>
    <p:sldId id="309" r:id="rId18"/>
    <p:sldId id="310" r:id="rId19"/>
    <p:sldId id="311" r:id="rId20"/>
    <p:sldId id="312" r:id="rId21"/>
    <p:sldId id="308" r:id="rId22"/>
    <p:sldId id="286" r:id="rId23"/>
    <p:sldId id="313" r:id="rId24"/>
    <p:sldId id="315" r:id="rId25"/>
    <p:sldId id="316" r:id="rId26"/>
    <p:sldId id="317" r:id="rId27"/>
    <p:sldId id="318" r:id="rId28"/>
    <p:sldId id="319" r:id="rId29"/>
    <p:sldId id="320" r:id="rId30"/>
    <p:sldId id="287" r:id="rId31"/>
    <p:sldId id="359" r:id="rId32"/>
    <p:sldId id="322" r:id="rId33"/>
    <p:sldId id="327" r:id="rId34"/>
    <p:sldId id="328" r:id="rId35"/>
    <p:sldId id="329" r:id="rId36"/>
    <p:sldId id="330" r:id="rId37"/>
    <p:sldId id="331" r:id="rId38"/>
    <p:sldId id="332" r:id="rId39"/>
    <p:sldId id="324" r:id="rId40"/>
    <p:sldId id="325" r:id="rId41"/>
    <p:sldId id="274" r:id="rId42"/>
    <p:sldId id="275" r:id="rId43"/>
    <p:sldId id="276" r:id="rId44"/>
    <p:sldId id="278" r:id="rId45"/>
    <p:sldId id="334" r:id="rId46"/>
    <p:sldId id="279" r:id="rId47"/>
    <p:sldId id="280" r:id="rId48"/>
    <p:sldId id="281" r:id="rId49"/>
    <p:sldId id="344" r:id="rId50"/>
    <p:sldId id="335" r:id="rId51"/>
    <p:sldId id="336" r:id="rId52"/>
    <p:sldId id="345" r:id="rId53"/>
    <p:sldId id="362" r:id="rId54"/>
    <p:sldId id="364" r:id="rId55"/>
    <p:sldId id="363" r:id="rId56"/>
    <p:sldId id="360" r:id="rId57"/>
    <p:sldId id="348" r:id="rId58"/>
    <p:sldId id="355" r:id="rId59"/>
    <p:sldId id="290" r:id="rId60"/>
    <p:sldId id="349" r:id="rId61"/>
    <p:sldId id="291" r:id="rId62"/>
    <p:sldId id="356" r:id="rId63"/>
    <p:sldId id="357" r:id="rId64"/>
    <p:sldId id="347" r:id="rId65"/>
    <p:sldId id="351" r:id="rId66"/>
    <p:sldId id="352"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8ABAD4"/>
    <a:srgbClr val="333399"/>
    <a:srgbClr val="92D050"/>
    <a:srgbClr val="F59E00"/>
    <a:srgbClr val="99FFCC"/>
    <a:srgbClr val="DCDCED"/>
    <a:srgbClr val="D73407"/>
    <a:srgbClr val="CC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04" autoAdjust="0"/>
  </p:normalViewPr>
  <p:slideViewPr>
    <p:cSldViewPr snapToGrid="0">
      <p:cViewPr varScale="1">
        <p:scale>
          <a:sx n="75" d="100"/>
          <a:sy n="75" d="100"/>
        </p:scale>
        <p:origin x="16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9228D-ECA4-4D94-A3D5-DEA4C2C98D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9F4BAC-6CB4-45C6-AA68-E64D20D8A358}">
      <dgm:prSet/>
      <dgm:spPr>
        <a:solidFill>
          <a:srgbClr val="FFFF99"/>
        </a:solidFill>
        <a:ln>
          <a:solidFill>
            <a:schemeClr val="bg2">
              <a:lumMod val="75000"/>
            </a:schemeClr>
          </a:solidFill>
        </a:ln>
      </dgm:spPr>
      <dgm:t>
        <a:bodyPr/>
        <a:lstStyle/>
        <a:p>
          <a:pPr rtl="0"/>
          <a:r>
            <a:rPr kumimoji="1" lang="zh-CN" b="1" dirty="0" smtClean="0">
              <a:solidFill>
                <a:schemeClr val="tx1"/>
              </a:solidFill>
            </a:rPr>
            <a:t>按距离尺度划分：</a:t>
          </a:r>
          <a:endParaRPr lang="zh-CN" dirty="0">
            <a:solidFill>
              <a:schemeClr val="tx1"/>
            </a:solidFill>
          </a:endParaRPr>
        </a:p>
      </dgm:t>
    </dgm:pt>
    <dgm:pt modelId="{5DF32F4D-FFFE-4492-A636-C88566C37B93}" type="parTrans" cxnId="{E3527B86-0020-4614-A7D2-5A34FEDC5D10}">
      <dgm:prSet/>
      <dgm:spPr/>
      <dgm:t>
        <a:bodyPr/>
        <a:lstStyle/>
        <a:p>
          <a:endParaRPr lang="zh-CN" altLang="en-US"/>
        </a:p>
      </dgm:t>
    </dgm:pt>
    <dgm:pt modelId="{C3E2D717-2E08-4D4D-B9E8-70ED60A875CE}" type="sibTrans" cxnId="{E3527B86-0020-4614-A7D2-5A34FEDC5D10}">
      <dgm:prSet/>
      <dgm:spPr/>
      <dgm:t>
        <a:bodyPr/>
        <a:lstStyle/>
        <a:p>
          <a:endParaRPr lang="zh-CN" altLang="en-US"/>
        </a:p>
      </dgm:t>
    </dgm:pt>
    <dgm:pt modelId="{91BC2DE9-DBEE-4A75-A0A5-619F461ED6A6}" type="pres">
      <dgm:prSet presAssocID="{6409228D-ECA4-4D94-A3D5-DEA4C2C98D9C}" presName="linear" presStyleCnt="0">
        <dgm:presLayoutVars>
          <dgm:animLvl val="lvl"/>
          <dgm:resizeHandles val="exact"/>
        </dgm:presLayoutVars>
      </dgm:prSet>
      <dgm:spPr/>
      <dgm:t>
        <a:bodyPr/>
        <a:lstStyle/>
        <a:p>
          <a:endParaRPr lang="zh-CN" altLang="en-US"/>
        </a:p>
      </dgm:t>
    </dgm:pt>
    <dgm:pt modelId="{5EE50CD7-2E3B-4890-AA23-716BFDD2DB1C}" type="pres">
      <dgm:prSet presAssocID="{6F9F4BAC-6CB4-45C6-AA68-E64D20D8A358}" presName="parentText" presStyleLbl="node1" presStyleIdx="0" presStyleCnt="1" custLinFactNeighborX="-861" custLinFactNeighborY="-3059">
        <dgm:presLayoutVars>
          <dgm:chMax val="0"/>
          <dgm:bulletEnabled val="1"/>
        </dgm:presLayoutVars>
      </dgm:prSet>
      <dgm:spPr/>
      <dgm:t>
        <a:bodyPr/>
        <a:lstStyle/>
        <a:p>
          <a:endParaRPr lang="zh-CN" altLang="en-US"/>
        </a:p>
      </dgm:t>
    </dgm:pt>
  </dgm:ptLst>
  <dgm:cxnLst>
    <dgm:cxn modelId="{E3527B86-0020-4614-A7D2-5A34FEDC5D10}" srcId="{6409228D-ECA4-4D94-A3D5-DEA4C2C98D9C}" destId="{6F9F4BAC-6CB4-45C6-AA68-E64D20D8A358}" srcOrd="0" destOrd="0" parTransId="{5DF32F4D-FFFE-4492-A636-C88566C37B93}" sibTransId="{C3E2D717-2E08-4D4D-B9E8-70ED60A875CE}"/>
    <dgm:cxn modelId="{1F123BBE-6692-4058-B673-DF80194A6353}" type="presOf" srcId="{6409228D-ECA4-4D94-A3D5-DEA4C2C98D9C}" destId="{91BC2DE9-DBEE-4A75-A0A5-619F461ED6A6}" srcOrd="0" destOrd="0" presId="urn:microsoft.com/office/officeart/2005/8/layout/vList2"/>
    <dgm:cxn modelId="{FEA248F4-3EB6-4400-91C0-362363EED5BF}" type="presOf" srcId="{6F9F4BAC-6CB4-45C6-AA68-E64D20D8A358}" destId="{5EE50CD7-2E3B-4890-AA23-716BFDD2DB1C}" srcOrd="0" destOrd="0" presId="urn:microsoft.com/office/officeart/2005/8/layout/vList2"/>
    <dgm:cxn modelId="{A1D0E8A8-9A40-4370-8D4A-56D2BD0D6EA4}" type="presParOf" srcId="{91BC2DE9-DBEE-4A75-A0A5-619F461ED6A6}" destId="{5EE50CD7-2E3B-4890-AA23-716BFDD2DB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7187C-8000-43C0-9AAC-52CE87711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769E4B6-1899-4BBC-8A9A-0DCB31EF20CE}">
      <dgm:prSet/>
      <dgm:spPr>
        <a:solidFill>
          <a:srgbClr val="FFFF99"/>
        </a:solidFill>
        <a:ln>
          <a:solidFill>
            <a:schemeClr val="bg2">
              <a:lumMod val="75000"/>
            </a:schemeClr>
          </a:solidFill>
        </a:ln>
      </dgm:spPr>
      <dgm:t>
        <a:bodyPr/>
        <a:lstStyle/>
        <a:p>
          <a:pPr rtl="0"/>
          <a:r>
            <a:rPr kumimoji="1" lang="zh-CN" b="1" dirty="0" smtClean="0">
              <a:solidFill>
                <a:schemeClr val="tx1"/>
              </a:solidFill>
            </a:rPr>
            <a:t>个域网：：短距离无线电通信，如蓝牙、</a:t>
          </a:r>
          <a:r>
            <a:rPr kumimoji="1" lang="en-US" b="0" dirty="0" smtClean="0">
              <a:solidFill>
                <a:schemeClr val="tx1"/>
              </a:solidFill>
              <a:latin typeface="Times New Roman" panose="02020603050405020304" pitchFamily="18" charset="0"/>
              <a:cs typeface="Times New Roman" panose="02020603050405020304" pitchFamily="18" charset="0"/>
            </a:rPr>
            <a:t>RFID</a:t>
          </a:r>
          <a:r>
            <a:rPr kumimoji="1" lang="zh-CN" b="1" dirty="0" smtClean="0">
              <a:solidFill>
                <a:schemeClr val="tx1"/>
              </a:solidFill>
            </a:rPr>
            <a:t>。</a:t>
          </a:r>
          <a:endParaRPr lang="zh-CN" dirty="0">
            <a:solidFill>
              <a:schemeClr val="tx1"/>
            </a:solidFill>
          </a:endParaRPr>
        </a:p>
      </dgm:t>
    </dgm:pt>
    <dgm:pt modelId="{AB1BECFB-D898-474B-95EA-629D7E5568C9}" type="parTrans" cxnId="{41A9EBF9-A920-4702-A61C-F299EECBA90E}">
      <dgm:prSet/>
      <dgm:spPr/>
      <dgm:t>
        <a:bodyPr/>
        <a:lstStyle/>
        <a:p>
          <a:endParaRPr lang="zh-CN" altLang="en-US"/>
        </a:p>
      </dgm:t>
    </dgm:pt>
    <dgm:pt modelId="{39928092-B762-46DE-B033-199402156F33}" type="sibTrans" cxnId="{41A9EBF9-A920-4702-A61C-F299EECBA90E}">
      <dgm:prSet/>
      <dgm:spPr/>
      <dgm:t>
        <a:bodyPr/>
        <a:lstStyle/>
        <a:p>
          <a:endParaRPr lang="zh-CN" altLang="en-US"/>
        </a:p>
      </dgm:t>
    </dgm:pt>
    <dgm:pt modelId="{C7CBA6A0-A7FE-4922-B021-1543F9E22B28}" type="pres">
      <dgm:prSet presAssocID="{66B7187C-8000-43C0-9AAC-52CE8771127C}" presName="linear" presStyleCnt="0">
        <dgm:presLayoutVars>
          <dgm:animLvl val="lvl"/>
          <dgm:resizeHandles val="exact"/>
        </dgm:presLayoutVars>
      </dgm:prSet>
      <dgm:spPr/>
      <dgm:t>
        <a:bodyPr/>
        <a:lstStyle/>
        <a:p>
          <a:endParaRPr lang="zh-CN" altLang="en-US"/>
        </a:p>
      </dgm:t>
    </dgm:pt>
    <dgm:pt modelId="{E51CAEAC-4C55-4931-B936-1A0F4F4CD75C}" type="pres">
      <dgm:prSet presAssocID="{D769E4B6-1899-4BBC-8A9A-0DCB31EF20CE}" presName="parentText" presStyleLbl="node1" presStyleIdx="0" presStyleCnt="1">
        <dgm:presLayoutVars>
          <dgm:chMax val="0"/>
          <dgm:bulletEnabled val="1"/>
        </dgm:presLayoutVars>
      </dgm:prSet>
      <dgm:spPr/>
      <dgm:t>
        <a:bodyPr/>
        <a:lstStyle/>
        <a:p>
          <a:endParaRPr lang="zh-CN" altLang="en-US"/>
        </a:p>
      </dgm:t>
    </dgm:pt>
  </dgm:ptLst>
  <dgm:cxnLst>
    <dgm:cxn modelId="{9F5F4F78-6702-40D7-95B4-CBDE4B037390}" type="presOf" srcId="{D769E4B6-1899-4BBC-8A9A-0DCB31EF20CE}" destId="{E51CAEAC-4C55-4931-B936-1A0F4F4CD75C}" srcOrd="0" destOrd="0" presId="urn:microsoft.com/office/officeart/2005/8/layout/vList2"/>
    <dgm:cxn modelId="{41A9EBF9-A920-4702-A61C-F299EECBA90E}" srcId="{66B7187C-8000-43C0-9AAC-52CE8771127C}" destId="{D769E4B6-1899-4BBC-8A9A-0DCB31EF20CE}" srcOrd="0" destOrd="0" parTransId="{AB1BECFB-D898-474B-95EA-629D7E5568C9}" sibTransId="{39928092-B762-46DE-B033-199402156F33}"/>
    <dgm:cxn modelId="{9C3FBAE0-B4AD-4DAA-8E3E-9B2879DB46B6}" type="presOf" srcId="{66B7187C-8000-43C0-9AAC-52CE8771127C}" destId="{C7CBA6A0-A7FE-4922-B021-1543F9E22B28}" srcOrd="0" destOrd="0" presId="urn:microsoft.com/office/officeart/2005/8/layout/vList2"/>
    <dgm:cxn modelId="{37BF0AEC-FEC5-4C11-AA31-061FD8B7D832}" type="presParOf" srcId="{C7CBA6A0-A7FE-4922-B021-1543F9E22B28}" destId="{E51CAEAC-4C55-4931-B936-1A0F4F4CD7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4FEC49-EE94-4872-9AFD-842DD0007A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6B880F7-3048-46BB-A5AE-0216D8E86226}">
      <dgm:prSet/>
      <dgm:spPr>
        <a:solidFill>
          <a:srgbClr val="FFFF99"/>
        </a:solidFill>
        <a:ln>
          <a:solidFill>
            <a:schemeClr val="bg2">
              <a:lumMod val="75000"/>
            </a:schemeClr>
          </a:solidFill>
        </a:ln>
      </dgm:spPr>
      <dgm:t>
        <a:bodyPr/>
        <a:lstStyle/>
        <a:p>
          <a:pPr rtl="0"/>
          <a:r>
            <a:rPr lang="zh-CN" b="1" dirty="0" smtClean="0">
              <a:solidFill>
                <a:schemeClr val="tx1"/>
              </a:solidFill>
            </a:rPr>
            <a:t>无线局域网</a:t>
          </a:r>
          <a:endParaRPr lang="zh-CN" dirty="0">
            <a:solidFill>
              <a:schemeClr val="tx1"/>
            </a:solidFill>
          </a:endParaRPr>
        </a:p>
      </dgm:t>
    </dgm:pt>
    <dgm:pt modelId="{E9CD50E0-F1A7-4B08-9CF9-E992530C98CF}" type="parTrans" cxnId="{B0A56C13-C468-423C-B86C-50EC35163DC6}">
      <dgm:prSet/>
      <dgm:spPr/>
      <dgm:t>
        <a:bodyPr/>
        <a:lstStyle/>
        <a:p>
          <a:endParaRPr lang="zh-CN" altLang="en-US"/>
        </a:p>
      </dgm:t>
    </dgm:pt>
    <dgm:pt modelId="{61B0C9B3-21D6-4673-9225-4546BAF13005}" type="sibTrans" cxnId="{B0A56C13-C468-423C-B86C-50EC35163DC6}">
      <dgm:prSet/>
      <dgm:spPr/>
      <dgm:t>
        <a:bodyPr/>
        <a:lstStyle/>
        <a:p>
          <a:endParaRPr lang="zh-CN" altLang="en-US"/>
        </a:p>
      </dgm:t>
    </dgm:pt>
    <dgm:pt modelId="{D9384EB0-420F-4639-BAF6-D8B8A2811F7F}">
      <dgm:prSet/>
      <dgm:spPr/>
      <dgm:t>
        <a:bodyPr/>
        <a:lstStyle/>
        <a:p>
          <a:pPr rtl="0"/>
          <a:r>
            <a:rPr lang="en-US" b="0" dirty="0" smtClean="0"/>
            <a:t>IEEE 802.11</a:t>
          </a:r>
          <a:r>
            <a:rPr lang="zh-CN" b="0" dirty="0" smtClean="0"/>
            <a:t>，俗称</a:t>
          </a:r>
          <a:r>
            <a:rPr lang="en-US" b="0" dirty="0" err="1" smtClean="0"/>
            <a:t>WiFi</a:t>
          </a:r>
          <a:r>
            <a:rPr lang="zh-CN" b="0" dirty="0" smtClean="0"/>
            <a:t>。</a:t>
          </a:r>
          <a:endParaRPr lang="zh-CN" b="0" dirty="0"/>
        </a:p>
      </dgm:t>
    </dgm:pt>
    <dgm:pt modelId="{A4760DE2-76F0-4929-A35D-FE47C506D60E}" type="parTrans" cxnId="{6FE41610-BC6A-4E3C-90BF-6BCD70EAAF79}">
      <dgm:prSet/>
      <dgm:spPr/>
      <dgm:t>
        <a:bodyPr/>
        <a:lstStyle/>
        <a:p>
          <a:endParaRPr lang="zh-CN" altLang="en-US"/>
        </a:p>
      </dgm:t>
    </dgm:pt>
    <dgm:pt modelId="{27F97175-DC19-4469-9EA1-93B9FEAA69E8}" type="sibTrans" cxnId="{6FE41610-BC6A-4E3C-90BF-6BCD70EAAF79}">
      <dgm:prSet/>
      <dgm:spPr/>
      <dgm:t>
        <a:bodyPr/>
        <a:lstStyle/>
        <a:p>
          <a:endParaRPr lang="zh-CN" altLang="en-US"/>
        </a:p>
      </dgm:t>
    </dgm:pt>
    <dgm:pt modelId="{D70E2293-0B7E-42CA-81FC-4245F9893363}">
      <dgm:prSet/>
      <dgm:spPr/>
      <dgm:t>
        <a:bodyPr/>
        <a:lstStyle/>
        <a:p>
          <a:pPr rtl="0"/>
          <a:r>
            <a:rPr lang="zh-CN" b="0" dirty="0" smtClean="0"/>
            <a:t>速率：</a:t>
          </a:r>
          <a:r>
            <a:rPr lang="en-US" b="0" dirty="0" smtClean="0"/>
            <a:t>11Mbp</a:t>
          </a:r>
          <a:r>
            <a:rPr lang="zh-CN" b="0" dirty="0" smtClean="0"/>
            <a:t>至几百</a:t>
          </a:r>
          <a:r>
            <a:rPr lang="en-US" b="0" dirty="0" smtClean="0"/>
            <a:t>Mbps</a:t>
          </a:r>
          <a:r>
            <a:rPr lang="zh-CN" altLang="en-US" b="0" dirty="0" smtClean="0"/>
            <a:t>，新标准达</a:t>
          </a:r>
          <a:r>
            <a:rPr lang="en-US" altLang="zh-CN" b="0" dirty="0" err="1" smtClean="0"/>
            <a:t>Gbps</a:t>
          </a:r>
          <a:r>
            <a:rPr lang="zh-CN" altLang="en-US" b="0" dirty="0" smtClean="0"/>
            <a:t>。</a:t>
          </a:r>
          <a:endParaRPr lang="zh-CN" b="0" dirty="0"/>
        </a:p>
      </dgm:t>
    </dgm:pt>
    <dgm:pt modelId="{A40251B6-3CE9-4711-A342-D7B1175EA5DE}" type="parTrans" cxnId="{EF9C327D-B6E1-4560-A84A-ADB1FD2CF09E}">
      <dgm:prSet/>
      <dgm:spPr/>
      <dgm:t>
        <a:bodyPr/>
        <a:lstStyle/>
        <a:p>
          <a:endParaRPr lang="zh-CN" altLang="en-US"/>
        </a:p>
      </dgm:t>
    </dgm:pt>
    <dgm:pt modelId="{B8EE8D0D-67ED-4A21-B702-BC02EF9109A7}" type="sibTrans" cxnId="{EF9C327D-B6E1-4560-A84A-ADB1FD2CF09E}">
      <dgm:prSet/>
      <dgm:spPr/>
      <dgm:t>
        <a:bodyPr/>
        <a:lstStyle/>
        <a:p>
          <a:endParaRPr lang="zh-CN" altLang="en-US"/>
        </a:p>
      </dgm:t>
    </dgm:pt>
    <dgm:pt modelId="{AED61C76-CC92-4B0B-AA3F-00DF2AFFAC1A}">
      <dgm:prSet/>
      <dgm:spPr>
        <a:solidFill>
          <a:srgbClr val="FFFF99"/>
        </a:solidFill>
        <a:ln>
          <a:solidFill>
            <a:schemeClr val="bg2">
              <a:lumMod val="75000"/>
            </a:schemeClr>
          </a:solidFill>
        </a:ln>
      </dgm:spPr>
      <dgm:t>
        <a:bodyPr/>
        <a:lstStyle/>
        <a:p>
          <a:pPr rtl="0"/>
          <a:r>
            <a:rPr lang="zh-CN" b="1" dirty="0" smtClean="0">
              <a:solidFill>
                <a:schemeClr val="tx1"/>
              </a:solidFill>
            </a:rPr>
            <a:t>有线局域网</a:t>
          </a:r>
          <a:endParaRPr lang="zh-CN" dirty="0">
            <a:solidFill>
              <a:schemeClr val="tx1"/>
            </a:solidFill>
          </a:endParaRPr>
        </a:p>
      </dgm:t>
    </dgm:pt>
    <dgm:pt modelId="{B9842702-FAD4-4120-838B-4A792FF6E125}" type="parTrans" cxnId="{C369A2D5-C3C6-410A-B8D4-29E478ED3E2F}">
      <dgm:prSet/>
      <dgm:spPr/>
      <dgm:t>
        <a:bodyPr/>
        <a:lstStyle/>
        <a:p>
          <a:endParaRPr lang="zh-CN" altLang="en-US"/>
        </a:p>
      </dgm:t>
    </dgm:pt>
    <dgm:pt modelId="{26BD7B9C-0CE7-47D8-9316-15EBE8E0FD9B}" type="sibTrans" cxnId="{C369A2D5-C3C6-410A-B8D4-29E478ED3E2F}">
      <dgm:prSet/>
      <dgm:spPr/>
      <dgm:t>
        <a:bodyPr/>
        <a:lstStyle/>
        <a:p>
          <a:endParaRPr lang="zh-CN" altLang="en-US"/>
        </a:p>
      </dgm:t>
    </dgm:pt>
    <dgm:pt modelId="{4EC21DC3-DD83-487D-8C0A-B9BF7F62CB18}">
      <dgm:prSet/>
      <dgm:spPr/>
      <dgm:t>
        <a:bodyPr/>
        <a:lstStyle/>
        <a:p>
          <a:pPr rtl="0"/>
          <a:r>
            <a:rPr lang="zh-CN" b="0" dirty="0" smtClean="0"/>
            <a:t>以太网，</a:t>
          </a:r>
          <a:r>
            <a:rPr lang="en-US" b="0" dirty="0" smtClean="0"/>
            <a:t>IEEE 802.3</a:t>
          </a:r>
          <a:endParaRPr lang="zh-CN" b="0" dirty="0"/>
        </a:p>
      </dgm:t>
    </dgm:pt>
    <dgm:pt modelId="{3E928610-F3D9-484D-B81C-4D8E43D4C1CE}" type="parTrans" cxnId="{FD89D250-1EF2-4D13-ACE7-2BD8DB39D0B9}">
      <dgm:prSet/>
      <dgm:spPr/>
      <dgm:t>
        <a:bodyPr/>
        <a:lstStyle/>
        <a:p>
          <a:endParaRPr lang="zh-CN" altLang="en-US"/>
        </a:p>
      </dgm:t>
    </dgm:pt>
    <dgm:pt modelId="{37190697-5EAF-422F-BD65-D81C77E45C6D}" type="sibTrans" cxnId="{FD89D250-1EF2-4D13-ACE7-2BD8DB39D0B9}">
      <dgm:prSet/>
      <dgm:spPr/>
      <dgm:t>
        <a:bodyPr/>
        <a:lstStyle/>
        <a:p>
          <a:endParaRPr lang="zh-CN" altLang="en-US"/>
        </a:p>
      </dgm:t>
    </dgm:pt>
    <dgm:pt modelId="{DDB77FFE-8DAB-4AC2-A27F-C86161F83A2B}">
      <dgm:prSet/>
      <dgm:spPr/>
      <dgm:t>
        <a:bodyPr/>
        <a:lstStyle/>
        <a:p>
          <a:pPr rtl="0"/>
          <a:r>
            <a:rPr lang="zh-CN" b="0" dirty="0" smtClean="0"/>
            <a:t>经典以太网</a:t>
          </a:r>
          <a:endParaRPr lang="zh-CN" b="0" dirty="0"/>
        </a:p>
      </dgm:t>
    </dgm:pt>
    <dgm:pt modelId="{9CEB9617-AC8D-4C66-9168-B954DEFB83D6}" type="parTrans" cxnId="{FAAE9470-4E5F-4DAD-86FE-485013606794}">
      <dgm:prSet/>
      <dgm:spPr/>
      <dgm:t>
        <a:bodyPr/>
        <a:lstStyle/>
        <a:p>
          <a:endParaRPr lang="zh-CN" altLang="en-US"/>
        </a:p>
      </dgm:t>
    </dgm:pt>
    <dgm:pt modelId="{CD56E512-5115-4468-BD6B-235CDF2927FC}" type="sibTrans" cxnId="{FAAE9470-4E5F-4DAD-86FE-485013606794}">
      <dgm:prSet/>
      <dgm:spPr/>
      <dgm:t>
        <a:bodyPr/>
        <a:lstStyle/>
        <a:p>
          <a:endParaRPr lang="zh-CN" altLang="en-US"/>
        </a:p>
      </dgm:t>
    </dgm:pt>
    <dgm:pt modelId="{D09FF7C2-5972-4803-9D2E-1BC8E2A7B9B3}">
      <dgm:prSet/>
      <dgm:spPr/>
      <dgm:t>
        <a:bodyPr/>
        <a:lstStyle/>
        <a:p>
          <a:pPr rtl="0"/>
          <a:r>
            <a:rPr lang="zh-CN" b="0" dirty="0" smtClean="0"/>
            <a:t>交换式以太网</a:t>
          </a:r>
          <a:endParaRPr lang="zh-CN" b="0" dirty="0"/>
        </a:p>
      </dgm:t>
    </dgm:pt>
    <dgm:pt modelId="{C5168D56-3C17-4C59-B7D6-08B0C153471C}" type="parTrans" cxnId="{1BDD9E38-6611-4726-8644-D85CBC79427C}">
      <dgm:prSet/>
      <dgm:spPr/>
      <dgm:t>
        <a:bodyPr/>
        <a:lstStyle/>
        <a:p>
          <a:endParaRPr lang="zh-CN" altLang="en-US"/>
        </a:p>
      </dgm:t>
    </dgm:pt>
    <dgm:pt modelId="{B4F44F5A-3A2E-4F14-97B2-783ABBFEE1EB}" type="sibTrans" cxnId="{1BDD9E38-6611-4726-8644-D85CBC79427C}">
      <dgm:prSet/>
      <dgm:spPr/>
      <dgm:t>
        <a:bodyPr/>
        <a:lstStyle/>
        <a:p>
          <a:endParaRPr lang="zh-CN" altLang="en-US"/>
        </a:p>
      </dgm:t>
    </dgm:pt>
    <dgm:pt modelId="{11F5BDE7-A5B6-4176-9788-6B2D229CA54F}">
      <dgm:prSet/>
      <dgm:spPr/>
      <dgm:t>
        <a:bodyPr/>
        <a:lstStyle/>
        <a:p>
          <a:pPr rtl="0"/>
          <a:r>
            <a:rPr lang="zh-CN" b="0" dirty="0" smtClean="0"/>
            <a:t>家庭局域网</a:t>
          </a:r>
          <a:endParaRPr lang="zh-CN" b="0" dirty="0"/>
        </a:p>
      </dgm:t>
    </dgm:pt>
    <dgm:pt modelId="{C8542A97-6F76-4B85-AC74-CC8084FB2E64}" type="parTrans" cxnId="{436FFB79-18A6-42FB-9AAD-1B29B835E43D}">
      <dgm:prSet/>
      <dgm:spPr/>
      <dgm:t>
        <a:bodyPr/>
        <a:lstStyle/>
        <a:p>
          <a:endParaRPr lang="zh-CN" altLang="en-US"/>
        </a:p>
      </dgm:t>
    </dgm:pt>
    <dgm:pt modelId="{C5D95A6E-E0E4-4B8A-A7C2-C48E0B15DF7A}" type="sibTrans" cxnId="{436FFB79-18A6-42FB-9AAD-1B29B835E43D}">
      <dgm:prSet/>
      <dgm:spPr/>
      <dgm:t>
        <a:bodyPr/>
        <a:lstStyle/>
        <a:p>
          <a:endParaRPr lang="zh-CN" altLang="en-US"/>
        </a:p>
      </dgm:t>
    </dgm:pt>
    <dgm:pt modelId="{87E31730-1FAE-4574-98FE-04F3E55FD23D}" type="pres">
      <dgm:prSet presAssocID="{954FEC49-EE94-4872-9AFD-842DD0007AF4}" presName="linear" presStyleCnt="0">
        <dgm:presLayoutVars>
          <dgm:animLvl val="lvl"/>
          <dgm:resizeHandles val="exact"/>
        </dgm:presLayoutVars>
      </dgm:prSet>
      <dgm:spPr/>
      <dgm:t>
        <a:bodyPr/>
        <a:lstStyle/>
        <a:p>
          <a:endParaRPr lang="zh-CN" altLang="en-US"/>
        </a:p>
      </dgm:t>
    </dgm:pt>
    <dgm:pt modelId="{D7E4D6F0-5FC9-4568-90D0-8938524FDA00}" type="pres">
      <dgm:prSet presAssocID="{76B880F7-3048-46BB-A5AE-0216D8E86226}" presName="parentText" presStyleLbl="node1" presStyleIdx="0" presStyleCnt="2">
        <dgm:presLayoutVars>
          <dgm:chMax val="0"/>
          <dgm:bulletEnabled val="1"/>
        </dgm:presLayoutVars>
      </dgm:prSet>
      <dgm:spPr/>
      <dgm:t>
        <a:bodyPr/>
        <a:lstStyle/>
        <a:p>
          <a:endParaRPr lang="zh-CN" altLang="en-US"/>
        </a:p>
      </dgm:t>
    </dgm:pt>
    <dgm:pt modelId="{3A8E0306-943B-4B26-8B73-5BD993BC67CC}" type="pres">
      <dgm:prSet presAssocID="{76B880F7-3048-46BB-A5AE-0216D8E86226}" presName="childText" presStyleLbl="revTx" presStyleIdx="0" presStyleCnt="2">
        <dgm:presLayoutVars>
          <dgm:bulletEnabled val="1"/>
        </dgm:presLayoutVars>
      </dgm:prSet>
      <dgm:spPr/>
      <dgm:t>
        <a:bodyPr/>
        <a:lstStyle/>
        <a:p>
          <a:endParaRPr lang="zh-CN" altLang="en-US"/>
        </a:p>
      </dgm:t>
    </dgm:pt>
    <dgm:pt modelId="{A096C416-ADDB-4440-857B-C501258EEFCA}" type="pres">
      <dgm:prSet presAssocID="{AED61C76-CC92-4B0B-AA3F-00DF2AFFAC1A}" presName="parentText" presStyleLbl="node1" presStyleIdx="1" presStyleCnt="2">
        <dgm:presLayoutVars>
          <dgm:chMax val="0"/>
          <dgm:bulletEnabled val="1"/>
        </dgm:presLayoutVars>
      </dgm:prSet>
      <dgm:spPr/>
      <dgm:t>
        <a:bodyPr/>
        <a:lstStyle/>
        <a:p>
          <a:endParaRPr lang="zh-CN" altLang="en-US"/>
        </a:p>
      </dgm:t>
    </dgm:pt>
    <dgm:pt modelId="{C377053B-07AF-4136-91CE-DE84698EEB2E}" type="pres">
      <dgm:prSet presAssocID="{AED61C76-CC92-4B0B-AA3F-00DF2AFFAC1A}" presName="childText" presStyleLbl="revTx" presStyleIdx="1" presStyleCnt="2">
        <dgm:presLayoutVars>
          <dgm:bulletEnabled val="1"/>
        </dgm:presLayoutVars>
      </dgm:prSet>
      <dgm:spPr/>
      <dgm:t>
        <a:bodyPr/>
        <a:lstStyle/>
        <a:p>
          <a:endParaRPr lang="zh-CN" altLang="en-US"/>
        </a:p>
      </dgm:t>
    </dgm:pt>
  </dgm:ptLst>
  <dgm:cxnLst>
    <dgm:cxn modelId="{436FFB79-18A6-42FB-9AAD-1B29B835E43D}" srcId="{AED61C76-CC92-4B0B-AA3F-00DF2AFFAC1A}" destId="{11F5BDE7-A5B6-4176-9788-6B2D229CA54F}" srcOrd="3" destOrd="0" parTransId="{C8542A97-6F76-4B85-AC74-CC8084FB2E64}" sibTransId="{C5D95A6E-E0E4-4B8A-A7C2-C48E0B15DF7A}"/>
    <dgm:cxn modelId="{B0A56C13-C468-423C-B86C-50EC35163DC6}" srcId="{954FEC49-EE94-4872-9AFD-842DD0007AF4}" destId="{76B880F7-3048-46BB-A5AE-0216D8E86226}" srcOrd="0" destOrd="0" parTransId="{E9CD50E0-F1A7-4B08-9CF9-E992530C98CF}" sibTransId="{61B0C9B3-21D6-4673-9225-4546BAF13005}"/>
    <dgm:cxn modelId="{C4D98C51-6429-4083-A5F8-086189A9FFD9}" type="presOf" srcId="{D70E2293-0B7E-42CA-81FC-4245F9893363}" destId="{3A8E0306-943B-4B26-8B73-5BD993BC67CC}" srcOrd="0" destOrd="1" presId="urn:microsoft.com/office/officeart/2005/8/layout/vList2"/>
    <dgm:cxn modelId="{09B57CFB-6881-4818-8B5A-2545F1C45DDB}" type="presOf" srcId="{76B880F7-3048-46BB-A5AE-0216D8E86226}" destId="{D7E4D6F0-5FC9-4568-90D0-8938524FDA00}" srcOrd="0" destOrd="0" presId="urn:microsoft.com/office/officeart/2005/8/layout/vList2"/>
    <dgm:cxn modelId="{D8BFE844-E0CE-4AD1-8D42-5F9E9F4D3ABC}" type="presOf" srcId="{954FEC49-EE94-4872-9AFD-842DD0007AF4}" destId="{87E31730-1FAE-4574-98FE-04F3E55FD23D}" srcOrd="0" destOrd="0" presId="urn:microsoft.com/office/officeart/2005/8/layout/vList2"/>
    <dgm:cxn modelId="{FAAE9470-4E5F-4DAD-86FE-485013606794}" srcId="{AED61C76-CC92-4B0B-AA3F-00DF2AFFAC1A}" destId="{DDB77FFE-8DAB-4AC2-A27F-C86161F83A2B}" srcOrd="1" destOrd="0" parTransId="{9CEB9617-AC8D-4C66-9168-B954DEFB83D6}" sibTransId="{CD56E512-5115-4468-BD6B-235CDF2927FC}"/>
    <dgm:cxn modelId="{1BDD9E38-6611-4726-8644-D85CBC79427C}" srcId="{AED61C76-CC92-4B0B-AA3F-00DF2AFFAC1A}" destId="{D09FF7C2-5972-4803-9D2E-1BC8E2A7B9B3}" srcOrd="2" destOrd="0" parTransId="{C5168D56-3C17-4C59-B7D6-08B0C153471C}" sibTransId="{B4F44F5A-3A2E-4F14-97B2-783ABBFEE1EB}"/>
    <dgm:cxn modelId="{6FB27A62-DC91-447D-A369-21A1E9B088FC}" type="presOf" srcId="{AED61C76-CC92-4B0B-AA3F-00DF2AFFAC1A}" destId="{A096C416-ADDB-4440-857B-C501258EEFCA}" srcOrd="0" destOrd="0" presId="urn:microsoft.com/office/officeart/2005/8/layout/vList2"/>
    <dgm:cxn modelId="{CE3313AD-183A-4E7C-AF12-68A1607FAB72}" type="presOf" srcId="{DDB77FFE-8DAB-4AC2-A27F-C86161F83A2B}" destId="{C377053B-07AF-4136-91CE-DE84698EEB2E}" srcOrd="0" destOrd="1" presId="urn:microsoft.com/office/officeart/2005/8/layout/vList2"/>
    <dgm:cxn modelId="{F1438D20-E38B-4A35-80DC-273097A92497}" type="presOf" srcId="{D09FF7C2-5972-4803-9D2E-1BC8E2A7B9B3}" destId="{C377053B-07AF-4136-91CE-DE84698EEB2E}" srcOrd="0" destOrd="2" presId="urn:microsoft.com/office/officeart/2005/8/layout/vList2"/>
    <dgm:cxn modelId="{EF9C327D-B6E1-4560-A84A-ADB1FD2CF09E}" srcId="{76B880F7-3048-46BB-A5AE-0216D8E86226}" destId="{D70E2293-0B7E-42CA-81FC-4245F9893363}" srcOrd="1" destOrd="0" parTransId="{A40251B6-3CE9-4711-A342-D7B1175EA5DE}" sibTransId="{B8EE8D0D-67ED-4A21-B702-BC02EF9109A7}"/>
    <dgm:cxn modelId="{74536FCD-4BCA-4236-BE17-39CA7594BE10}" type="presOf" srcId="{D9384EB0-420F-4639-BAF6-D8B8A2811F7F}" destId="{3A8E0306-943B-4B26-8B73-5BD993BC67CC}" srcOrd="0" destOrd="0" presId="urn:microsoft.com/office/officeart/2005/8/layout/vList2"/>
    <dgm:cxn modelId="{FD89D250-1EF2-4D13-ACE7-2BD8DB39D0B9}" srcId="{AED61C76-CC92-4B0B-AA3F-00DF2AFFAC1A}" destId="{4EC21DC3-DD83-487D-8C0A-B9BF7F62CB18}" srcOrd="0" destOrd="0" parTransId="{3E928610-F3D9-484D-B81C-4D8E43D4C1CE}" sibTransId="{37190697-5EAF-422F-BD65-D81C77E45C6D}"/>
    <dgm:cxn modelId="{35701E46-85A8-446C-8E90-AAFEAE9B9DB3}" type="presOf" srcId="{4EC21DC3-DD83-487D-8C0A-B9BF7F62CB18}" destId="{C377053B-07AF-4136-91CE-DE84698EEB2E}" srcOrd="0" destOrd="0" presId="urn:microsoft.com/office/officeart/2005/8/layout/vList2"/>
    <dgm:cxn modelId="{02A98BD6-1141-43F6-8F79-5CC6D7D8868B}" type="presOf" srcId="{11F5BDE7-A5B6-4176-9788-6B2D229CA54F}" destId="{C377053B-07AF-4136-91CE-DE84698EEB2E}" srcOrd="0" destOrd="3" presId="urn:microsoft.com/office/officeart/2005/8/layout/vList2"/>
    <dgm:cxn modelId="{C369A2D5-C3C6-410A-B8D4-29E478ED3E2F}" srcId="{954FEC49-EE94-4872-9AFD-842DD0007AF4}" destId="{AED61C76-CC92-4B0B-AA3F-00DF2AFFAC1A}" srcOrd="1" destOrd="0" parTransId="{B9842702-FAD4-4120-838B-4A792FF6E125}" sibTransId="{26BD7B9C-0CE7-47D8-9316-15EBE8E0FD9B}"/>
    <dgm:cxn modelId="{6FE41610-BC6A-4E3C-90BF-6BCD70EAAF79}" srcId="{76B880F7-3048-46BB-A5AE-0216D8E86226}" destId="{D9384EB0-420F-4639-BAF6-D8B8A2811F7F}" srcOrd="0" destOrd="0" parTransId="{A4760DE2-76F0-4929-A35D-FE47C506D60E}" sibTransId="{27F97175-DC19-4469-9EA1-93B9FEAA69E8}"/>
    <dgm:cxn modelId="{E6FD3515-BFC7-4256-8439-25909B46268D}" type="presParOf" srcId="{87E31730-1FAE-4574-98FE-04F3E55FD23D}" destId="{D7E4D6F0-5FC9-4568-90D0-8938524FDA00}" srcOrd="0" destOrd="0" presId="urn:microsoft.com/office/officeart/2005/8/layout/vList2"/>
    <dgm:cxn modelId="{9739AFF5-CBB5-463F-8580-FC58A610DBBF}" type="presParOf" srcId="{87E31730-1FAE-4574-98FE-04F3E55FD23D}" destId="{3A8E0306-943B-4B26-8B73-5BD993BC67CC}" srcOrd="1" destOrd="0" presId="urn:microsoft.com/office/officeart/2005/8/layout/vList2"/>
    <dgm:cxn modelId="{5F25D179-7E1F-4644-B1C0-35A4D60D322C}" type="presParOf" srcId="{87E31730-1FAE-4574-98FE-04F3E55FD23D}" destId="{A096C416-ADDB-4440-857B-C501258EEFCA}" srcOrd="2" destOrd="0" presId="urn:microsoft.com/office/officeart/2005/8/layout/vList2"/>
    <dgm:cxn modelId="{4FE89014-83AC-409E-8076-3051A16A9751}" type="presParOf" srcId="{87E31730-1FAE-4574-98FE-04F3E55FD23D}" destId="{C377053B-07AF-4136-91CE-DE84698EEB2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AD7934-98E7-40F6-A999-CFB5C095E2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DBB919A-9815-4007-B073-EF851EC349AD}">
      <dgm:prSet custT="1"/>
      <dgm:spPr>
        <a:solidFill>
          <a:srgbClr val="FFFF99"/>
        </a:solidFill>
        <a:ln>
          <a:solidFill>
            <a:schemeClr val="bg2">
              <a:lumMod val="75000"/>
            </a:schemeClr>
          </a:solidFill>
        </a:ln>
      </dgm:spPr>
      <dgm:t>
        <a:bodyPr/>
        <a:lstStyle/>
        <a:p>
          <a:pPr rtl="0"/>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1</a:t>
          </a:r>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）资源子网</a:t>
          </a:r>
          <a:endParaRPr lang="zh-CN" sz="3200" b="0" baseline="0" dirty="0">
            <a:solidFill>
              <a:schemeClr val="tx1"/>
            </a:solidFill>
            <a:effectLst>
              <a:outerShdw blurRad="38100" dist="38100" dir="2700000" algn="tl">
                <a:srgbClr val="000000">
                  <a:alpha val="43137"/>
                </a:srgbClr>
              </a:outerShdw>
            </a:effectLst>
            <a:latin typeface="Times New Roman" panose="02020603050405020304" pitchFamily="18" charset="0"/>
          </a:endParaRPr>
        </a:p>
      </dgm:t>
    </dgm:pt>
    <dgm:pt modelId="{6E17F80C-A1B8-4468-9BD3-496CD4576C0B}" type="parTrans" cxnId="{283D678E-BDC5-4567-A277-97AAB31838EE}">
      <dgm:prSet/>
      <dgm:spPr/>
      <dgm:t>
        <a:bodyPr/>
        <a:lstStyle/>
        <a:p>
          <a:endParaRPr lang="zh-CN" altLang="en-US" b="1"/>
        </a:p>
      </dgm:t>
    </dgm:pt>
    <dgm:pt modelId="{BE34463F-3684-4096-9553-85BB92700585}" type="sibTrans" cxnId="{283D678E-BDC5-4567-A277-97AAB31838EE}">
      <dgm:prSet/>
      <dgm:spPr/>
      <dgm:t>
        <a:bodyPr/>
        <a:lstStyle/>
        <a:p>
          <a:endParaRPr lang="zh-CN" altLang="en-US" b="1"/>
        </a:p>
      </dgm:t>
    </dgm:pt>
    <dgm:pt modelId="{BB60C062-F62C-4FDC-8DD0-2F8FBF2B2C60}">
      <dgm:prSet/>
      <dgm:spPr/>
      <dgm:t>
        <a:bodyPr/>
        <a:lstStyle/>
        <a:p>
          <a:pPr rtl="0"/>
          <a:r>
            <a:rPr lang="zh-CN" b="1" dirty="0" smtClean="0"/>
            <a:t>传统设备：桌面</a:t>
          </a:r>
          <a:r>
            <a:rPr lang="en-US" b="1" dirty="0" smtClean="0"/>
            <a:t>PC </a:t>
          </a:r>
          <a:r>
            <a:rPr lang="zh-CN" b="1" dirty="0" smtClean="0"/>
            <a:t>、工作站、服务器等；</a:t>
          </a:r>
          <a:endParaRPr lang="zh-CN" b="1" dirty="0"/>
        </a:p>
      </dgm:t>
    </dgm:pt>
    <dgm:pt modelId="{98857C4F-C5A5-401D-90E5-0B3A8CD2763E}" type="parTrans" cxnId="{965A1034-6DAC-488D-9597-87737253A3B6}">
      <dgm:prSet/>
      <dgm:spPr/>
      <dgm:t>
        <a:bodyPr/>
        <a:lstStyle/>
        <a:p>
          <a:endParaRPr lang="zh-CN" altLang="en-US" b="1"/>
        </a:p>
      </dgm:t>
    </dgm:pt>
    <dgm:pt modelId="{6EB0FF83-FB04-4C1F-94DA-AD1BA4BE1FC8}" type="sibTrans" cxnId="{965A1034-6DAC-488D-9597-87737253A3B6}">
      <dgm:prSet/>
      <dgm:spPr/>
      <dgm:t>
        <a:bodyPr/>
        <a:lstStyle/>
        <a:p>
          <a:endParaRPr lang="zh-CN" altLang="en-US" b="1"/>
        </a:p>
      </dgm:t>
    </dgm:pt>
    <dgm:pt modelId="{5EDEC76D-87B5-4102-871C-5806F8FF0AC5}">
      <dgm:prSet/>
      <dgm:spPr/>
      <dgm:t>
        <a:bodyPr/>
        <a:lstStyle/>
        <a:p>
          <a:pPr rtl="0"/>
          <a:r>
            <a:rPr lang="zh-CN" b="1" smtClean="0"/>
            <a:t>非传统设备： </a:t>
          </a:r>
          <a:r>
            <a:rPr lang="en-US" b="1" smtClean="0"/>
            <a:t>PDA</a:t>
          </a:r>
          <a:r>
            <a:rPr lang="zh-CN" b="1" smtClean="0"/>
            <a:t>、</a:t>
          </a:r>
          <a:r>
            <a:rPr lang="en-US" b="1" smtClean="0"/>
            <a:t>TV</a:t>
          </a:r>
          <a:r>
            <a:rPr lang="zh-CN" b="1" smtClean="0"/>
            <a:t>、移动计算机、汽车等。</a:t>
          </a:r>
          <a:endParaRPr lang="zh-CN" b="1"/>
        </a:p>
      </dgm:t>
    </dgm:pt>
    <dgm:pt modelId="{D219D1E9-F07B-4EDE-B3B3-590424D0866C}" type="parTrans" cxnId="{48CFA217-728A-4EDF-B10E-8E44F233127A}">
      <dgm:prSet/>
      <dgm:spPr/>
      <dgm:t>
        <a:bodyPr/>
        <a:lstStyle/>
        <a:p>
          <a:endParaRPr lang="zh-CN" altLang="en-US" b="1"/>
        </a:p>
      </dgm:t>
    </dgm:pt>
    <dgm:pt modelId="{F3F24A31-2D3B-4998-ABDC-65DB03302231}" type="sibTrans" cxnId="{48CFA217-728A-4EDF-B10E-8E44F233127A}">
      <dgm:prSet/>
      <dgm:spPr/>
      <dgm:t>
        <a:bodyPr/>
        <a:lstStyle/>
        <a:p>
          <a:endParaRPr lang="zh-CN" altLang="en-US" b="1"/>
        </a:p>
      </dgm:t>
    </dgm:pt>
    <dgm:pt modelId="{B910E27C-50D3-404E-BB25-2B4ACE3561AE}">
      <dgm:prSet custT="1"/>
      <dgm:spPr>
        <a:solidFill>
          <a:srgbClr val="FFFF99"/>
        </a:solidFill>
        <a:ln>
          <a:solidFill>
            <a:schemeClr val="bg2">
              <a:lumMod val="75000"/>
            </a:schemeClr>
          </a:solidFill>
        </a:ln>
      </dgm:spPr>
      <dgm:t>
        <a:bodyPr/>
        <a:lstStyle/>
        <a:p>
          <a:pPr rtl="0"/>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2</a:t>
          </a:r>
          <a:r>
            <a:rPr lang="zh-CN" sz="3200" b="0" baseline="0" dirty="0" smtClean="0">
              <a:solidFill>
                <a:schemeClr val="tx1"/>
              </a:solidFill>
              <a:effectLst>
                <a:outerShdw blurRad="38100" dist="38100" dir="2700000" algn="tl">
                  <a:srgbClr val="000000">
                    <a:alpha val="43137"/>
                  </a:srgbClr>
                </a:outerShdw>
              </a:effectLst>
              <a:latin typeface="Times New Roman" panose="02020603050405020304" pitchFamily="18" charset="0"/>
            </a:rPr>
            <a:t>）通信子网</a:t>
          </a:r>
          <a:endParaRPr lang="zh-CN" sz="3200" b="0" baseline="0" dirty="0">
            <a:solidFill>
              <a:schemeClr val="tx1"/>
            </a:solidFill>
            <a:effectLst>
              <a:outerShdw blurRad="38100" dist="38100" dir="2700000" algn="tl">
                <a:srgbClr val="000000">
                  <a:alpha val="43137"/>
                </a:srgbClr>
              </a:outerShdw>
            </a:effectLst>
            <a:latin typeface="Times New Roman" panose="02020603050405020304" pitchFamily="18" charset="0"/>
          </a:endParaRPr>
        </a:p>
      </dgm:t>
    </dgm:pt>
    <dgm:pt modelId="{3548F9F0-DFDB-4E48-B2A9-26A3554A5736}" type="parTrans" cxnId="{1585843D-06F9-4B02-A57E-5675365E1125}">
      <dgm:prSet/>
      <dgm:spPr/>
      <dgm:t>
        <a:bodyPr/>
        <a:lstStyle/>
        <a:p>
          <a:endParaRPr lang="zh-CN" altLang="en-US" b="1"/>
        </a:p>
      </dgm:t>
    </dgm:pt>
    <dgm:pt modelId="{6441A242-803F-4710-86AF-36B5680C9F02}" type="sibTrans" cxnId="{1585843D-06F9-4B02-A57E-5675365E1125}">
      <dgm:prSet/>
      <dgm:spPr/>
      <dgm:t>
        <a:bodyPr/>
        <a:lstStyle/>
        <a:p>
          <a:endParaRPr lang="zh-CN" altLang="en-US" b="1"/>
        </a:p>
      </dgm:t>
    </dgm:pt>
    <dgm:pt modelId="{3BA97FB0-09C7-40E1-9638-F3D66503E1D4}">
      <dgm:prSet/>
      <dgm:spPr/>
      <dgm:t>
        <a:bodyPr/>
        <a:lstStyle/>
        <a:p>
          <a:pPr rtl="0"/>
          <a:r>
            <a:rPr lang="zh-CN" b="1" dirty="0" smtClean="0">
              <a:solidFill>
                <a:srgbClr val="FF0000"/>
              </a:solidFill>
            </a:rPr>
            <a:t>交换元素</a:t>
          </a:r>
          <a:r>
            <a:rPr lang="zh-CN" b="1" dirty="0" smtClean="0"/>
            <a:t>（交换机、路由器）：负责连接传输线路。</a:t>
          </a:r>
          <a:endParaRPr lang="zh-CN" b="1" dirty="0"/>
        </a:p>
      </dgm:t>
    </dgm:pt>
    <dgm:pt modelId="{0C52D713-3AF3-4053-BA9B-D2293A156E71}" type="parTrans" cxnId="{55100EB0-7A08-4C4A-9A05-1824C0132456}">
      <dgm:prSet/>
      <dgm:spPr/>
      <dgm:t>
        <a:bodyPr/>
        <a:lstStyle/>
        <a:p>
          <a:endParaRPr lang="zh-CN" altLang="en-US" b="1"/>
        </a:p>
      </dgm:t>
    </dgm:pt>
    <dgm:pt modelId="{492FAF5C-F082-40BF-8D22-9DA938FD6F85}" type="sibTrans" cxnId="{55100EB0-7A08-4C4A-9A05-1824C0132456}">
      <dgm:prSet/>
      <dgm:spPr/>
      <dgm:t>
        <a:bodyPr/>
        <a:lstStyle/>
        <a:p>
          <a:endParaRPr lang="zh-CN" altLang="en-US" b="1"/>
        </a:p>
      </dgm:t>
    </dgm:pt>
    <dgm:pt modelId="{F8BBAE9A-32C8-4C10-9C19-D05F66B09D73}">
      <dgm:prSet/>
      <dgm:spPr/>
      <dgm:t>
        <a:bodyPr/>
        <a:lstStyle/>
        <a:p>
          <a:pPr rtl="0"/>
          <a:r>
            <a:rPr lang="zh-CN" b="1" dirty="0" smtClean="0"/>
            <a:t>包括主机、终端、软件等（</a:t>
          </a:r>
          <a:r>
            <a:rPr lang="zh-CN" b="1" dirty="0" smtClean="0">
              <a:solidFill>
                <a:srgbClr val="FF0000"/>
              </a:solidFill>
            </a:rPr>
            <a:t>网络边缘</a:t>
          </a:r>
          <a:r>
            <a:rPr lang="zh-CN" b="1" dirty="0" smtClean="0"/>
            <a:t>），</a:t>
          </a:r>
          <a:r>
            <a:rPr lang="zh-CN" b="1" dirty="0" smtClean="0">
              <a:solidFill>
                <a:schemeClr val="tx1"/>
              </a:solidFill>
            </a:rPr>
            <a:t>主要功能是进行数据处理、运行网络应用程序。</a:t>
          </a:r>
          <a:endParaRPr lang="zh-CN" b="1" dirty="0">
            <a:solidFill>
              <a:schemeClr val="tx1"/>
            </a:solidFill>
          </a:endParaRPr>
        </a:p>
      </dgm:t>
    </dgm:pt>
    <dgm:pt modelId="{FFD49075-6C8C-4AD7-98FD-69977AA51E44}" type="parTrans" cxnId="{BC289CF7-9325-4A15-9A2D-35618991FA17}">
      <dgm:prSet/>
      <dgm:spPr/>
      <dgm:t>
        <a:bodyPr/>
        <a:lstStyle/>
        <a:p>
          <a:endParaRPr lang="zh-CN" altLang="en-US" b="1"/>
        </a:p>
      </dgm:t>
    </dgm:pt>
    <dgm:pt modelId="{F7C9E39F-7DDF-4685-9476-C0AC74F12765}" type="sibTrans" cxnId="{BC289CF7-9325-4A15-9A2D-35618991FA17}">
      <dgm:prSet/>
      <dgm:spPr/>
      <dgm:t>
        <a:bodyPr/>
        <a:lstStyle/>
        <a:p>
          <a:endParaRPr lang="zh-CN" altLang="en-US" b="1"/>
        </a:p>
      </dgm:t>
    </dgm:pt>
    <dgm:pt modelId="{7B15BC52-006E-4566-B6EF-716606EB92D8}">
      <dgm:prSet/>
      <dgm:spPr/>
      <dgm:t>
        <a:bodyPr/>
        <a:lstStyle/>
        <a:p>
          <a:pPr rtl="0"/>
          <a:r>
            <a:rPr lang="zh-CN" b="1" dirty="0" smtClean="0"/>
            <a:t>简称子网，负责主机之间的数据通信（</a:t>
          </a:r>
          <a:r>
            <a:rPr lang="zh-CN" b="1" dirty="0" smtClean="0">
              <a:solidFill>
                <a:srgbClr val="FF0000"/>
              </a:solidFill>
            </a:rPr>
            <a:t>网络核心</a:t>
          </a:r>
          <a:r>
            <a:rPr lang="zh-CN" b="1" dirty="0" smtClean="0"/>
            <a:t>）。</a:t>
          </a:r>
          <a:endParaRPr lang="zh-CN" b="1" dirty="0"/>
        </a:p>
      </dgm:t>
    </dgm:pt>
    <dgm:pt modelId="{80999C91-11B1-4B7A-B9F5-29B17A672436}" type="parTrans" cxnId="{722940DB-6C5F-46D1-8436-765A856F2F8C}">
      <dgm:prSet/>
      <dgm:spPr/>
      <dgm:t>
        <a:bodyPr/>
        <a:lstStyle/>
        <a:p>
          <a:endParaRPr lang="zh-CN" altLang="en-US" b="1"/>
        </a:p>
      </dgm:t>
    </dgm:pt>
    <dgm:pt modelId="{35D56457-46D8-4ABB-B9AB-24B4D8EC90E2}" type="sibTrans" cxnId="{722940DB-6C5F-46D1-8436-765A856F2F8C}">
      <dgm:prSet/>
      <dgm:spPr/>
      <dgm:t>
        <a:bodyPr/>
        <a:lstStyle/>
        <a:p>
          <a:endParaRPr lang="zh-CN" altLang="en-US" b="1"/>
        </a:p>
      </dgm:t>
    </dgm:pt>
    <dgm:pt modelId="{85A00CD9-27F4-41D5-8761-3D982CA4DD2C}">
      <dgm:prSet/>
      <dgm:spPr/>
      <dgm:t>
        <a:bodyPr/>
        <a:lstStyle/>
        <a:p>
          <a:pPr rtl="0"/>
          <a:r>
            <a:rPr lang="zh-CN" b="1" dirty="0" smtClean="0">
              <a:solidFill>
                <a:srgbClr val="FF0000"/>
              </a:solidFill>
            </a:rPr>
            <a:t>传输线路</a:t>
          </a:r>
          <a:r>
            <a:rPr lang="zh-CN" b="1" dirty="0" smtClean="0"/>
            <a:t>：用于机器之间传送数据。</a:t>
          </a:r>
          <a:endParaRPr lang="zh-CN" b="1" dirty="0"/>
        </a:p>
      </dgm:t>
    </dgm:pt>
    <dgm:pt modelId="{08E98CA2-2759-4F50-98D7-0E1389F3EB76}" type="parTrans" cxnId="{B75EDBCF-927B-4979-ADC9-BD2085D34629}">
      <dgm:prSet/>
      <dgm:spPr/>
      <dgm:t>
        <a:bodyPr/>
        <a:lstStyle/>
        <a:p>
          <a:endParaRPr lang="zh-CN" altLang="en-US" b="1"/>
        </a:p>
      </dgm:t>
    </dgm:pt>
    <dgm:pt modelId="{0281BFCE-ADBC-48F8-9863-EA8D99E57C09}" type="sibTrans" cxnId="{B75EDBCF-927B-4979-ADC9-BD2085D34629}">
      <dgm:prSet/>
      <dgm:spPr/>
      <dgm:t>
        <a:bodyPr/>
        <a:lstStyle/>
        <a:p>
          <a:endParaRPr lang="zh-CN" altLang="en-US" b="1"/>
        </a:p>
      </dgm:t>
    </dgm:pt>
    <dgm:pt modelId="{89BF2C3A-36C8-4431-AA45-3CD568760EE0}" type="pres">
      <dgm:prSet presAssocID="{1AAD7934-98E7-40F6-A999-CFB5C095E282}" presName="linear" presStyleCnt="0">
        <dgm:presLayoutVars>
          <dgm:animLvl val="lvl"/>
          <dgm:resizeHandles val="exact"/>
        </dgm:presLayoutVars>
      </dgm:prSet>
      <dgm:spPr/>
      <dgm:t>
        <a:bodyPr/>
        <a:lstStyle/>
        <a:p>
          <a:endParaRPr lang="zh-CN" altLang="en-US"/>
        </a:p>
      </dgm:t>
    </dgm:pt>
    <dgm:pt modelId="{AD8F752C-5B24-4081-A108-9310BD84A6D0}" type="pres">
      <dgm:prSet presAssocID="{ADBB919A-9815-4007-B073-EF851EC349AD}" presName="parentText" presStyleLbl="node1" presStyleIdx="0" presStyleCnt="2">
        <dgm:presLayoutVars>
          <dgm:chMax val="0"/>
          <dgm:bulletEnabled val="1"/>
        </dgm:presLayoutVars>
      </dgm:prSet>
      <dgm:spPr/>
      <dgm:t>
        <a:bodyPr/>
        <a:lstStyle/>
        <a:p>
          <a:endParaRPr lang="zh-CN" altLang="en-US"/>
        </a:p>
      </dgm:t>
    </dgm:pt>
    <dgm:pt modelId="{0F6F32EF-EBB5-4AFD-B03F-415501E5A922}" type="pres">
      <dgm:prSet presAssocID="{ADBB919A-9815-4007-B073-EF851EC349AD}" presName="childText" presStyleLbl="revTx" presStyleIdx="0" presStyleCnt="2">
        <dgm:presLayoutVars>
          <dgm:bulletEnabled val="1"/>
        </dgm:presLayoutVars>
      </dgm:prSet>
      <dgm:spPr/>
      <dgm:t>
        <a:bodyPr/>
        <a:lstStyle/>
        <a:p>
          <a:endParaRPr lang="zh-CN" altLang="en-US"/>
        </a:p>
      </dgm:t>
    </dgm:pt>
    <dgm:pt modelId="{CA61AF6B-A814-4025-ADFB-7D3963E716D5}" type="pres">
      <dgm:prSet presAssocID="{B910E27C-50D3-404E-BB25-2B4ACE3561AE}" presName="parentText" presStyleLbl="node1" presStyleIdx="1" presStyleCnt="2">
        <dgm:presLayoutVars>
          <dgm:chMax val="0"/>
          <dgm:bulletEnabled val="1"/>
        </dgm:presLayoutVars>
      </dgm:prSet>
      <dgm:spPr/>
      <dgm:t>
        <a:bodyPr/>
        <a:lstStyle/>
        <a:p>
          <a:endParaRPr lang="zh-CN" altLang="en-US"/>
        </a:p>
      </dgm:t>
    </dgm:pt>
    <dgm:pt modelId="{1F9BA866-E962-4DDA-96CC-0BF6FE58EBF0}" type="pres">
      <dgm:prSet presAssocID="{B910E27C-50D3-404E-BB25-2B4ACE3561AE}" presName="childText" presStyleLbl="revTx" presStyleIdx="1" presStyleCnt="2">
        <dgm:presLayoutVars>
          <dgm:bulletEnabled val="1"/>
        </dgm:presLayoutVars>
      </dgm:prSet>
      <dgm:spPr/>
      <dgm:t>
        <a:bodyPr/>
        <a:lstStyle/>
        <a:p>
          <a:endParaRPr lang="zh-CN" altLang="en-US"/>
        </a:p>
      </dgm:t>
    </dgm:pt>
  </dgm:ptLst>
  <dgm:cxnLst>
    <dgm:cxn modelId="{55100EB0-7A08-4C4A-9A05-1824C0132456}" srcId="{B910E27C-50D3-404E-BB25-2B4ACE3561AE}" destId="{3BA97FB0-09C7-40E1-9638-F3D66503E1D4}" srcOrd="2" destOrd="0" parTransId="{0C52D713-3AF3-4053-BA9B-D2293A156E71}" sibTransId="{492FAF5C-F082-40BF-8D22-9DA938FD6F85}"/>
    <dgm:cxn modelId="{E9DDF462-F85C-4E9D-B334-1B40A76F445D}" type="presOf" srcId="{85A00CD9-27F4-41D5-8761-3D982CA4DD2C}" destId="{1F9BA866-E962-4DDA-96CC-0BF6FE58EBF0}" srcOrd="0" destOrd="1" presId="urn:microsoft.com/office/officeart/2005/8/layout/vList2"/>
    <dgm:cxn modelId="{BC289CF7-9325-4A15-9A2D-35618991FA17}" srcId="{ADBB919A-9815-4007-B073-EF851EC349AD}" destId="{F8BBAE9A-32C8-4C10-9C19-D05F66B09D73}" srcOrd="0" destOrd="0" parTransId="{FFD49075-6C8C-4AD7-98FD-69977AA51E44}" sibTransId="{F7C9E39F-7DDF-4685-9476-C0AC74F12765}"/>
    <dgm:cxn modelId="{A006DF50-3619-4401-A97F-CD91008A100C}" type="presOf" srcId="{1AAD7934-98E7-40F6-A999-CFB5C095E282}" destId="{89BF2C3A-36C8-4431-AA45-3CD568760EE0}" srcOrd="0" destOrd="0" presId="urn:microsoft.com/office/officeart/2005/8/layout/vList2"/>
    <dgm:cxn modelId="{B75EDBCF-927B-4979-ADC9-BD2085D34629}" srcId="{B910E27C-50D3-404E-BB25-2B4ACE3561AE}" destId="{85A00CD9-27F4-41D5-8761-3D982CA4DD2C}" srcOrd="1" destOrd="0" parTransId="{08E98CA2-2759-4F50-98D7-0E1389F3EB76}" sibTransId="{0281BFCE-ADBC-48F8-9863-EA8D99E57C09}"/>
    <dgm:cxn modelId="{0B083A3D-AE92-4726-B6CC-C0169CA24930}" type="presOf" srcId="{7B15BC52-006E-4566-B6EF-716606EB92D8}" destId="{1F9BA866-E962-4DDA-96CC-0BF6FE58EBF0}" srcOrd="0" destOrd="0" presId="urn:microsoft.com/office/officeart/2005/8/layout/vList2"/>
    <dgm:cxn modelId="{357563B5-331D-4366-BDBC-B548CC3DD27C}" type="presOf" srcId="{BB60C062-F62C-4FDC-8DD0-2F8FBF2B2C60}" destId="{0F6F32EF-EBB5-4AFD-B03F-415501E5A922}" srcOrd="0" destOrd="1" presId="urn:microsoft.com/office/officeart/2005/8/layout/vList2"/>
    <dgm:cxn modelId="{B7146268-A0C9-45BD-81F3-C61E3A88F6D1}" type="presOf" srcId="{5EDEC76D-87B5-4102-871C-5806F8FF0AC5}" destId="{0F6F32EF-EBB5-4AFD-B03F-415501E5A922}" srcOrd="0" destOrd="2" presId="urn:microsoft.com/office/officeart/2005/8/layout/vList2"/>
    <dgm:cxn modelId="{722940DB-6C5F-46D1-8436-765A856F2F8C}" srcId="{B910E27C-50D3-404E-BB25-2B4ACE3561AE}" destId="{7B15BC52-006E-4566-B6EF-716606EB92D8}" srcOrd="0" destOrd="0" parTransId="{80999C91-11B1-4B7A-B9F5-29B17A672436}" sibTransId="{35D56457-46D8-4ABB-B9AB-24B4D8EC90E2}"/>
    <dgm:cxn modelId="{283D678E-BDC5-4567-A277-97AAB31838EE}" srcId="{1AAD7934-98E7-40F6-A999-CFB5C095E282}" destId="{ADBB919A-9815-4007-B073-EF851EC349AD}" srcOrd="0" destOrd="0" parTransId="{6E17F80C-A1B8-4468-9BD3-496CD4576C0B}" sibTransId="{BE34463F-3684-4096-9553-85BB92700585}"/>
    <dgm:cxn modelId="{1585843D-06F9-4B02-A57E-5675365E1125}" srcId="{1AAD7934-98E7-40F6-A999-CFB5C095E282}" destId="{B910E27C-50D3-404E-BB25-2B4ACE3561AE}" srcOrd="1" destOrd="0" parTransId="{3548F9F0-DFDB-4E48-B2A9-26A3554A5736}" sibTransId="{6441A242-803F-4710-86AF-36B5680C9F02}"/>
    <dgm:cxn modelId="{900B10B7-FA39-4B67-9106-5099C1B82C4B}" type="presOf" srcId="{F8BBAE9A-32C8-4C10-9C19-D05F66B09D73}" destId="{0F6F32EF-EBB5-4AFD-B03F-415501E5A922}" srcOrd="0" destOrd="0" presId="urn:microsoft.com/office/officeart/2005/8/layout/vList2"/>
    <dgm:cxn modelId="{D4DA3D23-DA9F-4AC9-B276-47FF789154D9}" type="presOf" srcId="{B910E27C-50D3-404E-BB25-2B4ACE3561AE}" destId="{CA61AF6B-A814-4025-ADFB-7D3963E716D5}" srcOrd="0" destOrd="0" presId="urn:microsoft.com/office/officeart/2005/8/layout/vList2"/>
    <dgm:cxn modelId="{48CFA217-728A-4EDF-B10E-8E44F233127A}" srcId="{ADBB919A-9815-4007-B073-EF851EC349AD}" destId="{5EDEC76D-87B5-4102-871C-5806F8FF0AC5}" srcOrd="2" destOrd="0" parTransId="{D219D1E9-F07B-4EDE-B3B3-590424D0866C}" sibTransId="{F3F24A31-2D3B-4998-ABDC-65DB03302231}"/>
    <dgm:cxn modelId="{965A1034-6DAC-488D-9597-87737253A3B6}" srcId="{ADBB919A-9815-4007-B073-EF851EC349AD}" destId="{BB60C062-F62C-4FDC-8DD0-2F8FBF2B2C60}" srcOrd="1" destOrd="0" parTransId="{98857C4F-C5A5-401D-90E5-0B3A8CD2763E}" sibTransId="{6EB0FF83-FB04-4C1F-94DA-AD1BA4BE1FC8}"/>
    <dgm:cxn modelId="{DEC34D48-08AC-408B-9668-CC54BA47BB84}" type="presOf" srcId="{ADBB919A-9815-4007-B073-EF851EC349AD}" destId="{AD8F752C-5B24-4081-A108-9310BD84A6D0}" srcOrd="0" destOrd="0" presId="urn:microsoft.com/office/officeart/2005/8/layout/vList2"/>
    <dgm:cxn modelId="{226038FF-1E80-4BF7-9965-12F1381D5764}" type="presOf" srcId="{3BA97FB0-09C7-40E1-9638-F3D66503E1D4}" destId="{1F9BA866-E962-4DDA-96CC-0BF6FE58EBF0}" srcOrd="0" destOrd="2" presId="urn:microsoft.com/office/officeart/2005/8/layout/vList2"/>
    <dgm:cxn modelId="{836A3B38-D1B9-424E-ADF4-E1284AA119C5}" type="presParOf" srcId="{89BF2C3A-36C8-4431-AA45-3CD568760EE0}" destId="{AD8F752C-5B24-4081-A108-9310BD84A6D0}" srcOrd="0" destOrd="0" presId="urn:microsoft.com/office/officeart/2005/8/layout/vList2"/>
    <dgm:cxn modelId="{7E932D89-1A33-4586-8D1A-FE60601E5FD9}" type="presParOf" srcId="{89BF2C3A-36C8-4431-AA45-3CD568760EE0}" destId="{0F6F32EF-EBB5-4AFD-B03F-415501E5A922}" srcOrd="1" destOrd="0" presId="urn:microsoft.com/office/officeart/2005/8/layout/vList2"/>
    <dgm:cxn modelId="{854AA257-3396-4FAF-9EDF-5434C45626B4}" type="presParOf" srcId="{89BF2C3A-36C8-4431-AA45-3CD568760EE0}" destId="{CA61AF6B-A814-4025-ADFB-7D3963E716D5}" srcOrd="2" destOrd="0" presId="urn:microsoft.com/office/officeart/2005/8/layout/vList2"/>
    <dgm:cxn modelId="{4C853951-015B-4C02-A268-8E63D8D9D540}" type="presParOf" srcId="{89BF2C3A-36C8-4431-AA45-3CD568760EE0}" destId="{1F9BA866-E962-4DDA-96CC-0BF6FE58EBF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18C47-FC09-468F-91C2-1EA913103AA1}" type="datetimeFigureOut">
              <a:rPr lang="zh-CN" altLang="en-US" smtClean="0"/>
              <a:t>2017/3/7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0325-861A-4F5F-9467-5CEE5C4714AA}" type="slidenum">
              <a:rPr lang="zh-CN" altLang="en-US" smtClean="0"/>
              <a:t>‹#›</a:t>
            </a:fld>
            <a:endParaRPr lang="zh-CN" altLang="en-US"/>
          </a:p>
        </p:txBody>
      </p:sp>
    </p:spTree>
    <p:extLst>
      <p:ext uri="{BB962C8B-B14F-4D97-AF65-F5344CB8AC3E}">
        <p14:creationId xmlns:p14="http://schemas.microsoft.com/office/powerpoint/2010/main" val="102347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24183.htm"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baike.baidu.com/view/543354.ht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baike.baidu.com/view/25880.htm"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baike.baidu.com/view/899.htm" TargetMode="External"/><Relationship Id="rId5" Type="http://schemas.openxmlformats.org/officeDocument/2006/relationships/hyperlink" Target="http://baike.baidu.com/view/641736.htm" TargetMode="External"/><Relationship Id="rId4" Type="http://schemas.openxmlformats.org/officeDocument/2006/relationships/hyperlink" Target="http://baike.baidu.com/view/1188494.htm"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生于</a:t>
            </a:r>
            <a:r>
              <a:rPr kumimoji="1" lang="zh-CN" altLang="en-US" sz="1200" b="0" i="0" u="none" strike="noStrike" kern="1200" dirty="0" smtClean="0">
                <a:solidFill>
                  <a:schemeClr val="tx1"/>
                </a:solidFill>
                <a:effectLst/>
                <a:latin typeface="Times New Roman" pitchFamily="18" charset="0"/>
                <a:ea typeface="宋体" pitchFamily="2" charset="-122"/>
                <a:cs typeface="+mn-cs"/>
              </a:rPr>
              <a:t>美国纽约市</a:t>
            </a:r>
            <a:r>
              <a:rPr kumimoji="1" lang="zh-CN" altLang="en-US" sz="1200" b="0" i="0" kern="1200" dirty="0" smtClean="0">
                <a:solidFill>
                  <a:schemeClr val="tx1"/>
                </a:solidFill>
                <a:effectLst/>
                <a:latin typeface="Times New Roman" pitchFamily="18" charset="0"/>
                <a:ea typeface="宋体" pitchFamily="2" charset="-122"/>
                <a:cs typeface="+mn-cs"/>
              </a:rPr>
              <a:t>，计算机科学家，专长于</a:t>
            </a:r>
            <a:r>
              <a:rPr kumimoji="1" lang="zh-CN" altLang="en-US" sz="1200" b="0" i="0" u="none" strike="noStrike" kern="1200" dirty="0" smtClean="0">
                <a:solidFill>
                  <a:schemeClr val="tx1"/>
                </a:solidFill>
                <a:effectLst/>
                <a:latin typeface="Times New Roman" pitchFamily="18" charset="0"/>
                <a:ea typeface="宋体" pitchFamily="2" charset="-122"/>
                <a:cs typeface="+mn-cs"/>
              </a:rPr>
              <a:t>操作系统</a:t>
            </a:r>
            <a:r>
              <a:rPr kumimoji="1" lang="zh-CN" altLang="en-US" sz="1200" b="0" i="0" kern="1200" dirty="0" smtClean="0">
                <a:solidFill>
                  <a:schemeClr val="tx1"/>
                </a:solidFill>
                <a:effectLst/>
                <a:latin typeface="Times New Roman" pitchFamily="18" charset="0"/>
                <a:ea typeface="宋体" pitchFamily="2" charset="-122"/>
                <a:cs typeface="+mn-cs"/>
              </a:rPr>
              <a:t>，为</a:t>
            </a:r>
            <a:r>
              <a:rPr kumimoji="1" lang="zh-CN" altLang="en-US" sz="1200" b="0" i="0" u="none" strike="noStrike" kern="1200" dirty="0" smtClean="0">
                <a:solidFill>
                  <a:schemeClr val="tx1"/>
                </a:solidFill>
                <a:effectLst/>
                <a:latin typeface="Times New Roman" pitchFamily="18" charset="0"/>
                <a:ea typeface="宋体" pitchFamily="2" charset="-122"/>
                <a:cs typeface="+mn-cs"/>
              </a:rPr>
              <a:t>荷兰阿姆斯特丹自由大学</a:t>
            </a:r>
            <a:r>
              <a:rPr kumimoji="1" lang="zh-CN" altLang="en-US" sz="1200" b="0" i="0" kern="1200" dirty="0" smtClean="0">
                <a:solidFill>
                  <a:schemeClr val="tx1"/>
                </a:solidFill>
                <a:effectLst/>
                <a:latin typeface="Times New Roman" pitchFamily="18" charset="0"/>
                <a:ea typeface="宋体" pitchFamily="2" charset="-122"/>
                <a:cs typeface="+mn-cs"/>
              </a:rPr>
              <a:t>的计算机科学</a:t>
            </a:r>
            <a:r>
              <a:rPr kumimoji="1" lang="zh-CN" altLang="en-US" sz="1200" b="0" i="0" u="none" strike="noStrike" kern="1200" dirty="0" smtClean="0">
                <a:solidFill>
                  <a:schemeClr val="tx1"/>
                </a:solidFill>
                <a:effectLst/>
                <a:latin typeface="Times New Roman" pitchFamily="18" charset="0"/>
                <a:ea typeface="宋体" pitchFamily="2" charset="-122"/>
                <a:cs typeface="+mn-cs"/>
              </a:rPr>
              <a:t>教授</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他最早以</a:t>
            </a:r>
            <a:r>
              <a:rPr kumimoji="1" lang="en-US" altLang="zh-CN" sz="1200" b="0" i="0" u="none" strike="noStrike" kern="1200" dirty="0" err="1" smtClean="0">
                <a:solidFill>
                  <a:schemeClr val="tx1"/>
                </a:solidFill>
                <a:effectLst/>
                <a:latin typeface="Times New Roman" pitchFamily="18" charset="0"/>
                <a:ea typeface="宋体" pitchFamily="2" charset="-122"/>
                <a:cs typeface="+mn-cs"/>
              </a:rPr>
              <a:t>Minix</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一个免费用于教学目的的</a:t>
            </a:r>
            <a:r>
              <a:rPr kumimoji="1" lang="zh-CN" altLang="en-US" sz="1200" b="0" i="0" u="none" strike="noStrike" kern="1200" dirty="0" smtClean="0">
                <a:solidFill>
                  <a:schemeClr val="tx1"/>
                </a:solidFill>
                <a:effectLst/>
                <a:latin typeface="Times New Roman" pitchFamily="18" charset="0"/>
                <a:ea typeface="宋体" pitchFamily="2" charset="-122"/>
                <a:cs typeface="+mn-cs"/>
              </a:rPr>
              <a:t>类</a:t>
            </a:r>
            <a:r>
              <a:rPr kumimoji="1" lang="en-US" altLang="zh-CN" sz="1200" b="0" i="0" u="none" strike="noStrike" kern="1200" dirty="0" smtClean="0">
                <a:solidFill>
                  <a:schemeClr val="tx1"/>
                </a:solidFill>
                <a:effectLst/>
                <a:latin typeface="Times New Roman" pitchFamily="18" charset="0"/>
                <a:ea typeface="宋体" pitchFamily="2" charset="-122"/>
                <a:cs typeface="+mn-cs"/>
              </a:rPr>
              <a:t>Unix</a:t>
            </a:r>
            <a:r>
              <a:rPr kumimoji="1" lang="zh-CN" altLang="en-US" sz="1200" b="0" i="0" u="none" strike="noStrike" kern="1200" dirty="0" smtClean="0">
                <a:solidFill>
                  <a:schemeClr val="tx1"/>
                </a:solidFill>
                <a:effectLst/>
                <a:latin typeface="Times New Roman" pitchFamily="18" charset="0"/>
                <a:ea typeface="宋体" pitchFamily="2" charset="-122"/>
                <a:cs typeface="+mn-cs"/>
              </a:rPr>
              <a:t>操作系统</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作者的身份以及所编写的</a:t>
            </a:r>
            <a:r>
              <a:rPr kumimoji="1" lang="zh-CN" altLang="en-US" sz="1200" b="0" i="0" u="none" strike="noStrike" kern="1200" dirty="0" smtClean="0">
                <a:solidFill>
                  <a:schemeClr val="tx1"/>
                </a:solidFill>
                <a:effectLst/>
                <a:latin typeface="Times New Roman" pitchFamily="18" charset="0"/>
                <a:ea typeface="宋体" pitchFamily="2" charset="-122"/>
                <a:cs typeface="+mn-cs"/>
              </a:rPr>
              <a:t>计算机科学</a:t>
            </a:r>
            <a:r>
              <a:rPr kumimoji="1" lang="zh-CN" altLang="en-US" sz="1200" b="0" i="0" kern="1200" dirty="0" smtClean="0">
                <a:solidFill>
                  <a:schemeClr val="tx1"/>
                </a:solidFill>
                <a:effectLst/>
                <a:latin typeface="Times New Roman" pitchFamily="18" charset="0"/>
                <a:ea typeface="宋体" pitchFamily="2" charset="-122"/>
                <a:cs typeface="+mn-cs"/>
              </a:rPr>
              <a:t>教科书而为人熟知。</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赫尔辛基大学的学生</a:t>
            </a:r>
            <a:r>
              <a:rPr kumimoji="1" lang="en-US" altLang="zh-CN" sz="1200" b="0" i="0" kern="1200" dirty="0" smtClean="0">
                <a:solidFill>
                  <a:schemeClr val="tx1"/>
                </a:solidFill>
                <a:effectLst/>
                <a:latin typeface="Times New Roman" pitchFamily="18" charset="0"/>
                <a:ea typeface="宋体" pitchFamily="2" charset="-122"/>
                <a:cs typeface="+mn-cs"/>
              </a:rPr>
              <a:t>Linus Torvalds</a:t>
            </a:r>
            <a:r>
              <a:rPr kumimoji="1" lang="zh-CN" altLang="en-US" sz="1200" b="0" i="0" kern="1200" dirty="0" smtClean="0">
                <a:solidFill>
                  <a:schemeClr val="tx1"/>
                </a:solidFill>
                <a:effectLst/>
                <a:latin typeface="Times New Roman" pitchFamily="18" charset="0"/>
                <a:ea typeface="宋体" pitchFamily="2" charset="-122"/>
                <a:cs typeface="+mn-cs"/>
              </a:rPr>
              <a:t>在操作系统课程上学习了</a:t>
            </a:r>
            <a:r>
              <a:rPr kumimoji="1" lang="en-US" altLang="zh-CN" sz="1200" b="0" i="0" kern="1200" dirty="0" smtClean="0">
                <a:solidFill>
                  <a:schemeClr val="tx1"/>
                </a:solidFill>
                <a:effectLst/>
                <a:latin typeface="Times New Roman" pitchFamily="18" charset="0"/>
                <a:ea typeface="宋体" pitchFamily="2" charset="-122"/>
                <a:cs typeface="+mn-cs"/>
              </a:rPr>
              <a:t>MINIX</a:t>
            </a:r>
            <a:r>
              <a:rPr kumimoji="1" lang="zh-CN" altLang="en-US" sz="1200" b="0" i="0" kern="1200" dirty="0" smtClean="0">
                <a:solidFill>
                  <a:schemeClr val="tx1"/>
                </a:solidFill>
                <a:effectLst/>
                <a:latin typeface="Times New Roman" pitchFamily="18" charset="0"/>
                <a:ea typeface="宋体" pitchFamily="2" charset="-122"/>
                <a:cs typeface="+mn-cs"/>
              </a:rPr>
              <a:t>并买了一台</a:t>
            </a:r>
            <a:r>
              <a:rPr kumimoji="1" lang="en-US" altLang="zh-CN" sz="1200" b="0" i="0" kern="1200" dirty="0" smtClean="0">
                <a:solidFill>
                  <a:schemeClr val="tx1"/>
                </a:solidFill>
                <a:effectLst/>
                <a:latin typeface="Times New Roman" pitchFamily="18" charset="0"/>
                <a:ea typeface="宋体" pitchFamily="2" charset="-122"/>
                <a:cs typeface="+mn-cs"/>
              </a:rPr>
              <a:t>PC</a:t>
            </a:r>
            <a:r>
              <a:rPr kumimoji="1" lang="zh-CN" altLang="en-US" sz="1200" b="0" i="0" kern="1200" dirty="0" smtClean="0">
                <a:solidFill>
                  <a:schemeClr val="tx1"/>
                </a:solidFill>
                <a:effectLst/>
                <a:latin typeface="Times New Roman" pitchFamily="18" charset="0"/>
                <a:ea typeface="宋体" pitchFamily="2" charset="-122"/>
                <a:cs typeface="+mn-cs"/>
              </a:rPr>
              <a:t>来充分地运行它。然后他将</a:t>
            </a:r>
            <a:r>
              <a:rPr kumimoji="1" lang="en-US" altLang="zh-CN" sz="1200" b="0" i="0" kern="1200" dirty="0" smtClean="0">
                <a:solidFill>
                  <a:schemeClr val="tx1"/>
                </a:solidFill>
                <a:effectLst/>
                <a:latin typeface="Times New Roman" pitchFamily="18" charset="0"/>
                <a:ea typeface="宋体" pitchFamily="2" charset="-122"/>
                <a:cs typeface="+mn-cs"/>
              </a:rPr>
              <a:t>MINIX</a:t>
            </a:r>
            <a:r>
              <a:rPr kumimoji="1" lang="zh-CN" altLang="en-US" sz="1200" b="0" i="0" kern="1200" dirty="0" smtClean="0">
                <a:solidFill>
                  <a:schemeClr val="tx1"/>
                </a:solidFill>
                <a:effectLst/>
                <a:latin typeface="Times New Roman" pitchFamily="18" charset="0"/>
                <a:ea typeface="宋体" pitchFamily="2" charset="-122"/>
                <a:cs typeface="+mn-cs"/>
              </a:rPr>
              <a:t>作为平台和指导开发了</a:t>
            </a:r>
            <a:r>
              <a:rPr kumimoji="1" lang="en-US" altLang="zh-CN" sz="1200" b="0" i="0" kern="1200" dirty="0" smtClean="0">
                <a:solidFill>
                  <a:schemeClr val="tx1"/>
                </a:solidFill>
                <a:effectLst/>
                <a:latin typeface="Times New Roman" pitchFamily="18" charset="0"/>
                <a:ea typeface="宋体" pitchFamily="2" charset="-122"/>
                <a:cs typeface="+mn-cs"/>
              </a:rPr>
              <a:t>MINIX</a:t>
            </a:r>
            <a:r>
              <a:rPr kumimoji="1" lang="zh-CN" altLang="en-US" sz="1200" b="0" i="0" kern="1200" dirty="0" smtClean="0">
                <a:solidFill>
                  <a:schemeClr val="tx1"/>
                </a:solidFill>
                <a:effectLst/>
                <a:latin typeface="Times New Roman" pitchFamily="18" charset="0"/>
                <a:ea typeface="宋体" pitchFamily="2" charset="-122"/>
                <a:cs typeface="+mn-cs"/>
              </a:rPr>
              <a:t>的克隆</a:t>
            </a:r>
            <a:r>
              <a:rPr kumimoji="1" lang="en-US" altLang="zh-CN" sz="1200" b="0" i="0" kern="1200" dirty="0" smtClean="0">
                <a:solidFill>
                  <a:schemeClr val="tx1"/>
                </a:solidFill>
                <a:effectLst/>
                <a:latin typeface="Times New Roman" pitchFamily="18" charset="0"/>
                <a:ea typeface="宋体" pitchFamily="2" charset="-122"/>
                <a:cs typeface="+mn-cs"/>
              </a:rPr>
              <a:t>---Linux</a:t>
            </a:r>
            <a:r>
              <a:rPr kumimoji="1" lang="zh-CN" altLang="en-US" sz="1200" b="0" i="0" kern="1200" dirty="0" smtClean="0">
                <a:solidFill>
                  <a:schemeClr val="tx1"/>
                </a:solidFill>
                <a:effectLst/>
                <a:latin typeface="Times New Roman" pitchFamily="18" charset="0"/>
                <a:ea typeface="宋体" pitchFamily="2" charset="-122"/>
                <a:cs typeface="+mn-cs"/>
              </a:rPr>
              <a:t>，并且在</a:t>
            </a:r>
            <a:r>
              <a:rPr kumimoji="1" lang="en-US" altLang="zh-CN" sz="1200" b="0" i="0" kern="1200" dirty="0" smtClean="0">
                <a:solidFill>
                  <a:schemeClr val="tx1"/>
                </a:solidFill>
                <a:effectLst/>
                <a:latin typeface="Times New Roman" pitchFamily="18" charset="0"/>
                <a:ea typeface="宋体" pitchFamily="2" charset="-122"/>
                <a:cs typeface="+mn-cs"/>
              </a:rPr>
              <a:t>1991</a:t>
            </a:r>
            <a:r>
              <a:rPr kumimoji="1" lang="zh-CN" altLang="en-US" sz="1200" b="0" i="0" kern="1200" dirty="0" smtClean="0">
                <a:solidFill>
                  <a:schemeClr val="tx1"/>
                </a:solidFill>
                <a:effectLst/>
                <a:latin typeface="Times New Roman" pitchFamily="18" charset="0"/>
                <a:ea typeface="宋体" pitchFamily="2" charset="-122"/>
                <a:cs typeface="+mn-cs"/>
              </a:rPr>
              <a:t>年发布。</a:t>
            </a:r>
            <a:endParaRPr kumimoji="1" lang="en-US" altLang="zh-CN" sz="1200" b="0" i="0" kern="1200" dirty="0" smtClean="0">
              <a:solidFill>
                <a:schemeClr val="tx1"/>
              </a:solidFill>
              <a:effectLst/>
              <a:latin typeface="Times New Roman" pitchFamily="18" charset="0"/>
              <a:ea typeface="宋体" pitchFamily="2" charset="-122"/>
              <a:cs typeface="+mn-cs"/>
            </a:endParaRPr>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2</a:t>
            </a:fld>
            <a:endParaRPr lang="en-US" altLang="zh-CN"/>
          </a:p>
        </p:txBody>
      </p:sp>
    </p:spTree>
    <p:extLst>
      <p:ext uri="{BB962C8B-B14F-4D97-AF65-F5344CB8AC3E}">
        <p14:creationId xmlns:p14="http://schemas.microsoft.com/office/powerpoint/2010/main" val="2189151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边缘部分是用户直接使用的，用来进行通信（传送数据、音频或视频），共享硬件和软件资源。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核心部分是为边缘部分提供服务的（提供连通性和交换）。</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15</a:t>
            </a:fld>
            <a:endParaRPr lang="zh-CN" altLang="en-US"/>
          </a:p>
        </p:txBody>
      </p:sp>
    </p:spTree>
    <p:extLst>
      <p:ext uri="{BB962C8B-B14F-4D97-AF65-F5344CB8AC3E}">
        <p14:creationId xmlns:p14="http://schemas.microsoft.com/office/powerpoint/2010/main" val="378760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97314A-BFEA-444E-9311-E5E808EF56EF}" type="slidenum">
              <a:rPr lang="en-US" altLang="zh-CN"/>
              <a:pPr eaLnBrk="1" hangingPunct="1"/>
              <a:t>16</a:t>
            </a:fld>
            <a:endParaRPr lang="en-US" altLang="zh-CN"/>
          </a:p>
        </p:txBody>
      </p:sp>
      <p:sp>
        <p:nvSpPr>
          <p:cNvPr id="1364995" name="Rectangle 2"/>
          <p:cNvSpPr>
            <a:spLocks noGrp="1" noRot="1" noChangeAspect="1" noChangeArrowheads="1" noTextEdit="1"/>
          </p:cNvSpPr>
          <p:nvPr>
            <p:ph type="sldImg"/>
          </p:nvPr>
        </p:nvSpPr>
        <p:spPr>
          <a:ln/>
        </p:spPr>
      </p:sp>
      <p:sp>
        <p:nvSpPr>
          <p:cNvPr id="136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6095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17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1" u="sng" dirty="0" smtClean="0">
                <a:solidFill>
                  <a:srgbClr val="FF0000"/>
                </a:solidFill>
              </a:rPr>
              <a:t>目标</a:t>
            </a:r>
            <a:r>
              <a:rPr lang="en-US" altLang="zh-CN" i="1" u="sng" dirty="0" smtClean="0">
                <a:solidFill>
                  <a:srgbClr val="FF0000"/>
                </a:solidFill>
              </a:rPr>
              <a:t>:</a:t>
            </a:r>
            <a:r>
              <a:rPr lang="en-US" altLang="zh-CN" sz="1200" dirty="0" smtClean="0"/>
              <a:t> </a:t>
            </a:r>
            <a:r>
              <a:rPr lang="zh-CN" altLang="en-US" sz="1200" dirty="0" smtClean="0"/>
              <a:t>在端系统之间传送数据。</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端系统对网络传输提出了怎样的服务要求：</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面向连接的服务（</a:t>
            </a:r>
            <a:r>
              <a:rPr lang="en-US" altLang="zh-CN" sz="1200" dirty="0" smtClean="0"/>
              <a:t>TCP</a:t>
            </a:r>
            <a:r>
              <a:rPr lang="zh-CN" altLang="en-US" sz="1200" dirty="0" smtClean="0"/>
              <a:t>）</a:t>
            </a:r>
            <a:r>
              <a:rPr lang="en-US" altLang="zh-CN" sz="1200" dirty="0" smtClean="0"/>
              <a:t>,</a:t>
            </a:r>
            <a:r>
              <a:rPr lang="zh-CN" altLang="en-US" sz="1200" i="1" dirty="0" smtClean="0"/>
              <a:t>可靠的，有序的</a:t>
            </a:r>
            <a:r>
              <a:rPr lang="zh-CN" altLang="en-US" sz="1200" dirty="0" smtClean="0"/>
              <a:t>字节流数据传送</a:t>
            </a:r>
            <a:r>
              <a:rPr lang="en-US" altLang="zh-CN" sz="1200" dirty="0" smtClean="0"/>
              <a:t>,</a:t>
            </a:r>
            <a:r>
              <a:rPr lang="zh-CN" altLang="en-US" sz="1200" dirty="0" smtClean="0"/>
              <a:t>流控，拥塞控制。</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无连接的服务（</a:t>
            </a:r>
            <a:r>
              <a:rPr lang="en-US" altLang="zh-CN" sz="1200" dirty="0" smtClean="0"/>
              <a:t>UDP</a:t>
            </a:r>
            <a:r>
              <a:rPr lang="zh-CN" altLang="en-US" sz="1200" dirty="0" smtClean="0"/>
              <a:t>）</a:t>
            </a:r>
            <a:r>
              <a:rPr lang="en-US" altLang="zh-CN" sz="1200" dirty="0" smtClean="0"/>
              <a:t>, DNS</a:t>
            </a:r>
            <a:r>
              <a:rPr lang="zh-CN" altLang="en-US" sz="1200" dirty="0" smtClean="0"/>
              <a:t>，流媒体，电信会议，以太网电话。</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zh-CN" dirty="0"/>
          </a:p>
        </p:txBody>
      </p:sp>
    </p:spTree>
    <p:extLst>
      <p:ext uri="{BB962C8B-B14F-4D97-AF65-F5344CB8AC3E}">
        <p14:creationId xmlns:p14="http://schemas.microsoft.com/office/powerpoint/2010/main" val="3645742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资源共享：物理资源、数据信息等等。</a:t>
            </a:r>
            <a:endParaRPr lang="en-US" altLang="zh-CN" dirty="0" smtClean="0"/>
          </a:p>
          <a:p>
            <a:r>
              <a:rPr lang="zh-CN" altLang="en-US" dirty="0" smtClean="0"/>
              <a:t>资源共享的目标：网络中的任何人可以访问所有的程序、设备和数据，且资源与用户的物理位置无关。</a:t>
            </a:r>
            <a:endParaRPr lang="en-US" altLang="zh-CN" dirty="0" smtClean="0"/>
          </a:p>
          <a:p>
            <a:r>
              <a:rPr lang="zh-CN" altLang="en-US" dirty="0" smtClean="0"/>
              <a:t>典型应用：</a:t>
            </a:r>
            <a:r>
              <a:rPr lang="en-US" altLang="zh-CN" dirty="0" smtClean="0"/>
              <a:t>Web</a:t>
            </a:r>
            <a:r>
              <a:rPr lang="zh-CN" altLang="en-US" dirty="0" smtClean="0"/>
              <a:t>应用</a:t>
            </a:r>
            <a:r>
              <a:rPr lang="en-US" altLang="zh-CN" dirty="0" smtClean="0"/>
              <a:t>---</a:t>
            </a:r>
            <a:r>
              <a:rPr lang="zh-CN" altLang="en-US" dirty="0" smtClean="0"/>
              <a:t>服务器针对客户请求，根据数据库生成网页。</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18</a:t>
            </a:fld>
            <a:endParaRPr lang="en-US" altLang="zh-CN"/>
          </a:p>
        </p:txBody>
      </p:sp>
    </p:spTree>
    <p:extLst>
      <p:ext uri="{BB962C8B-B14F-4D97-AF65-F5344CB8AC3E}">
        <p14:creationId xmlns:p14="http://schemas.microsoft.com/office/powerpoint/2010/main" val="3121023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endParaRPr lang="en-US" altLang="zh-CN" dirty="0" smtClean="0"/>
          </a:p>
          <a:p>
            <a:pPr eaLnBrk="1" hangingPunct="1"/>
            <a:r>
              <a:rPr lang="zh-CN" altLang="en-US" dirty="0" smtClean="0"/>
              <a:t>客户机程序主动向远地服务器发起通信（请求服务）。因此，客户程序必须知道服务器程序的地址。</a:t>
            </a:r>
            <a:endParaRPr lang="en-US" altLang="zh-CN" dirty="0" smtClean="0"/>
          </a:p>
          <a:p>
            <a:pPr eaLnBrk="1" hangingPunct="1"/>
            <a:r>
              <a:rPr lang="zh-CN" altLang="en-US" dirty="0" smtClean="0"/>
              <a:t>服务器可同时处理多个远地或本地客户的请求。系统启动后即自动调用并</a:t>
            </a:r>
            <a:r>
              <a:rPr lang="zh-CN" altLang="en-US" dirty="0" smtClean="0">
                <a:solidFill>
                  <a:srgbClr val="CC0000"/>
                </a:solidFill>
              </a:rPr>
              <a:t>一直不断地运行着</a:t>
            </a:r>
            <a:r>
              <a:rPr lang="zh-CN" altLang="en-US" dirty="0" smtClean="0"/>
              <a:t>，</a:t>
            </a:r>
            <a:r>
              <a:rPr lang="zh-CN" altLang="en-US" dirty="0" smtClean="0">
                <a:solidFill>
                  <a:srgbClr val="CC0000"/>
                </a:solidFill>
              </a:rPr>
              <a:t>被动地等待</a:t>
            </a:r>
            <a:r>
              <a:rPr lang="zh-CN" altLang="en-US" dirty="0" smtClean="0"/>
              <a:t>并接受来自各地的客户的通信请求。因此，服务器程序不需要知道客户程序的地址。</a:t>
            </a:r>
          </a:p>
          <a:p>
            <a:endParaRPr lang="en-US" altLang="zh-CN" dirty="0" smtClean="0"/>
          </a:p>
          <a:p>
            <a:r>
              <a:rPr lang="en-US" altLang="zh-CN" dirty="0" smtClean="0"/>
              <a:t>1</a:t>
            </a:r>
            <a:r>
              <a:rPr lang="zh-CN" altLang="en-US" dirty="0" smtClean="0"/>
              <a:t>台服务器可以同时处理许多（成百上千）客户的请求。</a:t>
            </a:r>
            <a:endParaRPr lang="en-US" altLang="zh-CN" dirty="0" smtClean="0"/>
          </a:p>
          <a:p>
            <a:r>
              <a:rPr lang="zh-CN" altLang="en-US" dirty="0" smtClean="0"/>
              <a:t>应用举例：</a:t>
            </a:r>
            <a:r>
              <a:rPr lang="en-US" altLang="zh-CN" dirty="0" smtClean="0"/>
              <a:t>E-mail</a:t>
            </a:r>
            <a:r>
              <a:rPr lang="zh-CN" altLang="en-US" dirty="0" smtClean="0"/>
              <a:t>、</a:t>
            </a:r>
            <a:r>
              <a:rPr lang="en-US" altLang="zh-CN" dirty="0" smtClean="0"/>
              <a:t>IP</a:t>
            </a:r>
            <a:r>
              <a:rPr lang="zh-CN" altLang="en-US" dirty="0" smtClean="0"/>
              <a:t>电话、视频会议、电子商务。</a:t>
            </a:r>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19</a:t>
            </a:fld>
            <a:endParaRPr lang="en-US" altLang="zh-CN"/>
          </a:p>
        </p:txBody>
      </p:sp>
    </p:spTree>
    <p:extLst>
      <p:ext uri="{BB962C8B-B14F-4D97-AF65-F5344CB8AC3E}">
        <p14:creationId xmlns:p14="http://schemas.microsoft.com/office/powerpoint/2010/main" val="2578941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zh-CN" altLang="en-US" dirty="0" smtClean="0">
                <a:solidFill>
                  <a:srgbClr val="CC0000"/>
                </a:solidFill>
              </a:rPr>
              <a:t>对等连接</a:t>
            </a:r>
            <a:r>
              <a:rPr lang="en-US" altLang="zh-CN" dirty="0" smtClean="0"/>
              <a:t>(peer-to-peer</a:t>
            </a:r>
            <a:r>
              <a:rPr lang="zh-CN" altLang="en-US" dirty="0" smtClean="0"/>
              <a:t>，简写为 </a:t>
            </a:r>
            <a:r>
              <a:rPr lang="en-US" altLang="zh-CN" dirty="0" smtClean="0">
                <a:solidFill>
                  <a:srgbClr val="CC0000"/>
                </a:solidFill>
              </a:rPr>
              <a:t>P2P</a:t>
            </a:r>
            <a:r>
              <a:rPr lang="en-US" altLang="zh-CN" dirty="0" smtClean="0"/>
              <a:t>)</a:t>
            </a:r>
            <a:r>
              <a:rPr lang="zh-CN" altLang="en-US" dirty="0" smtClean="0"/>
              <a:t>是指两个主机在通信时并不区分哪一个是服务请求方还是服务提供方。</a:t>
            </a:r>
          </a:p>
          <a:p>
            <a:pPr eaLnBrk="1" hangingPunct="1">
              <a:lnSpc>
                <a:spcPct val="90000"/>
              </a:lnSpc>
            </a:pPr>
            <a:r>
              <a:rPr lang="zh-CN" altLang="en-US" dirty="0" smtClean="0"/>
              <a:t>只要两个主机都运行了对等连接软件（</a:t>
            </a:r>
            <a:r>
              <a:rPr lang="en-US" altLang="zh-CN" dirty="0" smtClean="0"/>
              <a:t>P2P </a:t>
            </a:r>
            <a:r>
              <a:rPr lang="zh-CN" altLang="en-US" dirty="0" smtClean="0"/>
              <a:t>软件），它们就可以进行</a:t>
            </a:r>
            <a:r>
              <a:rPr lang="zh-CN" altLang="en-US" dirty="0" smtClean="0">
                <a:solidFill>
                  <a:srgbClr val="CC0000"/>
                </a:solidFill>
              </a:rPr>
              <a:t>平等的、对等连接通信</a:t>
            </a:r>
            <a:r>
              <a:rPr lang="zh-CN" altLang="en-US" dirty="0" smtClean="0"/>
              <a:t>。</a:t>
            </a:r>
          </a:p>
          <a:p>
            <a:pPr eaLnBrk="1" hangingPunct="1">
              <a:lnSpc>
                <a:spcPct val="90000"/>
              </a:lnSpc>
            </a:pPr>
            <a:r>
              <a:rPr lang="zh-CN" altLang="en-US" dirty="0" smtClean="0"/>
              <a:t>双方都可以下载对方已经存储在硬盘中的共享文档。 </a:t>
            </a:r>
            <a:endParaRPr lang="en-US" altLang="zh-CN" dirty="0" smtClean="0"/>
          </a:p>
          <a:p>
            <a:r>
              <a:rPr lang="zh-CN" altLang="en-US" dirty="0" smtClean="0"/>
              <a:t>典型应用：</a:t>
            </a:r>
            <a:r>
              <a:rPr lang="en-US" altLang="zh-CN" dirty="0" err="1" smtClean="0"/>
              <a:t>bittorrent</a:t>
            </a:r>
            <a:r>
              <a:rPr lang="zh-CN" altLang="en-US" dirty="0" smtClean="0"/>
              <a:t>；对等通信通常用于共享音乐和视频</a:t>
            </a:r>
            <a:endParaRPr lang="en-US" altLang="zh-CN" dirty="0" smtClean="0"/>
          </a:p>
          <a:p>
            <a:r>
              <a:rPr lang="zh-CN" altLang="en-US" dirty="0" smtClean="0"/>
              <a:t>（</a:t>
            </a:r>
            <a:r>
              <a:rPr lang="en-US" altLang="zh-CN" dirty="0" smtClean="0"/>
              <a:t>1</a:t>
            </a:r>
            <a:r>
              <a:rPr lang="zh-CN" altLang="en-US" dirty="0" smtClean="0"/>
              <a:t>）许多对等系统没有中心数据库；</a:t>
            </a:r>
            <a:endParaRPr lang="en-US" altLang="zh-CN" dirty="0" smtClean="0"/>
          </a:p>
          <a:p>
            <a:r>
              <a:rPr lang="zh-CN" altLang="en-US" dirty="0" smtClean="0"/>
              <a:t>（</a:t>
            </a:r>
            <a:r>
              <a:rPr lang="en-US" altLang="zh-CN" dirty="0" smtClean="0"/>
              <a:t>2</a:t>
            </a:r>
            <a:r>
              <a:rPr lang="zh-CN" altLang="en-US" dirty="0" smtClean="0"/>
              <a:t>）每个用户在本地维护自己的数据库；</a:t>
            </a:r>
            <a:endParaRPr lang="en-US" altLang="zh-CN" dirty="0" smtClean="0"/>
          </a:p>
          <a:p>
            <a:endParaRPr lang="en-US" altLang="zh-CN" dirty="0" smtClean="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20</a:t>
            </a:fld>
            <a:endParaRPr lang="en-US" altLang="zh-CN"/>
          </a:p>
        </p:txBody>
      </p:sp>
    </p:spTree>
    <p:extLst>
      <p:ext uri="{BB962C8B-B14F-4D97-AF65-F5344CB8AC3E}">
        <p14:creationId xmlns:p14="http://schemas.microsoft.com/office/powerpoint/2010/main" val="4138499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8B4DD8-E970-4EC7-B681-54E8D68812F1}" type="slidenum">
              <a:rPr lang="en-US" altLang="zh-CN"/>
              <a:pPr eaLnBrk="1" hangingPunct="1"/>
              <a:t>21</a:t>
            </a:fld>
            <a:endParaRPr lang="en-US" altLang="zh-CN"/>
          </a:p>
        </p:txBody>
      </p:sp>
      <p:sp>
        <p:nvSpPr>
          <p:cNvPr id="1375235" name="Rectangle 2"/>
          <p:cNvSpPr>
            <a:spLocks noGrp="1" noRot="1" noChangeAspect="1" noChangeArrowheads="1" noTextEdit="1"/>
          </p:cNvSpPr>
          <p:nvPr>
            <p:ph type="sldImg"/>
          </p:nvPr>
        </p:nvSpPr>
        <p:spPr>
          <a:ln/>
        </p:spPr>
      </p:sp>
      <p:sp>
        <p:nvSpPr>
          <p:cNvPr id="137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052697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23</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latin typeface="+mn-lt"/>
                <a:ea typeface="黑体" pitchFamily="2" charset="-122"/>
              </a:rPr>
              <a:t>N </a:t>
            </a:r>
            <a:r>
              <a:rPr lang="zh-CN" altLang="en-US" sz="1200" b="1" dirty="0" smtClean="0">
                <a:latin typeface="+mn-lt"/>
                <a:ea typeface="黑体" pitchFamily="2" charset="-122"/>
              </a:rPr>
              <a:t>部电话机两两直接相连，如果直接相连，那么需 </a:t>
            </a:r>
            <a:r>
              <a:rPr lang="en-US" altLang="zh-CN" sz="1200" b="1" dirty="0" smtClean="0">
                <a:solidFill>
                  <a:srgbClr val="FF0000"/>
                </a:solidFill>
                <a:latin typeface="+mn-lt"/>
                <a:ea typeface="黑体" pitchFamily="2" charset="-122"/>
              </a:rPr>
              <a:t>N(N – 1)/2 </a:t>
            </a:r>
            <a:r>
              <a:rPr lang="zh-CN" altLang="en-US" sz="1200" b="1" dirty="0" smtClean="0">
                <a:latin typeface="+mn-lt"/>
                <a:ea typeface="黑体" pitchFamily="2" charset="-122"/>
              </a:rPr>
              <a:t>对电线。</a:t>
            </a:r>
            <a:r>
              <a:rPr lang="zh-CN" altLang="en-US" sz="1200" b="1" dirty="0" smtClean="0">
                <a:ea typeface="黑体" pitchFamily="2" charset="-122"/>
              </a:rPr>
              <a:t>这种直接连接方法</a:t>
            </a:r>
            <a:r>
              <a:rPr lang="zh-CN" altLang="en-US" sz="1200" b="1" dirty="0" smtClean="0">
                <a:latin typeface="+mn-lt"/>
                <a:ea typeface="黑体" pitchFamily="2" charset="-122"/>
              </a:rPr>
              <a:t>所需要的电线对的数量与电话机数量的平方</a:t>
            </a:r>
            <a:r>
              <a:rPr lang="zh-CN" altLang="en-US" sz="1200" b="1" dirty="0" smtClean="0">
                <a:solidFill>
                  <a:srgbClr val="FF0000"/>
                </a:solidFill>
                <a:latin typeface="+mn-lt"/>
                <a:ea typeface="黑体" pitchFamily="2" charset="-122"/>
              </a:rPr>
              <a:t>（ </a:t>
            </a:r>
            <a:r>
              <a:rPr lang="en-US" altLang="zh-CN" sz="1200" b="1" dirty="0" smtClean="0">
                <a:solidFill>
                  <a:srgbClr val="FF0000"/>
                </a:solidFill>
                <a:latin typeface="+mn-lt"/>
                <a:ea typeface="黑体" pitchFamily="2" charset="-122"/>
              </a:rPr>
              <a:t>N</a:t>
            </a:r>
            <a:r>
              <a:rPr lang="en-US" altLang="zh-CN" sz="1200" b="1" baseline="30000" dirty="0" smtClean="0">
                <a:solidFill>
                  <a:srgbClr val="FF0000"/>
                </a:solidFill>
                <a:latin typeface="+mn-lt"/>
                <a:ea typeface="黑体" pitchFamily="2" charset="-122"/>
              </a:rPr>
              <a:t>2</a:t>
            </a:r>
            <a:r>
              <a:rPr lang="en-US" altLang="zh-CN" sz="1200" b="1" dirty="0" smtClean="0">
                <a:solidFill>
                  <a:srgbClr val="FF0000"/>
                </a:solidFill>
                <a:latin typeface="+mn-lt"/>
                <a:ea typeface="黑体" pitchFamily="2" charset="-122"/>
              </a:rPr>
              <a:t> </a:t>
            </a:r>
            <a:r>
              <a:rPr lang="zh-CN" altLang="en-US" sz="1200" b="1" dirty="0" smtClean="0">
                <a:solidFill>
                  <a:srgbClr val="FF0000"/>
                </a:solidFill>
                <a:latin typeface="+mn-lt"/>
                <a:ea typeface="黑体" pitchFamily="2" charset="-122"/>
              </a:rPr>
              <a:t>）</a:t>
            </a:r>
            <a:r>
              <a:rPr lang="zh-CN" altLang="en-US" sz="1200" b="1" dirty="0" smtClean="0">
                <a:latin typeface="+mn-lt"/>
                <a:ea typeface="黑体" pitchFamily="2" charset="-122"/>
              </a:rPr>
              <a:t>成正比。</a:t>
            </a:r>
            <a:endParaRPr lang="en-US" altLang="zh-CN" sz="1200" b="1" dirty="0" smtClean="0">
              <a:latin typeface="+mn-lt"/>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mn-lt"/>
                <a:ea typeface="黑体" pitchFamily="2" charset="-122"/>
              </a:rPr>
              <a:t>可以通过交换机进行电路连接，动态连接。</a:t>
            </a:r>
            <a:endParaRPr lang="en-US" altLang="zh-CN" sz="1200" b="1" dirty="0" smtClean="0">
              <a:latin typeface="+mn-lt"/>
              <a:ea typeface="黑体" pitchFamily="2" charset="-122"/>
            </a:endParaRPr>
          </a:p>
          <a:p>
            <a:endParaRPr lang="zh-CN" altLang="zh-CN" dirty="0"/>
          </a:p>
        </p:txBody>
      </p:sp>
    </p:spTree>
    <p:extLst>
      <p:ext uri="{BB962C8B-B14F-4D97-AF65-F5344CB8AC3E}">
        <p14:creationId xmlns:p14="http://schemas.microsoft.com/office/powerpoint/2010/main" val="29566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zh-CN" altLang="en-US" dirty="0" smtClean="0"/>
              <a:t>计算机数据具有突发性。这导致在传送计算机数据时，通信线路的利用率很低（</a:t>
            </a:r>
            <a:r>
              <a:rPr lang="zh-CN" altLang="zh-CN" dirty="0" smtClean="0"/>
              <a:t>用来传送数据的时间往往不到</a:t>
            </a:r>
            <a:r>
              <a:rPr lang="en-US" altLang="zh-CN" dirty="0" smtClean="0"/>
              <a:t>10%</a:t>
            </a:r>
            <a:r>
              <a:rPr lang="zh-CN" altLang="zh-CN" dirty="0" smtClean="0"/>
              <a:t>甚至</a:t>
            </a:r>
            <a:r>
              <a:rPr lang="en-US" altLang="zh-CN" dirty="0" smtClean="0"/>
              <a:t>1% </a:t>
            </a:r>
            <a:r>
              <a:rPr lang="zh-CN" altLang="en-US" dirty="0" smtClean="0"/>
              <a:t>）</a:t>
            </a:r>
            <a:endParaRPr lang="zh-CN" altLang="zh-CN" dirty="0"/>
          </a:p>
        </p:txBody>
      </p:sp>
    </p:spTree>
    <p:extLst>
      <p:ext uri="{BB962C8B-B14F-4D97-AF65-F5344CB8AC3E}">
        <p14:creationId xmlns:p14="http://schemas.microsoft.com/office/powerpoint/2010/main" val="3111633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25</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zh-CN" altLang="en-US" dirty="0" smtClean="0"/>
              <a:t>存储转发的端到端时延如何计算？演示：</a:t>
            </a:r>
            <a:r>
              <a:rPr lang="en-US" altLang="zh-CN" dirty="0" smtClean="0"/>
              <a:t>A-&gt;</a:t>
            </a:r>
            <a:r>
              <a:rPr lang="zh-CN" altLang="en-US" dirty="0" smtClean="0"/>
              <a:t>路由器</a:t>
            </a:r>
            <a:r>
              <a:rPr lang="en-US" altLang="zh-CN" dirty="0" smtClean="0"/>
              <a:t>-&gt;B,</a:t>
            </a:r>
            <a:r>
              <a:rPr lang="zh-CN" altLang="en-US" dirty="0" smtClean="0"/>
              <a:t>一个分组</a:t>
            </a:r>
            <a:r>
              <a:rPr lang="en-US" altLang="zh-CN" dirty="0" err="1" smtClean="0"/>
              <a:t>Lbit</a:t>
            </a:r>
            <a:r>
              <a:rPr lang="en-US" altLang="zh-CN" dirty="0" smtClean="0"/>
              <a:t>,</a:t>
            </a:r>
            <a:r>
              <a:rPr lang="zh-CN" altLang="en-US" dirty="0" smtClean="0"/>
              <a:t>链路速率为</a:t>
            </a:r>
            <a:r>
              <a:rPr lang="en-US" altLang="zh-CN" dirty="0" err="1" smtClean="0"/>
              <a:t>Rbps</a:t>
            </a:r>
            <a:r>
              <a:rPr lang="zh-CN" altLang="en-US" dirty="0" smtClean="0"/>
              <a:t>。</a:t>
            </a:r>
            <a:endParaRPr lang="zh-CN" altLang="zh-CN" dirty="0"/>
          </a:p>
        </p:txBody>
      </p:sp>
    </p:spTree>
    <p:extLst>
      <p:ext uri="{BB962C8B-B14F-4D97-AF65-F5344CB8AC3E}">
        <p14:creationId xmlns:p14="http://schemas.microsoft.com/office/powerpoint/2010/main" val="245828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sz="800" kern="1200" dirty="0" smtClean="0">
                <a:solidFill>
                  <a:schemeClr val="tx1"/>
                </a:solidFill>
                <a:latin typeface="+mn-ea"/>
                <a:ea typeface="宋体" pitchFamily="2" charset="-122"/>
                <a:cs typeface="+mn-cs"/>
              </a:rPr>
              <a:t>计算机网络自</a:t>
            </a:r>
            <a:r>
              <a:rPr kumimoji="1" lang="en-US" altLang="zh-CN" sz="800" kern="1200" dirty="0" smtClean="0">
                <a:solidFill>
                  <a:srgbClr val="FF0000"/>
                </a:solidFill>
                <a:latin typeface="+mn-ea"/>
                <a:ea typeface="宋体" pitchFamily="2" charset="-122"/>
                <a:cs typeface="+mn-cs"/>
              </a:rPr>
              <a:t>20</a:t>
            </a:r>
            <a:r>
              <a:rPr kumimoji="1" lang="zh-CN" altLang="en-US" sz="800" kern="1200" dirty="0" smtClean="0">
                <a:solidFill>
                  <a:srgbClr val="FF0000"/>
                </a:solidFill>
                <a:latin typeface="+mn-ea"/>
                <a:ea typeface="宋体" pitchFamily="2" charset="-122"/>
                <a:cs typeface="+mn-cs"/>
              </a:rPr>
              <a:t>世纪</a:t>
            </a:r>
            <a:r>
              <a:rPr kumimoji="1" lang="en-US" altLang="zh-CN" sz="800" kern="1200" dirty="0" smtClean="0">
                <a:solidFill>
                  <a:srgbClr val="FF0000"/>
                </a:solidFill>
                <a:latin typeface="+mn-ea"/>
                <a:ea typeface="宋体" pitchFamily="2" charset="-122"/>
                <a:cs typeface="+mn-cs"/>
              </a:rPr>
              <a:t>60</a:t>
            </a:r>
            <a:r>
              <a:rPr kumimoji="1" lang="zh-CN" altLang="en-US" sz="800" kern="1200" dirty="0" smtClean="0">
                <a:solidFill>
                  <a:srgbClr val="FF0000"/>
                </a:solidFill>
                <a:latin typeface="+mn-ea"/>
                <a:ea typeface="宋体" pitchFamily="2" charset="-122"/>
                <a:cs typeface="+mn-cs"/>
              </a:rPr>
              <a:t>年代</a:t>
            </a:r>
            <a:r>
              <a:rPr kumimoji="1" lang="zh-CN" altLang="en-US" sz="800" kern="1200" dirty="0" smtClean="0">
                <a:solidFill>
                  <a:schemeClr val="tx1"/>
                </a:solidFill>
                <a:latin typeface="+mn-ea"/>
                <a:ea typeface="宋体" pitchFamily="2" charset="-122"/>
                <a:cs typeface="+mn-cs"/>
              </a:rPr>
              <a:t>开始发展。</a:t>
            </a:r>
            <a:endParaRPr kumimoji="1" lang="en-US" altLang="zh-CN" sz="800" kern="1200" dirty="0" smtClean="0">
              <a:solidFill>
                <a:schemeClr val="tx1"/>
              </a:solidFill>
              <a:latin typeface="+mn-ea"/>
              <a:ea typeface="宋体" pitchFamily="2" charset="-122"/>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6</a:t>
            </a:fld>
            <a:endParaRPr lang="en-US" altLang="zh-CN"/>
          </a:p>
        </p:txBody>
      </p:sp>
    </p:spTree>
    <p:extLst>
      <p:ext uri="{BB962C8B-B14F-4D97-AF65-F5344CB8AC3E}">
        <p14:creationId xmlns:p14="http://schemas.microsoft.com/office/powerpoint/2010/main" val="176019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26</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208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27</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zh-CN" altLang="en-US" dirty="0" smtClean="0">
                <a:solidFill>
                  <a:srgbClr val="FF0000"/>
                </a:solidFill>
              </a:rPr>
              <a:t>每一个</a:t>
            </a:r>
            <a:r>
              <a:rPr lang="zh-CN" altLang="en-US" dirty="0" smtClean="0"/>
              <a:t>分组的首部都含有</a:t>
            </a:r>
            <a:r>
              <a:rPr lang="zh-CN" altLang="en-US" dirty="0" smtClean="0">
                <a:solidFill>
                  <a:srgbClr val="FF0000"/>
                </a:solidFill>
              </a:rPr>
              <a:t>地址</a:t>
            </a:r>
            <a:r>
              <a:rPr lang="zh-CN" altLang="en-US" dirty="0" smtClean="0"/>
              <a:t>（</a:t>
            </a:r>
            <a:r>
              <a:rPr lang="zh-CN" altLang="zh-CN" dirty="0" smtClean="0"/>
              <a:t>诸如目的地址和源地址</a:t>
            </a:r>
            <a:r>
              <a:rPr lang="zh-CN" altLang="en-US" dirty="0" smtClean="0"/>
              <a:t>）等控制信息。</a:t>
            </a:r>
          </a:p>
          <a:p>
            <a:r>
              <a:rPr lang="zh-CN" altLang="en-US" dirty="0" smtClean="0"/>
              <a:t>分组交换网中的结点设备根据收到的分组首部中的</a:t>
            </a:r>
            <a:r>
              <a:rPr lang="zh-CN" altLang="en-US" dirty="0" smtClean="0">
                <a:solidFill>
                  <a:srgbClr val="FF0000"/>
                </a:solidFill>
              </a:rPr>
              <a:t>地址信息，</a:t>
            </a:r>
            <a:r>
              <a:rPr lang="zh-CN" altLang="en-US" dirty="0" smtClean="0"/>
              <a:t>把分组</a:t>
            </a:r>
            <a:r>
              <a:rPr lang="zh-CN" altLang="en-US" dirty="0" smtClean="0">
                <a:solidFill>
                  <a:srgbClr val="FF0000"/>
                </a:solidFill>
              </a:rPr>
              <a:t>转发</a:t>
            </a:r>
            <a:r>
              <a:rPr lang="zh-CN" altLang="en-US" dirty="0" smtClean="0"/>
              <a:t>到下一个结点交换机。</a:t>
            </a:r>
            <a:endParaRPr lang="en-US" altLang="zh-CN" dirty="0" smtClean="0"/>
          </a:p>
          <a:p>
            <a:r>
              <a:rPr lang="zh-CN" altLang="zh-CN" dirty="0" smtClean="0"/>
              <a:t>每个分组在互联网中</a:t>
            </a:r>
            <a:r>
              <a:rPr lang="zh-CN" altLang="zh-CN" dirty="0" smtClean="0">
                <a:solidFill>
                  <a:srgbClr val="FF0000"/>
                </a:solidFill>
              </a:rPr>
              <a:t>独立地选择传输路径</a:t>
            </a:r>
            <a:r>
              <a:rPr lang="zh-CN" altLang="en-US" dirty="0" smtClean="0">
                <a:solidFill>
                  <a:srgbClr val="FF0000"/>
                </a:solidFill>
              </a:rPr>
              <a:t>。</a:t>
            </a:r>
            <a:endParaRPr lang="en-US" altLang="zh-CN" dirty="0" smtClean="0">
              <a:solidFill>
                <a:srgbClr val="FF0000"/>
              </a:solidFill>
            </a:endParaRPr>
          </a:p>
          <a:p>
            <a:r>
              <a:rPr lang="zh-CN" altLang="en-US" dirty="0" smtClean="0"/>
              <a:t>用</a:t>
            </a:r>
            <a:r>
              <a:rPr lang="zh-CN" altLang="en-US" dirty="0" smtClean="0">
                <a:solidFill>
                  <a:srgbClr val="FF0000"/>
                </a:solidFill>
              </a:rPr>
              <a:t>存储转发</a:t>
            </a:r>
            <a:r>
              <a:rPr lang="zh-CN" altLang="en-US" dirty="0" smtClean="0"/>
              <a:t>方式，将分组传送到</a:t>
            </a:r>
            <a:r>
              <a:rPr lang="zh-CN" altLang="en-US" dirty="0" smtClean="0">
                <a:solidFill>
                  <a:srgbClr val="FF0000"/>
                </a:solidFill>
              </a:rPr>
              <a:t>最终目的地。</a:t>
            </a:r>
          </a:p>
        </p:txBody>
      </p:sp>
    </p:spTree>
    <p:extLst>
      <p:ext uri="{BB962C8B-B14F-4D97-AF65-F5344CB8AC3E}">
        <p14:creationId xmlns:p14="http://schemas.microsoft.com/office/powerpoint/2010/main" val="3062649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28</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pPr eaLnBrk="1"/>
            <a:r>
              <a:rPr lang="zh-CN" altLang="en-US" sz="2400" dirty="0" smtClean="0"/>
              <a:t>相对电路交换，分组交换对突发数据极为有效：</a:t>
            </a:r>
            <a:r>
              <a:rPr lang="zh-CN" altLang="en-US" dirty="0" smtClean="0"/>
              <a:t>资源共享、较简单，无呼叫建立</a:t>
            </a:r>
            <a:endParaRPr lang="en-US" altLang="zh-CN" sz="2000" dirty="0" smtClean="0"/>
          </a:p>
          <a:p>
            <a:pPr eaLnBrk="1"/>
            <a:r>
              <a:rPr lang="zh-CN" altLang="en-US" sz="2400" dirty="0" smtClean="0">
                <a:solidFill>
                  <a:srgbClr val="FF0000"/>
                </a:solidFill>
              </a:rPr>
              <a:t>可能因为拥塞产生</a:t>
            </a:r>
            <a:r>
              <a:rPr lang="zh-CN" altLang="en-US" sz="2400" dirty="0" smtClean="0"/>
              <a:t>分组时延和丢包，</a:t>
            </a:r>
            <a:r>
              <a:rPr lang="zh-CN" altLang="en-US" dirty="0" smtClean="0"/>
              <a:t>需要可靠数据传送、拥塞控制的协议。</a:t>
            </a:r>
            <a:endParaRPr lang="en-US" altLang="zh-CN" sz="2000" dirty="0" smtClean="0"/>
          </a:p>
          <a:p>
            <a:pPr eaLnBrk="1"/>
            <a:r>
              <a:rPr lang="zh-CN" altLang="en-US" sz="2400" dirty="0" smtClean="0">
                <a:solidFill>
                  <a:srgbClr val="FF0000"/>
                </a:solidFill>
              </a:rPr>
              <a:t>问题</a:t>
            </a:r>
            <a:r>
              <a:rPr lang="en-US" altLang="zh-CN" sz="2400" dirty="0" smtClean="0">
                <a:solidFill>
                  <a:srgbClr val="FF0000"/>
                </a:solidFill>
              </a:rPr>
              <a:t>: </a:t>
            </a:r>
            <a:r>
              <a:rPr lang="zh-CN" altLang="en-US" sz="2400" dirty="0" smtClean="0">
                <a:solidFill>
                  <a:srgbClr val="FF0000"/>
                </a:solidFill>
              </a:rPr>
              <a:t>怎样提供类似电路的行为？即</a:t>
            </a:r>
            <a:r>
              <a:rPr lang="zh-CN" altLang="en-US" dirty="0" smtClean="0"/>
              <a:t>对音频</a:t>
            </a:r>
            <a:r>
              <a:rPr lang="en-US" altLang="zh-CN" dirty="0" smtClean="0"/>
              <a:t>/</a:t>
            </a:r>
            <a:r>
              <a:rPr lang="zh-CN" altLang="en-US" dirty="0" smtClean="0"/>
              <a:t>视频应用需要带宽保证。</a:t>
            </a:r>
          </a:p>
          <a:p>
            <a:endParaRPr lang="zh-CN" altLang="zh-CN" dirty="0"/>
          </a:p>
        </p:txBody>
      </p:sp>
    </p:spTree>
    <p:extLst>
      <p:ext uri="{BB962C8B-B14F-4D97-AF65-F5344CB8AC3E}">
        <p14:creationId xmlns:p14="http://schemas.microsoft.com/office/powerpoint/2010/main" val="149100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29</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假定分组在传输过程中没有出现差错，在转发时也没有被丢弃。</a:t>
            </a:r>
          </a:p>
          <a:p>
            <a:endParaRPr lang="zh-CN" altLang="zh-CN" dirty="0"/>
          </a:p>
        </p:txBody>
      </p:sp>
    </p:spTree>
    <p:extLst>
      <p:ext uri="{BB962C8B-B14F-4D97-AF65-F5344CB8AC3E}">
        <p14:creationId xmlns:p14="http://schemas.microsoft.com/office/powerpoint/2010/main" val="831755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802.11a</a:t>
            </a:r>
            <a:r>
              <a:rPr lang="zh-CN" altLang="en-US" dirty="0" smtClean="0"/>
              <a:t>、</a:t>
            </a:r>
            <a:r>
              <a:rPr lang="en-US" altLang="zh-CN" dirty="0" smtClean="0"/>
              <a:t>b</a:t>
            </a:r>
            <a:r>
              <a:rPr lang="zh-CN" altLang="en-US" dirty="0" smtClean="0"/>
              <a:t>、</a:t>
            </a:r>
            <a:r>
              <a:rPr lang="en-US" altLang="zh-CN" dirty="0" smtClean="0"/>
              <a:t>g</a:t>
            </a:r>
            <a:r>
              <a:rPr lang="zh-CN" altLang="en-US" dirty="0" smtClean="0"/>
              <a:t>、</a:t>
            </a:r>
            <a:r>
              <a:rPr lang="en-US" altLang="zh-CN" dirty="0" smtClean="0"/>
              <a:t>n</a:t>
            </a:r>
            <a:r>
              <a:rPr lang="zh-CN" altLang="en-US" dirty="0" smtClean="0"/>
              <a:t>、</a:t>
            </a:r>
            <a:r>
              <a:rPr lang="en-US" altLang="zh-CN" b="1" dirty="0" smtClean="0"/>
              <a:t>ac</a:t>
            </a:r>
            <a:r>
              <a:rPr lang="zh-CN" altLang="en-US" b="1" dirty="0" smtClean="0"/>
              <a:t>（</a:t>
            </a:r>
            <a:r>
              <a:rPr lang="en-US" altLang="zh-CN" b="1" dirty="0" smtClean="0"/>
              <a:t>1Gbps</a:t>
            </a:r>
            <a:r>
              <a:rPr lang="zh-CN" altLang="en-US" b="1" dirty="0" smtClean="0"/>
              <a:t>）</a:t>
            </a:r>
            <a:r>
              <a:rPr lang="zh-CN" altLang="en-US" dirty="0" smtClean="0"/>
              <a:t>、</a:t>
            </a:r>
            <a:r>
              <a:rPr lang="en-US" altLang="zh-CN" u="sng" dirty="0" smtClean="0"/>
              <a:t>ah/ax</a:t>
            </a:r>
            <a:r>
              <a:rPr lang="zh-CN" altLang="en-US" u="sng" dirty="0" smtClean="0"/>
              <a:t>（</a:t>
            </a:r>
            <a:r>
              <a:rPr lang="en-US" altLang="zh-CN" u="sng" dirty="0" smtClean="0"/>
              <a:t>10Gbps</a:t>
            </a:r>
            <a:r>
              <a:rPr lang="zh-CN" altLang="en-US" u="sng" dirty="0" smtClean="0"/>
              <a:t>）</a:t>
            </a:r>
            <a:r>
              <a:rPr lang="zh-CN" altLang="en-US" dirty="0" smtClean="0"/>
              <a:t>等标准。</a:t>
            </a:r>
            <a:endParaRPr lang="en-US" altLang="zh-CN" dirty="0" smtClean="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30</a:t>
            </a:fld>
            <a:endParaRPr lang="zh-CN" altLang="en-US"/>
          </a:p>
        </p:txBody>
      </p:sp>
    </p:spTree>
    <p:extLst>
      <p:ext uri="{BB962C8B-B14F-4D97-AF65-F5344CB8AC3E}">
        <p14:creationId xmlns:p14="http://schemas.microsoft.com/office/powerpoint/2010/main" val="4063049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90</a:t>
            </a:r>
            <a:r>
              <a:rPr lang="zh-CN" altLang="en-US" sz="1200" dirty="0" smtClean="0"/>
              <a:t>年代后随着网络的发展，逐渐形成了多层次 </a:t>
            </a:r>
            <a:r>
              <a:rPr lang="en-US" altLang="zh-CN" sz="1200" dirty="0" smtClean="0"/>
              <a:t>ISP </a:t>
            </a:r>
            <a:r>
              <a:rPr lang="zh-CN" altLang="en-US" sz="1200" dirty="0" smtClean="0"/>
              <a:t>结构的互联网，</a:t>
            </a:r>
            <a:r>
              <a:rPr lang="zh-CN" altLang="zh-CN" sz="1200" dirty="0" smtClean="0"/>
              <a:t>根据提供服务的覆盖面积大小以及所拥有的</a:t>
            </a:r>
            <a:r>
              <a:rPr lang="en-US" altLang="zh-CN" sz="1200" dirty="0" smtClean="0"/>
              <a:t> IP </a:t>
            </a:r>
            <a:r>
              <a:rPr lang="zh-CN" altLang="zh-CN" sz="1200" dirty="0" smtClean="0"/>
              <a:t>地址数目的不同，</a:t>
            </a:r>
            <a:r>
              <a:rPr lang="en-US" altLang="zh-CN" sz="1200" dirty="0" smtClean="0"/>
              <a:t>ISP </a:t>
            </a:r>
            <a:r>
              <a:rPr lang="zh-CN" altLang="zh-CN" sz="1200" dirty="0" smtClean="0"/>
              <a:t>也分成为</a:t>
            </a:r>
            <a:r>
              <a:rPr lang="zh-CN" altLang="zh-CN" sz="1200" dirty="0" smtClean="0">
                <a:solidFill>
                  <a:srgbClr val="0000CC"/>
                </a:solidFill>
              </a:rPr>
              <a:t>不同层次的</a:t>
            </a:r>
            <a:r>
              <a:rPr lang="en-US" altLang="zh-CN" sz="1200" dirty="0" smtClean="0">
                <a:solidFill>
                  <a:srgbClr val="0000CC"/>
                </a:solidFill>
              </a:rPr>
              <a:t> ISP</a:t>
            </a:r>
            <a:r>
              <a:rPr lang="zh-CN" altLang="zh-CN" sz="1200" dirty="0" smtClean="0"/>
              <a:t>：</a:t>
            </a:r>
            <a:r>
              <a:rPr lang="zh-CN" altLang="zh-CN" sz="1200" dirty="0" smtClean="0">
                <a:solidFill>
                  <a:srgbClr val="FF0000"/>
                </a:solidFill>
              </a:rPr>
              <a:t>主干</a:t>
            </a:r>
            <a:r>
              <a:rPr lang="en-US" altLang="zh-CN" sz="1200" dirty="0" smtClean="0">
                <a:solidFill>
                  <a:srgbClr val="FF0000"/>
                </a:solidFill>
              </a:rPr>
              <a:t> ISP</a:t>
            </a:r>
            <a:r>
              <a:rPr lang="zh-CN" altLang="zh-CN" sz="1200" dirty="0" smtClean="0">
                <a:solidFill>
                  <a:srgbClr val="FF0000"/>
                </a:solidFill>
              </a:rPr>
              <a:t>、地区</a:t>
            </a:r>
            <a:r>
              <a:rPr lang="en-US" altLang="zh-CN" sz="1200" dirty="0" smtClean="0">
                <a:solidFill>
                  <a:srgbClr val="FF0000"/>
                </a:solidFill>
              </a:rPr>
              <a:t> ISP </a:t>
            </a:r>
            <a:r>
              <a:rPr lang="zh-CN" altLang="zh-CN" sz="1200" dirty="0" smtClean="0"/>
              <a:t>和</a:t>
            </a:r>
            <a:r>
              <a:rPr lang="en-US" altLang="zh-CN" sz="1200" dirty="0" smtClean="0"/>
              <a:t> </a:t>
            </a:r>
            <a:r>
              <a:rPr lang="zh-CN" altLang="zh-CN" sz="1200" dirty="0" smtClean="0">
                <a:solidFill>
                  <a:srgbClr val="FF0000"/>
                </a:solidFill>
              </a:rPr>
              <a:t>本地</a:t>
            </a:r>
            <a:r>
              <a:rPr lang="en-US" altLang="zh-CN" sz="1200" dirty="0" smtClean="0">
                <a:solidFill>
                  <a:srgbClr val="FF0000"/>
                </a:solidFill>
              </a:rPr>
              <a:t> ISP</a:t>
            </a:r>
            <a:r>
              <a:rPr lang="zh-CN" altLang="zh-CN" sz="1200" dirty="0" smtClean="0">
                <a:solidFill>
                  <a:srgbClr val="FF0000"/>
                </a:solidFill>
              </a:rPr>
              <a:t>。</a:t>
            </a:r>
            <a:endParaRPr lang="zh-CN" altLang="en-US" sz="1200" dirty="0" smtClean="0">
              <a:solidFill>
                <a:srgbClr val="FF0000"/>
              </a:solidFill>
            </a:endParaRPr>
          </a:p>
          <a:p>
            <a:r>
              <a:rPr lang="zh-CN" altLang="en-US" dirty="0" smtClean="0"/>
              <a:t>顶层：主干</a:t>
            </a:r>
            <a:r>
              <a:rPr lang="en-US" altLang="zh-CN" dirty="0" smtClean="0"/>
              <a:t>ISP</a:t>
            </a:r>
            <a:r>
              <a:rPr lang="zh-CN" altLang="en-US" dirty="0" smtClean="0"/>
              <a:t>，全球承载提供商</a:t>
            </a:r>
            <a:r>
              <a:rPr lang="en-US" altLang="zh-CN" dirty="0" smtClean="0"/>
              <a:t>,</a:t>
            </a:r>
            <a:r>
              <a:rPr lang="zh-CN" altLang="en-US" dirty="0" smtClean="0"/>
              <a:t>有大约十几个，竞争关系。</a:t>
            </a:r>
            <a:endParaRPr lang="en-US" altLang="zh-CN" dirty="0" smtClean="0"/>
          </a:p>
          <a:p>
            <a:r>
              <a:rPr lang="zh-CN" altLang="en-US" dirty="0" smtClean="0"/>
              <a:t>底层：本地</a:t>
            </a:r>
            <a:r>
              <a:rPr lang="en-US" altLang="zh-CN" dirty="0" smtClean="0"/>
              <a:t>ISP</a:t>
            </a:r>
            <a:r>
              <a:rPr lang="zh-CN" altLang="en-US" dirty="0" smtClean="0"/>
              <a:t>，接入</a:t>
            </a:r>
            <a:r>
              <a:rPr lang="en-US" altLang="zh-CN" dirty="0" smtClean="0"/>
              <a:t>ISP.</a:t>
            </a:r>
          </a:p>
          <a:p>
            <a:r>
              <a:rPr lang="en-US" altLang="zh-CN" sz="1200" b="0" i="0" kern="1200" dirty="0" smtClean="0">
                <a:solidFill>
                  <a:schemeClr val="tx1"/>
                </a:solidFill>
                <a:effectLst/>
                <a:latin typeface="+mn-lt"/>
                <a:ea typeface="+mn-ea"/>
                <a:cs typeface="+mn-cs"/>
              </a:rPr>
              <a:t>NAP</a:t>
            </a:r>
            <a:r>
              <a:rPr lang="zh-CN" altLang="en-US" sz="1200" b="0" i="0" kern="1200" dirty="0" smtClean="0">
                <a:solidFill>
                  <a:schemeClr val="tx1"/>
                </a:solidFill>
                <a:effectLst/>
                <a:latin typeface="+mn-lt"/>
                <a:ea typeface="+mn-ea"/>
                <a:cs typeface="+mn-cs"/>
              </a:rPr>
              <a:t>是网络接入点，用来交换因特网上的流量。负责和其它</a:t>
            </a:r>
            <a:r>
              <a:rPr lang="en-US" altLang="zh-CN" sz="1200" b="0" i="0" kern="1200" dirty="0" smtClean="0">
                <a:solidFill>
                  <a:schemeClr val="tx1"/>
                </a:solidFill>
                <a:effectLst/>
                <a:latin typeface="+mn-lt"/>
                <a:ea typeface="+mn-ea"/>
                <a:cs typeface="+mn-cs"/>
              </a:rPr>
              <a:t>NAP</a:t>
            </a:r>
            <a:r>
              <a:rPr lang="zh-CN" altLang="en-US" sz="1200" b="0" i="0" kern="1200" dirty="0" smtClean="0">
                <a:solidFill>
                  <a:schemeClr val="tx1"/>
                </a:solidFill>
                <a:effectLst/>
                <a:latin typeface="+mn-lt"/>
                <a:ea typeface="+mn-ea"/>
                <a:cs typeface="+mn-cs"/>
              </a:rPr>
              <a:t>交换大量下级</a:t>
            </a:r>
            <a:r>
              <a:rPr lang="en-US" altLang="zh-CN" sz="1200" b="0" i="0" kern="1200" dirty="0" smtClean="0">
                <a:solidFill>
                  <a:schemeClr val="tx1"/>
                </a:solidFill>
                <a:effectLst/>
                <a:latin typeface="+mn-lt"/>
                <a:ea typeface="+mn-ea"/>
                <a:cs typeface="+mn-cs"/>
              </a:rPr>
              <a:t>ISP</a:t>
            </a:r>
            <a:r>
              <a:rPr lang="zh-CN" altLang="en-US" sz="1200" b="0" i="0" kern="1200" dirty="0" smtClean="0">
                <a:solidFill>
                  <a:schemeClr val="tx1"/>
                </a:solidFill>
                <a:effectLst/>
                <a:latin typeface="+mn-lt"/>
                <a:ea typeface="+mn-ea"/>
                <a:cs typeface="+mn-cs"/>
              </a:rPr>
              <a:t>传入的大量数据，使得各个</a:t>
            </a:r>
            <a:r>
              <a:rPr lang="en-US" altLang="zh-CN" sz="1200" b="0" i="0" kern="1200" dirty="0" smtClean="0">
                <a:solidFill>
                  <a:schemeClr val="tx1"/>
                </a:solidFill>
                <a:effectLst/>
                <a:latin typeface="+mn-lt"/>
                <a:ea typeface="+mn-ea"/>
                <a:cs typeface="+mn-cs"/>
              </a:rPr>
              <a:t>NAP</a:t>
            </a:r>
            <a:r>
              <a:rPr lang="zh-CN" altLang="en-US" sz="1200" b="0" i="0" kern="1200" dirty="0" smtClean="0">
                <a:solidFill>
                  <a:schemeClr val="tx1"/>
                </a:solidFill>
                <a:effectLst/>
                <a:latin typeface="+mn-lt"/>
                <a:ea typeface="+mn-ea"/>
                <a:cs typeface="+mn-cs"/>
              </a:rPr>
              <a:t>所在区域的网络之间都能互联；一般</a:t>
            </a:r>
            <a:r>
              <a:rPr lang="en-US" altLang="zh-CN" sz="1200" b="0" i="0" kern="1200" dirty="0" smtClean="0">
                <a:solidFill>
                  <a:schemeClr val="tx1"/>
                </a:solidFill>
                <a:effectLst/>
                <a:latin typeface="+mn-lt"/>
                <a:ea typeface="+mn-ea"/>
                <a:cs typeface="+mn-cs"/>
              </a:rPr>
              <a:t>NAP</a:t>
            </a:r>
            <a:r>
              <a:rPr lang="zh-CN" altLang="en-US" sz="1200" b="0" i="0" kern="1200" dirty="0" smtClean="0">
                <a:solidFill>
                  <a:schemeClr val="tx1"/>
                </a:solidFill>
                <a:effectLst/>
                <a:latin typeface="+mn-lt"/>
                <a:ea typeface="+mn-ea"/>
                <a:cs typeface="+mn-cs"/>
              </a:rPr>
              <a:t>中装有性能极强的交换设施（采用</a:t>
            </a:r>
            <a:r>
              <a:rPr lang="en-US" altLang="zh-CN" sz="1200" b="0" i="0" kern="1200" dirty="0" smtClean="0">
                <a:solidFill>
                  <a:schemeClr val="tx1"/>
                </a:solidFill>
                <a:effectLst/>
                <a:latin typeface="+mn-lt"/>
                <a:ea typeface="+mn-ea"/>
                <a:cs typeface="+mn-cs"/>
              </a:rPr>
              <a:t>ATM</a:t>
            </a:r>
            <a:r>
              <a:rPr lang="zh-CN" altLang="en-US" sz="1200" b="0" i="0" kern="1200" dirty="0" smtClean="0">
                <a:solidFill>
                  <a:schemeClr val="tx1"/>
                </a:solidFill>
                <a:effectLst/>
                <a:latin typeface="+mn-lt"/>
                <a:ea typeface="+mn-ea"/>
                <a:cs typeface="+mn-cs"/>
              </a:rPr>
              <a:t>交换技术）。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IXP</a:t>
            </a:r>
            <a:r>
              <a:rPr lang="zh-CN" altLang="en-US" sz="1200" b="0" i="0" kern="1200" dirty="0" smtClean="0">
                <a:solidFill>
                  <a:schemeClr val="tx1"/>
                </a:solidFill>
                <a:effectLst/>
                <a:latin typeface="+mn-lt"/>
                <a:ea typeface="+mn-ea"/>
                <a:cs typeface="+mn-cs"/>
              </a:rPr>
              <a:t>互联网交换点。负责这些不同的网络之间互相通信的交换点，是互联网的关键基础设施，国际上通称为</a:t>
            </a:r>
            <a:r>
              <a:rPr lang="en-US" altLang="zh-CN" sz="1200" b="0" i="0" kern="1200" dirty="0" smtClean="0">
                <a:solidFill>
                  <a:schemeClr val="tx1"/>
                </a:solidFill>
                <a:effectLst/>
                <a:latin typeface="+mn-lt"/>
                <a:ea typeface="+mn-ea"/>
                <a:cs typeface="+mn-cs"/>
              </a:rPr>
              <a:t>IX</a:t>
            </a:r>
            <a:r>
              <a:rPr lang="zh-CN" altLang="en-US" sz="1200" b="0" i="0" kern="1200" dirty="0" smtClean="0">
                <a:solidFill>
                  <a:schemeClr val="tx1"/>
                </a:solidFill>
                <a:effectLst/>
                <a:latin typeface="+mn-lt"/>
                <a:ea typeface="+mn-ea"/>
                <a:cs typeface="+mn-cs"/>
              </a:rPr>
              <a:t>。一般对等、免费。</a:t>
            </a:r>
            <a:r>
              <a:rPr lang="en-US" altLang="zh-CN" sz="1200" b="0" i="0" kern="1200" dirty="0" smtClean="0">
                <a:solidFill>
                  <a:schemeClr val="tx1"/>
                </a:solidFill>
                <a:effectLst/>
                <a:latin typeface="+mn-lt"/>
                <a:ea typeface="+mn-ea"/>
                <a:cs typeface="+mn-cs"/>
              </a:rPr>
              <a:t>NAP</a:t>
            </a:r>
            <a:r>
              <a:rPr lang="zh-CN" altLang="en-US" sz="1200" b="0" i="0" kern="1200" dirty="0" smtClean="0">
                <a:solidFill>
                  <a:schemeClr val="tx1"/>
                </a:solidFill>
                <a:effectLst/>
                <a:latin typeface="+mn-lt"/>
                <a:ea typeface="+mn-ea"/>
                <a:cs typeface="+mn-cs"/>
              </a:rPr>
              <a:t>和城域交换局</a:t>
            </a:r>
            <a:r>
              <a:rPr lang="en-US" altLang="zh-CN" sz="1200" b="0" i="0" kern="1200" dirty="0" smtClean="0">
                <a:solidFill>
                  <a:schemeClr val="tx1"/>
                </a:solidFill>
                <a:effectLst/>
                <a:latin typeface="+mn-lt"/>
                <a:ea typeface="+mn-ea"/>
                <a:cs typeface="+mn-cs"/>
              </a:rPr>
              <a:t>(MAE)</a:t>
            </a:r>
            <a:r>
              <a:rPr lang="zh-CN" altLang="en-US" sz="1200" b="0" i="0" kern="1200" dirty="0" smtClean="0">
                <a:solidFill>
                  <a:schemeClr val="tx1"/>
                </a:solidFill>
                <a:effectLst/>
                <a:latin typeface="+mn-lt"/>
                <a:ea typeface="+mn-ea"/>
                <a:cs typeface="+mn-cs"/>
              </a:rPr>
              <a:t>被统称为公共因特网交换点</a:t>
            </a:r>
            <a:r>
              <a:rPr lang="en-US" altLang="zh-CN" sz="1200" b="0" i="0" kern="1200" dirty="0" smtClean="0">
                <a:solidFill>
                  <a:schemeClr val="tx1"/>
                </a:solidFill>
                <a:effectLst/>
                <a:latin typeface="+mn-lt"/>
                <a:ea typeface="+mn-ea"/>
                <a:cs typeface="+mn-cs"/>
              </a:rPr>
              <a:t>(IXP)</a:t>
            </a:r>
            <a:r>
              <a:rPr lang="zh-CN" altLang="en-US" sz="1200" b="0" i="0" kern="1200" dirty="0" smtClean="0">
                <a:solidFill>
                  <a:schemeClr val="tx1"/>
                </a:solidFill>
                <a:effectLst/>
                <a:latin typeface="+mn-lt"/>
                <a:ea typeface="+mn-ea"/>
                <a:cs typeface="+mn-cs"/>
              </a:rPr>
              <a:t>。</a:t>
            </a:r>
            <a:endParaRPr lang="zh-CN" altLang="zh-CN" dirty="0" smtClean="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31</a:t>
            </a:fld>
            <a:endParaRPr lang="zh-CN" altLang="en-US"/>
          </a:p>
        </p:txBody>
      </p:sp>
    </p:spTree>
    <p:extLst>
      <p:ext uri="{BB962C8B-B14F-4D97-AF65-F5344CB8AC3E}">
        <p14:creationId xmlns:p14="http://schemas.microsoft.com/office/powerpoint/2010/main" val="1522596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32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1581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33</a:t>
            </a:fld>
            <a:endParaRPr lang="en-US" altLang="zh-CN"/>
          </a:p>
        </p:txBody>
      </p:sp>
    </p:spTree>
    <p:extLst>
      <p:ext uri="{BB962C8B-B14F-4D97-AF65-F5344CB8AC3E}">
        <p14:creationId xmlns:p14="http://schemas.microsoft.com/office/powerpoint/2010/main" val="4185283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802.11</a:t>
            </a:r>
            <a:r>
              <a:rPr lang="zh-CN" altLang="en-US" dirty="0" smtClean="0"/>
              <a:t>就是无线以太网的标准。采用星型拓扑，中间为无线接入点</a:t>
            </a:r>
            <a:r>
              <a:rPr lang="en-US" altLang="zh-CN" dirty="0" smtClean="0"/>
              <a:t>AP</a:t>
            </a:r>
            <a:r>
              <a:rPr lang="zh-CN" altLang="en-US" dirty="0" smtClean="0"/>
              <a:t>（基站，</a:t>
            </a:r>
            <a:r>
              <a:rPr lang="en-US" altLang="zh-CN" dirty="0" smtClean="0"/>
              <a:t>AP</a:t>
            </a:r>
            <a:r>
              <a:rPr lang="zh-CN" altLang="en-US" dirty="0" smtClean="0"/>
              <a:t>和与其连接的主机构成一个</a:t>
            </a:r>
            <a:r>
              <a:rPr lang="en-US" altLang="zh-CN" dirty="0" smtClean="0"/>
              <a:t>BSS</a:t>
            </a:r>
            <a:r>
              <a:rPr lang="zh-CN" altLang="en-US" dirty="0" smtClean="0"/>
              <a:t>，基本服务集），</a:t>
            </a:r>
            <a:r>
              <a:rPr lang="en-US" altLang="zh-CN" dirty="0" smtClean="0"/>
              <a:t>MAC</a:t>
            </a:r>
            <a:r>
              <a:rPr lang="zh-CN" altLang="en-US" dirty="0" smtClean="0"/>
              <a:t>层使用</a:t>
            </a:r>
            <a:r>
              <a:rPr lang="en-US" altLang="zh-CN" dirty="0" smtClean="0"/>
              <a:t>CSMA/CA</a:t>
            </a:r>
            <a:r>
              <a:rPr lang="zh-CN" altLang="en-US" dirty="0" smtClean="0"/>
              <a:t>协议。</a:t>
            </a:r>
            <a:endParaRPr lang="en-US" altLang="zh-CN" dirty="0" smtClean="0"/>
          </a:p>
          <a:p>
            <a:r>
              <a:rPr lang="zh-CN" altLang="en-US" dirty="0" smtClean="0"/>
              <a:t>传统以太网采用</a:t>
            </a:r>
            <a:r>
              <a:rPr lang="en-US" altLang="zh-CN" dirty="0" smtClean="0"/>
              <a:t>CSMA/CD</a:t>
            </a:r>
            <a:r>
              <a:rPr lang="zh-CN" altLang="en-US" sz="1200" b="0" i="0" kern="1200" dirty="0" smtClean="0">
                <a:solidFill>
                  <a:schemeClr val="tx1"/>
                </a:solidFill>
                <a:effectLst/>
                <a:latin typeface="+mn-lt"/>
                <a:ea typeface="+mn-ea"/>
                <a:cs typeface="+mn-cs"/>
              </a:rPr>
              <a:t>带冲突检测的载波监听多路访问技术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载波监听多点接入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碰撞检测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，总线结构以太网采用。</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CSMA/CA(</a:t>
            </a:r>
            <a:r>
              <a:rPr lang="zh-CN" altLang="en-US" sz="1200" b="0" i="0" kern="1200" dirty="0" smtClean="0">
                <a:solidFill>
                  <a:schemeClr val="tx1"/>
                </a:solidFill>
                <a:effectLst/>
                <a:latin typeface="+mn-lt"/>
                <a:ea typeface="+mn-ea"/>
                <a:cs typeface="+mn-cs"/>
              </a:rPr>
              <a:t>载波监听多点接入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碰撞避免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，无线局域网链路层多路访问技术。</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35</a:t>
            </a:fld>
            <a:endParaRPr lang="zh-CN" altLang="en-US"/>
          </a:p>
        </p:txBody>
      </p:sp>
    </p:spTree>
    <p:extLst>
      <p:ext uri="{BB962C8B-B14F-4D97-AF65-F5344CB8AC3E}">
        <p14:creationId xmlns:p14="http://schemas.microsoft.com/office/powerpoint/2010/main" val="790050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68338" indent="-668338">
              <a:buClr>
                <a:schemeClr val="folHlink"/>
              </a:buClr>
              <a:buNone/>
            </a:pPr>
            <a:r>
              <a:rPr lang="zh-CN" altLang="en-US" sz="1200" dirty="0" smtClean="0"/>
              <a:t>地域：跨越地域较大，通常是一个国家或洲。</a:t>
            </a:r>
            <a:endParaRPr lang="en-US" altLang="zh-CN" sz="1200" dirty="0" smtClean="0"/>
          </a:p>
          <a:p>
            <a:pPr marL="668338" indent="-668338">
              <a:buClr>
                <a:schemeClr val="folHlink"/>
              </a:buClr>
              <a:buNone/>
            </a:pPr>
            <a:r>
              <a:rPr lang="zh-CN" altLang="en-US" sz="1200" dirty="0" smtClean="0"/>
              <a:t>组成：</a:t>
            </a:r>
            <a:r>
              <a:rPr lang="zh-CN" altLang="en-US" sz="1200" dirty="0" smtClean="0">
                <a:solidFill>
                  <a:srgbClr val="FF0000"/>
                </a:solidFill>
              </a:rPr>
              <a:t>资源子网、通信子网</a:t>
            </a:r>
            <a:endParaRPr lang="en-US" altLang="zh-CN" sz="1200" dirty="0" smtClean="0">
              <a:solidFill>
                <a:srgbClr val="FF0000"/>
              </a:solidFill>
            </a:endParaRPr>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37</a:t>
            </a:fld>
            <a:endParaRPr lang="en-US" altLang="zh-CN"/>
          </a:p>
        </p:txBody>
      </p:sp>
    </p:spTree>
    <p:extLst>
      <p:ext uri="{BB962C8B-B14F-4D97-AF65-F5344CB8AC3E}">
        <p14:creationId xmlns:p14="http://schemas.microsoft.com/office/powerpoint/2010/main" val="3434021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1" dirty="0" smtClean="0"/>
              <a:t>协议定义了格式，网络实体间发送和接收报文顺序，和传输，收到报文所采取的动作</a:t>
            </a:r>
            <a:r>
              <a:rPr lang="zh-CN" altLang="en-US" sz="1200" i="0" dirty="0" smtClean="0"/>
              <a:t>。</a:t>
            </a:r>
            <a:endParaRPr lang="en-US" altLang="zh-CN" sz="1200" i="1" dirty="0" smtClean="0">
              <a:solidFill>
                <a:srgbClr val="FF0000"/>
              </a:solidFill>
            </a:endParaRPr>
          </a:p>
        </p:txBody>
      </p:sp>
      <p:sp>
        <p:nvSpPr>
          <p:cNvPr id="4" name="灯片编号占位符 3"/>
          <p:cNvSpPr>
            <a:spLocks noGrp="1"/>
          </p:cNvSpPr>
          <p:nvPr>
            <p:ph type="sldNum" sz="quarter" idx="10"/>
          </p:nvPr>
        </p:nvSpPr>
        <p:spPr/>
        <p:txBody>
          <a:bodyPr/>
          <a:lstStyle/>
          <a:p>
            <a:fld id="{6C0B0325-861A-4F5F-9467-5CEE5C4714AA}" type="slidenum">
              <a:rPr lang="zh-CN" altLang="en-US" smtClean="0"/>
              <a:t>7</a:t>
            </a:fld>
            <a:endParaRPr lang="zh-CN" altLang="en-US"/>
          </a:p>
        </p:txBody>
      </p:sp>
    </p:spTree>
    <p:extLst>
      <p:ext uri="{BB962C8B-B14F-4D97-AF65-F5344CB8AC3E}">
        <p14:creationId xmlns:p14="http://schemas.microsoft.com/office/powerpoint/2010/main" val="2216195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网关实质上是一个网络通向其他网络的</a:t>
            </a:r>
            <a:r>
              <a:rPr lang="en-US" altLang="zh-CN" sz="1200" b="0" i="0" kern="1200" dirty="0" smtClean="0">
                <a:solidFill>
                  <a:schemeClr val="tx1"/>
                </a:solidFill>
                <a:effectLst/>
                <a:latin typeface="+mn-lt"/>
                <a:ea typeface="+mn-ea"/>
                <a:cs typeface="+mn-cs"/>
              </a:rPr>
              <a:t>IP</a:t>
            </a:r>
            <a:r>
              <a:rPr lang="zh-CN" altLang="en-US" sz="1200" b="0" i="0" kern="1200" smtClean="0">
                <a:solidFill>
                  <a:schemeClr val="tx1"/>
                </a:solidFill>
                <a:effectLst/>
                <a:latin typeface="+mn-lt"/>
                <a:ea typeface="+mn-ea"/>
                <a:cs typeface="+mn-cs"/>
              </a:rPr>
              <a:t>地址。路由器可进行数据格式的转换，成为不同协议之间网络互连的必要设备。</a:t>
            </a:r>
            <a:endParaRPr lang="zh-CN" altLang="en-US"/>
          </a:p>
        </p:txBody>
      </p:sp>
      <p:sp>
        <p:nvSpPr>
          <p:cNvPr id="4" name="灯片编号占位符 3"/>
          <p:cNvSpPr>
            <a:spLocks noGrp="1"/>
          </p:cNvSpPr>
          <p:nvPr>
            <p:ph type="sldNum" sz="quarter" idx="10"/>
          </p:nvPr>
        </p:nvSpPr>
        <p:spPr/>
        <p:txBody>
          <a:bodyPr/>
          <a:lstStyle/>
          <a:p>
            <a:fld id="{6C0B0325-861A-4F5F-9467-5CEE5C4714AA}" type="slidenum">
              <a:rPr lang="zh-CN" altLang="en-US" smtClean="0"/>
              <a:t>38</a:t>
            </a:fld>
            <a:endParaRPr lang="zh-CN" altLang="en-US"/>
          </a:p>
        </p:txBody>
      </p:sp>
    </p:spTree>
    <p:extLst>
      <p:ext uri="{BB962C8B-B14F-4D97-AF65-F5344CB8AC3E}">
        <p14:creationId xmlns:p14="http://schemas.microsoft.com/office/powerpoint/2010/main" val="3444062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39</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r>
              <a:rPr lang="zh-CN" altLang="en-US" dirty="0" smtClean="0"/>
              <a:t>互联网：公共数据通信网络</a:t>
            </a:r>
            <a:endParaRPr lang="zh-CN" altLang="zh-CN" dirty="0"/>
          </a:p>
        </p:txBody>
      </p:sp>
    </p:spTree>
    <p:extLst>
      <p:ext uri="{BB962C8B-B14F-4D97-AF65-F5344CB8AC3E}">
        <p14:creationId xmlns:p14="http://schemas.microsoft.com/office/powerpoint/2010/main" val="3136862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40</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r>
              <a:rPr lang="zh-CN" altLang="zh-CN" dirty="0" smtClean="0"/>
              <a:t>从覆盖的范围看，很多接入网还是属于局域网。</a:t>
            </a:r>
            <a:endParaRPr lang="en-US" altLang="zh-CN" dirty="0" smtClean="0"/>
          </a:p>
          <a:p>
            <a:r>
              <a:rPr lang="zh-CN" altLang="zh-CN" dirty="0" smtClean="0"/>
              <a:t>从作用上看，接入网只是起到让用户能够与互联网连接的“桥梁”作用。</a:t>
            </a:r>
            <a:endParaRPr lang="zh-CN" altLang="en-US" dirty="0" smtClean="0"/>
          </a:p>
          <a:p>
            <a:endParaRPr lang="zh-CN" altLang="zh-CN" dirty="0"/>
          </a:p>
        </p:txBody>
      </p:sp>
    </p:spTree>
    <p:extLst>
      <p:ext uri="{BB962C8B-B14F-4D97-AF65-F5344CB8AC3E}">
        <p14:creationId xmlns:p14="http://schemas.microsoft.com/office/powerpoint/2010/main" val="3385866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36075A-7F7B-42F3-A9BA-05A5261F127B}" type="slidenum">
              <a:rPr lang="en-US" altLang="zh-CN"/>
              <a:pPr eaLnBrk="1" hangingPunct="1"/>
              <a:t>41</a:t>
            </a:fld>
            <a:endParaRPr lang="en-US" altLang="zh-CN"/>
          </a:p>
        </p:txBody>
      </p:sp>
      <p:sp>
        <p:nvSpPr>
          <p:cNvPr id="1412099" name="Rectangle 2"/>
          <p:cNvSpPr>
            <a:spLocks noGrp="1" noRot="1" noChangeAspect="1" noChangeArrowheads="1" noTextEdit="1"/>
          </p:cNvSpPr>
          <p:nvPr>
            <p:ph type="sldImg"/>
          </p:nvPr>
        </p:nvSpPr>
        <p:spPr>
          <a:xfrm>
            <a:off x="1371600" y="1143000"/>
            <a:ext cx="4114800" cy="3086100"/>
          </a:xfrm>
          <a:ln/>
        </p:spPr>
      </p:sp>
      <p:sp>
        <p:nvSpPr>
          <p:cNvPr id="141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72605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ACBFD0-7FA4-49F2-82DD-D5644A279305}" type="slidenum">
              <a:rPr lang="en-US" altLang="zh-CN"/>
              <a:pPr eaLnBrk="1" hangingPunct="1"/>
              <a:t>42</a:t>
            </a:fld>
            <a:endParaRPr lang="en-US" altLang="zh-CN"/>
          </a:p>
        </p:txBody>
      </p:sp>
      <p:sp>
        <p:nvSpPr>
          <p:cNvPr id="1413123" name="Rectangle 2"/>
          <p:cNvSpPr>
            <a:spLocks noGrp="1" noRot="1" noChangeAspect="1" noChangeArrowheads="1" noTextEdit="1"/>
          </p:cNvSpPr>
          <p:nvPr>
            <p:ph type="sldImg"/>
          </p:nvPr>
        </p:nvSpPr>
        <p:spPr>
          <a:xfrm>
            <a:off x="1371600" y="1143000"/>
            <a:ext cx="4114800" cy="3086100"/>
          </a:xfrm>
          <a:ln/>
        </p:spPr>
      </p:sp>
      <p:sp>
        <p:nvSpPr>
          <p:cNvPr id="141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dirty="0" smtClean="0">
                <a:solidFill>
                  <a:srgbClr val="000099"/>
                </a:solidFill>
                <a:latin typeface="+mn-lt"/>
                <a:ea typeface="黑体" pitchFamily="2" charset="-122"/>
              </a:rPr>
              <a:t>在“带宽”的上述两种表述中，前者为</a:t>
            </a:r>
            <a:r>
              <a:rPr lang="zh-CN" altLang="zh-CN" sz="1200" b="1" dirty="0" smtClean="0">
                <a:solidFill>
                  <a:srgbClr val="C00000"/>
                </a:solidFill>
                <a:latin typeface="+mn-lt"/>
                <a:ea typeface="黑体" pitchFamily="2" charset="-122"/>
              </a:rPr>
              <a:t>频域</a:t>
            </a:r>
            <a:r>
              <a:rPr lang="zh-CN" altLang="zh-CN" sz="1200" b="1" dirty="0" smtClean="0">
                <a:solidFill>
                  <a:srgbClr val="000099"/>
                </a:solidFill>
                <a:latin typeface="+mn-lt"/>
                <a:ea typeface="黑体" pitchFamily="2" charset="-122"/>
              </a:rPr>
              <a:t>称谓，而后者为</a:t>
            </a:r>
            <a:r>
              <a:rPr lang="zh-CN" altLang="zh-CN" sz="1200" b="1" dirty="0" smtClean="0">
                <a:solidFill>
                  <a:srgbClr val="C00000"/>
                </a:solidFill>
                <a:latin typeface="+mn-lt"/>
                <a:ea typeface="黑体" pitchFamily="2" charset="-122"/>
              </a:rPr>
              <a:t>时域</a:t>
            </a:r>
            <a:r>
              <a:rPr lang="zh-CN" altLang="zh-CN" sz="1200" b="1" dirty="0" smtClean="0">
                <a:solidFill>
                  <a:srgbClr val="000099"/>
                </a:solidFill>
                <a:latin typeface="+mn-lt"/>
                <a:ea typeface="黑体" pitchFamily="2" charset="-122"/>
              </a:rPr>
              <a:t>称谓，其本质是相同的。也就是说，一条通信链路的“带宽”越宽，其所能传输的“最高数据率”也越高。</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776731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C15C20-925F-4F25-80BA-7892529C133D}" type="slidenum">
              <a:rPr lang="en-US" altLang="zh-CN"/>
              <a:pPr eaLnBrk="1" hangingPunct="1"/>
              <a:t>43</a:t>
            </a:fld>
            <a:endParaRPr lang="en-US" altLang="zh-CN"/>
          </a:p>
        </p:txBody>
      </p:sp>
      <p:sp>
        <p:nvSpPr>
          <p:cNvPr id="1414147" name="Rectangle 2"/>
          <p:cNvSpPr>
            <a:spLocks noGrp="1" noRot="1" noChangeAspect="1" noChangeArrowheads="1" noTextEdit="1"/>
          </p:cNvSpPr>
          <p:nvPr>
            <p:ph type="sldImg"/>
          </p:nvPr>
        </p:nvSpPr>
        <p:spPr>
          <a:xfrm>
            <a:off x="1371600" y="1143000"/>
            <a:ext cx="4114800" cy="3086100"/>
          </a:xfrm>
          <a:ln/>
        </p:spPr>
      </p:sp>
      <p:sp>
        <p:nvSpPr>
          <p:cNvPr id="141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这里带宽是时域的说法，即最高数据速率。</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868254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BB6467-04B2-4B81-B6E7-C3D1698DE195}" type="slidenum">
              <a:rPr lang="en-US" altLang="zh-CN"/>
              <a:pPr eaLnBrk="1" hangingPunct="1"/>
              <a:t>44</a:t>
            </a:fld>
            <a:endParaRPr lang="en-US" altLang="zh-CN"/>
          </a:p>
        </p:txBody>
      </p:sp>
      <p:sp>
        <p:nvSpPr>
          <p:cNvPr id="1416195" name="Rectangle 2"/>
          <p:cNvSpPr>
            <a:spLocks noGrp="1" noRot="1" noChangeAspect="1" noChangeArrowheads="1" noTextEdit="1"/>
          </p:cNvSpPr>
          <p:nvPr>
            <p:ph type="sldImg"/>
          </p:nvPr>
        </p:nvSpPr>
        <p:spPr>
          <a:xfrm>
            <a:off x="1371600" y="1143000"/>
            <a:ext cx="4114800" cy="3086100"/>
          </a:xfrm>
          <a:ln/>
        </p:spPr>
      </p:sp>
      <p:sp>
        <p:nvSpPr>
          <p:cNvPr id="141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吞吐量指在没有</a:t>
            </a:r>
            <a:r>
              <a:rPr lang="zh-CN" altLang="en-US" sz="1200" b="0" i="0" u="none" strike="noStrike" kern="1200" dirty="0" smtClean="0">
                <a:solidFill>
                  <a:schemeClr val="tx1"/>
                </a:solidFill>
                <a:effectLst/>
                <a:latin typeface="+mn-lt"/>
                <a:ea typeface="+mn-ea"/>
                <a:cs typeface="+mn-cs"/>
                <a:hlinkClick r:id="rId3"/>
              </a:rPr>
              <a:t>帧</a:t>
            </a:r>
            <a:r>
              <a:rPr lang="zh-CN" altLang="en-US" sz="1200" b="0" i="0" kern="1200" dirty="0" smtClean="0">
                <a:solidFill>
                  <a:schemeClr val="tx1"/>
                </a:solidFill>
                <a:effectLst/>
                <a:latin typeface="+mn-lt"/>
                <a:ea typeface="+mn-ea"/>
                <a:cs typeface="+mn-cs"/>
              </a:rPr>
              <a:t>丢失的情况下，设备能够接收并</a:t>
            </a:r>
            <a:r>
              <a:rPr lang="zh-CN" altLang="en-US" sz="1200" b="0" i="0" u="none" strike="noStrike" kern="1200" dirty="0" smtClean="0">
                <a:solidFill>
                  <a:schemeClr val="tx1"/>
                </a:solidFill>
                <a:effectLst/>
                <a:latin typeface="+mn-lt"/>
                <a:ea typeface="+mn-ea"/>
                <a:cs typeface="+mn-cs"/>
                <a:hlinkClick r:id="rId4"/>
              </a:rPr>
              <a:t>转发</a:t>
            </a:r>
            <a:r>
              <a:rPr lang="zh-CN" altLang="en-US" sz="1200" b="0" i="0" kern="1200" dirty="0" smtClean="0">
                <a:solidFill>
                  <a:schemeClr val="tx1"/>
                </a:solidFill>
                <a:effectLst/>
                <a:latin typeface="+mn-lt"/>
                <a:ea typeface="+mn-ea"/>
                <a:cs typeface="+mn-cs"/>
              </a:rPr>
              <a:t>的最大数据速率。吞吐量表示一个系统的测试性能。例如</a:t>
            </a:r>
            <a:r>
              <a:rPr lang="zh-CN" altLang="en-US" dirty="0" smtClean="0">
                <a:latin typeface="Arial" panose="020B0604020202020204" pitchFamily="34" charset="0"/>
              </a:rPr>
              <a:t>文件下载时，界面所显示的是瞬时吞吐量，一个文件大小为</a:t>
            </a:r>
            <a:r>
              <a:rPr lang="en-US" altLang="zh-CN" dirty="0" smtClean="0">
                <a:latin typeface="Arial" panose="020B0604020202020204" pitchFamily="34" charset="0"/>
              </a:rPr>
              <a:t>F bit</a:t>
            </a:r>
            <a:r>
              <a:rPr lang="zh-CN" altLang="en-US" dirty="0" smtClean="0">
                <a:latin typeface="Arial" panose="020B0604020202020204" pitchFamily="34" charset="0"/>
              </a:rPr>
              <a:t>，接收下来用时</a:t>
            </a:r>
            <a:r>
              <a:rPr lang="en-US" altLang="zh-CN" dirty="0" smtClean="0">
                <a:latin typeface="Arial" panose="020B0604020202020204" pitchFamily="34" charset="0"/>
              </a:rPr>
              <a:t>T </a:t>
            </a:r>
            <a:r>
              <a:rPr lang="zh-CN" altLang="en-US" dirty="0" smtClean="0">
                <a:latin typeface="Arial" panose="020B0604020202020204" pitchFamily="34" charset="0"/>
              </a:rPr>
              <a:t>秒，那么平均吞吐量是：</a:t>
            </a:r>
            <a:r>
              <a:rPr lang="en-US" altLang="zh-CN" dirty="0" smtClean="0">
                <a:latin typeface="Arial" panose="020B0604020202020204" pitchFamily="34" charset="0"/>
              </a:rPr>
              <a:t>F/T</a:t>
            </a:r>
            <a:r>
              <a:rPr lang="en-US" altLang="zh-CN" baseline="0" dirty="0" smtClean="0">
                <a:latin typeface="Arial" panose="020B0604020202020204" pitchFamily="34" charset="0"/>
              </a:rPr>
              <a:t> bps</a:t>
            </a:r>
            <a:r>
              <a:rPr lang="zh-CN" altLang="en-US" baseline="0" dirty="0" smtClean="0">
                <a:latin typeface="Arial" panose="020B0604020202020204" pitchFamily="34" charset="0"/>
              </a:rPr>
              <a:t>。</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49261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0" dirty="0" smtClean="0">
                <a:solidFill>
                  <a:schemeClr val="bg1"/>
                </a:solidFill>
                <a:latin typeface="+mn-lt"/>
                <a:ea typeface="黑体" pitchFamily="2" charset="-122"/>
              </a:rPr>
              <a:t>必须指出，在总时延中，究竟是哪一种时延占主导地位，必须具体分析</a:t>
            </a:r>
            <a:r>
              <a:rPr lang="zh-CN" altLang="en-US" sz="1200" b="0" dirty="0" smtClean="0">
                <a:solidFill>
                  <a:schemeClr val="bg1"/>
                </a:solidFill>
                <a:latin typeface="+mn-lt"/>
                <a:ea typeface="黑体" pitchFamily="2" charset="-122"/>
              </a:rPr>
              <a:t>。</a:t>
            </a:r>
            <a:endParaRPr lang="en-US" altLang="zh-CN" sz="1200" b="0" dirty="0" smtClean="0">
              <a:solidFill>
                <a:schemeClr val="bg1"/>
              </a:solidFill>
              <a:latin typeface="+mn-lt"/>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1"/>
                </a:solidFill>
                <a:latin typeface="+mn-lt"/>
                <a:ea typeface="黑体" pitchFamily="2" charset="-122"/>
              </a:rPr>
              <a:t>1.</a:t>
            </a:r>
            <a:r>
              <a:rPr lang="zh-CN" altLang="en-US" sz="1200" b="0" dirty="0" smtClean="0">
                <a:solidFill>
                  <a:schemeClr val="bg1"/>
                </a:solidFill>
                <a:latin typeface="+mn-lt"/>
                <a:ea typeface="黑体" pitchFamily="2" charset="-122"/>
              </a:rPr>
              <a:t>取决于链路速率</a:t>
            </a:r>
            <a:r>
              <a:rPr lang="en-US" altLang="zh-CN" sz="1200" b="1" dirty="0" smtClean="0">
                <a:solidFill>
                  <a:schemeClr val="bg1"/>
                </a:solidFill>
                <a:latin typeface="+mn-lt"/>
                <a:ea typeface="黑体" pitchFamily="2" charset="-122"/>
              </a:rPr>
              <a:t>2.</a:t>
            </a:r>
            <a:r>
              <a:rPr lang="zh-CN" altLang="en-US" sz="1200" dirty="0" smtClean="0"/>
              <a:t>几微秒到几百毫秒</a:t>
            </a:r>
            <a:r>
              <a:rPr lang="en-US" altLang="zh-CN" sz="1200" dirty="0" smtClean="0"/>
              <a:t>3.</a:t>
            </a:r>
            <a:r>
              <a:rPr lang="zh-CN" altLang="en-US" sz="1200" dirty="0" smtClean="0"/>
              <a:t>取决于拥塞</a:t>
            </a:r>
            <a:r>
              <a:rPr lang="en-US" altLang="zh-CN" sz="1200" dirty="0" smtClean="0"/>
              <a:t>4.</a:t>
            </a:r>
            <a:r>
              <a:rPr lang="zh-CN" altLang="en-US" sz="1200" dirty="0" smtClean="0"/>
              <a:t>通常几个微秒或更少</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solidFill>
                <a:schemeClr val="bg1"/>
              </a:solidFill>
              <a:latin typeface="+mn-lt"/>
              <a:ea typeface="黑体" pitchFamily="2" charset="-122"/>
            </a:endParaRPr>
          </a:p>
        </p:txBody>
      </p:sp>
      <p:sp>
        <p:nvSpPr>
          <p:cNvPr id="4" name="灯片编号占位符 3"/>
          <p:cNvSpPr>
            <a:spLocks noGrp="1"/>
          </p:cNvSpPr>
          <p:nvPr>
            <p:ph type="sldNum" sz="quarter" idx="10"/>
          </p:nvPr>
        </p:nvSpPr>
        <p:spPr/>
        <p:txBody>
          <a:bodyPr/>
          <a:lstStyle/>
          <a:p>
            <a:fld id="{6C0B0325-861A-4F5F-9467-5CEE5C4714AA}" type="slidenum">
              <a:rPr lang="zh-CN" altLang="en-US" smtClean="0"/>
              <a:t>45</a:t>
            </a:fld>
            <a:endParaRPr lang="zh-CN" altLang="en-US"/>
          </a:p>
        </p:txBody>
      </p:sp>
    </p:spTree>
    <p:extLst>
      <p:ext uri="{BB962C8B-B14F-4D97-AF65-F5344CB8AC3E}">
        <p14:creationId xmlns:p14="http://schemas.microsoft.com/office/powerpoint/2010/main" val="1056163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92A926-FF31-4EC4-BE02-BB57B174BB3A}" type="slidenum">
              <a:rPr lang="en-US" altLang="zh-CN"/>
              <a:pPr eaLnBrk="1" hangingPunct="1"/>
              <a:t>46</a:t>
            </a:fld>
            <a:endParaRPr lang="en-US" altLang="zh-CN"/>
          </a:p>
        </p:txBody>
      </p:sp>
      <p:sp>
        <p:nvSpPr>
          <p:cNvPr id="1417219" name="Rectangle 2"/>
          <p:cNvSpPr>
            <a:spLocks noGrp="1" noRot="1" noChangeAspect="1" noChangeArrowheads="1" noTextEdit="1"/>
          </p:cNvSpPr>
          <p:nvPr>
            <p:ph type="sldImg"/>
          </p:nvPr>
        </p:nvSpPr>
        <p:spPr>
          <a:xfrm>
            <a:off x="1371600" y="1143000"/>
            <a:ext cx="4114800" cy="3086100"/>
          </a:xfrm>
          <a:ln/>
        </p:spPr>
      </p:sp>
      <p:sp>
        <p:nvSpPr>
          <p:cNvPr id="141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anose="020B0604020202020204" pitchFamily="34" charset="0"/>
              </a:rPr>
              <a:t>演示存储转发的发送时延计算：一条由</a:t>
            </a:r>
            <a:r>
              <a:rPr lang="en-US" altLang="zh-CN" dirty="0" smtClean="0">
                <a:latin typeface="Arial" panose="020B0604020202020204" pitchFamily="34" charset="0"/>
              </a:rPr>
              <a:t>N</a:t>
            </a:r>
            <a:r>
              <a:rPr lang="zh-CN" altLang="en-US" dirty="0" smtClean="0">
                <a:latin typeface="Arial" panose="020B0604020202020204" pitchFamily="34" charset="0"/>
              </a:rPr>
              <a:t>条速率为</a:t>
            </a:r>
            <a:r>
              <a:rPr lang="en-US" altLang="zh-CN" dirty="0" smtClean="0">
                <a:latin typeface="Arial" panose="020B0604020202020204" pitchFamily="34" charset="0"/>
              </a:rPr>
              <a:t>R</a:t>
            </a:r>
            <a:r>
              <a:rPr lang="zh-CN" altLang="en-US" dirty="0" smtClean="0">
                <a:latin typeface="Arial" panose="020B0604020202020204" pitchFamily="34" charset="0"/>
              </a:rPr>
              <a:t>的链路组成的路径，其端到端的发送时延 </a:t>
            </a:r>
            <a:r>
              <a:rPr lang="en-US" altLang="zh-CN" dirty="0" smtClean="0">
                <a:latin typeface="Arial" panose="020B0604020202020204" pitchFamily="34" charset="0"/>
              </a:rPr>
              <a:t>= N</a:t>
            </a:r>
            <a:r>
              <a:rPr lang="zh-CN" altLang="en-US" dirty="0" smtClean="0">
                <a:latin typeface="Arial" panose="020B0604020202020204" pitchFamily="34" charset="0"/>
              </a:rPr>
              <a:t>*</a:t>
            </a:r>
            <a:r>
              <a:rPr lang="en-US" altLang="zh-CN" dirty="0" smtClean="0">
                <a:latin typeface="Arial" panose="020B0604020202020204" pitchFamily="34" charset="0"/>
              </a:rPr>
              <a:t>L/R</a:t>
            </a:r>
            <a:r>
              <a:rPr lang="zh-CN" altLang="en-US" dirty="0" smtClean="0">
                <a:latin typeface="Arial" panose="020B0604020202020204" pitchFamily="34" charset="0"/>
              </a:rPr>
              <a:t>。</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75628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50AC1B-D4EC-4C2D-87A6-0D789892855A}" type="slidenum">
              <a:rPr lang="en-US" altLang="zh-CN"/>
              <a:pPr eaLnBrk="1" hangingPunct="1"/>
              <a:t>47</a:t>
            </a:fld>
            <a:endParaRPr lang="en-US" altLang="zh-CN"/>
          </a:p>
        </p:txBody>
      </p:sp>
      <p:sp>
        <p:nvSpPr>
          <p:cNvPr id="1418243" name="Rectangle 2"/>
          <p:cNvSpPr>
            <a:spLocks noGrp="1" noRot="1" noChangeAspect="1" noChangeArrowheads="1" noTextEdit="1"/>
          </p:cNvSpPr>
          <p:nvPr>
            <p:ph type="sldImg"/>
          </p:nvPr>
        </p:nvSpPr>
        <p:spPr>
          <a:xfrm>
            <a:off x="1371600" y="1143000"/>
            <a:ext cx="4114800" cy="3086100"/>
          </a:xfrm>
          <a:ln/>
        </p:spPr>
      </p:sp>
      <p:sp>
        <p:nvSpPr>
          <p:cNvPr id="141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对于高速网络链路，我们提高的仅仅是数据的</a:t>
            </a:r>
            <a:r>
              <a:rPr lang="zh-CN" altLang="en-US" dirty="0" smtClean="0">
                <a:solidFill>
                  <a:srgbClr val="FF0000"/>
                </a:solidFill>
              </a:rPr>
              <a:t>发送速率</a:t>
            </a:r>
            <a:r>
              <a:rPr lang="zh-CN" altLang="en-US" dirty="0" smtClean="0"/>
              <a:t>而不是比特在链路上的</a:t>
            </a:r>
            <a:r>
              <a:rPr lang="zh-CN" altLang="en-US" dirty="0" smtClean="0">
                <a:solidFill>
                  <a:srgbClr val="FF0000"/>
                </a:solidFill>
              </a:rPr>
              <a:t>传播速率。</a:t>
            </a:r>
            <a:r>
              <a:rPr lang="zh-CN" altLang="en-US" dirty="0" smtClean="0"/>
              <a:t> </a:t>
            </a:r>
          </a:p>
          <a:p>
            <a:r>
              <a:rPr lang="zh-CN" altLang="en-US" dirty="0" smtClean="0"/>
              <a:t>提高链路带宽减小了数据的发送时延。 </a:t>
            </a:r>
            <a:endParaRPr lang="en-US" altLang="zh-CN" dirty="0" smtClean="0"/>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80968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电信网：电话、传真、电报</a:t>
            </a:r>
            <a:endParaRPr lang="en-US" altLang="zh-CN" dirty="0" smtClean="0"/>
          </a:p>
          <a:p>
            <a:r>
              <a:rPr lang="zh-CN" altLang="en-US" dirty="0" smtClean="0"/>
              <a:t>广电网：广播电视业务</a:t>
            </a:r>
            <a:endParaRPr lang="en-US" altLang="zh-CN" dirty="0" smtClean="0"/>
          </a:p>
          <a:p>
            <a:r>
              <a:rPr lang="zh-CN" altLang="en-US" dirty="0" smtClean="0"/>
              <a:t>互联网：计算机文件共享</a:t>
            </a:r>
            <a:endParaRPr lang="en-US" altLang="zh-CN" dirty="0" smtClean="0"/>
          </a:p>
          <a:p>
            <a:r>
              <a:rPr lang="zh-CN" altLang="zh-CN" dirty="0" smtClean="0"/>
              <a:t>把互联网的创新成果</a:t>
            </a:r>
            <a:r>
              <a:rPr lang="zh-CN" altLang="zh-CN" dirty="0" smtClean="0">
                <a:solidFill>
                  <a:srgbClr val="FF0000"/>
                </a:solidFill>
              </a:rPr>
              <a:t>深度融合</a:t>
            </a:r>
            <a:r>
              <a:rPr lang="zh-CN" altLang="zh-CN" dirty="0" smtClean="0"/>
              <a:t>于经济社会各领域之中，</a:t>
            </a:r>
            <a:r>
              <a:rPr lang="zh-CN" altLang="en-US" dirty="0" smtClean="0"/>
              <a:t>创造新的发展生态，从而</a:t>
            </a:r>
            <a:r>
              <a:rPr lang="zh-CN" altLang="zh-CN" dirty="0" smtClean="0"/>
              <a:t>大大地提升了实体经济的创新力和生产力</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9</a:t>
            </a:fld>
            <a:endParaRPr lang="zh-CN" altLang="en-US"/>
          </a:p>
        </p:txBody>
      </p:sp>
    </p:spTree>
    <p:extLst>
      <p:ext uri="{BB962C8B-B14F-4D97-AF65-F5344CB8AC3E}">
        <p14:creationId xmlns:p14="http://schemas.microsoft.com/office/powerpoint/2010/main" val="978804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2306EB-79F5-4ED4-9D20-6D0814141D96}" type="slidenum">
              <a:rPr lang="en-US" altLang="zh-CN"/>
              <a:pPr eaLnBrk="1" hangingPunct="1"/>
              <a:t>48</a:t>
            </a:fld>
            <a:endParaRPr lang="en-US" altLang="zh-CN"/>
          </a:p>
        </p:txBody>
      </p:sp>
      <p:sp>
        <p:nvSpPr>
          <p:cNvPr id="1419267" name="Rectangle 2"/>
          <p:cNvSpPr>
            <a:spLocks noGrp="1" noRot="1" noChangeAspect="1" noChangeArrowheads="1" noTextEdit="1"/>
          </p:cNvSpPr>
          <p:nvPr>
            <p:ph type="sldImg"/>
          </p:nvPr>
        </p:nvSpPr>
        <p:spPr>
          <a:xfrm>
            <a:off x="1371600" y="1143000"/>
            <a:ext cx="4114800" cy="3086100"/>
          </a:xfrm>
          <a:ln/>
        </p:spPr>
      </p:sp>
      <p:sp>
        <p:nvSpPr>
          <p:cNvPr id="141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排队时延的长短往往取决于网络中</a:t>
            </a:r>
            <a:r>
              <a:rPr lang="zh-CN" altLang="en-US" dirty="0" smtClean="0">
                <a:solidFill>
                  <a:schemeClr val="hlink"/>
                </a:solidFill>
              </a:rPr>
              <a:t>当时的通信量</a:t>
            </a:r>
            <a:r>
              <a:rPr lang="zh-CN" altLang="en-US" dirty="0" smtClean="0"/>
              <a:t>。</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778198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F1BA629-F9B5-4AA7-AFD6-B60A353B5F24}" type="slidenum">
              <a:rPr lang="zh-CN" altLang="en-US" sz="1200" smtClean="0"/>
              <a:pPr/>
              <a:t>49</a:t>
            </a:fld>
            <a:endParaRPr lang="en-US" altLang="zh-CN" sz="120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r>
              <a:rPr lang="zh-CN" altLang="en-US" dirty="0" smtClean="0"/>
              <a:t>丢包率也是衡量网络性能的重要指标。</a:t>
            </a:r>
          </a:p>
        </p:txBody>
      </p:sp>
    </p:spTree>
    <p:extLst>
      <p:ext uri="{BB962C8B-B14F-4D97-AF65-F5344CB8AC3E}">
        <p14:creationId xmlns:p14="http://schemas.microsoft.com/office/powerpoint/2010/main" val="36497635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50</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dirty="0" smtClean="0">
                <a:ea typeface="黑体" pitchFamily="2" charset="-122"/>
              </a:rPr>
              <a:t>链路像一条空心管道</a:t>
            </a:r>
            <a:r>
              <a:rPr lang="zh-CN" altLang="en-US" sz="1200" b="1" dirty="0" smtClean="0">
                <a:ea typeface="黑体" pitchFamily="2" charset="-122"/>
              </a:rPr>
              <a:t>，时延带宽积表示这个管道的体积，说明了这个链路可以容纳多少比特。即以比特为单位的链路长度。</a:t>
            </a:r>
          </a:p>
          <a:p>
            <a:endParaRPr lang="zh-CN" altLang="zh-CN" dirty="0"/>
          </a:p>
        </p:txBody>
      </p:sp>
    </p:spTree>
    <p:extLst>
      <p:ext uri="{BB962C8B-B14F-4D97-AF65-F5344CB8AC3E}">
        <p14:creationId xmlns:p14="http://schemas.microsoft.com/office/powerpoint/2010/main" val="49328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互联网上的信息不仅仅单方向传输</a:t>
            </a:r>
            <a:r>
              <a:rPr lang="zh-CN" altLang="en-US" dirty="0" smtClean="0"/>
              <a:t>，</a:t>
            </a:r>
            <a:r>
              <a:rPr lang="zh-CN" altLang="zh-CN" dirty="0" smtClean="0"/>
              <a:t>而是双向交互的。因此，有时很需要知道双向交互一次所需的时间</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solidFill>
                  <a:srgbClr val="000099"/>
                </a:solidFill>
              </a:rPr>
              <a:t>当使用卫星通信时，往返时间</a:t>
            </a:r>
            <a:r>
              <a:rPr lang="en-US" altLang="zh-CN" dirty="0" smtClean="0">
                <a:solidFill>
                  <a:srgbClr val="000099"/>
                </a:solidFill>
              </a:rPr>
              <a:t> RTT </a:t>
            </a:r>
            <a:r>
              <a:rPr lang="zh-CN" altLang="zh-CN" dirty="0" smtClean="0">
                <a:solidFill>
                  <a:srgbClr val="000099"/>
                </a:solidFill>
              </a:rPr>
              <a:t>相对较长，是很重要的一个性能指标。</a:t>
            </a:r>
            <a:endParaRPr lang="en-US" altLang="zh-CN" dirty="0" smtClean="0">
              <a:solidFill>
                <a:srgbClr val="00009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99"/>
                </a:solidFill>
              </a:rPr>
              <a:t>其他网络特征：</a:t>
            </a:r>
            <a:r>
              <a:rPr lang="en-US" altLang="zh-CN" dirty="0" err="1" smtClean="0">
                <a:solidFill>
                  <a:srgbClr val="000099"/>
                </a:solidFill>
              </a:rPr>
              <a:t>QoS</a:t>
            </a:r>
            <a:r>
              <a:rPr lang="zh-CN" altLang="en-US" dirty="0" smtClean="0">
                <a:solidFill>
                  <a:srgbClr val="000099"/>
                </a:solidFill>
              </a:rPr>
              <a:t>、</a:t>
            </a:r>
            <a:r>
              <a:rPr lang="en-US" altLang="zh-CN" dirty="0" err="1" smtClean="0">
                <a:solidFill>
                  <a:srgbClr val="000099"/>
                </a:solidFill>
              </a:rPr>
              <a:t>QoE</a:t>
            </a:r>
            <a:r>
              <a:rPr lang="zh-CN" altLang="en-US" dirty="0" smtClean="0">
                <a:solidFill>
                  <a:srgbClr val="000099"/>
                </a:solidFill>
              </a:rPr>
              <a:t>、成本、可靠性、可扩展性。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51</a:t>
            </a:fld>
            <a:endParaRPr lang="zh-CN" altLang="en-US"/>
          </a:p>
        </p:txBody>
      </p:sp>
    </p:spTree>
    <p:extLst>
      <p:ext uri="{BB962C8B-B14F-4D97-AF65-F5344CB8AC3E}">
        <p14:creationId xmlns:p14="http://schemas.microsoft.com/office/powerpoint/2010/main" val="239724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EBF09A6-FECF-4135-9859-9087818B1FDA}" type="slidenum">
              <a:rPr lang="zh-CN" altLang="en-US" sz="1200" smtClean="0"/>
              <a:pPr/>
              <a:t>52</a:t>
            </a:fld>
            <a:endParaRPr lang="en-US" altLang="zh-CN" sz="120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r>
              <a:rPr lang="en-US" altLang="zh-CN" b="1" dirty="0" smtClean="0"/>
              <a:t>1. </a:t>
            </a:r>
            <a:r>
              <a:rPr lang="zh-CN" altLang="en-US" b="1" dirty="0" smtClean="0"/>
              <a:t>需要分层！分层</a:t>
            </a:r>
            <a:r>
              <a:rPr lang="zh-CN" altLang="en-US" dirty="0" smtClean="0"/>
              <a:t>从而将庞大而复杂的问题划分为几个小的局部问题来分别研究和处理。</a:t>
            </a:r>
            <a:endParaRPr lang="en-US" altLang="zh-CN" dirty="0" smtClean="0"/>
          </a:p>
          <a:p>
            <a:r>
              <a:rPr lang="zh-CN" altLang="en-US" dirty="0" smtClean="0"/>
              <a:t>层数太少，就会使每一层的协议太复杂。</a:t>
            </a:r>
          </a:p>
          <a:p>
            <a:r>
              <a:rPr lang="zh-CN" altLang="en-US" dirty="0" smtClean="0"/>
              <a:t>层数太多，又会在描述和综合各层功能的系统工程任务时遇到较多的困难。</a:t>
            </a:r>
            <a:endParaRPr lang="en-US" altLang="zh-CN" dirty="0" smtClean="0"/>
          </a:p>
          <a:p>
            <a:r>
              <a:rPr lang="en-US" altLang="zh-CN" dirty="0" smtClean="0"/>
              <a:t>2.</a:t>
            </a:r>
            <a:r>
              <a:rPr lang="zh-CN" altLang="en-US" b="1" dirty="0" smtClean="0"/>
              <a:t>分层要统一</a:t>
            </a:r>
            <a:r>
              <a:rPr lang="zh-CN" altLang="en-US" dirty="0" smtClean="0"/>
              <a:t>！需要有一个标准的分层协议模板。国际标准组织</a:t>
            </a:r>
            <a:r>
              <a:rPr lang="en-US" altLang="zh-CN" dirty="0" smtClean="0"/>
              <a:t>ISO</a:t>
            </a:r>
            <a:r>
              <a:rPr lang="zh-CN" altLang="en-US" dirty="0" smtClean="0"/>
              <a:t>提出开放系统互联参考模型</a:t>
            </a:r>
            <a:r>
              <a:rPr lang="en-US" altLang="zh-CN" dirty="0" smtClean="0"/>
              <a:t>OSI</a:t>
            </a:r>
            <a:r>
              <a:rPr lang="zh-CN" altLang="en-US" dirty="0" smtClean="0"/>
              <a:t>。</a:t>
            </a:r>
          </a:p>
        </p:txBody>
      </p:sp>
    </p:spTree>
    <p:extLst>
      <p:ext uri="{BB962C8B-B14F-4D97-AF65-F5344CB8AC3E}">
        <p14:creationId xmlns:p14="http://schemas.microsoft.com/office/powerpoint/2010/main" val="1012771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53</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r>
              <a:rPr lang="zh-CN" altLang="en-US" dirty="0" smtClean="0"/>
              <a:t>如何封层</a:t>
            </a:r>
            <a:r>
              <a:rPr lang="en-US" altLang="zh-CN" dirty="0" smtClean="0"/>
              <a:t>/</a:t>
            </a:r>
            <a:r>
              <a:rPr lang="zh-CN" altLang="en-US" dirty="0" smtClean="0"/>
              <a:t>每一层提供什么服务和功能。（由分层模型提供）</a:t>
            </a:r>
            <a:endParaRPr lang="en-US" altLang="zh-CN" dirty="0" smtClean="0"/>
          </a:p>
          <a:p>
            <a:r>
              <a:rPr lang="zh-CN" altLang="en-US" dirty="0" smtClean="0"/>
              <a:t>具体实例：分层与模板的对应，核心是协议，有什么协议，提供什么规则来实现每层的服务或功能。</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服务是垂直的，层与层直接通过接口进行互连，每一层就是为了对上层提供服务。</a:t>
            </a:r>
            <a:r>
              <a:rPr lang="zh-CN" altLang="zh-CN" dirty="0" smtClean="0"/>
              <a:t>上层使用</a:t>
            </a:r>
            <a:r>
              <a:rPr lang="zh-CN" altLang="en-US" b="1" dirty="0" smtClean="0">
                <a:solidFill>
                  <a:srgbClr val="FF0000"/>
                </a:solidFill>
              </a:rPr>
              <a:t>服务原语</a:t>
            </a:r>
            <a:r>
              <a:rPr lang="zh-CN" altLang="en-US" dirty="0" smtClean="0"/>
              <a:t>获得</a:t>
            </a:r>
            <a:r>
              <a:rPr lang="zh-CN" altLang="zh-CN" dirty="0" smtClean="0"/>
              <a:t>下层所提供的服务</a:t>
            </a:r>
            <a:r>
              <a:rPr lang="zh-CN" altLang="en-US" dirty="0" smtClean="0"/>
              <a:t>。</a:t>
            </a:r>
            <a:endParaRPr lang="en-US" altLang="zh-CN" dirty="0" smtClean="0"/>
          </a:p>
          <a:p>
            <a:r>
              <a:rPr lang="zh-CN" altLang="en-US" dirty="0" smtClean="0"/>
              <a:t>协议是水平的，对等层使用相同的协议。</a:t>
            </a:r>
            <a:endParaRPr lang="en-US" altLang="zh-CN" dirty="0" smtClean="0"/>
          </a:p>
        </p:txBody>
      </p:sp>
    </p:spTree>
    <p:extLst>
      <p:ext uri="{BB962C8B-B14F-4D97-AF65-F5344CB8AC3E}">
        <p14:creationId xmlns:p14="http://schemas.microsoft.com/office/powerpoint/2010/main" val="45363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原语：</a:t>
            </a:r>
            <a:r>
              <a:rPr lang="zh-CN" altLang="en-US" sz="1200" dirty="0" smtClean="0">
                <a:solidFill>
                  <a:srgbClr val="FF0000"/>
                </a:solidFill>
                <a:latin typeface="宋体" pitchFamily="2" charset="-122"/>
                <a:ea typeface="+mn-ea"/>
              </a:rPr>
              <a:t>一个服务通常由一组原语操作来描述</a:t>
            </a:r>
            <a:r>
              <a:rPr lang="zh-CN" altLang="en-US" sz="1200" dirty="0" smtClean="0">
                <a:latin typeface="宋体" pitchFamily="2" charset="-122"/>
                <a:ea typeface="+mn-ea"/>
              </a:rPr>
              <a:t>，用户进程通过这些原语（操作）来访问该服务。</a:t>
            </a:r>
            <a:r>
              <a:rPr lang="zh-CN" altLang="en-US" dirty="0" smtClean="0">
                <a:latin typeface="宋体" pitchFamily="2" charset="-122"/>
                <a:ea typeface="+mn-ea"/>
              </a:rPr>
              <a:t>原语告诉服务要执行某个动作；或者原语将对等实体所执行的动作报告给用户。</a:t>
            </a:r>
            <a:endParaRPr lang="en-US" altLang="zh-CN" sz="1200" dirty="0" smtClean="0">
              <a:latin typeface="宋体" pitchFamily="2" charset="-122"/>
              <a:ea typeface="+mn-ea"/>
            </a:endParaRP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54</a:t>
            </a:fld>
            <a:endParaRPr lang="zh-CN" altLang="en-US"/>
          </a:p>
        </p:txBody>
      </p:sp>
    </p:spTree>
    <p:extLst>
      <p:ext uri="{BB962C8B-B14F-4D97-AF65-F5344CB8AC3E}">
        <p14:creationId xmlns:p14="http://schemas.microsoft.com/office/powerpoint/2010/main" val="1848627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实体可以是软件或是硬件，例如</a:t>
            </a:r>
            <a:r>
              <a:rPr lang="en-US" altLang="zh-CN" dirty="0" smtClean="0"/>
              <a:t>:IP</a:t>
            </a:r>
            <a:r>
              <a:rPr lang="zh-CN" altLang="en-US" dirty="0" smtClean="0"/>
              <a:t>进程、网卡、网络接口等。</a:t>
            </a:r>
            <a:endParaRPr lang="en-US" altLang="zh-CN" dirty="0" smtClean="0"/>
          </a:p>
          <a:p>
            <a:r>
              <a:rPr lang="zh-CN" altLang="en-US" dirty="0" smtClean="0"/>
              <a:t>层只与它的相邻上层、相邻下层和对等实体打交道。</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55</a:t>
            </a:fld>
            <a:endParaRPr lang="zh-CN" altLang="en-US"/>
          </a:p>
        </p:txBody>
      </p:sp>
    </p:spTree>
    <p:extLst>
      <p:ext uri="{BB962C8B-B14F-4D97-AF65-F5344CB8AC3E}">
        <p14:creationId xmlns:p14="http://schemas.microsoft.com/office/powerpoint/2010/main" val="95365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Application-&gt;Presentation-&gt;Session-&gt;Transport-&gt;Network-&gt;Data</a:t>
            </a:r>
            <a:r>
              <a:rPr lang="en-US" altLang="zh-CN" baseline="0" dirty="0" smtClean="0"/>
              <a:t> Link-&gt;Physical</a:t>
            </a:r>
          </a:p>
          <a:p>
            <a:r>
              <a:rPr lang="zh-CN" altLang="en-US" dirty="0" smtClean="0"/>
              <a:t>在协议的控制下，两个对等实体间的通信使得本层能够</a:t>
            </a:r>
            <a:r>
              <a:rPr lang="zh-CN" altLang="en-US" dirty="0" smtClean="0">
                <a:solidFill>
                  <a:srgbClr val="FF0000"/>
                </a:solidFill>
              </a:rPr>
              <a:t>向上一层提供服务。</a:t>
            </a:r>
          </a:p>
          <a:p>
            <a:r>
              <a:rPr lang="zh-CN" altLang="en-US" dirty="0" smtClean="0"/>
              <a:t>要实现本层协议，还需要</a:t>
            </a:r>
            <a:r>
              <a:rPr lang="zh-CN" altLang="en-US" dirty="0" smtClean="0">
                <a:solidFill>
                  <a:srgbClr val="FF0000"/>
                </a:solidFill>
              </a:rPr>
              <a:t>使用下层所提供的服务。</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56</a:t>
            </a:fld>
            <a:endParaRPr lang="zh-CN" altLang="en-US"/>
          </a:p>
        </p:txBody>
      </p:sp>
    </p:spTree>
    <p:extLst>
      <p:ext uri="{BB962C8B-B14F-4D97-AF65-F5344CB8AC3E}">
        <p14:creationId xmlns:p14="http://schemas.microsoft.com/office/powerpoint/2010/main" val="3506301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57</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ltLang="zh-CN" dirty="0" smtClean="0"/>
              <a:t>APRANET</a:t>
            </a:r>
            <a:r>
              <a:rPr lang="zh-CN" altLang="en-US" dirty="0" smtClean="0"/>
              <a:t>的</a:t>
            </a:r>
            <a:r>
              <a:rPr lang="en-US" altLang="zh-CN" dirty="0" smtClean="0"/>
              <a:t>TCP/IP</a:t>
            </a:r>
            <a:r>
              <a:rPr lang="zh-CN" altLang="en-US" dirty="0" smtClean="0"/>
              <a:t>早于</a:t>
            </a:r>
            <a:r>
              <a:rPr lang="en-US" altLang="zh-CN" dirty="0" smtClean="0"/>
              <a:t>OSI</a:t>
            </a:r>
            <a:r>
              <a:rPr lang="zh-CN" altLang="en-US" dirty="0" smtClean="0"/>
              <a:t>模型应用起来，称为实际的参考模型标准。网络接口层是为了解决不同网络的互联问题。</a:t>
            </a:r>
            <a:endParaRPr lang="zh-CN" altLang="zh-CN" dirty="0"/>
          </a:p>
        </p:txBody>
      </p:sp>
    </p:spTree>
    <p:extLst>
      <p:ext uri="{BB962C8B-B14F-4D97-AF65-F5344CB8AC3E}">
        <p14:creationId xmlns:p14="http://schemas.microsoft.com/office/powerpoint/2010/main" val="310115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计算机的发展</a:t>
            </a:r>
            <a:r>
              <a:rPr lang="en-US" altLang="zh-CN" dirty="0" smtClean="0"/>
              <a:t>-&gt;</a:t>
            </a:r>
            <a:r>
              <a:rPr lang="zh-CN" altLang="en-US" dirty="0" smtClean="0"/>
              <a:t>网络的发展，</a:t>
            </a:r>
            <a:r>
              <a:rPr lang="en-US" altLang="zh-CN" dirty="0" smtClean="0"/>
              <a:t>20 </a:t>
            </a:r>
            <a:r>
              <a:rPr lang="zh-CN" altLang="en-US" dirty="0" smtClean="0"/>
              <a:t>世纪 </a:t>
            </a:r>
            <a:r>
              <a:rPr lang="en-US" altLang="zh-CN" dirty="0" smtClean="0"/>
              <a:t>60 </a:t>
            </a:r>
            <a:r>
              <a:rPr lang="zh-CN" altLang="en-US" dirty="0" smtClean="0"/>
              <a:t>年代美苏冷战时期的产物。</a:t>
            </a:r>
          </a:p>
          <a:p>
            <a:pPr eaLnBrk="1" hangingPunct="1"/>
            <a:r>
              <a:rPr lang="en-US" altLang="zh-CN" dirty="0" smtClean="0"/>
              <a:t>60 </a:t>
            </a:r>
            <a:r>
              <a:rPr lang="zh-CN" altLang="en-US" dirty="0" smtClean="0"/>
              <a:t>年代初，美国国防部领导的远景研究规划局</a:t>
            </a:r>
            <a:r>
              <a:rPr lang="en-US" altLang="zh-CN" dirty="0" smtClean="0"/>
              <a:t>ARPA (Advanced Research Project Agency) </a:t>
            </a:r>
            <a:r>
              <a:rPr lang="zh-CN" altLang="en-US" dirty="0" smtClean="0"/>
              <a:t>提出要研制一种生存性</a:t>
            </a:r>
            <a:r>
              <a:rPr lang="en-US" altLang="zh-CN" dirty="0" smtClean="0"/>
              <a:t>(survivability)</a:t>
            </a:r>
            <a:r>
              <a:rPr lang="zh-CN" altLang="en-US" dirty="0" smtClean="0"/>
              <a:t>很强的网络。</a:t>
            </a:r>
            <a:endParaRPr lang="en-US" altLang="zh-CN" dirty="0" smtClean="0"/>
          </a:p>
          <a:p>
            <a:r>
              <a:rPr lang="zh-CN" altLang="en-US" dirty="0" smtClean="0"/>
              <a:t>线路利用率：</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10</a:t>
            </a:fld>
            <a:endParaRPr lang="zh-CN" altLang="en-US"/>
          </a:p>
        </p:txBody>
      </p:sp>
    </p:spTree>
    <p:extLst>
      <p:ext uri="{BB962C8B-B14F-4D97-AF65-F5344CB8AC3E}">
        <p14:creationId xmlns:p14="http://schemas.microsoft.com/office/powerpoint/2010/main" val="8107700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58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altLang="zh-CN" sz="1200" b="0" i="0" kern="1200" dirty="0" smtClean="0">
                <a:solidFill>
                  <a:schemeClr val="tx1"/>
                </a:solidFill>
                <a:effectLst/>
                <a:latin typeface="+mn-lt"/>
                <a:ea typeface="+mn-ea"/>
                <a:cs typeface="+mn-cs"/>
              </a:rPr>
              <a:t>SMTP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Simple Mail Transfer Protocol</a:t>
            </a:r>
            <a:r>
              <a:rPr lang="zh-CN" altLang="en-US" sz="1200" b="0" i="0" kern="1200" dirty="0" smtClean="0">
                <a:solidFill>
                  <a:schemeClr val="tx1"/>
                </a:solidFill>
                <a:effectLst/>
                <a:latin typeface="+mn-lt"/>
                <a:ea typeface="+mn-ea"/>
                <a:cs typeface="+mn-cs"/>
              </a:rPr>
              <a:t>）即简单邮件传输协议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它是一组用于由源地址到目的地址传送邮件的规则，由它来控制信件的中转方式。</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实时传输协议</a:t>
            </a:r>
            <a:r>
              <a:rPr lang="en-US" altLang="zh-CN" sz="1200" b="1" i="0" kern="1200" dirty="0" smtClean="0">
                <a:solidFill>
                  <a:schemeClr val="tx1"/>
                </a:solidFill>
                <a:effectLst/>
                <a:latin typeface="+mn-lt"/>
                <a:ea typeface="+mn-ea"/>
                <a:cs typeface="+mn-cs"/>
              </a:rPr>
              <a:t>RTP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Real-time Transport Protocol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说明了在互联网上传递音频和视频的标准</a:t>
            </a:r>
            <a:r>
              <a:rPr lang="zh-CN" altLang="en-US" sz="1200" b="0" i="0" u="none" strike="noStrike" kern="1200" dirty="0" smtClean="0">
                <a:solidFill>
                  <a:schemeClr val="tx1"/>
                </a:solidFill>
                <a:effectLst/>
                <a:latin typeface="+mn-lt"/>
                <a:ea typeface="+mn-ea"/>
                <a:cs typeface="+mn-cs"/>
                <a:hlinkClick r:id="rId3"/>
              </a:rPr>
              <a:t>数据包</a:t>
            </a:r>
            <a:r>
              <a:rPr lang="zh-CN" altLang="en-US" sz="1200" b="0" i="0" kern="1200" dirty="0" smtClean="0">
                <a:solidFill>
                  <a:schemeClr val="tx1"/>
                </a:solidFill>
                <a:effectLst/>
                <a:latin typeface="+mn-lt"/>
                <a:ea typeface="+mn-ea"/>
                <a:cs typeface="+mn-cs"/>
              </a:rPr>
              <a:t>格式。</a:t>
            </a:r>
            <a:r>
              <a:rPr lang="en-US" altLang="zh-CN" sz="1200" b="0" i="0" kern="1200" dirty="0" smtClean="0">
                <a:solidFill>
                  <a:schemeClr val="tx1"/>
                </a:solidFill>
                <a:effectLst/>
                <a:latin typeface="+mn-lt"/>
                <a:ea typeface="+mn-ea"/>
                <a:cs typeface="+mn-cs"/>
              </a:rPr>
              <a:t>RTP</a:t>
            </a:r>
            <a:r>
              <a:rPr lang="zh-CN" altLang="en-US" sz="1200" b="0" i="0" kern="1200" dirty="0" smtClean="0">
                <a:solidFill>
                  <a:schemeClr val="tx1"/>
                </a:solidFill>
                <a:effectLst/>
                <a:latin typeface="+mn-lt"/>
                <a:ea typeface="+mn-ea"/>
                <a:cs typeface="+mn-cs"/>
              </a:rPr>
              <a:t>标准定义了两个子协议，</a:t>
            </a:r>
            <a:r>
              <a:rPr lang="en-US" altLang="zh-CN" sz="1200" b="1" i="0" kern="1200" dirty="0" smtClean="0">
                <a:solidFill>
                  <a:schemeClr val="tx1"/>
                </a:solidFill>
                <a:effectLst/>
                <a:latin typeface="+mn-lt"/>
                <a:ea typeface="+mn-ea"/>
                <a:cs typeface="+mn-cs"/>
              </a:rPr>
              <a:t>RTP</a:t>
            </a:r>
            <a:r>
              <a:rPr lang="zh-CN" altLang="en-US" sz="1200" b="1"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RTCP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RTP</a:t>
            </a:r>
            <a:r>
              <a:rPr lang="zh-CN" altLang="en-US" sz="1200" b="0" i="0" kern="1200" dirty="0" smtClean="0">
                <a:solidFill>
                  <a:schemeClr val="tx1"/>
                </a:solidFill>
                <a:effectLst/>
                <a:latin typeface="+mn-lt"/>
                <a:ea typeface="+mn-ea"/>
                <a:cs typeface="+mn-cs"/>
              </a:rPr>
              <a:t>广泛应用于流媒体相关的通讯业务。</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RTSP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Real Time Streaming Protocol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RFC2326</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实时流传输协议</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RTSP</a:t>
            </a:r>
            <a:r>
              <a:rPr lang="zh-CN" altLang="en-US" sz="1200" b="0" i="0" kern="1200" dirty="0" smtClean="0">
                <a:solidFill>
                  <a:schemeClr val="tx1"/>
                </a:solidFill>
                <a:effectLst/>
                <a:latin typeface="+mn-lt"/>
                <a:ea typeface="+mn-ea"/>
                <a:cs typeface="+mn-cs"/>
              </a:rPr>
              <a:t>在</a:t>
            </a:r>
            <a:r>
              <a:rPr lang="zh-CN" altLang="en-US" sz="1200" b="0" i="0" u="none" strike="noStrike" kern="1200" dirty="0" smtClean="0">
                <a:solidFill>
                  <a:schemeClr val="tx1"/>
                </a:solidFill>
                <a:effectLst/>
                <a:latin typeface="+mn-lt"/>
                <a:ea typeface="+mn-ea"/>
                <a:cs typeface="+mn-cs"/>
                <a:hlinkClick r:id="rId4"/>
              </a:rPr>
              <a:t>体系结构</a:t>
            </a:r>
            <a:r>
              <a:rPr lang="zh-CN" altLang="en-US" sz="1200" b="0" i="0" kern="1200" dirty="0" smtClean="0">
                <a:solidFill>
                  <a:schemeClr val="tx1"/>
                </a:solidFill>
                <a:effectLst/>
                <a:latin typeface="+mn-lt"/>
                <a:ea typeface="+mn-ea"/>
                <a:cs typeface="+mn-cs"/>
              </a:rPr>
              <a:t>上位于</a:t>
            </a:r>
            <a:r>
              <a:rPr lang="en-US" altLang="zh-CN" sz="1200" b="0" i="0" kern="1200" dirty="0" smtClean="0">
                <a:solidFill>
                  <a:schemeClr val="tx1"/>
                </a:solidFill>
                <a:effectLst/>
                <a:latin typeface="+mn-lt"/>
                <a:ea typeface="+mn-ea"/>
                <a:cs typeface="+mn-cs"/>
              </a:rPr>
              <a:t>RTP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RTCP</a:t>
            </a:r>
            <a:r>
              <a:rPr lang="zh-CN" altLang="en-US" sz="1200" b="0" i="0" kern="1200" dirty="0" smtClean="0">
                <a:solidFill>
                  <a:schemeClr val="tx1"/>
                </a:solidFill>
                <a:effectLst/>
                <a:latin typeface="+mn-lt"/>
                <a:ea typeface="+mn-ea"/>
                <a:cs typeface="+mn-cs"/>
              </a:rPr>
              <a:t>之上，它使用</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UDP</a:t>
            </a:r>
            <a:r>
              <a:rPr lang="zh-CN" altLang="en-US" sz="1200" b="0" i="0" kern="1200" dirty="0" smtClean="0">
                <a:solidFill>
                  <a:schemeClr val="tx1"/>
                </a:solidFill>
                <a:effectLst/>
                <a:latin typeface="+mn-lt"/>
                <a:ea typeface="+mn-ea"/>
                <a:cs typeface="+mn-cs"/>
              </a:rPr>
              <a:t>完成数据传输。</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RTSP</a:t>
            </a:r>
            <a:r>
              <a:rPr lang="zh-CN" altLang="en-US" sz="1200" b="0" i="0" kern="1200" dirty="0" smtClean="0">
                <a:solidFill>
                  <a:schemeClr val="tx1"/>
                </a:solidFill>
                <a:effectLst/>
                <a:latin typeface="+mn-lt"/>
                <a:ea typeface="+mn-ea"/>
                <a:cs typeface="+mn-cs"/>
              </a:rPr>
              <a:t>相比，</a:t>
            </a:r>
            <a:r>
              <a:rPr lang="en-US" altLang="zh-CN" sz="1200" b="0" i="0" u="none" strike="noStrike" kern="1200" dirty="0" smtClean="0">
                <a:solidFill>
                  <a:schemeClr val="tx1"/>
                </a:solidFill>
                <a:effectLst/>
                <a:latin typeface="+mn-lt"/>
                <a:ea typeface="+mn-ea"/>
                <a:cs typeface="+mn-cs"/>
                <a:hlinkClick r:id="rId5"/>
              </a:rPr>
              <a:t>HTTP</a:t>
            </a:r>
            <a:r>
              <a:rPr lang="zh-CN" altLang="en-US" sz="1200" b="0" i="0" u="none" strike="noStrike" kern="1200" dirty="0" smtClean="0">
                <a:solidFill>
                  <a:schemeClr val="tx1"/>
                </a:solidFill>
                <a:effectLst/>
                <a:latin typeface="+mn-lt"/>
                <a:ea typeface="+mn-ea"/>
                <a:cs typeface="+mn-cs"/>
                <a:hlinkClick r:id="rId5"/>
              </a:rPr>
              <a:t>请求</a:t>
            </a:r>
            <a:r>
              <a:rPr lang="zh-CN" altLang="en-US" sz="1200" b="0" i="0" kern="1200" dirty="0" smtClean="0">
                <a:solidFill>
                  <a:schemeClr val="tx1"/>
                </a:solidFill>
                <a:effectLst/>
                <a:latin typeface="+mn-lt"/>
                <a:ea typeface="+mn-ea"/>
                <a:cs typeface="+mn-cs"/>
              </a:rPr>
              <a:t>由客户机发出，</a:t>
            </a:r>
            <a:r>
              <a:rPr lang="zh-CN" altLang="en-US" sz="1200" b="0" i="0" u="none" strike="noStrike" kern="1200" dirty="0" smtClean="0">
                <a:solidFill>
                  <a:schemeClr val="tx1"/>
                </a:solidFill>
                <a:effectLst/>
                <a:latin typeface="+mn-lt"/>
                <a:ea typeface="+mn-ea"/>
                <a:cs typeface="+mn-cs"/>
                <a:hlinkClick r:id="rId6"/>
              </a:rPr>
              <a:t>服务器</a:t>
            </a:r>
            <a:r>
              <a:rPr lang="zh-CN" altLang="en-US" sz="1200" b="0" i="0" kern="1200" dirty="0" smtClean="0">
                <a:solidFill>
                  <a:schemeClr val="tx1"/>
                </a:solidFill>
                <a:effectLst/>
                <a:latin typeface="+mn-lt"/>
                <a:ea typeface="+mn-ea"/>
                <a:cs typeface="+mn-cs"/>
              </a:rPr>
              <a:t>作出响应；使用</a:t>
            </a:r>
            <a:r>
              <a:rPr lang="en-US" altLang="zh-CN" sz="1200" b="0" i="0" kern="1200" dirty="0" smtClean="0">
                <a:solidFill>
                  <a:schemeClr val="tx1"/>
                </a:solidFill>
                <a:effectLst/>
                <a:latin typeface="+mn-lt"/>
                <a:ea typeface="+mn-ea"/>
                <a:cs typeface="+mn-cs"/>
              </a:rPr>
              <a:t>RTSP</a:t>
            </a:r>
            <a:r>
              <a:rPr lang="zh-CN" altLang="en-US" sz="1200" b="0" i="0" kern="1200" dirty="0" smtClean="0">
                <a:solidFill>
                  <a:schemeClr val="tx1"/>
                </a:solidFill>
                <a:effectLst/>
                <a:latin typeface="+mn-lt"/>
                <a:ea typeface="+mn-ea"/>
                <a:cs typeface="+mn-cs"/>
              </a:rPr>
              <a:t>时，客户机和服务器都可以发出请求，即</a:t>
            </a:r>
            <a:r>
              <a:rPr lang="en-US" altLang="zh-CN" sz="1200" b="0" i="0" kern="1200" dirty="0" smtClean="0">
                <a:solidFill>
                  <a:schemeClr val="tx1"/>
                </a:solidFill>
                <a:effectLst/>
                <a:latin typeface="+mn-lt"/>
                <a:ea typeface="+mn-ea"/>
                <a:cs typeface="+mn-cs"/>
              </a:rPr>
              <a:t>RTSP</a:t>
            </a:r>
            <a:r>
              <a:rPr lang="zh-CN" altLang="en-US" sz="1200" b="0" i="0" kern="1200" dirty="0" smtClean="0">
                <a:solidFill>
                  <a:schemeClr val="tx1"/>
                </a:solidFill>
                <a:effectLst/>
                <a:latin typeface="+mn-lt"/>
                <a:ea typeface="+mn-ea"/>
                <a:cs typeface="+mn-cs"/>
              </a:rPr>
              <a:t>可以是双向的。</a:t>
            </a:r>
            <a:endParaRPr lang="zh-CN" altLang="zh-CN" dirty="0"/>
          </a:p>
        </p:txBody>
      </p:sp>
    </p:spTree>
    <p:extLst>
      <p:ext uri="{BB962C8B-B14F-4D97-AF65-F5344CB8AC3E}">
        <p14:creationId xmlns:p14="http://schemas.microsoft.com/office/powerpoint/2010/main" val="50615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ea typeface="华文中宋" pitchFamily="2" charset="-122"/>
              </a:rPr>
              <a:t>（</a:t>
            </a:r>
            <a:r>
              <a:rPr lang="en-US" altLang="zh-CN" sz="1200" b="1" dirty="0" smtClean="0">
                <a:ea typeface="华文中宋" pitchFamily="2" charset="-122"/>
              </a:rPr>
              <a:t>1</a:t>
            </a:r>
            <a:r>
              <a:rPr lang="zh-CN" altLang="en-US" sz="1200" b="1" dirty="0" smtClean="0">
                <a:ea typeface="华文中宋" pitchFamily="2" charset="-122"/>
              </a:rPr>
              <a:t>）为了研究和设计方便，一般采用分层的方法，</a:t>
            </a:r>
            <a:r>
              <a:rPr lang="zh-CN" altLang="en-US" sz="1200" b="1" dirty="0" smtClean="0">
                <a:solidFill>
                  <a:srgbClr val="FF0000"/>
                </a:solidFill>
                <a:ea typeface="华文中宋" pitchFamily="2" charset="-122"/>
              </a:rPr>
              <a:t>即按照功能划分为若干个层次。</a:t>
            </a:r>
            <a:endParaRPr lang="en-US" altLang="zh-CN" sz="1200" b="1" dirty="0" smtClean="0">
              <a:solidFill>
                <a:srgbClr val="FF0000"/>
              </a:solidFill>
              <a:ea typeface="华文中宋" pitchFamily="2" charset="-122"/>
            </a:endParaRPr>
          </a:p>
          <a:p>
            <a:pPr algn="l">
              <a:lnSpc>
                <a:spcPct val="120000"/>
              </a:lnSpc>
              <a:spcBef>
                <a:spcPct val="15000"/>
              </a:spcBef>
              <a:buClr>
                <a:schemeClr val="accent2"/>
              </a:buClr>
              <a:buSzPct val="85000"/>
              <a:buFont typeface="Wingdings" pitchFamily="2" charset="2"/>
              <a:buChar char="ü"/>
            </a:pPr>
            <a:r>
              <a:rPr lang="zh-CN" altLang="en-US" b="1" dirty="0" smtClean="0">
                <a:latin typeface="华文中宋" pitchFamily="2" charset="-122"/>
                <a:ea typeface="华文中宋" pitchFamily="2" charset="-122"/>
              </a:rPr>
              <a:t>每层功能独立；</a:t>
            </a:r>
          </a:p>
          <a:p>
            <a:pPr algn="l">
              <a:lnSpc>
                <a:spcPct val="120000"/>
              </a:lnSpc>
              <a:spcBef>
                <a:spcPct val="15000"/>
              </a:spcBef>
              <a:buClr>
                <a:schemeClr val="accent2"/>
              </a:buClr>
              <a:buSzPct val="85000"/>
              <a:buFont typeface="Wingdings" pitchFamily="2" charset="2"/>
              <a:buChar char="ü"/>
            </a:pPr>
            <a:r>
              <a:rPr lang="zh-CN" altLang="en-US" b="1" dirty="0" smtClean="0">
                <a:latin typeface="华文中宋" pitchFamily="2" charset="-122"/>
                <a:ea typeface="华文中宋" pitchFamily="2" charset="-122"/>
              </a:rPr>
              <a:t> 每两个相邻层之间有一</a:t>
            </a:r>
            <a:r>
              <a:rPr lang="zh-CN" altLang="en-US" b="1" dirty="0" smtClean="0">
                <a:solidFill>
                  <a:srgbClr val="FF0000"/>
                </a:solidFill>
                <a:latin typeface="华文中宋" pitchFamily="2" charset="-122"/>
                <a:ea typeface="华文中宋" pitchFamily="2" charset="-122"/>
              </a:rPr>
              <a:t>逻辑接口</a:t>
            </a:r>
            <a:r>
              <a:rPr lang="zh-CN" altLang="en-US" b="1" dirty="0" smtClean="0">
                <a:latin typeface="华文中宋" pitchFamily="2" charset="-122"/>
                <a:ea typeface="华文中宋" pitchFamily="2" charset="-122"/>
              </a:rPr>
              <a:t>，可交换信息；</a:t>
            </a:r>
          </a:p>
          <a:p>
            <a:pPr algn="l">
              <a:lnSpc>
                <a:spcPct val="120000"/>
              </a:lnSpc>
              <a:spcBef>
                <a:spcPct val="15000"/>
              </a:spcBef>
              <a:buClr>
                <a:schemeClr val="accent2"/>
              </a:buClr>
              <a:buSzPct val="85000"/>
              <a:buFont typeface="Wingdings" pitchFamily="2" charset="2"/>
              <a:buChar char="ü"/>
            </a:pPr>
            <a:r>
              <a:rPr lang="zh-CN" altLang="en-US" b="1" dirty="0" smtClean="0">
                <a:latin typeface="华文中宋" pitchFamily="2" charset="-122"/>
                <a:ea typeface="华文中宋" pitchFamily="2" charset="-122"/>
              </a:rPr>
              <a:t> 上一层建立在下一层基础上，上一层可调用下一层的服务，下一层为上一层提供服务。</a:t>
            </a:r>
            <a:endParaRPr lang="en-US" altLang="zh-CN" b="1" dirty="0" smtClean="0">
              <a:latin typeface="华文中宋" pitchFamily="2" charset="-122"/>
              <a:ea typeface="华文中宋" pitchFamily="2" charset="-122"/>
            </a:endParaRPr>
          </a:p>
          <a:p>
            <a:pPr algn="l">
              <a:lnSpc>
                <a:spcPct val="120000"/>
              </a:lnSpc>
              <a:spcBef>
                <a:spcPct val="15000"/>
              </a:spcBef>
              <a:buClr>
                <a:schemeClr val="accent2"/>
              </a:buClr>
              <a:buSzPct val="85000"/>
              <a:buFont typeface="Wingdings" pitchFamily="2" charset="2"/>
              <a:buChar char="ü"/>
            </a:pPr>
            <a:r>
              <a:rPr lang="zh-CN" altLang="en-US" b="1" dirty="0" smtClean="0">
                <a:solidFill>
                  <a:srgbClr val="FF0000"/>
                </a:solidFill>
                <a:ea typeface="华文中宋" pitchFamily="2" charset="-122"/>
              </a:rPr>
              <a:t>某层功能变化，不会影响系统其余部分</a:t>
            </a:r>
            <a:endParaRPr lang="en-US" altLang="zh-CN" b="1" dirty="0" smtClean="0">
              <a:solidFill>
                <a:srgbClr val="FF0000"/>
              </a:solidFill>
              <a:ea typeface="华文中宋" pitchFamily="2" charset="-122"/>
            </a:endParaRPr>
          </a:p>
          <a:p>
            <a:pPr>
              <a:lnSpc>
                <a:spcPct val="120000"/>
              </a:lnSpc>
              <a:buFont typeface="Wingdings" pitchFamily="2" charset="2"/>
              <a:buNone/>
            </a:pPr>
            <a:r>
              <a:rPr lang="zh-CN" altLang="en-US" b="1" dirty="0" smtClean="0">
                <a:solidFill>
                  <a:srgbClr val="FF0000"/>
                </a:solidFill>
                <a:latin typeface="华文中宋" pitchFamily="2" charset="-122"/>
                <a:ea typeface="华文中宋" pitchFamily="2" charset="-122"/>
              </a:rPr>
              <a:t>（</a:t>
            </a:r>
            <a:r>
              <a:rPr lang="en-US" altLang="zh-CN" b="1" dirty="0" smtClean="0">
                <a:solidFill>
                  <a:srgbClr val="FF0000"/>
                </a:solidFill>
                <a:latin typeface="华文中宋" pitchFamily="2" charset="-122"/>
                <a:ea typeface="华文中宋" pitchFamily="2" charset="-122"/>
              </a:rPr>
              <a:t>2</a:t>
            </a:r>
            <a:r>
              <a:rPr lang="zh-CN" altLang="en-US" b="1" dirty="0" smtClean="0">
                <a:solidFill>
                  <a:srgbClr val="FF0000"/>
                </a:solidFill>
                <a:latin typeface="华文中宋" pitchFamily="2" charset="-122"/>
                <a:ea typeface="华文中宋" pitchFamily="2" charset="-122"/>
              </a:rPr>
              <a:t>）</a:t>
            </a:r>
            <a:r>
              <a:rPr lang="zh-CN" altLang="en-US" b="1" dirty="0" smtClean="0">
                <a:ea typeface="华文中宋" pitchFamily="2" charset="-122"/>
              </a:rPr>
              <a:t>每层都有相应的一系列协议，如</a:t>
            </a:r>
            <a:r>
              <a:rPr lang="en-US" altLang="zh-CN" b="1" dirty="0" smtClean="0">
                <a:ea typeface="华文中宋" pitchFamily="2" charset="-122"/>
              </a:rPr>
              <a:t>TCP</a:t>
            </a:r>
            <a:r>
              <a:rPr lang="zh-CN" altLang="en-US" b="1" dirty="0" smtClean="0">
                <a:ea typeface="华文中宋" pitchFamily="2" charset="-122"/>
              </a:rPr>
              <a:t>、</a:t>
            </a:r>
            <a:r>
              <a:rPr lang="en-US" altLang="zh-CN" b="1" dirty="0" smtClean="0">
                <a:ea typeface="华文中宋" pitchFamily="2" charset="-122"/>
              </a:rPr>
              <a:t>HTTP</a:t>
            </a:r>
            <a:r>
              <a:rPr lang="zh-CN" altLang="en-US" b="1" dirty="0" smtClean="0">
                <a:ea typeface="华文中宋" pitchFamily="2" charset="-122"/>
              </a:rPr>
              <a:t>；</a:t>
            </a:r>
            <a:endParaRPr lang="zh-CN" altLang="en-US" b="1" dirty="0" smtClean="0">
              <a:ea typeface="华文中宋" pitchFamily="2" charset="-122"/>
              <a:sym typeface="Wingdings" pitchFamily="2" charset="2"/>
            </a:endParaRPr>
          </a:p>
          <a:p>
            <a:pPr>
              <a:lnSpc>
                <a:spcPct val="115000"/>
              </a:lnSpc>
              <a:buFont typeface="Wingdings" pitchFamily="2" charset="2"/>
              <a:buChar char="ü"/>
            </a:pPr>
            <a:r>
              <a:rPr lang="zh-CN" altLang="en-US" b="1" dirty="0" smtClean="0">
                <a:ea typeface="华文中宋" pitchFamily="2" charset="-122"/>
              </a:rPr>
              <a:t>每层协议通过软件、硬件或两者结合实现。</a:t>
            </a:r>
            <a:endParaRPr lang="zh-CN" altLang="en-US" b="1" dirty="0" smtClean="0">
              <a:ea typeface="华文中宋" pitchFamily="2" charset="-122"/>
              <a:sym typeface="Wingdings" pitchFamily="2" charset="2"/>
            </a:endParaRPr>
          </a:p>
          <a:p>
            <a:pPr>
              <a:lnSpc>
                <a:spcPct val="115000"/>
              </a:lnSpc>
              <a:buFont typeface="Wingdings" pitchFamily="2" charset="2"/>
              <a:buChar char="ü"/>
            </a:pPr>
            <a:r>
              <a:rPr lang="zh-CN" altLang="en-US" b="1" dirty="0" smtClean="0">
                <a:ea typeface="华文中宋" pitchFamily="2" charset="-122"/>
              </a:rPr>
              <a:t>每层协议可分布在网络的不同组件中：如端系统、分组交换机</a:t>
            </a:r>
            <a:r>
              <a:rPr lang="zh-CN" altLang="en-US" b="1" dirty="0" smtClean="0">
                <a:ea typeface="华文中宋" pitchFamily="2" charset="-122"/>
              </a:rPr>
              <a:t>。</a:t>
            </a:r>
            <a:r>
              <a:rPr lang="zh-CN" altLang="en-US" b="1" dirty="0" smtClean="0">
                <a:ea typeface="华文中宋" pitchFamily="2" charset="-122"/>
                <a:sym typeface="Wingdings" pitchFamily="2" charset="2"/>
              </a:rPr>
              <a:t>如</a:t>
            </a:r>
            <a:r>
              <a:rPr lang="zh-CN" altLang="en-US" b="1" dirty="0" smtClean="0">
                <a:ea typeface="华文中宋" pitchFamily="2" charset="-122"/>
                <a:sym typeface="Wingdings" pitchFamily="2" charset="2"/>
              </a:rPr>
              <a:t>应用层协议在端系统中用软件实现。</a:t>
            </a:r>
            <a:endParaRPr lang="en-US" altLang="zh-CN" b="1" dirty="0" smtClean="0">
              <a:ea typeface="华文中宋" pitchFamily="2" charset="-122"/>
              <a:sym typeface="Wingdings" pitchFamily="2" charset="2"/>
            </a:endParaRPr>
          </a:p>
          <a:p>
            <a:pPr algn="l">
              <a:lnSpc>
                <a:spcPct val="120000"/>
              </a:lnSpc>
              <a:spcBef>
                <a:spcPct val="15000"/>
              </a:spcBef>
              <a:buClr>
                <a:schemeClr val="accent2"/>
              </a:buClr>
              <a:buSzPct val="85000"/>
              <a:buFont typeface="Wingdings" pitchFamily="2" charset="2"/>
              <a:buNone/>
            </a:pPr>
            <a:endParaRPr lang="zh-CN" altLang="en-US" b="1" dirty="0" smtClean="0">
              <a:latin typeface="华文中宋" pitchFamily="2" charset="-122"/>
              <a:ea typeface="华文中宋" pitchFamily="2" charset="-122"/>
            </a:endParaRPr>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59</a:t>
            </a:fld>
            <a:endParaRPr lang="en-US" altLang="zh-CN"/>
          </a:p>
        </p:txBody>
      </p:sp>
    </p:spTree>
    <p:extLst>
      <p:ext uri="{BB962C8B-B14F-4D97-AF65-F5344CB8AC3E}">
        <p14:creationId xmlns:p14="http://schemas.microsoft.com/office/powerpoint/2010/main" val="30405469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60</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13175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a:t>
            </a:r>
            <a:r>
              <a:rPr lang="en-US" altLang="zh-CN" dirty="0" smtClean="0"/>
              <a:t>5</a:t>
            </a:r>
            <a:r>
              <a:rPr lang="zh-CN" altLang="en-US" dirty="0" smtClean="0"/>
              <a:t>层将</a:t>
            </a:r>
            <a:r>
              <a:rPr lang="en-US" altLang="zh-CN" dirty="0" smtClean="0"/>
              <a:t>M</a:t>
            </a:r>
            <a:r>
              <a:rPr lang="zh-CN" altLang="en-US" dirty="0" smtClean="0"/>
              <a:t>传递给第</a:t>
            </a:r>
            <a:r>
              <a:rPr lang="en-US" altLang="zh-CN" dirty="0" smtClean="0"/>
              <a:t>4</a:t>
            </a:r>
            <a:r>
              <a:rPr lang="zh-CN" altLang="en-US" dirty="0" smtClean="0"/>
              <a:t>层，第</a:t>
            </a:r>
            <a:r>
              <a:rPr lang="en-US" altLang="zh-CN" dirty="0" smtClean="0"/>
              <a:t>4</a:t>
            </a:r>
            <a:r>
              <a:rPr lang="zh-CN" altLang="en-US" dirty="0" smtClean="0"/>
              <a:t>层在消息前面加上一个头</a:t>
            </a:r>
            <a:r>
              <a:rPr lang="en-US" altLang="zh-CN" dirty="0" smtClean="0"/>
              <a:t>H4</a:t>
            </a:r>
            <a:r>
              <a:rPr lang="zh-CN" altLang="en-US" dirty="0" smtClean="0"/>
              <a:t>用来标识该消息，然后传递给第</a:t>
            </a:r>
            <a:r>
              <a:rPr lang="en-US" altLang="zh-CN" dirty="0" smtClean="0"/>
              <a:t>3</a:t>
            </a:r>
            <a:r>
              <a:rPr lang="zh-CN" altLang="en-US" dirty="0" smtClean="0"/>
              <a:t>层。</a:t>
            </a:r>
            <a:endParaRPr lang="en-US" altLang="zh-CN" dirty="0" smtClean="0"/>
          </a:p>
          <a:p>
            <a:r>
              <a:rPr lang="zh-CN" altLang="en-US" dirty="0" smtClean="0"/>
              <a:t>第</a:t>
            </a:r>
            <a:r>
              <a:rPr lang="en-US" altLang="zh-CN" dirty="0" smtClean="0"/>
              <a:t>3</a:t>
            </a:r>
            <a:r>
              <a:rPr lang="zh-CN" altLang="en-US" dirty="0" smtClean="0"/>
              <a:t>层将消息分割成较小的单元（数据包或者包），并在每个数据包前面加上头，然后传递个第</a:t>
            </a:r>
            <a:r>
              <a:rPr lang="en-US" altLang="zh-CN" dirty="0" smtClean="0"/>
              <a:t>2</a:t>
            </a:r>
            <a:r>
              <a:rPr lang="zh-CN" altLang="en-US" dirty="0" smtClean="0"/>
              <a:t>层。</a:t>
            </a:r>
            <a:endParaRPr lang="en-US" altLang="zh-CN" dirty="0" smtClean="0"/>
          </a:p>
          <a:p>
            <a:r>
              <a:rPr lang="zh-CN" altLang="en-US" dirty="0" smtClean="0"/>
              <a:t>第</a:t>
            </a:r>
            <a:r>
              <a:rPr lang="en-US" altLang="zh-CN" dirty="0" smtClean="0"/>
              <a:t>2</a:t>
            </a:r>
            <a:r>
              <a:rPr lang="zh-CN" altLang="en-US" dirty="0" smtClean="0"/>
              <a:t>层在每一个信息上加上头信息，和一个尾，然后传递个第</a:t>
            </a:r>
            <a:r>
              <a:rPr lang="en-US" altLang="zh-CN" dirty="0" smtClean="0"/>
              <a:t>1</a:t>
            </a:r>
            <a:r>
              <a:rPr lang="zh-CN" altLang="en-US" dirty="0" smtClean="0"/>
              <a:t>层。</a:t>
            </a:r>
            <a:endParaRPr lang="en-US" altLang="zh-CN" dirty="0" smtClean="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6F855410-F6DA-4E8E-8D06-B4D029B72C9D}" type="slidenum">
              <a:rPr lang="en-US" altLang="zh-CN" smtClean="0"/>
              <a:pPr/>
              <a:t>61</a:t>
            </a:fld>
            <a:endParaRPr lang="en-US" altLang="zh-CN"/>
          </a:p>
        </p:txBody>
      </p:sp>
    </p:spTree>
    <p:extLst>
      <p:ext uri="{BB962C8B-B14F-4D97-AF65-F5344CB8AC3E}">
        <p14:creationId xmlns:p14="http://schemas.microsoft.com/office/powerpoint/2010/main" val="4765738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62</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r>
              <a:rPr lang="zh-CN" altLang="en-US" sz="1200" b="1" i="0" kern="1200" dirty="0" smtClean="0">
                <a:solidFill>
                  <a:schemeClr val="tx1"/>
                </a:solidFill>
                <a:effectLst/>
                <a:latin typeface="+mn-lt"/>
                <a:ea typeface="+mn-ea"/>
                <a:cs typeface="+mn-cs"/>
              </a:rPr>
              <a:t>进程</a:t>
            </a:r>
            <a:r>
              <a:rPr lang="zh-CN" altLang="en-US" sz="1200" b="0" i="0" kern="1200" dirty="0" smtClean="0">
                <a:solidFill>
                  <a:schemeClr val="tx1"/>
                </a:solidFill>
                <a:effectLst/>
                <a:latin typeface="+mn-lt"/>
                <a:ea typeface="+mn-ea"/>
                <a:cs typeface="+mn-cs"/>
              </a:rPr>
              <a:t>就是一个应用程序在处理机上的一次执行过程，它是一个动态的概念。</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线程</a:t>
            </a:r>
            <a:r>
              <a:rPr lang="zh-CN" altLang="en-US" sz="1200" b="0" i="0" kern="1200" dirty="0" smtClean="0">
                <a:solidFill>
                  <a:schemeClr val="tx1"/>
                </a:solidFill>
                <a:effectLst/>
                <a:latin typeface="+mn-lt"/>
                <a:ea typeface="+mn-ea"/>
                <a:cs typeface="+mn-cs"/>
              </a:rPr>
              <a:t>是进程中的一部分，进程包含多个线程在运行。</a:t>
            </a:r>
            <a:endParaRPr lang="zh-CN" altLang="zh-CN" dirty="0"/>
          </a:p>
        </p:txBody>
      </p:sp>
    </p:spTree>
    <p:extLst>
      <p:ext uri="{BB962C8B-B14F-4D97-AF65-F5344CB8AC3E}">
        <p14:creationId xmlns:p14="http://schemas.microsoft.com/office/powerpoint/2010/main" val="6513688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63</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39561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9D2FA5D9-99CD-4326-9827-061BE7EBFF5E}" type="slidenum">
              <a:rPr lang="zh-CN" altLang="en-US" sz="1200" smtClean="0"/>
              <a:pPr/>
              <a:t>64</a:t>
            </a:fld>
            <a:endParaRPr lang="en-US" altLang="zh-CN" sz="120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r>
              <a:rPr lang="zh-CN" altLang="en-US" dirty="0" smtClean="0"/>
              <a:t>报文：</a:t>
            </a:r>
            <a:r>
              <a:rPr lang="en-US" altLang="zh-CN" dirty="0" smtClean="0"/>
              <a:t>message</a:t>
            </a:r>
            <a:r>
              <a:rPr lang="zh-CN" altLang="en-US" dirty="0" smtClean="0"/>
              <a:t>，应用层</a:t>
            </a:r>
            <a:r>
              <a:rPr lang="en-US" altLang="zh-CN" dirty="0" smtClean="0"/>
              <a:t>PDU</a:t>
            </a:r>
            <a:r>
              <a:rPr lang="zh-CN" altLang="en-US" dirty="0" smtClean="0"/>
              <a:t>（</a:t>
            </a:r>
            <a:r>
              <a:rPr lang="en-US" altLang="zh-CN" dirty="0" smtClean="0"/>
              <a:t>protocol data unit</a:t>
            </a:r>
            <a:r>
              <a:rPr lang="zh-CN" altLang="en-US" dirty="0" smtClean="0"/>
              <a:t>）</a:t>
            </a:r>
            <a:r>
              <a:rPr lang="zh-CN" altLang="en-US" sz="1200" b="0" i="0" kern="1200" dirty="0" smtClean="0">
                <a:solidFill>
                  <a:schemeClr val="tx1"/>
                </a:solidFill>
                <a:effectLst/>
                <a:latin typeface="+mn-lt"/>
                <a:ea typeface="+mn-ea"/>
                <a:cs typeface="+mn-cs"/>
              </a:rPr>
              <a:t>报文包含了将要发送的完整的数据信息，长短不定。</a:t>
            </a:r>
            <a:endParaRPr lang="en-US" altLang="zh-CN" dirty="0" smtClean="0"/>
          </a:p>
          <a:p>
            <a:r>
              <a:rPr lang="zh-CN" altLang="en-US" dirty="0" smtClean="0"/>
              <a:t>报文段：</a:t>
            </a:r>
            <a:r>
              <a:rPr lang="en-US" altLang="zh-CN" dirty="0" smtClean="0"/>
              <a:t>segment</a:t>
            </a:r>
            <a:r>
              <a:rPr lang="zh-CN" altLang="en-US" dirty="0" smtClean="0"/>
              <a:t>，传输层数据单元。或传输层报文段。</a:t>
            </a:r>
            <a:endParaRPr lang="en-US" altLang="zh-CN" dirty="0" smtClean="0"/>
          </a:p>
          <a:p>
            <a:r>
              <a:rPr lang="zh-CN" altLang="en-US" dirty="0" smtClean="0"/>
              <a:t>数据报：</a:t>
            </a:r>
            <a:r>
              <a:rPr lang="en-US" altLang="zh-CN" dirty="0" smtClean="0"/>
              <a:t>datagram</a:t>
            </a:r>
            <a:r>
              <a:rPr lang="zh-CN" altLang="en-US" dirty="0" smtClean="0"/>
              <a:t>，</a:t>
            </a:r>
            <a:r>
              <a:rPr lang="en-US" altLang="zh-CN" dirty="0" smtClean="0"/>
              <a:t>IP</a:t>
            </a:r>
            <a:r>
              <a:rPr lang="zh-CN" altLang="en-US" dirty="0" smtClean="0"/>
              <a:t>数据报</a:t>
            </a:r>
            <a:r>
              <a:rPr lang="en-US" altLang="zh-CN" dirty="0" smtClean="0"/>
              <a:t>(</a:t>
            </a:r>
            <a:r>
              <a:rPr lang="zh-CN" altLang="en-US" dirty="0" smtClean="0"/>
              <a:t>初期设计使用的名字），现在多用“分组”（</a:t>
            </a:r>
            <a:r>
              <a:rPr lang="en-US" altLang="zh-CN" dirty="0" smtClean="0"/>
              <a:t>Packet</a:t>
            </a:r>
            <a:r>
              <a:rPr lang="zh-CN" altLang="en-US" dirty="0" smtClean="0"/>
              <a:t>），</a:t>
            </a:r>
            <a:r>
              <a:rPr lang="en-US" altLang="zh-CN" dirty="0" smtClean="0"/>
              <a:t>IP</a:t>
            </a:r>
            <a:r>
              <a:rPr lang="zh-CN" altLang="en-US" dirty="0" smtClean="0"/>
              <a:t>数据报</a:t>
            </a:r>
            <a:r>
              <a:rPr lang="en-US" altLang="zh-CN" dirty="0" smtClean="0"/>
              <a:t>=IP</a:t>
            </a:r>
            <a:r>
              <a:rPr lang="zh-CN" altLang="en-US" dirty="0" smtClean="0"/>
              <a:t>分组。通过网络传输的数据的基本单元，包含一个报头（</a:t>
            </a:r>
            <a:r>
              <a:rPr lang="en-US" altLang="zh-CN" dirty="0" smtClean="0"/>
              <a:t>header</a:t>
            </a:r>
            <a:r>
              <a:rPr lang="zh-CN" altLang="en-US" dirty="0" smtClean="0"/>
              <a:t>）和数据本身。</a:t>
            </a:r>
            <a:endParaRPr lang="en-US" altLang="zh-CN" dirty="0" smtClean="0"/>
          </a:p>
          <a:p>
            <a:r>
              <a:rPr lang="zh-CN" altLang="en-US" dirty="0" smtClean="0"/>
              <a:t>帧：</a:t>
            </a:r>
            <a:r>
              <a:rPr lang="en-US" altLang="zh-CN" dirty="0" smtClean="0"/>
              <a:t>frame</a:t>
            </a:r>
            <a:r>
              <a:rPr lang="zh-CN" altLang="en-US" dirty="0" smtClean="0"/>
              <a:t>，链路层传输单元。</a:t>
            </a:r>
          </a:p>
        </p:txBody>
      </p:sp>
    </p:spTree>
    <p:extLst>
      <p:ext uri="{BB962C8B-B14F-4D97-AF65-F5344CB8AC3E}">
        <p14:creationId xmlns:p14="http://schemas.microsoft.com/office/powerpoint/2010/main" val="4143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2A3F5C-38AB-4438-847A-D65B99263F27}" type="slidenum">
              <a:rPr lang="en-US" altLang="zh-CN"/>
              <a:pPr eaLnBrk="1" hangingPunct="1"/>
              <a:t>11</a:t>
            </a:fld>
            <a:endParaRPr lang="en-US" altLang="zh-CN"/>
          </a:p>
        </p:txBody>
      </p:sp>
      <p:sp>
        <p:nvSpPr>
          <p:cNvPr id="1404931" name="Rectangle 2"/>
          <p:cNvSpPr>
            <a:spLocks noGrp="1" noRot="1" noChangeAspect="1" noChangeArrowheads="1" noTextEdit="1"/>
          </p:cNvSpPr>
          <p:nvPr>
            <p:ph type="sldImg"/>
          </p:nvPr>
        </p:nvSpPr>
        <p:spPr>
          <a:xfrm>
            <a:off x="1371600" y="1143000"/>
            <a:ext cx="4114800" cy="3086100"/>
          </a:xfrm>
          <a:ln/>
        </p:spPr>
      </p:sp>
      <p:sp>
        <p:nvSpPr>
          <p:cNvPr id="140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rPr>
              <a:t>CCP:</a:t>
            </a:r>
            <a:r>
              <a:rPr lang="zh-CN" altLang="en-US" dirty="0" smtClean="0">
                <a:latin typeface="Arial" panose="020B0604020202020204" pitchFamily="34" charset="0"/>
              </a:rPr>
              <a:t>通信控制器，协调主机之间的通信。</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32864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D5CE32-34D6-4722-9DF8-846B50E7B5A6}" type="slidenum">
              <a:rPr lang="en-US" altLang="zh-CN"/>
              <a:pPr eaLnBrk="1" hangingPunct="1"/>
              <a:t>12</a:t>
            </a:fld>
            <a:endParaRPr lang="en-US" altLang="zh-CN"/>
          </a:p>
        </p:txBody>
      </p:sp>
      <p:sp>
        <p:nvSpPr>
          <p:cNvPr id="1405955" name="Rectangle 2"/>
          <p:cNvSpPr>
            <a:spLocks noGrp="1" noRot="1" noChangeAspect="1" noChangeArrowheads="1" noTextEdit="1"/>
          </p:cNvSpPr>
          <p:nvPr>
            <p:ph type="sldImg"/>
          </p:nvPr>
        </p:nvSpPr>
        <p:spPr>
          <a:xfrm>
            <a:off x="1371600" y="1143000"/>
            <a:ext cx="4114800" cy="3086100"/>
          </a:xfrm>
          <a:ln/>
        </p:spPr>
      </p:sp>
      <p:sp>
        <p:nvSpPr>
          <p:cNvPr id="140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分组交换网：</a:t>
            </a:r>
            <a:r>
              <a:rPr lang="en-US" altLang="zh-CN" dirty="0" smtClean="0"/>
              <a:t>1. </a:t>
            </a:r>
            <a:r>
              <a:rPr lang="zh-CN" altLang="en-US" dirty="0" smtClean="0"/>
              <a:t>数据分片  </a:t>
            </a:r>
            <a:r>
              <a:rPr lang="en-US" altLang="zh-CN" dirty="0" smtClean="0"/>
              <a:t>2.</a:t>
            </a:r>
            <a:r>
              <a:rPr lang="zh-CN" altLang="en-US" dirty="0" smtClean="0"/>
              <a:t>存储转发</a:t>
            </a:r>
            <a:endParaRPr lang="en-US" altLang="zh-CN" dirty="0" smtClean="0"/>
          </a:p>
          <a:p>
            <a:r>
              <a:rPr lang="en-US" altLang="zh-CN" dirty="0" smtClean="0"/>
              <a:t>1983 </a:t>
            </a:r>
            <a:r>
              <a:rPr lang="zh-CN" altLang="en-US" dirty="0" smtClean="0"/>
              <a:t>年， </a:t>
            </a:r>
            <a:r>
              <a:rPr lang="en-US" altLang="zh-CN" dirty="0" smtClean="0"/>
              <a:t>TCP/IP </a:t>
            </a:r>
            <a:r>
              <a:rPr lang="zh-CN" altLang="en-US" dirty="0" smtClean="0"/>
              <a:t>协议成为 </a:t>
            </a:r>
            <a:r>
              <a:rPr lang="en-US" altLang="zh-CN" dirty="0" smtClean="0"/>
              <a:t>ARPANET </a:t>
            </a:r>
            <a:r>
              <a:rPr lang="zh-CN" altLang="en-US" dirty="0" smtClean="0"/>
              <a:t>上的标准协议，</a:t>
            </a:r>
            <a:r>
              <a:rPr lang="zh-CN" altLang="zh-CN" dirty="0" smtClean="0"/>
              <a:t>使得所有使用</a:t>
            </a:r>
            <a:r>
              <a:rPr lang="en-US" altLang="zh-CN" dirty="0" smtClean="0"/>
              <a:t> TCP/IP </a:t>
            </a:r>
            <a:r>
              <a:rPr lang="zh-CN" altLang="zh-CN" dirty="0" smtClean="0"/>
              <a:t>协议的计算机都能利用互连网相互通信</a:t>
            </a:r>
            <a:r>
              <a:rPr lang="zh-CN" altLang="en-US" dirty="0" smtClean="0"/>
              <a:t>。</a:t>
            </a:r>
          </a:p>
          <a:p>
            <a:r>
              <a:rPr lang="zh-CN" altLang="en-US" dirty="0" smtClean="0"/>
              <a:t>人们把 </a:t>
            </a:r>
            <a:r>
              <a:rPr lang="en-US" altLang="zh-CN" dirty="0" smtClean="0"/>
              <a:t>1983 </a:t>
            </a:r>
            <a:r>
              <a:rPr lang="zh-CN" altLang="en-US" dirty="0" smtClean="0"/>
              <a:t>年作为因特网的诞生时间。</a:t>
            </a:r>
            <a:endParaRPr lang="en-US" altLang="zh-CN" dirty="0" smtClean="0"/>
          </a:p>
          <a:p>
            <a:r>
              <a:rPr lang="en-US" altLang="zh-CN" dirty="0" smtClean="0"/>
              <a:t>1990</a:t>
            </a:r>
            <a:r>
              <a:rPr lang="zh-CN" altLang="zh-CN" dirty="0" smtClean="0"/>
              <a:t>年</a:t>
            </a:r>
            <a:r>
              <a:rPr lang="zh-CN" altLang="en-US" dirty="0" smtClean="0"/>
              <a:t>，</a:t>
            </a:r>
            <a:r>
              <a:rPr lang="en-US" altLang="zh-CN" dirty="0" smtClean="0"/>
              <a:t>ARPANET </a:t>
            </a:r>
            <a:r>
              <a:rPr lang="zh-CN" altLang="zh-CN" dirty="0" smtClean="0"/>
              <a:t>正式宣布关闭</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68824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13</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237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14</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41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74059" y="1273064"/>
            <a:ext cx="4976645" cy="1925215"/>
          </a:xfrm>
        </p:spPr>
        <p:txBody>
          <a:bodyPr anchor="b">
            <a:normAutofit/>
          </a:bodyPr>
          <a:lstStyle>
            <a:lvl1pPr algn="ctr">
              <a:defRPr sz="4400"/>
            </a:lvl1pPr>
          </a:lstStyle>
          <a:p>
            <a:r>
              <a:rPr lang="zh-CN" altLang="en-US" dirty="0" smtClean="0"/>
              <a:t>单击此处编辑母版标题</a:t>
            </a:r>
            <a:endParaRPr lang="zh-CN" altLang="en-US" dirty="0"/>
          </a:p>
        </p:txBody>
      </p:sp>
      <p:sp>
        <p:nvSpPr>
          <p:cNvPr id="3" name="副标题 2"/>
          <p:cNvSpPr>
            <a:spLocks noGrp="1"/>
          </p:cNvSpPr>
          <p:nvPr>
            <p:ph type="subTitle" idx="1"/>
          </p:nvPr>
        </p:nvSpPr>
        <p:spPr>
          <a:xfrm>
            <a:off x="1143000" y="4182895"/>
            <a:ext cx="6858000" cy="1974715"/>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B6A736E-A4C1-402F-84F4-B9915C50F325}" type="datetimeFigureOut">
              <a:rPr lang="zh-CN" altLang="en-US" smtClean="0"/>
              <a:t>2017/3/7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
        <p:nvSpPr>
          <p:cNvPr id="7" name="矩形 6"/>
          <p:cNvSpPr/>
          <p:nvPr userDrawn="1"/>
        </p:nvSpPr>
        <p:spPr>
          <a:xfrm flipV="1">
            <a:off x="2063752" y="3249042"/>
            <a:ext cx="5297660" cy="46516"/>
          </a:xfrm>
          <a:prstGeom prst="rect">
            <a:avLst/>
          </a:prstGeom>
          <a:gradFill>
            <a:gsLst>
              <a:gs pos="0">
                <a:schemeClr val="accent1"/>
              </a:gs>
              <a:gs pos="96000">
                <a:schemeClr val="bg1"/>
              </a:gs>
              <a:gs pos="67000">
                <a:schemeClr val="accent2">
                  <a:lumMod val="0"/>
                  <a:lumOff val="100000"/>
                </a:schemeClr>
              </a:gs>
              <a:gs pos="8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07927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1401" y="1"/>
            <a:ext cx="8531051" cy="744849"/>
          </a:xfrm>
        </p:spPr>
        <p:txBody>
          <a:bodyPr>
            <a:normAutofit/>
          </a:bodyPr>
          <a:lstStyle>
            <a:lvl1pPr>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1401" y="856034"/>
            <a:ext cx="8531051" cy="5320929"/>
          </a:xfrm>
        </p:spPr>
        <p:txBody>
          <a:bodyPr>
            <a:normAutofit/>
          </a:bodyPr>
          <a:lstStyle>
            <a:lvl1pPr>
              <a:defRPr sz="3200"/>
            </a:lvl1pPr>
            <a:lvl2pPr>
              <a:defRPr sz="28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B6A736E-A4C1-402F-84F4-B9915C50F325}" type="datetimeFigureOut">
              <a:rPr lang="zh-CN" altLang="en-US" smtClean="0"/>
              <a:t>2017/3/7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383626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A736E-A4C1-402F-84F4-B9915C50F325}" type="datetimeFigureOut">
              <a:rPr lang="zh-CN" altLang="en-US" smtClean="0"/>
              <a:t>2017/3/7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285235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753"/>
            <a:ext cx="4117204" cy="4934173"/>
          </a:xfrm>
        </p:spPr>
        <p:txBody>
          <a:bodyPr/>
          <a:lstStyle>
            <a:lvl1pPr>
              <a:defRPr sz="2585" b="1">
                <a:solidFill>
                  <a:schemeClr val="tx1"/>
                </a:solidFill>
                <a:latin typeface="+mn-lt"/>
                <a:ea typeface="黑体" pitchFamily="2" charset="-122"/>
              </a:defRPr>
            </a:lvl1pPr>
            <a:lvl2pPr>
              <a:buClr>
                <a:schemeClr val="accent2"/>
              </a:buClr>
              <a:defRPr sz="2215" b="1">
                <a:solidFill>
                  <a:schemeClr val="tx1"/>
                </a:solidFill>
                <a:latin typeface="+mn-lt"/>
                <a:ea typeface="黑体" pitchFamily="2" charset="-122"/>
              </a:defRPr>
            </a:lvl2pPr>
            <a:lvl3pPr>
              <a:defRPr sz="1846" b="1">
                <a:solidFill>
                  <a:schemeClr val="tx1"/>
                </a:solidFill>
                <a:latin typeface="+mn-lt"/>
                <a:ea typeface="黑体" pitchFamily="2" charset="-122"/>
              </a:defRPr>
            </a:lvl3pPr>
            <a:lvl4pPr>
              <a:defRPr sz="1662" b="1">
                <a:solidFill>
                  <a:schemeClr val="tx1"/>
                </a:solidFill>
                <a:latin typeface="+mn-lt"/>
                <a:ea typeface="黑体" pitchFamily="2" charset="-122"/>
              </a:defRPr>
            </a:lvl4pPr>
            <a:lvl5pPr>
              <a:buClr>
                <a:srgbClr val="333399"/>
              </a:buClr>
              <a:defRPr sz="1662" b="1">
                <a:solidFill>
                  <a:schemeClr val="tx1"/>
                </a:solidFill>
                <a:latin typeface="+mn-lt"/>
                <a:ea typeface="黑体" pitchFamily="2" charset="-122"/>
              </a:defRPr>
            </a:lvl5pPr>
            <a:lvl6pPr>
              <a:defRPr sz="1662"/>
            </a:lvl6pPr>
            <a:lvl7pPr>
              <a:defRPr sz="1662"/>
            </a:lvl7pPr>
            <a:lvl8pPr>
              <a:defRPr sz="1662"/>
            </a:lvl8pPr>
            <a:lvl9pPr>
              <a:defRPr sz="1662"/>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08807" y="1196753"/>
            <a:ext cx="4117204" cy="4934173"/>
          </a:xfrm>
        </p:spPr>
        <p:txBody>
          <a:bodyPr/>
          <a:lstStyle>
            <a:lvl1pPr>
              <a:defRPr sz="2585" b="1">
                <a:solidFill>
                  <a:schemeClr val="tx1"/>
                </a:solidFill>
                <a:latin typeface="+mn-lt"/>
                <a:ea typeface="黑体" pitchFamily="2" charset="-122"/>
              </a:defRPr>
            </a:lvl1pPr>
            <a:lvl2pPr>
              <a:buClr>
                <a:schemeClr val="accent2"/>
              </a:buClr>
              <a:defRPr sz="2215" b="1">
                <a:solidFill>
                  <a:schemeClr val="tx1"/>
                </a:solidFill>
                <a:latin typeface="+mn-lt"/>
                <a:ea typeface="黑体" pitchFamily="2" charset="-122"/>
              </a:defRPr>
            </a:lvl2pPr>
            <a:lvl3pPr>
              <a:defRPr sz="1846" b="1">
                <a:solidFill>
                  <a:schemeClr val="tx1"/>
                </a:solidFill>
                <a:latin typeface="+mn-lt"/>
                <a:ea typeface="黑体" pitchFamily="2" charset="-122"/>
              </a:defRPr>
            </a:lvl3pPr>
            <a:lvl4pPr>
              <a:defRPr sz="1662" b="1">
                <a:solidFill>
                  <a:schemeClr val="tx1"/>
                </a:solidFill>
                <a:latin typeface="+mn-lt"/>
                <a:ea typeface="黑体" pitchFamily="2" charset="-122"/>
              </a:defRPr>
            </a:lvl4pPr>
            <a:lvl5pPr>
              <a:buClr>
                <a:srgbClr val="333399"/>
              </a:buClr>
              <a:defRPr sz="1662" b="1">
                <a:solidFill>
                  <a:schemeClr val="tx1"/>
                </a:solidFill>
                <a:latin typeface="+mn-lt"/>
                <a:ea typeface="黑体" pitchFamily="2" charset="-122"/>
              </a:defRPr>
            </a:lvl5pPr>
            <a:lvl6pPr>
              <a:defRPr sz="1662"/>
            </a:lvl6pPr>
            <a:lvl7pPr>
              <a:defRPr sz="1662"/>
            </a:lvl7pPr>
            <a:lvl8pPr>
              <a:defRPr sz="1662"/>
            </a:lvl8pPr>
            <a:lvl9pPr>
              <a:defRPr sz="1662"/>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Tree>
    <p:extLst>
      <p:ext uri="{BB962C8B-B14F-4D97-AF65-F5344CB8AC3E}">
        <p14:creationId xmlns:p14="http://schemas.microsoft.com/office/powerpoint/2010/main" val="309316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079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1"/>
            <a:ext cx="9144000" cy="720248"/>
          </a:xfrm>
          <a:prstGeom prst="rect">
            <a:avLst/>
          </a:prstGeom>
          <a:solidFill>
            <a:srgbClr val="C8DAF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311499" y="1"/>
            <a:ext cx="8521002" cy="744849"/>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499" y="856034"/>
            <a:ext cx="8521002" cy="532092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6A736E-A4C1-402F-84F4-B9915C50F325}" type="datetimeFigureOut">
              <a:rPr lang="zh-CN" altLang="en-US" smtClean="0"/>
              <a:t>2017/3/7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EE514-DE34-4A00-B15D-BA15A79370C8}" type="slidenum">
              <a:rPr lang="zh-CN" altLang="en-US" smtClean="0"/>
              <a:t>‹#›</a:t>
            </a:fld>
            <a:endParaRPr lang="zh-CN" altLang="en-US"/>
          </a:p>
        </p:txBody>
      </p:sp>
      <p:sp>
        <p:nvSpPr>
          <p:cNvPr id="8" name="矩形 7"/>
          <p:cNvSpPr/>
          <p:nvPr userDrawn="1"/>
        </p:nvSpPr>
        <p:spPr>
          <a:xfrm>
            <a:off x="0" y="720248"/>
            <a:ext cx="9144000" cy="45719"/>
          </a:xfrm>
          <a:prstGeom prst="rect">
            <a:avLst/>
          </a:prstGeom>
          <a:gradFill>
            <a:gsLst>
              <a:gs pos="0">
                <a:srgbClr val="7EB3D0"/>
              </a:gs>
              <a:gs pos="96000">
                <a:schemeClr val="bg1"/>
              </a:gs>
              <a:gs pos="82000">
                <a:schemeClr val="accent2">
                  <a:lumMod val="0"/>
                  <a:lumOff val="100000"/>
                </a:schemeClr>
              </a:gs>
              <a:gs pos="1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1099148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qj@cu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image" Target="../media/image9.wmf"/><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jpe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wmf"/><Relationship Id="rId4" Type="http://schemas.openxmlformats.org/officeDocument/2006/relationships/oleObject" Target="../embeddings/oleObject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6646" y="1812048"/>
            <a:ext cx="8245602" cy="1443911"/>
          </a:xfrm>
        </p:spPr>
        <p:txBody>
          <a:bodyPr>
            <a:normAutofit/>
          </a:bodyPr>
          <a:lstStyle/>
          <a:p>
            <a:r>
              <a:rPr lang="zh-CN" altLang="en-US" sz="4400" dirty="0" smtClean="0"/>
              <a:t>第</a:t>
            </a:r>
            <a:r>
              <a:rPr lang="en-US" altLang="zh-CN" sz="4400" dirty="0" smtClean="0"/>
              <a:t>1</a:t>
            </a:r>
            <a:r>
              <a:rPr lang="zh-CN" altLang="en-US" sz="4400" dirty="0" smtClean="0"/>
              <a:t>章  计算机网络和因特网概述</a:t>
            </a:r>
            <a:endParaRPr lang="zh-CN" altLang="en-US" sz="4400" dirty="0"/>
          </a:p>
        </p:txBody>
      </p:sp>
      <p:sp>
        <p:nvSpPr>
          <p:cNvPr id="3" name="副标题 2"/>
          <p:cNvSpPr>
            <a:spLocks noGrp="1"/>
          </p:cNvSpPr>
          <p:nvPr>
            <p:ph type="subTitle" idx="1"/>
          </p:nvPr>
        </p:nvSpPr>
        <p:spPr>
          <a:xfrm>
            <a:off x="2560320" y="4093702"/>
            <a:ext cx="5440680" cy="1593866"/>
          </a:xfrm>
        </p:spPr>
        <p:txBody>
          <a:bodyPr>
            <a:normAutofit/>
          </a:bodyPr>
          <a:lstStyle/>
          <a:p>
            <a:pPr algn="l"/>
            <a:r>
              <a:rPr lang="zh-CN" altLang="en-US" dirty="0"/>
              <a:t>授课</a:t>
            </a:r>
            <a:r>
              <a:rPr lang="zh-CN" altLang="en-US" dirty="0" smtClean="0"/>
              <a:t>教师：帅千钧</a:t>
            </a:r>
            <a:endParaRPr lang="en-US" altLang="zh-CN" dirty="0" smtClean="0"/>
          </a:p>
          <a:p>
            <a:pPr algn="l"/>
            <a:r>
              <a:rPr lang="zh-CN" altLang="en-US" dirty="0"/>
              <a:t>联系</a:t>
            </a:r>
            <a:r>
              <a:rPr lang="zh-CN" altLang="en-US" dirty="0" smtClean="0"/>
              <a:t>方式：</a:t>
            </a:r>
            <a:r>
              <a:rPr lang="en-US" altLang="zh-CN" dirty="0" smtClean="0">
                <a:hlinkClick r:id="rId2"/>
              </a:rPr>
              <a:t>sqj@cuc.edu.cn</a:t>
            </a:r>
            <a:endParaRPr lang="en-US" altLang="zh-CN" dirty="0" smtClean="0"/>
          </a:p>
          <a:p>
            <a:pPr algn="l"/>
            <a:r>
              <a:rPr lang="zh-CN" altLang="en-US" dirty="0" smtClean="0"/>
              <a:t>办公地点：主楼</a:t>
            </a:r>
            <a:r>
              <a:rPr lang="en-US" altLang="zh-CN" dirty="0" smtClean="0"/>
              <a:t>812</a:t>
            </a:r>
          </a:p>
          <a:p>
            <a:pPr algn="l"/>
            <a:r>
              <a:rPr lang="zh-CN" altLang="en-US" dirty="0"/>
              <a:t>理工</a:t>
            </a:r>
            <a:r>
              <a:rPr lang="zh-CN" altLang="en-US" dirty="0" smtClean="0"/>
              <a:t>学部 网络工程系</a:t>
            </a:r>
            <a:endParaRPr lang="zh-CN" altLang="en-US" dirty="0"/>
          </a:p>
        </p:txBody>
      </p:sp>
    </p:spTree>
    <p:extLst>
      <p:ext uri="{BB962C8B-B14F-4D97-AF65-F5344CB8AC3E}">
        <p14:creationId xmlns:p14="http://schemas.microsoft.com/office/powerpoint/2010/main" val="357364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计算机网络的发展历史</a:t>
            </a:r>
            <a:endParaRPr lang="zh-CN" altLang="en-US" dirty="0"/>
          </a:p>
        </p:txBody>
      </p:sp>
      <p:sp>
        <p:nvSpPr>
          <p:cNvPr id="4" name="Rectangle 3"/>
          <p:cNvSpPr>
            <a:spLocks noGrp="1" noChangeArrowheads="1"/>
          </p:cNvSpPr>
          <p:nvPr>
            <p:ph idx="1"/>
          </p:nvPr>
        </p:nvSpPr>
        <p:spPr>
          <a:xfrm>
            <a:off x="291401" y="923544"/>
            <a:ext cx="8531051" cy="1956816"/>
          </a:xfrm>
        </p:spPr>
        <p:txBody>
          <a:bodyPr>
            <a:normAutofit/>
          </a:bodyPr>
          <a:lstStyle/>
          <a:p>
            <a:pPr eaLnBrk="1" hangingPunct="1"/>
            <a:r>
              <a:rPr lang="zh-CN" altLang="en-US" dirty="0" smtClean="0"/>
              <a:t>早期的面向终端的计算机网络是以</a:t>
            </a:r>
            <a:r>
              <a:rPr lang="zh-CN" altLang="en-US" dirty="0" smtClean="0">
                <a:solidFill>
                  <a:srgbClr val="FF0000"/>
                </a:solidFill>
              </a:rPr>
              <a:t>单个主机</a:t>
            </a:r>
            <a:r>
              <a:rPr lang="zh-CN" altLang="en-US" dirty="0" smtClean="0"/>
              <a:t>为中心的多终端联机系统。</a:t>
            </a:r>
            <a:endParaRPr lang="en-US" altLang="zh-CN" dirty="0"/>
          </a:p>
          <a:p>
            <a:pPr eaLnBrk="1" hangingPunct="1"/>
            <a:r>
              <a:rPr lang="zh-CN" altLang="en-US" dirty="0" smtClean="0"/>
              <a:t>各终端通过通信线路共享昂贵的中心主机的硬件和软件资源。 </a:t>
            </a:r>
          </a:p>
        </p:txBody>
      </p:sp>
      <p:grpSp>
        <p:nvGrpSpPr>
          <p:cNvPr id="5" name="Group 96"/>
          <p:cNvGrpSpPr>
            <a:grpSpLocks/>
          </p:cNvGrpSpPr>
          <p:nvPr/>
        </p:nvGrpSpPr>
        <p:grpSpPr bwMode="auto">
          <a:xfrm>
            <a:off x="638813" y="3264124"/>
            <a:ext cx="3566120" cy="2889788"/>
            <a:chOff x="240" y="1888"/>
            <a:chExt cx="2340" cy="1740"/>
          </a:xfrm>
        </p:grpSpPr>
        <p:sp>
          <p:nvSpPr>
            <p:cNvPr id="6" name="Freeform 5"/>
            <p:cNvSpPr>
              <a:spLocks/>
            </p:cNvSpPr>
            <p:nvPr/>
          </p:nvSpPr>
          <p:spPr bwMode="auto">
            <a:xfrm rot="-2333506">
              <a:off x="1490" y="2271"/>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7" name="Freeform 6"/>
            <p:cNvSpPr>
              <a:spLocks/>
            </p:cNvSpPr>
            <p:nvPr/>
          </p:nvSpPr>
          <p:spPr bwMode="auto">
            <a:xfrm rot="2229264">
              <a:off x="717" y="2322"/>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 name="Freeform 7"/>
            <p:cNvSpPr>
              <a:spLocks/>
            </p:cNvSpPr>
            <p:nvPr/>
          </p:nvSpPr>
          <p:spPr bwMode="auto">
            <a:xfrm rot="2387191">
              <a:off x="1380" y="3248"/>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 name="Freeform 8"/>
            <p:cNvSpPr>
              <a:spLocks/>
            </p:cNvSpPr>
            <p:nvPr/>
          </p:nvSpPr>
          <p:spPr bwMode="auto">
            <a:xfrm rot="-2521975">
              <a:off x="717" y="3248"/>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 name="Freeform 9"/>
            <p:cNvSpPr>
              <a:spLocks/>
            </p:cNvSpPr>
            <p:nvPr/>
          </p:nvSpPr>
          <p:spPr bwMode="auto">
            <a:xfrm>
              <a:off x="515" y="2943"/>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1" name="Freeform 10"/>
            <p:cNvSpPr>
              <a:spLocks/>
            </p:cNvSpPr>
            <p:nvPr/>
          </p:nvSpPr>
          <p:spPr bwMode="auto">
            <a:xfrm>
              <a:off x="1674" y="2749"/>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pic>
          <p:nvPicPr>
            <p:cNvPr id="12"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 y="2440"/>
              <a:ext cx="654"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 y="1904"/>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 y="2739"/>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 y="3309"/>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6"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7" y="3351"/>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7"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8" y="2576"/>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8"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2" y="1904"/>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 name="Text Box 28"/>
            <p:cNvSpPr txBox="1">
              <a:spLocks noChangeArrowheads="1"/>
            </p:cNvSpPr>
            <p:nvPr/>
          </p:nvSpPr>
          <p:spPr bwMode="auto">
            <a:xfrm>
              <a:off x="1180" y="2202"/>
              <a:ext cx="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a:solidFill>
                    <a:srgbClr val="333399"/>
                  </a:solidFill>
                  <a:latin typeface="Times New Roman" panose="02020603050405020304" pitchFamily="18" charset="0"/>
                  <a:ea typeface="黑体" panose="02010609060101010101" pitchFamily="49" charset="-122"/>
                </a:rPr>
                <a:t>主机</a:t>
              </a:r>
            </a:p>
          </p:txBody>
        </p:sp>
        <p:sp>
          <p:nvSpPr>
            <p:cNvPr id="20" name="Text Box 35"/>
            <p:cNvSpPr txBox="1">
              <a:spLocks noChangeArrowheads="1"/>
            </p:cNvSpPr>
            <p:nvPr/>
          </p:nvSpPr>
          <p:spPr bwMode="auto">
            <a:xfrm>
              <a:off x="240" y="1888"/>
              <a:ext cx="4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终端</a:t>
              </a:r>
            </a:p>
          </p:txBody>
        </p:sp>
      </p:grpSp>
      <p:sp>
        <p:nvSpPr>
          <p:cNvPr id="21" name="Rectangle 3"/>
          <p:cNvSpPr txBox="1">
            <a:spLocks noChangeArrowheads="1"/>
          </p:cNvSpPr>
          <p:nvPr/>
        </p:nvSpPr>
        <p:spPr>
          <a:xfrm>
            <a:off x="4977591" y="3059054"/>
            <a:ext cx="3844861" cy="31954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i="1" dirty="0">
                <a:effectLst>
                  <a:outerShdw blurRad="38100" dist="38100" dir="2700000" algn="tl">
                    <a:srgbClr val="000000">
                      <a:alpha val="43137"/>
                    </a:srgbClr>
                  </a:outerShdw>
                </a:effectLst>
              </a:rPr>
              <a:t>特征</a:t>
            </a:r>
            <a:endParaRPr lang="en-US" altLang="zh-CN" i="1" dirty="0" smtClean="0">
              <a:effectLst>
                <a:outerShdw blurRad="38100" dist="38100" dir="2700000" algn="tl">
                  <a:srgbClr val="000000">
                    <a:alpha val="43137"/>
                  </a:srgbClr>
                </a:outerShdw>
              </a:effectLst>
            </a:endParaRPr>
          </a:p>
          <a:p>
            <a:pPr lvl="1"/>
            <a:r>
              <a:rPr lang="zh-CN" altLang="en-US" dirty="0" smtClean="0"/>
              <a:t>集中式控制结构</a:t>
            </a:r>
            <a:endParaRPr lang="en-US" altLang="zh-CN" dirty="0" smtClean="0"/>
          </a:p>
          <a:p>
            <a:r>
              <a:rPr lang="zh-CN" altLang="en-US" i="1" dirty="0" smtClean="0">
                <a:effectLst>
                  <a:outerShdw blurRad="38100" dist="38100" dir="2700000" algn="tl">
                    <a:srgbClr val="000000">
                      <a:alpha val="43137"/>
                    </a:srgbClr>
                  </a:outerShdw>
                </a:effectLst>
              </a:rPr>
              <a:t>问题</a:t>
            </a:r>
            <a:endParaRPr lang="en-US" altLang="zh-CN" i="1" dirty="0" smtClean="0">
              <a:effectLst>
                <a:outerShdw blurRad="38100" dist="38100" dir="2700000" algn="tl">
                  <a:srgbClr val="000000">
                    <a:alpha val="43137"/>
                  </a:srgbClr>
                </a:outerShdw>
              </a:effectLst>
            </a:endParaRPr>
          </a:p>
          <a:p>
            <a:pPr lvl="1"/>
            <a:r>
              <a:rPr lang="zh-CN" altLang="en-US" dirty="0"/>
              <a:t>可靠性差</a:t>
            </a:r>
          </a:p>
          <a:p>
            <a:pPr lvl="1"/>
            <a:r>
              <a:rPr lang="zh-CN" altLang="en-US" dirty="0" smtClean="0"/>
              <a:t>主机负荷重</a:t>
            </a:r>
            <a:endParaRPr lang="en-US" altLang="zh-CN" dirty="0" smtClean="0"/>
          </a:p>
          <a:p>
            <a:pPr lvl="1"/>
            <a:r>
              <a:rPr lang="zh-CN" altLang="en-US" dirty="0" smtClean="0"/>
              <a:t>通信线路利用率低</a:t>
            </a:r>
            <a:endParaRPr lang="en-US" altLang="zh-CN" dirty="0" smtClean="0"/>
          </a:p>
        </p:txBody>
      </p:sp>
    </p:spTree>
    <p:extLst>
      <p:ext uri="{BB962C8B-B14F-4D97-AF65-F5344CB8AC3E}">
        <p14:creationId xmlns:p14="http://schemas.microsoft.com/office/powerpoint/2010/main" val="332523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par>
                          <p:cTn id="11" fill="hold">
                            <p:stCondLst>
                              <p:cond delay="0"/>
                            </p:stCondLst>
                            <p:childTnLst>
                              <p:par>
                                <p:cTn id="12" presetID="4" presetClass="entr" presetSubtype="32"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box(out)">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500"/>
                                  </p:stCondLst>
                                  <p:childTnLst>
                                    <p:set>
                                      <p:cBhvr>
                                        <p:cTn id="3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61" name="云形 155660"/>
          <p:cNvSpPr/>
          <p:nvPr/>
        </p:nvSpPr>
        <p:spPr>
          <a:xfrm rot="11052537">
            <a:off x="5253307" y="3122815"/>
            <a:ext cx="2692829" cy="1975308"/>
          </a:xfrm>
          <a:prstGeom prst="cloud">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930" name="Rectangle 2"/>
          <p:cNvSpPr>
            <a:spLocks noGrp="1" noChangeArrowheads="1"/>
          </p:cNvSpPr>
          <p:nvPr>
            <p:ph type="title"/>
          </p:nvPr>
        </p:nvSpPr>
        <p:spPr/>
        <p:txBody>
          <a:bodyPr>
            <a:normAutofit/>
          </a:bodyPr>
          <a:lstStyle/>
          <a:p>
            <a:pPr algn="ctr" eaLnBrk="1" hangingPunct="1"/>
            <a:r>
              <a:rPr lang="en-US" altLang="zh-CN" sz="2800" dirty="0" smtClean="0"/>
              <a:t>1.2 ARPANET</a:t>
            </a:r>
            <a:r>
              <a:rPr lang="zh-CN" altLang="en-US" sz="2800" dirty="0"/>
              <a:t>的成功</a:t>
            </a:r>
            <a:r>
              <a:rPr lang="zh-CN" altLang="en-US" sz="2800" dirty="0" smtClean="0"/>
              <a:t>使计算机网络</a:t>
            </a:r>
            <a:r>
              <a:rPr lang="zh-CN" altLang="en-US" sz="2800" dirty="0"/>
              <a:t>的概念发生根本变化 </a:t>
            </a:r>
          </a:p>
        </p:txBody>
      </p:sp>
      <p:sp>
        <p:nvSpPr>
          <p:cNvPr id="155651" name="Rectangle 3"/>
          <p:cNvSpPr>
            <a:spLocks noGrp="1" noChangeArrowheads="1"/>
          </p:cNvSpPr>
          <p:nvPr>
            <p:ph idx="1"/>
          </p:nvPr>
        </p:nvSpPr>
        <p:spPr>
          <a:xfrm>
            <a:off x="291401" y="923544"/>
            <a:ext cx="3896551" cy="584621"/>
          </a:xfrm>
        </p:spPr>
        <p:txBody>
          <a:bodyPr>
            <a:normAutofit/>
          </a:bodyPr>
          <a:lstStyle/>
          <a:p>
            <a:pPr marL="514350" indent="-514350" eaLnBrk="1" hangingPunct="1">
              <a:buFont typeface="+mj-lt"/>
              <a:buAutoNum type="arabicPeriod"/>
            </a:pPr>
            <a:r>
              <a:rPr lang="zh-CN" altLang="en-US" dirty="0" smtClean="0"/>
              <a:t>集中式</a:t>
            </a:r>
            <a:r>
              <a:rPr lang="en-US" altLang="zh-CN" dirty="0" smtClean="0">
                <a:sym typeface="Wingdings" panose="05000000000000000000" pitchFamily="2" charset="2"/>
              </a:rPr>
              <a:t></a:t>
            </a:r>
            <a:r>
              <a:rPr lang="zh-CN" altLang="en-US" dirty="0" smtClean="0">
                <a:sym typeface="Wingdings" panose="05000000000000000000" pitchFamily="2" charset="2"/>
              </a:rPr>
              <a:t>分布式</a:t>
            </a:r>
            <a:endParaRPr lang="zh-CN" altLang="en-US" dirty="0" smtClean="0"/>
          </a:p>
        </p:txBody>
      </p:sp>
      <p:grpSp>
        <p:nvGrpSpPr>
          <p:cNvPr id="155659" name="组合 155658"/>
          <p:cNvGrpSpPr/>
          <p:nvPr/>
        </p:nvGrpSpPr>
        <p:grpSpPr>
          <a:xfrm>
            <a:off x="577260" y="2165363"/>
            <a:ext cx="3361304" cy="3913036"/>
            <a:chOff x="843449" y="2364430"/>
            <a:chExt cx="3361304" cy="3913036"/>
          </a:xfrm>
        </p:grpSpPr>
        <p:sp>
          <p:nvSpPr>
            <p:cNvPr id="6" name="Freeform 5"/>
            <p:cNvSpPr>
              <a:spLocks/>
            </p:cNvSpPr>
            <p:nvPr/>
          </p:nvSpPr>
          <p:spPr bwMode="auto">
            <a:xfrm rot="19266494">
              <a:off x="2561075" y="2978300"/>
              <a:ext cx="999201" cy="87800"/>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7" name="Freeform 6"/>
            <p:cNvSpPr>
              <a:spLocks/>
            </p:cNvSpPr>
            <p:nvPr/>
          </p:nvSpPr>
          <p:spPr bwMode="auto">
            <a:xfrm rot="2229264">
              <a:off x="1490151" y="2989106"/>
              <a:ext cx="999201" cy="87800"/>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 name="Freeform 7"/>
            <p:cNvSpPr>
              <a:spLocks/>
            </p:cNvSpPr>
            <p:nvPr/>
          </p:nvSpPr>
          <p:spPr bwMode="auto">
            <a:xfrm rot="7090916" flipV="1">
              <a:off x="2906843" y="5488837"/>
              <a:ext cx="617538" cy="78586"/>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 name="Freeform 8"/>
            <p:cNvSpPr>
              <a:spLocks/>
            </p:cNvSpPr>
            <p:nvPr/>
          </p:nvSpPr>
          <p:spPr bwMode="auto">
            <a:xfrm rot="14155927">
              <a:off x="1675778" y="5556432"/>
              <a:ext cx="673116" cy="88916"/>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 name="Freeform 9"/>
            <p:cNvSpPr>
              <a:spLocks/>
            </p:cNvSpPr>
            <p:nvPr/>
          </p:nvSpPr>
          <p:spPr bwMode="auto">
            <a:xfrm rot="18712409" flipV="1">
              <a:off x="1010057" y="5562060"/>
              <a:ext cx="783297" cy="45719"/>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1" name="Freeform 10"/>
            <p:cNvSpPr>
              <a:spLocks/>
            </p:cNvSpPr>
            <p:nvPr/>
          </p:nvSpPr>
          <p:spPr bwMode="auto">
            <a:xfrm rot="3423238">
              <a:off x="3572424" y="5519704"/>
              <a:ext cx="500644" cy="45719"/>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pic>
          <p:nvPicPr>
            <p:cNvPr id="12"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876" y="3212825"/>
              <a:ext cx="675173" cy="66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5584" y="2387460"/>
              <a:ext cx="355212" cy="4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8448" y="5878767"/>
              <a:ext cx="355212"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7752" y="5867449"/>
              <a:ext cx="355212"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6"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4910" y="5814025"/>
              <a:ext cx="355212"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7"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9541" y="5795275"/>
              <a:ext cx="355212" cy="4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8"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0324" y="2450059"/>
              <a:ext cx="355212" cy="4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 name="Text Box 28"/>
            <p:cNvSpPr txBox="1">
              <a:spLocks noChangeArrowheads="1"/>
            </p:cNvSpPr>
            <p:nvPr/>
          </p:nvSpPr>
          <p:spPr bwMode="auto">
            <a:xfrm>
              <a:off x="2233058" y="2870260"/>
              <a:ext cx="643990" cy="2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a:solidFill>
                    <a:srgbClr val="333399"/>
                  </a:solidFill>
                  <a:latin typeface="Times New Roman" panose="02020603050405020304" pitchFamily="18" charset="0"/>
                  <a:ea typeface="黑体" panose="02010609060101010101" pitchFamily="49" charset="-122"/>
                </a:rPr>
                <a:t>主机</a:t>
              </a:r>
            </a:p>
          </p:txBody>
        </p:sp>
        <p:sp>
          <p:nvSpPr>
            <p:cNvPr id="20" name="Text Box 35"/>
            <p:cNvSpPr txBox="1">
              <a:spLocks noChangeArrowheads="1"/>
            </p:cNvSpPr>
            <p:nvPr/>
          </p:nvSpPr>
          <p:spPr bwMode="auto">
            <a:xfrm>
              <a:off x="843449" y="2364430"/>
              <a:ext cx="648058" cy="3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终端</a:t>
              </a:r>
            </a:p>
          </p:txBody>
        </p:sp>
        <p:pic>
          <p:nvPicPr>
            <p:cNvPr id="21"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715" y="4671342"/>
              <a:ext cx="665867" cy="6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2" name="Text Box 28"/>
            <p:cNvSpPr txBox="1">
              <a:spLocks noChangeArrowheads="1"/>
            </p:cNvSpPr>
            <p:nvPr/>
          </p:nvSpPr>
          <p:spPr bwMode="auto">
            <a:xfrm>
              <a:off x="1465898" y="4328777"/>
              <a:ext cx="643990" cy="2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a:solidFill>
                    <a:srgbClr val="333399"/>
                  </a:solidFill>
                  <a:latin typeface="Times New Roman" panose="02020603050405020304" pitchFamily="18" charset="0"/>
                  <a:ea typeface="黑体" panose="02010609060101010101" pitchFamily="49" charset="-122"/>
                </a:rPr>
                <a:t>主机</a:t>
              </a:r>
            </a:p>
          </p:txBody>
        </p:sp>
        <p:pic>
          <p:nvPicPr>
            <p:cNvPr id="23"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471" y="4671342"/>
              <a:ext cx="675173" cy="6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4" name="Text Box 28"/>
            <p:cNvSpPr txBox="1">
              <a:spLocks noChangeArrowheads="1"/>
            </p:cNvSpPr>
            <p:nvPr/>
          </p:nvSpPr>
          <p:spPr bwMode="auto">
            <a:xfrm>
              <a:off x="3217653" y="4328777"/>
              <a:ext cx="643990" cy="2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a:solidFill>
                    <a:srgbClr val="333399"/>
                  </a:solidFill>
                  <a:latin typeface="Times New Roman" panose="02020603050405020304" pitchFamily="18" charset="0"/>
                  <a:ea typeface="黑体" panose="02010609060101010101" pitchFamily="49" charset="-122"/>
                </a:rPr>
                <a:t>主机</a:t>
              </a:r>
            </a:p>
          </p:txBody>
        </p:sp>
        <p:cxnSp>
          <p:nvCxnSpPr>
            <p:cNvPr id="3" name="直接连接符 2"/>
            <p:cNvCxnSpPr/>
            <p:nvPr/>
          </p:nvCxnSpPr>
          <p:spPr>
            <a:xfrm>
              <a:off x="2643527" y="3872200"/>
              <a:ext cx="671557" cy="795808"/>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875338" y="3872200"/>
              <a:ext cx="511851" cy="832966"/>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1" idx="3"/>
              <a:endCxn id="23" idx="1"/>
            </p:cNvCxnSpPr>
            <p:nvPr/>
          </p:nvCxnSpPr>
          <p:spPr>
            <a:xfrm>
              <a:off x="2100582" y="4998794"/>
              <a:ext cx="1085889" cy="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35" name="Rectangle 3"/>
          <p:cNvSpPr txBox="1">
            <a:spLocks noChangeArrowheads="1"/>
          </p:cNvSpPr>
          <p:nvPr/>
        </p:nvSpPr>
        <p:spPr>
          <a:xfrm>
            <a:off x="4925901" y="923544"/>
            <a:ext cx="2631679" cy="6242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indent="-514350">
              <a:buFont typeface="+mj-lt"/>
              <a:buAutoNum type="arabicPeriod" startAt="2"/>
            </a:pPr>
            <a:r>
              <a:rPr lang="zh-CN" altLang="en-US" dirty="0" smtClean="0"/>
              <a:t>网络分层</a:t>
            </a:r>
            <a:endParaRPr lang="en-US" altLang="zh-CN" dirty="0" smtClean="0"/>
          </a:p>
        </p:txBody>
      </p:sp>
      <p:grpSp>
        <p:nvGrpSpPr>
          <p:cNvPr id="155660" name="组合 155659"/>
          <p:cNvGrpSpPr/>
          <p:nvPr/>
        </p:nvGrpSpPr>
        <p:grpSpPr>
          <a:xfrm>
            <a:off x="4781611" y="1726489"/>
            <a:ext cx="3535524" cy="4875480"/>
            <a:chOff x="5083363" y="1642656"/>
            <a:chExt cx="3535524" cy="4808654"/>
          </a:xfrm>
        </p:grpSpPr>
        <p:sp>
          <p:nvSpPr>
            <p:cNvPr id="39" name="Freeform 5"/>
            <p:cNvSpPr>
              <a:spLocks/>
            </p:cNvSpPr>
            <p:nvPr/>
          </p:nvSpPr>
          <p:spPr bwMode="auto">
            <a:xfrm rot="19266494">
              <a:off x="6800989" y="2256526"/>
              <a:ext cx="999201" cy="87800"/>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 name="Freeform 6"/>
            <p:cNvSpPr>
              <a:spLocks/>
            </p:cNvSpPr>
            <p:nvPr/>
          </p:nvSpPr>
          <p:spPr bwMode="auto">
            <a:xfrm rot="2229264">
              <a:off x="5730065" y="2267332"/>
              <a:ext cx="999201" cy="87800"/>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1" name="Freeform 7"/>
            <p:cNvSpPr>
              <a:spLocks/>
            </p:cNvSpPr>
            <p:nvPr/>
          </p:nvSpPr>
          <p:spPr bwMode="auto">
            <a:xfrm rot="6430148">
              <a:off x="6998462" y="5696903"/>
              <a:ext cx="720635" cy="45719"/>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2" name="Freeform 8"/>
            <p:cNvSpPr>
              <a:spLocks/>
            </p:cNvSpPr>
            <p:nvPr/>
          </p:nvSpPr>
          <p:spPr bwMode="auto">
            <a:xfrm rot="14680644">
              <a:off x="6065925" y="5670843"/>
              <a:ext cx="813484" cy="45719"/>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3" name="Freeform 9"/>
            <p:cNvSpPr>
              <a:spLocks/>
            </p:cNvSpPr>
            <p:nvPr/>
          </p:nvSpPr>
          <p:spPr bwMode="auto">
            <a:xfrm rot="18091809" flipV="1">
              <a:off x="5290335" y="5649037"/>
              <a:ext cx="888712" cy="56444"/>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4" name="Freeform 10"/>
            <p:cNvSpPr>
              <a:spLocks/>
            </p:cNvSpPr>
            <p:nvPr/>
          </p:nvSpPr>
          <p:spPr bwMode="auto">
            <a:xfrm rot="3423238" flipV="1">
              <a:off x="7674621" y="5686704"/>
              <a:ext cx="909045" cy="45719"/>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pic>
          <p:nvPicPr>
            <p:cNvPr id="46"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5498" y="1665686"/>
              <a:ext cx="355212" cy="4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7"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8990" y="6052501"/>
              <a:ext cx="355212"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8"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8596" y="6048125"/>
              <a:ext cx="355212"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9"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7040" y="6052611"/>
              <a:ext cx="355212"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0"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3675" y="6030686"/>
              <a:ext cx="355212" cy="4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0238" y="1728285"/>
              <a:ext cx="355212" cy="4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3" name="Text Box 35"/>
            <p:cNvSpPr txBox="1">
              <a:spLocks noChangeArrowheads="1"/>
            </p:cNvSpPr>
            <p:nvPr/>
          </p:nvSpPr>
          <p:spPr bwMode="auto">
            <a:xfrm>
              <a:off x="5083363" y="1642656"/>
              <a:ext cx="648058" cy="3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终端</a:t>
              </a:r>
            </a:p>
          </p:txBody>
        </p:sp>
        <p:cxnSp>
          <p:nvCxnSpPr>
            <p:cNvPr id="58" name="直接连接符 57"/>
            <p:cNvCxnSpPr/>
            <p:nvPr/>
          </p:nvCxnSpPr>
          <p:spPr>
            <a:xfrm>
              <a:off x="6888065" y="3515053"/>
              <a:ext cx="671557" cy="795808"/>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6127772" y="3518505"/>
              <a:ext cx="511851" cy="832966"/>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87" idx="1"/>
            </p:cNvCxnSpPr>
            <p:nvPr/>
          </p:nvCxnSpPr>
          <p:spPr>
            <a:xfrm>
              <a:off x="6364434" y="4501982"/>
              <a:ext cx="1007860" cy="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grpSp>
          <p:nvGrpSpPr>
            <p:cNvPr id="155649" name="组合 155648"/>
            <p:cNvGrpSpPr/>
            <p:nvPr/>
          </p:nvGrpSpPr>
          <p:grpSpPr>
            <a:xfrm>
              <a:off x="6423502" y="2423160"/>
              <a:ext cx="712682" cy="1143000"/>
              <a:chOff x="6423502" y="2423160"/>
              <a:chExt cx="712682" cy="1143000"/>
            </a:xfrm>
          </p:grpSpPr>
          <p:pic>
            <p:nvPicPr>
              <p:cNvPr id="45"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790" y="2491052"/>
                <a:ext cx="675173" cy="44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2" name="Text Box 28"/>
              <p:cNvSpPr txBox="1">
                <a:spLocks noChangeArrowheads="1"/>
              </p:cNvSpPr>
              <p:nvPr/>
            </p:nvSpPr>
            <p:spPr bwMode="auto">
              <a:xfrm>
                <a:off x="6492194" y="2587576"/>
                <a:ext cx="643990" cy="2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dirty="0">
                    <a:solidFill>
                      <a:srgbClr val="333399"/>
                    </a:solidFill>
                    <a:latin typeface="Times New Roman" panose="02020603050405020304" pitchFamily="18" charset="0"/>
                    <a:ea typeface="黑体" panose="02010609060101010101" pitchFamily="49" charset="-122"/>
                  </a:rPr>
                  <a:t>主机</a:t>
                </a:r>
              </a:p>
            </p:txBody>
          </p:sp>
          <p:sp>
            <p:nvSpPr>
              <p:cNvPr id="34" name="文本框 33"/>
              <p:cNvSpPr txBox="1"/>
              <p:nvPr/>
            </p:nvSpPr>
            <p:spPr>
              <a:xfrm>
                <a:off x="6501338" y="3138229"/>
                <a:ext cx="550151" cy="369332"/>
              </a:xfrm>
              <a:prstGeom prst="rect">
                <a:avLst/>
              </a:prstGeom>
              <a:noFill/>
              <a:ln>
                <a:solidFill>
                  <a:srgbClr val="333399"/>
                </a:solidFill>
              </a:ln>
            </p:spPr>
            <p:txBody>
              <a:bodyPr wrap="none" rtlCol="0">
                <a:spAutoFit/>
              </a:bodyPr>
              <a:lstStyle/>
              <a:p>
                <a:r>
                  <a:rPr lang="en-US" altLang="zh-CN" dirty="0" smtClean="0">
                    <a:solidFill>
                      <a:srgbClr val="333399"/>
                    </a:solidFill>
                  </a:rPr>
                  <a:t>CCP</a:t>
                </a:r>
                <a:endParaRPr lang="zh-CN" altLang="en-US" dirty="0">
                  <a:solidFill>
                    <a:srgbClr val="333399"/>
                  </a:solidFill>
                </a:endParaRPr>
              </a:p>
            </p:txBody>
          </p:sp>
          <p:cxnSp>
            <p:nvCxnSpPr>
              <p:cNvPr id="62" name="直接连接符 61"/>
              <p:cNvCxnSpPr>
                <a:stCxn id="45" idx="2"/>
                <a:endCxn id="34" idx="0"/>
              </p:cNvCxnSpPr>
              <p:nvPr/>
            </p:nvCxnSpPr>
            <p:spPr>
              <a:xfrm flipH="1">
                <a:off x="6776414" y="2935634"/>
                <a:ext cx="2963" cy="202595"/>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sp>
            <p:nvSpPr>
              <p:cNvPr id="155648" name="圆角矩形 155647"/>
              <p:cNvSpPr/>
              <p:nvPr/>
            </p:nvSpPr>
            <p:spPr>
              <a:xfrm>
                <a:off x="6423502" y="2423160"/>
                <a:ext cx="703538" cy="11430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654" name="组合 155653"/>
            <p:cNvGrpSpPr/>
            <p:nvPr/>
          </p:nvGrpSpPr>
          <p:grpSpPr>
            <a:xfrm>
              <a:off x="5737085" y="4288721"/>
              <a:ext cx="712682" cy="1143000"/>
              <a:chOff x="7755450" y="2596612"/>
              <a:chExt cx="712682" cy="1143000"/>
            </a:xfrm>
          </p:grpSpPr>
          <p:pic>
            <p:nvPicPr>
              <p:cNvPr id="69"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738" y="3240576"/>
                <a:ext cx="675173" cy="44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0" name="Text Box 28"/>
              <p:cNvSpPr txBox="1">
                <a:spLocks noChangeArrowheads="1"/>
              </p:cNvSpPr>
              <p:nvPr/>
            </p:nvSpPr>
            <p:spPr bwMode="auto">
              <a:xfrm>
                <a:off x="7824142" y="3337100"/>
                <a:ext cx="643990" cy="2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dirty="0">
                    <a:solidFill>
                      <a:srgbClr val="333399"/>
                    </a:solidFill>
                    <a:latin typeface="Times New Roman" panose="02020603050405020304" pitchFamily="18" charset="0"/>
                    <a:ea typeface="黑体" panose="02010609060101010101" pitchFamily="49" charset="-122"/>
                  </a:rPr>
                  <a:t>主机</a:t>
                </a:r>
              </a:p>
            </p:txBody>
          </p:sp>
          <p:sp>
            <p:nvSpPr>
              <p:cNvPr id="71" name="文本框 70"/>
              <p:cNvSpPr txBox="1"/>
              <p:nvPr/>
            </p:nvSpPr>
            <p:spPr>
              <a:xfrm>
                <a:off x="7834897" y="2661904"/>
                <a:ext cx="550151" cy="369332"/>
              </a:xfrm>
              <a:prstGeom prst="rect">
                <a:avLst/>
              </a:prstGeom>
              <a:noFill/>
              <a:ln>
                <a:solidFill>
                  <a:srgbClr val="333399"/>
                </a:solidFill>
              </a:ln>
            </p:spPr>
            <p:txBody>
              <a:bodyPr wrap="none" rtlCol="0">
                <a:spAutoFit/>
              </a:bodyPr>
              <a:lstStyle/>
              <a:p>
                <a:r>
                  <a:rPr lang="en-US" altLang="zh-CN" dirty="0" smtClean="0">
                    <a:solidFill>
                      <a:srgbClr val="333399"/>
                    </a:solidFill>
                  </a:rPr>
                  <a:t>CCP</a:t>
                </a:r>
                <a:endParaRPr lang="zh-CN" altLang="en-US" dirty="0">
                  <a:solidFill>
                    <a:srgbClr val="333399"/>
                  </a:solidFill>
                </a:endParaRPr>
              </a:p>
            </p:txBody>
          </p:sp>
          <p:cxnSp>
            <p:nvCxnSpPr>
              <p:cNvPr id="72" name="直接连接符 71"/>
              <p:cNvCxnSpPr>
                <a:stCxn id="69" idx="0"/>
                <a:endCxn id="71" idx="2"/>
              </p:cNvCxnSpPr>
              <p:nvPr/>
            </p:nvCxnSpPr>
            <p:spPr>
              <a:xfrm flipH="1" flipV="1">
                <a:off x="8109973" y="3031236"/>
                <a:ext cx="1352" cy="20934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7755450" y="2596612"/>
                <a:ext cx="703538" cy="11430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7292847" y="4252024"/>
              <a:ext cx="712682" cy="1143000"/>
              <a:chOff x="7755450" y="2596612"/>
              <a:chExt cx="712682" cy="1143000"/>
            </a:xfrm>
          </p:grpSpPr>
          <p:pic>
            <p:nvPicPr>
              <p:cNvPr id="85"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738" y="3240576"/>
                <a:ext cx="675173" cy="44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6" name="Text Box 28"/>
              <p:cNvSpPr txBox="1">
                <a:spLocks noChangeArrowheads="1"/>
              </p:cNvSpPr>
              <p:nvPr/>
            </p:nvSpPr>
            <p:spPr bwMode="auto">
              <a:xfrm>
                <a:off x="7824142" y="3337100"/>
                <a:ext cx="643990" cy="2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dirty="0">
                    <a:solidFill>
                      <a:srgbClr val="333399"/>
                    </a:solidFill>
                    <a:latin typeface="Times New Roman" panose="02020603050405020304" pitchFamily="18" charset="0"/>
                    <a:ea typeface="黑体" panose="02010609060101010101" pitchFamily="49" charset="-122"/>
                  </a:rPr>
                  <a:t>主机</a:t>
                </a:r>
              </a:p>
            </p:txBody>
          </p:sp>
          <p:sp>
            <p:nvSpPr>
              <p:cNvPr id="87" name="文本框 86"/>
              <p:cNvSpPr txBox="1"/>
              <p:nvPr/>
            </p:nvSpPr>
            <p:spPr>
              <a:xfrm>
                <a:off x="7834897" y="2661904"/>
                <a:ext cx="550151" cy="369332"/>
              </a:xfrm>
              <a:prstGeom prst="rect">
                <a:avLst/>
              </a:prstGeom>
              <a:noFill/>
              <a:ln>
                <a:solidFill>
                  <a:srgbClr val="333399"/>
                </a:solidFill>
              </a:ln>
            </p:spPr>
            <p:txBody>
              <a:bodyPr wrap="none" rtlCol="0">
                <a:spAutoFit/>
              </a:bodyPr>
              <a:lstStyle/>
              <a:p>
                <a:r>
                  <a:rPr lang="en-US" altLang="zh-CN" dirty="0" smtClean="0">
                    <a:solidFill>
                      <a:srgbClr val="333399"/>
                    </a:solidFill>
                  </a:rPr>
                  <a:t>CCP</a:t>
                </a:r>
                <a:endParaRPr lang="zh-CN" altLang="en-US" dirty="0">
                  <a:solidFill>
                    <a:srgbClr val="333399"/>
                  </a:solidFill>
                </a:endParaRPr>
              </a:p>
            </p:txBody>
          </p:sp>
          <p:cxnSp>
            <p:nvCxnSpPr>
              <p:cNvPr id="88" name="直接连接符 87"/>
              <p:cNvCxnSpPr>
                <a:stCxn id="85" idx="0"/>
                <a:endCxn id="87" idx="2"/>
              </p:cNvCxnSpPr>
              <p:nvPr/>
            </p:nvCxnSpPr>
            <p:spPr>
              <a:xfrm flipH="1" flipV="1">
                <a:off x="8109973" y="3031236"/>
                <a:ext cx="1352" cy="20934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sp>
            <p:nvSpPr>
              <p:cNvPr id="89" name="圆角矩形 88"/>
              <p:cNvSpPr/>
              <p:nvPr/>
            </p:nvSpPr>
            <p:spPr>
              <a:xfrm>
                <a:off x="7755450" y="2596612"/>
                <a:ext cx="703538" cy="11430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Rectangle 3"/>
          <p:cNvSpPr txBox="1">
            <a:spLocks noChangeArrowheads="1"/>
          </p:cNvSpPr>
          <p:nvPr/>
        </p:nvSpPr>
        <p:spPr>
          <a:xfrm>
            <a:off x="7334635" y="779613"/>
            <a:ext cx="1809365" cy="88187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800" dirty="0">
                <a:solidFill>
                  <a:srgbClr val="FF0000"/>
                </a:solidFill>
              </a:rPr>
              <a:t>资源子网</a:t>
            </a:r>
            <a:endParaRPr lang="en-US" altLang="zh-CN" sz="2800" dirty="0">
              <a:solidFill>
                <a:srgbClr val="FF0000"/>
              </a:solidFill>
            </a:endParaRPr>
          </a:p>
          <a:p>
            <a:r>
              <a:rPr lang="zh-CN" altLang="en-US" sz="2800" dirty="0">
                <a:solidFill>
                  <a:srgbClr val="FF0000"/>
                </a:solidFill>
              </a:rPr>
              <a:t>通信子网</a:t>
            </a:r>
          </a:p>
        </p:txBody>
      </p:sp>
    </p:spTree>
    <p:extLst>
      <p:ext uri="{BB962C8B-B14F-4D97-AF65-F5344CB8AC3E}">
        <p14:creationId xmlns:p14="http://schemas.microsoft.com/office/powerpoint/2010/main" val="139893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fade">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5659"/>
                                        </p:tgtEl>
                                        <p:attrNameLst>
                                          <p:attrName>style.visibility</p:attrName>
                                        </p:attrNameLst>
                                      </p:cBhvr>
                                      <p:to>
                                        <p:strVal val="visible"/>
                                      </p:to>
                                    </p:set>
                                    <p:animEffect transition="in" filter="circle(in)">
                                      <p:cBhvr>
                                        <p:cTn id="12" dur="2000"/>
                                        <p:tgtEl>
                                          <p:spTgt spid="1556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5660"/>
                                        </p:tgtEl>
                                        <p:attrNameLst>
                                          <p:attrName>style.visibility</p:attrName>
                                        </p:attrNameLst>
                                      </p:cBhvr>
                                      <p:to>
                                        <p:strVal val="visible"/>
                                      </p:to>
                                    </p:set>
                                    <p:animEffect transition="in" filter="circle(in)">
                                      <p:cBhvr>
                                        <p:cTn id="21" dur="2000"/>
                                        <p:tgtEl>
                                          <p:spTgt spid="15566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7">
                                            <p:txEl>
                                              <p:pRg st="0" end="0"/>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500"/>
                                  </p:stCondLst>
                                  <p:childTnLst>
                                    <p:set>
                                      <p:cBhvr>
                                        <p:cTn id="32" dur="1" fill="hold">
                                          <p:stCondLst>
                                            <p:cond delay="0"/>
                                          </p:stCondLst>
                                        </p:cTn>
                                        <p:tgtEl>
                                          <p:spTgt spid="155661"/>
                                        </p:tgtEl>
                                        <p:attrNameLst>
                                          <p:attrName>style.visibility</p:attrName>
                                        </p:attrNameLst>
                                      </p:cBhvr>
                                      <p:to>
                                        <p:strVal val="visible"/>
                                      </p:to>
                                    </p:set>
                                    <p:animEffect transition="in" filter="wheel(1)">
                                      <p:cBhvr>
                                        <p:cTn id="33" dur="2000"/>
                                        <p:tgtEl>
                                          <p:spTgt spid="155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1" grpId="0" animBg="1"/>
      <p:bldP spid="155651" grpId="0" build="p"/>
      <p:bldP spid="35" grpId="0" build="p"/>
      <p:bldP spid="9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dirty="0" smtClean="0"/>
              <a:t>1.2 </a:t>
            </a:r>
            <a:r>
              <a:rPr lang="zh-CN" altLang="en-US" dirty="0" smtClean="0"/>
              <a:t>从主机为中心到以网络为中心</a:t>
            </a:r>
          </a:p>
        </p:txBody>
      </p:sp>
      <p:grpSp>
        <p:nvGrpSpPr>
          <p:cNvPr id="2" name="Group 96"/>
          <p:cNvGrpSpPr>
            <a:grpSpLocks/>
          </p:cNvGrpSpPr>
          <p:nvPr/>
        </p:nvGrpSpPr>
        <p:grpSpPr bwMode="auto">
          <a:xfrm>
            <a:off x="647957" y="3666460"/>
            <a:ext cx="3566120" cy="2889788"/>
            <a:chOff x="240" y="1888"/>
            <a:chExt cx="2340" cy="1740"/>
          </a:xfrm>
        </p:grpSpPr>
        <p:sp>
          <p:nvSpPr>
            <p:cNvPr id="5146" name="Freeform 5"/>
            <p:cNvSpPr>
              <a:spLocks/>
            </p:cNvSpPr>
            <p:nvPr/>
          </p:nvSpPr>
          <p:spPr bwMode="auto">
            <a:xfrm rot="-2333506">
              <a:off x="1490" y="2271"/>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147" name="Freeform 6"/>
            <p:cNvSpPr>
              <a:spLocks/>
            </p:cNvSpPr>
            <p:nvPr/>
          </p:nvSpPr>
          <p:spPr bwMode="auto">
            <a:xfrm rot="2229264">
              <a:off x="717" y="2322"/>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148" name="Freeform 7"/>
            <p:cNvSpPr>
              <a:spLocks/>
            </p:cNvSpPr>
            <p:nvPr/>
          </p:nvSpPr>
          <p:spPr bwMode="auto">
            <a:xfrm rot="2387191">
              <a:off x="1380" y="3248"/>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149" name="Freeform 8"/>
            <p:cNvSpPr>
              <a:spLocks/>
            </p:cNvSpPr>
            <p:nvPr/>
          </p:nvSpPr>
          <p:spPr bwMode="auto">
            <a:xfrm rot="-2521975">
              <a:off x="717" y="3248"/>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150" name="Freeform 9"/>
            <p:cNvSpPr>
              <a:spLocks/>
            </p:cNvSpPr>
            <p:nvPr/>
          </p:nvSpPr>
          <p:spPr bwMode="auto">
            <a:xfrm>
              <a:off x="515" y="2943"/>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151" name="Freeform 10"/>
            <p:cNvSpPr>
              <a:spLocks/>
            </p:cNvSpPr>
            <p:nvPr/>
          </p:nvSpPr>
          <p:spPr bwMode="auto">
            <a:xfrm>
              <a:off x="1674" y="2749"/>
              <a:ext cx="737" cy="61"/>
            </a:xfrm>
            <a:custGeom>
              <a:avLst/>
              <a:gdLst>
                <a:gd name="T0" fmla="*/ 0 w 1450"/>
                <a:gd name="T1" fmla="*/ 0 h 45"/>
                <a:gd name="T2" fmla="*/ 192 w 1450"/>
                <a:gd name="T3" fmla="*/ 0 h 45"/>
                <a:gd name="T4" fmla="*/ 171 w 1450"/>
                <a:gd name="T5" fmla="*/ 81 h 45"/>
                <a:gd name="T6" fmla="*/ 374 w 1450"/>
                <a:gd name="T7" fmla="*/ 8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pic>
          <p:nvPicPr>
            <p:cNvPr id="5152"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 y="2440"/>
              <a:ext cx="654"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53"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 y="1904"/>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54" name="Picture 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 y="2739"/>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55" name="Picture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7" y="3309"/>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56"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7" y="3351"/>
              <a:ext cx="26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57" name="Picture 2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8" y="2576"/>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158" name="Picture 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2" y="1904"/>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159" name="Text Box 28"/>
            <p:cNvSpPr txBox="1">
              <a:spLocks noChangeArrowheads="1"/>
            </p:cNvSpPr>
            <p:nvPr/>
          </p:nvSpPr>
          <p:spPr bwMode="auto">
            <a:xfrm>
              <a:off x="1180" y="2202"/>
              <a:ext cx="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zh-CN" altLang="en-US">
                  <a:solidFill>
                    <a:srgbClr val="333399"/>
                  </a:solidFill>
                  <a:latin typeface="Times New Roman" panose="02020603050405020304" pitchFamily="18" charset="0"/>
                  <a:ea typeface="黑体" panose="02010609060101010101" pitchFamily="49" charset="-122"/>
                </a:rPr>
                <a:t>主机</a:t>
              </a:r>
            </a:p>
          </p:txBody>
        </p:sp>
        <p:sp>
          <p:nvSpPr>
            <p:cNvPr id="5160" name="Text Box 35"/>
            <p:cNvSpPr txBox="1">
              <a:spLocks noChangeArrowheads="1"/>
            </p:cNvSpPr>
            <p:nvPr/>
          </p:nvSpPr>
          <p:spPr bwMode="auto">
            <a:xfrm>
              <a:off x="240" y="1888"/>
              <a:ext cx="4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终端</a:t>
              </a:r>
            </a:p>
          </p:txBody>
        </p:sp>
      </p:grpSp>
      <p:sp>
        <p:nvSpPr>
          <p:cNvPr id="5125" name="Text Box 39"/>
          <p:cNvSpPr txBox="1">
            <a:spLocks noChangeArrowheads="1"/>
          </p:cNvSpPr>
          <p:nvPr/>
        </p:nvSpPr>
        <p:spPr bwMode="auto">
          <a:xfrm>
            <a:off x="1321148" y="2976423"/>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rgbClr val="333399"/>
                </a:solidFill>
                <a:latin typeface="Times New Roman" panose="02020603050405020304" pitchFamily="18" charset="0"/>
                <a:ea typeface="黑体" panose="02010609060101010101" pitchFamily="49" charset="-122"/>
              </a:rPr>
              <a:t>以主机为中心</a:t>
            </a:r>
          </a:p>
        </p:txBody>
      </p:sp>
      <p:sp>
        <p:nvSpPr>
          <p:cNvPr id="157736" name="Text Box 40"/>
          <p:cNvSpPr txBox="1">
            <a:spLocks noChangeArrowheads="1"/>
          </p:cNvSpPr>
          <p:nvPr/>
        </p:nvSpPr>
        <p:spPr bwMode="auto">
          <a:xfrm>
            <a:off x="5320358" y="2958135"/>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rgbClr val="333399"/>
                </a:solidFill>
                <a:latin typeface="Times New Roman" panose="02020603050405020304" pitchFamily="18" charset="0"/>
                <a:ea typeface="黑体" panose="02010609060101010101" pitchFamily="49" charset="-122"/>
              </a:rPr>
              <a:t>以分组交换网为中心</a:t>
            </a:r>
          </a:p>
        </p:txBody>
      </p:sp>
      <p:sp>
        <p:nvSpPr>
          <p:cNvPr id="157737" name="AutoShape 41"/>
          <p:cNvSpPr>
            <a:spLocks noChangeArrowheads="1"/>
          </p:cNvSpPr>
          <p:nvPr/>
        </p:nvSpPr>
        <p:spPr bwMode="auto">
          <a:xfrm>
            <a:off x="3802858" y="3108004"/>
            <a:ext cx="972740" cy="161925"/>
          </a:xfrm>
          <a:prstGeom prst="rightArrow">
            <a:avLst>
              <a:gd name="adj1" fmla="val 50000"/>
              <a:gd name="adj2" fmla="val 15018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nvGrpSpPr>
          <p:cNvPr id="3" name="Group 97"/>
          <p:cNvGrpSpPr>
            <a:grpSpLocks/>
          </p:cNvGrpSpPr>
          <p:nvPr/>
        </p:nvGrpSpPr>
        <p:grpSpPr bwMode="auto">
          <a:xfrm>
            <a:off x="4775598" y="3584827"/>
            <a:ext cx="3856338" cy="3017141"/>
            <a:chOff x="3051" y="1888"/>
            <a:chExt cx="2414" cy="1905"/>
          </a:xfrm>
        </p:grpSpPr>
        <p:sp>
          <p:nvSpPr>
            <p:cNvPr id="5129" name="Line 4"/>
            <p:cNvSpPr>
              <a:spLocks noChangeShapeType="1"/>
            </p:cNvSpPr>
            <p:nvPr/>
          </p:nvSpPr>
          <p:spPr bwMode="auto">
            <a:xfrm flipH="1" flipV="1">
              <a:off x="3216" y="2637"/>
              <a:ext cx="497" cy="1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130" name="Line 11"/>
            <p:cNvSpPr>
              <a:spLocks noChangeShapeType="1"/>
            </p:cNvSpPr>
            <p:nvPr/>
          </p:nvSpPr>
          <p:spPr bwMode="auto">
            <a:xfrm flipH="1">
              <a:off x="4817" y="2759"/>
              <a:ext cx="4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131" name="Line 12"/>
            <p:cNvSpPr>
              <a:spLocks noChangeShapeType="1"/>
            </p:cNvSpPr>
            <p:nvPr/>
          </p:nvSpPr>
          <p:spPr bwMode="auto">
            <a:xfrm flipH="1">
              <a:off x="4637" y="2009"/>
              <a:ext cx="179" cy="52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132" name="Line 13"/>
            <p:cNvSpPr>
              <a:spLocks noChangeShapeType="1"/>
            </p:cNvSpPr>
            <p:nvPr/>
          </p:nvSpPr>
          <p:spPr bwMode="auto">
            <a:xfrm flipH="1" flipV="1">
              <a:off x="4597" y="3126"/>
              <a:ext cx="276" cy="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133" name="Line 14"/>
            <p:cNvSpPr>
              <a:spLocks noChangeShapeType="1"/>
            </p:cNvSpPr>
            <p:nvPr/>
          </p:nvSpPr>
          <p:spPr bwMode="auto">
            <a:xfrm>
              <a:off x="3872" y="2057"/>
              <a:ext cx="181" cy="47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134" name="Line 15"/>
            <p:cNvSpPr>
              <a:spLocks noChangeShapeType="1"/>
            </p:cNvSpPr>
            <p:nvPr/>
          </p:nvSpPr>
          <p:spPr bwMode="auto">
            <a:xfrm flipV="1">
              <a:off x="4155" y="3187"/>
              <a:ext cx="55" cy="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135" name="Line 16"/>
            <p:cNvSpPr>
              <a:spLocks noChangeShapeType="1"/>
            </p:cNvSpPr>
            <p:nvPr/>
          </p:nvSpPr>
          <p:spPr bwMode="auto">
            <a:xfrm flipV="1">
              <a:off x="3548" y="3126"/>
              <a:ext cx="386" cy="24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pic>
          <p:nvPicPr>
            <p:cNvPr id="5136" name="Picture 2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2" y="1904"/>
              <a:ext cx="31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3" y="1904"/>
              <a:ext cx="31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3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9" y="2515"/>
              <a:ext cx="3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3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17" y="3248"/>
              <a:ext cx="31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3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89" y="3431"/>
              <a:ext cx="31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1" name="Text Box 36"/>
            <p:cNvSpPr txBox="1">
              <a:spLocks noChangeArrowheads="1"/>
            </p:cNvSpPr>
            <p:nvPr/>
          </p:nvSpPr>
          <p:spPr bwMode="auto">
            <a:xfrm>
              <a:off x="3351" y="1888"/>
              <a:ext cx="4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latin typeface="Times New Roman" panose="02020603050405020304" pitchFamily="18" charset="0"/>
                  <a:ea typeface="黑体" panose="02010609060101010101" pitchFamily="49" charset="-122"/>
                </a:rPr>
                <a:t>主机</a:t>
              </a:r>
            </a:p>
          </p:txBody>
        </p:sp>
        <p:pic>
          <p:nvPicPr>
            <p:cNvPr id="5142"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1" y="2393"/>
              <a:ext cx="3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43" name="Group 95"/>
            <p:cNvGrpSpPr>
              <a:grpSpLocks/>
            </p:cNvGrpSpPr>
            <p:nvPr/>
          </p:nvGrpSpPr>
          <p:grpSpPr bwMode="auto">
            <a:xfrm>
              <a:off x="3515" y="2394"/>
              <a:ext cx="1497" cy="855"/>
              <a:chOff x="3515" y="2394"/>
              <a:chExt cx="1497" cy="855"/>
            </a:xfrm>
          </p:grpSpPr>
          <p:graphicFrame>
            <p:nvGraphicFramePr>
              <p:cNvPr id="5122" name="Object 93"/>
              <p:cNvGraphicFramePr>
                <a:graphicFrameLocks noChangeAspect="1"/>
              </p:cNvGraphicFramePr>
              <p:nvPr/>
            </p:nvGraphicFramePr>
            <p:xfrm>
              <a:off x="3515" y="2394"/>
              <a:ext cx="1497" cy="855"/>
            </p:xfrm>
            <a:graphic>
              <a:graphicData uri="http://schemas.openxmlformats.org/presentationml/2006/ole">
                <mc:AlternateContent xmlns:mc="http://schemas.openxmlformats.org/markup-compatibility/2006">
                  <mc:Choice xmlns:v="urn:schemas-microsoft-com:vml" Requires="v">
                    <p:oleObj spid="_x0000_s1538" name="Visio" r:id="rId7" imgW="1687068" imgH="964692" progId="Visio.Drawing.11">
                      <p:embed/>
                    </p:oleObj>
                  </mc:Choice>
                  <mc:Fallback>
                    <p:oleObj name="Visio" r:id="rId7" imgW="1687068" imgH="964692"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 y="2394"/>
                            <a:ext cx="1497" cy="85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45" name="Text Box 20"/>
              <p:cNvSpPr txBox="1">
                <a:spLocks noChangeArrowheads="1"/>
              </p:cNvSpPr>
              <p:nvPr/>
            </p:nvSpPr>
            <p:spPr bwMode="auto">
              <a:xfrm>
                <a:off x="3796" y="2649"/>
                <a:ext cx="96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rgbClr val="333399"/>
                    </a:solidFill>
                    <a:latin typeface="Times New Roman" panose="02020603050405020304" pitchFamily="18" charset="0"/>
                    <a:ea typeface="黑体" panose="02010609060101010101" pitchFamily="49" charset="-122"/>
                  </a:rPr>
                  <a:t>分组交换网</a:t>
                </a:r>
              </a:p>
            </p:txBody>
          </p:sp>
        </p:grpSp>
        <p:pic>
          <p:nvPicPr>
            <p:cNvPr id="5144" name="Picture 3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 y="3158"/>
              <a:ext cx="3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Rectangle 3"/>
          <p:cNvSpPr txBox="1">
            <a:spLocks noChangeArrowheads="1"/>
          </p:cNvSpPr>
          <p:nvPr/>
        </p:nvSpPr>
        <p:spPr>
          <a:xfrm>
            <a:off x="281050" y="846048"/>
            <a:ext cx="8531051" cy="1965574"/>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zh-CN" altLang="en-US" sz="3200" dirty="0" smtClean="0"/>
              <a:t>分组交换网则是以</a:t>
            </a:r>
            <a:r>
              <a:rPr lang="zh-CN" altLang="en-US" sz="3200" dirty="0" smtClean="0">
                <a:solidFill>
                  <a:srgbClr val="FF0000"/>
                </a:solidFill>
              </a:rPr>
              <a:t>网络</a:t>
            </a:r>
            <a:r>
              <a:rPr lang="zh-CN" altLang="en-US" sz="3200" dirty="0" smtClean="0"/>
              <a:t>为中心，主机都处在网络的外围。</a:t>
            </a:r>
            <a:endParaRPr lang="en-US" altLang="zh-CN" sz="3200" dirty="0" smtClean="0"/>
          </a:p>
          <a:p>
            <a:pPr marL="457200" indent="-457200">
              <a:buFont typeface="Arial" panose="020B0604020202020204" pitchFamily="34" charset="0"/>
              <a:buChar char="•"/>
            </a:pPr>
            <a:r>
              <a:rPr lang="zh-CN" altLang="en-US" sz="3200" dirty="0" smtClean="0"/>
              <a:t>用户通过分组交换网可共享连接在网络上的许多硬件和各种丰富的软件资源。  </a:t>
            </a:r>
          </a:p>
        </p:txBody>
      </p:sp>
    </p:spTree>
    <p:extLst>
      <p:ext uri="{BB962C8B-B14F-4D97-AF65-F5344CB8AC3E}">
        <p14:creationId xmlns:p14="http://schemas.microsoft.com/office/powerpoint/2010/main" val="281931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5125"/>
                                        </p:tgtEl>
                                        <p:attrNameLst>
                                          <p:attrName>style.visibility</p:attrName>
                                        </p:attrNameLst>
                                      </p:cBhvr>
                                      <p:to>
                                        <p:strVal val="visible"/>
                                      </p:to>
                                    </p:set>
                                    <p:animEffect transition="in" filter="fade">
                                      <p:cBhvr>
                                        <p:cTn id="7" dur="500"/>
                                        <p:tgtEl>
                                          <p:spTgt spid="5125"/>
                                        </p:tgtEl>
                                      </p:cBhvr>
                                    </p:animEffect>
                                  </p:childTnLst>
                                </p:cTn>
                              </p:par>
                            </p:childTnLst>
                          </p:cTn>
                        </p:par>
                        <p:par>
                          <p:cTn id="8" fill="hold">
                            <p:stCondLst>
                              <p:cond delay="1000"/>
                            </p:stCondLst>
                            <p:childTnLst>
                              <p:par>
                                <p:cTn id="9" presetID="4" presetClass="entr" presetSubtype="32" fill="hold" nodeType="afterEffect">
                                  <p:stCondLst>
                                    <p:cond delay="75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773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57736"/>
                                        </p:tgtEl>
                                        <p:attrNameLst>
                                          <p:attrName>style.visibility</p:attrName>
                                        </p:attrNameLst>
                                      </p:cBhvr>
                                      <p:to>
                                        <p:strVal val="visible"/>
                                      </p:to>
                                    </p:set>
                                  </p:childTnLst>
                                </p:cTn>
                              </p:par>
                            </p:childTnLst>
                          </p:cTn>
                        </p:par>
                        <p:par>
                          <p:cTn id="19" fill="hold">
                            <p:stCondLst>
                              <p:cond delay="0"/>
                            </p:stCondLst>
                            <p:childTnLst>
                              <p:par>
                                <p:cTn id="20" presetID="4" presetClass="entr" presetSubtype="32"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1">
                                            <p:txEl>
                                              <p:pRg st="1" end="1"/>
                                            </p:txEl>
                                          </p:spTgt>
                                        </p:tgtEl>
                                        <p:attrNameLst>
                                          <p:attrName>style.visibility</p:attrName>
                                        </p:attrNameLst>
                                      </p:cBhvr>
                                      <p:to>
                                        <p:strVal val="visible"/>
                                      </p:to>
                                    </p:set>
                                    <p:animEffect transition="in" filter="fade">
                                      <p:cBhvr>
                                        <p:cTn id="30"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157736" grpId="0"/>
      <p:bldP spid="1577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zh-CN" dirty="0" smtClean="0">
                <a:latin typeface="Times New Roman" panose="02020603050405020304" pitchFamily="18" charset="0"/>
              </a:rPr>
              <a:t>1.2 </a:t>
            </a:r>
            <a:r>
              <a:rPr lang="zh-CN" altLang="en-US" dirty="0" smtClean="0">
                <a:latin typeface="Times New Roman" panose="02020603050405020304" pitchFamily="18" charset="0"/>
              </a:rPr>
              <a:t>万维网 </a:t>
            </a:r>
            <a:r>
              <a:rPr lang="en-US" altLang="zh-CN" dirty="0">
                <a:latin typeface="Times New Roman" panose="02020603050405020304" pitchFamily="18" charset="0"/>
              </a:rPr>
              <a:t>WWW </a:t>
            </a:r>
            <a:r>
              <a:rPr lang="zh-CN" altLang="en-US" dirty="0">
                <a:latin typeface="Times New Roman" panose="02020603050405020304" pitchFamily="18" charset="0"/>
              </a:rPr>
              <a:t>的问世</a:t>
            </a:r>
          </a:p>
        </p:txBody>
      </p:sp>
      <p:sp>
        <p:nvSpPr>
          <p:cNvPr id="316419" name="Rectangle 3"/>
          <p:cNvSpPr>
            <a:spLocks noGrp="1" noChangeArrowheads="1"/>
          </p:cNvSpPr>
          <p:nvPr>
            <p:ph idx="1"/>
          </p:nvPr>
        </p:nvSpPr>
        <p:spPr>
          <a:xfrm>
            <a:off x="291401" y="856033"/>
            <a:ext cx="8531051" cy="4097803"/>
          </a:xfrm>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7736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fade">
                                      <p:cBhvr>
                                        <p:cTn id="7" dur="500"/>
                                        <p:tgtEl>
                                          <p:spTgt spid="31641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16419">
                                            <p:txEl>
                                              <p:pRg st="1" end="1"/>
                                            </p:txEl>
                                          </p:spTgt>
                                        </p:tgtEl>
                                        <p:attrNameLst>
                                          <p:attrName>style.visibility</p:attrName>
                                        </p:attrNameLst>
                                      </p:cBhvr>
                                      <p:to>
                                        <p:strVal val="visible"/>
                                      </p:to>
                                    </p:set>
                                    <p:animEffect transition="in" filter="fade">
                                      <p:cBhvr>
                                        <p:cTn id="11" dur="500"/>
                                        <p:tgtEl>
                                          <p:spTgt spid="3164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sz="half" idx="1"/>
          </p:nvPr>
        </p:nvSpPr>
        <p:spPr>
          <a:xfrm>
            <a:off x="314122" y="1205904"/>
            <a:ext cx="3669897" cy="5428576"/>
          </a:xfrm>
        </p:spPr>
        <p:txBody>
          <a:bodyPr>
            <a:noAutofit/>
          </a:bodyPr>
          <a:lstStyle/>
          <a:p>
            <a:pPr>
              <a:lnSpc>
                <a:spcPct val="110000"/>
              </a:lnSpc>
              <a:spcBef>
                <a:spcPts val="554"/>
              </a:spcBef>
            </a:pPr>
            <a:r>
              <a:rPr lang="zh-CN" altLang="zh-CN" sz="2800" b="0" dirty="0" smtClean="0">
                <a:latin typeface="+mn-ea"/>
                <a:ea typeface="+mn-ea"/>
              </a:rPr>
              <a:t>从</a:t>
            </a:r>
            <a:r>
              <a:rPr lang="en-US" altLang="zh-CN" sz="2800" b="0" dirty="0" smtClean="0">
                <a:latin typeface="+mn-ea"/>
                <a:ea typeface="+mn-ea"/>
              </a:rPr>
              <a:t> 1993 </a:t>
            </a:r>
            <a:r>
              <a:rPr lang="zh-CN" altLang="zh-CN" sz="2800" b="0" dirty="0" smtClean="0">
                <a:latin typeface="+mn-ea"/>
                <a:ea typeface="+mn-ea"/>
              </a:rPr>
              <a:t>年至</a:t>
            </a:r>
            <a:r>
              <a:rPr lang="en-US" altLang="zh-CN" sz="2800" b="0" dirty="0" smtClean="0">
                <a:latin typeface="+mn-ea"/>
                <a:ea typeface="+mn-ea"/>
              </a:rPr>
              <a:t> 2016 </a:t>
            </a:r>
            <a:r>
              <a:rPr lang="zh-CN" altLang="zh-CN" sz="2800" b="0" dirty="0" smtClean="0">
                <a:latin typeface="+mn-ea"/>
                <a:ea typeface="+mn-ea"/>
              </a:rPr>
              <a:t>年</a:t>
            </a:r>
            <a:r>
              <a:rPr lang="zh-CN" altLang="zh-CN" sz="2800" b="0" dirty="0">
                <a:latin typeface="+mn-ea"/>
                <a:ea typeface="+mn-ea"/>
              </a:rPr>
              <a:t>互联网用户数的增长</a:t>
            </a:r>
            <a:r>
              <a:rPr lang="zh-CN" altLang="zh-CN" sz="2800" b="0" dirty="0" smtClean="0">
                <a:latin typeface="+mn-ea"/>
                <a:ea typeface="+mn-ea"/>
              </a:rPr>
              <a:t>情况</a:t>
            </a:r>
            <a:r>
              <a:rPr lang="zh-CN" altLang="en-US" sz="2800" b="0" dirty="0" smtClean="0">
                <a:latin typeface="+mn-ea"/>
                <a:ea typeface="+mn-ea"/>
              </a:rPr>
              <a:t>如图所示</a:t>
            </a:r>
            <a:r>
              <a:rPr lang="zh-CN" altLang="zh-CN" sz="2800" b="0" dirty="0" smtClean="0">
                <a:latin typeface="+mn-ea"/>
                <a:ea typeface="+mn-ea"/>
              </a:rPr>
              <a:t>。</a:t>
            </a:r>
            <a:r>
              <a:rPr lang="zh-CN" altLang="zh-CN" sz="2800" b="0" dirty="0">
                <a:solidFill>
                  <a:srgbClr val="0000CC"/>
                </a:solidFill>
                <a:latin typeface="+mn-ea"/>
                <a:ea typeface="+mn-ea"/>
              </a:rPr>
              <a:t>这里的用户是指在家中上网的</a:t>
            </a:r>
            <a:r>
              <a:rPr lang="zh-CN" altLang="zh-CN" sz="2800" b="0" dirty="0" smtClean="0">
                <a:solidFill>
                  <a:srgbClr val="0000CC"/>
                </a:solidFill>
                <a:latin typeface="+mn-ea"/>
                <a:ea typeface="+mn-ea"/>
              </a:rPr>
              <a:t>人</a:t>
            </a:r>
            <a:r>
              <a:rPr lang="zh-CN" altLang="en-US" sz="2800" b="0" dirty="0" smtClean="0">
                <a:latin typeface="+mn-ea"/>
                <a:ea typeface="+mn-ea"/>
              </a:rPr>
              <a:t>。</a:t>
            </a:r>
            <a:endParaRPr lang="en-US" altLang="zh-CN" sz="2800" b="0" dirty="0" smtClean="0">
              <a:latin typeface="+mn-ea"/>
              <a:ea typeface="+mn-ea"/>
            </a:endParaRPr>
          </a:p>
          <a:p>
            <a:pPr>
              <a:lnSpc>
                <a:spcPct val="110000"/>
              </a:lnSpc>
              <a:spcBef>
                <a:spcPts val="554"/>
              </a:spcBef>
            </a:pPr>
            <a:r>
              <a:rPr lang="en-US" altLang="zh-CN" sz="2800" b="0" dirty="0" smtClean="0">
                <a:latin typeface="+mn-ea"/>
                <a:ea typeface="+mn-ea"/>
              </a:rPr>
              <a:t>2005</a:t>
            </a:r>
            <a:r>
              <a:rPr lang="zh-CN" altLang="zh-CN" sz="2800" b="0" dirty="0" smtClean="0">
                <a:latin typeface="+mn-ea"/>
                <a:ea typeface="+mn-ea"/>
              </a:rPr>
              <a:t>年</a:t>
            </a:r>
            <a:r>
              <a:rPr lang="zh-CN" altLang="zh-CN" sz="2800" b="0" dirty="0">
                <a:latin typeface="+mn-ea"/>
                <a:ea typeface="+mn-ea"/>
              </a:rPr>
              <a:t>互联网的用户数超过</a:t>
            </a:r>
            <a:r>
              <a:rPr lang="zh-CN" altLang="zh-CN" sz="2800" b="0" dirty="0" smtClean="0">
                <a:latin typeface="+mn-ea"/>
                <a:ea typeface="+mn-ea"/>
              </a:rPr>
              <a:t>了</a:t>
            </a:r>
            <a:r>
              <a:rPr lang="en-US" altLang="zh-CN" sz="2800" b="0" dirty="0" smtClean="0">
                <a:latin typeface="+mn-ea"/>
                <a:ea typeface="+mn-ea"/>
              </a:rPr>
              <a:t>10</a:t>
            </a:r>
            <a:r>
              <a:rPr lang="zh-CN" altLang="zh-CN" sz="2800" b="0" dirty="0" smtClean="0">
                <a:latin typeface="+mn-ea"/>
                <a:ea typeface="+mn-ea"/>
              </a:rPr>
              <a:t>亿</a:t>
            </a:r>
            <a:r>
              <a:rPr lang="zh-CN" altLang="en-US" sz="2800" b="0" dirty="0" smtClean="0">
                <a:latin typeface="+mn-ea"/>
                <a:ea typeface="+mn-ea"/>
              </a:rPr>
              <a:t>；</a:t>
            </a:r>
            <a:endParaRPr lang="en-US" altLang="zh-CN" sz="2800" b="0" dirty="0" smtClean="0">
              <a:latin typeface="+mn-ea"/>
              <a:ea typeface="+mn-ea"/>
            </a:endParaRPr>
          </a:p>
          <a:p>
            <a:pPr>
              <a:lnSpc>
                <a:spcPct val="110000"/>
              </a:lnSpc>
              <a:spcBef>
                <a:spcPts val="554"/>
              </a:spcBef>
            </a:pPr>
            <a:r>
              <a:rPr lang="en-US" altLang="zh-CN" sz="2800" b="0" dirty="0" smtClean="0">
                <a:latin typeface="+mn-ea"/>
                <a:ea typeface="+mn-ea"/>
              </a:rPr>
              <a:t>2010</a:t>
            </a:r>
            <a:r>
              <a:rPr lang="zh-CN" altLang="zh-CN" sz="2800" b="0" dirty="0" smtClean="0">
                <a:latin typeface="+mn-ea"/>
                <a:ea typeface="+mn-ea"/>
              </a:rPr>
              <a:t>年</a:t>
            </a:r>
            <a:r>
              <a:rPr lang="zh-CN" altLang="zh-CN" sz="2800" b="0" dirty="0">
                <a:latin typeface="+mn-ea"/>
                <a:ea typeface="+mn-ea"/>
              </a:rPr>
              <a:t>超过</a:t>
            </a:r>
            <a:r>
              <a:rPr lang="zh-CN" altLang="zh-CN" sz="2800" b="0" dirty="0" smtClean="0">
                <a:latin typeface="+mn-ea"/>
                <a:ea typeface="+mn-ea"/>
              </a:rPr>
              <a:t>了</a:t>
            </a:r>
            <a:r>
              <a:rPr lang="en-US" altLang="zh-CN" sz="2800" b="0" dirty="0" smtClean="0">
                <a:latin typeface="+mn-ea"/>
                <a:ea typeface="+mn-ea"/>
              </a:rPr>
              <a:t>20</a:t>
            </a:r>
            <a:r>
              <a:rPr lang="zh-CN" altLang="zh-CN" sz="2800" b="0" dirty="0" smtClean="0">
                <a:latin typeface="+mn-ea"/>
                <a:ea typeface="+mn-ea"/>
              </a:rPr>
              <a:t>亿</a:t>
            </a:r>
            <a:r>
              <a:rPr lang="zh-CN" altLang="en-US" sz="2800" b="0" dirty="0" smtClean="0">
                <a:latin typeface="+mn-ea"/>
                <a:ea typeface="+mn-ea"/>
              </a:rPr>
              <a:t>；</a:t>
            </a:r>
            <a:endParaRPr lang="en-US" altLang="zh-CN" sz="2800" b="0" dirty="0">
              <a:latin typeface="+mn-ea"/>
              <a:ea typeface="+mn-ea"/>
            </a:endParaRPr>
          </a:p>
          <a:p>
            <a:pPr>
              <a:lnSpc>
                <a:spcPct val="110000"/>
              </a:lnSpc>
              <a:spcBef>
                <a:spcPts val="554"/>
              </a:spcBef>
            </a:pPr>
            <a:r>
              <a:rPr lang="en-US" altLang="zh-CN" sz="2800" b="0" dirty="0" smtClean="0">
                <a:latin typeface="+mn-ea"/>
                <a:ea typeface="+mn-ea"/>
              </a:rPr>
              <a:t>2015</a:t>
            </a:r>
            <a:r>
              <a:rPr lang="zh-CN" altLang="zh-CN" sz="2800" b="0" dirty="0" smtClean="0">
                <a:latin typeface="+mn-ea"/>
                <a:ea typeface="+mn-ea"/>
              </a:rPr>
              <a:t>年</a:t>
            </a:r>
            <a:r>
              <a:rPr lang="zh-CN" altLang="zh-CN" sz="2800" b="0" dirty="0">
                <a:latin typeface="+mn-ea"/>
                <a:ea typeface="+mn-ea"/>
              </a:rPr>
              <a:t>超过</a:t>
            </a:r>
            <a:r>
              <a:rPr lang="zh-CN" altLang="zh-CN" sz="2800" b="0" dirty="0" smtClean="0">
                <a:latin typeface="+mn-ea"/>
                <a:ea typeface="+mn-ea"/>
              </a:rPr>
              <a:t>了</a:t>
            </a:r>
            <a:r>
              <a:rPr lang="en-US" altLang="zh-CN" sz="2800" b="0" dirty="0" smtClean="0">
                <a:latin typeface="+mn-ea"/>
                <a:ea typeface="+mn-ea"/>
              </a:rPr>
              <a:t>30</a:t>
            </a:r>
            <a:r>
              <a:rPr lang="zh-CN" altLang="zh-CN" sz="2800" b="0" dirty="0" smtClean="0">
                <a:latin typeface="+mn-ea"/>
                <a:ea typeface="+mn-ea"/>
              </a:rPr>
              <a:t>亿</a:t>
            </a:r>
            <a:r>
              <a:rPr lang="zh-CN" altLang="en-US" sz="2800" b="0" dirty="0" smtClean="0">
                <a:latin typeface="+mn-ea"/>
                <a:ea typeface="+mn-ea"/>
              </a:rPr>
              <a:t>；</a:t>
            </a:r>
            <a:endParaRPr lang="en-US" altLang="zh-CN" sz="2800" b="0" dirty="0" smtClean="0">
              <a:latin typeface="+mn-ea"/>
              <a:ea typeface="+mn-ea"/>
            </a:endParaRPr>
          </a:p>
          <a:p>
            <a:pPr>
              <a:lnSpc>
                <a:spcPct val="110000"/>
              </a:lnSpc>
              <a:spcBef>
                <a:spcPts val="554"/>
              </a:spcBef>
            </a:pPr>
            <a:r>
              <a:rPr lang="en-US" altLang="zh-CN" sz="2800" b="0" dirty="0" smtClean="0">
                <a:latin typeface="+mn-ea"/>
                <a:ea typeface="+mn-ea"/>
              </a:rPr>
              <a:t>2016</a:t>
            </a:r>
            <a:r>
              <a:rPr lang="zh-CN" altLang="zh-CN" sz="2800" b="0" dirty="0" smtClean="0">
                <a:latin typeface="+mn-ea"/>
                <a:ea typeface="+mn-ea"/>
              </a:rPr>
              <a:t>年</a:t>
            </a:r>
            <a:r>
              <a:rPr lang="zh-CN" altLang="en-US" sz="2800" b="0" dirty="0" smtClean="0">
                <a:latin typeface="+mn-ea"/>
                <a:ea typeface="+mn-ea"/>
              </a:rPr>
              <a:t>已接近</a:t>
            </a:r>
            <a:r>
              <a:rPr lang="en-US" altLang="zh-CN" sz="2800" b="0" dirty="0" smtClean="0">
                <a:latin typeface="+mn-ea"/>
                <a:ea typeface="+mn-ea"/>
              </a:rPr>
              <a:t>35</a:t>
            </a:r>
            <a:r>
              <a:rPr lang="zh-CN" altLang="zh-CN" sz="2800" b="0" dirty="0" smtClean="0">
                <a:latin typeface="+mn-ea"/>
                <a:ea typeface="+mn-ea"/>
              </a:rPr>
              <a:t>亿</a:t>
            </a:r>
            <a:r>
              <a:rPr lang="zh-CN" altLang="en-US" sz="2800" b="0" dirty="0" smtClean="0">
                <a:latin typeface="+mn-ea"/>
                <a:ea typeface="+mn-ea"/>
              </a:rPr>
              <a:t>。</a:t>
            </a:r>
            <a:endParaRPr lang="zh-CN" altLang="en-US" sz="2800" b="0" dirty="0">
              <a:latin typeface="+mn-ea"/>
              <a:ea typeface="+mn-ea"/>
            </a:endParaRPr>
          </a:p>
        </p:txBody>
      </p:sp>
      <p:sp>
        <p:nvSpPr>
          <p:cNvPr id="3" name="Rectangle 2"/>
          <p:cNvSpPr>
            <a:spLocks noChangeArrowheads="1"/>
          </p:cNvSpPr>
          <p:nvPr/>
        </p:nvSpPr>
        <p:spPr bwMode="auto">
          <a:xfrm>
            <a:off x="0" y="93268"/>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endParaRPr lang="zh-CN" altLang="en-US" sz="1662"/>
          </a:p>
        </p:txBody>
      </p:sp>
      <p:pic>
        <p:nvPicPr>
          <p:cNvPr id="10" name="图片 9" descr="Internet.jpg"/>
          <p:cNvPicPr>
            <a:picLocks noChangeAspect="1"/>
          </p:cNvPicPr>
          <p:nvPr/>
        </p:nvPicPr>
        <p:blipFill>
          <a:blip r:embed="rId3" cstate="print"/>
          <a:srcRect t="3774" r="14465" b="7547"/>
          <a:stretch>
            <a:fillRect/>
          </a:stretch>
        </p:blipFill>
        <p:spPr>
          <a:xfrm>
            <a:off x="3928905" y="1235947"/>
            <a:ext cx="5143934" cy="3987714"/>
          </a:xfrm>
          <a:prstGeom prst="rect">
            <a:avLst/>
          </a:prstGeom>
        </p:spPr>
      </p:pic>
      <p:sp>
        <p:nvSpPr>
          <p:cNvPr id="11" name="矩形 10"/>
          <p:cNvSpPr/>
          <p:nvPr/>
        </p:nvSpPr>
        <p:spPr>
          <a:xfrm>
            <a:off x="4158713" y="5489537"/>
            <a:ext cx="4968028" cy="400110"/>
          </a:xfrm>
          <a:prstGeom prst="rect">
            <a:avLst/>
          </a:prstGeom>
        </p:spPr>
        <p:txBody>
          <a:bodyPr wrap="none">
            <a:spAutoFit/>
          </a:bodyPr>
          <a:lstStyle/>
          <a:p>
            <a:pPr algn="ctr"/>
            <a:r>
              <a:rPr lang="en-US" altLang="zh-CN" sz="2000" b="1" dirty="0">
                <a:latin typeface="+mn-ea"/>
              </a:rPr>
              <a:t>1993 </a:t>
            </a:r>
            <a:r>
              <a:rPr lang="zh-CN" altLang="zh-CN" sz="2000" b="1" dirty="0">
                <a:latin typeface="+mn-ea"/>
              </a:rPr>
              <a:t>年至</a:t>
            </a:r>
            <a:r>
              <a:rPr lang="en-US" altLang="zh-CN" sz="2000" b="1" dirty="0">
                <a:latin typeface="+mn-ea"/>
              </a:rPr>
              <a:t> 2016 </a:t>
            </a:r>
            <a:r>
              <a:rPr lang="zh-CN" altLang="zh-CN" sz="2000" b="1" dirty="0">
                <a:latin typeface="+mn-ea"/>
              </a:rPr>
              <a:t>年互联网用户的增长情况</a:t>
            </a:r>
            <a:endParaRPr lang="zh-CN" altLang="en-US" sz="2000" b="1" dirty="0">
              <a:latin typeface="+mn-ea"/>
            </a:endParaRPr>
          </a:p>
        </p:txBody>
      </p:sp>
      <p:sp>
        <p:nvSpPr>
          <p:cNvPr id="9" name="Rectangle 2"/>
          <p:cNvSpPr>
            <a:spLocks noGrp="1" noChangeArrowheads="1"/>
          </p:cNvSpPr>
          <p:nvPr>
            <p:ph type="title"/>
          </p:nvPr>
        </p:nvSpPr>
        <p:spPr>
          <a:xfrm>
            <a:off x="291401" y="1"/>
            <a:ext cx="8531051" cy="744849"/>
          </a:xfrm>
        </p:spPr>
        <p:txBody>
          <a:bodyPr/>
          <a:lstStyle/>
          <a:p>
            <a:r>
              <a:rPr lang="en-US" altLang="zh-CN" b="0" dirty="0" smtClean="0">
                <a:solidFill>
                  <a:schemeClr val="tx1"/>
                </a:solidFill>
                <a:latin typeface="Times New Roman" panose="02020603050405020304" pitchFamily="18" charset="0"/>
                <a:ea typeface="+mn-ea"/>
              </a:rPr>
              <a:t>1.2 </a:t>
            </a:r>
            <a:r>
              <a:rPr lang="zh-CN" altLang="en-US" b="0" dirty="0" smtClean="0">
                <a:solidFill>
                  <a:schemeClr val="tx1"/>
                </a:solidFill>
                <a:latin typeface="Times New Roman" panose="02020603050405020304" pitchFamily="18" charset="0"/>
                <a:ea typeface="+mn-ea"/>
              </a:rPr>
              <a:t>互联网的用户发展情况</a:t>
            </a:r>
            <a:endParaRPr lang="zh-CN" altLang="en-US" b="0" dirty="0">
              <a:solidFill>
                <a:schemeClr val="tx1"/>
              </a:solidFill>
              <a:latin typeface="Times New Roman" panose="02020603050405020304" pitchFamily="18" charset="0"/>
              <a:ea typeface="+mn-ea"/>
            </a:endParaRPr>
          </a:p>
        </p:txBody>
      </p:sp>
    </p:spTree>
    <p:extLst>
      <p:ext uri="{BB962C8B-B14F-4D97-AF65-F5344CB8AC3E}">
        <p14:creationId xmlns:p14="http://schemas.microsoft.com/office/powerpoint/2010/main" val="403304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因特网的组成</a:t>
            </a:r>
            <a:endParaRPr lang="zh-CN" altLang="en-US" dirty="0"/>
          </a:p>
        </p:txBody>
      </p:sp>
      <p:sp>
        <p:nvSpPr>
          <p:cNvPr id="3" name="内容占位符 2"/>
          <p:cNvSpPr>
            <a:spLocks noGrp="1"/>
          </p:cNvSpPr>
          <p:nvPr>
            <p:ph idx="1"/>
          </p:nvPr>
        </p:nvSpPr>
        <p:spPr/>
        <p:txBody>
          <a:bodyPr/>
          <a:lstStyle/>
          <a:p>
            <a:pPr>
              <a:buNone/>
            </a:pPr>
            <a:r>
              <a:rPr lang="zh-CN" altLang="en-US" sz="3600" dirty="0" smtClean="0"/>
              <a:t> 从结构来看，因特网可以</a:t>
            </a:r>
            <a:r>
              <a:rPr lang="zh-CN" altLang="en-US" sz="3600" dirty="0"/>
              <a:t>划分</a:t>
            </a:r>
            <a:r>
              <a:rPr lang="zh-CN" altLang="en-US" sz="3600" dirty="0" smtClean="0"/>
              <a:t>为：</a:t>
            </a:r>
            <a:endParaRPr lang="zh-CN" altLang="en-US" sz="3600" dirty="0"/>
          </a:p>
          <a:p>
            <a:pPr>
              <a:buFont typeface="Wingdings" panose="05000000000000000000" pitchFamily="2" charset="2"/>
              <a:buChar char="p"/>
            </a:pPr>
            <a:r>
              <a:rPr lang="zh-CN" altLang="en-US" dirty="0" smtClean="0">
                <a:solidFill>
                  <a:srgbClr val="CC0000"/>
                </a:solidFill>
              </a:rPr>
              <a:t>边缘</a:t>
            </a:r>
            <a:r>
              <a:rPr lang="zh-CN" altLang="en-US" dirty="0">
                <a:solidFill>
                  <a:srgbClr val="CC0000"/>
                </a:solidFill>
              </a:rPr>
              <a:t>部分</a:t>
            </a:r>
            <a:r>
              <a:rPr lang="zh-CN" altLang="en-US" dirty="0"/>
              <a:t>  </a:t>
            </a:r>
            <a:endParaRPr lang="en-US" altLang="zh-CN" dirty="0"/>
          </a:p>
          <a:p>
            <a:pPr lvl="1"/>
            <a:r>
              <a:rPr lang="zh-CN" altLang="en-US" dirty="0" smtClean="0"/>
              <a:t>由</a:t>
            </a:r>
            <a:r>
              <a:rPr lang="zh-CN" altLang="en-US" dirty="0"/>
              <a:t>所有连接在因特网上的</a:t>
            </a:r>
            <a:r>
              <a:rPr lang="zh-CN" altLang="en-US" dirty="0" smtClean="0"/>
              <a:t>主机组成，提供资源共享。</a:t>
            </a:r>
            <a:endParaRPr lang="zh-CN" altLang="en-US" dirty="0"/>
          </a:p>
          <a:p>
            <a:pPr>
              <a:buFont typeface="Wingdings" panose="05000000000000000000" pitchFamily="2" charset="2"/>
              <a:buChar char="p"/>
            </a:pPr>
            <a:r>
              <a:rPr lang="zh-CN" altLang="en-US" dirty="0" smtClean="0">
                <a:solidFill>
                  <a:srgbClr val="CC0000"/>
                </a:solidFill>
              </a:rPr>
              <a:t>核心</a:t>
            </a:r>
            <a:r>
              <a:rPr lang="zh-CN" altLang="en-US" dirty="0">
                <a:solidFill>
                  <a:srgbClr val="CC0000"/>
                </a:solidFill>
              </a:rPr>
              <a:t>部分</a:t>
            </a:r>
            <a:r>
              <a:rPr lang="zh-CN" altLang="en-US" dirty="0"/>
              <a:t>  </a:t>
            </a:r>
            <a:endParaRPr lang="en-US" altLang="zh-CN" dirty="0"/>
          </a:p>
          <a:p>
            <a:pPr lvl="1"/>
            <a:r>
              <a:rPr lang="zh-CN" altLang="en-US" dirty="0" smtClean="0"/>
              <a:t>由</a:t>
            </a:r>
            <a:r>
              <a:rPr lang="zh-CN" altLang="en-US" dirty="0"/>
              <a:t>大量网络和连接这些网络的路由器</a:t>
            </a:r>
            <a:r>
              <a:rPr lang="zh-CN" altLang="en-US" dirty="0" smtClean="0"/>
              <a:t>组成，提供连通性和数据交换。</a:t>
            </a:r>
            <a:endParaRPr lang="en-US" altLang="zh-CN" dirty="0" smtClean="0"/>
          </a:p>
          <a:p>
            <a:pPr>
              <a:buFont typeface="Wingdings" panose="05000000000000000000" pitchFamily="2" charset="2"/>
              <a:buChar char="p"/>
            </a:pPr>
            <a:r>
              <a:rPr lang="zh-CN" altLang="en-US" dirty="0"/>
              <a:t>接</a:t>
            </a:r>
            <a:r>
              <a:rPr lang="zh-CN" altLang="en-US" dirty="0" smtClean="0"/>
              <a:t>入网</a:t>
            </a:r>
            <a:endParaRPr lang="en-US" altLang="zh-CN" dirty="0" smtClean="0"/>
          </a:p>
          <a:p>
            <a:pPr lvl="1"/>
            <a:r>
              <a:rPr lang="zh-CN" altLang="en-US" dirty="0"/>
              <a:t>将</a:t>
            </a:r>
            <a:r>
              <a:rPr lang="zh-CN" altLang="en-US" dirty="0" smtClean="0"/>
              <a:t>端系统连接到其边缘路由器的通信链路，通常称为“最后一公里”</a:t>
            </a:r>
            <a:r>
              <a:rPr lang="zh-CN" altLang="en-US" dirty="0"/>
              <a:t>网络。</a:t>
            </a:r>
          </a:p>
        </p:txBody>
      </p:sp>
      <p:grpSp>
        <p:nvGrpSpPr>
          <p:cNvPr id="6" name="组合 5"/>
          <p:cNvGrpSpPr/>
          <p:nvPr/>
        </p:nvGrpSpPr>
        <p:grpSpPr>
          <a:xfrm>
            <a:off x="4511704" y="1336427"/>
            <a:ext cx="2379372" cy="663194"/>
            <a:chOff x="-1889090" y="3949000"/>
            <a:chExt cx="2470887" cy="703387"/>
          </a:xfrm>
        </p:grpSpPr>
        <p:sp>
          <p:nvSpPr>
            <p:cNvPr id="5" name="圆角矩形 4"/>
            <p:cNvSpPr/>
            <p:nvPr/>
          </p:nvSpPr>
          <p:spPr>
            <a:xfrm>
              <a:off x="-1889090" y="3949000"/>
              <a:ext cx="2441750" cy="703387"/>
            </a:xfrm>
            <a:prstGeom prst="roundRect">
              <a:avLst/>
            </a:prstGeom>
            <a:solidFill>
              <a:srgbClr val="FFFF99"/>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807320" y="4020569"/>
              <a:ext cx="2389117" cy="587573"/>
            </a:xfrm>
            <a:prstGeom prst="rect">
              <a:avLst/>
            </a:prstGeom>
            <a:noFill/>
          </p:spPr>
          <p:txBody>
            <a:bodyPr wrap="none" rtlCol="0">
              <a:spAutoFit/>
            </a:bodyPr>
            <a:lstStyle/>
            <a:p>
              <a:r>
                <a:rPr lang="zh-CN" altLang="en-US" sz="3000" dirty="0" smtClean="0">
                  <a:solidFill>
                    <a:srgbClr val="FF0000"/>
                  </a:solidFill>
                </a:rPr>
                <a:t>主机</a:t>
              </a:r>
              <a:r>
                <a:rPr lang="en-US" altLang="zh-CN" sz="3000" dirty="0" smtClean="0">
                  <a:solidFill>
                    <a:srgbClr val="FF0000"/>
                  </a:solidFill>
                </a:rPr>
                <a:t>=</a:t>
              </a:r>
              <a:r>
                <a:rPr lang="zh-CN" altLang="en-US" sz="3000" dirty="0" smtClean="0">
                  <a:solidFill>
                    <a:srgbClr val="FF0000"/>
                  </a:solidFill>
                </a:rPr>
                <a:t>端系统</a:t>
              </a:r>
              <a:endParaRPr lang="zh-CN" altLang="en-US" sz="3000" dirty="0">
                <a:solidFill>
                  <a:srgbClr val="FF0000"/>
                </a:solidFill>
              </a:endParaRPr>
            </a:p>
          </p:txBody>
        </p:sp>
      </p:grpSp>
    </p:spTree>
    <p:extLst>
      <p:ext uri="{BB962C8B-B14F-4D97-AF65-F5344CB8AC3E}">
        <p14:creationId xmlns:p14="http://schemas.microsoft.com/office/powerpoint/2010/main" val="421403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5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25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35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childTnLst>
                          </p:cTn>
                        </p:par>
                        <p:par>
                          <p:cTn id="36" fill="hold">
                            <p:stCondLst>
                              <p:cond delay="500"/>
                            </p:stCondLst>
                            <p:childTnLst>
                              <p:par>
                                <p:cTn id="37" presetID="22" presetClass="entr" presetSubtype="1" fill="hold" nodeType="afterEffect">
                                  <p:stCondLst>
                                    <p:cond delay="50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up)">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Oval 4"/>
          <p:cNvSpPr>
            <a:spLocks noChangeArrowheads="1"/>
          </p:cNvSpPr>
          <p:nvPr/>
        </p:nvSpPr>
        <p:spPr bwMode="auto">
          <a:xfrm>
            <a:off x="217488" y="1356527"/>
            <a:ext cx="8675687" cy="4584475"/>
          </a:xfrm>
          <a:prstGeom prst="ellipse">
            <a:avLst/>
          </a:prstGeom>
          <a:solidFill>
            <a:srgbClr val="99CCFF"/>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43" name="Oval 5"/>
          <p:cNvSpPr>
            <a:spLocks noChangeArrowheads="1"/>
          </p:cNvSpPr>
          <p:nvPr/>
        </p:nvSpPr>
        <p:spPr bwMode="auto">
          <a:xfrm>
            <a:off x="1865313" y="2458912"/>
            <a:ext cx="5381625" cy="2493078"/>
          </a:xfrm>
          <a:prstGeom prst="ellipse">
            <a:avLst/>
          </a:prstGeom>
          <a:solidFill>
            <a:schemeClr val="bg1"/>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1504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2738" y="2303746"/>
            <a:ext cx="468312" cy="50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45"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9288" y="3240128"/>
            <a:ext cx="495300" cy="3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15046" name="Group 8"/>
          <p:cNvGrpSpPr>
            <a:grpSpLocks/>
          </p:cNvGrpSpPr>
          <p:nvPr/>
        </p:nvGrpSpPr>
        <p:grpSpPr bwMode="auto">
          <a:xfrm rot="-448665">
            <a:off x="2142202" y="3573719"/>
            <a:ext cx="722312" cy="525947"/>
            <a:chOff x="2949" y="196"/>
            <a:chExt cx="941" cy="598"/>
          </a:xfrm>
        </p:grpSpPr>
        <p:sp>
          <p:nvSpPr>
            <p:cNvPr id="215111"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2"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3"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4" name="Oval 12"/>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5"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6"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7"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8" name="Oval 16"/>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9"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120"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121"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215047" name="Group 20"/>
          <p:cNvGrpSpPr>
            <a:grpSpLocks/>
          </p:cNvGrpSpPr>
          <p:nvPr/>
        </p:nvGrpSpPr>
        <p:grpSpPr bwMode="auto">
          <a:xfrm rot="-448665">
            <a:off x="6401464" y="3411794"/>
            <a:ext cx="723900" cy="525947"/>
            <a:chOff x="2949" y="196"/>
            <a:chExt cx="941" cy="598"/>
          </a:xfrm>
        </p:grpSpPr>
        <p:sp>
          <p:nvSpPr>
            <p:cNvPr id="215100"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1"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2"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3" name="Oval 24"/>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4"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5"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6"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7" name="Oval 28"/>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8"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109"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110"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215048" name="Group 32"/>
          <p:cNvGrpSpPr>
            <a:grpSpLocks/>
          </p:cNvGrpSpPr>
          <p:nvPr/>
        </p:nvGrpSpPr>
        <p:grpSpPr bwMode="auto">
          <a:xfrm rot="-448665">
            <a:off x="3509039" y="4221419"/>
            <a:ext cx="723900" cy="525947"/>
            <a:chOff x="2949" y="196"/>
            <a:chExt cx="941" cy="598"/>
          </a:xfrm>
        </p:grpSpPr>
        <p:sp>
          <p:nvSpPr>
            <p:cNvPr id="215089"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0"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1"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2" name="Oval 36"/>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3"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4"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5"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6" name="Oval 40"/>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7"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098"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099"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215049" name="Group 44"/>
          <p:cNvGrpSpPr>
            <a:grpSpLocks/>
          </p:cNvGrpSpPr>
          <p:nvPr/>
        </p:nvGrpSpPr>
        <p:grpSpPr bwMode="auto">
          <a:xfrm rot="-448665">
            <a:off x="5356889" y="4221419"/>
            <a:ext cx="722313" cy="525947"/>
            <a:chOff x="2949" y="196"/>
            <a:chExt cx="941" cy="598"/>
          </a:xfrm>
        </p:grpSpPr>
        <p:sp>
          <p:nvSpPr>
            <p:cNvPr id="215078"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9"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0"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1" name="Oval 48"/>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2"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3"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4"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5" name="Oval 52"/>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6"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087"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088"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215050" name="Group 56"/>
          <p:cNvGrpSpPr>
            <a:grpSpLocks/>
          </p:cNvGrpSpPr>
          <p:nvPr/>
        </p:nvGrpSpPr>
        <p:grpSpPr bwMode="auto">
          <a:xfrm rot="-448665">
            <a:off x="4312323" y="2927732"/>
            <a:ext cx="722313" cy="524234"/>
            <a:chOff x="2949" y="196"/>
            <a:chExt cx="941" cy="598"/>
          </a:xfrm>
        </p:grpSpPr>
        <p:sp>
          <p:nvSpPr>
            <p:cNvPr id="215067"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68"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69"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0" name="Oval 60"/>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1"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2"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3"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4" name="Oval 64"/>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5"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076"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077"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pic>
        <p:nvPicPr>
          <p:cNvPr id="215051"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4950" y="4071978"/>
            <a:ext cx="493713" cy="3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052"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4388" y="4394240"/>
            <a:ext cx="493712" cy="3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053"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013" y="4046578"/>
            <a:ext cx="493712" cy="3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054"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625" y="3076615"/>
            <a:ext cx="493713" cy="3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5055"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5613" y="4627828"/>
            <a:ext cx="466725" cy="5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56"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7638" y="3514989"/>
            <a:ext cx="468312" cy="5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57"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8409" y="2203280"/>
            <a:ext cx="468312" cy="5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58"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8438" y="5134239"/>
            <a:ext cx="466725" cy="5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59"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413" y="4546739"/>
            <a:ext cx="468312" cy="50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60"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750" y="3354653"/>
            <a:ext cx="466725" cy="5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1" name="Text Box 78"/>
          <p:cNvSpPr txBox="1">
            <a:spLocks noChangeArrowheads="1"/>
          </p:cNvSpPr>
          <p:nvPr/>
        </p:nvSpPr>
        <p:spPr bwMode="auto">
          <a:xfrm>
            <a:off x="3492500" y="3612139"/>
            <a:ext cx="2622550" cy="457200"/>
          </a:xfrm>
          <a:prstGeom prst="rect">
            <a:avLst/>
          </a:prstGeom>
          <a:solidFill>
            <a:srgbClr val="FFFF99"/>
          </a:solidFill>
          <a:ln w="9525">
            <a:solidFill>
              <a:srgbClr val="000000"/>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latin typeface="+mn-ea"/>
                <a:ea typeface="+mn-ea"/>
              </a:rPr>
              <a:t>因特网的核心部分</a:t>
            </a:r>
          </a:p>
        </p:txBody>
      </p:sp>
      <p:sp>
        <p:nvSpPr>
          <p:cNvPr id="215062" name="Text Box 79"/>
          <p:cNvSpPr txBox="1">
            <a:spLocks noChangeArrowheads="1"/>
          </p:cNvSpPr>
          <p:nvPr/>
        </p:nvSpPr>
        <p:spPr bwMode="auto">
          <a:xfrm>
            <a:off x="3257226" y="1700968"/>
            <a:ext cx="2632075" cy="468312"/>
          </a:xfrm>
          <a:prstGeom prst="rect">
            <a:avLst/>
          </a:prstGeom>
          <a:solidFill>
            <a:srgbClr val="FFFF99"/>
          </a:solidFill>
          <a:ln w="9525">
            <a:solidFill>
              <a:schemeClr val="bg2">
                <a:lumMod val="75000"/>
              </a:schemeClr>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latin typeface="+mn-ea"/>
                <a:ea typeface="+mn-ea"/>
              </a:rPr>
              <a:t>因特网的边缘部分</a:t>
            </a:r>
          </a:p>
        </p:txBody>
      </p:sp>
      <p:sp>
        <p:nvSpPr>
          <p:cNvPr id="215063" name="Text Box 80"/>
          <p:cNvSpPr txBox="1">
            <a:spLocks noChangeArrowheads="1"/>
          </p:cNvSpPr>
          <p:nvPr/>
        </p:nvSpPr>
        <p:spPr bwMode="auto">
          <a:xfrm>
            <a:off x="1903413" y="2134321"/>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ea typeface="黑体" panose="02010609060101010101" pitchFamily="49" charset="-122"/>
              </a:rPr>
              <a:t>主机</a:t>
            </a:r>
          </a:p>
        </p:txBody>
      </p:sp>
      <p:sp>
        <p:nvSpPr>
          <p:cNvPr id="215064" name="Text Box 81"/>
          <p:cNvSpPr txBox="1">
            <a:spLocks noChangeArrowheads="1"/>
          </p:cNvSpPr>
          <p:nvPr/>
        </p:nvSpPr>
        <p:spPr bwMode="auto">
          <a:xfrm>
            <a:off x="2144713" y="3132714"/>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ea typeface="黑体" panose="02010609060101010101" pitchFamily="49" charset="-122"/>
              </a:rPr>
              <a:t>网络</a:t>
            </a:r>
          </a:p>
        </p:txBody>
      </p:sp>
      <p:sp>
        <p:nvSpPr>
          <p:cNvPr id="215065" name="Text Box 82"/>
          <p:cNvSpPr txBox="1">
            <a:spLocks noChangeArrowheads="1"/>
          </p:cNvSpPr>
          <p:nvPr/>
        </p:nvSpPr>
        <p:spPr bwMode="auto">
          <a:xfrm>
            <a:off x="2949575" y="2780289"/>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ea typeface="黑体" panose="02010609060101010101" pitchFamily="49" charset="-122"/>
              </a:rPr>
              <a:t>路由器</a:t>
            </a:r>
          </a:p>
        </p:txBody>
      </p:sp>
      <p:sp>
        <p:nvSpPr>
          <p:cNvPr id="82" name="标题 1"/>
          <p:cNvSpPr txBox="1">
            <a:spLocks/>
          </p:cNvSpPr>
          <p:nvPr/>
        </p:nvSpPr>
        <p:spPr>
          <a:xfrm>
            <a:off x="291401" y="1"/>
            <a:ext cx="8531051" cy="744849"/>
          </a:xfrm>
          <a:prstGeom prst="rect">
            <a:avLst/>
          </a:prstGeom>
        </p:spPr>
        <p:txBody>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altLang="zh-CN" smtClean="0"/>
              <a:t>1.3 </a:t>
            </a:r>
            <a:r>
              <a:rPr lang="zh-CN" altLang="en-US" smtClean="0"/>
              <a:t>因特网的组成</a:t>
            </a:r>
            <a:endParaRPr lang="zh-CN" altLang="en-US" dirty="0"/>
          </a:p>
        </p:txBody>
      </p:sp>
    </p:spTree>
    <p:extLst>
      <p:ext uri="{BB962C8B-B14F-4D97-AF65-F5344CB8AC3E}">
        <p14:creationId xmlns:p14="http://schemas.microsoft.com/office/powerpoint/2010/main" val="2785918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a:xfrm>
            <a:off x="341641" y="984739"/>
            <a:ext cx="8480811" cy="592852"/>
          </a:xfrm>
        </p:spPr>
        <p:txBody>
          <a:bodyPr/>
          <a:lstStyle/>
          <a:p>
            <a:pPr marL="0" indent="0">
              <a:buNone/>
            </a:pPr>
            <a:r>
              <a:rPr lang="zh-CN" altLang="en-US" dirty="0" smtClean="0"/>
              <a:t>两个端系统之间的通信：</a:t>
            </a:r>
            <a:endParaRPr lang="en-US" altLang="zh-CN" dirty="0" smtClean="0"/>
          </a:p>
        </p:txBody>
      </p:sp>
      <p:sp>
        <p:nvSpPr>
          <p:cNvPr id="2" name="矩形 1"/>
          <p:cNvSpPr/>
          <p:nvPr/>
        </p:nvSpPr>
        <p:spPr>
          <a:xfrm>
            <a:off x="436574" y="1657979"/>
            <a:ext cx="8285395" cy="1569660"/>
          </a:xfrm>
          <a:prstGeom prst="rect">
            <a:avLst/>
          </a:prstGeom>
          <a:solidFill>
            <a:srgbClr val="FFFF99"/>
          </a:solidFill>
          <a:ln w="19050">
            <a:solidFill>
              <a:schemeClr val="bg2">
                <a:lumMod val="75000"/>
              </a:schemeClr>
            </a:solidFill>
          </a:ln>
        </p:spPr>
        <p:txBody>
          <a:bodyPr wrap="square">
            <a:spAutoFit/>
          </a:bodyPr>
          <a:lstStyle/>
          <a:p>
            <a:r>
              <a:rPr lang="zh-CN" altLang="en-US" sz="3200" dirty="0">
                <a:latin typeface="Times New Roman" panose="02020603050405020304" pitchFamily="18" charset="0"/>
              </a:rPr>
              <a:t>即“主机 </a:t>
            </a:r>
            <a:r>
              <a:rPr lang="en-US" altLang="zh-CN" sz="3200" dirty="0">
                <a:latin typeface="Times New Roman" panose="02020603050405020304" pitchFamily="18" charset="0"/>
              </a:rPr>
              <a:t>A </a:t>
            </a:r>
            <a:r>
              <a:rPr lang="zh-CN" altLang="en-US" sz="3200" dirty="0">
                <a:latin typeface="Times New Roman" panose="02020603050405020304" pitchFamily="18" charset="0"/>
              </a:rPr>
              <a:t>的某个</a:t>
            </a:r>
            <a:r>
              <a:rPr lang="zh-CN" altLang="en-US" sz="3200" dirty="0">
                <a:solidFill>
                  <a:srgbClr val="FF0000"/>
                </a:solidFill>
                <a:latin typeface="Times New Roman" panose="02020603050405020304" pitchFamily="18" charset="0"/>
              </a:rPr>
              <a:t>进程</a:t>
            </a:r>
            <a:r>
              <a:rPr lang="zh-CN" altLang="en-US" sz="3200" dirty="0">
                <a:latin typeface="Times New Roman" panose="02020603050405020304" pitchFamily="18" charset="0"/>
              </a:rPr>
              <a:t>和主机 </a:t>
            </a:r>
            <a:r>
              <a:rPr lang="en-US" altLang="zh-CN" sz="3200" dirty="0">
                <a:latin typeface="Times New Roman" panose="02020603050405020304" pitchFamily="18" charset="0"/>
              </a:rPr>
              <a:t>B </a:t>
            </a:r>
            <a:r>
              <a:rPr lang="zh-CN" altLang="en-US" sz="3200" dirty="0">
                <a:latin typeface="Times New Roman" panose="02020603050405020304" pitchFamily="18" charset="0"/>
              </a:rPr>
              <a:t>上的另一个</a:t>
            </a:r>
            <a:r>
              <a:rPr lang="zh-CN" altLang="en-US" sz="3200" dirty="0">
                <a:solidFill>
                  <a:srgbClr val="FF0000"/>
                </a:solidFill>
                <a:latin typeface="Times New Roman" panose="02020603050405020304" pitchFamily="18" charset="0"/>
              </a:rPr>
              <a:t>进程</a:t>
            </a:r>
            <a:r>
              <a:rPr lang="zh-CN" altLang="en-US" sz="3200" dirty="0">
                <a:latin typeface="Times New Roman" panose="02020603050405020304" pitchFamily="18" charset="0"/>
              </a:rPr>
              <a:t>进行通信”。</a:t>
            </a:r>
            <a:endParaRPr lang="en-US" altLang="zh-CN" sz="3200" dirty="0">
              <a:latin typeface="Times New Roman" panose="02020603050405020304" pitchFamily="18" charset="0"/>
            </a:endParaRPr>
          </a:p>
          <a:p>
            <a:r>
              <a:rPr lang="zh-CN" altLang="en-US" sz="3200" dirty="0">
                <a:latin typeface="Times New Roman" panose="02020603050405020304" pitchFamily="18" charset="0"/>
              </a:rPr>
              <a:t>简称为“计算机之间通信”。 </a:t>
            </a:r>
          </a:p>
        </p:txBody>
      </p:sp>
      <p:sp>
        <p:nvSpPr>
          <p:cNvPr id="5" name="Rectangle 2"/>
          <p:cNvSpPr>
            <a:spLocks noGrp="1" noChangeArrowheads="1"/>
          </p:cNvSpPr>
          <p:nvPr/>
        </p:nvSpPr>
        <p:spPr>
          <a:xfrm>
            <a:off x="341641" y="913"/>
            <a:ext cx="8473744" cy="74357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eaLnBrk="1" hangingPunct="1"/>
            <a:r>
              <a:rPr lang="en-US" altLang="zh-CN" dirty="0" smtClean="0"/>
              <a:t>1.3.1  </a:t>
            </a:r>
            <a:r>
              <a:rPr lang="zh-CN" altLang="en-US" dirty="0" smtClean="0"/>
              <a:t>因特网的边缘部分</a:t>
            </a:r>
          </a:p>
        </p:txBody>
      </p:sp>
      <p:grpSp>
        <p:nvGrpSpPr>
          <p:cNvPr id="4" name="组合 3"/>
          <p:cNvGrpSpPr/>
          <p:nvPr/>
        </p:nvGrpSpPr>
        <p:grpSpPr>
          <a:xfrm>
            <a:off x="291401" y="3547062"/>
            <a:ext cx="8531051" cy="2745391"/>
            <a:chOff x="291401" y="3547062"/>
            <a:chExt cx="8531051" cy="2745391"/>
          </a:xfrm>
        </p:grpSpPr>
        <p:sp>
          <p:nvSpPr>
            <p:cNvPr id="7" name="Rectangle 3"/>
            <p:cNvSpPr txBox="1">
              <a:spLocks noChangeArrowheads="1"/>
            </p:cNvSpPr>
            <p:nvPr/>
          </p:nvSpPr>
          <p:spPr>
            <a:xfrm>
              <a:off x="291401" y="3547062"/>
              <a:ext cx="8531051" cy="6631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US" altLang="zh-CN" dirty="0" smtClean="0"/>
                <a:t>	</a:t>
              </a:r>
              <a:r>
                <a:rPr lang="zh-CN" altLang="zh-CN" dirty="0" smtClean="0"/>
                <a:t>端系统之间的通信方式</a:t>
              </a:r>
              <a:r>
                <a:rPr lang="zh-CN" altLang="en-US" dirty="0" smtClean="0"/>
                <a:t>通常分为：</a:t>
              </a:r>
            </a:p>
          </p:txBody>
        </p:sp>
        <p:sp>
          <p:nvSpPr>
            <p:cNvPr id="8" name="矩形 7"/>
            <p:cNvSpPr/>
            <p:nvPr/>
          </p:nvSpPr>
          <p:spPr>
            <a:xfrm>
              <a:off x="436574" y="4230350"/>
              <a:ext cx="8283877" cy="2062103"/>
            </a:xfrm>
            <a:prstGeom prst="rect">
              <a:avLst/>
            </a:prstGeom>
            <a:solidFill>
              <a:srgbClr val="FFFF99"/>
            </a:solidFill>
            <a:ln w="19050">
              <a:solidFill>
                <a:schemeClr val="bg2">
                  <a:lumMod val="75000"/>
                </a:schemeClr>
              </a:solidFill>
            </a:ln>
          </p:spPr>
          <p:txBody>
            <a:bodyPr wrap="square">
              <a:spAutoFit/>
            </a:bodyPr>
            <a:lstStyle/>
            <a:p>
              <a:pPr marL="457200" indent="-457200">
                <a:buFont typeface="Arial" panose="020B0604020202020204" pitchFamily="34" charset="0"/>
                <a:buChar char="•"/>
              </a:pPr>
              <a:r>
                <a:rPr lang="zh-CN" altLang="en-US" sz="3200" dirty="0">
                  <a:solidFill>
                    <a:srgbClr val="FF0000"/>
                  </a:solidFill>
                </a:rPr>
                <a:t>客户</a:t>
              </a:r>
              <a:r>
                <a:rPr lang="zh-CN" altLang="en-US" sz="3200" dirty="0">
                  <a:solidFill>
                    <a:srgbClr val="FF0000"/>
                  </a:solidFill>
                  <a:sym typeface="Symbol" pitchFamily="18" charset="2"/>
                </a:rPr>
                <a:t></a:t>
              </a:r>
              <a:r>
                <a:rPr lang="zh-CN" altLang="en-US" sz="3200" dirty="0">
                  <a:solidFill>
                    <a:srgbClr val="FF0000"/>
                  </a:solidFill>
                </a:rPr>
                <a:t>服务器方式</a:t>
              </a:r>
              <a:r>
                <a:rPr lang="zh-CN" altLang="en-US" sz="3200" dirty="0"/>
                <a:t>（</a:t>
              </a:r>
              <a:r>
                <a:rPr lang="en-US" altLang="zh-CN" sz="3200" dirty="0"/>
                <a:t>C/S </a:t>
              </a:r>
              <a:r>
                <a:rPr lang="zh-CN" altLang="en-US" sz="3200" dirty="0"/>
                <a:t>方式</a:t>
              </a:r>
              <a:r>
                <a:rPr lang="zh-CN" altLang="en-US" sz="3200" dirty="0" smtClean="0"/>
                <a:t>）</a:t>
              </a:r>
              <a:endParaRPr lang="en-US" altLang="zh-CN" sz="3200" dirty="0" smtClean="0"/>
            </a:p>
            <a:p>
              <a:pPr lvl="1"/>
              <a:r>
                <a:rPr lang="zh-CN" altLang="en-US" sz="3200" dirty="0" smtClean="0"/>
                <a:t>即</a:t>
              </a:r>
              <a:r>
                <a:rPr lang="en-US" altLang="zh-CN" sz="3200" dirty="0"/>
                <a:t>Client/Server</a:t>
              </a:r>
              <a:r>
                <a:rPr lang="zh-CN" altLang="en-US" sz="3200" dirty="0"/>
                <a:t>方式，简称为 </a:t>
              </a:r>
              <a:r>
                <a:rPr lang="en-US" altLang="zh-CN" sz="3200" dirty="0"/>
                <a:t>C/S </a:t>
              </a:r>
              <a:r>
                <a:rPr lang="zh-CN" altLang="en-US" sz="3200" dirty="0"/>
                <a:t>方式。 </a:t>
              </a:r>
            </a:p>
            <a:p>
              <a:pPr marL="457200" indent="-457200">
                <a:buFont typeface="Arial" panose="020B0604020202020204" pitchFamily="34" charset="0"/>
                <a:buChar char="•"/>
              </a:pPr>
              <a:r>
                <a:rPr lang="zh-CN" altLang="en-US" sz="3200" dirty="0">
                  <a:solidFill>
                    <a:srgbClr val="FF0000"/>
                  </a:solidFill>
                </a:rPr>
                <a:t>对等方式</a:t>
              </a:r>
              <a:r>
                <a:rPr lang="zh-CN" altLang="en-US" sz="3200" dirty="0"/>
                <a:t>（</a:t>
              </a:r>
              <a:r>
                <a:rPr lang="en-US" altLang="zh-CN" sz="3200" dirty="0"/>
                <a:t>P2P </a:t>
              </a:r>
              <a:r>
                <a:rPr lang="zh-CN" altLang="en-US" sz="3200" dirty="0"/>
                <a:t>方式</a:t>
              </a:r>
              <a:r>
                <a:rPr lang="zh-CN" altLang="en-US" sz="3200" dirty="0" smtClean="0"/>
                <a:t>）</a:t>
              </a:r>
              <a:endParaRPr lang="en-US" altLang="zh-CN" sz="3200" dirty="0" smtClean="0"/>
            </a:p>
            <a:p>
              <a:pPr lvl="1"/>
              <a:r>
                <a:rPr lang="zh-CN" altLang="en-US" sz="3200" dirty="0" smtClean="0"/>
                <a:t>即 </a:t>
              </a:r>
              <a:r>
                <a:rPr lang="en-US" altLang="zh-CN" sz="3200" dirty="0"/>
                <a:t>Peer-to-Peer</a:t>
              </a:r>
              <a:r>
                <a:rPr lang="zh-CN" altLang="en-US" sz="3200" dirty="0"/>
                <a:t>方式 ，简称为 </a:t>
              </a:r>
              <a:r>
                <a:rPr lang="en-US" altLang="zh-CN" sz="3200" dirty="0"/>
                <a:t>P2P </a:t>
              </a:r>
              <a:r>
                <a:rPr lang="zh-CN" altLang="en-US" sz="3200" dirty="0"/>
                <a:t>方式</a:t>
              </a:r>
              <a:endParaRPr lang="zh-CN" altLang="en-US" sz="2954" b="1" dirty="0">
                <a:ea typeface="黑体" pitchFamily="2" charset="-122"/>
              </a:endParaRPr>
            </a:p>
          </p:txBody>
        </p:sp>
      </p:grpSp>
    </p:spTree>
    <p:extLst>
      <p:ext uri="{BB962C8B-B14F-4D97-AF65-F5344CB8AC3E}">
        <p14:creationId xmlns:p14="http://schemas.microsoft.com/office/powerpoint/2010/main" val="418957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wipe(up)">
                                      <p:cBhvr>
                                        <p:cTn id="7" dur="500"/>
                                        <p:tgtEl>
                                          <p:spTgt spid="33075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title"/>
          </p:nvPr>
        </p:nvSpPr>
        <p:spPr>
          <a:noFill/>
          <a:ln/>
        </p:spPr>
        <p:txBody>
          <a:bodyPr>
            <a:normAutofit/>
          </a:bodyPr>
          <a:lstStyle/>
          <a:p>
            <a:r>
              <a:rPr lang="en-US" altLang="zh-CN" dirty="0" smtClean="0">
                <a:latin typeface="Times New Roman" panose="02020603050405020304" pitchFamily="18" charset="0"/>
                <a:cs typeface="Times New Roman" panose="02020603050405020304" pitchFamily="18" charset="0"/>
              </a:rPr>
              <a:t>1.3.1</a:t>
            </a:r>
            <a:r>
              <a:rPr lang="en-US" altLang="zh-CN" dirty="0" smtClean="0"/>
              <a:t> </a:t>
            </a:r>
            <a:r>
              <a:rPr lang="zh-CN" altLang="en-US" dirty="0" smtClean="0">
                <a:latin typeface="宋体" pitchFamily="2" charset="-122"/>
              </a:rPr>
              <a:t>客户</a:t>
            </a:r>
            <a:r>
              <a:rPr lang="en-US" altLang="zh-CN" dirty="0" smtClean="0">
                <a:latin typeface="宋体" pitchFamily="2" charset="-122"/>
              </a:rPr>
              <a:t>/</a:t>
            </a:r>
            <a:r>
              <a:rPr lang="zh-CN" altLang="en-US" dirty="0" smtClean="0">
                <a:latin typeface="宋体" pitchFamily="2" charset="-122"/>
              </a:rPr>
              <a:t>服务器方式</a:t>
            </a:r>
            <a:endParaRPr lang="zh-CN" altLang="en-US" dirty="0"/>
          </a:p>
        </p:txBody>
      </p:sp>
      <p:pic>
        <p:nvPicPr>
          <p:cNvPr id="5" name="Picture 4" descr="1-01"/>
          <p:cNvPicPr>
            <a:picLocks noChangeAspect="1" noChangeArrowheads="1"/>
          </p:cNvPicPr>
          <p:nvPr/>
        </p:nvPicPr>
        <p:blipFill>
          <a:blip r:embed="rId3" cstate="print"/>
          <a:srcRect/>
          <a:stretch>
            <a:fillRect/>
          </a:stretch>
        </p:blipFill>
        <p:spPr bwMode="auto">
          <a:xfrm>
            <a:off x="457200" y="1469749"/>
            <a:ext cx="8229600" cy="3059108"/>
          </a:xfrm>
          <a:prstGeom prst="rect">
            <a:avLst/>
          </a:prstGeom>
          <a:noFill/>
        </p:spPr>
      </p:pic>
      <p:sp>
        <p:nvSpPr>
          <p:cNvPr id="10" name="矩形 9"/>
          <p:cNvSpPr/>
          <p:nvPr/>
        </p:nvSpPr>
        <p:spPr>
          <a:xfrm>
            <a:off x="299979" y="4766953"/>
            <a:ext cx="8473656" cy="1384995"/>
          </a:xfrm>
          <a:prstGeom prst="rect">
            <a:avLst/>
          </a:prstGeom>
          <a:ln>
            <a:solidFill>
              <a:schemeClr val="accent3"/>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dirty="0" smtClean="0"/>
              <a:t>存储数据的性能强大的计算机，称为“</a:t>
            </a:r>
            <a:r>
              <a:rPr lang="zh-CN" altLang="en-US" sz="2800" dirty="0" smtClean="0">
                <a:solidFill>
                  <a:srgbClr val="FF0000"/>
                </a:solidFill>
              </a:rPr>
              <a:t>服务器</a:t>
            </a:r>
            <a:r>
              <a:rPr lang="zh-CN" altLang="en-US" sz="2800" dirty="0" smtClean="0"/>
              <a:t>”。</a:t>
            </a:r>
            <a:endParaRPr lang="en-US" altLang="zh-CN" sz="2800" dirty="0" smtClean="0"/>
          </a:p>
          <a:p>
            <a:r>
              <a:rPr lang="zh-CN" altLang="en-US" sz="2800" dirty="0" smtClean="0"/>
              <a:t>访问服务器的主机，称为“</a:t>
            </a:r>
            <a:r>
              <a:rPr lang="zh-CN" altLang="en-US" sz="2800" dirty="0" smtClean="0">
                <a:solidFill>
                  <a:srgbClr val="FF0000"/>
                </a:solidFill>
              </a:rPr>
              <a:t>客户机</a:t>
            </a:r>
            <a:r>
              <a:rPr lang="zh-CN" altLang="en-US" sz="2800" dirty="0" smtClean="0"/>
              <a:t>”。</a:t>
            </a:r>
            <a:endParaRPr lang="en-US" altLang="zh-CN" sz="2800" dirty="0" smtClean="0"/>
          </a:p>
          <a:p>
            <a:r>
              <a:rPr lang="zh-CN" altLang="en-US" sz="2800" dirty="0" smtClean="0"/>
              <a:t>客户机和服务器通过网络连接。</a:t>
            </a:r>
            <a:endParaRPr lang="zh-CN" altLang="en-US" sz="2800" dirty="0"/>
          </a:p>
        </p:txBody>
      </p:sp>
      <p:sp>
        <p:nvSpPr>
          <p:cNvPr id="2" name="椭圆 1"/>
          <p:cNvSpPr/>
          <p:nvPr/>
        </p:nvSpPr>
        <p:spPr>
          <a:xfrm>
            <a:off x="4644008" y="972262"/>
            <a:ext cx="2038146" cy="914400"/>
          </a:xfrm>
          <a:prstGeom prst="ellipse">
            <a:avLst/>
          </a:prstGeom>
          <a:solidFill>
            <a:srgbClr val="FFFF99"/>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solidFill>
                  <a:schemeClr val="tx1"/>
                </a:solidFill>
              </a:rPr>
              <a:t>资源共享</a:t>
            </a:r>
            <a:endParaRPr lang="zh-CN" altLang="en-US" sz="2400" dirty="0">
              <a:solidFill>
                <a:schemeClr val="tx1"/>
              </a:solidFill>
            </a:endParaRPr>
          </a:p>
        </p:txBody>
      </p:sp>
      <p:sp>
        <p:nvSpPr>
          <p:cNvPr id="4" name="椭圆 3"/>
          <p:cNvSpPr/>
          <p:nvPr/>
        </p:nvSpPr>
        <p:spPr>
          <a:xfrm>
            <a:off x="6876256" y="1778650"/>
            <a:ext cx="1008112" cy="6120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277474" y="1271025"/>
            <a:ext cx="1008112" cy="6120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62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59F0FBE7-D2EE-4A0F-97F4-FCC5B57050A7}" type="datetime1">
              <a:rPr lang="zh-CN" altLang="en-US" smtClean="0"/>
              <a:pPr/>
              <a:t>2017/3/7</a:t>
            </a:fld>
            <a:endParaRPr lang="en-US" dirty="0"/>
          </a:p>
        </p:txBody>
      </p:sp>
      <p:sp>
        <p:nvSpPr>
          <p:cNvPr id="7" name="灯片编号占位符 6"/>
          <p:cNvSpPr>
            <a:spLocks noGrp="1"/>
          </p:cNvSpPr>
          <p:nvPr>
            <p:ph type="sldNum" sz="quarter" idx="12"/>
          </p:nvPr>
        </p:nvSpPr>
        <p:spPr/>
        <p:txBody>
          <a:bodyPr/>
          <a:lstStyle/>
          <a:p>
            <a:fld id="{3236937C-4296-4F09-BFBF-208432D16C49}" type="slidenum">
              <a:rPr kumimoji="0" lang="en-US" smtClean="0"/>
              <a:pPr/>
              <a:t>19</a:t>
            </a:fld>
            <a:endParaRPr kumimoji="0" lang="zh-CN" altLang="en-US"/>
          </a:p>
        </p:txBody>
      </p:sp>
      <p:pic>
        <p:nvPicPr>
          <p:cNvPr id="3" name="Picture 4"/>
          <p:cNvPicPr>
            <a:picLocks noChangeAspect="1" noChangeArrowheads="1"/>
          </p:cNvPicPr>
          <p:nvPr/>
        </p:nvPicPr>
        <p:blipFill>
          <a:blip r:embed="rId3" cstate="print"/>
          <a:srcRect/>
          <a:stretch>
            <a:fillRect/>
          </a:stretch>
        </p:blipFill>
        <p:spPr bwMode="auto">
          <a:xfrm>
            <a:off x="276225" y="1002952"/>
            <a:ext cx="8658225" cy="3415290"/>
          </a:xfrm>
          <a:prstGeom prst="rect">
            <a:avLst/>
          </a:prstGeom>
          <a:noFill/>
          <a:ln w="9525">
            <a:noFill/>
            <a:miter lim="800000"/>
            <a:headEnd/>
            <a:tailEnd/>
          </a:ln>
          <a:effectLst/>
        </p:spPr>
      </p:pic>
      <p:sp>
        <p:nvSpPr>
          <p:cNvPr id="8" name="矩形 7"/>
          <p:cNvSpPr/>
          <p:nvPr/>
        </p:nvSpPr>
        <p:spPr>
          <a:xfrm>
            <a:off x="306369" y="4786536"/>
            <a:ext cx="8494770"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dirty="0" smtClean="0">
                <a:solidFill>
                  <a:srgbClr val="FF0000"/>
                </a:solidFill>
              </a:rPr>
              <a:t>客户机进程</a:t>
            </a:r>
            <a:r>
              <a:rPr lang="zh-CN" altLang="en-US" sz="2800" dirty="0" smtClean="0"/>
              <a:t>：通过网络将一个消息发送给服务器进程，然后客户进程等待应答消息。</a:t>
            </a:r>
            <a:endParaRPr lang="en-US" altLang="zh-CN" sz="2800" dirty="0" smtClean="0"/>
          </a:p>
          <a:p>
            <a:r>
              <a:rPr lang="zh-CN" altLang="en-US" sz="2800" dirty="0" smtClean="0">
                <a:solidFill>
                  <a:srgbClr val="FF0000"/>
                </a:solidFill>
              </a:rPr>
              <a:t>服务器进程</a:t>
            </a:r>
            <a:r>
              <a:rPr lang="zh-CN" altLang="en-US" sz="2800" dirty="0" smtClean="0"/>
              <a:t>：获得了请求消息之后，执行所请求的工作，或者查询客户请求的数据，返回应答消息。</a:t>
            </a:r>
            <a:endParaRPr lang="zh-CN" altLang="en-US" sz="2800" dirty="0"/>
          </a:p>
        </p:txBody>
      </p:sp>
      <p:sp>
        <p:nvSpPr>
          <p:cNvPr id="4" name="椭圆 3"/>
          <p:cNvSpPr/>
          <p:nvPr/>
        </p:nvSpPr>
        <p:spPr>
          <a:xfrm>
            <a:off x="71501" y="3751337"/>
            <a:ext cx="1872208" cy="7578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200292" y="3787341"/>
            <a:ext cx="1872208" cy="7578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3"/>
          <p:cNvSpPr>
            <a:spLocks noGrp="1" noChangeArrowheads="1"/>
          </p:cNvSpPr>
          <p:nvPr>
            <p:ph type="title"/>
          </p:nvPr>
        </p:nvSpPr>
        <p:spPr>
          <a:xfrm>
            <a:off x="311499" y="1"/>
            <a:ext cx="8521002" cy="744849"/>
          </a:xfrm>
          <a:noFill/>
          <a:ln/>
        </p:spPr>
        <p:txBody>
          <a:bodyPr>
            <a:normAutofit/>
          </a:bodyPr>
          <a:lstStyle/>
          <a:p>
            <a:r>
              <a:rPr lang="en-US" altLang="zh-CN" dirty="0" smtClean="0">
                <a:latin typeface="Times New Roman" panose="02020603050405020304" pitchFamily="18" charset="0"/>
                <a:cs typeface="Times New Roman" panose="02020603050405020304" pitchFamily="18" charset="0"/>
              </a:rPr>
              <a:t>1.3.1 </a:t>
            </a:r>
            <a:r>
              <a:rPr lang="zh-CN" altLang="en-US" dirty="0" smtClean="0">
                <a:latin typeface="宋体" pitchFamily="2" charset="-122"/>
              </a:rPr>
              <a:t>客户</a:t>
            </a:r>
            <a:r>
              <a:rPr lang="en-US" altLang="zh-CN" dirty="0" smtClean="0">
                <a:latin typeface="宋体" pitchFamily="2" charset="-122"/>
              </a:rPr>
              <a:t>/</a:t>
            </a:r>
            <a:r>
              <a:rPr lang="zh-CN" altLang="en-US" dirty="0" smtClean="0">
                <a:latin typeface="宋体" pitchFamily="2" charset="-122"/>
              </a:rPr>
              <a:t>服务器方式</a:t>
            </a:r>
            <a:endParaRPr lang="zh-CN" altLang="en-US" dirty="0"/>
          </a:p>
        </p:txBody>
      </p:sp>
    </p:spTree>
    <p:extLst>
      <p:ext uri="{BB962C8B-B14F-4D97-AF65-F5344CB8AC3E}">
        <p14:creationId xmlns:p14="http://schemas.microsoft.com/office/powerpoint/2010/main" val="1425822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72756" y="0"/>
            <a:ext cx="7942594" cy="716699"/>
          </a:xfrm>
        </p:spPr>
        <p:txBody>
          <a:bodyPr>
            <a:normAutofit/>
          </a:bodyPr>
          <a:lstStyle/>
          <a:p>
            <a:pPr lvl="0"/>
            <a:r>
              <a:rPr lang="zh-CN" altLang="en-US" sz="4000" dirty="0" smtClean="0"/>
              <a:t>本课程教材及参考书目</a:t>
            </a:r>
            <a:endParaRPr lang="zh-CN" altLang="en-US" sz="4000" dirty="0"/>
          </a:p>
        </p:txBody>
      </p:sp>
      <p:sp>
        <p:nvSpPr>
          <p:cNvPr id="3" name="灯片编号占位符 2"/>
          <p:cNvSpPr>
            <a:spLocks noGrp="1"/>
          </p:cNvSpPr>
          <p:nvPr>
            <p:ph type="sldNum" sz="quarter" idx="12"/>
          </p:nvPr>
        </p:nvSpPr>
        <p:spPr/>
        <p:txBody>
          <a:bodyPr/>
          <a:lstStyle/>
          <a:p>
            <a:fld id="{3236937C-4296-4F09-BFBF-208432D16C49}" type="slidenum">
              <a:rPr kumimoji="0" lang="en-US" smtClean="0"/>
              <a:pPr/>
              <a:t>2</a:t>
            </a:fld>
            <a:endParaRPr kumimoji="0" lang="zh-CN" altLang="en-US"/>
          </a:p>
        </p:txBody>
      </p:sp>
      <p:sp>
        <p:nvSpPr>
          <p:cNvPr id="5" name="Rectangle 3"/>
          <p:cNvSpPr txBox="1">
            <a:spLocks noChangeArrowheads="1"/>
          </p:cNvSpPr>
          <p:nvPr/>
        </p:nvSpPr>
        <p:spPr>
          <a:xfrm>
            <a:off x="391885" y="834014"/>
            <a:ext cx="8390373" cy="5993842"/>
          </a:xfrm>
          <a:prstGeom prst="rect">
            <a:avLst/>
          </a:prstGeom>
        </p:spPr>
        <p:txBody>
          <a:bodyPr/>
          <a:lstStyle/>
          <a:p>
            <a:pPr marL="257175" indent="-257175">
              <a:spcBef>
                <a:spcPct val="20000"/>
              </a:spcBef>
              <a:buClr>
                <a:schemeClr val="accent1"/>
              </a:buClr>
              <a:buSzPct val="50000"/>
              <a:defRPr/>
            </a:pPr>
            <a:r>
              <a:rPr lang="zh-CN" altLang="en-US" sz="2800" dirty="0">
                <a:solidFill>
                  <a:srgbClr val="FF0000"/>
                </a:solidFill>
                <a:latin typeface="华文中宋" pitchFamily="2" charset="-122"/>
                <a:ea typeface="华文中宋" pitchFamily="2" charset="-122"/>
              </a:rPr>
              <a:t>本课教材：</a:t>
            </a:r>
            <a:endParaRPr lang="en-US" altLang="zh-CN" sz="2800" dirty="0">
              <a:solidFill>
                <a:srgbClr val="FF0000"/>
              </a:solidFill>
              <a:latin typeface="华文中宋" pitchFamily="2" charset="-122"/>
              <a:ea typeface="华文中宋" pitchFamily="2" charset="-122"/>
            </a:endParaRPr>
          </a:p>
          <a:p>
            <a:pPr marL="257175" indent="-257175">
              <a:spcBef>
                <a:spcPct val="20000"/>
              </a:spcBef>
              <a:buClr>
                <a:schemeClr val="accent1"/>
              </a:buClr>
              <a:buSzPct val="50000"/>
              <a:buFont typeface="Wingdings 2"/>
              <a:buChar char=""/>
              <a:defRPr/>
            </a:pPr>
            <a:r>
              <a:rPr lang="en-US" altLang="zh-CN" sz="2400" dirty="0">
                <a:solidFill>
                  <a:srgbClr val="FF0000"/>
                </a:solidFill>
                <a:latin typeface="华文中宋" pitchFamily="2" charset="-122"/>
                <a:ea typeface="华文中宋" pitchFamily="2" charset="-122"/>
              </a:rPr>
              <a:t>《</a:t>
            </a:r>
            <a:r>
              <a:rPr lang="zh-CN" altLang="en-US" sz="2400" dirty="0">
                <a:solidFill>
                  <a:srgbClr val="FF0000"/>
                </a:solidFill>
                <a:latin typeface="华文中宋" pitchFamily="2" charset="-122"/>
                <a:ea typeface="华文中宋" pitchFamily="2" charset="-122"/>
              </a:rPr>
              <a:t>计算机网络 </a:t>
            </a:r>
            <a:r>
              <a:rPr lang="en-US" altLang="zh-CN" sz="2400" dirty="0">
                <a:solidFill>
                  <a:srgbClr val="FF0000"/>
                </a:solidFill>
                <a:latin typeface="华文中宋" pitchFamily="2" charset="-122"/>
                <a:ea typeface="华文中宋" pitchFamily="2" charset="-122"/>
              </a:rPr>
              <a:t>– </a:t>
            </a:r>
            <a:r>
              <a:rPr lang="zh-CN" altLang="en-US" sz="2400" dirty="0">
                <a:solidFill>
                  <a:srgbClr val="FF0000"/>
                </a:solidFill>
                <a:latin typeface="华文中宋" pitchFamily="2" charset="-122"/>
                <a:ea typeface="华文中宋" pitchFamily="2" charset="-122"/>
              </a:rPr>
              <a:t>自顶向下方法 </a:t>
            </a:r>
            <a:r>
              <a:rPr lang="en-US" altLang="zh-CN" sz="2400" dirty="0">
                <a:solidFill>
                  <a:srgbClr val="FF0000"/>
                </a:solidFill>
                <a:latin typeface="华文中宋" pitchFamily="2" charset="-122"/>
                <a:ea typeface="华文中宋" pitchFamily="2" charset="-122"/>
              </a:rPr>
              <a:t>》</a:t>
            </a:r>
            <a:r>
              <a:rPr lang="zh-CN" altLang="en-US" sz="2400" dirty="0">
                <a:solidFill>
                  <a:srgbClr val="FF0000"/>
                </a:solidFill>
                <a:latin typeface="华文中宋" pitchFamily="2" charset="-122"/>
                <a:ea typeface="华文中宋" pitchFamily="2" charset="-122"/>
              </a:rPr>
              <a:t> </a:t>
            </a:r>
            <a:r>
              <a:rPr lang="en-US" altLang="zh-CN" sz="2400" dirty="0">
                <a:solidFill>
                  <a:srgbClr val="FF0000"/>
                </a:solidFill>
                <a:latin typeface="华文中宋" pitchFamily="2" charset="-122"/>
                <a:ea typeface="华文中宋" pitchFamily="2" charset="-122"/>
              </a:rPr>
              <a:t>(</a:t>
            </a:r>
            <a:r>
              <a:rPr lang="zh-CN" altLang="en-US" sz="2400" dirty="0">
                <a:solidFill>
                  <a:srgbClr val="FF0000"/>
                </a:solidFill>
                <a:latin typeface="华文中宋" pitchFamily="2" charset="-122"/>
                <a:ea typeface="华文中宋" pitchFamily="2" charset="-122"/>
              </a:rPr>
              <a:t>原书第</a:t>
            </a:r>
            <a:r>
              <a:rPr lang="en-US" altLang="zh-CN" sz="2400" dirty="0">
                <a:solidFill>
                  <a:srgbClr val="FF0000"/>
                </a:solidFill>
                <a:latin typeface="华文中宋" pitchFamily="2" charset="-122"/>
                <a:ea typeface="华文中宋" pitchFamily="2" charset="-122"/>
              </a:rPr>
              <a:t>6</a:t>
            </a:r>
            <a:r>
              <a:rPr lang="zh-CN" altLang="en-US" sz="2400" dirty="0">
                <a:solidFill>
                  <a:srgbClr val="FF0000"/>
                </a:solidFill>
                <a:latin typeface="华文中宋" pitchFamily="2" charset="-122"/>
                <a:ea typeface="华文中宋" pitchFamily="2" charset="-122"/>
              </a:rPr>
              <a:t>版）</a:t>
            </a:r>
            <a:r>
              <a:rPr lang="en-US" altLang="zh-CN" sz="2400" dirty="0">
                <a:solidFill>
                  <a:srgbClr val="FF0000"/>
                </a:solidFill>
                <a:latin typeface="华文中宋" pitchFamily="2" charset="-122"/>
                <a:ea typeface="华文中宋" pitchFamily="2" charset="-122"/>
              </a:rPr>
              <a:t>, James F. Kurose </a:t>
            </a:r>
            <a:r>
              <a:rPr lang="zh-CN" altLang="en-US" sz="2400" dirty="0">
                <a:solidFill>
                  <a:srgbClr val="FF0000"/>
                </a:solidFill>
                <a:latin typeface="华文中宋" pitchFamily="2" charset="-122"/>
                <a:ea typeface="华文中宋" pitchFamily="2" charset="-122"/>
              </a:rPr>
              <a:t>著</a:t>
            </a:r>
            <a:r>
              <a:rPr lang="en-US" altLang="zh-CN" sz="2400" dirty="0">
                <a:solidFill>
                  <a:srgbClr val="FF0000"/>
                </a:solidFill>
                <a:latin typeface="华文中宋" pitchFamily="2" charset="-122"/>
                <a:ea typeface="华文中宋" pitchFamily="2" charset="-122"/>
              </a:rPr>
              <a:t>,</a:t>
            </a:r>
            <a:r>
              <a:rPr lang="zh-CN" altLang="en-US" sz="2400" dirty="0">
                <a:solidFill>
                  <a:srgbClr val="FF0000"/>
                </a:solidFill>
                <a:latin typeface="华文中宋" pitchFamily="2" charset="-122"/>
                <a:ea typeface="华文中宋" pitchFamily="2" charset="-122"/>
              </a:rPr>
              <a:t> 机械工业出版社</a:t>
            </a:r>
            <a:r>
              <a:rPr lang="en-US" altLang="zh-CN" sz="2400" dirty="0">
                <a:solidFill>
                  <a:srgbClr val="FF0000"/>
                </a:solidFill>
                <a:latin typeface="华文中宋" pitchFamily="2" charset="-122"/>
                <a:ea typeface="华文中宋" pitchFamily="2" charset="-122"/>
              </a:rPr>
              <a:t>, 2015.</a:t>
            </a:r>
          </a:p>
          <a:p>
            <a:pPr marL="257175" indent="-257175">
              <a:spcBef>
                <a:spcPct val="20000"/>
              </a:spcBef>
              <a:buClr>
                <a:schemeClr val="accent1"/>
              </a:buClr>
              <a:buSzPct val="50000"/>
            </a:pPr>
            <a:r>
              <a:rPr lang="zh-CN" altLang="en-US" sz="2800" dirty="0">
                <a:latin typeface="华文中宋" pitchFamily="2" charset="-122"/>
                <a:ea typeface="华文中宋" pitchFamily="2" charset="-122"/>
              </a:rPr>
              <a:t>参考书：</a:t>
            </a:r>
            <a:endParaRPr lang="en-US" altLang="zh-CN" sz="2800" dirty="0">
              <a:latin typeface="华文中宋" pitchFamily="2" charset="-122"/>
              <a:ea typeface="华文中宋" pitchFamily="2" charset="-122"/>
            </a:endParaRPr>
          </a:p>
          <a:p>
            <a:pPr marL="257175" indent="-257175">
              <a:spcBef>
                <a:spcPct val="20000"/>
              </a:spcBef>
              <a:buClr>
                <a:schemeClr val="accent1"/>
              </a:buClr>
              <a:buSzPct val="50000"/>
              <a:buFont typeface="Wingdings 2"/>
              <a:buChar char=""/>
              <a:defRPr/>
            </a:pP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计算机网络</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zh-CN" altLang="en-US" sz="2400" dirty="0" smtClean="0">
                <a:latin typeface="华文中宋" pitchFamily="2" charset="-122"/>
                <a:ea typeface="华文中宋" pitchFamily="2" charset="-122"/>
              </a:rPr>
              <a:t>第</a:t>
            </a:r>
            <a:r>
              <a:rPr lang="en-US" altLang="zh-CN" sz="2400" dirty="0" smtClean="0">
                <a:latin typeface="华文中宋" pitchFamily="2" charset="-122"/>
                <a:ea typeface="华文中宋" pitchFamily="2" charset="-122"/>
              </a:rPr>
              <a:t>7</a:t>
            </a:r>
            <a:r>
              <a:rPr lang="zh-CN" altLang="en-US" sz="2400" dirty="0" smtClean="0">
                <a:latin typeface="华文中宋" pitchFamily="2" charset="-122"/>
                <a:ea typeface="华文中宋" pitchFamily="2" charset="-122"/>
              </a:rPr>
              <a:t>版</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谢希仁编著</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 电子工业出版社</a:t>
            </a:r>
            <a:r>
              <a:rPr lang="en-US" altLang="zh-CN" sz="2400" dirty="0">
                <a:latin typeface="华文中宋" pitchFamily="2" charset="-122"/>
                <a:ea typeface="华文中宋" pitchFamily="2" charset="-122"/>
              </a:rPr>
              <a:t>, </a:t>
            </a:r>
            <a:r>
              <a:rPr lang="en-US" altLang="zh-CN" sz="2400" dirty="0" smtClean="0">
                <a:latin typeface="华文中宋" pitchFamily="2" charset="-122"/>
                <a:ea typeface="华文中宋" pitchFamily="2" charset="-122"/>
              </a:rPr>
              <a:t>2017.</a:t>
            </a:r>
            <a:endParaRPr lang="en-US" altLang="zh-CN" sz="2400" dirty="0">
              <a:latin typeface="华文中宋" pitchFamily="2" charset="-122"/>
              <a:ea typeface="华文中宋" pitchFamily="2" charset="-122"/>
            </a:endParaRPr>
          </a:p>
          <a:p>
            <a:pPr marL="257175" indent="-257175">
              <a:spcBef>
                <a:spcPct val="20000"/>
              </a:spcBef>
              <a:buClr>
                <a:schemeClr val="accent1"/>
              </a:buClr>
              <a:buSzPct val="50000"/>
              <a:buFont typeface="Wingdings 2"/>
              <a:buChar char=""/>
              <a:defRPr/>
            </a:pPr>
            <a:r>
              <a:rPr lang="en-US" altLang="zh-CN" sz="2400" dirty="0" smtClean="0">
                <a:latin typeface="华文中宋" pitchFamily="2" charset="-122"/>
                <a:ea typeface="华文中宋" pitchFamily="2" charset="-122"/>
              </a:rPr>
              <a:t>《</a:t>
            </a:r>
            <a:r>
              <a:rPr lang="zh-CN" altLang="en-US" sz="2400" dirty="0">
                <a:latin typeface="华文中宋" pitchFamily="2" charset="-122"/>
                <a:ea typeface="华文中宋" pitchFamily="2" charset="-122"/>
              </a:rPr>
              <a:t>计算机网络</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（第五版）</a:t>
            </a:r>
            <a:r>
              <a:rPr lang="en-US" altLang="zh-CN" sz="2400" dirty="0">
                <a:latin typeface="华文中宋" pitchFamily="2" charset="-122"/>
                <a:ea typeface="华文中宋" pitchFamily="2" charset="-122"/>
              </a:rPr>
              <a:t>, Andrew S. </a:t>
            </a:r>
            <a:r>
              <a:rPr lang="en-US" altLang="zh-CN" sz="2400" dirty="0" err="1">
                <a:latin typeface="华文中宋" pitchFamily="2" charset="-122"/>
                <a:ea typeface="华文中宋" pitchFamily="2" charset="-122"/>
              </a:rPr>
              <a:t>Tenenbaum</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严伟 潘爱民译</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 清华大学出版社</a:t>
            </a:r>
            <a:r>
              <a:rPr lang="en-US" altLang="zh-CN" sz="2400" dirty="0">
                <a:latin typeface="华文中宋" pitchFamily="2" charset="-122"/>
                <a:ea typeface="华文中宋" pitchFamily="2" charset="-122"/>
              </a:rPr>
              <a:t>, 2012.</a:t>
            </a:r>
          </a:p>
          <a:p>
            <a:pPr marL="257175" indent="-257175">
              <a:spcBef>
                <a:spcPct val="20000"/>
              </a:spcBef>
              <a:buClr>
                <a:schemeClr val="accent1"/>
              </a:buClr>
              <a:buSzPct val="50000"/>
              <a:buFont typeface="Wingdings" pitchFamily="2" charset="2"/>
              <a:buChar char="u"/>
            </a:pP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计算机网络</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（英文版 第</a:t>
            </a:r>
            <a:r>
              <a:rPr lang="en-US" altLang="zh-CN" sz="2400" dirty="0">
                <a:latin typeface="华文中宋" pitchFamily="2" charset="-122"/>
                <a:ea typeface="华文中宋" pitchFamily="2" charset="-122"/>
              </a:rPr>
              <a:t>5</a:t>
            </a:r>
            <a:r>
              <a:rPr lang="zh-CN" altLang="en-US" sz="2400" dirty="0">
                <a:latin typeface="华文中宋" pitchFamily="2" charset="-122"/>
                <a:ea typeface="华文中宋" pitchFamily="2" charset="-122"/>
              </a:rPr>
              <a:t>版）</a:t>
            </a:r>
            <a:r>
              <a:rPr lang="en-US" altLang="zh-CN" sz="2400" dirty="0">
                <a:latin typeface="华文中宋" pitchFamily="2" charset="-122"/>
                <a:ea typeface="华文中宋" pitchFamily="2" charset="-122"/>
              </a:rPr>
              <a:t>, Andrew S. </a:t>
            </a:r>
            <a:r>
              <a:rPr lang="en-US" altLang="zh-CN" sz="2400" dirty="0" err="1">
                <a:latin typeface="华文中宋" pitchFamily="2" charset="-122"/>
                <a:ea typeface="华文中宋" pitchFamily="2" charset="-122"/>
              </a:rPr>
              <a:t>Tenenbaum</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著</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机械工业出版社</a:t>
            </a:r>
            <a:r>
              <a:rPr lang="en-US" altLang="zh-CN" sz="2400" dirty="0">
                <a:latin typeface="华文中宋" pitchFamily="2" charset="-122"/>
                <a:ea typeface="华文中宋" pitchFamily="2" charset="-122"/>
              </a:rPr>
              <a:t>, 2011.</a:t>
            </a:r>
          </a:p>
          <a:p>
            <a:pPr marL="257175" indent="-257175">
              <a:spcBef>
                <a:spcPct val="20000"/>
              </a:spcBef>
              <a:buClr>
                <a:schemeClr val="accent1"/>
              </a:buClr>
              <a:buSzPct val="50000"/>
              <a:buFont typeface="Wingdings" pitchFamily="2" charset="2"/>
              <a:buChar char="u"/>
              <a:defRPr/>
            </a:pPr>
            <a:r>
              <a:rPr lang="en-US" altLang="zh-CN" sz="2400" dirty="0" smtClean="0">
                <a:latin typeface="华文中宋" pitchFamily="2" charset="-122"/>
                <a:ea typeface="华文中宋" pitchFamily="2" charset="-122"/>
              </a:rPr>
              <a:t>《</a:t>
            </a:r>
            <a:r>
              <a:rPr lang="zh-CN" altLang="en-US" sz="2400" dirty="0">
                <a:latin typeface="华文中宋" pitchFamily="2" charset="-122"/>
                <a:ea typeface="华文中宋" pitchFamily="2" charset="-122"/>
              </a:rPr>
              <a:t>宽带网络技术</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李鉴增主编</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中国传媒大学出版社</a:t>
            </a:r>
            <a:r>
              <a:rPr lang="en-US" altLang="zh-CN" sz="2400" dirty="0">
                <a:latin typeface="华文中宋" pitchFamily="2" charset="-122"/>
                <a:ea typeface="华文中宋" pitchFamily="2" charset="-122"/>
              </a:rPr>
              <a:t>, 2015.</a:t>
            </a:r>
          </a:p>
          <a:p>
            <a:pPr>
              <a:spcBef>
                <a:spcPct val="20000"/>
              </a:spcBef>
              <a:buClr>
                <a:schemeClr val="accent1"/>
              </a:buClr>
              <a:buSzPct val="50000"/>
              <a:defRPr/>
            </a:pPr>
            <a:r>
              <a:rPr lang="zh-CN" altLang="en-US" sz="2800" dirty="0">
                <a:latin typeface="华文中宋" pitchFamily="2" charset="-122"/>
                <a:ea typeface="华文中宋" pitchFamily="2" charset="-122"/>
              </a:rPr>
              <a:t>其他参考</a:t>
            </a:r>
            <a:endParaRPr lang="en-US" altLang="zh-CN" sz="2800" dirty="0">
              <a:latin typeface="华文中宋" pitchFamily="2" charset="-122"/>
              <a:ea typeface="华文中宋" pitchFamily="2" charset="-122"/>
            </a:endParaRPr>
          </a:p>
          <a:p>
            <a:pPr marL="257175" indent="-257175">
              <a:spcBef>
                <a:spcPct val="20000"/>
              </a:spcBef>
              <a:buClr>
                <a:schemeClr val="accent1"/>
              </a:buClr>
              <a:buSzPct val="50000"/>
              <a:buFont typeface="Wingdings" panose="05000000000000000000" pitchFamily="2" charset="2"/>
              <a:buChar char="u"/>
              <a:defRPr/>
            </a:pPr>
            <a:r>
              <a:rPr lang="zh-CN" altLang="en-US" sz="2400" dirty="0">
                <a:latin typeface="华文中宋" pitchFamily="2" charset="-122"/>
                <a:ea typeface="华文中宋" pitchFamily="2" charset="-122"/>
              </a:rPr>
              <a:t>网络查询（课下自学）</a:t>
            </a:r>
            <a:endParaRPr lang="en-US" altLang="zh-CN" sz="2400" dirty="0">
              <a:latin typeface="华文中宋" pitchFamily="2" charset="-122"/>
              <a:ea typeface="华文中宋" pitchFamily="2" charset="-122"/>
            </a:endParaRPr>
          </a:p>
        </p:txBody>
      </p:sp>
    </p:spTree>
    <p:extLst>
      <p:ext uri="{BB962C8B-B14F-4D97-AF65-F5344CB8AC3E}">
        <p14:creationId xmlns:p14="http://schemas.microsoft.com/office/powerpoint/2010/main" val="1488260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03"/>
          <p:cNvPicPr>
            <a:picLocks noChangeAspect="1" noChangeArrowheads="1"/>
          </p:cNvPicPr>
          <p:nvPr/>
        </p:nvPicPr>
        <p:blipFill>
          <a:blip r:embed="rId3" cstate="print"/>
          <a:srcRect/>
          <a:stretch>
            <a:fillRect/>
          </a:stretch>
        </p:blipFill>
        <p:spPr bwMode="auto">
          <a:xfrm>
            <a:off x="457200" y="1630866"/>
            <a:ext cx="8070850" cy="3548063"/>
          </a:xfrm>
          <a:prstGeom prst="rect">
            <a:avLst/>
          </a:prstGeom>
          <a:noFill/>
        </p:spPr>
      </p:pic>
      <p:sp>
        <p:nvSpPr>
          <p:cNvPr id="8" name="矩形 7"/>
          <p:cNvSpPr/>
          <p:nvPr/>
        </p:nvSpPr>
        <p:spPr>
          <a:xfrm>
            <a:off x="401934" y="5524822"/>
            <a:ext cx="8430567" cy="954107"/>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dirty="0" smtClean="0">
                <a:solidFill>
                  <a:srgbClr val="FF0000"/>
                </a:solidFill>
                <a:latin typeface="宋体" pitchFamily="2" charset="-122"/>
                <a:ea typeface="宋体" pitchFamily="2" charset="-122"/>
              </a:rPr>
              <a:t>对等方式</a:t>
            </a:r>
            <a:r>
              <a:rPr lang="zh-CN" altLang="en-US" sz="2800" dirty="0" smtClean="0">
                <a:latin typeface="宋体" pitchFamily="2" charset="-122"/>
                <a:ea typeface="宋体" pitchFamily="2" charset="-122"/>
              </a:rPr>
              <a:t>：个人主机之间的通信、交互式娱乐，没有固定的客户端和服务器。</a:t>
            </a:r>
            <a:endParaRPr lang="zh-CN" altLang="en-US" sz="2800" dirty="0">
              <a:latin typeface="宋体" pitchFamily="2" charset="-122"/>
              <a:ea typeface="宋体" pitchFamily="2" charset="-122"/>
            </a:endParaRPr>
          </a:p>
        </p:txBody>
      </p:sp>
      <p:sp>
        <p:nvSpPr>
          <p:cNvPr id="9" name="椭圆 8"/>
          <p:cNvSpPr/>
          <p:nvPr/>
        </p:nvSpPr>
        <p:spPr>
          <a:xfrm>
            <a:off x="5232871" y="797871"/>
            <a:ext cx="2323490" cy="1174856"/>
          </a:xfrm>
          <a:prstGeom prst="ellipse">
            <a:avLst/>
          </a:prstGeom>
          <a:solidFill>
            <a:srgbClr val="FFFF99"/>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dirty="0" smtClean="0">
                <a:solidFill>
                  <a:schemeClr val="tx1"/>
                </a:solidFill>
              </a:rPr>
              <a:t>共享音乐、视频</a:t>
            </a:r>
            <a:endParaRPr lang="zh-CN" altLang="en-US" sz="2800" dirty="0">
              <a:solidFill>
                <a:schemeClr val="tx1"/>
              </a:solidFill>
            </a:endParaRPr>
          </a:p>
        </p:txBody>
      </p:sp>
      <p:sp>
        <p:nvSpPr>
          <p:cNvPr id="10" name="Rectangle 3"/>
          <p:cNvSpPr>
            <a:spLocks noGrp="1" noChangeArrowheads="1"/>
          </p:cNvSpPr>
          <p:nvPr>
            <p:ph type="title"/>
          </p:nvPr>
        </p:nvSpPr>
        <p:spPr>
          <a:xfrm>
            <a:off x="311499" y="1"/>
            <a:ext cx="8521002" cy="744849"/>
          </a:xfrm>
          <a:noFill/>
          <a:ln/>
        </p:spPr>
        <p:txBody>
          <a:bodyPr>
            <a:normAutofit/>
          </a:bodyPr>
          <a:lstStyle/>
          <a:p>
            <a:r>
              <a:rPr lang="en-US" altLang="zh-CN" dirty="0" smtClean="0">
                <a:latin typeface="Times New Roman" panose="02020603050405020304" pitchFamily="18" charset="0"/>
                <a:cs typeface="Times New Roman" panose="02020603050405020304" pitchFamily="18" charset="0"/>
              </a:rPr>
              <a:t>1.3.1</a:t>
            </a:r>
            <a:r>
              <a:rPr lang="en-US" altLang="zh-CN" dirty="0" smtClean="0"/>
              <a:t> </a:t>
            </a:r>
            <a:r>
              <a:rPr lang="zh-CN" altLang="en-US" dirty="0" smtClean="0"/>
              <a:t>对等</a:t>
            </a:r>
            <a:r>
              <a:rPr lang="zh-CN" altLang="en-US" dirty="0" smtClean="0">
                <a:latin typeface="宋体" pitchFamily="2" charset="-122"/>
              </a:rPr>
              <a:t>方式</a:t>
            </a:r>
            <a:endParaRPr lang="zh-CN" altLang="en-US" dirty="0"/>
          </a:p>
        </p:txBody>
      </p:sp>
    </p:spTree>
    <p:extLst>
      <p:ext uri="{BB962C8B-B14F-4D97-AF65-F5344CB8AC3E}">
        <p14:creationId xmlns:p14="http://schemas.microsoft.com/office/powerpoint/2010/main" val="1705532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en-US" altLang="zh-CN" dirty="0" smtClean="0"/>
              <a:t>1.3.2  </a:t>
            </a:r>
            <a:r>
              <a:rPr lang="zh-CN" altLang="en-US" dirty="0" smtClean="0"/>
              <a:t>因特网的核心部分</a:t>
            </a:r>
          </a:p>
        </p:txBody>
      </p:sp>
      <p:sp>
        <p:nvSpPr>
          <p:cNvPr id="223235" name="Rectangle 3"/>
          <p:cNvSpPr>
            <a:spLocks noGrp="1" noChangeArrowheads="1"/>
          </p:cNvSpPr>
          <p:nvPr>
            <p:ph type="body" idx="1"/>
          </p:nvPr>
        </p:nvSpPr>
        <p:spPr>
          <a:xfrm>
            <a:off x="291401" y="944545"/>
            <a:ext cx="8531051" cy="5004079"/>
          </a:xfrm>
        </p:spPr>
        <p:txBody>
          <a:bodyPr/>
          <a:lstStyle/>
          <a:p>
            <a:pPr eaLnBrk="1" hangingPunct="1">
              <a:lnSpc>
                <a:spcPct val="90000"/>
              </a:lnSpc>
            </a:pPr>
            <a:r>
              <a:rPr lang="zh-CN" altLang="en-US" dirty="0" smtClean="0"/>
              <a:t>网络核心部分是因特网中最复杂的部分。</a:t>
            </a:r>
          </a:p>
          <a:p>
            <a:pPr eaLnBrk="1" hangingPunct="1">
              <a:lnSpc>
                <a:spcPct val="90000"/>
              </a:lnSpc>
            </a:pPr>
            <a:r>
              <a:rPr lang="zh-CN" altLang="en-US" dirty="0" smtClean="0"/>
              <a:t>网络中的核心部分要向网络边缘中的大量主机提供连通性，使边缘部分中的任何一个主机都能够向其他主机通信（即传送或接收各种形式的数据）。</a:t>
            </a:r>
          </a:p>
          <a:p>
            <a:pPr eaLnBrk="1" hangingPunct="1">
              <a:lnSpc>
                <a:spcPct val="90000"/>
              </a:lnSpc>
            </a:pPr>
            <a:r>
              <a:rPr lang="zh-CN" altLang="en-US" dirty="0" smtClean="0"/>
              <a:t>在网络核心部分起特殊作用的是</a:t>
            </a:r>
            <a:r>
              <a:rPr lang="zh-CN" altLang="en-US" dirty="0" smtClean="0">
                <a:solidFill>
                  <a:srgbClr val="FF0000"/>
                </a:solidFill>
              </a:rPr>
              <a:t>路由器</a:t>
            </a:r>
            <a:r>
              <a:rPr lang="en-US" altLang="zh-CN" dirty="0" smtClean="0"/>
              <a:t>(router)</a:t>
            </a:r>
            <a:r>
              <a:rPr lang="zh-CN" altLang="en-US" dirty="0" smtClean="0"/>
              <a:t>。</a:t>
            </a:r>
          </a:p>
          <a:p>
            <a:pPr eaLnBrk="1" hangingPunct="1">
              <a:lnSpc>
                <a:spcPct val="90000"/>
              </a:lnSpc>
            </a:pPr>
            <a:r>
              <a:rPr lang="zh-CN" altLang="en-US" dirty="0" smtClean="0"/>
              <a:t>路由器是实现</a:t>
            </a:r>
            <a:r>
              <a:rPr lang="zh-CN" altLang="en-US" dirty="0" smtClean="0">
                <a:solidFill>
                  <a:srgbClr val="FF0000"/>
                </a:solidFill>
              </a:rPr>
              <a:t>分组交换</a:t>
            </a:r>
            <a:r>
              <a:rPr lang="en-US" altLang="zh-CN" dirty="0" smtClean="0"/>
              <a:t>(packet switching)</a:t>
            </a:r>
            <a:r>
              <a:rPr lang="zh-CN" altLang="en-US" dirty="0" smtClean="0"/>
              <a:t>的关键构件，其任务是转发收到的分组，这是网络核心部分最重要的功能。 </a:t>
            </a:r>
          </a:p>
        </p:txBody>
      </p:sp>
    </p:spTree>
    <p:extLst>
      <p:ext uri="{BB962C8B-B14F-4D97-AF65-F5344CB8AC3E}">
        <p14:creationId xmlns:p14="http://schemas.microsoft.com/office/powerpoint/2010/main" val="11611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50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up)">
                                      <p:cBhvr>
                                        <p:cTn id="7" dur="500"/>
                                        <p:tgtEl>
                                          <p:spTgt spid="22323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23235">
                                            <p:txEl>
                                              <p:pRg st="1" end="1"/>
                                            </p:txEl>
                                          </p:spTgt>
                                        </p:tgtEl>
                                        <p:attrNameLst>
                                          <p:attrName>style.visibility</p:attrName>
                                        </p:attrNameLst>
                                      </p:cBhvr>
                                      <p:to>
                                        <p:strVal val="visible"/>
                                      </p:to>
                                    </p:set>
                                    <p:animEffect transition="in" filter="wipe(up)">
                                      <p:cBhvr>
                                        <p:cTn id="11" dur="500"/>
                                        <p:tgtEl>
                                          <p:spTgt spid="22323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23235">
                                            <p:txEl>
                                              <p:pRg st="2" end="2"/>
                                            </p:txEl>
                                          </p:spTgt>
                                        </p:tgtEl>
                                        <p:attrNameLst>
                                          <p:attrName>style.visibility</p:attrName>
                                        </p:attrNameLst>
                                      </p:cBhvr>
                                      <p:to>
                                        <p:strVal val="visible"/>
                                      </p:to>
                                    </p:set>
                                    <p:animEffect transition="in" filter="wipe(up)">
                                      <p:cBhvr>
                                        <p:cTn id="15" dur="500"/>
                                        <p:tgtEl>
                                          <p:spTgt spid="22323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23235">
                                            <p:txEl>
                                              <p:pRg st="3" end="3"/>
                                            </p:txEl>
                                          </p:spTgt>
                                        </p:tgtEl>
                                        <p:attrNameLst>
                                          <p:attrName>style.visibility</p:attrName>
                                        </p:attrNameLst>
                                      </p:cBhvr>
                                      <p:to>
                                        <p:strVal val="visible"/>
                                      </p:to>
                                    </p:set>
                                    <p:animEffect transition="in" filter="wipe(up)">
                                      <p:cBhvr>
                                        <p:cTn id="19" dur="5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a:t>
            </a:r>
            <a:r>
              <a:rPr lang="zh-CN" altLang="en-US" dirty="0" smtClean="0"/>
              <a:t>因特网的核心部分</a:t>
            </a:r>
            <a:endParaRPr lang="zh-CN" altLang="en-US" dirty="0"/>
          </a:p>
        </p:txBody>
      </p:sp>
      <p:sp>
        <p:nvSpPr>
          <p:cNvPr id="3" name="内容占位符 2"/>
          <p:cNvSpPr>
            <a:spLocks noGrp="1"/>
          </p:cNvSpPr>
          <p:nvPr>
            <p:ph idx="1"/>
          </p:nvPr>
        </p:nvSpPr>
        <p:spPr/>
        <p:txBody>
          <a:bodyPr/>
          <a:lstStyle/>
          <a:p>
            <a:pPr>
              <a:spcAft>
                <a:spcPts val="600"/>
              </a:spcAft>
            </a:pPr>
            <a:r>
              <a:rPr lang="zh-CN" altLang="en-US" sz="3600" i="1" u="sng" dirty="0">
                <a:effectLst>
                  <a:outerShdw blurRad="38100" dist="38100" dir="2700000" algn="tl">
                    <a:srgbClr val="000000">
                      <a:alpha val="43137"/>
                    </a:srgbClr>
                  </a:outerShdw>
                </a:effectLst>
              </a:rPr>
              <a:t>基本问题</a:t>
            </a:r>
            <a:r>
              <a:rPr lang="en-US" altLang="zh-CN" sz="3600" dirty="0">
                <a:effectLst>
                  <a:outerShdw blurRad="38100" dist="38100" dir="2700000" algn="tl">
                    <a:srgbClr val="000000">
                      <a:alpha val="43137"/>
                    </a:srgbClr>
                  </a:outerShdw>
                </a:effectLst>
              </a:rPr>
              <a:t>: </a:t>
            </a:r>
            <a:r>
              <a:rPr lang="zh-CN" altLang="en-US" sz="3600" dirty="0"/>
              <a:t>数据怎样通过网络传送</a:t>
            </a:r>
            <a:r>
              <a:rPr lang="en-US" altLang="zh-CN" sz="3600" dirty="0"/>
              <a:t>?</a:t>
            </a:r>
          </a:p>
          <a:p>
            <a:pPr lvl="1"/>
            <a:r>
              <a:rPr lang="zh-CN" altLang="en-US" sz="3200" dirty="0">
                <a:solidFill>
                  <a:srgbClr val="FF0000"/>
                </a:solidFill>
              </a:rPr>
              <a:t>电路交换</a:t>
            </a:r>
            <a:r>
              <a:rPr lang="en-US" altLang="zh-CN" sz="3200" dirty="0">
                <a:solidFill>
                  <a:srgbClr val="FF0000"/>
                </a:solidFill>
              </a:rPr>
              <a:t>:</a:t>
            </a:r>
            <a:r>
              <a:rPr lang="en-US" altLang="zh-CN" sz="3200" dirty="0"/>
              <a:t> </a:t>
            </a:r>
            <a:r>
              <a:rPr lang="zh-CN" altLang="en-US" sz="3200" dirty="0"/>
              <a:t>每呼叫专用的</a:t>
            </a:r>
            <a:r>
              <a:rPr lang="zh-CN" altLang="en-US" sz="3200" dirty="0" smtClean="0"/>
              <a:t>电路</a:t>
            </a:r>
            <a:r>
              <a:rPr lang="en-US" altLang="zh-CN" sz="3200" dirty="0" smtClean="0"/>
              <a:t>(</a:t>
            </a:r>
            <a:r>
              <a:rPr lang="zh-CN" altLang="en-US" sz="3200" dirty="0" smtClean="0"/>
              <a:t>如</a:t>
            </a:r>
            <a:r>
              <a:rPr lang="en-US" altLang="zh-CN" sz="3200" dirty="0" smtClean="0"/>
              <a:t>:</a:t>
            </a:r>
            <a:r>
              <a:rPr lang="zh-CN" altLang="en-US" sz="3200" dirty="0" smtClean="0"/>
              <a:t>电话网</a:t>
            </a:r>
            <a:r>
              <a:rPr lang="en-US" altLang="zh-CN" sz="3200" dirty="0" smtClean="0"/>
              <a:t>)</a:t>
            </a:r>
            <a:r>
              <a:rPr lang="zh-CN" altLang="en-US" sz="3200" dirty="0" smtClean="0"/>
              <a:t>。</a:t>
            </a:r>
            <a:endParaRPr lang="zh-CN" altLang="en-US" sz="3200" dirty="0"/>
          </a:p>
          <a:p>
            <a:pPr lvl="1"/>
            <a:r>
              <a:rPr lang="zh-CN" altLang="en-US" sz="3200" dirty="0">
                <a:solidFill>
                  <a:srgbClr val="FF0000"/>
                </a:solidFill>
              </a:rPr>
              <a:t>分组交换</a:t>
            </a:r>
            <a:r>
              <a:rPr lang="en-US" altLang="zh-CN" sz="3200" dirty="0">
                <a:solidFill>
                  <a:srgbClr val="FF0000"/>
                </a:solidFill>
              </a:rPr>
              <a:t>:</a:t>
            </a:r>
            <a:r>
              <a:rPr lang="en-US" altLang="zh-CN" sz="3200" dirty="0"/>
              <a:t> </a:t>
            </a:r>
            <a:r>
              <a:rPr lang="zh-CN" altLang="en-US" sz="3200" dirty="0"/>
              <a:t>数据通过网络以</a:t>
            </a:r>
            <a:r>
              <a:rPr lang="zh-CN" altLang="en-US" sz="3200" dirty="0" smtClean="0">
                <a:solidFill>
                  <a:srgbClr val="FF0000"/>
                </a:solidFill>
              </a:rPr>
              <a:t>离散的块</a:t>
            </a:r>
            <a:r>
              <a:rPr lang="zh-CN" altLang="en-US" sz="3200" dirty="0" smtClean="0"/>
              <a:t>发送。</a:t>
            </a:r>
            <a:endParaRPr lang="en-US" altLang="zh-CN" sz="3200" dirty="0"/>
          </a:p>
        </p:txBody>
      </p:sp>
    </p:spTree>
    <p:extLst>
      <p:ext uri="{BB962C8B-B14F-4D97-AF65-F5344CB8AC3E}">
        <p14:creationId xmlns:p14="http://schemas.microsoft.com/office/powerpoint/2010/main" val="3079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dirty="0" smtClean="0"/>
              <a:t>1. </a:t>
            </a:r>
            <a:r>
              <a:rPr lang="zh-CN" altLang="en-US" dirty="0" smtClean="0"/>
              <a:t>电路交换</a:t>
            </a:r>
            <a:endParaRPr lang="zh-CN" altLang="en-US" dirty="0"/>
          </a:p>
        </p:txBody>
      </p:sp>
      <p:sp>
        <p:nvSpPr>
          <p:cNvPr id="41987" name="Rectangle 3"/>
          <p:cNvSpPr>
            <a:spLocks noGrp="1" noChangeArrowheads="1"/>
          </p:cNvSpPr>
          <p:nvPr>
            <p:ph idx="1"/>
          </p:nvPr>
        </p:nvSpPr>
        <p:spPr>
          <a:xfrm>
            <a:off x="291401" y="818456"/>
            <a:ext cx="8531051" cy="3463340"/>
          </a:xfrm>
        </p:spPr>
        <p:txBody>
          <a:bodyPr>
            <a:normAutofit lnSpcReduction="10000"/>
          </a:bodyPr>
          <a:lstStyle/>
          <a:p>
            <a:pPr marL="0" indent="0">
              <a:buNone/>
            </a:pPr>
            <a:r>
              <a:rPr lang="zh-CN" altLang="en-US" sz="3900" i="1" u="sng" dirty="0" smtClean="0">
                <a:effectLst>
                  <a:outerShdw blurRad="38100" dist="38100" dir="2700000" algn="tl">
                    <a:srgbClr val="000000">
                      <a:alpha val="43137"/>
                    </a:srgbClr>
                  </a:outerShdw>
                </a:effectLst>
              </a:rPr>
              <a:t>特点</a:t>
            </a:r>
            <a:r>
              <a:rPr lang="zh-CN" altLang="en-US" sz="3900" i="1" dirty="0" smtClean="0">
                <a:effectLst>
                  <a:outerShdw blurRad="38100" dist="38100" dir="2700000" algn="tl">
                    <a:srgbClr val="000000">
                      <a:alpha val="43137"/>
                    </a:srgbClr>
                  </a:outerShdw>
                </a:effectLst>
              </a:rPr>
              <a:t>：</a:t>
            </a:r>
            <a:endParaRPr lang="en-US" altLang="zh-CN" sz="3900" i="1" dirty="0" smtClean="0">
              <a:effectLst>
                <a:outerShdw blurRad="38100" dist="38100" dir="2700000" algn="tl">
                  <a:srgbClr val="000000">
                    <a:alpha val="43137"/>
                  </a:srgbClr>
                </a:outerShdw>
              </a:effectLst>
            </a:endParaRPr>
          </a:p>
          <a:p>
            <a:r>
              <a:rPr lang="zh-CN" altLang="en-US" dirty="0" smtClean="0"/>
              <a:t>电路交换是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a:t>
            </a:r>
            <a:r>
              <a:rPr lang="zh-CN" altLang="zh-CN" dirty="0" smtClean="0"/>
              <a:t>通路</a:t>
            </a:r>
            <a:r>
              <a:rPr lang="zh-CN" altLang="en-US" dirty="0" smtClean="0"/>
              <a:t>。</a:t>
            </a:r>
            <a:endParaRPr lang="zh-CN" altLang="en-US" dirty="0">
              <a:solidFill>
                <a:srgbClr val="0000CC"/>
              </a:solidFill>
              <a:ea typeface="黑体" pitchFamily="2" charset="-122"/>
            </a:endParaRPr>
          </a:p>
        </p:txBody>
      </p:sp>
      <p:grpSp>
        <p:nvGrpSpPr>
          <p:cNvPr id="5" name="组合 4"/>
          <p:cNvGrpSpPr/>
          <p:nvPr/>
        </p:nvGrpSpPr>
        <p:grpSpPr>
          <a:xfrm>
            <a:off x="505073" y="4185510"/>
            <a:ext cx="8186755" cy="2254991"/>
            <a:chOff x="1064270" y="2683645"/>
            <a:chExt cx="7777162" cy="2041500"/>
          </a:xfrm>
        </p:grpSpPr>
        <p:grpSp>
          <p:nvGrpSpPr>
            <p:cNvPr id="7" name="Group 6"/>
            <p:cNvGrpSpPr>
              <a:grpSpLocks/>
            </p:cNvGrpSpPr>
            <p:nvPr/>
          </p:nvGrpSpPr>
          <p:grpSpPr bwMode="auto">
            <a:xfrm>
              <a:off x="2743845" y="2683645"/>
              <a:ext cx="4535487" cy="2041500"/>
              <a:chOff x="1680" y="310"/>
              <a:chExt cx="2529" cy="1200"/>
            </a:xfrm>
          </p:grpSpPr>
          <p:sp>
            <p:nvSpPr>
              <p:cNvPr id="47" name="Oval 7"/>
              <p:cNvSpPr>
                <a:spLocks noChangeArrowheads="1"/>
              </p:cNvSpPr>
              <p:nvPr/>
            </p:nvSpPr>
            <p:spPr bwMode="auto">
              <a:xfrm>
                <a:off x="2554" y="310"/>
                <a:ext cx="1088" cy="44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48" name="Oval 8"/>
              <p:cNvSpPr>
                <a:spLocks noChangeArrowheads="1"/>
              </p:cNvSpPr>
              <p:nvPr/>
            </p:nvSpPr>
            <p:spPr bwMode="auto">
              <a:xfrm>
                <a:off x="1845" y="394"/>
                <a:ext cx="923" cy="50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49"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50"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51"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52" name="Oval 12"/>
              <p:cNvSpPr>
                <a:spLocks noChangeArrowheads="1"/>
              </p:cNvSpPr>
              <p:nvPr/>
            </p:nvSpPr>
            <p:spPr bwMode="auto">
              <a:xfrm>
                <a:off x="3456" y="446"/>
                <a:ext cx="630" cy="346"/>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53"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54"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sp>
            <p:nvSpPr>
              <p:cNvPr id="55"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p>
            </p:txBody>
          </p:sp>
        </p:grpSp>
        <p:sp>
          <p:nvSpPr>
            <p:cNvPr id="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9" name="Text Box 4"/>
            <p:cNvSpPr txBox="1">
              <a:spLocks noChangeArrowheads="1"/>
            </p:cNvSpPr>
            <p:nvPr/>
          </p:nvSpPr>
          <p:spPr bwMode="auto">
            <a:xfrm>
              <a:off x="1064270" y="3352008"/>
              <a:ext cx="698500" cy="5945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323" b="1" dirty="0">
                  <a:solidFill>
                    <a:srgbClr val="000000"/>
                  </a:solidFill>
                  <a:latin typeface="Times New Roman" pitchFamily="18" charset="0"/>
                  <a:sym typeface="Wingdings" pitchFamily="2" charset="2"/>
                </a:rPr>
                <a:t></a:t>
              </a:r>
              <a:r>
                <a:rPr kumimoji="1" lang="en-US" altLang="zh-CN" sz="3323" b="1" dirty="0">
                  <a:solidFill>
                    <a:srgbClr val="000000"/>
                  </a:solidFill>
                  <a:latin typeface="Times New Roman" pitchFamily="18" charset="0"/>
                </a:rPr>
                <a:t> </a:t>
              </a:r>
              <a:endParaRPr kumimoji="1" lang="en-US" altLang="zh-CN" sz="2954" b="1" dirty="0">
                <a:latin typeface="Times New Roman" pitchFamily="18" charset="0"/>
              </a:endParaRPr>
            </a:p>
          </p:txBody>
        </p:sp>
        <p:sp>
          <p:nvSpPr>
            <p:cNvPr id="10" name="Text Box 5"/>
            <p:cNvSpPr txBox="1">
              <a:spLocks noChangeArrowheads="1"/>
            </p:cNvSpPr>
            <p:nvPr/>
          </p:nvSpPr>
          <p:spPr bwMode="auto">
            <a:xfrm>
              <a:off x="8142932" y="3352008"/>
              <a:ext cx="698500" cy="5945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323" b="1">
                  <a:solidFill>
                    <a:srgbClr val="000000"/>
                  </a:solidFill>
                  <a:latin typeface="Times New Roman" pitchFamily="18" charset="0"/>
                  <a:sym typeface="Wingdings" pitchFamily="2" charset="2"/>
                </a:rPr>
                <a:t></a:t>
              </a:r>
              <a:r>
                <a:rPr kumimoji="1" lang="en-US" altLang="zh-CN" sz="3323" b="1">
                  <a:solidFill>
                    <a:srgbClr val="000000"/>
                  </a:solidFill>
                  <a:latin typeface="Times New Roman" pitchFamily="18" charset="0"/>
                </a:rPr>
                <a:t> </a:t>
              </a:r>
              <a:endParaRPr kumimoji="1" lang="en-US" altLang="zh-CN" sz="2954" b="1">
                <a:latin typeface="Times New Roman" pitchFamily="18" charset="0"/>
              </a:endParaRPr>
            </a:p>
          </p:txBody>
        </p:sp>
        <p:sp>
          <p:nvSpPr>
            <p:cNvPr id="11" name="Text Box 24"/>
            <p:cNvSpPr txBox="1">
              <a:spLocks noChangeArrowheads="1"/>
            </p:cNvSpPr>
            <p:nvPr/>
          </p:nvSpPr>
          <p:spPr bwMode="auto">
            <a:xfrm>
              <a:off x="1238895" y="3140819"/>
              <a:ext cx="332283"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77" b="1">
                  <a:latin typeface="Times New Roman" pitchFamily="18" charset="0"/>
                </a:rPr>
                <a:t>A</a:t>
              </a:r>
            </a:p>
          </p:txBody>
        </p:sp>
        <p:sp>
          <p:nvSpPr>
            <p:cNvPr id="12" name="Text Box 25"/>
            <p:cNvSpPr txBox="1">
              <a:spLocks noChangeArrowheads="1"/>
            </p:cNvSpPr>
            <p:nvPr/>
          </p:nvSpPr>
          <p:spPr bwMode="auto">
            <a:xfrm>
              <a:off x="8328670" y="3140819"/>
              <a:ext cx="32232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77" b="1">
                  <a:latin typeface="Times New Roman" pitchFamily="18" charset="0"/>
                </a:rPr>
                <a:t>B</a:t>
              </a:r>
            </a:p>
          </p:txBody>
        </p:sp>
        <p:sp>
          <p:nvSpPr>
            <p:cNvPr id="1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1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1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7" b="1" dirty="0">
                  <a:latin typeface="Times New Roman" pitchFamily="18" charset="0"/>
                </a:rPr>
                <a:t>C</a:t>
              </a:r>
            </a:p>
          </p:txBody>
        </p:sp>
        <p:sp>
          <p:nvSpPr>
            <p:cNvPr id="1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7" b="1">
                  <a:latin typeface="Times New Roman" pitchFamily="18" charset="0"/>
                </a:rPr>
                <a:t>D</a:t>
              </a:r>
            </a:p>
          </p:txBody>
        </p:sp>
        <p:sp>
          <p:nvSpPr>
            <p:cNvPr id="1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7" b="1">
                  <a:latin typeface="Times New Roman" pitchFamily="18" charset="0"/>
                </a:rPr>
                <a:t>E</a:t>
              </a:r>
            </a:p>
          </p:txBody>
        </p:sp>
        <p:sp>
          <p:nvSpPr>
            <p:cNvPr id="1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7" b="1">
                  <a:latin typeface="Times New Roman" pitchFamily="18" charset="0"/>
                </a:rPr>
                <a:t>F</a:t>
              </a:r>
            </a:p>
          </p:txBody>
        </p:sp>
        <p:sp>
          <p:nvSpPr>
            <p:cNvPr id="19" name="Text Box 28"/>
            <p:cNvSpPr txBox="1">
              <a:spLocks noChangeArrowheads="1"/>
            </p:cNvSpPr>
            <p:nvPr/>
          </p:nvSpPr>
          <p:spPr bwMode="auto">
            <a:xfrm>
              <a:off x="4775874" y="2705045"/>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电信网</a:t>
              </a:r>
            </a:p>
          </p:txBody>
        </p:sp>
        <p:sp>
          <p:nvSpPr>
            <p:cNvPr id="20" name="Text Box 29"/>
            <p:cNvSpPr txBox="1">
              <a:spLocks noChangeArrowheads="1"/>
            </p:cNvSpPr>
            <p:nvPr/>
          </p:nvSpPr>
          <p:spPr bwMode="auto">
            <a:xfrm>
              <a:off x="2815282" y="3140819"/>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77" b="1" dirty="0">
                  <a:latin typeface="Times New Roman" pitchFamily="18" charset="0"/>
                </a:rPr>
                <a:t>交换机</a:t>
              </a:r>
            </a:p>
          </p:txBody>
        </p:sp>
        <p:sp>
          <p:nvSpPr>
            <p:cNvPr id="21" name="Text Box 30"/>
            <p:cNvSpPr txBox="1">
              <a:spLocks noChangeArrowheads="1"/>
            </p:cNvSpPr>
            <p:nvPr/>
          </p:nvSpPr>
          <p:spPr bwMode="auto">
            <a:xfrm>
              <a:off x="3966220" y="3140819"/>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77" b="1">
                  <a:latin typeface="Times New Roman" pitchFamily="18" charset="0"/>
                </a:rPr>
                <a:t>交换机</a:t>
              </a:r>
            </a:p>
          </p:txBody>
        </p:sp>
        <p:sp>
          <p:nvSpPr>
            <p:cNvPr id="22" name="Text Box 31"/>
            <p:cNvSpPr txBox="1">
              <a:spLocks noChangeArrowheads="1"/>
            </p:cNvSpPr>
            <p:nvPr/>
          </p:nvSpPr>
          <p:spPr bwMode="auto">
            <a:xfrm>
              <a:off x="5190182" y="3140819"/>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77" b="1">
                  <a:latin typeface="Times New Roman" pitchFamily="18" charset="0"/>
                </a:rPr>
                <a:t>交换机</a:t>
              </a:r>
            </a:p>
          </p:txBody>
        </p:sp>
        <p:sp>
          <p:nvSpPr>
            <p:cNvPr id="23" name="Text Box 32"/>
            <p:cNvSpPr txBox="1">
              <a:spLocks noChangeArrowheads="1"/>
            </p:cNvSpPr>
            <p:nvPr/>
          </p:nvSpPr>
          <p:spPr bwMode="auto">
            <a:xfrm>
              <a:off x="6414145" y="3140819"/>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77" b="1">
                  <a:latin typeface="Times New Roman" pitchFamily="18" charset="0"/>
                </a:rPr>
                <a:t>交换机</a:t>
              </a:r>
            </a:p>
          </p:txBody>
        </p:sp>
        <p:sp>
          <p:nvSpPr>
            <p:cNvPr id="24" name="Text Box 34"/>
            <p:cNvSpPr txBox="1">
              <a:spLocks noChangeArrowheads="1"/>
            </p:cNvSpPr>
            <p:nvPr/>
          </p:nvSpPr>
          <p:spPr bwMode="auto">
            <a:xfrm>
              <a:off x="4615507" y="4364782"/>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中继线</a:t>
              </a:r>
            </a:p>
          </p:txBody>
        </p:sp>
        <p:sp>
          <p:nvSpPr>
            <p:cNvPr id="2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2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2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2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2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30" name="Text Box 40"/>
            <p:cNvSpPr txBox="1">
              <a:spLocks noChangeArrowheads="1"/>
            </p:cNvSpPr>
            <p:nvPr/>
          </p:nvSpPr>
          <p:spPr bwMode="auto">
            <a:xfrm>
              <a:off x="2167582" y="4148882"/>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用户线</a:t>
              </a:r>
            </a:p>
          </p:txBody>
        </p:sp>
        <p:sp>
          <p:nvSpPr>
            <p:cNvPr id="31" name="Text Box 41"/>
            <p:cNvSpPr txBox="1">
              <a:spLocks noChangeArrowheads="1"/>
            </p:cNvSpPr>
            <p:nvPr/>
          </p:nvSpPr>
          <p:spPr bwMode="auto">
            <a:xfrm>
              <a:off x="7134870" y="4148882"/>
              <a:ext cx="783734" cy="3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Times New Roman" pitchFamily="18" charset="0"/>
                </a:rPr>
                <a:t>用户线</a:t>
              </a:r>
            </a:p>
          </p:txBody>
        </p:sp>
        <p:grpSp>
          <p:nvGrpSpPr>
            <p:cNvPr id="32" name="Group 56"/>
            <p:cNvGrpSpPr>
              <a:grpSpLocks/>
            </p:cNvGrpSpPr>
            <p:nvPr/>
          </p:nvGrpSpPr>
          <p:grpSpPr bwMode="auto">
            <a:xfrm flipH="1">
              <a:off x="7185670" y="3528169"/>
              <a:ext cx="1008062" cy="146050"/>
              <a:chOff x="1519" y="2160"/>
              <a:chExt cx="953" cy="227"/>
            </a:xfrm>
          </p:grpSpPr>
          <p:sp>
            <p:nvSpPr>
              <p:cNvPr id="42"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43"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44"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45"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46"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grpSp>
        <p:grpSp>
          <p:nvGrpSpPr>
            <p:cNvPr id="33" name="Group 64"/>
            <p:cNvGrpSpPr>
              <a:grpSpLocks/>
            </p:cNvGrpSpPr>
            <p:nvPr/>
          </p:nvGrpSpPr>
          <p:grpSpPr bwMode="auto">
            <a:xfrm>
              <a:off x="1713557" y="3501182"/>
              <a:ext cx="1008063" cy="146050"/>
              <a:chOff x="1519" y="2160"/>
              <a:chExt cx="953" cy="227"/>
            </a:xfrm>
          </p:grpSpPr>
          <p:sp>
            <p:nvSpPr>
              <p:cNvPr id="37"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38"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39"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40"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b="1"/>
              </a:p>
            </p:txBody>
          </p:sp>
          <p:sp>
            <p:nvSpPr>
              <p:cNvPr id="41"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grpSp>
        <p:sp>
          <p:nvSpPr>
            <p:cNvPr id="3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3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sp>
          <p:nvSpPr>
            <p:cNvPr id="3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p>
          </p:txBody>
        </p:sp>
      </p:grpSp>
      <p:sp>
        <p:nvSpPr>
          <p:cNvPr id="6" name="矩形 5"/>
          <p:cNvSpPr/>
          <p:nvPr/>
        </p:nvSpPr>
        <p:spPr>
          <a:xfrm>
            <a:off x="1188555" y="6440499"/>
            <a:ext cx="6646638" cy="412477"/>
          </a:xfrm>
          <a:prstGeom prst="rect">
            <a:avLst/>
          </a:prstGeom>
        </p:spPr>
        <p:txBody>
          <a:bodyPr wrap="square">
            <a:spAutoFit/>
          </a:bodyPr>
          <a:lstStyle/>
          <a:p>
            <a:pPr algn="ctr"/>
            <a:r>
              <a:rPr lang="zh-CN" altLang="zh-CN" sz="2000" b="1" dirty="0"/>
              <a:t>电路交换的用户始终占用端到端的通信资源</a:t>
            </a:r>
            <a:endParaRPr lang="zh-CN" altLang="en-US" sz="2000" b="1" dirty="0"/>
          </a:p>
        </p:txBody>
      </p:sp>
    </p:spTree>
    <p:extLst>
      <p:ext uri="{BB962C8B-B14F-4D97-AF65-F5344CB8AC3E}">
        <p14:creationId xmlns:p14="http://schemas.microsoft.com/office/powerpoint/2010/main" val="2451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987">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9"/>
                                          </p:stCondLst>
                                        </p:cTn>
                                        <p:tgtEl>
                                          <p:spTgt spid="41987">
                                            <p:txEl>
                                              <p:pRg st="2" end="2"/>
                                            </p:txEl>
                                          </p:spTgt>
                                        </p:tgtEl>
                                        <p:attrNameLst>
                                          <p:attrName>style.visibility</p:attrName>
                                        </p:attrNameLst>
                                      </p:cBhvr>
                                      <p:to>
                                        <p:strVal val="visible"/>
                                      </p:to>
                                    </p:set>
                                  </p:childTnLst>
                                </p:cTn>
                              </p:par>
                            </p:childTnLst>
                          </p:cTn>
                        </p:par>
                        <p:par>
                          <p:cTn id="21" fill="hold">
                            <p:stCondLst>
                              <p:cond delay="750"/>
                            </p:stCondLst>
                            <p:childTnLst>
                              <p:par>
                                <p:cTn id="22" presetID="1" presetClass="entr" presetSubtype="0" fill="hold" grpId="0" nodeType="afterEffect">
                                  <p:stCondLst>
                                    <p:cond delay="0"/>
                                  </p:stCondLst>
                                  <p:childTnLst>
                                    <p:set>
                                      <p:cBhvr>
                                        <p:cTn id="23" dur="1" fill="hold">
                                          <p:stCondLst>
                                            <p:cond delay="749"/>
                                          </p:stCondLst>
                                        </p:cTn>
                                        <p:tgtEl>
                                          <p:spTgt spid="41987">
                                            <p:txEl>
                                              <p:pRg st="3" end="3"/>
                                            </p:txEl>
                                          </p:spTgt>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749"/>
                                          </p:stCondLst>
                                        </p:cTn>
                                        <p:tgtEl>
                                          <p:spTgt spid="41987">
                                            <p:txEl>
                                              <p:pRg st="4" end="4"/>
                                            </p:txEl>
                                          </p:spTgt>
                                        </p:tgtEl>
                                        <p:attrNameLst>
                                          <p:attrName>style.visibility</p:attrName>
                                        </p:attrNameLst>
                                      </p:cBhvr>
                                      <p:to>
                                        <p:strVal val="visible"/>
                                      </p:to>
                                    </p:set>
                                  </p:childTnLst>
                                </p:cTn>
                              </p:par>
                            </p:childTnLst>
                          </p:cTn>
                        </p:par>
                        <p:par>
                          <p:cTn id="27" fill="hold">
                            <p:stCondLst>
                              <p:cond delay="2250"/>
                            </p:stCondLst>
                            <p:childTnLst>
                              <p:par>
                                <p:cTn id="28" presetID="1" presetClass="entr" presetSubtype="0" fill="hold" grpId="0" nodeType="afterEffect">
                                  <p:stCondLst>
                                    <p:cond delay="0"/>
                                  </p:stCondLst>
                                  <p:childTnLst>
                                    <p:set>
                                      <p:cBhvr>
                                        <p:cTn id="29" dur="1" fill="hold">
                                          <p:stCondLst>
                                            <p:cond delay="749"/>
                                          </p:stCondLst>
                                        </p:cTn>
                                        <p:tgtEl>
                                          <p:spTgt spid="41987">
                                            <p:txEl>
                                              <p:pRg st="5" end="5"/>
                                            </p:txEl>
                                          </p:spTgt>
                                        </p:tgtEl>
                                        <p:attrNameLst>
                                          <p:attrName>style.visibility</p:attrName>
                                        </p:attrNameLst>
                                      </p:cBhvr>
                                      <p:to>
                                        <p:strVal val="visible"/>
                                      </p:to>
                                    </p:se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smtClean="0"/>
              <a:t>1. </a:t>
            </a:r>
            <a:r>
              <a:rPr lang="zh-CN" altLang="en-US" dirty="0" smtClean="0"/>
              <a:t>电路交换</a:t>
            </a:r>
            <a:endParaRPr lang="zh-CN" altLang="en-US" dirty="0"/>
          </a:p>
        </p:txBody>
      </p:sp>
      <p:sp>
        <p:nvSpPr>
          <p:cNvPr id="47107" name="Rectangle 3"/>
          <p:cNvSpPr>
            <a:spLocks noGrp="1" noChangeArrowheads="1"/>
          </p:cNvSpPr>
          <p:nvPr>
            <p:ph idx="1"/>
          </p:nvPr>
        </p:nvSpPr>
        <p:spPr/>
        <p:txBody>
          <a:bodyPr/>
          <a:lstStyle/>
          <a:p>
            <a:pPr marL="0" indent="0">
              <a:buNone/>
            </a:pPr>
            <a:r>
              <a:rPr lang="zh-CN" altLang="en-US" sz="3600" i="1" u="sng" dirty="0" smtClean="0">
                <a:effectLst>
                  <a:outerShdw blurRad="38100" dist="38100" dir="2700000" algn="tl">
                    <a:srgbClr val="000000">
                      <a:alpha val="43137"/>
                    </a:srgbClr>
                  </a:outerShdw>
                </a:effectLst>
              </a:rPr>
              <a:t>缺点</a:t>
            </a:r>
            <a:r>
              <a:rPr lang="zh-CN" altLang="en-US" sz="3600" i="1" dirty="0" smtClean="0">
                <a:effectLst>
                  <a:outerShdw blurRad="38100" dist="38100" dir="2700000" algn="tl">
                    <a:srgbClr val="000000">
                      <a:alpha val="43137"/>
                    </a:srgbClr>
                  </a:outerShdw>
                </a:effectLst>
              </a:rPr>
              <a:t>：</a:t>
            </a:r>
            <a:endParaRPr lang="en-US" altLang="zh-CN" sz="3600" i="1" dirty="0" smtClean="0">
              <a:effectLst>
                <a:outerShdw blurRad="38100" dist="38100" dir="2700000" algn="tl">
                  <a:srgbClr val="000000">
                    <a:alpha val="43137"/>
                  </a:srgbClr>
                </a:outerShdw>
              </a:effectLst>
            </a:endParaRPr>
          </a:p>
          <a:p>
            <a:r>
              <a:rPr lang="zh-CN" altLang="en-US" dirty="0" smtClean="0"/>
              <a:t>通信</a:t>
            </a:r>
            <a:r>
              <a:rPr lang="zh-CN" altLang="en-US" dirty="0"/>
              <a:t>链路</a:t>
            </a:r>
            <a:r>
              <a:rPr lang="zh-CN" altLang="en-US" dirty="0" smtClean="0"/>
              <a:t>的</a:t>
            </a:r>
            <a:r>
              <a:rPr lang="zh-CN" altLang="en-US" dirty="0"/>
              <a:t>利用率很</a:t>
            </a:r>
            <a:r>
              <a:rPr lang="zh-CN" altLang="en-US" dirty="0" smtClean="0"/>
              <a:t>低，资源浪费。</a:t>
            </a:r>
            <a:endParaRPr lang="en-US" altLang="zh-CN" dirty="0" smtClean="0"/>
          </a:p>
          <a:p>
            <a:r>
              <a:rPr lang="zh-CN" altLang="en-US" dirty="0" smtClean="0"/>
              <a:t>维持连接的信令复杂，成本高。</a:t>
            </a:r>
            <a:endParaRPr lang="zh-CN" altLang="en-US" dirty="0"/>
          </a:p>
        </p:txBody>
      </p:sp>
    </p:spTree>
    <p:extLst>
      <p:ext uri="{BB962C8B-B14F-4D97-AF65-F5344CB8AC3E}">
        <p14:creationId xmlns:p14="http://schemas.microsoft.com/office/powerpoint/2010/main" val="17387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a:xfrm>
            <a:off x="291401" y="876129"/>
            <a:ext cx="8531051" cy="2853515"/>
          </a:xfrm>
        </p:spPr>
        <p:txBody>
          <a:bodyPr>
            <a:normAutofit/>
          </a:bodyPr>
          <a:lstStyle/>
          <a:p>
            <a:pPr marL="0" indent="0">
              <a:buNone/>
            </a:pPr>
            <a:r>
              <a:rPr lang="zh-CN" altLang="en-US" sz="3600" i="1" u="sng" dirty="0" smtClean="0">
                <a:effectLst>
                  <a:outerShdw blurRad="38100" dist="38100" dir="2700000" algn="tl">
                    <a:srgbClr val="000000">
                      <a:alpha val="43137"/>
                    </a:srgbClr>
                  </a:outerShdw>
                </a:effectLst>
              </a:rPr>
              <a:t>特点</a:t>
            </a:r>
            <a:r>
              <a:rPr lang="zh-CN" altLang="en-US" sz="3600" i="1" dirty="0" smtClean="0">
                <a:effectLst>
                  <a:outerShdw blurRad="38100" dist="38100" dir="2700000" algn="tl">
                    <a:srgbClr val="000000">
                      <a:alpha val="43137"/>
                    </a:srgbClr>
                  </a:outerShdw>
                </a:effectLst>
              </a:rPr>
              <a:t>：</a:t>
            </a:r>
            <a:endParaRPr lang="en-US" altLang="zh-CN" sz="3600" i="1" dirty="0" smtClean="0">
              <a:effectLst>
                <a:outerShdw blurRad="38100" dist="38100" dir="2700000" algn="tl">
                  <a:srgbClr val="000000">
                    <a:alpha val="43137"/>
                  </a:srgbClr>
                </a:outerShdw>
              </a:effectLst>
            </a:endParaRPr>
          </a:p>
          <a:p>
            <a:r>
              <a:rPr lang="zh-CN" altLang="en-US" dirty="0" smtClean="0">
                <a:solidFill>
                  <a:srgbClr val="FF0000"/>
                </a:solidFill>
              </a:rPr>
              <a:t>划分分组，</a:t>
            </a:r>
            <a:r>
              <a:rPr lang="zh-CN" altLang="en-US" dirty="0" smtClean="0"/>
              <a:t>发送端把</a:t>
            </a:r>
            <a:r>
              <a:rPr lang="zh-CN" altLang="en-US" dirty="0"/>
              <a:t>较长的报文划分成较</a:t>
            </a:r>
            <a:r>
              <a:rPr lang="zh-CN" altLang="en-US" dirty="0" smtClean="0"/>
              <a:t>短的数据块，加上首部构成一个个</a:t>
            </a:r>
            <a:r>
              <a:rPr lang="zh-CN" altLang="en-US" dirty="0" smtClean="0">
                <a:solidFill>
                  <a:srgbClr val="FF0000"/>
                </a:solidFill>
              </a:rPr>
              <a:t>分组（</a:t>
            </a:r>
            <a:r>
              <a:rPr lang="en-US" altLang="zh-CN" dirty="0" smtClean="0">
                <a:solidFill>
                  <a:srgbClr val="FF0000"/>
                </a:solidFill>
              </a:rPr>
              <a:t>packet</a:t>
            </a:r>
            <a:r>
              <a:rPr lang="zh-CN" altLang="en-US" dirty="0" smtClean="0">
                <a:solidFill>
                  <a:srgbClr val="FF0000"/>
                </a:solidFill>
              </a:rPr>
              <a:t>）</a:t>
            </a:r>
            <a:r>
              <a:rPr lang="zh-CN" altLang="en-US" dirty="0" smtClean="0"/>
              <a:t>。</a:t>
            </a:r>
            <a:r>
              <a:rPr lang="zh-CN" altLang="en-US" dirty="0" smtClean="0">
                <a:solidFill>
                  <a:srgbClr val="FF0000"/>
                </a:solidFill>
              </a:rPr>
              <a:t> </a:t>
            </a:r>
            <a:endParaRPr lang="zh-CN" altLang="en-US" dirty="0">
              <a:solidFill>
                <a:srgbClr val="FF0000"/>
              </a:solidFill>
            </a:endParaRPr>
          </a:p>
          <a:p>
            <a:r>
              <a:rPr lang="zh-CN" altLang="zh-CN" dirty="0" smtClean="0">
                <a:solidFill>
                  <a:srgbClr val="FF0000"/>
                </a:solidFill>
              </a:rPr>
              <a:t>存储转发</a:t>
            </a:r>
            <a:r>
              <a:rPr lang="zh-CN" altLang="en-US" dirty="0" smtClean="0">
                <a:solidFill>
                  <a:srgbClr val="FF0000"/>
                </a:solidFill>
              </a:rPr>
              <a:t>，</a:t>
            </a:r>
            <a:r>
              <a:rPr lang="zh-CN" altLang="en-US" dirty="0" smtClean="0"/>
              <a:t>先完整的接收完一个分组，再向输出链路发送该分组。</a:t>
            </a:r>
            <a:endParaRPr lang="en-US" altLang="zh-CN" dirty="0" smtClean="0"/>
          </a:p>
        </p:txBody>
      </p:sp>
      <p:sp>
        <p:nvSpPr>
          <p:cNvPr id="49160" name="Line 8"/>
          <p:cNvSpPr>
            <a:spLocks noChangeShapeType="1"/>
          </p:cNvSpPr>
          <p:nvPr/>
        </p:nvSpPr>
        <p:spPr bwMode="auto">
          <a:xfrm>
            <a:off x="1930960" y="4121195"/>
            <a:ext cx="5494773" cy="1"/>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49161" name="Text Box 9"/>
          <p:cNvSpPr txBox="1">
            <a:spLocks noChangeArrowheads="1"/>
          </p:cNvSpPr>
          <p:nvPr/>
        </p:nvSpPr>
        <p:spPr bwMode="auto">
          <a:xfrm>
            <a:off x="4164087" y="3906841"/>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1787600" y="4397738"/>
            <a:ext cx="5688378" cy="419101"/>
            <a:chOff x="1202" y="2206"/>
            <a:chExt cx="3311" cy="286"/>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49228" name="Text Box 76"/>
            <p:cNvSpPr txBox="1">
              <a:spLocks noChangeArrowheads="1"/>
            </p:cNvSpPr>
            <p:nvPr/>
          </p:nvSpPr>
          <p:spPr bwMode="auto">
            <a:xfrm>
              <a:off x="1202" y="2219"/>
              <a:ext cx="331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0099"/>
                  </a:solidFill>
                </a:rPr>
                <a:t>1101000110101010110101011100010011010010</a:t>
              </a:r>
              <a:r>
                <a:rPr lang="en-US" altLang="zh-CN" sz="2000" b="1" dirty="0" smtClean="0">
                  <a:solidFill>
                    <a:srgbClr val="000099"/>
                  </a:solidFill>
                  <a:latin typeface="宋体" panose="02010600030101010101" pitchFamily="2" charset="-122"/>
                  <a:ea typeface="宋体" panose="02010600030101010101" pitchFamily="2" charset="-122"/>
                </a:rPr>
                <a:t>…</a:t>
              </a:r>
              <a:endParaRPr lang="en-US" altLang="zh-CN" sz="2000" b="1" dirty="0">
                <a:solidFill>
                  <a:srgbClr val="000099"/>
                </a:solidFill>
              </a:endParaRPr>
            </a:p>
          </p:txBody>
        </p:sp>
      </p:grpSp>
      <p:grpSp>
        <p:nvGrpSpPr>
          <p:cNvPr id="49233" name="Group 81"/>
          <p:cNvGrpSpPr>
            <a:grpSpLocks/>
          </p:cNvGrpSpPr>
          <p:nvPr/>
        </p:nvGrpSpPr>
        <p:grpSpPr bwMode="auto">
          <a:xfrm>
            <a:off x="3198146" y="4833591"/>
            <a:ext cx="3184948" cy="934622"/>
            <a:chOff x="2144" y="2478"/>
            <a:chExt cx="1431" cy="623"/>
          </a:xfrm>
        </p:grpSpPr>
        <p:sp>
          <p:nvSpPr>
            <p:cNvPr id="49230" name="Text Box 78"/>
            <p:cNvSpPr txBox="1">
              <a:spLocks noChangeArrowheads="1"/>
            </p:cNvSpPr>
            <p:nvPr/>
          </p:nvSpPr>
          <p:spPr bwMode="auto">
            <a:xfrm>
              <a:off x="2144" y="2774"/>
              <a:ext cx="14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585" b="1" dirty="0" smtClean="0">
                  <a:latin typeface="+mn-ea"/>
                </a:rPr>
                <a:t>报文较长不</a:t>
              </a:r>
              <a:r>
                <a:rPr lang="zh-CN" altLang="en-US" sz="2585" b="1" dirty="0">
                  <a:latin typeface="+mn-ea"/>
                </a:rPr>
                <a:t>便于传输</a:t>
              </a:r>
            </a:p>
          </p:txBody>
        </p:sp>
        <p:sp>
          <p:nvSpPr>
            <p:cNvPr id="49231" name="Line 79"/>
            <p:cNvSpPr>
              <a:spLocks noChangeShapeType="1"/>
            </p:cNvSpPr>
            <p:nvPr/>
          </p:nvSpPr>
          <p:spPr bwMode="auto">
            <a:xfrm flipV="1">
              <a:off x="2789" y="2478"/>
              <a:ext cx="91" cy="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ndParaRPr>
            </a:p>
          </p:txBody>
        </p:sp>
      </p:grpSp>
      <p:cxnSp>
        <p:nvCxnSpPr>
          <p:cNvPr id="3" name="直接连接符 2"/>
          <p:cNvCxnSpPr/>
          <p:nvPr/>
        </p:nvCxnSpPr>
        <p:spPr bwMode="auto">
          <a:xfrm>
            <a:off x="1860625" y="3977177"/>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461943" y="3977177"/>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2023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1979614" y="2320780"/>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3708401" y="2320780"/>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437188" y="2320780"/>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1979613" y="1900220"/>
            <a:ext cx="5184775" cy="376605"/>
            <a:chOff x="1247" y="1737"/>
            <a:chExt cx="3266" cy="257"/>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3251" name="Text Box 3"/>
            <p:cNvSpPr txBox="1">
              <a:spLocks noChangeArrowheads="1"/>
            </p:cNvSpPr>
            <p:nvPr/>
          </p:nvSpPr>
          <p:spPr bwMode="auto">
            <a:xfrm>
              <a:off x="2699" y="1737"/>
              <a:ext cx="415" cy="2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403351" y="2932493"/>
            <a:ext cx="576263" cy="39858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132138" y="3717291"/>
            <a:ext cx="576262" cy="39858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4859338" y="4515109"/>
            <a:ext cx="576262" cy="39858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404938" y="2399911"/>
            <a:ext cx="2303462" cy="451338"/>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3272" name="Text Box 24"/>
            <p:cNvSpPr txBox="1">
              <a:spLocks noChangeArrowheads="1"/>
            </p:cNvSpPr>
            <p:nvPr/>
          </p:nvSpPr>
          <p:spPr bwMode="auto">
            <a:xfrm>
              <a:off x="2489" y="2532"/>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1</a:t>
              </a:r>
            </a:p>
          </p:txBody>
        </p:sp>
      </p:grpSp>
      <p:grpSp>
        <p:nvGrpSpPr>
          <p:cNvPr id="53274" name="Group 26"/>
          <p:cNvGrpSpPr>
            <a:grpSpLocks/>
          </p:cNvGrpSpPr>
          <p:nvPr/>
        </p:nvGrpSpPr>
        <p:grpSpPr bwMode="auto">
          <a:xfrm>
            <a:off x="3132139" y="3198545"/>
            <a:ext cx="2303462" cy="451338"/>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3276" name="Text Box 28"/>
            <p:cNvSpPr txBox="1">
              <a:spLocks noChangeArrowheads="1"/>
            </p:cNvSpPr>
            <p:nvPr/>
          </p:nvSpPr>
          <p:spPr bwMode="auto">
            <a:xfrm>
              <a:off x="2489" y="2532"/>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2</a:t>
              </a:r>
            </a:p>
          </p:txBody>
        </p:sp>
      </p:grpSp>
      <p:grpSp>
        <p:nvGrpSpPr>
          <p:cNvPr id="53277" name="Group 29"/>
          <p:cNvGrpSpPr>
            <a:grpSpLocks/>
          </p:cNvGrpSpPr>
          <p:nvPr/>
        </p:nvGrpSpPr>
        <p:grpSpPr bwMode="auto">
          <a:xfrm>
            <a:off x="4859339" y="3995714"/>
            <a:ext cx="2303462" cy="451338"/>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3279" name="Text Box 31"/>
            <p:cNvSpPr txBox="1">
              <a:spLocks noChangeArrowheads="1"/>
            </p:cNvSpPr>
            <p:nvPr/>
          </p:nvSpPr>
          <p:spPr bwMode="auto">
            <a:xfrm>
              <a:off x="2489" y="2532"/>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3</a:t>
              </a:r>
            </a:p>
          </p:txBody>
        </p:sp>
      </p:grpSp>
      <p:sp>
        <p:nvSpPr>
          <p:cNvPr id="53281" name="Text Box 33"/>
          <p:cNvSpPr txBox="1">
            <a:spLocks noChangeArrowheads="1"/>
          </p:cNvSpPr>
          <p:nvPr/>
        </p:nvSpPr>
        <p:spPr bwMode="auto">
          <a:xfrm>
            <a:off x="1355577" y="5272440"/>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ea"/>
              </a:rPr>
              <a:t>请注意：现在左边是“前面”</a:t>
            </a:r>
          </a:p>
        </p:txBody>
      </p:sp>
      <p:cxnSp>
        <p:nvCxnSpPr>
          <p:cNvPr id="25" name="直接连接符 24"/>
          <p:cNvCxnSpPr/>
          <p:nvPr/>
        </p:nvCxnSpPr>
        <p:spPr bwMode="auto">
          <a:xfrm>
            <a:off x="1981201" y="1900215"/>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150451" y="1900215"/>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8246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r>
              <a:rPr lang="zh-CN" altLang="en-US" dirty="0" smtClean="0"/>
              <a:t>分组交换网的</a:t>
            </a:r>
            <a:r>
              <a:rPr lang="zh-CN" altLang="en-US" dirty="0"/>
              <a:t>传输单元</a:t>
            </a:r>
          </a:p>
        </p:txBody>
      </p:sp>
      <p:sp>
        <p:nvSpPr>
          <p:cNvPr id="57353" name="Rectangle 9"/>
          <p:cNvSpPr>
            <a:spLocks noGrp="1" noChangeArrowheads="1"/>
          </p:cNvSpPr>
          <p:nvPr>
            <p:ph idx="1"/>
          </p:nvPr>
        </p:nvSpPr>
        <p:spPr>
          <a:xfrm>
            <a:off x="291401" y="856035"/>
            <a:ext cx="8531051" cy="1298332"/>
          </a:xfrm>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a:t>
            </a:r>
            <a:r>
              <a:rPr lang="zh-CN" altLang="en-US" dirty="0" smtClean="0"/>
              <a:t>端。</a:t>
            </a:r>
            <a:endParaRPr lang="zh-CN" altLang="en-US" dirty="0"/>
          </a:p>
        </p:txBody>
      </p:sp>
      <p:grpSp>
        <p:nvGrpSpPr>
          <p:cNvPr id="57366" name="Group 22"/>
          <p:cNvGrpSpPr>
            <a:grpSpLocks/>
          </p:cNvGrpSpPr>
          <p:nvPr/>
        </p:nvGrpSpPr>
        <p:grpSpPr bwMode="auto">
          <a:xfrm>
            <a:off x="1664364" y="2471351"/>
            <a:ext cx="2305050" cy="917331"/>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7359" name="Text Box 15"/>
              <p:cNvSpPr txBox="1">
                <a:spLocks noChangeArrowheads="1"/>
              </p:cNvSpPr>
              <p:nvPr/>
            </p:nvSpPr>
            <p:spPr bwMode="auto">
              <a:xfrm>
                <a:off x="2489" y="2532"/>
                <a:ext cx="521"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1292" b="1">
                    <a:solidFill>
                      <a:srgbClr val="000099"/>
                    </a:solidFill>
                    <a:latin typeface="Tahoma" pitchFamily="34" charset="0"/>
                    <a:ea typeface="黑体" pitchFamily="2" charset="-122"/>
                  </a:rPr>
                  <a:t> </a:t>
                </a:r>
                <a:r>
                  <a:rPr lang="en-US" altLang="zh-CN" sz="1846" b="1">
                    <a:solidFill>
                      <a:srgbClr val="000099"/>
                    </a:solidFill>
                    <a:ea typeface="黑体" pitchFamily="2" charset="-122"/>
                  </a:rPr>
                  <a:t>1</a:t>
                </a:r>
              </a:p>
            </p:txBody>
          </p:sp>
        </p:grpSp>
      </p:grpSp>
      <p:grpSp>
        <p:nvGrpSpPr>
          <p:cNvPr id="57367" name="Group 23"/>
          <p:cNvGrpSpPr>
            <a:grpSpLocks/>
          </p:cNvGrpSpPr>
          <p:nvPr/>
        </p:nvGrpSpPr>
        <p:grpSpPr bwMode="auto">
          <a:xfrm>
            <a:off x="3393153" y="3269985"/>
            <a:ext cx="2303462" cy="917331"/>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7362" name="Text Box 18"/>
              <p:cNvSpPr txBox="1">
                <a:spLocks noChangeArrowheads="1"/>
              </p:cNvSpPr>
              <p:nvPr/>
            </p:nvSpPr>
            <p:spPr bwMode="auto">
              <a:xfrm>
                <a:off x="2489" y="2532"/>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2</a:t>
                </a:r>
              </a:p>
            </p:txBody>
          </p:sp>
        </p:grpSp>
      </p:grpSp>
      <p:grpSp>
        <p:nvGrpSpPr>
          <p:cNvPr id="57368" name="Group 24"/>
          <p:cNvGrpSpPr>
            <a:grpSpLocks/>
          </p:cNvGrpSpPr>
          <p:nvPr/>
        </p:nvGrpSpPr>
        <p:grpSpPr bwMode="auto">
          <a:xfrm>
            <a:off x="5120352" y="4067154"/>
            <a:ext cx="2309812" cy="905608"/>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7365" name="Text Box 21"/>
              <p:cNvSpPr txBox="1">
                <a:spLocks noChangeArrowheads="1"/>
              </p:cNvSpPr>
              <p:nvPr/>
            </p:nvSpPr>
            <p:spPr bwMode="auto">
              <a:xfrm>
                <a:off x="2489" y="2532"/>
                <a:ext cx="511"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1108" b="1">
                    <a:solidFill>
                      <a:srgbClr val="000099"/>
                    </a:solidFill>
                    <a:ea typeface="黑体" pitchFamily="2" charset="-122"/>
                  </a:rPr>
                  <a:t> </a:t>
                </a:r>
                <a:r>
                  <a:rPr lang="en-US" altLang="zh-CN" sz="1846" b="1">
                    <a:solidFill>
                      <a:srgbClr val="000099"/>
                    </a:solidFill>
                    <a:ea typeface="黑体" pitchFamily="2" charset="-122"/>
                  </a:rPr>
                  <a:t>3</a:t>
                </a:r>
              </a:p>
            </p:txBody>
          </p:sp>
        </p:grpSp>
      </p:grpSp>
      <p:sp>
        <p:nvSpPr>
          <p:cNvPr id="2" name="矩形 1"/>
          <p:cNvSpPr/>
          <p:nvPr/>
        </p:nvSpPr>
        <p:spPr>
          <a:xfrm>
            <a:off x="1664365" y="5130108"/>
            <a:ext cx="6031675" cy="433196"/>
          </a:xfrm>
          <a:prstGeom prst="rect">
            <a:avLst/>
          </a:prstGeom>
        </p:spPr>
        <p:txBody>
          <a:bodyPr wrap="square">
            <a:spAutoFit/>
          </a:bodyPr>
          <a:lstStyle/>
          <a:p>
            <a:pPr algn="ctr"/>
            <a:r>
              <a:rPr lang="zh-CN" altLang="zh-CN" sz="2215" b="1" dirty="0">
                <a:latin typeface="+mn-ea"/>
              </a:rPr>
              <a:t>以分组为基本单位在网络中传送</a:t>
            </a:r>
            <a:endParaRPr lang="zh-CN" altLang="en-US" sz="2215" b="1" dirty="0">
              <a:latin typeface="+mn-ea"/>
            </a:endParaRPr>
          </a:p>
        </p:txBody>
      </p:sp>
    </p:spTree>
    <p:extLst>
      <p:ext uri="{BB962C8B-B14F-4D97-AF65-F5344CB8AC3E}">
        <p14:creationId xmlns:p14="http://schemas.microsoft.com/office/powerpoint/2010/main" val="79750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smtClean="0"/>
              <a:t>1.3.2 </a:t>
            </a:r>
            <a:r>
              <a:rPr lang="zh-CN" altLang="en-US" dirty="0" smtClean="0"/>
              <a:t>因特网的核心部分</a:t>
            </a:r>
            <a:r>
              <a:rPr lang="en-US" altLang="zh-CN" dirty="0" smtClean="0"/>
              <a:t>:</a:t>
            </a:r>
            <a:r>
              <a:rPr lang="zh-CN" altLang="en-US" dirty="0" smtClean="0"/>
              <a:t>根本任务</a:t>
            </a:r>
            <a:endParaRPr lang="zh-CN" altLang="en-US" dirty="0"/>
          </a:p>
        </p:txBody>
      </p:sp>
      <p:sp>
        <p:nvSpPr>
          <p:cNvPr id="58371" name="Rectangle 3"/>
          <p:cNvSpPr>
            <a:spLocks noGrp="1" noChangeArrowheads="1"/>
          </p:cNvSpPr>
          <p:nvPr>
            <p:ph idx="1"/>
          </p:nvPr>
        </p:nvSpPr>
        <p:spPr>
          <a:xfrm>
            <a:off x="291401" y="856035"/>
            <a:ext cx="8531051" cy="2183798"/>
          </a:xfrm>
        </p:spPr>
        <p:txBody>
          <a:bodyPr/>
          <a:lstStyle/>
          <a:p>
            <a:pPr>
              <a:buFont typeface="Wingdings" panose="05000000000000000000" pitchFamily="2" charset="2"/>
              <a:buChar char="ü"/>
            </a:pPr>
            <a:r>
              <a:rPr lang="en-US" altLang="zh-CN" dirty="0" smtClean="0"/>
              <a:t> </a:t>
            </a:r>
            <a:r>
              <a:rPr lang="zh-CN" altLang="en-US" dirty="0" smtClean="0"/>
              <a:t>路由，决定</a:t>
            </a:r>
            <a:r>
              <a:rPr lang="zh-CN" altLang="en-US" dirty="0"/>
              <a:t>源</a:t>
            </a:r>
            <a:r>
              <a:rPr lang="en-US" altLang="zh-CN" dirty="0">
                <a:sym typeface="Wingdings" panose="05000000000000000000" pitchFamily="2" charset="2"/>
              </a:rPr>
              <a:t></a:t>
            </a:r>
            <a:r>
              <a:rPr lang="zh-CN" altLang="en-US" dirty="0">
                <a:sym typeface="Wingdings" panose="05000000000000000000" pitchFamily="2" charset="2"/>
              </a:rPr>
              <a:t>目的的</a:t>
            </a:r>
            <a:r>
              <a:rPr lang="zh-CN" altLang="en-US" dirty="0" smtClean="0">
                <a:sym typeface="Wingdings" panose="05000000000000000000" pitchFamily="2" charset="2"/>
              </a:rPr>
              <a:t>路径</a:t>
            </a:r>
            <a:endParaRPr lang="en-US" altLang="zh-CN" dirty="0" smtClean="0"/>
          </a:p>
          <a:p>
            <a:pPr lvl="1"/>
            <a:r>
              <a:rPr lang="zh-CN" altLang="en-US" dirty="0" smtClean="0"/>
              <a:t>路由表（路由算法）</a:t>
            </a:r>
            <a:endParaRPr lang="en-US" altLang="zh-CN" dirty="0"/>
          </a:p>
          <a:p>
            <a:pPr lvl="1"/>
            <a:r>
              <a:rPr lang="zh-CN" altLang="en-US" dirty="0" smtClean="0"/>
              <a:t>分组首部的目的地址</a:t>
            </a:r>
            <a:endParaRPr lang="en-US" altLang="zh-CN" dirty="0" smtClean="0"/>
          </a:p>
          <a:p>
            <a:pPr>
              <a:buFont typeface="Wingdings" panose="05000000000000000000" pitchFamily="2" charset="2"/>
              <a:buChar char="ü"/>
            </a:pPr>
            <a:r>
              <a:rPr lang="zh-CN" altLang="en-US" dirty="0" smtClean="0"/>
              <a:t> 转发，从入端口发送到出端口</a:t>
            </a:r>
            <a:endParaRPr lang="zh-CN" altLang="en-US" dirty="0"/>
          </a:p>
        </p:txBody>
      </p:sp>
      <p:sp>
        <p:nvSpPr>
          <p:cNvPr id="5" name="Freeform 3"/>
          <p:cNvSpPr>
            <a:spLocks/>
          </p:cNvSpPr>
          <p:nvPr/>
        </p:nvSpPr>
        <p:spPr bwMode="auto">
          <a:xfrm rot="16200000">
            <a:off x="2960517" y="3622774"/>
            <a:ext cx="2290993" cy="1544528"/>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connsiteX0" fmla="*/ 0 w 10000"/>
              <a:gd name="connsiteY0" fmla="*/ 0 h 9714"/>
              <a:gd name="connsiteX1" fmla="*/ 3718 w 10000"/>
              <a:gd name="connsiteY1" fmla="*/ 8779 h 9714"/>
              <a:gd name="connsiteX2" fmla="*/ 9148 w 10000"/>
              <a:gd name="connsiteY2" fmla="*/ 9657 h 9714"/>
              <a:gd name="connsiteX3" fmla="*/ 10000 w 10000"/>
              <a:gd name="connsiteY3" fmla="*/ 61 h 9714"/>
              <a:gd name="connsiteX4" fmla="*/ 0 w 10000"/>
              <a:gd name="connsiteY4" fmla="*/ 0 h 9714"/>
              <a:gd name="connsiteX0" fmla="*/ 0 w 10000"/>
              <a:gd name="connsiteY0" fmla="*/ 0 h 9095"/>
              <a:gd name="connsiteX1" fmla="*/ 3718 w 10000"/>
              <a:gd name="connsiteY1" fmla="*/ 9037 h 9095"/>
              <a:gd name="connsiteX2" fmla="*/ 5712 w 10000"/>
              <a:gd name="connsiteY2" fmla="*/ 8929 h 9095"/>
              <a:gd name="connsiteX3" fmla="*/ 10000 w 10000"/>
              <a:gd name="connsiteY3" fmla="*/ 63 h 9095"/>
              <a:gd name="connsiteX4" fmla="*/ 0 w 10000"/>
              <a:gd name="connsiteY4" fmla="*/ 0 h 9095"/>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8989"/>
              <a:gd name="connsiteY0" fmla="*/ 0 h 11618"/>
              <a:gd name="connsiteX1" fmla="*/ 2707 w 8989"/>
              <a:gd name="connsiteY1" fmla="*/ 11554 h 11618"/>
              <a:gd name="connsiteX2" fmla="*/ 4701 w 8989"/>
              <a:gd name="connsiteY2" fmla="*/ 11435 h 11618"/>
              <a:gd name="connsiteX3" fmla="*/ 8989 w 8989"/>
              <a:gd name="connsiteY3" fmla="*/ 1687 h 11618"/>
              <a:gd name="connsiteX4" fmla="*/ 0 w 8989"/>
              <a:gd name="connsiteY4" fmla="*/ 0 h 11618"/>
              <a:gd name="connsiteX0" fmla="*/ 0 w 9888"/>
              <a:gd name="connsiteY0" fmla="*/ 115 h 10115"/>
              <a:gd name="connsiteX1" fmla="*/ 3011 w 9888"/>
              <a:gd name="connsiteY1" fmla="*/ 10060 h 10115"/>
              <a:gd name="connsiteX2" fmla="*/ 5230 w 9888"/>
              <a:gd name="connsiteY2" fmla="*/ 9957 h 10115"/>
              <a:gd name="connsiteX3" fmla="*/ 9888 w 9888"/>
              <a:gd name="connsiteY3" fmla="*/ 0 h 10115"/>
              <a:gd name="connsiteX4" fmla="*/ 0 w 9888"/>
              <a:gd name="connsiteY4" fmla="*/ 115 h 10115"/>
              <a:gd name="connsiteX0" fmla="*/ 0 w 9829"/>
              <a:gd name="connsiteY0" fmla="*/ 0 h 10833"/>
              <a:gd name="connsiteX1" fmla="*/ 2874 w 9829"/>
              <a:gd name="connsiteY1" fmla="*/ 10779 h 10833"/>
              <a:gd name="connsiteX2" fmla="*/ 5118 w 9829"/>
              <a:gd name="connsiteY2" fmla="*/ 10677 h 10833"/>
              <a:gd name="connsiteX3" fmla="*/ 9829 w 9829"/>
              <a:gd name="connsiteY3" fmla="*/ 833 h 10833"/>
              <a:gd name="connsiteX4" fmla="*/ 0 w 9829"/>
              <a:gd name="connsiteY4" fmla="*/ 0 h 10833"/>
              <a:gd name="connsiteX0" fmla="*/ 0 w 10289"/>
              <a:gd name="connsiteY0" fmla="*/ 0 h 10000"/>
              <a:gd name="connsiteX1" fmla="*/ 2924 w 10289"/>
              <a:gd name="connsiteY1" fmla="*/ 9950 h 10000"/>
              <a:gd name="connsiteX2" fmla="*/ 5207 w 10289"/>
              <a:gd name="connsiteY2" fmla="*/ 9856 h 10000"/>
              <a:gd name="connsiteX3" fmla="*/ 10289 w 10289"/>
              <a:gd name="connsiteY3" fmla="*/ 54 h 10000"/>
              <a:gd name="connsiteX4" fmla="*/ 0 w 10289"/>
              <a:gd name="connsiteY4" fmla="*/ 0 h 10000"/>
              <a:gd name="connsiteX0" fmla="*/ 0 w 10289"/>
              <a:gd name="connsiteY0" fmla="*/ 0 h 10953"/>
              <a:gd name="connsiteX1" fmla="*/ 2924 w 10289"/>
              <a:gd name="connsiteY1" fmla="*/ 9950 h 10953"/>
              <a:gd name="connsiteX2" fmla="*/ 3723 w 10289"/>
              <a:gd name="connsiteY2" fmla="*/ 10695 h 10953"/>
              <a:gd name="connsiteX3" fmla="*/ 5207 w 10289"/>
              <a:gd name="connsiteY3" fmla="*/ 9856 h 10953"/>
              <a:gd name="connsiteX4" fmla="*/ 10289 w 10289"/>
              <a:gd name="connsiteY4" fmla="*/ 54 h 10953"/>
              <a:gd name="connsiteX5" fmla="*/ 0 w 10289"/>
              <a:gd name="connsiteY5" fmla="*/ 0 h 10953"/>
              <a:gd name="connsiteX0" fmla="*/ 0 w 10289"/>
              <a:gd name="connsiteY0" fmla="*/ 0 h 11138"/>
              <a:gd name="connsiteX1" fmla="*/ 2924 w 10289"/>
              <a:gd name="connsiteY1" fmla="*/ 9950 h 11138"/>
              <a:gd name="connsiteX2" fmla="*/ 5207 w 10289"/>
              <a:gd name="connsiteY2" fmla="*/ 9856 h 11138"/>
              <a:gd name="connsiteX3" fmla="*/ 10289 w 10289"/>
              <a:gd name="connsiteY3" fmla="*/ 54 h 11138"/>
              <a:gd name="connsiteX4" fmla="*/ 0 w 10289"/>
              <a:gd name="connsiteY4" fmla="*/ 0 h 11138"/>
              <a:gd name="connsiteX0" fmla="*/ 0 w 10289"/>
              <a:gd name="connsiteY0" fmla="*/ 0 h 10669"/>
              <a:gd name="connsiteX1" fmla="*/ 2924 w 10289"/>
              <a:gd name="connsiteY1" fmla="*/ 9950 h 10669"/>
              <a:gd name="connsiteX2" fmla="*/ 5207 w 10289"/>
              <a:gd name="connsiteY2" fmla="*/ 9856 h 10669"/>
              <a:gd name="connsiteX3" fmla="*/ 10289 w 10289"/>
              <a:gd name="connsiteY3" fmla="*/ 54 h 10669"/>
              <a:gd name="connsiteX4" fmla="*/ 0 w 10289"/>
              <a:gd name="connsiteY4" fmla="*/ 0 h 10669"/>
              <a:gd name="connsiteX0" fmla="*/ 0 w 10289"/>
              <a:gd name="connsiteY0" fmla="*/ 0 h 10734"/>
              <a:gd name="connsiteX1" fmla="*/ 2924 w 10289"/>
              <a:gd name="connsiteY1" fmla="*/ 9950 h 10734"/>
              <a:gd name="connsiteX2" fmla="*/ 4455 w 10289"/>
              <a:gd name="connsiteY2" fmla="*/ 10094 h 10734"/>
              <a:gd name="connsiteX3" fmla="*/ 10289 w 10289"/>
              <a:gd name="connsiteY3" fmla="*/ 54 h 10734"/>
              <a:gd name="connsiteX4" fmla="*/ 0 w 10289"/>
              <a:gd name="connsiteY4" fmla="*/ 0 h 10734"/>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9960"/>
              <a:gd name="connsiteX1" fmla="*/ 2924 w 10289"/>
              <a:gd name="connsiteY1" fmla="*/ 9950 h 9960"/>
              <a:gd name="connsiteX2" fmla="*/ 4166 w 10289"/>
              <a:gd name="connsiteY2" fmla="*/ 9776 h 9960"/>
              <a:gd name="connsiteX3" fmla="*/ 10289 w 10289"/>
              <a:gd name="connsiteY3" fmla="*/ 54 h 9960"/>
              <a:gd name="connsiteX4" fmla="*/ 0 w 10289"/>
              <a:gd name="connsiteY4" fmla="*/ 0 h 9960"/>
              <a:gd name="connsiteX0" fmla="*/ 0 w 10000"/>
              <a:gd name="connsiteY0" fmla="*/ 0 h 10000"/>
              <a:gd name="connsiteX1" fmla="*/ 2842 w 10000"/>
              <a:gd name="connsiteY1" fmla="*/ 9990 h 10000"/>
              <a:gd name="connsiteX2" fmla="*/ 4049 w 10000"/>
              <a:gd name="connsiteY2" fmla="*/ 9815 h 10000"/>
              <a:gd name="connsiteX3" fmla="*/ 10000 w 10000"/>
              <a:gd name="connsiteY3" fmla="*/ 54 h 10000"/>
              <a:gd name="connsiteX4" fmla="*/ 0 w 10000"/>
              <a:gd name="connsiteY4" fmla="*/ 0 h 10000"/>
              <a:gd name="connsiteX0" fmla="*/ 0 w 10000"/>
              <a:gd name="connsiteY0" fmla="*/ 0 h 10400"/>
              <a:gd name="connsiteX1" fmla="*/ 2740 w 10000"/>
              <a:gd name="connsiteY1" fmla="*/ 10397 h 10400"/>
              <a:gd name="connsiteX2" fmla="*/ 4049 w 10000"/>
              <a:gd name="connsiteY2" fmla="*/ 9815 h 10400"/>
              <a:gd name="connsiteX3" fmla="*/ 10000 w 10000"/>
              <a:gd name="connsiteY3" fmla="*/ 54 h 10400"/>
              <a:gd name="connsiteX4" fmla="*/ 0 w 10000"/>
              <a:gd name="connsiteY4" fmla="*/ 0 h 10400"/>
              <a:gd name="connsiteX0" fmla="*/ 0 w 10000"/>
              <a:gd name="connsiteY0" fmla="*/ 0 h 10419"/>
              <a:gd name="connsiteX1" fmla="*/ 2740 w 10000"/>
              <a:gd name="connsiteY1" fmla="*/ 10397 h 10419"/>
              <a:gd name="connsiteX2" fmla="*/ 3599 w 10000"/>
              <a:gd name="connsiteY2" fmla="*/ 10338 h 10419"/>
              <a:gd name="connsiteX3" fmla="*/ 10000 w 10000"/>
              <a:gd name="connsiteY3" fmla="*/ 54 h 10419"/>
              <a:gd name="connsiteX4" fmla="*/ 0 w 10000"/>
              <a:gd name="connsiteY4" fmla="*/ 0 h 10419"/>
              <a:gd name="connsiteX0" fmla="*/ 0 w 10000"/>
              <a:gd name="connsiteY0" fmla="*/ 0 h 10397"/>
              <a:gd name="connsiteX1" fmla="*/ 2740 w 10000"/>
              <a:gd name="connsiteY1" fmla="*/ 10397 h 10397"/>
              <a:gd name="connsiteX2" fmla="*/ 3599 w 10000"/>
              <a:gd name="connsiteY2" fmla="*/ 10338 h 10397"/>
              <a:gd name="connsiteX3" fmla="*/ 10000 w 10000"/>
              <a:gd name="connsiteY3" fmla="*/ 54 h 10397"/>
              <a:gd name="connsiteX4" fmla="*/ 0 w 10000"/>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75"/>
              <a:gd name="connsiteY0" fmla="*/ 0 h 10310"/>
              <a:gd name="connsiteX1" fmla="*/ 2801 w 10675"/>
              <a:gd name="connsiteY1" fmla="*/ 10310 h 10310"/>
              <a:gd name="connsiteX2" fmla="*/ 3660 w 10675"/>
              <a:gd name="connsiteY2" fmla="*/ 10251 h 10310"/>
              <a:gd name="connsiteX3" fmla="*/ 10675 w 10675"/>
              <a:gd name="connsiteY3" fmla="*/ 25 h 10310"/>
              <a:gd name="connsiteX4" fmla="*/ 0 w 10675"/>
              <a:gd name="connsiteY4" fmla="*/ 0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5" h="10310">
                <a:moveTo>
                  <a:pt x="0" y="0"/>
                </a:moveTo>
                <a:cubicBezTo>
                  <a:pt x="3109" y="3835"/>
                  <a:pt x="2511" y="6378"/>
                  <a:pt x="2801" y="10310"/>
                </a:cubicBezTo>
                <a:cubicBezTo>
                  <a:pt x="3337" y="10277"/>
                  <a:pt x="2862" y="10312"/>
                  <a:pt x="3660" y="10251"/>
                </a:cubicBezTo>
                <a:cubicBezTo>
                  <a:pt x="5139" y="5189"/>
                  <a:pt x="6996" y="3438"/>
                  <a:pt x="10675" y="25"/>
                </a:cubicBezTo>
                <a:lnTo>
                  <a:pt x="0" y="0"/>
                </a:lnTo>
                <a:close/>
              </a:path>
            </a:pathLst>
          </a:custGeom>
          <a:gradFill rotWithShape="1">
            <a:gsLst>
              <a:gs pos="75000">
                <a:srgbClr val="7BE5CA"/>
              </a:gs>
              <a:gs pos="0">
                <a:schemeClr val="accent1"/>
              </a:gs>
              <a:gs pos="100000">
                <a:schemeClr val="bg1"/>
              </a:gs>
            </a:gsLst>
            <a:lin ang="5400000" scaled="1"/>
          </a:gradFill>
          <a:ln>
            <a:noFill/>
          </a:ln>
          <a:effec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defRPr/>
            </a:pPr>
            <a:endParaRPr lang="en-US" sz="1800">
              <a:solidFill>
                <a:srgbClr val="000000"/>
              </a:solidFill>
              <a:latin typeface="Arial" charset="0"/>
              <a:ea typeface="+mn-ea"/>
            </a:endParaRPr>
          </a:p>
        </p:txBody>
      </p:sp>
      <p:grpSp>
        <p:nvGrpSpPr>
          <p:cNvPr id="6" name="Group 4"/>
          <p:cNvGrpSpPr>
            <a:grpSpLocks/>
          </p:cNvGrpSpPr>
          <p:nvPr/>
        </p:nvGrpSpPr>
        <p:grpSpPr bwMode="auto">
          <a:xfrm>
            <a:off x="1022350" y="3129281"/>
            <a:ext cx="2432050" cy="2449354"/>
            <a:chOff x="272609" y="3015788"/>
            <a:chExt cx="2317750" cy="2333625"/>
          </a:xfrm>
        </p:grpSpPr>
        <p:sp>
          <p:nvSpPr>
            <p:cNvPr id="159" name="Rectangle 4"/>
            <p:cNvSpPr>
              <a:spLocks noChangeArrowheads="1"/>
            </p:cNvSpPr>
            <p:nvPr/>
          </p:nvSpPr>
          <p:spPr bwMode="auto">
            <a:xfrm>
              <a:off x="272609" y="3015788"/>
              <a:ext cx="2317750" cy="2333625"/>
            </a:xfrm>
            <a:prstGeom prst="rect">
              <a:avLst/>
            </a:prstGeom>
            <a:solidFill>
              <a:schemeClr val="accent1"/>
            </a:solidFill>
            <a:ln w="1905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60" name="Oval 5"/>
            <p:cNvSpPr>
              <a:spLocks noChangeArrowheads="1"/>
            </p:cNvSpPr>
            <p:nvPr/>
          </p:nvSpPr>
          <p:spPr bwMode="auto">
            <a:xfrm>
              <a:off x="398021" y="3068176"/>
              <a:ext cx="2095500" cy="604837"/>
            </a:xfrm>
            <a:prstGeom prst="ellipse">
              <a:avLst/>
            </a:prstGeom>
            <a:solidFill>
              <a:schemeClr val="bg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61" name="Text Box 108"/>
            <p:cNvSpPr txBox="1">
              <a:spLocks noChangeArrowheads="1"/>
            </p:cNvSpPr>
            <p:nvPr/>
          </p:nvSpPr>
          <p:spPr bwMode="auto">
            <a:xfrm>
              <a:off x="528196" y="3264716"/>
              <a:ext cx="1863725" cy="32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US" altLang="zh-CN" sz="1600" dirty="0">
                  <a:solidFill>
                    <a:srgbClr val="000000"/>
                  </a:solidFill>
                </a:rPr>
                <a:t>routing algorithm</a:t>
              </a:r>
            </a:p>
          </p:txBody>
        </p:sp>
        <p:sp>
          <p:nvSpPr>
            <p:cNvPr id="162" name="Rectangle 109"/>
            <p:cNvSpPr>
              <a:spLocks noChangeArrowheads="1"/>
            </p:cNvSpPr>
            <p:nvPr/>
          </p:nvSpPr>
          <p:spPr bwMode="auto">
            <a:xfrm>
              <a:off x="451996" y="3973051"/>
              <a:ext cx="2005013" cy="1279525"/>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63" name="Text Box 110"/>
            <p:cNvSpPr txBox="1">
              <a:spLocks noChangeArrowheads="1"/>
            </p:cNvSpPr>
            <p:nvPr/>
          </p:nvSpPr>
          <p:spPr bwMode="auto">
            <a:xfrm>
              <a:off x="968671" y="3925426"/>
              <a:ext cx="1031480" cy="29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zh-CN" altLang="en-US" sz="1400" dirty="0" smtClean="0">
                  <a:solidFill>
                    <a:srgbClr val="000000"/>
                  </a:solidFill>
                  <a:latin typeface="+mn-ea"/>
                  <a:ea typeface="+mn-ea"/>
                </a:rPr>
                <a:t>本地路由表</a:t>
              </a:r>
              <a:endParaRPr lang="en-US" altLang="zh-CN" sz="1400" dirty="0">
                <a:solidFill>
                  <a:srgbClr val="000000"/>
                </a:solidFill>
                <a:latin typeface="+mn-ea"/>
                <a:ea typeface="+mn-ea"/>
              </a:endParaRPr>
            </a:p>
          </p:txBody>
        </p:sp>
        <p:sp>
          <p:nvSpPr>
            <p:cNvPr id="164" name="Text Box 111"/>
            <p:cNvSpPr txBox="1">
              <a:spLocks noChangeArrowheads="1"/>
            </p:cNvSpPr>
            <p:nvPr/>
          </p:nvSpPr>
          <p:spPr bwMode="auto">
            <a:xfrm>
              <a:off x="415484" y="4173076"/>
              <a:ext cx="121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US" altLang="zh-CN" sz="1400">
                  <a:solidFill>
                    <a:srgbClr val="000000"/>
                  </a:solidFill>
                </a:rPr>
                <a:t>header value</a:t>
              </a:r>
            </a:p>
          </p:txBody>
        </p:sp>
        <p:sp>
          <p:nvSpPr>
            <p:cNvPr id="165" name="Text Box 112"/>
            <p:cNvSpPr txBox="1">
              <a:spLocks noChangeArrowheads="1"/>
            </p:cNvSpPr>
            <p:nvPr/>
          </p:nvSpPr>
          <p:spPr bwMode="auto">
            <a:xfrm>
              <a:off x="1482284" y="4174663"/>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US" altLang="zh-CN" sz="1400">
                  <a:solidFill>
                    <a:srgbClr val="000000"/>
                  </a:solidFill>
                </a:rPr>
                <a:t>output link</a:t>
              </a:r>
            </a:p>
          </p:txBody>
        </p:sp>
        <p:sp>
          <p:nvSpPr>
            <p:cNvPr id="166" name="Line 113"/>
            <p:cNvSpPr>
              <a:spLocks noChangeShapeType="1"/>
            </p:cNvSpPr>
            <p:nvPr/>
          </p:nvSpPr>
          <p:spPr bwMode="auto">
            <a:xfrm>
              <a:off x="1580709" y="4185776"/>
              <a:ext cx="7937"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67" name="Text Box 114"/>
            <p:cNvSpPr txBox="1">
              <a:spLocks noChangeArrowheads="1"/>
            </p:cNvSpPr>
            <p:nvPr/>
          </p:nvSpPr>
          <p:spPr bwMode="auto">
            <a:xfrm>
              <a:off x="1071121" y="4457238"/>
              <a:ext cx="520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r" eaLnBrk="1" hangingPunct="1"/>
              <a:r>
                <a:rPr lang="en-US" altLang="zh-CN" sz="1200">
                  <a:solidFill>
                    <a:srgbClr val="000000"/>
                  </a:solidFill>
                </a:rPr>
                <a:t>0100</a:t>
              </a:r>
            </a:p>
            <a:p>
              <a:pPr algn="r" eaLnBrk="1" hangingPunct="1"/>
              <a:r>
                <a:rPr lang="en-US" altLang="zh-CN" sz="1200">
                  <a:solidFill>
                    <a:srgbClr val="000000"/>
                  </a:solidFill>
                </a:rPr>
                <a:t>0101</a:t>
              </a:r>
            </a:p>
            <a:p>
              <a:pPr algn="r" eaLnBrk="1" hangingPunct="1"/>
              <a:r>
                <a:rPr lang="en-US" altLang="zh-CN" sz="1200">
                  <a:solidFill>
                    <a:srgbClr val="000000"/>
                  </a:solidFill>
                </a:rPr>
                <a:t>0111</a:t>
              </a:r>
            </a:p>
            <a:p>
              <a:pPr algn="r" eaLnBrk="1" hangingPunct="1"/>
              <a:r>
                <a:rPr lang="en-US" altLang="zh-CN" sz="1200">
                  <a:solidFill>
                    <a:srgbClr val="000000"/>
                  </a:solidFill>
                </a:rPr>
                <a:t>1001</a:t>
              </a:r>
            </a:p>
          </p:txBody>
        </p:sp>
        <p:sp>
          <p:nvSpPr>
            <p:cNvPr id="168" name="Text Box 115"/>
            <p:cNvSpPr txBox="1">
              <a:spLocks noChangeArrowheads="1"/>
            </p:cNvSpPr>
            <p:nvPr/>
          </p:nvSpPr>
          <p:spPr bwMode="auto">
            <a:xfrm>
              <a:off x="1596584" y="4457238"/>
              <a:ext cx="268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US" altLang="zh-CN" sz="1200">
                  <a:solidFill>
                    <a:srgbClr val="000000"/>
                  </a:solidFill>
                </a:rPr>
                <a:t>3</a:t>
              </a:r>
            </a:p>
            <a:p>
              <a:pPr algn="ctr" eaLnBrk="1" hangingPunct="1"/>
              <a:r>
                <a:rPr lang="en-US" altLang="zh-CN" sz="1200">
                  <a:solidFill>
                    <a:srgbClr val="000000"/>
                  </a:solidFill>
                </a:rPr>
                <a:t>2</a:t>
              </a:r>
            </a:p>
            <a:p>
              <a:pPr algn="ctr" eaLnBrk="1" hangingPunct="1"/>
              <a:r>
                <a:rPr lang="en-US" altLang="zh-CN" sz="1200">
                  <a:solidFill>
                    <a:srgbClr val="000000"/>
                  </a:solidFill>
                </a:rPr>
                <a:t>2</a:t>
              </a:r>
            </a:p>
            <a:p>
              <a:pPr algn="ctr" eaLnBrk="1" hangingPunct="1"/>
              <a:r>
                <a:rPr lang="en-US" altLang="zh-CN" sz="1200">
                  <a:solidFill>
                    <a:srgbClr val="000000"/>
                  </a:solidFill>
                </a:rPr>
                <a:t>1</a:t>
              </a:r>
            </a:p>
          </p:txBody>
        </p:sp>
        <p:sp>
          <p:nvSpPr>
            <p:cNvPr id="169" name="Line 116"/>
            <p:cNvSpPr>
              <a:spLocks noChangeShapeType="1"/>
            </p:cNvSpPr>
            <p:nvPr/>
          </p:nvSpPr>
          <p:spPr bwMode="auto">
            <a:xfrm>
              <a:off x="451996" y="4442951"/>
              <a:ext cx="200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70" name="Line 117"/>
            <p:cNvSpPr>
              <a:spLocks noChangeShapeType="1"/>
            </p:cNvSpPr>
            <p:nvPr/>
          </p:nvSpPr>
          <p:spPr bwMode="auto">
            <a:xfrm>
              <a:off x="444059" y="4195301"/>
              <a:ext cx="200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71" name="AutoShape 118"/>
            <p:cNvSpPr>
              <a:spLocks noChangeArrowheads="1"/>
            </p:cNvSpPr>
            <p:nvPr/>
          </p:nvSpPr>
          <p:spPr bwMode="auto">
            <a:xfrm rot="5400000">
              <a:off x="1350521" y="3680951"/>
              <a:ext cx="241300"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grpSp>
        <p:nvGrpSpPr>
          <p:cNvPr id="7" name="Group 3"/>
          <p:cNvGrpSpPr>
            <a:grpSpLocks/>
          </p:cNvGrpSpPr>
          <p:nvPr/>
        </p:nvGrpSpPr>
        <p:grpSpPr bwMode="auto">
          <a:xfrm>
            <a:off x="3180072" y="3606800"/>
            <a:ext cx="4602488" cy="2919673"/>
            <a:chOff x="2372883" y="3641726"/>
            <a:chExt cx="4459717" cy="2801938"/>
          </a:xfrm>
        </p:grpSpPr>
        <p:sp>
          <p:nvSpPr>
            <p:cNvPr id="9" name="Freeform 2"/>
            <p:cNvSpPr>
              <a:spLocks/>
            </p:cNvSpPr>
            <p:nvPr/>
          </p:nvSpPr>
          <p:spPr bwMode="auto">
            <a:xfrm>
              <a:off x="3894138" y="4260851"/>
              <a:ext cx="2847975" cy="1481138"/>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0" name="Freeform 6"/>
            <p:cNvSpPr>
              <a:spLocks/>
            </p:cNvSpPr>
            <p:nvPr/>
          </p:nvSpPr>
          <p:spPr bwMode="auto">
            <a:xfrm>
              <a:off x="4532313" y="4564063"/>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nvGrpSpPr>
            <p:cNvPr id="11" name="Group 7"/>
            <p:cNvGrpSpPr>
              <a:grpSpLocks/>
            </p:cNvGrpSpPr>
            <p:nvPr/>
          </p:nvGrpSpPr>
          <p:grpSpPr bwMode="auto">
            <a:xfrm>
              <a:off x="4042785" y="4576001"/>
              <a:ext cx="497470" cy="396050"/>
              <a:chOff x="3603" y="97"/>
              <a:chExt cx="357" cy="297"/>
            </a:xfrm>
          </p:grpSpPr>
          <p:sp>
            <p:nvSpPr>
              <p:cNvPr id="146" name="Oval 8"/>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47" name="Line 9"/>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48"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49" name="Rectangle 11"/>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a:endParaRPr lang="zh-CN" altLang="zh-CN">
                  <a:solidFill>
                    <a:srgbClr val="000000"/>
                  </a:solidFill>
                  <a:latin typeface="Times New Roman" panose="02020603050405020304" pitchFamily="18" charset="0"/>
                </a:endParaRPr>
              </a:p>
            </p:txBody>
          </p:sp>
          <p:sp>
            <p:nvSpPr>
              <p:cNvPr id="150" name="Oval 12"/>
              <p:cNvSpPr>
                <a:spLocks noChangeArrowheads="1"/>
              </p:cNvSpPr>
              <p:nvPr/>
            </p:nvSpPr>
            <p:spPr bwMode="auto">
              <a:xfrm>
                <a:off x="3603" y="219"/>
                <a:ext cx="354" cy="11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nvGrpSpPr>
              <p:cNvPr id="151" name="Group 13"/>
              <p:cNvGrpSpPr>
                <a:grpSpLocks/>
              </p:cNvGrpSpPr>
              <p:nvPr/>
            </p:nvGrpSpPr>
            <p:grpSpPr bwMode="auto">
              <a:xfrm>
                <a:off x="3666" y="97"/>
                <a:ext cx="176" cy="48"/>
                <a:chOff x="2848" y="848"/>
                <a:chExt cx="140" cy="96"/>
              </a:xfrm>
            </p:grpSpPr>
            <p:sp>
              <p:nvSpPr>
                <p:cNvPr id="156"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57" name="Line 15"/>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58"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nvGrpSpPr>
              <p:cNvPr id="152" name="Group 17"/>
              <p:cNvGrpSpPr>
                <a:grpSpLocks/>
              </p:cNvGrpSpPr>
              <p:nvPr/>
            </p:nvGrpSpPr>
            <p:grpSpPr bwMode="auto">
              <a:xfrm flipV="1">
                <a:off x="3666" y="171"/>
                <a:ext cx="176" cy="75"/>
                <a:chOff x="2848" y="846"/>
                <a:chExt cx="140" cy="100"/>
              </a:xfrm>
            </p:grpSpPr>
            <p:sp>
              <p:nvSpPr>
                <p:cNvPr id="153"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54"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55"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grpSp>
          <p:nvGrpSpPr>
            <p:cNvPr id="12" name="Group 21"/>
            <p:cNvGrpSpPr>
              <a:grpSpLocks/>
            </p:cNvGrpSpPr>
            <p:nvPr/>
          </p:nvGrpSpPr>
          <p:grpSpPr bwMode="auto">
            <a:xfrm>
              <a:off x="4391025" y="5214176"/>
              <a:ext cx="501650" cy="396050"/>
              <a:chOff x="3600" y="97"/>
              <a:chExt cx="360" cy="297"/>
            </a:xfrm>
          </p:grpSpPr>
          <p:sp>
            <p:nvSpPr>
              <p:cNvPr id="133" name="Oval 22"/>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34" name="Line 23"/>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35"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36" name="Rectangle 25"/>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a:endParaRPr lang="zh-CN" altLang="zh-CN">
                  <a:solidFill>
                    <a:srgbClr val="000000"/>
                  </a:solidFill>
                  <a:latin typeface="Times New Roman" panose="02020603050405020304" pitchFamily="18" charset="0"/>
                </a:endParaRPr>
              </a:p>
            </p:txBody>
          </p:sp>
          <p:sp>
            <p:nvSpPr>
              <p:cNvPr id="137" name="Oval 26"/>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nvGrpSpPr>
              <p:cNvPr id="138" name="Group 27"/>
              <p:cNvGrpSpPr>
                <a:grpSpLocks/>
              </p:cNvGrpSpPr>
              <p:nvPr/>
            </p:nvGrpSpPr>
            <p:grpSpPr bwMode="auto">
              <a:xfrm>
                <a:off x="3666" y="97"/>
                <a:ext cx="176" cy="48"/>
                <a:chOff x="2848" y="848"/>
                <a:chExt cx="140" cy="96"/>
              </a:xfrm>
            </p:grpSpPr>
            <p:sp>
              <p:nvSpPr>
                <p:cNvPr id="143"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44" name="Line 29"/>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45"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nvGrpSpPr>
              <p:cNvPr id="139" name="Group 31"/>
              <p:cNvGrpSpPr>
                <a:grpSpLocks/>
              </p:cNvGrpSpPr>
              <p:nvPr/>
            </p:nvGrpSpPr>
            <p:grpSpPr bwMode="auto">
              <a:xfrm flipV="1">
                <a:off x="3666" y="171"/>
                <a:ext cx="176" cy="75"/>
                <a:chOff x="2848" y="846"/>
                <a:chExt cx="140" cy="100"/>
              </a:xfrm>
            </p:grpSpPr>
            <p:sp>
              <p:nvSpPr>
                <p:cNvPr id="140"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41"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42"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grpSp>
          <p:nvGrpSpPr>
            <p:cNvPr id="13" name="Group 35"/>
            <p:cNvGrpSpPr>
              <a:grpSpLocks/>
            </p:cNvGrpSpPr>
            <p:nvPr/>
          </p:nvGrpSpPr>
          <p:grpSpPr bwMode="auto">
            <a:xfrm>
              <a:off x="5065713" y="4271201"/>
              <a:ext cx="501650" cy="396050"/>
              <a:chOff x="3600" y="97"/>
              <a:chExt cx="360" cy="297"/>
            </a:xfrm>
          </p:grpSpPr>
          <p:sp>
            <p:nvSpPr>
              <p:cNvPr id="120" name="Oval 36"/>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21" name="Line 37"/>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22"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23" name="Rectangle 39"/>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a:endParaRPr lang="zh-CN" altLang="zh-CN">
                  <a:solidFill>
                    <a:srgbClr val="000000"/>
                  </a:solidFill>
                  <a:latin typeface="Times New Roman" panose="02020603050405020304" pitchFamily="18" charset="0"/>
                </a:endParaRPr>
              </a:p>
            </p:txBody>
          </p:sp>
          <p:sp>
            <p:nvSpPr>
              <p:cNvPr id="124" name="Oval 40"/>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nvGrpSpPr>
              <p:cNvPr id="125" name="Group 41"/>
              <p:cNvGrpSpPr>
                <a:grpSpLocks/>
              </p:cNvGrpSpPr>
              <p:nvPr/>
            </p:nvGrpSpPr>
            <p:grpSpPr bwMode="auto">
              <a:xfrm>
                <a:off x="3666" y="97"/>
                <a:ext cx="176" cy="48"/>
                <a:chOff x="2848" y="848"/>
                <a:chExt cx="140" cy="96"/>
              </a:xfrm>
            </p:grpSpPr>
            <p:sp>
              <p:nvSpPr>
                <p:cNvPr id="130"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31" name="Line 43"/>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32"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nvGrpSpPr>
              <p:cNvPr id="126" name="Group 45"/>
              <p:cNvGrpSpPr>
                <a:grpSpLocks/>
              </p:cNvGrpSpPr>
              <p:nvPr/>
            </p:nvGrpSpPr>
            <p:grpSpPr bwMode="auto">
              <a:xfrm flipV="1">
                <a:off x="3666" y="171"/>
                <a:ext cx="176" cy="75"/>
                <a:chOff x="2848" y="846"/>
                <a:chExt cx="140" cy="100"/>
              </a:xfrm>
            </p:grpSpPr>
            <p:sp>
              <p:nvSpPr>
                <p:cNvPr id="127"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28"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29"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grpSp>
          <p:nvGrpSpPr>
            <p:cNvPr id="14" name="Group 49"/>
            <p:cNvGrpSpPr>
              <a:grpSpLocks/>
            </p:cNvGrpSpPr>
            <p:nvPr/>
          </p:nvGrpSpPr>
          <p:grpSpPr bwMode="auto">
            <a:xfrm>
              <a:off x="4987925" y="4936364"/>
              <a:ext cx="500063" cy="396050"/>
              <a:chOff x="3600" y="97"/>
              <a:chExt cx="360" cy="297"/>
            </a:xfrm>
          </p:grpSpPr>
          <p:sp>
            <p:nvSpPr>
              <p:cNvPr id="107" name="Oval 50"/>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108" name="Line 51"/>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09"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10" name="Rectangle 53"/>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a:endParaRPr lang="zh-CN" altLang="zh-CN">
                  <a:solidFill>
                    <a:srgbClr val="000000"/>
                  </a:solidFill>
                  <a:latin typeface="Times New Roman" panose="02020603050405020304" pitchFamily="18" charset="0"/>
                </a:endParaRPr>
              </a:p>
            </p:txBody>
          </p:sp>
          <p:sp>
            <p:nvSpPr>
              <p:cNvPr id="111" name="Oval 54"/>
              <p:cNvSpPr>
                <a:spLocks noChangeArrowheads="1"/>
              </p:cNvSpPr>
              <p:nvPr/>
            </p:nvSpPr>
            <p:spPr bwMode="auto">
              <a:xfrm>
                <a:off x="3600" y="219"/>
                <a:ext cx="356" cy="11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nvGrpSpPr>
              <p:cNvPr id="112" name="Group 55"/>
              <p:cNvGrpSpPr>
                <a:grpSpLocks/>
              </p:cNvGrpSpPr>
              <p:nvPr/>
            </p:nvGrpSpPr>
            <p:grpSpPr bwMode="auto">
              <a:xfrm>
                <a:off x="3666" y="97"/>
                <a:ext cx="176" cy="48"/>
                <a:chOff x="2848" y="848"/>
                <a:chExt cx="140" cy="96"/>
              </a:xfrm>
            </p:grpSpPr>
            <p:sp>
              <p:nvSpPr>
                <p:cNvPr id="117"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18" name="Line 57"/>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19" name="Line 58"/>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nvGrpSpPr>
              <p:cNvPr id="113" name="Group 59"/>
              <p:cNvGrpSpPr>
                <a:grpSpLocks/>
              </p:cNvGrpSpPr>
              <p:nvPr/>
            </p:nvGrpSpPr>
            <p:grpSpPr bwMode="auto">
              <a:xfrm flipV="1">
                <a:off x="3666" y="171"/>
                <a:ext cx="176" cy="75"/>
                <a:chOff x="2848" y="846"/>
                <a:chExt cx="140" cy="100"/>
              </a:xfrm>
            </p:grpSpPr>
            <p:sp>
              <p:nvSpPr>
                <p:cNvPr id="114" name="Line 60"/>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15"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16" name="Line 62"/>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grpSp>
          <p:nvGrpSpPr>
            <p:cNvPr id="15" name="Group 63"/>
            <p:cNvGrpSpPr>
              <a:grpSpLocks/>
            </p:cNvGrpSpPr>
            <p:nvPr/>
          </p:nvGrpSpPr>
          <p:grpSpPr bwMode="auto">
            <a:xfrm>
              <a:off x="5622925" y="5233226"/>
              <a:ext cx="501650" cy="396050"/>
              <a:chOff x="3600" y="97"/>
              <a:chExt cx="360" cy="297"/>
            </a:xfrm>
          </p:grpSpPr>
          <p:sp>
            <p:nvSpPr>
              <p:cNvPr id="94" name="Oval 64"/>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95" name="Line 65"/>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96"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97" name="Rectangle 67"/>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a:endParaRPr lang="zh-CN" altLang="zh-CN">
                  <a:solidFill>
                    <a:srgbClr val="000000"/>
                  </a:solidFill>
                  <a:latin typeface="Times New Roman" panose="02020603050405020304" pitchFamily="18" charset="0"/>
                </a:endParaRPr>
              </a:p>
            </p:txBody>
          </p:sp>
          <p:sp>
            <p:nvSpPr>
              <p:cNvPr id="98" name="Oval 68"/>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nvGrpSpPr>
              <p:cNvPr id="99" name="Group 69"/>
              <p:cNvGrpSpPr>
                <a:grpSpLocks/>
              </p:cNvGrpSpPr>
              <p:nvPr/>
            </p:nvGrpSpPr>
            <p:grpSpPr bwMode="auto">
              <a:xfrm>
                <a:off x="3666" y="97"/>
                <a:ext cx="176" cy="48"/>
                <a:chOff x="2848" y="848"/>
                <a:chExt cx="140" cy="96"/>
              </a:xfrm>
            </p:grpSpPr>
            <p:sp>
              <p:nvSpPr>
                <p:cNvPr id="104"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05" name="Line 71"/>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06"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nvGrpSpPr>
              <p:cNvPr id="100" name="Group 73"/>
              <p:cNvGrpSpPr>
                <a:grpSpLocks/>
              </p:cNvGrpSpPr>
              <p:nvPr/>
            </p:nvGrpSpPr>
            <p:grpSpPr bwMode="auto">
              <a:xfrm flipV="1">
                <a:off x="3666" y="171"/>
                <a:ext cx="176" cy="75"/>
                <a:chOff x="2848" y="846"/>
                <a:chExt cx="140" cy="100"/>
              </a:xfrm>
            </p:grpSpPr>
            <p:sp>
              <p:nvSpPr>
                <p:cNvPr id="101"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02"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03"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grpSp>
          <p:nvGrpSpPr>
            <p:cNvPr id="16" name="Group 77"/>
            <p:cNvGrpSpPr>
              <a:grpSpLocks/>
            </p:cNvGrpSpPr>
            <p:nvPr/>
          </p:nvGrpSpPr>
          <p:grpSpPr bwMode="auto">
            <a:xfrm>
              <a:off x="6067425" y="4577589"/>
              <a:ext cx="501650" cy="396050"/>
              <a:chOff x="3600" y="97"/>
              <a:chExt cx="360" cy="297"/>
            </a:xfrm>
          </p:grpSpPr>
          <p:sp>
            <p:nvSpPr>
              <p:cNvPr id="81" name="Oval 78"/>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82" name="Line 79"/>
              <p:cNvSpPr>
                <a:spLocks noChangeShapeType="1"/>
              </p:cNvSpPr>
              <p:nvPr/>
            </p:nvSpPr>
            <p:spPr bwMode="auto">
              <a:xfrm>
                <a:off x="3605"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83"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84" name="Rectangle 81"/>
              <p:cNvSpPr>
                <a:spLocks noChangeArrowheads="1"/>
              </p:cNvSpPr>
              <p:nvPr/>
            </p:nvSpPr>
            <p:spPr bwMode="auto">
              <a:xfrm>
                <a:off x="3605"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algn="ctr"/>
                <a:endParaRPr lang="zh-CN" altLang="zh-CN">
                  <a:solidFill>
                    <a:srgbClr val="000000"/>
                  </a:solidFill>
                  <a:latin typeface="Times New Roman" panose="02020603050405020304" pitchFamily="18" charset="0"/>
                </a:endParaRPr>
              </a:p>
            </p:txBody>
          </p:sp>
          <p:sp>
            <p:nvSpPr>
              <p:cNvPr id="85" name="Oval 82"/>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nvGrpSpPr>
              <p:cNvPr id="86" name="Group 83"/>
              <p:cNvGrpSpPr>
                <a:grpSpLocks/>
              </p:cNvGrpSpPr>
              <p:nvPr/>
            </p:nvGrpSpPr>
            <p:grpSpPr bwMode="auto">
              <a:xfrm>
                <a:off x="3666" y="97"/>
                <a:ext cx="176" cy="48"/>
                <a:chOff x="2848" y="848"/>
                <a:chExt cx="140" cy="96"/>
              </a:xfrm>
            </p:grpSpPr>
            <p:sp>
              <p:nvSpPr>
                <p:cNvPr id="91"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92" name="Line 85"/>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93"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nvGrpSpPr>
              <p:cNvPr id="87" name="Group 87"/>
              <p:cNvGrpSpPr>
                <a:grpSpLocks/>
              </p:cNvGrpSpPr>
              <p:nvPr/>
            </p:nvGrpSpPr>
            <p:grpSpPr bwMode="auto">
              <a:xfrm flipV="1">
                <a:off x="3666" y="171"/>
                <a:ext cx="176" cy="75"/>
                <a:chOff x="2848" y="846"/>
                <a:chExt cx="140" cy="100"/>
              </a:xfrm>
            </p:grpSpPr>
            <p:sp>
              <p:nvSpPr>
                <p:cNvPr id="88"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89"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90"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grpSp>
        <p:sp>
          <p:nvSpPr>
            <p:cNvPr id="17" name="Freeform 91"/>
            <p:cNvSpPr>
              <a:spLocks/>
            </p:cNvSpPr>
            <p:nvPr/>
          </p:nvSpPr>
          <p:spPr bwMode="auto">
            <a:xfrm>
              <a:off x="5573713" y="4557713"/>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8" name="Freeform 92"/>
            <p:cNvSpPr>
              <a:spLocks/>
            </p:cNvSpPr>
            <p:nvPr/>
          </p:nvSpPr>
          <p:spPr bwMode="auto">
            <a:xfrm>
              <a:off x="4508500" y="4949826"/>
              <a:ext cx="481013"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19" name="Freeform 93"/>
            <p:cNvSpPr>
              <a:spLocks/>
            </p:cNvSpPr>
            <p:nvPr/>
          </p:nvSpPr>
          <p:spPr bwMode="auto">
            <a:xfrm>
              <a:off x="5456238" y="4926013"/>
              <a:ext cx="628650"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20" name="Freeform 94"/>
            <p:cNvSpPr>
              <a:spLocks/>
            </p:cNvSpPr>
            <p:nvPr/>
          </p:nvSpPr>
          <p:spPr bwMode="auto">
            <a:xfrm>
              <a:off x="6122988" y="4979988"/>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21" name="Freeform 95"/>
            <p:cNvSpPr>
              <a:spLocks/>
            </p:cNvSpPr>
            <p:nvPr/>
          </p:nvSpPr>
          <p:spPr bwMode="auto">
            <a:xfrm>
              <a:off x="4887913" y="5513388"/>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22" name="Freeform 96"/>
            <p:cNvSpPr>
              <a:spLocks/>
            </p:cNvSpPr>
            <p:nvPr/>
          </p:nvSpPr>
          <p:spPr bwMode="auto">
            <a:xfrm>
              <a:off x="4351338" y="4973638"/>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23" name="Text Box 100"/>
            <p:cNvSpPr txBox="1">
              <a:spLocks noChangeArrowheads="1"/>
            </p:cNvSpPr>
            <p:nvPr/>
          </p:nvSpPr>
          <p:spPr bwMode="auto">
            <a:xfrm>
              <a:off x="4440876" y="4483071"/>
              <a:ext cx="311067" cy="3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zh-CN" sz="1800">
                  <a:solidFill>
                    <a:srgbClr val="000000"/>
                  </a:solidFill>
                </a:rPr>
                <a:t>1</a:t>
              </a:r>
            </a:p>
          </p:txBody>
        </p:sp>
        <p:sp>
          <p:nvSpPr>
            <p:cNvPr id="24" name="Text Box 101"/>
            <p:cNvSpPr txBox="1">
              <a:spLocks noChangeArrowheads="1"/>
            </p:cNvSpPr>
            <p:nvPr/>
          </p:nvSpPr>
          <p:spPr bwMode="auto">
            <a:xfrm>
              <a:off x="4378980" y="4897394"/>
              <a:ext cx="296783" cy="3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zh-CN" sz="1600">
                  <a:solidFill>
                    <a:srgbClr val="000000"/>
                  </a:solidFill>
                </a:rPr>
                <a:t>2</a:t>
              </a:r>
            </a:p>
          </p:txBody>
        </p:sp>
        <p:sp>
          <p:nvSpPr>
            <p:cNvPr id="25" name="Text Box 102"/>
            <p:cNvSpPr txBox="1">
              <a:spLocks noChangeArrowheads="1"/>
            </p:cNvSpPr>
            <p:nvPr/>
          </p:nvSpPr>
          <p:spPr bwMode="auto">
            <a:xfrm>
              <a:off x="4128222" y="4970416"/>
              <a:ext cx="296783" cy="3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zh-CN" sz="1600">
                  <a:solidFill>
                    <a:srgbClr val="000000"/>
                  </a:solidFill>
                </a:rPr>
                <a:t>3</a:t>
              </a:r>
            </a:p>
          </p:txBody>
        </p:sp>
        <p:grpSp>
          <p:nvGrpSpPr>
            <p:cNvPr id="26" name="Group 1"/>
            <p:cNvGrpSpPr>
              <a:grpSpLocks/>
            </p:cNvGrpSpPr>
            <p:nvPr/>
          </p:nvGrpSpPr>
          <p:grpSpPr bwMode="auto">
            <a:xfrm rot="-2012368">
              <a:off x="2643848" y="5393716"/>
              <a:ext cx="1446652" cy="275772"/>
              <a:chOff x="2437928" y="4583083"/>
              <a:chExt cx="1446652" cy="275772"/>
            </a:xfrm>
          </p:grpSpPr>
          <p:sp>
            <p:nvSpPr>
              <p:cNvPr id="76" name="Rectangle 97"/>
              <p:cNvSpPr>
                <a:spLocks noChangeArrowheads="1"/>
              </p:cNvSpPr>
              <p:nvPr/>
            </p:nvSpPr>
            <p:spPr bwMode="auto">
              <a:xfrm>
                <a:off x="2461850" y="4583083"/>
                <a:ext cx="1155391" cy="23811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77" name="Rectangle 98"/>
              <p:cNvSpPr>
                <a:spLocks noChangeArrowheads="1"/>
              </p:cNvSpPr>
              <p:nvPr/>
            </p:nvSpPr>
            <p:spPr bwMode="auto">
              <a:xfrm>
                <a:off x="2437928" y="4606491"/>
                <a:ext cx="1147455" cy="238116"/>
              </a:xfrm>
              <a:prstGeom prst="rect">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78" name="Line 99"/>
              <p:cNvSpPr>
                <a:spLocks noChangeShapeType="1"/>
              </p:cNvSpPr>
              <p:nvPr/>
            </p:nvSpPr>
            <p:spPr bwMode="auto">
              <a:xfrm>
                <a:off x="3462418" y="4739659"/>
                <a:ext cx="42216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79" name="Rectangle 104"/>
              <p:cNvSpPr>
                <a:spLocks noChangeArrowheads="1"/>
              </p:cNvSpPr>
              <p:nvPr/>
            </p:nvSpPr>
            <p:spPr bwMode="auto">
              <a:xfrm>
                <a:off x="3067594" y="4610052"/>
                <a:ext cx="426923" cy="239704"/>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80" name="Text Box 105"/>
              <p:cNvSpPr txBox="1">
                <a:spLocks noChangeArrowheads="1"/>
              </p:cNvSpPr>
              <p:nvPr/>
            </p:nvSpPr>
            <p:spPr bwMode="auto">
              <a:xfrm rot="289934">
                <a:off x="3019653" y="4584228"/>
                <a:ext cx="520561" cy="27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zh-CN" sz="1200" dirty="0">
                    <a:solidFill>
                      <a:srgbClr val="000000"/>
                    </a:solidFill>
                  </a:rPr>
                  <a:t>0111</a:t>
                </a:r>
              </a:p>
            </p:txBody>
          </p:sp>
        </p:grpSp>
        <p:sp>
          <p:nvSpPr>
            <p:cNvPr id="27" name="Text Box 106"/>
            <p:cNvSpPr txBox="1">
              <a:spLocks noChangeArrowheads="1"/>
            </p:cNvSpPr>
            <p:nvPr/>
          </p:nvSpPr>
          <p:spPr bwMode="auto">
            <a:xfrm>
              <a:off x="2372883" y="6048377"/>
              <a:ext cx="1968312" cy="32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zh-CN" altLang="en-US" sz="1600" dirty="0" smtClean="0">
                  <a:solidFill>
                    <a:srgbClr val="000000"/>
                  </a:solidFill>
                  <a:latin typeface="+mn-ea"/>
                  <a:ea typeface="+mn-ea"/>
                </a:rPr>
                <a:t>分组首部的目的地址</a:t>
              </a:r>
              <a:endParaRPr lang="en-US" altLang="zh-CN" sz="1600" dirty="0">
                <a:solidFill>
                  <a:srgbClr val="000000"/>
                </a:solidFill>
                <a:latin typeface="+mn-ea"/>
                <a:ea typeface="+mn-ea"/>
              </a:endParaRPr>
            </a:p>
          </p:txBody>
        </p:sp>
        <p:sp>
          <p:nvSpPr>
            <p:cNvPr id="28" name="Line 107"/>
            <p:cNvSpPr>
              <a:spLocks noChangeShapeType="1"/>
            </p:cNvSpPr>
            <p:nvPr/>
          </p:nvSpPr>
          <p:spPr bwMode="auto">
            <a:xfrm flipH="1">
              <a:off x="2626848" y="4873581"/>
              <a:ext cx="1407736" cy="9143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29" name="Line 119"/>
            <p:cNvSpPr>
              <a:spLocks noChangeShapeType="1"/>
            </p:cNvSpPr>
            <p:nvPr/>
          </p:nvSpPr>
          <p:spPr bwMode="auto">
            <a:xfrm flipH="1" flipV="1">
              <a:off x="3588616" y="5648254"/>
              <a:ext cx="22219" cy="4508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30" name="Freeform 120"/>
            <p:cNvSpPr>
              <a:spLocks/>
            </p:cNvSpPr>
            <p:nvPr/>
          </p:nvSpPr>
          <p:spPr bwMode="auto">
            <a:xfrm>
              <a:off x="3757473" y="4834039"/>
              <a:ext cx="1041539" cy="336504"/>
            </a:xfrm>
            <a:custGeom>
              <a:avLst/>
              <a:gdLst>
                <a:gd name="T0" fmla="*/ 0 w 10844"/>
                <a:gd name="T1" fmla="*/ 2147483647 h 14797"/>
                <a:gd name="T2" fmla="*/ 2147483647 w 10844"/>
                <a:gd name="T3" fmla="*/ 2147483647 h 14797"/>
                <a:gd name="T4" fmla="*/ 2147483647 w 10844"/>
                <a:gd name="T5" fmla="*/ 2147483647 h 14797"/>
                <a:gd name="T6" fmla="*/ 0 60000 65536"/>
                <a:gd name="T7" fmla="*/ 0 60000 65536"/>
                <a:gd name="T8" fmla="*/ 0 60000 65536"/>
                <a:gd name="T9" fmla="*/ 0 w 10844"/>
                <a:gd name="T10" fmla="*/ 0 h 14797"/>
                <a:gd name="T11" fmla="*/ 10844 w 10844"/>
                <a:gd name="T12" fmla="*/ 14797 h 14797"/>
              </a:gdLst>
              <a:ahLst/>
              <a:cxnLst>
                <a:cxn ang="T6">
                  <a:pos x="T0" y="T1"/>
                </a:cxn>
                <a:cxn ang="T7">
                  <a:pos x="T2" y="T3"/>
                </a:cxn>
                <a:cxn ang="T8">
                  <a:pos x="T4" y="T5"/>
                </a:cxn>
              </a:cxnLst>
              <a:rect l="T9" t="T10" r="T11" b="T12"/>
              <a:pathLst>
                <a:path w="10844" h="14797">
                  <a:moveTo>
                    <a:pt x="0" y="14797"/>
                  </a:moveTo>
                  <a:cubicBezTo>
                    <a:pt x="2168" y="9517"/>
                    <a:pt x="5654" y="-1331"/>
                    <a:pt x="7042" y="135"/>
                  </a:cubicBezTo>
                  <a:cubicBezTo>
                    <a:pt x="8563" y="1950"/>
                    <a:pt x="9984" y="6698"/>
                    <a:pt x="10844" y="9978"/>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31" name="Freeform 121"/>
            <p:cNvSpPr>
              <a:spLocks/>
            </p:cNvSpPr>
            <p:nvPr/>
          </p:nvSpPr>
          <p:spPr bwMode="auto">
            <a:xfrm flipH="1">
              <a:off x="6254750" y="437038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32" name="Freeform 122"/>
            <p:cNvSpPr>
              <a:spLocks/>
            </p:cNvSpPr>
            <p:nvPr/>
          </p:nvSpPr>
          <p:spPr bwMode="auto">
            <a:xfrm flipH="1">
              <a:off x="5243513" y="4086226"/>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33" name="Freeform 123"/>
            <p:cNvSpPr>
              <a:spLocks/>
            </p:cNvSpPr>
            <p:nvPr/>
          </p:nvSpPr>
          <p:spPr bwMode="auto">
            <a:xfrm flipH="1" flipV="1">
              <a:off x="5911850" y="5632451"/>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34" name="Freeform 124"/>
            <p:cNvSpPr>
              <a:spLocks/>
            </p:cNvSpPr>
            <p:nvPr/>
          </p:nvSpPr>
          <p:spPr bwMode="auto">
            <a:xfrm flipH="1" flipV="1">
              <a:off x="4562475" y="5616576"/>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35" name="Freeform 125"/>
            <p:cNvSpPr>
              <a:spLocks/>
            </p:cNvSpPr>
            <p:nvPr/>
          </p:nvSpPr>
          <p:spPr bwMode="auto">
            <a:xfrm flipH="1" flipV="1">
              <a:off x="5202238" y="5324476"/>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grpSp>
          <p:nvGrpSpPr>
            <p:cNvPr id="36" name="Group 126"/>
            <p:cNvGrpSpPr>
              <a:grpSpLocks/>
            </p:cNvGrpSpPr>
            <p:nvPr/>
          </p:nvGrpSpPr>
          <p:grpSpPr bwMode="auto">
            <a:xfrm>
              <a:off x="5251450" y="3641726"/>
              <a:ext cx="550863" cy="452438"/>
              <a:chOff x="2886" y="1668"/>
              <a:chExt cx="347" cy="285"/>
            </a:xfrm>
          </p:grpSpPr>
          <p:sp>
            <p:nvSpPr>
              <p:cNvPr id="69"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70"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71"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72" name="Line 130"/>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73" name="Line 131"/>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74" name="Line 132"/>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75"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grpSp>
          <p:nvGrpSpPr>
            <p:cNvPr id="37" name="Group 134"/>
            <p:cNvGrpSpPr>
              <a:grpSpLocks/>
            </p:cNvGrpSpPr>
            <p:nvPr/>
          </p:nvGrpSpPr>
          <p:grpSpPr bwMode="auto">
            <a:xfrm>
              <a:off x="6264275" y="3914776"/>
              <a:ext cx="550863" cy="452438"/>
              <a:chOff x="2886" y="1668"/>
              <a:chExt cx="347" cy="285"/>
            </a:xfrm>
          </p:grpSpPr>
          <p:sp>
            <p:nvSpPr>
              <p:cNvPr id="62"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63"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64"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65" name="Line 138"/>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66" name="Line 139"/>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67" name="Line 140"/>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68"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grpSp>
          <p:nvGrpSpPr>
            <p:cNvPr id="38" name="Group 142"/>
            <p:cNvGrpSpPr>
              <a:grpSpLocks/>
            </p:cNvGrpSpPr>
            <p:nvPr/>
          </p:nvGrpSpPr>
          <p:grpSpPr bwMode="auto">
            <a:xfrm>
              <a:off x="5894388" y="5991226"/>
              <a:ext cx="550863" cy="452438"/>
              <a:chOff x="2886" y="1668"/>
              <a:chExt cx="347" cy="285"/>
            </a:xfrm>
          </p:grpSpPr>
          <p:sp>
            <p:nvSpPr>
              <p:cNvPr id="55"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56"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57"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58" name="Line 146"/>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59" name="Line 147"/>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60" name="Line 148"/>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61"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grpSp>
          <p:nvGrpSpPr>
            <p:cNvPr id="39" name="Group 150"/>
            <p:cNvGrpSpPr>
              <a:grpSpLocks/>
            </p:cNvGrpSpPr>
            <p:nvPr/>
          </p:nvGrpSpPr>
          <p:grpSpPr bwMode="auto">
            <a:xfrm>
              <a:off x="5199063" y="5772151"/>
              <a:ext cx="550863" cy="452438"/>
              <a:chOff x="2886" y="1668"/>
              <a:chExt cx="347" cy="285"/>
            </a:xfrm>
          </p:grpSpPr>
          <p:sp>
            <p:nvSpPr>
              <p:cNvPr id="48"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49"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50"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51" name="Line 154"/>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52" name="Line 155"/>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53" name="Line 156"/>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54"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grpSp>
          <p:nvGrpSpPr>
            <p:cNvPr id="40" name="Group 158"/>
            <p:cNvGrpSpPr>
              <a:grpSpLocks/>
            </p:cNvGrpSpPr>
            <p:nvPr/>
          </p:nvGrpSpPr>
          <p:grpSpPr bwMode="auto">
            <a:xfrm>
              <a:off x="4543425" y="5964238"/>
              <a:ext cx="550863" cy="452438"/>
              <a:chOff x="2886" y="1668"/>
              <a:chExt cx="347" cy="285"/>
            </a:xfrm>
          </p:grpSpPr>
          <p:sp>
            <p:nvSpPr>
              <p:cNvPr id="41"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42"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43"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sp>
            <p:nvSpPr>
              <p:cNvPr id="44" name="Line 162"/>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45" name="Line 163"/>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46" name="Line 164"/>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en-US"/>
              </a:p>
            </p:txBody>
          </p:sp>
          <p:sp>
            <p:nvSpPr>
              <p:cNvPr id="47"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zh-CN" altLang="zh-CN" sz="1800">
                  <a:solidFill>
                    <a:srgbClr val="000000"/>
                  </a:solidFill>
                </a:endParaRPr>
              </a:p>
            </p:txBody>
          </p:sp>
        </p:grpSp>
      </p:grpSp>
      <p:cxnSp>
        <p:nvCxnSpPr>
          <p:cNvPr id="8" name="Straight Connector 421888"/>
          <p:cNvCxnSpPr>
            <a:cxnSpLocks noChangeShapeType="1"/>
          </p:cNvCxnSpPr>
          <p:nvPr/>
        </p:nvCxnSpPr>
        <p:spPr bwMode="auto">
          <a:xfrm>
            <a:off x="1890712" y="2835434"/>
            <a:ext cx="209550"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69266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smtClean="0"/>
              <a:t>接收端还原</a:t>
            </a:r>
            <a:r>
              <a:rPr lang="zh-CN" altLang="en-US" dirty="0"/>
              <a:t>成原来的报文</a:t>
            </a:r>
          </a:p>
        </p:txBody>
      </p:sp>
      <p:sp>
        <p:nvSpPr>
          <p:cNvPr id="59395" name="Rectangle 3"/>
          <p:cNvSpPr>
            <a:spLocks noGrp="1" noChangeArrowheads="1"/>
          </p:cNvSpPr>
          <p:nvPr>
            <p:ph idx="1"/>
          </p:nvPr>
        </p:nvSpPr>
        <p:spPr>
          <a:xfrm>
            <a:off x="291401" y="856035"/>
            <a:ext cx="8531051" cy="554100"/>
          </a:xfrm>
        </p:spPr>
        <p:txBody>
          <a:bodyPr/>
          <a:lstStyle/>
          <a:p>
            <a:r>
              <a:rPr lang="zh-CN" altLang="en-US" dirty="0" smtClean="0"/>
              <a:t>接收端收到分组后</a:t>
            </a:r>
            <a:r>
              <a:rPr lang="zh-CN" altLang="en-US" dirty="0" smtClean="0">
                <a:solidFill>
                  <a:srgbClr val="FF0000"/>
                </a:solidFill>
              </a:rPr>
              <a:t>剥去</a:t>
            </a:r>
            <a:r>
              <a:rPr lang="zh-CN" altLang="en-US" dirty="0" smtClean="0"/>
              <a:t>首部还原成报文。</a:t>
            </a:r>
            <a:endParaRPr lang="zh-CN" altLang="en-US" dirty="0"/>
          </a:p>
        </p:txBody>
      </p:sp>
      <p:sp>
        <p:nvSpPr>
          <p:cNvPr id="59397" name="Rectangle 5"/>
          <p:cNvSpPr>
            <a:spLocks noChangeArrowheads="1"/>
          </p:cNvSpPr>
          <p:nvPr/>
        </p:nvSpPr>
        <p:spPr bwMode="auto">
          <a:xfrm>
            <a:off x="2695575" y="1864746"/>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119313" y="1864746"/>
            <a:ext cx="576262" cy="39858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120900" y="1346000"/>
            <a:ext cx="2303463" cy="451338"/>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9401" name="Text Box 9"/>
            <p:cNvSpPr txBox="1">
              <a:spLocks noChangeArrowheads="1"/>
            </p:cNvSpPr>
            <p:nvPr/>
          </p:nvSpPr>
          <p:spPr bwMode="auto">
            <a:xfrm>
              <a:off x="2489" y="2532"/>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1</a:t>
              </a:r>
            </a:p>
          </p:txBody>
        </p:sp>
      </p:grpSp>
      <p:sp>
        <p:nvSpPr>
          <p:cNvPr id="59403" name="Rectangle 11"/>
          <p:cNvSpPr>
            <a:spLocks noChangeArrowheads="1"/>
          </p:cNvSpPr>
          <p:nvPr/>
        </p:nvSpPr>
        <p:spPr bwMode="auto">
          <a:xfrm>
            <a:off x="4424363" y="2663380"/>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3848101" y="2663380"/>
            <a:ext cx="576263" cy="39858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3848101" y="2144634"/>
            <a:ext cx="2303463" cy="451338"/>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9407" name="Text Box 15"/>
            <p:cNvSpPr txBox="1">
              <a:spLocks noChangeArrowheads="1"/>
            </p:cNvSpPr>
            <p:nvPr/>
          </p:nvSpPr>
          <p:spPr bwMode="auto">
            <a:xfrm>
              <a:off x="2489" y="2532"/>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2</a:t>
              </a:r>
            </a:p>
          </p:txBody>
        </p:sp>
      </p:grpSp>
      <p:sp>
        <p:nvSpPr>
          <p:cNvPr id="59409" name="Rectangle 17"/>
          <p:cNvSpPr>
            <a:spLocks noChangeArrowheads="1"/>
          </p:cNvSpPr>
          <p:nvPr/>
        </p:nvSpPr>
        <p:spPr bwMode="auto">
          <a:xfrm>
            <a:off x="6157914" y="3448826"/>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5575301" y="3447361"/>
            <a:ext cx="576263" cy="39858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5575301" y="2941803"/>
            <a:ext cx="2303463" cy="451338"/>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59413" name="Text Box 21"/>
            <p:cNvSpPr txBox="1">
              <a:spLocks noChangeArrowheads="1"/>
            </p:cNvSpPr>
            <p:nvPr/>
          </p:nvSpPr>
          <p:spPr bwMode="auto">
            <a:xfrm>
              <a:off x="3577" y="2668"/>
              <a:ext cx="5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6" b="1">
                  <a:solidFill>
                    <a:srgbClr val="000099"/>
                  </a:solidFill>
                  <a:latin typeface="Tahoma" pitchFamily="34" charset="0"/>
                  <a:ea typeface="黑体" pitchFamily="2" charset="-122"/>
                </a:rPr>
                <a:t>分组</a:t>
              </a:r>
              <a:r>
                <a:rPr lang="zh-CN" altLang="en-US" sz="923" b="1">
                  <a:solidFill>
                    <a:srgbClr val="000099"/>
                  </a:solidFill>
                  <a:ea typeface="黑体" pitchFamily="2" charset="-122"/>
                </a:rPr>
                <a:t> </a:t>
              </a:r>
              <a:r>
                <a:rPr lang="en-US" altLang="zh-CN" sz="1846" b="1">
                  <a:solidFill>
                    <a:srgbClr val="000099"/>
                  </a:solidFill>
                  <a:ea typeface="黑体" pitchFamily="2" charset="-122"/>
                </a:rPr>
                <a:t>3</a:t>
              </a:r>
            </a:p>
          </p:txBody>
        </p:sp>
      </p:grpSp>
      <p:sp>
        <p:nvSpPr>
          <p:cNvPr id="59424" name="Text Box 32"/>
          <p:cNvSpPr txBox="1">
            <a:spLocks noChangeArrowheads="1"/>
          </p:cNvSpPr>
          <p:nvPr/>
        </p:nvSpPr>
        <p:spPr bwMode="auto">
          <a:xfrm>
            <a:off x="391319" y="3827270"/>
            <a:ext cx="2016125"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585" b="1" dirty="0">
                <a:solidFill>
                  <a:srgbClr val="000099"/>
                </a:solidFill>
                <a:latin typeface="Tahoma" pitchFamily="34" charset="0"/>
                <a:ea typeface="黑体" pitchFamily="2" charset="-122"/>
              </a:rPr>
              <a:t>收到的数据</a:t>
            </a:r>
          </a:p>
        </p:txBody>
      </p:sp>
      <p:sp>
        <p:nvSpPr>
          <p:cNvPr id="20" name="Rectangle 2"/>
          <p:cNvSpPr>
            <a:spLocks noChangeArrowheads="1"/>
          </p:cNvSpPr>
          <p:nvPr/>
        </p:nvSpPr>
        <p:spPr bwMode="auto">
          <a:xfrm>
            <a:off x="2723189" y="5825412"/>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21" name="Rectangle 3"/>
          <p:cNvSpPr>
            <a:spLocks noChangeArrowheads="1"/>
          </p:cNvSpPr>
          <p:nvPr/>
        </p:nvSpPr>
        <p:spPr bwMode="auto">
          <a:xfrm>
            <a:off x="4451976" y="5825412"/>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sp>
        <p:nvSpPr>
          <p:cNvPr id="22" name="Rectangle 4"/>
          <p:cNvSpPr>
            <a:spLocks noChangeArrowheads="1"/>
          </p:cNvSpPr>
          <p:nvPr/>
        </p:nvSpPr>
        <p:spPr bwMode="auto">
          <a:xfrm>
            <a:off x="6180763" y="5825412"/>
            <a:ext cx="1727200" cy="39858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46" b="1">
                <a:solidFill>
                  <a:srgbClr val="000099"/>
                </a:solidFill>
                <a:latin typeface="Tahoma" pitchFamily="34" charset="0"/>
                <a:ea typeface="黑体" pitchFamily="2" charset="-122"/>
              </a:rPr>
              <a:t>数     据</a:t>
            </a:r>
          </a:p>
        </p:txBody>
      </p:sp>
      <p:grpSp>
        <p:nvGrpSpPr>
          <p:cNvPr id="23" name="Group 30"/>
          <p:cNvGrpSpPr>
            <a:grpSpLocks/>
          </p:cNvGrpSpPr>
          <p:nvPr/>
        </p:nvGrpSpPr>
        <p:grpSpPr bwMode="auto">
          <a:xfrm>
            <a:off x="2663321" y="5386127"/>
            <a:ext cx="5256213" cy="819150"/>
            <a:chOff x="1202" y="1919"/>
            <a:chExt cx="3311" cy="559"/>
          </a:xfrm>
        </p:grpSpPr>
        <p:grpSp>
          <p:nvGrpSpPr>
            <p:cNvPr id="24" name="Group 5"/>
            <p:cNvGrpSpPr>
              <a:grpSpLocks/>
            </p:cNvGrpSpPr>
            <p:nvPr/>
          </p:nvGrpSpPr>
          <p:grpSpPr bwMode="auto">
            <a:xfrm>
              <a:off x="1247" y="1919"/>
              <a:ext cx="3266" cy="257"/>
              <a:chOff x="1247" y="1737"/>
              <a:chExt cx="3266" cy="257"/>
            </a:xfrm>
          </p:grpSpPr>
          <p:sp>
            <p:nvSpPr>
              <p:cNvPr id="3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33" name="Text Box 7"/>
              <p:cNvSpPr txBox="1">
                <a:spLocks noChangeArrowheads="1"/>
              </p:cNvSpPr>
              <p:nvPr/>
            </p:nvSpPr>
            <p:spPr bwMode="auto">
              <a:xfrm>
                <a:off x="2699" y="1737"/>
                <a:ext cx="415" cy="2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Times New Roman" pitchFamily="18" charset="0"/>
                    <a:ea typeface="黑体" pitchFamily="2" charset="-122"/>
                  </a:rPr>
                  <a:t>报文</a:t>
                </a:r>
              </a:p>
            </p:txBody>
          </p:sp>
        </p:grpSp>
        <p:grpSp>
          <p:nvGrpSpPr>
            <p:cNvPr id="25" name="Group 23"/>
            <p:cNvGrpSpPr>
              <a:grpSpLocks/>
            </p:cNvGrpSpPr>
            <p:nvPr/>
          </p:nvGrpSpPr>
          <p:grpSpPr bwMode="auto">
            <a:xfrm>
              <a:off x="1202" y="2206"/>
              <a:ext cx="3311" cy="272"/>
              <a:chOff x="1202" y="2206"/>
              <a:chExt cx="3311" cy="272"/>
            </a:xfrm>
          </p:grpSpPr>
          <p:grpSp>
            <p:nvGrpSpPr>
              <p:cNvPr id="26" name="Group 24"/>
              <p:cNvGrpSpPr>
                <a:grpSpLocks/>
              </p:cNvGrpSpPr>
              <p:nvPr/>
            </p:nvGrpSpPr>
            <p:grpSpPr bwMode="auto">
              <a:xfrm>
                <a:off x="1247" y="2206"/>
                <a:ext cx="3266" cy="272"/>
                <a:chOff x="1247" y="2931"/>
                <a:chExt cx="3266" cy="272"/>
              </a:xfrm>
            </p:grpSpPr>
            <p:sp>
              <p:nvSpPr>
                <p:cNvPr id="28"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ea typeface="黑体" pitchFamily="2" charset="-122"/>
                  </a:endParaRPr>
                </a:p>
              </p:txBody>
            </p:sp>
            <p:sp>
              <p:nvSpPr>
                <p:cNvPr id="29"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latin typeface="Tahoma" pitchFamily="34" charset="0"/>
                    <a:ea typeface="黑体" pitchFamily="2" charset="-122"/>
                  </a:endParaRPr>
                </a:p>
              </p:txBody>
            </p:sp>
            <p:sp>
              <p:nvSpPr>
                <p:cNvPr id="30"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46" b="1">
                    <a:solidFill>
                      <a:srgbClr val="000099"/>
                    </a:solidFill>
                    <a:ea typeface="黑体" pitchFamily="2" charset="-122"/>
                  </a:endParaRPr>
                </a:p>
              </p:txBody>
            </p:sp>
            <p:sp>
              <p:nvSpPr>
                <p:cNvPr id="31"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sp>
            <p:nvSpPr>
              <p:cNvPr id="27" name="Text Box 29"/>
              <p:cNvSpPr txBox="1">
                <a:spLocks noChangeArrowheads="1"/>
              </p:cNvSpPr>
              <p:nvPr/>
            </p:nvSpPr>
            <p:spPr bwMode="auto">
              <a:xfrm>
                <a:off x="1202" y="2219"/>
                <a:ext cx="314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6" b="1" dirty="0">
                    <a:solidFill>
                      <a:srgbClr val="000099"/>
                    </a:solidFill>
                  </a:rPr>
                  <a:t>1101000110101010110101011100010011010010</a:t>
                </a:r>
              </a:p>
            </p:txBody>
          </p:sp>
        </p:grpSp>
      </p:grpSp>
      <p:cxnSp>
        <p:nvCxnSpPr>
          <p:cNvPr id="34" name="直接连接符 33"/>
          <p:cNvCxnSpPr/>
          <p:nvPr/>
        </p:nvCxnSpPr>
        <p:spPr bwMode="auto">
          <a:xfrm>
            <a:off x="2724776" y="5426370"/>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7894026" y="5426370"/>
            <a:ext cx="0" cy="3693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3"/>
          <p:cNvSpPr txBox="1">
            <a:spLocks noChangeArrowheads="1"/>
          </p:cNvSpPr>
          <p:nvPr/>
        </p:nvSpPr>
        <p:spPr>
          <a:xfrm>
            <a:off x="291401" y="4764163"/>
            <a:ext cx="8531051" cy="5541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接收端把</a:t>
            </a:r>
            <a:r>
              <a:rPr lang="zh-CN" altLang="en-US" dirty="0"/>
              <a:t>收到的数据</a:t>
            </a:r>
            <a:r>
              <a:rPr lang="zh-CN" altLang="en-US" dirty="0">
                <a:solidFill>
                  <a:srgbClr val="FF0000"/>
                </a:solidFill>
              </a:rPr>
              <a:t>恢复成为原来的报文。</a:t>
            </a:r>
            <a:endParaRPr lang="zh-CN" altLang="en-US" dirty="0"/>
          </a:p>
        </p:txBody>
      </p:sp>
    </p:spTree>
    <p:extLst>
      <p:ext uri="{BB962C8B-B14F-4D97-AF65-F5344CB8AC3E}">
        <p14:creationId xmlns:p14="http://schemas.microsoft.com/office/powerpoint/2010/main" val="305262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50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9399"/>
                                        </p:tgtEl>
                                        <p:attrNameLst>
                                          <p:attrName>style.visibility</p:attrName>
                                        </p:attrNameLst>
                                      </p:cBhvr>
                                      <p:to>
                                        <p:strVal val="hidden"/>
                                      </p:to>
                                    </p:set>
                                  </p:childTnLst>
                                </p:cTn>
                              </p:par>
                            </p:childTnLst>
                          </p:cTn>
                        </p:par>
                        <p:par>
                          <p:cTn id="12" fill="hold">
                            <p:stCondLst>
                              <p:cond delay="0"/>
                            </p:stCondLst>
                            <p:childTnLst>
                              <p:par>
                                <p:cTn id="13" presetID="29" presetClass="exit" presetSubtype="0" fill="hold" grpId="0" nodeType="afterEffect">
                                  <p:stCondLst>
                                    <p:cond delay="500"/>
                                  </p:stCondLst>
                                  <p:childTnLst>
                                    <p:anim calcmode="lin" valueType="num">
                                      <p:cBhvr>
                                        <p:cTn id="14" dur="1000"/>
                                        <p:tgtEl>
                                          <p:spTgt spid="59398"/>
                                        </p:tgtEl>
                                        <p:attrNameLst>
                                          <p:attrName>ppt_x</p:attrName>
                                        </p:attrNameLst>
                                      </p:cBhvr>
                                      <p:tavLst>
                                        <p:tav tm="0">
                                          <p:val>
                                            <p:strVal val="ppt_x"/>
                                          </p:val>
                                        </p:tav>
                                        <p:tav tm="100000">
                                          <p:val>
                                            <p:strVal val="ppt_x-.2"/>
                                          </p:val>
                                        </p:tav>
                                      </p:tavLst>
                                    </p:anim>
                                    <p:anim calcmode="lin" valueType="num">
                                      <p:cBhvr>
                                        <p:cTn id="15" dur="1000"/>
                                        <p:tgtEl>
                                          <p:spTgt spid="59398"/>
                                        </p:tgtEl>
                                        <p:attrNameLst>
                                          <p:attrName>ppt_y</p:attrName>
                                        </p:attrNameLst>
                                      </p:cBhvr>
                                      <p:tavLst>
                                        <p:tav tm="0">
                                          <p:val>
                                            <p:strVal val="ppt_y"/>
                                          </p:val>
                                        </p:tav>
                                        <p:tav tm="100000">
                                          <p:val>
                                            <p:strVal val="ppt_y"/>
                                          </p:val>
                                        </p:tav>
                                      </p:tavLst>
                                    </p:anim>
                                    <p:animEffect transition="out" filter="fade">
                                      <p:cBhvr>
                                        <p:cTn id="16" dur="1000"/>
                                        <p:tgtEl>
                                          <p:spTgt spid="59398"/>
                                        </p:tgtEl>
                                      </p:cBhvr>
                                    </p:animEffect>
                                    <p:set>
                                      <p:cBhvr>
                                        <p:cTn id="17" dur="1" fill="hold">
                                          <p:stCondLst>
                                            <p:cond delay="999"/>
                                          </p:stCondLst>
                                        </p:cTn>
                                        <p:tgtEl>
                                          <p:spTgt spid="59398"/>
                                        </p:tgtEl>
                                        <p:attrNameLst>
                                          <p:attrName>style.visibility</p:attrName>
                                        </p:attrNameLst>
                                      </p:cBhvr>
                                      <p:to>
                                        <p:strVal val="hidden"/>
                                      </p:to>
                                    </p:set>
                                  </p:childTnLst>
                                </p:cTn>
                              </p:par>
                            </p:childTnLst>
                          </p:cTn>
                        </p:par>
                        <p:par>
                          <p:cTn id="18" fill="hold">
                            <p:stCondLst>
                              <p:cond delay="1500"/>
                            </p:stCondLst>
                            <p:childTnLst>
                              <p:par>
                                <p:cTn id="19" presetID="42" presetClass="path" presetSubtype="0" accel="50000" decel="50000" fill="hold" grpId="0" nodeType="afterEffect">
                                  <p:stCondLst>
                                    <p:cond delay="0"/>
                                  </p:stCondLst>
                                  <p:childTnLst>
                                    <p:animMotion origin="layout" path="M 3.88889E-6 4.07407E-6 L -0.00486 0.29976 " pathEditMode="relative" rAng="0" ptsTypes="AA">
                                      <p:cBhvr>
                                        <p:cTn id="20" dur="1000" fill="hold"/>
                                        <p:tgtEl>
                                          <p:spTgt spid="59397"/>
                                        </p:tgtEl>
                                        <p:attrNameLst>
                                          <p:attrName>ppt_x</p:attrName>
                                          <p:attrName>ppt_y</p:attrName>
                                        </p:attrNameLst>
                                      </p:cBhvr>
                                      <p:rCtr x="-243" y="14977"/>
                                    </p:animMotion>
                                  </p:childTnLst>
                                </p:cTn>
                              </p:par>
                            </p:childTnLst>
                          </p:cTn>
                        </p:par>
                        <p:par>
                          <p:cTn id="21" fill="hold">
                            <p:stCondLst>
                              <p:cond delay="2500"/>
                            </p:stCondLst>
                            <p:childTnLst>
                              <p:par>
                                <p:cTn id="22" presetID="1" presetClass="exit" presetSubtype="0" fill="hold" nodeType="afterEffect">
                                  <p:stCondLst>
                                    <p:cond delay="500"/>
                                  </p:stCondLst>
                                  <p:childTnLst>
                                    <p:set>
                                      <p:cBhvr>
                                        <p:cTn id="23" dur="1" fill="hold">
                                          <p:stCondLst>
                                            <p:cond delay="0"/>
                                          </p:stCondLst>
                                        </p:cTn>
                                        <p:tgtEl>
                                          <p:spTgt spid="59405"/>
                                        </p:tgtEl>
                                        <p:attrNameLst>
                                          <p:attrName>style.visibility</p:attrName>
                                        </p:attrNameLst>
                                      </p:cBhvr>
                                      <p:to>
                                        <p:strVal val="hidden"/>
                                      </p:to>
                                    </p:set>
                                  </p:childTnLst>
                                </p:cTn>
                              </p:par>
                            </p:childTnLst>
                          </p:cTn>
                        </p:par>
                        <p:par>
                          <p:cTn id="24" fill="hold">
                            <p:stCondLst>
                              <p:cond delay="3000"/>
                            </p:stCondLst>
                            <p:childTnLst>
                              <p:par>
                                <p:cTn id="25" presetID="29" presetClass="exit" presetSubtype="0" fill="hold" grpId="0" nodeType="afterEffect">
                                  <p:stCondLst>
                                    <p:cond delay="500"/>
                                  </p:stCondLst>
                                  <p:childTnLst>
                                    <p:anim calcmode="lin" valueType="num">
                                      <p:cBhvr>
                                        <p:cTn id="26" dur="500"/>
                                        <p:tgtEl>
                                          <p:spTgt spid="59404"/>
                                        </p:tgtEl>
                                        <p:attrNameLst>
                                          <p:attrName>ppt_x</p:attrName>
                                        </p:attrNameLst>
                                      </p:cBhvr>
                                      <p:tavLst>
                                        <p:tav tm="0">
                                          <p:val>
                                            <p:strVal val="ppt_x"/>
                                          </p:val>
                                        </p:tav>
                                        <p:tav tm="100000">
                                          <p:val>
                                            <p:strVal val="ppt_x-.2"/>
                                          </p:val>
                                        </p:tav>
                                      </p:tavLst>
                                    </p:anim>
                                    <p:anim calcmode="lin" valueType="num">
                                      <p:cBhvr>
                                        <p:cTn id="27" dur="500"/>
                                        <p:tgtEl>
                                          <p:spTgt spid="59404"/>
                                        </p:tgtEl>
                                        <p:attrNameLst>
                                          <p:attrName>ppt_y</p:attrName>
                                        </p:attrNameLst>
                                      </p:cBhvr>
                                      <p:tavLst>
                                        <p:tav tm="0">
                                          <p:val>
                                            <p:strVal val="ppt_y"/>
                                          </p:val>
                                        </p:tav>
                                        <p:tav tm="100000">
                                          <p:val>
                                            <p:strVal val="ppt_y"/>
                                          </p:val>
                                        </p:tav>
                                      </p:tavLst>
                                    </p:anim>
                                    <p:animEffect transition="out" filter="fade">
                                      <p:cBhvr>
                                        <p:cTn id="28" dur="500"/>
                                        <p:tgtEl>
                                          <p:spTgt spid="59404"/>
                                        </p:tgtEl>
                                      </p:cBhvr>
                                    </p:animEffect>
                                    <p:set>
                                      <p:cBhvr>
                                        <p:cTn id="29" dur="1" fill="hold">
                                          <p:stCondLst>
                                            <p:cond delay="499"/>
                                          </p:stCondLst>
                                        </p:cTn>
                                        <p:tgtEl>
                                          <p:spTgt spid="59404"/>
                                        </p:tgtEl>
                                        <p:attrNameLst>
                                          <p:attrName>style.visibility</p:attrName>
                                        </p:attrNameLst>
                                      </p:cBhvr>
                                      <p:to>
                                        <p:strVal val="hidden"/>
                                      </p:to>
                                    </p:set>
                                  </p:childTnLst>
                                </p:cTn>
                              </p:par>
                            </p:childTnLst>
                          </p:cTn>
                        </p:par>
                        <p:par>
                          <p:cTn id="30" fill="hold">
                            <p:stCondLst>
                              <p:cond delay="4000"/>
                            </p:stCondLst>
                            <p:childTnLst>
                              <p:par>
                                <p:cTn id="31" presetID="42" presetClass="path" presetSubtype="0" accel="50000" decel="50000" fill="hold" grpId="0" nodeType="afterEffect">
                                  <p:stCondLst>
                                    <p:cond delay="0"/>
                                  </p:stCondLst>
                                  <p:childTnLst>
                                    <p:animMotion origin="layout" path="M 1.38889E-6 -1.11111E-6 L -0.00486 0.18333 " pathEditMode="relative" rAng="0" ptsTypes="AA">
                                      <p:cBhvr>
                                        <p:cTn id="32" dur="1000" fill="hold"/>
                                        <p:tgtEl>
                                          <p:spTgt spid="59403"/>
                                        </p:tgtEl>
                                        <p:attrNameLst>
                                          <p:attrName>ppt_x</p:attrName>
                                          <p:attrName>ppt_y</p:attrName>
                                        </p:attrNameLst>
                                      </p:cBhvr>
                                      <p:rCtr x="-243" y="9167"/>
                                    </p:animMotion>
                                  </p:childTnLst>
                                </p:cTn>
                              </p:par>
                            </p:childTnLst>
                          </p:cTn>
                        </p:par>
                        <p:par>
                          <p:cTn id="33" fill="hold">
                            <p:stCondLst>
                              <p:cond delay="5000"/>
                            </p:stCondLst>
                            <p:childTnLst>
                              <p:par>
                                <p:cTn id="34" presetID="1" presetClass="exit" presetSubtype="0" fill="hold" nodeType="afterEffect">
                                  <p:stCondLst>
                                    <p:cond delay="500"/>
                                  </p:stCondLst>
                                  <p:childTnLst>
                                    <p:set>
                                      <p:cBhvr>
                                        <p:cTn id="35" dur="1" fill="hold">
                                          <p:stCondLst>
                                            <p:cond delay="0"/>
                                          </p:stCondLst>
                                        </p:cTn>
                                        <p:tgtEl>
                                          <p:spTgt spid="59423"/>
                                        </p:tgtEl>
                                        <p:attrNameLst>
                                          <p:attrName>style.visibility</p:attrName>
                                        </p:attrNameLst>
                                      </p:cBhvr>
                                      <p:to>
                                        <p:strVal val="hidden"/>
                                      </p:to>
                                    </p:set>
                                  </p:childTnLst>
                                </p:cTn>
                              </p:par>
                            </p:childTnLst>
                          </p:cTn>
                        </p:par>
                        <p:par>
                          <p:cTn id="36" fill="hold">
                            <p:stCondLst>
                              <p:cond delay="5500"/>
                            </p:stCondLst>
                            <p:childTnLst>
                              <p:par>
                                <p:cTn id="37" presetID="29" presetClass="exit" presetSubtype="0" fill="hold" grpId="0" nodeType="afterEffect">
                                  <p:stCondLst>
                                    <p:cond delay="500"/>
                                  </p:stCondLst>
                                  <p:childTnLst>
                                    <p:anim calcmode="lin" valueType="num">
                                      <p:cBhvr>
                                        <p:cTn id="38" dur="500"/>
                                        <p:tgtEl>
                                          <p:spTgt spid="59410"/>
                                        </p:tgtEl>
                                        <p:attrNameLst>
                                          <p:attrName>ppt_x</p:attrName>
                                        </p:attrNameLst>
                                      </p:cBhvr>
                                      <p:tavLst>
                                        <p:tav tm="0">
                                          <p:val>
                                            <p:strVal val="ppt_x"/>
                                          </p:val>
                                        </p:tav>
                                        <p:tav tm="100000">
                                          <p:val>
                                            <p:strVal val="ppt_x-.2"/>
                                          </p:val>
                                        </p:tav>
                                      </p:tavLst>
                                    </p:anim>
                                    <p:anim calcmode="lin" valueType="num">
                                      <p:cBhvr>
                                        <p:cTn id="39" dur="500"/>
                                        <p:tgtEl>
                                          <p:spTgt spid="59410"/>
                                        </p:tgtEl>
                                        <p:attrNameLst>
                                          <p:attrName>ppt_y</p:attrName>
                                        </p:attrNameLst>
                                      </p:cBhvr>
                                      <p:tavLst>
                                        <p:tav tm="0">
                                          <p:val>
                                            <p:strVal val="ppt_y"/>
                                          </p:val>
                                        </p:tav>
                                        <p:tav tm="100000">
                                          <p:val>
                                            <p:strVal val="ppt_y"/>
                                          </p:val>
                                        </p:tav>
                                      </p:tavLst>
                                    </p:anim>
                                    <p:animEffect transition="out" filter="fade">
                                      <p:cBhvr>
                                        <p:cTn id="40" dur="500"/>
                                        <p:tgtEl>
                                          <p:spTgt spid="59410"/>
                                        </p:tgtEl>
                                      </p:cBhvr>
                                    </p:animEffect>
                                    <p:set>
                                      <p:cBhvr>
                                        <p:cTn id="41" dur="1" fill="hold">
                                          <p:stCondLst>
                                            <p:cond delay="499"/>
                                          </p:stCondLst>
                                        </p:cTn>
                                        <p:tgtEl>
                                          <p:spTgt spid="59410"/>
                                        </p:tgtEl>
                                        <p:attrNameLst>
                                          <p:attrName>style.visibility</p:attrName>
                                        </p:attrNameLst>
                                      </p:cBhvr>
                                      <p:to>
                                        <p:strVal val="hidden"/>
                                      </p:to>
                                    </p:set>
                                  </p:childTnLst>
                                </p:cTn>
                              </p:par>
                            </p:childTnLst>
                          </p:cTn>
                        </p:par>
                        <p:par>
                          <p:cTn id="42" fill="hold">
                            <p:stCondLst>
                              <p:cond delay="6500"/>
                            </p:stCondLst>
                            <p:childTnLst>
                              <p:par>
                                <p:cTn id="43" presetID="42" presetClass="path" presetSubtype="0" accel="50000" decel="50000" fill="hold" grpId="0" nodeType="afterEffect">
                                  <p:stCondLst>
                                    <p:cond delay="0"/>
                                  </p:stCondLst>
                                  <p:childTnLst>
                                    <p:animMotion origin="layout" path="M -1.94444E-6 -4.44444E-6 L -0.00191 0.06875 " pathEditMode="relative" rAng="0" ptsTypes="AA">
                                      <p:cBhvr>
                                        <p:cTn id="44" dur="1000" fill="hold"/>
                                        <p:tgtEl>
                                          <p:spTgt spid="59409"/>
                                        </p:tgtEl>
                                        <p:attrNameLst>
                                          <p:attrName>ppt_x</p:attrName>
                                          <p:attrName>ppt_y</p:attrName>
                                        </p:attrNameLst>
                                      </p:cBhvr>
                                      <p:rCtr x="-104" y="3426"/>
                                    </p:animMotion>
                                  </p:childTnLst>
                                </p:cTn>
                              </p:par>
                            </p:childTnLst>
                          </p:cTn>
                        </p:par>
                        <p:par>
                          <p:cTn id="45" fill="hold">
                            <p:stCondLst>
                              <p:cond delay="7500"/>
                            </p:stCondLst>
                            <p:childTnLst>
                              <p:par>
                                <p:cTn id="46" presetID="1" presetClass="entr" presetSubtype="0" fill="hold" grpId="0" nodeType="afterEffect">
                                  <p:stCondLst>
                                    <p:cond delay="0"/>
                                  </p:stCondLst>
                                  <p:childTnLst>
                                    <p:set>
                                      <p:cBhvr>
                                        <p:cTn id="47" dur="1" fill="hold">
                                          <p:stCondLst>
                                            <p:cond delay="0"/>
                                          </p:stCondLst>
                                        </p:cTn>
                                        <p:tgtEl>
                                          <p:spTgt spid="5942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par>
                          <p:cTn id="64" fill="hold">
                            <p:stCondLst>
                              <p:cond delay="500"/>
                            </p:stCondLst>
                            <p:childTnLst>
                              <p:par>
                                <p:cTn id="65" presetID="10" presetClass="entr" presetSubtype="0" fill="hold" nodeType="afterEffect">
                                  <p:stCondLst>
                                    <p:cond delay="50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childTnLst>
                                </p:cTn>
                              </p:par>
                              <p:par>
                                <p:cTn id="73" presetID="10"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7" grpId="0" animBg="1"/>
      <p:bldP spid="59398" grpId="0" animBg="1"/>
      <p:bldP spid="59403" grpId="0" animBg="1"/>
      <p:bldP spid="59404" grpId="0" animBg="1"/>
      <p:bldP spid="59409" grpId="0" animBg="1"/>
      <p:bldP spid="59410" grpId="0" animBg="1"/>
      <p:bldP spid="59424" grpId="0"/>
      <p:bldP spid="20" grpId="0" animBg="1"/>
      <p:bldP spid="21" grpId="0" animBg="1"/>
      <p:bldP spid="22"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本课程学习章节和课时安排</a:t>
            </a:r>
            <a:endParaRPr lang="zh-CN" altLang="en-US" sz="4000" dirty="0"/>
          </a:p>
        </p:txBody>
      </p:sp>
      <p:sp>
        <p:nvSpPr>
          <p:cNvPr id="4" name="内容占位符 3"/>
          <p:cNvSpPr>
            <a:spLocks noGrp="1"/>
          </p:cNvSpPr>
          <p:nvPr>
            <p:ph idx="1"/>
          </p:nvPr>
        </p:nvSpPr>
        <p:spPr>
          <a:xfrm>
            <a:off x="351692" y="924448"/>
            <a:ext cx="6943411" cy="4783017"/>
          </a:xfrm>
        </p:spPr>
        <p:txBody>
          <a:bodyPr>
            <a:normAutofit/>
          </a:bodyPr>
          <a:lstStyle/>
          <a:p>
            <a:r>
              <a:rPr lang="zh-CN" altLang="en-US" sz="2800" dirty="0" smtClean="0"/>
              <a:t>第</a:t>
            </a:r>
            <a:r>
              <a:rPr lang="en-US" altLang="zh-CN" sz="2800" dirty="0" smtClean="0"/>
              <a:t>1</a:t>
            </a:r>
            <a:r>
              <a:rPr lang="zh-CN" altLang="en-US" sz="2800" dirty="0" smtClean="0"/>
              <a:t>章   计算机网络和因特网概述（</a:t>
            </a:r>
            <a:r>
              <a:rPr lang="en-US" altLang="zh-CN" sz="2800" dirty="0" smtClean="0"/>
              <a:t>4</a:t>
            </a:r>
            <a:r>
              <a:rPr lang="zh-CN" altLang="en-US" sz="2800" dirty="0" smtClean="0"/>
              <a:t>课时）</a:t>
            </a:r>
            <a:endParaRPr lang="en-US" altLang="zh-CN" sz="2800" dirty="0" smtClean="0"/>
          </a:p>
          <a:p>
            <a:r>
              <a:rPr lang="zh-CN" altLang="en-US" sz="2800" dirty="0" smtClean="0"/>
              <a:t>第</a:t>
            </a:r>
            <a:r>
              <a:rPr lang="en-US" altLang="zh-CN" sz="2800" dirty="0" smtClean="0"/>
              <a:t>2</a:t>
            </a:r>
            <a:r>
              <a:rPr lang="zh-CN" altLang="en-US" sz="2800" dirty="0" smtClean="0"/>
              <a:t>章</a:t>
            </a:r>
            <a:r>
              <a:rPr lang="en-US" altLang="zh-CN" sz="2800" dirty="0"/>
              <a:t> </a:t>
            </a:r>
            <a:r>
              <a:rPr lang="en-US" altLang="zh-CN" sz="2800" dirty="0" smtClean="0"/>
              <a:t>  </a:t>
            </a:r>
            <a:r>
              <a:rPr lang="zh-CN" altLang="en-US" sz="2800" dirty="0" smtClean="0"/>
              <a:t>应用层（</a:t>
            </a:r>
            <a:r>
              <a:rPr lang="en-US" altLang="zh-CN" sz="2800" dirty="0" smtClean="0"/>
              <a:t>4</a:t>
            </a:r>
            <a:r>
              <a:rPr lang="zh-CN" altLang="en-US" sz="2800" dirty="0"/>
              <a:t>课时</a:t>
            </a:r>
            <a:r>
              <a:rPr lang="zh-CN" altLang="en-US" sz="2800" dirty="0" smtClean="0"/>
              <a:t>）</a:t>
            </a:r>
            <a:endParaRPr lang="en-US" altLang="zh-CN" sz="2800" dirty="0" smtClean="0"/>
          </a:p>
          <a:p>
            <a:r>
              <a:rPr lang="zh-CN" altLang="en-US" sz="2800" dirty="0" smtClean="0"/>
              <a:t>第</a:t>
            </a:r>
            <a:r>
              <a:rPr lang="en-US" altLang="zh-CN" sz="2800" dirty="0" smtClean="0"/>
              <a:t>3</a:t>
            </a:r>
            <a:r>
              <a:rPr lang="zh-CN" altLang="en-US" sz="2800" dirty="0" smtClean="0"/>
              <a:t>章   传输层（</a:t>
            </a:r>
            <a:r>
              <a:rPr lang="en-US" altLang="zh-CN" sz="2800" dirty="0" smtClean="0"/>
              <a:t>8</a:t>
            </a:r>
            <a:r>
              <a:rPr lang="zh-CN" altLang="en-US" sz="2800" dirty="0"/>
              <a:t>课时）</a:t>
            </a:r>
            <a:endParaRPr lang="en-US" altLang="zh-CN" sz="2800" dirty="0" smtClean="0"/>
          </a:p>
          <a:p>
            <a:r>
              <a:rPr lang="zh-CN" altLang="en-US" sz="2800" dirty="0" smtClean="0"/>
              <a:t>第</a:t>
            </a:r>
            <a:r>
              <a:rPr lang="en-US" altLang="zh-CN" sz="2800" dirty="0" smtClean="0"/>
              <a:t>4</a:t>
            </a:r>
            <a:r>
              <a:rPr lang="zh-CN" altLang="en-US" sz="2800" dirty="0" smtClean="0"/>
              <a:t>章   网络层（</a:t>
            </a:r>
            <a:r>
              <a:rPr lang="en-US" altLang="zh-CN" sz="2800" dirty="0" smtClean="0"/>
              <a:t>10</a:t>
            </a:r>
            <a:r>
              <a:rPr lang="zh-CN" altLang="en-US" sz="2800" dirty="0"/>
              <a:t>课时</a:t>
            </a:r>
            <a:r>
              <a:rPr lang="zh-CN" altLang="en-US" sz="2800" dirty="0" smtClean="0"/>
              <a:t>）</a:t>
            </a:r>
            <a:endParaRPr lang="en-US" altLang="zh-CN" sz="2800" dirty="0" smtClean="0"/>
          </a:p>
          <a:p>
            <a:r>
              <a:rPr lang="zh-CN" altLang="en-US" sz="2800" dirty="0" smtClean="0"/>
              <a:t>第</a:t>
            </a:r>
            <a:r>
              <a:rPr lang="en-US" altLang="zh-CN" sz="2800" dirty="0" smtClean="0"/>
              <a:t>5</a:t>
            </a:r>
            <a:r>
              <a:rPr lang="zh-CN" altLang="en-US" sz="2800" dirty="0" smtClean="0"/>
              <a:t>章   数据链路层和局域网技术（</a:t>
            </a:r>
            <a:r>
              <a:rPr lang="en-US" altLang="zh-CN" sz="2800" dirty="0" smtClean="0"/>
              <a:t>8</a:t>
            </a:r>
            <a:r>
              <a:rPr lang="zh-CN" altLang="en-US" sz="2800" dirty="0" smtClean="0"/>
              <a:t>课时</a:t>
            </a:r>
            <a:r>
              <a:rPr lang="zh-CN" altLang="en-US" sz="2800" dirty="0"/>
              <a:t>）</a:t>
            </a:r>
            <a:endParaRPr lang="en-US" altLang="zh-CN" sz="2800" dirty="0" smtClean="0"/>
          </a:p>
          <a:p>
            <a:r>
              <a:rPr lang="zh-CN" altLang="en-US" sz="2800" dirty="0" smtClean="0"/>
              <a:t>第</a:t>
            </a:r>
            <a:r>
              <a:rPr lang="en-US" altLang="zh-CN" sz="2800" dirty="0" smtClean="0"/>
              <a:t>6</a:t>
            </a:r>
            <a:r>
              <a:rPr lang="zh-CN" altLang="en-US" sz="2800" dirty="0" smtClean="0"/>
              <a:t>章   无线网络（</a:t>
            </a:r>
            <a:r>
              <a:rPr lang="en-US" altLang="zh-CN" sz="2800" dirty="0" smtClean="0"/>
              <a:t>4</a:t>
            </a:r>
            <a:r>
              <a:rPr lang="zh-CN" altLang="en-US" sz="2800" dirty="0"/>
              <a:t>课时</a:t>
            </a:r>
            <a:r>
              <a:rPr lang="zh-CN" altLang="en-US" sz="2800" dirty="0" smtClean="0"/>
              <a:t>）</a:t>
            </a:r>
            <a:endParaRPr lang="en-US" altLang="zh-CN" sz="2800" dirty="0" smtClean="0"/>
          </a:p>
          <a:p>
            <a:r>
              <a:rPr lang="zh-CN" altLang="en-US" sz="2800" dirty="0" smtClean="0"/>
              <a:t>第</a:t>
            </a:r>
            <a:r>
              <a:rPr lang="en-US" altLang="zh-CN" sz="2800" dirty="0" smtClean="0"/>
              <a:t>7</a:t>
            </a:r>
            <a:r>
              <a:rPr lang="zh-CN" altLang="en-US" sz="2800" dirty="0" smtClean="0"/>
              <a:t>章   下一代网络（</a:t>
            </a:r>
            <a:r>
              <a:rPr lang="en-US" altLang="zh-CN" sz="2800" dirty="0" smtClean="0"/>
              <a:t>2</a:t>
            </a:r>
            <a:r>
              <a:rPr lang="zh-CN" altLang="en-US" sz="2800" dirty="0"/>
              <a:t>课时</a:t>
            </a:r>
            <a:r>
              <a:rPr lang="zh-CN" altLang="en-US" sz="2800" dirty="0" smtClean="0"/>
              <a:t>）</a:t>
            </a:r>
            <a:endParaRPr lang="en-US" altLang="zh-CN" sz="2800" dirty="0" smtClean="0"/>
          </a:p>
          <a:p>
            <a:r>
              <a:rPr lang="zh-CN" altLang="en-US" sz="2800" dirty="0">
                <a:solidFill>
                  <a:srgbClr val="FF0000"/>
                </a:solidFill>
              </a:rPr>
              <a:t>实践</a:t>
            </a:r>
            <a:r>
              <a:rPr lang="zh-CN" altLang="en-US" sz="2800" dirty="0" smtClean="0">
                <a:solidFill>
                  <a:srgbClr val="FF0000"/>
                </a:solidFill>
              </a:rPr>
              <a:t>环节：上机实验（</a:t>
            </a:r>
            <a:r>
              <a:rPr lang="en-US" altLang="zh-CN" sz="2800" dirty="0" smtClean="0">
                <a:solidFill>
                  <a:srgbClr val="FF0000"/>
                </a:solidFill>
              </a:rPr>
              <a:t>16</a:t>
            </a:r>
            <a:r>
              <a:rPr lang="zh-CN" altLang="en-US" sz="2800" dirty="0" smtClean="0">
                <a:solidFill>
                  <a:srgbClr val="FF0000"/>
                </a:solidFill>
              </a:rPr>
              <a:t>课时）</a:t>
            </a:r>
            <a:endParaRPr lang="en-US" altLang="zh-CN" sz="2800" dirty="0" smtClean="0">
              <a:solidFill>
                <a:srgbClr val="FF0000"/>
              </a:solidFill>
            </a:endParaRPr>
          </a:p>
        </p:txBody>
      </p:sp>
      <p:sp>
        <p:nvSpPr>
          <p:cNvPr id="5" name="圆角矩形 4"/>
          <p:cNvSpPr/>
          <p:nvPr/>
        </p:nvSpPr>
        <p:spPr>
          <a:xfrm>
            <a:off x="7715573" y="2105770"/>
            <a:ext cx="1392630" cy="1768636"/>
          </a:xfrm>
          <a:prstGeom prst="roundRect">
            <a:avLst/>
          </a:prstGeom>
          <a:solidFill>
            <a:srgbClr val="FFFF99"/>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(40+16)</a:t>
            </a:r>
          </a:p>
          <a:p>
            <a:pPr algn="ctr"/>
            <a:r>
              <a:rPr lang="en-US" altLang="zh-CN" sz="2800" dirty="0" smtClean="0">
                <a:solidFill>
                  <a:schemeClr val="tx1"/>
                </a:solidFill>
              </a:rPr>
              <a:t>56</a:t>
            </a:r>
            <a:r>
              <a:rPr lang="zh-CN" altLang="en-US" sz="2800" dirty="0" smtClean="0">
                <a:solidFill>
                  <a:schemeClr val="tx1"/>
                </a:solidFill>
              </a:rPr>
              <a:t>课时</a:t>
            </a:r>
            <a:endParaRPr lang="en-US" altLang="zh-CN" sz="2800" dirty="0" smtClean="0">
              <a:solidFill>
                <a:schemeClr val="tx1"/>
              </a:solidFill>
            </a:endParaRPr>
          </a:p>
          <a:p>
            <a:pPr algn="ctr"/>
            <a:r>
              <a:rPr lang="en-US" altLang="zh-CN" sz="2800" dirty="0" smtClean="0">
                <a:solidFill>
                  <a:schemeClr val="tx1"/>
                </a:solidFill>
              </a:rPr>
              <a:t>3</a:t>
            </a:r>
            <a:r>
              <a:rPr lang="zh-CN" altLang="en-US" sz="2800" dirty="0">
                <a:solidFill>
                  <a:schemeClr val="tx1"/>
                </a:solidFill>
              </a:rPr>
              <a:t>学分</a:t>
            </a:r>
          </a:p>
        </p:txBody>
      </p:sp>
      <p:sp>
        <p:nvSpPr>
          <p:cNvPr id="6" name="文本框 5"/>
          <p:cNvSpPr txBox="1"/>
          <p:nvPr/>
        </p:nvSpPr>
        <p:spPr>
          <a:xfrm>
            <a:off x="7786289" y="2990088"/>
            <a:ext cx="184731" cy="369332"/>
          </a:xfrm>
          <a:prstGeom prst="rect">
            <a:avLst/>
          </a:prstGeom>
          <a:noFill/>
        </p:spPr>
        <p:txBody>
          <a:bodyPr wrap="none" rtlCol="0">
            <a:spAutoFit/>
          </a:bodyPr>
          <a:lstStyle/>
          <a:p>
            <a:endParaRPr lang="zh-CN" altLang="en-US" dirty="0"/>
          </a:p>
        </p:txBody>
      </p:sp>
      <p:sp>
        <p:nvSpPr>
          <p:cNvPr id="7" name="右大括号 6"/>
          <p:cNvSpPr/>
          <p:nvPr/>
        </p:nvSpPr>
        <p:spPr>
          <a:xfrm>
            <a:off x="7144378" y="1185709"/>
            <a:ext cx="482321" cy="3597306"/>
          </a:xfrm>
          <a:prstGeom prst="rightBrace">
            <a:avLst/>
          </a:prstGeom>
          <a:ln w="19050">
            <a:solidFill>
              <a:srgbClr val="D7340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3680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50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50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50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50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circle(in)">
                                      <p:cBhvr>
                                        <p:cTn id="41" dur="2000"/>
                                        <p:tgtEl>
                                          <p:spTgt spid="7"/>
                                        </p:tgtEl>
                                      </p:cBhvr>
                                    </p:animEffect>
                                  </p:childTnLst>
                                </p:cTn>
                              </p:par>
                            </p:childTnLst>
                          </p:cTn>
                        </p:par>
                        <p:par>
                          <p:cTn id="42" fill="hold">
                            <p:stCondLst>
                              <p:cond delay="2000"/>
                            </p:stCondLst>
                            <p:childTnLst>
                              <p:par>
                                <p:cTn id="43" presetID="10" presetClass="entr" presetSubtype="0" fill="hold" grpId="0" nodeType="afterEffect">
                                  <p:stCondLst>
                                    <p:cond delay="50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1.3.3 </a:t>
            </a:r>
            <a:r>
              <a:rPr lang="zh-CN" altLang="en-US" dirty="0"/>
              <a:t>接入网</a:t>
            </a:r>
          </a:p>
        </p:txBody>
      </p:sp>
      <p:sp>
        <p:nvSpPr>
          <p:cNvPr id="3" name="内容占位符 2"/>
          <p:cNvSpPr>
            <a:spLocks noGrp="1"/>
          </p:cNvSpPr>
          <p:nvPr>
            <p:ph idx="1"/>
          </p:nvPr>
        </p:nvSpPr>
        <p:spPr>
          <a:xfrm>
            <a:off x="291401" y="896674"/>
            <a:ext cx="8531051" cy="5006286"/>
          </a:xfrm>
        </p:spPr>
        <p:txBody>
          <a:bodyPr>
            <a:normAutofit/>
          </a:bodyPr>
          <a:lstStyle/>
          <a:p>
            <a:pPr marL="0" indent="0">
              <a:buNone/>
            </a:pPr>
            <a:r>
              <a:rPr lang="zh-CN" altLang="en-US" i="1" u="sng" dirty="0">
                <a:solidFill>
                  <a:srgbClr val="FF0000"/>
                </a:solidFill>
              </a:rPr>
              <a:t>问题</a:t>
            </a:r>
            <a:r>
              <a:rPr lang="en-US" altLang="zh-CN" i="1" dirty="0">
                <a:solidFill>
                  <a:srgbClr val="FF0000"/>
                </a:solidFill>
              </a:rPr>
              <a:t>: </a:t>
            </a:r>
            <a:r>
              <a:rPr lang="zh-CN" altLang="en-US" dirty="0">
                <a:effectLst>
                  <a:outerShdw blurRad="38100" dist="38100" dir="2700000" algn="tl">
                    <a:srgbClr val="000000">
                      <a:alpha val="43137"/>
                    </a:srgbClr>
                  </a:outerShdw>
                </a:effectLst>
              </a:rPr>
              <a:t>端系统怎样连接到边缘路由器</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a:spcAft>
                <a:spcPts val="1200"/>
              </a:spcAft>
              <a:buFont typeface="Wingdings" panose="05000000000000000000" pitchFamily="2" charset="2"/>
              <a:buChar char="ü"/>
            </a:pPr>
            <a:r>
              <a:rPr lang="zh-CN" altLang="en-US" dirty="0" smtClean="0"/>
              <a:t>接入网：“</a:t>
            </a:r>
            <a:r>
              <a:rPr lang="zh-CN" altLang="en-US" dirty="0"/>
              <a:t>最后一公里</a:t>
            </a:r>
            <a:r>
              <a:rPr lang="zh-CN" altLang="en-US" dirty="0" smtClean="0"/>
              <a:t>” 的网络。</a:t>
            </a:r>
            <a:endParaRPr lang="en-US" altLang="zh-CN" dirty="0" smtClean="0"/>
          </a:p>
          <a:p>
            <a:pPr>
              <a:buFont typeface="Wingdings" panose="05000000000000000000" pitchFamily="2" charset="2"/>
              <a:buChar char="ü"/>
            </a:pPr>
            <a:r>
              <a:rPr lang="zh-CN" altLang="en-US" dirty="0" smtClean="0"/>
              <a:t>接</a:t>
            </a:r>
            <a:r>
              <a:rPr lang="zh-CN" altLang="en-US" dirty="0"/>
              <a:t>入网的</a:t>
            </a:r>
            <a:r>
              <a:rPr lang="zh-CN" altLang="en-US" dirty="0" smtClean="0"/>
              <a:t>分类</a:t>
            </a:r>
            <a:r>
              <a:rPr lang="en-US" altLang="zh-CN" dirty="0" smtClean="0"/>
              <a:t>:</a:t>
            </a:r>
            <a:endParaRPr lang="en-US" altLang="zh-CN" i="1" dirty="0"/>
          </a:p>
          <a:p>
            <a:pPr lvl="1"/>
            <a:r>
              <a:rPr lang="zh-CN" altLang="en-US" dirty="0" smtClean="0"/>
              <a:t>有线接入网</a:t>
            </a:r>
            <a:endParaRPr lang="en-US" altLang="zh-CN" dirty="0"/>
          </a:p>
          <a:p>
            <a:pPr lvl="2"/>
            <a:r>
              <a:rPr lang="en-US" altLang="zh-CN" dirty="0" smtClean="0"/>
              <a:t>ADSL</a:t>
            </a:r>
          </a:p>
          <a:p>
            <a:pPr lvl="2"/>
            <a:r>
              <a:rPr lang="zh-CN" altLang="en-US" dirty="0"/>
              <a:t>以太网</a:t>
            </a:r>
            <a:endParaRPr lang="en-US" altLang="zh-CN" dirty="0" smtClean="0"/>
          </a:p>
          <a:p>
            <a:pPr lvl="2"/>
            <a:r>
              <a:rPr lang="en-US" altLang="zh-CN" dirty="0" err="1" smtClean="0"/>
              <a:t>FTTx</a:t>
            </a:r>
            <a:endParaRPr lang="en-US" altLang="zh-CN" dirty="0" smtClean="0"/>
          </a:p>
          <a:p>
            <a:pPr lvl="2"/>
            <a:r>
              <a:rPr lang="en-US" altLang="zh-CN" dirty="0" smtClean="0"/>
              <a:t>HFC</a:t>
            </a:r>
          </a:p>
          <a:p>
            <a:pPr lvl="1"/>
            <a:r>
              <a:rPr lang="zh-CN" altLang="en-US" dirty="0" smtClean="0"/>
              <a:t>无线接入网</a:t>
            </a:r>
            <a:endParaRPr lang="en-US" altLang="zh-CN" dirty="0" smtClean="0"/>
          </a:p>
          <a:p>
            <a:pPr lvl="2"/>
            <a:r>
              <a:rPr lang="en-US" altLang="zh-CN" dirty="0" err="1" smtClean="0"/>
              <a:t>WiFi</a:t>
            </a:r>
            <a:endParaRPr lang="en-US" altLang="zh-CN" dirty="0" smtClean="0"/>
          </a:p>
          <a:p>
            <a:pPr lvl="2"/>
            <a:r>
              <a:rPr lang="zh-CN" altLang="en-US" dirty="0" smtClean="0"/>
              <a:t>移动无线接入</a:t>
            </a:r>
            <a:endParaRPr lang="en-US" altLang="zh-CN" dirty="0" smtClean="0"/>
          </a:p>
          <a:p>
            <a:pPr lvl="2"/>
            <a:endParaRPr lang="en-US" altLang="zh-CN" dirty="0"/>
          </a:p>
        </p:txBody>
      </p:sp>
      <p:pic>
        <p:nvPicPr>
          <p:cNvPr id="4" name="Picture 6" descr="grentw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183" y="3104833"/>
            <a:ext cx="41116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oa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200" y="3684670"/>
            <a:ext cx="2315528" cy="10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f-pi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0035" y="3405114"/>
            <a:ext cx="23717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4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3500"/>
                            </p:stCondLst>
                            <p:childTnLst>
                              <p:par>
                                <p:cTn id="30" presetID="22" presetClass="entr" presetSubtype="8" fill="hold" nodeType="afterEffect">
                                  <p:stCondLst>
                                    <p:cond delay="5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4500"/>
                            </p:stCondLst>
                            <p:childTnLst>
                              <p:par>
                                <p:cTn id="34" presetID="22" presetClass="entr" presetSubtype="8" fill="hold" nodeType="afterEffect">
                                  <p:stCondLst>
                                    <p:cond delay="5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5500"/>
                            </p:stCondLst>
                            <p:childTnLst>
                              <p:par>
                                <p:cTn id="38" presetID="22" presetClass="entr" presetSubtype="8" fill="hold" nodeType="afterEffect">
                                  <p:stCondLst>
                                    <p:cond delay="5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par>
                          <p:cTn id="41" fill="hold">
                            <p:stCondLst>
                              <p:cond delay="6500"/>
                            </p:stCondLst>
                            <p:childTnLst>
                              <p:par>
                                <p:cTn id="42" presetID="22" presetClass="entr" presetSubtype="8" fill="hold" nodeType="afterEffect">
                                  <p:stCondLst>
                                    <p:cond delay="50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childTnLst>
                          </p:cTn>
                        </p:par>
                        <p:par>
                          <p:cTn id="45" fill="hold">
                            <p:stCondLst>
                              <p:cond delay="7500"/>
                            </p:stCondLst>
                            <p:childTnLst>
                              <p:par>
                                <p:cTn id="46" presetID="22" presetClass="entr" presetSubtype="8" fill="hold" nodeType="afterEffect">
                                  <p:stCondLst>
                                    <p:cond delay="50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left)">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500" fill="hold"/>
                                        <p:tgtEl>
                                          <p:spTgt spid="4"/>
                                        </p:tgtEl>
                                        <p:attrNameLst>
                                          <p:attrName>ppt_w</p:attrName>
                                        </p:attrNameLst>
                                      </p:cBhvr>
                                      <p:tavLst>
                                        <p:tav tm="0">
                                          <p:val>
                                            <p:fltVal val="0"/>
                                          </p:val>
                                        </p:tav>
                                        <p:tav tm="100000">
                                          <p:val>
                                            <p:strVal val="#ppt_w"/>
                                          </p:val>
                                        </p:tav>
                                      </p:tavLst>
                                    </p:anim>
                                    <p:anim calcmode="lin" valueType="num">
                                      <p:cBhvr>
                                        <p:cTn id="54" dur="500" fill="hold"/>
                                        <p:tgtEl>
                                          <p:spTgt spid="4"/>
                                        </p:tgtEl>
                                        <p:attrNameLst>
                                          <p:attrName>ppt_h</p:attrName>
                                        </p:attrNameLst>
                                      </p:cBhvr>
                                      <p:tavLst>
                                        <p:tav tm="0">
                                          <p:val>
                                            <p:fltVal val="0"/>
                                          </p:val>
                                        </p:tav>
                                        <p:tav tm="100000">
                                          <p:val>
                                            <p:strVal val="#ppt_h"/>
                                          </p:val>
                                        </p:tav>
                                      </p:tavLst>
                                    </p:anim>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500" fill="hold"/>
                                        <p:tgtEl>
                                          <p:spTgt spid="6"/>
                                        </p:tgtEl>
                                        <p:attrNameLst>
                                          <p:attrName>ppt_w</p:attrName>
                                        </p:attrNameLst>
                                      </p:cBhvr>
                                      <p:tavLst>
                                        <p:tav tm="0">
                                          <p:val>
                                            <p:fltVal val="0"/>
                                          </p:val>
                                        </p:tav>
                                        <p:tav tm="100000">
                                          <p:val>
                                            <p:strVal val="#ppt_w"/>
                                          </p:val>
                                        </p:tav>
                                      </p:tavLst>
                                    </p:anim>
                                    <p:anim calcmode="lin" valueType="num">
                                      <p:cBhvr>
                                        <p:cTn id="61" dur="500" fill="hold"/>
                                        <p:tgtEl>
                                          <p:spTgt spid="6"/>
                                        </p:tgtEl>
                                        <p:attrNameLst>
                                          <p:attrName>ppt_h</p:attrName>
                                        </p:attrNameLst>
                                      </p:cBhvr>
                                      <p:tavLst>
                                        <p:tav tm="0">
                                          <p:val>
                                            <p:fltVal val="0"/>
                                          </p:val>
                                        </p:tav>
                                        <p:tav tm="100000">
                                          <p:val>
                                            <p:strVal val="#ppt_h"/>
                                          </p:val>
                                        </p:tav>
                                      </p:tavLst>
                                    </p:anim>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因特网的组成</a:t>
            </a:r>
            <a:r>
              <a:rPr lang="en-US" altLang="zh-CN" dirty="0" smtClean="0"/>
              <a:t>:</a:t>
            </a:r>
            <a:r>
              <a:rPr lang="zh-CN" altLang="en-US" dirty="0" smtClean="0"/>
              <a:t>网络的网络</a:t>
            </a:r>
            <a:r>
              <a:rPr lang="en-US" altLang="zh-CN" dirty="0" smtClean="0"/>
              <a:t> </a:t>
            </a:r>
            <a:endParaRPr lang="zh-CN" altLang="en-US" dirty="0"/>
          </a:p>
        </p:txBody>
      </p:sp>
      <p:sp>
        <p:nvSpPr>
          <p:cNvPr id="3" name="内容占位符 2"/>
          <p:cNvSpPr>
            <a:spLocks noGrp="1"/>
          </p:cNvSpPr>
          <p:nvPr>
            <p:ph idx="1"/>
          </p:nvPr>
        </p:nvSpPr>
        <p:spPr>
          <a:xfrm>
            <a:off x="291401" y="866195"/>
            <a:ext cx="8531051" cy="985465"/>
          </a:xfrm>
        </p:spPr>
        <p:txBody>
          <a:bodyPr>
            <a:normAutofit fontScale="92500" lnSpcReduction="10000"/>
          </a:bodyPr>
          <a:lstStyle/>
          <a:p>
            <a:pPr marL="0" indent="0">
              <a:buNone/>
            </a:pPr>
            <a:r>
              <a:rPr lang="zh-CN" altLang="en-US" sz="3500" dirty="0" smtClean="0">
                <a:latin typeface="Times New Roman" panose="02020603050405020304" pitchFamily="18" charset="0"/>
              </a:rPr>
              <a:t>多层次</a:t>
            </a:r>
            <a:r>
              <a:rPr lang="en-US" altLang="zh-CN" sz="3500" dirty="0" smtClean="0">
                <a:latin typeface="Times New Roman" panose="02020603050405020304" pitchFamily="18" charset="0"/>
              </a:rPr>
              <a:t>ISP</a:t>
            </a:r>
            <a:r>
              <a:rPr lang="zh-CN" altLang="en-US" sz="3500" dirty="0" smtClean="0">
                <a:latin typeface="Times New Roman" panose="02020603050405020304" pitchFamily="18" charset="0"/>
              </a:rPr>
              <a:t>结构的网络</a:t>
            </a:r>
            <a:endParaRPr lang="en-US" altLang="zh-CN" sz="3500" dirty="0" smtClean="0">
              <a:latin typeface="Times New Roman" panose="02020603050405020304" pitchFamily="18" charset="0"/>
            </a:endParaRPr>
          </a:p>
          <a:p>
            <a:r>
              <a:rPr lang="en-US" altLang="zh-CN" dirty="0">
                <a:latin typeface="Times New Roman" panose="02020603050405020304" pitchFamily="18" charset="0"/>
              </a:rPr>
              <a:t> </a:t>
            </a:r>
            <a:r>
              <a:rPr lang="en-US" altLang="zh-CN" sz="2600" dirty="0" smtClean="0">
                <a:latin typeface="Times New Roman" panose="02020603050405020304" pitchFamily="18" charset="0"/>
              </a:rPr>
              <a:t>ISP(Internet Service Provider), </a:t>
            </a:r>
            <a:r>
              <a:rPr lang="zh-CN" altLang="en-US" sz="2600" dirty="0" smtClean="0">
                <a:latin typeface="Times New Roman" panose="02020603050405020304" pitchFamily="18" charset="0"/>
              </a:rPr>
              <a:t>网络服务提供者。</a:t>
            </a:r>
            <a:endParaRPr lang="zh-CN" altLang="en-US" sz="2600" dirty="0">
              <a:latin typeface="Times New Roman" panose="02020603050405020304" pitchFamily="18" charset="0"/>
            </a:endParaRPr>
          </a:p>
        </p:txBody>
      </p:sp>
      <p:sp>
        <p:nvSpPr>
          <p:cNvPr id="6" name="Oval 4"/>
          <p:cNvSpPr>
            <a:spLocks noChangeArrowheads="1"/>
          </p:cNvSpPr>
          <p:nvPr/>
        </p:nvSpPr>
        <p:spPr bwMode="auto">
          <a:xfrm>
            <a:off x="1781969" y="4729480"/>
            <a:ext cx="1863725" cy="790575"/>
          </a:xfrm>
          <a:prstGeom prst="ellipse">
            <a:avLst/>
          </a:prstGeom>
          <a:solidFill>
            <a:srgbClr val="8ABAD4"/>
          </a:solidFill>
          <a:ln w="9525">
            <a:solidFill>
              <a:schemeClr val="tx1"/>
            </a:solidFill>
            <a:round/>
            <a:headEnd/>
            <a:tailEnd/>
          </a:ln>
          <a:effectLs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2400" dirty="0">
                <a:latin typeface="Comic Sans MS" panose="030F0702030302020204" pitchFamily="66" charset="0"/>
              </a:rPr>
              <a:t>第一层 </a:t>
            </a:r>
            <a:r>
              <a:rPr lang="en-US" altLang="zh-CN" sz="2400" dirty="0">
                <a:latin typeface="Comic Sans MS" panose="030F0702030302020204" pitchFamily="66" charset="0"/>
              </a:rPr>
              <a:t>ISP</a:t>
            </a:r>
            <a:endParaRPr lang="en-US" altLang="zh-CN" sz="2400" dirty="0"/>
          </a:p>
        </p:txBody>
      </p:sp>
      <p:sp>
        <p:nvSpPr>
          <p:cNvPr id="7" name="Oval 5"/>
          <p:cNvSpPr>
            <a:spLocks noChangeArrowheads="1"/>
          </p:cNvSpPr>
          <p:nvPr/>
        </p:nvSpPr>
        <p:spPr bwMode="auto">
          <a:xfrm>
            <a:off x="2880519" y="3526155"/>
            <a:ext cx="1863725" cy="790575"/>
          </a:xfrm>
          <a:prstGeom prst="ellipse">
            <a:avLst/>
          </a:prstGeom>
          <a:solidFill>
            <a:srgbClr val="8ABAD4"/>
          </a:solidFill>
          <a:ln w="9525">
            <a:solidFill>
              <a:schemeClr val="tx1"/>
            </a:solidFill>
            <a:round/>
            <a:headEnd/>
            <a:tailEnd/>
          </a:ln>
          <a:effectLs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2400" dirty="0">
                <a:latin typeface="Comic Sans MS" panose="030F0702030302020204" pitchFamily="66" charset="0"/>
              </a:rPr>
              <a:t>第一层 </a:t>
            </a:r>
            <a:r>
              <a:rPr lang="en-US" altLang="zh-CN" sz="2400" dirty="0">
                <a:latin typeface="Comic Sans MS" panose="030F0702030302020204" pitchFamily="66" charset="0"/>
              </a:rPr>
              <a:t>ISP</a:t>
            </a:r>
            <a:endParaRPr lang="en-US" altLang="zh-CN" sz="2400" dirty="0"/>
          </a:p>
        </p:txBody>
      </p:sp>
      <p:sp>
        <p:nvSpPr>
          <p:cNvPr id="8" name="Oval 6"/>
          <p:cNvSpPr>
            <a:spLocks noChangeArrowheads="1"/>
          </p:cNvSpPr>
          <p:nvPr/>
        </p:nvSpPr>
        <p:spPr bwMode="auto">
          <a:xfrm>
            <a:off x="4150519" y="4691380"/>
            <a:ext cx="1863725" cy="790575"/>
          </a:xfrm>
          <a:prstGeom prst="ellipse">
            <a:avLst/>
          </a:prstGeom>
          <a:solidFill>
            <a:srgbClr val="8ABAD4"/>
          </a:solidFill>
          <a:ln w="9525">
            <a:solidFill>
              <a:schemeClr val="tx1"/>
            </a:solidFill>
            <a:round/>
            <a:headEnd/>
            <a:tailEnd/>
          </a:ln>
          <a:effectLs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2400" dirty="0">
                <a:latin typeface="Comic Sans MS" panose="030F0702030302020204" pitchFamily="66" charset="0"/>
              </a:rPr>
              <a:t>第一层 </a:t>
            </a:r>
            <a:r>
              <a:rPr lang="en-US" altLang="zh-CN" sz="2400" dirty="0">
                <a:latin typeface="Comic Sans MS" panose="030F0702030302020204" pitchFamily="66" charset="0"/>
              </a:rPr>
              <a:t>ISP</a:t>
            </a:r>
            <a:endParaRPr lang="en-US" altLang="zh-CN" sz="2400" dirty="0"/>
          </a:p>
        </p:txBody>
      </p:sp>
      <p:sp>
        <p:nvSpPr>
          <p:cNvPr id="9" name="Oval 7"/>
          <p:cNvSpPr>
            <a:spLocks noChangeArrowheads="1"/>
          </p:cNvSpPr>
          <p:nvPr/>
        </p:nvSpPr>
        <p:spPr bwMode="auto">
          <a:xfrm>
            <a:off x="4471194" y="4697730"/>
            <a:ext cx="133350" cy="14287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10" name="Oval 8"/>
          <p:cNvSpPr>
            <a:spLocks noChangeArrowheads="1"/>
          </p:cNvSpPr>
          <p:nvPr/>
        </p:nvSpPr>
        <p:spPr bwMode="auto">
          <a:xfrm>
            <a:off x="4020344" y="4227830"/>
            <a:ext cx="133350" cy="14287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11" name="Oval 9"/>
          <p:cNvSpPr>
            <a:spLocks noChangeArrowheads="1"/>
          </p:cNvSpPr>
          <p:nvPr/>
        </p:nvSpPr>
        <p:spPr bwMode="auto">
          <a:xfrm>
            <a:off x="3556794" y="4253230"/>
            <a:ext cx="133350" cy="14287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12" name="Oval 10"/>
          <p:cNvSpPr>
            <a:spLocks noChangeArrowheads="1"/>
          </p:cNvSpPr>
          <p:nvPr/>
        </p:nvSpPr>
        <p:spPr bwMode="auto">
          <a:xfrm>
            <a:off x="3086894" y="4710430"/>
            <a:ext cx="133350" cy="14287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13" name="Oval 11"/>
          <p:cNvSpPr>
            <a:spLocks noChangeArrowheads="1"/>
          </p:cNvSpPr>
          <p:nvPr/>
        </p:nvSpPr>
        <p:spPr bwMode="auto">
          <a:xfrm>
            <a:off x="3582194" y="5027930"/>
            <a:ext cx="133350" cy="14287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14" name="Oval 12"/>
          <p:cNvSpPr>
            <a:spLocks noChangeArrowheads="1"/>
          </p:cNvSpPr>
          <p:nvPr/>
        </p:nvSpPr>
        <p:spPr bwMode="auto">
          <a:xfrm>
            <a:off x="4096544" y="5015230"/>
            <a:ext cx="133350" cy="142875"/>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15" name="Line 13"/>
          <p:cNvSpPr>
            <a:spLocks noChangeShapeType="1"/>
          </p:cNvSpPr>
          <p:nvPr/>
        </p:nvSpPr>
        <p:spPr bwMode="auto">
          <a:xfrm flipV="1">
            <a:off x="3718719" y="5085080"/>
            <a:ext cx="381000"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bg2">
                  <a:lumMod val="50000"/>
                </a:schemeClr>
              </a:solidFill>
            </a:endParaRPr>
          </a:p>
        </p:txBody>
      </p:sp>
      <p:sp>
        <p:nvSpPr>
          <p:cNvPr id="16" name="Line 14"/>
          <p:cNvSpPr>
            <a:spLocks noChangeShapeType="1"/>
          </p:cNvSpPr>
          <p:nvPr/>
        </p:nvSpPr>
        <p:spPr bwMode="auto">
          <a:xfrm>
            <a:off x="4128294" y="4342130"/>
            <a:ext cx="368300" cy="368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7" name="Line 15"/>
          <p:cNvSpPr>
            <a:spLocks noChangeShapeType="1"/>
          </p:cNvSpPr>
          <p:nvPr/>
        </p:nvSpPr>
        <p:spPr bwMode="auto">
          <a:xfrm flipV="1">
            <a:off x="3185319" y="4373880"/>
            <a:ext cx="393700" cy="355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nvGrpSpPr>
          <p:cNvPr id="18" name="Group 16"/>
          <p:cNvGrpSpPr>
            <a:grpSpLocks/>
          </p:cNvGrpSpPr>
          <p:nvPr/>
        </p:nvGrpSpPr>
        <p:grpSpPr bwMode="auto">
          <a:xfrm>
            <a:off x="5040793" y="4024632"/>
            <a:ext cx="736601" cy="399593"/>
            <a:chOff x="3740" y="1244"/>
            <a:chExt cx="464" cy="276"/>
          </a:xfrm>
          <a:solidFill>
            <a:srgbClr val="FFFF99"/>
          </a:solidFill>
        </p:grpSpPr>
        <p:sp>
          <p:nvSpPr>
            <p:cNvPr id="81" name="Rectangle 17"/>
            <p:cNvSpPr>
              <a:spLocks noChangeArrowheads="1"/>
            </p:cNvSpPr>
            <p:nvPr/>
          </p:nvSpPr>
          <p:spPr bwMode="auto">
            <a:xfrm>
              <a:off x="3755" y="1248"/>
              <a:ext cx="438" cy="19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82" name="Text Box 18"/>
            <p:cNvSpPr txBox="1">
              <a:spLocks noChangeArrowheads="1"/>
            </p:cNvSpPr>
            <p:nvPr/>
          </p:nvSpPr>
          <p:spPr bwMode="auto">
            <a:xfrm>
              <a:off x="3740" y="1244"/>
              <a:ext cx="464" cy="276"/>
            </a:xfrm>
            <a:prstGeom prst="rect">
              <a:avLst/>
            </a:prstGeom>
            <a:grpFill/>
            <a:ln w="9525">
              <a:solidFill>
                <a:schemeClr val="tx2">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r>
                <a:rPr lang="en-US" altLang="zh-CN" sz="2000" dirty="0">
                  <a:latin typeface="Comic Sans MS" panose="030F0702030302020204" pitchFamily="66" charset="0"/>
                </a:rPr>
                <a:t>NAP</a:t>
              </a:r>
              <a:endParaRPr lang="en-US" altLang="zh-CN" sz="2000" dirty="0"/>
            </a:p>
          </p:txBody>
        </p:sp>
      </p:grpSp>
      <p:sp>
        <p:nvSpPr>
          <p:cNvPr id="19" name="Line 19"/>
          <p:cNvSpPr>
            <a:spLocks noChangeShapeType="1"/>
          </p:cNvSpPr>
          <p:nvPr/>
        </p:nvSpPr>
        <p:spPr bwMode="auto">
          <a:xfrm flipH="1">
            <a:off x="4572794" y="4291330"/>
            <a:ext cx="501650" cy="4254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Line 20"/>
          <p:cNvSpPr>
            <a:spLocks noChangeShapeType="1"/>
          </p:cNvSpPr>
          <p:nvPr/>
        </p:nvSpPr>
        <p:spPr bwMode="auto">
          <a:xfrm flipH="1">
            <a:off x="4140994" y="4208780"/>
            <a:ext cx="901700" cy="114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1" name="Line 21"/>
          <p:cNvSpPr>
            <a:spLocks noChangeShapeType="1"/>
          </p:cNvSpPr>
          <p:nvPr/>
        </p:nvSpPr>
        <p:spPr bwMode="auto">
          <a:xfrm flipH="1">
            <a:off x="3226594" y="4265930"/>
            <a:ext cx="1816100" cy="48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nvGrpSpPr>
          <p:cNvPr id="22" name="Group 22"/>
          <p:cNvGrpSpPr>
            <a:grpSpLocks/>
          </p:cNvGrpSpPr>
          <p:nvPr/>
        </p:nvGrpSpPr>
        <p:grpSpPr bwMode="auto">
          <a:xfrm>
            <a:off x="1296194" y="3132455"/>
            <a:ext cx="6219825" cy="2838450"/>
            <a:chOff x="1226" y="2070"/>
            <a:chExt cx="3918" cy="1788"/>
          </a:xfrm>
        </p:grpSpPr>
        <p:grpSp>
          <p:nvGrpSpPr>
            <p:cNvPr id="58" name="Group 23"/>
            <p:cNvGrpSpPr>
              <a:grpSpLocks/>
            </p:cNvGrpSpPr>
            <p:nvPr/>
          </p:nvGrpSpPr>
          <p:grpSpPr bwMode="auto">
            <a:xfrm>
              <a:off x="3042" y="2102"/>
              <a:ext cx="1054" cy="372"/>
              <a:chOff x="3042" y="2102"/>
              <a:chExt cx="1054" cy="372"/>
            </a:xfrm>
          </p:grpSpPr>
          <p:sp>
            <p:nvSpPr>
              <p:cNvPr id="78"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79" name="Text Box 25"/>
              <p:cNvSpPr txBox="1">
                <a:spLocks noChangeArrowheads="1"/>
              </p:cNvSpPr>
              <p:nvPr/>
            </p:nvSpPr>
            <p:spPr bwMode="auto">
              <a:xfrm>
                <a:off x="3182" y="2176"/>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r>
                  <a:rPr lang="zh-CN" altLang="en-US" sz="1800" dirty="0">
                    <a:solidFill>
                      <a:schemeClr val="bg2">
                        <a:lumMod val="50000"/>
                      </a:schemeClr>
                    </a:solidFill>
                    <a:latin typeface="Comic Sans MS" panose="030F0702030302020204" pitchFamily="66" charset="0"/>
                  </a:rPr>
                  <a:t>第二层 </a:t>
                </a:r>
                <a:r>
                  <a:rPr lang="en-US" altLang="zh-CN" sz="1800" dirty="0">
                    <a:solidFill>
                      <a:schemeClr val="bg2">
                        <a:lumMod val="50000"/>
                      </a:schemeClr>
                    </a:solidFill>
                    <a:latin typeface="Comic Sans MS" panose="030F0702030302020204" pitchFamily="66" charset="0"/>
                  </a:rPr>
                  <a:t>ISP</a:t>
                </a:r>
                <a:endParaRPr lang="en-US" altLang="zh-CN" sz="2400" dirty="0">
                  <a:solidFill>
                    <a:schemeClr val="bg2">
                      <a:lumMod val="50000"/>
                    </a:schemeClr>
                  </a:solidFill>
                </a:endParaRPr>
              </a:p>
            </p:txBody>
          </p:sp>
          <p:sp>
            <p:nvSpPr>
              <p:cNvPr id="80" name="Oval 26"/>
              <p:cNvSpPr>
                <a:spLocks noChangeArrowheads="1"/>
              </p:cNvSpPr>
              <p:nvPr/>
            </p:nvSpPr>
            <p:spPr bwMode="auto">
              <a:xfrm>
                <a:off x="3184" y="2340"/>
                <a:ext cx="84" cy="9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grpSp>
        <p:grpSp>
          <p:nvGrpSpPr>
            <p:cNvPr id="59" name="Group 27"/>
            <p:cNvGrpSpPr>
              <a:grpSpLocks/>
            </p:cNvGrpSpPr>
            <p:nvPr/>
          </p:nvGrpSpPr>
          <p:grpSpPr bwMode="auto">
            <a:xfrm>
              <a:off x="1610" y="2070"/>
              <a:ext cx="1054" cy="372"/>
              <a:chOff x="698" y="2190"/>
              <a:chExt cx="1054" cy="372"/>
            </a:xfrm>
          </p:grpSpPr>
          <p:sp>
            <p:nvSpPr>
              <p:cNvPr id="75"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76" name="Text Box 29"/>
              <p:cNvSpPr txBox="1">
                <a:spLocks noChangeArrowheads="1"/>
              </p:cNvSpPr>
              <p:nvPr/>
            </p:nvSpPr>
            <p:spPr bwMode="auto">
              <a:xfrm>
                <a:off x="838" y="2264"/>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r>
                  <a:rPr lang="zh-CN" altLang="en-US" sz="1800" dirty="0">
                    <a:solidFill>
                      <a:schemeClr val="bg2">
                        <a:lumMod val="50000"/>
                      </a:schemeClr>
                    </a:solidFill>
                    <a:latin typeface="Comic Sans MS" panose="030F0702030302020204" pitchFamily="66" charset="0"/>
                  </a:rPr>
                  <a:t>第二层 </a:t>
                </a:r>
                <a:r>
                  <a:rPr lang="en-US" altLang="zh-CN" sz="1800" dirty="0">
                    <a:solidFill>
                      <a:schemeClr val="bg2">
                        <a:lumMod val="50000"/>
                      </a:schemeClr>
                    </a:solidFill>
                    <a:latin typeface="Comic Sans MS" panose="030F0702030302020204" pitchFamily="66" charset="0"/>
                  </a:rPr>
                  <a:t>ISP</a:t>
                </a:r>
                <a:endParaRPr lang="en-US" altLang="zh-CN" sz="2400" dirty="0">
                  <a:solidFill>
                    <a:schemeClr val="bg2">
                      <a:lumMod val="50000"/>
                    </a:schemeClr>
                  </a:solidFill>
                </a:endParaRPr>
              </a:p>
            </p:txBody>
          </p:sp>
          <p:sp>
            <p:nvSpPr>
              <p:cNvPr id="77" name="Oval 30"/>
              <p:cNvSpPr>
                <a:spLocks noChangeArrowheads="1"/>
              </p:cNvSpPr>
              <p:nvPr/>
            </p:nvSpPr>
            <p:spPr bwMode="auto">
              <a:xfrm>
                <a:off x="1464" y="2460"/>
                <a:ext cx="84" cy="9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grpSp>
        <p:grpSp>
          <p:nvGrpSpPr>
            <p:cNvPr id="60" name="Group 31"/>
            <p:cNvGrpSpPr>
              <a:grpSpLocks/>
            </p:cNvGrpSpPr>
            <p:nvPr/>
          </p:nvGrpSpPr>
          <p:grpSpPr bwMode="auto">
            <a:xfrm>
              <a:off x="1226" y="3476"/>
              <a:ext cx="1054" cy="374"/>
              <a:chOff x="442" y="3748"/>
              <a:chExt cx="1054" cy="374"/>
            </a:xfrm>
          </p:grpSpPr>
          <p:sp>
            <p:nvSpPr>
              <p:cNvPr id="72"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73" name="Text Box 33"/>
              <p:cNvSpPr txBox="1">
                <a:spLocks noChangeArrowheads="1"/>
              </p:cNvSpPr>
              <p:nvPr/>
            </p:nvSpPr>
            <p:spPr bwMode="auto">
              <a:xfrm>
                <a:off x="582" y="3824"/>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r>
                  <a:rPr lang="zh-CN" altLang="en-US" sz="1800" dirty="0">
                    <a:solidFill>
                      <a:schemeClr val="bg2">
                        <a:lumMod val="50000"/>
                      </a:schemeClr>
                    </a:solidFill>
                    <a:latin typeface="Comic Sans MS" panose="030F0702030302020204" pitchFamily="66" charset="0"/>
                  </a:rPr>
                  <a:t>第二层 </a:t>
                </a:r>
                <a:r>
                  <a:rPr lang="en-US" altLang="zh-CN" sz="1800" dirty="0">
                    <a:solidFill>
                      <a:schemeClr val="bg2">
                        <a:lumMod val="50000"/>
                      </a:schemeClr>
                    </a:solidFill>
                    <a:latin typeface="Comic Sans MS" panose="030F0702030302020204" pitchFamily="66" charset="0"/>
                  </a:rPr>
                  <a:t>ISP</a:t>
                </a:r>
                <a:endParaRPr lang="en-US" altLang="zh-CN" sz="2400" dirty="0">
                  <a:solidFill>
                    <a:schemeClr val="bg2">
                      <a:lumMod val="50000"/>
                    </a:schemeClr>
                  </a:solidFill>
                </a:endParaRPr>
              </a:p>
            </p:txBody>
          </p:sp>
          <p:sp>
            <p:nvSpPr>
              <p:cNvPr id="74" name="Oval 34"/>
              <p:cNvSpPr>
                <a:spLocks noChangeArrowheads="1"/>
              </p:cNvSpPr>
              <p:nvPr/>
            </p:nvSpPr>
            <p:spPr bwMode="auto">
              <a:xfrm>
                <a:off x="904" y="3748"/>
                <a:ext cx="84" cy="9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grpSp>
        <p:grpSp>
          <p:nvGrpSpPr>
            <p:cNvPr id="61" name="Group 35"/>
            <p:cNvGrpSpPr>
              <a:grpSpLocks/>
            </p:cNvGrpSpPr>
            <p:nvPr/>
          </p:nvGrpSpPr>
          <p:grpSpPr bwMode="auto">
            <a:xfrm>
              <a:off x="2674" y="3486"/>
              <a:ext cx="1054" cy="372"/>
              <a:chOff x="2698" y="3710"/>
              <a:chExt cx="1054" cy="372"/>
            </a:xfrm>
          </p:grpSpPr>
          <p:sp>
            <p:nvSpPr>
              <p:cNvPr id="69"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70" name="Text Box 37"/>
              <p:cNvSpPr txBox="1">
                <a:spLocks noChangeArrowheads="1"/>
              </p:cNvSpPr>
              <p:nvPr/>
            </p:nvSpPr>
            <p:spPr bwMode="auto">
              <a:xfrm>
                <a:off x="2838" y="3784"/>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r>
                  <a:rPr lang="zh-CN" altLang="en-US" sz="1800" dirty="0">
                    <a:solidFill>
                      <a:schemeClr val="bg2">
                        <a:lumMod val="50000"/>
                      </a:schemeClr>
                    </a:solidFill>
                    <a:latin typeface="Comic Sans MS" panose="030F0702030302020204" pitchFamily="66" charset="0"/>
                  </a:rPr>
                  <a:t>第二层 </a:t>
                </a:r>
                <a:r>
                  <a:rPr lang="en-US" altLang="zh-CN" sz="1800" dirty="0">
                    <a:solidFill>
                      <a:schemeClr val="bg2">
                        <a:lumMod val="50000"/>
                      </a:schemeClr>
                    </a:solidFill>
                    <a:latin typeface="Comic Sans MS" panose="030F0702030302020204" pitchFamily="66" charset="0"/>
                  </a:rPr>
                  <a:t>ISP</a:t>
                </a:r>
                <a:endParaRPr lang="en-US" altLang="zh-CN" sz="2400" dirty="0">
                  <a:solidFill>
                    <a:schemeClr val="bg2">
                      <a:lumMod val="50000"/>
                    </a:schemeClr>
                  </a:solidFill>
                </a:endParaRPr>
              </a:p>
            </p:txBody>
          </p:sp>
          <p:sp>
            <p:nvSpPr>
              <p:cNvPr id="71" name="Oval 38"/>
              <p:cNvSpPr>
                <a:spLocks noChangeArrowheads="1"/>
              </p:cNvSpPr>
              <p:nvPr/>
            </p:nvSpPr>
            <p:spPr bwMode="auto">
              <a:xfrm>
                <a:off x="3408" y="3716"/>
                <a:ext cx="84" cy="9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grpSp>
        <p:grpSp>
          <p:nvGrpSpPr>
            <p:cNvPr id="62" name="Group 39"/>
            <p:cNvGrpSpPr>
              <a:grpSpLocks/>
            </p:cNvGrpSpPr>
            <p:nvPr/>
          </p:nvGrpSpPr>
          <p:grpSpPr bwMode="auto">
            <a:xfrm>
              <a:off x="4090" y="3182"/>
              <a:ext cx="1054" cy="372"/>
              <a:chOff x="4090" y="3182"/>
              <a:chExt cx="1054" cy="372"/>
            </a:xfrm>
          </p:grpSpPr>
          <p:sp>
            <p:nvSpPr>
              <p:cNvPr id="66"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67" name="Text Box 41"/>
              <p:cNvSpPr txBox="1">
                <a:spLocks noChangeArrowheads="1"/>
              </p:cNvSpPr>
              <p:nvPr/>
            </p:nvSpPr>
            <p:spPr bwMode="auto">
              <a:xfrm>
                <a:off x="4230" y="3256"/>
                <a:ext cx="8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r>
                  <a:rPr lang="zh-CN" altLang="en-US" sz="1800">
                    <a:solidFill>
                      <a:schemeClr val="bg2">
                        <a:lumMod val="50000"/>
                      </a:schemeClr>
                    </a:solidFill>
                    <a:latin typeface="Comic Sans MS" panose="030F0702030302020204" pitchFamily="66" charset="0"/>
                  </a:rPr>
                  <a:t>第二层 </a:t>
                </a: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sp>
            <p:nvSpPr>
              <p:cNvPr id="68" name="Oval 42"/>
              <p:cNvSpPr>
                <a:spLocks noChangeArrowheads="1"/>
              </p:cNvSpPr>
              <p:nvPr/>
            </p:nvSpPr>
            <p:spPr bwMode="auto">
              <a:xfrm>
                <a:off x="4144" y="3308"/>
                <a:ext cx="84" cy="9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grpSp>
        <p:sp>
          <p:nvSpPr>
            <p:cNvPr id="63" name="Oval 43"/>
            <p:cNvSpPr>
              <a:spLocks noChangeArrowheads="1"/>
            </p:cNvSpPr>
            <p:nvPr/>
          </p:nvSpPr>
          <p:spPr bwMode="auto">
            <a:xfrm>
              <a:off x="1712" y="2328"/>
              <a:ext cx="96" cy="8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sp>
          <p:nvSpPr>
            <p:cNvPr id="64" name="Line 44"/>
            <p:cNvSpPr>
              <a:spLocks noChangeShapeType="1"/>
            </p:cNvSpPr>
            <p:nvPr/>
          </p:nvSpPr>
          <p:spPr bwMode="auto">
            <a:xfrm>
              <a:off x="1768" y="2400"/>
              <a:ext cx="200" cy="6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5" name="Oval 45"/>
            <p:cNvSpPr>
              <a:spLocks noChangeArrowheads="1"/>
            </p:cNvSpPr>
            <p:nvPr/>
          </p:nvSpPr>
          <p:spPr bwMode="auto">
            <a:xfrm>
              <a:off x="1928" y="3044"/>
              <a:ext cx="96" cy="8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p>
          </p:txBody>
        </p:sp>
      </p:grpSp>
      <p:sp>
        <p:nvSpPr>
          <p:cNvPr id="23" name="Oval 46"/>
          <p:cNvSpPr>
            <a:spLocks noChangeArrowheads="1"/>
          </p:cNvSpPr>
          <p:nvPr/>
        </p:nvSpPr>
        <p:spPr bwMode="auto">
          <a:xfrm>
            <a:off x="5687219" y="3529330"/>
            <a:ext cx="152400" cy="1651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24" name="Oval 47"/>
          <p:cNvSpPr>
            <a:spLocks noChangeArrowheads="1"/>
          </p:cNvSpPr>
          <p:nvPr/>
        </p:nvSpPr>
        <p:spPr bwMode="auto">
          <a:xfrm>
            <a:off x="6652419" y="4837430"/>
            <a:ext cx="152400" cy="1651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25" name="Line 48"/>
          <p:cNvSpPr>
            <a:spLocks noChangeShapeType="1"/>
          </p:cNvSpPr>
          <p:nvPr/>
        </p:nvSpPr>
        <p:spPr bwMode="auto">
          <a:xfrm>
            <a:off x="5801519" y="3669030"/>
            <a:ext cx="876300" cy="1155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6" name="Oval 49"/>
          <p:cNvSpPr>
            <a:spLocks noChangeArrowheads="1"/>
          </p:cNvSpPr>
          <p:nvPr/>
        </p:nvSpPr>
        <p:spPr bwMode="auto">
          <a:xfrm>
            <a:off x="5357019" y="3643630"/>
            <a:ext cx="152400" cy="1651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27" name="Line 50"/>
          <p:cNvSpPr>
            <a:spLocks noChangeShapeType="1"/>
          </p:cNvSpPr>
          <p:nvPr/>
        </p:nvSpPr>
        <p:spPr bwMode="auto">
          <a:xfrm>
            <a:off x="5433219" y="3796030"/>
            <a:ext cx="0"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bg2">
                  <a:lumMod val="50000"/>
                </a:schemeClr>
              </a:solidFill>
            </a:endParaRPr>
          </a:p>
        </p:txBody>
      </p:sp>
      <p:grpSp>
        <p:nvGrpSpPr>
          <p:cNvPr id="28" name="Group 52"/>
          <p:cNvGrpSpPr>
            <a:grpSpLocks/>
          </p:cNvGrpSpPr>
          <p:nvPr/>
        </p:nvGrpSpPr>
        <p:grpSpPr bwMode="auto">
          <a:xfrm>
            <a:off x="4623594" y="2522855"/>
            <a:ext cx="1057275" cy="695325"/>
            <a:chOff x="4314" y="1086"/>
            <a:chExt cx="666" cy="438"/>
          </a:xfrm>
        </p:grpSpPr>
        <p:sp>
          <p:nvSpPr>
            <p:cNvPr id="56" name="Oval 5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57" name="Text Box 54"/>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29" name="Group 55"/>
          <p:cNvGrpSpPr>
            <a:grpSpLocks/>
          </p:cNvGrpSpPr>
          <p:nvPr/>
        </p:nvGrpSpPr>
        <p:grpSpPr bwMode="auto">
          <a:xfrm>
            <a:off x="3627914" y="2665095"/>
            <a:ext cx="1057275" cy="695325"/>
            <a:chOff x="4314" y="1086"/>
            <a:chExt cx="666" cy="438"/>
          </a:xfrm>
        </p:grpSpPr>
        <p:sp>
          <p:nvSpPr>
            <p:cNvPr id="54" name="Oval 5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55" name="Text Box 57"/>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30" name="Group 58"/>
          <p:cNvGrpSpPr>
            <a:grpSpLocks/>
          </p:cNvGrpSpPr>
          <p:nvPr/>
        </p:nvGrpSpPr>
        <p:grpSpPr bwMode="auto">
          <a:xfrm>
            <a:off x="5515134" y="2703195"/>
            <a:ext cx="1057275" cy="695325"/>
            <a:chOff x="4314" y="1086"/>
            <a:chExt cx="666" cy="438"/>
          </a:xfrm>
        </p:grpSpPr>
        <p:sp>
          <p:nvSpPr>
            <p:cNvPr id="52" name="Oval 5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53" name="Text Box 60"/>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31" name="Group 61"/>
          <p:cNvGrpSpPr>
            <a:grpSpLocks/>
          </p:cNvGrpSpPr>
          <p:nvPr/>
        </p:nvGrpSpPr>
        <p:grpSpPr bwMode="auto">
          <a:xfrm>
            <a:off x="889794" y="5723255"/>
            <a:ext cx="1057275" cy="695325"/>
            <a:chOff x="4314" y="1086"/>
            <a:chExt cx="666" cy="438"/>
          </a:xfrm>
        </p:grpSpPr>
        <p:sp>
          <p:nvSpPr>
            <p:cNvPr id="50" name="Oval 6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51" name="Text Box 63"/>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32" name="Group 64"/>
          <p:cNvGrpSpPr>
            <a:grpSpLocks/>
          </p:cNvGrpSpPr>
          <p:nvPr/>
        </p:nvGrpSpPr>
        <p:grpSpPr bwMode="auto">
          <a:xfrm>
            <a:off x="1232694" y="2319655"/>
            <a:ext cx="1057275" cy="695325"/>
            <a:chOff x="4314" y="1086"/>
            <a:chExt cx="666" cy="438"/>
          </a:xfrm>
        </p:grpSpPr>
        <p:sp>
          <p:nvSpPr>
            <p:cNvPr id="48" name="Oval 6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49" name="Text Box 66"/>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dirty="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dirty="0">
                  <a:solidFill>
                    <a:schemeClr val="bg2">
                      <a:lumMod val="50000"/>
                    </a:schemeClr>
                  </a:solidFill>
                  <a:latin typeface="Comic Sans MS" panose="030F0702030302020204" pitchFamily="66" charset="0"/>
                </a:rPr>
                <a:t>ISP</a:t>
              </a:r>
              <a:endParaRPr lang="en-US" altLang="zh-CN" sz="2400" dirty="0">
                <a:solidFill>
                  <a:schemeClr val="bg2">
                    <a:lumMod val="50000"/>
                  </a:schemeClr>
                </a:solidFill>
              </a:endParaRPr>
            </a:p>
          </p:txBody>
        </p:sp>
      </p:grpSp>
      <p:grpSp>
        <p:nvGrpSpPr>
          <p:cNvPr id="33" name="Group 67"/>
          <p:cNvGrpSpPr>
            <a:grpSpLocks/>
          </p:cNvGrpSpPr>
          <p:nvPr/>
        </p:nvGrpSpPr>
        <p:grpSpPr bwMode="auto">
          <a:xfrm>
            <a:off x="2096294" y="2520315"/>
            <a:ext cx="1057275" cy="695325"/>
            <a:chOff x="4314" y="1086"/>
            <a:chExt cx="666" cy="438"/>
          </a:xfrm>
        </p:grpSpPr>
        <p:sp>
          <p:nvSpPr>
            <p:cNvPr id="46" name="Oval 6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47" name="Text Box 69"/>
            <p:cNvSpPr txBox="1">
              <a:spLocks noChangeArrowheads="1"/>
            </p:cNvSpPr>
            <p:nvPr/>
          </p:nvSpPr>
          <p:spPr bwMode="auto">
            <a:xfrm>
              <a:off x="4321" y="1094"/>
              <a:ext cx="5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第三层</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34" name="Group 70"/>
          <p:cNvGrpSpPr>
            <a:grpSpLocks/>
          </p:cNvGrpSpPr>
          <p:nvPr/>
        </p:nvGrpSpPr>
        <p:grpSpPr bwMode="auto">
          <a:xfrm>
            <a:off x="2248694" y="5786755"/>
            <a:ext cx="1057275" cy="695325"/>
            <a:chOff x="4314" y="1086"/>
            <a:chExt cx="666" cy="438"/>
          </a:xfrm>
        </p:grpSpPr>
        <p:sp>
          <p:nvSpPr>
            <p:cNvPr id="44" name="Oval 7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45" name="Text Box 72"/>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35" name="Group 73"/>
          <p:cNvGrpSpPr>
            <a:grpSpLocks/>
          </p:cNvGrpSpPr>
          <p:nvPr/>
        </p:nvGrpSpPr>
        <p:grpSpPr bwMode="auto">
          <a:xfrm>
            <a:off x="3950494" y="5799455"/>
            <a:ext cx="1057275" cy="711200"/>
            <a:chOff x="4314" y="1094"/>
            <a:chExt cx="666" cy="448"/>
          </a:xfrm>
        </p:grpSpPr>
        <p:sp>
          <p:nvSpPr>
            <p:cNvPr id="42" name="Oval 74"/>
            <p:cNvSpPr>
              <a:spLocks noChangeArrowheads="1"/>
            </p:cNvSpPr>
            <p:nvPr/>
          </p:nvSpPr>
          <p:spPr bwMode="auto">
            <a:xfrm>
              <a:off x="4314" y="1104"/>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43" name="Text Box 75"/>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a:solidFill>
                    <a:schemeClr val="bg2">
                      <a:lumMod val="50000"/>
                    </a:schemeClr>
                  </a:solidFill>
                  <a:latin typeface="Comic Sans MS" panose="030F0702030302020204" pitchFamily="66" charset="0"/>
                </a:rPr>
                <a:t>ISP</a:t>
              </a:r>
              <a:endParaRPr lang="en-US" altLang="zh-CN" sz="2400">
                <a:solidFill>
                  <a:schemeClr val="bg2">
                    <a:lumMod val="50000"/>
                  </a:schemeClr>
                </a:solidFill>
              </a:endParaRPr>
            </a:p>
          </p:txBody>
        </p:sp>
      </p:grpSp>
      <p:grpSp>
        <p:nvGrpSpPr>
          <p:cNvPr id="36" name="Group 76"/>
          <p:cNvGrpSpPr>
            <a:grpSpLocks/>
          </p:cNvGrpSpPr>
          <p:nvPr/>
        </p:nvGrpSpPr>
        <p:grpSpPr bwMode="auto">
          <a:xfrm>
            <a:off x="6696234" y="5360035"/>
            <a:ext cx="1057275" cy="695325"/>
            <a:chOff x="4314" y="1086"/>
            <a:chExt cx="666" cy="438"/>
          </a:xfrm>
        </p:grpSpPr>
        <p:sp>
          <p:nvSpPr>
            <p:cNvPr id="40" name="Oval 77"/>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endParaRPr lang="zh-CN" altLang="en-US" sz="2400">
                <a:solidFill>
                  <a:schemeClr val="bg2">
                    <a:lumMod val="50000"/>
                  </a:schemeClr>
                </a:solidFill>
              </a:endParaRPr>
            </a:p>
          </p:txBody>
        </p:sp>
        <p:sp>
          <p:nvSpPr>
            <p:cNvPr id="41" name="Text Box 78"/>
            <p:cNvSpPr txBox="1">
              <a:spLocks noChangeArrowheads="1"/>
            </p:cNvSpPr>
            <p:nvPr/>
          </p:nvSpPr>
          <p:spPr bwMode="auto">
            <a:xfrm>
              <a:off x="4391" y="109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r>
                <a:rPr lang="zh-CN" altLang="en-US" sz="1800" dirty="0">
                  <a:solidFill>
                    <a:schemeClr val="bg2">
                      <a:lumMod val="50000"/>
                    </a:schemeClr>
                  </a:solidFill>
                  <a:latin typeface="Comic Sans MS" panose="030F0702030302020204" pitchFamily="66" charset="0"/>
                </a:rPr>
                <a:t>本地</a:t>
              </a:r>
            </a:p>
            <a:p>
              <a:pPr algn="ctr">
                <a:spcBef>
                  <a:spcPct val="0"/>
                </a:spcBef>
                <a:buClrTx/>
                <a:buSzTx/>
                <a:buFontTx/>
                <a:buNone/>
              </a:pPr>
              <a:r>
                <a:rPr lang="en-US" altLang="zh-CN" sz="1800" dirty="0">
                  <a:solidFill>
                    <a:schemeClr val="bg2">
                      <a:lumMod val="50000"/>
                    </a:schemeClr>
                  </a:solidFill>
                  <a:latin typeface="Comic Sans MS" panose="030F0702030302020204" pitchFamily="66" charset="0"/>
                </a:rPr>
                <a:t>ISP</a:t>
              </a:r>
              <a:endParaRPr lang="en-US" altLang="zh-CN" sz="2400" dirty="0">
                <a:solidFill>
                  <a:schemeClr val="bg2">
                    <a:lumMod val="50000"/>
                  </a:schemeClr>
                </a:solidFill>
              </a:endParaRPr>
            </a:p>
          </p:txBody>
        </p:sp>
      </p:grpSp>
      <p:pic>
        <p:nvPicPr>
          <p:cNvPr id="37" name="图片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239" y="2043430"/>
            <a:ext cx="485080" cy="370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 name="图片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6694" y="5853430"/>
            <a:ext cx="48190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 name="Freeform 341"/>
          <p:cNvSpPr>
            <a:spLocks/>
          </p:cNvSpPr>
          <p:nvPr/>
        </p:nvSpPr>
        <p:spPr bwMode="auto">
          <a:xfrm>
            <a:off x="1229519" y="2322830"/>
            <a:ext cx="6654800" cy="3619500"/>
          </a:xfrm>
          <a:custGeom>
            <a:avLst/>
            <a:gdLst>
              <a:gd name="T0" fmla="*/ 0 w 4192"/>
              <a:gd name="T1" fmla="*/ 0 h 2280"/>
              <a:gd name="T2" fmla="*/ 2147483646 w 4192"/>
              <a:gd name="T3" fmla="*/ 2147483646 h 2280"/>
              <a:gd name="T4" fmla="*/ 2147483646 w 4192"/>
              <a:gd name="T5" fmla="*/ 2147483646 h 2280"/>
              <a:gd name="T6" fmla="*/ 2147483646 w 4192"/>
              <a:gd name="T7" fmla="*/ 2147483646 h 2280"/>
              <a:gd name="T8" fmla="*/ 2147483646 w 4192"/>
              <a:gd name="T9" fmla="*/ 2147483646 h 2280"/>
              <a:gd name="T10" fmla="*/ 2147483646 w 4192"/>
              <a:gd name="T11" fmla="*/ 2147483646 h 2280"/>
              <a:gd name="T12" fmla="*/ 2147483646 w 4192"/>
              <a:gd name="T13" fmla="*/ 2147483646 h 2280"/>
              <a:gd name="T14" fmla="*/ 2147483646 w 4192"/>
              <a:gd name="T15" fmla="*/ 2147483646 h 2280"/>
              <a:gd name="T16" fmla="*/ 2147483646 w 4192"/>
              <a:gd name="T17" fmla="*/ 2147483646 h 2280"/>
              <a:gd name="T18" fmla="*/ 2147483646 w 4192"/>
              <a:gd name="T19" fmla="*/ 2147483646 h 2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92" h="2280">
                <a:moveTo>
                  <a:pt x="0" y="0"/>
                </a:moveTo>
                <a:lnTo>
                  <a:pt x="568" y="264"/>
                </a:lnTo>
                <a:lnTo>
                  <a:pt x="920" y="592"/>
                </a:lnTo>
                <a:lnTo>
                  <a:pt x="1232" y="840"/>
                </a:lnTo>
                <a:lnTo>
                  <a:pt x="1792" y="1248"/>
                </a:lnTo>
                <a:lnTo>
                  <a:pt x="2096" y="1560"/>
                </a:lnTo>
                <a:lnTo>
                  <a:pt x="3008" y="1800"/>
                </a:lnTo>
                <a:lnTo>
                  <a:pt x="3632" y="1912"/>
                </a:lnTo>
                <a:lnTo>
                  <a:pt x="4040" y="2240"/>
                </a:lnTo>
                <a:lnTo>
                  <a:pt x="4192" y="2280"/>
                </a:lnTo>
              </a:path>
            </a:pathLst>
          </a:custGeom>
          <a:noFill/>
          <a:ln w="5715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21022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1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smtClean="0"/>
              <a:t>1.4 </a:t>
            </a:r>
            <a:r>
              <a:rPr lang="zh-CN" altLang="en-US" dirty="0" smtClean="0"/>
              <a:t>计算机网络</a:t>
            </a:r>
            <a:r>
              <a:rPr lang="zh-CN" altLang="en-US" dirty="0"/>
              <a:t>的分类</a:t>
            </a:r>
          </a:p>
        </p:txBody>
      </p:sp>
      <p:sp>
        <p:nvSpPr>
          <p:cNvPr id="81923" name="Rectangle 3"/>
          <p:cNvSpPr>
            <a:spLocks noGrp="1" noChangeArrowheads="1"/>
          </p:cNvSpPr>
          <p:nvPr>
            <p:ph idx="1"/>
          </p:nvPr>
        </p:nvSpPr>
        <p:spPr>
          <a:xfrm>
            <a:off x="291401" y="904351"/>
            <a:ext cx="8531051" cy="2984361"/>
          </a:xfrm>
        </p:spPr>
        <p:txBody>
          <a:bodyPr/>
          <a:lstStyle/>
          <a:p>
            <a:r>
              <a:rPr lang="zh-CN" altLang="zh-CN" sz="3600" dirty="0"/>
              <a:t>计算机网络有多种</a:t>
            </a:r>
            <a:r>
              <a:rPr lang="zh-CN" altLang="zh-CN" sz="3600" dirty="0" smtClean="0"/>
              <a:t>类别</a:t>
            </a:r>
            <a:r>
              <a:rPr lang="zh-CN" altLang="en-US" sz="3600" dirty="0" smtClean="0"/>
              <a:t>，典型分类包括：</a:t>
            </a:r>
            <a:endParaRPr lang="en-US" altLang="zh-CN" sz="3600" dirty="0" smtClean="0"/>
          </a:p>
          <a:p>
            <a:pPr lvl="1">
              <a:buFont typeface="Wingdings" panose="05000000000000000000" pitchFamily="2" charset="2"/>
              <a:buChar char="ü"/>
            </a:pPr>
            <a:r>
              <a:rPr lang="zh-CN" altLang="en-US" sz="3200" dirty="0" smtClean="0"/>
              <a:t> 从</a:t>
            </a:r>
            <a:r>
              <a:rPr lang="zh-CN" altLang="en-US" sz="3200" dirty="0"/>
              <a:t>网络的作用范围进行</a:t>
            </a:r>
            <a:r>
              <a:rPr lang="zh-CN" altLang="en-US" sz="3200" dirty="0" smtClean="0"/>
              <a:t>分类</a:t>
            </a:r>
            <a:endParaRPr lang="en-US" altLang="zh-CN" sz="3200" dirty="0" smtClean="0"/>
          </a:p>
          <a:p>
            <a:pPr lvl="1">
              <a:buFont typeface="Wingdings" panose="05000000000000000000" pitchFamily="2" charset="2"/>
              <a:buChar char="ü"/>
            </a:pPr>
            <a:r>
              <a:rPr lang="en-US" altLang="zh-CN" sz="3200" dirty="0" smtClean="0"/>
              <a:t> </a:t>
            </a:r>
            <a:r>
              <a:rPr lang="zh-CN" altLang="zh-CN" sz="3200" dirty="0" smtClean="0"/>
              <a:t>从</a:t>
            </a:r>
            <a:r>
              <a:rPr lang="zh-CN" altLang="zh-CN" sz="3200" dirty="0"/>
              <a:t>网络的使用者进行分类</a:t>
            </a:r>
          </a:p>
          <a:p>
            <a:pPr lvl="1">
              <a:buFont typeface="Wingdings" panose="05000000000000000000" pitchFamily="2" charset="2"/>
              <a:buChar char="ü"/>
            </a:pPr>
            <a:r>
              <a:rPr lang="en-US" altLang="zh-CN" sz="3200" dirty="0" smtClean="0"/>
              <a:t> </a:t>
            </a:r>
            <a:r>
              <a:rPr lang="zh-CN" altLang="zh-CN" sz="3200" dirty="0" smtClean="0"/>
              <a:t>用来</a:t>
            </a:r>
            <a:r>
              <a:rPr lang="zh-CN" altLang="zh-CN" sz="3200" dirty="0"/>
              <a:t>把用户接入到互联网的</a:t>
            </a:r>
            <a:r>
              <a:rPr lang="zh-CN" altLang="zh-CN" sz="3200" dirty="0" smtClean="0"/>
              <a:t>网络</a:t>
            </a:r>
            <a:endParaRPr lang="zh-CN" altLang="zh-CN" sz="3200" dirty="0"/>
          </a:p>
        </p:txBody>
      </p:sp>
    </p:spTree>
    <p:extLst>
      <p:ext uri="{BB962C8B-B14F-4D97-AF65-F5344CB8AC3E}">
        <p14:creationId xmlns:p14="http://schemas.microsoft.com/office/powerpoint/2010/main" val="67908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randombar(horizontal)">
                                      <p:cBhvr>
                                        <p:cTn id="7" dur="500"/>
                                        <p:tgtEl>
                                          <p:spTgt spid="8192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500"/>
                                  </p:stCondLst>
                                  <p:childTnLst>
                                    <p:set>
                                      <p:cBhvr>
                                        <p:cTn id="10" dur="1" fill="hold">
                                          <p:stCondLst>
                                            <p:cond delay="0"/>
                                          </p:stCondLst>
                                        </p:cTn>
                                        <p:tgtEl>
                                          <p:spTgt spid="81923">
                                            <p:txEl>
                                              <p:pRg st="1" end="1"/>
                                            </p:txEl>
                                          </p:spTgt>
                                        </p:tgtEl>
                                        <p:attrNameLst>
                                          <p:attrName>style.visibility</p:attrName>
                                        </p:attrNameLst>
                                      </p:cBhvr>
                                      <p:to>
                                        <p:strVal val="visible"/>
                                      </p:to>
                                    </p:set>
                                    <p:animEffect transition="in" filter="randombar(horizontal)">
                                      <p:cBhvr>
                                        <p:cTn id="11" dur="500"/>
                                        <p:tgtEl>
                                          <p:spTgt spid="81923">
                                            <p:txEl>
                                              <p:pRg st="1" end="1"/>
                                            </p:txEl>
                                          </p:spTgt>
                                        </p:tgtEl>
                                      </p:cBhvr>
                                    </p:animEffect>
                                  </p:childTnLst>
                                </p:cTn>
                              </p:par>
                            </p:childTnLst>
                          </p:cTn>
                        </p:par>
                        <p:par>
                          <p:cTn id="12" fill="hold">
                            <p:stCondLst>
                              <p:cond delay="1500"/>
                            </p:stCondLst>
                            <p:childTnLst>
                              <p:par>
                                <p:cTn id="13" presetID="14" presetClass="entr" presetSubtype="10" fill="hold" nodeType="afterEffect">
                                  <p:stCondLst>
                                    <p:cond delay="500"/>
                                  </p:stCondLst>
                                  <p:childTnLst>
                                    <p:set>
                                      <p:cBhvr>
                                        <p:cTn id="14" dur="1" fill="hold">
                                          <p:stCondLst>
                                            <p:cond delay="0"/>
                                          </p:stCondLst>
                                        </p:cTn>
                                        <p:tgtEl>
                                          <p:spTgt spid="81923">
                                            <p:txEl>
                                              <p:pRg st="2" end="2"/>
                                            </p:txEl>
                                          </p:spTgt>
                                        </p:tgtEl>
                                        <p:attrNameLst>
                                          <p:attrName>style.visibility</p:attrName>
                                        </p:attrNameLst>
                                      </p:cBhvr>
                                      <p:to>
                                        <p:strVal val="visible"/>
                                      </p:to>
                                    </p:set>
                                    <p:animEffect transition="in" filter="randombar(horizontal)">
                                      <p:cBhvr>
                                        <p:cTn id="15" dur="500"/>
                                        <p:tgtEl>
                                          <p:spTgt spid="81923">
                                            <p:txEl>
                                              <p:pRg st="2" end="2"/>
                                            </p:txEl>
                                          </p:spTgt>
                                        </p:tgtEl>
                                      </p:cBhvr>
                                    </p:animEffect>
                                  </p:childTnLst>
                                </p:cTn>
                              </p:par>
                            </p:childTnLst>
                          </p:cTn>
                        </p:par>
                        <p:par>
                          <p:cTn id="16" fill="hold">
                            <p:stCondLst>
                              <p:cond delay="2500"/>
                            </p:stCondLst>
                            <p:childTnLst>
                              <p:par>
                                <p:cTn id="17" presetID="14" presetClass="entr" presetSubtype="10" fill="hold" nodeType="afterEffect">
                                  <p:stCondLst>
                                    <p:cond delay="500"/>
                                  </p:stCondLst>
                                  <p:childTnLst>
                                    <p:set>
                                      <p:cBhvr>
                                        <p:cTn id="18" dur="1" fill="hold">
                                          <p:stCondLst>
                                            <p:cond delay="0"/>
                                          </p:stCondLst>
                                        </p:cTn>
                                        <p:tgtEl>
                                          <p:spTgt spid="81923">
                                            <p:txEl>
                                              <p:pRg st="3" end="3"/>
                                            </p:txEl>
                                          </p:spTgt>
                                        </p:tgtEl>
                                        <p:attrNameLst>
                                          <p:attrName>style.visibility</p:attrName>
                                        </p:attrNameLst>
                                      </p:cBhvr>
                                      <p:to>
                                        <p:strVal val="visible"/>
                                      </p:to>
                                    </p:set>
                                    <p:animEffect transition="in" filter="randombar(horizontal)">
                                      <p:cBhvr>
                                        <p:cTn id="19"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extLst>
              <p:ext uri="{D42A27DB-BD31-4B8C-83A1-F6EECF244321}">
                <p14:modId xmlns:p14="http://schemas.microsoft.com/office/powerpoint/2010/main" val="456401609"/>
              </p:ext>
            </p:extLst>
          </p:nvPr>
        </p:nvGraphicFramePr>
        <p:xfrm>
          <a:off x="236815" y="863427"/>
          <a:ext cx="8670369" cy="863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合 5"/>
          <p:cNvGrpSpPr/>
          <p:nvPr/>
        </p:nvGrpSpPr>
        <p:grpSpPr>
          <a:xfrm>
            <a:off x="552659" y="1832172"/>
            <a:ext cx="8206293" cy="4935396"/>
            <a:chOff x="701256" y="1922604"/>
            <a:chExt cx="8057696" cy="4769598"/>
          </a:xfrm>
        </p:grpSpPr>
        <p:pic>
          <p:nvPicPr>
            <p:cNvPr id="5" name="Picture 4" descr="1-06"/>
            <p:cNvPicPr>
              <a:picLocks noChangeAspect="1" noChangeArrowheads="1"/>
            </p:cNvPicPr>
            <p:nvPr/>
          </p:nvPicPr>
          <p:blipFill>
            <a:blip r:embed="rId8" cstate="print"/>
            <a:srcRect/>
            <a:stretch>
              <a:fillRect/>
            </a:stretch>
          </p:blipFill>
          <p:spPr bwMode="auto">
            <a:xfrm>
              <a:off x="701256" y="1922604"/>
              <a:ext cx="7079236" cy="4769598"/>
            </a:xfrm>
            <a:prstGeom prst="rect">
              <a:avLst/>
            </a:prstGeom>
            <a:noFill/>
          </p:spPr>
        </p:pic>
        <p:sp>
          <p:nvSpPr>
            <p:cNvPr id="8" name="矩形 7"/>
            <p:cNvSpPr/>
            <p:nvPr/>
          </p:nvSpPr>
          <p:spPr>
            <a:xfrm>
              <a:off x="7687746" y="2625214"/>
              <a:ext cx="978460" cy="421204"/>
            </a:xfrm>
            <a:prstGeom prst="rect">
              <a:avLst/>
            </a:prstGeom>
          </p:spPr>
          <p:txBody>
            <a:bodyPr wrap="none">
              <a:spAutoFit/>
            </a:bodyPr>
            <a:lstStyle/>
            <a:p>
              <a:r>
                <a:rPr lang="zh-CN" altLang="en-US" sz="2000" b="0" dirty="0" smtClean="0">
                  <a:solidFill>
                    <a:srgbClr val="FF0000"/>
                  </a:solidFill>
                </a:rPr>
                <a:t>个域网</a:t>
              </a:r>
              <a:endParaRPr lang="en-US" altLang="zh-CN" sz="2000" b="0" dirty="0" smtClean="0">
                <a:solidFill>
                  <a:srgbClr val="FF0000"/>
                </a:solidFill>
              </a:endParaRPr>
            </a:p>
          </p:txBody>
        </p:sp>
        <p:sp>
          <p:nvSpPr>
            <p:cNvPr id="9" name="矩形 8"/>
            <p:cNvSpPr/>
            <p:nvPr/>
          </p:nvSpPr>
          <p:spPr>
            <a:xfrm>
              <a:off x="7734119" y="3690460"/>
              <a:ext cx="978460" cy="421204"/>
            </a:xfrm>
            <a:prstGeom prst="rect">
              <a:avLst/>
            </a:prstGeom>
          </p:spPr>
          <p:txBody>
            <a:bodyPr wrap="none">
              <a:spAutoFit/>
            </a:bodyPr>
            <a:lstStyle/>
            <a:p>
              <a:r>
                <a:rPr lang="zh-CN" altLang="en-US" sz="2000" b="0" dirty="0" smtClean="0">
                  <a:solidFill>
                    <a:srgbClr val="FF0000"/>
                  </a:solidFill>
                </a:rPr>
                <a:t>局域网</a:t>
              </a:r>
              <a:endParaRPr lang="en-US" altLang="zh-CN" sz="2000" b="0" dirty="0" smtClean="0">
                <a:solidFill>
                  <a:srgbClr val="FF0000"/>
                </a:solidFill>
              </a:endParaRPr>
            </a:p>
          </p:txBody>
        </p:sp>
        <p:sp>
          <p:nvSpPr>
            <p:cNvPr id="10" name="矩形 9"/>
            <p:cNvSpPr/>
            <p:nvPr/>
          </p:nvSpPr>
          <p:spPr>
            <a:xfrm>
              <a:off x="7747258" y="4658708"/>
              <a:ext cx="978460" cy="421204"/>
            </a:xfrm>
            <a:prstGeom prst="rect">
              <a:avLst/>
            </a:prstGeom>
          </p:spPr>
          <p:txBody>
            <a:bodyPr wrap="none">
              <a:spAutoFit/>
            </a:bodyPr>
            <a:lstStyle/>
            <a:p>
              <a:r>
                <a:rPr lang="zh-CN" altLang="en-US" sz="2000" b="0" dirty="0" smtClean="0">
                  <a:solidFill>
                    <a:srgbClr val="FF0000"/>
                  </a:solidFill>
                </a:rPr>
                <a:t>城域网</a:t>
              </a:r>
              <a:endParaRPr lang="en-US" altLang="zh-CN" sz="2000" b="0" dirty="0" smtClean="0">
                <a:solidFill>
                  <a:srgbClr val="FF0000"/>
                </a:solidFill>
              </a:endParaRPr>
            </a:p>
          </p:txBody>
        </p:sp>
        <p:sp>
          <p:nvSpPr>
            <p:cNvPr id="11" name="矩形 10"/>
            <p:cNvSpPr/>
            <p:nvPr/>
          </p:nvSpPr>
          <p:spPr>
            <a:xfrm>
              <a:off x="7770444" y="5513352"/>
              <a:ext cx="978460" cy="421204"/>
            </a:xfrm>
            <a:prstGeom prst="rect">
              <a:avLst/>
            </a:prstGeom>
          </p:spPr>
          <p:txBody>
            <a:bodyPr wrap="none">
              <a:spAutoFit/>
            </a:bodyPr>
            <a:lstStyle/>
            <a:p>
              <a:r>
                <a:rPr lang="zh-CN" altLang="en-US" sz="2000" b="0" dirty="0" smtClean="0">
                  <a:solidFill>
                    <a:srgbClr val="FF0000"/>
                  </a:solidFill>
                </a:rPr>
                <a:t>广域网</a:t>
              </a:r>
              <a:endParaRPr lang="en-US" altLang="zh-CN" sz="2000" b="0" dirty="0" smtClean="0">
                <a:solidFill>
                  <a:srgbClr val="FF0000"/>
                </a:solidFill>
              </a:endParaRPr>
            </a:p>
          </p:txBody>
        </p:sp>
        <p:sp>
          <p:nvSpPr>
            <p:cNvPr id="12" name="矩形 11"/>
            <p:cNvSpPr/>
            <p:nvPr/>
          </p:nvSpPr>
          <p:spPr>
            <a:xfrm>
              <a:off x="7780492" y="6167442"/>
              <a:ext cx="978460" cy="421204"/>
            </a:xfrm>
            <a:prstGeom prst="rect">
              <a:avLst/>
            </a:prstGeom>
          </p:spPr>
          <p:txBody>
            <a:bodyPr wrap="none">
              <a:spAutoFit/>
            </a:bodyPr>
            <a:lstStyle/>
            <a:p>
              <a:r>
                <a:rPr lang="zh-CN" altLang="en-US" sz="2000" b="0" dirty="0" smtClean="0">
                  <a:solidFill>
                    <a:srgbClr val="FF0000"/>
                  </a:solidFill>
                </a:rPr>
                <a:t>互联网</a:t>
              </a:r>
              <a:endParaRPr lang="en-US" altLang="zh-CN" sz="2000" b="0" dirty="0" smtClean="0">
                <a:solidFill>
                  <a:srgbClr val="FF0000"/>
                </a:solidFill>
              </a:endParaRPr>
            </a:p>
          </p:txBody>
        </p:sp>
      </p:grpSp>
      <p:sp>
        <p:nvSpPr>
          <p:cNvPr id="15" name="标题 14"/>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1.4.1</a:t>
            </a:r>
            <a:r>
              <a:rPr lang="en-US" altLang="zh-CN" dirty="0" smtClean="0"/>
              <a:t> </a:t>
            </a:r>
            <a:r>
              <a:rPr lang="zh-CN" altLang="en-US" dirty="0"/>
              <a:t>计算机网络的分类</a:t>
            </a:r>
          </a:p>
        </p:txBody>
      </p:sp>
    </p:spTree>
    <p:extLst>
      <p:ext uri="{BB962C8B-B14F-4D97-AF65-F5344CB8AC3E}">
        <p14:creationId xmlns:p14="http://schemas.microsoft.com/office/powerpoint/2010/main" val="14780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par>
                          <p:cTn id="8" fill="hold">
                            <p:stCondLst>
                              <p:cond delay="500"/>
                            </p:stCondLst>
                            <p:childTnLst>
                              <p:par>
                                <p:cTn id="9" presetID="53" presetClass="entr" presetSubtype="16"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236937C-4296-4F09-BFBF-208432D16C49}" type="slidenum">
              <a:rPr kumimoji="0" lang="en-US" smtClean="0"/>
              <a:pPr/>
              <a:t>34</a:t>
            </a:fld>
            <a:endParaRPr kumimoji="0" lang="zh-CN" altLang="en-US"/>
          </a:p>
        </p:txBody>
      </p:sp>
      <p:sp>
        <p:nvSpPr>
          <p:cNvPr id="2" name="标题 1"/>
          <p:cNvSpPr>
            <a:spLocks noGrp="1"/>
          </p:cNvSpPr>
          <p:nvPr>
            <p:ph type="title"/>
          </p:nvPr>
        </p:nvSpPr>
        <p:spPr/>
        <p:txBody>
          <a:bodyPr>
            <a:normAutofit/>
          </a:bodyPr>
          <a:lstStyle/>
          <a:p>
            <a:r>
              <a:rPr lang="en-US" altLang="zh-CN" dirty="0" smtClean="0"/>
              <a:t>1. </a:t>
            </a:r>
            <a:r>
              <a:rPr lang="zh-CN" altLang="en-US" dirty="0" smtClean="0"/>
              <a:t>个域网</a:t>
            </a:r>
            <a:r>
              <a:rPr lang="en-US" altLang="zh-CN" dirty="0" smtClean="0"/>
              <a:t>PAN</a:t>
            </a:r>
            <a:endParaRPr lang="zh-CN" altLang="en-US" dirty="0"/>
          </a:p>
        </p:txBody>
      </p:sp>
      <p:pic>
        <p:nvPicPr>
          <p:cNvPr id="5" name="Picture 4" descr="1-11"/>
          <p:cNvPicPr>
            <a:picLocks noChangeAspect="1" noChangeArrowheads="1"/>
          </p:cNvPicPr>
          <p:nvPr/>
        </p:nvPicPr>
        <p:blipFill>
          <a:blip r:embed="rId2" cstate="print"/>
          <a:srcRect/>
          <a:stretch>
            <a:fillRect/>
          </a:stretch>
        </p:blipFill>
        <p:spPr bwMode="auto">
          <a:xfrm>
            <a:off x="299979" y="2185702"/>
            <a:ext cx="7899400" cy="3511550"/>
          </a:xfrm>
          <a:prstGeom prst="rect">
            <a:avLst/>
          </a:prstGeom>
          <a:noFill/>
        </p:spPr>
      </p:pic>
      <p:sp>
        <p:nvSpPr>
          <p:cNvPr id="6" name="Rectangle 3"/>
          <p:cNvSpPr txBox="1">
            <a:spLocks noChangeArrowheads="1"/>
          </p:cNvSpPr>
          <p:nvPr/>
        </p:nvSpPr>
        <p:spPr>
          <a:xfrm>
            <a:off x="2540000" y="5815049"/>
            <a:ext cx="3833368" cy="710295"/>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
                <a:schemeClr val="accent1"/>
              </a:buClr>
              <a:buSzPct val="50000"/>
              <a:tabLst/>
              <a:defRPr/>
            </a:pPr>
            <a:r>
              <a:rPr kumimoji="0" lang="en-US" altLang="zh-CN" sz="1800" i="0" u="none" strike="noStrike" kern="1200" cap="none" spc="0" normalizeH="0" baseline="0" noProof="0" dirty="0" smtClean="0">
                <a:ln>
                  <a:noFill/>
                </a:ln>
                <a:effectLst/>
                <a:uLnTx/>
                <a:uFillTx/>
                <a:latin typeface="Times New Roman" panose="02020603050405020304" pitchFamily="18" charset="0"/>
                <a:ea typeface="宋体" pitchFamily="2" charset="-122"/>
                <a:cs typeface="Times New Roman" panose="02020603050405020304" pitchFamily="18" charset="0"/>
              </a:rPr>
              <a:t>(a) Bluetooth configuration</a:t>
            </a:r>
          </a:p>
          <a:p>
            <a:pPr marL="342900" marR="0" lvl="0" indent="-342900" algn="l" defTabSz="914400" rtl="0" eaLnBrk="1" fontAlgn="auto" latinLnBrk="0" hangingPunct="1">
              <a:lnSpc>
                <a:spcPct val="90000"/>
              </a:lnSpc>
              <a:spcBef>
                <a:spcPct val="20000"/>
              </a:spcBef>
              <a:spcAft>
                <a:spcPts val="0"/>
              </a:spcAft>
              <a:buClr>
                <a:schemeClr val="accent1"/>
              </a:buClr>
              <a:buSzPct val="50000"/>
              <a:tabLst/>
              <a:defRPr/>
            </a:pPr>
            <a:r>
              <a:rPr kumimoji="0" lang="en-US" altLang="zh-CN" sz="1800" i="0" u="none" strike="noStrike" kern="1200" cap="none" spc="0" normalizeH="0" baseline="0" noProof="0" dirty="0" smtClean="0">
                <a:ln>
                  <a:noFill/>
                </a:ln>
                <a:effectLst/>
                <a:uLnTx/>
                <a:uFillTx/>
                <a:latin typeface="Times New Roman" panose="02020603050405020304" pitchFamily="18" charset="0"/>
                <a:ea typeface="宋体" pitchFamily="2" charset="-122"/>
                <a:cs typeface="Times New Roman" panose="02020603050405020304" pitchFamily="18" charset="0"/>
              </a:rPr>
              <a:t>(b) Wireless LAN</a:t>
            </a:r>
            <a:endParaRPr kumimoji="0" lang="en-US" altLang="zh-CN" sz="1800" i="0" u="none" strike="noStrike" kern="1200" cap="none" spc="0" normalizeH="0" baseline="0" noProof="0" dirty="0">
              <a:ln>
                <a:noFill/>
              </a:ln>
              <a:effectLst/>
              <a:uLnTx/>
              <a:uFillTx/>
              <a:latin typeface="Times New Roman" panose="02020603050405020304" pitchFamily="18" charset="0"/>
              <a:ea typeface="宋体" pitchFamily="2" charset="-122"/>
              <a:cs typeface="Times New Roman" panose="02020603050405020304" pitchFamily="18" charset="0"/>
            </a:endParaRPr>
          </a:p>
        </p:txBody>
      </p:sp>
      <p:graphicFrame>
        <p:nvGraphicFramePr>
          <p:cNvPr id="8" name="图示 7"/>
          <p:cNvGraphicFramePr/>
          <p:nvPr>
            <p:extLst>
              <p:ext uri="{D42A27DB-BD31-4B8C-83A1-F6EECF244321}">
                <p14:modId xmlns:p14="http://schemas.microsoft.com/office/powerpoint/2010/main" val="1168039100"/>
              </p:ext>
            </p:extLst>
          </p:nvPr>
        </p:nvGraphicFramePr>
        <p:xfrm>
          <a:off x="315535" y="1128681"/>
          <a:ext cx="8615321" cy="735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21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500"/>
                            </p:stCondLst>
                            <p:childTnLst>
                              <p:par>
                                <p:cTn id="15" presetID="22" presetClass="entr" presetSubtype="1" fill="hold" grpId="0" nodeType="after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a:bodyPr>
          <a:lstStyle/>
          <a:p>
            <a:r>
              <a:rPr lang="en-US" altLang="zh-CN" dirty="0" smtClean="0"/>
              <a:t>2. </a:t>
            </a:r>
            <a:r>
              <a:rPr lang="zh-CN" altLang="en-US" dirty="0" smtClean="0"/>
              <a:t>局域网</a:t>
            </a:r>
            <a:r>
              <a:rPr lang="zh-CN" altLang="en-US" dirty="0" smtClean="0">
                <a:ea typeface="楷体_GB2312" pitchFamily="49" charset="-122"/>
              </a:rPr>
              <a:t> </a:t>
            </a:r>
            <a:r>
              <a:rPr lang="en-US" altLang="zh-CN" dirty="0" smtClean="0">
                <a:cs typeface="Arial" charset="0"/>
              </a:rPr>
              <a:t>LAN</a:t>
            </a:r>
            <a:endParaRPr lang="zh-CN" altLang="en-US" dirty="0">
              <a:ea typeface="楷体_GB2312" pitchFamily="49" charset="-122"/>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340980484"/>
              </p:ext>
            </p:extLst>
          </p:nvPr>
        </p:nvGraphicFramePr>
        <p:xfrm>
          <a:off x="462224" y="964641"/>
          <a:ext cx="8224576" cy="5257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336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graphicEl>
                                              <a:dgm id="{D7E4D6F0-5FC9-4568-90D0-8938524FDA00}"/>
                                            </p:graphicEl>
                                          </p:spTgt>
                                        </p:tgtEl>
                                        <p:attrNameLst>
                                          <p:attrName>style.visibility</p:attrName>
                                        </p:attrNameLst>
                                      </p:cBhvr>
                                      <p:to>
                                        <p:strVal val="visible"/>
                                      </p:to>
                                    </p:set>
                                    <p:animEffect transition="in" filter="randombar(horizontal)">
                                      <p:cBhvr>
                                        <p:cTn id="7" dur="500"/>
                                        <p:tgtEl>
                                          <p:spTgt spid="2">
                                            <p:graphicEl>
                                              <a:dgm id="{D7E4D6F0-5FC9-4568-90D0-8938524FDA00}"/>
                                            </p:graphicEl>
                                          </p:spTgt>
                                        </p:tgtEl>
                                      </p:cBhvr>
                                    </p:animEffect>
                                  </p:childTnLst>
                                </p:cTn>
                              </p:par>
                            </p:childTnLst>
                          </p:cTn>
                        </p:par>
                        <p:par>
                          <p:cTn id="8" fill="hold">
                            <p:stCondLst>
                              <p:cond delay="500"/>
                            </p:stCondLst>
                            <p:childTnLst>
                              <p:par>
                                <p:cTn id="9" presetID="14" presetClass="entr" presetSubtype="10" fill="hold" grpId="0" nodeType="afterEffect">
                                  <p:stCondLst>
                                    <p:cond delay="500"/>
                                  </p:stCondLst>
                                  <p:childTnLst>
                                    <p:set>
                                      <p:cBhvr>
                                        <p:cTn id="10" dur="1" fill="hold">
                                          <p:stCondLst>
                                            <p:cond delay="0"/>
                                          </p:stCondLst>
                                        </p:cTn>
                                        <p:tgtEl>
                                          <p:spTgt spid="2">
                                            <p:graphicEl>
                                              <a:dgm id="{3A8E0306-943B-4B26-8B73-5BD993BC67CC}"/>
                                            </p:graphicEl>
                                          </p:spTgt>
                                        </p:tgtEl>
                                        <p:attrNameLst>
                                          <p:attrName>style.visibility</p:attrName>
                                        </p:attrNameLst>
                                      </p:cBhvr>
                                      <p:to>
                                        <p:strVal val="visible"/>
                                      </p:to>
                                    </p:set>
                                    <p:animEffect transition="in" filter="randombar(horizontal)">
                                      <p:cBhvr>
                                        <p:cTn id="11" dur="500"/>
                                        <p:tgtEl>
                                          <p:spTgt spid="2">
                                            <p:graphicEl>
                                              <a:dgm id="{3A8E0306-943B-4B26-8B73-5BD993BC67CC}"/>
                                            </p:graphicEl>
                                          </p:spTgt>
                                        </p:tgtEl>
                                      </p:cBhvr>
                                    </p:animEffect>
                                  </p:childTnLst>
                                </p:cTn>
                              </p:par>
                            </p:childTnLst>
                          </p:cTn>
                        </p:par>
                        <p:par>
                          <p:cTn id="12" fill="hold">
                            <p:stCondLst>
                              <p:cond delay="1500"/>
                            </p:stCondLst>
                            <p:childTnLst>
                              <p:par>
                                <p:cTn id="13" presetID="14" presetClass="entr" presetSubtype="10" fill="hold" grpId="0" nodeType="afterEffect">
                                  <p:stCondLst>
                                    <p:cond delay="500"/>
                                  </p:stCondLst>
                                  <p:childTnLst>
                                    <p:set>
                                      <p:cBhvr>
                                        <p:cTn id="14" dur="1" fill="hold">
                                          <p:stCondLst>
                                            <p:cond delay="0"/>
                                          </p:stCondLst>
                                        </p:cTn>
                                        <p:tgtEl>
                                          <p:spTgt spid="2">
                                            <p:graphicEl>
                                              <a:dgm id="{A096C416-ADDB-4440-857B-C501258EEFCA}"/>
                                            </p:graphicEl>
                                          </p:spTgt>
                                        </p:tgtEl>
                                        <p:attrNameLst>
                                          <p:attrName>style.visibility</p:attrName>
                                        </p:attrNameLst>
                                      </p:cBhvr>
                                      <p:to>
                                        <p:strVal val="visible"/>
                                      </p:to>
                                    </p:set>
                                    <p:animEffect transition="in" filter="randombar(horizontal)">
                                      <p:cBhvr>
                                        <p:cTn id="15" dur="500"/>
                                        <p:tgtEl>
                                          <p:spTgt spid="2">
                                            <p:graphicEl>
                                              <a:dgm id="{A096C416-ADDB-4440-857B-C501258EEFCA}"/>
                                            </p:graphicEl>
                                          </p:spTgt>
                                        </p:tgtEl>
                                      </p:cBhvr>
                                    </p:animEffect>
                                  </p:childTnLst>
                                </p:cTn>
                              </p:par>
                            </p:childTnLst>
                          </p:cTn>
                        </p:par>
                        <p:par>
                          <p:cTn id="16" fill="hold">
                            <p:stCondLst>
                              <p:cond delay="2500"/>
                            </p:stCondLst>
                            <p:childTnLst>
                              <p:par>
                                <p:cTn id="17" presetID="14" presetClass="entr" presetSubtype="10" fill="hold" grpId="0" nodeType="afterEffect">
                                  <p:stCondLst>
                                    <p:cond delay="500"/>
                                  </p:stCondLst>
                                  <p:childTnLst>
                                    <p:set>
                                      <p:cBhvr>
                                        <p:cTn id="18" dur="1" fill="hold">
                                          <p:stCondLst>
                                            <p:cond delay="0"/>
                                          </p:stCondLst>
                                        </p:cTn>
                                        <p:tgtEl>
                                          <p:spTgt spid="2">
                                            <p:graphicEl>
                                              <a:dgm id="{C377053B-07AF-4136-91CE-DE84698EEB2E}"/>
                                            </p:graphicEl>
                                          </p:spTgt>
                                        </p:tgtEl>
                                        <p:attrNameLst>
                                          <p:attrName>style.visibility</p:attrName>
                                        </p:attrNameLst>
                                      </p:cBhvr>
                                      <p:to>
                                        <p:strVal val="visible"/>
                                      </p:to>
                                    </p:set>
                                    <p:animEffect transition="in" filter="randombar(horizontal)">
                                      <p:cBhvr>
                                        <p:cTn id="19" dur="500"/>
                                        <p:tgtEl>
                                          <p:spTgt spid="2">
                                            <p:graphicEl>
                                              <a:dgm id="{C377053B-07AF-4136-91CE-DE84698E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en-US" altLang="zh-CN" dirty="0" smtClean="0"/>
              <a:t>3</a:t>
            </a:r>
            <a:r>
              <a:rPr lang="en-US" altLang="zh-CN" dirty="0"/>
              <a:t>.</a:t>
            </a:r>
            <a:r>
              <a:rPr lang="en-US" altLang="zh-CN" dirty="0" smtClean="0"/>
              <a:t> </a:t>
            </a:r>
            <a:r>
              <a:rPr lang="zh-CN" altLang="en-US" dirty="0" smtClean="0"/>
              <a:t>城域网</a:t>
            </a:r>
            <a:r>
              <a:rPr lang="zh-CN" altLang="en-US" dirty="0" smtClean="0">
                <a:ea typeface="楷体_GB2312" pitchFamily="49" charset="-122"/>
              </a:rPr>
              <a:t> </a:t>
            </a:r>
            <a:r>
              <a:rPr lang="en-US" altLang="zh-CN" dirty="0" smtClean="0">
                <a:cs typeface="Arial" charset="0"/>
              </a:rPr>
              <a:t>MAN</a:t>
            </a:r>
            <a:endParaRPr lang="zh-CN" altLang="en-US" dirty="0">
              <a:ea typeface="楷体_GB2312" pitchFamily="49" charset="-122"/>
            </a:endParaRPr>
          </a:p>
        </p:txBody>
      </p:sp>
      <p:pic>
        <p:nvPicPr>
          <p:cNvPr id="8" name="Picture 4" descr="1-08"/>
          <p:cNvPicPr>
            <a:picLocks noChangeAspect="1" noChangeArrowheads="1"/>
          </p:cNvPicPr>
          <p:nvPr/>
        </p:nvPicPr>
        <p:blipFill>
          <a:blip r:embed="rId2" cstate="print"/>
          <a:srcRect/>
          <a:stretch>
            <a:fillRect/>
          </a:stretch>
        </p:blipFill>
        <p:spPr bwMode="auto">
          <a:xfrm>
            <a:off x="711835" y="2273513"/>
            <a:ext cx="7644993" cy="4215827"/>
          </a:xfrm>
          <a:prstGeom prst="rect">
            <a:avLst/>
          </a:prstGeom>
          <a:noFill/>
        </p:spPr>
      </p:pic>
      <p:sp>
        <p:nvSpPr>
          <p:cNvPr id="7" name="TextBox 6"/>
          <p:cNvSpPr txBox="1"/>
          <p:nvPr/>
        </p:nvSpPr>
        <p:spPr>
          <a:xfrm>
            <a:off x="336492" y="888518"/>
            <a:ext cx="8496009"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Char char="•"/>
            </a:pPr>
            <a:r>
              <a:rPr lang="zh-CN" altLang="en-US" sz="2800" dirty="0" smtClean="0"/>
              <a:t>覆盖范围：一个城市。</a:t>
            </a:r>
            <a:endParaRPr lang="en-US" altLang="zh-CN" sz="2800" dirty="0" smtClean="0"/>
          </a:p>
          <a:p>
            <a:pPr>
              <a:buFont typeface="Arial" pitchFamily="34" charset="0"/>
              <a:buChar char="•"/>
            </a:pPr>
            <a:r>
              <a:rPr lang="zh-CN" altLang="en-US" sz="2800" dirty="0" smtClean="0"/>
              <a:t>基于有线电视的城域网</a:t>
            </a:r>
            <a:endParaRPr lang="en-US" altLang="zh-CN" sz="2800" dirty="0" smtClean="0"/>
          </a:p>
          <a:p>
            <a:pPr>
              <a:buFont typeface="Arial" pitchFamily="34" charset="0"/>
              <a:buChar char="•"/>
            </a:pPr>
            <a:r>
              <a:rPr lang="en-US" altLang="zh-CN" sz="2800" dirty="0" err="1" smtClean="0"/>
              <a:t>WiMax</a:t>
            </a:r>
            <a:r>
              <a:rPr lang="zh-CN" altLang="en-US" sz="2800" dirty="0" smtClean="0"/>
              <a:t>：</a:t>
            </a:r>
            <a:r>
              <a:rPr lang="en-US" altLang="zh-CN" sz="2800" dirty="0" smtClean="0"/>
              <a:t>IEEE 802.16</a:t>
            </a:r>
            <a:endParaRPr lang="zh-CN" altLang="en-US" sz="2800" dirty="0"/>
          </a:p>
        </p:txBody>
      </p:sp>
    </p:spTree>
    <p:extLst>
      <p:ext uri="{BB962C8B-B14F-4D97-AF65-F5344CB8AC3E}">
        <p14:creationId xmlns:p14="http://schemas.microsoft.com/office/powerpoint/2010/main" val="301115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500"/>
                            </p:stCondLst>
                            <p:childTnLst>
                              <p:par>
                                <p:cTn id="13" presetID="22" presetClass="entr" presetSubtype="1" fill="hold" nodeType="afterEffect">
                                  <p:stCondLst>
                                    <p:cond delay="50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p:stCondLst>
                              <p:cond delay="2500"/>
                            </p:stCondLst>
                            <p:childTnLst>
                              <p:par>
                                <p:cTn id="17" presetID="53" presetClass="entr" presetSubtype="16"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a:bodyPr>
          <a:lstStyle/>
          <a:p>
            <a:r>
              <a:rPr lang="en-US" altLang="zh-CN" dirty="0" smtClean="0"/>
              <a:t>4. </a:t>
            </a:r>
            <a:r>
              <a:rPr lang="zh-CN" altLang="en-US" dirty="0" smtClean="0"/>
              <a:t>广域网</a:t>
            </a:r>
            <a:r>
              <a:rPr lang="zh-CN" altLang="en-US" dirty="0" smtClean="0">
                <a:ea typeface="楷体_GB2312" pitchFamily="49" charset="-122"/>
              </a:rPr>
              <a:t> </a:t>
            </a:r>
            <a:r>
              <a:rPr lang="en-US" altLang="zh-CN" dirty="0" smtClean="0">
                <a:cs typeface="Arial" charset="0"/>
              </a:rPr>
              <a:t>WAN</a:t>
            </a:r>
            <a:endParaRPr lang="zh-CN" altLang="en-US" dirty="0">
              <a:ea typeface="楷体_GB2312" pitchFamily="49" charset="-122"/>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675640863"/>
              </p:ext>
            </p:extLst>
          </p:nvPr>
        </p:nvGraphicFramePr>
        <p:xfrm>
          <a:off x="351834" y="904353"/>
          <a:ext cx="8470618" cy="4704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97613" y="5709564"/>
            <a:ext cx="877905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宋体" pitchFamily="2" charset="-122"/>
                <a:ea typeface="宋体" pitchFamily="2" charset="-122"/>
              </a:rPr>
              <a:t>传输线路和一组路由器（不包含主机）的集合构成子网</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20291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graphicEl>
                                              <a:dgm id="{AD8F752C-5B24-4081-A108-9310BD84A6D0}"/>
                                            </p:graphicEl>
                                          </p:spTgt>
                                        </p:tgtEl>
                                        <p:attrNameLst>
                                          <p:attrName>style.visibility</p:attrName>
                                        </p:attrNameLst>
                                      </p:cBhvr>
                                      <p:to>
                                        <p:strVal val="visible"/>
                                      </p:to>
                                    </p:set>
                                    <p:animEffect transition="in" filter="randombar(horizontal)">
                                      <p:cBhvr>
                                        <p:cTn id="7" dur="500"/>
                                        <p:tgtEl>
                                          <p:spTgt spid="2">
                                            <p:graphicEl>
                                              <a:dgm id="{AD8F752C-5B24-4081-A108-9310BD84A6D0}"/>
                                            </p:graphicEl>
                                          </p:spTgt>
                                        </p:tgtEl>
                                      </p:cBhvr>
                                    </p:animEffect>
                                  </p:childTnLst>
                                </p:cTn>
                              </p:par>
                            </p:childTnLst>
                          </p:cTn>
                        </p:par>
                        <p:par>
                          <p:cTn id="8" fill="hold">
                            <p:stCondLst>
                              <p:cond delay="500"/>
                            </p:stCondLst>
                            <p:childTnLst>
                              <p:par>
                                <p:cTn id="9" presetID="14" presetClass="entr" presetSubtype="10" fill="hold" grpId="0" nodeType="afterEffect">
                                  <p:stCondLst>
                                    <p:cond delay="750"/>
                                  </p:stCondLst>
                                  <p:childTnLst>
                                    <p:set>
                                      <p:cBhvr>
                                        <p:cTn id="10" dur="1" fill="hold">
                                          <p:stCondLst>
                                            <p:cond delay="0"/>
                                          </p:stCondLst>
                                        </p:cTn>
                                        <p:tgtEl>
                                          <p:spTgt spid="2">
                                            <p:graphicEl>
                                              <a:dgm id="{0F6F32EF-EBB5-4AFD-B03F-415501E5A922}"/>
                                            </p:graphicEl>
                                          </p:spTgt>
                                        </p:tgtEl>
                                        <p:attrNameLst>
                                          <p:attrName>style.visibility</p:attrName>
                                        </p:attrNameLst>
                                      </p:cBhvr>
                                      <p:to>
                                        <p:strVal val="visible"/>
                                      </p:to>
                                    </p:set>
                                    <p:animEffect transition="in" filter="randombar(horizontal)">
                                      <p:cBhvr>
                                        <p:cTn id="11" dur="500"/>
                                        <p:tgtEl>
                                          <p:spTgt spid="2">
                                            <p:graphicEl>
                                              <a:dgm id="{0F6F32EF-EBB5-4AFD-B03F-415501E5A922}"/>
                                            </p:graphicEl>
                                          </p:spTgt>
                                        </p:tgtEl>
                                      </p:cBhvr>
                                    </p:animEffect>
                                  </p:childTnLst>
                                </p:cTn>
                              </p:par>
                            </p:childTnLst>
                          </p:cTn>
                        </p:par>
                        <p:par>
                          <p:cTn id="12" fill="hold">
                            <p:stCondLst>
                              <p:cond delay="1750"/>
                            </p:stCondLst>
                            <p:childTnLst>
                              <p:par>
                                <p:cTn id="13" presetID="14" presetClass="entr" presetSubtype="10" fill="hold" grpId="0" nodeType="afterEffect">
                                  <p:stCondLst>
                                    <p:cond delay="750"/>
                                  </p:stCondLst>
                                  <p:childTnLst>
                                    <p:set>
                                      <p:cBhvr>
                                        <p:cTn id="14" dur="1" fill="hold">
                                          <p:stCondLst>
                                            <p:cond delay="0"/>
                                          </p:stCondLst>
                                        </p:cTn>
                                        <p:tgtEl>
                                          <p:spTgt spid="2">
                                            <p:graphicEl>
                                              <a:dgm id="{CA61AF6B-A814-4025-ADFB-7D3963E716D5}"/>
                                            </p:graphicEl>
                                          </p:spTgt>
                                        </p:tgtEl>
                                        <p:attrNameLst>
                                          <p:attrName>style.visibility</p:attrName>
                                        </p:attrNameLst>
                                      </p:cBhvr>
                                      <p:to>
                                        <p:strVal val="visible"/>
                                      </p:to>
                                    </p:set>
                                    <p:animEffect transition="in" filter="randombar(horizontal)">
                                      <p:cBhvr>
                                        <p:cTn id="15" dur="500"/>
                                        <p:tgtEl>
                                          <p:spTgt spid="2">
                                            <p:graphicEl>
                                              <a:dgm id="{CA61AF6B-A814-4025-ADFB-7D3963E716D5}"/>
                                            </p:graphicEl>
                                          </p:spTgt>
                                        </p:tgtEl>
                                      </p:cBhvr>
                                    </p:animEffect>
                                  </p:childTnLst>
                                </p:cTn>
                              </p:par>
                            </p:childTnLst>
                          </p:cTn>
                        </p:par>
                        <p:par>
                          <p:cTn id="16" fill="hold">
                            <p:stCondLst>
                              <p:cond delay="3000"/>
                            </p:stCondLst>
                            <p:childTnLst>
                              <p:par>
                                <p:cTn id="17" presetID="14" presetClass="entr" presetSubtype="10" fill="hold" grpId="0" nodeType="afterEffect">
                                  <p:stCondLst>
                                    <p:cond delay="750"/>
                                  </p:stCondLst>
                                  <p:childTnLst>
                                    <p:set>
                                      <p:cBhvr>
                                        <p:cTn id="18" dur="1" fill="hold">
                                          <p:stCondLst>
                                            <p:cond delay="0"/>
                                          </p:stCondLst>
                                        </p:cTn>
                                        <p:tgtEl>
                                          <p:spTgt spid="2">
                                            <p:graphicEl>
                                              <a:dgm id="{1F9BA866-E962-4DDA-96CC-0BF6FE58EBF0}"/>
                                            </p:graphicEl>
                                          </p:spTgt>
                                        </p:tgtEl>
                                        <p:attrNameLst>
                                          <p:attrName>style.visibility</p:attrName>
                                        </p:attrNameLst>
                                      </p:cBhvr>
                                      <p:to>
                                        <p:strVal val="visible"/>
                                      </p:to>
                                    </p:set>
                                    <p:animEffect transition="in" filter="randombar(horizontal)">
                                      <p:cBhvr>
                                        <p:cTn id="19" dur="500"/>
                                        <p:tgtEl>
                                          <p:spTgt spid="2">
                                            <p:graphicEl>
                                              <a:dgm id="{1F9BA866-E962-4DDA-96CC-0BF6FE58EBF0}"/>
                                            </p:graphicEl>
                                          </p:spTgt>
                                        </p:tgtEl>
                                      </p:cBhvr>
                                    </p:animEffect>
                                  </p:childTnLst>
                                </p:cTn>
                              </p:par>
                            </p:childTnLst>
                          </p:cTn>
                        </p:par>
                        <p:par>
                          <p:cTn id="20" fill="hold">
                            <p:stCondLst>
                              <p:cond delay="4250"/>
                            </p:stCondLst>
                            <p:childTnLst>
                              <p:par>
                                <p:cTn id="21" presetID="14" presetClass="entr" presetSubtype="10" fill="hold" grpId="0" nodeType="after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normAutofit/>
          </a:bodyPr>
          <a:lstStyle/>
          <a:p>
            <a:r>
              <a:rPr lang="en-US" altLang="zh-CN" dirty="0" smtClean="0">
                <a:latin typeface="Times New Roman" panose="02020603050405020304" pitchFamily="18" charset="0"/>
                <a:ea typeface="+mn-ea"/>
              </a:rPr>
              <a:t>5. </a:t>
            </a:r>
            <a:r>
              <a:rPr lang="zh-CN" altLang="en-US" dirty="0" smtClean="0">
                <a:latin typeface="Times New Roman" panose="02020603050405020304" pitchFamily="18" charset="0"/>
                <a:ea typeface="+mn-ea"/>
              </a:rPr>
              <a:t>互联网（</a:t>
            </a:r>
            <a:r>
              <a:rPr lang="en-US" altLang="zh-CN" dirty="0" smtClean="0">
                <a:latin typeface="Times New Roman" panose="02020603050405020304" pitchFamily="18" charset="0"/>
                <a:ea typeface="+mn-ea"/>
              </a:rPr>
              <a:t>Internet</a:t>
            </a:r>
            <a:r>
              <a:rPr lang="zh-CN" altLang="en-US" dirty="0" smtClean="0">
                <a:latin typeface="Times New Roman" panose="02020603050405020304" pitchFamily="18" charset="0"/>
                <a:ea typeface="+mn-ea"/>
              </a:rPr>
              <a:t>）</a:t>
            </a:r>
            <a:endParaRPr lang="zh-CN" altLang="en-US" dirty="0">
              <a:latin typeface="Times New Roman" panose="02020603050405020304" pitchFamily="18" charset="0"/>
              <a:ea typeface="+mn-ea"/>
            </a:endParaRPr>
          </a:p>
        </p:txBody>
      </p:sp>
      <p:grpSp>
        <p:nvGrpSpPr>
          <p:cNvPr id="9" name="组合 8"/>
          <p:cNvGrpSpPr/>
          <p:nvPr/>
        </p:nvGrpSpPr>
        <p:grpSpPr>
          <a:xfrm>
            <a:off x="442127" y="1041596"/>
            <a:ext cx="8244673" cy="3137697"/>
            <a:chOff x="442127" y="1212415"/>
            <a:chExt cx="8244673" cy="3137697"/>
          </a:xfrm>
        </p:grpSpPr>
        <p:sp>
          <p:nvSpPr>
            <p:cNvPr id="7" name="任意多边形 6"/>
            <p:cNvSpPr/>
            <p:nvPr/>
          </p:nvSpPr>
          <p:spPr>
            <a:xfrm>
              <a:off x="442127" y="1212415"/>
              <a:ext cx="8244673" cy="887690"/>
            </a:xfrm>
            <a:custGeom>
              <a:avLst/>
              <a:gdLst>
                <a:gd name="connsiteX0" fmla="*/ 0 w 8244673"/>
                <a:gd name="connsiteY0" fmla="*/ 167703 h 1006200"/>
                <a:gd name="connsiteX1" fmla="*/ 167703 w 8244673"/>
                <a:gd name="connsiteY1" fmla="*/ 0 h 1006200"/>
                <a:gd name="connsiteX2" fmla="*/ 8076970 w 8244673"/>
                <a:gd name="connsiteY2" fmla="*/ 0 h 1006200"/>
                <a:gd name="connsiteX3" fmla="*/ 8244673 w 8244673"/>
                <a:gd name="connsiteY3" fmla="*/ 167703 h 1006200"/>
                <a:gd name="connsiteX4" fmla="*/ 8244673 w 8244673"/>
                <a:gd name="connsiteY4" fmla="*/ 838497 h 1006200"/>
                <a:gd name="connsiteX5" fmla="*/ 8076970 w 8244673"/>
                <a:gd name="connsiteY5" fmla="*/ 1006200 h 1006200"/>
                <a:gd name="connsiteX6" fmla="*/ 167703 w 8244673"/>
                <a:gd name="connsiteY6" fmla="*/ 1006200 h 1006200"/>
                <a:gd name="connsiteX7" fmla="*/ 0 w 8244673"/>
                <a:gd name="connsiteY7" fmla="*/ 838497 h 1006200"/>
                <a:gd name="connsiteX8" fmla="*/ 0 w 8244673"/>
                <a:gd name="connsiteY8" fmla="*/ 167703 h 100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4673" h="1006200">
                  <a:moveTo>
                    <a:pt x="0" y="167703"/>
                  </a:moveTo>
                  <a:cubicBezTo>
                    <a:pt x="0" y="75083"/>
                    <a:pt x="75083" y="0"/>
                    <a:pt x="167703" y="0"/>
                  </a:cubicBezTo>
                  <a:lnTo>
                    <a:pt x="8076970" y="0"/>
                  </a:lnTo>
                  <a:cubicBezTo>
                    <a:pt x="8169590" y="0"/>
                    <a:pt x="8244673" y="75083"/>
                    <a:pt x="8244673" y="167703"/>
                  </a:cubicBezTo>
                  <a:lnTo>
                    <a:pt x="8244673" y="838497"/>
                  </a:lnTo>
                  <a:cubicBezTo>
                    <a:pt x="8244673" y="931117"/>
                    <a:pt x="8169590" y="1006200"/>
                    <a:pt x="8076970" y="1006200"/>
                  </a:cubicBezTo>
                  <a:lnTo>
                    <a:pt x="167703" y="1006200"/>
                  </a:lnTo>
                  <a:cubicBezTo>
                    <a:pt x="75083" y="1006200"/>
                    <a:pt x="0" y="931117"/>
                    <a:pt x="0" y="838497"/>
                  </a:cubicBezTo>
                  <a:lnTo>
                    <a:pt x="0" y="167703"/>
                  </a:lnTo>
                  <a:close/>
                </a:path>
              </a:pathLst>
            </a:custGeom>
            <a:solidFill>
              <a:srgbClr val="FFFF99"/>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1519" tIns="201519" rIns="201519" bIns="201519" numCol="1" spcCol="1270" anchor="ctr" anchorCtr="0">
              <a:noAutofit/>
            </a:bodyPr>
            <a:lstStyle/>
            <a:p>
              <a:pPr lvl="0" algn="l" defTabSz="1778000" rtl="0">
                <a:lnSpc>
                  <a:spcPct val="90000"/>
                </a:lnSpc>
                <a:spcBef>
                  <a:spcPct val="0"/>
                </a:spcBef>
                <a:spcAft>
                  <a:spcPct val="35000"/>
                </a:spcAft>
              </a:pPr>
              <a:r>
                <a:rPr lang="zh-CN" sz="4000" b="0" kern="1200" dirty="0" smtClean="0">
                  <a:solidFill>
                    <a:schemeClr val="tx1"/>
                  </a:solidFill>
                </a:rPr>
                <a:t>互联网：一组相互连接起来的网络。</a:t>
              </a:r>
              <a:endParaRPr lang="zh-CN" sz="4000" b="0" kern="1200" dirty="0">
                <a:solidFill>
                  <a:schemeClr val="tx1"/>
                </a:solidFill>
              </a:endParaRPr>
            </a:p>
          </p:txBody>
        </p:sp>
        <p:sp>
          <p:nvSpPr>
            <p:cNvPr id="8" name="任意多边形 7"/>
            <p:cNvSpPr/>
            <p:nvPr/>
          </p:nvSpPr>
          <p:spPr>
            <a:xfrm>
              <a:off x="442127" y="2238712"/>
              <a:ext cx="8244673" cy="2111400"/>
            </a:xfrm>
            <a:custGeom>
              <a:avLst/>
              <a:gdLst>
                <a:gd name="connsiteX0" fmla="*/ 0 w 8244673"/>
                <a:gd name="connsiteY0" fmla="*/ 0 h 2111400"/>
                <a:gd name="connsiteX1" fmla="*/ 8244673 w 8244673"/>
                <a:gd name="connsiteY1" fmla="*/ 0 h 2111400"/>
                <a:gd name="connsiteX2" fmla="*/ 8244673 w 8244673"/>
                <a:gd name="connsiteY2" fmla="*/ 2111400 h 2111400"/>
                <a:gd name="connsiteX3" fmla="*/ 0 w 8244673"/>
                <a:gd name="connsiteY3" fmla="*/ 2111400 h 2111400"/>
                <a:gd name="connsiteX4" fmla="*/ 0 w 8244673"/>
                <a:gd name="connsiteY4" fmla="*/ 0 h 2111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4673" h="2111400">
                  <a:moveTo>
                    <a:pt x="0" y="0"/>
                  </a:moveTo>
                  <a:lnTo>
                    <a:pt x="8244673" y="0"/>
                  </a:lnTo>
                  <a:lnTo>
                    <a:pt x="8244673" y="2111400"/>
                  </a:lnTo>
                  <a:lnTo>
                    <a:pt x="0" y="2111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1768" tIns="40640" rIns="227584" bIns="40640" numCol="1" spcCol="1270" anchor="t" anchorCtr="0">
              <a:noAutofit/>
            </a:bodyPr>
            <a:lstStyle/>
            <a:p>
              <a:pPr marL="285750" lvl="1" indent="-285750" algn="l" defTabSz="1422400" rtl="0">
                <a:lnSpc>
                  <a:spcPct val="90000"/>
                </a:lnSpc>
                <a:spcBef>
                  <a:spcPct val="0"/>
                </a:spcBef>
                <a:spcAft>
                  <a:spcPct val="20000"/>
                </a:spcAft>
                <a:buChar char="••"/>
              </a:pPr>
              <a:r>
                <a:rPr lang="zh-CN" sz="3200" b="0" kern="1200" dirty="0" smtClean="0"/>
                <a:t>通常由</a:t>
              </a:r>
              <a:r>
                <a:rPr lang="zh-CN" sz="3200" b="0" kern="1200" dirty="0" smtClean="0">
                  <a:solidFill>
                    <a:srgbClr val="FF0000"/>
                  </a:solidFill>
                </a:rPr>
                <a:t>路由器</a:t>
              </a:r>
              <a:r>
                <a:rPr lang="zh-CN" altLang="en-US" sz="3200" b="0" kern="1200" dirty="0" smtClean="0"/>
                <a:t>连</a:t>
              </a:r>
              <a:r>
                <a:rPr lang="zh-CN" sz="3200" b="0" kern="1200" dirty="0" smtClean="0"/>
                <a:t>接的</a:t>
              </a:r>
              <a:r>
                <a:rPr lang="en-US" sz="3200" b="0" kern="1200" dirty="0" smtClean="0"/>
                <a:t>LAN</a:t>
              </a:r>
              <a:r>
                <a:rPr lang="zh-CN" sz="3200" b="0" kern="1200" dirty="0" smtClean="0"/>
                <a:t>或</a:t>
              </a:r>
              <a:r>
                <a:rPr lang="en-US" sz="3200" b="0" kern="1200" dirty="0" smtClean="0"/>
                <a:t>WAN</a:t>
              </a:r>
              <a:r>
                <a:rPr lang="zh-CN" sz="3200" b="0" kern="1200" dirty="0" smtClean="0"/>
                <a:t>组成。</a:t>
              </a:r>
              <a:endParaRPr lang="zh-CN" sz="3200" b="0" kern="1200" dirty="0"/>
            </a:p>
            <a:p>
              <a:pPr marL="285750" lvl="1" indent="-285750" algn="l" defTabSz="1422400" rtl="0">
                <a:lnSpc>
                  <a:spcPct val="90000"/>
                </a:lnSpc>
                <a:spcBef>
                  <a:spcPct val="0"/>
                </a:spcBef>
                <a:spcAft>
                  <a:spcPct val="20000"/>
                </a:spcAft>
                <a:buChar char="••"/>
              </a:pPr>
              <a:r>
                <a:rPr lang="zh-CN" sz="3200" b="0" kern="1200" dirty="0" smtClean="0"/>
                <a:t>网关：将两个或多个网络连接起来并提供必要转换的机器，其硬件和软件方面的总称为网关（</a:t>
              </a:r>
              <a:r>
                <a:rPr lang="en-US" sz="3200" b="0" kern="1200" dirty="0" smtClean="0"/>
                <a:t>gateway)</a:t>
              </a:r>
              <a:r>
                <a:rPr lang="zh-CN" sz="3200" b="0" kern="1200" dirty="0" smtClean="0"/>
                <a:t>。</a:t>
              </a:r>
              <a:endParaRPr lang="zh-CN" sz="3200" b="0" kern="1200" dirty="0"/>
            </a:p>
          </p:txBody>
        </p:sp>
      </p:grpSp>
      <p:sp>
        <p:nvSpPr>
          <p:cNvPr id="6" name="TextBox 5"/>
          <p:cNvSpPr txBox="1"/>
          <p:nvPr/>
        </p:nvSpPr>
        <p:spPr>
          <a:xfrm>
            <a:off x="646506" y="4560297"/>
            <a:ext cx="78208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solidFill>
                  <a:srgbClr val="FF0000"/>
                </a:solidFill>
              </a:rPr>
              <a:t>路由器</a:t>
            </a:r>
            <a:r>
              <a:rPr lang="en-US" altLang="zh-CN" sz="2400" dirty="0" smtClean="0">
                <a:solidFill>
                  <a:srgbClr val="FF0000"/>
                </a:solidFill>
              </a:rPr>
              <a:t>+</a:t>
            </a:r>
            <a:r>
              <a:rPr lang="zh-CN" altLang="en-US" sz="2400" dirty="0" smtClean="0">
                <a:solidFill>
                  <a:srgbClr val="FF0000"/>
                </a:solidFill>
              </a:rPr>
              <a:t>传输线路</a:t>
            </a:r>
            <a:r>
              <a:rPr lang="en-US" altLang="zh-CN" sz="2400" dirty="0" smtClean="0">
                <a:solidFill>
                  <a:srgbClr val="FF0000"/>
                </a:solidFill>
                <a:sym typeface="Wingdings" pitchFamily="2" charset="2"/>
              </a:rPr>
              <a:t></a:t>
            </a:r>
            <a:r>
              <a:rPr lang="zh-CN" altLang="en-US" sz="2400" dirty="0" smtClean="0">
                <a:solidFill>
                  <a:srgbClr val="FF0000"/>
                </a:solidFill>
                <a:sym typeface="Wingdings" pitchFamily="2" charset="2"/>
              </a:rPr>
              <a:t>子网</a:t>
            </a:r>
            <a:endParaRPr lang="en-US" altLang="zh-CN" sz="2400" dirty="0" smtClean="0">
              <a:solidFill>
                <a:srgbClr val="FF0000"/>
              </a:solidFill>
              <a:sym typeface="Wingdings" pitchFamily="2" charset="2"/>
            </a:endParaRPr>
          </a:p>
          <a:p>
            <a:r>
              <a:rPr lang="zh-CN" altLang="en-US" sz="2400" dirty="0" smtClean="0">
                <a:solidFill>
                  <a:srgbClr val="FF0000"/>
                </a:solidFill>
                <a:sym typeface="Wingdings" pitchFamily="2" charset="2"/>
              </a:rPr>
              <a:t>子网</a:t>
            </a:r>
            <a:r>
              <a:rPr lang="en-US" altLang="zh-CN" sz="2400" dirty="0" smtClean="0">
                <a:solidFill>
                  <a:srgbClr val="FF0000"/>
                </a:solidFill>
                <a:sym typeface="Wingdings" pitchFamily="2" charset="2"/>
              </a:rPr>
              <a:t>+</a:t>
            </a:r>
            <a:r>
              <a:rPr lang="zh-CN" altLang="en-US" sz="2400" dirty="0" smtClean="0">
                <a:solidFill>
                  <a:srgbClr val="FF0000"/>
                </a:solidFill>
                <a:sym typeface="Wingdings" pitchFamily="2" charset="2"/>
              </a:rPr>
              <a:t>主机</a:t>
            </a:r>
            <a:r>
              <a:rPr lang="en-US" altLang="zh-CN" sz="2400" dirty="0" smtClean="0">
                <a:solidFill>
                  <a:srgbClr val="FF0000"/>
                </a:solidFill>
                <a:sym typeface="Wingdings" pitchFamily="2" charset="2"/>
              </a:rPr>
              <a:t></a:t>
            </a:r>
            <a:r>
              <a:rPr lang="zh-CN" altLang="en-US" sz="2400" dirty="0" smtClean="0">
                <a:solidFill>
                  <a:srgbClr val="FF0000"/>
                </a:solidFill>
                <a:sym typeface="Wingdings" pitchFamily="2" charset="2"/>
              </a:rPr>
              <a:t>网络</a:t>
            </a:r>
            <a:endParaRPr lang="en-US" altLang="zh-CN" sz="2400" dirty="0" smtClean="0">
              <a:solidFill>
                <a:srgbClr val="FF0000"/>
              </a:solidFill>
              <a:sym typeface="Wingdings" pitchFamily="2" charset="2"/>
            </a:endParaRPr>
          </a:p>
          <a:p>
            <a:r>
              <a:rPr lang="zh-CN" altLang="en-US" sz="2400" dirty="0" smtClean="0">
                <a:solidFill>
                  <a:srgbClr val="FF0000"/>
                </a:solidFill>
                <a:sym typeface="Wingdings" pitchFamily="2" charset="2"/>
              </a:rPr>
              <a:t>网络</a:t>
            </a:r>
            <a:r>
              <a:rPr lang="en-US" altLang="zh-CN" sz="2400" dirty="0" smtClean="0">
                <a:solidFill>
                  <a:srgbClr val="FF0000"/>
                </a:solidFill>
                <a:sym typeface="Wingdings" pitchFamily="2" charset="2"/>
              </a:rPr>
              <a:t>+</a:t>
            </a:r>
            <a:r>
              <a:rPr lang="zh-CN" altLang="en-US" sz="2400" dirty="0" smtClean="0">
                <a:solidFill>
                  <a:srgbClr val="FF0000"/>
                </a:solidFill>
                <a:sym typeface="Wingdings" pitchFamily="2" charset="2"/>
              </a:rPr>
              <a:t>网络</a:t>
            </a:r>
            <a:r>
              <a:rPr lang="en-US" altLang="zh-CN" sz="2400" dirty="0" smtClean="0">
                <a:solidFill>
                  <a:srgbClr val="FF0000"/>
                </a:solidFill>
                <a:sym typeface="Wingdings" pitchFamily="2" charset="2"/>
              </a:rPr>
              <a:t>+…...+</a:t>
            </a:r>
            <a:r>
              <a:rPr lang="zh-CN" altLang="en-US" sz="2400" dirty="0" smtClean="0">
                <a:solidFill>
                  <a:srgbClr val="FF0000"/>
                </a:solidFill>
                <a:sym typeface="Wingdings" pitchFamily="2" charset="2"/>
              </a:rPr>
              <a:t>网络</a:t>
            </a:r>
            <a:r>
              <a:rPr lang="en-US" altLang="zh-CN" sz="2400" dirty="0" smtClean="0">
                <a:solidFill>
                  <a:srgbClr val="FF0000"/>
                </a:solidFill>
                <a:sym typeface="Wingdings" pitchFamily="2" charset="2"/>
              </a:rPr>
              <a:t></a:t>
            </a:r>
            <a:r>
              <a:rPr lang="zh-CN" altLang="en-US" sz="2400" dirty="0" smtClean="0">
                <a:solidFill>
                  <a:srgbClr val="FF0000"/>
                </a:solidFill>
                <a:sym typeface="Wingdings" pitchFamily="2" charset="2"/>
              </a:rPr>
              <a:t>互联网</a:t>
            </a:r>
            <a:endParaRPr lang="zh-CN" altLang="en-US" sz="2400" dirty="0">
              <a:solidFill>
                <a:srgbClr val="FF0000"/>
              </a:solidFill>
            </a:endParaRPr>
          </a:p>
        </p:txBody>
      </p:sp>
    </p:spTree>
    <p:extLst>
      <p:ext uri="{BB962C8B-B14F-4D97-AF65-F5344CB8AC3E}">
        <p14:creationId xmlns:p14="http://schemas.microsoft.com/office/powerpoint/2010/main" val="211406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1.4.2 </a:t>
            </a:r>
            <a:r>
              <a:rPr lang="zh-CN" altLang="en-US" dirty="0" smtClean="0"/>
              <a:t>从</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xfrm>
            <a:off x="291401" y="944880"/>
            <a:ext cx="8531051" cy="523208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Tree>
    <p:extLst>
      <p:ext uri="{BB962C8B-B14F-4D97-AF65-F5344CB8AC3E}">
        <p14:creationId xmlns:p14="http://schemas.microsoft.com/office/powerpoint/2010/main" val="144953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up)">
                                      <p:cBhvr>
                                        <p:cTn id="7" dur="500"/>
                                        <p:tgtEl>
                                          <p:spTgt spid="16486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164867">
                                            <p:txEl>
                                              <p:pRg st="1" end="1"/>
                                            </p:txEl>
                                          </p:spTgt>
                                        </p:tgtEl>
                                        <p:attrNameLst>
                                          <p:attrName>style.visibility</p:attrName>
                                        </p:attrNameLst>
                                      </p:cBhvr>
                                      <p:to>
                                        <p:strVal val="visible"/>
                                      </p:to>
                                    </p:set>
                                    <p:animEffect transition="in" filter="wipe(up)">
                                      <p:cBhvr>
                                        <p:cTn id="11" dur="500"/>
                                        <p:tgtEl>
                                          <p:spTgt spid="16486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500"/>
                                  </p:stCondLst>
                                  <p:childTnLst>
                                    <p:set>
                                      <p:cBhvr>
                                        <p:cTn id="15" dur="1" fill="hold">
                                          <p:stCondLst>
                                            <p:cond delay="0"/>
                                          </p:stCondLst>
                                        </p:cTn>
                                        <p:tgtEl>
                                          <p:spTgt spid="164867">
                                            <p:txEl>
                                              <p:pRg st="2" end="2"/>
                                            </p:txEl>
                                          </p:spTgt>
                                        </p:tgtEl>
                                        <p:attrNameLst>
                                          <p:attrName>style.visibility</p:attrName>
                                        </p:attrNameLst>
                                      </p:cBhvr>
                                      <p:to>
                                        <p:strVal val="visible"/>
                                      </p:to>
                                    </p:set>
                                    <p:animEffect transition="in" filter="wipe(up)">
                                      <p:cBhvr>
                                        <p:cTn id="16" dur="500"/>
                                        <p:tgtEl>
                                          <p:spTgt spid="164867">
                                            <p:txEl>
                                              <p:pRg st="2" end="2"/>
                                            </p:txEl>
                                          </p:spTgt>
                                        </p:tgtEl>
                                      </p:cBhvr>
                                    </p:animEffect>
                                  </p:childTnLst>
                                </p:cTn>
                              </p:par>
                            </p:childTnLst>
                          </p:cTn>
                        </p:par>
                        <p:par>
                          <p:cTn id="17" fill="hold">
                            <p:stCondLst>
                              <p:cond delay="1000"/>
                            </p:stCondLst>
                            <p:childTnLst>
                              <p:par>
                                <p:cTn id="18" presetID="22" presetClass="entr" presetSubtype="1" fill="hold" nodeType="afterEffect">
                                  <p:stCondLst>
                                    <p:cond delay="500"/>
                                  </p:stCondLst>
                                  <p:childTnLst>
                                    <p:set>
                                      <p:cBhvr>
                                        <p:cTn id="19" dur="1" fill="hold">
                                          <p:stCondLst>
                                            <p:cond delay="0"/>
                                          </p:stCondLst>
                                        </p:cTn>
                                        <p:tgtEl>
                                          <p:spTgt spid="164867">
                                            <p:txEl>
                                              <p:pRg st="3" end="3"/>
                                            </p:txEl>
                                          </p:spTgt>
                                        </p:tgtEl>
                                        <p:attrNameLst>
                                          <p:attrName>style.visibility</p:attrName>
                                        </p:attrNameLst>
                                      </p:cBhvr>
                                      <p:to>
                                        <p:strVal val="visible"/>
                                      </p:to>
                                    </p:set>
                                    <p:animEffect transition="in" filter="wipe(up)">
                                      <p:cBhvr>
                                        <p:cTn id="20" dur="500"/>
                                        <p:tgtEl>
                                          <p:spTgt spid="164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教学目标和方式</a:t>
            </a:r>
            <a:endParaRPr lang="zh-CN" altLang="en-US" sz="4000" dirty="0"/>
          </a:p>
        </p:txBody>
      </p:sp>
      <p:grpSp>
        <p:nvGrpSpPr>
          <p:cNvPr id="12" name="组合 11"/>
          <p:cNvGrpSpPr/>
          <p:nvPr/>
        </p:nvGrpSpPr>
        <p:grpSpPr>
          <a:xfrm>
            <a:off x="341644" y="904351"/>
            <a:ext cx="8482316" cy="5711080"/>
            <a:chOff x="341644" y="904351"/>
            <a:chExt cx="8482316" cy="5711080"/>
          </a:xfrm>
        </p:grpSpPr>
        <p:sp>
          <p:nvSpPr>
            <p:cNvPr id="5" name="任意多边形 4"/>
            <p:cNvSpPr/>
            <p:nvPr/>
          </p:nvSpPr>
          <p:spPr>
            <a:xfrm>
              <a:off x="341644" y="904351"/>
              <a:ext cx="8480808" cy="626748"/>
            </a:xfrm>
            <a:custGeom>
              <a:avLst/>
              <a:gdLst>
                <a:gd name="connsiteX0" fmla="*/ 0 w 8470759"/>
                <a:gd name="connsiteY0" fmla="*/ 139694 h 838147"/>
                <a:gd name="connsiteX1" fmla="*/ 139694 w 8470759"/>
                <a:gd name="connsiteY1" fmla="*/ 0 h 838147"/>
                <a:gd name="connsiteX2" fmla="*/ 8331065 w 8470759"/>
                <a:gd name="connsiteY2" fmla="*/ 0 h 838147"/>
                <a:gd name="connsiteX3" fmla="*/ 8470759 w 8470759"/>
                <a:gd name="connsiteY3" fmla="*/ 139694 h 838147"/>
                <a:gd name="connsiteX4" fmla="*/ 8470759 w 8470759"/>
                <a:gd name="connsiteY4" fmla="*/ 698453 h 838147"/>
                <a:gd name="connsiteX5" fmla="*/ 8331065 w 8470759"/>
                <a:gd name="connsiteY5" fmla="*/ 838147 h 838147"/>
                <a:gd name="connsiteX6" fmla="*/ 139694 w 8470759"/>
                <a:gd name="connsiteY6" fmla="*/ 838147 h 838147"/>
                <a:gd name="connsiteX7" fmla="*/ 0 w 8470759"/>
                <a:gd name="connsiteY7" fmla="*/ 698453 h 838147"/>
                <a:gd name="connsiteX8" fmla="*/ 0 w 8470759"/>
                <a:gd name="connsiteY8" fmla="*/ 139694 h 83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0759" h="838147">
                  <a:moveTo>
                    <a:pt x="0" y="139694"/>
                  </a:moveTo>
                  <a:cubicBezTo>
                    <a:pt x="0" y="62543"/>
                    <a:pt x="62543" y="0"/>
                    <a:pt x="139694" y="0"/>
                  </a:cubicBezTo>
                  <a:lnTo>
                    <a:pt x="8331065" y="0"/>
                  </a:lnTo>
                  <a:cubicBezTo>
                    <a:pt x="8408216" y="0"/>
                    <a:pt x="8470759" y="62543"/>
                    <a:pt x="8470759" y="139694"/>
                  </a:cubicBezTo>
                  <a:lnTo>
                    <a:pt x="8470759" y="698453"/>
                  </a:lnTo>
                  <a:cubicBezTo>
                    <a:pt x="8470759" y="775604"/>
                    <a:pt x="8408216" y="838147"/>
                    <a:pt x="8331065" y="838147"/>
                  </a:cubicBezTo>
                  <a:lnTo>
                    <a:pt x="139694" y="838147"/>
                  </a:lnTo>
                  <a:cubicBezTo>
                    <a:pt x="62543" y="838147"/>
                    <a:pt x="0" y="775604"/>
                    <a:pt x="0" y="698453"/>
                  </a:cubicBezTo>
                  <a:lnTo>
                    <a:pt x="0" y="139694"/>
                  </a:lnTo>
                  <a:close/>
                </a:path>
              </a:pathLst>
            </a:custGeom>
            <a:solidFill>
              <a:srgbClr val="FFFF99"/>
            </a:solidFill>
            <a:ln w="19050">
              <a:solidFill>
                <a:schemeClr val="bg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78075" tIns="178075" rIns="178075" bIns="178075" numCol="1" spcCol="1270" anchor="ctr" anchorCtr="0">
              <a:noAutofit/>
            </a:bodyPr>
            <a:lstStyle/>
            <a:p>
              <a:pPr lvl="0" algn="l" defTabSz="1600200" rtl="0">
                <a:lnSpc>
                  <a:spcPct val="90000"/>
                </a:lnSpc>
                <a:spcBef>
                  <a:spcPct val="0"/>
                </a:spcBef>
                <a:spcAft>
                  <a:spcPct val="35000"/>
                </a:spcAft>
              </a:pPr>
              <a:r>
                <a:rPr lang="zh-CN" altLang="en-US" sz="3600" b="1" kern="1200" dirty="0" smtClean="0">
                  <a:solidFill>
                    <a:schemeClr val="tx1"/>
                  </a:solidFill>
                </a:rPr>
                <a:t>教学目标</a:t>
              </a:r>
              <a:endParaRPr lang="zh-CN" altLang="en-US" sz="3600" kern="1200" dirty="0">
                <a:solidFill>
                  <a:schemeClr val="tx1"/>
                </a:solidFill>
              </a:endParaRPr>
            </a:p>
          </p:txBody>
        </p:sp>
        <p:sp>
          <p:nvSpPr>
            <p:cNvPr id="6" name="任意多边形 5"/>
            <p:cNvSpPr/>
            <p:nvPr/>
          </p:nvSpPr>
          <p:spPr>
            <a:xfrm>
              <a:off x="341644" y="1592695"/>
              <a:ext cx="8480808" cy="1766064"/>
            </a:xfrm>
            <a:custGeom>
              <a:avLst/>
              <a:gdLst>
                <a:gd name="connsiteX0" fmla="*/ 0 w 8470759"/>
                <a:gd name="connsiteY0" fmla="*/ 0 h 1289092"/>
                <a:gd name="connsiteX1" fmla="*/ 8470759 w 8470759"/>
                <a:gd name="connsiteY1" fmla="*/ 0 h 1289092"/>
                <a:gd name="connsiteX2" fmla="*/ 8470759 w 8470759"/>
                <a:gd name="connsiteY2" fmla="*/ 1289092 h 1289092"/>
                <a:gd name="connsiteX3" fmla="*/ 0 w 8470759"/>
                <a:gd name="connsiteY3" fmla="*/ 1289092 h 1289092"/>
                <a:gd name="connsiteX4" fmla="*/ 0 w 8470759"/>
                <a:gd name="connsiteY4" fmla="*/ 0 h 128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759" h="1289092">
                  <a:moveTo>
                    <a:pt x="0" y="0"/>
                  </a:moveTo>
                  <a:lnTo>
                    <a:pt x="8470759" y="0"/>
                  </a:lnTo>
                  <a:lnTo>
                    <a:pt x="8470759" y="1289092"/>
                  </a:lnTo>
                  <a:lnTo>
                    <a:pt x="0" y="12890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8947" tIns="34290" rIns="192024" bIns="34290" numCol="1" spcCol="1270" anchor="t" anchorCtr="0">
              <a:noAutofit/>
            </a:bodyPr>
            <a:lstStyle/>
            <a:p>
              <a:pPr marL="228600" lvl="1" indent="-228600" algn="l" defTabSz="1200150" rtl="0">
                <a:lnSpc>
                  <a:spcPct val="90000"/>
                </a:lnSpc>
                <a:spcBef>
                  <a:spcPct val="0"/>
                </a:spcBef>
                <a:spcAft>
                  <a:spcPct val="20000"/>
                </a:spcAft>
                <a:buChar char="••"/>
              </a:pPr>
              <a:r>
                <a:rPr lang="zh-CN" altLang="en-US" sz="2800" b="0" kern="1200" dirty="0" smtClean="0"/>
                <a:t>理解计算机网络的体系结构（分层模型）</a:t>
              </a:r>
              <a:endParaRPr lang="en-US" altLang="zh-CN" sz="2800" b="0" kern="1200" dirty="0" smtClean="0"/>
            </a:p>
            <a:p>
              <a:pPr marL="228600" lvl="1" indent="-228600" defTabSz="1200150">
                <a:lnSpc>
                  <a:spcPct val="90000"/>
                </a:lnSpc>
                <a:spcBef>
                  <a:spcPct val="0"/>
                </a:spcBef>
                <a:spcAft>
                  <a:spcPct val="20000"/>
                </a:spcAft>
                <a:buChar char="••"/>
              </a:pPr>
              <a:r>
                <a:rPr lang="zh-CN" altLang="en-US" sz="2800" dirty="0" smtClean="0"/>
                <a:t>以</a:t>
              </a:r>
              <a:r>
                <a:rPr lang="en-US" altLang="zh-CN" sz="2800" dirty="0"/>
                <a:t>Internet</a:t>
              </a:r>
              <a:r>
                <a:rPr lang="zh-CN" altLang="en-US" sz="2800" dirty="0" smtClean="0"/>
                <a:t>网络为中心，掌握计算机网络基本工作原理和</a:t>
              </a:r>
              <a:r>
                <a:rPr lang="en-US" altLang="zh-CN" sz="2800" dirty="0" smtClean="0"/>
                <a:t>TCP/IP</a:t>
              </a:r>
              <a:r>
                <a:rPr lang="zh-CN" altLang="en-US" sz="2800" b="0" kern="1200" dirty="0" smtClean="0"/>
                <a:t>协议集、服务等。</a:t>
              </a:r>
              <a:endParaRPr lang="en-US" altLang="zh-CN" sz="2800" b="0" kern="1200" dirty="0" smtClean="0"/>
            </a:p>
            <a:p>
              <a:pPr marL="228600" lvl="1" indent="-228600" algn="l" defTabSz="1200150" rtl="0">
                <a:lnSpc>
                  <a:spcPct val="90000"/>
                </a:lnSpc>
                <a:spcBef>
                  <a:spcPct val="0"/>
                </a:spcBef>
                <a:spcAft>
                  <a:spcPct val="20000"/>
                </a:spcAft>
                <a:buChar char="••"/>
              </a:pPr>
              <a:r>
                <a:rPr lang="zh-CN" altLang="en-US" sz="2800" dirty="0" smtClean="0"/>
                <a:t>了解计算机网络发展的新技术</a:t>
              </a:r>
              <a:r>
                <a:rPr lang="zh-CN" altLang="en-US" sz="2800" b="0" kern="1200" dirty="0" smtClean="0"/>
                <a:t>。</a:t>
              </a:r>
              <a:endParaRPr lang="zh-CN" altLang="en-US" sz="2800" b="0" kern="1200" dirty="0"/>
            </a:p>
          </p:txBody>
        </p:sp>
        <p:sp>
          <p:nvSpPr>
            <p:cNvPr id="7" name="任意多边形 6"/>
            <p:cNvSpPr/>
            <p:nvPr/>
          </p:nvSpPr>
          <p:spPr>
            <a:xfrm>
              <a:off x="341644" y="3419719"/>
              <a:ext cx="8482316" cy="671766"/>
            </a:xfrm>
            <a:custGeom>
              <a:avLst/>
              <a:gdLst>
                <a:gd name="connsiteX0" fmla="*/ 0 w 8470759"/>
                <a:gd name="connsiteY0" fmla="*/ 165363 h 992160"/>
                <a:gd name="connsiteX1" fmla="*/ 165363 w 8470759"/>
                <a:gd name="connsiteY1" fmla="*/ 0 h 992160"/>
                <a:gd name="connsiteX2" fmla="*/ 8305396 w 8470759"/>
                <a:gd name="connsiteY2" fmla="*/ 0 h 992160"/>
                <a:gd name="connsiteX3" fmla="*/ 8470759 w 8470759"/>
                <a:gd name="connsiteY3" fmla="*/ 165363 h 992160"/>
                <a:gd name="connsiteX4" fmla="*/ 8470759 w 8470759"/>
                <a:gd name="connsiteY4" fmla="*/ 826797 h 992160"/>
                <a:gd name="connsiteX5" fmla="*/ 8305396 w 8470759"/>
                <a:gd name="connsiteY5" fmla="*/ 992160 h 992160"/>
                <a:gd name="connsiteX6" fmla="*/ 165363 w 8470759"/>
                <a:gd name="connsiteY6" fmla="*/ 992160 h 992160"/>
                <a:gd name="connsiteX7" fmla="*/ 0 w 8470759"/>
                <a:gd name="connsiteY7" fmla="*/ 826797 h 992160"/>
                <a:gd name="connsiteX8" fmla="*/ 0 w 8470759"/>
                <a:gd name="connsiteY8" fmla="*/ 165363 h 99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0759" h="992160">
                  <a:moveTo>
                    <a:pt x="0" y="165363"/>
                  </a:moveTo>
                  <a:cubicBezTo>
                    <a:pt x="0" y="74036"/>
                    <a:pt x="74036" y="0"/>
                    <a:pt x="165363" y="0"/>
                  </a:cubicBezTo>
                  <a:lnTo>
                    <a:pt x="8305396" y="0"/>
                  </a:lnTo>
                  <a:cubicBezTo>
                    <a:pt x="8396723" y="0"/>
                    <a:pt x="8470759" y="74036"/>
                    <a:pt x="8470759" y="165363"/>
                  </a:cubicBezTo>
                  <a:lnTo>
                    <a:pt x="8470759" y="826797"/>
                  </a:lnTo>
                  <a:cubicBezTo>
                    <a:pt x="8470759" y="918124"/>
                    <a:pt x="8396723" y="992160"/>
                    <a:pt x="8305396" y="992160"/>
                  </a:cubicBezTo>
                  <a:lnTo>
                    <a:pt x="165363" y="992160"/>
                  </a:lnTo>
                  <a:cubicBezTo>
                    <a:pt x="74036" y="992160"/>
                    <a:pt x="0" y="918124"/>
                    <a:pt x="0" y="826797"/>
                  </a:cubicBezTo>
                  <a:lnTo>
                    <a:pt x="0" y="165363"/>
                  </a:lnTo>
                  <a:close/>
                </a:path>
              </a:pathLst>
            </a:custGeom>
            <a:solidFill>
              <a:srgbClr val="FFFF99"/>
            </a:solidFill>
            <a:ln w="19050">
              <a:solidFill>
                <a:schemeClr val="bg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5593" tIns="185593" rIns="185593" bIns="185593" numCol="1" spcCol="1270" anchor="ctr" anchorCtr="0">
              <a:noAutofit/>
            </a:bodyPr>
            <a:lstStyle/>
            <a:p>
              <a:pPr lvl="0" algn="l" defTabSz="1600200" rtl="0">
                <a:lnSpc>
                  <a:spcPct val="90000"/>
                </a:lnSpc>
                <a:spcBef>
                  <a:spcPct val="0"/>
                </a:spcBef>
                <a:spcAft>
                  <a:spcPct val="35000"/>
                </a:spcAft>
              </a:pPr>
              <a:r>
                <a:rPr lang="zh-CN" altLang="en-US" sz="3600" b="1" kern="1200" dirty="0" smtClean="0">
                  <a:solidFill>
                    <a:schemeClr val="tx1"/>
                  </a:solidFill>
                </a:rPr>
                <a:t>基本要求</a:t>
              </a:r>
              <a:endParaRPr lang="zh-CN" altLang="en-US" sz="3600" kern="1200" dirty="0">
                <a:solidFill>
                  <a:schemeClr val="tx1"/>
                </a:solidFill>
              </a:endParaRPr>
            </a:p>
          </p:txBody>
        </p:sp>
        <p:sp>
          <p:nvSpPr>
            <p:cNvPr id="9" name="任意多边形 8"/>
            <p:cNvSpPr/>
            <p:nvPr/>
          </p:nvSpPr>
          <p:spPr>
            <a:xfrm>
              <a:off x="341644" y="4152444"/>
              <a:ext cx="8480808" cy="1263851"/>
            </a:xfrm>
            <a:custGeom>
              <a:avLst/>
              <a:gdLst>
                <a:gd name="connsiteX0" fmla="*/ 0 w 8470759"/>
                <a:gd name="connsiteY0" fmla="*/ 0 h 877680"/>
                <a:gd name="connsiteX1" fmla="*/ 8470759 w 8470759"/>
                <a:gd name="connsiteY1" fmla="*/ 0 h 877680"/>
                <a:gd name="connsiteX2" fmla="*/ 8470759 w 8470759"/>
                <a:gd name="connsiteY2" fmla="*/ 877680 h 877680"/>
                <a:gd name="connsiteX3" fmla="*/ 0 w 8470759"/>
                <a:gd name="connsiteY3" fmla="*/ 877680 h 877680"/>
                <a:gd name="connsiteX4" fmla="*/ 0 w 8470759"/>
                <a:gd name="connsiteY4" fmla="*/ 0 h 87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759" h="877680">
                  <a:moveTo>
                    <a:pt x="0" y="0"/>
                  </a:moveTo>
                  <a:lnTo>
                    <a:pt x="8470759" y="0"/>
                  </a:lnTo>
                  <a:lnTo>
                    <a:pt x="8470759" y="877680"/>
                  </a:lnTo>
                  <a:lnTo>
                    <a:pt x="0" y="8776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8947" tIns="34290" rIns="192024" bIns="34290" numCol="1" spcCol="1270" anchor="t" anchorCtr="0">
              <a:noAutofit/>
            </a:bodyPr>
            <a:lstStyle/>
            <a:p>
              <a:pPr marL="228600" lvl="1" indent="-228600" algn="l" defTabSz="1200150" rtl="0">
                <a:lnSpc>
                  <a:spcPct val="90000"/>
                </a:lnSpc>
                <a:spcBef>
                  <a:spcPct val="0"/>
                </a:spcBef>
                <a:spcAft>
                  <a:spcPct val="20000"/>
                </a:spcAft>
                <a:buChar char="••"/>
              </a:pPr>
              <a:r>
                <a:rPr lang="zh-CN" altLang="en-US" sz="2800" b="0" kern="1200" dirty="0" smtClean="0"/>
                <a:t>熟练掌握计算机网络的基本概念</a:t>
              </a:r>
              <a:endParaRPr lang="en-US" altLang="zh-CN" sz="2800" b="0" kern="1200" dirty="0" smtClean="0"/>
            </a:p>
            <a:p>
              <a:pPr marL="228600" lvl="1" indent="-228600" defTabSz="1200150">
                <a:lnSpc>
                  <a:spcPct val="90000"/>
                </a:lnSpc>
                <a:spcBef>
                  <a:spcPct val="0"/>
                </a:spcBef>
                <a:spcAft>
                  <a:spcPct val="20000"/>
                </a:spcAft>
                <a:buChar char="••"/>
              </a:pPr>
              <a:r>
                <a:rPr lang="en-US" altLang="zh-CN" sz="2800" dirty="0" smtClean="0"/>
                <a:t>Internet</a:t>
              </a:r>
              <a:r>
                <a:rPr lang="zh-CN" altLang="en-US" sz="2800" dirty="0" smtClean="0"/>
                <a:t>网络的</a:t>
              </a:r>
              <a:r>
                <a:rPr lang="zh-CN" altLang="en-US" sz="2800" b="0" kern="1200" dirty="0" smtClean="0"/>
                <a:t>基本组成</a:t>
              </a:r>
              <a:r>
                <a:rPr lang="zh-CN" altLang="en-US" sz="2800" dirty="0"/>
                <a:t>、</a:t>
              </a:r>
              <a:r>
                <a:rPr lang="zh-CN" altLang="en-US" sz="2800" dirty="0" smtClean="0"/>
                <a:t>体系结构</a:t>
              </a:r>
              <a:r>
                <a:rPr lang="zh-CN" altLang="en-US" sz="2800" dirty="0"/>
                <a:t>、分层</a:t>
              </a:r>
              <a:r>
                <a:rPr lang="zh-CN" altLang="en-US" sz="2800" dirty="0" smtClean="0"/>
                <a:t>协议</a:t>
              </a:r>
              <a:r>
                <a:rPr lang="zh-CN" altLang="en-US" sz="2800" b="0" kern="1200" dirty="0" smtClean="0"/>
                <a:t>、 和</a:t>
              </a:r>
              <a:r>
                <a:rPr lang="zh-CN" altLang="en-US" sz="2800" dirty="0"/>
                <a:t>工作原理等</a:t>
              </a:r>
              <a:r>
                <a:rPr lang="zh-CN" altLang="en-US" sz="2800" b="0" kern="1200" dirty="0" smtClean="0"/>
                <a:t>。</a:t>
              </a:r>
              <a:endParaRPr lang="zh-CN" altLang="en-US" sz="2800" b="0" kern="1200" dirty="0"/>
            </a:p>
          </p:txBody>
        </p:sp>
        <p:sp>
          <p:nvSpPr>
            <p:cNvPr id="10" name="任意多边形 9"/>
            <p:cNvSpPr/>
            <p:nvPr/>
          </p:nvSpPr>
          <p:spPr>
            <a:xfrm>
              <a:off x="341644" y="5477256"/>
              <a:ext cx="8480808" cy="596922"/>
            </a:xfrm>
            <a:custGeom>
              <a:avLst/>
              <a:gdLst>
                <a:gd name="connsiteX0" fmla="*/ 0 w 8470759"/>
                <a:gd name="connsiteY0" fmla="*/ 165363 h 992160"/>
                <a:gd name="connsiteX1" fmla="*/ 165363 w 8470759"/>
                <a:gd name="connsiteY1" fmla="*/ 0 h 992160"/>
                <a:gd name="connsiteX2" fmla="*/ 8305396 w 8470759"/>
                <a:gd name="connsiteY2" fmla="*/ 0 h 992160"/>
                <a:gd name="connsiteX3" fmla="*/ 8470759 w 8470759"/>
                <a:gd name="connsiteY3" fmla="*/ 165363 h 992160"/>
                <a:gd name="connsiteX4" fmla="*/ 8470759 w 8470759"/>
                <a:gd name="connsiteY4" fmla="*/ 826797 h 992160"/>
                <a:gd name="connsiteX5" fmla="*/ 8305396 w 8470759"/>
                <a:gd name="connsiteY5" fmla="*/ 992160 h 992160"/>
                <a:gd name="connsiteX6" fmla="*/ 165363 w 8470759"/>
                <a:gd name="connsiteY6" fmla="*/ 992160 h 992160"/>
                <a:gd name="connsiteX7" fmla="*/ 0 w 8470759"/>
                <a:gd name="connsiteY7" fmla="*/ 826797 h 992160"/>
                <a:gd name="connsiteX8" fmla="*/ 0 w 8470759"/>
                <a:gd name="connsiteY8" fmla="*/ 165363 h 99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0759" h="992160">
                  <a:moveTo>
                    <a:pt x="0" y="165363"/>
                  </a:moveTo>
                  <a:cubicBezTo>
                    <a:pt x="0" y="74036"/>
                    <a:pt x="74036" y="0"/>
                    <a:pt x="165363" y="0"/>
                  </a:cubicBezTo>
                  <a:lnTo>
                    <a:pt x="8305396" y="0"/>
                  </a:lnTo>
                  <a:cubicBezTo>
                    <a:pt x="8396723" y="0"/>
                    <a:pt x="8470759" y="74036"/>
                    <a:pt x="8470759" y="165363"/>
                  </a:cubicBezTo>
                  <a:lnTo>
                    <a:pt x="8470759" y="826797"/>
                  </a:lnTo>
                  <a:cubicBezTo>
                    <a:pt x="8470759" y="918124"/>
                    <a:pt x="8396723" y="992160"/>
                    <a:pt x="8305396" y="992160"/>
                  </a:cubicBezTo>
                  <a:lnTo>
                    <a:pt x="165363" y="992160"/>
                  </a:lnTo>
                  <a:cubicBezTo>
                    <a:pt x="74036" y="992160"/>
                    <a:pt x="0" y="918124"/>
                    <a:pt x="0" y="826797"/>
                  </a:cubicBezTo>
                  <a:lnTo>
                    <a:pt x="0" y="165363"/>
                  </a:lnTo>
                  <a:close/>
                </a:path>
              </a:pathLst>
            </a:custGeom>
            <a:solidFill>
              <a:srgbClr val="FFFF99"/>
            </a:solidFill>
            <a:ln w="19050">
              <a:solidFill>
                <a:schemeClr val="bg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5593" tIns="185593" rIns="185593" bIns="185593" numCol="1" spcCol="1270" anchor="ctr" anchorCtr="0">
              <a:noAutofit/>
            </a:bodyPr>
            <a:lstStyle/>
            <a:p>
              <a:pPr lvl="0" algn="l" defTabSz="1600200" rtl="0">
                <a:lnSpc>
                  <a:spcPct val="90000"/>
                </a:lnSpc>
                <a:spcBef>
                  <a:spcPct val="0"/>
                </a:spcBef>
                <a:spcAft>
                  <a:spcPct val="35000"/>
                </a:spcAft>
              </a:pPr>
              <a:r>
                <a:rPr lang="zh-CN" altLang="en-US" sz="3600" b="1" kern="1200" dirty="0" smtClean="0">
                  <a:solidFill>
                    <a:schemeClr val="tx1"/>
                  </a:solidFill>
                </a:rPr>
                <a:t>成绩分配</a:t>
              </a:r>
              <a:endParaRPr lang="zh-CN" altLang="en-US" sz="3600" kern="1200" dirty="0">
                <a:solidFill>
                  <a:schemeClr val="tx1"/>
                </a:solidFill>
              </a:endParaRPr>
            </a:p>
          </p:txBody>
        </p:sp>
        <p:sp>
          <p:nvSpPr>
            <p:cNvPr id="11" name="任意多边形 10"/>
            <p:cNvSpPr/>
            <p:nvPr/>
          </p:nvSpPr>
          <p:spPr>
            <a:xfrm>
              <a:off x="341644" y="6150378"/>
              <a:ext cx="8480808" cy="465053"/>
            </a:xfrm>
            <a:custGeom>
              <a:avLst/>
              <a:gdLst>
                <a:gd name="connsiteX0" fmla="*/ 0 w 8470759"/>
                <a:gd name="connsiteY0" fmla="*/ 0 h 603870"/>
                <a:gd name="connsiteX1" fmla="*/ 8470759 w 8470759"/>
                <a:gd name="connsiteY1" fmla="*/ 0 h 603870"/>
                <a:gd name="connsiteX2" fmla="*/ 8470759 w 8470759"/>
                <a:gd name="connsiteY2" fmla="*/ 603870 h 603870"/>
                <a:gd name="connsiteX3" fmla="*/ 0 w 8470759"/>
                <a:gd name="connsiteY3" fmla="*/ 603870 h 603870"/>
                <a:gd name="connsiteX4" fmla="*/ 0 w 8470759"/>
                <a:gd name="connsiteY4" fmla="*/ 0 h 603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759" h="603870">
                  <a:moveTo>
                    <a:pt x="0" y="0"/>
                  </a:moveTo>
                  <a:lnTo>
                    <a:pt x="8470759" y="0"/>
                  </a:lnTo>
                  <a:lnTo>
                    <a:pt x="8470759" y="603870"/>
                  </a:lnTo>
                  <a:lnTo>
                    <a:pt x="0" y="6038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8947" tIns="34290" rIns="192024" bIns="34290" numCol="1" spcCol="1270" anchor="t" anchorCtr="0">
              <a:noAutofit/>
            </a:bodyPr>
            <a:lstStyle/>
            <a:p>
              <a:pPr marL="228600" lvl="1" indent="-228600" algn="l" defTabSz="1200150" rtl="0">
                <a:lnSpc>
                  <a:spcPct val="90000"/>
                </a:lnSpc>
                <a:spcBef>
                  <a:spcPct val="0"/>
                </a:spcBef>
                <a:spcAft>
                  <a:spcPct val="20000"/>
                </a:spcAft>
                <a:buChar char="••"/>
              </a:pPr>
              <a:r>
                <a:rPr lang="zh-CN" sz="2700" kern="1200" dirty="0" smtClean="0"/>
                <a:t>课堂表现</a:t>
              </a:r>
              <a:r>
                <a:rPr lang="en-US" sz="2700" kern="1200" dirty="0" smtClean="0"/>
                <a:t>10%</a:t>
              </a:r>
              <a:r>
                <a:rPr lang="zh-CN" sz="2700" kern="1200" dirty="0" smtClean="0"/>
                <a:t>，作业</a:t>
              </a:r>
              <a:r>
                <a:rPr lang="en-US" sz="2700" kern="1200" dirty="0" smtClean="0"/>
                <a:t>15%</a:t>
              </a:r>
              <a:r>
                <a:rPr lang="zh-CN" altLang="en-US" sz="2700" kern="1200" dirty="0" smtClean="0"/>
                <a:t>，</a:t>
              </a:r>
              <a:r>
                <a:rPr lang="zh-CN" sz="2700" kern="1200" dirty="0" smtClean="0"/>
                <a:t>实验</a:t>
              </a:r>
              <a:r>
                <a:rPr lang="en-US" sz="2700" kern="1200" dirty="0" smtClean="0"/>
                <a:t>15%</a:t>
              </a:r>
              <a:r>
                <a:rPr lang="zh-CN" sz="2700" kern="1200" dirty="0" smtClean="0"/>
                <a:t>，期末考试</a:t>
              </a:r>
              <a:r>
                <a:rPr lang="en-US" sz="2700" kern="1200" dirty="0" smtClean="0"/>
                <a:t>60%</a:t>
              </a:r>
              <a:r>
                <a:rPr lang="zh-CN" sz="2700" b="1" kern="1200" dirty="0" smtClean="0"/>
                <a:t>。</a:t>
              </a:r>
              <a:endParaRPr lang="zh-CN" sz="2700" kern="1200" dirty="0"/>
            </a:p>
          </p:txBody>
        </p:sp>
      </p:grpSp>
      <p:sp>
        <p:nvSpPr>
          <p:cNvPr id="4" name="灯片编号占位符 3"/>
          <p:cNvSpPr>
            <a:spLocks noGrp="1"/>
          </p:cNvSpPr>
          <p:nvPr>
            <p:ph type="sldNum" sz="quarter" idx="12"/>
          </p:nvPr>
        </p:nvSpPr>
        <p:spPr/>
        <p:txBody>
          <a:bodyPr/>
          <a:lstStyle/>
          <a:p>
            <a:fld id="{3236937C-4296-4F09-BFBF-208432D16C49}" type="slidenum">
              <a:rPr kumimoji="0" lang="en-US" smtClean="0"/>
              <a:pPr/>
              <a:t>4</a:t>
            </a:fld>
            <a:endParaRPr kumimoji="0" lang="zh-CN" altLang="en-US"/>
          </a:p>
        </p:txBody>
      </p:sp>
    </p:spTree>
    <p:extLst>
      <p:ext uri="{BB962C8B-B14F-4D97-AF65-F5344CB8AC3E}">
        <p14:creationId xmlns:p14="http://schemas.microsoft.com/office/powerpoint/2010/main" val="12865509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3692" dirty="0" smtClean="0"/>
              <a:t>1.4.3 </a:t>
            </a:r>
            <a:r>
              <a:rPr lang="zh-CN" altLang="zh-CN" sz="3692" dirty="0"/>
              <a:t>用来把用户接入到互联网的</a:t>
            </a:r>
            <a:r>
              <a:rPr lang="zh-CN" altLang="en-US" sz="3692" dirty="0"/>
              <a:t>网络</a:t>
            </a:r>
          </a:p>
        </p:txBody>
      </p:sp>
      <p:sp>
        <p:nvSpPr>
          <p:cNvPr id="375811" name="Rectangle 3"/>
          <p:cNvSpPr>
            <a:spLocks noGrp="1" noChangeArrowheads="1"/>
          </p:cNvSpPr>
          <p:nvPr>
            <p:ph idx="1"/>
          </p:nvPr>
        </p:nvSpPr>
        <p:spPr>
          <a:xfrm>
            <a:off x="291401" y="856034"/>
            <a:ext cx="8531051" cy="4477966"/>
          </a:xfrm>
        </p:spPr>
        <p:txBody>
          <a:bodyPr>
            <a:normAutofit/>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接入网</a:t>
            </a:r>
            <a:r>
              <a:rPr lang="zh-CN" altLang="en-US" sz="2800" dirty="0"/>
              <a:t>是</a:t>
            </a:r>
            <a:r>
              <a:rPr lang="zh-CN" altLang="zh-CN" sz="2800" dirty="0"/>
              <a:t>一类比较特殊的计算机网络</a:t>
            </a:r>
            <a:r>
              <a:rPr lang="zh-CN" altLang="en-US" sz="2800" dirty="0"/>
              <a:t>，用于将用户接入互联网。</a:t>
            </a:r>
            <a:endParaRPr lang="en-US" altLang="zh-CN" sz="2800" dirty="0"/>
          </a:p>
          <a:p>
            <a:r>
              <a:rPr lang="zh-CN" altLang="zh-CN" sz="2800" dirty="0"/>
              <a:t>接入网本身既不属于互联网的核心部分，也不属于互联网的边缘部分。</a:t>
            </a:r>
            <a:endParaRPr lang="en-US" altLang="zh-CN" sz="2800" dirty="0"/>
          </a:p>
          <a:p>
            <a:r>
              <a:rPr lang="zh-CN" altLang="zh-CN" sz="2800" dirty="0"/>
              <a:t>接入网是从某个端系统到另一个端系统的路径中，由这个端系统到第一个路由器（也称为边缘路由器）之间的一些物理链路所组成</a:t>
            </a:r>
            <a:r>
              <a:rPr lang="zh-CN" altLang="en-US" sz="2800" dirty="0"/>
              <a:t>的。</a:t>
            </a:r>
            <a:endParaRPr lang="en-US" altLang="zh-CN" sz="2800" dirty="0"/>
          </a:p>
        </p:txBody>
      </p:sp>
    </p:spTree>
    <p:extLst>
      <p:ext uri="{BB962C8B-B14F-4D97-AF65-F5344CB8AC3E}">
        <p14:creationId xmlns:p14="http://schemas.microsoft.com/office/powerpoint/2010/main" val="332287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291400" y="923108"/>
            <a:ext cx="8531051" cy="5357111"/>
          </a:xfrm>
        </p:spPr>
        <p:txBody>
          <a:bodyPr>
            <a:normAutofit/>
          </a:bodyPr>
          <a:lstStyle/>
          <a:p>
            <a:pPr marL="457200" indent="-457200">
              <a:buNone/>
            </a:pPr>
            <a:r>
              <a:rPr lang="en-US" altLang="zh-CN" sz="2700" dirty="0"/>
              <a:t>1.  </a:t>
            </a:r>
            <a:r>
              <a:rPr lang="zh-CN" altLang="en-US" sz="3600" b="1" dirty="0">
                <a:effectLst>
                  <a:outerShdw blurRad="38100" dist="38100" dir="2700000" algn="tl">
                    <a:srgbClr val="000000">
                      <a:alpha val="43137"/>
                    </a:srgbClr>
                  </a:outerShdw>
                </a:effectLst>
              </a:rPr>
              <a:t>速率</a:t>
            </a:r>
          </a:p>
          <a:p>
            <a:pPr marL="457200" indent="-457200"/>
            <a:r>
              <a:rPr lang="zh-CN" altLang="en-US" dirty="0">
                <a:solidFill>
                  <a:srgbClr val="FF0000"/>
                </a:solidFill>
              </a:rPr>
              <a:t>比特</a:t>
            </a:r>
            <a:r>
              <a:rPr lang="zh-CN" altLang="en-US" dirty="0"/>
              <a:t>（</a:t>
            </a:r>
            <a:r>
              <a:rPr lang="en-US" altLang="zh-CN" dirty="0"/>
              <a:t>bit</a:t>
            </a:r>
            <a:r>
              <a:rPr lang="zh-CN" altLang="en-US" dirty="0"/>
              <a:t>）是计算机中数据量的单位，也是信息论中使用的信息量的单位。</a:t>
            </a:r>
          </a:p>
          <a:p>
            <a:pPr marL="457200" indent="-457200"/>
            <a:r>
              <a:rPr lang="en-US" altLang="zh-CN" dirty="0"/>
              <a:t>Bit </a:t>
            </a:r>
            <a:r>
              <a:rPr lang="zh-CN" altLang="en-US" dirty="0"/>
              <a:t>来源于 </a:t>
            </a:r>
            <a:r>
              <a:rPr lang="en-US" altLang="zh-CN" dirty="0"/>
              <a:t>binary digit</a:t>
            </a:r>
            <a:r>
              <a:rPr lang="zh-CN" altLang="en-US" dirty="0"/>
              <a:t>，意思是一个“</a:t>
            </a:r>
            <a:r>
              <a:rPr lang="zh-CN" altLang="en-US" dirty="0">
                <a:solidFill>
                  <a:srgbClr val="FF0000"/>
                </a:solidFill>
              </a:rPr>
              <a:t>二进制数字</a:t>
            </a:r>
            <a:r>
              <a:rPr lang="zh-CN" altLang="en-US" dirty="0"/>
              <a:t>”，因此一个比特就是二进制数字中的一个 </a:t>
            </a:r>
            <a:r>
              <a:rPr lang="en-US" altLang="zh-CN" dirty="0"/>
              <a:t>1 </a:t>
            </a:r>
            <a:r>
              <a:rPr lang="zh-CN" altLang="en-US" dirty="0"/>
              <a:t>或 </a:t>
            </a:r>
            <a:r>
              <a:rPr lang="en-US" altLang="zh-CN" dirty="0"/>
              <a:t>0</a:t>
            </a:r>
            <a:r>
              <a:rPr lang="zh-CN" altLang="en-US" dirty="0"/>
              <a:t>。</a:t>
            </a:r>
          </a:p>
          <a:p>
            <a:pPr marL="457200" indent="-457200"/>
            <a:r>
              <a:rPr lang="zh-CN" altLang="en-US" dirty="0">
                <a:solidFill>
                  <a:srgbClr val="FF0000"/>
                </a:solidFill>
              </a:rPr>
              <a:t>速率</a:t>
            </a:r>
            <a:r>
              <a:rPr lang="zh-CN" altLang="en-US" dirty="0"/>
              <a:t>即</a:t>
            </a:r>
            <a:r>
              <a:rPr lang="zh-CN" altLang="en-US" dirty="0">
                <a:solidFill>
                  <a:srgbClr val="FF0000"/>
                </a:solidFill>
              </a:rPr>
              <a:t>数据率</a:t>
            </a:r>
            <a:r>
              <a:rPr lang="en-US" altLang="zh-CN" dirty="0"/>
              <a:t>(data rate)</a:t>
            </a:r>
            <a:r>
              <a:rPr lang="zh-CN" altLang="en-US" dirty="0"/>
              <a:t>或</a:t>
            </a:r>
            <a:r>
              <a:rPr lang="zh-CN" altLang="en-US" dirty="0">
                <a:solidFill>
                  <a:srgbClr val="FF0000"/>
                </a:solidFill>
              </a:rPr>
              <a:t>比特率</a:t>
            </a:r>
            <a:r>
              <a:rPr lang="en-US" altLang="zh-CN" dirty="0"/>
              <a:t>(bit rate)</a:t>
            </a:r>
            <a:r>
              <a:rPr lang="zh-CN" altLang="en-US" dirty="0"/>
              <a:t>是计算机网络中最重要的一个性能指标。速率的单位是 </a:t>
            </a:r>
            <a:r>
              <a:rPr lang="en-US" altLang="zh-CN" dirty="0"/>
              <a:t>b/s</a:t>
            </a:r>
            <a:r>
              <a:rPr lang="zh-CN" altLang="en-US" dirty="0"/>
              <a:t>，或</a:t>
            </a:r>
            <a:r>
              <a:rPr lang="en-US" altLang="zh-CN" dirty="0"/>
              <a:t>kb/s, Mb/s, Gb/s </a:t>
            </a:r>
            <a:r>
              <a:rPr lang="zh-CN" altLang="en-US" dirty="0"/>
              <a:t>等</a:t>
            </a:r>
          </a:p>
          <a:p>
            <a:pPr marL="457200" indent="-457200"/>
            <a:r>
              <a:rPr lang="zh-CN" altLang="en-US" dirty="0"/>
              <a:t>速率往往是指额定速率或标称速率。  </a:t>
            </a:r>
          </a:p>
        </p:txBody>
      </p:sp>
      <p:sp>
        <p:nvSpPr>
          <p:cNvPr id="4" name="Rectangle 2"/>
          <p:cNvSpPr>
            <a:spLocks noGrp="1" noChangeArrowheads="1"/>
          </p:cNvSpPr>
          <p:nvPr>
            <p:ph type="title"/>
          </p:nvPr>
        </p:nvSpPr>
        <p:spPr>
          <a:xfrm>
            <a:off x="291401" y="1"/>
            <a:ext cx="8531051" cy="744849"/>
          </a:xfrm>
        </p:spPr>
        <p:txBody>
          <a:bodyPr/>
          <a:lstStyle/>
          <a:p>
            <a:pPr eaLnBrk="1" hangingPunct="1"/>
            <a:r>
              <a:rPr lang="en-US" altLang="zh-CN" dirty="0" smtClean="0"/>
              <a:t>1.5  </a:t>
            </a:r>
            <a:r>
              <a:rPr lang="zh-CN" altLang="en-US" dirty="0" smtClean="0"/>
              <a:t>分组交换网络的性能</a:t>
            </a:r>
          </a:p>
        </p:txBody>
      </p:sp>
    </p:spTree>
    <p:extLst>
      <p:ext uri="{BB962C8B-B14F-4D97-AF65-F5344CB8AC3E}">
        <p14:creationId xmlns:p14="http://schemas.microsoft.com/office/powerpoint/2010/main" val="828458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84995">
                                            <p:txEl>
                                              <p:pRg st="1" end="1"/>
                                            </p:txEl>
                                          </p:spTgt>
                                        </p:tgtEl>
                                        <p:attrNameLst>
                                          <p:attrName>style.visibility</p:attrName>
                                        </p:attrNameLst>
                                      </p:cBhvr>
                                      <p:to>
                                        <p:strVal val="visible"/>
                                      </p:to>
                                    </p:set>
                                    <p:animEffect transition="in" filter="fade">
                                      <p:cBhvr>
                                        <p:cTn id="11" dur="500"/>
                                        <p:tgtEl>
                                          <p:spTgt spid="84995">
                                            <p:txEl>
                                              <p:pRg st="1" end="1"/>
                                            </p:txEl>
                                          </p:spTgt>
                                        </p:tgtEl>
                                      </p:cBhvr>
                                    </p:animEffect>
                                  </p:childTnLst>
                                </p:cTn>
                              </p:par>
                            </p:childTnLst>
                          </p:cTn>
                        </p:par>
                        <p:par>
                          <p:cTn id="12" fill="hold" nodeType="withGroup">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84995">
                                            <p:txEl>
                                              <p:pRg st="2" end="2"/>
                                            </p:txEl>
                                          </p:spTgt>
                                        </p:tgtEl>
                                        <p:attrNameLst>
                                          <p:attrName>style.visibility</p:attrName>
                                        </p:attrNameLst>
                                      </p:cBhvr>
                                      <p:to>
                                        <p:strVal val="visible"/>
                                      </p:to>
                                    </p:set>
                                    <p:animEffect transition="in" filter="fade">
                                      <p:cBhvr>
                                        <p:cTn id="15" dur="500"/>
                                        <p:tgtEl>
                                          <p:spTgt spid="849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4995">
                                            <p:txEl>
                                              <p:pRg st="3" end="3"/>
                                            </p:txEl>
                                          </p:spTgt>
                                        </p:tgtEl>
                                        <p:attrNameLst>
                                          <p:attrName>style.visibility</p:attrName>
                                        </p:attrNameLst>
                                      </p:cBhvr>
                                      <p:to>
                                        <p:strVal val="visible"/>
                                      </p:to>
                                    </p:set>
                                    <p:animEffect transition="in" filter="fade">
                                      <p:cBhvr>
                                        <p:cTn id="20" dur="500"/>
                                        <p:tgtEl>
                                          <p:spTgt spid="84995">
                                            <p:txEl>
                                              <p:pRg st="3" end="3"/>
                                            </p:txEl>
                                          </p:spTgt>
                                        </p:tgtEl>
                                      </p:cBhvr>
                                    </p:animEffect>
                                  </p:childTnLst>
                                </p:cTn>
                              </p:par>
                            </p:childTnLst>
                          </p:cTn>
                        </p:par>
                        <p:par>
                          <p:cTn id="21" fill="hold" nodeType="withGroup">
                            <p:stCondLst>
                              <p:cond delay="500"/>
                            </p:stCondLst>
                            <p:childTnLst>
                              <p:par>
                                <p:cTn id="22" presetID="10" presetClass="entr" presetSubtype="0" fill="hold" grpId="0" nodeType="afterEffect">
                                  <p:stCondLst>
                                    <p:cond delay="500"/>
                                  </p:stCondLst>
                                  <p:childTnLst>
                                    <p:set>
                                      <p:cBhvr>
                                        <p:cTn id="23" dur="1" fill="hold">
                                          <p:stCondLst>
                                            <p:cond delay="0"/>
                                          </p:stCondLst>
                                        </p:cTn>
                                        <p:tgtEl>
                                          <p:spTgt spid="84995">
                                            <p:txEl>
                                              <p:pRg st="4" end="4"/>
                                            </p:txEl>
                                          </p:spTgt>
                                        </p:tgtEl>
                                        <p:attrNameLst>
                                          <p:attrName>style.visibility</p:attrName>
                                        </p:attrNameLst>
                                      </p:cBhvr>
                                      <p:to>
                                        <p:strVal val="visible"/>
                                      </p:to>
                                    </p:set>
                                    <p:animEffect transition="in" filter="fade">
                                      <p:cBhvr>
                                        <p:cTn id="24"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idx="1"/>
          </p:nvPr>
        </p:nvSpPr>
        <p:spPr>
          <a:xfrm>
            <a:off x="311497" y="876886"/>
            <a:ext cx="8531051" cy="6036381"/>
          </a:xfrm>
        </p:spPr>
        <p:txBody>
          <a:bodyPr>
            <a:normAutofit lnSpcReduction="10000"/>
          </a:bodyPr>
          <a:lstStyle/>
          <a:p>
            <a:pPr marL="514350" indent="-514350" eaLnBrk="1" hangingPunct="1">
              <a:buFont typeface="+mj-lt"/>
              <a:buAutoNum type="arabicPeriod" startAt="2"/>
            </a:pPr>
            <a:r>
              <a:rPr lang="zh-CN" altLang="en-US" sz="3900" b="1" dirty="0" smtClean="0">
                <a:effectLst>
                  <a:outerShdw blurRad="38100" dist="38100" dir="2700000" algn="tl">
                    <a:srgbClr val="000000">
                      <a:alpha val="43137"/>
                    </a:srgbClr>
                  </a:outerShdw>
                </a:effectLst>
                <a:latin typeface="Times New Roman" panose="02020603050405020304" pitchFamily="18" charset="0"/>
              </a:rPr>
              <a:t>带宽</a:t>
            </a:r>
            <a:endParaRPr lang="en-US" altLang="zh-CN" sz="3900" b="1" dirty="0" smtClean="0">
              <a:effectLst>
                <a:outerShdw blurRad="38100" dist="38100" dir="2700000" algn="tl">
                  <a:srgbClr val="000000">
                    <a:alpha val="43137"/>
                  </a:srgbClr>
                </a:outerShdw>
              </a:effectLst>
              <a:latin typeface="Times New Roman" panose="02020603050405020304" pitchFamily="18" charset="0"/>
            </a:endParaRPr>
          </a:p>
          <a:p>
            <a:pPr eaLnBrk="1" hangingPunct="1"/>
            <a:r>
              <a:rPr lang="zh-CN" altLang="en-US" dirty="0" smtClean="0">
                <a:latin typeface="Times New Roman" panose="02020603050405020304" pitchFamily="18" charset="0"/>
              </a:rPr>
              <a:t>带宽</a:t>
            </a:r>
            <a:r>
              <a:rPr lang="en-US" altLang="zh-CN" dirty="0" smtClean="0">
                <a:latin typeface="Times New Roman" panose="02020603050405020304" pitchFamily="18" charset="0"/>
              </a:rPr>
              <a:t>(bandwidth)</a:t>
            </a:r>
            <a:r>
              <a:rPr lang="zh-CN" altLang="en-US" dirty="0" smtClean="0">
                <a:latin typeface="Times New Roman" panose="02020603050405020304" pitchFamily="18" charset="0"/>
              </a:rPr>
              <a:t>本来是指信号具有的频带宽度，单位是赫（或千赫、兆赫、吉赫等）。</a:t>
            </a:r>
          </a:p>
          <a:p>
            <a:pPr eaLnBrk="1" hangingPunct="1"/>
            <a:r>
              <a:rPr lang="zh-CN" altLang="en-US" dirty="0" smtClean="0">
                <a:latin typeface="Times New Roman" panose="02020603050405020304" pitchFamily="18" charset="0"/>
              </a:rPr>
              <a:t>现在“带宽”是数字信道所能传送的“</a:t>
            </a:r>
            <a:r>
              <a:rPr lang="zh-CN" altLang="en-US" dirty="0" smtClean="0">
                <a:solidFill>
                  <a:srgbClr val="FF0000"/>
                </a:solidFill>
                <a:latin typeface="Times New Roman" panose="02020603050405020304" pitchFamily="18" charset="0"/>
              </a:rPr>
              <a:t>最高数据率</a:t>
            </a:r>
            <a:r>
              <a:rPr lang="zh-CN" altLang="en-US" dirty="0" smtClean="0">
                <a:latin typeface="Times New Roman" panose="02020603050405020304" pitchFamily="18" charset="0"/>
              </a:rPr>
              <a:t>”的同义语，单位是“比特每秒”或 </a:t>
            </a:r>
            <a:r>
              <a:rPr lang="en-US" altLang="zh-CN" dirty="0" smtClean="0">
                <a:latin typeface="Times New Roman" panose="02020603050405020304" pitchFamily="18" charset="0"/>
              </a:rPr>
              <a:t>b/s (bit/s)</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r>
              <a:rPr lang="zh-CN" altLang="en-US" dirty="0">
                <a:latin typeface="Times New Roman" panose="02020603050405020304" pitchFamily="18" charset="0"/>
              </a:rPr>
              <a:t>常用的带宽单位是</a:t>
            </a:r>
          </a:p>
          <a:p>
            <a:pPr lvl="1"/>
            <a:r>
              <a:rPr lang="zh-CN" altLang="en-US" dirty="0">
                <a:solidFill>
                  <a:srgbClr val="333399"/>
                </a:solidFill>
                <a:latin typeface="Arial" panose="020B0604020202020204" pitchFamily="34" charset="0"/>
                <a:ea typeface="黑体" panose="02010609060101010101" pitchFamily="49" charset="-122"/>
              </a:rPr>
              <a:t>千</a:t>
            </a:r>
            <a:r>
              <a:rPr lang="zh-CN" altLang="en-US" dirty="0" smtClean="0">
                <a:solidFill>
                  <a:srgbClr val="333399"/>
                </a:solidFill>
                <a:latin typeface="Arial" panose="020B0604020202020204" pitchFamily="34" charset="0"/>
                <a:ea typeface="黑体" panose="02010609060101010101" pitchFamily="49" charset="-122"/>
              </a:rPr>
              <a:t>比特每秒</a:t>
            </a:r>
            <a:r>
              <a:rPr lang="zh-CN" altLang="en-US" dirty="0">
                <a:solidFill>
                  <a:srgbClr val="333399"/>
                </a:solidFill>
                <a:latin typeface="Arial" panose="020B0604020202020204" pitchFamily="34" charset="0"/>
                <a:ea typeface="黑体" panose="02010609060101010101" pitchFamily="49" charset="-122"/>
              </a:rPr>
              <a:t>，即 </a:t>
            </a:r>
            <a:r>
              <a:rPr lang="en-US" altLang="zh-CN" dirty="0">
                <a:solidFill>
                  <a:srgbClr val="333399"/>
                </a:solidFill>
                <a:latin typeface="Arial" panose="020B0604020202020204" pitchFamily="34" charset="0"/>
                <a:ea typeface="黑体" panose="02010609060101010101" pitchFamily="49" charset="-122"/>
              </a:rPr>
              <a:t>kb/s </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3</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p>
          <a:p>
            <a:pPr lvl="1"/>
            <a:r>
              <a:rPr lang="zh-CN" altLang="en-US" dirty="0">
                <a:solidFill>
                  <a:srgbClr val="333399"/>
                </a:solidFill>
                <a:latin typeface="Arial" panose="020B0604020202020204" pitchFamily="34" charset="0"/>
                <a:ea typeface="黑体" panose="02010609060101010101" pitchFamily="49" charset="-122"/>
              </a:rPr>
              <a:t>兆</a:t>
            </a:r>
            <a:r>
              <a:rPr lang="zh-CN" altLang="en-US" dirty="0" smtClean="0">
                <a:solidFill>
                  <a:srgbClr val="333399"/>
                </a:solidFill>
                <a:latin typeface="Arial" panose="020B0604020202020204" pitchFamily="34" charset="0"/>
                <a:ea typeface="黑体" panose="02010609060101010101" pitchFamily="49" charset="-122"/>
              </a:rPr>
              <a:t>比</a:t>
            </a:r>
            <a:r>
              <a:rPr lang="zh-CN" altLang="en-US" dirty="0">
                <a:solidFill>
                  <a:srgbClr val="333399"/>
                </a:solidFill>
                <a:latin typeface="Arial" panose="020B0604020202020204" pitchFamily="34" charset="0"/>
                <a:ea typeface="黑体" panose="02010609060101010101" pitchFamily="49" charset="-122"/>
              </a:rPr>
              <a:t>特</a:t>
            </a:r>
            <a:r>
              <a:rPr lang="zh-CN" altLang="en-US" dirty="0" smtClean="0">
                <a:solidFill>
                  <a:srgbClr val="333399"/>
                </a:solidFill>
                <a:latin typeface="Arial" panose="020B0604020202020204" pitchFamily="34" charset="0"/>
                <a:ea typeface="黑体" panose="02010609060101010101" pitchFamily="49" charset="-122"/>
              </a:rPr>
              <a:t>每秒</a:t>
            </a:r>
            <a:r>
              <a:rPr lang="zh-CN" altLang="en-US" dirty="0">
                <a:solidFill>
                  <a:srgbClr val="333399"/>
                </a:solidFill>
                <a:latin typeface="Arial" panose="020B0604020202020204" pitchFamily="34" charset="0"/>
                <a:ea typeface="黑体" panose="02010609060101010101" pitchFamily="49" charset="-122"/>
              </a:rPr>
              <a:t>，即 </a:t>
            </a:r>
            <a:r>
              <a:rPr lang="en-US" altLang="zh-CN" dirty="0">
                <a:solidFill>
                  <a:srgbClr val="333399"/>
                </a:solidFill>
                <a:latin typeface="Arial" panose="020B0604020202020204" pitchFamily="34" charset="0"/>
                <a:ea typeface="黑体" panose="02010609060101010101" pitchFamily="49" charset="-122"/>
              </a:rPr>
              <a:t>Mb/s</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6</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p>
          <a:p>
            <a:pPr lvl="1"/>
            <a:r>
              <a:rPr lang="zh-CN" altLang="en-US" dirty="0">
                <a:solidFill>
                  <a:srgbClr val="333399"/>
                </a:solidFill>
                <a:latin typeface="Arial" panose="020B0604020202020204" pitchFamily="34" charset="0"/>
                <a:ea typeface="黑体" panose="02010609060101010101" pitchFamily="49" charset="-122"/>
              </a:rPr>
              <a:t>吉</a:t>
            </a:r>
            <a:r>
              <a:rPr lang="zh-CN" altLang="en-US" dirty="0" smtClean="0">
                <a:solidFill>
                  <a:srgbClr val="333399"/>
                </a:solidFill>
                <a:latin typeface="Arial" panose="020B0604020202020204" pitchFamily="34" charset="0"/>
                <a:ea typeface="黑体" panose="02010609060101010101" pitchFamily="49" charset="-122"/>
              </a:rPr>
              <a:t>比</a:t>
            </a:r>
            <a:r>
              <a:rPr lang="zh-CN" altLang="en-US" dirty="0">
                <a:solidFill>
                  <a:srgbClr val="333399"/>
                </a:solidFill>
                <a:latin typeface="Arial" panose="020B0604020202020204" pitchFamily="34" charset="0"/>
                <a:ea typeface="黑体" panose="02010609060101010101" pitchFamily="49" charset="-122"/>
              </a:rPr>
              <a:t>特</a:t>
            </a:r>
            <a:r>
              <a:rPr lang="zh-CN" altLang="en-US" dirty="0" smtClean="0">
                <a:solidFill>
                  <a:srgbClr val="333399"/>
                </a:solidFill>
                <a:latin typeface="Arial" panose="020B0604020202020204" pitchFamily="34" charset="0"/>
                <a:ea typeface="黑体" panose="02010609060101010101" pitchFamily="49" charset="-122"/>
              </a:rPr>
              <a:t>每秒</a:t>
            </a:r>
            <a:r>
              <a:rPr lang="zh-CN" altLang="en-US" dirty="0">
                <a:solidFill>
                  <a:srgbClr val="333399"/>
                </a:solidFill>
                <a:latin typeface="Arial" panose="020B0604020202020204" pitchFamily="34" charset="0"/>
                <a:ea typeface="黑体" panose="02010609060101010101" pitchFamily="49" charset="-122"/>
              </a:rPr>
              <a:t>，即 </a:t>
            </a:r>
            <a:r>
              <a:rPr lang="en-US" altLang="zh-CN" dirty="0">
                <a:solidFill>
                  <a:srgbClr val="333399"/>
                </a:solidFill>
                <a:latin typeface="Arial" panose="020B0604020202020204" pitchFamily="34" charset="0"/>
                <a:ea typeface="黑体" panose="02010609060101010101" pitchFamily="49" charset="-122"/>
              </a:rPr>
              <a:t>Gb/s</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9</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p>
          <a:p>
            <a:pPr lvl="1"/>
            <a:r>
              <a:rPr lang="zh-CN" altLang="en-US" dirty="0">
                <a:solidFill>
                  <a:srgbClr val="333399"/>
                </a:solidFill>
                <a:latin typeface="Arial" panose="020B0604020202020204" pitchFamily="34" charset="0"/>
                <a:ea typeface="黑体" panose="02010609060101010101" pitchFamily="49" charset="-122"/>
              </a:rPr>
              <a:t>太</a:t>
            </a:r>
            <a:r>
              <a:rPr lang="zh-CN" altLang="en-US" dirty="0" smtClean="0">
                <a:solidFill>
                  <a:srgbClr val="333399"/>
                </a:solidFill>
                <a:latin typeface="Arial" panose="020B0604020202020204" pitchFamily="34" charset="0"/>
                <a:ea typeface="黑体" panose="02010609060101010101" pitchFamily="49" charset="-122"/>
              </a:rPr>
              <a:t>比</a:t>
            </a:r>
            <a:r>
              <a:rPr lang="zh-CN" altLang="en-US" dirty="0">
                <a:solidFill>
                  <a:srgbClr val="333399"/>
                </a:solidFill>
                <a:latin typeface="Arial" panose="020B0604020202020204" pitchFamily="34" charset="0"/>
                <a:ea typeface="黑体" panose="02010609060101010101" pitchFamily="49" charset="-122"/>
              </a:rPr>
              <a:t>特</a:t>
            </a:r>
            <a:r>
              <a:rPr lang="zh-CN" altLang="en-US" dirty="0" smtClean="0">
                <a:solidFill>
                  <a:srgbClr val="333399"/>
                </a:solidFill>
                <a:latin typeface="Arial" panose="020B0604020202020204" pitchFamily="34" charset="0"/>
                <a:ea typeface="黑体" panose="02010609060101010101" pitchFamily="49" charset="-122"/>
              </a:rPr>
              <a:t>每秒</a:t>
            </a:r>
            <a:r>
              <a:rPr lang="zh-CN" altLang="en-US" dirty="0">
                <a:solidFill>
                  <a:srgbClr val="333399"/>
                </a:solidFill>
                <a:latin typeface="Arial" panose="020B0604020202020204" pitchFamily="34" charset="0"/>
                <a:ea typeface="黑体" panose="02010609060101010101" pitchFamily="49" charset="-122"/>
              </a:rPr>
              <a:t>，即 </a:t>
            </a:r>
            <a:r>
              <a:rPr lang="en-US" altLang="zh-CN" dirty="0">
                <a:solidFill>
                  <a:srgbClr val="333399"/>
                </a:solidFill>
                <a:latin typeface="Arial" panose="020B0604020202020204" pitchFamily="34" charset="0"/>
                <a:ea typeface="黑体" panose="02010609060101010101" pitchFamily="49" charset="-122"/>
              </a:rPr>
              <a:t>Tb/s</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12</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p>
          <a:p>
            <a:r>
              <a:rPr lang="zh-CN" altLang="en-US" dirty="0">
                <a:solidFill>
                  <a:srgbClr val="FF0000"/>
                </a:solidFill>
              </a:rPr>
              <a:t>请注意</a:t>
            </a:r>
            <a:r>
              <a:rPr lang="zh-CN" altLang="en-US" dirty="0"/>
              <a:t>：在计算机领域，</a:t>
            </a:r>
            <a:r>
              <a:rPr lang="en-US" altLang="zh-CN" dirty="0">
                <a:solidFill>
                  <a:srgbClr val="FF0000"/>
                </a:solidFill>
              </a:rPr>
              <a:t>K = 2</a:t>
            </a:r>
            <a:r>
              <a:rPr lang="en-US" altLang="zh-CN" baseline="30000" dirty="0">
                <a:solidFill>
                  <a:srgbClr val="FF0000"/>
                </a:solidFill>
              </a:rPr>
              <a:t>10</a:t>
            </a:r>
            <a:r>
              <a:rPr lang="en-US" altLang="zh-CN" dirty="0">
                <a:solidFill>
                  <a:srgbClr val="FF0000"/>
                </a:solidFill>
              </a:rPr>
              <a:t> = 1024</a:t>
            </a:r>
          </a:p>
          <a:p>
            <a:pPr>
              <a:buNone/>
            </a:pPr>
            <a:r>
              <a:rPr lang="en-US" altLang="zh-CN" dirty="0"/>
              <a:t>   M = 2</a:t>
            </a:r>
            <a:r>
              <a:rPr lang="en-US" altLang="zh-CN" baseline="30000" dirty="0"/>
              <a:t>20</a:t>
            </a:r>
            <a:r>
              <a:rPr lang="en-US" altLang="zh-CN" dirty="0"/>
              <a:t>, G = 2</a:t>
            </a:r>
            <a:r>
              <a:rPr lang="en-US" altLang="zh-CN" baseline="30000" dirty="0"/>
              <a:t>30</a:t>
            </a:r>
            <a:r>
              <a:rPr lang="en-US" altLang="zh-CN" dirty="0"/>
              <a:t>, T = 2</a:t>
            </a:r>
            <a:r>
              <a:rPr lang="en-US" altLang="zh-CN" baseline="30000" dirty="0"/>
              <a:t>40</a:t>
            </a:r>
            <a:r>
              <a:rPr lang="zh-CN" altLang="en-US" dirty="0" smtClean="0"/>
              <a:t>。    </a:t>
            </a:r>
          </a:p>
          <a:p>
            <a:pPr eaLnBrk="1" hangingPunct="1"/>
            <a:endParaRPr lang="en-US" altLang="zh-CN" dirty="0" smtClean="0"/>
          </a:p>
        </p:txBody>
      </p:sp>
      <p:sp>
        <p:nvSpPr>
          <p:cNvPr id="4" name="Rectangle 2"/>
          <p:cNvSpPr>
            <a:spLocks noGrp="1" noChangeArrowheads="1"/>
          </p:cNvSpPr>
          <p:nvPr/>
        </p:nvSpPr>
        <p:spPr>
          <a:xfrm>
            <a:off x="308819" y="4076"/>
            <a:ext cx="8531051" cy="74484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eaLnBrk="1" hangingPunct="1"/>
            <a:r>
              <a:rPr lang="en-US" altLang="zh-CN" dirty="0" smtClean="0"/>
              <a:t>1.5  </a:t>
            </a:r>
            <a:r>
              <a:rPr lang="zh-CN" altLang="en-US" dirty="0" smtClean="0"/>
              <a:t>分组交换网络的性能</a:t>
            </a:r>
            <a:r>
              <a:rPr lang="en-US" altLang="zh-CN" dirty="0" smtClean="0"/>
              <a:t>:</a:t>
            </a:r>
            <a:r>
              <a:rPr lang="zh-CN" altLang="en-US" dirty="0" smtClean="0"/>
              <a:t>带宽</a:t>
            </a:r>
          </a:p>
        </p:txBody>
      </p:sp>
    </p:spTree>
    <p:extLst>
      <p:ext uri="{BB962C8B-B14F-4D97-AF65-F5344CB8AC3E}">
        <p14:creationId xmlns:p14="http://schemas.microsoft.com/office/powerpoint/2010/main" val="777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fade">
                                      <p:cBhvr>
                                        <p:cTn id="7" dur="500"/>
                                        <p:tgtEl>
                                          <p:spTgt spid="26009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60099">
                                            <p:txEl>
                                              <p:pRg st="1" end="1"/>
                                            </p:txEl>
                                          </p:spTgt>
                                        </p:tgtEl>
                                        <p:attrNameLst>
                                          <p:attrName>style.visibility</p:attrName>
                                        </p:attrNameLst>
                                      </p:cBhvr>
                                      <p:to>
                                        <p:strVal val="visible"/>
                                      </p:to>
                                    </p:set>
                                    <p:animEffect transition="in" filter="fade">
                                      <p:cBhvr>
                                        <p:cTn id="11" dur="500"/>
                                        <p:tgtEl>
                                          <p:spTgt spid="260099">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260099">
                                            <p:txEl>
                                              <p:pRg st="2" end="2"/>
                                            </p:txEl>
                                          </p:spTgt>
                                        </p:tgtEl>
                                        <p:attrNameLst>
                                          <p:attrName>style.visibility</p:attrName>
                                        </p:attrNameLst>
                                      </p:cBhvr>
                                      <p:to>
                                        <p:strVal val="visible"/>
                                      </p:to>
                                    </p:set>
                                    <p:animEffect transition="in" filter="fade">
                                      <p:cBhvr>
                                        <p:cTn id="15" dur="500"/>
                                        <p:tgtEl>
                                          <p:spTgt spid="260099">
                                            <p:txEl>
                                              <p:pRg st="2" end="2"/>
                                            </p:txEl>
                                          </p:spTgt>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260099">
                                            <p:txEl>
                                              <p:pRg st="3" end="3"/>
                                            </p:txEl>
                                          </p:spTgt>
                                        </p:tgtEl>
                                        <p:attrNameLst>
                                          <p:attrName>style.visibility</p:attrName>
                                        </p:attrNameLst>
                                      </p:cBhvr>
                                      <p:to>
                                        <p:strVal val="visible"/>
                                      </p:to>
                                    </p:set>
                                    <p:animEffect transition="in" filter="fade">
                                      <p:cBhvr>
                                        <p:cTn id="19" dur="500"/>
                                        <p:tgtEl>
                                          <p:spTgt spid="260099">
                                            <p:txEl>
                                              <p:pRg st="3" end="3"/>
                                            </p:txEl>
                                          </p:spTgt>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260099">
                                            <p:txEl>
                                              <p:pRg st="4" end="4"/>
                                            </p:txEl>
                                          </p:spTgt>
                                        </p:tgtEl>
                                        <p:attrNameLst>
                                          <p:attrName>style.visibility</p:attrName>
                                        </p:attrNameLst>
                                      </p:cBhvr>
                                      <p:to>
                                        <p:strVal val="visible"/>
                                      </p:to>
                                    </p:set>
                                    <p:animEffect transition="in" filter="fade">
                                      <p:cBhvr>
                                        <p:cTn id="23" dur="500"/>
                                        <p:tgtEl>
                                          <p:spTgt spid="260099">
                                            <p:txEl>
                                              <p:pRg st="4" end="4"/>
                                            </p:txEl>
                                          </p:spTgt>
                                        </p:tgtEl>
                                      </p:cBhvr>
                                    </p:animEffect>
                                  </p:childTnLst>
                                </p:cTn>
                              </p:par>
                            </p:childTnLst>
                          </p:cTn>
                        </p:par>
                        <p:par>
                          <p:cTn id="24" fill="hold">
                            <p:stCondLst>
                              <p:cond delay="4500"/>
                            </p:stCondLst>
                            <p:childTnLst>
                              <p:par>
                                <p:cTn id="25" presetID="10" presetClass="entr" presetSubtype="0" fill="hold" nodeType="afterEffect">
                                  <p:stCondLst>
                                    <p:cond delay="500"/>
                                  </p:stCondLst>
                                  <p:childTnLst>
                                    <p:set>
                                      <p:cBhvr>
                                        <p:cTn id="26" dur="1" fill="hold">
                                          <p:stCondLst>
                                            <p:cond delay="0"/>
                                          </p:stCondLst>
                                        </p:cTn>
                                        <p:tgtEl>
                                          <p:spTgt spid="260099">
                                            <p:txEl>
                                              <p:pRg st="5" end="5"/>
                                            </p:txEl>
                                          </p:spTgt>
                                        </p:tgtEl>
                                        <p:attrNameLst>
                                          <p:attrName>style.visibility</p:attrName>
                                        </p:attrNameLst>
                                      </p:cBhvr>
                                      <p:to>
                                        <p:strVal val="visible"/>
                                      </p:to>
                                    </p:set>
                                    <p:animEffect transition="in" filter="fade">
                                      <p:cBhvr>
                                        <p:cTn id="27" dur="500"/>
                                        <p:tgtEl>
                                          <p:spTgt spid="260099">
                                            <p:txEl>
                                              <p:pRg st="5" end="5"/>
                                            </p:txEl>
                                          </p:spTgt>
                                        </p:tgtEl>
                                      </p:cBhvr>
                                    </p:animEffect>
                                  </p:childTnLst>
                                </p:cTn>
                              </p:par>
                            </p:childTnLst>
                          </p:cTn>
                        </p:par>
                        <p:par>
                          <p:cTn id="28" fill="hold">
                            <p:stCondLst>
                              <p:cond delay="5500"/>
                            </p:stCondLst>
                            <p:childTnLst>
                              <p:par>
                                <p:cTn id="29" presetID="10" presetClass="entr" presetSubtype="0" fill="hold" nodeType="afterEffect">
                                  <p:stCondLst>
                                    <p:cond delay="500"/>
                                  </p:stCondLst>
                                  <p:childTnLst>
                                    <p:set>
                                      <p:cBhvr>
                                        <p:cTn id="30" dur="1" fill="hold">
                                          <p:stCondLst>
                                            <p:cond delay="0"/>
                                          </p:stCondLst>
                                        </p:cTn>
                                        <p:tgtEl>
                                          <p:spTgt spid="260099">
                                            <p:txEl>
                                              <p:pRg st="6" end="6"/>
                                            </p:txEl>
                                          </p:spTgt>
                                        </p:tgtEl>
                                        <p:attrNameLst>
                                          <p:attrName>style.visibility</p:attrName>
                                        </p:attrNameLst>
                                      </p:cBhvr>
                                      <p:to>
                                        <p:strVal val="visible"/>
                                      </p:to>
                                    </p:set>
                                    <p:animEffect transition="in" filter="fade">
                                      <p:cBhvr>
                                        <p:cTn id="31" dur="500"/>
                                        <p:tgtEl>
                                          <p:spTgt spid="260099">
                                            <p:txEl>
                                              <p:pRg st="6" end="6"/>
                                            </p:txEl>
                                          </p:spTgt>
                                        </p:tgtEl>
                                      </p:cBhvr>
                                    </p:animEffect>
                                  </p:childTnLst>
                                </p:cTn>
                              </p:par>
                            </p:childTnLst>
                          </p:cTn>
                        </p:par>
                        <p:par>
                          <p:cTn id="32" fill="hold">
                            <p:stCondLst>
                              <p:cond delay="6500"/>
                            </p:stCondLst>
                            <p:childTnLst>
                              <p:par>
                                <p:cTn id="33" presetID="10" presetClass="entr" presetSubtype="0" fill="hold" nodeType="afterEffect">
                                  <p:stCondLst>
                                    <p:cond delay="500"/>
                                  </p:stCondLst>
                                  <p:childTnLst>
                                    <p:set>
                                      <p:cBhvr>
                                        <p:cTn id="34" dur="1" fill="hold">
                                          <p:stCondLst>
                                            <p:cond delay="0"/>
                                          </p:stCondLst>
                                        </p:cTn>
                                        <p:tgtEl>
                                          <p:spTgt spid="260099">
                                            <p:txEl>
                                              <p:pRg st="7" end="7"/>
                                            </p:txEl>
                                          </p:spTgt>
                                        </p:tgtEl>
                                        <p:attrNameLst>
                                          <p:attrName>style.visibility</p:attrName>
                                        </p:attrNameLst>
                                      </p:cBhvr>
                                      <p:to>
                                        <p:strVal val="visible"/>
                                      </p:to>
                                    </p:set>
                                    <p:animEffect transition="in" filter="fade">
                                      <p:cBhvr>
                                        <p:cTn id="35" dur="500"/>
                                        <p:tgtEl>
                                          <p:spTgt spid="26009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60099">
                                            <p:txEl>
                                              <p:pRg st="8" end="8"/>
                                            </p:txEl>
                                          </p:spTgt>
                                        </p:tgtEl>
                                        <p:attrNameLst>
                                          <p:attrName>style.visibility</p:attrName>
                                        </p:attrNameLst>
                                      </p:cBhvr>
                                      <p:to>
                                        <p:strVal val="visible"/>
                                      </p:to>
                                    </p:set>
                                    <p:animEffect transition="in" filter="randombar(horizontal)">
                                      <p:cBhvr>
                                        <p:cTn id="40" dur="500"/>
                                        <p:tgtEl>
                                          <p:spTgt spid="260099">
                                            <p:txEl>
                                              <p:pRg st="8" end="8"/>
                                            </p:txEl>
                                          </p:spTgt>
                                        </p:tgtEl>
                                      </p:cBhvr>
                                    </p:animEffect>
                                  </p:childTnLst>
                                </p:cTn>
                              </p:par>
                            </p:childTnLst>
                          </p:cTn>
                        </p:par>
                        <p:par>
                          <p:cTn id="41" fill="hold">
                            <p:stCondLst>
                              <p:cond delay="500"/>
                            </p:stCondLst>
                            <p:childTnLst>
                              <p:par>
                                <p:cTn id="42" presetID="14" presetClass="entr" presetSubtype="10" fill="hold" nodeType="afterEffect">
                                  <p:stCondLst>
                                    <p:cond delay="500"/>
                                  </p:stCondLst>
                                  <p:childTnLst>
                                    <p:set>
                                      <p:cBhvr>
                                        <p:cTn id="43" dur="1" fill="hold">
                                          <p:stCondLst>
                                            <p:cond delay="0"/>
                                          </p:stCondLst>
                                        </p:cTn>
                                        <p:tgtEl>
                                          <p:spTgt spid="260099">
                                            <p:txEl>
                                              <p:pRg st="9" end="9"/>
                                            </p:txEl>
                                          </p:spTgt>
                                        </p:tgtEl>
                                        <p:attrNameLst>
                                          <p:attrName>style.visibility</p:attrName>
                                        </p:attrNameLst>
                                      </p:cBhvr>
                                      <p:to>
                                        <p:strVal val="visible"/>
                                      </p:to>
                                    </p:set>
                                    <p:animEffect transition="in" filter="randombar(horizontal)">
                                      <p:cBhvr>
                                        <p:cTn id="44" dur="500"/>
                                        <p:tgtEl>
                                          <p:spTgt spid="260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109" y="0"/>
            <a:ext cx="8531051" cy="744849"/>
          </a:xfrm>
        </p:spPr>
        <p:txBody>
          <a:bodyPr>
            <a:normAutofit/>
          </a:bodyPr>
          <a:lstStyle/>
          <a:p>
            <a:r>
              <a:rPr lang="en-US" altLang="zh-CN" dirty="0" smtClean="0"/>
              <a:t>1.5  </a:t>
            </a:r>
            <a:r>
              <a:rPr lang="zh-CN" altLang="en-US" dirty="0"/>
              <a:t>网络的性能</a:t>
            </a:r>
            <a:r>
              <a:rPr lang="en-US" altLang="zh-CN" dirty="0"/>
              <a:t>:</a:t>
            </a:r>
            <a:r>
              <a:rPr lang="zh-CN" altLang="en-US" dirty="0" smtClean="0"/>
              <a:t>带宽</a:t>
            </a:r>
            <a:endParaRPr lang="zh-CN" altLang="en-US" dirty="0"/>
          </a:p>
        </p:txBody>
      </p:sp>
      <p:sp>
        <p:nvSpPr>
          <p:cNvPr id="6" name="Rectangle 3"/>
          <p:cNvSpPr>
            <a:spLocks noGrp="1" noChangeArrowheads="1"/>
          </p:cNvSpPr>
          <p:nvPr>
            <p:ph idx="1"/>
          </p:nvPr>
        </p:nvSpPr>
        <p:spPr>
          <a:xfrm>
            <a:off x="300108" y="1046833"/>
            <a:ext cx="8531051" cy="573542"/>
          </a:xfrm>
        </p:spPr>
        <p:txBody>
          <a:bodyPr/>
          <a:lstStyle/>
          <a:p>
            <a:pPr eaLnBrk="1" hangingPunct="1"/>
            <a:r>
              <a:rPr lang="zh-CN" altLang="en-US" dirty="0" smtClean="0"/>
              <a:t>在</a:t>
            </a:r>
            <a:r>
              <a:rPr lang="zh-CN" altLang="en-US" dirty="0" smtClean="0">
                <a:solidFill>
                  <a:srgbClr val="FF0000"/>
                </a:solidFill>
              </a:rPr>
              <a:t>时间轴上</a:t>
            </a:r>
            <a:r>
              <a:rPr lang="zh-CN" altLang="en-US" dirty="0" smtClean="0"/>
              <a:t>信号的宽度随带宽的增大而变窄。     </a:t>
            </a:r>
          </a:p>
        </p:txBody>
      </p:sp>
      <p:grpSp>
        <p:nvGrpSpPr>
          <p:cNvPr id="7" name="Group 33"/>
          <p:cNvGrpSpPr>
            <a:grpSpLocks/>
          </p:cNvGrpSpPr>
          <p:nvPr/>
        </p:nvGrpSpPr>
        <p:grpSpPr bwMode="auto">
          <a:xfrm>
            <a:off x="1255257" y="1832232"/>
            <a:ext cx="6776698" cy="1346596"/>
            <a:chOff x="204" y="1799"/>
            <a:chExt cx="5467" cy="1131"/>
          </a:xfrm>
        </p:grpSpPr>
        <p:sp>
          <p:nvSpPr>
            <p:cNvPr id="8" name="Line 4"/>
            <p:cNvSpPr>
              <a:spLocks noChangeShapeType="1"/>
            </p:cNvSpPr>
            <p:nvPr/>
          </p:nvSpPr>
          <p:spPr bwMode="auto">
            <a:xfrm>
              <a:off x="1345" y="2602"/>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10"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11" name="Freeform 8"/>
            <p:cNvSpPr>
              <a:spLocks/>
            </p:cNvSpPr>
            <p:nvPr/>
          </p:nvSpPr>
          <p:spPr bwMode="auto">
            <a:xfrm>
              <a:off x="1345" y="2161"/>
              <a:ext cx="2559" cy="392"/>
            </a:xfrm>
            <a:custGeom>
              <a:avLst/>
              <a:gdLst>
                <a:gd name="T0" fmla="*/ 0 w 2208"/>
                <a:gd name="T1" fmla="*/ 400 h 384"/>
                <a:gd name="T2" fmla="*/ 0 w 2208"/>
                <a:gd name="T3" fmla="*/ 0 h 384"/>
                <a:gd name="T4" fmla="*/ 516 w 2208"/>
                <a:gd name="T5" fmla="*/ 0 h 384"/>
                <a:gd name="T6" fmla="*/ 516 w 2208"/>
                <a:gd name="T7" fmla="*/ 400 h 384"/>
                <a:gd name="T8" fmla="*/ 1031 w 2208"/>
                <a:gd name="T9" fmla="*/ 400 h 384"/>
                <a:gd name="T10" fmla="*/ 1031 w 2208"/>
                <a:gd name="T11" fmla="*/ 0 h 384"/>
                <a:gd name="T12" fmla="*/ 1547 w 2208"/>
                <a:gd name="T13" fmla="*/ 0 h 384"/>
                <a:gd name="T14" fmla="*/ 1547 w 2208"/>
                <a:gd name="T15" fmla="*/ 400 h 384"/>
                <a:gd name="T16" fmla="*/ 2063 w 2208"/>
                <a:gd name="T17" fmla="*/ 400 h 384"/>
                <a:gd name="T18" fmla="*/ 2063 w 2208"/>
                <a:gd name="T19" fmla="*/ 0 h 384"/>
                <a:gd name="T20" fmla="*/ 2579 w 2208"/>
                <a:gd name="T21" fmla="*/ 0 h 384"/>
                <a:gd name="T22" fmla="*/ 2579 w 2208"/>
                <a:gd name="T23" fmla="*/ 400 h 384"/>
                <a:gd name="T24" fmla="*/ 2966 w 2208"/>
                <a:gd name="T25" fmla="*/ 400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8"/>
                <a:gd name="T40" fmla="*/ 0 h 384"/>
                <a:gd name="T41" fmla="*/ 2208 w 220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2" name="Freeform 9"/>
            <p:cNvSpPr>
              <a:spLocks/>
            </p:cNvSpPr>
            <p:nvPr/>
          </p:nvSpPr>
          <p:spPr bwMode="auto">
            <a:xfrm>
              <a:off x="4404" y="2161"/>
              <a:ext cx="724" cy="392"/>
            </a:xfrm>
            <a:custGeom>
              <a:avLst/>
              <a:gdLst>
                <a:gd name="T0" fmla="*/ 0 w 624"/>
                <a:gd name="T1" fmla="*/ 400 h 384"/>
                <a:gd name="T2" fmla="*/ 323 w 624"/>
                <a:gd name="T3" fmla="*/ 400 h 384"/>
                <a:gd name="T4" fmla="*/ 323 w 624"/>
                <a:gd name="T5" fmla="*/ 0 h 384"/>
                <a:gd name="T6" fmla="*/ 840 w 624"/>
                <a:gd name="T7" fmla="*/ 0 h 384"/>
                <a:gd name="T8" fmla="*/ 840 w 624"/>
                <a:gd name="T9" fmla="*/ 40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384"/>
                  </a:moveTo>
                  <a:lnTo>
                    <a:pt x="240" y="384"/>
                  </a:lnTo>
                  <a:lnTo>
                    <a:pt x="240" y="0"/>
                  </a:lnTo>
                  <a:lnTo>
                    <a:pt x="624" y="0"/>
                  </a:lnTo>
                  <a:lnTo>
                    <a:pt x="624"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14" name="Line 13"/>
            <p:cNvSpPr>
              <a:spLocks noChangeShapeType="1"/>
            </p:cNvSpPr>
            <p:nvPr/>
          </p:nvSpPr>
          <p:spPr bwMode="auto">
            <a:xfrm>
              <a:off x="5128" y="2602"/>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 name="Text Box 14"/>
            <p:cNvSpPr txBox="1">
              <a:spLocks noChangeArrowheads="1"/>
            </p:cNvSpPr>
            <p:nvPr/>
          </p:nvSpPr>
          <p:spPr bwMode="auto">
            <a:xfrm>
              <a:off x="2528" y="2594"/>
              <a:ext cx="154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rgbClr val="333399"/>
                  </a:solidFill>
                  <a:ea typeface="黑体" panose="02010609060101010101" pitchFamily="49" charset="-122"/>
                </a:rPr>
                <a:t>每</a:t>
              </a:r>
              <a:r>
                <a:rPr kumimoji="1" lang="zh-CN" altLang="en-US" sz="2000" dirty="0">
                  <a:solidFill>
                    <a:srgbClr val="333399"/>
                  </a:solidFill>
                  <a:ea typeface="黑体" panose="02010609060101010101" pitchFamily="49" charset="-122"/>
                  <a:sym typeface="Symbol" panose="05050102010706020507" pitchFamily="18" charset="2"/>
                </a:rPr>
                <a:t>秒</a:t>
              </a:r>
              <a:r>
                <a:rPr kumimoji="1" lang="zh-CN" altLang="en-US" sz="1100" dirty="0">
                  <a:solidFill>
                    <a:srgbClr val="333399"/>
                  </a:solidFill>
                  <a:ea typeface="黑体" panose="02010609060101010101" pitchFamily="49" charset="-122"/>
                  <a:sym typeface="Symbol" panose="05050102010706020507" pitchFamily="18" charset="2"/>
                </a:rPr>
                <a:t> </a:t>
              </a:r>
              <a:r>
                <a:rPr kumimoji="1" lang="en-US" altLang="zh-CN" sz="2000" dirty="0">
                  <a:solidFill>
                    <a:srgbClr val="333399"/>
                  </a:solidFill>
                  <a:ea typeface="黑体" panose="02010609060101010101" pitchFamily="49" charset="-122"/>
                  <a:sym typeface="Symbol" panose="05050102010706020507" pitchFamily="18" charset="2"/>
                </a:rPr>
                <a:t>10</a:t>
              </a:r>
              <a:r>
                <a:rPr kumimoji="1" lang="en-US" altLang="zh-CN" sz="2000" baseline="30000" dirty="0">
                  <a:solidFill>
                    <a:srgbClr val="333399"/>
                  </a:solidFill>
                  <a:ea typeface="黑体" panose="02010609060101010101" pitchFamily="49" charset="-122"/>
                  <a:sym typeface="Symbol" panose="05050102010706020507" pitchFamily="18" charset="2"/>
                </a:rPr>
                <a:t>6</a:t>
              </a:r>
              <a:r>
                <a:rPr kumimoji="1" lang="en-US" altLang="zh-CN" sz="1400" baseline="30000" dirty="0">
                  <a:solidFill>
                    <a:srgbClr val="333399"/>
                  </a:solidFill>
                  <a:ea typeface="黑体" panose="02010609060101010101" pitchFamily="49" charset="-122"/>
                  <a:sym typeface="Symbol" panose="05050102010706020507" pitchFamily="18" charset="2"/>
                </a:rPr>
                <a:t> </a:t>
              </a:r>
              <a:r>
                <a:rPr kumimoji="1" lang="zh-CN" altLang="en-US" sz="2000" dirty="0">
                  <a:solidFill>
                    <a:srgbClr val="333399"/>
                  </a:solidFill>
                  <a:ea typeface="黑体" panose="02010609060101010101" pitchFamily="49" charset="-122"/>
                  <a:sym typeface="Symbol" panose="05050102010706020507" pitchFamily="18" charset="2"/>
                </a:rPr>
                <a:t>个比特</a:t>
              </a:r>
              <a:endParaRPr kumimoji="1" lang="zh-CN" altLang="en-US" sz="2000" dirty="0">
                <a:solidFill>
                  <a:srgbClr val="333399"/>
                </a:solidFill>
                <a:ea typeface="黑体" panose="02010609060101010101" pitchFamily="49" charset="-122"/>
              </a:endParaRPr>
            </a:p>
          </p:txBody>
        </p:sp>
        <p:sp>
          <p:nvSpPr>
            <p:cNvPr id="16" name="Text Box 15"/>
            <p:cNvSpPr txBox="1">
              <a:spLocks noChangeArrowheads="1"/>
            </p:cNvSpPr>
            <p:nvPr/>
          </p:nvSpPr>
          <p:spPr bwMode="auto">
            <a:xfrm>
              <a:off x="5193" y="2086"/>
              <a:ext cx="4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00">
                  <a:solidFill>
                    <a:srgbClr val="333399"/>
                  </a:solidFill>
                  <a:ea typeface="黑体" panose="02010609060101010101" pitchFamily="49" charset="-122"/>
                </a:rPr>
                <a:t>时间</a:t>
              </a:r>
            </a:p>
          </p:txBody>
        </p:sp>
        <p:sp>
          <p:nvSpPr>
            <p:cNvPr id="17" name="Text Box 27"/>
            <p:cNvSpPr txBox="1">
              <a:spLocks noChangeArrowheads="1"/>
            </p:cNvSpPr>
            <p:nvPr/>
          </p:nvSpPr>
          <p:spPr bwMode="auto">
            <a:xfrm>
              <a:off x="1440" y="2137"/>
              <a:ext cx="3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00" dirty="0">
                  <a:solidFill>
                    <a:srgbClr val="333399"/>
                  </a:solidFill>
                  <a:ea typeface="黑体" panose="02010609060101010101" pitchFamily="49" charset="-122"/>
                </a:rPr>
                <a:t>1 </a:t>
              </a:r>
              <a:r>
                <a:rPr kumimoji="1" lang="en-US" altLang="zh-CN" sz="900" dirty="0">
                  <a:solidFill>
                    <a:srgbClr val="333399"/>
                  </a:solidFill>
                  <a:ea typeface="黑体" panose="02010609060101010101" pitchFamily="49" charset="-122"/>
                </a:rPr>
                <a:t>  </a:t>
              </a:r>
              <a:r>
                <a:rPr kumimoji="1" lang="en-US" altLang="zh-CN" sz="1500" dirty="0">
                  <a:solidFill>
                    <a:srgbClr val="333399"/>
                  </a:solidFill>
                  <a:ea typeface="黑体" panose="02010609060101010101" pitchFamily="49" charset="-122"/>
                </a:rPr>
                <a:t>      0        1    </a:t>
              </a:r>
              <a:r>
                <a:rPr kumimoji="1" lang="en-US" altLang="zh-CN" sz="1050" dirty="0">
                  <a:solidFill>
                    <a:srgbClr val="333399"/>
                  </a:solidFill>
                  <a:ea typeface="黑体" panose="02010609060101010101" pitchFamily="49" charset="-122"/>
                </a:rPr>
                <a:t>  </a:t>
              </a:r>
              <a:r>
                <a:rPr kumimoji="1" lang="en-US" altLang="zh-CN" sz="1500" dirty="0">
                  <a:solidFill>
                    <a:srgbClr val="333399"/>
                  </a:solidFill>
                  <a:ea typeface="黑体" panose="02010609060101010101" pitchFamily="49" charset="-122"/>
                </a:rPr>
                <a:t>   0  </a:t>
              </a:r>
              <a:r>
                <a:rPr kumimoji="1" lang="en-US" altLang="zh-CN" sz="1350" dirty="0">
                  <a:solidFill>
                    <a:srgbClr val="333399"/>
                  </a:solidFill>
                  <a:ea typeface="黑体" panose="02010609060101010101" pitchFamily="49" charset="-122"/>
                </a:rPr>
                <a:t>  </a:t>
              </a:r>
              <a:r>
                <a:rPr kumimoji="1" lang="en-US" altLang="zh-CN" sz="1500" dirty="0">
                  <a:solidFill>
                    <a:srgbClr val="333399"/>
                  </a:solidFill>
                  <a:ea typeface="黑体" panose="02010609060101010101" pitchFamily="49" charset="-122"/>
                </a:rPr>
                <a:t>    1                                 </a:t>
              </a:r>
              <a:r>
                <a:rPr kumimoji="1" lang="en-US" altLang="zh-CN" sz="1500" dirty="0" smtClean="0">
                  <a:solidFill>
                    <a:srgbClr val="333399"/>
                  </a:solidFill>
                  <a:ea typeface="黑体" panose="02010609060101010101" pitchFamily="49" charset="-122"/>
                </a:rPr>
                <a:t>  1</a:t>
              </a:r>
              <a:endParaRPr kumimoji="1" lang="en-US" altLang="zh-CN" sz="1500" dirty="0">
                <a:solidFill>
                  <a:srgbClr val="333399"/>
                </a:solidFill>
                <a:ea typeface="黑体" panose="02010609060101010101" pitchFamily="49" charset="-122"/>
              </a:endParaRPr>
            </a:p>
          </p:txBody>
        </p:sp>
        <p:sp>
          <p:nvSpPr>
            <p:cNvPr id="18" name="Text Box 12"/>
            <p:cNvSpPr txBox="1">
              <a:spLocks noChangeArrowheads="1"/>
            </p:cNvSpPr>
            <p:nvPr/>
          </p:nvSpPr>
          <p:spPr bwMode="auto">
            <a:xfrm>
              <a:off x="2211" y="1799"/>
              <a:ext cx="46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00">
                  <a:solidFill>
                    <a:srgbClr val="333399"/>
                  </a:solidFill>
                  <a:ea typeface="黑体" panose="02010609060101010101" pitchFamily="49" charset="-122"/>
                </a:rPr>
                <a:t>1 </a:t>
              </a:r>
              <a:r>
                <a:rPr kumimoji="1" lang="en-US" altLang="zh-CN" sz="1500" b="1">
                  <a:solidFill>
                    <a:srgbClr val="333399"/>
                  </a:solidFill>
                  <a:ea typeface="黑体" panose="02010609060101010101" pitchFamily="49" charset="-122"/>
                  <a:sym typeface="Symbol" panose="05050102010706020507" pitchFamily="18" charset="2"/>
                </a:rPr>
                <a:t></a:t>
              </a:r>
              <a:r>
                <a:rPr kumimoji="1" lang="en-US" altLang="zh-CN" sz="1500">
                  <a:solidFill>
                    <a:srgbClr val="333399"/>
                  </a:solidFill>
                  <a:ea typeface="黑体" panose="02010609060101010101" pitchFamily="49" charset="-122"/>
                  <a:sym typeface="Symbol" panose="05050102010706020507" pitchFamily="18" charset="2"/>
                </a:rPr>
                <a:t>s</a:t>
              </a:r>
              <a:endParaRPr kumimoji="1" lang="en-US" altLang="zh-CN" sz="1500">
                <a:solidFill>
                  <a:srgbClr val="333399"/>
                </a:solidFill>
                <a:ea typeface="黑体" panose="02010609060101010101" pitchFamily="49" charset="-122"/>
              </a:endParaRPr>
            </a:p>
          </p:txBody>
        </p:sp>
        <p:sp>
          <p:nvSpPr>
            <p:cNvPr id="19" name="Text Box 31"/>
            <p:cNvSpPr txBox="1">
              <a:spLocks noChangeArrowheads="1"/>
            </p:cNvSpPr>
            <p:nvPr/>
          </p:nvSpPr>
          <p:spPr bwMode="auto">
            <a:xfrm>
              <a:off x="204" y="2115"/>
              <a:ext cx="791" cy="543"/>
            </a:xfrm>
            <a:prstGeom prst="rect">
              <a:avLst/>
            </a:prstGeom>
            <a:solidFill>
              <a:srgbClr val="FFFF99"/>
            </a:solidFill>
            <a:ln w="9525">
              <a:solidFill>
                <a:schemeClr val="folHlink"/>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333399"/>
                  </a:solidFill>
                  <a:ea typeface="黑体" panose="02010609060101010101" pitchFamily="49" charset="-122"/>
                </a:rPr>
                <a:t>带宽为</a:t>
              </a:r>
            </a:p>
            <a:p>
              <a:pPr eaLnBrk="1" hangingPunct="1"/>
              <a:r>
                <a:rPr lang="en-US" altLang="zh-CN">
                  <a:solidFill>
                    <a:srgbClr val="333399"/>
                  </a:solidFill>
                  <a:ea typeface="黑体" panose="02010609060101010101" pitchFamily="49" charset="-122"/>
                </a:rPr>
                <a:t>1 Mb/s </a:t>
              </a:r>
            </a:p>
          </p:txBody>
        </p:sp>
      </p:grpSp>
      <p:grpSp>
        <p:nvGrpSpPr>
          <p:cNvPr id="20" name="Group 34"/>
          <p:cNvGrpSpPr>
            <a:grpSpLocks/>
          </p:cNvGrpSpPr>
          <p:nvPr/>
        </p:nvGrpSpPr>
        <p:grpSpPr bwMode="auto">
          <a:xfrm>
            <a:off x="1255257" y="3397125"/>
            <a:ext cx="6853763" cy="1341834"/>
            <a:chOff x="204" y="2953"/>
            <a:chExt cx="5440" cy="1127"/>
          </a:xfrm>
        </p:grpSpPr>
        <p:sp>
          <p:nvSpPr>
            <p:cNvPr id="21" name="Freeform 7"/>
            <p:cNvSpPr>
              <a:spLocks/>
            </p:cNvSpPr>
            <p:nvPr/>
          </p:nvSpPr>
          <p:spPr bwMode="auto">
            <a:xfrm>
              <a:off x="1344" y="3337"/>
              <a:ext cx="2614" cy="392"/>
            </a:xfrm>
            <a:custGeom>
              <a:avLst/>
              <a:gdLst>
                <a:gd name="T0" fmla="*/ 0 w 2256"/>
                <a:gd name="T1" fmla="*/ 400 h 384"/>
                <a:gd name="T2" fmla="*/ 0 w 2256"/>
                <a:gd name="T3" fmla="*/ 0 h 384"/>
                <a:gd name="T4" fmla="*/ 129 w 2256"/>
                <a:gd name="T5" fmla="*/ 0 h 384"/>
                <a:gd name="T6" fmla="*/ 129 w 2256"/>
                <a:gd name="T7" fmla="*/ 400 h 384"/>
                <a:gd name="T8" fmla="*/ 257 w 2256"/>
                <a:gd name="T9" fmla="*/ 400 h 384"/>
                <a:gd name="T10" fmla="*/ 257 w 2256"/>
                <a:gd name="T11" fmla="*/ 0 h 384"/>
                <a:gd name="T12" fmla="*/ 387 w 2256"/>
                <a:gd name="T13" fmla="*/ 0 h 384"/>
                <a:gd name="T14" fmla="*/ 387 w 2256"/>
                <a:gd name="T15" fmla="*/ 400 h 384"/>
                <a:gd name="T16" fmla="*/ 516 w 2256"/>
                <a:gd name="T17" fmla="*/ 400 h 384"/>
                <a:gd name="T18" fmla="*/ 516 w 2256"/>
                <a:gd name="T19" fmla="*/ 0 h 384"/>
                <a:gd name="T20" fmla="*/ 644 w 2256"/>
                <a:gd name="T21" fmla="*/ 0 h 384"/>
                <a:gd name="T22" fmla="*/ 644 w 2256"/>
                <a:gd name="T23" fmla="*/ 400 h 384"/>
                <a:gd name="T24" fmla="*/ 773 w 2256"/>
                <a:gd name="T25" fmla="*/ 400 h 384"/>
                <a:gd name="T26" fmla="*/ 773 w 2256"/>
                <a:gd name="T27" fmla="*/ 0 h 384"/>
                <a:gd name="T28" fmla="*/ 903 w 2256"/>
                <a:gd name="T29" fmla="*/ 0 h 384"/>
                <a:gd name="T30" fmla="*/ 903 w 2256"/>
                <a:gd name="T31" fmla="*/ 400 h 384"/>
                <a:gd name="T32" fmla="*/ 1031 w 2256"/>
                <a:gd name="T33" fmla="*/ 400 h 384"/>
                <a:gd name="T34" fmla="*/ 1031 w 2256"/>
                <a:gd name="T35" fmla="*/ 0 h 384"/>
                <a:gd name="T36" fmla="*/ 1160 w 2256"/>
                <a:gd name="T37" fmla="*/ 0 h 384"/>
                <a:gd name="T38" fmla="*/ 1160 w 2256"/>
                <a:gd name="T39" fmla="*/ 400 h 384"/>
                <a:gd name="T40" fmla="*/ 1288 w 2256"/>
                <a:gd name="T41" fmla="*/ 400 h 384"/>
                <a:gd name="T42" fmla="*/ 1288 w 2256"/>
                <a:gd name="T43" fmla="*/ 0 h 384"/>
                <a:gd name="T44" fmla="*/ 1418 w 2256"/>
                <a:gd name="T45" fmla="*/ 0 h 384"/>
                <a:gd name="T46" fmla="*/ 1418 w 2256"/>
                <a:gd name="T47" fmla="*/ 400 h 384"/>
                <a:gd name="T48" fmla="*/ 1547 w 2256"/>
                <a:gd name="T49" fmla="*/ 400 h 384"/>
                <a:gd name="T50" fmla="*/ 1547 w 2256"/>
                <a:gd name="T51" fmla="*/ 0 h 384"/>
                <a:gd name="T52" fmla="*/ 1675 w 2256"/>
                <a:gd name="T53" fmla="*/ 0 h 384"/>
                <a:gd name="T54" fmla="*/ 1675 w 2256"/>
                <a:gd name="T55" fmla="*/ 400 h 384"/>
                <a:gd name="T56" fmla="*/ 1804 w 2256"/>
                <a:gd name="T57" fmla="*/ 400 h 384"/>
                <a:gd name="T58" fmla="*/ 1804 w 2256"/>
                <a:gd name="T59" fmla="*/ 0 h 384"/>
                <a:gd name="T60" fmla="*/ 1934 w 2256"/>
                <a:gd name="T61" fmla="*/ 0 h 384"/>
                <a:gd name="T62" fmla="*/ 1934 w 2256"/>
                <a:gd name="T63" fmla="*/ 400 h 384"/>
                <a:gd name="T64" fmla="*/ 2062 w 2256"/>
                <a:gd name="T65" fmla="*/ 400 h 384"/>
                <a:gd name="T66" fmla="*/ 2062 w 2256"/>
                <a:gd name="T67" fmla="*/ 0 h 384"/>
                <a:gd name="T68" fmla="*/ 2191 w 2256"/>
                <a:gd name="T69" fmla="*/ 0 h 384"/>
                <a:gd name="T70" fmla="*/ 2191 w 2256"/>
                <a:gd name="T71" fmla="*/ 400 h 384"/>
                <a:gd name="T72" fmla="*/ 2320 w 2256"/>
                <a:gd name="T73" fmla="*/ 400 h 384"/>
                <a:gd name="T74" fmla="*/ 2320 w 2256"/>
                <a:gd name="T75" fmla="*/ 0 h 384"/>
                <a:gd name="T76" fmla="*/ 2448 w 2256"/>
                <a:gd name="T77" fmla="*/ 0 h 384"/>
                <a:gd name="T78" fmla="*/ 2448 w 2256"/>
                <a:gd name="T79" fmla="*/ 400 h 384"/>
                <a:gd name="T80" fmla="*/ 3029 w 2256"/>
                <a:gd name="T81" fmla="*/ 400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56"/>
                <a:gd name="T124" fmla="*/ 0 h 384"/>
                <a:gd name="T125" fmla="*/ 2256 w 2256"/>
                <a:gd name="T126" fmla="*/ 384 h 3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2" name="Freeform 10"/>
            <p:cNvSpPr>
              <a:spLocks/>
            </p:cNvSpPr>
            <p:nvPr/>
          </p:nvSpPr>
          <p:spPr bwMode="auto">
            <a:xfrm>
              <a:off x="4229" y="3337"/>
              <a:ext cx="890" cy="392"/>
            </a:xfrm>
            <a:custGeom>
              <a:avLst/>
              <a:gdLst>
                <a:gd name="T0" fmla="*/ 1031 w 768"/>
                <a:gd name="T1" fmla="*/ 400 h 384"/>
                <a:gd name="T2" fmla="*/ 903 w 768"/>
                <a:gd name="T3" fmla="*/ 400 h 384"/>
                <a:gd name="T4" fmla="*/ 903 w 768"/>
                <a:gd name="T5" fmla="*/ 0 h 384"/>
                <a:gd name="T6" fmla="*/ 774 w 768"/>
                <a:gd name="T7" fmla="*/ 0 h 384"/>
                <a:gd name="T8" fmla="*/ 774 w 768"/>
                <a:gd name="T9" fmla="*/ 400 h 384"/>
                <a:gd name="T10" fmla="*/ 644 w 768"/>
                <a:gd name="T11" fmla="*/ 400 h 384"/>
                <a:gd name="T12" fmla="*/ 644 w 768"/>
                <a:gd name="T13" fmla="*/ 0 h 384"/>
                <a:gd name="T14" fmla="*/ 516 w 768"/>
                <a:gd name="T15" fmla="*/ 0 h 384"/>
                <a:gd name="T16" fmla="*/ 516 w 768"/>
                <a:gd name="T17" fmla="*/ 400 h 384"/>
                <a:gd name="T18" fmla="*/ 387 w 768"/>
                <a:gd name="T19" fmla="*/ 400 h 384"/>
                <a:gd name="T20" fmla="*/ 387 w 768"/>
                <a:gd name="T21" fmla="*/ 0 h 384"/>
                <a:gd name="T22" fmla="*/ 258 w 768"/>
                <a:gd name="T23" fmla="*/ 0 h 384"/>
                <a:gd name="T24" fmla="*/ 258 w 768"/>
                <a:gd name="T25" fmla="*/ 400 h 384"/>
                <a:gd name="T26" fmla="*/ 0 w 768"/>
                <a:gd name="T27" fmla="*/ 400 h 3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384"/>
                <a:gd name="T44" fmla="*/ 768 w 768"/>
                <a:gd name="T45" fmla="*/ 384 h 3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3"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24" name="Text Box 17"/>
            <p:cNvSpPr txBox="1">
              <a:spLocks noChangeArrowheads="1"/>
            </p:cNvSpPr>
            <p:nvPr/>
          </p:nvSpPr>
          <p:spPr bwMode="auto">
            <a:xfrm>
              <a:off x="5166" y="3271"/>
              <a:ext cx="4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00">
                  <a:solidFill>
                    <a:srgbClr val="333399"/>
                  </a:solidFill>
                  <a:ea typeface="黑体" panose="02010609060101010101" pitchFamily="49" charset="-122"/>
                </a:rPr>
                <a:t>时间</a:t>
              </a:r>
            </a:p>
          </p:txBody>
        </p:sp>
        <p:sp>
          <p:nvSpPr>
            <p:cNvPr id="25" name="Line 18"/>
            <p:cNvSpPr>
              <a:spLocks noChangeShapeType="1"/>
            </p:cNvSpPr>
            <p:nvPr/>
          </p:nvSpPr>
          <p:spPr bwMode="auto">
            <a:xfrm>
              <a:off x="1352" y="3778"/>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 name="Line 19"/>
            <p:cNvSpPr>
              <a:spLocks noChangeShapeType="1"/>
            </p:cNvSpPr>
            <p:nvPr/>
          </p:nvSpPr>
          <p:spPr bwMode="auto">
            <a:xfrm>
              <a:off x="5135" y="3778"/>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28" name="Text Box 21"/>
            <p:cNvSpPr txBox="1">
              <a:spLocks noChangeArrowheads="1"/>
            </p:cNvSpPr>
            <p:nvPr/>
          </p:nvSpPr>
          <p:spPr bwMode="auto">
            <a:xfrm>
              <a:off x="2468" y="3770"/>
              <a:ext cx="1656" cy="3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rgbClr val="333399"/>
                  </a:solidFill>
                  <a:ea typeface="黑体" panose="02010609060101010101" pitchFamily="49" charset="-122"/>
                </a:rPr>
                <a:t>每</a:t>
              </a:r>
              <a:r>
                <a:rPr kumimoji="1" lang="zh-CN" altLang="en-US" dirty="0">
                  <a:solidFill>
                    <a:srgbClr val="333399"/>
                  </a:solidFill>
                  <a:ea typeface="黑体" panose="02010609060101010101" pitchFamily="49" charset="-122"/>
                  <a:sym typeface="Symbol" panose="05050102010706020507" pitchFamily="18" charset="2"/>
                </a:rPr>
                <a:t>秒</a:t>
              </a:r>
              <a:r>
                <a:rPr kumimoji="1" lang="zh-CN" altLang="en-US" sz="1600" dirty="0">
                  <a:solidFill>
                    <a:srgbClr val="333399"/>
                  </a:solidFill>
                  <a:ea typeface="黑体" panose="02010609060101010101" pitchFamily="49" charset="-122"/>
                  <a:sym typeface="Symbol" panose="05050102010706020507" pitchFamily="18" charset="2"/>
                </a:rPr>
                <a:t> </a:t>
              </a:r>
              <a:r>
                <a:rPr kumimoji="1" lang="en-US" altLang="zh-CN" dirty="0">
                  <a:solidFill>
                    <a:srgbClr val="333399"/>
                  </a:solidFill>
                  <a:ea typeface="黑体" panose="02010609060101010101" pitchFamily="49" charset="-122"/>
                  <a:sym typeface="Symbol" panose="05050102010706020507" pitchFamily="18" charset="2"/>
                </a:rPr>
                <a:t>4</a:t>
              </a:r>
              <a:r>
                <a:rPr kumimoji="1" lang="en-US" altLang="zh-CN" sz="900" dirty="0">
                  <a:solidFill>
                    <a:srgbClr val="333399"/>
                  </a:solidFill>
                  <a:ea typeface="黑体" panose="02010609060101010101" pitchFamily="49" charset="-122"/>
                  <a:sym typeface="Symbol" panose="05050102010706020507" pitchFamily="18" charset="2"/>
                </a:rPr>
                <a:t> </a:t>
              </a:r>
              <a:r>
                <a:rPr kumimoji="1" lang="en-US" altLang="zh-CN" dirty="0">
                  <a:solidFill>
                    <a:srgbClr val="333399"/>
                  </a:solidFill>
                  <a:ea typeface="黑体" panose="02010609060101010101" pitchFamily="49" charset="-122"/>
                  <a:sym typeface="Symbol" panose="05050102010706020507" pitchFamily="18" charset="2"/>
                </a:rPr>
                <a:t></a:t>
              </a:r>
              <a:r>
                <a:rPr kumimoji="1" lang="en-US" altLang="zh-CN" sz="900" dirty="0">
                  <a:solidFill>
                    <a:srgbClr val="333399"/>
                  </a:solidFill>
                  <a:ea typeface="黑体" panose="02010609060101010101" pitchFamily="49" charset="-122"/>
                  <a:sym typeface="Symbol" panose="05050102010706020507" pitchFamily="18" charset="2"/>
                </a:rPr>
                <a:t> </a:t>
              </a:r>
              <a:r>
                <a:rPr kumimoji="1" lang="en-US" altLang="zh-CN" dirty="0">
                  <a:solidFill>
                    <a:srgbClr val="333399"/>
                  </a:solidFill>
                  <a:ea typeface="黑体" panose="02010609060101010101" pitchFamily="49" charset="-122"/>
                  <a:sym typeface="Symbol" panose="05050102010706020507" pitchFamily="18" charset="2"/>
                </a:rPr>
                <a:t>10</a:t>
              </a:r>
              <a:r>
                <a:rPr kumimoji="1" lang="en-US" altLang="zh-CN" baseline="30000" dirty="0">
                  <a:solidFill>
                    <a:srgbClr val="333399"/>
                  </a:solidFill>
                  <a:ea typeface="黑体" panose="02010609060101010101" pitchFamily="49" charset="-122"/>
                  <a:sym typeface="Symbol" panose="05050102010706020507" pitchFamily="18" charset="2"/>
                </a:rPr>
                <a:t>6</a:t>
              </a:r>
              <a:r>
                <a:rPr kumimoji="1" lang="en-US" altLang="zh-CN" sz="1200" baseline="30000" dirty="0">
                  <a:solidFill>
                    <a:srgbClr val="333399"/>
                  </a:solidFill>
                  <a:ea typeface="黑体" panose="02010609060101010101" pitchFamily="49" charset="-122"/>
                  <a:sym typeface="Symbol" panose="05050102010706020507" pitchFamily="18" charset="2"/>
                </a:rPr>
                <a:t> </a:t>
              </a:r>
              <a:r>
                <a:rPr kumimoji="1" lang="zh-CN" altLang="en-US" dirty="0">
                  <a:solidFill>
                    <a:srgbClr val="333399"/>
                  </a:solidFill>
                  <a:ea typeface="黑体" panose="02010609060101010101" pitchFamily="49" charset="-122"/>
                  <a:sym typeface="Symbol" panose="05050102010706020507" pitchFamily="18" charset="2"/>
                </a:rPr>
                <a:t>个比特</a:t>
              </a:r>
              <a:endParaRPr kumimoji="1" lang="zh-CN" altLang="en-US" dirty="0">
                <a:solidFill>
                  <a:srgbClr val="333399"/>
                </a:solidFill>
                <a:ea typeface="黑体" panose="02010609060101010101" pitchFamily="49" charset="-122"/>
              </a:endParaRPr>
            </a:p>
          </p:txBody>
        </p:sp>
        <p:sp>
          <p:nvSpPr>
            <p:cNvPr id="29" name="Line 22"/>
            <p:cNvSpPr>
              <a:spLocks noChangeShapeType="1"/>
            </p:cNvSpPr>
            <p:nvPr/>
          </p:nvSpPr>
          <p:spPr bwMode="auto">
            <a:xfrm>
              <a:off x="2242" y="3190"/>
              <a:ext cx="0" cy="9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 name="Line 23"/>
            <p:cNvSpPr>
              <a:spLocks noChangeShapeType="1"/>
            </p:cNvSpPr>
            <p:nvPr/>
          </p:nvSpPr>
          <p:spPr bwMode="auto">
            <a:xfrm>
              <a:off x="2353" y="3190"/>
              <a:ext cx="0" cy="9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1"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2"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 name="Text Box 26"/>
            <p:cNvSpPr txBox="1">
              <a:spLocks noChangeArrowheads="1"/>
            </p:cNvSpPr>
            <p:nvPr/>
          </p:nvSpPr>
          <p:spPr bwMode="auto">
            <a:xfrm>
              <a:off x="2074" y="2953"/>
              <a:ext cx="6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00">
                  <a:solidFill>
                    <a:srgbClr val="333399"/>
                  </a:solidFill>
                  <a:ea typeface="黑体" panose="02010609060101010101" pitchFamily="49" charset="-122"/>
                </a:rPr>
                <a:t>0.25 </a:t>
              </a:r>
              <a:r>
                <a:rPr kumimoji="1" lang="en-US" altLang="zh-CN" sz="1500">
                  <a:solidFill>
                    <a:srgbClr val="333399"/>
                  </a:solidFill>
                  <a:ea typeface="黑体" panose="02010609060101010101" pitchFamily="49" charset="-122"/>
                  <a:sym typeface="Symbol" panose="05050102010706020507" pitchFamily="18" charset="2"/>
                </a:rPr>
                <a:t>s</a:t>
              </a:r>
              <a:endParaRPr kumimoji="1" lang="en-US" altLang="zh-CN" sz="1500">
                <a:solidFill>
                  <a:srgbClr val="333399"/>
                </a:solidFill>
                <a:ea typeface="黑体" panose="02010609060101010101" pitchFamily="49" charset="-122"/>
              </a:endParaRPr>
            </a:p>
          </p:txBody>
        </p:sp>
        <p:sp>
          <p:nvSpPr>
            <p:cNvPr id="34" name="Text Box 32"/>
            <p:cNvSpPr txBox="1">
              <a:spLocks noChangeArrowheads="1"/>
            </p:cNvSpPr>
            <p:nvPr/>
          </p:nvSpPr>
          <p:spPr bwMode="auto">
            <a:xfrm>
              <a:off x="204" y="3269"/>
              <a:ext cx="791" cy="543"/>
            </a:xfrm>
            <a:prstGeom prst="rect">
              <a:avLst/>
            </a:prstGeom>
            <a:solidFill>
              <a:srgbClr val="FFFF99"/>
            </a:solidFill>
            <a:ln w="9525">
              <a:solidFill>
                <a:schemeClr val="folHlink"/>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333399"/>
                  </a:solidFill>
                  <a:ea typeface="黑体" panose="02010609060101010101" pitchFamily="49" charset="-122"/>
                </a:rPr>
                <a:t>带宽为</a:t>
              </a:r>
            </a:p>
            <a:p>
              <a:pPr eaLnBrk="1" hangingPunct="1"/>
              <a:r>
                <a:rPr lang="en-US" altLang="zh-CN">
                  <a:solidFill>
                    <a:srgbClr val="333399"/>
                  </a:solidFill>
                  <a:ea typeface="黑体" panose="02010609060101010101" pitchFamily="49" charset="-122"/>
                </a:rPr>
                <a:t>4 Mb/s </a:t>
              </a:r>
            </a:p>
          </p:txBody>
        </p:sp>
      </p:grpSp>
    </p:spTree>
    <p:extLst>
      <p:ext uri="{BB962C8B-B14F-4D97-AF65-F5344CB8AC3E}">
        <p14:creationId xmlns:p14="http://schemas.microsoft.com/office/powerpoint/2010/main" val="286761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idx="1"/>
          </p:nvPr>
        </p:nvSpPr>
        <p:spPr>
          <a:xfrm>
            <a:off x="291400" y="949234"/>
            <a:ext cx="8531051" cy="3813685"/>
          </a:xfrm>
        </p:spPr>
        <p:txBody>
          <a:bodyPr>
            <a:normAutofit/>
          </a:bodyPr>
          <a:lstStyle/>
          <a:p>
            <a:pPr marL="514350" indent="-514350" eaLnBrk="1" hangingPunct="1">
              <a:buFont typeface="+mj-lt"/>
              <a:buAutoNum type="arabicPeriod" startAt="3"/>
            </a:pPr>
            <a:r>
              <a:rPr lang="zh-CN" altLang="en-US" sz="3600" b="1" dirty="0" smtClean="0">
                <a:effectLst>
                  <a:outerShdw blurRad="38100" dist="38100" dir="2700000" algn="tl">
                    <a:srgbClr val="000000">
                      <a:alpha val="43137"/>
                    </a:srgbClr>
                  </a:outerShdw>
                </a:effectLst>
              </a:rPr>
              <a:t>吞吐量</a:t>
            </a:r>
            <a:endParaRPr lang="en-US" altLang="zh-CN" sz="3600" b="1" dirty="0" smtClean="0">
              <a:effectLst>
                <a:outerShdw blurRad="38100" dist="38100" dir="2700000" algn="tl">
                  <a:srgbClr val="000000">
                    <a:alpha val="43137"/>
                  </a:srgbClr>
                </a:outerShdw>
              </a:effectLst>
            </a:endParaRPr>
          </a:p>
          <a:p>
            <a:pPr eaLnBrk="1" hangingPunct="1"/>
            <a:r>
              <a:rPr lang="zh-CN" altLang="en-US" dirty="0" smtClean="0">
                <a:solidFill>
                  <a:srgbClr val="FF0000"/>
                </a:solidFill>
              </a:rPr>
              <a:t>吞吐量</a:t>
            </a:r>
            <a:r>
              <a:rPr lang="en-US" altLang="zh-CN" dirty="0" smtClean="0"/>
              <a:t>(throughput)</a:t>
            </a:r>
            <a:r>
              <a:rPr lang="zh-CN" altLang="en-US" dirty="0" smtClean="0"/>
              <a:t>表示在单位时间内通过某个网络（或信道、接口）的数据量。</a:t>
            </a:r>
          </a:p>
          <a:p>
            <a:pPr eaLnBrk="1" hangingPunct="1"/>
            <a:r>
              <a:rPr lang="zh-CN" altLang="en-US" dirty="0" smtClean="0"/>
              <a:t>吞吐量更经常地用于对现实世界中的网络的一种测量，以便知道</a:t>
            </a:r>
            <a:r>
              <a:rPr lang="zh-CN" altLang="en-US" dirty="0" smtClean="0">
                <a:solidFill>
                  <a:srgbClr val="333399"/>
                </a:solidFill>
              </a:rPr>
              <a:t>实际上到底有多少数据量能够通过网络</a:t>
            </a:r>
            <a:r>
              <a:rPr lang="zh-CN" altLang="en-US" dirty="0" smtClean="0"/>
              <a:t>。</a:t>
            </a:r>
          </a:p>
          <a:p>
            <a:pPr eaLnBrk="1" hangingPunct="1"/>
            <a:r>
              <a:rPr lang="zh-CN" altLang="en-US" dirty="0" smtClean="0">
                <a:solidFill>
                  <a:srgbClr val="FF0000"/>
                </a:solidFill>
              </a:rPr>
              <a:t>吞吐量</a:t>
            </a:r>
            <a:r>
              <a:rPr lang="zh-CN" altLang="en-US" dirty="0" smtClean="0"/>
              <a:t>与</a:t>
            </a:r>
            <a:r>
              <a:rPr lang="zh-CN" altLang="en-US" dirty="0" smtClean="0">
                <a:solidFill>
                  <a:srgbClr val="FF0000"/>
                </a:solidFill>
              </a:rPr>
              <a:t>带宽</a:t>
            </a:r>
            <a:r>
              <a:rPr lang="zh-CN" altLang="en-US" dirty="0" smtClean="0"/>
              <a:t>是不同的概念。  </a:t>
            </a:r>
          </a:p>
        </p:txBody>
      </p:sp>
      <p:sp>
        <p:nvSpPr>
          <p:cNvPr id="2" name="标题 1"/>
          <p:cNvSpPr>
            <a:spLocks noGrp="1"/>
          </p:cNvSpPr>
          <p:nvPr>
            <p:ph type="title"/>
          </p:nvPr>
        </p:nvSpPr>
        <p:spPr/>
        <p:txBody>
          <a:bodyPr/>
          <a:lstStyle/>
          <a:p>
            <a:r>
              <a:rPr lang="en-US" altLang="zh-CN" dirty="0" smtClean="0"/>
              <a:t>1.5  </a:t>
            </a:r>
            <a:r>
              <a:rPr lang="zh-CN" altLang="en-US" dirty="0"/>
              <a:t>网络的性能</a:t>
            </a:r>
            <a:r>
              <a:rPr lang="en-US" altLang="zh-CN" dirty="0" smtClean="0"/>
              <a:t>:</a:t>
            </a:r>
            <a:r>
              <a:rPr lang="zh-CN" altLang="en-US" dirty="0" smtClean="0"/>
              <a:t>吞吐量</a:t>
            </a:r>
            <a:endParaRPr lang="zh-CN" altLang="en-US" dirty="0"/>
          </a:p>
        </p:txBody>
      </p:sp>
    </p:spTree>
    <p:extLst>
      <p:ext uri="{BB962C8B-B14F-4D97-AF65-F5344CB8AC3E}">
        <p14:creationId xmlns:p14="http://schemas.microsoft.com/office/powerpoint/2010/main" val="76003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fade">
                                      <p:cBhvr>
                                        <p:cTn id="7" dur="500"/>
                                        <p:tgtEl>
                                          <p:spTgt spid="263171">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263171">
                                            <p:txEl>
                                              <p:pRg st="1" end="1"/>
                                            </p:txEl>
                                          </p:spTgt>
                                        </p:tgtEl>
                                        <p:attrNameLst>
                                          <p:attrName>style.visibility</p:attrName>
                                        </p:attrNameLst>
                                      </p:cBhvr>
                                      <p:to>
                                        <p:strVal val="visible"/>
                                      </p:to>
                                    </p:set>
                                    <p:animEffect transition="in" filter="fade">
                                      <p:cBhvr>
                                        <p:cTn id="11" dur="500"/>
                                        <p:tgtEl>
                                          <p:spTgt spid="263171">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263171">
                                            <p:txEl>
                                              <p:pRg st="2" end="2"/>
                                            </p:txEl>
                                          </p:spTgt>
                                        </p:tgtEl>
                                        <p:attrNameLst>
                                          <p:attrName>style.visibility</p:attrName>
                                        </p:attrNameLst>
                                      </p:cBhvr>
                                      <p:to>
                                        <p:strVal val="visible"/>
                                      </p:to>
                                    </p:set>
                                    <p:animEffect transition="in" filter="fade">
                                      <p:cBhvr>
                                        <p:cTn id="15" dur="500"/>
                                        <p:tgtEl>
                                          <p:spTgt spid="263171">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63171">
                                            <p:txEl>
                                              <p:pRg st="3" end="3"/>
                                            </p:txEl>
                                          </p:spTgt>
                                        </p:tgtEl>
                                        <p:attrNameLst>
                                          <p:attrName>style.visibility</p:attrName>
                                        </p:attrNameLst>
                                      </p:cBhvr>
                                      <p:to>
                                        <p:strVal val="visible"/>
                                      </p:to>
                                    </p:set>
                                    <p:animEffect transition="in" filter="fade">
                                      <p:cBhvr>
                                        <p:cTn id="19" dur="500"/>
                                        <p:tgtEl>
                                          <p:spTgt spid="263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网络</a:t>
            </a:r>
            <a:r>
              <a:rPr lang="zh-CN" altLang="en-US" dirty="0"/>
              <a:t>的性能</a:t>
            </a:r>
            <a:r>
              <a:rPr lang="en-US" altLang="zh-CN" dirty="0"/>
              <a:t>:</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a:xfrm>
            <a:off x="291401" y="886179"/>
            <a:ext cx="8531051" cy="4017020"/>
          </a:xfrm>
        </p:spPr>
        <p:txBody>
          <a:bodyPr>
            <a:normAutofit fontScale="92500" lnSpcReduction="10000"/>
          </a:bodyPr>
          <a:lstStyle/>
          <a:p>
            <a:pPr marL="742950" indent="-742950">
              <a:buFont typeface="+mj-lt"/>
              <a:buAutoNum type="arabicPeriod" startAt="4"/>
            </a:pPr>
            <a:r>
              <a:rPr lang="zh-CN" altLang="en-US" sz="3900" b="1" dirty="0" smtClean="0">
                <a:effectLst>
                  <a:outerShdw blurRad="38100" dist="38100" dir="2700000" algn="tl">
                    <a:srgbClr val="000000">
                      <a:alpha val="43137"/>
                    </a:srgbClr>
                  </a:outerShdw>
                </a:effectLst>
              </a:rPr>
              <a:t>时延</a:t>
            </a:r>
            <a:endParaRPr lang="en-US" altLang="zh-CN" sz="3900" dirty="0" smtClean="0"/>
          </a:p>
          <a:p>
            <a:r>
              <a:rPr lang="zh-CN" altLang="zh-CN" sz="3500" dirty="0" smtClean="0"/>
              <a:t>时延</a:t>
            </a:r>
            <a:r>
              <a:rPr lang="en-US" altLang="zh-CN" sz="3500" dirty="0" smtClean="0"/>
              <a:t> (delay </a:t>
            </a:r>
            <a:r>
              <a:rPr lang="zh-CN" altLang="zh-CN" sz="3500" dirty="0" smtClean="0"/>
              <a:t>或</a:t>
            </a:r>
            <a:r>
              <a:rPr lang="en-US" altLang="zh-CN" sz="3500" dirty="0" smtClean="0"/>
              <a:t> latency) </a:t>
            </a:r>
            <a:r>
              <a:rPr lang="zh-CN" altLang="zh-CN" sz="3500" dirty="0" smtClean="0"/>
              <a:t>是</a:t>
            </a:r>
            <a:r>
              <a:rPr lang="zh-CN" altLang="zh-CN" sz="3500" dirty="0"/>
              <a:t>指数据（一个报文或</a:t>
            </a:r>
            <a:r>
              <a:rPr lang="zh-CN" altLang="zh-CN" sz="3500" dirty="0" smtClean="0"/>
              <a:t>分组）</a:t>
            </a:r>
            <a:r>
              <a:rPr lang="zh-CN" altLang="zh-CN" sz="3500" dirty="0"/>
              <a:t>从网络（或链路）的一端传送到另一端所需的</a:t>
            </a:r>
            <a:r>
              <a:rPr lang="zh-CN" altLang="zh-CN" sz="3500" dirty="0" smtClean="0"/>
              <a:t>时间</a:t>
            </a:r>
            <a:r>
              <a:rPr lang="zh-CN" altLang="en-US" sz="3500" dirty="0" smtClean="0"/>
              <a:t>。</a:t>
            </a:r>
            <a:endParaRPr lang="en-US" altLang="zh-CN" sz="3500" dirty="0" smtClean="0"/>
          </a:p>
          <a:p>
            <a:r>
              <a:rPr lang="zh-CN" altLang="zh-CN" sz="3500" dirty="0" smtClean="0"/>
              <a:t>网络</a:t>
            </a:r>
            <a:r>
              <a:rPr lang="zh-CN" altLang="zh-CN" sz="3500" dirty="0"/>
              <a:t>中的</a:t>
            </a:r>
            <a:r>
              <a:rPr lang="zh-CN" altLang="zh-CN" sz="3500" dirty="0" smtClean="0"/>
              <a:t>时延由</a:t>
            </a:r>
            <a:r>
              <a:rPr lang="zh-CN" altLang="zh-CN" sz="3500" dirty="0"/>
              <a:t>以下几个不同的部分</a:t>
            </a:r>
            <a:r>
              <a:rPr lang="zh-CN" altLang="zh-CN" sz="3500" dirty="0" smtClean="0"/>
              <a:t>组成</a:t>
            </a:r>
            <a:r>
              <a:rPr lang="zh-CN" altLang="en-US" sz="3500" dirty="0" smtClean="0"/>
              <a:t>：</a:t>
            </a:r>
            <a:endParaRPr lang="en-US" altLang="zh-CN" sz="3500" dirty="0" smtClean="0"/>
          </a:p>
          <a:p>
            <a:pPr marL="857250" lvl="1" indent="-514350">
              <a:buFont typeface="+mj-lt"/>
              <a:buAutoNum type="arabicPeriod"/>
            </a:pPr>
            <a:r>
              <a:rPr lang="zh-CN" altLang="en-US" sz="3000" dirty="0" smtClean="0"/>
              <a:t>发送时延</a:t>
            </a:r>
            <a:r>
              <a:rPr lang="en-US" altLang="zh-CN" sz="3000" dirty="0" smtClean="0"/>
              <a:t>(transmission delay)</a:t>
            </a:r>
            <a:endParaRPr lang="en-US" altLang="zh-CN" sz="3000" dirty="0"/>
          </a:p>
          <a:p>
            <a:pPr marL="857250" lvl="1" indent="-514350">
              <a:buFont typeface="+mj-lt"/>
              <a:buAutoNum type="arabicPeriod"/>
            </a:pPr>
            <a:r>
              <a:rPr lang="zh-CN" altLang="en-US" sz="3000" dirty="0"/>
              <a:t>传播</a:t>
            </a:r>
            <a:r>
              <a:rPr lang="zh-CN" altLang="en-US" sz="3000" dirty="0" smtClean="0"/>
              <a:t>时延</a:t>
            </a:r>
            <a:r>
              <a:rPr lang="en-US" altLang="zh-CN" sz="3000" dirty="0" smtClean="0"/>
              <a:t>(propagation </a:t>
            </a:r>
            <a:r>
              <a:rPr lang="en-US" altLang="zh-CN" sz="3000" dirty="0"/>
              <a:t>delay</a:t>
            </a:r>
            <a:r>
              <a:rPr lang="en-US" altLang="zh-CN" sz="3000" dirty="0" smtClean="0"/>
              <a:t>)</a:t>
            </a:r>
          </a:p>
          <a:p>
            <a:pPr marL="857250" lvl="1" indent="-514350">
              <a:buFont typeface="+mj-lt"/>
              <a:buAutoNum type="arabicPeriod"/>
            </a:pPr>
            <a:r>
              <a:rPr lang="zh-CN" altLang="en-US" sz="3000" dirty="0" smtClean="0"/>
              <a:t>排队时延</a:t>
            </a:r>
            <a:r>
              <a:rPr lang="en-US" altLang="zh-CN" sz="3000" dirty="0" smtClean="0"/>
              <a:t>(queue delay)</a:t>
            </a:r>
          </a:p>
          <a:p>
            <a:pPr marL="857250" lvl="1" indent="-514350">
              <a:buFont typeface="+mj-lt"/>
              <a:buAutoNum type="arabicPeriod"/>
            </a:pPr>
            <a:r>
              <a:rPr lang="zh-CN" altLang="en-US" sz="3000" dirty="0" smtClean="0"/>
              <a:t>处理时延</a:t>
            </a:r>
            <a:endParaRPr lang="en-US" altLang="zh-CN" sz="3000" dirty="0" smtClean="0"/>
          </a:p>
        </p:txBody>
      </p:sp>
      <p:grpSp>
        <p:nvGrpSpPr>
          <p:cNvPr id="4" name="组合 3"/>
          <p:cNvGrpSpPr/>
          <p:nvPr/>
        </p:nvGrpSpPr>
        <p:grpSpPr>
          <a:xfrm>
            <a:off x="97070" y="4943787"/>
            <a:ext cx="8919712" cy="894189"/>
            <a:chOff x="1008783" y="2158181"/>
            <a:chExt cx="9631738" cy="894189"/>
          </a:xfrm>
        </p:grpSpPr>
        <p:sp>
          <p:nvSpPr>
            <p:cNvPr id="5" name="圆角矩形 4"/>
            <p:cNvSpPr/>
            <p:nvPr/>
          </p:nvSpPr>
          <p:spPr>
            <a:xfrm>
              <a:off x="1008783" y="2158181"/>
              <a:ext cx="9631738" cy="894189"/>
            </a:xfrm>
            <a:prstGeom prst="roundRect">
              <a:avLst/>
            </a:prstGeom>
            <a:solidFill>
              <a:srgbClr val="FFFF99"/>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6"/>
            <p:cNvSpPr txBox="1">
              <a:spLocks noChangeArrowheads="1"/>
            </p:cNvSpPr>
            <p:nvPr/>
          </p:nvSpPr>
          <p:spPr bwMode="auto">
            <a:xfrm>
              <a:off x="1104179" y="2342835"/>
              <a:ext cx="9443197" cy="584775"/>
            </a:xfrm>
            <a:prstGeom prst="rect">
              <a:avLst/>
            </a:prstGeom>
            <a:solidFill>
              <a:srgbClr val="FFFF99"/>
            </a:solidFill>
            <a:ln w="76200" cmpd="tri">
              <a:noFill/>
              <a:miter lim="800000"/>
              <a:headEnd/>
              <a:tailEnd/>
            </a:ln>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mn-ea"/>
                  <a:ea typeface="+mn-ea"/>
                </a:rPr>
                <a:t>总</a:t>
              </a:r>
              <a:r>
                <a:rPr lang="zh-CN" altLang="en-US" sz="3200" dirty="0" smtClean="0">
                  <a:solidFill>
                    <a:srgbClr val="FF0000"/>
                  </a:solidFill>
                  <a:latin typeface="+mn-ea"/>
                  <a:ea typeface="+mn-ea"/>
                </a:rPr>
                <a:t>时延</a:t>
              </a:r>
              <a:r>
                <a:rPr lang="en-US" altLang="zh-CN" sz="3200" b="1" dirty="0" smtClean="0">
                  <a:solidFill>
                    <a:srgbClr val="FF0000"/>
                  </a:solidFill>
                  <a:effectLst>
                    <a:outerShdw blurRad="38100" dist="38100" dir="2700000" algn="tl">
                      <a:srgbClr val="000000">
                        <a:alpha val="43137"/>
                      </a:srgbClr>
                    </a:outerShdw>
                  </a:effectLst>
                  <a:latin typeface="+mn-ea"/>
                  <a:ea typeface="+mn-ea"/>
                </a:rPr>
                <a:t>=</a:t>
              </a:r>
              <a:r>
                <a:rPr lang="zh-CN" altLang="en-US" sz="3200" dirty="0" smtClean="0">
                  <a:solidFill>
                    <a:srgbClr val="FF0000"/>
                  </a:solidFill>
                  <a:latin typeface="+mn-ea"/>
                  <a:ea typeface="+mn-ea"/>
                </a:rPr>
                <a:t>发送</a:t>
              </a:r>
              <a:r>
                <a:rPr lang="zh-CN" altLang="en-US" sz="3200" dirty="0">
                  <a:solidFill>
                    <a:srgbClr val="FF0000"/>
                  </a:solidFill>
                  <a:latin typeface="+mn-ea"/>
                  <a:ea typeface="+mn-ea"/>
                </a:rPr>
                <a:t>时延</a:t>
              </a:r>
              <a:r>
                <a:rPr lang="en-US" altLang="zh-CN" sz="3200" dirty="0">
                  <a:solidFill>
                    <a:srgbClr val="FF0000"/>
                  </a:solidFill>
                  <a:latin typeface="+mn-ea"/>
                  <a:ea typeface="+mn-ea"/>
                </a:rPr>
                <a:t>+</a:t>
              </a:r>
              <a:r>
                <a:rPr lang="zh-CN" altLang="en-US" sz="3200" dirty="0">
                  <a:solidFill>
                    <a:srgbClr val="FF0000"/>
                  </a:solidFill>
                  <a:latin typeface="+mn-ea"/>
                  <a:ea typeface="+mn-ea"/>
                </a:rPr>
                <a:t>传播时延</a:t>
              </a:r>
              <a:r>
                <a:rPr lang="en-US" altLang="zh-CN" sz="3200" dirty="0" smtClean="0">
                  <a:solidFill>
                    <a:srgbClr val="FF0000"/>
                  </a:solidFill>
                  <a:latin typeface="+mn-ea"/>
                  <a:ea typeface="+mn-ea"/>
                </a:rPr>
                <a:t>+</a:t>
              </a:r>
              <a:r>
                <a:rPr lang="zh-CN" altLang="en-US" sz="3200" dirty="0" smtClean="0">
                  <a:solidFill>
                    <a:srgbClr val="FF0000"/>
                  </a:solidFill>
                  <a:latin typeface="+mn-ea"/>
                  <a:ea typeface="+mn-ea"/>
                </a:rPr>
                <a:t>排队时延</a:t>
              </a:r>
              <a:r>
                <a:rPr lang="en-US" altLang="zh-CN" sz="3200" dirty="0">
                  <a:solidFill>
                    <a:srgbClr val="FF0000"/>
                  </a:solidFill>
                  <a:latin typeface="+mn-ea"/>
                  <a:ea typeface="+mn-ea"/>
                </a:rPr>
                <a:t>+</a:t>
              </a:r>
              <a:r>
                <a:rPr lang="zh-CN" altLang="en-US" sz="3200" dirty="0">
                  <a:solidFill>
                    <a:srgbClr val="FF0000"/>
                  </a:solidFill>
                  <a:latin typeface="+mn-ea"/>
                  <a:ea typeface="+mn-ea"/>
                </a:rPr>
                <a:t>处理时延</a:t>
              </a:r>
            </a:p>
          </p:txBody>
        </p:sp>
      </p:grpSp>
    </p:spTree>
    <p:extLst>
      <p:ext uri="{BB962C8B-B14F-4D97-AF65-F5344CB8AC3E}">
        <p14:creationId xmlns:p14="http://schemas.microsoft.com/office/powerpoint/2010/main" val="7510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50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291400" y="1006789"/>
            <a:ext cx="8531051" cy="3408808"/>
          </a:xfrm>
        </p:spPr>
        <p:txBody>
          <a:bodyPr>
            <a:normAutofit/>
          </a:bodyPr>
          <a:lstStyle/>
          <a:p>
            <a:r>
              <a:rPr lang="zh-CN" altLang="en-US" u="sng" dirty="0">
                <a:solidFill>
                  <a:srgbClr val="FF0000"/>
                </a:solidFill>
              </a:rPr>
              <a:t>发送</a:t>
            </a:r>
            <a:r>
              <a:rPr lang="zh-CN" altLang="en-US" u="sng" dirty="0" smtClean="0">
                <a:solidFill>
                  <a:srgbClr val="FF0000"/>
                </a:solidFill>
              </a:rPr>
              <a:t>时延 </a:t>
            </a:r>
            <a:r>
              <a:rPr lang="en-US" altLang="zh-CN" dirty="0" smtClean="0"/>
              <a:t>(</a:t>
            </a:r>
            <a:r>
              <a:rPr lang="zh-CN" altLang="en-US" dirty="0">
                <a:solidFill>
                  <a:srgbClr val="FF0000"/>
                </a:solidFill>
              </a:rPr>
              <a:t>传输</a:t>
            </a:r>
            <a:r>
              <a:rPr lang="zh-CN" altLang="en-US" dirty="0"/>
              <a:t>时延</a:t>
            </a:r>
            <a:r>
              <a:rPr lang="en-US" altLang="zh-CN" dirty="0" smtClean="0"/>
              <a:t>):</a:t>
            </a:r>
            <a:r>
              <a:rPr lang="zh-CN" altLang="en-US" dirty="0" smtClean="0"/>
              <a:t>发送数据时</a:t>
            </a:r>
            <a:r>
              <a:rPr lang="zh-CN" altLang="en-US" dirty="0"/>
              <a:t>，</a:t>
            </a:r>
            <a:r>
              <a:rPr lang="zh-CN" altLang="en-US" dirty="0" smtClean="0"/>
              <a:t>数据块从结点进入到传输媒体所需要的时间。</a:t>
            </a:r>
          </a:p>
          <a:p>
            <a:pPr eaLnBrk="1" hangingPunct="1">
              <a:lnSpc>
                <a:spcPct val="90000"/>
              </a:lnSpc>
            </a:pPr>
            <a:r>
              <a:rPr lang="zh-CN" altLang="en-US" dirty="0" smtClean="0"/>
              <a:t>也就是从发送数据帧的</a:t>
            </a:r>
            <a:r>
              <a:rPr lang="zh-CN" altLang="en-US" dirty="0" smtClean="0">
                <a:solidFill>
                  <a:srgbClr val="FF0000"/>
                </a:solidFill>
              </a:rPr>
              <a:t>第一个</a:t>
            </a:r>
            <a:r>
              <a:rPr lang="zh-CN" altLang="en-US" dirty="0" smtClean="0"/>
              <a:t>比特算起，到该帧的</a:t>
            </a:r>
            <a:r>
              <a:rPr lang="zh-CN" altLang="en-US" dirty="0" smtClean="0">
                <a:solidFill>
                  <a:srgbClr val="FF0000"/>
                </a:solidFill>
              </a:rPr>
              <a:t>最后一个</a:t>
            </a:r>
            <a:r>
              <a:rPr lang="zh-CN" altLang="en-US" dirty="0" smtClean="0"/>
              <a:t>比特发送完毕所需的时间。</a:t>
            </a:r>
            <a:endParaRPr lang="en-US" altLang="zh-CN" dirty="0" smtClean="0"/>
          </a:p>
          <a:p>
            <a:pPr lvl="1">
              <a:buFont typeface="Wingdings" panose="05000000000000000000" pitchFamily="2" charset="2"/>
              <a:buChar char="ü"/>
            </a:pPr>
            <a:r>
              <a:rPr lang="en-US" altLang="zh-CN" dirty="0" smtClean="0"/>
              <a:t> R</a:t>
            </a:r>
            <a:r>
              <a:rPr lang="en-US" altLang="zh-CN" dirty="0"/>
              <a:t>= </a:t>
            </a:r>
            <a:r>
              <a:rPr lang="zh-CN" altLang="en-US" dirty="0"/>
              <a:t>链路带宽 </a:t>
            </a:r>
            <a:r>
              <a:rPr lang="en-US" altLang="zh-CN" dirty="0"/>
              <a:t>(bps)</a:t>
            </a:r>
          </a:p>
          <a:p>
            <a:pPr lvl="1">
              <a:buFont typeface="Wingdings" panose="05000000000000000000" pitchFamily="2" charset="2"/>
              <a:buChar char="ü"/>
            </a:pPr>
            <a:r>
              <a:rPr lang="en-US" altLang="zh-CN" dirty="0" smtClean="0"/>
              <a:t> L</a:t>
            </a:r>
            <a:r>
              <a:rPr lang="en-US" altLang="zh-CN" dirty="0"/>
              <a:t>= </a:t>
            </a:r>
            <a:r>
              <a:rPr lang="zh-CN" altLang="en-US" dirty="0"/>
              <a:t>分组长度 </a:t>
            </a:r>
            <a:r>
              <a:rPr lang="en-US" altLang="zh-CN" dirty="0"/>
              <a:t>(</a:t>
            </a:r>
            <a:r>
              <a:rPr lang="zh-CN" altLang="en-US" dirty="0"/>
              <a:t>比特</a:t>
            </a:r>
            <a:r>
              <a:rPr lang="en-US" altLang="zh-CN" dirty="0"/>
              <a:t>)</a:t>
            </a:r>
          </a:p>
          <a:p>
            <a:pPr lvl="1">
              <a:buFont typeface="Wingdings" panose="05000000000000000000" pitchFamily="2" charset="2"/>
              <a:buChar char="ü"/>
            </a:pPr>
            <a:r>
              <a:rPr lang="zh-CN" altLang="en-US" dirty="0" smtClean="0"/>
              <a:t> 发送</a:t>
            </a:r>
            <a:r>
              <a:rPr lang="zh-CN" altLang="en-US" dirty="0"/>
              <a:t>比特进入链路的时间</a:t>
            </a:r>
            <a:r>
              <a:rPr lang="en-US" altLang="zh-CN" dirty="0"/>
              <a:t>= </a:t>
            </a:r>
            <a:r>
              <a:rPr lang="en-US" altLang="zh-CN" dirty="0" smtClean="0"/>
              <a:t>L/R</a:t>
            </a:r>
            <a:r>
              <a:rPr lang="zh-CN" altLang="en-US" sz="3600" dirty="0" smtClean="0"/>
              <a:t> </a:t>
            </a:r>
          </a:p>
        </p:txBody>
      </p:sp>
      <p:sp>
        <p:nvSpPr>
          <p:cNvPr id="264196" name="Rectangle 5"/>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nvGrpSpPr>
          <p:cNvPr id="4" name="组合 3"/>
          <p:cNvGrpSpPr/>
          <p:nvPr/>
        </p:nvGrpSpPr>
        <p:grpSpPr>
          <a:xfrm>
            <a:off x="1748410" y="4825218"/>
            <a:ext cx="5617029" cy="1506583"/>
            <a:chOff x="1637211" y="3962400"/>
            <a:chExt cx="5617029" cy="1506583"/>
          </a:xfrm>
        </p:grpSpPr>
        <p:sp>
          <p:nvSpPr>
            <p:cNvPr id="264198" name="Rectangle 14"/>
            <p:cNvSpPr>
              <a:spLocks noChangeArrowheads="1"/>
            </p:cNvSpPr>
            <p:nvPr/>
          </p:nvSpPr>
          <p:spPr bwMode="auto">
            <a:xfrm>
              <a:off x="1637211" y="3962400"/>
              <a:ext cx="5617029" cy="1506583"/>
            </a:xfrm>
            <a:prstGeom prst="rect">
              <a:avLst/>
            </a:prstGeom>
            <a:solidFill>
              <a:srgbClr val="FFFF99"/>
            </a:solidFill>
            <a:ln w="76200" cmpd="tri">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64199" name="Text Box 9"/>
            <p:cNvSpPr txBox="1">
              <a:spLocks noChangeArrowheads="1"/>
            </p:cNvSpPr>
            <p:nvPr/>
          </p:nvSpPr>
          <p:spPr bwMode="auto">
            <a:xfrm>
              <a:off x="1881150" y="4440332"/>
              <a:ext cx="1778655" cy="3648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发送时延 </a:t>
              </a:r>
              <a:r>
                <a:rPr lang="en-US" altLang="zh-CN" sz="2400" dirty="0">
                  <a:solidFill>
                    <a:srgbClr val="333399"/>
                  </a:solidFill>
                  <a:latin typeface="Tahoma" panose="020B0604030504040204" pitchFamily="34" charset="0"/>
                  <a:ea typeface="黑体" panose="02010609060101010101" pitchFamily="49" charset="-122"/>
                </a:rPr>
                <a:t>= </a:t>
              </a:r>
            </a:p>
          </p:txBody>
        </p:sp>
        <p:sp>
          <p:nvSpPr>
            <p:cNvPr id="264200" name="Text Box 10"/>
            <p:cNvSpPr txBox="1">
              <a:spLocks noChangeArrowheads="1"/>
            </p:cNvSpPr>
            <p:nvPr/>
          </p:nvSpPr>
          <p:spPr bwMode="auto">
            <a:xfrm>
              <a:off x="3954573" y="4216617"/>
              <a:ext cx="2920261"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数据块</a:t>
              </a:r>
              <a:r>
                <a:rPr lang="zh-CN" altLang="en-US" sz="2400" dirty="0" smtClean="0">
                  <a:solidFill>
                    <a:srgbClr val="333399"/>
                  </a:solidFill>
                  <a:latin typeface="Tahoma" panose="020B0604030504040204" pitchFamily="34" charset="0"/>
                  <a:ea typeface="黑体" panose="02010609060101010101" pitchFamily="49" charset="-122"/>
                </a:rPr>
                <a:t>长度</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比特</a:t>
              </a:r>
              <a:r>
                <a:rPr lang="en-US" altLang="zh-CN" sz="2400" dirty="0" smtClean="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4201" name="Text Box 11"/>
            <p:cNvSpPr txBox="1">
              <a:spLocks noChangeArrowheads="1"/>
            </p:cNvSpPr>
            <p:nvPr/>
          </p:nvSpPr>
          <p:spPr bwMode="auto">
            <a:xfrm>
              <a:off x="3934609" y="4789263"/>
              <a:ext cx="2985599"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信道</a:t>
              </a:r>
              <a:r>
                <a:rPr lang="zh-CN" altLang="en-US" sz="2400" dirty="0" smtClean="0">
                  <a:solidFill>
                    <a:srgbClr val="333399"/>
                  </a:solidFill>
                  <a:latin typeface="Tahoma" panose="020B0604030504040204" pitchFamily="34" charset="0"/>
                  <a:ea typeface="黑体" panose="02010609060101010101" pitchFamily="49" charset="-122"/>
                </a:rPr>
                <a:t>带宽</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比特</a:t>
              </a:r>
              <a:r>
                <a:rPr lang="en-US" altLang="zh-CN" sz="2400" dirty="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秒</a:t>
              </a:r>
              <a:r>
                <a:rPr lang="en-US" altLang="zh-CN" sz="2400" dirty="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4202" name="Line 12"/>
            <p:cNvSpPr>
              <a:spLocks noChangeShapeType="1"/>
            </p:cNvSpPr>
            <p:nvPr/>
          </p:nvSpPr>
          <p:spPr bwMode="auto">
            <a:xfrm flipV="1">
              <a:off x="3764003" y="4685210"/>
              <a:ext cx="3156205" cy="6769"/>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3" name="标题 2"/>
          <p:cNvSpPr>
            <a:spLocks noGrp="1"/>
          </p:cNvSpPr>
          <p:nvPr>
            <p:ph type="title"/>
          </p:nvPr>
        </p:nvSpPr>
        <p:spPr/>
        <p:txBody>
          <a:bodyPr/>
          <a:lstStyle/>
          <a:p>
            <a:r>
              <a:rPr lang="en-US" altLang="zh-CN" dirty="0" smtClean="0"/>
              <a:t>1.5  </a:t>
            </a:r>
            <a:r>
              <a:rPr lang="zh-CN" altLang="en-US" dirty="0"/>
              <a:t>网络的性能</a:t>
            </a:r>
            <a:r>
              <a:rPr lang="en-US" altLang="zh-CN" dirty="0"/>
              <a:t>:</a:t>
            </a:r>
            <a:r>
              <a:rPr lang="zh-CN" altLang="en-US" dirty="0" smtClean="0"/>
              <a:t>时延</a:t>
            </a:r>
            <a:r>
              <a:rPr lang="en-US" altLang="zh-CN" dirty="0"/>
              <a:t>(</a:t>
            </a:r>
            <a:r>
              <a:rPr lang="en-US" altLang="zh-CN" dirty="0" smtClean="0"/>
              <a:t>delay/latency</a:t>
            </a:r>
            <a:r>
              <a:rPr lang="en-US" altLang="zh-CN" dirty="0"/>
              <a:t>)</a:t>
            </a:r>
            <a:endParaRPr lang="zh-CN" altLang="en-US" dirty="0"/>
          </a:p>
        </p:txBody>
      </p:sp>
    </p:spTree>
    <p:extLst>
      <p:ext uri="{BB962C8B-B14F-4D97-AF65-F5344CB8AC3E}">
        <p14:creationId xmlns:p14="http://schemas.microsoft.com/office/powerpoint/2010/main" val="2075060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88067">
                                            <p:txEl>
                                              <p:pRg st="1" end="1"/>
                                            </p:txEl>
                                          </p:spTgt>
                                        </p:tgtEl>
                                        <p:attrNameLst>
                                          <p:attrName>style.visibility</p:attrName>
                                        </p:attrNameLst>
                                      </p:cBhvr>
                                      <p:to>
                                        <p:strVal val="visible"/>
                                      </p:to>
                                    </p:set>
                                    <p:animEffect transition="in" filter="fade">
                                      <p:cBhvr>
                                        <p:cTn id="11" dur="500"/>
                                        <p:tgtEl>
                                          <p:spTgt spid="88067">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88067">
                                            <p:txEl>
                                              <p:pRg st="2" end="2"/>
                                            </p:txEl>
                                          </p:spTgt>
                                        </p:tgtEl>
                                        <p:attrNameLst>
                                          <p:attrName>style.visibility</p:attrName>
                                        </p:attrNameLst>
                                      </p:cBhvr>
                                      <p:to>
                                        <p:strVal val="visible"/>
                                      </p:to>
                                    </p:set>
                                    <p:animEffect transition="in" filter="fade">
                                      <p:cBhvr>
                                        <p:cTn id="15" dur="500"/>
                                        <p:tgtEl>
                                          <p:spTgt spid="88067">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88067">
                                            <p:txEl>
                                              <p:pRg st="3" end="3"/>
                                            </p:txEl>
                                          </p:spTgt>
                                        </p:tgtEl>
                                        <p:attrNameLst>
                                          <p:attrName>style.visibility</p:attrName>
                                        </p:attrNameLst>
                                      </p:cBhvr>
                                      <p:to>
                                        <p:strVal val="visible"/>
                                      </p:to>
                                    </p:set>
                                    <p:animEffect transition="in" filter="fade">
                                      <p:cBhvr>
                                        <p:cTn id="19" dur="500"/>
                                        <p:tgtEl>
                                          <p:spTgt spid="88067">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88067">
                                            <p:txEl>
                                              <p:pRg st="4" end="4"/>
                                            </p:txEl>
                                          </p:spTgt>
                                        </p:tgtEl>
                                        <p:attrNameLst>
                                          <p:attrName>style.visibility</p:attrName>
                                        </p:attrNameLst>
                                      </p:cBhvr>
                                      <p:to>
                                        <p:strVal val="visible"/>
                                      </p:to>
                                    </p:set>
                                    <p:animEffect transition="in" filter="fade">
                                      <p:cBhvr>
                                        <p:cTn id="23" dur="500"/>
                                        <p:tgtEl>
                                          <p:spTgt spid="88067">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291401" y="926404"/>
            <a:ext cx="8531052" cy="2435331"/>
          </a:xfrm>
        </p:spPr>
        <p:txBody>
          <a:bodyPr>
            <a:normAutofit/>
          </a:bodyPr>
          <a:lstStyle/>
          <a:p>
            <a:pPr eaLnBrk="1" hangingPunct="1"/>
            <a:r>
              <a:rPr lang="zh-CN" altLang="en-US" u="sng" dirty="0" smtClean="0">
                <a:solidFill>
                  <a:srgbClr val="FF0000"/>
                </a:solidFill>
              </a:rPr>
              <a:t>传播时延</a:t>
            </a:r>
            <a:r>
              <a:rPr lang="en-US" altLang="zh-CN" dirty="0" smtClean="0">
                <a:solidFill>
                  <a:srgbClr val="FF0000"/>
                </a:solidFill>
              </a:rPr>
              <a:t>:</a:t>
            </a:r>
            <a:r>
              <a:rPr lang="zh-CN" altLang="en-US" dirty="0" smtClean="0"/>
              <a:t>电磁波在信道中需要传播一定的距离而花费的时间。</a:t>
            </a:r>
            <a:endParaRPr lang="en-US" altLang="zh-CN" dirty="0" smtClean="0"/>
          </a:p>
          <a:p>
            <a:pPr lvl="1">
              <a:buFont typeface="Wingdings" panose="05000000000000000000" pitchFamily="2" charset="2"/>
              <a:buChar char="ü"/>
            </a:pPr>
            <a:r>
              <a:rPr lang="en-US" altLang="zh-CN" dirty="0" smtClean="0"/>
              <a:t> d </a:t>
            </a:r>
            <a:r>
              <a:rPr lang="en-US" altLang="zh-CN" dirty="0"/>
              <a:t>= </a:t>
            </a:r>
            <a:r>
              <a:rPr lang="zh-CN" altLang="en-US" dirty="0"/>
              <a:t>物理链路的长度</a:t>
            </a:r>
          </a:p>
          <a:p>
            <a:pPr lvl="1">
              <a:buFont typeface="Wingdings" panose="05000000000000000000" pitchFamily="2" charset="2"/>
              <a:buChar char="ü"/>
            </a:pPr>
            <a:r>
              <a:rPr lang="en-US" altLang="zh-CN" dirty="0" smtClean="0"/>
              <a:t> s </a:t>
            </a:r>
            <a:r>
              <a:rPr lang="en-US" altLang="zh-CN" dirty="0"/>
              <a:t>= </a:t>
            </a:r>
            <a:r>
              <a:rPr lang="zh-CN" altLang="en-US" dirty="0"/>
              <a:t>在媒体中传播的速度</a:t>
            </a:r>
            <a:r>
              <a:rPr lang="en-US" altLang="zh-CN" dirty="0"/>
              <a:t> (~2x10</a:t>
            </a:r>
            <a:r>
              <a:rPr lang="en-US" altLang="zh-CN" baseline="30000" dirty="0"/>
              <a:t>8</a:t>
            </a:r>
            <a:r>
              <a:rPr lang="en-US" altLang="zh-CN" dirty="0"/>
              <a:t> m/sec)</a:t>
            </a:r>
          </a:p>
          <a:p>
            <a:pPr lvl="1">
              <a:buFont typeface="Wingdings" panose="05000000000000000000" pitchFamily="2" charset="2"/>
              <a:buChar char="ü"/>
            </a:pPr>
            <a:r>
              <a:rPr lang="zh-CN" altLang="en-US" dirty="0" smtClean="0"/>
              <a:t> 传播</a:t>
            </a:r>
            <a:r>
              <a:rPr lang="zh-CN" altLang="en-US" dirty="0"/>
              <a:t>时延 </a:t>
            </a:r>
            <a:r>
              <a:rPr lang="en-US" altLang="zh-CN" dirty="0"/>
              <a:t>= </a:t>
            </a:r>
            <a:r>
              <a:rPr lang="en-US" altLang="zh-CN" dirty="0" smtClean="0"/>
              <a:t>d/s</a:t>
            </a:r>
            <a:endParaRPr lang="en-US" altLang="zh-CN" dirty="0"/>
          </a:p>
        </p:txBody>
      </p:sp>
      <p:sp>
        <p:nvSpPr>
          <p:cNvPr id="265220" name="Rectangle 4"/>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grpSp>
        <p:nvGrpSpPr>
          <p:cNvPr id="4" name="组合 3"/>
          <p:cNvGrpSpPr/>
          <p:nvPr/>
        </p:nvGrpSpPr>
        <p:grpSpPr>
          <a:xfrm>
            <a:off x="1146868" y="3483906"/>
            <a:ext cx="6583680" cy="1367244"/>
            <a:chOff x="1550127" y="4136573"/>
            <a:chExt cx="6583680" cy="1367244"/>
          </a:xfrm>
        </p:grpSpPr>
        <p:sp>
          <p:nvSpPr>
            <p:cNvPr id="265222" name="Rectangle 7"/>
            <p:cNvSpPr>
              <a:spLocks noChangeArrowheads="1"/>
            </p:cNvSpPr>
            <p:nvPr/>
          </p:nvSpPr>
          <p:spPr bwMode="auto">
            <a:xfrm>
              <a:off x="1550127" y="4136573"/>
              <a:ext cx="6583680" cy="1367244"/>
            </a:xfrm>
            <a:prstGeom prst="rect">
              <a:avLst/>
            </a:prstGeom>
            <a:solidFill>
              <a:srgbClr val="FFFF99"/>
            </a:solidFill>
            <a:ln w="76200" cmpd="tri">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65223" name="Text Box 9"/>
            <p:cNvSpPr txBox="1">
              <a:spLocks noChangeArrowheads="1"/>
            </p:cNvSpPr>
            <p:nvPr/>
          </p:nvSpPr>
          <p:spPr bwMode="auto">
            <a:xfrm>
              <a:off x="1672039" y="4506488"/>
              <a:ext cx="1897413"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传播时延 </a:t>
              </a:r>
              <a:r>
                <a:rPr lang="en-US" altLang="zh-CN" sz="2400" dirty="0">
                  <a:solidFill>
                    <a:srgbClr val="333399"/>
                  </a:solidFill>
                  <a:latin typeface="Tahoma" panose="020B0604030504040204" pitchFamily="34" charset="0"/>
                  <a:ea typeface="黑体" panose="02010609060101010101" pitchFamily="49" charset="-122"/>
                </a:rPr>
                <a:t>= </a:t>
              </a:r>
            </a:p>
          </p:txBody>
        </p:sp>
        <p:sp>
          <p:nvSpPr>
            <p:cNvPr id="265224" name="Text Box 10"/>
            <p:cNvSpPr txBox="1">
              <a:spLocks noChangeArrowheads="1"/>
            </p:cNvSpPr>
            <p:nvPr/>
          </p:nvSpPr>
          <p:spPr bwMode="auto">
            <a:xfrm>
              <a:off x="4231295" y="4278068"/>
              <a:ext cx="2143379"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信道</a:t>
              </a:r>
              <a:r>
                <a:rPr lang="zh-CN" altLang="en-US" sz="2400" dirty="0" smtClean="0">
                  <a:solidFill>
                    <a:srgbClr val="333399"/>
                  </a:solidFill>
                  <a:latin typeface="Tahoma" panose="020B0604030504040204" pitchFamily="34" charset="0"/>
                  <a:ea typeface="黑体" panose="02010609060101010101" pitchFamily="49" charset="-122"/>
                </a:rPr>
                <a:t>长度</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米</a:t>
              </a:r>
              <a:r>
                <a:rPr lang="en-US" altLang="zh-CN" sz="2400" dirty="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5225" name="Text Box 11"/>
            <p:cNvSpPr txBox="1">
              <a:spLocks noChangeArrowheads="1"/>
            </p:cNvSpPr>
            <p:nvPr/>
          </p:nvSpPr>
          <p:spPr bwMode="auto">
            <a:xfrm>
              <a:off x="3438084" y="4852624"/>
              <a:ext cx="4591217"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99"/>
                  </a:solidFill>
                  <a:latin typeface="Tahoma" panose="020B0604030504040204" pitchFamily="34" charset="0"/>
                  <a:ea typeface="黑体" panose="02010609060101010101" pitchFamily="49" charset="-122"/>
                </a:rPr>
                <a:t>信号在信道上的传播</a:t>
              </a:r>
              <a:r>
                <a:rPr lang="zh-CN" altLang="en-US" sz="2400" dirty="0" smtClean="0">
                  <a:solidFill>
                    <a:srgbClr val="333399"/>
                  </a:solidFill>
                  <a:latin typeface="Tahoma" panose="020B0604030504040204" pitchFamily="34" charset="0"/>
                  <a:ea typeface="黑体" panose="02010609060101010101" pitchFamily="49" charset="-122"/>
                </a:rPr>
                <a:t>速率</a:t>
              </a:r>
              <a:r>
                <a:rPr lang="en-US" altLang="zh-CN" sz="2400" dirty="0" smtClean="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米</a:t>
              </a:r>
              <a:r>
                <a:rPr lang="en-US" altLang="zh-CN" sz="2400" dirty="0">
                  <a:solidFill>
                    <a:srgbClr val="FF0000"/>
                  </a:solidFill>
                  <a:latin typeface="Tahoma" panose="020B0604030504040204" pitchFamily="34" charset="0"/>
                  <a:ea typeface="黑体" panose="02010609060101010101" pitchFamily="49" charset="-122"/>
                </a:rPr>
                <a:t>/</a:t>
              </a:r>
              <a:r>
                <a:rPr lang="zh-CN" altLang="en-US" sz="2400" dirty="0" smtClean="0">
                  <a:solidFill>
                    <a:srgbClr val="FF0000"/>
                  </a:solidFill>
                  <a:latin typeface="Tahoma" panose="020B0604030504040204" pitchFamily="34" charset="0"/>
                  <a:ea typeface="黑体" panose="02010609060101010101" pitchFamily="49" charset="-122"/>
                </a:rPr>
                <a:t>秒</a:t>
              </a:r>
              <a:r>
                <a:rPr lang="en-US" altLang="zh-CN" sz="2400" dirty="0" smtClean="0">
                  <a:solidFill>
                    <a:srgbClr val="FF0000"/>
                  </a:solidFill>
                  <a:latin typeface="Tahoma" panose="020B0604030504040204" pitchFamily="34" charset="0"/>
                  <a:ea typeface="黑体" panose="02010609060101010101" pitchFamily="49" charset="-122"/>
                </a:rPr>
                <a:t>)</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265226" name="Line 12"/>
            <p:cNvSpPr>
              <a:spLocks noChangeShapeType="1"/>
            </p:cNvSpPr>
            <p:nvPr/>
          </p:nvSpPr>
          <p:spPr bwMode="auto">
            <a:xfrm flipV="1">
              <a:off x="3438084" y="4739732"/>
              <a:ext cx="4338670" cy="30913"/>
            </a:xfrm>
            <a:prstGeom prst="line">
              <a:avLst/>
            </a:prstGeom>
            <a:solidFill>
              <a:srgbClr val="FFFF99"/>
            </a:solidFill>
            <a:ln w="28575">
              <a:solidFill>
                <a:schemeClr val="folHlink"/>
              </a:solidFill>
              <a:round/>
              <a:headEnd/>
              <a:tailEnd/>
            </a:ln>
            <a:extLst/>
          </p:spPr>
          <p:txBody>
            <a:bodyPr/>
            <a:lstStyle/>
            <a:p>
              <a:endParaRPr lang="zh-CN" altLang="en-US" sz="1350"/>
            </a:p>
          </p:txBody>
        </p:sp>
      </p:grpSp>
      <p:sp>
        <p:nvSpPr>
          <p:cNvPr id="3" name="标题 2"/>
          <p:cNvSpPr>
            <a:spLocks noGrp="1"/>
          </p:cNvSpPr>
          <p:nvPr>
            <p:ph type="title"/>
          </p:nvPr>
        </p:nvSpPr>
        <p:spPr/>
        <p:txBody>
          <a:bodyPr/>
          <a:lstStyle/>
          <a:p>
            <a:r>
              <a:rPr lang="en-US" altLang="zh-CN" dirty="0" smtClean="0"/>
              <a:t>1.5  </a:t>
            </a:r>
            <a:r>
              <a:rPr lang="zh-CN" altLang="en-US" dirty="0"/>
              <a:t>网络的性能</a:t>
            </a:r>
            <a:r>
              <a:rPr lang="en-US" altLang="zh-CN" dirty="0"/>
              <a:t>:</a:t>
            </a:r>
            <a:r>
              <a:rPr lang="zh-CN" altLang="en-US" dirty="0"/>
              <a:t>时延</a:t>
            </a:r>
            <a:r>
              <a:rPr lang="en-US" altLang="zh-CN" dirty="0"/>
              <a:t>(delay/latency)</a:t>
            </a:r>
            <a:endParaRPr lang="zh-CN" altLang="en-US" dirty="0"/>
          </a:p>
        </p:txBody>
      </p:sp>
      <p:sp>
        <p:nvSpPr>
          <p:cNvPr id="11" name="Rectangle 3"/>
          <p:cNvSpPr txBox="1">
            <a:spLocks noChangeArrowheads="1"/>
          </p:cNvSpPr>
          <p:nvPr/>
        </p:nvSpPr>
        <p:spPr>
          <a:xfrm>
            <a:off x="361741" y="5414690"/>
            <a:ext cx="8460712" cy="1076545"/>
          </a:xfrm>
          <a:prstGeom prst="rect">
            <a:avLst/>
          </a:prstGeom>
          <a:solidFill>
            <a:srgbClr val="FFFF99"/>
          </a:solidFill>
          <a:ln>
            <a:solidFill>
              <a:srgbClr val="FFC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dirty="0" smtClean="0"/>
              <a:t>信号</a:t>
            </a:r>
            <a:r>
              <a:rPr lang="zh-CN" altLang="en-US" dirty="0" smtClean="0">
                <a:solidFill>
                  <a:srgbClr val="FF0000"/>
                </a:solidFill>
              </a:rPr>
              <a:t>传输速率</a:t>
            </a:r>
            <a:r>
              <a:rPr lang="zh-CN" altLang="en-US" dirty="0" smtClean="0"/>
              <a:t>（即发送速率）和信号在信道上的</a:t>
            </a:r>
            <a:r>
              <a:rPr lang="zh-CN" altLang="en-US" dirty="0" smtClean="0">
                <a:solidFill>
                  <a:srgbClr val="FF0000"/>
                </a:solidFill>
              </a:rPr>
              <a:t>传播速率</a:t>
            </a:r>
            <a:r>
              <a:rPr lang="zh-CN" altLang="en-US" dirty="0" smtClean="0"/>
              <a:t>是完全</a:t>
            </a:r>
            <a:r>
              <a:rPr lang="zh-CN" altLang="en-US" dirty="0" smtClean="0">
                <a:solidFill>
                  <a:srgbClr val="FF0000"/>
                </a:solidFill>
              </a:rPr>
              <a:t>不同</a:t>
            </a:r>
            <a:r>
              <a:rPr lang="zh-CN" altLang="en-US" dirty="0" smtClean="0"/>
              <a:t>的概念。 </a:t>
            </a:r>
          </a:p>
          <a:p>
            <a:endParaRPr lang="en-US" altLang="zh-CN" dirty="0" smtClean="0"/>
          </a:p>
        </p:txBody>
      </p:sp>
    </p:spTree>
    <p:extLst>
      <p:ext uri="{BB962C8B-B14F-4D97-AF65-F5344CB8AC3E}">
        <p14:creationId xmlns:p14="http://schemas.microsoft.com/office/powerpoint/2010/main" val="20897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par>
                          <p:cTn id="11" fill="hold">
                            <p:stCondLst>
                              <p:cond delay="1500"/>
                            </p:stCondLst>
                            <p:childTnLst>
                              <p:par>
                                <p:cTn id="12" presetID="1" presetClass="entr" presetSubtype="0" fill="hold" grpId="0" nodeType="afterEffect">
                                  <p:stCondLst>
                                    <p:cond delay="500"/>
                                  </p:stCondLst>
                                  <p:childTnLst>
                                    <p:set>
                                      <p:cBhvr>
                                        <p:cTn id="13" dur="1" fill="hold">
                                          <p:stCondLst>
                                            <p:cond delay="0"/>
                                          </p:stCondLst>
                                        </p:cTn>
                                        <p:tgtEl>
                                          <p:spTgt spid="89091">
                                            <p:txEl>
                                              <p:pRg st="1" end="1"/>
                                            </p:txEl>
                                          </p:spTgt>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89091">
                                            <p:txEl>
                                              <p:pRg st="2" end="2"/>
                                            </p:txEl>
                                          </p:spTgt>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grpId="0" nodeType="afterEffect">
                                  <p:stCondLst>
                                    <p:cond delay="500"/>
                                  </p:stCondLst>
                                  <p:childTnLst>
                                    <p:set>
                                      <p:cBhvr>
                                        <p:cTn id="19"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500"/>
                                  </p:stCondLst>
                                  <p:childTnLst>
                                    <p:set>
                                      <p:cBhvr>
                                        <p:cTn id="23" dur="1" fill="hold">
                                          <p:stCondLst>
                                            <p:cond delay="0"/>
                                          </p:stCondLst>
                                        </p:cTn>
                                        <p:tgtEl>
                                          <p:spTgt spid="11">
                                            <p:bg/>
                                          </p:spTgt>
                                        </p:tgtEl>
                                        <p:attrNameLst>
                                          <p:attrName>style.visibility</p:attrName>
                                        </p:attrNameLst>
                                      </p:cBhvr>
                                      <p:to>
                                        <p:strVal val="visible"/>
                                      </p:to>
                                    </p:set>
                                    <p:animEffect transition="in" filter="randombar(horizontal)">
                                      <p:cBhvr>
                                        <p:cTn id="24" dur="500"/>
                                        <p:tgtEl>
                                          <p:spTgt spid="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50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P spid="11"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291400" y="940279"/>
            <a:ext cx="8531051" cy="1975449"/>
          </a:xfrm>
        </p:spPr>
        <p:txBody>
          <a:bodyPr/>
          <a:lstStyle/>
          <a:p>
            <a:pPr eaLnBrk="1" hangingPunct="1"/>
            <a:r>
              <a:rPr lang="zh-CN" altLang="en-US" u="sng" dirty="0" smtClean="0">
                <a:solidFill>
                  <a:srgbClr val="FF0000"/>
                </a:solidFill>
              </a:rPr>
              <a:t>处理时延</a:t>
            </a:r>
            <a:r>
              <a:rPr lang="en-US" altLang="zh-CN" dirty="0" smtClean="0">
                <a:solidFill>
                  <a:srgbClr val="FF0000"/>
                </a:solidFill>
              </a:rPr>
              <a:t>:</a:t>
            </a:r>
            <a:r>
              <a:rPr lang="zh-CN" altLang="en-US" dirty="0" smtClean="0"/>
              <a:t>交换结点为存储转发而进行一些必要的处理所花费的时间。 </a:t>
            </a:r>
          </a:p>
          <a:p>
            <a:pPr eaLnBrk="1" hangingPunct="1"/>
            <a:r>
              <a:rPr lang="zh-CN" altLang="en-US" u="sng" dirty="0" smtClean="0">
                <a:solidFill>
                  <a:srgbClr val="FF0000"/>
                </a:solidFill>
              </a:rPr>
              <a:t>排队时延</a:t>
            </a:r>
            <a:r>
              <a:rPr lang="en-US" altLang="zh-CN" dirty="0" smtClean="0">
                <a:solidFill>
                  <a:srgbClr val="FF0000"/>
                </a:solidFill>
              </a:rPr>
              <a:t>:</a:t>
            </a:r>
            <a:r>
              <a:rPr lang="zh-CN" altLang="en-US" dirty="0" smtClean="0"/>
              <a:t>结点缓存队列中分组</a:t>
            </a:r>
            <a:r>
              <a:rPr lang="zh-CN" altLang="en-US" dirty="0" smtClean="0">
                <a:solidFill>
                  <a:srgbClr val="FF0000"/>
                </a:solidFill>
              </a:rPr>
              <a:t>排队</a:t>
            </a:r>
            <a:r>
              <a:rPr lang="zh-CN" altLang="en-US" dirty="0" smtClean="0"/>
              <a:t>所经历的时延。</a:t>
            </a:r>
          </a:p>
        </p:txBody>
      </p:sp>
      <p:sp>
        <p:nvSpPr>
          <p:cNvPr id="266244" name="Rectangle 4"/>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p>
        </p:txBody>
      </p:sp>
      <p:sp>
        <p:nvSpPr>
          <p:cNvPr id="2" name="标题 1"/>
          <p:cNvSpPr>
            <a:spLocks noGrp="1"/>
          </p:cNvSpPr>
          <p:nvPr>
            <p:ph type="title"/>
          </p:nvPr>
        </p:nvSpPr>
        <p:spPr/>
        <p:txBody>
          <a:bodyPr/>
          <a:lstStyle/>
          <a:p>
            <a:r>
              <a:rPr lang="en-US" altLang="zh-CN" dirty="0" smtClean="0"/>
              <a:t>1.5  </a:t>
            </a:r>
            <a:r>
              <a:rPr lang="zh-CN" altLang="en-US" dirty="0"/>
              <a:t>网络的性能</a:t>
            </a:r>
            <a:r>
              <a:rPr lang="en-US" altLang="zh-CN" dirty="0"/>
              <a:t>:</a:t>
            </a:r>
            <a:r>
              <a:rPr lang="zh-CN" altLang="en-US" dirty="0"/>
              <a:t>时延</a:t>
            </a:r>
            <a:r>
              <a:rPr lang="en-US" altLang="zh-CN" dirty="0"/>
              <a:t>(delay/latency)</a:t>
            </a:r>
            <a:endParaRPr lang="zh-CN" altLang="en-US" dirty="0"/>
          </a:p>
        </p:txBody>
      </p:sp>
      <p:grpSp>
        <p:nvGrpSpPr>
          <p:cNvPr id="19" name="Group 45"/>
          <p:cNvGrpSpPr>
            <a:grpSpLocks/>
          </p:cNvGrpSpPr>
          <p:nvPr/>
        </p:nvGrpSpPr>
        <p:grpSpPr bwMode="auto">
          <a:xfrm>
            <a:off x="5338759" y="3290108"/>
            <a:ext cx="2031209" cy="2130030"/>
            <a:chOff x="3224" y="1933"/>
            <a:chExt cx="1706" cy="1789"/>
          </a:xfrm>
        </p:grpSpPr>
        <p:sp>
          <p:nvSpPr>
            <p:cNvPr id="30" name="Line 33"/>
            <p:cNvSpPr>
              <a:spLocks noChangeShapeType="1"/>
            </p:cNvSpPr>
            <p:nvPr/>
          </p:nvSpPr>
          <p:spPr bwMode="auto">
            <a:xfrm flipH="1">
              <a:off x="3556" y="2495"/>
              <a:ext cx="322" cy="1227"/>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31" name="Text Box 36"/>
            <p:cNvSpPr txBox="1">
              <a:spLocks noChangeArrowheads="1"/>
            </p:cNvSpPr>
            <p:nvPr/>
          </p:nvSpPr>
          <p:spPr bwMode="auto">
            <a:xfrm>
              <a:off x="3224" y="1933"/>
              <a:ext cx="1706" cy="698"/>
            </a:xfrm>
            <a:prstGeom prst="rect">
              <a:avLst/>
            </a:prstGeom>
            <a:solidFill>
              <a:srgbClr val="FFFF99"/>
            </a:solidFill>
            <a:ln w="76200" cmpd="tri">
              <a:solidFill>
                <a:schemeClr val="folHlink"/>
              </a:solid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400" dirty="0">
                  <a:solidFill>
                    <a:srgbClr val="333399"/>
                  </a:solidFill>
                  <a:latin typeface="黑体" panose="02010609060101010101" pitchFamily="49" charset="-122"/>
                  <a:ea typeface="黑体" panose="02010609060101010101" pitchFamily="49" charset="-122"/>
                </a:rPr>
                <a:t>在链路上产生</a:t>
              </a:r>
            </a:p>
            <a:p>
              <a:pPr algn="ctr" eaLnBrk="1" hangingPunct="1"/>
              <a:r>
                <a:rPr kumimoji="1" lang="zh-CN" altLang="en-US" sz="2400" dirty="0">
                  <a:solidFill>
                    <a:srgbClr val="333399"/>
                  </a:solidFill>
                  <a:latin typeface="黑体" panose="02010609060101010101" pitchFamily="49" charset="-122"/>
                  <a:ea typeface="黑体" panose="02010609060101010101" pitchFamily="49" charset="-122"/>
                </a:rPr>
                <a:t>传播时延</a:t>
              </a:r>
            </a:p>
          </p:txBody>
        </p:sp>
      </p:grpSp>
      <p:grpSp>
        <p:nvGrpSpPr>
          <p:cNvPr id="22" name="Group 44"/>
          <p:cNvGrpSpPr>
            <a:grpSpLocks/>
          </p:cNvGrpSpPr>
          <p:nvPr/>
        </p:nvGrpSpPr>
        <p:grpSpPr bwMode="auto">
          <a:xfrm>
            <a:off x="2447150" y="4214140"/>
            <a:ext cx="3262311" cy="1253730"/>
            <a:chOff x="821" y="2069"/>
            <a:chExt cx="2740" cy="1053"/>
          </a:xfrm>
        </p:grpSpPr>
        <p:sp>
          <p:nvSpPr>
            <p:cNvPr id="28" name="Text Box 24"/>
            <p:cNvSpPr txBox="1">
              <a:spLocks noChangeArrowheads="1"/>
            </p:cNvSpPr>
            <p:nvPr/>
          </p:nvSpPr>
          <p:spPr bwMode="auto">
            <a:xfrm>
              <a:off x="821" y="2069"/>
              <a:ext cx="2740" cy="698"/>
            </a:xfrm>
            <a:prstGeom prst="rect">
              <a:avLst/>
            </a:prstGeom>
            <a:solidFill>
              <a:srgbClr val="FFFF99"/>
            </a:solidFill>
            <a:ln w="76200" cmpd="tri">
              <a:solidFill>
                <a:schemeClr val="folHlink"/>
              </a:solid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400" dirty="0">
                  <a:solidFill>
                    <a:srgbClr val="333399"/>
                  </a:solidFill>
                  <a:latin typeface="黑体" panose="02010609060101010101" pitchFamily="49" charset="-122"/>
                  <a:ea typeface="黑体" panose="02010609060101010101" pitchFamily="49" charset="-122"/>
                </a:rPr>
                <a:t>在发送器产生传输时延</a:t>
              </a:r>
            </a:p>
            <a:p>
              <a:pPr algn="ctr" eaLnBrk="1" hangingPunct="1"/>
              <a:r>
                <a:rPr kumimoji="1" lang="en-US" altLang="zh-CN" sz="2400" dirty="0">
                  <a:solidFill>
                    <a:srgbClr val="333399"/>
                  </a:solidFill>
                  <a:latin typeface="黑体" panose="02010609060101010101" pitchFamily="49" charset="-122"/>
                  <a:ea typeface="黑体" panose="02010609060101010101" pitchFamily="49" charset="-122"/>
                </a:rPr>
                <a:t>(</a:t>
              </a:r>
              <a:r>
                <a:rPr kumimoji="1" lang="zh-CN" altLang="en-US" sz="2400" dirty="0">
                  <a:solidFill>
                    <a:srgbClr val="333399"/>
                  </a:solidFill>
                  <a:latin typeface="黑体" panose="02010609060101010101" pitchFamily="49" charset="-122"/>
                  <a:ea typeface="黑体" panose="02010609060101010101" pitchFamily="49" charset="-122"/>
                </a:rPr>
                <a:t>即发送时延</a:t>
              </a:r>
              <a:r>
                <a:rPr kumimoji="1" lang="en-US" altLang="zh-CN" sz="2400" dirty="0">
                  <a:solidFill>
                    <a:srgbClr val="333399"/>
                  </a:solidFill>
                  <a:latin typeface="黑体" panose="02010609060101010101" pitchFamily="49" charset="-122"/>
                  <a:ea typeface="黑体" panose="02010609060101010101" pitchFamily="49" charset="-122"/>
                </a:rPr>
                <a:t>)</a:t>
              </a:r>
            </a:p>
          </p:txBody>
        </p:sp>
        <p:sp>
          <p:nvSpPr>
            <p:cNvPr id="29" name="Line 40"/>
            <p:cNvSpPr>
              <a:spLocks noChangeShapeType="1"/>
            </p:cNvSpPr>
            <p:nvPr/>
          </p:nvSpPr>
          <p:spPr bwMode="auto">
            <a:xfrm flipH="1">
              <a:off x="1075" y="2747"/>
              <a:ext cx="426" cy="37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grpSp>
      <p:sp>
        <p:nvSpPr>
          <p:cNvPr id="24" name="Line 39"/>
          <p:cNvSpPr>
            <a:spLocks noChangeShapeType="1"/>
          </p:cNvSpPr>
          <p:nvPr/>
        </p:nvSpPr>
        <p:spPr bwMode="auto">
          <a:xfrm>
            <a:off x="2170752" y="4162837"/>
            <a:ext cx="68815" cy="90508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25" name="Text Box 42"/>
          <p:cNvSpPr txBox="1">
            <a:spLocks noChangeArrowheads="1"/>
          </p:cNvSpPr>
          <p:nvPr/>
        </p:nvSpPr>
        <p:spPr bwMode="auto">
          <a:xfrm>
            <a:off x="596741" y="3290168"/>
            <a:ext cx="2954655" cy="830997"/>
          </a:xfrm>
          <a:prstGeom prst="rect">
            <a:avLst/>
          </a:prstGeom>
          <a:solidFill>
            <a:srgbClr val="FFFF99"/>
          </a:solidFill>
          <a:ln w="76200" cmpd="tri">
            <a:solidFill>
              <a:schemeClr val="folHlink"/>
            </a:solid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400" dirty="0">
                <a:solidFill>
                  <a:srgbClr val="333399"/>
                </a:solidFill>
                <a:latin typeface="黑体" panose="02010609060101010101" pitchFamily="49" charset="-122"/>
                <a:ea typeface="黑体" panose="02010609060101010101" pitchFamily="49" charset="-122"/>
              </a:rPr>
              <a:t>在结点</a:t>
            </a: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A </a:t>
            </a:r>
            <a:r>
              <a:rPr kumimoji="1" lang="zh-CN" altLang="en-US" sz="2400" dirty="0">
                <a:solidFill>
                  <a:srgbClr val="333399"/>
                </a:solidFill>
                <a:latin typeface="黑体" panose="02010609060101010101" pitchFamily="49" charset="-122"/>
                <a:ea typeface="黑体" panose="02010609060101010101" pitchFamily="49" charset="-122"/>
              </a:rPr>
              <a:t>中产生</a:t>
            </a:r>
          </a:p>
          <a:p>
            <a:pPr algn="ctr" eaLnBrk="1" hangingPunct="1"/>
            <a:r>
              <a:rPr kumimoji="1" lang="zh-CN" altLang="en-US" sz="2400" dirty="0">
                <a:solidFill>
                  <a:srgbClr val="333399"/>
                </a:solidFill>
                <a:latin typeface="黑体" panose="02010609060101010101" pitchFamily="49" charset="-122"/>
                <a:ea typeface="黑体" panose="02010609060101010101" pitchFamily="49" charset="-122"/>
              </a:rPr>
              <a:t>处理时延和排队时延</a:t>
            </a:r>
          </a:p>
        </p:txBody>
      </p:sp>
      <p:grpSp>
        <p:nvGrpSpPr>
          <p:cNvPr id="5" name="组合 4"/>
          <p:cNvGrpSpPr/>
          <p:nvPr/>
        </p:nvGrpSpPr>
        <p:grpSpPr>
          <a:xfrm>
            <a:off x="1834753" y="5054822"/>
            <a:ext cx="6140251" cy="1559980"/>
            <a:chOff x="1834753" y="5054822"/>
            <a:chExt cx="6140251" cy="1559980"/>
          </a:xfrm>
        </p:grpSpPr>
        <p:sp>
          <p:nvSpPr>
            <p:cNvPr id="6" name="Rectangle 7"/>
            <p:cNvSpPr>
              <a:spLocks noChangeArrowheads="1"/>
            </p:cNvSpPr>
            <p:nvPr/>
          </p:nvSpPr>
          <p:spPr bwMode="auto">
            <a:xfrm>
              <a:off x="2786063" y="5454872"/>
              <a:ext cx="4142185" cy="198835"/>
            </a:xfrm>
            <a:prstGeom prst="rect">
              <a:avLst/>
            </a:prstGeom>
            <a:gradFill rotWithShape="1">
              <a:gsLst>
                <a:gs pos="0">
                  <a:srgbClr val="313131"/>
                </a:gs>
                <a:gs pos="50000">
                  <a:srgbClr val="B2B2B2"/>
                </a:gs>
                <a:gs pos="100000">
                  <a:srgbClr val="313131"/>
                </a:gs>
              </a:gsLst>
              <a:lin ang="5400000" scaled="1"/>
            </a:gradFill>
            <a:ln w="9525">
              <a:solidFill>
                <a:schemeClr val="folHlink"/>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sp>
          <p:nvSpPr>
            <p:cNvPr id="7" name="Oval 9"/>
            <p:cNvSpPr>
              <a:spLocks noChangeArrowheads="1"/>
            </p:cNvSpPr>
            <p:nvPr/>
          </p:nvSpPr>
          <p:spPr bwMode="auto">
            <a:xfrm>
              <a:off x="1834753" y="5054822"/>
              <a:ext cx="1019175" cy="998935"/>
            </a:xfrm>
            <a:prstGeom prst="ellipse">
              <a:avLst/>
            </a:prstGeom>
            <a:gradFill rotWithShape="1">
              <a:gsLst>
                <a:gs pos="0">
                  <a:srgbClr val="FFFF99"/>
                </a:gs>
                <a:gs pos="100000">
                  <a:srgbClr val="B2B26B"/>
                </a:gs>
              </a:gsLst>
              <a:path path="shape">
                <a:fillToRect l="50000" t="50000" r="50000" b="50000"/>
              </a:path>
            </a:gradFill>
            <a:ln w="9525">
              <a:solidFill>
                <a:schemeClr val="folHlink"/>
              </a:solidFill>
              <a:round/>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sp>
          <p:nvSpPr>
            <p:cNvPr id="8" name="Oval 10"/>
            <p:cNvSpPr>
              <a:spLocks noChangeArrowheads="1"/>
            </p:cNvSpPr>
            <p:nvPr/>
          </p:nvSpPr>
          <p:spPr bwMode="auto">
            <a:xfrm>
              <a:off x="6860381" y="5054822"/>
              <a:ext cx="1019175" cy="998935"/>
            </a:xfrm>
            <a:prstGeom prst="ellipse">
              <a:avLst/>
            </a:prstGeom>
            <a:gradFill rotWithShape="1">
              <a:gsLst>
                <a:gs pos="0">
                  <a:srgbClr val="FFFF99"/>
                </a:gs>
                <a:gs pos="100000">
                  <a:srgbClr val="AAAA66"/>
                </a:gs>
              </a:gsLst>
              <a:path path="shape">
                <a:fillToRect l="50000" t="50000" r="50000" b="50000"/>
              </a:path>
            </a:gradFill>
            <a:ln w="9525">
              <a:solidFill>
                <a:schemeClr val="folHlink"/>
              </a:solidFill>
              <a:round/>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grpSp>
          <p:nvGrpSpPr>
            <p:cNvPr id="9" name="Group 11"/>
            <p:cNvGrpSpPr>
              <a:grpSpLocks/>
            </p:cNvGrpSpPr>
            <p:nvPr/>
          </p:nvGrpSpPr>
          <p:grpSpPr bwMode="auto">
            <a:xfrm>
              <a:off x="2106216" y="5360814"/>
              <a:ext cx="542925" cy="344090"/>
              <a:chOff x="1567" y="1056"/>
              <a:chExt cx="384" cy="336"/>
            </a:xfrm>
          </p:grpSpPr>
          <p:sp>
            <p:nvSpPr>
              <p:cNvPr id="32" name="Rectangle 12"/>
              <p:cNvSpPr>
                <a:spLocks noChangeArrowheads="1"/>
              </p:cNvSpPr>
              <p:nvPr/>
            </p:nvSpPr>
            <p:spPr bwMode="auto">
              <a:xfrm>
                <a:off x="1663" y="1056"/>
                <a:ext cx="288" cy="336"/>
              </a:xfrm>
              <a:prstGeom prst="rect">
                <a:avLst/>
              </a:prstGeom>
              <a:solidFill>
                <a:srgbClr val="99CCFF"/>
              </a:solidFill>
              <a:ln w="9525">
                <a:solidFill>
                  <a:schemeClr val="folHlink"/>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sp>
            <p:nvSpPr>
              <p:cNvPr id="3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0"/>
                    </a:moveTo>
                    <a:lnTo>
                      <a:pt x="384" y="0"/>
                    </a:lnTo>
                    <a:lnTo>
                      <a:pt x="384" y="336"/>
                    </a:lnTo>
                    <a:lnTo>
                      <a:pt x="0" y="336"/>
                    </a:ln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34" name="Line 14"/>
              <p:cNvSpPr>
                <a:spLocks noChangeShapeType="1"/>
              </p:cNvSpPr>
              <p:nvPr/>
            </p:nvSpPr>
            <p:spPr bwMode="auto">
              <a:xfrm>
                <a:off x="1855" y="1056"/>
                <a:ext cx="0" cy="33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35" name="Line 15"/>
              <p:cNvSpPr>
                <a:spLocks noChangeShapeType="1"/>
              </p:cNvSpPr>
              <p:nvPr/>
            </p:nvSpPr>
            <p:spPr bwMode="auto">
              <a:xfrm>
                <a:off x="1759" y="1056"/>
                <a:ext cx="0" cy="33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36" name="Line 16"/>
              <p:cNvSpPr>
                <a:spLocks noChangeShapeType="1"/>
              </p:cNvSpPr>
              <p:nvPr/>
            </p:nvSpPr>
            <p:spPr bwMode="auto">
              <a:xfrm>
                <a:off x="1663" y="1056"/>
                <a:ext cx="0" cy="33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grpSp>
        <p:sp>
          <p:nvSpPr>
            <p:cNvPr id="10" name="Line 17"/>
            <p:cNvSpPr>
              <a:spLocks noChangeShapeType="1"/>
            </p:cNvSpPr>
            <p:nvPr/>
          </p:nvSpPr>
          <p:spPr bwMode="auto">
            <a:xfrm>
              <a:off x="2645570" y="5545359"/>
              <a:ext cx="203597" cy="476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11" name="Rectangle 18"/>
            <p:cNvSpPr>
              <a:spLocks noChangeArrowheads="1"/>
            </p:cNvSpPr>
            <p:nvPr/>
          </p:nvSpPr>
          <p:spPr bwMode="auto">
            <a:xfrm>
              <a:off x="2692003" y="5475114"/>
              <a:ext cx="127397" cy="145256"/>
            </a:xfrm>
            <a:prstGeom prst="rect">
              <a:avLst/>
            </a:prstGeom>
            <a:solidFill>
              <a:schemeClr val="hlink"/>
            </a:solidFill>
            <a:ln w="9525">
              <a:solidFill>
                <a:schemeClr val="folHlink"/>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sp>
          <p:nvSpPr>
            <p:cNvPr id="15" name="Text Box 28"/>
            <p:cNvSpPr txBox="1">
              <a:spLocks noChangeArrowheads="1"/>
            </p:cNvSpPr>
            <p:nvPr/>
          </p:nvSpPr>
          <p:spPr bwMode="auto">
            <a:xfrm>
              <a:off x="4229101" y="5368880"/>
              <a:ext cx="13211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b="1" dirty="0">
                  <a:solidFill>
                    <a:srgbClr val="333399"/>
                  </a:solidFill>
                </a:rPr>
                <a:t>1 0 1 1 0 0 1</a:t>
              </a:r>
            </a:p>
          </p:txBody>
        </p:sp>
        <p:sp>
          <p:nvSpPr>
            <p:cNvPr id="16" name="Text Box 29"/>
            <p:cNvSpPr txBox="1">
              <a:spLocks noChangeArrowheads="1"/>
            </p:cNvSpPr>
            <p:nvPr/>
          </p:nvSpPr>
          <p:spPr bwMode="auto">
            <a:xfrm>
              <a:off x="5439966" y="5311996"/>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400" b="1">
                  <a:solidFill>
                    <a:srgbClr val="333399"/>
                  </a:solidFill>
                  <a:latin typeface="Times New Roman" panose="02020603050405020304" pitchFamily="18" charset="0"/>
                </a:rPr>
                <a:t>…</a:t>
              </a:r>
            </a:p>
          </p:txBody>
        </p:sp>
        <p:sp>
          <p:nvSpPr>
            <p:cNvPr id="17" name="Text Box 32"/>
            <p:cNvSpPr txBox="1">
              <a:spLocks noChangeArrowheads="1"/>
            </p:cNvSpPr>
            <p:nvPr/>
          </p:nvSpPr>
          <p:spPr bwMode="auto">
            <a:xfrm>
              <a:off x="2964015" y="579354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Times New Roman" panose="02020603050405020304" pitchFamily="18" charset="0"/>
                  <a:ea typeface="黑体" panose="02010609060101010101" pitchFamily="49" charset="-122"/>
                </a:rPr>
                <a:t>发送器</a:t>
              </a:r>
            </a:p>
          </p:txBody>
        </p:sp>
        <p:sp>
          <p:nvSpPr>
            <p:cNvPr id="18" name="Text Box 34"/>
            <p:cNvSpPr txBox="1">
              <a:spLocks noChangeArrowheads="1"/>
            </p:cNvSpPr>
            <p:nvPr/>
          </p:nvSpPr>
          <p:spPr bwMode="auto">
            <a:xfrm>
              <a:off x="2074069" y="566918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Times New Roman" panose="02020603050405020304" pitchFamily="18" charset="0"/>
                  <a:ea typeface="黑体" panose="02010609060101010101" pitchFamily="49" charset="-122"/>
                </a:rPr>
                <a:t>队列</a:t>
              </a:r>
            </a:p>
          </p:txBody>
        </p:sp>
        <p:sp>
          <p:nvSpPr>
            <p:cNvPr id="20" name="Text Box 37"/>
            <p:cNvSpPr txBox="1">
              <a:spLocks noChangeArrowheads="1"/>
            </p:cNvSpPr>
            <p:nvPr/>
          </p:nvSpPr>
          <p:spPr bwMode="auto">
            <a:xfrm>
              <a:off x="6961585" y="6153137"/>
              <a:ext cx="10134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400">
                  <a:solidFill>
                    <a:srgbClr val="333399"/>
                  </a:solidFill>
                  <a:latin typeface="Times New Roman" panose="02020603050405020304" pitchFamily="18" charset="0"/>
                  <a:ea typeface="黑体" panose="02010609060101010101" pitchFamily="49" charset="-122"/>
                </a:rPr>
                <a:t>结点</a:t>
              </a:r>
              <a:r>
                <a:rPr kumimoji="1" lang="zh-CN" altLang="en-US" sz="1600">
                  <a:solidFill>
                    <a:srgbClr val="333399"/>
                  </a:solidFill>
                  <a:ea typeface="黑体" panose="02010609060101010101" pitchFamily="49" charset="-122"/>
                </a:rPr>
                <a:t> </a:t>
              </a:r>
              <a:r>
                <a:rPr kumimoji="1" lang="en-US" altLang="zh-CN" sz="2400">
                  <a:solidFill>
                    <a:srgbClr val="333399"/>
                  </a:solidFill>
                  <a:ea typeface="黑体" panose="02010609060101010101" pitchFamily="49" charset="-122"/>
                </a:rPr>
                <a:t>B</a:t>
              </a:r>
            </a:p>
          </p:txBody>
        </p:sp>
        <p:sp>
          <p:nvSpPr>
            <p:cNvPr id="21" name="Text Box 38"/>
            <p:cNvSpPr txBox="1">
              <a:spLocks noChangeArrowheads="1"/>
            </p:cNvSpPr>
            <p:nvPr/>
          </p:nvSpPr>
          <p:spPr bwMode="auto">
            <a:xfrm>
              <a:off x="1939529" y="6119778"/>
              <a:ext cx="102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400" dirty="0">
                  <a:solidFill>
                    <a:srgbClr val="333399"/>
                  </a:solidFill>
                  <a:latin typeface="Times New Roman" panose="02020603050405020304" pitchFamily="18" charset="0"/>
                  <a:ea typeface="黑体" panose="02010609060101010101" pitchFamily="49" charset="-122"/>
                </a:rPr>
                <a:t>结点</a:t>
              </a:r>
              <a:r>
                <a:rPr kumimoji="1" lang="zh-CN" altLang="en-US" sz="16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A</a:t>
              </a:r>
            </a:p>
          </p:txBody>
        </p:sp>
        <p:sp>
          <p:nvSpPr>
            <p:cNvPr id="23" name="Line 41"/>
            <p:cNvSpPr>
              <a:spLocks noChangeShapeType="1"/>
            </p:cNvSpPr>
            <p:nvPr/>
          </p:nvSpPr>
          <p:spPr bwMode="auto">
            <a:xfrm flipH="1" flipV="1">
              <a:off x="2749152" y="5601318"/>
              <a:ext cx="344091" cy="286843"/>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p>
          </p:txBody>
        </p:sp>
        <p:sp>
          <p:nvSpPr>
            <p:cNvPr id="27" name="Text Box 48"/>
            <p:cNvSpPr txBox="1">
              <a:spLocks noChangeArrowheads="1"/>
            </p:cNvSpPr>
            <p:nvPr/>
          </p:nvSpPr>
          <p:spPr bwMode="auto">
            <a:xfrm>
              <a:off x="4450557" y="568823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链路</a:t>
              </a:r>
              <a:endParaRPr kumimoji="1" lang="zh-CN" altLang="en-US" sz="2000">
                <a:solidFill>
                  <a:srgbClr val="333399"/>
                </a:solidFill>
                <a:ea typeface="黑体" panose="02010609060101010101" pitchFamily="49" charset="-122"/>
              </a:endParaRPr>
            </a:p>
          </p:txBody>
        </p:sp>
      </p:grpSp>
      <p:sp>
        <p:nvSpPr>
          <p:cNvPr id="12" name="AutoShape 21"/>
          <p:cNvSpPr>
            <a:spLocks noChangeArrowheads="1"/>
          </p:cNvSpPr>
          <p:nvPr/>
        </p:nvSpPr>
        <p:spPr bwMode="auto">
          <a:xfrm>
            <a:off x="3261123" y="5494162"/>
            <a:ext cx="950119" cy="133350"/>
          </a:xfrm>
          <a:prstGeom prst="rightArrow">
            <a:avLst>
              <a:gd name="adj1" fmla="val 50000"/>
              <a:gd name="adj2" fmla="val 178125"/>
            </a:avLst>
          </a:prstGeom>
          <a:solidFill>
            <a:srgbClr val="00FFCC"/>
          </a:solidFill>
          <a:ln w="9525" algn="ctr">
            <a:solidFill>
              <a:schemeClr val="folHlink"/>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sp>
        <p:nvSpPr>
          <p:cNvPr id="14" name="AutoShape 27"/>
          <p:cNvSpPr>
            <a:spLocks noChangeArrowheads="1"/>
          </p:cNvSpPr>
          <p:nvPr/>
        </p:nvSpPr>
        <p:spPr bwMode="auto">
          <a:xfrm>
            <a:off x="6106717" y="5488210"/>
            <a:ext cx="950119" cy="132160"/>
          </a:xfrm>
          <a:prstGeom prst="rightArrow">
            <a:avLst>
              <a:gd name="adj1" fmla="val 50000"/>
              <a:gd name="adj2" fmla="val 179729"/>
            </a:avLst>
          </a:prstGeom>
          <a:solidFill>
            <a:srgbClr val="00FFCC"/>
          </a:solidFill>
          <a:ln w="9525" algn="ctr">
            <a:solidFill>
              <a:schemeClr val="folHlink"/>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grpSp>
        <p:nvGrpSpPr>
          <p:cNvPr id="37" name="组合 36"/>
          <p:cNvGrpSpPr/>
          <p:nvPr/>
        </p:nvGrpSpPr>
        <p:grpSpPr>
          <a:xfrm>
            <a:off x="1152302" y="5095933"/>
            <a:ext cx="1087265" cy="531579"/>
            <a:chOff x="1152302" y="5095933"/>
            <a:chExt cx="1087265" cy="531579"/>
          </a:xfrm>
        </p:grpSpPr>
        <p:sp>
          <p:nvSpPr>
            <p:cNvPr id="26" name="Text Box 46"/>
            <p:cNvSpPr txBox="1">
              <a:spLocks noChangeArrowheads="1"/>
            </p:cNvSpPr>
            <p:nvPr/>
          </p:nvSpPr>
          <p:spPr bwMode="auto">
            <a:xfrm>
              <a:off x="1152302" y="509593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Times New Roman" panose="02020603050405020304" pitchFamily="18" charset="0"/>
                  <a:ea typeface="黑体" panose="02010609060101010101" pitchFamily="49" charset="-122"/>
                </a:rPr>
                <a:t>数据</a:t>
              </a:r>
              <a:endParaRPr kumimoji="1" lang="zh-CN" altLang="en-US" sz="2000" dirty="0">
                <a:solidFill>
                  <a:srgbClr val="333399"/>
                </a:solidFill>
                <a:ea typeface="黑体" panose="02010609060101010101" pitchFamily="49" charset="-122"/>
              </a:endParaRPr>
            </a:p>
          </p:txBody>
        </p:sp>
        <p:sp>
          <p:nvSpPr>
            <p:cNvPr id="13" name="AutoShape 26"/>
            <p:cNvSpPr>
              <a:spLocks noChangeArrowheads="1"/>
            </p:cNvSpPr>
            <p:nvPr/>
          </p:nvSpPr>
          <p:spPr bwMode="auto">
            <a:xfrm>
              <a:off x="1288257" y="5494162"/>
              <a:ext cx="951310" cy="133350"/>
            </a:xfrm>
            <a:prstGeom prst="rightArrow">
              <a:avLst>
                <a:gd name="adj1" fmla="val 50000"/>
                <a:gd name="adj2" fmla="val 178348"/>
              </a:avLst>
            </a:prstGeom>
            <a:solidFill>
              <a:srgbClr val="00FFCC"/>
            </a:solidFill>
            <a:ln w="9525">
              <a:solidFill>
                <a:schemeClr val="folHlink"/>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sz="1600"/>
            </a:p>
          </p:txBody>
        </p:sp>
      </p:grpSp>
    </p:spTree>
    <p:extLst>
      <p:ext uri="{BB962C8B-B14F-4D97-AF65-F5344CB8AC3E}">
        <p14:creationId xmlns:p14="http://schemas.microsoft.com/office/powerpoint/2010/main" val="285533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fade">
                                      <p:cBhvr>
                                        <p:cTn id="7" dur="500"/>
                                        <p:tgtEl>
                                          <p:spTgt spid="9011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90115">
                                            <p:txEl>
                                              <p:pRg st="1" end="1"/>
                                            </p:txEl>
                                          </p:spTgt>
                                        </p:tgtEl>
                                        <p:attrNameLst>
                                          <p:attrName>style.visibility</p:attrName>
                                        </p:attrNameLst>
                                      </p:cBhvr>
                                      <p:to>
                                        <p:strVal val="visible"/>
                                      </p:to>
                                    </p:set>
                                    <p:animEffect transition="in" filter="fade">
                                      <p:cBhvr>
                                        <p:cTn id="11" dur="500"/>
                                        <p:tgtEl>
                                          <p:spTgt spid="901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50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childTnLst>
                          </p:cTn>
                        </p:par>
                        <p:par>
                          <p:cTn id="51" fill="hold">
                            <p:stCondLst>
                              <p:cond delay="500"/>
                            </p:stCondLst>
                            <p:childTnLst>
                              <p:par>
                                <p:cTn id="52" presetID="22" presetClass="entr" presetSubtype="8" fill="hold" grpId="0" nodeType="afterEffect">
                                  <p:stCondLst>
                                    <p:cond delay="50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P spid="24" grpId="0" animBg="1"/>
      <p:bldP spid="25" grpId="0" animBg="1"/>
      <p:bldP spid="12"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11"/>
          </p:nvPr>
        </p:nvSpPr>
        <p:spPr>
          <a:noFill/>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Comic Sans MS" panose="030F0702030302020204" pitchFamily="66" charset="0"/>
              </a:rPr>
              <a:t>计算机网络和因特网概述</a:t>
            </a:r>
            <a:endParaRPr lang="en-US" altLang="zh-CN" sz="1400" smtClean="0">
              <a:latin typeface="Comic Sans MS" panose="030F0702030302020204" pitchFamily="66" charset="0"/>
            </a:endParaRPr>
          </a:p>
        </p:txBody>
      </p:sp>
      <p:sp>
        <p:nvSpPr>
          <p:cNvPr id="119811" name="灯片编号占位符 5"/>
          <p:cNvSpPr>
            <a:spLocks noGrp="1"/>
          </p:cNvSpPr>
          <p:nvPr>
            <p:ph type="sldNum" sz="quarter" idx="12"/>
          </p:nvPr>
        </p:nvSpPr>
        <p:spPr>
          <a:noFill/>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DD98CBB-8EE8-4EA8-BD81-8508F0ED9C97}" type="slidenum">
              <a:rPr lang="en-US" altLang="zh-CN" sz="1400" smtClean="0"/>
              <a:pPr>
                <a:spcBef>
                  <a:spcPct val="0"/>
                </a:spcBef>
                <a:buClrTx/>
                <a:buSzTx/>
                <a:buFontTx/>
                <a:buNone/>
              </a:pPr>
              <a:t>49</a:t>
            </a:fld>
            <a:endParaRPr lang="en-US" altLang="zh-CN" sz="1400" smtClean="0"/>
          </a:p>
        </p:txBody>
      </p:sp>
      <p:sp>
        <p:nvSpPr>
          <p:cNvPr id="119812" name="Rectangle 2"/>
          <p:cNvSpPr>
            <a:spLocks noGrp="1" noChangeArrowheads="1"/>
          </p:cNvSpPr>
          <p:nvPr>
            <p:ph type="title"/>
          </p:nvPr>
        </p:nvSpPr>
        <p:spPr/>
        <p:txBody>
          <a:bodyPr/>
          <a:lstStyle/>
          <a:p>
            <a:r>
              <a:rPr lang="en-US" altLang="zh-CN" dirty="0" smtClean="0"/>
              <a:t>1.5  </a:t>
            </a:r>
            <a:r>
              <a:rPr lang="zh-CN" altLang="en-US" dirty="0"/>
              <a:t>网络的性能</a:t>
            </a:r>
            <a:r>
              <a:rPr lang="en-US" altLang="zh-CN" dirty="0"/>
              <a:t>:</a:t>
            </a:r>
            <a:r>
              <a:rPr lang="zh-CN" altLang="en-US" dirty="0" smtClean="0"/>
              <a:t>分组丢失</a:t>
            </a:r>
          </a:p>
        </p:txBody>
      </p:sp>
      <p:sp>
        <p:nvSpPr>
          <p:cNvPr id="119813" name="Rectangle 3"/>
          <p:cNvSpPr>
            <a:spLocks noGrp="1" noChangeArrowheads="1"/>
          </p:cNvSpPr>
          <p:nvPr>
            <p:ph type="body" idx="1"/>
          </p:nvPr>
        </p:nvSpPr>
        <p:spPr/>
        <p:txBody>
          <a:bodyPr/>
          <a:lstStyle/>
          <a:p>
            <a:pPr marL="0" indent="0" eaLnBrk="1">
              <a:buNone/>
            </a:pPr>
            <a:r>
              <a:rPr lang="en-US" altLang="zh-CN" sz="3600" b="1" dirty="0" smtClean="0">
                <a:effectLst>
                  <a:outerShdw blurRad="38100" dist="38100" dir="2700000" algn="tl">
                    <a:srgbClr val="000000">
                      <a:alpha val="43137"/>
                    </a:srgbClr>
                  </a:outerShdw>
                </a:effectLst>
              </a:rPr>
              <a:t>5. </a:t>
            </a:r>
            <a:r>
              <a:rPr lang="zh-CN" altLang="en-US" sz="3600" b="1" dirty="0" smtClean="0">
                <a:effectLst>
                  <a:outerShdw blurRad="38100" dist="38100" dir="2700000" algn="tl">
                    <a:srgbClr val="000000">
                      <a:alpha val="43137"/>
                    </a:srgbClr>
                  </a:outerShdw>
                </a:effectLst>
              </a:rPr>
              <a:t>丢包：</a:t>
            </a:r>
            <a:endParaRPr lang="en-US" altLang="zh-CN" sz="3600" b="1" dirty="0" smtClean="0">
              <a:effectLst>
                <a:outerShdw blurRad="38100" dist="38100" dir="2700000" algn="tl">
                  <a:srgbClr val="000000">
                    <a:alpha val="43137"/>
                  </a:srgbClr>
                </a:outerShdw>
              </a:effectLst>
            </a:endParaRPr>
          </a:p>
          <a:p>
            <a:pPr eaLnBrk="1"/>
            <a:r>
              <a:rPr lang="zh-CN" altLang="en-US" dirty="0" smtClean="0"/>
              <a:t>由于缓存队列 </a:t>
            </a:r>
            <a:r>
              <a:rPr lang="en-US" altLang="zh-CN" dirty="0" smtClean="0"/>
              <a:t>(</a:t>
            </a:r>
            <a:r>
              <a:rPr lang="zh-CN" altLang="en-US" dirty="0" smtClean="0"/>
              <a:t>又称为</a:t>
            </a:r>
            <a:r>
              <a:rPr lang="en-US" altLang="zh-CN" dirty="0" smtClean="0"/>
              <a:t>buffer) </a:t>
            </a:r>
            <a:r>
              <a:rPr lang="zh-CN" altLang="en-US" dirty="0" smtClean="0"/>
              <a:t>具有有限的存储能力。</a:t>
            </a:r>
          </a:p>
          <a:p>
            <a:pPr eaLnBrk="1"/>
            <a:r>
              <a:rPr lang="zh-CN" altLang="en-US" dirty="0" smtClean="0"/>
              <a:t>当分组到达满的队列时，分组被丢弃</a:t>
            </a:r>
            <a:r>
              <a:rPr lang="en-US" altLang="zh-CN" dirty="0" smtClean="0"/>
              <a:t>(</a:t>
            </a:r>
            <a:r>
              <a:rPr lang="zh-CN" altLang="en-US" dirty="0" smtClean="0"/>
              <a:t>又称为</a:t>
            </a:r>
            <a:r>
              <a:rPr lang="en-US" altLang="zh-CN" dirty="0" smtClean="0"/>
              <a:t>lost)</a:t>
            </a:r>
            <a:r>
              <a:rPr lang="zh-CN" altLang="en-US" dirty="0" smtClean="0"/>
              <a:t>。</a:t>
            </a:r>
            <a:endParaRPr lang="en-US" altLang="zh-CN" dirty="0" smtClean="0"/>
          </a:p>
          <a:p>
            <a:pPr eaLnBrk="1"/>
            <a:r>
              <a:rPr lang="zh-CN" altLang="en-US" dirty="0" smtClean="0"/>
              <a:t>丢失的分组可能由前面的节点或由源端系统重传，或根本不重传。</a:t>
            </a:r>
            <a:endParaRPr lang="en-US" altLang="zh-CN" dirty="0" smtClean="0"/>
          </a:p>
        </p:txBody>
      </p:sp>
    </p:spTree>
    <p:extLst>
      <p:ext uri="{BB962C8B-B14F-4D97-AF65-F5344CB8AC3E}">
        <p14:creationId xmlns:p14="http://schemas.microsoft.com/office/powerpoint/2010/main" val="214905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19813">
                                            <p:txEl>
                                              <p:pRg st="0" end="0"/>
                                            </p:txEl>
                                          </p:spTgt>
                                        </p:tgtEl>
                                        <p:attrNameLst>
                                          <p:attrName>style.visibility</p:attrName>
                                        </p:attrNameLst>
                                      </p:cBhvr>
                                      <p:to>
                                        <p:strVal val="visible"/>
                                      </p:to>
                                    </p:set>
                                    <p:animEffect transition="in" filter="fade">
                                      <p:cBhvr>
                                        <p:cTn id="7" dur="500"/>
                                        <p:tgtEl>
                                          <p:spTgt spid="11981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19813">
                                            <p:txEl>
                                              <p:pRg st="1" end="1"/>
                                            </p:txEl>
                                          </p:spTgt>
                                        </p:tgtEl>
                                        <p:attrNameLst>
                                          <p:attrName>style.visibility</p:attrName>
                                        </p:attrNameLst>
                                      </p:cBhvr>
                                      <p:to>
                                        <p:strVal val="visible"/>
                                      </p:to>
                                    </p:set>
                                    <p:animEffect transition="in" filter="fade">
                                      <p:cBhvr>
                                        <p:cTn id="11" dur="500"/>
                                        <p:tgtEl>
                                          <p:spTgt spid="11981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19813">
                                            <p:txEl>
                                              <p:pRg st="2" end="2"/>
                                            </p:txEl>
                                          </p:spTgt>
                                        </p:tgtEl>
                                        <p:attrNameLst>
                                          <p:attrName>style.visibility</p:attrName>
                                        </p:attrNameLst>
                                      </p:cBhvr>
                                      <p:to>
                                        <p:strVal val="visible"/>
                                      </p:to>
                                    </p:set>
                                    <p:animEffect transition="in" filter="fade">
                                      <p:cBhvr>
                                        <p:cTn id="15" dur="500"/>
                                        <p:tgtEl>
                                          <p:spTgt spid="11981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119813">
                                            <p:txEl>
                                              <p:pRg st="3" end="3"/>
                                            </p:txEl>
                                          </p:spTgt>
                                        </p:tgtEl>
                                        <p:attrNameLst>
                                          <p:attrName>style.visibility</p:attrName>
                                        </p:attrNameLst>
                                      </p:cBhvr>
                                      <p:to>
                                        <p:strVal val="visible"/>
                                      </p:to>
                                    </p:set>
                                    <p:animEffect transition="in" filter="fade">
                                      <p:cBhvr>
                                        <p:cTn id="19" dur="500"/>
                                        <p:tgtEl>
                                          <p:spTgt spid="1198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本章学习</a:t>
            </a:r>
            <a:r>
              <a:rPr lang="zh-CN" altLang="en-US" dirty="0" smtClean="0"/>
              <a:t>内容</a:t>
            </a:r>
            <a:endParaRPr lang="zh-CN" altLang="en-US" dirty="0"/>
          </a:p>
        </p:txBody>
      </p:sp>
      <p:sp>
        <p:nvSpPr>
          <p:cNvPr id="3" name="内容占位符 2"/>
          <p:cNvSpPr>
            <a:spLocks noGrp="1"/>
          </p:cNvSpPr>
          <p:nvPr>
            <p:ph idx="1"/>
          </p:nvPr>
        </p:nvSpPr>
        <p:spPr>
          <a:xfrm>
            <a:off x="381837" y="934497"/>
            <a:ext cx="8440615" cy="5309549"/>
          </a:xfrm>
        </p:spPr>
        <p:txBody>
          <a:bodyPr>
            <a:normAutofit lnSpcReduction="10000"/>
          </a:bodyPr>
          <a:lstStyle/>
          <a:p>
            <a:pPr marL="0" indent="0">
              <a:buNone/>
            </a:pPr>
            <a:r>
              <a:rPr lang="en-US" altLang="zh-CN" dirty="0" smtClean="0"/>
              <a:t>1.1 </a:t>
            </a:r>
            <a:r>
              <a:rPr lang="zh-CN" altLang="en-US" dirty="0" smtClean="0"/>
              <a:t>计算机网络的概念</a:t>
            </a:r>
            <a:endParaRPr lang="en-US" altLang="zh-CN" dirty="0" smtClean="0"/>
          </a:p>
          <a:p>
            <a:pPr marL="0" indent="0">
              <a:buNone/>
            </a:pPr>
            <a:r>
              <a:rPr lang="en-US" altLang="zh-CN" dirty="0" smtClean="0"/>
              <a:t>1.2 </a:t>
            </a:r>
            <a:r>
              <a:rPr lang="zh-CN" altLang="en-US" dirty="0" smtClean="0"/>
              <a:t>计算机网络的发展历史</a:t>
            </a:r>
            <a:endParaRPr lang="en-US" altLang="zh-CN" dirty="0"/>
          </a:p>
          <a:p>
            <a:pPr marL="0" indent="0">
              <a:buNone/>
            </a:pPr>
            <a:r>
              <a:rPr lang="en-US" altLang="zh-CN" dirty="0" smtClean="0"/>
              <a:t>1.3 </a:t>
            </a:r>
            <a:r>
              <a:rPr lang="zh-CN" altLang="en-US" dirty="0" smtClean="0"/>
              <a:t>因特网的组成</a:t>
            </a:r>
            <a:endParaRPr lang="en-US" altLang="zh-CN" dirty="0" smtClean="0"/>
          </a:p>
          <a:p>
            <a:pPr lvl="1"/>
            <a:r>
              <a:rPr lang="zh-CN" altLang="en-US" dirty="0" smtClean="0"/>
              <a:t> 网络边缘</a:t>
            </a:r>
            <a:endParaRPr lang="en-US" altLang="zh-CN" dirty="0"/>
          </a:p>
          <a:p>
            <a:pPr lvl="1"/>
            <a:r>
              <a:rPr lang="zh-CN" altLang="en-US" dirty="0" smtClean="0"/>
              <a:t> 网络核心</a:t>
            </a:r>
            <a:endParaRPr lang="en-US" altLang="zh-CN" dirty="0"/>
          </a:p>
          <a:p>
            <a:pPr lvl="1"/>
            <a:r>
              <a:rPr lang="zh-CN" altLang="en-US" dirty="0" smtClean="0"/>
              <a:t> 网络</a:t>
            </a:r>
            <a:r>
              <a:rPr lang="zh-CN" altLang="en-US" dirty="0"/>
              <a:t>接入和物理</a:t>
            </a:r>
            <a:r>
              <a:rPr lang="zh-CN" altLang="en-US" dirty="0" smtClean="0"/>
              <a:t>媒介</a:t>
            </a:r>
            <a:endParaRPr lang="en-US" altLang="zh-CN" dirty="0" smtClean="0"/>
          </a:p>
          <a:p>
            <a:pPr marL="0" indent="0">
              <a:buNone/>
            </a:pPr>
            <a:r>
              <a:rPr lang="en-US" altLang="zh-CN" dirty="0" smtClean="0"/>
              <a:t>1.4 </a:t>
            </a:r>
            <a:r>
              <a:rPr lang="zh-CN" altLang="en-US" dirty="0" smtClean="0"/>
              <a:t>计算机网络的类别</a:t>
            </a:r>
            <a:endParaRPr lang="en-US" altLang="zh-CN" dirty="0" smtClean="0"/>
          </a:p>
          <a:p>
            <a:pPr marL="0" indent="0">
              <a:buNone/>
            </a:pPr>
            <a:r>
              <a:rPr lang="en-US" altLang="zh-CN" dirty="0" smtClean="0"/>
              <a:t>1.5 </a:t>
            </a:r>
            <a:r>
              <a:rPr lang="zh-CN" altLang="en-US" dirty="0"/>
              <a:t>分组交换网</a:t>
            </a:r>
            <a:r>
              <a:rPr lang="zh-CN" altLang="en-US" dirty="0" smtClean="0"/>
              <a:t>络的性能</a:t>
            </a:r>
            <a:endParaRPr lang="en-US" altLang="zh-CN" dirty="0" smtClean="0"/>
          </a:p>
          <a:p>
            <a:pPr marL="0" indent="0">
              <a:buNone/>
            </a:pPr>
            <a:r>
              <a:rPr lang="en-US" altLang="zh-CN" dirty="0" smtClean="0"/>
              <a:t>1.6 </a:t>
            </a:r>
            <a:r>
              <a:rPr lang="zh-CN" altLang="en-US" dirty="0" smtClean="0"/>
              <a:t>计算机网络体系结构</a:t>
            </a:r>
            <a:endParaRPr lang="en-US" altLang="zh-CN" dirty="0" smtClean="0"/>
          </a:p>
          <a:p>
            <a:pPr lvl="1"/>
            <a:r>
              <a:rPr lang="zh-CN" altLang="en-US" dirty="0" smtClean="0"/>
              <a:t> 协议</a:t>
            </a:r>
            <a:r>
              <a:rPr lang="zh-CN" altLang="en-US" dirty="0"/>
              <a:t>层次与服务</a:t>
            </a:r>
            <a:r>
              <a:rPr lang="zh-CN" altLang="en-US" dirty="0" smtClean="0"/>
              <a:t>模型</a:t>
            </a:r>
            <a:endParaRPr lang="en-US" altLang="zh-CN" dirty="0" smtClean="0"/>
          </a:p>
          <a:p>
            <a:pPr lvl="1"/>
            <a:r>
              <a:rPr lang="en-US" altLang="zh-CN" dirty="0" smtClean="0"/>
              <a:t> TCP/IP </a:t>
            </a:r>
            <a:r>
              <a:rPr lang="zh-CN" altLang="en-US" dirty="0"/>
              <a:t>的体系结构</a:t>
            </a:r>
            <a:endParaRPr lang="en-US" altLang="zh-CN" dirty="0" smtClean="0"/>
          </a:p>
        </p:txBody>
      </p:sp>
    </p:spTree>
    <p:extLst>
      <p:ext uri="{BB962C8B-B14F-4D97-AF65-F5344CB8AC3E}">
        <p14:creationId xmlns:p14="http://schemas.microsoft.com/office/powerpoint/2010/main" val="75188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1000"/>
                            </p:stCondLst>
                            <p:childTnLst>
                              <p:par>
                                <p:cTn id="9" presetID="3" presetClass="entr" presetSubtype="1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2000"/>
                            </p:stCondLst>
                            <p:childTnLst>
                              <p:par>
                                <p:cTn id="13" presetID="3" presetClass="entr" presetSubtype="1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3000"/>
                            </p:stCondLst>
                            <p:childTnLst>
                              <p:par>
                                <p:cTn id="17" presetID="3" presetClass="entr" presetSubtype="1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4000"/>
                            </p:stCondLst>
                            <p:childTnLst>
                              <p:par>
                                <p:cTn id="21" presetID="3" presetClass="entr" presetSubtype="1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5000"/>
                            </p:stCondLst>
                            <p:childTnLst>
                              <p:par>
                                <p:cTn id="25" presetID="3" presetClass="entr" presetSubtype="1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6000"/>
                            </p:stCondLst>
                            <p:childTnLst>
                              <p:par>
                                <p:cTn id="29" presetID="3" presetClass="entr" presetSubtype="10"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7000"/>
                            </p:stCondLst>
                            <p:childTnLst>
                              <p:par>
                                <p:cTn id="33" presetID="3" presetClass="entr" presetSubtype="10"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p:stCondLst>
                              <p:cond delay="8000"/>
                            </p:stCondLst>
                            <p:childTnLst>
                              <p:par>
                                <p:cTn id="37" presetID="3" presetClass="entr" presetSubtype="10" fill="hold"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par>
                          <p:cTn id="40" fill="hold">
                            <p:stCondLst>
                              <p:cond delay="9000"/>
                            </p:stCondLst>
                            <p:childTnLst>
                              <p:par>
                                <p:cTn id="41" presetID="3" presetClass="entr" presetSubtype="10" fill="hold" nodeType="afterEffect">
                                  <p:stCondLst>
                                    <p:cond delay="50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par>
                          <p:cTn id="44" fill="hold">
                            <p:stCondLst>
                              <p:cond delay="10000"/>
                            </p:stCondLst>
                            <p:childTnLst>
                              <p:par>
                                <p:cTn id="45" presetID="3" presetClass="entr" presetSubtype="10" fill="hold" nodeType="afterEffect">
                                  <p:stCondLst>
                                    <p:cond delay="50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smtClean="0"/>
              <a:t>1.5</a:t>
            </a:r>
            <a:r>
              <a:rPr lang="zh-CN" altLang="en-US" dirty="0" smtClean="0"/>
              <a:t>网络</a:t>
            </a:r>
            <a:r>
              <a:rPr lang="zh-CN" altLang="en-US" dirty="0"/>
              <a:t>的性能</a:t>
            </a:r>
            <a:r>
              <a:rPr lang="en-US" altLang="zh-CN" dirty="0"/>
              <a:t>:</a:t>
            </a:r>
            <a:r>
              <a:rPr lang="zh-CN" altLang="en-US" dirty="0" smtClean="0"/>
              <a:t>时延</a:t>
            </a:r>
            <a:r>
              <a:rPr lang="zh-CN" altLang="en-US" dirty="0"/>
              <a:t>带宽积</a:t>
            </a:r>
          </a:p>
        </p:txBody>
      </p:sp>
      <p:sp>
        <p:nvSpPr>
          <p:cNvPr id="93228" name="Rectangle 44"/>
          <p:cNvSpPr>
            <a:spLocks noGrp="1" noChangeArrowheads="1"/>
          </p:cNvSpPr>
          <p:nvPr>
            <p:ph idx="1"/>
          </p:nvPr>
        </p:nvSpPr>
        <p:spPr>
          <a:xfrm>
            <a:off x="291401" y="856035"/>
            <a:ext cx="8531051" cy="1761060"/>
          </a:xfrm>
        </p:spPr>
        <p:txBody>
          <a:bodyPr/>
          <a:lstStyle/>
          <a:p>
            <a:pPr marL="0" indent="0">
              <a:buNone/>
            </a:pPr>
            <a:r>
              <a:rPr lang="en-US" altLang="zh-CN" sz="3600" b="1" dirty="0" smtClean="0">
                <a:effectLst>
                  <a:outerShdw blurRad="38100" dist="38100" dir="2700000" algn="tl">
                    <a:srgbClr val="000000">
                      <a:alpha val="43137"/>
                    </a:srgbClr>
                  </a:outerShdw>
                </a:effectLst>
              </a:rPr>
              <a:t>6. </a:t>
            </a:r>
            <a:r>
              <a:rPr lang="zh-CN" altLang="en-US" sz="3600" b="1" dirty="0" smtClean="0">
                <a:effectLst>
                  <a:outerShdw blurRad="38100" dist="38100" dir="2700000" algn="tl">
                    <a:srgbClr val="000000">
                      <a:alpha val="43137"/>
                    </a:srgbClr>
                  </a:outerShdw>
                </a:effectLst>
              </a:rPr>
              <a:t>时延</a:t>
            </a:r>
            <a:r>
              <a:rPr lang="zh-CN" altLang="en-US" sz="3600" b="1" dirty="0">
                <a:effectLst>
                  <a:outerShdw blurRad="38100" dist="38100" dir="2700000" algn="tl">
                    <a:srgbClr val="000000">
                      <a:alpha val="43137"/>
                    </a:srgbClr>
                  </a:outerShdw>
                </a:effectLst>
              </a:rPr>
              <a:t>带宽</a:t>
            </a:r>
            <a:r>
              <a:rPr lang="zh-CN" altLang="en-US" sz="3600" b="1" dirty="0" smtClean="0">
                <a:effectLst>
                  <a:outerShdw blurRad="38100" dist="38100" dir="2700000" algn="tl">
                    <a:srgbClr val="000000">
                      <a:alpha val="43137"/>
                    </a:srgbClr>
                  </a:outerShdw>
                </a:effectLst>
              </a:rPr>
              <a:t>积：</a:t>
            </a:r>
            <a:endParaRPr lang="en-US" altLang="zh-CN" sz="3600" b="1" dirty="0" smtClean="0">
              <a:effectLst>
                <a:outerShdw blurRad="38100" dist="38100" dir="2700000" algn="tl">
                  <a:srgbClr val="000000">
                    <a:alpha val="43137"/>
                  </a:srgbClr>
                </a:outerShdw>
              </a:effectLst>
            </a:endParaRPr>
          </a:p>
          <a:p>
            <a:r>
              <a:rPr lang="zh-CN" altLang="en-US" dirty="0" smtClean="0"/>
              <a:t>链路</a:t>
            </a:r>
            <a:r>
              <a:rPr lang="zh-CN" altLang="en-US" dirty="0"/>
              <a:t>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07951" y="89715"/>
            <a:ext cx="18473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62"/>
          </a:p>
        </p:txBody>
      </p:sp>
      <p:grpSp>
        <p:nvGrpSpPr>
          <p:cNvPr id="3" name="组合 2"/>
          <p:cNvGrpSpPr/>
          <p:nvPr/>
        </p:nvGrpSpPr>
        <p:grpSpPr>
          <a:xfrm>
            <a:off x="505573" y="3368224"/>
            <a:ext cx="7921624" cy="1446336"/>
            <a:chOff x="505573" y="3368224"/>
            <a:chExt cx="7921624" cy="1446336"/>
          </a:xfrm>
        </p:grpSpPr>
        <p:sp>
          <p:nvSpPr>
            <p:cNvPr id="93221" name="AutoShape 37"/>
            <p:cNvSpPr>
              <a:spLocks noChangeArrowheads="1"/>
            </p:cNvSpPr>
            <p:nvPr/>
          </p:nvSpPr>
          <p:spPr bwMode="auto">
            <a:xfrm rot="-5400000">
              <a:off x="4634904" y="1022266"/>
              <a:ext cx="958362" cy="6626225"/>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ea typeface="黑体" pitchFamily="2" charset="-122"/>
              </a:endParaRPr>
            </a:p>
          </p:txBody>
        </p:sp>
        <p:sp>
          <p:nvSpPr>
            <p:cNvPr id="93222" name="Line 38"/>
            <p:cNvSpPr>
              <a:spLocks noChangeShapeType="1"/>
            </p:cNvSpPr>
            <p:nvPr/>
          </p:nvSpPr>
          <p:spPr bwMode="auto">
            <a:xfrm>
              <a:off x="2018459" y="3634924"/>
              <a:ext cx="61928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ea typeface="黑体" pitchFamily="2" charset="-122"/>
              </a:endParaRPr>
            </a:p>
          </p:txBody>
        </p:sp>
        <p:sp>
          <p:nvSpPr>
            <p:cNvPr id="93223" name="Text Box 39"/>
            <p:cNvSpPr txBox="1">
              <a:spLocks noChangeArrowheads="1"/>
            </p:cNvSpPr>
            <p:nvPr/>
          </p:nvSpPr>
          <p:spPr bwMode="auto">
            <a:xfrm>
              <a:off x="3890122" y="3368224"/>
              <a:ext cx="1896673"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333399"/>
                  </a:solidFill>
                  <a:ea typeface="黑体" pitchFamily="2" charset="-122"/>
                </a:rPr>
                <a:t>（传播）时延</a:t>
              </a:r>
            </a:p>
          </p:txBody>
        </p:sp>
        <p:sp>
          <p:nvSpPr>
            <p:cNvPr id="93224" name="Text Box 40"/>
            <p:cNvSpPr txBox="1">
              <a:spLocks noChangeArrowheads="1"/>
            </p:cNvSpPr>
            <p:nvPr/>
          </p:nvSpPr>
          <p:spPr bwMode="auto">
            <a:xfrm>
              <a:off x="4682284" y="4122212"/>
              <a:ext cx="851515" cy="490134"/>
            </a:xfrm>
            <a:prstGeom prst="rect">
              <a:avLst/>
            </a:prstGeom>
            <a:solidFill>
              <a:srgbClr val="FFFF99"/>
            </a:solidFill>
            <a:ln>
              <a:noFill/>
            </a:ln>
            <a:effectLst/>
            <a:extLst/>
          </p:spPr>
          <p:txBody>
            <a:bodyPr wrap="none">
              <a:spAutoFit/>
            </a:bodyPr>
            <a:lstStyle/>
            <a:p>
              <a:r>
                <a:rPr lang="zh-CN" altLang="en-US" sz="2585" b="1" dirty="0">
                  <a:solidFill>
                    <a:srgbClr val="333399"/>
                  </a:solidFill>
                  <a:latin typeface="+mn-ea"/>
                </a:rPr>
                <a:t>链路</a:t>
              </a:r>
              <a:endParaRPr lang="zh-CN" altLang="en-US" sz="2215" b="1" dirty="0">
                <a:solidFill>
                  <a:srgbClr val="333399"/>
                </a:solidFill>
                <a:latin typeface="+mn-ea"/>
              </a:endParaRPr>
            </a:p>
          </p:txBody>
        </p:sp>
        <p:sp>
          <p:nvSpPr>
            <p:cNvPr id="93225" name="Text Box 41"/>
            <p:cNvSpPr txBox="1">
              <a:spLocks noChangeArrowheads="1"/>
            </p:cNvSpPr>
            <p:nvPr/>
          </p:nvSpPr>
          <p:spPr bwMode="auto">
            <a:xfrm>
              <a:off x="505573" y="3656905"/>
              <a:ext cx="755335"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333399"/>
                  </a:solidFill>
                  <a:ea typeface="黑体" pitchFamily="2" charset="-122"/>
                </a:rPr>
                <a:t>带宽</a:t>
              </a:r>
            </a:p>
          </p:txBody>
        </p:sp>
        <p:sp>
          <p:nvSpPr>
            <p:cNvPr id="93226" name="Line 42"/>
            <p:cNvSpPr>
              <a:spLocks noChangeShapeType="1"/>
            </p:cNvSpPr>
            <p:nvPr/>
          </p:nvSpPr>
          <p:spPr bwMode="auto">
            <a:xfrm>
              <a:off x="937372" y="4055491"/>
              <a:ext cx="1081087" cy="2667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ea typeface="黑体" pitchFamily="2" charset="-122"/>
              </a:endParaRPr>
            </a:p>
          </p:txBody>
        </p:sp>
      </p:grpSp>
      <p:sp>
        <p:nvSpPr>
          <p:cNvPr id="93227" name="Text Box 43"/>
          <p:cNvSpPr txBox="1">
            <a:spLocks noChangeArrowheads="1"/>
          </p:cNvSpPr>
          <p:nvPr/>
        </p:nvSpPr>
        <p:spPr bwMode="auto">
          <a:xfrm>
            <a:off x="2018459" y="2354889"/>
            <a:ext cx="6029215" cy="646331"/>
          </a:xfrm>
          <a:prstGeom prst="rect">
            <a:avLst/>
          </a:prstGeom>
          <a:solidFill>
            <a:srgbClr val="FFFF99"/>
          </a:solidFill>
          <a:ln w="19050">
            <a:solidFill>
              <a:schemeClr val="bg2">
                <a:lumMod val="75000"/>
              </a:schemeClr>
            </a:solidFill>
            <a:miter lim="800000"/>
            <a:headEnd/>
            <a:tailEnd/>
          </a:ln>
          <a:effectLst/>
          <a:extLst/>
        </p:spPr>
        <p:txBody>
          <a:bodyPr wrap="none">
            <a:spAutoFit/>
          </a:bodyPr>
          <a:lstStyle/>
          <a:p>
            <a:r>
              <a:rPr lang="zh-CN" altLang="en-US" sz="3200" b="1" dirty="0">
                <a:latin typeface="+mn-ea"/>
              </a:rPr>
              <a:t>时延带宽积 </a:t>
            </a:r>
            <a:r>
              <a:rPr lang="en-US" altLang="zh-CN" sz="3200" b="1" dirty="0">
                <a:latin typeface="+mn-ea"/>
              </a:rPr>
              <a:t>= </a:t>
            </a:r>
            <a:r>
              <a:rPr lang="zh-CN" altLang="en-US" sz="3200" b="1" dirty="0">
                <a:latin typeface="+mn-ea"/>
              </a:rPr>
              <a:t>传播时延 </a:t>
            </a:r>
            <a:r>
              <a:rPr lang="zh-CN" altLang="en-US" sz="3600" b="1" dirty="0">
                <a:latin typeface="+mn-ea"/>
                <a:sym typeface="Symbol" pitchFamily="18" charset="2"/>
              </a:rPr>
              <a:t> </a:t>
            </a:r>
            <a:r>
              <a:rPr lang="zh-CN" altLang="en-US" sz="3200" b="1" dirty="0">
                <a:latin typeface="+mn-ea"/>
                <a:sym typeface="Symbol" pitchFamily="18" charset="2"/>
              </a:rPr>
              <a:t>带宽</a:t>
            </a:r>
          </a:p>
        </p:txBody>
      </p:sp>
      <p:sp>
        <p:nvSpPr>
          <p:cNvPr id="2" name="矩形 1"/>
          <p:cNvSpPr/>
          <p:nvPr/>
        </p:nvSpPr>
        <p:spPr>
          <a:xfrm>
            <a:off x="1800972" y="5498334"/>
            <a:ext cx="6626226" cy="954107"/>
          </a:xfrm>
          <a:prstGeom prst="rect">
            <a:avLst/>
          </a:prstGeom>
          <a:solidFill>
            <a:srgbClr val="FFFF99"/>
          </a:solidFill>
          <a:ln>
            <a:solidFill>
              <a:schemeClr val="bg2">
                <a:lumMod val="75000"/>
              </a:schemeClr>
            </a:solidFill>
          </a:ln>
        </p:spPr>
        <p:txBody>
          <a:bodyPr wrap="square">
            <a:spAutoFit/>
          </a:bodyPr>
          <a:lstStyle/>
          <a:p>
            <a:pPr algn="ctr"/>
            <a:r>
              <a:rPr lang="zh-CN" altLang="zh-CN" sz="2800" dirty="0">
                <a:latin typeface="+mn-ea"/>
              </a:rPr>
              <a:t>只有在代表链路的管道都充满比特时，</a:t>
            </a:r>
            <a:endParaRPr lang="en-US" altLang="zh-CN" sz="2800" dirty="0">
              <a:latin typeface="+mn-ea"/>
            </a:endParaRPr>
          </a:p>
          <a:p>
            <a:pPr algn="ctr"/>
            <a:r>
              <a:rPr lang="zh-CN" altLang="zh-CN" sz="2800" dirty="0">
                <a:latin typeface="+mn-ea"/>
              </a:rPr>
              <a:t>链路才得到</a:t>
            </a:r>
            <a:r>
              <a:rPr lang="zh-CN" altLang="en-US" sz="2800" dirty="0">
                <a:latin typeface="+mn-ea"/>
              </a:rPr>
              <a:t>了</a:t>
            </a:r>
            <a:r>
              <a:rPr lang="zh-CN" altLang="zh-CN" sz="2800" dirty="0">
                <a:latin typeface="+mn-ea"/>
              </a:rPr>
              <a:t>充分利用</a:t>
            </a:r>
            <a:r>
              <a:rPr lang="zh-CN" altLang="en-US" sz="2800" dirty="0">
                <a:latin typeface="+mn-ea"/>
              </a:rPr>
              <a:t>。</a:t>
            </a:r>
          </a:p>
        </p:txBody>
      </p:sp>
    </p:spTree>
    <p:extLst>
      <p:ext uri="{BB962C8B-B14F-4D97-AF65-F5344CB8AC3E}">
        <p14:creationId xmlns:p14="http://schemas.microsoft.com/office/powerpoint/2010/main" val="13617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228">
                                            <p:txEl>
                                              <p:pRg st="0" end="0"/>
                                            </p:txEl>
                                          </p:spTgt>
                                        </p:tgtEl>
                                        <p:attrNameLst>
                                          <p:attrName>style.visibility</p:attrName>
                                        </p:attrNameLst>
                                      </p:cBhvr>
                                      <p:to>
                                        <p:strVal val="visible"/>
                                      </p:to>
                                    </p:set>
                                    <p:animEffect transition="in" filter="fade">
                                      <p:cBhvr>
                                        <p:cTn id="7" dur="500"/>
                                        <p:tgtEl>
                                          <p:spTgt spid="932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3228">
                                            <p:txEl>
                                              <p:pRg st="1" end="1"/>
                                            </p:txEl>
                                          </p:spTgt>
                                        </p:tgtEl>
                                        <p:attrNameLst>
                                          <p:attrName>style.visibility</p:attrName>
                                        </p:attrNameLst>
                                      </p:cBhvr>
                                      <p:to>
                                        <p:strVal val="visible"/>
                                      </p:to>
                                    </p:set>
                                    <p:animEffect transition="in" filter="fade">
                                      <p:cBhvr>
                                        <p:cTn id="10" dur="500"/>
                                        <p:tgtEl>
                                          <p:spTgt spid="9322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93227"/>
                                        </p:tgtEl>
                                        <p:attrNameLst>
                                          <p:attrName>style.visibility</p:attrName>
                                        </p:attrNameLst>
                                      </p:cBhvr>
                                      <p:to>
                                        <p:strVal val="visible"/>
                                      </p:to>
                                    </p:set>
                                    <p:animEffect transition="in" filter="fade">
                                      <p:cBhvr>
                                        <p:cTn id="14" dur="500"/>
                                        <p:tgtEl>
                                          <p:spTgt spid="932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500"/>
                            </p:stCondLst>
                            <p:childTnLst>
                              <p:par>
                                <p:cTn id="21" presetID="22" presetClass="entr" presetSubtype="1" fill="hold" grpId="0" nodeType="afterEffect">
                                  <p:stCondLst>
                                    <p:cond delay="50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7"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网络</a:t>
            </a:r>
            <a:r>
              <a:rPr lang="zh-CN" altLang="en-US" dirty="0"/>
              <a:t>的性能</a:t>
            </a:r>
            <a:r>
              <a:rPr lang="en-US" altLang="zh-CN" dirty="0"/>
              <a:t>:</a:t>
            </a:r>
            <a:r>
              <a:rPr lang="zh-CN" altLang="zh-CN" dirty="0" smtClean="0"/>
              <a:t>往返时间</a:t>
            </a:r>
            <a:r>
              <a:rPr lang="en-US" altLang="zh-CN" dirty="0"/>
              <a:t>(</a:t>
            </a:r>
            <a:r>
              <a:rPr lang="en-US" altLang="zh-CN" dirty="0" smtClean="0"/>
              <a:t>RTT)</a:t>
            </a:r>
            <a:endParaRPr lang="zh-CN" altLang="en-US" dirty="0"/>
          </a:p>
        </p:txBody>
      </p:sp>
      <p:sp>
        <p:nvSpPr>
          <p:cNvPr id="3" name="内容占位符 2"/>
          <p:cNvSpPr>
            <a:spLocks noGrp="1"/>
          </p:cNvSpPr>
          <p:nvPr>
            <p:ph idx="1"/>
          </p:nvPr>
        </p:nvSpPr>
        <p:spPr/>
        <p:txBody>
          <a:bodyPr/>
          <a:lstStyle/>
          <a:p>
            <a:pPr marL="0" indent="0">
              <a:buNone/>
            </a:pPr>
            <a:r>
              <a:rPr lang="en-US" altLang="zh-CN" sz="3600" b="1" dirty="0" smtClean="0">
                <a:effectLst>
                  <a:outerShdw blurRad="38100" dist="38100" dir="2700000" algn="tl">
                    <a:srgbClr val="000000">
                      <a:alpha val="43137"/>
                    </a:srgbClr>
                  </a:outerShdw>
                </a:effectLst>
              </a:rPr>
              <a:t>7. RTT</a:t>
            </a:r>
            <a:r>
              <a:rPr lang="zh-CN" altLang="zh-CN" sz="3600" b="1" dirty="0" smtClean="0">
                <a:effectLst>
                  <a:outerShdw blurRad="38100" dist="38100" dir="2700000" algn="tl">
                    <a:srgbClr val="000000">
                      <a:alpha val="43137"/>
                    </a:srgbClr>
                  </a:outerShdw>
                </a:effectLst>
              </a:rPr>
              <a:t> </a:t>
            </a:r>
            <a:r>
              <a:rPr lang="en-US" altLang="zh-CN" sz="3600" b="1" dirty="0" smtClean="0">
                <a:effectLst>
                  <a:outerShdw blurRad="38100" dist="38100" dir="2700000" algn="tl">
                    <a:srgbClr val="000000">
                      <a:alpha val="43137"/>
                    </a:srgbClr>
                  </a:outerShdw>
                </a:effectLst>
              </a:rPr>
              <a:t>(</a:t>
            </a:r>
            <a:r>
              <a:rPr lang="zh-CN" altLang="zh-CN" sz="3600" b="1" dirty="0">
                <a:effectLst>
                  <a:outerShdw blurRad="38100" dist="38100" dir="2700000" algn="tl">
                    <a:srgbClr val="000000">
                      <a:alpha val="43137"/>
                    </a:srgbClr>
                  </a:outerShdw>
                </a:effectLst>
              </a:rPr>
              <a:t>往返时间</a:t>
            </a:r>
            <a:r>
              <a:rPr lang="en-US" altLang="zh-CN" sz="3600" b="1" dirty="0" smtClean="0">
                <a:effectLst>
                  <a:outerShdw blurRad="38100" dist="38100" dir="2700000" algn="tl">
                    <a:srgbClr val="000000">
                      <a:alpha val="43137"/>
                    </a:srgbClr>
                  </a:outerShdw>
                </a:effectLst>
              </a:rPr>
              <a:t>):</a:t>
            </a:r>
            <a:endParaRPr lang="en-US" altLang="zh-CN" sz="3600" b="1" dirty="0">
              <a:effectLst>
                <a:outerShdw blurRad="38100" dist="38100" dir="2700000" algn="tl">
                  <a:srgbClr val="000000">
                    <a:alpha val="43137"/>
                  </a:srgbClr>
                </a:outerShdw>
              </a:effectLst>
            </a:endParaRPr>
          </a:p>
          <a:p>
            <a:r>
              <a:rPr lang="zh-CN" altLang="zh-CN" dirty="0" smtClean="0">
                <a:solidFill>
                  <a:srgbClr val="FF0000"/>
                </a:solidFill>
              </a:rPr>
              <a:t>往返时间</a:t>
            </a:r>
            <a:r>
              <a:rPr lang="zh-CN" altLang="en-US" dirty="0"/>
              <a:t>，</a:t>
            </a:r>
            <a:r>
              <a:rPr lang="zh-CN" altLang="en-US" dirty="0" smtClean="0"/>
              <a:t>从</a:t>
            </a:r>
            <a:r>
              <a:rPr lang="zh-CN" altLang="en-US" dirty="0"/>
              <a:t>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p:txBody>
      </p:sp>
    </p:spTree>
    <p:extLst>
      <p:ext uri="{BB962C8B-B14F-4D97-AF65-F5344CB8AC3E}">
        <p14:creationId xmlns:p14="http://schemas.microsoft.com/office/powerpoint/2010/main" val="336632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3"/>
          <p:cNvSpPr>
            <a:spLocks noGrp="1" noChangeArrowheads="1"/>
          </p:cNvSpPr>
          <p:nvPr>
            <p:ph type="body" idx="1"/>
          </p:nvPr>
        </p:nvSpPr>
        <p:spPr>
          <a:xfrm>
            <a:off x="387594" y="944266"/>
            <a:ext cx="8368811" cy="542890"/>
          </a:xfrm>
        </p:spPr>
        <p:txBody>
          <a:bodyPr>
            <a:noAutofit/>
          </a:bodyPr>
          <a:lstStyle/>
          <a:p>
            <a:pPr eaLnBrk="1">
              <a:buFont typeface="Wingdings" panose="05000000000000000000" pitchFamily="2" charset="2"/>
              <a:buNone/>
            </a:pPr>
            <a:r>
              <a:rPr lang="zh-CN" altLang="en-US" sz="3600" dirty="0" smtClean="0">
                <a:effectLst>
                  <a:outerShdw blurRad="38100" dist="38100" dir="2700000" algn="tl">
                    <a:srgbClr val="000000">
                      <a:alpha val="43137"/>
                    </a:srgbClr>
                  </a:outerShdw>
                </a:effectLst>
              </a:rPr>
              <a:t>为什么要分层？</a:t>
            </a:r>
          </a:p>
        </p:txBody>
      </p:sp>
      <p:sp>
        <p:nvSpPr>
          <p:cNvPr id="6" name="文本占位符 1"/>
          <p:cNvSpPr>
            <a:spLocks noGrp="1"/>
          </p:cNvSpPr>
          <p:nvPr/>
        </p:nvSpPr>
        <p:spPr>
          <a:xfrm>
            <a:off x="387594" y="1791794"/>
            <a:ext cx="4112781" cy="639762"/>
          </a:xfrm>
          <a:prstGeom prst="rect">
            <a:avLst/>
          </a:prstGeom>
          <a:solidFill>
            <a:srgbClr val="FFFF66"/>
          </a:solidFill>
          <a:ln>
            <a:solidFill>
              <a:srgbClr val="000099"/>
            </a:solidFill>
          </a:ln>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2585" b="1" kern="1200">
                <a:solidFill>
                  <a:schemeClr val="tx1"/>
                </a:solidFill>
                <a:latin typeface="+mn-lt"/>
                <a:ea typeface="黑体" pitchFamily="2" charset="-122"/>
                <a:cs typeface="+mn-cs"/>
              </a:defRPr>
            </a:lvl1pPr>
            <a:lvl2pPr marL="422041" indent="0" algn="l" defTabSz="685800" rtl="0" eaLnBrk="1" latinLnBrk="0" hangingPunct="1">
              <a:lnSpc>
                <a:spcPct val="90000"/>
              </a:lnSpc>
              <a:spcBef>
                <a:spcPts val="375"/>
              </a:spcBef>
              <a:buFont typeface="Arial" panose="020B0604020202020204" pitchFamily="34" charset="0"/>
              <a:buNone/>
              <a:defRPr sz="1846" b="1" kern="1200">
                <a:solidFill>
                  <a:schemeClr val="tx1"/>
                </a:solidFill>
                <a:latin typeface="+mn-lt"/>
                <a:ea typeface="+mn-ea"/>
                <a:cs typeface="+mn-cs"/>
              </a:defRPr>
            </a:lvl2pPr>
            <a:lvl3pPr marL="844083" indent="0" algn="l" defTabSz="685800" rtl="0" eaLnBrk="1" latinLnBrk="0" hangingPunct="1">
              <a:lnSpc>
                <a:spcPct val="90000"/>
              </a:lnSpc>
              <a:spcBef>
                <a:spcPts val="375"/>
              </a:spcBef>
              <a:buFont typeface="Arial" panose="020B0604020202020204" pitchFamily="34" charset="0"/>
              <a:buNone/>
              <a:defRPr sz="1662" b="1" kern="1200">
                <a:solidFill>
                  <a:schemeClr val="tx1"/>
                </a:solidFill>
                <a:latin typeface="+mn-lt"/>
                <a:ea typeface="+mn-ea"/>
                <a:cs typeface="+mn-cs"/>
              </a:defRPr>
            </a:lvl3pPr>
            <a:lvl4pPr marL="1266124"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4pPr>
            <a:lvl5pPr marL="1688165"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5pPr>
            <a:lvl6pPr marL="2110207"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6pPr>
            <a:lvl7pPr marL="2532248"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7pPr>
            <a:lvl8pPr marL="2954289"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8pPr>
            <a:lvl9pPr marL="3376331"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9pPr>
          </a:lstStyle>
          <a:p>
            <a:r>
              <a:rPr lang="zh-CN" altLang="en-US" sz="3200" dirty="0" smtClean="0">
                <a:solidFill>
                  <a:srgbClr val="FF0000"/>
                </a:solidFill>
                <a:latin typeface="+mn-ea"/>
                <a:ea typeface="+mn-ea"/>
              </a:rPr>
              <a:t>好处</a:t>
            </a:r>
            <a:endParaRPr lang="zh-CN" altLang="en-US" sz="3200" dirty="0">
              <a:solidFill>
                <a:srgbClr val="FF0000"/>
              </a:solidFill>
              <a:latin typeface="+mn-ea"/>
              <a:ea typeface="+mn-ea"/>
            </a:endParaRPr>
          </a:p>
        </p:txBody>
      </p:sp>
      <p:sp>
        <p:nvSpPr>
          <p:cNvPr id="7" name="Rectangle 3"/>
          <p:cNvSpPr>
            <a:spLocks noGrp="1" noChangeArrowheads="1"/>
          </p:cNvSpPr>
          <p:nvPr/>
        </p:nvSpPr>
        <p:spPr>
          <a:xfrm>
            <a:off x="387594" y="2450124"/>
            <a:ext cx="4112781" cy="3962557"/>
          </a:xfrm>
          <a:prstGeom prst="rect">
            <a:avLst/>
          </a:prstGeom>
          <a:ln>
            <a:solidFill>
              <a:srgbClr val="000099"/>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585" b="1" kern="1200">
                <a:solidFill>
                  <a:schemeClr val="tx1"/>
                </a:solidFill>
                <a:latin typeface="+mn-lt"/>
                <a:ea typeface="黑体"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15" b="1" kern="1200">
                <a:solidFill>
                  <a:schemeClr val="tx1"/>
                </a:solidFill>
                <a:latin typeface="+mn-lt"/>
                <a:ea typeface="黑体"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46" b="1" kern="1200">
                <a:solidFill>
                  <a:schemeClr val="tx1"/>
                </a:solidFill>
                <a:latin typeface="+mn-lt"/>
                <a:ea typeface="黑体"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62" b="1" kern="1200">
                <a:solidFill>
                  <a:schemeClr val="tx1"/>
                </a:solidFill>
                <a:latin typeface="+mn-lt"/>
                <a:ea typeface="黑体"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62" b="1" kern="1200">
                <a:solidFill>
                  <a:schemeClr val="tx1"/>
                </a:solidFill>
                <a:latin typeface="+mn-lt"/>
                <a:ea typeface="黑体"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9pPr>
          </a:lstStyle>
          <a:p>
            <a:r>
              <a:rPr lang="zh-CN" altLang="en-US" sz="2800" dirty="0">
                <a:latin typeface="+mn-ea"/>
                <a:ea typeface="+mn-ea"/>
              </a:rPr>
              <a:t>各层之间是独立的。</a:t>
            </a:r>
          </a:p>
          <a:p>
            <a:r>
              <a:rPr lang="zh-CN" altLang="en-US" sz="2800" dirty="0">
                <a:latin typeface="+mn-ea"/>
                <a:ea typeface="+mn-ea"/>
              </a:rPr>
              <a:t>灵活性好。</a:t>
            </a:r>
          </a:p>
          <a:p>
            <a:r>
              <a:rPr lang="zh-CN" altLang="en-US" sz="2800" dirty="0">
                <a:latin typeface="+mn-ea"/>
                <a:ea typeface="+mn-ea"/>
              </a:rPr>
              <a:t>结构上可分割开。</a:t>
            </a:r>
          </a:p>
          <a:p>
            <a:r>
              <a:rPr lang="zh-CN" altLang="en-US" sz="2800" dirty="0">
                <a:latin typeface="+mn-ea"/>
                <a:ea typeface="+mn-ea"/>
              </a:rPr>
              <a:t>易于实现和维护。</a:t>
            </a:r>
          </a:p>
          <a:p>
            <a:r>
              <a:rPr lang="zh-CN" altLang="en-US" sz="2800" dirty="0">
                <a:latin typeface="+mn-ea"/>
                <a:ea typeface="+mn-ea"/>
              </a:rPr>
              <a:t>能促进标准化工作。  </a:t>
            </a:r>
          </a:p>
        </p:txBody>
      </p:sp>
      <p:sp>
        <p:nvSpPr>
          <p:cNvPr id="8" name="文本占位符 2"/>
          <p:cNvSpPr>
            <a:spLocks noGrp="1"/>
          </p:cNvSpPr>
          <p:nvPr/>
        </p:nvSpPr>
        <p:spPr>
          <a:xfrm>
            <a:off x="4642133" y="1791794"/>
            <a:ext cx="4114273" cy="639762"/>
          </a:xfrm>
          <a:prstGeom prst="rect">
            <a:avLst/>
          </a:prstGeom>
          <a:solidFill>
            <a:srgbClr val="FFFF66"/>
          </a:solidFill>
          <a:ln>
            <a:solidFill>
              <a:srgbClr val="000099"/>
            </a:solidFill>
          </a:ln>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2585" b="1" kern="1200">
                <a:solidFill>
                  <a:schemeClr val="tx1"/>
                </a:solidFill>
                <a:latin typeface="+mn-lt"/>
                <a:ea typeface="黑体" pitchFamily="2" charset="-122"/>
                <a:cs typeface="+mn-cs"/>
              </a:defRPr>
            </a:lvl1pPr>
            <a:lvl2pPr marL="422041" indent="0" algn="l" defTabSz="685800" rtl="0" eaLnBrk="1" latinLnBrk="0" hangingPunct="1">
              <a:lnSpc>
                <a:spcPct val="90000"/>
              </a:lnSpc>
              <a:spcBef>
                <a:spcPts val="375"/>
              </a:spcBef>
              <a:buFont typeface="Arial" panose="020B0604020202020204" pitchFamily="34" charset="0"/>
              <a:buNone/>
              <a:defRPr sz="1846" b="1" kern="1200">
                <a:solidFill>
                  <a:schemeClr val="tx1"/>
                </a:solidFill>
                <a:latin typeface="+mn-lt"/>
                <a:ea typeface="+mn-ea"/>
                <a:cs typeface="+mn-cs"/>
              </a:defRPr>
            </a:lvl2pPr>
            <a:lvl3pPr marL="844083" indent="0" algn="l" defTabSz="685800" rtl="0" eaLnBrk="1" latinLnBrk="0" hangingPunct="1">
              <a:lnSpc>
                <a:spcPct val="90000"/>
              </a:lnSpc>
              <a:spcBef>
                <a:spcPts val="375"/>
              </a:spcBef>
              <a:buFont typeface="Arial" panose="020B0604020202020204" pitchFamily="34" charset="0"/>
              <a:buNone/>
              <a:defRPr sz="1662" b="1" kern="1200">
                <a:solidFill>
                  <a:schemeClr val="tx1"/>
                </a:solidFill>
                <a:latin typeface="+mn-lt"/>
                <a:ea typeface="+mn-ea"/>
                <a:cs typeface="+mn-cs"/>
              </a:defRPr>
            </a:lvl3pPr>
            <a:lvl4pPr marL="1266124"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4pPr>
            <a:lvl5pPr marL="1688165"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5pPr>
            <a:lvl6pPr marL="2110207"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6pPr>
            <a:lvl7pPr marL="2532248"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7pPr>
            <a:lvl8pPr marL="2954289"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8pPr>
            <a:lvl9pPr marL="3376331" indent="0" algn="l" defTabSz="685800" rtl="0" eaLnBrk="1" latinLnBrk="0" hangingPunct="1">
              <a:lnSpc>
                <a:spcPct val="90000"/>
              </a:lnSpc>
              <a:spcBef>
                <a:spcPts val="375"/>
              </a:spcBef>
              <a:buFont typeface="Arial" panose="020B0604020202020204" pitchFamily="34" charset="0"/>
              <a:buNone/>
              <a:defRPr sz="1477" b="1" kern="1200">
                <a:solidFill>
                  <a:schemeClr val="tx1"/>
                </a:solidFill>
                <a:latin typeface="+mn-lt"/>
                <a:ea typeface="+mn-ea"/>
                <a:cs typeface="+mn-cs"/>
              </a:defRPr>
            </a:lvl9pPr>
          </a:lstStyle>
          <a:p>
            <a:r>
              <a:rPr lang="zh-CN" altLang="en-US" sz="3200" dirty="0" smtClean="0">
                <a:solidFill>
                  <a:srgbClr val="0000CC"/>
                </a:solidFill>
                <a:latin typeface="+mn-ea"/>
                <a:ea typeface="+mn-ea"/>
              </a:rPr>
              <a:t>缺点</a:t>
            </a:r>
            <a:endParaRPr lang="zh-CN" altLang="en-US" sz="3200" dirty="0">
              <a:solidFill>
                <a:srgbClr val="0000CC"/>
              </a:solidFill>
              <a:latin typeface="+mn-ea"/>
              <a:ea typeface="+mn-ea"/>
            </a:endParaRPr>
          </a:p>
        </p:txBody>
      </p:sp>
      <p:sp>
        <p:nvSpPr>
          <p:cNvPr id="9" name="内容占位符 3"/>
          <p:cNvSpPr>
            <a:spLocks noGrp="1"/>
          </p:cNvSpPr>
          <p:nvPr/>
        </p:nvSpPr>
        <p:spPr>
          <a:xfrm>
            <a:off x="4642133" y="2450124"/>
            <a:ext cx="4114273" cy="3962557"/>
          </a:xfrm>
          <a:prstGeom prst="rect">
            <a:avLst/>
          </a:prstGeom>
          <a:ln>
            <a:solidFill>
              <a:srgbClr val="000099"/>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585" b="1" kern="1200">
                <a:solidFill>
                  <a:schemeClr val="tx1"/>
                </a:solidFill>
                <a:latin typeface="+mn-lt"/>
                <a:ea typeface="黑体"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15" b="1" kern="1200">
                <a:solidFill>
                  <a:schemeClr val="tx1"/>
                </a:solidFill>
                <a:latin typeface="+mn-lt"/>
                <a:ea typeface="黑体"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46" b="1" kern="1200">
                <a:solidFill>
                  <a:schemeClr val="tx1"/>
                </a:solidFill>
                <a:latin typeface="+mn-lt"/>
                <a:ea typeface="黑体"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62" b="1" kern="1200">
                <a:solidFill>
                  <a:schemeClr val="tx1"/>
                </a:solidFill>
                <a:latin typeface="+mn-lt"/>
                <a:ea typeface="黑体"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62" b="1" kern="1200">
                <a:solidFill>
                  <a:schemeClr val="tx1"/>
                </a:solidFill>
                <a:latin typeface="+mn-lt"/>
                <a:ea typeface="黑体"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77" kern="1200">
                <a:solidFill>
                  <a:schemeClr val="tx1"/>
                </a:solidFill>
                <a:latin typeface="+mn-lt"/>
                <a:ea typeface="+mn-ea"/>
                <a:cs typeface="+mn-cs"/>
              </a:defRPr>
            </a:lvl9pPr>
          </a:lstStyle>
          <a:p>
            <a:r>
              <a:rPr lang="zh-CN" altLang="en-US" sz="2800" dirty="0" smtClean="0">
                <a:latin typeface="+mn-ea"/>
                <a:ea typeface="+mn-ea"/>
              </a:rPr>
              <a:t>降低效率。</a:t>
            </a:r>
            <a:endParaRPr lang="en-US" altLang="zh-CN" sz="2800" dirty="0" smtClean="0">
              <a:latin typeface="+mn-ea"/>
              <a:ea typeface="+mn-ea"/>
            </a:endParaRPr>
          </a:p>
          <a:p>
            <a:r>
              <a:rPr lang="zh-CN" altLang="zh-CN" sz="2800" dirty="0" smtClean="0">
                <a:latin typeface="+mn-ea"/>
                <a:ea typeface="+mn-ea"/>
              </a:rPr>
              <a:t>有些</a:t>
            </a:r>
            <a:r>
              <a:rPr lang="zh-CN" altLang="zh-CN" sz="2800" dirty="0">
                <a:latin typeface="+mn-ea"/>
                <a:ea typeface="+mn-ea"/>
              </a:rPr>
              <a:t>功能会在不同的层次中重复出现，因而产生了</a:t>
            </a:r>
            <a:r>
              <a:rPr lang="zh-CN" altLang="zh-CN" sz="2800" dirty="0" smtClean="0">
                <a:latin typeface="+mn-ea"/>
                <a:ea typeface="+mn-ea"/>
              </a:rPr>
              <a:t>额外开销</a:t>
            </a:r>
            <a:r>
              <a:rPr lang="zh-CN" altLang="en-US" sz="2800" dirty="0" smtClean="0">
                <a:latin typeface="+mn-ea"/>
                <a:ea typeface="+mn-ea"/>
              </a:rPr>
              <a:t>。</a:t>
            </a:r>
            <a:endParaRPr lang="zh-CN" altLang="en-US" sz="2800" dirty="0">
              <a:latin typeface="+mn-ea"/>
              <a:ea typeface="+mn-ea"/>
            </a:endParaRPr>
          </a:p>
        </p:txBody>
      </p:sp>
      <p:sp>
        <p:nvSpPr>
          <p:cNvPr id="11" name="标题 1"/>
          <p:cNvSpPr>
            <a:spLocks noGrp="1"/>
          </p:cNvSpPr>
          <p:nvPr>
            <p:ph type="title"/>
          </p:nvPr>
        </p:nvSpPr>
        <p:spPr>
          <a:xfrm>
            <a:off x="291401" y="1"/>
            <a:ext cx="8531051" cy="744849"/>
          </a:xfrm>
        </p:spPr>
        <p:txBody>
          <a:bodyPr/>
          <a:lstStyle/>
          <a:p>
            <a:r>
              <a:rPr lang="en-US" altLang="zh-CN" dirty="0" smtClean="0"/>
              <a:t>1.6 </a:t>
            </a:r>
            <a:r>
              <a:rPr lang="zh-CN" altLang="en-US" dirty="0" smtClean="0"/>
              <a:t>计算机网络体系结构</a:t>
            </a:r>
            <a:endParaRPr lang="zh-CN" altLang="en-US" dirty="0"/>
          </a:p>
        </p:txBody>
      </p:sp>
    </p:spTree>
    <p:extLst>
      <p:ext uri="{BB962C8B-B14F-4D97-AF65-F5344CB8AC3E}">
        <p14:creationId xmlns:p14="http://schemas.microsoft.com/office/powerpoint/2010/main" val="101130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0053">
                                            <p:txEl>
                                              <p:pRg st="0" end="0"/>
                                            </p:txEl>
                                          </p:spTgt>
                                        </p:tgtEl>
                                        <p:attrNameLst>
                                          <p:attrName>style.visibility</p:attrName>
                                        </p:attrNameLst>
                                      </p:cBhvr>
                                      <p:to>
                                        <p:strVal val="visible"/>
                                      </p:to>
                                    </p:set>
                                    <p:anim calcmode="lin" valueType="num">
                                      <p:cBhvr>
                                        <p:cTn id="7" dur="500" fill="hold"/>
                                        <p:tgtEl>
                                          <p:spTgt spid="1300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005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005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22" presetClass="entr" presetSubtype="1" fill="hold" grpId="0" nodeType="after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500"/>
                            </p:stCondLst>
                            <p:childTnLst>
                              <p:par>
                                <p:cTn id="25" presetID="22" presetClass="entr" presetSubtype="1" fill="hold" grpId="0" nodeType="after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build="p"/>
      <p:bldP spid="6" grpId="0" animBg="1"/>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1.6 </a:t>
            </a:r>
            <a:r>
              <a:rPr lang="zh-CN" altLang="en-US" dirty="0" smtClean="0"/>
              <a:t>计算机网络的体系结构</a:t>
            </a:r>
            <a:endParaRPr lang="zh-CN" altLang="en-US" dirty="0"/>
          </a:p>
        </p:txBody>
      </p:sp>
      <p:sp>
        <p:nvSpPr>
          <p:cNvPr id="102403" name="Rectangle 3"/>
          <p:cNvSpPr>
            <a:spLocks noGrp="1" noChangeArrowheads="1"/>
          </p:cNvSpPr>
          <p:nvPr>
            <p:ph idx="1"/>
          </p:nvPr>
        </p:nvSpPr>
        <p:spPr>
          <a:xfrm>
            <a:off x="291401" y="883920"/>
            <a:ext cx="8531051" cy="5293043"/>
          </a:xfrm>
        </p:spPr>
        <p:txBody>
          <a:bodyPr/>
          <a:lstStyle/>
          <a:p>
            <a:pPr marL="0" indent="0">
              <a:buNone/>
            </a:pPr>
            <a:r>
              <a:rPr lang="zh-CN" altLang="en-US" sz="3600" i="1" u="sng" dirty="0" smtClean="0">
                <a:effectLst>
                  <a:outerShdw blurRad="38100" dist="38100" dir="2700000" algn="tl">
                    <a:srgbClr val="000000">
                      <a:alpha val="43137"/>
                    </a:srgbClr>
                  </a:outerShdw>
                </a:effectLst>
              </a:rPr>
              <a:t>网络体系结构</a:t>
            </a:r>
            <a:endParaRPr lang="en-US" altLang="zh-CN" sz="3600" i="1" u="sng" dirty="0" smtClean="0">
              <a:effectLst>
                <a:outerShdw blurRad="38100" dist="38100" dir="2700000" algn="tl">
                  <a:srgbClr val="000000">
                    <a:alpha val="43137"/>
                  </a:srgbClr>
                </a:outerShdw>
              </a:effectLst>
            </a:endParaRPr>
          </a:p>
          <a:p>
            <a:pPr>
              <a:buFont typeface="Wingdings" panose="05000000000000000000" pitchFamily="2" charset="2"/>
              <a:buChar char="ü"/>
            </a:pPr>
            <a:r>
              <a:rPr lang="zh-CN" altLang="en-US" dirty="0" smtClean="0"/>
              <a:t> 分层</a:t>
            </a:r>
            <a:endParaRPr lang="zh-CN" altLang="en-US" dirty="0"/>
          </a:p>
          <a:p>
            <a:pPr>
              <a:buFont typeface="Wingdings" panose="05000000000000000000" pitchFamily="2" charset="2"/>
              <a:buChar char="ü"/>
            </a:pPr>
            <a:r>
              <a:rPr lang="zh-CN" altLang="en-US" dirty="0" smtClean="0"/>
              <a:t> 服务</a:t>
            </a:r>
            <a:endParaRPr lang="en-US" altLang="zh-CN" dirty="0" smtClean="0"/>
          </a:p>
          <a:p>
            <a:pPr>
              <a:buFont typeface="Wingdings" panose="05000000000000000000" pitchFamily="2" charset="2"/>
              <a:buChar char="ü"/>
            </a:pPr>
            <a:r>
              <a:rPr lang="zh-CN" altLang="en-US" dirty="0" smtClean="0"/>
              <a:t> 协议</a:t>
            </a:r>
            <a:endParaRPr lang="zh-CN" altLang="en-US" dirty="0"/>
          </a:p>
        </p:txBody>
      </p:sp>
      <p:sp>
        <p:nvSpPr>
          <p:cNvPr id="3" name="矩形 2"/>
          <p:cNvSpPr/>
          <p:nvPr/>
        </p:nvSpPr>
        <p:spPr>
          <a:xfrm>
            <a:off x="372680" y="3229178"/>
            <a:ext cx="7145720" cy="792480"/>
          </a:xfrm>
          <a:prstGeom prst="rect">
            <a:avLst/>
          </a:prstGeom>
          <a:solidFill>
            <a:srgbClr val="FFFF99"/>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chemeClr val="tx1"/>
                </a:solidFill>
              </a:rPr>
              <a:t>网络体系结构就是以上三者的</a:t>
            </a:r>
            <a:r>
              <a:rPr lang="zh-CN" altLang="en-US" sz="3600" dirty="0">
                <a:solidFill>
                  <a:srgbClr val="FF0000"/>
                </a:solidFill>
              </a:rPr>
              <a:t>集合</a:t>
            </a:r>
          </a:p>
        </p:txBody>
      </p:sp>
    </p:spTree>
    <p:extLst>
      <p:ext uri="{BB962C8B-B14F-4D97-AF65-F5344CB8AC3E}">
        <p14:creationId xmlns:p14="http://schemas.microsoft.com/office/powerpoint/2010/main" val="144385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2403">
                                            <p:txEl>
                                              <p:pRg st="1" end="1"/>
                                            </p:txEl>
                                          </p:spTgt>
                                        </p:tgtEl>
                                        <p:attrNameLst>
                                          <p:attrName>style.visibility</p:attrName>
                                        </p:attrNameLst>
                                      </p:cBhvr>
                                      <p:to>
                                        <p:strVal val="visible"/>
                                      </p:to>
                                    </p:set>
                                  </p:childTnLst>
                                </p:cTn>
                              </p:par>
                            </p:childTnLst>
                          </p:cTn>
                        </p:par>
                        <p:par>
                          <p:cTn id="10" fill="hold" nodeType="withGroup">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02403">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2403">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22" presetClass="entr" presetSubtype="8"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1.6 </a:t>
            </a:r>
            <a:r>
              <a:rPr lang="zh-CN" altLang="en-US" dirty="0" smtClean="0"/>
              <a:t>服务与协议的关系</a:t>
            </a:r>
            <a:endParaRPr lang="zh-CN" altLang="en-US" dirty="0"/>
          </a:p>
        </p:txBody>
      </p:sp>
      <p:sp>
        <p:nvSpPr>
          <p:cNvPr id="7" name="内容占位符 6"/>
          <p:cNvSpPr>
            <a:spLocks noGrp="1"/>
          </p:cNvSpPr>
          <p:nvPr>
            <p:ph idx="1"/>
          </p:nvPr>
        </p:nvSpPr>
        <p:spPr>
          <a:xfrm>
            <a:off x="457200" y="904241"/>
            <a:ext cx="8229600" cy="1889760"/>
          </a:xfrm>
        </p:spPr>
        <p:txBody>
          <a:bodyPr>
            <a:noAutofit/>
          </a:bodyPr>
          <a:lstStyle/>
          <a:p>
            <a:r>
              <a:rPr lang="zh-CN" altLang="en-US" sz="2800" dirty="0" smtClean="0">
                <a:effectLst>
                  <a:outerShdw blurRad="38100" dist="38100" dir="2700000" algn="tl">
                    <a:srgbClr val="000000">
                      <a:alpha val="43137"/>
                    </a:srgbClr>
                  </a:outerShdw>
                </a:effectLst>
              </a:rPr>
              <a:t>服务：</a:t>
            </a:r>
            <a:r>
              <a:rPr lang="zh-CN" altLang="en-US" sz="2800" dirty="0" smtClean="0">
                <a:solidFill>
                  <a:srgbClr val="FF0000"/>
                </a:solidFill>
              </a:rPr>
              <a:t>上下层之间</a:t>
            </a:r>
            <a:r>
              <a:rPr lang="zh-CN" altLang="en-US" sz="2800" dirty="0" smtClean="0"/>
              <a:t>提供的一组原语（操作），定义了某层要执行哪些操作，不涉及如何实现。</a:t>
            </a:r>
            <a:endParaRPr lang="en-US" altLang="zh-CN" sz="2800" dirty="0" smtClean="0"/>
          </a:p>
          <a:p>
            <a:r>
              <a:rPr lang="zh-CN" altLang="en-US" sz="2800" dirty="0" smtClean="0">
                <a:effectLst>
                  <a:outerShdw blurRad="38100" dist="38100" dir="2700000" algn="tl">
                    <a:srgbClr val="000000">
                      <a:alpha val="43137"/>
                    </a:srgbClr>
                  </a:outerShdw>
                </a:effectLst>
              </a:rPr>
              <a:t>协议：</a:t>
            </a:r>
            <a:r>
              <a:rPr lang="zh-CN" altLang="en-US" sz="2800" dirty="0" smtClean="0"/>
              <a:t>一组规则，规定</a:t>
            </a:r>
            <a:r>
              <a:rPr lang="zh-CN" altLang="en-US" sz="2800" dirty="0" smtClean="0">
                <a:solidFill>
                  <a:srgbClr val="FF0000"/>
                </a:solidFill>
              </a:rPr>
              <a:t>同一层之间</a:t>
            </a:r>
            <a:r>
              <a:rPr lang="zh-CN" altLang="en-US" sz="2800" dirty="0" smtClean="0"/>
              <a:t>的对等实体所交换的消息或者分组的格式和含义。</a:t>
            </a:r>
            <a:endParaRPr lang="zh-CN" altLang="en-US" sz="2800" dirty="0"/>
          </a:p>
        </p:txBody>
      </p:sp>
      <p:pic>
        <p:nvPicPr>
          <p:cNvPr id="5" name="Picture 4" descr="1-19"/>
          <p:cNvPicPr>
            <a:picLocks noChangeAspect="1" noChangeArrowheads="1"/>
          </p:cNvPicPr>
          <p:nvPr/>
        </p:nvPicPr>
        <p:blipFill>
          <a:blip r:embed="rId3" cstate="print"/>
          <a:srcRect/>
          <a:stretch>
            <a:fillRect/>
          </a:stretch>
        </p:blipFill>
        <p:spPr bwMode="auto">
          <a:xfrm>
            <a:off x="792480" y="2844800"/>
            <a:ext cx="7772400" cy="2489201"/>
          </a:xfrm>
          <a:prstGeom prst="rect">
            <a:avLst/>
          </a:prstGeom>
          <a:noFill/>
          <a:ln w="9525">
            <a:noFill/>
            <a:miter lim="800000"/>
            <a:headEnd/>
            <a:tailEnd/>
          </a:ln>
        </p:spPr>
      </p:pic>
      <p:sp>
        <p:nvSpPr>
          <p:cNvPr id="8" name="TextBox 7"/>
          <p:cNvSpPr txBox="1"/>
          <p:nvPr/>
        </p:nvSpPr>
        <p:spPr>
          <a:xfrm>
            <a:off x="782537" y="5603902"/>
            <a:ext cx="7820840" cy="830997"/>
          </a:xfrm>
          <a:prstGeom prst="rect">
            <a:avLst/>
          </a:prstGeom>
          <a:solidFill>
            <a:srgbClr val="FFFF99"/>
          </a:solidFill>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solidFill>
                  <a:srgbClr val="FF0000"/>
                </a:solidFill>
              </a:rPr>
              <a:t>服务</a:t>
            </a:r>
            <a:r>
              <a:rPr lang="zh-CN" altLang="en-US" sz="2400" dirty="0" smtClean="0"/>
              <a:t>涉及</a:t>
            </a:r>
            <a:r>
              <a:rPr lang="zh-CN" altLang="en-US" sz="2400" dirty="0" smtClean="0">
                <a:solidFill>
                  <a:srgbClr val="FF0000"/>
                </a:solidFill>
              </a:rPr>
              <a:t>同一机器上</a:t>
            </a:r>
            <a:r>
              <a:rPr lang="zh-CN" altLang="en-US" sz="2400" dirty="0" smtClean="0">
                <a:solidFill>
                  <a:schemeClr val="tx1"/>
                </a:solidFill>
              </a:rPr>
              <a:t>层</a:t>
            </a:r>
            <a:r>
              <a:rPr lang="zh-CN" altLang="en-US" sz="2400" dirty="0" smtClean="0"/>
              <a:t>与层之间的接口；</a:t>
            </a:r>
            <a:endParaRPr lang="en-US" altLang="zh-CN" sz="2400" dirty="0" smtClean="0"/>
          </a:p>
          <a:p>
            <a:r>
              <a:rPr lang="zh-CN" altLang="en-US" sz="2400" dirty="0" smtClean="0">
                <a:solidFill>
                  <a:srgbClr val="FF0000"/>
                </a:solidFill>
              </a:rPr>
              <a:t>协议</a:t>
            </a:r>
            <a:r>
              <a:rPr lang="zh-CN" altLang="en-US" sz="2400" dirty="0" smtClean="0"/>
              <a:t>涉及</a:t>
            </a:r>
            <a:r>
              <a:rPr lang="zh-CN" altLang="en-US" sz="2400" dirty="0" smtClean="0">
                <a:solidFill>
                  <a:srgbClr val="FF0000"/>
                </a:solidFill>
              </a:rPr>
              <a:t>不同机器上</a:t>
            </a:r>
            <a:r>
              <a:rPr lang="zh-CN" altLang="en-US" sz="2400" dirty="0" smtClean="0"/>
              <a:t>两个对等实体之间发送的数据包。</a:t>
            </a:r>
            <a:endParaRPr lang="zh-CN" altLang="en-US" sz="2400" dirty="0"/>
          </a:p>
        </p:txBody>
      </p:sp>
    </p:spTree>
    <p:extLst>
      <p:ext uri="{BB962C8B-B14F-4D97-AF65-F5344CB8AC3E}">
        <p14:creationId xmlns:p14="http://schemas.microsoft.com/office/powerpoint/2010/main" val="261685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1000"/>
                            </p:stCondLst>
                            <p:childTnLst>
                              <p:par>
                                <p:cTn id="11" presetID="22" presetClass="entr" presetSubtype="1" fill="hold" nodeType="afterEffect">
                                  <p:stCondLst>
                                    <p:cond delay="50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par>
                          <p:cTn id="14" fill="hold">
                            <p:stCondLst>
                              <p:cond delay="2000"/>
                            </p:stCondLst>
                            <p:childTnLst>
                              <p:par>
                                <p:cTn id="15" presetID="22" presetClass="entr" presetSubtype="1" fill="hold" nodeType="afterEffect">
                                  <p:stCondLst>
                                    <p:cond delay="50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up)">
                                      <p:cBhvr>
                                        <p:cTn id="17" dur="500"/>
                                        <p:tgtEl>
                                          <p:spTgt spid="7">
                                            <p:txEl>
                                              <p:pRg st="1" end="1"/>
                                            </p:txEl>
                                          </p:spTgt>
                                        </p:tgtEl>
                                      </p:cBhvr>
                                    </p:animEffect>
                                  </p:childTnLst>
                                </p:cTn>
                              </p:par>
                            </p:childTnLst>
                          </p:cTn>
                        </p:par>
                        <p:par>
                          <p:cTn id="18" fill="hold">
                            <p:stCondLst>
                              <p:cond delay="3000"/>
                            </p:stCondLst>
                            <p:childTnLst>
                              <p:par>
                                <p:cTn id="19" presetID="22" presetClass="entr" presetSubtype="1" fill="hold" grpId="0" nodeType="after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en-US" dirty="0" smtClean="0"/>
              <a:t>一些术语</a:t>
            </a:r>
            <a:endParaRPr lang="zh-CN" altLang="en-US" dirty="0"/>
          </a:p>
        </p:txBody>
      </p:sp>
      <p:sp>
        <p:nvSpPr>
          <p:cNvPr id="3" name="内容占位符 2"/>
          <p:cNvSpPr>
            <a:spLocks noGrp="1"/>
          </p:cNvSpPr>
          <p:nvPr>
            <p:ph idx="1"/>
          </p:nvPr>
        </p:nvSpPr>
        <p:spPr>
          <a:xfrm>
            <a:off x="291401" y="856034"/>
            <a:ext cx="8531051" cy="5727645"/>
          </a:xfrm>
        </p:spPr>
        <p:txBody>
          <a:bodyPr>
            <a:normAutofit/>
          </a:bodyPr>
          <a:lstStyle/>
          <a:p>
            <a:r>
              <a:rPr lang="zh-CN" altLang="en-US" u="sng" dirty="0" smtClean="0">
                <a:effectLst>
                  <a:outerShdw blurRad="38100" dist="38100" dir="2700000" algn="tl">
                    <a:srgbClr val="000000">
                      <a:alpha val="43137"/>
                    </a:srgbClr>
                  </a:outerShdw>
                </a:effectLst>
              </a:rPr>
              <a:t>实体（</a:t>
            </a:r>
            <a:r>
              <a:rPr lang="en-US" altLang="zh-CN" u="sng" dirty="0" smtClean="0">
                <a:effectLst>
                  <a:outerShdw blurRad="38100" dist="38100" dir="2700000" algn="tl">
                    <a:srgbClr val="000000">
                      <a:alpha val="43137"/>
                    </a:srgbClr>
                  </a:outerShdw>
                </a:effectLst>
              </a:rPr>
              <a:t>entity</a:t>
            </a:r>
            <a:r>
              <a:rPr lang="zh-CN" altLang="en-US" u="sng" dirty="0" smtClean="0">
                <a:effectLst>
                  <a:outerShdw blurRad="38100" dist="38100" dir="2700000" algn="tl">
                    <a:srgbClr val="000000">
                      <a:alpha val="43137"/>
                    </a:srgbClr>
                  </a:outerShdw>
                </a:effectLst>
              </a:rPr>
              <a:t>）</a:t>
            </a:r>
            <a:endParaRPr lang="en-US" altLang="zh-CN" u="sng" dirty="0" smtClean="0">
              <a:effectLst>
                <a:outerShdw blurRad="38100" dist="38100" dir="2700000" algn="tl">
                  <a:srgbClr val="000000">
                    <a:alpha val="43137"/>
                  </a:srgbClr>
                </a:outerShdw>
              </a:effectLst>
            </a:endParaRPr>
          </a:p>
          <a:p>
            <a:pPr lvl="1"/>
            <a:r>
              <a:rPr lang="zh-CN" altLang="en-US" dirty="0" smtClean="0"/>
              <a:t>是层中的活动单元。可以是任何</a:t>
            </a:r>
            <a:r>
              <a:rPr lang="zh-CN" altLang="en-US" dirty="0"/>
              <a:t>可发送或接收信息的硬件或软件</a:t>
            </a:r>
            <a:r>
              <a:rPr lang="zh-CN" altLang="en-US" dirty="0" smtClean="0"/>
              <a:t>进程。</a:t>
            </a:r>
            <a:endParaRPr lang="en-US" altLang="zh-CN" dirty="0" smtClean="0"/>
          </a:p>
          <a:p>
            <a:pPr lvl="1"/>
            <a:r>
              <a:rPr lang="zh-CN" altLang="en-US" u="sng" dirty="0" smtClean="0">
                <a:effectLst>
                  <a:outerShdw blurRad="38100" dist="38100" dir="2700000" algn="tl">
                    <a:srgbClr val="000000">
                      <a:alpha val="43137"/>
                    </a:srgbClr>
                  </a:outerShdw>
                </a:effectLst>
              </a:rPr>
              <a:t>对等实体</a:t>
            </a:r>
            <a:r>
              <a:rPr lang="zh-CN" altLang="en-US" dirty="0" smtClean="0"/>
              <a:t>，位于不同子系统同一层的实体间的互称。</a:t>
            </a:r>
            <a:endParaRPr lang="en-US" altLang="zh-CN" dirty="0" smtClean="0"/>
          </a:p>
          <a:p>
            <a:r>
              <a:rPr lang="zh-CN" altLang="en-US" u="sng" dirty="0" smtClean="0">
                <a:effectLst>
                  <a:outerShdw blurRad="38100" dist="38100" dir="2700000" algn="tl">
                    <a:srgbClr val="000000">
                      <a:alpha val="43137"/>
                    </a:srgbClr>
                  </a:outerShdw>
                </a:effectLst>
              </a:rPr>
              <a:t>协议</a:t>
            </a:r>
            <a:endParaRPr lang="en-US" altLang="zh-CN" u="sng" dirty="0" smtClean="0">
              <a:effectLst>
                <a:outerShdw blurRad="38100" dist="38100" dir="2700000" algn="tl">
                  <a:srgbClr val="000000">
                    <a:alpha val="43137"/>
                  </a:srgbClr>
                </a:outerShdw>
              </a:effectLst>
            </a:endParaRPr>
          </a:p>
          <a:p>
            <a:pPr lvl="1"/>
            <a:r>
              <a:rPr lang="zh-CN" altLang="en-US" dirty="0" smtClean="0"/>
              <a:t>是</a:t>
            </a:r>
            <a:r>
              <a:rPr lang="zh-CN" altLang="en-US" dirty="0"/>
              <a:t>控制</a:t>
            </a:r>
            <a:r>
              <a:rPr lang="zh-CN" altLang="en-US" dirty="0">
                <a:solidFill>
                  <a:srgbClr val="FF0000"/>
                </a:solidFill>
              </a:rPr>
              <a:t>两个对等实体</a:t>
            </a:r>
            <a:r>
              <a:rPr lang="zh-CN" altLang="en-US" dirty="0"/>
              <a:t>进行通信的</a:t>
            </a:r>
            <a:r>
              <a:rPr lang="zh-CN" altLang="en-US" dirty="0">
                <a:solidFill>
                  <a:srgbClr val="FF0000"/>
                </a:solidFill>
              </a:rPr>
              <a:t>规则</a:t>
            </a:r>
            <a:r>
              <a:rPr lang="zh-CN" altLang="en-US" dirty="0"/>
              <a:t>的集合</a:t>
            </a:r>
            <a:r>
              <a:rPr lang="zh-CN" altLang="en-US" dirty="0" smtClean="0"/>
              <a:t>。</a:t>
            </a:r>
            <a:endParaRPr lang="en-US" altLang="zh-CN" dirty="0" smtClean="0"/>
          </a:p>
          <a:p>
            <a:pPr lvl="1"/>
            <a:r>
              <a:rPr lang="zh-CN" altLang="en-US" dirty="0" smtClean="0"/>
              <a:t>协议的组成：</a:t>
            </a:r>
            <a:endParaRPr lang="en-US" altLang="zh-CN" dirty="0" smtClean="0"/>
          </a:p>
          <a:p>
            <a:pPr lvl="2"/>
            <a:r>
              <a:rPr lang="zh-CN" altLang="en-US" sz="2400" dirty="0" smtClean="0"/>
              <a:t>语法</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syntax</a:t>
            </a:r>
            <a:r>
              <a:rPr lang="zh-CN" altLang="en-US" sz="2400" dirty="0" smtClean="0">
                <a:latin typeface="Times New Roman" panose="02020603050405020304" pitchFamily="18" charset="0"/>
                <a:cs typeface="Times New Roman" panose="02020603050405020304" pitchFamily="18" charset="0"/>
              </a:rPr>
              <a:t>），数据的格式；</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t>语义</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semantics</a:t>
            </a:r>
            <a:r>
              <a:rPr lang="zh-CN" altLang="en-US" sz="2400" dirty="0" smtClean="0">
                <a:latin typeface="Times New Roman" panose="02020603050405020304" pitchFamily="18" charset="0"/>
                <a:cs typeface="Times New Roman" panose="02020603050405020304" pitchFamily="18" charset="0"/>
              </a:rPr>
              <a:t>），控制消息的理解和处理；</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a:t>同步</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timing</a:t>
            </a:r>
            <a:r>
              <a:rPr lang="zh-CN" altLang="en-US" sz="2400" dirty="0" smtClean="0">
                <a:latin typeface="Times New Roman" panose="02020603050405020304" pitchFamily="18" charset="0"/>
                <a:cs typeface="Times New Roman" panose="02020603050405020304" pitchFamily="18" charset="0"/>
              </a:rPr>
              <a:t>），事件的顺序。</a:t>
            </a:r>
            <a:endParaRPr lang="en-US" altLang="zh-CN" sz="2400" dirty="0" smtClean="0">
              <a:latin typeface="Times New Roman" panose="02020603050405020304" pitchFamily="18" charset="0"/>
              <a:cs typeface="Times New Roman" panose="02020603050405020304" pitchFamily="18" charset="0"/>
            </a:endParaRPr>
          </a:p>
          <a:p>
            <a:r>
              <a:rPr lang="zh-CN" altLang="en-US" u="sng" dirty="0">
                <a:effectLst>
                  <a:outerShdw blurRad="38100" dist="38100" dir="2700000" algn="tl">
                    <a:srgbClr val="000000">
                      <a:alpha val="43137"/>
                    </a:srgbClr>
                  </a:outerShdw>
                </a:effectLst>
              </a:rPr>
              <a:t>协议</a:t>
            </a:r>
            <a:r>
              <a:rPr lang="zh-CN" altLang="en-US" u="sng" dirty="0" smtClean="0">
                <a:effectLst>
                  <a:outerShdw blurRad="38100" dist="38100" dir="2700000" algn="tl">
                    <a:srgbClr val="000000">
                      <a:alpha val="43137"/>
                    </a:srgbClr>
                  </a:outerShdw>
                </a:effectLst>
              </a:rPr>
              <a:t>栈</a:t>
            </a:r>
            <a:endParaRPr lang="en-US" altLang="zh-CN" u="sng" dirty="0" smtClean="0">
              <a:effectLst>
                <a:outerShdw blurRad="38100" dist="38100" dir="2700000" algn="tl">
                  <a:srgbClr val="000000">
                    <a:alpha val="43137"/>
                  </a:srgbClr>
                </a:outerShdw>
              </a:effectLst>
            </a:endParaRPr>
          </a:p>
          <a:p>
            <a:pPr lvl="1"/>
            <a:r>
              <a:rPr lang="zh-CN" altLang="en-US" dirty="0" smtClean="0"/>
              <a:t>特定</a:t>
            </a:r>
            <a:r>
              <a:rPr lang="zh-CN" altLang="en-US" dirty="0"/>
              <a:t>系统所使用的一组</a:t>
            </a:r>
            <a:r>
              <a:rPr lang="zh-CN" altLang="en-US" dirty="0" smtClean="0"/>
              <a:t>协议的总称。</a:t>
            </a:r>
            <a:endParaRPr lang="en-US" altLang="zh-CN" dirty="0"/>
          </a:p>
        </p:txBody>
      </p:sp>
    </p:spTree>
    <p:extLst>
      <p:ext uri="{BB962C8B-B14F-4D97-AF65-F5344CB8AC3E}">
        <p14:creationId xmlns:p14="http://schemas.microsoft.com/office/powerpoint/2010/main" val="6290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p:stCondLst>
                              <p:cond delay="9000"/>
                            </p:stCondLst>
                            <p:childTnLst>
                              <p:par>
                                <p:cTn id="41" presetID="22" presetClass="entr" presetSubtype="1" fill="hold" nodeType="afterEffect">
                                  <p:stCondLst>
                                    <p:cond delay="50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par>
                          <p:cTn id="44" fill="hold">
                            <p:stCondLst>
                              <p:cond delay="10000"/>
                            </p:stCondLst>
                            <p:childTnLst>
                              <p:par>
                                <p:cTn id="45" presetID="22" presetClass="entr" presetSubtype="1" fill="hold" nodeType="afterEffect">
                                  <p:stCondLst>
                                    <p:cond delay="50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up)">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normAutofit/>
          </a:bodyPr>
          <a:lstStyle/>
          <a:p>
            <a:r>
              <a:rPr lang="en-US" altLang="zh-CN" dirty="0" smtClean="0"/>
              <a:t>1.6 ISO/OSI</a:t>
            </a:r>
            <a:r>
              <a:rPr lang="zh-CN" altLang="en-US" dirty="0"/>
              <a:t>参考模型</a:t>
            </a:r>
            <a:r>
              <a:rPr lang="zh-CN" altLang="en-US" dirty="0">
                <a:effectLst/>
              </a:rPr>
              <a:t> </a:t>
            </a:r>
          </a:p>
        </p:txBody>
      </p:sp>
      <p:sp>
        <p:nvSpPr>
          <p:cNvPr id="354362" name="Rectangle 58"/>
          <p:cNvSpPr>
            <a:spLocks noChangeArrowheads="1"/>
          </p:cNvSpPr>
          <p:nvPr/>
        </p:nvSpPr>
        <p:spPr bwMode="auto">
          <a:xfrm>
            <a:off x="2557463" y="3953114"/>
            <a:ext cx="3719513" cy="1769216"/>
          </a:xfrm>
          <a:prstGeom prst="rect">
            <a:avLst/>
          </a:prstGeom>
          <a:solidFill>
            <a:srgbClr val="FFFF99">
              <a:alpha val="50000"/>
            </a:srgbClr>
          </a:solidFill>
          <a:ln w="19050">
            <a:solidFill>
              <a:schemeClr val="tx1"/>
            </a:solidFill>
            <a:prstDash val="dashDot"/>
            <a:miter lim="800000"/>
            <a:headEnd/>
            <a:tailEnd/>
          </a:ln>
        </p:spPr>
        <p:txBody>
          <a:bodyPr anchor="ctr"/>
          <a:lstStyle/>
          <a:p>
            <a:endParaRPr lang="zh-CN" altLang="en-US"/>
          </a:p>
        </p:txBody>
      </p:sp>
      <p:grpSp>
        <p:nvGrpSpPr>
          <p:cNvPr id="3" name="组合 2"/>
          <p:cNvGrpSpPr/>
          <p:nvPr/>
        </p:nvGrpSpPr>
        <p:grpSpPr>
          <a:xfrm>
            <a:off x="457200" y="1419188"/>
            <a:ext cx="8305801" cy="5140072"/>
            <a:chOff x="457200" y="1490308"/>
            <a:chExt cx="8305801" cy="5140072"/>
          </a:xfrm>
        </p:grpSpPr>
        <p:sp>
          <p:nvSpPr>
            <p:cNvPr id="354308" name="Text Box 4"/>
            <p:cNvSpPr txBox="1">
              <a:spLocks noChangeArrowheads="1"/>
            </p:cNvSpPr>
            <p:nvPr/>
          </p:nvSpPr>
          <p:spPr bwMode="auto">
            <a:xfrm>
              <a:off x="793750" y="2232481"/>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dirty="0">
                  <a:ea typeface="幼圆" pitchFamily="49" charset="-122"/>
                </a:rPr>
                <a:t>应用</a:t>
              </a:r>
            </a:p>
          </p:txBody>
        </p:sp>
        <p:sp>
          <p:nvSpPr>
            <p:cNvPr id="354309" name="Text Box 5"/>
            <p:cNvSpPr txBox="1">
              <a:spLocks noChangeArrowheads="1"/>
            </p:cNvSpPr>
            <p:nvPr/>
          </p:nvSpPr>
          <p:spPr bwMode="auto">
            <a:xfrm>
              <a:off x="793750" y="5431277"/>
              <a:ext cx="979488" cy="254541"/>
            </a:xfrm>
            <a:prstGeom prst="rect">
              <a:avLst/>
            </a:prstGeom>
            <a:noFill/>
            <a:ln w="9525">
              <a:noFill/>
              <a:miter lim="800000"/>
              <a:headEnd/>
              <a:tailEnd/>
            </a:ln>
          </p:spPr>
          <p:txBody>
            <a:bodyPr tIns="10800" bIns="10800" anchor="ctr"/>
            <a:lstStyle/>
            <a:p>
              <a:pPr algn="ctr" eaLnBrk="0" hangingPunct="0">
                <a:lnSpc>
                  <a:spcPct val="96000"/>
                </a:lnSpc>
              </a:pPr>
              <a:r>
                <a:rPr kumimoji="0" lang="zh-CN" altLang="en-US" sz="1600">
                  <a:ea typeface="幼圆" pitchFamily="49" charset="-122"/>
                </a:rPr>
                <a:t>主机</a:t>
              </a:r>
              <a:r>
                <a:rPr kumimoji="0" lang="en-US" altLang="zh-CN" sz="1600">
                  <a:ea typeface="幼圆" pitchFamily="49" charset="-122"/>
                </a:rPr>
                <a:t>A</a:t>
              </a:r>
            </a:p>
          </p:txBody>
        </p:sp>
        <p:sp>
          <p:nvSpPr>
            <p:cNvPr id="354310" name="Line 6"/>
            <p:cNvSpPr>
              <a:spLocks noChangeShapeType="1"/>
            </p:cNvSpPr>
            <p:nvPr/>
          </p:nvSpPr>
          <p:spPr bwMode="auto">
            <a:xfrm>
              <a:off x="1319213" y="2490706"/>
              <a:ext cx="0"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11" name="Line 7"/>
            <p:cNvSpPr>
              <a:spLocks noChangeShapeType="1"/>
            </p:cNvSpPr>
            <p:nvPr/>
          </p:nvSpPr>
          <p:spPr bwMode="auto">
            <a:xfrm>
              <a:off x="1838325" y="2385405"/>
              <a:ext cx="51562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12" name="Text Box 8"/>
            <p:cNvSpPr txBox="1">
              <a:spLocks noChangeArrowheads="1"/>
            </p:cNvSpPr>
            <p:nvPr/>
          </p:nvSpPr>
          <p:spPr bwMode="auto">
            <a:xfrm>
              <a:off x="457200" y="1818641"/>
              <a:ext cx="395288" cy="3617940"/>
            </a:xfrm>
            <a:prstGeom prst="rect">
              <a:avLst/>
            </a:prstGeom>
            <a:noFill/>
            <a:ln w="9525">
              <a:noFill/>
              <a:miter lim="800000"/>
              <a:headEnd/>
              <a:tailEnd/>
            </a:ln>
          </p:spPr>
          <p:txBody>
            <a:bodyPr lIns="54000" rIns="54000" anchor="ctr"/>
            <a:lstStyle/>
            <a:p>
              <a:pPr algn="ctr" eaLnBrk="0" hangingPunct="0"/>
              <a:r>
                <a:rPr kumimoji="0" lang="zh-CN" altLang="en-US" sz="1600" dirty="0">
                  <a:latin typeface="+mn-ea"/>
                </a:rPr>
                <a:t>层</a:t>
              </a:r>
            </a:p>
            <a:p>
              <a:pPr algn="ctr" eaLnBrk="0" hangingPunct="0">
                <a:lnSpc>
                  <a:spcPct val="96000"/>
                </a:lnSpc>
                <a:spcAft>
                  <a:spcPts val="1200"/>
                </a:spcAft>
              </a:pPr>
              <a:r>
                <a:rPr kumimoji="0" lang="en-US" altLang="zh-CN" sz="1600" dirty="0">
                  <a:ea typeface="幼圆" pitchFamily="49" charset="-122"/>
                </a:rPr>
                <a:t>7</a:t>
              </a:r>
            </a:p>
            <a:p>
              <a:pPr algn="ctr" eaLnBrk="0" hangingPunct="0">
                <a:spcBef>
                  <a:spcPts val="600"/>
                </a:spcBef>
                <a:spcAft>
                  <a:spcPts val="1200"/>
                </a:spcAft>
              </a:pPr>
              <a:r>
                <a:rPr kumimoji="0" lang="en-US" altLang="zh-CN" sz="1600" dirty="0">
                  <a:ea typeface="幼圆" pitchFamily="49" charset="-122"/>
                </a:rPr>
                <a:t>6</a:t>
              </a:r>
            </a:p>
            <a:p>
              <a:pPr algn="ctr" eaLnBrk="0" hangingPunct="0">
                <a:spcBef>
                  <a:spcPts val="600"/>
                </a:spcBef>
                <a:spcAft>
                  <a:spcPts val="1200"/>
                </a:spcAft>
              </a:pPr>
              <a:r>
                <a:rPr kumimoji="0" lang="en-US" altLang="zh-CN" sz="1600" dirty="0">
                  <a:ea typeface="幼圆" pitchFamily="49" charset="-122"/>
                </a:rPr>
                <a:t>5</a:t>
              </a:r>
            </a:p>
            <a:p>
              <a:pPr algn="ctr" eaLnBrk="0" hangingPunct="0">
                <a:spcBef>
                  <a:spcPts val="600"/>
                </a:spcBef>
                <a:spcAft>
                  <a:spcPts val="1200"/>
                </a:spcAft>
              </a:pPr>
              <a:r>
                <a:rPr kumimoji="0" lang="en-US" altLang="zh-CN" sz="1600" dirty="0">
                  <a:ea typeface="幼圆" pitchFamily="49" charset="-122"/>
                </a:rPr>
                <a:t>4</a:t>
              </a:r>
            </a:p>
            <a:p>
              <a:pPr algn="ctr" eaLnBrk="0" hangingPunct="0">
                <a:spcBef>
                  <a:spcPts val="600"/>
                </a:spcBef>
                <a:spcAft>
                  <a:spcPts val="1200"/>
                </a:spcAft>
              </a:pPr>
              <a:r>
                <a:rPr kumimoji="0" lang="en-US" altLang="zh-CN" sz="1600" dirty="0">
                  <a:ea typeface="幼圆" pitchFamily="49" charset="-122"/>
                </a:rPr>
                <a:t>3</a:t>
              </a:r>
            </a:p>
            <a:p>
              <a:pPr algn="ctr" eaLnBrk="0" hangingPunct="0">
                <a:spcBef>
                  <a:spcPts val="600"/>
                </a:spcBef>
                <a:spcAft>
                  <a:spcPts val="1200"/>
                </a:spcAft>
              </a:pPr>
              <a:r>
                <a:rPr kumimoji="0" lang="en-US" altLang="zh-CN" sz="1600" dirty="0">
                  <a:ea typeface="幼圆" pitchFamily="49" charset="-122"/>
                </a:rPr>
                <a:t>2</a:t>
              </a:r>
            </a:p>
            <a:p>
              <a:pPr algn="ctr" eaLnBrk="0" hangingPunct="0">
                <a:spcBef>
                  <a:spcPts val="600"/>
                </a:spcBef>
                <a:spcAft>
                  <a:spcPts val="1200"/>
                </a:spcAft>
              </a:pPr>
              <a:r>
                <a:rPr kumimoji="0" lang="en-US" altLang="zh-CN" sz="1600" dirty="0">
                  <a:ea typeface="幼圆" pitchFamily="49" charset="-122"/>
                </a:rPr>
                <a:t>1</a:t>
              </a:r>
            </a:p>
          </p:txBody>
        </p:sp>
        <p:sp>
          <p:nvSpPr>
            <p:cNvPr id="354313" name="Text Box 9"/>
            <p:cNvSpPr txBox="1">
              <a:spLocks noChangeArrowheads="1"/>
            </p:cNvSpPr>
            <p:nvPr/>
          </p:nvSpPr>
          <p:spPr bwMode="auto">
            <a:xfrm>
              <a:off x="3667125" y="2093186"/>
              <a:ext cx="1565275" cy="356672"/>
            </a:xfrm>
            <a:prstGeom prst="rect">
              <a:avLst/>
            </a:prstGeom>
            <a:noFill/>
            <a:ln w="9525">
              <a:noFill/>
              <a:miter lim="800000"/>
              <a:headEnd/>
              <a:tailEnd/>
            </a:ln>
          </p:spPr>
          <p:txBody>
            <a:bodyPr anchor="ctr"/>
            <a:lstStyle/>
            <a:p>
              <a:pPr algn="ctr" eaLnBrk="0" hangingPunct="0">
                <a:lnSpc>
                  <a:spcPct val="96000"/>
                </a:lnSpc>
              </a:pPr>
              <a:r>
                <a:rPr kumimoji="0" lang="zh-CN" altLang="en-US" sz="1600" dirty="0">
                  <a:ea typeface="幼圆" pitchFamily="49" charset="-122"/>
                </a:rPr>
                <a:t>应用协议</a:t>
              </a:r>
            </a:p>
          </p:txBody>
        </p:sp>
        <p:sp>
          <p:nvSpPr>
            <p:cNvPr id="354314" name="Text Box 10"/>
            <p:cNvSpPr txBox="1">
              <a:spLocks noChangeArrowheads="1"/>
            </p:cNvSpPr>
            <p:nvPr/>
          </p:nvSpPr>
          <p:spPr bwMode="auto">
            <a:xfrm>
              <a:off x="3667125" y="2542464"/>
              <a:ext cx="1565275" cy="358243"/>
            </a:xfrm>
            <a:prstGeom prst="rect">
              <a:avLst/>
            </a:prstGeom>
            <a:noFill/>
            <a:ln w="9525">
              <a:noFill/>
              <a:miter lim="800000"/>
              <a:headEnd/>
              <a:tailEnd/>
            </a:ln>
          </p:spPr>
          <p:txBody>
            <a:bodyPr anchor="ctr"/>
            <a:lstStyle/>
            <a:p>
              <a:pPr algn="ctr" eaLnBrk="0" hangingPunct="0">
                <a:lnSpc>
                  <a:spcPct val="96000"/>
                </a:lnSpc>
                <a:spcBef>
                  <a:spcPts val="600"/>
                </a:spcBef>
                <a:spcAft>
                  <a:spcPts val="600"/>
                </a:spcAft>
              </a:pPr>
              <a:r>
                <a:rPr kumimoji="0" lang="zh-CN" altLang="en-US" sz="1600" dirty="0">
                  <a:ea typeface="幼圆" pitchFamily="49" charset="-122"/>
                </a:rPr>
                <a:t>表示协议</a:t>
              </a:r>
            </a:p>
          </p:txBody>
        </p:sp>
        <p:sp>
          <p:nvSpPr>
            <p:cNvPr id="354315" name="Text Box 11"/>
            <p:cNvSpPr txBox="1">
              <a:spLocks noChangeArrowheads="1"/>
            </p:cNvSpPr>
            <p:nvPr/>
          </p:nvSpPr>
          <p:spPr bwMode="auto">
            <a:xfrm>
              <a:off x="3667125" y="2991091"/>
              <a:ext cx="1565275" cy="358243"/>
            </a:xfrm>
            <a:prstGeom prst="rect">
              <a:avLst/>
            </a:prstGeom>
            <a:noFill/>
            <a:ln w="9525">
              <a:noFill/>
              <a:miter lim="800000"/>
              <a:headEnd/>
              <a:tailEnd/>
            </a:ln>
          </p:spPr>
          <p:txBody>
            <a:bodyPr anchor="ctr"/>
            <a:lstStyle/>
            <a:p>
              <a:pPr algn="ctr" eaLnBrk="0" hangingPunct="0">
                <a:lnSpc>
                  <a:spcPct val="96000"/>
                </a:lnSpc>
              </a:pPr>
              <a:r>
                <a:rPr kumimoji="0" lang="zh-CN" altLang="en-US" sz="1600" dirty="0">
                  <a:ea typeface="幼圆" pitchFamily="49" charset="-122"/>
                </a:rPr>
                <a:t>会话协议</a:t>
              </a:r>
            </a:p>
          </p:txBody>
        </p:sp>
        <p:sp>
          <p:nvSpPr>
            <p:cNvPr id="354316" name="Text Box 12"/>
            <p:cNvSpPr txBox="1">
              <a:spLocks noChangeArrowheads="1"/>
            </p:cNvSpPr>
            <p:nvPr/>
          </p:nvSpPr>
          <p:spPr bwMode="auto">
            <a:xfrm>
              <a:off x="3667125" y="3446689"/>
              <a:ext cx="1565275" cy="356672"/>
            </a:xfrm>
            <a:prstGeom prst="rect">
              <a:avLst/>
            </a:prstGeom>
            <a:noFill/>
            <a:ln w="9525">
              <a:noFill/>
              <a:miter lim="800000"/>
              <a:headEnd/>
              <a:tailEnd/>
            </a:ln>
          </p:spPr>
          <p:txBody>
            <a:bodyPr anchor="ctr"/>
            <a:lstStyle/>
            <a:p>
              <a:pPr algn="ctr" eaLnBrk="0" hangingPunct="0">
                <a:lnSpc>
                  <a:spcPct val="96000"/>
                </a:lnSpc>
              </a:pPr>
              <a:r>
                <a:rPr kumimoji="0" lang="zh-CN" altLang="en-US" sz="1600" dirty="0">
                  <a:ea typeface="幼圆" pitchFamily="49" charset="-122"/>
                </a:rPr>
                <a:t>传输协议</a:t>
              </a:r>
            </a:p>
          </p:txBody>
        </p:sp>
        <p:sp>
          <p:nvSpPr>
            <p:cNvPr id="354317" name="Line 13"/>
            <p:cNvSpPr>
              <a:spLocks noChangeShapeType="1"/>
            </p:cNvSpPr>
            <p:nvPr/>
          </p:nvSpPr>
          <p:spPr bwMode="auto">
            <a:xfrm>
              <a:off x="1319213" y="4348081"/>
              <a:ext cx="0"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18" name="Line 14"/>
            <p:cNvSpPr>
              <a:spLocks noChangeShapeType="1"/>
            </p:cNvSpPr>
            <p:nvPr/>
          </p:nvSpPr>
          <p:spPr bwMode="auto">
            <a:xfrm>
              <a:off x="1319213" y="2954256"/>
              <a:ext cx="0"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19" name="Line 15"/>
            <p:cNvSpPr>
              <a:spLocks noChangeShapeType="1"/>
            </p:cNvSpPr>
            <p:nvPr/>
          </p:nvSpPr>
          <p:spPr bwMode="auto">
            <a:xfrm>
              <a:off x="1319213" y="3882943"/>
              <a:ext cx="0"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20" name="Line 16"/>
            <p:cNvSpPr>
              <a:spLocks noChangeShapeType="1"/>
            </p:cNvSpPr>
            <p:nvPr/>
          </p:nvSpPr>
          <p:spPr bwMode="auto">
            <a:xfrm>
              <a:off x="1319213" y="3419393"/>
              <a:ext cx="0"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21" name="Text Box 17"/>
            <p:cNvSpPr txBox="1">
              <a:spLocks noChangeArrowheads="1"/>
            </p:cNvSpPr>
            <p:nvPr/>
          </p:nvSpPr>
          <p:spPr bwMode="auto">
            <a:xfrm>
              <a:off x="793750" y="2697602"/>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dirty="0">
                  <a:ea typeface="幼圆" pitchFamily="49" charset="-122"/>
                </a:rPr>
                <a:t>表示</a:t>
              </a:r>
            </a:p>
          </p:txBody>
        </p:sp>
        <p:sp>
          <p:nvSpPr>
            <p:cNvPr id="354322" name="Text Box 18"/>
            <p:cNvSpPr txBox="1">
              <a:spLocks noChangeArrowheads="1"/>
            </p:cNvSpPr>
            <p:nvPr/>
          </p:nvSpPr>
          <p:spPr bwMode="auto">
            <a:xfrm>
              <a:off x="793750" y="4089856"/>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网络</a:t>
              </a:r>
            </a:p>
          </p:txBody>
        </p:sp>
        <p:sp>
          <p:nvSpPr>
            <p:cNvPr id="354323" name="Text Box 19"/>
            <p:cNvSpPr txBox="1">
              <a:spLocks noChangeArrowheads="1"/>
            </p:cNvSpPr>
            <p:nvPr/>
          </p:nvSpPr>
          <p:spPr bwMode="auto">
            <a:xfrm>
              <a:off x="793750" y="3626289"/>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传输</a:t>
              </a:r>
            </a:p>
          </p:txBody>
        </p:sp>
        <p:sp>
          <p:nvSpPr>
            <p:cNvPr id="354324" name="Text Box 20"/>
            <p:cNvSpPr txBox="1">
              <a:spLocks noChangeArrowheads="1"/>
            </p:cNvSpPr>
            <p:nvPr/>
          </p:nvSpPr>
          <p:spPr bwMode="auto">
            <a:xfrm>
              <a:off x="793750" y="5018527"/>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物理</a:t>
              </a:r>
            </a:p>
          </p:txBody>
        </p:sp>
        <p:sp>
          <p:nvSpPr>
            <p:cNvPr id="354325" name="Text Box 21"/>
            <p:cNvSpPr txBox="1">
              <a:spLocks noChangeArrowheads="1"/>
            </p:cNvSpPr>
            <p:nvPr/>
          </p:nvSpPr>
          <p:spPr bwMode="auto">
            <a:xfrm>
              <a:off x="793750" y="4554977"/>
              <a:ext cx="1044575" cy="254541"/>
            </a:xfrm>
            <a:prstGeom prst="rect">
              <a:avLst/>
            </a:prstGeom>
            <a:noFill/>
            <a:ln w="19050">
              <a:solidFill>
                <a:schemeClr val="tx1"/>
              </a:solidFill>
              <a:miter lim="800000"/>
              <a:headEnd/>
              <a:tailEnd/>
            </a:ln>
          </p:spPr>
          <p:txBody>
            <a:bodyPr lIns="54000" tIns="10800" rIns="54000" bIns="10800" anchor="ctr"/>
            <a:lstStyle/>
            <a:p>
              <a:pPr algn="ctr" eaLnBrk="0" hangingPunct="0">
                <a:lnSpc>
                  <a:spcPct val="96000"/>
                </a:lnSpc>
              </a:pPr>
              <a:r>
                <a:rPr kumimoji="0" lang="zh-CN" altLang="en-US" sz="1600">
                  <a:ea typeface="幼圆" pitchFamily="49" charset="-122"/>
                </a:rPr>
                <a:t>数据链路</a:t>
              </a:r>
            </a:p>
          </p:txBody>
        </p:sp>
        <p:sp>
          <p:nvSpPr>
            <p:cNvPr id="354326" name="Text Box 22"/>
            <p:cNvSpPr txBox="1">
              <a:spLocks noChangeArrowheads="1"/>
            </p:cNvSpPr>
            <p:nvPr/>
          </p:nvSpPr>
          <p:spPr bwMode="auto">
            <a:xfrm>
              <a:off x="793750" y="3161169"/>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会话</a:t>
              </a:r>
            </a:p>
          </p:txBody>
        </p:sp>
        <p:sp>
          <p:nvSpPr>
            <p:cNvPr id="354327" name="Line 23"/>
            <p:cNvSpPr>
              <a:spLocks noChangeShapeType="1"/>
            </p:cNvSpPr>
            <p:nvPr/>
          </p:nvSpPr>
          <p:spPr bwMode="auto">
            <a:xfrm>
              <a:off x="1319213" y="4811631"/>
              <a:ext cx="0"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28" name="Text Box 24"/>
            <p:cNvSpPr txBox="1">
              <a:spLocks noChangeArrowheads="1"/>
            </p:cNvSpPr>
            <p:nvPr/>
          </p:nvSpPr>
          <p:spPr bwMode="auto">
            <a:xfrm>
              <a:off x="7980363" y="1490308"/>
              <a:ext cx="782638" cy="4012947"/>
            </a:xfrm>
            <a:prstGeom prst="rect">
              <a:avLst/>
            </a:prstGeom>
            <a:noFill/>
            <a:ln w="9525">
              <a:noFill/>
              <a:miter lim="800000"/>
              <a:headEnd/>
              <a:tailEnd/>
            </a:ln>
          </p:spPr>
          <p:txBody>
            <a:bodyPr lIns="54000" rIns="54000" anchor="ctr"/>
            <a:lstStyle/>
            <a:p>
              <a:pPr algn="ctr" eaLnBrk="0" hangingPunct="0"/>
              <a:r>
                <a:rPr kumimoji="0" lang="zh-CN" altLang="en-US" sz="1600" dirty="0">
                  <a:latin typeface="+mn-ea"/>
                </a:rPr>
                <a:t>交换单元名称</a:t>
              </a:r>
            </a:p>
            <a:p>
              <a:pPr algn="ctr" eaLnBrk="0" hangingPunct="0">
                <a:lnSpc>
                  <a:spcPct val="130000"/>
                </a:lnSpc>
                <a:spcAft>
                  <a:spcPts val="1200"/>
                </a:spcAft>
              </a:pPr>
              <a:r>
                <a:rPr kumimoji="0" lang="en-US" altLang="zh-CN" sz="1600" dirty="0">
                  <a:ea typeface="幼圆" pitchFamily="49" charset="-122"/>
                </a:rPr>
                <a:t>APDU</a:t>
              </a:r>
            </a:p>
            <a:p>
              <a:pPr algn="ctr" eaLnBrk="0" hangingPunct="0">
                <a:lnSpc>
                  <a:spcPct val="130000"/>
                </a:lnSpc>
                <a:spcAft>
                  <a:spcPts val="1200"/>
                </a:spcAft>
              </a:pPr>
              <a:r>
                <a:rPr kumimoji="0" lang="en-US" altLang="zh-CN" sz="1600" dirty="0">
                  <a:ea typeface="幼圆" pitchFamily="49" charset="-122"/>
                </a:rPr>
                <a:t>PPDU</a:t>
              </a:r>
            </a:p>
            <a:p>
              <a:pPr algn="ctr" eaLnBrk="0" hangingPunct="0">
                <a:lnSpc>
                  <a:spcPct val="130000"/>
                </a:lnSpc>
                <a:spcAft>
                  <a:spcPts val="1200"/>
                </a:spcAft>
              </a:pPr>
              <a:r>
                <a:rPr kumimoji="0" lang="en-US" altLang="zh-CN" sz="1600" dirty="0">
                  <a:ea typeface="幼圆" pitchFamily="49" charset="-122"/>
                </a:rPr>
                <a:t>SPDU</a:t>
              </a:r>
            </a:p>
            <a:p>
              <a:pPr algn="ctr" eaLnBrk="0" hangingPunct="0">
                <a:lnSpc>
                  <a:spcPct val="130000"/>
                </a:lnSpc>
                <a:spcAft>
                  <a:spcPts val="1200"/>
                </a:spcAft>
              </a:pPr>
              <a:r>
                <a:rPr kumimoji="0" lang="en-US" altLang="zh-CN" sz="1600" dirty="0">
                  <a:ea typeface="幼圆" pitchFamily="49" charset="-122"/>
                </a:rPr>
                <a:t>TPDU</a:t>
              </a:r>
            </a:p>
            <a:p>
              <a:pPr algn="ctr" eaLnBrk="0" hangingPunct="0">
                <a:lnSpc>
                  <a:spcPct val="130000"/>
                </a:lnSpc>
                <a:spcAft>
                  <a:spcPts val="1200"/>
                </a:spcAft>
              </a:pPr>
              <a:r>
                <a:rPr kumimoji="0" lang="zh-CN" altLang="en-US" sz="1600" dirty="0">
                  <a:ea typeface="幼圆" pitchFamily="49" charset="-122"/>
                </a:rPr>
                <a:t>分组</a:t>
              </a:r>
            </a:p>
            <a:p>
              <a:pPr algn="ctr" eaLnBrk="0" hangingPunct="0">
                <a:lnSpc>
                  <a:spcPct val="130000"/>
                </a:lnSpc>
                <a:spcAft>
                  <a:spcPts val="1200"/>
                </a:spcAft>
              </a:pPr>
              <a:r>
                <a:rPr kumimoji="0" lang="zh-CN" altLang="en-US" sz="1600" dirty="0">
                  <a:ea typeface="幼圆" pitchFamily="49" charset="-122"/>
                </a:rPr>
                <a:t>帧</a:t>
              </a:r>
            </a:p>
            <a:p>
              <a:pPr algn="ctr" eaLnBrk="0" hangingPunct="0">
                <a:lnSpc>
                  <a:spcPct val="130000"/>
                </a:lnSpc>
                <a:spcAft>
                  <a:spcPts val="1200"/>
                </a:spcAft>
              </a:pPr>
              <a:r>
                <a:rPr kumimoji="0" lang="zh-CN" altLang="en-US" sz="1600" dirty="0">
                  <a:ea typeface="幼圆" pitchFamily="49" charset="-122"/>
                </a:rPr>
                <a:t>比特</a:t>
              </a:r>
            </a:p>
          </p:txBody>
        </p:sp>
        <p:sp>
          <p:nvSpPr>
            <p:cNvPr id="354329" name="Text Box 25"/>
            <p:cNvSpPr txBox="1">
              <a:spLocks noChangeArrowheads="1"/>
            </p:cNvSpPr>
            <p:nvPr/>
          </p:nvSpPr>
          <p:spPr bwMode="auto">
            <a:xfrm>
              <a:off x="6994525" y="2232481"/>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应用</a:t>
              </a:r>
            </a:p>
          </p:txBody>
        </p:sp>
        <p:sp>
          <p:nvSpPr>
            <p:cNvPr id="354330" name="Line 26"/>
            <p:cNvSpPr>
              <a:spLocks noChangeShapeType="1"/>
            </p:cNvSpPr>
            <p:nvPr/>
          </p:nvSpPr>
          <p:spPr bwMode="auto">
            <a:xfrm>
              <a:off x="7516813" y="2490706"/>
              <a:ext cx="1588"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31" name="Line 27"/>
            <p:cNvSpPr>
              <a:spLocks noChangeShapeType="1"/>
            </p:cNvSpPr>
            <p:nvPr/>
          </p:nvSpPr>
          <p:spPr bwMode="auto">
            <a:xfrm>
              <a:off x="7516813" y="4348081"/>
              <a:ext cx="1588"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32" name="Line 28"/>
            <p:cNvSpPr>
              <a:spLocks noChangeShapeType="1"/>
            </p:cNvSpPr>
            <p:nvPr/>
          </p:nvSpPr>
          <p:spPr bwMode="auto">
            <a:xfrm>
              <a:off x="7516813" y="2954256"/>
              <a:ext cx="1588"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33" name="Line 29"/>
            <p:cNvSpPr>
              <a:spLocks noChangeShapeType="1"/>
            </p:cNvSpPr>
            <p:nvPr/>
          </p:nvSpPr>
          <p:spPr bwMode="auto">
            <a:xfrm>
              <a:off x="7516813" y="3882943"/>
              <a:ext cx="1588"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34" name="Line 30"/>
            <p:cNvSpPr>
              <a:spLocks noChangeShapeType="1"/>
            </p:cNvSpPr>
            <p:nvPr/>
          </p:nvSpPr>
          <p:spPr bwMode="auto">
            <a:xfrm>
              <a:off x="7516813" y="3419393"/>
              <a:ext cx="1588"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35" name="Text Box 31"/>
            <p:cNvSpPr txBox="1">
              <a:spLocks noChangeArrowheads="1"/>
            </p:cNvSpPr>
            <p:nvPr/>
          </p:nvSpPr>
          <p:spPr bwMode="auto">
            <a:xfrm>
              <a:off x="6994525" y="2697602"/>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表示</a:t>
              </a:r>
            </a:p>
          </p:txBody>
        </p:sp>
        <p:sp>
          <p:nvSpPr>
            <p:cNvPr id="354336" name="Text Box 32"/>
            <p:cNvSpPr txBox="1">
              <a:spLocks noChangeArrowheads="1"/>
            </p:cNvSpPr>
            <p:nvPr/>
          </p:nvSpPr>
          <p:spPr bwMode="auto">
            <a:xfrm>
              <a:off x="6994525" y="4089856"/>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网络</a:t>
              </a:r>
            </a:p>
          </p:txBody>
        </p:sp>
        <p:sp>
          <p:nvSpPr>
            <p:cNvPr id="354337" name="Text Box 33"/>
            <p:cNvSpPr txBox="1">
              <a:spLocks noChangeArrowheads="1"/>
            </p:cNvSpPr>
            <p:nvPr/>
          </p:nvSpPr>
          <p:spPr bwMode="auto">
            <a:xfrm>
              <a:off x="6994525" y="3626289"/>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传输</a:t>
              </a:r>
            </a:p>
          </p:txBody>
        </p:sp>
        <p:sp>
          <p:nvSpPr>
            <p:cNvPr id="354338" name="Text Box 34"/>
            <p:cNvSpPr txBox="1">
              <a:spLocks noChangeArrowheads="1"/>
            </p:cNvSpPr>
            <p:nvPr/>
          </p:nvSpPr>
          <p:spPr bwMode="auto">
            <a:xfrm>
              <a:off x="6994525" y="5018527"/>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物理</a:t>
              </a:r>
            </a:p>
          </p:txBody>
        </p:sp>
        <p:sp>
          <p:nvSpPr>
            <p:cNvPr id="354339" name="Text Box 35"/>
            <p:cNvSpPr txBox="1">
              <a:spLocks noChangeArrowheads="1"/>
            </p:cNvSpPr>
            <p:nvPr/>
          </p:nvSpPr>
          <p:spPr bwMode="auto">
            <a:xfrm>
              <a:off x="6994525" y="4554977"/>
              <a:ext cx="1044575" cy="254541"/>
            </a:xfrm>
            <a:prstGeom prst="rect">
              <a:avLst/>
            </a:prstGeom>
            <a:noFill/>
            <a:ln w="19050">
              <a:solidFill>
                <a:schemeClr val="tx1"/>
              </a:solidFill>
              <a:miter lim="800000"/>
              <a:headEnd/>
              <a:tailEnd/>
            </a:ln>
          </p:spPr>
          <p:txBody>
            <a:bodyPr lIns="54000" tIns="10800" rIns="54000" bIns="10800" anchor="ctr"/>
            <a:lstStyle/>
            <a:p>
              <a:pPr algn="ctr" eaLnBrk="0" hangingPunct="0">
                <a:lnSpc>
                  <a:spcPct val="96000"/>
                </a:lnSpc>
              </a:pPr>
              <a:r>
                <a:rPr kumimoji="0" lang="zh-CN" altLang="en-US" sz="1600" dirty="0">
                  <a:ea typeface="幼圆" pitchFamily="49" charset="-122"/>
                </a:rPr>
                <a:t>数据链路</a:t>
              </a:r>
            </a:p>
          </p:txBody>
        </p:sp>
        <p:sp>
          <p:nvSpPr>
            <p:cNvPr id="354340" name="Text Box 36"/>
            <p:cNvSpPr txBox="1">
              <a:spLocks noChangeArrowheads="1"/>
            </p:cNvSpPr>
            <p:nvPr/>
          </p:nvSpPr>
          <p:spPr bwMode="auto">
            <a:xfrm>
              <a:off x="6994525" y="3161169"/>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会话</a:t>
              </a:r>
            </a:p>
          </p:txBody>
        </p:sp>
        <p:sp>
          <p:nvSpPr>
            <p:cNvPr id="354341" name="Line 37"/>
            <p:cNvSpPr>
              <a:spLocks noChangeShapeType="1"/>
            </p:cNvSpPr>
            <p:nvPr/>
          </p:nvSpPr>
          <p:spPr bwMode="auto">
            <a:xfrm>
              <a:off x="7516813" y="4811631"/>
              <a:ext cx="1588" cy="204261"/>
            </a:xfrm>
            <a:prstGeom prst="line">
              <a:avLst/>
            </a:prstGeom>
            <a:noFill/>
            <a:ln w="19050">
              <a:solidFill>
                <a:schemeClr val="tx1"/>
              </a:solidFill>
              <a:round/>
              <a:headEnd type="triangle" w="sm" len="sm"/>
              <a:tailEnd type="triangle" w="sm" len="sm"/>
            </a:ln>
          </p:spPr>
          <p:txBody>
            <a:bodyPr anchor="ctr"/>
            <a:lstStyle/>
            <a:p>
              <a:endParaRPr lang="zh-CN" altLang="en-US"/>
            </a:p>
          </p:txBody>
        </p:sp>
        <p:sp>
          <p:nvSpPr>
            <p:cNvPr id="354342" name="Text Box 38"/>
            <p:cNvSpPr txBox="1">
              <a:spLocks noChangeArrowheads="1"/>
            </p:cNvSpPr>
            <p:nvPr/>
          </p:nvSpPr>
          <p:spPr bwMode="auto">
            <a:xfrm>
              <a:off x="6994525" y="5431277"/>
              <a:ext cx="979488" cy="254541"/>
            </a:xfrm>
            <a:prstGeom prst="rect">
              <a:avLst/>
            </a:prstGeom>
            <a:noFill/>
            <a:ln w="9525">
              <a:noFill/>
              <a:miter lim="800000"/>
              <a:headEnd/>
              <a:tailEnd/>
            </a:ln>
          </p:spPr>
          <p:txBody>
            <a:bodyPr tIns="10800" bIns="10800" anchor="ctr"/>
            <a:lstStyle/>
            <a:p>
              <a:pPr algn="ctr" eaLnBrk="0" hangingPunct="0">
                <a:lnSpc>
                  <a:spcPct val="96000"/>
                </a:lnSpc>
              </a:pPr>
              <a:r>
                <a:rPr kumimoji="0" lang="zh-CN" altLang="en-US" sz="1600">
                  <a:ea typeface="幼圆" pitchFamily="49" charset="-122"/>
                </a:rPr>
                <a:t>主机</a:t>
              </a:r>
              <a:r>
                <a:rPr kumimoji="0" lang="en-US" altLang="zh-CN" sz="1600">
                  <a:ea typeface="幼圆" pitchFamily="49" charset="-122"/>
                </a:rPr>
                <a:t>B</a:t>
              </a:r>
            </a:p>
          </p:txBody>
        </p:sp>
        <p:sp>
          <p:nvSpPr>
            <p:cNvPr id="354343" name="Line 39"/>
            <p:cNvSpPr>
              <a:spLocks noChangeShapeType="1"/>
            </p:cNvSpPr>
            <p:nvPr/>
          </p:nvSpPr>
          <p:spPr bwMode="auto">
            <a:xfrm>
              <a:off x="2490788" y="5908068"/>
              <a:ext cx="1176338" cy="0"/>
            </a:xfrm>
            <a:prstGeom prst="line">
              <a:avLst/>
            </a:prstGeom>
            <a:noFill/>
            <a:ln w="9525">
              <a:solidFill>
                <a:schemeClr val="tx1"/>
              </a:solidFill>
              <a:round/>
              <a:headEnd/>
              <a:tailEnd/>
            </a:ln>
          </p:spPr>
          <p:txBody>
            <a:bodyPr anchor="ctr"/>
            <a:lstStyle/>
            <a:p>
              <a:endParaRPr lang="zh-CN" altLang="en-US"/>
            </a:p>
          </p:txBody>
        </p:sp>
        <p:sp>
          <p:nvSpPr>
            <p:cNvPr id="354344" name="Text Box 40"/>
            <p:cNvSpPr txBox="1">
              <a:spLocks noChangeArrowheads="1"/>
            </p:cNvSpPr>
            <p:nvPr/>
          </p:nvSpPr>
          <p:spPr bwMode="auto">
            <a:xfrm>
              <a:off x="2817813" y="4089856"/>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网络</a:t>
              </a:r>
            </a:p>
          </p:txBody>
        </p:sp>
        <p:sp>
          <p:nvSpPr>
            <p:cNvPr id="354345" name="Text Box 41"/>
            <p:cNvSpPr txBox="1">
              <a:spLocks noChangeArrowheads="1"/>
            </p:cNvSpPr>
            <p:nvPr/>
          </p:nvSpPr>
          <p:spPr bwMode="auto">
            <a:xfrm>
              <a:off x="2817813" y="5018527"/>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物理</a:t>
              </a:r>
            </a:p>
          </p:txBody>
        </p:sp>
        <p:sp>
          <p:nvSpPr>
            <p:cNvPr id="354346" name="Text Box 42"/>
            <p:cNvSpPr txBox="1">
              <a:spLocks noChangeArrowheads="1"/>
            </p:cNvSpPr>
            <p:nvPr/>
          </p:nvSpPr>
          <p:spPr bwMode="auto">
            <a:xfrm>
              <a:off x="4972050" y="5018527"/>
              <a:ext cx="1044575" cy="254541"/>
            </a:xfrm>
            <a:prstGeom prst="rect">
              <a:avLst/>
            </a:prstGeom>
            <a:noFill/>
            <a:ln w="19050">
              <a:solidFill>
                <a:schemeClr val="tx1"/>
              </a:solidFill>
              <a:miter lim="800000"/>
              <a:headEnd/>
              <a:tailEnd/>
            </a:ln>
          </p:spPr>
          <p:txBody>
            <a:bodyPr tIns="10800" bIns="10800" anchor="ctr"/>
            <a:lstStyle/>
            <a:p>
              <a:pPr algn="ctr" eaLnBrk="0" hangingPunct="0">
                <a:lnSpc>
                  <a:spcPct val="96000"/>
                </a:lnSpc>
                <a:spcBef>
                  <a:spcPts val="600"/>
                </a:spcBef>
                <a:spcAft>
                  <a:spcPts val="600"/>
                </a:spcAft>
              </a:pPr>
              <a:r>
                <a:rPr kumimoji="0" lang="zh-CN" altLang="en-US" sz="1600">
                  <a:ea typeface="幼圆" pitchFamily="49" charset="-122"/>
                </a:rPr>
                <a:t>物理</a:t>
              </a:r>
            </a:p>
          </p:txBody>
        </p:sp>
        <p:sp>
          <p:nvSpPr>
            <p:cNvPr id="354347" name="Text Box 43"/>
            <p:cNvSpPr txBox="1">
              <a:spLocks noChangeArrowheads="1"/>
            </p:cNvSpPr>
            <p:nvPr/>
          </p:nvSpPr>
          <p:spPr bwMode="auto">
            <a:xfrm>
              <a:off x="4972050" y="4089856"/>
              <a:ext cx="1044575" cy="256112"/>
            </a:xfrm>
            <a:prstGeom prst="rect">
              <a:avLst/>
            </a:prstGeom>
            <a:noFill/>
            <a:ln w="19050">
              <a:solidFill>
                <a:schemeClr val="tx1"/>
              </a:solidFill>
              <a:miter lim="800000"/>
              <a:headEnd/>
              <a:tailEnd/>
            </a:ln>
          </p:spPr>
          <p:txBody>
            <a:bodyPr tIns="10800" bIns="10800" anchor="ctr"/>
            <a:lstStyle/>
            <a:p>
              <a:pPr algn="ctr" eaLnBrk="0" hangingPunct="0">
                <a:lnSpc>
                  <a:spcPct val="96000"/>
                </a:lnSpc>
              </a:pPr>
              <a:r>
                <a:rPr kumimoji="0" lang="zh-CN" altLang="en-US" sz="1600">
                  <a:ea typeface="幼圆" pitchFamily="49" charset="-122"/>
                </a:rPr>
                <a:t>网络</a:t>
              </a:r>
            </a:p>
          </p:txBody>
        </p:sp>
        <p:sp>
          <p:nvSpPr>
            <p:cNvPr id="354348" name="Text Box 44"/>
            <p:cNvSpPr txBox="1">
              <a:spLocks noChangeArrowheads="1"/>
            </p:cNvSpPr>
            <p:nvPr/>
          </p:nvSpPr>
          <p:spPr bwMode="auto">
            <a:xfrm>
              <a:off x="4972050" y="4554977"/>
              <a:ext cx="1044575" cy="254541"/>
            </a:xfrm>
            <a:prstGeom prst="rect">
              <a:avLst/>
            </a:prstGeom>
            <a:noFill/>
            <a:ln w="19050">
              <a:solidFill>
                <a:schemeClr val="tx1"/>
              </a:solidFill>
              <a:miter lim="800000"/>
              <a:headEnd/>
              <a:tailEnd/>
            </a:ln>
          </p:spPr>
          <p:txBody>
            <a:bodyPr lIns="54000" tIns="10800" rIns="54000" bIns="10800" anchor="ctr"/>
            <a:lstStyle/>
            <a:p>
              <a:pPr algn="ctr" eaLnBrk="0" hangingPunct="0">
                <a:lnSpc>
                  <a:spcPct val="96000"/>
                </a:lnSpc>
              </a:pPr>
              <a:r>
                <a:rPr kumimoji="0" lang="zh-CN" altLang="en-US" sz="1600">
                  <a:ea typeface="幼圆" pitchFamily="49" charset="-122"/>
                </a:rPr>
                <a:t>数据链路</a:t>
              </a:r>
            </a:p>
          </p:txBody>
        </p:sp>
        <p:sp>
          <p:nvSpPr>
            <p:cNvPr id="354349" name="Text Box 45"/>
            <p:cNvSpPr txBox="1">
              <a:spLocks noChangeArrowheads="1"/>
            </p:cNvSpPr>
            <p:nvPr/>
          </p:nvSpPr>
          <p:spPr bwMode="auto">
            <a:xfrm>
              <a:off x="2817813" y="4554977"/>
              <a:ext cx="1044575" cy="254541"/>
            </a:xfrm>
            <a:prstGeom prst="rect">
              <a:avLst/>
            </a:prstGeom>
            <a:noFill/>
            <a:ln w="19050">
              <a:solidFill>
                <a:schemeClr val="tx1"/>
              </a:solidFill>
              <a:miter lim="800000"/>
              <a:headEnd/>
              <a:tailEnd/>
            </a:ln>
          </p:spPr>
          <p:txBody>
            <a:bodyPr lIns="54000" tIns="10800" rIns="54000" bIns="10800" anchor="ctr"/>
            <a:lstStyle/>
            <a:p>
              <a:pPr algn="ctr" eaLnBrk="0" hangingPunct="0">
                <a:lnSpc>
                  <a:spcPct val="96000"/>
                </a:lnSpc>
              </a:pPr>
              <a:r>
                <a:rPr kumimoji="0" lang="zh-CN" altLang="en-US" sz="1600">
                  <a:ea typeface="幼圆" pitchFamily="49" charset="-122"/>
                </a:rPr>
                <a:t>数据链路</a:t>
              </a:r>
            </a:p>
          </p:txBody>
        </p:sp>
        <p:sp>
          <p:nvSpPr>
            <p:cNvPr id="354350" name="Line 46"/>
            <p:cNvSpPr>
              <a:spLocks noChangeShapeType="1"/>
            </p:cNvSpPr>
            <p:nvPr/>
          </p:nvSpPr>
          <p:spPr bwMode="auto">
            <a:xfrm>
              <a:off x="1838325" y="4190393"/>
              <a:ext cx="979488"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1" name="Line 47"/>
            <p:cNvSpPr>
              <a:spLocks noChangeShapeType="1"/>
            </p:cNvSpPr>
            <p:nvPr/>
          </p:nvSpPr>
          <p:spPr bwMode="auto">
            <a:xfrm>
              <a:off x="3862388" y="4190393"/>
              <a:ext cx="1109663"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2" name="Line 48"/>
            <p:cNvSpPr>
              <a:spLocks noChangeShapeType="1"/>
            </p:cNvSpPr>
            <p:nvPr/>
          </p:nvSpPr>
          <p:spPr bwMode="auto">
            <a:xfrm>
              <a:off x="3862388" y="4655530"/>
              <a:ext cx="1109663"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3" name="Line 49"/>
            <p:cNvSpPr>
              <a:spLocks noChangeShapeType="1"/>
            </p:cNvSpPr>
            <p:nvPr/>
          </p:nvSpPr>
          <p:spPr bwMode="auto">
            <a:xfrm flipV="1">
              <a:off x="3862388" y="5173055"/>
              <a:ext cx="1109663"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4" name="Line 50"/>
            <p:cNvSpPr>
              <a:spLocks noChangeShapeType="1"/>
            </p:cNvSpPr>
            <p:nvPr/>
          </p:nvSpPr>
          <p:spPr bwMode="auto">
            <a:xfrm>
              <a:off x="1838325" y="4706330"/>
              <a:ext cx="979488"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5" name="Line 51"/>
            <p:cNvSpPr>
              <a:spLocks noChangeShapeType="1"/>
            </p:cNvSpPr>
            <p:nvPr/>
          </p:nvSpPr>
          <p:spPr bwMode="auto">
            <a:xfrm>
              <a:off x="1838325" y="5173055"/>
              <a:ext cx="979488"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6" name="Line 52"/>
            <p:cNvSpPr>
              <a:spLocks noChangeShapeType="1"/>
            </p:cNvSpPr>
            <p:nvPr/>
          </p:nvSpPr>
          <p:spPr bwMode="auto">
            <a:xfrm>
              <a:off x="6016625" y="5173055"/>
              <a:ext cx="9779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7" name="Line 53"/>
            <p:cNvSpPr>
              <a:spLocks noChangeShapeType="1"/>
            </p:cNvSpPr>
            <p:nvPr/>
          </p:nvSpPr>
          <p:spPr bwMode="auto">
            <a:xfrm>
              <a:off x="6016625" y="4706330"/>
              <a:ext cx="9779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8" name="Line 54"/>
            <p:cNvSpPr>
              <a:spLocks noChangeShapeType="1"/>
            </p:cNvSpPr>
            <p:nvPr/>
          </p:nvSpPr>
          <p:spPr bwMode="auto">
            <a:xfrm>
              <a:off x="6016625" y="4190393"/>
              <a:ext cx="9779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59" name="Text Box 55"/>
            <p:cNvSpPr txBox="1">
              <a:spLocks noChangeArrowheads="1"/>
            </p:cNvSpPr>
            <p:nvPr/>
          </p:nvSpPr>
          <p:spPr bwMode="auto">
            <a:xfrm>
              <a:off x="2882900" y="5275719"/>
              <a:ext cx="979488" cy="256112"/>
            </a:xfrm>
            <a:prstGeom prst="rect">
              <a:avLst/>
            </a:prstGeom>
            <a:noFill/>
            <a:ln w="9525">
              <a:noFill/>
              <a:miter lim="800000"/>
              <a:headEnd/>
              <a:tailEnd/>
            </a:ln>
          </p:spPr>
          <p:txBody>
            <a:bodyPr tIns="10800" bIns="10800" anchor="ctr"/>
            <a:lstStyle/>
            <a:p>
              <a:pPr algn="ctr" eaLnBrk="0" hangingPunct="0"/>
              <a:r>
                <a:rPr kumimoji="0" lang="zh-CN" altLang="en-US" sz="1600">
                  <a:ea typeface="幼圆" pitchFamily="49" charset="-122"/>
                </a:rPr>
                <a:t>路由器</a:t>
              </a:r>
            </a:p>
          </p:txBody>
        </p:sp>
        <p:sp>
          <p:nvSpPr>
            <p:cNvPr id="354360" name="Text Box 56"/>
            <p:cNvSpPr txBox="1">
              <a:spLocks noChangeArrowheads="1"/>
            </p:cNvSpPr>
            <p:nvPr/>
          </p:nvSpPr>
          <p:spPr bwMode="auto">
            <a:xfrm>
              <a:off x="5037138" y="5275719"/>
              <a:ext cx="979488" cy="256112"/>
            </a:xfrm>
            <a:prstGeom prst="rect">
              <a:avLst/>
            </a:prstGeom>
            <a:noFill/>
            <a:ln w="9525">
              <a:noFill/>
              <a:miter lim="800000"/>
              <a:headEnd/>
              <a:tailEnd/>
            </a:ln>
          </p:spPr>
          <p:txBody>
            <a:bodyPr tIns="10800" bIns="10800" anchor="ctr"/>
            <a:lstStyle/>
            <a:p>
              <a:pPr algn="ctr" eaLnBrk="0" hangingPunct="0">
                <a:lnSpc>
                  <a:spcPct val="96000"/>
                </a:lnSpc>
              </a:pPr>
              <a:r>
                <a:rPr kumimoji="0" lang="zh-CN" altLang="en-US" sz="1600">
                  <a:ea typeface="幼圆" pitchFamily="49" charset="-122"/>
                </a:rPr>
                <a:t>路由器</a:t>
              </a:r>
            </a:p>
          </p:txBody>
        </p:sp>
        <p:sp>
          <p:nvSpPr>
            <p:cNvPr id="354361" name="Text Box 57"/>
            <p:cNvSpPr txBox="1">
              <a:spLocks noChangeArrowheads="1"/>
            </p:cNvSpPr>
            <p:nvPr/>
          </p:nvSpPr>
          <p:spPr bwMode="auto">
            <a:xfrm>
              <a:off x="3600450" y="5485252"/>
              <a:ext cx="1697038" cy="254541"/>
            </a:xfrm>
            <a:prstGeom prst="rect">
              <a:avLst/>
            </a:prstGeom>
            <a:noFill/>
            <a:ln w="9525">
              <a:noFill/>
              <a:miter lim="800000"/>
              <a:headEnd/>
              <a:tailEnd/>
            </a:ln>
          </p:spPr>
          <p:txBody>
            <a:bodyPr tIns="10800" bIns="10800" anchor="ctr"/>
            <a:lstStyle/>
            <a:p>
              <a:pPr algn="ctr" eaLnBrk="0" hangingPunct="0">
                <a:lnSpc>
                  <a:spcPct val="96000"/>
                </a:lnSpc>
              </a:pPr>
              <a:r>
                <a:rPr kumimoji="0" lang="zh-CN" altLang="en-US" sz="1600">
                  <a:ea typeface="幼圆" pitchFamily="49" charset="-122"/>
                </a:rPr>
                <a:t>通信子网协议</a:t>
              </a:r>
            </a:p>
          </p:txBody>
        </p:sp>
        <p:sp>
          <p:nvSpPr>
            <p:cNvPr id="354363" name="Line 59"/>
            <p:cNvSpPr>
              <a:spLocks noChangeShapeType="1"/>
            </p:cNvSpPr>
            <p:nvPr/>
          </p:nvSpPr>
          <p:spPr bwMode="auto">
            <a:xfrm flipV="1">
              <a:off x="4187825" y="4203807"/>
              <a:ext cx="0" cy="1296274"/>
            </a:xfrm>
            <a:prstGeom prst="line">
              <a:avLst/>
            </a:prstGeom>
            <a:noFill/>
            <a:ln w="9525">
              <a:solidFill>
                <a:schemeClr val="tx1"/>
              </a:solidFill>
              <a:round/>
              <a:headEnd/>
              <a:tailEnd type="triangle" w="sm" len="lg"/>
            </a:ln>
          </p:spPr>
          <p:txBody>
            <a:bodyPr anchor="ctr"/>
            <a:lstStyle/>
            <a:p>
              <a:endParaRPr lang="zh-CN" altLang="en-US"/>
            </a:p>
          </p:txBody>
        </p:sp>
        <p:sp>
          <p:nvSpPr>
            <p:cNvPr id="354364" name="Line 60"/>
            <p:cNvSpPr>
              <a:spLocks noChangeShapeType="1"/>
            </p:cNvSpPr>
            <p:nvPr/>
          </p:nvSpPr>
          <p:spPr bwMode="auto">
            <a:xfrm flipH="1" flipV="1">
              <a:off x="4446588" y="4664180"/>
              <a:ext cx="0" cy="835900"/>
            </a:xfrm>
            <a:prstGeom prst="line">
              <a:avLst/>
            </a:prstGeom>
            <a:noFill/>
            <a:ln w="9525">
              <a:solidFill>
                <a:schemeClr val="tx1"/>
              </a:solidFill>
              <a:round/>
              <a:headEnd/>
              <a:tailEnd type="triangle" w="sm" len="lg"/>
            </a:ln>
          </p:spPr>
          <p:txBody>
            <a:bodyPr anchor="ctr"/>
            <a:lstStyle/>
            <a:p>
              <a:endParaRPr lang="zh-CN" altLang="en-US"/>
            </a:p>
          </p:txBody>
        </p:sp>
        <p:sp>
          <p:nvSpPr>
            <p:cNvPr id="354365" name="Line 61"/>
            <p:cNvSpPr>
              <a:spLocks noChangeShapeType="1"/>
            </p:cNvSpPr>
            <p:nvPr/>
          </p:nvSpPr>
          <p:spPr bwMode="auto">
            <a:xfrm flipH="1" flipV="1">
              <a:off x="4665663" y="5176354"/>
              <a:ext cx="0" cy="318962"/>
            </a:xfrm>
            <a:prstGeom prst="line">
              <a:avLst/>
            </a:prstGeom>
            <a:noFill/>
            <a:ln w="9525">
              <a:solidFill>
                <a:schemeClr val="tx1"/>
              </a:solidFill>
              <a:round/>
              <a:headEnd/>
              <a:tailEnd type="triangle" w="sm" len="lg"/>
            </a:ln>
          </p:spPr>
          <p:txBody>
            <a:bodyPr anchor="ctr"/>
            <a:lstStyle/>
            <a:p>
              <a:endParaRPr lang="zh-CN" altLang="en-US"/>
            </a:p>
          </p:txBody>
        </p:sp>
        <p:sp>
          <p:nvSpPr>
            <p:cNvPr id="354366" name="Line 62"/>
            <p:cNvSpPr>
              <a:spLocks noChangeShapeType="1"/>
            </p:cNvSpPr>
            <p:nvPr/>
          </p:nvSpPr>
          <p:spPr bwMode="auto">
            <a:xfrm flipH="1" flipV="1">
              <a:off x="2100263" y="4214309"/>
              <a:ext cx="0" cy="2311295"/>
            </a:xfrm>
            <a:prstGeom prst="line">
              <a:avLst/>
            </a:prstGeom>
            <a:noFill/>
            <a:ln w="9525">
              <a:solidFill>
                <a:schemeClr val="tx1"/>
              </a:solidFill>
              <a:round/>
              <a:headEnd/>
              <a:tailEnd type="triangle" w="sm" len="lg"/>
            </a:ln>
          </p:spPr>
          <p:txBody>
            <a:bodyPr anchor="ctr"/>
            <a:lstStyle/>
            <a:p>
              <a:endParaRPr lang="zh-CN" altLang="en-US"/>
            </a:p>
          </p:txBody>
        </p:sp>
        <p:sp>
          <p:nvSpPr>
            <p:cNvPr id="354367" name="Line 63"/>
            <p:cNvSpPr>
              <a:spLocks noChangeShapeType="1"/>
            </p:cNvSpPr>
            <p:nvPr/>
          </p:nvSpPr>
          <p:spPr bwMode="auto">
            <a:xfrm flipV="1">
              <a:off x="2298700" y="4721808"/>
              <a:ext cx="0" cy="1495821"/>
            </a:xfrm>
            <a:prstGeom prst="line">
              <a:avLst/>
            </a:prstGeom>
            <a:noFill/>
            <a:ln w="9525">
              <a:solidFill>
                <a:schemeClr val="tx1"/>
              </a:solidFill>
              <a:round/>
              <a:headEnd/>
              <a:tailEnd type="triangle" w="sm" len="lg"/>
            </a:ln>
          </p:spPr>
          <p:txBody>
            <a:bodyPr anchor="ctr"/>
            <a:lstStyle/>
            <a:p>
              <a:endParaRPr lang="zh-CN" altLang="en-US"/>
            </a:p>
          </p:txBody>
        </p:sp>
        <p:sp>
          <p:nvSpPr>
            <p:cNvPr id="354368" name="Line 64"/>
            <p:cNvSpPr>
              <a:spLocks noChangeShapeType="1"/>
            </p:cNvSpPr>
            <p:nvPr/>
          </p:nvSpPr>
          <p:spPr bwMode="auto">
            <a:xfrm flipV="1">
              <a:off x="2490788" y="5180485"/>
              <a:ext cx="0" cy="718057"/>
            </a:xfrm>
            <a:prstGeom prst="line">
              <a:avLst/>
            </a:prstGeom>
            <a:noFill/>
            <a:ln w="9525">
              <a:solidFill>
                <a:schemeClr val="tx1"/>
              </a:solidFill>
              <a:round/>
              <a:headEnd/>
              <a:tailEnd type="triangle" w="sm" len="lg"/>
            </a:ln>
          </p:spPr>
          <p:txBody>
            <a:bodyPr anchor="ctr"/>
            <a:lstStyle/>
            <a:p>
              <a:endParaRPr lang="zh-CN" altLang="en-US"/>
            </a:p>
          </p:txBody>
        </p:sp>
        <p:sp>
          <p:nvSpPr>
            <p:cNvPr id="354369" name="Text Box 65"/>
            <p:cNvSpPr txBox="1">
              <a:spLocks noChangeArrowheads="1"/>
            </p:cNvSpPr>
            <p:nvPr/>
          </p:nvSpPr>
          <p:spPr bwMode="auto">
            <a:xfrm>
              <a:off x="3667125" y="5756714"/>
              <a:ext cx="2349500" cy="254541"/>
            </a:xfrm>
            <a:prstGeom prst="rect">
              <a:avLst/>
            </a:prstGeom>
            <a:noFill/>
            <a:ln w="9525">
              <a:noFill/>
              <a:miter lim="800000"/>
              <a:headEnd/>
              <a:tailEnd/>
            </a:ln>
          </p:spPr>
          <p:txBody>
            <a:bodyPr tIns="10800" bIns="10800" anchor="ctr"/>
            <a:lstStyle/>
            <a:p>
              <a:pPr algn="just" eaLnBrk="0" hangingPunct="0">
                <a:lnSpc>
                  <a:spcPct val="96000"/>
                </a:lnSpc>
              </a:pPr>
              <a:r>
                <a:rPr kumimoji="0" lang="zh-CN" altLang="en-US" sz="1600" dirty="0">
                  <a:ea typeface="幼圆" pitchFamily="49" charset="-122"/>
                </a:rPr>
                <a:t>物理层主机</a:t>
              </a:r>
              <a:r>
                <a:rPr kumimoji="0" lang="en-US" altLang="zh-CN" sz="1600" dirty="0">
                  <a:ea typeface="幼圆" pitchFamily="49" charset="-122"/>
                </a:rPr>
                <a:t>-</a:t>
              </a:r>
              <a:r>
                <a:rPr kumimoji="0" lang="zh-CN" altLang="en-US" sz="1600" dirty="0">
                  <a:ea typeface="幼圆" pitchFamily="49" charset="-122"/>
                </a:rPr>
                <a:t>路由器协议</a:t>
              </a:r>
            </a:p>
          </p:txBody>
        </p:sp>
        <p:sp>
          <p:nvSpPr>
            <p:cNvPr id="354370" name="Text Box 66"/>
            <p:cNvSpPr txBox="1">
              <a:spLocks noChangeArrowheads="1"/>
            </p:cNvSpPr>
            <p:nvPr/>
          </p:nvSpPr>
          <p:spPr bwMode="auto">
            <a:xfrm>
              <a:off x="3667125" y="6066277"/>
              <a:ext cx="2740025" cy="254541"/>
            </a:xfrm>
            <a:prstGeom prst="rect">
              <a:avLst/>
            </a:prstGeom>
            <a:noFill/>
            <a:ln w="9525">
              <a:noFill/>
              <a:miter lim="800000"/>
              <a:headEnd/>
              <a:tailEnd/>
            </a:ln>
          </p:spPr>
          <p:txBody>
            <a:bodyPr tIns="10800" bIns="10800" anchor="ctr"/>
            <a:lstStyle/>
            <a:p>
              <a:pPr algn="ctr" eaLnBrk="0" hangingPunct="0">
                <a:lnSpc>
                  <a:spcPct val="96000"/>
                </a:lnSpc>
              </a:pPr>
              <a:r>
                <a:rPr kumimoji="0" lang="zh-CN" altLang="en-US" sz="1600" dirty="0">
                  <a:ea typeface="幼圆" pitchFamily="49" charset="-122"/>
                </a:rPr>
                <a:t>数据链路层主机</a:t>
              </a:r>
              <a:r>
                <a:rPr kumimoji="0" lang="en-US" altLang="zh-CN" sz="1600" dirty="0">
                  <a:ea typeface="幼圆" pitchFamily="49" charset="-122"/>
                </a:rPr>
                <a:t>-</a:t>
              </a:r>
              <a:r>
                <a:rPr kumimoji="0" lang="zh-CN" altLang="en-US" sz="1600" dirty="0">
                  <a:ea typeface="幼圆" pitchFamily="49" charset="-122"/>
                </a:rPr>
                <a:t>路由器协议</a:t>
              </a:r>
            </a:p>
          </p:txBody>
        </p:sp>
        <p:sp>
          <p:nvSpPr>
            <p:cNvPr id="354371" name="Text Box 67"/>
            <p:cNvSpPr txBox="1">
              <a:spLocks noChangeArrowheads="1"/>
            </p:cNvSpPr>
            <p:nvPr/>
          </p:nvSpPr>
          <p:spPr bwMode="auto">
            <a:xfrm>
              <a:off x="3667125" y="6375839"/>
              <a:ext cx="2349500" cy="254541"/>
            </a:xfrm>
            <a:prstGeom prst="rect">
              <a:avLst/>
            </a:prstGeom>
            <a:noFill/>
            <a:ln w="9525">
              <a:noFill/>
              <a:miter lim="800000"/>
              <a:headEnd/>
              <a:tailEnd/>
            </a:ln>
          </p:spPr>
          <p:txBody>
            <a:bodyPr tIns="10800" bIns="10800" anchor="ctr"/>
            <a:lstStyle/>
            <a:p>
              <a:pPr algn="just" eaLnBrk="0" hangingPunct="0">
                <a:lnSpc>
                  <a:spcPct val="96000"/>
                </a:lnSpc>
              </a:pPr>
              <a:r>
                <a:rPr kumimoji="0" lang="zh-CN" altLang="en-US" sz="1600">
                  <a:ea typeface="幼圆" pitchFamily="49" charset="-122"/>
                </a:rPr>
                <a:t>网络层主机</a:t>
              </a:r>
              <a:r>
                <a:rPr kumimoji="0" lang="en-US" altLang="zh-CN" sz="1600">
                  <a:ea typeface="幼圆" pitchFamily="49" charset="-122"/>
                </a:rPr>
                <a:t>-</a:t>
              </a:r>
              <a:r>
                <a:rPr kumimoji="0" lang="zh-CN" altLang="en-US" sz="1600">
                  <a:ea typeface="幼圆" pitchFamily="49" charset="-122"/>
                </a:rPr>
                <a:t>路由器协议</a:t>
              </a:r>
            </a:p>
          </p:txBody>
        </p:sp>
        <p:sp>
          <p:nvSpPr>
            <p:cNvPr id="354372" name="Line 68"/>
            <p:cNvSpPr>
              <a:spLocks noChangeShapeType="1"/>
            </p:cNvSpPr>
            <p:nvPr/>
          </p:nvSpPr>
          <p:spPr bwMode="auto">
            <a:xfrm>
              <a:off x="2295525" y="6217630"/>
              <a:ext cx="1371600" cy="0"/>
            </a:xfrm>
            <a:prstGeom prst="line">
              <a:avLst/>
            </a:prstGeom>
            <a:noFill/>
            <a:ln w="9525">
              <a:solidFill>
                <a:schemeClr val="tx1"/>
              </a:solidFill>
              <a:round/>
              <a:headEnd/>
              <a:tailEnd/>
            </a:ln>
          </p:spPr>
          <p:txBody>
            <a:bodyPr anchor="ctr"/>
            <a:lstStyle/>
            <a:p>
              <a:endParaRPr lang="zh-CN" altLang="en-US"/>
            </a:p>
          </p:txBody>
        </p:sp>
        <p:sp>
          <p:nvSpPr>
            <p:cNvPr id="354373" name="Line 69"/>
            <p:cNvSpPr>
              <a:spLocks noChangeShapeType="1"/>
            </p:cNvSpPr>
            <p:nvPr/>
          </p:nvSpPr>
          <p:spPr bwMode="auto">
            <a:xfrm>
              <a:off x="2100263" y="6527193"/>
              <a:ext cx="1566863" cy="0"/>
            </a:xfrm>
            <a:prstGeom prst="line">
              <a:avLst/>
            </a:prstGeom>
            <a:noFill/>
            <a:ln w="9525">
              <a:solidFill>
                <a:schemeClr val="tx1"/>
              </a:solidFill>
              <a:round/>
              <a:headEnd/>
              <a:tailEnd/>
            </a:ln>
          </p:spPr>
          <p:txBody>
            <a:bodyPr anchor="ctr"/>
            <a:lstStyle/>
            <a:p>
              <a:endParaRPr lang="zh-CN" altLang="en-US"/>
            </a:p>
          </p:txBody>
        </p:sp>
        <p:sp>
          <p:nvSpPr>
            <p:cNvPr id="354374" name="Text Box 70"/>
            <p:cNvSpPr txBox="1">
              <a:spLocks noChangeArrowheads="1"/>
            </p:cNvSpPr>
            <p:nvPr/>
          </p:nvSpPr>
          <p:spPr bwMode="auto">
            <a:xfrm>
              <a:off x="6538913" y="6050402"/>
              <a:ext cx="1697038" cy="254541"/>
            </a:xfrm>
            <a:prstGeom prst="rect">
              <a:avLst/>
            </a:prstGeom>
            <a:noFill/>
            <a:ln w="9525">
              <a:noFill/>
              <a:miter lim="800000"/>
              <a:headEnd/>
              <a:tailEnd/>
            </a:ln>
          </p:spPr>
          <p:txBody>
            <a:bodyPr tIns="10800" bIns="10800" anchor="ctr"/>
            <a:lstStyle/>
            <a:p>
              <a:pPr algn="ctr" eaLnBrk="0" hangingPunct="0">
                <a:lnSpc>
                  <a:spcPct val="96000"/>
                </a:lnSpc>
              </a:pPr>
              <a:r>
                <a:rPr kumimoji="0" lang="zh-CN" altLang="en-US" sz="1600" dirty="0">
                  <a:ea typeface="幼圆" pitchFamily="49" charset="-122"/>
                </a:rPr>
                <a:t>通信子网边界</a:t>
              </a:r>
            </a:p>
          </p:txBody>
        </p:sp>
        <p:sp>
          <p:nvSpPr>
            <p:cNvPr id="354375" name="Line 71"/>
            <p:cNvSpPr>
              <a:spLocks noChangeShapeType="1"/>
            </p:cNvSpPr>
            <p:nvPr/>
          </p:nvSpPr>
          <p:spPr bwMode="auto">
            <a:xfrm flipH="1" flipV="1">
              <a:off x="6276975" y="5587394"/>
              <a:ext cx="914400" cy="460374"/>
            </a:xfrm>
            <a:prstGeom prst="line">
              <a:avLst/>
            </a:prstGeom>
            <a:noFill/>
            <a:ln w="19050">
              <a:solidFill>
                <a:schemeClr val="tx1"/>
              </a:solidFill>
              <a:round/>
              <a:headEnd/>
              <a:tailEnd type="triangle" w="sm" len="lg"/>
            </a:ln>
          </p:spPr>
          <p:txBody>
            <a:bodyPr anchor="ctr"/>
            <a:lstStyle/>
            <a:p>
              <a:endParaRPr lang="zh-CN" altLang="en-US"/>
            </a:p>
          </p:txBody>
        </p:sp>
        <p:sp>
          <p:nvSpPr>
            <p:cNvPr id="354376" name="Line 72"/>
            <p:cNvSpPr>
              <a:spLocks noChangeShapeType="1"/>
            </p:cNvSpPr>
            <p:nvPr/>
          </p:nvSpPr>
          <p:spPr bwMode="auto">
            <a:xfrm>
              <a:off x="1852613" y="2828318"/>
              <a:ext cx="51562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77" name="Line 73"/>
            <p:cNvSpPr>
              <a:spLocks noChangeShapeType="1"/>
            </p:cNvSpPr>
            <p:nvPr/>
          </p:nvSpPr>
          <p:spPr bwMode="auto">
            <a:xfrm>
              <a:off x="1852613" y="3752243"/>
              <a:ext cx="51562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sp>
          <p:nvSpPr>
            <p:cNvPr id="354378" name="Line 74"/>
            <p:cNvSpPr>
              <a:spLocks noChangeShapeType="1"/>
            </p:cNvSpPr>
            <p:nvPr/>
          </p:nvSpPr>
          <p:spPr bwMode="auto">
            <a:xfrm>
              <a:off x="1838325" y="3287105"/>
              <a:ext cx="5156200" cy="0"/>
            </a:xfrm>
            <a:prstGeom prst="line">
              <a:avLst/>
            </a:prstGeom>
            <a:noFill/>
            <a:ln w="19050">
              <a:solidFill>
                <a:schemeClr val="tx1"/>
              </a:solidFill>
              <a:prstDash val="dash"/>
              <a:round/>
              <a:headEnd type="triangle" w="sm" len="lg"/>
              <a:tailEnd type="triangle" w="sm" len="lg"/>
            </a:ln>
          </p:spPr>
          <p:txBody>
            <a:bodyPr anchor="ctr"/>
            <a:lstStyle/>
            <a:p>
              <a:endParaRPr lang="zh-CN" altLang="en-US"/>
            </a:p>
          </p:txBody>
        </p:sp>
      </p:grpSp>
      <p:sp>
        <p:nvSpPr>
          <p:cNvPr id="78" name="矩形 77"/>
          <p:cNvSpPr/>
          <p:nvPr/>
        </p:nvSpPr>
        <p:spPr>
          <a:xfrm>
            <a:off x="281112" y="947363"/>
            <a:ext cx="8558214" cy="461665"/>
          </a:xfrm>
          <a:prstGeom prst="rect">
            <a:avLst/>
          </a:prstGeom>
          <a:solidFill>
            <a:srgbClr val="FFFF99"/>
          </a:solidFill>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dirty="0" smtClean="0">
                <a:ea typeface="华文中宋" pitchFamily="2" charset="-122"/>
              </a:rPr>
              <a:t>国际标准化组织</a:t>
            </a:r>
            <a:r>
              <a:rPr lang="en-US" altLang="zh-CN" sz="2400" dirty="0" smtClean="0">
                <a:ea typeface="华文中宋" pitchFamily="2" charset="-122"/>
              </a:rPr>
              <a:t>ISO </a:t>
            </a:r>
            <a:r>
              <a:rPr lang="zh-CN" altLang="en-US" sz="2400" dirty="0" smtClean="0">
                <a:ea typeface="华文中宋" pitchFamily="2" charset="-122"/>
              </a:rPr>
              <a:t>提出的网络分层结构，简称为</a:t>
            </a:r>
            <a:r>
              <a:rPr lang="en-US" altLang="zh-CN" sz="2400" dirty="0" smtClean="0">
                <a:solidFill>
                  <a:srgbClr val="FF0000"/>
                </a:solidFill>
                <a:ea typeface="华文中宋" pitchFamily="2" charset="-122"/>
              </a:rPr>
              <a:t>OSI</a:t>
            </a:r>
            <a:r>
              <a:rPr lang="zh-CN" altLang="en-US" sz="2400" dirty="0" smtClean="0">
                <a:solidFill>
                  <a:srgbClr val="FF0000"/>
                </a:solidFill>
                <a:ea typeface="华文中宋" pitchFamily="2" charset="-122"/>
              </a:rPr>
              <a:t>参考模型</a:t>
            </a:r>
            <a:r>
              <a:rPr lang="en-US" altLang="zh-CN" sz="2400" dirty="0" smtClean="0">
                <a:ea typeface="华文中宋" pitchFamily="2" charset="-122"/>
              </a:rPr>
              <a:t> </a:t>
            </a:r>
            <a:r>
              <a:rPr lang="zh-CN" altLang="en-US" sz="2400" dirty="0" smtClean="0">
                <a:ea typeface="华文中宋" pitchFamily="2" charset="-122"/>
              </a:rPr>
              <a:t>。</a:t>
            </a:r>
          </a:p>
        </p:txBody>
      </p:sp>
    </p:spTree>
    <p:extLst>
      <p:ext uri="{BB962C8B-B14F-4D97-AF65-F5344CB8AC3E}">
        <p14:creationId xmlns:p14="http://schemas.microsoft.com/office/powerpoint/2010/main" val="248086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up)">
                                      <p:cBhvr>
                                        <p:cTn id="7" dur="500"/>
                                        <p:tgtEl>
                                          <p:spTgt spid="78"/>
                                        </p:tgtEl>
                                      </p:cBhvr>
                                    </p:animEffect>
                                  </p:childTnLst>
                                </p:cTn>
                              </p:par>
                            </p:childTnLst>
                          </p:cTn>
                        </p:par>
                        <p:par>
                          <p:cTn id="8" fill="hold">
                            <p:stCondLst>
                              <p:cond delay="500"/>
                            </p:stCondLst>
                            <p:childTnLst>
                              <p:par>
                                <p:cTn id="9" presetID="53" presetClass="entr" presetSubtype="16"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54362"/>
                                        </p:tgtEl>
                                        <p:attrNameLst>
                                          <p:attrName>style.visibility</p:attrName>
                                        </p:attrNameLst>
                                      </p:cBhvr>
                                      <p:to>
                                        <p:strVal val="visible"/>
                                      </p:to>
                                    </p:set>
                                    <p:animEffect transition="in" filter="circle(in)">
                                      <p:cBhvr>
                                        <p:cTn id="18" dur="2000"/>
                                        <p:tgtEl>
                                          <p:spTgt spid="354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62" grpId="0" animBg="1"/>
      <p:bldP spid="7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smtClean="0"/>
              <a:t>1.6  </a:t>
            </a:r>
            <a:r>
              <a:rPr lang="zh-CN" altLang="en-US" dirty="0" smtClean="0"/>
              <a:t>网络</a:t>
            </a:r>
            <a:r>
              <a:rPr lang="zh-CN" altLang="zh-CN" dirty="0" smtClean="0"/>
              <a:t>体系结构</a:t>
            </a:r>
            <a:r>
              <a:rPr lang="zh-CN" altLang="en-US" dirty="0" smtClean="0"/>
              <a:t>：分层模型</a:t>
            </a:r>
            <a:endParaRPr lang="zh-CN" altLang="en-US" dirty="0"/>
          </a:p>
        </p:txBody>
      </p:sp>
      <p:sp>
        <p:nvSpPr>
          <p:cNvPr id="6" name="AutoShape 58"/>
          <p:cNvSpPr>
            <a:spLocks noChangeArrowheads="1"/>
          </p:cNvSpPr>
          <p:nvPr/>
        </p:nvSpPr>
        <p:spPr bwMode="auto">
          <a:xfrm>
            <a:off x="831468" y="1790494"/>
            <a:ext cx="1896208" cy="3259015"/>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1846" b="1">
              <a:solidFill>
                <a:srgbClr val="000099"/>
              </a:solidFill>
              <a:ea typeface="黑体" pitchFamily="2" charset="-122"/>
            </a:endParaRPr>
          </a:p>
        </p:txBody>
      </p:sp>
      <p:sp>
        <p:nvSpPr>
          <p:cNvPr id="7" name="Freeform 50"/>
          <p:cNvSpPr>
            <a:spLocks/>
          </p:cNvSpPr>
          <p:nvPr/>
        </p:nvSpPr>
        <p:spPr bwMode="auto">
          <a:xfrm>
            <a:off x="832934" y="2143652"/>
            <a:ext cx="1883019" cy="240323"/>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8" name="Freeform 59"/>
          <p:cNvSpPr>
            <a:spLocks/>
          </p:cNvSpPr>
          <p:nvPr/>
        </p:nvSpPr>
        <p:spPr bwMode="auto">
          <a:xfrm>
            <a:off x="831468" y="2586199"/>
            <a:ext cx="1883020" cy="240323"/>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9" name="Freeform 60"/>
          <p:cNvSpPr>
            <a:spLocks/>
          </p:cNvSpPr>
          <p:nvPr/>
        </p:nvSpPr>
        <p:spPr bwMode="auto">
          <a:xfrm>
            <a:off x="831468" y="3028745"/>
            <a:ext cx="1881554" cy="240323"/>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0" name="Freeform 61"/>
          <p:cNvSpPr>
            <a:spLocks/>
          </p:cNvSpPr>
          <p:nvPr/>
        </p:nvSpPr>
        <p:spPr bwMode="auto">
          <a:xfrm>
            <a:off x="831468" y="3471291"/>
            <a:ext cx="1881554" cy="243254"/>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1" name="Freeform 62"/>
          <p:cNvSpPr>
            <a:spLocks/>
          </p:cNvSpPr>
          <p:nvPr/>
        </p:nvSpPr>
        <p:spPr bwMode="auto">
          <a:xfrm>
            <a:off x="830003" y="3913837"/>
            <a:ext cx="1883019" cy="246185"/>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2" name="Freeform 63"/>
          <p:cNvSpPr>
            <a:spLocks/>
          </p:cNvSpPr>
          <p:nvPr/>
        </p:nvSpPr>
        <p:spPr bwMode="auto">
          <a:xfrm>
            <a:off x="828537" y="4356383"/>
            <a:ext cx="1883020" cy="240323"/>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13" name="Text Box 22"/>
          <p:cNvSpPr txBox="1">
            <a:spLocks noChangeArrowheads="1"/>
          </p:cNvSpPr>
          <p:nvPr/>
        </p:nvSpPr>
        <p:spPr bwMode="auto">
          <a:xfrm>
            <a:off x="1493822" y="2051333"/>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463050" y="3356991"/>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474773" y="3799538"/>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474773" y="2468968"/>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474773" y="2912979"/>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328234" y="4218638"/>
            <a:ext cx="125066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474773" y="4636272"/>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19391" y="1912122"/>
            <a:ext cx="280846" cy="31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477" b="1" dirty="0">
                <a:solidFill>
                  <a:srgbClr val="000099"/>
                </a:solidFill>
                <a:latin typeface="+mn-lt"/>
                <a:ea typeface="黑体" pitchFamily="2" charset="-122"/>
              </a:rPr>
              <a:t>7</a:t>
            </a:r>
          </a:p>
          <a:p>
            <a:pPr eaLnBrk="1" hangingPunct="1">
              <a:lnSpc>
                <a:spcPct val="190000"/>
              </a:lnSpc>
            </a:pPr>
            <a:r>
              <a:rPr lang="en-US" altLang="zh-CN" sz="1477" b="1" dirty="0">
                <a:solidFill>
                  <a:srgbClr val="000099"/>
                </a:solidFill>
                <a:latin typeface="+mn-lt"/>
                <a:ea typeface="黑体" pitchFamily="2" charset="-122"/>
              </a:rPr>
              <a:t>6</a:t>
            </a:r>
          </a:p>
          <a:p>
            <a:pPr eaLnBrk="1" hangingPunct="1">
              <a:lnSpc>
                <a:spcPct val="190000"/>
              </a:lnSpc>
            </a:pPr>
            <a:r>
              <a:rPr lang="en-US" altLang="zh-CN" sz="1477" b="1" dirty="0">
                <a:solidFill>
                  <a:srgbClr val="000099"/>
                </a:solidFill>
                <a:latin typeface="+mn-lt"/>
                <a:ea typeface="黑体" pitchFamily="2" charset="-122"/>
              </a:rPr>
              <a:t>5</a:t>
            </a:r>
          </a:p>
          <a:p>
            <a:pPr eaLnBrk="1" hangingPunct="1">
              <a:lnSpc>
                <a:spcPct val="190000"/>
              </a:lnSpc>
            </a:pPr>
            <a:r>
              <a:rPr lang="en-US" altLang="zh-CN" sz="1477" b="1" dirty="0">
                <a:solidFill>
                  <a:srgbClr val="000099"/>
                </a:solidFill>
                <a:latin typeface="+mn-lt"/>
                <a:ea typeface="黑体" pitchFamily="2" charset="-122"/>
              </a:rPr>
              <a:t>4</a:t>
            </a:r>
          </a:p>
          <a:p>
            <a:pPr eaLnBrk="1" hangingPunct="1">
              <a:lnSpc>
                <a:spcPct val="190000"/>
              </a:lnSpc>
            </a:pPr>
            <a:r>
              <a:rPr lang="en-US" altLang="zh-CN" sz="1477" b="1" dirty="0">
                <a:solidFill>
                  <a:srgbClr val="000099"/>
                </a:solidFill>
                <a:latin typeface="+mn-lt"/>
                <a:ea typeface="黑体" pitchFamily="2" charset="-122"/>
              </a:rPr>
              <a:t>3</a:t>
            </a:r>
          </a:p>
          <a:p>
            <a:pPr eaLnBrk="1" hangingPunct="1">
              <a:lnSpc>
                <a:spcPct val="190000"/>
              </a:lnSpc>
            </a:pPr>
            <a:r>
              <a:rPr lang="en-US" altLang="zh-CN" sz="1477" b="1" dirty="0">
                <a:solidFill>
                  <a:srgbClr val="000099"/>
                </a:solidFill>
                <a:latin typeface="+mn-lt"/>
                <a:ea typeface="黑体" pitchFamily="2" charset="-122"/>
              </a:rPr>
              <a:t>2</a:t>
            </a:r>
          </a:p>
          <a:p>
            <a:pPr eaLnBrk="1" hangingPunct="1">
              <a:lnSpc>
                <a:spcPct val="190000"/>
              </a:lnSpc>
            </a:pPr>
            <a:r>
              <a:rPr lang="en-US" altLang="zh-CN" sz="1477"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16803" y="1200998"/>
            <a:ext cx="207781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215" b="1" dirty="0">
                <a:solidFill>
                  <a:srgbClr val="FF0000"/>
                </a:solidFill>
                <a:latin typeface="+mn-lt"/>
                <a:ea typeface="黑体" pitchFamily="2" charset="-122"/>
              </a:rPr>
              <a:t>OSI </a:t>
            </a:r>
            <a:r>
              <a:rPr lang="zh-CN" altLang="en-US" sz="2215" b="1" dirty="0">
                <a:solidFill>
                  <a:srgbClr val="FF0000"/>
                </a:solidFill>
                <a:latin typeface="+mn-lt"/>
                <a:ea typeface="黑体" pitchFamily="2" charset="-122"/>
              </a:rPr>
              <a:t>的体系结构</a:t>
            </a:r>
          </a:p>
        </p:txBody>
      </p:sp>
      <p:sp>
        <p:nvSpPr>
          <p:cNvPr id="22" name="AutoShape 66"/>
          <p:cNvSpPr>
            <a:spLocks noChangeArrowheads="1"/>
          </p:cNvSpPr>
          <p:nvPr/>
        </p:nvSpPr>
        <p:spPr bwMode="auto">
          <a:xfrm>
            <a:off x="3242027" y="1746533"/>
            <a:ext cx="2463311" cy="3311769"/>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1846" b="1">
              <a:solidFill>
                <a:srgbClr val="000099"/>
              </a:solidFill>
              <a:ea typeface="黑体" pitchFamily="2" charset="-122"/>
            </a:endParaRPr>
          </a:p>
        </p:txBody>
      </p:sp>
      <p:sp>
        <p:nvSpPr>
          <p:cNvPr id="23" name="Freeform 69"/>
          <p:cNvSpPr>
            <a:spLocks/>
          </p:cNvSpPr>
          <p:nvPr/>
        </p:nvSpPr>
        <p:spPr bwMode="auto">
          <a:xfrm>
            <a:off x="3234699" y="3015556"/>
            <a:ext cx="2467708" cy="257908"/>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24" name="Freeform 70"/>
          <p:cNvSpPr>
            <a:spLocks/>
          </p:cNvSpPr>
          <p:nvPr/>
        </p:nvSpPr>
        <p:spPr bwMode="auto">
          <a:xfrm>
            <a:off x="3236165" y="3455171"/>
            <a:ext cx="2460380" cy="272562"/>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25" name="Freeform 71"/>
          <p:cNvSpPr>
            <a:spLocks/>
          </p:cNvSpPr>
          <p:nvPr/>
        </p:nvSpPr>
        <p:spPr bwMode="auto">
          <a:xfrm>
            <a:off x="3234699" y="3924095"/>
            <a:ext cx="2444262" cy="237392"/>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26" name="Text Box 73"/>
          <p:cNvSpPr txBox="1">
            <a:spLocks noChangeArrowheads="1"/>
          </p:cNvSpPr>
          <p:nvPr/>
        </p:nvSpPr>
        <p:spPr bwMode="auto">
          <a:xfrm>
            <a:off x="3960065" y="2077710"/>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3773961" y="4271391"/>
            <a:ext cx="125066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3873607" y="3843499"/>
            <a:ext cx="104227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网际层 </a:t>
            </a:r>
            <a:r>
              <a:rPr lang="en-US" altLang="zh-CN" sz="1662" b="1">
                <a:solidFill>
                  <a:srgbClr val="000099"/>
                </a:solidFill>
                <a:latin typeface="+mn-lt"/>
                <a:ea typeface="黑体" pitchFamily="2" charset="-122"/>
              </a:rPr>
              <a:t>IP</a:t>
            </a:r>
          </a:p>
        </p:txBody>
      </p:sp>
      <p:sp>
        <p:nvSpPr>
          <p:cNvPr id="29" name="Text Box 16"/>
          <p:cNvSpPr txBox="1">
            <a:spLocks noChangeArrowheads="1"/>
          </p:cNvSpPr>
          <p:nvPr/>
        </p:nvSpPr>
        <p:spPr bwMode="auto">
          <a:xfrm>
            <a:off x="3420016" y="2446987"/>
            <a:ext cx="1960793"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477" b="1" dirty="0">
                <a:solidFill>
                  <a:srgbClr val="000099"/>
                </a:solidFill>
                <a:latin typeface="+mn-lt"/>
                <a:ea typeface="黑体" pitchFamily="2" charset="-122"/>
              </a:rPr>
              <a:t>(</a:t>
            </a:r>
            <a:r>
              <a:rPr lang="zh-CN" altLang="en-US" sz="1477" b="1" dirty="0">
                <a:solidFill>
                  <a:srgbClr val="000099"/>
                </a:solidFill>
                <a:latin typeface="+mn-lt"/>
                <a:ea typeface="黑体" pitchFamily="2" charset="-122"/>
              </a:rPr>
              <a:t>各种应用层协议，如</a:t>
            </a:r>
          </a:p>
          <a:p>
            <a:pPr algn="ctr" eaLnBrk="1" hangingPunct="1"/>
            <a:r>
              <a:rPr lang="en-US" altLang="zh-CN" sz="1477" b="1" dirty="0">
                <a:solidFill>
                  <a:srgbClr val="000099"/>
                </a:solidFill>
                <a:latin typeface="+mn-lt"/>
                <a:ea typeface="黑体" pitchFamily="2" charset="-122"/>
              </a:rPr>
              <a:t>DNS, HTTP, SMTP </a:t>
            </a:r>
            <a:r>
              <a:rPr lang="zh-CN" altLang="zh-CN" sz="1477" b="1" dirty="0">
                <a:solidFill>
                  <a:srgbClr val="000099"/>
                </a:solidFill>
                <a:latin typeface="+mn-lt"/>
                <a:ea typeface="黑体" pitchFamily="2" charset="-122"/>
              </a:rPr>
              <a:t>等</a:t>
            </a:r>
            <a:r>
              <a:rPr lang="en-US" altLang="zh-CN" sz="1477"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332070" y="3340872"/>
            <a:ext cx="2028248"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62" b="1">
                <a:solidFill>
                  <a:srgbClr val="000099"/>
                </a:solidFill>
                <a:latin typeface="+mn-lt"/>
                <a:ea typeface="黑体" pitchFamily="2" charset="-122"/>
              </a:rPr>
              <a:t>运输层 </a:t>
            </a:r>
            <a:r>
              <a:rPr lang="en-US" altLang="zh-CN" sz="1662" b="1">
                <a:solidFill>
                  <a:srgbClr val="000099"/>
                </a:solidFill>
                <a:latin typeface="+mn-lt"/>
                <a:ea typeface="黑体" pitchFamily="2" charset="-122"/>
              </a:rPr>
              <a:t>(TCP </a:t>
            </a:r>
            <a:r>
              <a:rPr lang="zh-CN" altLang="en-US" sz="1662" b="1">
                <a:solidFill>
                  <a:srgbClr val="000099"/>
                </a:solidFill>
                <a:latin typeface="+mn-lt"/>
                <a:ea typeface="黑体" pitchFamily="2" charset="-122"/>
              </a:rPr>
              <a:t>或 </a:t>
            </a:r>
            <a:r>
              <a:rPr lang="en-US" altLang="zh-CN" sz="1662" b="1">
                <a:solidFill>
                  <a:srgbClr val="000099"/>
                </a:solidFill>
                <a:latin typeface="+mn-lt"/>
                <a:ea typeface="黑体" pitchFamily="2" charset="-122"/>
              </a:rPr>
              <a:t>UDP)</a:t>
            </a:r>
          </a:p>
        </p:txBody>
      </p:sp>
      <p:sp>
        <p:nvSpPr>
          <p:cNvPr id="31" name="Text Box 12"/>
          <p:cNvSpPr txBox="1">
            <a:spLocks noChangeArrowheads="1"/>
          </p:cNvSpPr>
          <p:nvPr/>
        </p:nvSpPr>
        <p:spPr bwMode="auto">
          <a:xfrm>
            <a:off x="3253384" y="1200998"/>
            <a:ext cx="244772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215" b="1" dirty="0">
                <a:solidFill>
                  <a:srgbClr val="FF0000"/>
                </a:solidFill>
                <a:latin typeface="+mn-lt"/>
                <a:ea typeface="黑体" pitchFamily="2" charset="-122"/>
              </a:rPr>
              <a:t>TCP/IP </a:t>
            </a:r>
            <a:r>
              <a:rPr lang="zh-CN" altLang="en-US" sz="2215" b="1" dirty="0">
                <a:solidFill>
                  <a:srgbClr val="FF0000"/>
                </a:solidFill>
                <a:latin typeface="+mn-lt"/>
                <a:ea typeface="黑体" pitchFamily="2" charset="-122"/>
              </a:rPr>
              <a:t>的体系结构</a:t>
            </a:r>
          </a:p>
        </p:txBody>
      </p:sp>
      <p:sp>
        <p:nvSpPr>
          <p:cNvPr id="32" name="Text Box 95"/>
          <p:cNvSpPr txBox="1">
            <a:spLocks noChangeArrowheads="1"/>
          </p:cNvSpPr>
          <p:nvPr/>
        </p:nvSpPr>
        <p:spPr bwMode="auto">
          <a:xfrm>
            <a:off x="1485030" y="5102264"/>
            <a:ext cx="42191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62" b="1">
                <a:solidFill>
                  <a:srgbClr val="000099"/>
                </a:solidFill>
                <a:latin typeface="+mn-lt"/>
                <a:ea typeface="黑体" pitchFamily="2" charset="-122"/>
              </a:rPr>
              <a:t>(a)</a:t>
            </a:r>
          </a:p>
        </p:txBody>
      </p:sp>
      <p:sp>
        <p:nvSpPr>
          <p:cNvPr id="33" name="Text Box 96"/>
          <p:cNvSpPr txBox="1">
            <a:spLocks noChangeArrowheads="1"/>
          </p:cNvSpPr>
          <p:nvPr/>
        </p:nvSpPr>
        <p:spPr bwMode="auto">
          <a:xfrm>
            <a:off x="4121257" y="5102264"/>
            <a:ext cx="429926"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62" b="1">
                <a:solidFill>
                  <a:srgbClr val="000099"/>
                </a:solidFill>
                <a:latin typeface="+mn-lt"/>
                <a:ea typeface="黑体" pitchFamily="2" charset="-122"/>
              </a:rPr>
              <a:t>(b)</a:t>
            </a:r>
          </a:p>
        </p:txBody>
      </p:sp>
      <p:sp>
        <p:nvSpPr>
          <p:cNvPr id="34" name="Text Box 97"/>
          <p:cNvSpPr txBox="1">
            <a:spLocks noChangeArrowheads="1"/>
          </p:cNvSpPr>
          <p:nvPr/>
        </p:nvSpPr>
        <p:spPr bwMode="auto">
          <a:xfrm>
            <a:off x="7024184" y="5102264"/>
            <a:ext cx="40588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62" b="1">
                <a:solidFill>
                  <a:srgbClr val="000099"/>
                </a:solidFill>
                <a:latin typeface="+mn-lt"/>
                <a:ea typeface="黑体" pitchFamily="2" charset="-122"/>
              </a:rPr>
              <a:t>(c)</a:t>
            </a:r>
          </a:p>
        </p:txBody>
      </p:sp>
      <p:sp>
        <p:nvSpPr>
          <p:cNvPr id="35" name="AutoShape 98"/>
          <p:cNvSpPr>
            <a:spLocks noChangeArrowheads="1"/>
          </p:cNvSpPr>
          <p:nvPr/>
        </p:nvSpPr>
        <p:spPr bwMode="auto">
          <a:xfrm>
            <a:off x="6265114" y="1778771"/>
            <a:ext cx="1896208" cy="3259015"/>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1846" b="1">
              <a:solidFill>
                <a:srgbClr val="000099"/>
              </a:solidFill>
              <a:ea typeface="黑体" pitchFamily="2" charset="-122"/>
            </a:endParaRPr>
          </a:p>
        </p:txBody>
      </p:sp>
      <p:sp>
        <p:nvSpPr>
          <p:cNvPr id="36" name="Freeform 101"/>
          <p:cNvSpPr>
            <a:spLocks/>
          </p:cNvSpPr>
          <p:nvPr/>
        </p:nvSpPr>
        <p:spPr bwMode="auto">
          <a:xfrm>
            <a:off x="6265114" y="3017022"/>
            <a:ext cx="1881554" cy="240323"/>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37" name="Freeform 102"/>
          <p:cNvSpPr>
            <a:spLocks/>
          </p:cNvSpPr>
          <p:nvPr/>
        </p:nvSpPr>
        <p:spPr bwMode="auto">
          <a:xfrm>
            <a:off x="6265114" y="3459568"/>
            <a:ext cx="1881554" cy="243254"/>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38" name="Freeform 103"/>
          <p:cNvSpPr>
            <a:spLocks/>
          </p:cNvSpPr>
          <p:nvPr/>
        </p:nvSpPr>
        <p:spPr bwMode="auto">
          <a:xfrm>
            <a:off x="6263650" y="3902114"/>
            <a:ext cx="1883019" cy="246185"/>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39" name="Freeform 104"/>
          <p:cNvSpPr>
            <a:spLocks/>
          </p:cNvSpPr>
          <p:nvPr/>
        </p:nvSpPr>
        <p:spPr bwMode="auto">
          <a:xfrm>
            <a:off x="6262183" y="4344660"/>
            <a:ext cx="1883020" cy="240323"/>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46" b="1">
              <a:solidFill>
                <a:srgbClr val="000099"/>
              </a:solidFill>
              <a:ea typeface="黑体" pitchFamily="2" charset="-122"/>
            </a:endParaRPr>
          </a:p>
        </p:txBody>
      </p:sp>
      <p:sp>
        <p:nvSpPr>
          <p:cNvPr id="40" name="Text Box 106"/>
          <p:cNvSpPr txBox="1">
            <a:spLocks noChangeArrowheads="1"/>
          </p:cNvSpPr>
          <p:nvPr/>
        </p:nvSpPr>
        <p:spPr bwMode="auto">
          <a:xfrm>
            <a:off x="6896696" y="3345268"/>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6908419" y="3787815"/>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6908419" y="2457245"/>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6761881" y="4206915"/>
            <a:ext cx="1250663"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6908419" y="4624549"/>
            <a:ext cx="824265"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62"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353037" y="1878418"/>
            <a:ext cx="280846" cy="31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477" b="1" dirty="0">
              <a:solidFill>
                <a:srgbClr val="000099"/>
              </a:solidFill>
              <a:latin typeface="+mn-lt"/>
              <a:ea typeface="黑体" pitchFamily="2" charset="-122"/>
            </a:endParaRPr>
          </a:p>
          <a:p>
            <a:pPr eaLnBrk="1" hangingPunct="1">
              <a:lnSpc>
                <a:spcPct val="190000"/>
              </a:lnSpc>
            </a:pPr>
            <a:r>
              <a:rPr lang="en-US" altLang="zh-CN" sz="1477" b="1" dirty="0">
                <a:solidFill>
                  <a:srgbClr val="000099"/>
                </a:solidFill>
                <a:latin typeface="+mn-lt"/>
                <a:ea typeface="黑体" pitchFamily="2" charset="-122"/>
              </a:rPr>
              <a:t>5</a:t>
            </a:r>
          </a:p>
          <a:p>
            <a:pPr eaLnBrk="1" hangingPunct="1">
              <a:lnSpc>
                <a:spcPct val="190000"/>
              </a:lnSpc>
            </a:pPr>
            <a:endParaRPr lang="en-US" altLang="zh-CN" sz="1477" b="1" dirty="0">
              <a:solidFill>
                <a:srgbClr val="000099"/>
              </a:solidFill>
              <a:latin typeface="+mn-lt"/>
              <a:ea typeface="黑体" pitchFamily="2" charset="-122"/>
            </a:endParaRPr>
          </a:p>
          <a:p>
            <a:pPr eaLnBrk="1" hangingPunct="1">
              <a:lnSpc>
                <a:spcPct val="190000"/>
              </a:lnSpc>
            </a:pPr>
            <a:r>
              <a:rPr lang="en-US" altLang="zh-CN" sz="1477" b="1" dirty="0">
                <a:solidFill>
                  <a:srgbClr val="000099"/>
                </a:solidFill>
                <a:latin typeface="+mn-lt"/>
                <a:ea typeface="黑体" pitchFamily="2" charset="-122"/>
              </a:rPr>
              <a:t>4</a:t>
            </a:r>
          </a:p>
          <a:p>
            <a:pPr eaLnBrk="1" hangingPunct="1">
              <a:lnSpc>
                <a:spcPct val="190000"/>
              </a:lnSpc>
            </a:pPr>
            <a:r>
              <a:rPr lang="en-US" altLang="zh-CN" sz="1477" b="1" dirty="0">
                <a:solidFill>
                  <a:srgbClr val="000099"/>
                </a:solidFill>
                <a:latin typeface="+mn-lt"/>
                <a:ea typeface="黑体" pitchFamily="2" charset="-122"/>
              </a:rPr>
              <a:t>3</a:t>
            </a:r>
          </a:p>
          <a:p>
            <a:pPr eaLnBrk="1" hangingPunct="1">
              <a:lnSpc>
                <a:spcPct val="190000"/>
              </a:lnSpc>
            </a:pPr>
            <a:r>
              <a:rPr lang="en-US" altLang="zh-CN" sz="1477" b="1" dirty="0">
                <a:solidFill>
                  <a:srgbClr val="000099"/>
                </a:solidFill>
                <a:latin typeface="+mn-lt"/>
                <a:ea typeface="黑体" pitchFamily="2" charset="-122"/>
              </a:rPr>
              <a:t>2</a:t>
            </a:r>
          </a:p>
          <a:p>
            <a:pPr eaLnBrk="1" hangingPunct="1">
              <a:lnSpc>
                <a:spcPct val="190000"/>
              </a:lnSpc>
            </a:pPr>
            <a:r>
              <a:rPr lang="en-US" altLang="zh-CN" sz="1477"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094879" y="1177552"/>
            <a:ext cx="27526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dirty="0">
                <a:solidFill>
                  <a:srgbClr val="FF0000"/>
                </a:solidFill>
                <a:latin typeface="+mn-lt"/>
                <a:ea typeface="黑体" pitchFamily="2" charset="-122"/>
              </a:rPr>
              <a:t>五层协议的体系结构</a:t>
            </a:r>
          </a:p>
        </p:txBody>
      </p:sp>
      <p:sp>
        <p:nvSpPr>
          <p:cNvPr id="47" name="Text Box 15"/>
          <p:cNvSpPr txBox="1">
            <a:spLocks noChangeArrowheads="1"/>
          </p:cNvSpPr>
          <p:nvPr/>
        </p:nvSpPr>
        <p:spPr bwMode="auto">
          <a:xfrm>
            <a:off x="3126260" y="4604033"/>
            <a:ext cx="24737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77" b="1" dirty="0">
                <a:solidFill>
                  <a:srgbClr val="000099"/>
                </a:solidFill>
                <a:latin typeface="+mn-lt"/>
                <a:ea typeface="黑体" pitchFamily="2" charset="-122"/>
              </a:rPr>
              <a:t>（这一层并没有具体内容）</a:t>
            </a:r>
          </a:p>
        </p:txBody>
      </p:sp>
      <p:sp>
        <p:nvSpPr>
          <p:cNvPr id="3" name="矩形 2"/>
          <p:cNvSpPr/>
          <p:nvPr/>
        </p:nvSpPr>
        <p:spPr>
          <a:xfrm>
            <a:off x="311499" y="5503861"/>
            <a:ext cx="8259745" cy="851002"/>
          </a:xfrm>
          <a:prstGeom prst="rect">
            <a:avLst/>
          </a:prstGeom>
        </p:spPr>
        <p:txBody>
          <a:bodyPr wrap="square">
            <a:spAutoFit/>
          </a:bodyPr>
          <a:lstStyle/>
          <a:p>
            <a:pPr algn="ctr">
              <a:spcAft>
                <a:spcPts val="600"/>
              </a:spcAft>
            </a:pPr>
            <a:r>
              <a:rPr lang="zh-CN" altLang="zh-CN" sz="2215" b="1" dirty="0">
                <a:latin typeface="+mn-ea"/>
              </a:rPr>
              <a:t>计算机网络</a:t>
            </a:r>
            <a:r>
              <a:rPr lang="zh-CN" altLang="zh-CN" sz="2215" b="1" dirty="0" smtClean="0">
                <a:latin typeface="+mn-ea"/>
              </a:rPr>
              <a:t>体系结构</a:t>
            </a:r>
            <a:endParaRPr lang="en-US" altLang="zh-CN" sz="2215" b="1" dirty="0" smtClean="0">
              <a:latin typeface="+mn-ea"/>
            </a:endParaRPr>
          </a:p>
          <a:p>
            <a:r>
              <a:rPr lang="zh-CN" altLang="zh-CN" sz="2215" b="1" dirty="0" smtClean="0">
                <a:ea typeface="黑体" pitchFamily="2" charset="-122"/>
              </a:rPr>
              <a:t> </a:t>
            </a:r>
            <a:r>
              <a:rPr lang="en-US" altLang="zh-CN" sz="2215" b="1" dirty="0" smtClean="0">
                <a:ea typeface="黑体" pitchFamily="2" charset="-122"/>
              </a:rPr>
              <a:t>    </a:t>
            </a:r>
            <a:r>
              <a:rPr lang="en-US" altLang="zh-CN" sz="2215" dirty="0" smtClean="0">
                <a:latin typeface="Times New Roman" panose="02020603050405020304" pitchFamily="18" charset="0"/>
              </a:rPr>
              <a:t>(</a:t>
            </a:r>
            <a:r>
              <a:rPr lang="en-US" altLang="zh-CN" sz="2215" dirty="0">
                <a:latin typeface="Times New Roman" panose="02020603050405020304" pitchFamily="18" charset="0"/>
              </a:rPr>
              <a:t>a) OSI </a:t>
            </a:r>
            <a:r>
              <a:rPr lang="zh-CN" altLang="zh-CN" sz="2215" dirty="0">
                <a:latin typeface="Times New Roman" panose="02020603050405020304" pitchFamily="18" charset="0"/>
              </a:rPr>
              <a:t>的七层协议</a:t>
            </a:r>
            <a:r>
              <a:rPr lang="zh-CN" altLang="zh-CN" sz="2215" dirty="0" smtClean="0">
                <a:latin typeface="Times New Roman" panose="02020603050405020304" pitchFamily="18" charset="0"/>
              </a:rPr>
              <a:t>；</a:t>
            </a:r>
            <a:r>
              <a:rPr lang="en-US" altLang="zh-CN" sz="2215" dirty="0" smtClean="0">
                <a:latin typeface="Times New Roman" panose="02020603050405020304" pitchFamily="18" charset="0"/>
              </a:rPr>
              <a:t>  (</a:t>
            </a:r>
            <a:r>
              <a:rPr lang="en-US" altLang="zh-CN" sz="2215" dirty="0">
                <a:latin typeface="Times New Roman" panose="02020603050405020304" pitchFamily="18" charset="0"/>
              </a:rPr>
              <a:t>b) TCP/IP </a:t>
            </a:r>
            <a:r>
              <a:rPr lang="zh-CN" altLang="zh-CN" sz="2215" dirty="0">
                <a:latin typeface="Times New Roman" panose="02020603050405020304" pitchFamily="18" charset="0"/>
              </a:rPr>
              <a:t>的四层协议</a:t>
            </a:r>
            <a:r>
              <a:rPr lang="zh-CN" altLang="zh-CN" sz="2215" dirty="0" smtClean="0">
                <a:latin typeface="Times New Roman" panose="02020603050405020304" pitchFamily="18" charset="0"/>
              </a:rPr>
              <a:t>；</a:t>
            </a:r>
            <a:r>
              <a:rPr lang="en-US" altLang="zh-CN" sz="2215" dirty="0" smtClean="0">
                <a:latin typeface="Times New Roman" panose="02020603050405020304" pitchFamily="18" charset="0"/>
              </a:rPr>
              <a:t>  (</a:t>
            </a:r>
            <a:r>
              <a:rPr lang="en-US" altLang="zh-CN" sz="2215" dirty="0">
                <a:latin typeface="Times New Roman" panose="02020603050405020304" pitchFamily="18" charset="0"/>
              </a:rPr>
              <a:t>c) </a:t>
            </a:r>
            <a:r>
              <a:rPr lang="zh-CN" altLang="zh-CN" sz="2215" dirty="0">
                <a:latin typeface="Times New Roman" panose="02020603050405020304" pitchFamily="18" charset="0"/>
              </a:rPr>
              <a:t>五层协议</a:t>
            </a:r>
            <a:endParaRPr lang="zh-CN" altLang="en-US" sz="2215" dirty="0">
              <a:latin typeface="Times New Roman" panose="02020603050405020304" pitchFamily="18" charset="0"/>
            </a:endParaRPr>
          </a:p>
        </p:txBody>
      </p:sp>
    </p:spTree>
    <p:extLst>
      <p:ext uri="{BB962C8B-B14F-4D97-AF65-F5344CB8AC3E}">
        <p14:creationId xmlns:p14="http://schemas.microsoft.com/office/powerpoint/2010/main" val="338923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Effect transition="in" filter="fade">
                                      <p:cBhvr>
                                        <p:cTn id="16" dur="500"/>
                                        <p:tgtEl>
                                          <p:spTgt spid="31">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22" presetClass="entr" presetSubtype="1" fill="hold" grpId="0" nodeType="afterEffect">
                                  <p:stCondLst>
                                    <p:cond delay="50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35" grpId="0" animBg="1"/>
      <p:bldP spid="46"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normAutofit/>
          </a:bodyPr>
          <a:lstStyle/>
          <a:p>
            <a:r>
              <a:rPr lang="en-US" altLang="zh-CN" dirty="0"/>
              <a:t>1.6 TCP/IP</a:t>
            </a:r>
            <a:r>
              <a:rPr lang="zh-CN" altLang="en-US" dirty="0"/>
              <a:t>协议</a:t>
            </a:r>
            <a:r>
              <a:rPr lang="zh-CN" altLang="en-US" dirty="0" smtClean="0"/>
              <a:t>族</a:t>
            </a:r>
            <a:endParaRPr lang="zh-CN" altLang="en-US" dirty="0"/>
          </a:p>
        </p:txBody>
      </p:sp>
      <p:sp>
        <p:nvSpPr>
          <p:cNvPr id="137218" name="AutoShape 2"/>
          <p:cNvSpPr>
            <a:spLocks noChangeArrowheads="1"/>
          </p:cNvSpPr>
          <p:nvPr/>
        </p:nvSpPr>
        <p:spPr bwMode="auto">
          <a:xfrm>
            <a:off x="1316115" y="3563215"/>
            <a:ext cx="7235825" cy="2592265"/>
          </a:xfrm>
          <a:prstGeom prst="triangle">
            <a:avLst>
              <a:gd name="adj" fmla="val 50000"/>
            </a:avLst>
          </a:prstGeom>
          <a:solidFill>
            <a:schemeClr val="accent1">
              <a:lumMod val="20000"/>
              <a:lumOff val="80000"/>
            </a:schemeClr>
          </a:solidFill>
          <a:ln w="9525">
            <a:solidFill>
              <a:schemeClr val="tx1"/>
            </a:solidFill>
            <a:miter lim="800000"/>
            <a:headEnd/>
            <a:tailEnd/>
          </a:ln>
          <a:effectLst/>
          <a:extLst/>
        </p:spPr>
        <p:txBody>
          <a:bodyPr wrap="none" anchor="ctr"/>
          <a:lstStyle/>
          <a:p>
            <a:endParaRPr lang="zh-CN" altLang="en-US" sz="1662" b="1">
              <a:solidFill>
                <a:srgbClr val="000099"/>
              </a:solidFill>
              <a:ea typeface="黑体" pitchFamily="2" charset="-122"/>
            </a:endParaRPr>
          </a:p>
        </p:txBody>
      </p:sp>
      <p:sp>
        <p:nvSpPr>
          <p:cNvPr id="137219" name="AutoShape 3"/>
          <p:cNvSpPr>
            <a:spLocks noChangeArrowheads="1"/>
          </p:cNvSpPr>
          <p:nvPr/>
        </p:nvSpPr>
        <p:spPr bwMode="auto">
          <a:xfrm flipV="1">
            <a:off x="1316115" y="2168168"/>
            <a:ext cx="7235825" cy="2857500"/>
          </a:xfrm>
          <a:prstGeom prst="triangle">
            <a:avLst>
              <a:gd name="adj" fmla="val 50000"/>
            </a:avLst>
          </a:prstGeom>
          <a:solidFill>
            <a:schemeClr val="accent1">
              <a:lumMod val="20000"/>
              <a:lumOff val="80000"/>
            </a:schemeClr>
          </a:solidFill>
          <a:ln w="9525">
            <a:solidFill>
              <a:schemeClr val="tx1"/>
            </a:solidFill>
            <a:miter lim="800000"/>
            <a:headEnd/>
            <a:tailEnd/>
          </a:ln>
          <a:effectLst/>
          <a:extLst/>
        </p:spPr>
        <p:txBody>
          <a:bodyPr wrap="none" anchor="ctr"/>
          <a:lstStyle/>
          <a:p>
            <a:endParaRPr lang="zh-CN" altLang="en-US" sz="1662" b="1">
              <a:solidFill>
                <a:srgbClr val="000099"/>
              </a:solidFill>
              <a:ea typeface="黑体" pitchFamily="2" charset="-122"/>
            </a:endParaRPr>
          </a:p>
        </p:txBody>
      </p:sp>
      <p:sp>
        <p:nvSpPr>
          <p:cNvPr id="137221" name="Rectangle 5"/>
          <p:cNvSpPr>
            <a:spLocks noChangeArrowheads="1"/>
          </p:cNvSpPr>
          <p:nvPr/>
        </p:nvSpPr>
        <p:spPr bwMode="auto">
          <a:xfrm>
            <a:off x="2417839" y="2344013"/>
            <a:ext cx="814388" cy="363415"/>
          </a:xfrm>
          <a:prstGeom prst="rect">
            <a:avLst/>
          </a:prstGeom>
          <a:solidFill>
            <a:srgbClr val="CCECFF"/>
          </a:solidFill>
          <a:ln w="9525">
            <a:solidFill>
              <a:schemeClr val="bg2">
                <a:lumMod val="75000"/>
              </a:schemeClr>
            </a:solidFill>
            <a:miter lim="800000"/>
            <a:headEnd/>
            <a:tailEnd/>
          </a:ln>
          <a:effectLst>
            <a:outerShdw dist="53882"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HTTP</a:t>
            </a:r>
          </a:p>
        </p:txBody>
      </p:sp>
      <p:sp>
        <p:nvSpPr>
          <p:cNvPr id="137222" name="Rectangle 6"/>
          <p:cNvSpPr>
            <a:spLocks noChangeArrowheads="1"/>
          </p:cNvSpPr>
          <p:nvPr/>
        </p:nvSpPr>
        <p:spPr bwMode="auto">
          <a:xfrm>
            <a:off x="3965653" y="2344013"/>
            <a:ext cx="815975" cy="363415"/>
          </a:xfrm>
          <a:prstGeom prst="rect">
            <a:avLst/>
          </a:prstGeom>
          <a:solidFill>
            <a:srgbClr val="CCECFF"/>
          </a:solidFill>
          <a:ln w="9525">
            <a:solidFill>
              <a:schemeClr val="bg2">
                <a:lumMod val="75000"/>
              </a:schemeClr>
            </a:solidFill>
            <a:miter lim="800000"/>
            <a:headEnd/>
            <a:tailEnd/>
          </a:ln>
          <a:effectLst>
            <a:outerShdw dist="53882"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SMTP</a:t>
            </a:r>
          </a:p>
        </p:txBody>
      </p:sp>
      <p:sp>
        <p:nvSpPr>
          <p:cNvPr id="137223" name="Rectangle 7"/>
          <p:cNvSpPr>
            <a:spLocks noChangeArrowheads="1"/>
          </p:cNvSpPr>
          <p:nvPr/>
        </p:nvSpPr>
        <p:spPr bwMode="auto">
          <a:xfrm>
            <a:off x="5107064" y="2344013"/>
            <a:ext cx="814388" cy="363415"/>
          </a:xfrm>
          <a:prstGeom prst="rect">
            <a:avLst/>
          </a:prstGeom>
          <a:solidFill>
            <a:srgbClr val="CCECFF"/>
          </a:solidFill>
          <a:ln w="9525">
            <a:solidFill>
              <a:schemeClr val="bg2">
                <a:lumMod val="75000"/>
              </a:schemeClr>
            </a:solidFill>
            <a:miter lim="800000"/>
            <a:headEnd/>
            <a:tailEnd/>
          </a:ln>
          <a:effectLst>
            <a:outerShdw dist="53882"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DNS</a:t>
            </a:r>
          </a:p>
        </p:txBody>
      </p:sp>
      <p:sp>
        <p:nvSpPr>
          <p:cNvPr id="137224" name="Rectangle 8"/>
          <p:cNvSpPr>
            <a:spLocks noChangeArrowheads="1"/>
          </p:cNvSpPr>
          <p:nvPr/>
        </p:nvSpPr>
        <p:spPr bwMode="auto">
          <a:xfrm>
            <a:off x="6654877" y="2344013"/>
            <a:ext cx="815975" cy="363415"/>
          </a:xfrm>
          <a:prstGeom prst="rect">
            <a:avLst/>
          </a:prstGeom>
          <a:solidFill>
            <a:srgbClr val="CCECFF"/>
          </a:solidFill>
          <a:ln w="9525">
            <a:solidFill>
              <a:schemeClr val="bg2">
                <a:lumMod val="75000"/>
              </a:schemeClr>
            </a:solidFill>
            <a:miter lim="800000"/>
            <a:headEnd/>
            <a:tailEnd/>
          </a:ln>
          <a:effectLst>
            <a:outerShdw dist="53882"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RTP</a:t>
            </a:r>
          </a:p>
        </p:txBody>
      </p:sp>
      <p:sp>
        <p:nvSpPr>
          <p:cNvPr id="137225" name="Rectangle 9"/>
          <p:cNvSpPr>
            <a:spLocks noChangeArrowheads="1"/>
          </p:cNvSpPr>
          <p:nvPr/>
        </p:nvSpPr>
        <p:spPr bwMode="auto">
          <a:xfrm>
            <a:off x="3151264" y="3215917"/>
            <a:ext cx="814388" cy="363415"/>
          </a:xfrm>
          <a:prstGeom prst="rect">
            <a:avLst/>
          </a:prstGeom>
          <a:solidFill>
            <a:srgbClr val="FFFF99"/>
          </a:solidFill>
          <a:ln w="9525">
            <a:solidFill>
              <a:srgbClr val="FFC000"/>
            </a:solidFill>
            <a:miter lim="800000"/>
            <a:headEnd/>
            <a:tailEnd/>
          </a:ln>
          <a:effectLst>
            <a:outerShdw dist="35921"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TCP</a:t>
            </a:r>
          </a:p>
        </p:txBody>
      </p:sp>
      <p:sp>
        <p:nvSpPr>
          <p:cNvPr id="137226" name="Rectangle 10"/>
          <p:cNvSpPr>
            <a:spLocks noChangeArrowheads="1"/>
          </p:cNvSpPr>
          <p:nvPr/>
        </p:nvSpPr>
        <p:spPr bwMode="auto">
          <a:xfrm>
            <a:off x="5921453" y="3215917"/>
            <a:ext cx="815975" cy="363415"/>
          </a:xfrm>
          <a:prstGeom prst="rect">
            <a:avLst/>
          </a:prstGeom>
          <a:solidFill>
            <a:srgbClr val="FFFF99"/>
          </a:solidFill>
          <a:ln w="9525">
            <a:solidFill>
              <a:srgbClr val="FFC000"/>
            </a:solidFill>
            <a:miter lim="800000"/>
            <a:headEnd/>
            <a:tailEnd/>
          </a:ln>
          <a:effectLst>
            <a:outerShdw dist="35921"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UDP</a:t>
            </a:r>
          </a:p>
        </p:txBody>
      </p:sp>
      <p:sp>
        <p:nvSpPr>
          <p:cNvPr id="137227" name="Rectangle 11"/>
          <p:cNvSpPr>
            <a:spLocks noChangeArrowheads="1"/>
          </p:cNvSpPr>
          <p:nvPr/>
        </p:nvSpPr>
        <p:spPr bwMode="auto">
          <a:xfrm>
            <a:off x="4535565" y="4235825"/>
            <a:ext cx="815975" cy="363415"/>
          </a:xfrm>
          <a:prstGeom prst="rect">
            <a:avLst/>
          </a:prstGeom>
          <a:solidFill>
            <a:srgbClr val="FF99FF"/>
          </a:solidFill>
          <a:ln w="9525">
            <a:solidFill>
              <a:srgbClr val="FFC000"/>
            </a:solidFill>
            <a:miter lim="800000"/>
            <a:headEnd/>
            <a:tailEnd/>
          </a:ln>
          <a:effectLst>
            <a:outerShdw dist="35921" dir="2700000" algn="ctr" rotWithShape="0">
              <a:schemeClr val="bg2"/>
            </a:outerShdw>
          </a:effectLst>
        </p:spPr>
        <p:txBody>
          <a:bodyPr wrap="none" anchor="ctr"/>
          <a:lstStyle/>
          <a:p>
            <a:pPr algn="ctr"/>
            <a:r>
              <a:rPr kumimoji="1" lang="en-US" altLang="zh-CN" sz="1846" b="1">
                <a:solidFill>
                  <a:srgbClr val="000099"/>
                </a:solidFill>
                <a:ea typeface="黑体" pitchFamily="2" charset="-122"/>
              </a:rPr>
              <a:t>IP</a:t>
            </a:r>
          </a:p>
        </p:txBody>
      </p:sp>
      <p:sp>
        <p:nvSpPr>
          <p:cNvPr id="137228" name="Rectangle 12"/>
          <p:cNvSpPr>
            <a:spLocks noChangeArrowheads="1"/>
          </p:cNvSpPr>
          <p:nvPr/>
        </p:nvSpPr>
        <p:spPr bwMode="auto">
          <a:xfrm>
            <a:off x="2417840" y="5416926"/>
            <a:ext cx="1304925" cy="507023"/>
          </a:xfrm>
          <a:prstGeom prst="rect">
            <a:avLst/>
          </a:prstGeom>
          <a:solidFill>
            <a:srgbClr val="99FF66"/>
          </a:solidFill>
          <a:ln w="9525">
            <a:solidFill>
              <a:schemeClr val="bg2">
                <a:lumMod val="75000"/>
              </a:schemeClr>
            </a:solidFill>
            <a:miter lim="800000"/>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37229" name="Rectangle 13"/>
          <p:cNvSpPr>
            <a:spLocks noChangeArrowheads="1"/>
          </p:cNvSpPr>
          <p:nvPr/>
        </p:nvSpPr>
        <p:spPr bwMode="auto">
          <a:xfrm>
            <a:off x="4129164" y="5416926"/>
            <a:ext cx="1303338" cy="507023"/>
          </a:xfrm>
          <a:prstGeom prst="rect">
            <a:avLst/>
          </a:prstGeom>
          <a:solidFill>
            <a:srgbClr val="99FF66"/>
          </a:solidFill>
          <a:ln w="9525">
            <a:solidFill>
              <a:schemeClr val="bg2">
                <a:lumMod val="75000"/>
              </a:schemeClr>
            </a:solidFill>
            <a:miter lim="800000"/>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37230" name="Rectangle 14"/>
          <p:cNvSpPr>
            <a:spLocks noChangeArrowheads="1"/>
          </p:cNvSpPr>
          <p:nvPr/>
        </p:nvSpPr>
        <p:spPr bwMode="auto">
          <a:xfrm>
            <a:off x="6167514" y="5416926"/>
            <a:ext cx="1303338" cy="507023"/>
          </a:xfrm>
          <a:prstGeom prst="rect">
            <a:avLst/>
          </a:prstGeom>
          <a:solidFill>
            <a:srgbClr val="99FF66"/>
          </a:solidFill>
          <a:ln w="9525">
            <a:solidFill>
              <a:schemeClr val="bg2">
                <a:lumMod val="75000"/>
              </a:schemeClr>
            </a:solidFill>
            <a:miter lim="800000"/>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37231" name="Line 15"/>
          <p:cNvSpPr>
            <a:spLocks noChangeShapeType="1"/>
          </p:cNvSpPr>
          <p:nvPr/>
        </p:nvSpPr>
        <p:spPr bwMode="auto">
          <a:xfrm>
            <a:off x="462039" y="4890852"/>
            <a:ext cx="73342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32" name="Line 16"/>
          <p:cNvSpPr>
            <a:spLocks noChangeShapeType="1"/>
          </p:cNvSpPr>
          <p:nvPr/>
        </p:nvSpPr>
        <p:spPr bwMode="auto">
          <a:xfrm>
            <a:off x="462039" y="3945678"/>
            <a:ext cx="73342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33" name="Line 17"/>
          <p:cNvSpPr>
            <a:spLocks noChangeShapeType="1"/>
          </p:cNvSpPr>
          <p:nvPr/>
        </p:nvSpPr>
        <p:spPr bwMode="auto">
          <a:xfrm>
            <a:off x="462039" y="2997575"/>
            <a:ext cx="73342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34" name="Text Box 18"/>
          <p:cNvSpPr txBox="1">
            <a:spLocks noChangeArrowheads="1"/>
          </p:cNvSpPr>
          <p:nvPr/>
        </p:nvSpPr>
        <p:spPr bwMode="auto">
          <a:xfrm>
            <a:off x="562688" y="4194795"/>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mn-ea"/>
              </a:rPr>
              <a:t>网际层</a:t>
            </a:r>
          </a:p>
        </p:txBody>
      </p:sp>
      <p:sp>
        <p:nvSpPr>
          <p:cNvPr id="137235" name="Text Box 19"/>
          <p:cNvSpPr txBox="1">
            <a:spLocks noChangeArrowheads="1"/>
          </p:cNvSpPr>
          <p:nvPr/>
        </p:nvSpPr>
        <p:spPr bwMode="auto">
          <a:xfrm>
            <a:off x="450927" y="5337990"/>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ea"/>
              </a:rPr>
              <a:t>网络接口层</a:t>
            </a:r>
          </a:p>
        </p:txBody>
      </p:sp>
      <p:sp>
        <p:nvSpPr>
          <p:cNvPr id="137236" name="Text Box 20"/>
          <p:cNvSpPr txBox="1">
            <a:spLocks noChangeArrowheads="1"/>
          </p:cNvSpPr>
          <p:nvPr/>
        </p:nvSpPr>
        <p:spPr bwMode="auto">
          <a:xfrm>
            <a:off x="543954" y="3264276"/>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ea"/>
              </a:rPr>
              <a:t>运输层</a:t>
            </a:r>
          </a:p>
        </p:txBody>
      </p:sp>
      <p:sp>
        <p:nvSpPr>
          <p:cNvPr id="137237" name="Text Box 21"/>
          <p:cNvSpPr txBox="1">
            <a:spLocks noChangeArrowheads="1"/>
          </p:cNvSpPr>
          <p:nvPr/>
        </p:nvSpPr>
        <p:spPr bwMode="auto">
          <a:xfrm>
            <a:off x="555703" y="2333757"/>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mn-ea"/>
              </a:rPr>
              <a:t>应用层</a:t>
            </a:r>
          </a:p>
        </p:txBody>
      </p:sp>
      <p:sp>
        <p:nvSpPr>
          <p:cNvPr id="137238" name="Text Box 22"/>
          <p:cNvSpPr txBox="1">
            <a:spLocks noChangeArrowheads="1"/>
          </p:cNvSpPr>
          <p:nvPr/>
        </p:nvSpPr>
        <p:spPr bwMode="auto">
          <a:xfrm>
            <a:off x="3359226" y="2266349"/>
            <a:ext cx="352982"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6" b="1">
                <a:solidFill>
                  <a:srgbClr val="000099"/>
                </a:solidFill>
                <a:ea typeface="黑体" pitchFamily="2" charset="-122"/>
              </a:rPr>
              <a:t>…</a:t>
            </a:r>
          </a:p>
        </p:txBody>
      </p:sp>
      <p:sp>
        <p:nvSpPr>
          <p:cNvPr id="137239" name="Text Box 23"/>
          <p:cNvSpPr txBox="1">
            <a:spLocks noChangeArrowheads="1"/>
          </p:cNvSpPr>
          <p:nvPr/>
        </p:nvSpPr>
        <p:spPr bwMode="auto">
          <a:xfrm>
            <a:off x="6054801" y="2266349"/>
            <a:ext cx="352982"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6" b="1">
                <a:solidFill>
                  <a:srgbClr val="000099"/>
                </a:solidFill>
                <a:ea typeface="黑体" pitchFamily="2" charset="-122"/>
              </a:rPr>
              <a:t>…</a:t>
            </a:r>
          </a:p>
        </p:txBody>
      </p:sp>
      <p:sp>
        <p:nvSpPr>
          <p:cNvPr id="137240" name="Text Box 24"/>
          <p:cNvSpPr txBox="1">
            <a:spLocks noChangeArrowheads="1"/>
          </p:cNvSpPr>
          <p:nvPr/>
        </p:nvSpPr>
        <p:spPr bwMode="auto">
          <a:xfrm>
            <a:off x="5600777" y="5402271"/>
            <a:ext cx="319318" cy="31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7" b="1">
                <a:solidFill>
                  <a:srgbClr val="000099"/>
                </a:solidFill>
                <a:ea typeface="黑体" pitchFamily="2" charset="-122"/>
              </a:rPr>
              <a:t>…</a:t>
            </a:r>
          </a:p>
        </p:txBody>
      </p:sp>
      <p:sp>
        <p:nvSpPr>
          <p:cNvPr id="137241" name="Line 25"/>
          <p:cNvSpPr>
            <a:spLocks noChangeShapeType="1"/>
          </p:cNvSpPr>
          <p:nvPr/>
        </p:nvSpPr>
        <p:spPr bwMode="auto">
          <a:xfrm>
            <a:off x="2813127" y="2732340"/>
            <a:ext cx="509587" cy="50555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2" name="Line 26"/>
          <p:cNvSpPr>
            <a:spLocks noChangeShapeType="1"/>
          </p:cNvSpPr>
          <p:nvPr/>
        </p:nvSpPr>
        <p:spPr bwMode="auto">
          <a:xfrm>
            <a:off x="5497590" y="2748459"/>
            <a:ext cx="587375" cy="4572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3" name="Line 27"/>
          <p:cNvSpPr>
            <a:spLocks noChangeShapeType="1"/>
          </p:cNvSpPr>
          <p:nvPr/>
        </p:nvSpPr>
        <p:spPr bwMode="auto">
          <a:xfrm flipH="1">
            <a:off x="3775152" y="2733806"/>
            <a:ext cx="584200" cy="480646"/>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4" name="Line 28"/>
          <p:cNvSpPr>
            <a:spLocks noChangeShapeType="1"/>
          </p:cNvSpPr>
          <p:nvPr/>
        </p:nvSpPr>
        <p:spPr bwMode="auto">
          <a:xfrm flipH="1">
            <a:off x="6489777" y="2733805"/>
            <a:ext cx="573087" cy="48650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5" name="Line 29"/>
          <p:cNvSpPr>
            <a:spLocks noChangeShapeType="1"/>
          </p:cNvSpPr>
          <p:nvPr/>
        </p:nvSpPr>
        <p:spPr bwMode="auto">
          <a:xfrm>
            <a:off x="3554489" y="3608640"/>
            <a:ext cx="1149350" cy="611066"/>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6" name="Line 30"/>
          <p:cNvSpPr>
            <a:spLocks noChangeShapeType="1"/>
          </p:cNvSpPr>
          <p:nvPr/>
        </p:nvSpPr>
        <p:spPr bwMode="auto">
          <a:xfrm flipH="1">
            <a:off x="5188028" y="3623294"/>
            <a:ext cx="1152525" cy="59787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7" name="Line 31"/>
          <p:cNvSpPr>
            <a:spLocks noChangeShapeType="1"/>
          </p:cNvSpPr>
          <p:nvPr/>
        </p:nvSpPr>
        <p:spPr bwMode="auto">
          <a:xfrm>
            <a:off x="5232477" y="4649063"/>
            <a:ext cx="1627187" cy="775189"/>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8" name="Line 32"/>
          <p:cNvSpPr>
            <a:spLocks noChangeShapeType="1"/>
          </p:cNvSpPr>
          <p:nvPr/>
        </p:nvSpPr>
        <p:spPr bwMode="auto">
          <a:xfrm flipH="1">
            <a:off x="2971878" y="4640272"/>
            <a:ext cx="1646237" cy="78398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49" name="Line 33"/>
          <p:cNvSpPr>
            <a:spLocks noChangeShapeType="1"/>
          </p:cNvSpPr>
          <p:nvPr/>
        </p:nvSpPr>
        <p:spPr bwMode="auto">
          <a:xfrm flipH="1">
            <a:off x="4700664" y="4599241"/>
            <a:ext cx="244475" cy="825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7250" name="Text Box 34"/>
          <p:cNvSpPr txBox="1">
            <a:spLocks noChangeArrowheads="1"/>
          </p:cNvSpPr>
          <p:nvPr/>
        </p:nvSpPr>
        <p:spPr bwMode="auto">
          <a:xfrm>
            <a:off x="2371802" y="5506315"/>
            <a:ext cx="1281120"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网络接口</a:t>
            </a:r>
            <a:r>
              <a:rPr kumimoji="1" lang="zh-CN" altLang="en-US" sz="923" b="1" dirty="0">
                <a:solidFill>
                  <a:srgbClr val="000099"/>
                </a:solidFill>
                <a:ea typeface="黑体" pitchFamily="2" charset="-122"/>
              </a:rPr>
              <a:t> </a:t>
            </a:r>
            <a:r>
              <a:rPr kumimoji="1" lang="en-US" altLang="zh-CN" sz="1846" b="1" dirty="0">
                <a:solidFill>
                  <a:srgbClr val="000099"/>
                </a:solidFill>
                <a:ea typeface="黑体" pitchFamily="2" charset="-122"/>
              </a:rPr>
              <a:t>1</a:t>
            </a:r>
          </a:p>
        </p:txBody>
      </p:sp>
      <p:sp>
        <p:nvSpPr>
          <p:cNvPr id="137251" name="Text Box 35"/>
          <p:cNvSpPr txBox="1">
            <a:spLocks noChangeArrowheads="1"/>
          </p:cNvSpPr>
          <p:nvPr/>
        </p:nvSpPr>
        <p:spPr bwMode="auto">
          <a:xfrm>
            <a:off x="4089476" y="5477007"/>
            <a:ext cx="1281120"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网络接口</a:t>
            </a:r>
            <a:r>
              <a:rPr kumimoji="1" lang="zh-CN" altLang="en-US" sz="923" b="1">
                <a:solidFill>
                  <a:srgbClr val="000099"/>
                </a:solidFill>
                <a:ea typeface="黑体" pitchFamily="2" charset="-122"/>
              </a:rPr>
              <a:t> </a:t>
            </a:r>
            <a:r>
              <a:rPr kumimoji="1" lang="en-US" altLang="zh-CN" sz="1846" b="1">
                <a:solidFill>
                  <a:srgbClr val="000099"/>
                </a:solidFill>
                <a:ea typeface="黑体" pitchFamily="2" charset="-122"/>
              </a:rPr>
              <a:t>2</a:t>
            </a:r>
          </a:p>
        </p:txBody>
      </p:sp>
      <p:sp>
        <p:nvSpPr>
          <p:cNvPr id="137252" name="Text Box 36"/>
          <p:cNvSpPr txBox="1">
            <a:spLocks noChangeArrowheads="1"/>
          </p:cNvSpPr>
          <p:nvPr/>
        </p:nvSpPr>
        <p:spPr bwMode="auto">
          <a:xfrm>
            <a:off x="6140527" y="5457957"/>
            <a:ext cx="1281120"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网络接口</a:t>
            </a:r>
            <a:r>
              <a:rPr kumimoji="1" lang="zh-CN" altLang="en-US" sz="923" b="1">
                <a:solidFill>
                  <a:srgbClr val="000099"/>
                </a:solidFill>
                <a:ea typeface="黑体" pitchFamily="2" charset="-122"/>
              </a:rPr>
              <a:t> </a:t>
            </a:r>
            <a:r>
              <a:rPr kumimoji="1" lang="en-US" altLang="zh-CN" sz="1846" b="1">
                <a:solidFill>
                  <a:srgbClr val="000099"/>
                </a:solidFill>
                <a:ea typeface="黑体" pitchFamily="2" charset="-122"/>
              </a:rPr>
              <a:t>3</a:t>
            </a:r>
          </a:p>
        </p:txBody>
      </p:sp>
      <p:sp>
        <p:nvSpPr>
          <p:cNvPr id="137253" name="Text Box 37"/>
          <p:cNvSpPr txBox="1">
            <a:spLocks noChangeArrowheads="1"/>
          </p:cNvSpPr>
          <p:nvPr/>
        </p:nvSpPr>
        <p:spPr bwMode="auto">
          <a:xfrm>
            <a:off x="1047828" y="905259"/>
            <a:ext cx="7183437" cy="1183401"/>
          </a:xfrm>
          <a:prstGeom prst="rect">
            <a:avLst/>
          </a:prstGeom>
          <a:solidFill>
            <a:srgbClr val="FFFF00"/>
          </a:solidFill>
          <a:ln>
            <a:noFill/>
          </a:ln>
          <a:effectLst/>
          <a:extLst/>
        </p:spPr>
        <p:txBody>
          <a:bodyPr>
            <a:spAutoFit/>
          </a:bodyPr>
          <a:lstStyle/>
          <a:p>
            <a:pPr algn="ctr">
              <a:lnSpc>
                <a:spcPct val="120000"/>
              </a:lnSpc>
            </a:pPr>
            <a:r>
              <a:rPr lang="en-US" altLang="zh-CN" sz="2954" b="1" dirty="0">
                <a:solidFill>
                  <a:srgbClr val="333399"/>
                </a:solidFill>
                <a:ea typeface="黑体" pitchFamily="2" charset="-122"/>
              </a:rPr>
              <a:t>Everything over IP </a:t>
            </a:r>
          </a:p>
          <a:p>
            <a:pPr algn="ctr">
              <a:lnSpc>
                <a:spcPct val="120000"/>
              </a:lnSpc>
            </a:pPr>
            <a:r>
              <a:rPr lang="en-US" altLang="zh-CN" sz="2954" b="1" dirty="0">
                <a:solidFill>
                  <a:srgbClr val="333399"/>
                </a:solidFill>
                <a:ea typeface="黑体" pitchFamily="2" charset="-122"/>
              </a:rPr>
              <a:t>IP</a:t>
            </a:r>
            <a:r>
              <a:rPr lang="en-US" altLang="zh-CN" sz="1477" b="1" dirty="0">
                <a:solidFill>
                  <a:srgbClr val="333399"/>
                </a:solidFill>
                <a:ea typeface="黑体" pitchFamily="2" charset="-122"/>
              </a:rPr>
              <a:t> </a:t>
            </a:r>
            <a:r>
              <a:rPr lang="zh-CN" altLang="en-US" sz="2954" b="1" dirty="0">
                <a:solidFill>
                  <a:srgbClr val="333399"/>
                </a:solidFill>
                <a:ea typeface="黑体" pitchFamily="2" charset="-122"/>
              </a:rPr>
              <a:t>可为各式各样的应用程序提供服务</a:t>
            </a:r>
          </a:p>
        </p:txBody>
      </p:sp>
      <p:sp>
        <p:nvSpPr>
          <p:cNvPr id="137254" name="Text Box 38"/>
          <p:cNvSpPr txBox="1">
            <a:spLocks noChangeArrowheads="1"/>
          </p:cNvSpPr>
          <p:nvPr/>
        </p:nvSpPr>
        <p:spPr bwMode="auto">
          <a:xfrm>
            <a:off x="1047828" y="905259"/>
            <a:ext cx="7183437" cy="1126462"/>
          </a:xfrm>
          <a:prstGeom prst="rect">
            <a:avLst/>
          </a:prstGeom>
          <a:solidFill>
            <a:srgbClr val="FFFF99"/>
          </a:solidFill>
          <a:ln>
            <a:noFill/>
          </a:ln>
          <a:effectLst/>
          <a:extLst/>
        </p:spPr>
        <p:txBody>
          <a:bodyPr>
            <a:spAutoFit/>
          </a:bodyPr>
          <a:lstStyle/>
          <a:p>
            <a:pPr algn="ctr">
              <a:lnSpc>
                <a:spcPct val="120000"/>
              </a:lnSpc>
            </a:pPr>
            <a:r>
              <a:rPr lang="en-US" altLang="zh-CN" sz="2800" dirty="0">
                <a:latin typeface="Times New Roman" panose="02020603050405020304" pitchFamily="18" charset="0"/>
              </a:rPr>
              <a:t>IP over Everything </a:t>
            </a:r>
          </a:p>
          <a:p>
            <a:pPr algn="ctr">
              <a:lnSpc>
                <a:spcPct val="120000"/>
              </a:lnSpc>
            </a:pPr>
            <a:r>
              <a:rPr lang="en-US" altLang="zh-CN" sz="2800" dirty="0">
                <a:latin typeface="Times New Roman" panose="02020603050405020304" pitchFamily="18" charset="0"/>
              </a:rPr>
              <a:t>IP</a:t>
            </a:r>
            <a:r>
              <a:rPr lang="en-US" altLang="zh-CN" sz="1100" dirty="0">
                <a:latin typeface="Times New Roman" panose="02020603050405020304" pitchFamily="18" charset="0"/>
              </a:rPr>
              <a:t> </a:t>
            </a:r>
            <a:r>
              <a:rPr lang="zh-CN" altLang="en-US" sz="2800" dirty="0">
                <a:latin typeface="Times New Roman" panose="02020603050405020304" pitchFamily="18" charset="0"/>
              </a:rPr>
              <a:t>可应用到各式各样的网络上</a:t>
            </a:r>
          </a:p>
        </p:txBody>
      </p:sp>
      <p:sp>
        <p:nvSpPr>
          <p:cNvPr id="2" name="矩形 1"/>
          <p:cNvSpPr/>
          <p:nvPr/>
        </p:nvSpPr>
        <p:spPr>
          <a:xfrm>
            <a:off x="2121483" y="6289241"/>
            <a:ext cx="5238416" cy="461665"/>
          </a:xfrm>
          <a:prstGeom prst="rect">
            <a:avLst/>
          </a:prstGeom>
        </p:spPr>
        <p:txBody>
          <a:bodyPr wrap="square">
            <a:spAutoFit/>
          </a:bodyPr>
          <a:lstStyle/>
          <a:p>
            <a:pPr algn="ctr"/>
            <a:r>
              <a:rPr lang="zh-CN" altLang="zh-CN" sz="2400" dirty="0">
                <a:latin typeface="Times New Roman" panose="02020603050405020304" pitchFamily="18" charset="0"/>
              </a:rPr>
              <a:t>沙漏计时器形状的</a:t>
            </a:r>
            <a:r>
              <a:rPr lang="en-US" altLang="zh-CN" sz="2400" dirty="0">
                <a:latin typeface="Times New Roman" panose="02020603050405020304" pitchFamily="18" charset="0"/>
              </a:rPr>
              <a:t> TCP/IP </a:t>
            </a:r>
            <a:r>
              <a:rPr lang="zh-CN" altLang="zh-CN" sz="2400" dirty="0">
                <a:latin typeface="Times New Roman" panose="02020603050405020304" pitchFamily="18" charset="0"/>
              </a:rPr>
              <a:t>协议族</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4041090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1.6 </a:t>
            </a:r>
            <a:r>
              <a:rPr lang="zh-CN" altLang="en-US" dirty="0" smtClean="0"/>
              <a:t>因特网协议层次</a:t>
            </a:r>
            <a:endParaRPr lang="zh-CN" altLang="en-US" dirty="0"/>
          </a:p>
        </p:txBody>
      </p:sp>
      <p:pic>
        <p:nvPicPr>
          <p:cNvPr id="6" name="Picture 4" descr="1-13"/>
          <p:cNvPicPr>
            <a:picLocks noChangeAspect="1" noChangeArrowheads="1"/>
          </p:cNvPicPr>
          <p:nvPr/>
        </p:nvPicPr>
        <p:blipFill>
          <a:blip r:embed="rId3" cstate="print"/>
          <a:srcRect/>
          <a:stretch>
            <a:fillRect/>
          </a:stretch>
        </p:blipFill>
        <p:spPr bwMode="auto">
          <a:xfrm>
            <a:off x="565584" y="1117600"/>
            <a:ext cx="8013488" cy="5062728"/>
          </a:xfrm>
          <a:prstGeom prst="rect">
            <a:avLst/>
          </a:prstGeom>
          <a:noFill/>
        </p:spPr>
      </p:pic>
    </p:spTree>
    <p:extLst>
      <p:ext uri="{BB962C8B-B14F-4D97-AF65-F5344CB8AC3E}">
        <p14:creationId xmlns:p14="http://schemas.microsoft.com/office/powerpoint/2010/main" val="284991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title"/>
          </p:nvPr>
        </p:nvSpPr>
        <p:spPr>
          <a:noFill/>
          <a:ln/>
        </p:spPr>
        <p:txBody>
          <a:bodyPr>
            <a:normAutofit/>
          </a:bodyPr>
          <a:lstStyle/>
          <a:p>
            <a:r>
              <a:rPr lang="en-US" altLang="zh-CN" dirty="0" smtClean="0"/>
              <a:t>1.1 </a:t>
            </a:r>
            <a:r>
              <a:rPr lang="zh-CN" altLang="en-US" dirty="0" smtClean="0"/>
              <a:t>计算机网络的概念</a:t>
            </a:r>
            <a:endParaRPr lang="zh-CN" altLang="en-US" dirty="0"/>
          </a:p>
        </p:txBody>
      </p:sp>
      <p:sp>
        <p:nvSpPr>
          <p:cNvPr id="12" name="TextBox 11"/>
          <p:cNvSpPr txBox="1"/>
          <p:nvPr/>
        </p:nvSpPr>
        <p:spPr>
          <a:xfrm>
            <a:off x="311497" y="1487515"/>
            <a:ext cx="8521003" cy="516756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solidFill>
                  <a:srgbClr val="FF0000"/>
                </a:solidFill>
                <a:latin typeface="+mn-ea"/>
                <a:ea typeface="+mn-ea"/>
              </a:rPr>
              <a:t>简单定义：</a:t>
            </a:r>
            <a:r>
              <a:rPr lang="zh-CN" altLang="en-US" sz="2800" dirty="0" smtClean="0">
                <a:latin typeface="+mn-ea"/>
                <a:ea typeface="+mn-ea"/>
              </a:rPr>
              <a:t>为了实现</a:t>
            </a:r>
            <a:r>
              <a:rPr lang="zh-CN" altLang="en-US" sz="2800" u="sng" dirty="0" smtClean="0">
                <a:latin typeface="+mn-ea"/>
                <a:ea typeface="+mn-ea"/>
              </a:rPr>
              <a:t>资源共享</a:t>
            </a:r>
            <a:r>
              <a:rPr lang="zh-CN" altLang="en-US" sz="2800" dirty="0" smtClean="0">
                <a:latin typeface="+mn-ea"/>
                <a:ea typeface="+mn-ea"/>
              </a:rPr>
              <a:t>而相互连接起来的一组</a:t>
            </a:r>
            <a:r>
              <a:rPr lang="zh-CN" altLang="en-US" sz="2800" u="sng" dirty="0">
                <a:latin typeface="+mn-ea"/>
              </a:rPr>
              <a:t>自治</a:t>
            </a:r>
            <a:r>
              <a:rPr lang="zh-CN" altLang="en-US" sz="2800" dirty="0" smtClean="0">
                <a:latin typeface="+mn-ea"/>
                <a:ea typeface="+mn-ea"/>
              </a:rPr>
              <a:t>计算机的集合。</a:t>
            </a:r>
            <a:endParaRPr lang="en-US" altLang="zh-CN" sz="2800" dirty="0" smtClean="0">
              <a:latin typeface="+mn-ea"/>
              <a:ea typeface="+mn-ea"/>
            </a:endParaRPr>
          </a:p>
          <a:p>
            <a:pPr marL="285750" indent="-285750">
              <a:spcBef>
                <a:spcPct val="10000"/>
              </a:spcBef>
              <a:spcAft>
                <a:spcPts val="600"/>
              </a:spcAft>
              <a:buFont typeface="Arial" panose="020B0604020202020204" pitchFamily="34" charset="0"/>
              <a:buChar char="•"/>
            </a:pPr>
            <a:r>
              <a:rPr lang="zh-CN" altLang="en-US" sz="2800" dirty="0" smtClean="0">
                <a:solidFill>
                  <a:srgbClr val="FF0000"/>
                </a:solidFill>
                <a:latin typeface="+mn-ea"/>
                <a:ea typeface="+mn-ea"/>
              </a:rPr>
              <a:t>文献定义：利用通信设备和线路</a:t>
            </a:r>
            <a:r>
              <a:rPr lang="zh-CN" altLang="en-US" sz="2800" dirty="0" smtClean="0">
                <a:latin typeface="+mn-ea"/>
                <a:ea typeface="+mn-ea"/>
              </a:rPr>
              <a:t>将分散在不同地点的、有独立功能的</a:t>
            </a:r>
            <a:r>
              <a:rPr lang="zh-CN" altLang="en-US" sz="2800" dirty="0" smtClean="0">
                <a:solidFill>
                  <a:srgbClr val="FF0000"/>
                </a:solidFill>
                <a:latin typeface="+mn-ea"/>
                <a:ea typeface="+mn-ea"/>
              </a:rPr>
              <a:t>多个计算机系统</a:t>
            </a:r>
            <a:r>
              <a:rPr lang="zh-CN" altLang="en-US" sz="2800" dirty="0" smtClean="0">
                <a:latin typeface="+mn-ea"/>
                <a:ea typeface="+mn-ea"/>
              </a:rPr>
              <a:t>互相连接起来，并按照</a:t>
            </a:r>
            <a:r>
              <a:rPr lang="zh-CN" altLang="en-US" sz="2800" dirty="0" smtClean="0">
                <a:solidFill>
                  <a:srgbClr val="FF0000"/>
                </a:solidFill>
                <a:latin typeface="+mn-ea"/>
                <a:ea typeface="+mn-ea"/>
              </a:rPr>
              <a:t>网络协议</a:t>
            </a:r>
            <a:r>
              <a:rPr lang="zh-CN" altLang="en-US" sz="2800" dirty="0" smtClean="0">
                <a:latin typeface="+mn-ea"/>
                <a:ea typeface="+mn-ea"/>
              </a:rPr>
              <a:t>进行数据通信，实现</a:t>
            </a:r>
            <a:r>
              <a:rPr lang="zh-CN" altLang="en-US" sz="2800" u="sng" dirty="0" smtClean="0">
                <a:latin typeface="+mn-ea"/>
                <a:ea typeface="+mn-ea"/>
              </a:rPr>
              <a:t>资源共享</a:t>
            </a:r>
            <a:r>
              <a:rPr lang="zh-CN" altLang="en-US" sz="2800" dirty="0" smtClean="0">
                <a:latin typeface="+mn-ea"/>
                <a:ea typeface="+mn-ea"/>
              </a:rPr>
              <a:t>的计算机集合。</a:t>
            </a:r>
            <a:endParaRPr lang="en-US" altLang="zh-CN" sz="2800" dirty="0">
              <a:latin typeface="+mn-ea"/>
            </a:endParaRPr>
          </a:p>
          <a:p>
            <a:pPr marL="285750" indent="-285750">
              <a:spcBef>
                <a:spcPct val="10000"/>
              </a:spcBef>
              <a:buFont typeface="Arial" panose="020B0604020202020204" pitchFamily="34" charset="0"/>
              <a:buChar char="•"/>
            </a:pPr>
            <a:r>
              <a:rPr lang="zh-CN" altLang="en-US" sz="2800" dirty="0" smtClean="0">
                <a:latin typeface="+mn-ea"/>
                <a:ea typeface="+mn-ea"/>
              </a:rPr>
              <a:t>主要特征</a:t>
            </a:r>
            <a:endParaRPr lang="en-US" altLang="zh-CN" sz="2800" dirty="0">
              <a:latin typeface="+mn-ea"/>
            </a:endParaRPr>
          </a:p>
          <a:p>
            <a:pPr marL="742950" lvl="1" indent="-285750">
              <a:spcBef>
                <a:spcPct val="10000"/>
              </a:spcBef>
              <a:buFont typeface="Arial" panose="020B0604020202020204" pitchFamily="34" charset="0"/>
              <a:buChar char="•"/>
            </a:pPr>
            <a:r>
              <a:rPr lang="zh-CN" altLang="en-US" sz="2800" dirty="0" smtClean="0">
                <a:latin typeface="+mn-ea"/>
              </a:rPr>
              <a:t>资源共享</a:t>
            </a:r>
            <a:endParaRPr lang="en-US" altLang="zh-CN" sz="2800" dirty="0" smtClean="0">
              <a:latin typeface="+mn-ea"/>
            </a:endParaRPr>
          </a:p>
          <a:p>
            <a:pPr marL="742950" lvl="1" indent="-285750">
              <a:spcBef>
                <a:spcPct val="10000"/>
              </a:spcBef>
              <a:buFont typeface="Arial" panose="020B0604020202020204" pitchFamily="34" charset="0"/>
              <a:buChar char="•"/>
            </a:pPr>
            <a:r>
              <a:rPr lang="zh-CN" altLang="en-US" sz="2800" dirty="0" smtClean="0">
                <a:latin typeface="+mn-ea"/>
              </a:rPr>
              <a:t>分布在不同地理位置的“自治系统”</a:t>
            </a:r>
            <a:endParaRPr lang="en-US" altLang="zh-CN" sz="2800" dirty="0" smtClean="0">
              <a:latin typeface="+mn-ea"/>
            </a:endParaRPr>
          </a:p>
          <a:p>
            <a:pPr marL="742950" lvl="1" indent="-285750">
              <a:spcBef>
                <a:spcPct val="10000"/>
              </a:spcBef>
              <a:buFont typeface="Arial" panose="020B0604020202020204" pitchFamily="34" charset="0"/>
              <a:buChar char="•"/>
            </a:pPr>
            <a:r>
              <a:rPr lang="zh-CN" altLang="en-US" sz="2800" dirty="0" smtClean="0">
                <a:latin typeface="+mn-ea"/>
              </a:rPr>
              <a:t>遵循“网络协议”</a:t>
            </a:r>
            <a:endParaRPr lang="en-US" altLang="zh-CN" sz="2800" dirty="0" smtClean="0">
              <a:latin typeface="+mn-ea"/>
            </a:endParaRPr>
          </a:p>
          <a:p>
            <a:pPr marL="742950" lvl="1" indent="-285750">
              <a:spcBef>
                <a:spcPct val="10000"/>
              </a:spcBef>
              <a:buFont typeface="Arial" panose="020B0604020202020204" pitchFamily="34" charset="0"/>
              <a:buChar char="•"/>
            </a:pPr>
            <a:r>
              <a:rPr lang="zh-CN" altLang="en-US" sz="2800" dirty="0">
                <a:latin typeface="+mn-ea"/>
              </a:rPr>
              <a:t>连通性</a:t>
            </a:r>
            <a:endParaRPr lang="en-US" altLang="zh-CN" sz="2800" dirty="0">
              <a:latin typeface="+mn-ea"/>
            </a:endParaRPr>
          </a:p>
        </p:txBody>
      </p:sp>
      <p:sp>
        <p:nvSpPr>
          <p:cNvPr id="7" name="TextBox 11"/>
          <p:cNvSpPr txBox="1"/>
          <p:nvPr/>
        </p:nvSpPr>
        <p:spPr>
          <a:xfrm>
            <a:off x="311497" y="854911"/>
            <a:ext cx="8521005" cy="584775"/>
          </a:xfrm>
          <a:prstGeom prst="rect">
            <a:avLst/>
          </a:prstGeom>
          <a:solidFill>
            <a:srgbClr val="FFFF99"/>
          </a:solidFill>
          <a:ln w="28575">
            <a:solidFill>
              <a:schemeClr val="bg2">
                <a:lumMod val="75000"/>
              </a:schemeClr>
            </a:solidFill>
          </a:ln>
        </p:spPr>
        <p:txBody>
          <a:bodyPr wrap="square" rtlCol="0">
            <a:spAutoFit/>
          </a:bodyPr>
          <a:lstStyle/>
          <a:p>
            <a:r>
              <a:rPr lang="zh-CN" altLang="en-US" sz="3200" dirty="0" smtClean="0">
                <a:latin typeface="+mn-ea"/>
                <a:ea typeface="+mn-ea"/>
              </a:rPr>
              <a:t>什么是计算机网络？</a:t>
            </a:r>
            <a:endParaRPr lang="en-US" altLang="zh-CN" sz="3200" dirty="0" smtClean="0">
              <a:latin typeface="+mn-ea"/>
              <a:ea typeface="+mn-ea"/>
            </a:endParaRPr>
          </a:p>
        </p:txBody>
      </p:sp>
    </p:spTree>
    <p:extLst>
      <p:ext uri="{BB962C8B-B14F-4D97-AF65-F5344CB8AC3E}">
        <p14:creationId xmlns:p14="http://schemas.microsoft.com/office/powerpoint/2010/main" val="283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500"/>
                                        <p:tgtEl>
                                          <p:spTgt spid="12">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fade">
                                      <p:cBhvr>
                                        <p:cTn id="34" dur="500"/>
                                        <p:tgtEl>
                                          <p:spTgt spid="12">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fade">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smtClean="0"/>
              <a:t>1.6 </a:t>
            </a:r>
            <a:r>
              <a:rPr lang="zh-CN" altLang="en-US" dirty="0" smtClean="0"/>
              <a:t>因特网五</a:t>
            </a:r>
            <a:r>
              <a:rPr lang="zh-CN" altLang="en-US" dirty="0"/>
              <a:t>层协议的体系结构 </a:t>
            </a:r>
          </a:p>
        </p:txBody>
      </p:sp>
      <p:sp>
        <p:nvSpPr>
          <p:cNvPr id="114691" name="Rectangle 3"/>
          <p:cNvSpPr>
            <a:spLocks noGrp="1" noChangeArrowheads="1"/>
          </p:cNvSpPr>
          <p:nvPr>
            <p:ph type="body" idx="4294967295"/>
          </p:nvPr>
        </p:nvSpPr>
        <p:spPr>
          <a:xfrm>
            <a:off x="3728719" y="744849"/>
            <a:ext cx="5108855" cy="6184271"/>
          </a:xfrm>
        </p:spPr>
        <p:txBody>
          <a:bodyPr>
            <a:normAutofit fontScale="92500" lnSpcReduction="10000"/>
          </a:bodyPr>
          <a:lstStyle/>
          <a:p>
            <a:pPr marL="514350" indent="-514350">
              <a:lnSpc>
                <a:spcPct val="125000"/>
              </a:lnSpc>
              <a:buFont typeface="+mj-lt"/>
              <a:buAutoNum type="arabicPeriod" startAt="5"/>
            </a:pPr>
            <a:r>
              <a:rPr lang="zh-CN" altLang="en-US" sz="2800" dirty="0"/>
              <a:t>应用层 </a:t>
            </a:r>
            <a:r>
              <a:rPr lang="en-US" altLang="zh-CN" sz="2800" dirty="0"/>
              <a:t>(application layer) </a:t>
            </a:r>
            <a:endParaRPr lang="en-US" altLang="zh-CN" sz="2800" dirty="0" smtClean="0"/>
          </a:p>
          <a:p>
            <a:pPr lvl="1"/>
            <a:r>
              <a:rPr lang="zh-CN" altLang="en-US" sz="2400" dirty="0"/>
              <a:t>支持网络应用</a:t>
            </a:r>
            <a:endParaRPr lang="en-US" altLang="zh-CN" sz="2400" dirty="0"/>
          </a:p>
          <a:p>
            <a:pPr lvl="1"/>
            <a:r>
              <a:rPr lang="en-US" altLang="zh-CN" sz="2400" dirty="0"/>
              <a:t>FTP, SMTP, </a:t>
            </a:r>
            <a:r>
              <a:rPr lang="en-US" altLang="zh-CN" sz="2400" dirty="0" smtClean="0"/>
              <a:t>H</a:t>
            </a:r>
            <a:r>
              <a:rPr lang="en-US" altLang="zh-CN" sz="2400" dirty="0" smtClean="0"/>
              <a:t>TTP</a:t>
            </a:r>
            <a:endParaRPr lang="en-US" altLang="zh-CN" sz="2400" dirty="0"/>
          </a:p>
          <a:p>
            <a:pPr marL="514350" indent="-514350">
              <a:lnSpc>
                <a:spcPct val="125000"/>
              </a:lnSpc>
              <a:buFont typeface="+mj-lt"/>
              <a:buAutoNum type="arabicPeriod" startAt="4"/>
            </a:pPr>
            <a:r>
              <a:rPr lang="zh-CN" altLang="en-US" sz="2800" dirty="0"/>
              <a:t>运输层 </a:t>
            </a:r>
            <a:r>
              <a:rPr lang="en-US" altLang="zh-CN" sz="2800" dirty="0"/>
              <a:t>(transport layer) </a:t>
            </a:r>
            <a:endParaRPr lang="en-US" altLang="zh-CN" sz="2800" dirty="0" smtClean="0"/>
          </a:p>
          <a:p>
            <a:pPr lvl="1"/>
            <a:r>
              <a:rPr lang="zh-CN" altLang="en-US" sz="2400" dirty="0"/>
              <a:t>主机到主机数据传输</a:t>
            </a:r>
            <a:endParaRPr lang="en-US" altLang="zh-CN" sz="2400" dirty="0"/>
          </a:p>
          <a:p>
            <a:pPr lvl="1"/>
            <a:r>
              <a:rPr lang="en-US" altLang="zh-CN" sz="2400" dirty="0"/>
              <a:t>TCP, </a:t>
            </a:r>
            <a:r>
              <a:rPr lang="en-US" altLang="zh-CN" sz="2400" dirty="0" smtClean="0"/>
              <a:t>UDP</a:t>
            </a:r>
            <a:endParaRPr lang="en-US" altLang="zh-CN" sz="2400" dirty="0"/>
          </a:p>
          <a:p>
            <a:pPr marL="514350" indent="-514350">
              <a:lnSpc>
                <a:spcPct val="125000"/>
              </a:lnSpc>
              <a:buFont typeface="+mj-lt"/>
              <a:buAutoNum type="arabicPeriod" startAt="3"/>
            </a:pPr>
            <a:r>
              <a:rPr lang="zh-CN" altLang="en-US" sz="2800" dirty="0"/>
              <a:t>网络层 </a:t>
            </a:r>
            <a:r>
              <a:rPr lang="en-US" altLang="zh-CN" sz="2800" dirty="0"/>
              <a:t>(network layer) </a:t>
            </a:r>
            <a:endParaRPr lang="en-US" altLang="zh-CN" sz="2800" dirty="0" smtClean="0"/>
          </a:p>
          <a:p>
            <a:pPr lvl="1"/>
            <a:r>
              <a:rPr lang="zh-CN" altLang="en-US" sz="2400" dirty="0"/>
              <a:t>从源到目的地数据报的选路</a:t>
            </a:r>
            <a:endParaRPr lang="en-US" altLang="zh-CN" sz="2400" dirty="0"/>
          </a:p>
          <a:p>
            <a:pPr lvl="1"/>
            <a:r>
              <a:rPr lang="en-US" altLang="zh-CN" sz="2400" dirty="0"/>
              <a:t>IP, </a:t>
            </a:r>
            <a:r>
              <a:rPr lang="zh-CN" altLang="en-US" sz="2400" dirty="0"/>
              <a:t>选路协议</a:t>
            </a:r>
            <a:endParaRPr lang="en-US" altLang="zh-CN" sz="2400" dirty="0"/>
          </a:p>
          <a:p>
            <a:pPr marL="514350" indent="-514350">
              <a:lnSpc>
                <a:spcPct val="125000"/>
              </a:lnSpc>
              <a:buFont typeface="+mj-lt"/>
              <a:buAutoNum type="arabicPeriod" startAt="2"/>
            </a:pPr>
            <a:r>
              <a:rPr lang="zh-CN" altLang="en-US" sz="2800" dirty="0" smtClean="0"/>
              <a:t>数据链路层 </a:t>
            </a:r>
            <a:r>
              <a:rPr lang="en-US" altLang="zh-CN" sz="2800" dirty="0"/>
              <a:t>(data link layer) </a:t>
            </a:r>
            <a:endParaRPr lang="en-US" altLang="zh-CN" sz="2800" dirty="0" smtClean="0"/>
          </a:p>
          <a:p>
            <a:pPr lvl="1"/>
            <a:r>
              <a:rPr lang="zh-CN" altLang="en-US" sz="2400" dirty="0"/>
              <a:t>在邻近网元之间传输数据</a:t>
            </a:r>
            <a:endParaRPr lang="en-US" altLang="zh-CN" sz="2400" dirty="0"/>
          </a:p>
          <a:p>
            <a:pPr lvl="1"/>
            <a:r>
              <a:rPr lang="en-US" altLang="zh-CN" sz="2400" dirty="0"/>
              <a:t>PPP, </a:t>
            </a:r>
            <a:r>
              <a:rPr lang="zh-CN" altLang="en-US" sz="2400" dirty="0" smtClean="0"/>
              <a:t>以太网</a:t>
            </a:r>
            <a:endParaRPr lang="en-US" altLang="zh-CN" sz="2400" dirty="0"/>
          </a:p>
          <a:p>
            <a:pPr marL="514350" indent="-514350">
              <a:lnSpc>
                <a:spcPct val="125000"/>
              </a:lnSpc>
              <a:buFont typeface="+mj-lt"/>
              <a:buAutoNum type="arabicPeriod"/>
            </a:pPr>
            <a:r>
              <a:rPr lang="zh-CN" altLang="en-US" sz="2800" dirty="0"/>
              <a:t>物理层 </a:t>
            </a:r>
            <a:r>
              <a:rPr lang="en-US" altLang="zh-CN" sz="2800" dirty="0"/>
              <a:t>(physical layer) </a:t>
            </a:r>
            <a:endParaRPr lang="zh-CN" altLang="en-US" sz="2800" dirty="0"/>
          </a:p>
          <a:p>
            <a:pPr lvl="1">
              <a:lnSpc>
                <a:spcPct val="125000"/>
              </a:lnSpc>
            </a:pPr>
            <a:r>
              <a:rPr lang="zh-CN" altLang="en-US" sz="2400" dirty="0" smtClean="0"/>
              <a:t>“线路”上的</a:t>
            </a:r>
            <a:r>
              <a:rPr lang="zh-CN" altLang="en-US" sz="2400" dirty="0"/>
              <a:t>比特</a:t>
            </a:r>
            <a:endParaRPr lang="en-US" altLang="zh-CN" sz="2400" dirty="0"/>
          </a:p>
        </p:txBody>
      </p:sp>
      <p:grpSp>
        <p:nvGrpSpPr>
          <p:cNvPr id="2" name="组合 1"/>
          <p:cNvGrpSpPr/>
          <p:nvPr/>
        </p:nvGrpSpPr>
        <p:grpSpPr>
          <a:xfrm>
            <a:off x="600074" y="1493520"/>
            <a:ext cx="2376806" cy="3305247"/>
            <a:chOff x="711834" y="1574800"/>
            <a:chExt cx="2376806" cy="3305247"/>
          </a:xfrm>
        </p:grpSpPr>
        <p:sp>
          <p:nvSpPr>
            <p:cNvPr id="114692" name="Text Box 4"/>
            <p:cNvSpPr txBox="1">
              <a:spLocks noChangeArrowheads="1"/>
            </p:cNvSpPr>
            <p:nvPr/>
          </p:nvSpPr>
          <p:spPr bwMode="auto">
            <a:xfrm>
              <a:off x="1278573" y="3806023"/>
              <a:ext cx="1222447" cy="31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77" b="1">
                  <a:solidFill>
                    <a:srgbClr val="000099"/>
                  </a:solidFill>
                  <a:ea typeface="黑体" pitchFamily="2" charset="-122"/>
                </a:rPr>
                <a:t>数据链路层</a:t>
              </a:r>
            </a:p>
          </p:txBody>
        </p:sp>
        <p:grpSp>
          <p:nvGrpSpPr>
            <p:cNvPr id="114693" name="Group 5"/>
            <p:cNvGrpSpPr>
              <a:grpSpLocks/>
            </p:cNvGrpSpPr>
            <p:nvPr/>
          </p:nvGrpSpPr>
          <p:grpSpPr bwMode="auto">
            <a:xfrm>
              <a:off x="1027749" y="1574800"/>
              <a:ext cx="2060891" cy="330524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sp>
          <p:nvSpPr>
            <p:cNvPr id="114699" name="Text Box 11"/>
            <p:cNvSpPr txBox="1">
              <a:spLocks noChangeArrowheads="1"/>
            </p:cNvSpPr>
            <p:nvPr/>
          </p:nvSpPr>
          <p:spPr bwMode="auto">
            <a:xfrm>
              <a:off x="711834" y="1952308"/>
              <a:ext cx="154604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846" b="1" dirty="0">
                  <a:solidFill>
                    <a:srgbClr val="000099"/>
                  </a:solidFill>
                  <a:ea typeface="黑体" pitchFamily="2" charset="-122"/>
                </a:rPr>
                <a:t>5        </a:t>
              </a:r>
              <a:r>
                <a:rPr kumimoji="1" lang="zh-CN" altLang="en-US" sz="1846" b="1" dirty="0">
                  <a:solidFill>
                    <a:srgbClr val="000099"/>
                  </a:solidFill>
                  <a:ea typeface="黑体" pitchFamily="2" charset="-122"/>
                </a:rPr>
                <a:t>应用层</a:t>
              </a:r>
            </a:p>
          </p:txBody>
        </p:sp>
        <p:sp>
          <p:nvSpPr>
            <p:cNvPr id="114700" name="Text Box 12"/>
            <p:cNvSpPr txBox="1">
              <a:spLocks noChangeArrowheads="1"/>
            </p:cNvSpPr>
            <p:nvPr/>
          </p:nvSpPr>
          <p:spPr bwMode="auto">
            <a:xfrm>
              <a:off x="711834" y="2546961"/>
              <a:ext cx="154604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846" b="1" dirty="0">
                  <a:solidFill>
                    <a:srgbClr val="000099"/>
                  </a:solidFill>
                  <a:ea typeface="黑体" pitchFamily="2" charset="-122"/>
                </a:rPr>
                <a:t>4        </a:t>
              </a:r>
              <a:r>
                <a:rPr kumimoji="1" lang="zh-CN" altLang="en-US" sz="1846" b="1" dirty="0">
                  <a:solidFill>
                    <a:srgbClr val="000099"/>
                  </a:solidFill>
                  <a:ea typeface="黑体" pitchFamily="2" charset="-122"/>
                </a:rPr>
                <a:t>运输层</a:t>
              </a:r>
            </a:p>
          </p:txBody>
        </p:sp>
        <p:sp>
          <p:nvSpPr>
            <p:cNvPr id="114701" name="Text Box 13"/>
            <p:cNvSpPr txBox="1">
              <a:spLocks noChangeArrowheads="1"/>
            </p:cNvSpPr>
            <p:nvPr/>
          </p:nvSpPr>
          <p:spPr bwMode="auto">
            <a:xfrm>
              <a:off x="711834" y="3163399"/>
              <a:ext cx="154604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846" b="1" dirty="0">
                  <a:solidFill>
                    <a:srgbClr val="000099"/>
                  </a:solidFill>
                  <a:ea typeface="黑体" pitchFamily="2" charset="-122"/>
                </a:rPr>
                <a:t>3        </a:t>
              </a:r>
              <a:r>
                <a:rPr kumimoji="1" lang="zh-CN" altLang="en-US" sz="1846" b="1" dirty="0">
                  <a:solidFill>
                    <a:srgbClr val="000099"/>
                  </a:solidFill>
                  <a:ea typeface="黑体" pitchFamily="2" charset="-122"/>
                </a:rPr>
                <a:t>网络层</a:t>
              </a:r>
            </a:p>
          </p:txBody>
        </p:sp>
        <p:sp>
          <p:nvSpPr>
            <p:cNvPr id="114702" name="Text Box 14"/>
            <p:cNvSpPr txBox="1">
              <a:spLocks noChangeArrowheads="1"/>
            </p:cNvSpPr>
            <p:nvPr/>
          </p:nvSpPr>
          <p:spPr bwMode="auto">
            <a:xfrm>
              <a:off x="711834" y="3779838"/>
              <a:ext cx="182833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846" b="1" dirty="0">
                  <a:solidFill>
                    <a:srgbClr val="000099"/>
                  </a:solidFill>
                  <a:ea typeface="黑体" pitchFamily="2" charset="-122"/>
                </a:rPr>
                <a:t>2    </a:t>
              </a:r>
              <a:r>
                <a:rPr kumimoji="1" lang="en-US" altLang="zh-CN" sz="1846" b="1" dirty="0" smtClean="0">
                  <a:solidFill>
                    <a:srgbClr val="000099"/>
                  </a:solidFill>
                  <a:ea typeface="黑体" pitchFamily="2" charset="-122"/>
                </a:rPr>
                <a:t> </a:t>
              </a:r>
              <a:r>
                <a:rPr kumimoji="1" lang="zh-CN" altLang="en-US" sz="1846" b="1" dirty="0" smtClean="0">
                  <a:solidFill>
                    <a:srgbClr val="000099"/>
                  </a:solidFill>
                  <a:ea typeface="黑体" pitchFamily="2" charset="-122"/>
                </a:rPr>
                <a:t>数据链路层</a:t>
              </a:r>
              <a:endParaRPr kumimoji="1" lang="zh-CN" altLang="en-US" sz="1846" b="1" dirty="0">
                <a:solidFill>
                  <a:srgbClr val="000099"/>
                </a:solidFill>
                <a:ea typeface="黑体" pitchFamily="2" charset="-122"/>
              </a:endParaRPr>
            </a:p>
          </p:txBody>
        </p:sp>
        <p:sp>
          <p:nvSpPr>
            <p:cNvPr id="114703" name="Text Box 15"/>
            <p:cNvSpPr txBox="1">
              <a:spLocks noChangeArrowheads="1"/>
            </p:cNvSpPr>
            <p:nvPr/>
          </p:nvSpPr>
          <p:spPr bwMode="auto">
            <a:xfrm>
              <a:off x="711834" y="4375957"/>
              <a:ext cx="154604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846" b="1" dirty="0">
                  <a:solidFill>
                    <a:srgbClr val="000099"/>
                  </a:solidFill>
                  <a:ea typeface="黑体" pitchFamily="2" charset="-122"/>
                </a:rPr>
                <a:t>1        </a:t>
              </a:r>
              <a:r>
                <a:rPr kumimoji="1" lang="zh-CN" altLang="en-US" sz="1846" b="1" dirty="0">
                  <a:solidFill>
                    <a:srgbClr val="000099"/>
                  </a:solidFill>
                  <a:ea typeface="黑体" pitchFamily="2" charset="-122"/>
                </a:rPr>
                <a:t>物理层</a:t>
              </a:r>
            </a:p>
          </p:txBody>
        </p:sp>
      </p:grpSp>
    </p:spTree>
    <p:extLst>
      <p:ext uri="{BB962C8B-B14F-4D97-AF65-F5344CB8AC3E}">
        <p14:creationId xmlns:p14="http://schemas.microsoft.com/office/powerpoint/2010/main" val="638942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4691">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14691">
                                            <p:txEl>
                                              <p:pRg st="1" end="1"/>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69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691">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69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691">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691">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691">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4691">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6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1.6 </a:t>
            </a:r>
            <a:r>
              <a:rPr lang="zh-CN" altLang="en-US" dirty="0" smtClean="0"/>
              <a:t>因特网协议层次</a:t>
            </a:r>
            <a:endParaRPr lang="zh-CN" altLang="en-US" dirty="0"/>
          </a:p>
        </p:txBody>
      </p:sp>
      <p:pic>
        <p:nvPicPr>
          <p:cNvPr id="5" name="Picture 4" descr="1-15"/>
          <p:cNvPicPr>
            <a:picLocks noChangeAspect="1" noChangeArrowheads="1"/>
          </p:cNvPicPr>
          <p:nvPr/>
        </p:nvPicPr>
        <p:blipFill>
          <a:blip r:embed="rId3" cstate="print"/>
          <a:srcRect/>
          <a:stretch>
            <a:fillRect/>
          </a:stretch>
        </p:blipFill>
        <p:spPr bwMode="auto">
          <a:xfrm>
            <a:off x="311499" y="1686311"/>
            <a:ext cx="8506911" cy="5016241"/>
          </a:xfrm>
          <a:prstGeom prst="rect">
            <a:avLst/>
          </a:prstGeom>
          <a:noFill/>
        </p:spPr>
      </p:pic>
      <p:sp>
        <p:nvSpPr>
          <p:cNvPr id="9" name="TextBox 8"/>
          <p:cNvSpPr txBox="1"/>
          <p:nvPr/>
        </p:nvSpPr>
        <p:spPr>
          <a:xfrm>
            <a:off x="1188720" y="918621"/>
            <a:ext cx="6903720" cy="584775"/>
          </a:xfrm>
          <a:prstGeom prst="rect">
            <a:avLst/>
          </a:prstGeom>
          <a:solidFill>
            <a:srgbClr val="FFFF99"/>
          </a:solidFill>
          <a:ln w="19050">
            <a:solidFill>
              <a:schemeClr val="bg2">
                <a:lumMod val="90000"/>
              </a:schemeClr>
            </a:solidFill>
          </a:ln>
        </p:spPr>
        <p:txBody>
          <a:bodyPr wrap="square" rtlCol="0">
            <a:spAutoFit/>
          </a:bodyPr>
          <a:lstStyle/>
          <a:p>
            <a:r>
              <a:rPr lang="zh-CN" altLang="en-US" sz="3200" dirty="0" smtClean="0">
                <a:latin typeface="+mn-ea"/>
              </a:rPr>
              <a:t>第</a:t>
            </a:r>
            <a:r>
              <a:rPr lang="en-US" altLang="zh-CN" sz="3200" dirty="0" smtClean="0">
                <a:latin typeface="+mn-ea"/>
              </a:rPr>
              <a:t>5</a:t>
            </a:r>
            <a:r>
              <a:rPr lang="zh-CN" altLang="en-US" sz="3200" dirty="0" smtClean="0">
                <a:latin typeface="+mn-ea"/>
              </a:rPr>
              <a:t>层的应用进程产生的消息</a:t>
            </a:r>
            <a:r>
              <a:rPr lang="en-US" altLang="zh-CN" sz="3200" dirty="0" smtClean="0">
                <a:latin typeface="Times New Roman" panose="02020603050405020304" pitchFamily="18" charset="0"/>
                <a:cs typeface="Times New Roman" panose="02020603050405020304" pitchFamily="18" charset="0"/>
              </a:rPr>
              <a:t>M</a:t>
            </a:r>
            <a:r>
              <a:rPr lang="zh-CN" altLang="en-US" sz="3200" dirty="0" smtClean="0">
                <a:latin typeface="+mn-ea"/>
              </a:rPr>
              <a:t>的传输</a:t>
            </a:r>
            <a:endParaRPr lang="zh-CN" altLang="en-US" sz="3200" dirty="0">
              <a:latin typeface="+mn-ea"/>
            </a:endParaRPr>
          </a:p>
        </p:txBody>
      </p:sp>
      <p:sp>
        <p:nvSpPr>
          <p:cNvPr id="6" name="TextBox 8"/>
          <p:cNvSpPr txBox="1"/>
          <p:nvPr/>
        </p:nvSpPr>
        <p:spPr>
          <a:xfrm>
            <a:off x="3372552" y="5207157"/>
            <a:ext cx="3073968" cy="954107"/>
          </a:xfrm>
          <a:prstGeom prst="rect">
            <a:avLst/>
          </a:prstGeom>
          <a:solidFill>
            <a:srgbClr val="FFFF99"/>
          </a:solidFill>
          <a:ln>
            <a:solidFill>
              <a:schemeClr val="bg2">
                <a:lumMod val="90000"/>
              </a:schemeClr>
            </a:solidFill>
          </a:ln>
        </p:spPr>
        <p:txBody>
          <a:bodyPr wrap="square" rtlCol="0">
            <a:spAutoFit/>
          </a:bodyPr>
          <a:lstStyle/>
          <a:p>
            <a:r>
              <a:rPr lang="zh-CN" altLang="en-US" sz="2800" dirty="0" smtClean="0">
                <a:solidFill>
                  <a:srgbClr val="FF0000"/>
                </a:solidFill>
                <a:latin typeface="+mn-ea"/>
                <a:ea typeface="+mn-ea"/>
              </a:rPr>
              <a:t>虚线</a:t>
            </a:r>
            <a:r>
              <a:rPr lang="zh-CN" altLang="en-US" sz="2800" dirty="0" smtClean="0">
                <a:latin typeface="+mn-ea"/>
                <a:ea typeface="+mn-ea"/>
              </a:rPr>
              <a:t>代表</a:t>
            </a:r>
            <a:r>
              <a:rPr lang="zh-CN" altLang="en-US" sz="2800" dirty="0" smtClean="0">
                <a:solidFill>
                  <a:srgbClr val="FF0000"/>
                </a:solidFill>
                <a:latin typeface="+mn-ea"/>
                <a:ea typeface="+mn-ea"/>
              </a:rPr>
              <a:t>虚拟</a:t>
            </a:r>
            <a:r>
              <a:rPr lang="zh-CN" altLang="en-US" sz="2800" dirty="0" smtClean="0">
                <a:latin typeface="+mn-ea"/>
                <a:ea typeface="+mn-ea"/>
              </a:rPr>
              <a:t>通信</a:t>
            </a:r>
            <a:endParaRPr lang="en-US" altLang="zh-CN" sz="2800" dirty="0" smtClean="0">
              <a:latin typeface="+mn-ea"/>
              <a:ea typeface="+mn-ea"/>
            </a:endParaRPr>
          </a:p>
          <a:p>
            <a:r>
              <a:rPr lang="zh-CN" altLang="en-US" sz="2800" dirty="0" smtClean="0">
                <a:solidFill>
                  <a:srgbClr val="FF0000"/>
                </a:solidFill>
                <a:latin typeface="+mn-ea"/>
                <a:ea typeface="+mn-ea"/>
              </a:rPr>
              <a:t>实线</a:t>
            </a:r>
            <a:r>
              <a:rPr lang="zh-CN" altLang="en-US" sz="2800" dirty="0" smtClean="0">
                <a:latin typeface="+mn-ea"/>
                <a:ea typeface="+mn-ea"/>
              </a:rPr>
              <a:t>代表</a:t>
            </a:r>
            <a:r>
              <a:rPr lang="zh-CN" altLang="en-US" sz="2800" dirty="0" smtClean="0">
                <a:solidFill>
                  <a:srgbClr val="FF0000"/>
                </a:solidFill>
                <a:latin typeface="+mn-ea"/>
                <a:ea typeface="+mn-ea"/>
              </a:rPr>
              <a:t>物理</a:t>
            </a:r>
            <a:r>
              <a:rPr lang="zh-CN" altLang="en-US" sz="2800" dirty="0" smtClean="0">
                <a:latin typeface="+mn-ea"/>
                <a:ea typeface="+mn-ea"/>
              </a:rPr>
              <a:t>通信</a:t>
            </a:r>
            <a:endParaRPr lang="en-US" altLang="zh-CN" sz="2800" dirty="0" smtClean="0">
              <a:latin typeface="+mn-ea"/>
              <a:ea typeface="+mn-ea"/>
            </a:endParaRPr>
          </a:p>
        </p:txBody>
      </p:sp>
    </p:spTree>
    <p:extLst>
      <p:ext uri="{BB962C8B-B14F-4D97-AF65-F5344CB8AC3E}">
        <p14:creationId xmlns:p14="http://schemas.microsoft.com/office/powerpoint/2010/main" val="1840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14" presetClass="entr" presetSubtype="1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Freeform 3"/>
          <p:cNvSpPr>
            <a:spLocks/>
          </p:cNvSpPr>
          <p:nvPr/>
        </p:nvSpPr>
        <p:spPr bwMode="auto">
          <a:xfrm>
            <a:off x="1970089" y="3850114"/>
            <a:ext cx="5280025" cy="40884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1140744008"/>
              </p:ext>
            </p:extLst>
          </p:nvPr>
        </p:nvGraphicFramePr>
        <p:xfrm>
          <a:off x="3624264" y="3710904"/>
          <a:ext cx="2041525" cy="1036027"/>
        </p:xfrm>
        <a:graphic>
          <a:graphicData uri="http://schemas.openxmlformats.org/presentationml/2006/ole">
            <mc:AlternateContent xmlns:mc="http://schemas.openxmlformats.org/markup-compatibility/2006">
              <mc:Choice xmlns:v="urn:schemas-microsoft-com:vml" Requires="v">
                <p:oleObj spid="_x0000_s9508" name="VISIO" r:id="rId4" imgW="1687068" imgH="964692" progId="">
                  <p:embed/>
                </p:oleObj>
              </mc:Choice>
              <mc:Fallback>
                <p:oleObj name="VISIO" r:id="rId4" imgW="1687068" imgH="96469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4264" y="3710904"/>
                        <a:ext cx="2041525" cy="103602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437314" y="1231473"/>
            <a:ext cx="1565275" cy="261864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ndParaRPr>
          </a:p>
        </p:txBody>
      </p:sp>
      <p:sp>
        <p:nvSpPr>
          <p:cNvPr id="148486" name="Text Box 6"/>
          <p:cNvSpPr txBox="1">
            <a:spLocks noChangeArrowheads="1"/>
          </p:cNvSpPr>
          <p:nvPr/>
        </p:nvSpPr>
        <p:spPr bwMode="auto">
          <a:xfrm>
            <a:off x="6483350" y="3003123"/>
            <a:ext cx="137088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437314" y="3441271"/>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88" name="Line 8"/>
          <p:cNvSpPr>
            <a:spLocks noChangeShapeType="1"/>
          </p:cNvSpPr>
          <p:nvPr/>
        </p:nvSpPr>
        <p:spPr bwMode="auto">
          <a:xfrm>
            <a:off x="6437314" y="3032430"/>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89" name="Line 9"/>
          <p:cNvSpPr>
            <a:spLocks noChangeShapeType="1"/>
          </p:cNvSpPr>
          <p:nvPr/>
        </p:nvSpPr>
        <p:spPr bwMode="auto">
          <a:xfrm>
            <a:off x="6437314" y="2623587"/>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90" name="Line 10"/>
          <p:cNvSpPr>
            <a:spLocks noChangeShapeType="1"/>
          </p:cNvSpPr>
          <p:nvPr/>
        </p:nvSpPr>
        <p:spPr bwMode="auto">
          <a:xfrm>
            <a:off x="6437314" y="2213279"/>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91" name="Text Box 11"/>
          <p:cNvSpPr txBox="1">
            <a:spLocks noChangeArrowheads="1"/>
          </p:cNvSpPr>
          <p:nvPr/>
        </p:nvSpPr>
        <p:spPr bwMode="auto">
          <a:xfrm>
            <a:off x="6727826" y="3411965"/>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6727826" y="2198627"/>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6727826" y="2607470"/>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187451" y="1231473"/>
            <a:ext cx="1565275" cy="261864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ndParaRPr>
          </a:p>
        </p:txBody>
      </p:sp>
      <p:sp>
        <p:nvSpPr>
          <p:cNvPr id="148495" name="Text Box 15"/>
          <p:cNvSpPr txBox="1">
            <a:spLocks noChangeArrowheads="1"/>
          </p:cNvSpPr>
          <p:nvPr/>
        </p:nvSpPr>
        <p:spPr bwMode="auto">
          <a:xfrm>
            <a:off x="1233488" y="3003123"/>
            <a:ext cx="137088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187451" y="3441271"/>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97" name="Line 17"/>
          <p:cNvSpPr>
            <a:spLocks noChangeShapeType="1"/>
          </p:cNvSpPr>
          <p:nvPr/>
        </p:nvSpPr>
        <p:spPr bwMode="auto">
          <a:xfrm>
            <a:off x="1187451" y="3032430"/>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98" name="Line 18"/>
          <p:cNvSpPr>
            <a:spLocks noChangeShapeType="1"/>
          </p:cNvSpPr>
          <p:nvPr/>
        </p:nvSpPr>
        <p:spPr bwMode="auto">
          <a:xfrm>
            <a:off x="1187451" y="2623587"/>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499" name="Line 19"/>
          <p:cNvSpPr>
            <a:spLocks noChangeShapeType="1"/>
          </p:cNvSpPr>
          <p:nvPr/>
        </p:nvSpPr>
        <p:spPr bwMode="auto">
          <a:xfrm>
            <a:off x="1187451" y="2213279"/>
            <a:ext cx="156527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500" name="Text Box 20"/>
          <p:cNvSpPr txBox="1">
            <a:spLocks noChangeArrowheads="1"/>
          </p:cNvSpPr>
          <p:nvPr/>
        </p:nvSpPr>
        <p:spPr bwMode="auto">
          <a:xfrm>
            <a:off x="1479551" y="3411965"/>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479551" y="2198627"/>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479551" y="2607470"/>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1954213" y="2091653"/>
            <a:ext cx="3175" cy="12162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504" name="Line 24"/>
          <p:cNvSpPr>
            <a:spLocks noChangeShapeType="1"/>
          </p:cNvSpPr>
          <p:nvPr/>
        </p:nvSpPr>
        <p:spPr bwMode="auto">
          <a:xfrm>
            <a:off x="7248525" y="2091653"/>
            <a:ext cx="1588" cy="12162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grpSp>
        <p:nvGrpSpPr>
          <p:cNvPr id="148505" name="Group 25"/>
          <p:cNvGrpSpPr>
            <a:grpSpLocks/>
          </p:cNvGrpSpPr>
          <p:nvPr/>
        </p:nvGrpSpPr>
        <p:grpSpPr bwMode="auto">
          <a:xfrm>
            <a:off x="2568576" y="1378011"/>
            <a:ext cx="4019550" cy="444012"/>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92D05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507" name="Text Box 27"/>
            <p:cNvSpPr txBox="1">
              <a:spLocks noChangeArrowheads="1"/>
            </p:cNvSpPr>
            <p:nvPr/>
          </p:nvSpPr>
          <p:spPr bwMode="auto">
            <a:xfrm>
              <a:off x="1908" y="1358"/>
              <a:ext cx="1798" cy="25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6" b="1" dirty="0">
                  <a:solidFill>
                    <a:srgbClr val="000099"/>
                  </a:solidFill>
                  <a:latin typeface="+mn-ea"/>
                </a:rPr>
                <a:t>①</a:t>
              </a:r>
              <a:r>
                <a:rPr kumimoji="1" lang="en-US" altLang="zh-CN" sz="923" b="1" dirty="0">
                  <a:solidFill>
                    <a:srgbClr val="000099"/>
                  </a:solidFill>
                  <a:latin typeface="+mn-ea"/>
                </a:rPr>
                <a:t> </a:t>
              </a:r>
              <a:r>
                <a:rPr kumimoji="1" lang="zh-CN" altLang="en-US" sz="1846" b="1" dirty="0">
                  <a:solidFill>
                    <a:srgbClr val="000099"/>
                  </a:solidFill>
                  <a:latin typeface="+mn-ea"/>
                </a:rPr>
                <a:t>客户发起连接建立请求</a:t>
              </a:r>
            </a:p>
          </p:txBody>
        </p:sp>
      </p:grpSp>
      <p:grpSp>
        <p:nvGrpSpPr>
          <p:cNvPr id="148508" name="Group 28"/>
          <p:cNvGrpSpPr>
            <a:grpSpLocks/>
          </p:cNvGrpSpPr>
          <p:nvPr/>
        </p:nvGrpSpPr>
        <p:grpSpPr bwMode="auto">
          <a:xfrm>
            <a:off x="2555875" y="1955377"/>
            <a:ext cx="3994150" cy="408843"/>
            <a:chOff x="1655" y="1752"/>
            <a:chExt cx="2516" cy="279"/>
          </a:xfrm>
        </p:grpSpPr>
        <p:sp>
          <p:nvSpPr>
            <p:cNvPr id="148509" name="Line 29"/>
            <p:cNvSpPr>
              <a:spLocks noChangeShapeType="1"/>
            </p:cNvSpPr>
            <p:nvPr/>
          </p:nvSpPr>
          <p:spPr bwMode="auto">
            <a:xfrm flipH="1" flipV="1">
              <a:off x="1655" y="1752"/>
              <a:ext cx="2516" cy="9"/>
            </a:xfrm>
            <a:prstGeom prst="line">
              <a:avLst/>
            </a:prstGeom>
            <a:noFill/>
            <a:ln w="38100">
              <a:solidFill>
                <a:srgbClr val="F59E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ndParaRPr>
            </a:p>
          </p:txBody>
        </p:sp>
        <p:sp>
          <p:nvSpPr>
            <p:cNvPr id="148510" name="Text Box 30"/>
            <p:cNvSpPr txBox="1">
              <a:spLocks noChangeArrowheads="1"/>
            </p:cNvSpPr>
            <p:nvPr/>
          </p:nvSpPr>
          <p:spPr bwMode="auto">
            <a:xfrm>
              <a:off x="1973" y="1774"/>
              <a:ext cx="1947" cy="25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6" b="1" dirty="0">
                  <a:solidFill>
                    <a:srgbClr val="000099"/>
                  </a:solidFill>
                  <a:latin typeface="+mn-ea"/>
                </a:rPr>
                <a:t>②</a:t>
              </a:r>
              <a:r>
                <a:rPr kumimoji="1" lang="en-US" altLang="zh-CN" sz="923" b="1" dirty="0">
                  <a:solidFill>
                    <a:srgbClr val="000099"/>
                  </a:solidFill>
                  <a:latin typeface="+mn-ea"/>
                </a:rPr>
                <a:t> </a:t>
              </a:r>
              <a:r>
                <a:rPr kumimoji="1" lang="zh-CN" altLang="en-US" sz="1846" b="1" dirty="0">
                  <a:solidFill>
                    <a:srgbClr val="000099"/>
                  </a:solidFill>
                  <a:latin typeface="+mn-ea"/>
                </a:rPr>
                <a:t>服务器接受连接建立请求</a:t>
              </a:r>
            </a:p>
          </p:txBody>
        </p:sp>
      </p:grpSp>
      <p:sp>
        <p:nvSpPr>
          <p:cNvPr id="148511" name="Text Box 31"/>
          <p:cNvSpPr txBox="1">
            <a:spLocks noChangeArrowheads="1"/>
          </p:cNvSpPr>
          <p:nvPr/>
        </p:nvSpPr>
        <p:spPr bwMode="auto">
          <a:xfrm>
            <a:off x="1479551" y="1237334"/>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6727826" y="1224146"/>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140201" y="4015703"/>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dirty="0">
                <a:solidFill>
                  <a:srgbClr val="000099"/>
                </a:solidFill>
                <a:latin typeface="+mn-ea"/>
              </a:rPr>
              <a:t>互联网</a:t>
            </a:r>
          </a:p>
        </p:txBody>
      </p:sp>
      <p:grpSp>
        <p:nvGrpSpPr>
          <p:cNvPr id="148514" name="Group 34"/>
          <p:cNvGrpSpPr>
            <a:grpSpLocks/>
          </p:cNvGrpSpPr>
          <p:nvPr/>
        </p:nvGrpSpPr>
        <p:grpSpPr bwMode="auto">
          <a:xfrm>
            <a:off x="1325564" y="1613937"/>
            <a:ext cx="1289050" cy="490903"/>
            <a:chOff x="835" y="1519"/>
            <a:chExt cx="812" cy="335"/>
          </a:xfrm>
          <a:solidFill>
            <a:srgbClr val="92D050"/>
          </a:solidFill>
        </p:grpSpPr>
        <p:sp>
          <p:nvSpPr>
            <p:cNvPr id="148515" name="Oval 35"/>
            <p:cNvSpPr>
              <a:spLocks noChangeArrowheads="1"/>
            </p:cNvSpPr>
            <p:nvPr/>
          </p:nvSpPr>
          <p:spPr bwMode="auto">
            <a:xfrm>
              <a:off x="835" y="1519"/>
              <a:ext cx="812" cy="335"/>
            </a:xfrm>
            <a:prstGeom prst="ellipse">
              <a:avLst/>
            </a:prstGeom>
            <a:grpFill/>
            <a:ln w="19050">
              <a:solidFill>
                <a:srgbClr val="92D050"/>
              </a:solidFill>
              <a:round/>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15" cy="257"/>
            </a:xfrm>
            <a:prstGeom prst="rect">
              <a:avLst/>
            </a:prstGeom>
            <a:grpFill/>
            <a:ln w="9525">
              <a:noFill/>
              <a:miter lim="800000"/>
              <a:headEnd/>
              <a:tailEnd/>
            </a:ln>
            <a:effectLst>
              <a:outerShdw dist="17961" dir="2700000" algn="ctr" rotWithShape="0">
                <a:schemeClr val="accent2"/>
              </a:outerShdw>
            </a:effectLst>
            <a:extLst/>
          </p:spPr>
          <p:txBody>
            <a:bodyPr wrap="none">
              <a:spAutoFit/>
            </a:bodyPr>
            <a:lstStyle/>
            <a:p>
              <a:r>
                <a:rPr kumimoji="1" lang="zh-CN" altLang="en-US" sz="1846" b="1" dirty="0">
                  <a:solidFill>
                    <a:srgbClr val="000099"/>
                  </a:solidFill>
                  <a:ea typeface="黑体" pitchFamily="2" charset="-122"/>
                </a:rPr>
                <a:t>客户</a:t>
              </a:r>
            </a:p>
          </p:txBody>
        </p:sp>
      </p:grpSp>
      <p:grpSp>
        <p:nvGrpSpPr>
          <p:cNvPr id="148517" name="Group 37"/>
          <p:cNvGrpSpPr>
            <a:grpSpLocks/>
          </p:cNvGrpSpPr>
          <p:nvPr/>
        </p:nvGrpSpPr>
        <p:grpSpPr bwMode="auto">
          <a:xfrm>
            <a:off x="6575425" y="1613937"/>
            <a:ext cx="1289050" cy="490903"/>
            <a:chOff x="4142" y="1519"/>
            <a:chExt cx="812" cy="335"/>
          </a:xfrm>
        </p:grpSpPr>
        <p:sp>
          <p:nvSpPr>
            <p:cNvPr id="148518" name="Oval 38"/>
            <p:cNvSpPr>
              <a:spLocks noChangeArrowheads="1"/>
            </p:cNvSpPr>
            <p:nvPr/>
          </p:nvSpPr>
          <p:spPr bwMode="auto">
            <a:xfrm>
              <a:off x="4142" y="1519"/>
              <a:ext cx="812" cy="335"/>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65" cy="2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1846"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107614" y="2487308"/>
            <a:ext cx="2993149" cy="1200329"/>
          </a:xfrm>
          <a:prstGeom prst="rect">
            <a:avLst/>
          </a:prstGeom>
          <a:solidFill>
            <a:srgbClr val="FFFF99"/>
          </a:solidFill>
          <a:ln w="76200" cmpd="tri">
            <a:solidFill>
              <a:srgbClr val="333399"/>
            </a:solidFill>
            <a:miter lim="800000"/>
            <a:headEnd/>
            <a:tailEnd/>
          </a:ln>
          <a:effectLst/>
          <a:extLst/>
        </p:spPr>
        <p:txBody>
          <a:bodyPr wrap="square">
            <a:spAutoFit/>
          </a:bodyPr>
          <a:lstStyle/>
          <a:p>
            <a:pPr algn="ctr"/>
            <a:r>
              <a:rPr lang="zh-CN" altLang="en-US" sz="2400" dirty="0">
                <a:latin typeface="Times New Roman" panose="02020603050405020304" pitchFamily="18" charset="0"/>
              </a:rPr>
              <a:t>以后就逐级使用下层</a:t>
            </a:r>
          </a:p>
          <a:p>
            <a:pPr algn="ctr"/>
            <a:r>
              <a:rPr lang="zh-CN" altLang="en-US" sz="2400" dirty="0">
                <a:latin typeface="Times New Roman" panose="02020603050405020304" pitchFamily="18" charset="0"/>
              </a:rPr>
              <a:t>提供的服务</a:t>
            </a:r>
          </a:p>
          <a:p>
            <a:pPr algn="ctr"/>
            <a:r>
              <a:rPr lang="en-US" altLang="zh-CN" sz="2400" dirty="0">
                <a:latin typeface="Times New Roman" panose="02020603050405020304" pitchFamily="18" charset="0"/>
              </a:rPr>
              <a:t>(</a:t>
            </a:r>
            <a:r>
              <a:rPr lang="zh-CN" altLang="en-US" sz="2400" dirty="0">
                <a:latin typeface="Times New Roman" panose="02020603050405020304" pitchFamily="18" charset="0"/>
              </a:rPr>
              <a:t>使用 </a:t>
            </a:r>
            <a:r>
              <a:rPr lang="en-US" altLang="zh-CN" sz="2400" dirty="0">
                <a:latin typeface="Times New Roman" panose="02020603050405020304" pitchFamily="18" charset="0"/>
              </a:rPr>
              <a:t>TCP </a:t>
            </a:r>
            <a:r>
              <a:rPr lang="zh-CN" altLang="en-US" sz="2400" dirty="0">
                <a:latin typeface="Times New Roman" panose="02020603050405020304" pitchFamily="18" charset="0"/>
              </a:rPr>
              <a:t>和 </a:t>
            </a:r>
            <a:r>
              <a:rPr lang="en-US" altLang="zh-CN" sz="2400" dirty="0">
                <a:latin typeface="Times New Roman" panose="02020603050405020304" pitchFamily="18" charset="0"/>
              </a:rPr>
              <a:t>IP</a:t>
            </a:r>
            <a:r>
              <a:rPr lang="zh-CN" altLang="en-US" sz="2400" dirty="0">
                <a:latin typeface="Times New Roman" panose="02020603050405020304" pitchFamily="18" charset="0"/>
              </a:rPr>
              <a:t>）</a:t>
            </a:r>
          </a:p>
        </p:txBody>
      </p:sp>
      <p:sp>
        <p:nvSpPr>
          <p:cNvPr id="3" name="矩形 2"/>
          <p:cNvSpPr/>
          <p:nvPr/>
        </p:nvSpPr>
        <p:spPr>
          <a:xfrm>
            <a:off x="1187451" y="4971377"/>
            <a:ext cx="6815137" cy="461665"/>
          </a:xfrm>
          <a:prstGeom prst="rect">
            <a:avLst/>
          </a:prstGeom>
        </p:spPr>
        <p:txBody>
          <a:bodyPr wrap="square">
            <a:spAutoFit/>
          </a:bodyPr>
          <a:lstStyle/>
          <a:p>
            <a:pPr algn="ctr"/>
            <a:r>
              <a:rPr lang="zh-CN" altLang="zh-CN" sz="2400" b="1" dirty="0">
                <a:latin typeface="+mn-ea"/>
              </a:rPr>
              <a:t>在应用层的客户</a:t>
            </a:r>
            <a:r>
              <a:rPr lang="zh-CN" altLang="zh-CN" sz="2400" b="1" dirty="0">
                <a:solidFill>
                  <a:srgbClr val="FF0000"/>
                </a:solidFill>
                <a:latin typeface="+mn-ea"/>
              </a:rPr>
              <a:t>进程</a:t>
            </a:r>
            <a:r>
              <a:rPr lang="zh-CN" altLang="zh-CN" sz="2400" b="1" dirty="0">
                <a:latin typeface="+mn-ea"/>
              </a:rPr>
              <a:t>和服务器</a:t>
            </a:r>
            <a:r>
              <a:rPr lang="zh-CN" altLang="zh-CN" sz="2400" b="1" dirty="0">
                <a:solidFill>
                  <a:srgbClr val="FF0000"/>
                </a:solidFill>
                <a:latin typeface="+mn-ea"/>
              </a:rPr>
              <a:t>进程</a:t>
            </a:r>
            <a:r>
              <a:rPr lang="zh-CN" altLang="zh-CN" sz="2400" b="1" dirty="0">
                <a:latin typeface="+mn-ea"/>
              </a:rPr>
              <a:t>的交互</a:t>
            </a:r>
            <a:endParaRPr lang="zh-CN" altLang="en-US" sz="2400" b="1" dirty="0">
              <a:latin typeface="+mn-ea"/>
            </a:endParaRPr>
          </a:p>
        </p:txBody>
      </p:sp>
      <p:sp>
        <p:nvSpPr>
          <p:cNvPr id="2" name="标题 1"/>
          <p:cNvSpPr>
            <a:spLocks noGrp="1"/>
          </p:cNvSpPr>
          <p:nvPr>
            <p:ph type="title"/>
          </p:nvPr>
        </p:nvSpPr>
        <p:spPr>
          <a:xfrm>
            <a:off x="291401" y="1"/>
            <a:ext cx="8531051" cy="744849"/>
          </a:xfrm>
        </p:spPr>
        <p:txBody>
          <a:bodyPr>
            <a:noAutofit/>
          </a:bodyPr>
          <a:lstStyle/>
          <a:p>
            <a:r>
              <a:rPr lang="en-US" altLang="zh-CN" sz="3600" dirty="0"/>
              <a:t>1.6 </a:t>
            </a:r>
            <a:r>
              <a:rPr lang="zh-CN" altLang="en-US" sz="3600" dirty="0"/>
              <a:t>因特网</a:t>
            </a:r>
            <a:r>
              <a:rPr lang="zh-CN" altLang="en-US" sz="3600" dirty="0" smtClean="0"/>
              <a:t>使用 </a:t>
            </a:r>
            <a:r>
              <a:rPr lang="en-US" altLang="zh-CN" sz="3600" dirty="0"/>
              <a:t>TCP/IP </a:t>
            </a:r>
            <a:r>
              <a:rPr lang="zh-CN" altLang="en-US" sz="3600" dirty="0"/>
              <a:t>协议栈进行通信</a:t>
            </a:r>
          </a:p>
        </p:txBody>
      </p:sp>
    </p:spTree>
    <p:extLst>
      <p:ext uri="{BB962C8B-B14F-4D97-AF65-F5344CB8AC3E}">
        <p14:creationId xmlns:p14="http://schemas.microsoft.com/office/powerpoint/2010/main" val="3873508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Line 3"/>
          <p:cNvSpPr>
            <a:spLocks noChangeShapeType="1"/>
          </p:cNvSpPr>
          <p:nvPr/>
        </p:nvSpPr>
        <p:spPr bwMode="auto">
          <a:xfrm>
            <a:off x="4562476" y="3999455"/>
            <a:ext cx="4763" cy="300403"/>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08" name="Rectangle 4"/>
          <p:cNvSpPr>
            <a:spLocks noChangeArrowheads="1"/>
          </p:cNvSpPr>
          <p:nvPr/>
        </p:nvSpPr>
        <p:spPr bwMode="auto">
          <a:xfrm>
            <a:off x="3159126" y="1512695"/>
            <a:ext cx="2898775" cy="248675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149509" name="Text Box 5"/>
          <p:cNvSpPr txBox="1">
            <a:spLocks noChangeArrowheads="1"/>
          </p:cNvSpPr>
          <p:nvPr/>
        </p:nvSpPr>
        <p:spPr bwMode="auto">
          <a:xfrm>
            <a:off x="3883026" y="3222801"/>
            <a:ext cx="137088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数据链路层</a:t>
            </a:r>
          </a:p>
        </p:txBody>
      </p:sp>
      <p:sp>
        <p:nvSpPr>
          <p:cNvPr id="149510" name="Line 6"/>
          <p:cNvSpPr>
            <a:spLocks noChangeShapeType="1"/>
          </p:cNvSpPr>
          <p:nvPr/>
        </p:nvSpPr>
        <p:spPr bwMode="auto">
          <a:xfrm>
            <a:off x="3159126" y="3622849"/>
            <a:ext cx="289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11" name="Line 7"/>
          <p:cNvSpPr>
            <a:spLocks noChangeShapeType="1"/>
          </p:cNvSpPr>
          <p:nvPr/>
        </p:nvSpPr>
        <p:spPr bwMode="auto">
          <a:xfrm>
            <a:off x="3159126" y="3244780"/>
            <a:ext cx="289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12" name="Line 8"/>
          <p:cNvSpPr>
            <a:spLocks noChangeShapeType="1"/>
          </p:cNvSpPr>
          <p:nvPr/>
        </p:nvSpPr>
        <p:spPr bwMode="auto">
          <a:xfrm>
            <a:off x="3159126" y="2868177"/>
            <a:ext cx="289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13" name="Line 9"/>
          <p:cNvSpPr>
            <a:spLocks noChangeShapeType="1"/>
          </p:cNvSpPr>
          <p:nvPr/>
        </p:nvSpPr>
        <p:spPr bwMode="auto">
          <a:xfrm>
            <a:off x="3159126" y="2491572"/>
            <a:ext cx="289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14" name="Text Box 10"/>
          <p:cNvSpPr txBox="1">
            <a:spLocks noChangeArrowheads="1"/>
          </p:cNvSpPr>
          <p:nvPr/>
        </p:nvSpPr>
        <p:spPr bwMode="auto">
          <a:xfrm>
            <a:off x="4117976" y="3599405"/>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物理层</a:t>
            </a:r>
          </a:p>
        </p:txBody>
      </p:sp>
      <p:sp>
        <p:nvSpPr>
          <p:cNvPr id="149515" name="Text Box 11"/>
          <p:cNvSpPr txBox="1">
            <a:spLocks noChangeArrowheads="1"/>
          </p:cNvSpPr>
          <p:nvPr/>
        </p:nvSpPr>
        <p:spPr bwMode="auto">
          <a:xfrm>
            <a:off x="4117976" y="2481317"/>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运输层</a:t>
            </a:r>
          </a:p>
        </p:txBody>
      </p:sp>
      <p:sp>
        <p:nvSpPr>
          <p:cNvPr id="149516" name="Text Box 12"/>
          <p:cNvSpPr txBox="1">
            <a:spLocks noChangeArrowheads="1"/>
          </p:cNvSpPr>
          <p:nvPr/>
        </p:nvSpPr>
        <p:spPr bwMode="auto">
          <a:xfrm>
            <a:off x="4117976" y="2857920"/>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网络层</a:t>
            </a:r>
          </a:p>
        </p:txBody>
      </p:sp>
      <p:sp>
        <p:nvSpPr>
          <p:cNvPr id="149517" name="Text Box 13"/>
          <p:cNvSpPr txBox="1">
            <a:spLocks noChangeArrowheads="1"/>
          </p:cNvSpPr>
          <p:nvPr/>
        </p:nvSpPr>
        <p:spPr bwMode="auto">
          <a:xfrm>
            <a:off x="4087814" y="1476063"/>
            <a:ext cx="89639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应用层</a:t>
            </a:r>
          </a:p>
        </p:txBody>
      </p:sp>
      <p:sp>
        <p:nvSpPr>
          <p:cNvPr id="149518" name="Text Box 14"/>
          <p:cNvSpPr txBox="1">
            <a:spLocks noChangeArrowheads="1"/>
          </p:cNvSpPr>
          <p:nvPr/>
        </p:nvSpPr>
        <p:spPr bwMode="auto">
          <a:xfrm>
            <a:off x="4008438" y="1119974"/>
            <a:ext cx="106952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计算机 </a:t>
            </a:r>
            <a:r>
              <a:rPr kumimoji="1" lang="en-US" altLang="zh-CN" sz="1846" b="1" dirty="0">
                <a:solidFill>
                  <a:srgbClr val="000099"/>
                </a:solidFill>
                <a:ea typeface="黑体" pitchFamily="2" charset="-122"/>
              </a:rPr>
              <a:t>3</a:t>
            </a:r>
          </a:p>
        </p:txBody>
      </p:sp>
      <p:grpSp>
        <p:nvGrpSpPr>
          <p:cNvPr id="149519" name="Group 15"/>
          <p:cNvGrpSpPr>
            <a:grpSpLocks/>
          </p:cNvGrpSpPr>
          <p:nvPr/>
        </p:nvGrpSpPr>
        <p:grpSpPr bwMode="auto">
          <a:xfrm>
            <a:off x="3333750" y="1813101"/>
            <a:ext cx="1143000" cy="688731"/>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49522" name="Text Box 18"/>
            <p:cNvSpPr txBox="1">
              <a:spLocks noChangeArrowheads="1"/>
            </p:cNvSpPr>
            <p:nvPr/>
          </p:nvSpPr>
          <p:spPr bwMode="auto">
            <a:xfrm>
              <a:off x="2187" y="1756"/>
              <a:ext cx="565" cy="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1846" dirty="0">
                  <a:solidFill>
                    <a:srgbClr val="000099"/>
                  </a:solidFill>
                  <a:ea typeface="黑体" pitchFamily="2" charset="-122"/>
                </a:rPr>
                <a:t>服务器</a:t>
              </a:r>
            </a:p>
            <a:p>
              <a:pPr algn="ctr">
                <a:lnSpc>
                  <a:spcPct val="90000"/>
                </a:lnSpc>
              </a:pPr>
              <a:r>
                <a:rPr kumimoji="1" lang="en-US" altLang="zh-CN" sz="1846" dirty="0">
                  <a:solidFill>
                    <a:srgbClr val="000099"/>
                  </a:solidFill>
                  <a:ea typeface="黑体" pitchFamily="2" charset="-122"/>
                </a:rPr>
                <a:t>1</a:t>
              </a:r>
              <a:endParaRPr kumimoji="1" lang="en-US" altLang="zh-CN" sz="2954" dirty="0">
                <a:solidFill>
                  <a:srgbClr val="000099"/>
                </a:solidFill>
                <a:ea typeface="黑体" pitchFamily="2" charset="-122"/>
              </a:endParaRPr>
            </a:p>
          </p:txBody>
        </p:sp>
      </p:grpSp>
      <p:grpSp>
        <p:nvGrpSpPr>
          <p:cNvPr id="149523" name="Group 19"/>
          <p:cNvGrpSpPr>
            <a:grpSpLocks/>
          </p:cNvGrpSpPr>
          <p:nvPr/>
        </p:nvGrpSpPr>
        <p:grpSpPr bwMode="auto">
          <a:xfrm>
            <a:off x="4740276" y="1837347"/>
            <a:ext cx="1141413" cy="678473"/>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49526" name="Text Box 22"/>
            <p:cNvSpPr txBox="1">
              <a:spLocks noChangeArrowheads="1"/>
            </p:cNvSpPr>
            <p:nvPr/>
          </p:nvSpPr>
          <p:spPr bwMode="auto">
            <a:xfrm>
              <a:off x="3072" y="1752"/>
              <a:ext cx="565" cy="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1846" dirty="0">
                  <a:solidFill>
                    <a:srgbClr val="000099"/>
                  </a:solidFill>
                  <a:ea typeface="黑体" pitchFamily="2" charset="-122"/>
                </a:rPr>
                <a:t>服务器</a:t>
              </a:r>
            </a:p>
            <a:p>
              <a:pPr algn="ctr">
                <a:lnSpc>
                  <a:spcPct val="90000"/>
                </a:lnSpc>
              </a:pPr>
              <a:r>
                <a:rPr kumimoji="1" lang="en-US" altLang="zh-CN" sz="1846" dirty="0">
                  <a:solidFill>
                    <a:srgbClr val="000099"/>
                  </a:solidFill>
                  <a:ea typeface="黑体" pitchFamily="2" charset="-122"/>
                </a:rPr>
                <a:t>2</a:t>
              </a:r>
              <a:endParaRPr kumimoji="1" lang="en-US" altLang="zh-CN" sz="2954" dirty="0">
                <a:solidFill>
                  <a:srgbClr val="000099"/>
                </a:solidFill>
                <a:ea typeface="黑体" pitchFamily="2" charset="-122"/>
              </a:endParaRPr>
            </a:p>
          </p:txBody>
        </p:sp>
      </p:grpSp>
      <p:grpSp>
        <p:nvGrpSpPr>
          <p:cNvPr id="149527" name="Group 23"/>
          <p:cNvGrpSpPr>
            <a:grpSpLocks/>
          </p:cNvGrpSpPr>
          <p:nvPr/>
        </p:nvGrpSpPr>
        <p:grpSpPr bwMode="auto">
          <a:xfrm>
            <a:off x="611188" y="1119972"/>
            <a:ext cx="7994332" cy="3624748"/>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149531" name="Text Box 27"/>
              <p:cNvSpPr txBox="1">
                <a:spLocks noChangeArrowheads="1"/>
              </p:cNvSpPr>
              <p:nvPr/>
            </p:nvSpPr>
            <p:spPr bwMode="auto">
              <a:xfrm>
                <a:off x="413" y="2689"/>
                <a:ext cx="86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36" name="Text Box 32"/>
              <p:cNvSpPr txBox="1">
                <a:spLocks noChangeArrowheads="1"/>
              </p:cNvSpPr>
              <p:nvPr/>
            </p:nvSpPr>
            <p:spPr bwMode="auto">
              <a:xfrm>
                <a:off x="560" y="2946"/>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物理层</a:t>
                </a:r>
              </a:p>
            </p:txBody>
          </p:sp>
          <p:sp>
            <p:nvSpPr>
              <p:cNvPr id="149537" name="Text Box 33"/>
              <p:cNvSpPr txBox="1">
                <a:spLocks noChangeArrowheads="1"/>
              </p:cNvSpPr>
              <p:nvPr/>
            </p:nvSpPr>
            <p:spPr bwMode="auto">
              <a:xfrm>
                <a:off x="560" y="2183"/>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运输层</a:t>
                </a:r>
              </a:p>
            </p:txBody>
          </p:sp>
          <p:sp>
            <p:nvSpPr>
              <p:cNvPr id="149538" name="Text Box 34"/>
              <p:cNvSpPr txBox="1">
                <a:spLocks noChangeArrowheads="1"/>
              </p:cNvSpPr>
              <p:nvPr/>
            </p:nvSpPr>
            <p:spPr bwMode="auto">
              <a:xfrm>
                <a:off x="560" y="2440"/>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49541" name="Text Box 37"/>
              <p:cNvSpPr txBox="1">
                <a:spLocks noChangeArrowheads="1"/>
              </p:cNvSpPr>
              <p:nvPr/>
            </p:nvSpPr>
            <p:spPr bwMode="auto">
              <a:xfrm>
                <a:off x="565" y="1506"/>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应用层</a:t>
                </a:r>
              </a:p>
            </p:txBody>
          </p:sp>
          <p:sp>
            <p:nvSpPr>
              <p:cNvPr id="149542" name="Text Box 38"/>
              <p:cNvSpPr txBox="1">
                <a:spLocks noChangeArrowheads="1"/>
              </p:cNvSpPr>
              <p:nvPr/>
            </p:nvSpPr>
            <p:spPr bwMode="auto">
              <a:xfrm>
                <a:off x="523" y="1254"/>
                <a:ext cx="67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计算机 </a:t>
                </a:r>
                <a:r>
                  <a:rPr kumimoji="1" lang="en-US" altLang="zh-CN" sz="1846" b="1" dirty="0">
                    <a:solidFill>
                      <a:srgbClr val="000099"/>
                    </a:solidFill>
                    <a:ea typeface="黑体" pitchFamily="2" charset="-122"/>
                  </a:rPr>
                  <a:t>1</a:t>
                </a:r>
              </a:p>
            </p:txBody>
          </p:sp>
          <p:sp>
            <p:nvSpPr>
              <p:cNvPr id="149543" name="Text Box 39"/>
              <p:cNvSpPr txBox="1">
                <a:spLocks noChangeArrowheads="1"/>
              </p:cNvSpPr>
              <p:nvPr/>
            </p:nvSpPr>
            <p:spPr bwMode="auto">
              <a:xfrm>
                <a:off x="567" y="1789"/>
                <a:ext cx="52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客户 </a:t>
                </a:r>
                <a:r>
                  <a:rPr kumimoji="1" lang="en-US" altLang="zh-CN" sz="1846" b="1" dirty="0">
                    <a:solidFill>
                      <a:srgbClr val="000099"/>
                    </a:solidFill>
                    <a:ea typeface="黑体" pitchFamily="2" charset="-122"/>
                  </a:rPr>
                  <a:t>1</a:t>
                </a:r>
                <a:endParaRPr kumimoji="1" lang="en-US" altLang="zh-CN" sz="2954" b="1" dirty="0">
                  <a:solidFill>
                    <a:srgbClr val="000099"/>
                  </a:solidFill>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149546" name="Text Box 42"/>
              <p:cNvSpPr txBox="1">
                <a:spLocks noChangeArrowheads="1"/>
              </p:cNvSpPr>
              <p:nvPr/>
            </p:nvSpPr>
            <p:spPr bwMode="auto">
              <a:xfrm>
                <a:off x="4452" y="2689"/>
                <a:ext cx="86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51" name="Text Box 47"/>
              <p:cNvSpPr txBox="1">
                <a:spLocks noChangeArrowheads="1"/>
              </p:cNvSpPr>
              <p:nvPr/>
            </p:nvSpPr>
            <p:spPr bwMode="auto">
              <a:xfrm>
                <a:off x="4600" y="2946"/>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物理层</a:t>
                </a:r>
              </a:p>
            </p:txBody>
          </p:sp>
          <p:sp>
            <p:nvSpPr>
              <p:cNvPr id="149552" name="Text Box 48"/>
              <p:cNvSpPr txBox="1">
                <a:spLocks noChangeArrowheads="1"/>
              </p:cNvSpPr>
              <p:nvPr/>
            </p:nvSpPr>
            <p:spPr bwMode="auto">
              <a:xfrm>
                <a:off x="4600" y="2183"/>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运输层</a:t>
                </a:r>
              </a:p>
            </p:txBody>
          </p:sp>
          <p:sp>
            <p:nvSpPr>
              <p:cNvPr id="149553" name="Text Box 49"/>
              <p:cNvSpPr txBox="1">
                <a:spLocks noChangeArrowheads="1"/>
              </p:cNvSpPr>
              <p:nvPr/>
            </p:nvSpPr>
            <p:spPr bwMode="auto">
              <a:xfrm>
                <a:off x="4600" y="2440"/>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477" b="1">
                  <a:solidFill>
                    <a:srgbClr val="000099"/>
                  </a:solidFill>
                  <a:ea typeface="黑体" pitchFamily="2" charset="-122"/>
                </a:endParaRPr>
              </a:p>
            </p:txBody>
          </p:sp>
          <p:sp>
            <p:nvSpPr>
              <p:cNvPr id="149556" name="Text Box 52"/>
              <p:cNvSpPr txBox="1">
                <a:spLocks noChangeArrowheads="1"/>
              </p:cNvSpPr>
              <p:nvPr/>
            </p:nvSpPr>
            <p:spPr bwMode="auto">
              <a:xfrm>
                <a:off x="4595" y="1514"/>
                <a:ext cx="5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应用层</a:t>
                </a:r>
              </a:p>
            </p:txBody>
          </p:sp>
          <p:sp>
            <p:nvSpPr>
              <p:cNvPr id="149557" name="Text Box 53"/>
              <p:cNvSpPr txBox="1">
                <a:spLocks noChangeArrowheads="1"/>
              </p:cNvSpPr>
              <p:nvPr/>
            </p:nvSpPr>
            <p:spPr bwMode="auto">
              <a:xfrm>
                <a:off x="4567" y="1254"/>
                <a:ext cx="67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计算机 </a:t>
                </a:r>
                <a:r>
                  <a:rPr kumimoji="1" lang="en-US" altLang="zh-CN" sz="1846" b="1" dirty="0">
                    <a:solidFill>
                      <a:srgbClr val="000099"/>
                    </a:solidFill>
                    <a:ea typeface="黑体" pitchFamily="2" charset="-122"/>
                  </a:rPr>
                  <a:t>2</a:t>
                </a:r>
              </a:p>
            </p:txBody>
          </p:sp>
          <p:sp>
            <p:nvSpPr>
              <p:cNvPr id="149558" name="Text Box 54"/>
              <p:cNvSpPr txBox="1">
                <a:spLocks noChangeArrowheads="1"/>
              </p:cNvSpPr>
              <p:nvPr/>
            </p:nvSpPr>
            <p:spPr bwMode="auto">
              <a:xfrm>
                <a:off x="4625" y="1789"/>
                <a:ext cx="52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客户 </a:t>
                </a:r>
                <a:r>
                  <a:rPr kumimoji="1" lang="en-US" altLang="zh-CN" sz="1846" b="1">
                    <a:solidFill>
                      <a:srgbClr val="000099"/>
                    </a:solidFill>
                    <a:ea typeface="黑体" pitchFamily="2" charset="-122"/>
                  </a:rPr>
                  <a:t>2</a:t>
                </a:r>
                <a:endParaRPr kumimoji="1" lang="en-US" altLang="zh-CN" sz="2954" b="1">
                  <a:solidFill>
                    <a:srgbClr val="000099"/>
                  </a:solidFill>
                  <a:ea typeface="黑体" pitchFamily="2" charset="-122"/>
                </a:endParaRPr>
              </a:p>
            </p:txBody>
          </p:sp>
        </p:grpSp>
      </p:grpSp>
      <p:grpSp>
        <p:nvGrpSpPr>
          <p:cNvPr id="149559" name="Group 55"/>
          <p:cNvGrpSpPr>
            <a:grpSpLocks/>
          </p:cNvGrpSpPr>
          <p:nvPr/>
        </p:nvGrpSpPr>
        <p:grpSpPr bwMode="auto">
          <a:xfrm>
            <a:off x="3563938" y="4137200"/>
            <a:ext cx="2041525" cy="1036026"/>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0532" name="VISIO" r:id="rId4" imgW="1687068" imgH="964692" progId="">
                    <p:embed/>
                  </p:oleObj>
                </mc:Choice>
                <mc:Fallback>
                  <p:oleObj name="VISIO" r:id="rId4" imgW="1687068" imgH="9646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5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dirty="0">
                  <a:solidFill>
                    <a:srgbClr val="000099"/>
                  </a:solidFill>
                  <a:ea typeface="黑体" pitchFamily="2" charset="-122"/>
                </a:rPr>
                <a:t>互联网</a:t>
              </a:r>
            </a:p>
          </p:txBody>
        </p:sp>
      </p:grpSp>
      <p:grpSp>
        <p:nvGrpSpPr>
          <p:cNvPr id="149562" name="Group 58"/>
          <p:cNvGrpSpPr>
            <a:grpSpLocks/>
          </p:cNvGrpSpPr>
          <p:nvPr/>
        </p:nvGrpSpPr>
        <p:grpSpPr bwMode="auto">
          <a:xfrm>
            <a:off x="2016125" y="2114969"/>
            <a:ext cx="5183188"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sp>
        <p:nvSpPr>
          <p:cNvPr id="2" name="矩形 1"/>
          <p:cNvSpPr/>
          <p:nvPr/>
        </p:nvSpPr>
        <p:spPr>
          <a:xfrm>
            <a:off x="410287" y="5302006"/>
            <a:ext cx="8532812" cy="461665"/>
          </a:xfrm>
          <a:prstGeom prst="rect">
            <a:avLst/>
          </a:prstGeom>
        </p:spPr>
        <p:txBody>
          <a:bodyPr wrap="square">
            <a:spAutoFit/>
          </a:bodyPr>
          <a:lstStyle/>
          <a:p>
            <a:pPr algn="ctr"/>
            <a:r>
              <a:rPr lang="zh-CN" altLang="en-US" sz="2400" dirty="0">
                <a:latin typeface="Times New Roman" panose="02020603050405020304" pitchFamily="18" charset="0"/>
              </a:rPr>
              <a:t>计算</a:t>
            </a:r>
            <a:r>
              <a:rPr lang="zh-CN" altLang="zh-CN" sz="2400" dirty="0">
                <a:latin typeface="Times New Roman" panose="02020603050405020304" pitchFamily="18" charset="0"/>
              </a:rPr>
              <a:t>机</a:t>
            </a:r>
            <a:r>
              <a:rPr lang="en-US" altLang="zh-CN" sz="2400" dirty="0">
                <a:latin typeface="Times New Roman" panose="02020603050405020304" pitchFamily="18" charset="0"/>
              </a:rPr>
              <a:t> 3 </a:t>
            </a:r>
            <a:r>
              <a:rPr lang="zh-CN" altLang="zh-CN" sz="2400" dirty="0">
                <a:latin typeface="Times New Roman" panose="02020603050405020304" pitchFamily="18" charset="0"/>
              </a:rPr>
              <a:t>的两个服务器</a:t>
            </a:r>
            <a:r>
              <a:rPr lang="zh-CN" altLang="zh-CN" sz="2400" dirty="0">
                <a:solidFill>
                  <a:srgbClr val="FF0000"/>
                </a:solidFill>
                <a:latin typeface="Times New Roman" panose="02020603050405020304" pitchFamily="18" charset="0"/>
              </a:rPr>
              <a:t>进程</a:t>
            </a:r>
            <a:r>
              <a:rPr lang="zh-CN" altLang="zh-CN" sz="2400" dirty="0">
                <a:latin typeface="Times New Roman" panose="02020603050405020304" pitchFamily="18" charset="0"/>
              </a:rPr>
              <a:t>分别向</a:t>
            </a:r>
            <a:r>
              <a:rPr lang="en-US" altLang="zh-CN" sz="2400" dirty="0">
                <a:latin typeface="Times New Roman" panose="02020603050405020304" pitchFamily="18" charset="0"/>
              </a:rPr>
              <a:t> 1 </a:t>
            </a:r>
            <a:r>
              <a:rPr lang="zh-CN" altLang="zh-CN" sz="2400" dirty="0">
                <a:latin typeface="Times New Roman" panose="02020603050405020304" pitchFamily="18" charset="0"/>
              </a:rPr>
              <a:t>和</a:t>
            </a:r>
            <a:r>
              <a:rPr lang="en-US" altLang="zh-CN" sz="2400" dirty="0">
                <a:latin typeface="Times New Roman" panose="02020603050405020304" pitchFamily="18" charset="0"/>
              </a:rPr>
              <a:t> 2 </a:t>
            </a:r>
            <a:r>
              <a:rPr lang="zh-CN" altLang="zh-CN" sz="2400" dirty="0">
                <a:latin typeface="Times New Roman" panose="02020603050405020304" pitchFamily="18" charset="0"/>
              </a:rPr>
              <a:t>的客户</a:t>
            </a:r>
            <a:r>
              <a:rPr lang="zh-CN" altLang="zh-CN" sz="2400" dirty="0">
                <a:solidFill>
                  <a:srgbClr val="FF0000"/>
                </a:solidFill>
                <a:latin typeface="Times New Roman" panose="02020603050405020304" pitchFamily="18" charset="0"/>
              </a:rPr>
              <a:t>进程</a:t>
            </a:r>
            <a:r>
              <a:rPr lang="zh-CN" altLang="zh-CN" sz="2400" dirty="0">
                <a:latin typeface="Times New Roman" panose="02020603050405020304" pitchFamily="18" charset="0"/>
              </a:rPr>
              <a:t>提供服务</a:t>
            </a:r>
            <a:endParaRPr lang="zh-CN" altLang="en-US" sz="2400" dirty="0">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smtClean="0"/>
              <a:t>1.6 </a:t>
            </a:r>
            <a:r>
              <a:rPr lang="zh-CN" altLang="en-US" dirty="0" smtClean="0"/>
              <a:t>多</a:t>
            </a:r>
            <a:r>
              <a:rPr lang="zh-CN" altLang="en-US" dirty="0"/>
              <a:t>个服务器进程</a:t>
            </a:r>
            <a:r>
              <a:rPr lang="zh-CN" altLang="en-US" dirty="0" smtClean="0"/>
              <a:t>同时运行</a:t>
            </a:r>
            <a:endParaRPr lang="zh-CN" altLang="en-US" dirty="0"/>
          </a:p>
        </p:txBody>
      </p:sp>
    </p:spTree>
    <p:extLst>
      <p:ext uri="{BB962C8B-B14F-4D97-AF65-F5344CB8AC3E}">
        <p14:creationId xmlns:p14="http://schemas.microsoft.com/office/powerpoint/2010/main" val="1096504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Freeform 2"/>
          <p:cNvSpPr>
            <a:spLocks/>
          </p:cNvSpPr>
          <p:nvPr/>
        </p:nvSpPr>
        <p:spPr bwMode="auto">
          <a:xfrm>
            <a:off x="3817938" y="2047240"/>
            <a:ext cx="4048125" cy="3833813"/>
          </a:xfrm>
          <a:custGeom>
            <a:avLst/>
            <a:gdLst>
              <a:gd name="T0" fmla="*/ 2147483646 w 2550"/>
              <a:gd name="T1" fmla="*/ 0 h 2415"/>
              <a:gd name="T2" fmla="*/ 2147483646 w 2550"/>
              <a:gd name="T3" fmla="*/ 0 h 2415"/>
              <a:gd name="T4" fmla="*/ 2147483646 w 2550"/>
              <a:gd name="T5" fmla="*/ 2147483646 h 2415"/>
              <a:gd name="T6" fmla="*/ 0 w 2550"/>
              <a:gd name="T7" fmla="*/ 2147483646 h 24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50" h="2415">
                <a:moveTo>
                  <a:pt x="592" y="0"/>
                </a:moveTo>
                <a:lnTo>
                  <a:pt x="2544" y="0"/>
                </a:lnTo>
                <a:lnTo>
                  <a:pt x="2550" y="2415"/>
                </a:lnTo>
                <a:lnTo>
                  <a:pt x="0" y="2415"/>
                </a:lnTo>
              </a:path>
            </a:pathLst>
          </a:custGeom>
          <a:noFill/>
          <a:ln w="19050">
            <a:solidFill>
              <a:schemeClr val="tx2">
                <a:lumMod val="60000"/>
                <a:lumOff val="4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149" name="Freeform 3"/>
          <p:cNvSpPr>
            <a:spLocks/>
          </p:cNvSpPr>
          <p:nvPr/>
        </p:nvSpPr>
        <p:spPr bwMode="auto">
          <a:xfrm>
            <a:off x="7129463" y="2845753"/>
            <a:ext cx="638175" cy="852487"/>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150" name="Text Box 4"/>
          <p:cNvSpPr txBox="1">
            <a:spLocks noChangeArrowheads="1"/>
          </p:cNvSpPr>
          <p:nvPr/>
        </p:nvSpPr>
        <p:spPr bwMode="auto">
          <a:xfrm>
            <a:off x="758825" y="1280478"/>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800" dirty="0">
                <a:solidFill>
                  <a:srgbClr val="FF0000"/>
                </a:solidFill>
                <a:effectLst>
                  <a:outerShdw blurRad="38100" dist="38100" dir="2700000" algn="tl">
                    <a:srgbClr val="000000">
                      <a:alpha val="43137"/>
                    </a:srgbClr>
                  </a:outerShdw>
                </a:effectLst>
                <a:ea typeface="+mn-ea"/>
              </a:rPr>
              <a:t>报文</a:t>
            </a:r>
            <a:endParaRPr lang="zh-CN" altLang="en-US" sz="1800" dirty="0">
              <a:solidFill>
                <a:schemeClr val="accent2"/>
              </a:solidFill>
              <a:effectLst>
                <a:outerShdw blurRad="38100" dist="38100" dir="2700000" algn="tl">
                  <a:srgbClr val="000000">
                    <a:alpha val="43137"/>
                  </a:srgbClr>
                </a:outerShdw>
              </a:effectLst>
              <a:ea typeface="+mn-ea"/>
            </a:endParaRPr>
          </a:p>
        </p:txBody>
      </p:sp>
      <p:sp>
        <p:nvSpPr>
          <p:cNvPr id="134151" name="Text Box 5"/>
          <p:cNvSpPr txBox="1">
            <a:spLocks noChangeArrowheads="1"/>
          </p:cNvSpPr>
          <p:nvPr/>
        </p:nvSpPr>
        <p:spPr bwMode="auto">
          <a:xfrm>
            <a:off x="525463" y="155511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800" dirty="0">
                <a:solidFill>
                  <a:srgbClr val="FF0000"/>
                </a:solidFill>
                <a:effectLst>
                  <a:outerShdw blurRad="38100" dist="38100" dir="2700000" algn="tl">
                    <a:srgbClr val="000000">
                      <a:alpha val="43137"/>
                    </a:srgbClr>
                  </a:outerShdw>
                </a:effectLst>
                <a:ea typeface="+mn-ea"/>
              </a:rPr>
              <a:t>段</a:t>
            </a:r>
            <a:endParaRPr lang="zh-CN" altLang="en-US" sz="1800" dirty="0">
              <a:solidFill>
                <a:schemeClr val="accent2"/>
              </a:solidFill>
              <a:effectLst>
                <a:outerShdw blurRad="38100" dist="38100" dir="2700000" algn="tl">
                  <a:srgbClr val="000000">
                    <a:alpha val="43137"/>
                  </a:srgbClr>
                </a:outerShdw>
              </a:effectLst>
              <a:ea typeface="+mn-ea"/>
            </a:endParaRPr>
          </a:p>
        </p:txBody>
      </p:sp>
      <p:sp>
        <p:nvSpPr>
          <p:cNvPr id="134152" name="Text Box 6"/>
          <p:cNvSpPr txBox="1">
            <a:spLocks noChangeArrowheads="1"/>
          </p:cNvSpPr>
          <p:nvPr/>
        </p:nvSpPr>
        <p:spPr bwMode="auto">
          <a:xfrm>
            <a:off x="241300" y="186785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800" dirty="0">
                <a:solidFill>
                  <a:srgbClr val="FF0000"/>
                </a:solidFill>
                <a:effectLst>
                  <a:outerShdw blurRad="38100" dist="38100" dir="2700000" algn="tl">
                    <a:srgbClr val="000000">
                      <a:alpha val="43137"/>
                    </a:srgbClr>
                  </a:outerShdw>
                </a:effectLst>
                <a:ea typeface="+mn-ea"/>
              </a:rPr>
              <a:t>数据报</a:t>
            </a:r>
            <a:endParaRPr lang="zh-CN" altLang="en-US" sz="1800" dirty="0">
              <a:solidFill>
                <a:schemeClr val="accent2"/>
              </a:solidFill>
              <a:effectLst>
                <a:outerShdw blurRad="38100" dist="38100" dir="2700000" algn="tl">
                  <a:srgbClr val="000000">
                    <a:alpha val="43137"/>
                  </a:srgbClr>
                </a:outerShdw>
              </a:effectLst>
              <a:ea typeface="+mn-ea"/>
            </a:endParaRPr>
          </a:p>
        </p:txBody>
      </p:sp>
      <p:sp>
        <p:nvSpPr>
          <p:cNvPr id="134153" name="Text Box 7"/>
          <p:cNvSpPr txBox="1">
            <a:spLocks noChangeArrowheads="1"/>
          </p:cNvSpPr>
          <p:nvPr/>
        </p:nvSpPr>
        <p:spPr bwMode="auto">
          <a:xfrm>
            <a:off x="195263" y="22012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800" dirty="0">
                <a:solidFill>
                  <a:srgbClr val="FF0000"/>
                </a:solidFill>
                <a:effectLst>
                  <a:outerShdw blurRad="38100" dist="38100" dir="2700000" algn="tl">
                    <a:srgbClr val="000000">
                      <a:alpha val="43137"/>
                    </a:srgbClr>
                  </a:outerShdw>
                </a:effectLst>
                <a:ea typeface="+mn-ea"/>
              </a:rPr>
              <a:t>帧</a:t>
            </a:r>
            <a:endParaRPr lang="zh-CN" altLang="en-US" sz="1800" dirty="0">
              <a:solidFill>
                <a:schemeClr val="accent2"/>
              </a:solidFill>
              <a:effectLst>
                <a:outerShdw blurRad="38100" dist="38100" dir="2700000" algn="tl">
                  <a:srgbClr val="000000">
                    <a:alpha val="43137"/>
                  </a:srgbClr>
                </a:outerShdw>
              </a:effectLst>
              <a:ea typeface="+mn-ea"/>
            </a:endParaRPr>
          </a:p>
        </p:txBody>
      </p:sp>
      <p:sp>
        <p:nvSpPr>
          <p:cNvPr id="134154" name="Text Box 8"/>
          <p:cNvSpPr txBox="1">
            <a:spLocks noChangeArrowheads="1"/>
          </p:cNvSpPr>
          <p:nvPr/>
        </p:nvSpPr>
        <p:spPr bwMode="auto">
          <a:xfrm>
            <a:off x="2890838" y="7572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dirty="0">
                <a:effectLst>
                  <a:outerShdw blurRad="38100" dist="38100" dir="2700000" algn="tl">
                    <a:srgbClr val="000000">
                      <a:alpha val="43137"/>
                    </a:srgbClr>
                  </a:outerShdw>
                </a:effectLst>
                <a:latin typeface="Comic Sans MS" panose="030F0702030302020204" pitchFamily="66" charset="0"/>
              </a:rPr>
              <a:t>源</a:t>
            </a:r>
          </a:p>
        </p:txBody>
      </p:sp>
      <p:graphicFrame>
        <p:nvGraphicFramePr>
          <p:cNvPr id="134155" name="Object 9"/>
          <p:cNvGraphicFramePr>
            <a:graphicFrameLocks noChangeAspect="1"/>
          </p:cNvGraphicFramePr>
          <p:nvPr>
            <p:extLst>
              <p:ext uri="{D42A27DB-BD31-4B8C-83A1-F6EECF244321}">
                <p14:modId xmlns:p14="http://schemas.microsoft.com/office/powerpoint/2010/main" val="230616878"/>
              </p:ext>
            </p:extLst>
          </p:nvPr>
        </p:nvGraphicFramePr>
        <p:xfrm>
          <a:off x="4098925" y="1801178"/>
          <a:ext cx="646113" cy="533400"/>
        </p:xfrm>
        <a:graphic>
          <a:graphicData uri="http://schemas.openxmlformats.org/presentationml/2006/ole">
            <mc:AlternateContent xmlns:mc="http://schemas.openxmlformats.org/markup-compatibility/2006">
              <mc:Choice xmlns:v="urn:schemas-microsoft-com:vml" Requires="v">
                <p:oleObj spid="_x0000_s7792"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1801178"/>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56" name="Freeform 10"/>
          <p:cNvSpPr>
            <a:spLocks/>
          </p:cNvSpPr>
          <p:nvPr/>
        </p:nvSpPr>
        <p:spPr bwMode="auto">
          <a:xfrm>
            <a:off x="3868738" y="1253490"/>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nvGrpSpPr>
          <p:cNvPr id="134157" name="Group 11"/>
          <p:cNvGrpSpPr>
            <a:grpSpLocks/>
          </p:cNvGrpSpPr>
          <p:nvPr/>
        </p:nvGrpSpPr>
        <p:grpSpPr bwMode="auto">
          <a:xfrm>
            <a:off x="7488238" y="3426778"/>
            <a:ext cx="976312" cy="277812"/>
            <a:chOff x="198" y="3765"/>
            <a:chExt cx="693" cy="287"/>
          </a:xfrm>
          <a:solidFill>
            <a:srgbClr val="00B0F0"/>
          </a:solidFill>
        </p:grpSpPr>
        <p:sp>
          <p:nvSpPr>
            <p:cNvPr id="134303" name="Freeform 12"/>
            <p:cNvSpPr>
              <a:spLocks/>
            </p:cNvSpPr>
            <p:nvPr/>
          </p:nvSpPr>
          <p:spPr bwMode="auto">
            <a:xfrm>
              <a:off x="198" y="3888"/>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64">
                  <a:moveTo>
                    <a:pt x="179" y="0"/>
                  </a:moveTo>
                  <a:lnTo>
                    <a:pt x="672" y="0"/>
                  </a:lnTo>
                  <a:lnTo>
                    <a:pt x="508" y="164"/>
                  </a:lnTo>
                  <a:lnTo>
                    <a:pt x="0" y="164"/>
                  </a:lnTo>
                  <a:lnTo>
                    <a:pt x="179" y="0"/>
                  </a:lnTo>
                  <a:close/>
                </a:path>
              </a:pathLst>
            </a:cu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304" name="Freeform 13"/>
            <p:cNvSpPr>
              <a:spLocks/>
            </p:cNvSpPr>
            <p:nvPr/>
          </p:nvSpPr>
          <p:spPr bwMode="auto">
            <a:xfrm>
              <a:off x="213" y="3765"/>
              <a:ext cx="658" cy="281"/>
            </a:xfrm>
            <a:custGeom>
              <a:avLst/>
              <a:gdLst>
                <a:gd name="T0" fmla="*/ 0 w 658"/>
                <a:gd name="T1" fmla="*/ 281 h 281"/>
                <a:gd name="T2" fmla="*/ 13 w 658"/>
                <a:gd name="T3" fmla="*/ 150 h 281"/>
                <a:gd name="T4" fmla="*/ 658 w 658"/>
                <a:gd name="T5" fmla="*/ 0 h 281"/>
                <a:gd name="T6" fmla="*/ 658 w 658"/>
                <a:gd name="T7" fmla="*/ 130 h 281"/>
                <a:gd name="T8" fmla="*/ 0 w 658"/>
                <a:gd name="T9" fmla="*/ 281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81">
                  <a:moveTo>
                    <a:pt x="0" y="281"/>
                  </a:moveTo>
                  <a:lnTo>
                    <a:pt x="13" y="150"/>
                  </a:lnTo>
                  <a:lnTo>
                    <a:pt x="658" y="0"/>
                  </a:lnTo>
                  <a:lnTo>
                    <a:pt x="658" y="130"/>
                  </a:lnTo>
                  <a:lnTo>
                    <a:pt x="0" y="281"/>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305" name="Freeform 14"/>
            <p:cNvSpPr>
              <a:spLocks/>
            </p:cNvSpPr>
            <p:nvPr/>
          </p:nvSpPr>
          <p:spPr bwMode="auto">
            <a:xfrm>
              <a:off x="219" y="3765"/>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64">
                  <a:moveTo>
                    <a:pt x="179" y="0"/>
                  </a:moveTo>
                  <a:lnTo>
                    <a:pt x="672" y="0"/>
                  </a:lnTo>
                  <a:lnTo>
                    <a:pt x="508" y="164"/>
                  </a:lnTo>
                  <a:lnTo>
                    <a:pt x="0" y="164"/>
                  </a:lnTo>
                  <a:lnTo>
                    <a:pt x="179" y="0"/>
                  </a:lnTo>
                  <a:close/>
                </a:path>
              </a:pathLst>
            </a:cu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nvGrpSpPr>
            <p:cNvPr id="134306" name="Group 15"/>
            <p:cNvGrpSpPr>
              <a:grpSpLocks/>
            </p:cNvGrpSpPr>
            <p:nvPr/>
          </p:nvGrpSpPr>
          <p:grpSpPr bwMode="auto">
            <a:xfrm>
              <a:off x="423" y="3789"/>
              <a:ext cx="238" cy="103"/>
              <a:chOff x="2848" y="848"/>
              <a:chExt cx="140" cy="98"/>
            </a:xfrm>
            <a:grpFill/>
          </p:grpSpPr>
          <p:sp>
            <p:nvSpPr>
              <p:cNvPr id="134311" name="Line 16"/>
              <p:cNvSpPr>
                <a:spLocks noChangeShapeType="1"/>
              </p:cNvSpPr>
              <p:nvPr/>
            </p:nvSpPr>
            <p:spPr bwMode="auto">
              <a:xfrm flipV="1">
                <a:off x="2848" y="848"/>
                <a:ext cx="50" cy="2"/>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312" name="Line 17"/>
              <p:cNvSpPr>
                <a:spLocks noChangeShapeType="1"/>
              </p:cNvSpPr>
              <p:nvPr/>
            </p:nvSpPr>
            <p:spPr bwMode="auto">
              <a:xfrm>
                <a:off x="2944" y="946"/>
                <a:ext cx="44"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313" name="Line 18"/>
              <p:cNvSpPr>
                <a:spLocks noChangeShapeType="1"/>
              </p:cNvSpPr>
              <p:nvPr/>
            </p:nvSpPr>
            <p:spPr bwMode="auto">
              <a:xfrm>
                <a:off x="2894" y="850"/>
                <a:ext cx="52" cy="9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134307" name="Group 19"/>
            <p:cNvGrpSpPr>
              <a:grpSpLocks/>
            </p:cNvGrpSpPr>
            <p:nvPr/>
          </p:nvGrpSpPr>
          <p:grpSpPr bwMode="auto">
            <a:xfrm flipV="1">
              <a:off x="437" y="3787"/>
              <a:ext cx="238" cy="103"/>
              <a:chOff x="2848" y="848"/>
              <a:chExt cx="140" cy="98"/>
            </a:xfrm>
            <a:grpFill/>
          </p:grpSpPr>
          <p:sp>
            <p:nvSpPr>
              <p:cNvPr id="134308" name="Line 20"/>
              <p:cNvSpPr>
                <a:spLocks noChangeShapeType="1"/>
              </p:cNvSpPr>
              <p:nvPr/>
            </p:nvSpPr>
            <p:spPr bwMode="auto">
              <a:xfrm flipV="1">
                <a:off x="2848" y="848"/>
                <a:ext cx="50" cy="2"/>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309" name="Line 21"/>
              <p:cNvSpPr>
                <a:spLocks noChangeShapeType="1"/>
              </p:cNvSpPr>
              <p:nvPr/>
            </p:nvSpPr>
            <p:spPr bwMode="auto">
              <a:xfrm>
                <a:off x="2944" y="946"/>
                <a:ext cx="44"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310" name="Line 22"/>
              <p:cNvSpPr>
                <a:spLocks noChangeShapeType="1"/>
              </p:cNvSpPr>
              <p:nvPr/>
            </p:nvSpPr>
            <p:spPr bwMode="auto">
              <a:xfrm>
                <a:off x="2894" y="850"/>
                <a:ext cx="52" cy="9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sp>
        <p:nvSpPr>
          <p:cNvPr id="134158" name="Rectangle 23"/>
          <p:cNvSpPr>
            <a:spLocks noChangeArrowheads="1"/>
          </p:cNvSpPr>
          <p:nvPr/>
        </p:nvSpPr>
        <p:spPr bwMode="auto">
          <a:xfrm>
            <a:off x="2644775" y="1259840"/>
            <a:ext cx="1296988" cy="15462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159" name="Rectangle 24"/>
          <p:cNvSpPr>
            <a:spLocks noChangeArrowheads="1"/>
          </p:cNvSpPr>
          <p:nvPr/>
        </p:nvSpPr>
        <p:spPr bwMode="auto">
          <a:xfrm>
            <a:off x="2597150" y="1331278"/>
            <a:ext cx="1273175" cy="15367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160" name="Line 25"/>
          <p:cNvSpPr>
            <a:spLocks noChangeShapeType="1"/>
          </p:cNvSpPr>
          <p:nvPr/>
        </p:nvSpPr>
        <p:spPr bwMode="auto">
          <a:xfrm>
            <a:off x="2597150" y="1648778"/>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161" name="Text Box 26"/>
          <p:cNvSpPr txBox="1">
            <a:spLocks noChangeArrowheads="1"/>
          </p:cNvSpPr>
          <p:nvPr/>
        </p:nvSpPr>
        <p:spPr bwMode="auto">
          <a:xfrm>
            <a:off x="2554288" y="1297940"/>
            <a:ext cx="1544637"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0"/>
              </a:spcBef>
              <a:buClrTx/>
              <a:buSzTx/>
              <a:buFontTx/>
              <a:buNone/>
            </a:pPr>
            <a:r>
              <a:rPr lang="zh-CN" altLang="en-US" sz="1800">
                <a:ea typeface="+mn-ea"/>
              </a:rPr>
              <a:t>应用层</a:t>
            </a:r>
          </a:p>
          <a:p>
            <a:pPr>
              <a:lnSpc>
                <a:spcPct val="105000"/>
              </a:lnSpc>
              <a:spcBef>
                <a:spcPct val="0"/>
              </a:spcBef>
              <a:buClrTx/>
              <a:buSzTx/>
              <a:buFontTx/>
              <a:buNone/>
            </a:pPr>
            <a:r>
              <a:rPr lang="zh-CN" altLang="en-US" sz="1800">
                <a:ea typeface="+mn-ea"/>
              </a:rPr>
              <a:t>运输层</a:t>
            </a:r>
            <a:r>
              <a:rPr lang="zh-CN" altLang="en-US" sz="1800">
                <a:solidFill>
                  <a:schemeClr val="bg1"/>
                </a:solidFill>
                <a:ea typeface="+mn-ea"/>
              </a:rPr>
              <a:t>层</a:t>
            </a:r>
            <a:endParaRPr lang="zh-CN" altLang="en-US" sz="1800">
              <a:ea typeface="+mn-ea"/>
            </a:endParaRPr>
          </a:p>
          <a:p>
            <a:pPr>
              <a:lnSpc>
                <a:spcPct val="105000"/>
              </a:lnSpc>
              <a:spcBef>
                <a:spcPct val="0"/>
              </a:spcBef>
              <a:buClrTx/>
              <a:buSzTx/>
              <a:buFontTx/>
              <a:buNone/>
            </a:pPr>
            <a:r>
              <a:rPr lang="zh-CN" altLang="en-US" sz="1800">
                <a:ea typeface="+mn-ea"/>
              </a:rPr>
              <a:t>网络层</a:t>
            </a:r>
          </a:p>
          <a:p>
            <a:pPr>
              <a:lnSpc>
                <a:spcPct val="105000"/>
              </a:lnSpc>
              <a:spcBef>
                <a:spcPct val="0"/>
              </a:spcBef>
              <a:buClrTx/>
              <a:buSzTx/>
              <a:buFontTx/>
              <a:buNone/>
            </a:pPr>
            <a:r>
              <a:rPr lang="zh-CN" altLang="en-US" sz="1800">
                <a:ea typeface="+mn-ea"/>
              </a:rPr>
              <a:t>链路层</a:t>
            </a:r>
          </a:p>
          <a:p>
            <a:pPr>
              <a:lnSpc>
                <a:spcPct val="105000"/>
              </a:lnSpc>
              <a:spcBef>
                <a:spcPct val="0"/>
              </a:spcBef>
              <a:buClrTx/>
              <a:buSzTx/>
              <a:buFontTx/>
              <a:buNone/>
            </a:pPr>
            <a:r>
              <a:rPr lang="zh-CN" altLang="en-US" sz="1800">
                <a:ea typeface="+mn-ea"/>
              </a:rPr>
              <a:t>物理层</a:t>
            </a:r>
          </a:p>
        </p:txBody>
      </p:sp>
      <p:sp>
        <p:nvSpPr>
          <p:cNvPr id="134162" name="Line 27"/>
          <p:cNvSpPr>
            <a:spLocks noChangeShapeType="1"/>
          </p:cNvSpPr>
          <p:nvPr/>
        </p:nvSpPr>
        <p:spPr bwMode="auto">
          <a:xfrm>
            <a:off x="2605088" y="1969453"/>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163" name="Line 28"/>
          <p:cNvSpPr>
            <a:spLocks noChangeShapeType="1"/>
          </p:cNvSpPr>
          <p:nvPr/>
        </p:nvSpPr>
        <p:spPr bwMode="auto">
          <a:xfrm>
            <a:off x="2609850" y="2250440"/>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164" name="Line 29"/>
          <p:cNvSpPr>
            <a:spLocks noChangeShapeType="1"/>
          </p:cNvSpPr>
          <p:nvPr/>
        </p:nvSpPr>
        <p:spPr bwMode="auto">
          <a:xfrm>
            <a:off x="2609850" y="2526665"/>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134165" name="Group 30"/>
          <p:cNvGrpSpPr>
            <a:grpSpLocks/>
          </p:cNvGrpSpPr>
          <p:nvPr/>
        </p:nvGrpSpPr>
        <p:grpSpPr bwMode="auto">
          <a:xfrm>
            <a:off x="1041400" y="2240915"/>
            <a:ext cx="1479550" cy="303213"/>
            <a:chOff x="332" y="2224"/>
            <a:chExt cx="932" cy="191"/>
          </a:xfrm>
        </p:grpSpPr>
        <p:sp>
          <p:nvSpPr>
            <p:cNvPr id="134295" name="Rectangle 31"/>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96" name="Rectangle 32"/>
            <p:cNvSpPr>
              <a:spLocks noChangeArrowheads="1"/>
            </p:cNvSpPr>
            <p:nvPr/>
          </p:nvSpPr>
          <p:spPr bwMode="auto">
            <a:xfrm>
              <a:off x="706"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97" name="Rectangle 33"/>
            <p:cNvSpPr>
              <a:spLocks noChangeArrowheads="1"/>
            </p:cNvSpPr>
            <p:nvPr/>
          </p:nvSpPr>
          <p:spPr bwMode="auto">
            <a:xfrm>
              <a:off x="520"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dirty="0" err="1">
                  <a:ea typeface="+mn-ea"/>
                </a:rPr>
                <a:t>H</a:t>
              </a:r>
              <a:r>
                <a:rPr lang="en-US" altLang="zh-CN" sz="1800" baseline="-25000" dirty="0" err="1">
                  <a:ea typeface="+mn-ea"/>
                </a:rPr>
                <a:t>n</a:t>
              </a:r>
              <a:endParaRPr lang="en-US" altLang="zh-CN" sz="1800" baseline="-25000" dirty="0">
                <a:ea typeface="+mn-ea"/>
              </a:endParaRPr>
            </a:p>
          </p:txBody>
        </p:sp>
        <p:sp>
          <p:nvSpPr>
            <p:cNvPr id="134298" name="Rectangle 34"/>
            <p:cNvSpPr>
              <a:spLocks noChangeArrowheads="1"/>
            </p:cNvSpPr>
            <p:nvPr/>
          </p:nvSpPr>
          <p:spPr bwMode="auto">
            <a:xfrm>
              <a:off x="332"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l</a:t>
              </a:r>
            </a:p>
          </p:txBody>
        </p:sp>
        <p:sp>
          <p:nvSpPr>
            <p:cNvPr id="134299" name="Rectangle 35"/>
            <p:cNvSpPr>
              <a:spLocks noChangeArrowheads="1"/>
            </p:cNvSpPr>
            <p:nvPr/>
          </p:nvSpPr>
          <p:spPr bwMode="auto">
            <a:xfrm>
              <a:off x="836" y="222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300" name="Line 36"/>
            <p:cNvSpPr>
              <a:spLocks noChangeShapeType="1"/>
            </p:cNvSpPr>
            <p:nvPr/>
          </p:nvSpPr>
          <p:spPr bwMode="auto">
            <a:xfrm>
              <a:off x="510" y="2241"/>
              <a:ext cx="0" cy="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301" name="Line 37"/>
            <p:cNvSpPr>
              <a:spLocks noChangeShapeType="1"/>
            </p:cNvSpPr>
            <p:nvPr/>
          </p:nvSpPr>
          <p:spPr bwMode="auto">
            <a:xfrm>
              <a:off x="690" y="2247"/>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302" name="Line 38"/>
            <p:cNvSpPr>
              <a:spLocks noChangeShapeType="1"/>
            </p:cNvSpPr>
            <p:nvPr/>
          </p:nvSpPr>
          <p:spPr bwMode="auto">
            <a:xfrm>
              <a:off x="882" y="224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66" name="Group 39"/>
          <p:cNvGrpSpPr>
            <a:grpSpLocks/>
          </p:cNvGrpSpPr>
          <p:nvPr/>
        </p:nvGrpSpPr>
        <p:grpSpPr bwMode="auto">
          <a:xfrm>
            <a:off x="1309688" y="1942465"/>
            <a:ext cx="1208087" cy="303213"/>
            <a:chOff x="501" y="1990"/>
            <a:chExt cx="761" cy="191"/>
          </a:xfrm>
        </p:grpSpPr>
        <p:sp>
          <p:nvSpPr>
            <p:cNvPr id="134289"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90" name="Rectangle 41"/>
            <p:cNvSpPr>
              <a:spLocks noChangeArrowheads="1"/>
            </p:cNvSpPr>
            <p:nvPr/>
          </p:nvSpPr>
          <p:spPr bwMode="auto">
            <a:xfrm>
              <a:off x="704"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91" name="Rectangle 42"/>
            <p:cNvSpPr>
              <a:spLocks noChangeArrowheads="1"/>
            </p:cNvSpPr>
            <p:nvPr/>
          </p:nvSpPr>
          <p:spPr bwMode="auto">
            <a:xfrm>
              <a:off x="518"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92" name="Rectangle 43"/>
            <p:cNvSpPr>
              <a:spLocks noChangeArrowheads="1"/>
            </p:cNvSpPr>
            <p:nvPr/>
          </p:nvSpPr>
          <p:spPr bwMode="auto">
            <a:xfrm>
              <a:off x="834" y="1991"/>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93" name="Line 44"/>
            <p:cNvSpPr>
              <a:spLocks noChangeShapeType="1"/>
            </p:cNvSpPr>
            <p:nvPr/>
          </p:nvSpPr>
          <p:spPr bwMode="auto">
            <a:xfrm>
              <a:off x="688" y="2013"/>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94" name="Line 45"/>
            <p:cNvSpPr>
              <a:spLocks noChangeShapeType="1"/>
            </p:cNvSpPr>
            <p:nvPr/>
          </p:nvSpPr>
          <p:spPr bwMode="auto">
            <a:xfrm>
              <a:off x="880" y="2010"/>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67" name="Group 46"/>
          <p:cNvGrpSpPr>
            <a:grpSpLocks/>
          </p:cNvGrpSpPr>
          <p:nvPr/>
        </p:nvGrpSpPr>
        <p:grpSpPr bwMode="auto">
          <a:xfrm>
            <a:off x="1612900" y="1634490"/>
            <a:ext cx="890588" cy="303213"/>
            <a:chOff x="645" y="1734"/>
            <a:chExt cx="561" cy="191"/>
          </a:xfrm>
        </p:grpSpPr>
        <p:sp>
          <p:nvSpPr>
            <p:cNvPr id="134285" name="Rectangle 47"/>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86" name="Rectangle 48"/>
            <p:cNvSpPr>
              <a:spLocks noChangeArrowheads="1"/>
            </p:cNvSpPr>
            <p:nvPr/>
          </p:nvSpPr>
          <p:spPr bwMode="auto">
            <a:xfrm>
              <a:off x="648" y="173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87" name="Rectangle 49"/>
            <p:cNvSpPr>
              <a:spLocks noChangeArrowheads="1"/>
            </p:cNvSpPr>
            <p:nvPr/>
          </p:nvSpPr>
          <p:spPr bwMode="auto">
            <a:xfrm>
              <a:off x="778" y="173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88" name="Line 50"/>
            <p:cNvSpPr>
              <a:spLocks noChangeShapeType="1"/>
            </p:cNvSpPr>
            <p:nvPr/>
          </p:nvSpPr>
          <p:spPr bwMode="auto">
            <a:xfrm>
              <a:off x="824" y="175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68" name="Group 51"/>
          <p:cNvGrpSpPr>
            <a:grpSpLocks/>
          </p:cNvGrpSpPr>
          <p:nvPr/>
        </p:nvGrpSpPr>
        <p:grpSpPr bwMode="auto">
          <a:xfrm>
            <a:off x="1819275" y="1323340"/>
            <a:ext cx="679450" cy="301625"/>
            <a:chOff x="780" y="1553"/>
            <a:chExt cx="428" cy="190"/>
          </a:xfrm>
        </p:grpSpPr>
        <p:sp>
          <p:nvSpPr>
            <p:cNvPr id="134283" name="Rectangle 52"/>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84" name="Rectangle 53"/>
            <p:cNvSpPr>
              <a:spLocks noChangeArrowheads="1"/>
            </p:cNvSpPr>
            <p:nvPr/>
          </p:nvSpPr>
          <p:spPr bwMode="auto">
            <a:xfrm>
              <a:off x="780" y="1553"/>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grpSp>
      <p:sp>
        <p:nvSpPr>
          <p:cNvPr id="134169" name="Text Box 54"/>
          <p:cNvSpPr txBox="1">
            <a:spLocks noChangeArrowheads="1"/>
          </p:cNvSpPr>
          <p:nvPr/>
        </p:nvSpPr>
        <p:spPr bwMode="auto">
          <a:xfrm>
            <a:off x="1547813" y="466534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dirty="0">
                <a:effectLst>
                  <a:outerShdw blurRad="38100" dist="38100" dir="2700000" algn="tl">
                    <a:srgbClr val="000000">
                      <a:alpha val="43137"/>
                    </a:srgbClr>
                  </a:outerShdw>
                </a:effectLst>
                <a:ea typeface="+mn-ea"/>
              </a:rPr>
              <a:t>目的地</a:t>
            </a:r>
          </a:p>
        </p:txBody>
      </p:sp>
      <p:graphicFrame>
        <p:nvGraphicFramePr>
          <p:cNvPr id="134170" name="Object 55"/>
          <p:cNvGraphicFramePr>
            <a:graphicFrameLocks noChangeAspect="1"/>
          </p:cNvGraphicFramePr>
          <p:nvPr>
            <p:extLst>
              <p:ext uri="{D42A27DB-BD31-4B8C-83A1-F6EECF244321}">
                <p14:modId xmlns:p14="http://schemas.microsoft.com/office/powerpoint/2010/main" val="2255798437"/>
              </p:ext>
            </p:extLst>
          </p:nvPr>
        </p:nvGraphicFramePr>
        <p:xfrm>
          <a:off x="3209925" y="5687378"/>
          <a:ext cx="646113" cy="533400"/>
        </p:xfrm>
        <a:graphic>
          <a:graphicData uri="http://schemas.openxmlformats.org/presentationml/2006/ole">
            <mc:AlternateContent xmlns:mc="http://schemas.openxmlformats.org/markup-compatibility/2006">
              <mc:Choice xmlns:v="urn:schemas-microsoft-com:vml" Requires="v">
                <p:oleObj spid="_x0000_s7793"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5687378"/>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71" name="Freeform 56"/>
          <p:cNvSpPr>
            <a:spLocks/>
          </p:cNvSpPr>
          <p:nvPr/>
        </p:nvSpPr>
        <p:spPr bwMode="auto">
          <a:xfrm>
            <a:off x="2979738" y="5139690"/>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172" name="Rectangle 57"/>
          <p:cNvSpPr>
            <a:spLocks noChangeArrowheads="1"/>
          </p:cNvSpPr>
          <p:nvPr/>
        </p:nvSpPr>
        <p:spPr bwMode="auto">
          <a:xfrm>
            <a:off x="1755775" y="5146040"/>
            <a:ext cx="1296988" cy="15462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173" name="Rectangle 58"/>
          <p:cNvSpPr>
            <a:spLocks noChangeArrowheads="1"/>
          </p:cNvSpPr>
          <p:nvPr/>
        </p:nvSpPr>
        <p:spPr bwMode="auto">
          <a:xfrm>
            <a:off x="1708150" y="5217478"/>
            <a:ext cx="1273175" cy="15367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174" name="Line 59"/>
          <p:cNvSpPr>
            <a:spLocks noChangeShapeType="1"/>
          </p:cNvSpPr>
          <p:nvPr/>
        </p:nvSpPr>
        <p:spPr bwMode="auto">
          <a:xfrm>
            <a:off x="1708150" y="5534978"/>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175" name="Text Box 60"/>
          <p:cNvSpPr txBox="1">
            <a:spLocks noChangeArrowheads="1"/>
          </p:cNvSpPr>
          <p:nvPr/>
        </p:nvSpPr>
        <p:spPr bwMode="auto">
          <a:xfrm>
            <a:off x="1665288" y="5184140"/>
            <a:ext cx="13176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000">
                <a:ea typeface="+mn-ea"/>
              </a:rPr>
              <a:t>应用层</a:t>
            </a:r>
          </a:p>
          <a:p>
            <a:pPr>
              <a:spcBef>
                <a:spcPct val="0"/>
              </a:spcBef>
              <a:buClrTx/>
              <a:buSzTx/>
              <a:buFontTx/>
              <a:buNone/>
            </a:pPr>
            <a:r>
              <a:rPr lang="zh-CN" altLang="en-US" sz="2000">
                <a:ea typeface="+mn-ea"/>
              </a:rPr>
              <a:t>运输层</a:t>
            </a:r>
            <a:r>
              <a:rPr lang="zh-CN" altLang="en-US" sz="2000">
                <a:solidFill>
                  <a:schemeClr val="bg1"/>
                </a:solidFill>
                <a:ea typeface="+mn-ea"/>
              </a:rPr>
              <a:t>层</a:t>
            </a:r>
            <a:endParaRPr lang="zh-CN" altLang="en-US" sz="2000">
              <a:ea typeface="+mn-ea"/>
            </a:endParaRPr>
          </a:p>
          <a:p>
            <a:pPr>
              <a:spcBef>
                <a:spcPct val="0"/>
              </a:spcBef>
              <a:buClrTx/>
              <a:buSzTx/>
              <a:buFontTx/>
              <a:buNone/>
            </a:pPr>
            <a:r>
              <a:rPr lang="zh-CN" altLang="en-US" sz="2000">
                <a:ea typeface="+mn-ea"/>
              </a:rPr>
              <a:t>网络层</a:t>
            </a:r>
          </a:p>
          <a:p>
            <a:pPr>
              <a:spcBef>
                <a:spcPct val="0"/>
              </a:spcBef>
              <a:buClrTx/>
              <a:buSzTx/>
              <a:buFontTx/>
              <a:buNone/>
            </a:pPr>
            <a:r>
              <a:rPr lang="zh-CN" altLang="en-US" sz="2000">
                <a:ea typeface="+mn-ea"/>
              </a:rPr>
              <a:t>链路层</a:t>
            </a:r>
          </a:p>
          <a:p>
            <a:pPr>
              <a:spcBef>
                <a:spcPct val="0"/>
              </a:spcBef>
              <a:buClrTx/>
              <a:buSzTx/>
              <a:buFontTx/>
              <a:buNone/>
            </a:pPr>
            <a:r>
              <a:rPr lang="zh-CN" altLang="en-US" sz="2000">
                <a:ea typeface="+mn-ea"/>
              </a:rPr>
              <a:t>物理层</a:t>
            </a:r>
          </a:p>
        </p:txBody>
      </p:sp>
      <p:sp>
        <p:nvSpPr>
          <p:cNvPr id="134176" name="Line 61"/>
          <p:cNvSpPr>
            <a:spLocks noChangeShapeType="1"/>
          </p:cNvSpPr>
          <p:nvPr/>
        </p:nvSpPr>
        <p:spPr bwMode="auto">
          <a:xfrm>
            <a:off x="1716088" y="5855653"/>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177" name="Line 62"/>
          <p:cNvSpPr>
            <a:spLocks noChangeShapeType="1"/>
          </p:cNvSpPr>
          <p:nvPr/>
        </p:nvSpPr>
        <p:spPr bwMode="auto">
          <a:xfrm>
            <a:off x="1720850" y="6136640"/>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178" name="Line 63"/>
          <p:cNvSpPr>
            <a:spLocks noChangeShapeType="1"/>
          </p:cNvSpPr>
          <p:nvPr/>
        </p:nvSpPr>
        <p:spPr bwMode="auto">
          <a:xfrm>
            <a:off x="1720850" y="6412865"/>
            <a:ext cx="12636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134179" name="Group 64"/>
          <p:cNvGrpSpPr>
            <a:grpSpLocks/>
          </p:cNvGrpSpPr>
          <p:nvPr/>
        </p:nvGrpSpPr>
        <p:grpSpPr bwMode="auto">
          <a:xfrm>
            <a:off x="152400" y="6127115"/>
            <a:ext cx="1479550" cy="303213"/>
            <a:chOff x="332" y="2224"/>
            <a:chExt cx="932" cy="191"/>
          </a:xfrm>
        </p:grpSpPr>
        <p:sp>
          <p:nvSpPr>
            <p:cNvPr id="134275"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76" name="Rectangle 66"/>
            <p:cNvSpPr>
              <a:spLocks noChangeArrowheads="1"/>
            </p:cNvSpPr>
            <p:nvPr/>
          </p:nvSpPr>
          <p:spPr bwMode="auto">
            <a:xfrm>
              <a:off x="706"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77" name="Rectangle 67"/>
            <p:cNvSpPr>
              <a:spLocks noChangeArrowheads="1"/>
            </p:cNvSpPr>
            <p:nvPr/>
          </p:nvSpPr>
          <p:spPr bwMode="auto">
            <a:xfrm>
              <a:off x="520"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78" name="Rectangle 68"/>
            <p:cNvSpPr>
              <a:spLocks noChangeArrowheads="1"/>
            </p:cNvSpPr>
            <p:nvPr/>
          </p:nvSpPr>
          <p:spPr bwMode="auto">
            <a:xfrm>
              <a:off x="332"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l</a:t>
              </a:r>
            </a:p>
          </p:txBody>
        </p:sp>
        <p:sp>
          <p:nvSpPr>
            <p:cNvPr id="134279" name="Rectangle 69"/>
            <p:cNvSpPr>
              <a:spLocks noChangeArrowheads="1"/>
            </p:cNvSpPr>
            <p:nvPr/>
          </p:nvSpPr>
          <p:spPr bwMode="auto">
            <a:xfrm>
              <a:off x="836" y="222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80" name="Line 70"/>
            <p:cNvSpPr>
              <a:spLocks noChangeShapeType="1"/>
            </p:cNvSpPr>
            <p:nvPr/>
          </p:nvSpPr>
          <p:spPr bwMode="auto">
            <a:xfrm>
              <a:off x="510" y="2241"/>
              <a:ext cx="0" cy="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81" name="Line 71"/>
            <p:cNvSpPr>
              <a:spLocks noChangeShapeType="1"/>
            </p:cNvSpPr>
            <p:nvPr/>
          </p:nvSpPr>
          <p:spPr bwMode="auto">
            <a:xfrm>
              <a:off x="690" y="2247"/>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82" name="Line 72"/>
            <p:cNvSpPr>
              <a:spLocks noChangeShapeType="1"/>
            </p:cNvSpPr>
            <p:nvPr/>
          </p:nvSpPr>
          <p:spPr bwMode="auto">
            <a:xfrm>
              <a:off x="882" y="224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80" name="Group 73"/>
          <p:cNvGrpSpPr>
            <a:grpSpLocks/>
          </p:cNvGrpSpPr>
          <p:nvPr/>
        </p:nvGrpSpPr>
        <p:grpSpPr bwMode="auto">
          <a:xfrm>
            <a:off x="420688" y="5828665"/>
            <a:ext cx="1208087" cy="303213"/>
            <a:chOff x="501" y="1990"/>
            <a:chExt cx="761" cy="191"/>
          </a:xfrm>
        </p:grpSpPr>
        <p:sp>
          <p:nvSpPr>
            <p:cNvPr id="134269"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70" name="Rectangle 75"/>
            <p:cNvSpPr>
              <a:spLocks noChangeArrowheads="1"/>
            </p:cNvSpPr>
            <p:nvPr/>
          </p:nvSpPr>
          <p:spPr bwMode="auto">
            <a:xfrm>
              <a:off x="704"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71" name="Rectangle 76"/>
            <p:cNvSpPr>
              <a:spLocks noChangeArrowheads="1"/>
            </p:cNvSpPr>
            <p:nvPr/>
          </p:nvSpPr>
          <p:spPr bwMode="auto">
            <a:xfrm>
              <a:off x="518"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72" name="Rectangle 77"/>
            <p:cNvSpPr>
              <a:spLocks noChangeArrowheads="1"/>
            </p:cNvSpPr>
            <p:nvPr/>
          </p:nvSpPr>
          <p:spPr bwMode="auto">
            <a:xfrm>
              <a:off x="834" y="1991"/>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73" name="Line 78"/>
            <p:cNvSpPr>
              <a:spLocks noChangeShapeType="1"/>
            </p:cNvSpPr>
            <p:nvPr/>
          </p:nvSpPr>
          <p:spPr bwMode="auto">
            <a:xfrm>
              <a:off x="688" y="2013"/>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74" name="Line 79"/>
            <p:cNvSpPr>
              <a:spLocks noChangeShapeType="1"/>
            </p:cNvSpPr>
            <p:nvPr/>
          </p:nvSpPr>
          <p:spPr bwMode="auto">
            <a:xfrm>
              <a:off x="880" y="2010"/>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81" name="Group 80"/>
          <p:cNvGrpSpPr>
            <a:grpSpLocks/>
          </p:cNvGrpSpPr>
          <p:nvPr/>
        </p:nvGrpSpPr>
        <p:grpSpPr bwMode="auto">
          <a:xfrm>
            <a:off x="723900" y="5520690"/>
            <a:ext cx="890588" cy="303213"/>
            <a:chOff x="645" y="1734"/>
            <a:chExt cx="561" cy="191"/>
          </a:xfrm>
        </p:grpSpPr>
        <p:sp>
          <p:nvSpPr>
            <p:cNvPr id="134265"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66" name="Rectangle 82"/>
            <p:cNvSpPr>
              <a:spLocks noChangeArrowheads="1"/>
            </p:cNvSpPr>
            <p:nvPr/>
          </p:nvSpPr>
          <p:spPr bwMode="auto">
            <a:xfrm>
              <a:off x="648" y="173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67" name="Rectangle 83"/>
            <p:cNvSpPr>
              <a:spLocks noChangeArrowheads="1"/>
            </p:cNvSpPr>
            <p:nvPr/>
          </p:nvSpPr>
          <p:spPr bwMode="auto">
            <a:xfrm>
              <a:off x="778" y="173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68" name="Line 84"/>
            <p:cNvSpPr>
              <a:spLocks noChangeShapeType="1"/>
            </p:cNvSpPr>
            <p:nvPr/>
          </p:nvSpPr>
          <p:spPr bwMode="auto">
            <a:xfrm>
              <a:off x="824" y="175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82" name="Group 85"/>
          <p:cNvGrpSpPr>
            <a:grpSpLocks/>
          </p:cNvGrpSpPr>
          <p:nvPr/>
        </p:nvGrpSpPr>
        <p:grpSpPr bwMode="auto">
          <a:xfrm>
            <a:off x="930275" y="5209540"/>
            <a:ext cx="679450" cy="301625"/>
            <a:chOff x="780" y="1553"/>
            <a:chExt cx="428" cy="190"/>
          </a:xfrm>
        </p:grpSpPr>
        <p:sp>
          <p:nvSpPr>
            <p:cNvPr id="134263"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64" name="Rectangle 87"/>
            <p:cNvSpPr>
              <a:spLocks noChangeArrowheads="1"/>
            </p:cNvSpPr>
            <p:nvPr/>
          </p:nvSpPr>
          <p:spPr bwMode="auto">
            <a:xfrm>
              <a:off x="780" y="1553"/>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grpSp>
      <p:grpSp>
        <p:nvGrpSpPr>
          <p:cNvPr id="134183" name="Group 88"/>
          <p:cNvGrpSpPr>
            <a:grpSpLocks/>
          </p:cNvGrpSpPr>
          <p:nvPr/>
        </p:nvGrpSpPr>
        <p:grpSpPr bwMode="auto">
          <a:xfrm>
            <a:off x="5654675" y="4763453"/>
            <a:ext cx="1387475" cy="1044575"/>
            <a:chOff x="3601" y="168"/>
            <a:chExt cx="874" cy="658"/>
          </a:xfrm>
        </p:grpSpPr>
        <p:sp>
          <p:nvSpPr>
            <p:cNvPr id="134258" name="Rectangle 89"/>
            <p:cNvSpPr>
              <a:spLocks noChangeArrowheads="1"/>
            </p:cNvSpPr>
            <p:nvPr/>
          </p:nvSpPr>
          <p:spPr bwMode="auto">
            <a:xfrm>
              <a:off x="3658" y="168"/>
              <a:ext cx="817" cy="59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5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60" name="Line 91"/>
            <p:cNvSpPr>
              <a:spLocks noChangeShapeType="1"/>
            </p:cNvSpPr>
            <p:nvPr/>
          </p:nvSpPr>
          <p:spPr bwMode="auto">
            <a:xfrm>
              <a:off x="3628" y="413"/>
              <a:ext cx="796"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61" name="Text Box 92"/>
            <p:cNvSpPr txBox="1">
              <a:spLocks noChangeArrowheads="1"/>
            </p:cNvSpPr>
            <p:nvPr/>
          </p:nvSpPr>
          <p:spPr bwMode="auto">
            <a:xfrm>
              <a:off x="3601" y="192"/>
              <a:ext cx="83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000">
                  <a:ea typeface="+mn-ea"/>
                </a:rPr>
                <a:t>网络层</a:t>
              </a:r>
            </a:p>
            <a:p>
              <a:pPr>
                <a:spcBef>
                  <a:spcPct val="0"/>
                </a:spcBef>
                <a:buClrTx/>
                <a:buSzTx/>
                <a:buFontTx/>
                <a:buNone/>
              </a:pPr>
              <a:r>
                <a:rPr lang="zh-CN" altLang="en-US" sz="2000">
                  <a:ea typeface="+mn-ea"/>
                </a:rPr>
                <a:t>链路层</a:t>
              </a:r>
            </a:p>
            <a:p>
              <a:pPr>
                <a:spcBef>
                  <a:spcPct val="0"/>
                </a:spcBef>
                <a:buClrTx/>
                <a:buSzTx/>
                <a:buFontTx/>
                <a:buNone/>
              </a:pPr>
              <a:r>
                <a:rPr lang="zh-CN" altLang="en-US" sz="2000">
                  <a:ea typeface="+mn-ea"/>
                </a:rPr>
                <a:t>物理层</a:t>
              </a:r>
              <a:endParaRPr lang="en-US" altLang="zh-CN" sz="2000">
                <a:ea typeface="+mn-ea"/>
              </a:endParaRPr>
            </a:p>
          </p:txBody>
        </p:sp>
        <p:sp>
          <p:nvSpPr>
            <p:cNvPr id="134262" name="Line 93"/>
            <p:cNvSpPr>
              <a:spLocks noChangeShapeType="1"/>
            </p:cNvSpPr>
            <p:nvPr/>
          </p:nvSpPr>
          <p:spPr bwMode="auto">
            <a:xfrm>
              <a:off x="3633" y="615"/>
              <a:ext cx="796"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134184" name="Group 94"/>
          <p:cNvGrpSpPr>
            <a:grpSpLocks/>
          </p:cNvGrpSpPr>
          <p:nvPr/>
        </p:nvGrpSpPr>
        <p:grpSpPr bwMode="auto">
          <a:xfrm>
            <a:off x="5821363" y="2871153"/>
            <a:ext cx="1387475" cy="739775"/>
            <a:chOff x="4696" y="597"/>
            <a:chExt cx="874" cy="466"/>
          </a:xfrm>
        </p:grpSpPr>
        <p:sp>
          <p:nvSpPr>
            <p:cNvPr id="134254" name="Rectangle 95"/>
            <p:cNvSpPr>
              <a:spLocks noChangeArrowheads="1"/>
            </p:cNvSpPr>
            <p:nvPr/>
          </p:nvSpPr>
          <p:spPr bwMode="auto">
            <a:xfrm>
              <a:off x="4753" y="597"/>
              <a:ext cx="817" cy="41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5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56" name="Line 97"/>
            <p:cNvSpPr>
              <a:spLocks noChangeShapeType="1"/>
            </p:cNvSpPr>
            <p:nvPr/>
          </p:nvSpPr>
          <p:spPr bwMode="auto">
            <a:xfrm>
              <a:off x="4723" y="842"/>
              <a:ext cx="796"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57" name="Text Box 98"/>
            <p:cNvSpPr txBox="1">
              <a:spLocks noChangeArrowheads="1"/>
            </p:cNvSpPr>
            <p:nvPr/>
          </p:nvSpPr>
          <p:spPr bwMode="auto">
            <a:xfrm>
              <a:off x="4696" y="621"/>
              <a:ext cx="83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000">
                  <a:ea typeface="+mn-ea"/>
                </a:rPr>
                <a:t>链路层</a:t>
              </a:r>
            </a:p>
            <a:p>
              <a:pPr>
                <a:spcBef>
                  <a:spcPct val="0"/>
                </a:spcBef>
                <a:buClrTx/>
                <a:buSzTx/>
                <a:buFontTx/>
                <a:buNone/>
              </a:pPr>
              <a:r>
                <a:rPr lang="zh-CN" altLang="en-US" sz="2000">
                  <a:ea typeface="+mn-ea"/>
                </a:rPr>
                <a:t>物理层</a:t>
              </a:r>
              <a:endParaRPr lang="en-US" altLang="zh-CN" sz="2000">
                <a:ea typeface="+mn-ea"/>
              </a:endParaRPr>
            </a:p>
          </p:txBody>
        </p:sp>
      </p:grpSp>
      <p:sp>
        <p:nvSpPr>
          <p:cNvPr id="134185" name="Freeform 99"/>
          <p:cNvSpPr>
            <a:spLocks/>
          </p:cNvSpPr>
          <p:nvPr/>
        </p:nvSpPr>
        <p:spPr bwMode="auto">
          <a:xfrm>
            <a:off x="6978650" y="4755515"/>
            <a:ext cx="655638" cy="1135063"/>
          </a:xfrm>
          <a:custGeom>
            <a:avLst/>
            <a:gdLst>
              <a:gd name="T0" fmla="*/ 2147483646 w 413"/>
              <a:gd name="T1" fmla="*/ 2147483646 h 715"/>
              <a:gd name="T2" fmla="*/ 2147483646 w 413"/>
              <a:gd name="T3" fmla="*/ 0 h 715"/>
              <a:gd name="T4" fmla="*/ 0 w 413"/>
              <a:gd name="T5" fmla="*/ 2147483646 h 715"/>
              <a:gd name="T6" fmla="*/ 2147483646 w 413"/>
              <a:gd name="T7" fmla="*/ 2147483646 h 715"/>
              <a:gd name="T8" fmla="*/ 2147483646 w 413"/>
              <a:gd name="T9" fmla="*/ 2147483646 h 7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nvGrpSpPr>
          <p:cNvPr id="134186" name="Group 100"/>
          <p:cNvGrpSpPr>
            <a:grpSpLocks/>
          </p:cNvGrpSpPr>
          <p:nvPr/>
        </p:nvGrpSpPr>
        <p:grpSpPr bwMode="auto">
          <a:xfrm>
            <a:off x="7581900" y="5582603"/>
            <a:ext cx="766763" cy="433387"/>
            <a:chOff x="3600" y="219"/>
            <a:chExt cx="360" cy="175"/>
          </a:xfrm>
          <a:solidFill>
            <a:srgbClr val="00B0F0"/>
          </a:solidFill>
        </p:grpSpPr>
        <p:sp>
          <p:nvSpPr>
            <p:cNvPr id="134241" name="Oval 101"/>
            <p:cNvSpPr>
              <a:spLocks noChangeArrowheads="1"/>
            </p:cNvSpPr>
            <p:nvPr/>
          </p:nvSpPr>
          <p:spPr bwMode="auto">
            <a:xfrm>
              <a:off x="3603" y="297"/>
              <a:ext cx="357" cy="97"/>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42" name="Line 102"/>
            <p:cNvSpPr>
              <a:spLocks noChangeShapeType="1"/>
            </p:cNvSpPr>
            <p:nvPr/>
          </p:nvSpPr>
          <p:spPr bwMode="auto">
            <a:xfrm>
              <a:off x="3603" y="289"/>
              <a:ext cx="0" cy="6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43" name="Line 103"/>
            <p:cNvSpPr>
              <a:spLocks noChangeShapeType="1"/>
            </p:cNvSpPr>
            <p:nvPr/>
          </p:nvSpPr>
          <p:spPr bwMode="auto">
            <a:xfrm>
              <a:off x="3960" y="289"/>
              <a:ext cx="0" cy="6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44" name="Rectangle 104"/>
            <p:cNvSpPr>
              <a:spLocks noChangeArrowheads="1"/>
            </p:cNvSpPr>
            <p:nvPr/>
          </p:nvSpPr>
          <p:spPr bwMode="auto">
            <a:xfrm>
              <a:off x="3603" y="289"/>
              <a:ext cx="354" cy="5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en-US" sz="2400">
                <a:ea typeface="+mn-ea"/>
              </a:endParaRPr>
            </a:p>
          </p:txBody>
        </p:sp>
        <p:sp>
          <p:nvSpPr>
            <p:cNvPr id="134245" name="Oval 105"/>
            <p:cNvSpPr>
              <a:spLocks noChangeArrowheads="1"/>
            </p:cNvSpPr>
            <p:nvPr/>
          </p:nvSpPr>
          <p:spPr bwMode="auto">
            <a:xfrm>
              <a:off x="3600" y="219"/>
              <a:ext cx="357" cy="113"/>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grpSp>
          <p:nvGrpSpPr>
            <p:cNvPr id="134246" name="Group 106"/>
            <p:cNvGrpSpPr>
              <a:grpSpLocks/>
            </p:cNvGrpSpPr>
            <p:nvPr/>
          </p:nvGrpSpPr>
          <p:grpSpPr bwMode="auto">
            <a:xfrm>
              <a:off x="3686" y="244"/>
              <a:ext cx="177" cy="66"/>
              <a:chOff x="2848" y="848"/>
              <a:chExt cx="140" cy="98"/>
            </a:xfrm>
            <a:grpFill/>
          </p:grpSpPr>
          <p:sp>
            <p:nvSpPr>
              <p:cNvPr id="134251" name="Line 107"/>
              <p:cNvSpPr>
                <a:spLocks noChangeShapeType="1"/>
              </p:cNvSpPr>
              <p:nvPr/>
            </p:nvSpPr>
            <p:spPr bwMode="auto">
              <a:xfrm flipV="1">
                <a:off x="2848" y="848"/>
                <a:ext cx="50" cy="2"/>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52" name="Line 108"/>
              <p:cNvSpPr>
                <a:spLocks noChangeShapeType="1"/>
              </p:cNvSpPr>
              <p:nvPr/>
            </p:nvSpPr>
            <p:spPr bwMode="auto">
              <a:xfrm>
                <a:off x="2944" y="946"/>
                <a:ext cx="44"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53" name="Line 109"/>
              <p:cNvSpPr>
                <a:spLocks noChangeShapeType="1"/>
              </p:cNvSpPr>
              <p:nvPr/>
            </p:nvSpPr>
            <p:spPr bwMode="auto">
              <a:xfrm>
                <a:off x="2894" y="850"/>
                <a:ext cx="52" cy="9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134247" name="Group 110"/>
            <p:cNvGrpSpPr>
              <a:grpSpLocks/>
            </p:cNvGrpSpPr>
            <p:nvPr/>
          </p:nvGrpSpPr>
          <p:grpSpPr bwMode="auto">
            <a:xfrm flipV="1">
              <a:off x="3686" y="243"/>
              <a:ext cx="177" cy="66"/>
              <a:chOff x="2848" y="848"/>
              <a:chExt cx="140" cy="98"/>
            </a:xfrm>
            <a:grpFill/>
          </p:grpSpPr>
          <p:sp>
            <p:nvSpPr>
              <p:cNvPr id="134248" name="Line 111"/>
              <p:cNvSpPr>
                <a:spLocks noChangeShapeType="1"/>
              </p:cNvSpPr>
              <p:nvPr/>
            </p:nvSpPr>
            <p:spPr bwMode="auto">
              <a:xfrm flipV="1">
                <a:off x="2848" y="848"/>
                <a:ext cx="50" cy="2"/>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49" name="Line 112"/>
              <p:cNvSpPr>
                <a:spLocks noChangeShapeType="1"/>
              </p:cNvSpPr>
              <p:nvPr/>
            </p:nvSpPr>
            <p:spPr bwMode="auto">
              <a:xfrm>
                <a:off x="2944" y="946"/>
                <a:ext cx="44"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134250" name="Line 113"/>
              <p:cNvSpPr>
                <a:spLocks noChangeShapeType="1"/>
              </p:cNvSpPr>
              <p:nvPr/>
            </p:nvSpPr>
            <p:spPr bwMode="auto">
              <a:xfrm>
                <a:off x="2894" y="850"/>
                <a:ext cx="52" cy="96"/>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sp>
        <p:nvSpPr>
          <p:cNvPr id="134187" name="Freeform 114"/>
          <p:cNvSpPr>
            <a:spLocks/>
          </p:cNvSpPr>
          <p:nvPr/>
        </p:nvSpPr>
        <p:spPr bwMode="auto">
          <a:xfrm>
            <a:off x="1828800" y="1132840"/>
            <a:ext cx="5264150" cy="5494338"/>
          </a:xfrm>
          <a:custGeom>
            <a:avLst/>
            <a:gdLst>
              <a:gd name="T0" fmla="*/ 2147483646 w 3316"/>
              <a:gd name="T1" fmla="*/ 0 h 3461"/>
              <a:gd name="T2" fmla="*/ 2147483646 w 3316"/>
              <a:gd name="T3" fmla="*/ 2147483646 h 3461"/>
              <a:gd name="T4" fmla="*/ 2147483646 w 3316"/>
              <a:gd name="T5" fmla="*/ 2147483646 h 3461"/>
              <a:gd name="T6" fmla="*/ 2147483646 w 3316"/>
              <a:gd name="T7" fmla="*/ 2147483646 h 3461"/>
              <a:gd name="T8" fmla="*/ 2147483646 w 3316"/>
              <a:gd name="T9" fmla="*/ 2147483646 h 3461"/>
              <a:gd name="T10" fmla="*/ 2147483646 w 3316"/>
              <a:gd name="T11" fmla="*/ 2147483646 h 3461"/>
              <a:gd name="T12" fmla="*/ 2147483646 w 3316"/>
              <a:gd name="T13" fmla="*/ 2147483646 h 3461"/>
              <a:gd name="T14" fmla="*/ 2147483646 w 3316"/>
              <a:gd name="T15" fmla="*/ 2147483646 h 3461"/>
              <a:gd name="T16" fmla="*/ 2147483646 w 3316"/>
              <a:gd name="T17" fmla="*/ 2147483646 h 3461"/>
              <a:gd name="T18" fmla="*/ 2147483646 w 3316"/>
              <a:gd name="T19" fmla="*/ 2147483646 h 3461"/>
              <a:gd name="T20" fmla="*/ 2147483646 w 3316"/>
              <a:gd name="T21" fmla="*/ 2147483646 h 3461"/>
              <a:gd name="T22" fmla="*/ 0 w 3316"/>
              <a:gd name="T23" fmla="*/ 2147483646 h 3461"/>
              <a:gd name="T24" fmla="*/ 0 w 3316"/>
              <a:gd name="T25" fmla="*/ 2147483646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134188" name="Group 115"/>
          <p:cNvGrpSpPr>
            <a:grpSpLocks/>
          </p:cNvGrpSpPr>
          <p:nvPr/>
        </p:nvGrpSpPr>
        <p:grpSpPr bwMode="auto">
          <a:xfrm>
            <a:off x="4238625" y="5146040"/>
            <a:ext cx="1479550" cy="303213"/>
            <a:chOff x="332" y="2224"/>
            <a:chExt cx="932" cy="191"/>
          </a:xfrm>
        </p:grpSpPr>
        <p:sp>
          <p:nvSpPr>
            <p:cNvPr id="134233"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34" name="Rectangle 117"/>
            <p:cNvSpPr>
              <a:spLocks noChangeArrowheads="1"/>
            </p:cNvSpPr>
            <p:nvPr/>
          </p:nvSpPr>
          <p:spPr bwMode="auto">
            <a:xfrm>
              <a:off x="706"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35" name="Rectangle 118"/>
            <p:cNvSpPr>
              <a:spLocks noChangeArrowheads="1"/>
            </p:cNvSpPr>
            <p:nvPr/>
          </p:nvSpPr>
          <p:spPr bwMode="auto">
            <a:xfrm>
              <a:off x="520"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36" name="Rectangle 119"/>
            <p:cNvSpPr>
              <a:spLocks noChangeArrowheads="1"/>
            </p:cNvSpPr>
            <p:nvPr/>
          </p:nvSpPr>
          <p:spPr bwMode="auto">
            <a:xfrm>
              <a:off x="332"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l</a:t>
              </a:r>
            </a:p>
          </p:txBody>
        </p:sp>
        <p:sp>
          <p:nvSpPr>
            <p:cNvPr id="134237" name="Rectangle 120"/>
            <p:cNvSpPr>
              <a:spLocks noChangeArrowheads="1"/>
            </p:cNvSpPr>
            <p:nvPr/>
          </p:nvSpPr>
          <p:spPr bwMode="auto">
            <a:xfrm>
              <a:off x="836" y="222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38" name="Line 121"/>
            <p:cNvSpPr>
              <a:spLocks noChangeShapeType="1"/>
            </p:cNvSpPr>
            <p:nvPr/>
          </p:nvSpPr>
          <p:spPr bwMode="auto">
            <a:xfrm>
              <a:off x="510" y="2241"/>
              <a:ext cx="0" cy="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39" name="Line 122"/>
            <p:cNvSpPr>
              <a:spLocks noChangeShapeType="1"/>
            </p:cNvSpPr>
            <p:nvPr/>
          </p:nvSpPr>
          <p:spPr bwMode="auto">
            <a:xfrm>
              <a:off x="690" y="2247"/>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40" name="Line 123"/>
            <p:cNvSpPr>
              <a:spLocks noChangeShapeType="1"/>
            </p:cNvSpPr>
            <p:nvPr/>
          </p:nvSpPr>
          <p:spPr bwMode="auto">
            <a:xfrm>
              <a:off x="882" y="224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89" name="Group 124"/>
          <p:cNvGrpSpPr>
            <a:grpSpLocks/>
          </p:cNvGrpSpPr>
          <p:nvPr/>
        </p:nvGrpSpPr>
        <p:grpSpPr bwMode="auto">
          <a:xfrm>
            <a:off x="4497388" y="4839653"/>
            <a:ext cx="1208087" cy="303212"/>
            <a:chOff x="501" y="1990"/>
            <a:chExt cx="761" cy="191"/>
          </a:xfrm>
        </p:grpSpPr>
        <p:sp>
          <p:nvSpPr>
            <p:cNvPr id="134227"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28" name="Rectangle 126"/>
            <p:cNvSpPr>
              <a:spLocks noChangeArrowheads="1"/>
            </p:cNvSpPr>
            <p:nvPr/>
          </p:nvSpPr>
          <p:spPr bwMode="auto">
            <a:xfrm>
              <a:off x="704"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29" name="Rectangle 127"/>
            <p:cNvSpPr>
              <a:spLocks noChangeArrowheads="1"/>
            </p:cNvSpPr>
            <p:nvPr/>
          </p:nvSpPr>
          <p:spPr bwMode="auto">
            <a:xfrm>
              <a:off x="518"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30" name="Rectangle 128"/>
            <p:cNvSpPr>
              <a:spLocks noChangeArrowheads="1"/>
            </p:cNvSpPr>
            <p:nvPr/>
          </p:nvSpPr>
          <p:spPr bwMode="auto">
            <a:xfrm>
              <a:off x="834" y="1991"/>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31" name="Line 129"/>
            <p:cNvSpPr>
              <a:spLocks noChangeShapeType="1"/>
            </p:cNvSpPr>
            <p:nvPr/>
          </p:nvSpPr>
          <p:spPr bwMode="auto">
            <a:xfrm>
              <a:off x="688" y="2013"/>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32" name="Line 130"/>
            <p:cNvSpPr>
              <a:spLocks noChangeShapeType="1"/>
            </p:cNvSpPr>
            <p:nvPr/>
          </p:nvSpPr>
          <p:spPr bwMode="auto">
            <a:xfrm>
              <a:off x="880" y="2010"/>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90" name="Group 131"/>
          <p:cNvGrpSpPr>
            <a:grpSpLocks/>
          </p:cNvGrpSpPr>
          <p:nvPr/>
        </p:nvGrpSpPr>
        <p:grpSpPr bwMode="auto">
          <a:xfrm>
            <a:off x="7035800" y="5174615"/>
            <a:ext cx="1479550" cy="303213"/>
            <a:chOff x="332" y="2224"/>
            <a:chExt cx="932" cy="191"/>
          </a:xfrm>
        </p:grpSpPr>
        <p:sp>
          <p:nvSpPr>
            <p:cNvPr id="134219" name="Rectangle 132"/>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20" name="Rectangle 133"/>
            <p:cNvSpPr>
              <a:spLocks noChangeArrowheads="1"/>
            </p:cNvSpPr>
            <p:nvPr/>
          </p:nvSpPr>
          <p:spPr bwMode="auto">
            <a:xfrm>
              <a:off x="706"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21" name="Rectangle 134"/>
            <p:cNvSpPr>
              <a:spLocks noChangeArrowheads="1"/>
            </p:cNvSpPr>
            <p:nvPr/>
          </p:nvSpPr>
          <p:spPr bwMode="auto">
            <a:xfrm>
              <a:off x="520"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22" name="Rectangle 135"/>
            <p:cNvSpPr>
              <a:spLocks noChangeArrowheads="1"/>
            </p:cNvSpPr>
            <p:nvPr/>
          </p:nvSpPr>
          <p:spPr bwMode="auto">
            <a:xfrm>
              <a:off x="332"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l</a:t>
              </a:r>
            </a:p>
          </p:txBody>
        </p:sp>
        <p:sp>
          <p:nvSpPr>
            <p:cNvPr id="134223" name="Rectangle 136"/>
            <p:cNvSpPr>
              <a:spLocks noChangeArrowheads="1"/>
            </p:cNvSpPr>
            <p:nvPr/>
          </p:nvSpPr>
          <p:spPr bwMode="auto">
            <a:xfrm>
              <a:off x="836" y="222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24" name="Line 137"/>
            <p:cNvSpPr>
              <a:spLocks noChangeShapeType="1"/>
            </p:cNvSpPr>
            <p:nvPr/>
          </p:nvSpPr>
          <p:spPr bwMode="auto">
            <a:xfrm>
              <a:off x="510" y="2241"/>
              <a:ext cx="0" cy="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25" name="Line 138"/>
            <p:cNvSpPr>
              <a:spLocks noChangeShapeType="1"/>
            </p:cNvSpPr>
            <p:nvPr/>
          </p:nvSpPr>
          <p:spPr bwMode="auto">
            <a:xfrm>
              <a:off x="690" y="2247"/>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26" name="Line 139"/>
            <p:cNvSpPr>
              <a:spLocks noChangeShapeType="1"/>
            </p:cNvSpPr>
            <p:nvPr/>
          </p:nvSpPr>
          <p:spPr bwMode="auto">
            <a:xfrm>
              <a:off x="882" y="224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91" name="Group 140"/>
          <p:cNvGrpSpPr>
            <a:grpSpLocks/>
          </p:cNvGrpSpPr>
          <p:nvPr/>
        </p:nvGrpSpPr>
        <p:grpSpPr bwMode="auto">
          <a:xfrm>
            <a:off x="7294563" y="4868228"/>
            <a:ext cx="1208087" cy="303212"/>
            <a:chOff x="501" y="1990"/>
            <a:chExt cx="761" cy="191"/>
          </a:xfrm>
        </p:grpSpPr>
        <p:sp>
          <p:nvSpPr>
            <p:cNvPr id="134213"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214" name="Rectangle 142"/>
            <p:cNvSpPr>
              <a:spLocks noChangeArrowheads="1"/>
            </p:cNvSpPr>
            <p:nvPr/>
          </p:nvSpPr>
          <p:spPr bwMode="auto">
            <a:xfrm>
              <a:off x="704"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215" name="Rectangle 143"/>
            <p:cNvSpPr>
              <a:spLocks noChangeArrowheads="1"/>
            </p:cNvSpPr>
            <p:nvPr/>
          </p:nvSpPr>
          <p:spPr bwMode="auto">
            <a:xfrm>
              <a:off x="518" y="1990"/>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16" name="Rectangle 144"/>
            <p:cNvSpPr>
              <a:spLocks noChangeArrowheads="1"/>
            </p:cNvSpPr>
            <p:nvPr/>
          </p:nvSpPr>
          <p:spPr bwMode="auto">
            <a:xfrm>
              <a:off x="834" y="1991"/>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17" name="Line 145"/>
            <p:cNvSpPr>
              <a:spLocks noChangeShapeType="1"/>
            </p:cNvSpPr>
            <p:nvPr/>
          </p:nvSpPr>
          <p:spPr bwMode="auto">
            <a:xfrm>
              <a:off x="688" y="2013"/>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18" name="Line 146"/>
            <p:cNvSpPr>
              <a:spLocks noChangeShapeType="1"/>
            </p:cNvSpPr>
            <p:nvPr/>
          </p:nvSpPr>
          <p:spPr bwMode="auto">
            <a:xfrm>
              <a:off x="880" y="2010"/>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grpSp>
        <p:nvGrpSpPr>
          <p:cNvPr id="134192" name="Group 147"/>
          <p:cNvGrpSpPr>
            <a:grpSpLocks/>
          </p:cNvGrpSpPr>
          <p:nvPr/>
        </p:nvGrpSpPr>
        <p:grpSpPr bwMode="auto">
          <a:xfrm>
            <a:off x="4408488" y="2953703"/>
            <a:ext cx="1479550" cy="303212"/>
            <a:chOff x="332" y="2224"/>
            <a:chExt cx="932" cy="191"/>
          </a:xfrm>
        </p:grpSpPr>
        <p:sp>
          <p:nvSpPr>
            <p:cNvPr id="134205" name="Rectangle 148"/>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cs typeface="Times New Roman" panose="02020603050405020304" pitchFamily="18" charset="0"/>
              </a:endParaRPr>
            </a:p>
          </p:txBody>
        </p:sp>
        <p:sp>
          <p:nvSpPr>
            <p:cNvPr id="134206" name="Rectangle 149"/>
            <p:cNvSpPr>
              <a:spLocks noChangeArrowheads="1"/>
            </p:cNvSpPr>
            <p:nvPr/>
          </p:nvSpPr>
          <p:spPr bwMode="auto">
            <a:xfrm>
              <a:off x="706"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cs typeface="Times New Roman" panose="02020603050405020304" pitchFamily="18" charset="0"/>
                </a:rPr>
                <a:t>H</a:t>
              </a:r>
              <a:r>
                <a:rPr lang="en-US" altLang="zh-CN" sz="1800" baseline="-25000">
                  <a:ea typeface="+mn-ea"/>
                  <a:cs typeface="Times New Roman" panose="02020603050405020304" pitchFamily="18" charset="0"/>
                </a:rPr>
                <a:t>t</a:t>
              </a:r>
            </a:p>
          </p:txBody>
        </p:sp>
        <p:sp>
          <p:nvSpPr>
            <p:cNvPr id="134207" name="Rectangle 150"/>
            <p:cNvSpPr>
              <a:spLocks noChangeArrowheads="1"/>
            </p:cNvSpPr>
            <p:nvPr/>
          </p:nvSpPr>
          <p:spPr bwMode="auto">
            <a:xfrm>
              <a:off x="520"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cs typeface="Times New Roman" panose="02020603050405020304" pitchFamily="18" charset="0"/>
                </a:rPr>
                <a:t>H</a:t>
              </a:r>
              <a:r>
                <a:rPr lang="en-US" altLang="zh-CN" sz="1800" baseline="-25000">
                  <a:ea typeface="+mn-ea"/>
                  <a:cs typeface="Times New Roman" panose="02020603050405020304" pitchFamily="18" charset="0"/>
                </a:rPr>
                <a:t>n</a:t>
              </a:r>
            </a:p>
          </p:txBody>
        </p:sp>
        <p:sp>
          <p:nvSpPr>
            <p:cNvPr id="134208" name="Rectangle 151"/>
            <p:cNvSpPr>
              <a:spLocks noChangeArrowheads="1"/>
            </p:cNvSpPr>
            <p:nvPr/>
          </p:nvSpPr>
          <p:spPr bwMode="auto">
            <a:xfrm>
              <a:off x="332"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cs typeface="Times New Roman" panose="02020603050405020304" pitchFamily="18" charset="0"/>
                </a:rPr>
                <a:t>H</a:t>
              </a:r>
              <a:r>
                <a:rPr lang="en-US" altLang="zh-CN" sz="1800" baseline="-25000">
                  <a:ea typeface="+mn-ea"/>
                  <a:cs typeface="Times New Roman" panose="02020603050405020304" pitchFamily="18" charset="0"/>
                </a:rPr>
                <a:t>l</a:t>
              </a:r>
            </a:p>
          </p:txBody>
        </p:sp>
        <p:sp>
          <p:nvSpPr>
            <p:cNvPr id="134209" name="Rectangle 152"/>
            <p:cNvSpPr>
              <a:spLocks noChangeArrowheads="1"/>
            </p:cNvSpPr>
            <p:nvPr/>
          </p:nvSpPr>
          <p:spPr bwMode="auto">
            <a:xfrm>
              <a:off x="836" y="222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cs typeface="Times New Roman" panose="02020603050405020304" pitchFamily="18" charset="0"/>
                </a:rPr>
                <a:t>M</a:t>
              </a:r>
            </a:p>
          </p:txBody>
        </p:sp>
        <p:sp>
          <p:nvSpPr>
            <p:cNvPr id="134210" name="Line 153"/>
            <p:cNvSpPr>
              <a:spLocks noChangeShapeType="1"/>
            </p:cNvSpPr>
            <p:nvPr/>
          </p:nvSpPr>
          <p:spPr bwMode="auto">
            <a:xfrm>
              <a:off x="510" y="2241"/>
              <a:ext cx="0" cy="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4211" name="Line 154"/>
            <p:cNvSpPr>
              <a:spLocks noChangeShapeType="1"/>
            </p:cNvSpPr>
            <p:nvPr/>
          </p:nvSpPr>
          <p:spPr bwMode="auto">
            <a:xfrm>
              <a:off x="690" y="2247"/>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4212" name="Line 155"/>
            <p:cNvSpPr>
              <a:spLocks noChangeShapeType="1"/>
            </p:cNvSpPr>
            <p:nvPr/>
          </p:nvSpPr>
          <p:spPr bwMode="auto">
            <a:xfrm>
              <a:off x="882" y="224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34193" name="Group 156"/>
          <p:cNvGrpSpPr>
            <a:grpSpLocks/>
          </p:cNvGrpSpPr>
          <p:nvPr/>
        </p:nvGrpSpPr>
        <p:grpSpPr bwMode="auto">
          <a:xfrm>
            <a:off x="7250113" y="2982278"/>
            <a:ext cx="1479550" cy="303212"/>
            <a:chOff x="332" y="2224"/>
            <a:chExt cx="932" cy="191"/>
          </a:xfrm>
        </p:grpSpPr>
        <p:sp>
          <p:nvSpPr>
            <p:cNvPr id="134197"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ea typeface="+mn-ea"/>
              </a:endParaRPr>
            </a:p>
          </p:txBody>
        </p:sp>
        <p:sp>
          <p:nvSpPr>
            <p:cNvPr id="134198" name="Rectangle 158"/>
            <p:cNvSpPr>
              <a:spLocks noChangeArrowheads="1"/>
            </p:cNvSpPr>
            <p:nvPr/>
          </p:nvSpPr>
          <p:spPr bwMode="auto">
            <a:xfrm>
              <a:off x="706"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t</a:t>
              </a:r>
            </a:p>
          </p:txBody>
        </p:sp>
        <p:sp>
          <p:nvSpPr>
            <p:cNvPr id="134199" name="Rectangle 159"/>
            <p:cNvSpPr>
              <a:spLocks noChangeArrowheads="1"/>
            </p:cNvSpPr>
            <p:nvPr/>
          </p:nvSpPr>
          <p:spPr bwMode="auto">
            <a:xfrm>
              <a:off x="520"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n</a:t>
              </a:r>
            </a:p>
          </p:txBody>
        </p:sp>
        <p:sp>
          <p:nvSpPr>
            <p:cNvPr id="134200" name="Rectangle 160"/>
            <p:cNvSpPr>
              <a:spLocks noChangeArrowheads="1"/>
            </p:cNvSpPr>
            <p:nvPr/>
          </p:nvSpPr>
          <p:spPr bwMode="auto">
            <a:xfrm>
              <a:off x="332" y="2224"/>
              <a:ext cx="187" cy="1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H</a:t>
              </a:r>
              <a:r>
                <a:rPr lang="en-US" altLang="zh-CN" sz="1800" baseline="-25000">
                  <a:ea typeface="+mn-ea"/>
                </a:rPr>
                <a:t>l</a:t>
              </a:r>
            </a:p>
          </p:txBody>
        </p:sp>
        <p:sp>
          <p:nvSpPr>
            <p:cNvPr id="134201" name="Rectangle 161"/>
            <p:cNvSpPr>
              <a:spLocks noChangeArrowheads="1"/>
            </p:cNvSpPr>
            <p:nvPr/>
          </p:nvSpPr>
          <p:spPr bwMode="auto">
            <a:xfrm>
              <a:off x="836" y="2225"/>
              <a:ext cx="42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ea typeface="+mn-ea"/>
                </a:rPr>
                <a:t>M</a:t>
              </a:r>
            </a:p>
          </p:txBody>
        </p:sp>
        <p:sp>
          <p:nvSpPr>
            <p:cNvPr id="134202" name="Line 162"/>
            <p:cNvSpPr>
              <a:spLocks noChangeShapeType="1"/>
            </p:cNvSpPr>
            <p:nvPr/>
          </p:nvSpPr>
          <p:spPr bwMode="auto">
            <a:xfrm>
              <a:off x="510" y="2241"/>
              <a:ext cx="0" cy="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03" name="Line 163"/>
            <p:cNvSpPr>
              <a:spLocks noChangeShapeType="1"/>
            </p:cNvSpPr>
            <p:nvPr/>
          </p:nvSpPr>
          <p:spPr bwMode="auto">
            <a:xfrm>
              <a:off x="690" y="2247"/>
              <a:ext cx="0"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sp>
          <p:nvSpPr>
            <p:cNvPr id="134204" name="Line 164"/>
            <p:cNvSpPr>
              <a:spLocks noChangeShapeType="1"/>
            </p:cNvSpPr>
            <p:nvPr/>
          </p:nvSpPr>
          <p:spPr bwMode="auto">
            <a:xfrm>
              <a:off x="882" y="2244"/>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ndParaRPr>
            </a:p>
          </p:txBody>
        </p:sp>
      </p:grpSp>
      <p:sp>
        <p:nvSpPr>
          <p:cNvPr id="134194" name="Text Box 166"/>
          <p:cNvSpPr txBox="1">
            <a:spLocks noChangeArrowheads="1"/>
          </p:cNvSpPr>
          <p:nvPr/>
        </p:nvSpPr>
        <p:spPr bwMode="auto">
          <a:xfrm>
            <a:off x="7921625" y="5992178"/>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b="1">
                <a:ea typeface="+mn-ea"/>
              </a:rPr>
              <a:t>路由器</a:t>
            </a:r>
          </a:p>
        </p:txBody>
      </p:sp>
      <p:sp>
        <p:nvSpPr>
          <p:cNvPr id="134195" name="Text Box 167"/>
          <p:cNvSpPr txBox="1">
            <a:spLocks noChangeArrowheads="1"/>
          </p:cNvSpPr>
          <p:nvPr/>
        </p:nvSpPr>
        <p:spPr bwMode="auto">
          <a:xfrm>
            <a:off x="7935913" y="3679190"/>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b="1">
                <a:ea typeface="+mn-ea"/>
              </a:rPr>
              <a:t>交换机</a:t>
            </a:r>
          </a:p>
        </p:txBody>
      </p:sp>
      <p:sp>
        <p:nvSpPr>
          <p:cNvPr id="134196" name="Rectangle 168"/>
          <p:cNvSpPr>
            <a:spLocks noGrp="1" noChangeArrowheads="1"/>
          </p:cNvSpPr>
          <p:nvPr>
            <p:ph type="title"/>
          </p:nvPr>
        </p:nvSpPr>
        <p:spPr>
          <a:xfrm>
            <a:off x="335281" y="8334"/>
            <a:ext cx="8475344" cy="710486"/>
          </a:xfrm>
        </p:spPr>
        <p:txBody>
          <a:bodyPr/>
          <a:lstStyle/>
          <a:p>
            <a:r>
              <a:rPr lang="en-US" altLang="zh-CN" dirty="0" smtClean="0"/>
              <a:t>1.6 </a:t>
            </a:r>
            <a:r>
              <a:rPr lang="zh-CN" altLang="en-US" dirty="0" smtClean="0"/>
              <a:t>数据封装</a:t>
            </a:r>
          </a:p>
        </p:txBody>
      </p:sp>
    </p:spTree>
    <p:extLst>
      <p:ext uri="{BB962C8B-B14F-4D97-AF65-F5344CB8AC3E}">
        <p14:creationId xmlns:p14="http://schemas.microsoft.com/office/powerpoint/2010/main" val="230419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500"/>
                                  </p:stCondLst>
                                  <p:childTnLst>
                                    <p:set>
                                      <p:cBhvr>
                                        <p:cTn id="6" dur="1" fill="hold">
                                          <p:stCondLst>
                                            <p:cond delay="0"/>
                                          </p:stCondLst>
                                        </p:cTn>
                                        <p:tgtEl>
                                          <p:spTgt spid="134187"/>
                                        </p:tgtEl>
                                        <p:attrNameLst>
                                          <p:attrName>style.visibility</p:attrName>
                                        </p:attrNameLst>
                                      </p:cBhvr>
                                      <p:to>
                                        <p:strVal val="visible"/>
                                      </p:to>
                                    </p:set>
                                    <p:animEffect transition="in" filter="wipe(up)">
                                      <p:cBhvr>
                                        <p:cTn id="7" dur="2000"/>
                                        <p:tgtEl>
                                          <p:spTgt spid="1341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4150"/>
                                        </p:tgtEl>
                                        <p:attrNameLst>
                                          <p:attrName>style.visibility</p:attrName>
                                        </p:attrNameLst>
                                      </p:cBhvr>
                                      <p:to>
                                        <p:strVal val="visible"/>
                                      </p:to>
                                    </p:set>
                                    <p:animEffect transition="in" filter="wipe(up)">
                                      <p:cBhvr>
                                        <p:cTn id="10" dur="500"/>
                                        <p:tgtEl>
                                          <p:spTgt spid="13415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4151"/>
                                        </p:tgtEl>
                                        <p:attrNameLst>
                                          <p:attrName>style.visibility</p:attrName>
                                        </p:attrNameLst>
                                      </p:cBhvr>
                                      <p:to>
                                        <p:strVal val="visible"/>
                                      </p:to>
                                    </p:set>
                                    <p:animEffect transition="in" filter="wipe(up)">
                                      <p:cBhvr>
                                        <p:cTn id="13" dur="500"/>
                                        <p:tgtEl>
                                          <p:spTgt spid="13415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4152"/>
                                        </p:tgtEl>
                                        <p:attrNameLst>
                                          <p:attrName>style.visibility</p:attrName>
                                        </p:attrNameLst>
                                      </p:cBhvr>
                                      <p:to>
                                        <p:strVal val="visible"/>
                                      </p:to>
                                    </p:set>
                                    <p:animEffect transition="in" filter="wipe(up)">
                                      <p:cBhvr>
                                        <p:cTn id="16" dur="500"/>
                                        <p:tgtEl>
                                          <p:spTgt spid="13415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4153"/>
                                        </p:tgtEl>
                                        <p:attrNameLst>
                                          <p:attrName>style.visibility</p:attrName>
                                        </p:attrNameLst>
                                      </p:cBhvr>
                                      <p:to>
                                        <p:strVal val="visible"/>
                                      </p:to>
                                    </p:set>
                                    <p:animEffect transition="in" filter="wipe(up)">
                                      <p:cBhvr>
                                        <p:cTn id="19" dur="500"/>
                                        <p:tgtEl>
                                          <p:spTgt spid="13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P spid="134151" grpId="0"/>
      <p:bldP spid="134152" grpId="0"/>
      <p:bldP spid="134153" grpId="0"/>
      <p:bldP spid="13418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课后阅读</a:t>
            </a:r>
            <a:endParaRPr lang="zh-CN" altLang="en-US" dirty="0"/>
          </a:p>
        </p:txBody>
      </p:sp>
      <p:sp>
        <p:nvSpPr>
          <p:cNvPr id="3" name="内容占位符 2"/>
          <p:cNvSpPr txBox="1">
            <a:spLocks/>
          </p:cNvSpPr>
          <p:nvPr/>
        </p:nvSpPr>
        <p:spPr>
          <a:xfrm>
            <a:off x="291401" y="914400"/>
            <a:ext cx="8531051" cy="566927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indent="-514350">
              <a:spcAft>
                <a:spcPts val="600"/>
              </a:spcAft>
              <a:buFont typeface="+mj-lt"/>
              <a:buAutoNum type="arabicPeriod"/>
            </a:pPr>
            <a:r>
              <a:rPr lang="zh-CN" altLang="en-US" dirty="0" smtClean="0">
                <a:effectLst>
                  <a:outerShdw blurRad="38100" dist="38100" dir="2700000" algn="tl">
                    <a:srgbClr val="000000">
                      <a:alpha val="43137"/>
                    </a:srgbClr>
                  </a:outerShdw>
                </a:effectLst>
              </a:rPr>
              <a:t>网络的标准化工作。</a:t>
            </a:r>
            <a:endParaRPr lang="en-US" altLang="zh-CN" dirty="0" smtClean="0">
              <a:effectLst>
                <a:outerShdw blurRad="38100" dist="38100" dir="2700000" algn="tl">
                  <a:srgbClr val="000000">
                    <a:alpha val="43137"/>
                  </a:srgbClr>
                </a:outerShdw>
              </a:effectLst>
            </a:endParaRPr>
          </a:p>
          <a:p>
            <a:pPr marL="514350" indent="-514350">
              <a:spcAft>
                <a:spcPts val="600"/>
              </a:spcAft>
              <a:buFont typeface="+mj-lt"/>
              <a:buAutoNum type="arabicPeriod"/>
            </a:pPr>
            <a:r>
              <a:rPr lang="zh-CN" altLang="en-US" dirty="0" smtClean="0">
                <a:effectLst>
                  <a:outerShdw blurRad="38100" dist="38100" dir="2700000" algn="tl">
                    <a:srgbClr val="000000">
                      <a:alpha val="43137"/>
                    </a:srgbClr>
                  </a:outerShdw>
                </a:effectLst>
              </a:rPr>
              <a:t>了解</a:t>
            </a:r>
            <a:r>
              <a:rPr lang="zh-CN" altLang="en-US" u="sng" dirty="0" smtClean="0">
                <a:effectLst>
                  <a:outerShdw blurRad="38100" dist="38100" dir="2700000" algn="tl">
                    <a:srgbClr val="000000">
                      <a:alpha val="43137"/>
                    </a:srgbClr>
                  </a:outerShdw>
                </a:effectLst>
              </a:rPr>
              <a:t>报文交换</a:t>
            </a:r>
            <a:r>
              <a:rPr lang="zh-CN" altLang="en-US" dirty="0" smtClean="0">
                <a:effectLst>
                  <a:outerShdw blurRad="38100" dist="38100" dir="2700000" algn="tl">
                    <a:srgbClr val="000000">
                      <a:alpha val="43137"/>
                    </a:srgbClr>
                  </a:outerShdw>
                </a:effectLst>
              </a:rPr>
              <a:t>和</a:t>
            </a:r>
            <a:r>
              <a:rPr lang="zh-CN" altLang="en-US" u="sng" dirty="0" smtClean="0">
                <a:effectLst>
                  <a:outerShdw blurRad="38100" dist="38100" dir="2700000" algn="tl">
                    <a:srgbClr val="000000">
                      <a:alpha val="43137"/>
                    </a:srgbClr>
                  </a:outerShdw>
                </a:effectLst>
              </a:rPr>
              <a:t>分组交换</a:t>
            </a:r>
            <a:r>
              <a:rPr lang="zh-CN" altLang="en-US" dirty="0" smtClean="0">
                <a:effectLst>
                  <a:outerShdw blurRad="38100" dist="38100" dir="2700000" algn="tl">
                    <a:srgbClr val="000000">
                      <a:alpha val="43137"/>
                    </a:srgbClr>
                  </a:outerShdw>
                </a:effectLst>
              </a:rPr>
              <a:t>的特点和区别。</a:t>
            </a:r>
            <a:endParaRPr lang="en-US" altLang="zh-CN"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772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txBox="1">
            <a:spLocks/>
          </p:cNvSpPr>
          <p:nvPr/>
        </p:nvSpPr>
        <p:spPr>
          <a:xfrm>
            <a:off x="291401" y="914400"/>
            <a:ext cx="8531051" cy="566927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indent="-514350">
              <a:spcAft>
                <a:spcPts val="600"/>
              </a:spcAft>
              <a:buFont typeface="+mj-lt"/>
              <a:buAutoNum type="arabicPeriod"/>
            </a:pPr>
            <a:r>
              <a:rPr lang="zh-CN" altLang="en-US" dirty="0" smtClean="0">
                <a:effectLst>
                  <a:outerShdw blurRad="38100" dist="38100" dir="2700000" algn="tl">
                    <a:srgbClr val="000000">
                      <a:alpha val="43137"/>
                    </a:srgbClr>
                  </a:outerShdw>
                </a:effectLst>
              </a:rPr>
              <a:t>了解</a:t>
            </a:r>
            <a:r>
              <a:rPr lang="en-US" altLang="zh-CN" dirty="0" smtClean="0">
                <a:effectLst>
                  <a:outerShdw blurRad="38100" dist="38100" dir="2700000" algn="tl">
                    <a:srgbClr val="000000">
                      <a:alpha val="43137"/>
                    </a:srgbClr>
                  </a:outerShdw>
                </a:effectLst>
              </a:rPr>
              <a:t>ISO/OSI</a:t>
            </a:r>
            <a:r>
              <a:rPr lang="zh-CN" altLang="en-US" dirty="0" smtClean="0">
                <a:effectLst>
                  <a:outerShdw blurRad="38100" dist="38100" dir="2700000" algn="tl">
                    <a:srgbClr val="000000">
                      <a:alpha val="43137"/>
                    </a:srgbClr>
                  </a:outerShdw>
                </a:effectLst>
              </a:rPr>
              <a:t>模型每一层提供什么样的服务？</a:t>
            </a:r>
            <a:endParaRPr lang="en-US" altLang="zh-CN" dirty="0" smtClean="0">
              <a:effectLst>
                <a:outerShdw blurRad="38100" dist="38100" dir="2700000" algn="tl">
                  <a:srgbClr val="000000">
                    <a:alpha val="43137"/>
                  </a:srgbClr>
                </a:outerShdw>
              </a:effectLst>
            </a:endParaRPr>
          </a:p>
          <a:p>
            <a:pPr marL="514350" indent="-514350">
              <a:spcAft>
                <a:spcPts val="600"/>
              </a:spcAft>
              <a:buFont typeface="+mj-lt"/>
              <a:buAutoNum type="arabicPeriod"/>
            </a:pPr>
            <a:r>
              <a:rPr lang="zh-CN" altLang="en-US" dirty="0" smtClean="0">
                <a:effectLst>
                  <a:outerShdw blurRad="38100" dist="38100" dir="2700000" algn="tl">
                    <a:srgbClr val="000000">
                      <a:alpha val="43137"/>
                    </a:srgbClr>
                  </a:outerShdw>
                </a:effectLst>
              </a:rPr>
              <a:t>运输层有哪些协议，它们分别提供怎样的传输服务？</a:t>
            </a:r>
            <a:endParaRPr lang="en-US" altLang="zh-CN" dirty="0" smtClean="0">
              <a:effectLst>
                <a:outerShdw blurRad="38100" dist="38100" dir="2700000" algn="tl">
                  <a:srgbClr val="000000">
                    <a:alpha val="43137"/>
                  </a:srgbClr>
                </a:outerShdw>
              </a:effectLst>
            </a:endParaRPr>
          </a:p>
          <a:p>
            <a:pPr marL="514350" indent="-514350">
              <a:buFont typeface="+mj-lt"/>
              <a:buAutoNum type="arabicPeriod"/>
            </a:pPr>
            <a:endParaRPr lang="en-US" altLang="zh-CN"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79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1.1 </a:t>
            </a:r>
            <a:r>
              <a:rPr lang="zh-CN" altLang="en-US" dirty="0" smtClean="0"/>
              <a:t>计算机网络概述</a:t>
            </a:r>
            <a:r>
              <a:rPr lang="en-US" altLang="zh-CN" dirty="0" smtClean="0"/>
              <a:t>:</a:t>
            </a:r>
            <a:r>
              <a:rPr lang="zh-CN" altLang="en-US" dirty="0" smtClean="0"/>
              <a:t>什么是协议？</a:t>
            </a:r>
            <a:endParaRPr lang="zh-CN" altLang="en-US" dirty="0"/>
          </a:p>
        </p:txBody>
      </p:sp>
      <p:sp>
        <p:nvSpPr>
          <p:cNvPr id="4" name="Rectangle 3"/>
          <p:cNvSpPr>
            <a:spLocks noGrp="1" noChangeArrowheads="1"/>
          </p:cNvSpPr>
          <p:nvPr>
            <p:ph sz="half" idx="1"/>
          </p:nvPr>
        </p:nvSpPr>
        <p:spPr>
          <a:xfrm>
            <a:off x="533401" y="2123802"/>
            <a:ext cx="8317992" cy="574733"/>
          </a:xfrm>
        </p:spPr>
        <p:txBody>
          <a:bodyPr/>
          <a:lstStyle/>
          <a:p>
            <a:pPr>
              <a:buFont typeface="Wingdings" pitchFamily="2" charset="2"/>
              <a:buNone/>
            </a:pPr>
            <a:r>
              <a:rPr lang="zh-CN" altLang="en-US" sz="2400" dirty="0" smtClean="0">
                <a:solidFill>
                  <a:srgbClr val="CC00CC"/>
                </a:solidFill>
              </a:rPr>
              <a:t>      </a:t>
            </a:r>
            <a:r>
              <a:rPr lang="en-US" altLang="zh-CN" sz="2400" dirty="0" smtClean="0">
                <a:solidFill>
                  <a:srgbClr val="CC00CC"/>
                </a:solidFill>
              </a:rPr>
              <a:t>	</a:t>
            </a:r>
            <a:r>
              <a:rPr lang="zh-CN" altLang="en-US" b="1" u="sng" dirty="0" smtClean="0">
                <a:solidFill>
                  <a:srgbClr val="CC00CC"/>
                </a:solidFill>
              </a:rPr>
              <a:t>人类</a:t>
            </a:r>
            <a:r>
              <a:rPr lang="zh-CN" altLang="en-US" b="1" u="sng" dirty="0">
                <a:solidFill>
                  <a:srgbClr val="CC00CC"/>
                </a:solidFill>
              </a:rPr>
              <a:t>协议 </a:t>
            </a:r>
            <a:r>
              <a:rPr lang="zh-CN" altLang="en-US" b="1" dirty="0">
                <a:solidFill>
                  <a:srgbClr val="CC00CC"/>
                </a:solidFill>
              </a:rPr>
              <a:t>             </a:t>
            </a:r>
            <a:r>
              <a:rPr lang="en-US" altLang="zh-CN" b="1" dirty="0" smtClean="0">
                <a:solidFill>
                  <a:srgbClr val="CC00CC"/>
                </a:solidFill>
              </a:rPr>
              <a:t>		</a:t>
            </a:r>
            <a:r>
              <a:rPr lang="zh-CN" altLang="en-US" b="1" dirty="0" smtClean="0">
                <a:solidFill>
                  <a:srgbClr val="CC00CC"/>
                </a:solidFill>
              </a:rPr>
              <a:t> </a:t>
            </a:r>
            <a:r>
              <a:rPr lang="zh-CN" altLang="en-US" b="1" u="sng" dirty="0">
                <a:solidFill>
                  <a:srgbClr val="CC00CC"/>
                </a:solidFill>
              </a:rPr>
              <a:t>网络协议</a:t>
            </a:r>
          </a:p>
        </p:txBody>
      </p:sp>
      <p:grpSp>
        <p:nvGrpSpPr>
          <p:cNvPr id="5" name="组合 50"/>
          <p:cNvGrpSpPr/>
          <p:nvPr/>
        </p:nvGrpSpPr>
        <p:grpSpPr>
          <a:xfrm>
            <a:off x="801008" y="2483523"/>
            <a:ext cx="7876604" cy="3857625"/>
            <a:chOff x="709614" y="1962150"/>
            <a:chExt cx="7843849" cy="3857625"/>
          </a:xfrm>
        </p:grpSpPr>
        <p:sp>
          <p:nvSpPr>
            <p:cNvPr id="6" name="Line 4"/>
            <p:cNvSpPr>
              <a:spLocks noChangeShapeType="1"/>
            </p:cNvSpPr>
            <p:nvPr/>
          </p:nvSpPr>
          <p:spPr bwMode="auto">
            <a:xfrm>
              <a:off x="1257302" y="2771775"/>
              <a:ext cx="1762128" cy="276225"/>
            </a:xfrm>
            <a:prstGeom prst="line">
              <a:avLst/>
            </a:prstGeom>
            <a:noFill/>
            <a:ln w="28575">
              <a:solidFill>
                <a:srgbClr val="FF0000"/>
              </a:solidFill>
              <a:round/>
              <a:headEnd/>
              <a:tailEnd type="triangle" w="med" len="med"/>
            </a:ln>
            <a:effectLst/>
          </p:spPr>
          <p:txBody>
            <a:bodyPr wrap="none" anchor="ctr"/>
            <a:lstStyle/>
            <a:p>
              <a:endParaRPr lang="zh-CN" altLang="en-US"/>
            </a:p>
          </p:txBody>
        </p:sp>
        <p:grpSp>
          <p:nvGrpSpPr>
            <p:cNvPr id="7" name="Group 5"/>
            <p:cNvGrpSpPr>
              <a:grpSpLocks/>
            </p:cNvGrpSpPr>
            <p:nvPr/>
          </p:nvGrpSpPr>
          <p:grpSpPr bwMode="auto">
            <a:xfrm>
              <a:off x="7173923" y="2917825"/>
              <a:ext cx="355600" cy="933450"/>
              <a:chOff x="4180" y="783"/>
              <a:chExt cx="150" cy="307"/>
            </a:xfrm>
          </p:grpSpPr>
          <p:sp>
            <p:nvSpPr>
              <p:cNvPr id="44"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zh-CN" altLang="en-US"/>
              </a:p>
            </p:txBody>
          </p:sp>
          <p:sp>
            <p:nvSpPr>
              <p:cNvPr id="45" name="Rectangle 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zh-CN" altLang="en-US"/>
              </a:p>
            </p:txBody>
          </p:sp>
          <p:sp>
            <p:nvSpPr>
              <p:cNvPr id="46"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zh-CN" altLang="en-US"/>
              </a:p>
            </p:txBody>
          </p:sp>
          <p:sp>
            <p:nvSpPr>
              <p:cNvPr id="47"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zh-CN" altLang="en-US"/>
              </a:p>
            </p:txBody>
          </p:sp>
          <p:sp>
            <p:nvSpPr>
              <p:cNvPr id="48" name="Line 1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zh-CN" altLang="en-US"/>
              </a:p>
            </p:txBody>
          </p:sp>
          <p:sp>
            <p:nvSpPr>
              <p:cNvPr id="49" name="Line 1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zh-CN" altLang="en-US"/>
              </a:p>
            </p:txBody>
          </p:sp>
          <p:sp>
            <p:nvSpPr>
              <p:cNvPr id="50"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1" name="Rectangle 1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zh-CN" altLang="en-US"/>
              </a:p>
            </p:txBody>
          </p:sp>
        </p:grpSp>
        <p:graphicFrame>
          <p:nvGraphicFramePr>
            <p:cNvPr id="8" name="Object 14"/>
            <p:cNvGraphicFramePr>
              <a:graphicFrameLocks noChangeAspect="1"/>
            </p:cNvGraphicFramePr>
            <p:nvPr/>
          </p:nvGraphicFramePr>
          <p:xfrm>
            <a:off x="4543431" y="2632075"/>
            <a:ext cx="622301" cy="500063"/>
          </p:xfrm>
          <a:graphic>
            <a:graphicData uri="http://schemas.openxmlformats.org/presentationml/2006/ole">
              <mc:AlternateContent xmlns:mc="http://schemas.openxmlformats.org/markup-compatibility/2006">
                <mc:Choice xmlns:v="urn:schemas-microsoft-com:vml" Requires="v">
                  <p:oleObj spid="_x0000_s3514" name="Clip" r:id="rId4" imgW="1307263" imgH="1084139" progId="">
                    <p:embed/>
                  </p:oleObj>
                </mc:Choice>
                <mc:Fallback>
                  <p:oleObj name="Clip" r:id="rId4"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431" y="2632075"/>
                          <a:ext cx="622301"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5" descr="Alice"/>
            <p:cNvPicPr>
              <a:picLocks noChangeAspect="1" noChangeArrowheads="1"/>
            </p:cNvPicPr>
            <p:nvPr/>
          </p:nvPicPr>
          <p:blipFill>
            <a:blip r:embed="rId6" cstate="print"/>
            <a:srcRect/>
            <a:stretch>
              <a:fillRect/>
            </a:stretch>
          </p:blipFill>
          <p:spPr bwMode="auto">
            <a:xfrm>
              <a:off x="709614" y="2376488"/>
              <a:ext cx="561976" cy="693737"/>
            </a:xfrm>
            <a:prstGeom prst="rect">
              <a:avLst/>
            </a:prstGeom>
            <a:noFill/>
          </p:spPr>
        </p:pic>
        <p:pic>
          <p:nvPicPr>
            <p:cNvPr id="10" name="Picture 16" descr="Bob"/>
            <p:cNvPicPr>
              <a:picLocks noChangeAspect="1" noChangeArrowheads="1"/>
            </p:cNvPicPr>
            <p:nvPr/>
          </p:nvPicPr>
          <p:blipFill>
            <a:blip r:embed="rId7" cstate="print"/>
            <a:srcRect/>
            <a:stretch>
              <a:fillRect/>
            </a:stretch>
          </p:blipFill>
          <p:spPr bwMode="auto">
            <a:xfrm>
              <a:off x="3119861" y="2790063"/>
              <a:ext cx="676276" cy="690563"/>
            </a:xfrm>
            <a:prstGeom prst="rect">
              <a:avLst/>
            </a:prstGeom>
            <a:noFill/>
          </p:spPr>
        </p:pic>
        <p:sp>
          <p:nvSpPr>
            <p:cNvPr id="11" name="Text Box 17"/>
            <p:cNvSpPr txBox="1">
              <a:spLocks noChangeArrowheads="1"/>
            </p:cNvSpPr>
            <p:nvPr/>
          </p:nvSpPr>
          <p:spPr bwMode="auto">
            <a:xfrm>
              <a:off x="1698627" y="2484438"/>
              <a:ext cx="503239" cy="457200"/>
            </a:xfrm>
            <a:prstGeom prst="rect">
              <a:avLst/>
            </a:prstGeom>
            <a:noFill/>
            <a:ln w="9525">
              <a:noFill/>
              <a:miter lim="800000"/>
              <a:headEnd/>
              <a:tailEnd/>
            </a:ln>
            <a:effectLst/>
          </p:spPr>
          <p:txBody>
            <a:bodyPr wrap="none">
              <a:spAutoFit/>
            </a:bodyPr>
            <a:lstStyle/>
            <a:p>
              <a:pPr algn="l"/>
              <a:r>
                <a:rPr lang="en-US" altLang="zh-CN">
                  <a:solidFill>
                    <a:srgbClr val="FF0000"/>
                  </a:solidFill>
                  <a:latin typeface="Comic Sans MS" pitchFamily="66" charset="0"/>
                  <a:ea typeface="宋体" pitchFamily="2" charset="-122"/>
                </a:rPr>
                <a:t>Hi</a:t>
              </a:r>
              <a:endParaRPr lang="en-US" altLang="zh-CN">
                <a:ea typeface="宋体" pitchFamily="2" charset="-122"/>
              </a:endParaRPr>
            </a:p>
          </p:txBody>
        </p:sp>
        <p:sp>
          <p:nvSpPr>
            <p:cNvPr id="12" name="Line 18"/>
            <p:cNvSpPr>
              <a:spLocks noChangeShapeType="1"/>
            </p:cNvSpPr>
            <p:nvPr/>
          </p:nvSpPr>
          <p:spPr bwMode="auto">
            <a:xfrm flipV="1">
              <a:off x="971551" y="3352800"/>
              <a:ext cx="2085978" cy="361950"/>
            </a:xfrm>
            <a:prstGeom prst="line">
              <a:avLst/>
            </a:prstGeom>
            <a:noFill/>
            <a:ln w="28575">
              <a:solidFill>
                <a:srgbClr val="FF0000"/>
              </a:solidFill>
              <a:round/>
              <a:headEnd type="triangle" w="med" len="med"/>
              <a:tailEnd/>
            </a:ln>
            <a:effectLst/>
          </p:spPr>
          <p:txBody>
            <a:bodyPr wrap="none" anchor="ctr"/>
            <a:lstStyle/>
            <a:p>
              <a:endParaRPr lang="zh-CN" altLang="en-US"/>
            </a:p>
          </p:txBody>
        </p:sp>
        <p:sp>
          <p:nvSpPr>
            <p:cNvPr id="13" name="Text Box 19"/>
            <p:cNvSpPr txBox="1">
              <a:spLocks noChangeArrowheads="1"/>
            </p:cNvSpPr>
            <p:nvPr/>
          </p:nvSpPr>
          <p:spPr bwMode="auto">
            <a:xfrm>
              <a:off x="1689103" y="3141663"/>
              <a:ext cx="503239" cy="457200"/>
            </a:xfrm>
            <a:prstGeom prst="rect">
              <a:avLst/>
            </a:prstGeom>
            <a:noFill/>
            <a:ln w="9525">
              <a:noFill/>
              <a:miter lim="800000"/>
              <a:headEnd/>
              <a:tailEnd/>
            </a:ln>
            <a:effectLst/>
          </p:spPr>
          <p:txBody>
            <a:bodyPr wrap="none">
              <a:spAutoFit/>
            </a:bodyPr>
            <a:lstStyle/>
            <a:p>
              <a:pPr algn="l"/>
              <a:r>
                <a:rPr lang="en-US" altLang="zh-CN">
                  <a:solidFill>
                    <a:srgbClr val="FF0000"/>
                  </a:solidFill>
                  <a:latin typeface="Comic Sans MS" pitchFamily="66" charset="0"/>
                  <a:ea typeface="宋体" pitchFamily="2" charset="-122"/>
                </a:rPr>
                <a:t>Hi</a:t>
              </a:r>
              <a:endParaRPr lang="en-US" altLang="zh-CN">
                <a:ea typeface="宋体" pitchFamily="2" charset="-122"/>
              </a:endParaRPr>
            </a:p>
          </p:txBody>
        </p:sp>
        <p:sp>
          <p:nvSpPr>
            <p:cNvPr id="14" name="Line 20"/>
            <p:cNvSpPr>
              <a:spLocks noChangeShapeType="1"/>
            </p:cNvSpPr>
            <p:nvPr/>
          </p:nvSpPr>
          <p:spPr bwMode="auto">
            <a:xfrm>
              <a:off x="933451" y="3762375"/>
              <a:ext cx="2162178" cy="438150"/>
            </a:xfrm>
            <a:prstGeom prst="line">
              <a:avLst/>
            </a:prstGeom>
            <a:noFill/>
            <a:ln w="28575">
              <a:solidFill>
                <a:srgbClr val="FF0000"/>
              </a:solidFill>
              <a:round/>
              <a:headEnd/>
              <a:tailEnd type="triangle" w="med" len="med"/>
            </a:ln>
            <a:effectLst/>
          </p:spPr>
          <p:txBody>
            <a:bodyPr wrap="none" anchor="ctr"/>
            <a:lstStyle/>
            <a:p>
              <a:endParaRPr lang="zh-CN" altLang="en-US"/>
            </a:p>
          </p:txBody>
        </p:sp>
        <p:grpSp>
          <p:nvGrpSpPr>
            <p:cNvPr id="15" name="Group 21"/>
            <p:cNvGrpSpPr>
              <a:grpSpLocks/>
            </p:cNvGrpSpPr>
            <p:nvPr/>
          </p:nvGrpSpPr>
          <p:grpSpPr bwMode="auto">
            <a:xfrm>
              <a:off x="1225551" y="3741738"/>
              <a:ext cx="1587502" cy="573087"/>
              <a:chOff x="676" y="2777"/>
              <a:chExt cx="1000" cy="361"/>
            </a:xfrm>
          </p:grpSpPr>
          <p:sp>
            <p:nvSpPr>
              <p:cNvPr id="42" name="Rectangle 22"/>
              <p:cNvSpPr>
                <a:spLocks noChangeArrowheads="1"/>
              </p:cNvSpPr>
              <p:nvPr/>
            </p:nvSpPr>
            <p:spPr bwMode="auto">
              <a:xfrm>
                <a:off x="786" y="2790"/>
                <a:ext cx="588" cy="348"/>
              </a:xfrm>
              <a:prstGeom prst="rect">
                <a:avLst/>
              </a:prstGeom>
              <a:noFill/>
              <a:ln w="9525">
                <a:noFill/>
                <a:miter lim="800000"/>
                <a:headEnd/>
                <a:tailEnd/>
              </a:ln>
              <a:effectLst/>
            </p:spPr>
            <p:txBody>
              <a:bodyPr wrap="none" anchor="ctr"/>
              <a:lstStyle/>
              <a:p>
                <a:endParaRPr lang="zh-CN" altLang="en-US"/>
              </a:p>
            </p:txBody>
          </p:sp>
          <p:sp>
            <p:nvSpPr>
              <p:cNvPr id="43" name="Text Box 23"/>
              <p:cNvSpPr txBox="1">
                <a:spLocks noChangeArrowheads="1"/>
              </p:cNvSpPr>
              <p:nvPr/>
            </p:nvSpPr>
            <p:spPr bwMode="auto">
              <a:xfrm>
                <a:off x="676" y="2777"/>
                <a:ext cx="1000" cy="250"/>
              </a:xfrm>
              <a:prstGeom prst="rect">
                <a:avLst/>
              </a:prstGeom>
              <a:solidFill>
                <a:schemeClr val="bg1"/>
              </a:solidFill>
              <a:ln w="9525">
                <a:noFill/>
                <a:miter lim="800000"/>
                <a:headEnd/>
                <a:tailEnd/>
              </a:ln>
              <a:effectLst/>
            </p:spPr>
            <p:txBody>
              <a:bodyPr wrap="none">
                <a:spAutoFit/>
              </a:bodyPr>
              <a:lstStyle/>
              <a:p>
                <a:r>
                  <a:rPr lang="zh-CN" altLang="en-US" sz="2000" dirty="0">
                    <a:solidFill>
                      <a:srgbClr val="FF0000"/>
                    </a:solidFill>
                    <a:latin typeface="Comic Sans MS" pitchFamily="66" charset="0"/>
                    <a:ea typeface="宋体" pitchFamily="2" charset="-122"/>
                  </a:rPr>
                  <a:t>请问几点了</a:t>
                </a:r>
                <a:r>
                  <a:rPr lang="en-US" altLang="zh-CN" sz="2000" dirty="0">
                    <a:solidFill>
                      <a:srgbClr val="FF0000"/>
                    </a:solidFill>
                    <a:latin typeface="Comic Sans MS" pitchFamily="66" charset="0"/>
                    <a:ea typeface="宋体" pitchFamily="2" charset="-122"/>
                  </a:rPr>
                  <a:t>?</a:t>
                </a:r>
                <a:endParaRPr lang="en-US" altLang="zh-CN" sz="2000" dirty="0">
                  <a:ea typeface="宋体" pitchFamily="2" charset="-122"/>
                </a:endParaRPr>
              </a:p>
            </p:txBody>
          </p:sp>
        </p:grpSp>
        <p:sp>
          <p:nvSpPr>
            <p:cNvPr id="16" name="Line 24"/>
            <p:cNvSpPr>
              <a:spLocks noChangeShapeType="1"/>
            </p:cNvSpPr>
            <p:nvPr/>
          </p:nvSpPr>
          <p:spPr bwMode="auto">
            <a:xfrm flipV="1">
              <a:off x="1095376" y="4333875"/>
              <a:ext cx="1952628" cy="333375"/>
            </a:xfrm>
            <a:prstGeom prst="line">
              <a:avLst/>
            </a:prstGeom>
            <a:noFill/>
            <a:ln w="28575">
              <a:solidFill>
                <a:srgbClr val="FF0000"/>
              </a:solidFill>
              <a:round/>
              <a:headEnd type="triangle" w="med" len="med"/>
              <a:tailEnd/>
            </a:ln>
            <a:effectLst/>
          </p:spPr>
          <p:txBody>
            <a:bodyPr wrap="none" anchor="ctr"/>
            <a:lstStyle/>
            <a:p>
              <a:endParaRPr lang="zh-CN" altLang="en-US"/>
            </a:p>
          </p:txBody>
        </p:sp>
        <p:grpSp>
          <p:nvGrpSpPr>
            <p:cNvPr id="17" name="Group 25"/>
            <p:cNvGrpSpPr>
              <a:grpSpLocks/>
            </p:cNvGrpSpPr>
            <p:nvPr/>
          </p:nvGrpSpPr>
          <p:grpSpPr bwMode="auto">
            <a:xfrm>
              <a:off x="1489077" y="4360869"/>
              <a:ext cx="739776" cy="373063"/>
              <a:chOff x="1082" y="2771"/>
              <a:chExt cx="466" cy="235"/>
            </a:xfrm>
          </p:grpSpPr>
          <p:sp>
            <p:nvSpPr>
              <p:cNvPr id="40" name="Rectangle 26"/>
              <p:cNvSpPr>
                <a:spLocks noChangeArrowheads="1"/>
              </p:cNvSpPr>
              <p:nvPr/>
            </p:nvSpPr>
            <p:spPr bwMode="auto">
              <a:xfrm>
                <a:off x="1104" y="2820"/>
                <a:ext cx="444" cy="186"/>
              </a:xfrm>
              <a:prstGeom prst="rect">
                <a:avLst/>
              </a:prstGeom>
              <a:solidFill>
                <a:schemeClr val="bg1"/>
              </a:solidFill>
              <a:ln w="9525">
                <a:noFill/>
                <a:miter lim="800000"/>
                <a:headEnd/>
                <a:tailEnd/>
              </a:ln>
              <a:effectLst/>
            </p:spPr>
            <p:txBody>
              <a:bodyPr wrap="none" anchor="ctr"/>
              <a:lstStyle/>
              <a:p>
                <a:endParaRPr lang="zh-CN" altLang="en-US"/>
              </a:p>
            </p:txBody>
          </p:sp>
          <p:sp>
            <p:nvSpPr>
              <p:cNvPr id="41" name="Text Box 27"/>
              <p:cNvSpPr txBox="1">
                <a:spLocks noChangeArrowheads="1"/>
              </p:cNvSpPr>
              <p:nvPr/>
            </p:nvSpPr>
            <p:spPr bwMode="auto">
              <a:xfrm>
                <a:off x="1082" y="2771"/>
                <a:ext cx="424" cy="233"/>
              </a:xfrm>
              <a:prstGeom prst="rect">
                <a:avLst/>
              </a:prstGeom>
              <a:noFill/>
              <a:ln w="9525">
                <a:noFill/>
                <a:miter lim="800000"/>
                <a:headEnd/>
                <a:tailEnd/>
              </a:ln>
              <a:effectLst/>
            </p:spPr>
            <p:txBody>
              <a:bodyPr wrap="square">
                <a:spAutoFit/>
              </a:bodyPr>
              <a:lstStyle/>
              <a:p>
                <a:pPr algn="l"/>
                <a:r>
                  <a:rPr lang="en-US" altLang="zh-CN" dirty="0">
                    <a:solidFill>
                      <a:srgbClr val="FF0000"/>
                    </a:solidFill>
                    <a:latin typeface="Comic Sans MS" pitchFamily="66" charset="0"/>
                    <a:ea typeface="宋体" pitchFamily="2" charset="-122"/>
                  </a:rPr>
                  <a:t>2:00</a:t>
                </a:r>
                <a:endParaRPr lang="en-US" altLang="zh-CN" dirty="0">
                  <a:ea typeface="宋体" pitchFamily="2" charset="-122"/>
                </a:endParaRPr>
              </a:p>
            </p:txBody>
          </p:sp>
        </p:grpSp>
        <p:sp>
          <p:nvSpPr>
            <p:cNvPr id="18" name="Text Box 28"/>
            <p:cNvSpPr txBox="1">
              <a:spLocks noChangeArrowheads="1"/>
            </p:cNvSpPr>
            <p:nvPr/>
          </p:nvSpPr>
          <p:spPr bwMode="auto">
            <a:xfrm>
              <a:off x="5175257" y="2655888"/>
              <a:ext cx="1809753" cy="396875"/>
            </a:xfrm>
            <a:prstGeom prst="rect">
              <a:avLst/>
            </a:prstGeom>
            <a:noFill/>
            <a:ln w="9525">
              <a:noFill/>
              <a:miter lim="800000"/>
              <a:headEnd/>
              <a:tailEnd/>
            </a:ln>
            <a:effectLst/>
          </p:spPr>
          <p:txBody>
            <a:bodyPr wrap="none">
              <a:spAutoFit/>
            </a:bodyPr>
            <a:lstStyle/>
            <a:p>
              <a:pPr algn="l"/>
              <a:r>
                <a:rPr lang="en-US" altLang="zh-CN" sz="2000" dirty="0">
                  <a:solidFill>
                    <a:srgbClr val="FF0000"/>
                  </a:solidFill>
                  <a:latin typeface="Comic Sans MS" pitchFamily="66" charset="0"/>
                  <a:ea typeface="宋体" pitchFamily="2" charset="-122"/>
                </a:rPr>
                <a:t>TCP </a:t>
              </a:r>
              <a:r>
                <a:rPr lang="zh-CN" altLang="en-US" sz="2000" dirty="0">
                  <a:solidFill>
                    <a:srgbClr val="FF0000"/>
                  </a:solidFill>
                  <a:latin typeface="Comic Sans MS" pitchFamily="66" charset="0"/>
                  <a:ea typeface="宋体" pitchFamily="2" charset="-122"/>
                </a:rPr>
                <a:t>连接请求</a:t>
              </a:r>
              <a:r>
                <a:rPr lang="en-US" altLang="zh-CN" sz="2000" dirty="0">
                  <a:solidFill>
                    <a:srgbClr val="FF0000"/>
                  </a:solidFill>
                  <a:latin typeface="Comic Sans MS" pitchFamily="66" charset="0"/>
                  <a:ea typeface="宋体" pitchFamily="2" charset="-122"/>
                </a:rPr>
                <a:t> </a:t>
              </a:r>
              <a:endParaRPr lang="en-US" altLang="zh-CN" dirty="0">
                <a:ea typeface="宋体" pitchFamily="2" charset="-122"/>
              </a:endParaRPr>
            </a:p>
          </p:txBody>
        </p:sp>
        <p:sp>
          <p:nvSpPr>
            <p:cNvPr id="19" name="Line 29"/>
            <p:cNvSpPr>
              <a:spLocks noChangeShapeType="1"/>
            </p:cNvSpPr>
            <p:nvPr/>
          </p:nvSpPr>
          <p:spPr bwMode="auto">
            <a:xfrm flipV="1">
              <a:off x="4943482" y="4648200"/>
              <a:ext cx="2343153" cy="428625"/>
            </a:xfrm>
            <a:prstGeom prst="line">
              <a:avLst/>
            </a:prstGeom>
            <a:noFill/>
            <a:ln w="28575">
              <a:solidFill>
                <a:srgbClr val="FF0000"/>
              </a:solidFill>
              <a:round/>
              <a:headEnd type="triangle" w="med" len="med"/>
              <a:tailEnd/>
            </a:ln>
            <a:effectLst/>
          </p:spPr>
          <p:txBody>
            <a:bodyPr wrap="none" anchor="ctr"/>
            <a:lstStyle/>
            <a:p>
              <a:endParaRPr lang="zh-CN" altLang="en-US"/>
            </a:p>
          </p:txBody>
        </p:sp>
        <p:sp>
          <p:nvSpPr>
            <p:cNvPr id="20" name="Line 30"/>
            <p:cNvSpPr>
              <a:spLocks noChangeShapeType="1"/>
            </p:cNvSpPr>
            <p:nvPr/>
          </p:nvSpPr>
          <p:spPr bwMode="auto">
            <a:xfrm>
              <a:off x="5219707" y="2981325"/>
              <a:ext cx="1762128" cy="27622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21" name="Line 31"/>
            <p:cNvSpPr>
              <a:spLocks noChangeShapeType="1"/>
            </p:cNvSpPr>
            <p:nvPr/>
          </p:nvSpPr>
          <p:spPr bwMode="auto">
            <a:xfrm flipV="1">
              <a:off x="4895857" y="3476625"/>
              <a:ext cx="2085978" cy="361950"/>
            </a:xfrm>
            <a:prstGeom prst="line">
              <a:avLst/>
            </a:prstGeom>
            <a:noFill/>
            <a:ln w="28575">
              <a:solidFill>
                <a:srgbClr val="FF0000"/>
              </a:solidFill>
              <a:round/>
              <a:headEnd type="triangle" w="med" len="med"/>
              <a:tailEnd/>
            </a:ln>
            <a:effectLst/>
          </p:spPr>
          <p:txBody>
            <a:bodyPr wrap="none" anchor="ctr"/>
            <a:lstStyle/>
            <a:p>
              <a:endParaRPr lang="zh-CN" altLang="en-US"/>
            </a:p>
          </p:txBody>
        </p:sp>
        <p:grpSp>
          <p:nvGrpSpPr>
            <p:cNvPr id="22" name="Group 32"/>
            <p:cNvGrpSpPr>
              <a:grpSpLocks/>
            </p:cNvGrpSpPr>
            <p:nvPr/>
          </p:nvGrpSpPr>
          <p:grpSpPr bwMode="auto">
            <a:xfrm>
              <a:off x="5156208" y="3408363"/>
              <a:ext cx="1733553" cy="396875"/>
              <a:chOff x="3248" y="2147"/>
              <a:chExt cx="1092" cy="250"/>
            </a:xfrm>
          </p:grpSpPr>
          <p:sp>
            <p:nvSpPr>
              <p:cNvPr id="38" name="Rectangle 33"/>
              <p:cNvSpPr>
                <a:spLocks noChangeArrowheads="1"/>
              </p:cNvSpPr>
              <p:nvPr/>
            </p:nvSpPr>
            <p:spPr bwMode="auto">
              <a:xfrm>
                <a:off x="3306" y="2190"/>
                <a:ext cx="906" cy="180"/>
              </a:xfrm>
              <a:prstGeom prst="rect">
                <a:avLst/>
              </a:prstGeom>
              <a:solidFill>
                <a:schemeClr val="bg1"/>
              </a:solidFill>
              <a:ln w="9525">
                <a:noFill/>
                <a:miter lim="800000"/>
                <a:headEnd/>
                <a:tailEnd/>
              </a:ln>
              <a:effectLst/>
            </p:spPr>
            <p:txBody>
              <a:bodyPr wrap="none" anchor="ctr"/>
              <a:lstStyle/>
              <a:p>
                <a:endParaRPr lang="zh-CN" altLang="en-US"/>
              </a:p>
            </p:txBody>
          </p:sp>
          <p:sp>
            <p:nvSpPr>
              <p:cNvPr id="39" name="Text Box 34"/>
              <p:cNvSpPr txBox="1">
                <a:spLocks noChangeArrowheads="1"/>
              </p:cNvSpPr>
              <p:nvPr/>
            </p:nvSpPr>
            <p:spPr bwMode="auto">
              <a:xfrm>
                <a:off x="3248" y="2147"/>
                <a:ext cx="1092" cy="250"/>
              </a:xfrm>
              <a:prstGeom prst="rect">
                <a:avLst/>
              </a:prstGeom>
              <a:noFill/>
              <a:ln w="9525">
                <a:noFill/>
                <a:miter lim="800000"/>
                <a:headEnd/>
                <a:tailEnd/>
              </a:ln>
              <a:effectLst/>
            </p:spPr>
            <p:txBody>
              <a:bodyPr wrap="none">
                <a:spAutoFit/>
              </a:bodyPr>
              <a:lstStyle/>
              <a:p>
                <a:pPr algn="l"/>
                <a:r>
                  <a:rPr lang="en-US" altLang="zh-CN" sz="2000" dirty="0">
                    <a:solidFill>
                      <a:srgbClr val="FF0000"/>
                    </a:solidFill>
                    <a:latin typeface="Comic Sans MS" pitchFamily="66" charset="0"/>
                    <a:ea typeface="宋体" pitchFamily="2" charset="-122"/>
                  </a:rPr>
                  <a:t>TCP </a:t>
                </a:r>
                <a:r>
                  <a:rPr lang="zh-CN" altLang="en-US" sz="2000" dirty="0">
                    <a:solidFill>
                      <a:srgbClr val="FF0000"/>
                    </a:solidFill>
                    <a:latin typeface="Comic Sans MS" pitchFamily="66" charset="0"/>
                    <a:ea typeface="宋体" pitchFamily="2" charset="-122"/>
                  </a:rPr>
                  <a:t>连接响应</a:t>
                </a:r>
                <a:endParaRPr lang="zh-CN" altLang="en-US" dirty="0">
                  <a:ea typeface="宋体" pitchFamily="2" charset="-122"/>
                </a:endParaRPr>
              </a:p>
            </p:txBody>
          </p:sp>
        </p:grpSp>
        <p:sp>
          <p:nvSpPr>
            <p:cNvPr id="23" name="Line 35"/>
            <p:cNvSpPr>
              <a:spLocks noChangeShapeType="1"/>
            </p:cNvSpPr>
            <p:nvPr/>
          </p:nvSpPr>
          <p:spPr bwMode="auto">
            <a:xfrm>
              <a:off x="4943482" y="4086225"/>
              <a:ext cx="2400304" cy="419100"/>
            </a:xfrm>
            <a:prstGeom prst="line">
              <a:avLst/>
            </a:prstGeom>
            <a:noFill/>
            <a:ln w="28575">
              <a:solidFill>
                <a:srgbClr val="FF0000"/>
              </a:solidFill>
              <a:round/>
              <a:headEnd/>
              <a:tailEnd type="triangle" w="med" len="med"/>
            </a:ln>
            <a:effectLst/>
          </p:spPr>
          <p:txBody>
            <a:bodyPr wrap="none" anchor="ctr"/>
            <a:lstStyle/>
            <a:p>
              <a:endParaRPr lang="zh-CN" altLang="en-US"/>
            </a:p>
          </p:txBody>
        </p:sp>
        <p:grpSp>
          <p:nvGrpSpPr>
            <p:cNvPr id="24" name="Group 36"/>
            <p:cNvGrpSpPr>
              <a:grpSpLocks/>
            </p:cNvGrpSpPr>
            <p:nvPr/>
          </p:nvGrpSpPr>
          <p:grpSpPr bwMode="auto">
            <a:xfrm>
              <a:off x="5156208" y="4132269"/>
              <a:ext cx="3397255" cy="338138"/>
              <a:chOff x="3212" y="2585"/>
              <a:chExt cx="2140" cy="213"/>
            </a:xfrm>
          </p:grpSpPr>
          <p:sp>
            <p:nvSpPr>
              <p:cNvPr id="36" name="Rectangle 37"/>
              <p:cNvSpPr>
                <a:spLocks noChangeArrowheads="1"/>
              </p:cNvSpPr>
              <p:nvPr/>
            </p:nvSpPr>
            <p:spPr bwMode="auto">
              <a:xfrm>
                <a:off x="3252" y="2628"/>
                <a:ext cx="2100" cy="114"/>
              </a:xfrm>
              <a:prstGeom prst="rect">
                <a:avLst/>
              </a:prstGeom>
              <a:solidFill>
                <a:schemeClr val="bg1"/>
              </a:solidFill>
              <a:ln w="9525">
                <a:noFill/>
                <a:miter lim="800000"/>
                <a:headEnd/>
                <a:tailEnd/>
              </a:ln>
              <a:effectLst/>
            </p:spPr>
            <p:txBody>
              <a:bodyPr wrap="none" anchor="ctr"/>
              <a:lstStyle/>
              <a:p>
                <a:endParaRPr lang="zh-CN" altLang="en-US"/>
              </a:p>
            </p:txBody>
          </p:sp>
          <p:sp>
            <p:nvSpPr>
              <p:cNvPr id="37" name="Text Box 38"/>
              <p:cNvSpPr txBox="1">
                <a:spLocks noChangeArrowheads="1"/>
              </p:cNvSpPr>
              <p:nvPr/>
            </p:nvSpPr>
            <p:spPr bwMode="auto">
              <a:xfrm>
                <a:off x="3212" y="2585"/>
                <a:ext cx="1723" cy="213"/>
              </a:xfrm>
              <a:prstGeom prst="rect">
                <a:avLst/>
              </a:prstGeom>
              <a:noFill/>
              <a:ln w="9525">
                <a:noFill/>
                <a:miter lim="800000"/>
                <a:headEnd/>
                <a:tailEnd/>
              </a:ln>
              <a:effectLst/>
            </p:spPr>
            <p:txBody>
              <a:bodyPr wrap="square">
                <a:spAutoFit/>
              </a:bodyPr>
              <a:lstStyle/>
              <a:p>
                <a:pPr algn="l"/>
                <a:r>
                  <a:rPr lang="en-US" altLang="zh-CN" sz="1600" dirty="0">
                    <a:solidFill>
                      <a:srgbClr val="FF0000"/>
                    </a:solidFill>
                    <a:latin typeface="Comic Sans MS" pitchFamily="66" charset="0"/>
                    <a:ea typeface="宋体" pitchFamily="2" charset="-122"/>
                  </a:rPr>
                  <a:t>Get http://</a:t>
                </a:r>
                <a:r>
                  <a:rPr lang="en-US" altLang="zh-CN" sz="1600" dirty="0" smtClean="0">
                    <a:solidFill>
                      <a:srgbClr val="FF0000"/>
                    </a:solidFill>
                    <a:latin typeface="Comic Sans MS" pitchFamily="66" charset="0"/>
                    <a:ea typeface="宋体" pitchFamily="2" charset="-122"/>
                  </a:rPr>
                  <a:t>www.cuc.edu.cn</a:t>
                </a:r>
                <a:endParaRPr lang="en-US" altLang="zh-CN" sz="2000" dirty="0">
                  <a:ea typeface="宋体" pitchFamily="2" charset="-122"/>
                </a:endParaRPr>
              </a:p>
            </p:txBody>
          </p:sp>
        </p:grpSp>
        <p:grpSp>
          <p:nvGrpSpPr>
            <p:cNvPr id="25" name="Group 39"/>
            <p:cNvGrpSpPr>
              <a:grpSpLocks/>
            </p:cNvGrpSpPr>
            <p:nvPr/>
          </p:nvGrpSpPr>
          <p:grpSpPr bwMode="auto">
            <a:xfrm>
              <a:off x="5784859" y="4656138"/>
              <a:ext cx="1025527" cy="457200"/>
              <a:chOff x="1046" y="2771"/>
              <a:chExt cx="646" cy="288"/>
            </a:xfrm>
          </p:grpSpPr>
          <p:sp>
            <p:nvSpPr>
              <p:cNvPr id="34" name="Rectangle 40"/>
              <p:cNvSpPr>
                <a:spLocks noChangeArrowheads="1"/>
              </p:cNvSpPr>
              <p:nvPr/>
            </p:nvSpPr>
            <p:spPr bwMode="auto">
              <a:xfrm>
                <a:off x="1104" y="2820"/>
                <a:ext cx="444" cy="186"/>
              </a:xfrm>
              <a:prstGeom prst="rect">
                <a:avLst/>
              </a:prstGeom>
              <a:solidFill>
                <a:schemeClr val="bg1"/>
              </a:solidFill>
              <a:ln w="9525">
                <a:noFill/>
                <a:miter lim="800000"/>
                <a:headEnd/>
                <a:tailEnd/>
              </a:ln>
              <a:effectLst/>
            </p:spPr>
            <p:txBody>
              <a:bodyPr wrap="none" anchor="ctr"/>
              <a:lstStyle/>
              <a:p>
                <a:endParaRPr lang="zh-CN" altLang="en-US"/>
              </a:p>
            </p:txBody>
          </p:sp>
          <p:sp>
            <p:nvSpPr>
              <p:cNvPr id="35" name="Text Box 41"/>
              <p:cNvSpPr txBox="1">
                <a:spLocks noChangeArrowheads="1"/>
              </p:cNvSpPr>
              <p:nvPr/>
            </p:nvSpPr>
            <p:spPr bwMode="auto">
              <a:xfrm>
                <a:off x="1046" y="2771"/>
                <a:ext cx="646" cy="288"/>
              </a:xfrm>
              <a:prstGeom prst="rect">
                <a:avLst/>
              </a:prstGeom>
              <a:noFill/>
              <a:ln w="9525">
                <a:noFill/>
                <a:miter lim="800000"/>
                <a:headEnd/>
                <a:tailEnd/>
              </a:ln>
              <a:effectLst/>
            </p:spPr>
            <p:txBody>
              <a:bodyPr wrap="none">
                <a:spAutoFit/>
              </a:bodyPr>
              <a:lstStyle/>
              <a:p>
                <a:pPr algn="l"/>
                <a:r>
                  <a:rPr lang="en-US" altLang="zh-CN" dirty="0">
                    <a:solidFill>
                      <a:srgbClr val="FF0000"/>
                    </a:solidFill>
                    <a:latin typeface="Comic Sans MS" pitchFamily="66" charset="0"/>
                    <a:ea typeface="宋体" pitchFamily="2" charset="-122"/>
                  </a:rPr>
                  <a:t>&lt;</a:t>
                </a:r>
                <a:r>
                  <a:rPr lang="zh-CN" altLang="en-US" dirty="0">
                    <a:solidFill>
                      <a:srgbClr val="FF0000"/>
                    </a:solidFill>
                    <a:latin typeface="Comic Sans MS" pitchFamily="66" charset="0"/>
                    <a:ea typeface="宋体" pitchFamily="2" charset="-122"/>
                  </a:rPr>
                  <a:t>文件</a:t>
                </a:r>
                <a:r>
                  <a:rPr lang="en-US" altLang="zh-CN" dirty="0">
                    <a:solidFill>
                      <a:srgbClr val="FF0000"/>
                    </a:solidFill>
                    <a:latin typeface="Comic Sans MS" pitchFamily="66" charset="0"/>
                    <a:ea typeface="宋体" pitchFamily="2" charset="-122"/>
                  </a:rPr>
                  <a:t>&gt;</a:t>
                </a:r>
                <a:endParaRPr lang="en-US" altLang="zh-CN" dirty="0">
                  <a:ea typeface="宋体" pitchFamily="2" charset="-122"/>
                </a:endParaRPr>
              </a:p>
            </p:txBody>
          </p:sp>
        </p:grpSp>
        <p:sp>
          <p:nvSpPr>
            <p:cNvPr id="26" name="Line 42"/>
            <p:cNvSpPr>
              <a:spLocks noChangeShapeType="1"/>
            </p:cNvSpPr>
            <p:nvPr/>
          </p:nvSpPr>
          <p:spPr bwMode="auto">
            <a:xfrm>
              <a:off x="4057656" y="1962150"/>
              <a:ext cx="0" cy="3857625"/>
            </a:xfrm>
            <a:prstGeom prst="line">
              <a:avLst/>
            </a:prstGeom>
            <a:noFill/>
            <a:ln w="38100">
              <a:solidFill>
                <a:schemeClr val="accent2"/>
              </a:solidFill>
              <a:round/>
              <a:headEnd/>
              <a:tailEnd type="triangle" w="med" len="med"/>
            </a:ln>
            <a:effectLst/>
          </p:spPr>
          <p:txBody>
            <a:bodyPr wrap="none" anchor="ctr"/>
            <a:lstStyle/>
            <a:p>
              <a:endParaRPr lang="zh-CN" altLang="en-US"/>
            </a:p>
          </p:txBody>
        </p:sp>
        <p:grpSp>
          <p:nvGrpSpPr>
            <p:cNvPr id="27" name="Group 43"/>
            <p:cNvGrpSpPr>
              <a:grpSpLocks/>
            </p:cNvGrpSpPr>
            <p:nvPr/>
          </p:nvGrpSpPr>
          <p:grpSpPr bwMode="auto">
            <a:xfrm>
              <a:off x="3679830" y="5116520"/>
              <a:ext cx="742952" cy="369888"/>
              <a:chOff x="2198" y="3235"/>
              <a:chExt cx="468" cy="233"/>
            </a:xfrm>
          </p:grpSpPr>
          <p:sp>
            <p:nvSpPr>
              <p:cNvPr id="32" name="Rectangle 44"/>
              <p:cNvSpPr>
                <a:spLocks noChangeArrowheads="1"/>
              </p:cNvSpPr>
              <p:nvPr/>
            </p:nvSpPr>
            <p:spPr bwMode="auto">
              <a:xfrm>
                <a:off x="2244" y="3282"/>
                <a:ext cx="408" cy="162"/>
              </a:xfrm>
              <a:prstGeom prst="rect">
                <a:avLst/>
              </a:prstGeom>
              <a:solidFill>
                <a:schemeClr val="bg1"/>
              </a:solidFill>
              <a:ln w="9525">
                <a:noFill/>
                <a:miter lim="800000"/>
                <a:headEnd/>
                <a:tailEnd/>
              </a:ln>
              <a:effectLst/>
            </p:spPr>
            <p:txBody>
              <a:bodyPr wrap="none" anchor="ctr"/>
              <a:lstStyle/>
              <a:p>
                <a:endParaRPr lang="zh-CN" altLang="en-US"/>
              </a:p>
            </p:txBody>
          </p:sp>
          <p:sp>
            <p:nvSpPr>
              <p:cNvPr id="33" name="Text Box 45"/>
              <p:cNvSpPr txBox="1">
                <a:spLocks noChangeArrowheads="1"/>
              </p:cNvSpPr>
              <p:nvPr/>
            </p:nvSpPr>
            <p:spPr bwMode="auto">
              <a:xfrm>
                <a:off x="2198" y="3235"/>
                <a:ext cx="468" cy="233"/>
              </a:xfrm>
              <a:prstGeom prst="rect">
                <a:avLst/>
              </a:prstGeom>
              <a:noFill/>
              <a:ln w="9525">
                <a:noFill/>
                <a:miter lim="800000"/>
                <a:headEnd/>
                <a:tailEnd/>
              </a:ln>
              <a:effectLst/>
            </p:spPr>
            <p:txBody>
              <a:bodyPr wrap="square">
                <a:spAutoFit/>
              </a:bodyPr>
              <a:lstStyle/>
              <a:p>
                <a:pPr algn="l"/>
                <a:r>
                  <a:rPr lang="zh-CN" altLang="en-US" dirty="0">
                    <a:solidFill>
                      <a:schemeClr val="accent2"/>
                    </a:solidFill>
                    <a:latin typeface="Comic Sans MS" pitchFamily="66" charset="0"/>
                    <a:ea typeface="宋体" pitchFamily="2" charset="-122"/>
                  </a:rPr>
                  <a:t>时间</a:t>
                </a:r>
                <a:endParaRPr lang="zh-CN" altLang="en-US" dirty="0">
                  <a:ea typeface="宋体" pitchFamily="2" charset="-122"/>
                </a:endParaRPr>
              </a:p>
            </p:txBody>
          </p:sp>
        </p:grpSp>
        <p:sp>
          <p:nvSpPr>
            <p:cNvPr id="28" name="AutoShape 46"/>
            <p:cNvSpPr>
              <a:spLocks noChangeArrowheads="1"/>
            </p:cNvSpPr>
            <p:nvPr/>
          </p:nvSpPr>
          <p:spPr bwMode="auto">
            <a:xfrm>
              <a:off x="2880523" y="2179637"/>
              <a:ext cx="1541465" cy="565150"/>
            </a:xfrm>
            <a:prstGeom prst="wedgeRoundRectCallout">
              <a:avLst>
                <a:gd name="adj1" fmla="val 64462"/>
                <a:gd name="adj2" fmla="val 150606"/>
                <a:gd name="adj3" fmla="val 16667"/>
              </a:avLst>
            </a:prstGeom>
            <a:solidFill>
              <a:srgbClr val="FFFF99"/>
            </a:solidFill>
            <a:ln w="9525">
              <a:solidFill>
                <a:schemeClr val="tx1"/>
              </a:solidFill>
              <a:miter lim="800000"/>
              <a:headEnd/>
              <a:tailEnd/>
            </a:ln>
            <a:effectLst/>
          </p:spPr>
          <p:txBody>
            <a:bodyPr/>
            <a:lstStyle/>
            <a:p>
              <a:r>
                <a:rPr lang="zh-CN" altLang="en-US" b="1" dirty="0">
                  <a:latin typeface="华文中宋" pitchFamily="2" charset="-122"/>
                  <a:ea typeface="华文中宋" pitchFamily="2" charset="-122"/>
                </a:rPr>
                <a:t>握手</a:t>
              </a:r>
              <a:r>
                <a:rPr lang="zh-CN" altLang="en-US" b="1" dirty="0" smtClean="0">
                  <a:latin typeface="华文中宋" pitchFamily="2" charset="-122"/>
                  <a:ea typeface="华文中宋" pitchFamily="2" charset="-122"/>
                </a:rPr>
                <a:t>报文</a:t>
              </a:r>
              <a:endParaRPr lang="zh-CN" altLang="en-US" dirty="0">
                <a:ea typeface="宋体" pitchFamily="2" charset="-122"/>
              </a:endParaRPr>
            </a:p>
          </p:txBody>
        </p:sp>
        <p:sp>
          <p:nvSpPr>
            <p:cNvPr id="29" name="AutoShape 47"/>
            <p:cNvSpPr>
              <a:spLocks noChangeArrowheads="1"/>
            </p:cNvSpPr>
            <p:nvPr/>
          </p:nvSpPr>
          <p:spPr bwMode="auto">
            <a:xfrm>
              <a:off x="2632079" y="4597400"/>
              <a:ext cx="1514476" cy="565150"/>
            </a:xfrm>
            <a:prstGeom prst="wedgeRoundRectCallout">
              <a:avLst>
                <a:gd name="adj1" fmla="val 82447"/>
                <a:gd name="adj2" fmla="val -48391"/>
                <a:gd name="adj3" fmla="val 16667"/>
              </a:avLst>
            </a:prstGeom>
            <a:solidFill>
              <a:schemeClr val="accent5"/>
            </a:solidFill>
            <a:ln w="9525">
              <a:solidFill>
                <a:schemeClr val="tx1"/>
              </a:solidFill>
              <a:miter lim="800000"/>
              <a:headEnd/>
              <a:tailEnd/>
            </a:ln>
            <a:effectLst/>
          </p:spPr>
          <p:txBody>
            <a:bodyPr/>
            <a:lstStyle/>
            <a:p>
              <a:r>
                <a:rPr lang="zh-CN" altLang="en-US" sz="2000" b="1" dirty="0">
                  <a:latin typeface="华文中宋" pitchFamily="2" charset="-122"/>
                  <a:ea typeface="华文中宋" pitchFamily="2" charset="-122"/>
                </a:rPr>
                <a:t>数据报文</a:t>
              </a:r>
              <a:r>
                <a:rPr lang="zh-CN" altLang="en-US" sz="2000" dirty="0">
                  <a:ea typeface="宋体" pitchFamily="2" charset="-122"/>
                </a:rPr>
                <a:t> </a:t>
              </a:r>
            </a:p>
          </p:txBody>
        </p:sp>
        <p:sp>
          <p:nvSpPr>
            <p:cNvPr id="30" name="AutoShape 48"/>
            <p:cNvSpPr>
              <a:spLocks/>
            </p:cNvSpPr>
            <p:nvPr/>
          </p:nvSpPr>
          <p:spPr bwMode="auto">
            <a:xfrm>
              <a:off x="4711706" y="4151313"/>
              <a:ext cx="184150" cy="917575"/>
            </a:xfrm>
            <a:prstGeom prst="leftBrace">
              <a:avLst>
                <a:gd name="adj1" fmla="val 41523"/>
                <a:gd name="adj2" fmla="val 50000"/>
              </a:avLst>
            </a:prstGeom>
            <a:noFill/>
            <a:ln w="38100">
              <a:solidFill>
                <a:schemeClr val="hlink"/>
              </a:solidFill>
              <a:round/>
              <a:headEnd/>
              <a:tailEnd/>
            </a:ln>
            <a:effectLst/>
          </p:spPr>
          <p:txBody>
            <a:bodyPr wrap="none" anchor="ctr"/>
            <a:lstStyle/>
            <a:p>
              <a:endParaRPr lang="zh-CN" altLang="en-US"/>
            </a:p>
          </p:txBody>
        </p:sp>
        <p:sp>
          <p:nvSpPr>
            <p:cNvPr id="31" name="AutoShape 49"/>
            <p:cNvSpPr>
              <a:spLocks/>
            </p:cNvSpPr>
            <p:nvPr/>
          </p:nvSpPr>
          <p:spPr bwMode="auto">
            <a:xfrm>
              <a:off x="4711700" y="2887663"/>
              <a:ext cx="184150" cy="917575"/>
            </a:xfrm>
            <a:prstGeom prst="leftBrace">
              <a:avLst>
                <a:gd name="adj1" fmla="val 41523"/>
                <a:gd name="adj2" fmla="val 50000"/>
              </a:avLst>
            </a:prstGeom>
            <a:noFill/>
            <a:ln w="38100">
              <a:solidFill>
                <a:schemeClr val="hlink"/>
              </a:solidFill>
              <a:round/>
              <a:headEnd/>
              <a:tailEnd/>
            </a:ln>
            <a:effectLst/>
          </p:spPr>
          <p:txBody>
            <a:bodyPr wrap="none" anchor="ctr"/>
            <a:lstStyle/>
            <a:p>
              <a:endParaRPr lang="zh-CN" altLang="en-US"/>
            </a:p>
          </p:txBody>
        </p:sp>
      </p:grpSp>
      <p:sp>
        <p:nvSpPr>
          <p:cNvPr id="52" name="TextBox 52"/>
          <p:cNvSpPr txBox="1"/>
          <p:nvPr/>
        </p:nvSpPr>
        <p:spPr>
          <a:xfrm>
            <a:off x="377293" y="849348"/>
            <a:ext cx="8410091" cy="1077218"/>
          </a:xfrm>
          <a:prstGeom prst="rect">
            <a:avLst/>
          </a:prstGeom>
          <a:solidFill>
            <a:srgbClr val="FFFF99"/>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smtClean="0">
                <a:solidFill>
                  <a:srgbClr val="FF0000"/>
                </a:solidFill>
                <a:latin typeface="+mn-ea"/>
                <a:ea typeface="+mn-ea"/>
              </a:rPr>
              <a:t>协议</a:t>
            </a:r>
            <a:r>
              <a:rPr lang="en-US" altLang="zh-CN" sz="3200" dirty="0" smtClean="0">
                <a:solidFill>
                  <a:srgbClr val="FF0000"/>
                </a:solidFill>
                <a:latin typeface="+mn-ea"/>
                <a:ea typeface="+mn-ea"/>
              </a:rPr>
              <a:t>:</a:t>
            </a:r>
            <a:r>
              <a:rPr lang="zh-CN" altLang="en-US" sz="3200" dirty="0" smtClean="0">
                <a:solidFill>
                  <a:schemeClr val="tx1"/>
                </a:solidFill>
                <a:latin typeface="+mn-ea"/>
                <a:ea typeface="+mn-ea"/>
              </a:rPr>
              <a:t>通信双方就如何进行通信</a:t>
            </a:r>
            <a:r>
              <a:rPr lang="zh-CN" altLang="en-US" sz="3200" dirty="0" smtClean="0">
                <a:solidFill>
                  <a:schemeClr val="tx1"/>
                </a:solidFill>
                <a:latin typeface="+mn-ea"/>
              </a:rPr>
              <a:t>而约定的一种规则。</a:t>
            </a:r>
            <a:r>
              <a:rPr lang="zh-CN" altLang="en-US" dirty="0" smtClean="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val="91287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50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计算机网络的</a:t>
            </a:r>
            <a:r>
              <a:rPr lang="zh-CN" altLang="en-US" dirty="0" smtClean="0"/>
              <a:t>概念</a:t>
            </a:r>
            <a:r>
              <a:rPr lang="en-US" altLang="zh-CN" dirty="0" smtClean="0"/>
              <a:t>:</a:t>
            </a:r>
            <a:r>
              <a:rPr lang="zh-CN" altLang="en-US" dirty="0" smtClean="0"/>
              <a:t>因特网</a:t>
            </a:r>
            <a:endParaRPr lang="zh-CN" altLang="en-US" dirty="0"/>
          </a:p>
        </p:txBody>
      </p:sp>
      <p:sp>
        <p:nvSpPr>
          <p:cNvPr id="3" name="TextBox 11"/>
          <p:cNvSpPr txBox="1"/>
          <p:nvPr/>
        </p:nvSpPr>
        <p:spPr>
          <a:xfrm>
            <a:off x="312102" y="874867"/>
            <a:ext cx="8521003"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smtClean="0">
                <a:latin typeface="+mn-ea"/>
              </a:rPr>
              <a:t>因特网</a:t>
            </a:r>
            <a:r>
              <a:rPr lang="en-US" altLang="zh-CN" sz="3200" dirty="0" smtClean="0">
                <a:latin typeface="+mn-ea"/>
              </a:rPr>
              <a:t>(</a:t>
            </a:r>
            <a:r>
              <a:rPr lang="en-US" altLang="zh-CN" sz="3200" dirty="0" smtClean="0">
                <a:latin typeface="Times New Roman" panose="02020603050405020304" pitchFamily="18" charset="0"/>
                <a:cs typeface="Times New Roman" panose="02020603050405020304" pitchFamily="18" charset="0"/>
              </a:rPr>
              <a:t>Internet</a:t>
            </a:r>
            <a:r>
              <a:rPr lang="en-US" altLang="zh-CN" sz="3200" dirty="0" smtClean="0">
                <a:latin typeface="+mn-ea"/>
              </a:rPr>
              <a:t>)</a:t>
            </a:r>
            <a:r>
              <a:rPr lang="zh-CN" altLang="en-US" sz="3200" dirty="0" smtClean="0">
                <a:latin typeface="+mn-ea"/>
              </a:rPr>
              <a:t>：</a:t>
            </a:r>
            <a:r>
              <a:rPr lang="zh-CN" altLang="en-US" sz="3200" dirty="0"/>
              <a:t>又称</a:t>
            </a:r>
            <a:r>
              <a:rPr lang="zh-CN" altLang="en-US" sz="3200" dirty="0" smtClean="0"/>
              <a:t>互联网，</a:t>
            </a:r>
            <a:r>
              <a:rPr lang="zh-CN" altLang="zh-CN" sz="3200" dirty="0" smtClean="0"/>
              <a:t>由</a:t>
            </a:r>
            <a:r>
              <a:rPr lang="zh-CN" altLang="zh-CN" sz="3200" dirty="0"/>
              <a:t>数量极大的各种计算机网络互连起来</a:t>
            </a:r>
            <a:r>
              <a:rPr lang="zh-CN" altLang="en-US" sz="3200" dirty="0"/>
              <a:t>而形成的网络</a:t>
            </a:r>
            <a:r>
              <a:rPr lang="zh-CN" altLang="en-US" sz="3200" dirty="0" smtClean="0"/>
              <a:t>。</a:t>
            </a:r>
            <a:endParaRPr lang="en-US" altLang="zh-CN" sz="3200" dirty="0" smtClean="0"/>
          </a:p>
          <a:p>
            <a:pPr marL="285750" indent="-285750">
              <a:buFont typeface="Arial" panose="020B0604020202020204" pitchFamily="34" charset="0"/>
              <a:buChar char="•"/>
            </a:pPr>
            <a:r>
              <a:rPr lang="zh-CN" altLang="en-US" sz="3200" dirty="0"/>
              <a:t>是“网络的网络” 。</a:t>
            </a:r>
            <a:endParaRPr lang="en-US" altLang="zh-CN" sz="3200" dirty="0"/>
          </a:p>
        </p:txBody>
      </p:sp>
      <p:grpSp>
        <p:nvGrpSpPr>
          <p:cNvPr id="14" name="组合 13"/>
          <p:cNvGrpSpPr/>
          <p:nvPr/>
        </p:nvGrpSpPr>
        <p:grpSpPr>
          <a:xfrm>
            <a:off x="249023" y="2540600"/>
            <a:ext cx="8583477" cy="4110110"/>
            <a:chOff x="560512" y="1196752"/>
            <a:chExt cx="9145016" cy="4363559"/>
          </a:xfrm>
        </p:grpSpPr>
        <p:grpSp>
          <p:nvGrpSpPr>
            <p:cNvPr id="15" name="组合 14"/>
            <p:cNvGrpSpPr/>
            <p:nvPr/>
          </p:nvGrpSpPr>
          <p:grpSpPr>
            <a:xfrm>
              <a:off x="2293827" y="1196752"/>
              <a:ext cx="3324001" cy="3565503"/>
              <a:chOff x="2504629" y="1635667"/>
              <a:chExt cx="2915723" cy="2907445"/>
            </a:xfrm>
          </p:grpSpPr>
          <p:sp>
            <p:nvSpPr>
              <p:cNvPr id="166"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167" name="Group 1282"/>
              <p:cNvGrpSpPr>
                <a:grpSpLocks/>
              </p:cNvGrpSpPr>
              <p:nvPr/>
            </p:nvGrpSpPr>
            <p:grpSpPr bwMode="auto">
              <a:xfrm>
                <a:off x="2504629" y="2111400"/>
                <a:ext cx="2741613" cy="1844675"/>
                <a:chOff x="1680" y="240"/>
                <a:chExt cx="2529" cy="1270"/>
              </a:xfrm>
            </p:grpSpPr>
            <p:sp>
              <p:nvSpPr>
                <p:cNvPr id="18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68"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70"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1"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72"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6"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7"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78"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79"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0"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1"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6" name="组合 15"/>
            <p:cNvGrpSpPr/>
            <p:nvPr/>
          </p:nvGrpSpPr>
          <p:grpSpPr>
            <a:xfrm>
              <a:off x="5655531" y="1196753"/>
              <a:ext cx="4049997" cy="3600399"/>
              <a:chOff x="5457379" y="1564229"/>
              <a:chExt cx="3552547" cy="2935901"/>
            </a:xfrm>
          </p:grpSpPr>
          <p:grpSp>
            <p:nvGrpSpPr>
              <p:cNvPr id="40" name="Group 1504"/>
              <p:cNvGrpSpPr>
                <a:grpSpLocks/>
              </p:cNvGrpSpPr>
              <p:nvPr/>
            </p:nvGrpSpPr>
            <p:grpSpPr bwMode="auto">
              <a:xfrm>
                <a:off x="5457379" y="1966938"/>
                <a:ext cx="3527425" cy="2160587"/>
                <a:chOff x="109" y="1226"/>
                <a:chExt cx="2516" cy="1675"/>
              </a:xfrm>
            </p:grpSpPr>
            <p:grpSp>
              <p:nvGrpSpPr>
                <p:cNvPr id="155" name="Group 1505"/>
                <p:cNvGrpSpPr>
                  <a:grpSpLocks/>
                </p:cNvGrpSpPr>
                <p:nvPr/>
              </p:nvGrpSpPr>
              <p:grpSpPr bwMode="auto">
                <a:xfrm>
                  <a:off x="109" y="1226"/>
                  <a:ext cx="2516" cy="1675"/>
                  <a:chOff x="109" y="1226"/>
                  <a:chExt cx="2516" cy="1675"/>
                </a:xfrm>
              </p:grpSpPr>
              <p:grpSp>
                <p:nvGrpSpPr>
                  <p:cNvPr id="157" name="Group 1506"/>
                  <p:cNvGrpSpPr>
                    <a:grpSpLocks/>
                  </p:cNvGrpSpPr>
                  <p:nvPr/>
                </p:nvGrpSpPr>
                <p:grpSpPr bwMode="auto">
                  <a:xfrm>
                    <a:off x="109" y="1226"/>
                    <a:ext cx="2516" cy="1675"/>
                    <a:chOff x="109" y="1226"/>
                    <a:chExt cx="2516" cy="1675"/>
                  </a:xfrm>
                </p:grpSpPr>
                <p:sp>
                  <p:nvSpPr>
                    <p:cNvPr id="159"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0"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1"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2"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3"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4"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58"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56"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41"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44"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6"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47"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57" name="Group 1320"/>
              <p:cNvGrpSpPr>
                <a:grpSpLocks/>
              </p:cNvGrpSpPr>
              <p:nvPr/>
            </p:nvGrpSpPr>
            <p:grpSpPr bwMode="auto">
              <a:xfrm>
                <a:off x="6176517" y="2182838"/>
                <a:ext cx="647700" cy="360362"/>
                <a:chOff x="2949" y="196"/>
                <a:chExt cx="941" cy="598"/>
              </a:xfrm>
            </p:grpSpPr>
            <p:sp>
              <p:nvSpPr>
                <p:cNvPr id="144"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5"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6"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7"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8"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9"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0"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1"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2"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3"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4"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133"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1"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2"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3"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9" name="Group 1356"/>
              <p:cNvGrpSpPr>
                <a:grpSpLocks/>
              </p:cNvGrpSpPr>
              <p:nvPr/>
            </p:nvGrpSpPr>
            <p:grpSpPr bwMode="auto">
              <a:xfrm rot="-1072061">
                <a:off x="5562154" y="2732113"/>
                <a:ext cx="673100" cy="430212"/>
                <a:chOff x="2949" y="196"/>
                <a:chExt cx="941" cy="598"/>
              </a:xfrm>
            </p:grpSpPr>
            <p:sp>
              <p:nvSpPr>
                <p:cNvPr id="122"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3"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4"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5"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6"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7"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60" name="Group 1428"/>
              <p:cNvGrpSpPr>
                <a:grpSpLocks/>
              </p:cNvGrpSpPr>
              <p:nvPr/>
            </p:nvGrpSpPr>
            <p:grpSpPr bwMode="auto">
              <a:xfrm rot="-854928">
                <a:off x="6014592" y="3344888"/>
                <a:ext cx="574675" cy="503237"/>
                <a:chOff x="2949" y="196"/>
                <a:chExt cx="941" cy="598"/>
              </a:xfrm>
            </p:grpSpPr>
            <p:sp>
              <p:nvSpPr>
                <p:cNvPr id="111"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61"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62" name="Group 1404"/>
              <p:cNvGrpSpPr>
                <a:grpSpLocks/>
              </p:cNvGrpSpPr>
              <p:nvPr/>
            </p:nvGrpSpPr>
            <p:grpSpPr bwMode="auto">
              <a:xfrm rot="-666782">
                <a:off x="7621142" y="3468713"/>
                <a:ext cx="536575" cy="427037"/>
                <a:chOff x="2949" y="196"/>
                <a:chExt cx="941" cy="598"/>
              </a:xfrm>
            </p:grpSpPr>
            <p:sp>
              <p:nvSpPr>
                <p:cNvPr id="100"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63" name="Group 1416"/>
              <p:cNvGrpSpPr>
                <a:grpSpLocks/>
              </p:cNvGrpSpPr>
              <p:nvPr/>
            </p:nvGrpSpPr>
            <p:grpSpPr bwMode="auto">
              <a:xfrm rot="282232">
                <a:off x="8408542" y="2979763"/>
                <a:ext cx="565150" cy="360362"/>
                <a:chOff x="2949" y="196"/>
                <a:chExt cx="941" cy="598"/>
              </a:xfrm>
            </p:grpSpPr>
            <p:sp>
              <p:nvSpPr>
                <p:cNvPr id="89"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64"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5"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6"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7"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8"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9"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Group 1468"/>
              <p:cNvGrpSpPr>
                <a:grpSpLocks/>
              </p:cNvGrpSpPr>
              <p:nvPr/>
            </p:nvGrpSpPr>
            <p:grpSpPr bwMode="auto">
              <a:xfrm rot="-666782">
                <a:off x="6938517" y="2909913"/>
                <a:ext cx="636587" cy="492125"/>
                <a:chOff x="2949" y="196"/>
                <a:chExt cx="941" cy="598"/>
              </a:xfrm>
            </p:grpSpPr>
            <p:sp>
              <p:nvSpPr>
                <p:cNvPr id="78"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1"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72"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73"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74"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75"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76"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77"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 name="矩形 16"/>
            <p:cNvSpPr/>
            <p:nvPr/>
          </p:nvSpPr>
          <p:spPr>
            <a:xfrm>
              <a:off x="1869596" y="5066021"/>
              <a:ext cx="7826521" cy="494290"/>
            </a:xfrm>
            <a:prstGeom prst="rect">
              <a:avLst/>
            </a:prstGeom>
          </p:spPr>
          <p:txBody>
            <a:bodyPr wrap="square">
              <a:spAutoFit/>
            </a:bodyPr>
            <a:lstStyle/>
            <a:p>
              <a:pPr algn="ctr"/>
              <a:r>
                <a:rPr lang="en-US" altLang="zh-CN" sz="2400" b="1" dirty="0" smtClean="0">
                  <a:latin typeface="+mn-lt"/>
                  <a:ea typeface="黑体" pitchFamily="2" charset="-122"/>
                </a:rPr>
                <a:t> </a:t>
              </a:r>
              <a:r>
                <a:rPr lang="en-US" altLang="zh-CN" sz="2400" b="1" dirty="0">
                  <a:latin typeface="+mn-ea"/>
                </a:rPr>
                <a:t>(a) </a:t>
              </a:r>
              <a:r>
                <a:rPr lang="en-US" altLang="zh-CN" sz="2400" b="1" dirty="0" smtClean="0">
                  <a:latin typeface="+mn-lt"/>
                  <a:ea typeface="黑体" pitchFamily="2" charset="-122"/>
                </a:rPr>
                <a:t> </a:t>
              </a:r>
              <a:r>
                <a:rPr lang="zh-CN" altLang="zh-CN" sz="2400" b="1" dirty="0">
                  <a:latin typeface="+mn-ea"/>
                </a:rPr>
                <a:t>简单的</a:t>
              </a:r>
              <a:r>
                <a:rPr lang="zh-CN" altLang="zh-CN" sz="2400" b="1" dirty="0" smtClean="0">
                  <a:latin typeface="+mn-ea"/>
                </a:rPr>
                <a:t>网络</a:t>
              </a:r>
              <a:r>
                <a:rPr lang="en-US" altLang="zh-CN" sz="2400" b="1" dirty="0">
                  <a:latin typeface="+mn-ea"/>
                </a:rPr>
                <a:t>	</a:t>
              </a:r>
              <a:r>
                <a:rPr lang="en-US" altLang="zh-CN" sz="2400" b="1" dirty="0" smtClean="0">
                  <a:latin typeface="+mn-ea"/>
                </a:rPr>
                <a:t>	(</a:t>
              </a:r>
              <a:r>
                <a:rPr lang="en-US" altLang="zh-CN" sz="2400" b="1" dirty="0">
                  <a:latin typeface="+mn-ea"/>
                </a:rPr>
                <a:t>b)</a:t>
              </a:r>
              <a:r>
                <a:rPr lang="zh-CN" altLang="zh-CN" sz="2400" b="1" dirty="0" smtClean="0">
                  <a:latin typeface="+mn-ea"/>
                </a:rPr>
                <a:t>由</a:t>
              </a:r>
              <a:r>
                <a:rPr lang="zh-CN" altLang="zh-CN" sz="2400" b="1" dirty="0">
                  <a:latin typeface="+mn-ea"/>
                </a:rPr>
                <a:t>网络构成的互连</a:t>
              </a:r>
              <a:r>
                <a:rPr lang="zh-CN" altLang="zh-CN" sz="2400" b="1" dirty="0" smtClean="0">
                  <a:latin typeface="+mn-ea"/>
                </a:rPr>
                <a:t>网</a:t>
              </a:r>
              <a:endParaRPr lang="zh-CN" altLang="en-US" sz="2400" b="1" dirty="0">
                <a:latin typeface="+mn-ea"/>
              </a:endParaRPr>
            </a:p>
          </p:txBody>
        </p:sp>
        <p:grpSp>
          <p:nvGrpSpPr>
            <p:cNvPr id="18" name="组合 17"/>
            <p:cNvGrpSpPr/>
            <p:nvPr/>
          </p:nvGrpSpPr>
          <p:grpSpPr>
            <a:xfrm>
              <a:off x="560512" y="1798370"/>
              <a:ext cx="1436144" cy="2278702"/>
              <a:chOff x="609451" y="1582346"/>
              <a:chExt cx="1436144" cy="2278702"/>
            </a:xfrm>
          </p:grpSpPr>
          <p:sp>
            <p:nvSpPr>
              <p:cNvPr id="19"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20"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21"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23"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25"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27" name="Group 1489"/>
              <p:cNvGrpSpPr>
                <a:grpSpLocks/>
              </p:cNvGrpSpPr>
              <p:nvPr/>
            </p:nvGrpSpPr>
            <p:grpSpPr bwMode="auto">
              <a:xfrm rot="20745072">
                <a:off x="767663" y="3375938"/>
                <a:ext cx="325732" cy="328791"/>
                <a:chOff x="2949" y="196"/>
                <a:chExt cx="941" cy="598"/>
              </a:xfrm>
            </p:grpSpPr>
            <p:sp>
              <p:nvSpPr>
                <p:cNvPr id="29"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4"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5"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6"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7"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8"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9"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8"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19754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计算机网络的概念</a:t>
            </a:r>
            <a:r>
              <a:rPr lang="en-US" altLang="zh-CN" dirty="0" smtClean="0"/>
              <a:t>:</a:t>
            </a:r>
            <a:r>
              <a:rPr lang="zh-CN" altLang="en-US" dirty="0" smtClean="0"/>
              <a:t>网络的发展</a:t>
            </a:r>
            <a:endParaRPr lang="zh-CN" altLang="en-US" dirty="0"/>
          </a:p>
        </p:txBody>
      </p:sp>
      <p:grpSp>
        <p:nvGrpSpPr>
          <p:cNvPr id="3" name="组合 2"/>
          <p:cNvGrpSpPr/>
          <p:nvPr/>
        </p:nvGrpSpPr>
        <p:grpSpPr>
          <a:xfrm>
            <a:off x="880133" y="1177299"/>
            <a:ext cx="7383734" cy="2048256"/>
            <a:chOff x="763570" y="2359152"/>
            <a:chExt cx="7383734" cy="2048256"/>
          </a:xfrm>
        </p:grpSpPr>
        <p:sp>
          <p:nvSpPr>
            <p:cNvPr id="4" name="矩形 3"/>
            <p:cNvSpPr/>
            <p:nvPr/>
          </p:nvSpPr>
          <p:spPr>
            <a:xfrm>
              <a:off x="763570" y="2359152"/>
              <a:ext cx="7383734" cy="2048256"/>
            </a:xfrm>
            <a:prstGeom prst="rect">
              <a:avLst/>
            </a:prstGeom>
            <a:solidFill>
              <a:schemeClr val="bg1"/>
            </a:solidFill>
            <a:ln>
              <a:solidFill>
                <a:schemeClr val="bg1"/>
              </a:solidFill>
            </a:ln>
          </p:spPr>
          <p:txBody>
            <a:bodyPr/>
            <a:lstStyle/>
            <a:p>
              <a:endParaRPr lang="zh-CN" altLang="en-US"/>
            </a:p>
          </p:txBody>
        </p:sp>
        <p:sp>
          <p:nvSpPr>
            <p:cNvPr id="5" name="饼形 4"/>
            <p:cNvSpPr/>
            <p:nvPr/>
          </p:nvSpPr>
          <p:spPr>
            <a:xfrm>
              <a:off x="763570" y="2359152"/>
              <a:ext cx="2401972" cy="2048256"/>
            </a:xfrm>
            <a:prstGeom prst="pie">
              <a:avLst>
                <a:gd name="adj1" fmla="val 5400000"/>
                <a:gd name="adj2" fmla="val 1620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zh-CN" altLang="en-US"/>
            </a:p>
          </p:txBody>
        </p:sp>
        <p:sp>
          <p:nvSpPr>
            <p:cNvPr id="6" name="任意多边形 5"/>
            <p:cNvSpPr/>
            <p:nvPr/>
          </p:nvSpPr>
          <p:spPr>
            <a:xfrm>
              <a:off x="1973707" y="2359152"/>
              <a:ext cx="6173596" cy="2048256"/>
            </a:xfrm>
            <a:custGeom>
              <a:avLst/>
              <a:gdLst>
                <a:gd name="connsiteX0" fmla="*/ 0 w 6379278"/>
                <a:gd name="connsiteY0" fmla="*/ 0 h 2401972"/>
                <a:gd name="connsiteX1" fmla="*/ 6379278 w 6379278"/>
                <a:gd name="connsiteY1" fmla="*/ 0 h 2401972"/>
                <a:gd name="connsiteX2" fmla="*/ 6379278 w 6379278"/>
                <a:gd name="connsiteY2" fmla="*/ 2401972 h 2401972"/>
                <a:gd name="connsiteX3" fmla="*/ 0 w 6379278"/>
                <a:gd name="connsiteY3" fmla="*/ 2401972 h 2401972"/>
                <a:gd name="connsiteX4" fmla="*/ 0 w 6379278"/>
                <a:gd name="connsiteY4" fmla="*/ 0 h 240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9278" h="2401972">
                  <a:moveTo>
                    <a:pt x="0" y="0"/>
                  </a:moveTo>
                  <a:lnTo>
                    <a:pt x="6379278" y="0"/>
                  </a:lnTo>
                  <a:lnTo>
                    <a:pt x="6379278" y="2401972"/>
                  </a:lnTo>
                  <a:lnTo>
                    <a:pt x="0" y="2401972"/>
                  </a:lnTo>
                  <a:lnTo>
                    <a:pt x="0" y="0"/>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400" tIns="152400" rIns="3342039" bIns="1413436" numCol="1" spcCol="1270" anchor="ctr" anchorCtr="0">
              <a:noAutofit/>
            </a:bodyPr>
            <a:lstStyle/>
            <a:p>
              <a:pPr lvl="0" algn="ctr" defTabSz="1778000" rtl="0">
                <a:lnSpc>
                  <a:spcPct val="90000"/>
                </a:lnSpc>
                <a:spcBef>
                  <a:spcPct val="0"/>
                </a:spcBef>
                <a:spcAft>
                  <a:spcPct val="35000"/>
                </a:spcAft>
              </a:pPr>
              <a:r>
                <a:rPr kumimoji="1" lang="zh-CN" sz="3600" b="1" kern="1200" dirty="0" smtClean="0"/>
                <a:t>三网融合</a:t>
              </a:r>
              <a:endParaRPr kumimoji="1" lang="en-US" sz="3600" b="1" kern="1200" dirty="0"/>
            </a:p>
          </p:txBody>
        </p:sp>
        <p:sp>
          <p:nvSpPr>
            <p:cNvPr id="7" name="饼形 6"/>
            <p:cNvSpPr/>
            <p:nvPr/>
          </p:nvSpPr>
          <p:spPr>
            <a:xfrm>
              <a:off x="1403238" y="3332073"/>
              <a:ext cx="1140936" cy="972921"/>
            </a:xfrm>
            <a:prstGeom prst="pie">
              <a:avLst>
                <a:gd name="adj1" fmla="val 5400000"/>
                <a:gd name="adj2" fmla="val 1620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 name="任意多边形 7"/>
            <p:cNvSpPr/>
            <p:nvPr/>
          </p:nvSpPr>
          <p:spPr>
            <a:xfrm>
              <a:off x="1973707" y="3332073"/>
              <a:ext cx="6173596" cy="972921"/>
            </a:xfrm>
            <a:custGeom>
              <a:avLst/>
              <a:gdLst>
                <a:gd name="connsiteX0" fmla="*/ 0 w 6379278"/>
                <a:gd name="connsiteY0" fmla="*/ 0 h 1140936"/>
                <a:gd name="connsiteX1" fmla="*/ 6379278 w 6379278"/>
                <a:gd name="connsiteY1" fmla="*/ 0 h 1140936"/>
                <a:gd name="connsiteX2" fmla="*/ 6379278 w 6379278"/>
                <a:gd name="connsiteY2" fmla="*/ 1140936 h 1140936"/>
                <a:gd name="connsiteX3" fmla="*/ 0 w 6379278"/>
                <a:gd name="connsiteY3" fmla="*/ 1140936 h 1140936"/>
                <a:gd name="connsiteX4" fmla="*/ 0 w 6379278"/>
                <a:gd name="connsiteY4" fmla="*/ 0 h 114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9278" h="1140936">
                  <a:moveTo>
                    <a:pt x="0" y="0"/>
                  </a:moveTo>
                  <a:lnTo>
                    <a:pt x="6379278" y="0"/>
                  </a:lnTo>
                  <a:lnTo>
                    <a:pt x="6379278" y="1140936"/>
                  </a:lnTo>
                  <a:lnTo>
                    <a:pt x="0" y="1140936"/>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400" tIns="152400" rIns="3342039" bIns="152400" numCol="1" spcCol="1270" anchor="ctr" anchorCtr="0">
              <a:noAutofit/>
            </a:bodyPr>
            <a:lstStyle/>
            <a:p>
              <a:pPr lvl="0" algn="ctr" defTabSz="1778000" rtl="0">
                <a:lnSpc>
                  <a:spcPct val="90000"/>
                </a:lnSpc>
                <a:spcBef>
                  <a:spcPct val="0"/>
                </a:spcBef>
                <a:spcAft>
                  <a:spcPct val="35000"/>
                </a:spcAft>
              </a:pPr>
              <a:r>
                <a:rPr kumimoji="1" lang="zh-CN" altLang="en-US" sz="3600" b="1" kern="1200" dirty="0" smtClean="0"/>
                <a:t>下一代网络</a:t>
              </a:r>
              <a:endParaRPr kumimoji="1" lang="zh-CN" altLang="en-US" sz="3600" b="1" kern="1200" dirty="0"/>
            </a:p>
          </p:txBody>
        </p:sp>
        <p:sp>
          <p:nvSpPr>
            <p:cNvPr id="9" name="任意多边形 8"/>
            <p:cNvSpPr/>
            <p:nvPr/>
          </p:nvSpPr>
          <p:spPr>
            <a:xfrm>
              <a:off x="4953005" y="2359152"/>
              <a:ext cx="2371340" cy="972921"/>
            </a:xfrm>
            <a:custGeom>
              <a:avLst/>
              <a:gdLst>
                <a:gd name="connsiteX0" fmla="*/ 0 w 3189639"/>
                <a:gd name="connsiteY0" fmla="*/ 0 h 1140936"/>
                <a:gd name="connsiteX1" fmla="*/ 3189639 w 3189639"/>
                <a:gd name="connsiteY1" fmla="*/ 0 h 1140936"/>
                <a:gd name="connsiteX2" fmla="*/ 3189639 w 3189639"/>
                <a:gd name="connsiteY2" fmla="*/ 1140936 h 1140936"/>
                <a:gd name="connsiteX3" fmla="*/ 0 w 3189639"/>
                <a:gd name="connsiteY3" fmla="*/ 1140936 h 1140936"/>
                <a:gd name="connsiteX4" fmla="*/ 0 w 3189639"/>
                <a:gd name="connsiteY4" fmla="*/ 0 h 114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639" h="1140936">
                  <a:moveTo>
                    <a:pt x="0" y="0"/>
                  </a:moveTo>
                  <a:lnTo>
                    <a:pt x="3189639" y="0"/>
                  </a:lnTo>
                  <a:lnTo>
                    <a:pt x="3189639" y="1140936"/>
                  </a:lnTo>
                  <a:lnTo>
                    <a:pt x="0" y="1140936"/>
                  </a:lnTo>
                  <a:lnTo>
                    <a:pt x="0" y="0"/>
                  </a:lnTo>
                  <a:close/>
                </a:path>
              </a:pathLst>
            </a:cu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ctr" anchorCtr="0">
              <a:noAutofit/>
            </a:bodyPr>
            <a:lstStyle/>
            <a:p>
              <a:pPr marL="228600" lvl="1" indent="-228600" algn="l" defTabSz="977900" rtl="0">
                <a:lnSpc>
                  <a:spcPct val="90000"/>
                </a:lnSpc>
                <a:spcBef>
                  <a:spcPct val="0"/>
                </a:spcBef>
                <a:spcAft>
                  <a:spcPct val="15000"/>
                </a:spcAft>
                <a:buChar char="••"/>
              </a:pPr>
              <a:r>
                <a:rPr kumimoji="1" lang="zh-CN" sz="2200" b="1" kern="1200" dirty="0" smtClean="0"/>
                <a:t>电信网</a:t>
              </a:r>
              <a:endParaRPr kumimoji="1" lang="en-US" sz="2200" b="1" kern="1200" dirty="0"/>
            </a:p>
            <a:p>
              <a:pPr marL="228600" lvl="1" indent="-228600" algn="l" defTabSz="977900" rtl="0">
                <a:lnSpc>
                  <a:spcPct val="90000"/>
                </a:lnSpc>
                <a:spcBef>
                  <a:spcPct val="0"/>
                </a:spcBef>
                <a:spcAft>
                  <a:spcPct val="15000"/>
                </a:spcAft>
                <a:buChar char="••"/>
              </a:pPr>
              <a:r>
                <a:rPr kumimoji="1" lang="zh-CN" sz="2200" b="1" kern="1200" dirty="0" smtClean="0"/>
                <a:t>广电网</a:t>
              </a:r>
              <a:endParaRPr kumimoji="1" lang="en-US" sz="2200" b="1" kern="1200" dirty="0"/>
            </a:p>
            <a:p>
              <a:pPr marL="228600" lvl="1" indent="-228600" algn="l" defTabSz="977900" rtl="0">
                <a:lnSpc>
                  <a:spcPct val="90000"/>
                </a:lnSpc>
                <a:spcBef>
                  <a:spcPct val="0"/>
                </a:spcBef>
                <a:spcAft>
                  <a:spcPct val="15000"/>
                </a:spcAft>
                <a:buChar char="••"/>
              </a:pPr>
              <a:r>
                <a:rPr kumimoji="1" lang="zh-CN" altLang="en-US" sz="2200" b="1" kern="1200" dirty="0" smtClean="0"/>
                <a:t>互联网</a:t>
              </a:r>
              <a:endParaRPr kumimoji="1" lang="zh-CN" altLang="en-US" sz="2200" b="1" kern="1200" dirty="0"/>
            </a:p>
          </p:txBody>
        </p:sp>
        <p:sp>
          <p:nvSpPr>
            <p:cNvPr id="10" name="任意多边形 9"/>
            <p:cNvSpPr/>
            <p:nvPr/>
          </p:nvSpPr>
          <p:spPr>
            <a:xfrm>
              <a:off x="4962158" y="3332073"/>
              <a:ext cx="3185145" cy="972921"/>
            </a:xfrm>
            <a:custGeom>
              <a:avLst/>
              <a:gdLst>
                <a:gd name="connsiteX0" fmla="*/ 0 w 3189639"/>
                <a:gd name="connsiteY0" fmla="*/ 0 h 1140936"/>
                <a:gd name="connsiteX1" fmla="*/ 3189639 w 3189639"/>
                <a:gd name="connsiteY1" fmla="*/ 0 h 1140936"/>
                <a:gd name="connsiteX2" fmla="*/ 3189639 w 3189639"/>
                <a:gd name="connsiteY2" fmla="*/ 1140936 h 1140936"/>
                <a:gd name="connsiteX3" fmla="*/ 0 w 3189639"/>
                <a:gd name="connsiteY3" fmla="*/ 1140936 h 1140936"/>
                <a:gd name="connsiteX4" fmla="*/ 0 w 3189639"/>
                <a:gd name="connsiteY4" fmla="*/ 0 h 114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639" h="1140936">
                  <a:moveTo>
                    <a:pt x="0" y="0"/>
                  </a:moveTo>
                  <a:lnTo>
                    <a:pt x="3189639" y="0"/>
                  </a:lnTo>
                  <a:lnTo>
                    <a:pt x="3189639" y="1140936"/>
                  </a:lnTo>
                  <a:lnTo>
                    <a:pt x="0" y="1140936"/>
                  </a:lnTo>
                  <a:lnTo>
                    <a:pt x="0" y="0"/>
                  </a:lnTo>
                  <a:close/>
                </a:path>
              </a:pathLst>
            </a:cu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ctr" anchorCtr="0">
              <a:noAutofit/>
            </a:bodyPr>
            <a:lstStyle/>
            <a:p>
              <a:pPr marL="228600" lvl="1" indent="-228600" algn="l" defTabSz="889000" rtl="0">
                <a:lnSpc>
                  <a:spcPct val="90000"/>
                </a:lnSpc>
                <a:spcBef>
                  <a:spcPct val="0"/>
                </a:spcBef>
                <a:spcAft>
                  <a:spcPct val="15000"/>
                </a:spcAft>
                <a:buChar char="••"/>
              </a:pPr>
              <a:r>
                <a:rPr kumimoji="1" lang="en-US" sz="2000" b="1" kern="1200" dirty="0" smtClean="0"/>
                <a:t>NGI</a:t>
              </a:r>
              <a:r>
                <a:rPr kumimoji="1" lang="en-US" altLang="zh-CN" sz="2000" b="1" kern="1200" dirty="0" smtClean="0"/>
                <a:t>: 	</a:t>
              </a:r>
              <a:r>
                <a:rPr kumimoji="1" lang="zh-CN" sz="2000" b="1" kern="1200" dirty="0" smtClean="0"/>
                <a:t>下一代互联网</a:t>
              </a:r>
              <a:endParaRPr kumimoji="1" lang="en-US" sz="2000" b="1" kern="1200" dirty="0"/>
            </a:p>
            <a:p>
              <a:pPr marL="228600" lvl="1" indent="-228600" algn="l" defTabSz="889000" rtl="0">
                <a:lnSpc>
                  <a:spcPct val="90000"/>
                </a:lnSpc>
                <a:spcBef>
                  <a:spcPct val="0"/>
                </a:spcBef>
                <a:spcAft>
                  <a:spcPct val="15000"/>
                </a:spcAft>
                <a:buChar char="••"/>
              </a:pPr>
              <a:r>
                <a:rPr kumimoji="1" lang="en-US" sz="2000" b="1" kern="1200" dirty="0" smtClean="0"/>
                <a:t>NGN</a:t>
              </a:r>
              <a:r>
                <a:rPr kumimoji="1" lang="en-US" altLang="zh-CN" sz="2000" b="1" kern="1200" dirty="0" smtClean="0"/>
                <a:t>:	</a:t>
              </a:r>
              <a:r>
                <a:rPr kumimoji="1" lang="zh-CN" sz="2000" b="1" kern="1200" dirty="0" smtClean="0"/>
                <a:t>下一代网络</a:t>
              </a:r>
              <a:endParaRPr kumimoji="1" lang="en-US" sz="2000" b="1" kern="1200" dirty="0"/>
            </a:p>
            <a:p>
              <a:pPr marL="228600" lvl="1" indent="-228600" algn="l" defTabSz="889000" rtl="0">
                <a:lnSpc>
                  <a:spcPct val="90000"/>
                </a:lnSpc>
                <a:spcBef>
                  <a:spcPct val="0"/>
                </a:spcBef>
                <a:spcAft>
                  <a:spcPct val="15000"/>
                </a:spcAft>
                <a:buChar char="••"/>
              </a:pPr>
              <a:r>
                <a:rPr kumimoji="1" lang="en-US" sz="2000" b="1" kern="1200" dirty="0" smtClean="0"/>
                <a:t>NGB</a:t>
              </a:r>
              <a:r>
                <a:rPr kumimoji="1" lang="en-US" altLang="zh-CN" sz="2000" b="1" kern="1200" dirty="0" smtClean="0"/>
                <a:t>: 	</a:t>
              </a:r>
              <a:r>
                <a:rPr kumimoji="1" lang="zh-CN" sz="2000" b="1" kern="1200" dirty="0" smtClean="0"/>
                <a:t>下一代广播网络</a:t>
              </a:r>
              <a:endParaRPr kumimoji="1" lang="en-US" sz="2000" b="1" kern="1200" dirty="0"/>
            </a:p>
          </p:txBody>
        </p:sp>
      </p:gr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306" y="4103657"/>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401166" y="3780492"/>
            <a:ext cx="2381146" cy="646331"/>
          </a:xfrm>
          <a:prstGeom prst="rect">
            <a:avLst/>
          </a:prstGeom>
          <a:noFill/>
        </p:spPr>
        <p:txBody>
          <a:bodyPr wrap="square" rtlCol="0">
            <a:spAutoFit/>
          </a:bodyPr>
          <a:lstStyle/>
          <a:p>
            <a:r>
              <a:rPr lang="zh-CN" altLang="en-US" sz="3600" b="1" dirty="0" smtClean="0"/>
              <a:t>互联网</a:t>
            </a:r>
            <a:r>
              <a:rPr lang="en-US" altLang="zh-CN" sz="3600" b="1" dirty="0" smtClean="0"/>
              <a:t>+</a:t>
            </a:r>
            <a:endParaRPr lang="en-US" altLang="zh-CN" sz="3600" b="1" dirty="0"/>
          </a:p>
        </p:txBody>
      </p:sp>
    </p:spTree>
    <p:extLst>
      <p:ext uri="{BB962C8B-B14F-4D97-AF65-F5344CB8AC3E}">
        <p14:creationId xmlns:p14="http://schemas.microsoft.com/office/powerpoint/2010/main" val="2697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1" presetClass="entr" presetSubtype="1" fill="hold" nodeType="after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1_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7149</TotalTime>
  <Words>6579</Words>
  <Application>Microsoft Office PowerPoint</Application>
  <PresentationFormat>全屏显示(4:3)</PresentationFormat>
  <Paragraphs>971</Paragraphs>
  <Slides>66</Slides>
  <Notes>56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85" baseType="lpstr">
      <vt:lpstr>ＭＳ Ｐゴシック</vt:lpstr>
      <vt:lpstr>黑体</vt:lpstr>
      <vt:lpstr>华文中宋</vt:lpstr>
      <vt:lpstr>楷体_GB2312</vt:lpstr>
      <vt:lpstr>宋体</vt:lpstr>
      <vt:lpstr>幼圆</vt:lpstr>
      <vt:lpstr>Arial</vt:lpstr>
      <vt:lpstr>Calibri</vt:lpstr>
      <vt:lpstr>Calibri Light</vt:lpstr>
      <vt:lpstr>Comic Sans MS</vt:lpstr>
      <vt:lpstr>Symbol</vt:lpstr>
      <vt:lpstr>Tahoma</vt:lpstr>
      <vt:lpstr>Times New Roman</vt:lpstr>
      <vt:lpstr>Wingdings</vt:lpstr>
      <vt:lpstr>Wingdings 2</vt:lpstr>
      <vt:lpstr>1_Office 主题</vt:lpstr>
      <vt:lpstr>Clip</vt:lpstr>
      <vt:lpstr>Visio</vt:lpstr>
      <vt:lpstr>VISIO</vt:lpstr>
      <vt:lpstr>第1章  计算机网络和因特网概述</vt:lpstr>
      <vt:lpstr>本课程教材及参考书目</vt:lpstr>
      <vt:lpstr>本课程学习章节和课时安排</vt:lpstr>
      <vt:lpstr>教学目标和方式</vt:lpstr>
      <vt:lpstr>本章学习内容</vt:lpstr>
      <vt:lpstr>1.1 计算机网络的概念</vt:lpstr>
      <vt:lpstr>1.1 计算机网络概述:什么是协议？</vt:lpstr>
      <vt:lpstr>1.1 计算机网络的概念:因特网</vt:lpstr>
      <vt:lpstr>1.1 计算机网络的概念:网络的发展</vt:lpstr>
      <vt:lpstr>1.2 计算机网络的发展历史</vt:lpstr>
      <vt:lpstr>1.2 ARPANET的成功使计算机网络的概念发生根本变化 </vt:lpstr>
      <vt:lpstr>1.2 从主机为中心到以网络为中心</vt:lpstr>
      <vt:lpstr>1.2 万维网 WWW 的问世</vt:lpstr>
      <vt:lpstr>1.2 互联网的用户发展情况</vt:lpstr>
      <vt:lpstr>1.3 因特网的组成</vt:lpstr>
      <vt:lpstr>PowerPoint 演示文稿</vt:lpstr>
      <vt:lpstr>PowerPoint 演示文稿</vt:lpstr>
      <vt:lpstr>1.3.1 客户/服务器方式</vt:lpstr>
      <vt:lpstr>1.3.1 客户/服务器方式</vt:lpstr>
      <vt:lpstr>1.3.1 对等方式</vt:lpstr>
      <vt:lpstr>1.3.2  因特网的核心部分</vt:lpstr>
      <vt:lpstr>1.3.2 因特网的核心部分</vt:lpstr>
      <vt:lpstr>1. 电路交换</vt:lpstr>
      <vt:lpstr>1. 电路交换</vt:lpstr>
      <vt:lpstr>2. 分组交换的主要特点 </vt:lpstr>
      <vt:lpstr>添加首部构成分组</vt:lpstr>
      <vt:lpstr>分组交换网的传输单元</vt:lpstr>
      <vt:lpstr>1.3.2 因特网的核心部分:根本任务</vt:lpstr>
      <vt:lpstr>接收端还原成原来的报文</vt:lpstr>
      <vt:lpstr>1.3.3 接入网</vt:lpstr>
      <vt:lpstr>1.3.4 因特网的组成:网络的网络 </vt:lpstr>
      <vt:lpstr>1.4 计算机网络的分类</vt:lpstr>
      <vt:lpstr>1.4.1 计算机网络的分类</vt:lpstr>
      <vt:lpstr>1. 个域网PAN</vt:lpstr>
      <vt:lpstr>2. 局域网 LAN</vt:lpstr>
      <vt:lpstr>3. 城域网 MAN</vt:lpstr>
      <vt:lpstr>4. 广域网 WAN</vt:lpstr>
      <vt:lpstr>5. 互联网（Internet）</vt:lpstr>
      <vt:lpstr>1.4.2 从网络的使用者进行分类</vt:lpstr>
      <vt:lpstr>1.4.3 用来把用户接入到互联网的网络</vt:lpstr>
      <vt:lpstr>1.5  分组交换网络的性能</vt:lpstr>
      <vt:lpstr>PowerPoint 演示文稿</vt:lpstr>
      <vt:lpstr>1.5  网络的性能:带宽</vt:lpstr>
      <vt:lpstr>1.5  网络的性能:吞吐量</vt:lpstr>
      <vt:lpstr>1.5 网络的性能:时延 (delay 或 latency)</vt:lpstr>
      <vt:lpstr>1.5  网络的性能:时延(delay/latency)</vt:lpstr>
      <vt:lpstr>1.5  网络的性能:时延(delay/latency)</vt:lpstr>
      <vt:lpstr>1.5  网络的性能:时延(delay/latency)</vt:lpstr>
      <vt:lpstr>1.5  网络的性能:分组丢失</vt:lpstr>
      <vt:lpstr>1.5网络的性能:时延带宽积</vt:lpstr>
      <vt:lpstr>1.5 网络的性能:往返时间(RTT)</vt:lpstr>
      <vt:lpstr>1.6 计算机网络体系结构</vt:lpstr>
      <vt:lpstr>1.6 计算机网络的体系结构</vt:lpstr>
      <vt:lpstr>1.6 服务与协议的关系</vt:lpstr>
      <vt:lpstr>1.6 一些术语</vt:lpstr>
      <vt:lpstr>1.6 ISO/OSI参考模型 </vt:lpstr>
      <vt:lpstr>1.6  网络体系结构：分层模型</vt:lpstr>
      <vt:lpstr>1.6 TCP/IP协议族</vt:lpstr>
      <vt:lpstr>1.6 因特网协议层次</vt:lpstr>
      <vt:lpstr>1.6 因特网五层协议的体系结构 </vt:lpstr>
      <vt:lpstr>1.6 因特网协议层次</vt:lpstr>
      <vt:lpstr>1.6 因特网使用 TCP/IP 协议栈进行通信</vt:lpstr>
      <vt:lpstr>1.6 多个服务器进程同时运行</vt:lpstr>
      <vt:lpstr>1.6 数据封装</vt:lpstr>
      <vt:lpstr>课后阅读</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Sharon</dc:creator>
  <cp:lastModifiedBy>Sharon</cp:lastModifiedBy>
  <cp:revision>452</cp:revision>
  <dcterms:created xsi:type="dcterms:W3CDTF">2016-12-30T15:00:20Z</dcterms:created>
  <dcterms:modified xsi:type="dcterms:W3CDTF">2017-03-07T12:32:50Z</dcterms:modified>
</cp:coreProperties>
</file>