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84"/>
  </p:notesMasterIdLst>
  <p:sldIdLst>
    <p:sldId id="256" r:id="rId2"/>
    <p:sldId id="259" r:id="rId3"/>
    <p:sldId id="260" r:id="rId4"/>
    <p:sldId id="261" r:id="rId5"/>
    <p:sldId id="265" r:id="rId6"/>
    <p:sldId id="266" r:id="rId7"/>
    <p:sldId id="264" r:id="rId8"/>
    <p:sldId id="263" r:id="rId9"/>
    <p:sldId id="267" r:id="rId10"/>
    <p:sldId id="268" r:id="rId11"/>
    <p:sldId id="270" r:id="rId12"/>
    <p:sldId id="271" r:id="rId13"/>
    <p:sldId id="272" r:id="rId14"/>
    <p:sldId id="279" r:id="rId15"/>
    <p:sldId id="301" r:id="rId16"/>
    <p:sldId id="273" r:id="rId17"/>
    <p:sldId id="274" r:id="rId18"/>
    <p:sldId id="295" r:id="rId19"/>
    <p:sldId id="280" r:id="rId20"/>
    <p:sldId id="283" r:id="rId21"/>
    <p:sldId id="284" r:id="rId22"/>
    <p:sldId id="287" r:id="rId23"/>
    <p:sldId id="276" r:id="rId24"/>
    <p:sldId id="291" r:id="rId25"/>
    <p:sldId id="292" r:id="rId26"/>
    <p:sldId id="293" r:id="rId27"/>
    <p:sldId id="281" r:id="rId28"/>
    <p:sldId id="288" r:id="rId29"/>
    <p:sldId id="290" r:id="rId30"/>
    <p:sldId id="277" r:id="rId31"/>
    <p:sldId id="294" r:id="rId32"/>
    <p:sldId id="282" r:id="rId33"/>
    <p:sldId id="300" r:id="rId34"/>
    <p:sldId id="306" r:id="rId35"/>
    <p:sldId id="296" r:id="rId36"/>
    <p:sldId id="299" r:id="rId37"/>
    <p:sldId id="339" r:id="rId38"/>
    <p:sldId id="298" r:id="rId39"/>
    <p:sldId id="308" r:id="rId40"/>
    <p:sldId id="310" r:id="rId41"/>
    <p:sldId id="315" r:id="rId42"/>
    <p:sldId id="317" r:id="rId43"/>
    <p:sldId id="340" r:id="rId44"/>
    <p:sldId id="307" r:id="rId45"/>
    <p:sldId id="321" r:id="rId46"/>
    <p:sldId id="320" r:id="rId47"/>
    <p:sldId id="322" r:id="rId48"/>
    <p:sldId id="326" r:id="rId49"/>
    <p:sldId id="325" r:id="rId50"/>
    <p:sldId id="324" r:id="rId51"/>
    <p:sldId id="303" r:id="rId52"/>
    <p:sldId id="341" r:id="rId53"/>
    <p:sldId id="343" r:id="rId54"/>
    <p:sldId id="368" r:id="rId55"/>
    <p:sldId id="346" r:id="rId56"/>
    <p:sldId id="349" r:id="rId57"/>
    <p:sldId id="352" r:id="rId58"/>
    <p:sldId id="353" r:id="rId59"/>
    <p:sldId id="351" r:id="rId60"/>
    <p:sldId id="304" r:id="rId61"/>
    <p:sldId id="350" r:id="rId62"/>
    <p:sldId id="358" r:id="rId63"/>
    <p:sldId id="359" r:id="rId64"/>
    <p:sldId id="362" r:id="rId65"/>
    <p:sldId id="363" r:id="rId66"/>
    <p:sldId id="365" r:id="rId67"/>
    <p:sldId id="360" r:id="rId68"/>
    <p:sldId id="361" r:id="rId69"/>
    <p:sldId id="366" r:id="rId70"/>
    <p:sldId id="305" r:id="rId71"/>
    <p:sldId id="327" r:id="rId72"/>
    <p:sldId id="330" r:id="rId73"/>
    <p:sldId id="333" r:id="rId74"/>
    <p:sldId id="370" r:id="rId75"/>
    <p:sldId id="334" r:id="rId76"/>
    <p:sldId id="338" r:id="rId77"/>
    <p:sldId id="374" r:id="rId78"/>
    <p:sldId id="371" r:id="rId79"/>
    <p:sldId id="373" r:id="rId80"/>
    <p:sldId id="335" r:id="rId81"/>
    <p:sldId id="369" r:id="rId82"/>
    <p:sldId id="367" r:id="rId8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2020A6"/>
    <a:srgbClr val="CCECFF"/>
    <a:srgbClr val="FFFF00"/>
    <a:srgbClr val="D4D4EE"/>
    <a:srgbClr val="D73407"/>
    <a:srgbClr val="E14723"/>
    <a:srgbClr val="A7A7DC"/>
    <a:srgbClr val="00009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87288" autoAdjust="0"/>
  </p:normalViewPr>
  <p:slideViewPr>
    <p:cSldViewPr snapToGrid="0">
      <p:cViewPr varScale="1">
        <p:scale>
          <a:sx n="78" d="100"/>
          <a:sy n="78" d="100"/>
        </p:scale>
        <p:origin x="154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BB187A-252B-4B37-91F1-A522ABB04E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1F2CE907-3E4E-4A3B-8753-60A5B4DBDAF2}">
      <dgm:prSet custT="1"/>
      <dgm:spPr>
        <a:solidFill>
          <a:srgbClr val="FFFF99"/>
        </a:solidFill>
        <a:ln>
          <a:solidFill>
            <a:schemeClr val="tx2">
              <a:lumMod val="60000"/>
              <a:lumOff val="40000"/>
            </a:schemeClr>
          </a:solidFill>
        </a:ln>
      </dgm:spPr>
      <dgm:t>
        <a:bodyPr/>
        <a:lstStyle/>
        <a:p>
          <a:pPr rtl="0"/>
          <a:r>
            <a:rPr lang="zh-CN" sz="3200" b="0" dirty="0" smtClean="0">
              <a:solidFill>
                <a:schemeClr val="tx1"/>
              </a:solidFill>
            </a:rPr>
            <a:t>动态</a:t>
          </a:r>
          <a:r>
            <a:rPr lang="en-US" sz="3200" b="0" dirty="0" smtClean="0">
              <a:solidFill>
                <a:schemeClr val="tx1"/>
              </a:solidFill>
            </a:rPr>
            <a:t>Web</a:t>
          </a:r>
          <a:r>
            <a:rPr lang="zh-CN" sz="3200" b="0" dirty="0" smtClean="0">
              <a:solidFill>
                <a:schemeClr val="tx1"/>
              </a:solidFill>
            </a:rPr>
            <a:t>文档</a:t>
          </a:r>
          <a:endParaRPr lang="en-US" sz="3200" b="0" dirty="0">
            <a:solidFill>
              <a:schemeClr val="tx1"/>
            </a:solidFill>
          </a:endParaRPr>
        </a:p>
      </dgm:t>
    </dgm:pt>
    <dgm:pt modelId="{5D776AB7-E99D-474D-825B-BDB5101B6621}" type="parTrans" cxnId="{5778994F-AFFC-4D9C-BF38-15E96C62D421}">
      <dgm:prSet/>
      <dgm:spPr/>
      <dgm:t>
        <a:bodyPr/>
        <a:lstStyle/>
        <a:p>
          <a:endParaRPr lang="zh-CN" altLang="en-US" b="1"/>
        </a:p>
      </dgm:t>
    </dgm:pt>
    <dgm:pt modelId="{BE62B6A7-9CC8-4F28-87CC-FDE6FBF703EA}" type="sibTrans" cxnId="{5778994F-AFFC-4D9C-BF38-15E96C62D421}">
      <dgm:prSet/>
      <dgm:spPr/>
      <dgm:t>
        <a:bodyPr/>
        <a:lstStyle/>
        <a:p>
          <a:endParaRPr lang="zh-CN" altLang="en-US" b="1"/>
        </a:p>
      </dgm:t>
    </dgm:pt>
    <dgm:pt modelId="{F7223D07-74FF-4CE1-A0F0-18A1F6626927}" type="pres">
      <dgm:prSet presAssocID="{69BB187A-252B-4B37-91F1-A522ABB04EEC}" presName="linear" presStyleCnt="0">
        <dgm:presLayoutVars>
          <dgm:animLvl val="lvl"/>
          <dgm:resizeHandles val="exact"/>
        </dgm:presLayoutVars>
      </dgm:prSet>
      <dgm:spPr/>
      <dgm:t>
        <a:bodyPr/>
        <a:lstStyle/>
        <a:p>
          <a:endParaRPr lang="zh-CN" altLang="en-US"/>
        </a:p>
      </dgm:t>
    </dgm:pt>
    <dgm:pt modelId="{1F6FA753-EA94-497A-B0AE-7A0E1637718B}" type="pres">
      <dgm:prSet presAssocID="{1F2CE907-3E4E-4A3B-8753-60A5B4DBDAF2}" presName="parentText" presStyleLbl="node1" presStyleIdx="0" presStyleCnt="1" custLinFactNeighborY="-1596">
        <dgm:presLayoutVars>
          <dgm:chMax val="0"/>
          <dgm:bulletEnabled val="1"/>
        </dgm:presLayoutVars>
      </dgm:prSet>
      <dgm:spPr/>
      <dgm:t>
        <a:bodyPr/>
        <a:lstStyle/>
        <a:p>
          <a:endParaRPr lang="zh-CN" altLang="en-US"/>
        </a:p>
      </dgm:t>
    </dgm:pt>
  </dgm:ptLst>
  <dgm:cxnLst>
    <dgm:cxn modelId="{7A631693-2FAD-4E10-AC62-384CFB6E21CA}" type="presOf" srcId="{1F2CE907-3E4E-4A3B-8753-60A5B4DBDAF2}" destId="{1F6FA753-EA94-497A-B0AE-7A0E1637718B}" srcOrd="0" destOrd="0" presId="urn:microsoft.com/office/officeart/2005/8/layout/vList2"/>
    <dgm:cxn modelId="{5778994F-AFFC-4D9C-BF38-15E96C62D421}" srcId="{69BB187A-252B-4B37-91F1-A522ABB04EEC}" destId="{1F2CE907-3E4E-4A3B-8753-60A5B4DBDAF2}" srcOrd="0" destOrd="0" parTransId="{5D776AB7-E99D-474D-825B-BDB5101B6621}" sibTransId="{BE62B6A7-9CC8-4F28-87CC-FDE6FBF703EA}"/>
    <dgm:cxn modelId="{43BCBDA4-44FF-44ED-9330-96F9565E5345}" type="presOf" srcId="{69BB187A-252B-4B37-91F1-A522ABB04EEC}" destId="{F7223D07-74FF-4CE1-A0F0-18A1F6626927}" srcOrd="0" destOrd="0" presId="urn:microsoft.com/office/officeart/2005/8/layout/vList2"/>
    <dgm:cxn modelId="{921D1979-D0BD-4121-85FB-AC3B39F6154B}" type="presParOf" srcId="{F7223D07-74FF-4CE1-A0F0-18A1F6626927}" destId="{1F6FA753-EA94-497A-B0AE-7A0E1637718B}"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18C47-FC09-468F-91C2-1EA913103AA1}" type="datetimeFigureOut">
              <a:rPr lang="zh-CN" altLang="en-US" smtClean="0"/>
              <a:t>2017/3/15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B0325-861A-4F5F-9467-5CEE5C4714AA}" type="slidenum">
              <a:rPr lang="zh-CN" altLang="en-US" smtClean="0"/>
              <a:t>‹#›</a:t>
            </a:fld>
            <a:endParaRPr lang="zh-CN" altLang="en-US"/>
          </a:p>
        </p:txBody>
      </p:sp>
    </p:spTree>
    <p:extLst>
      <p:ext uri="{BB962C8B-B14F-4D97-AF65-F5344CB8AC3E}">
        <p14:creationId xmlns:p14="http://schemas.microsoft.com/office/powerpoint/2010/main" val="1023478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baidu.com/s?wd=%E5%85%A8%E6%96%87%E6%A3%80%E7%B4%A2&amp;tn=44039180_cpr&amp;fenlei=mv6quAkxTZn0IZRqIHckPjm4nH00T1d-nWRznAPBnWczPhfdm1IB0ZwV5Hcvrjm3rH6sPfKWUMw85HfYnjn4nH6sgvPsT6KdThsqpZwYTjCEQLGCpyw9Uz4Bmy-bIi4WUvYETgN-TLwGUv3En1Rkrjn4njRY"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视频点播</a:t>
            </a:r>
            <a:r>
              <a:rPr lang="en-US" altLang="zh-CN" dirty="0" smtClean="0"/>
              <a:t>/IPTV</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3</a:t>
            </a:fld>
            <a:endParaRPr lang="zh-CN" altLang="en-US"/>
          </a:p>
        </p:txBody>
      </p:sp>
    </p:spTree>
    <p:extLst>
      <p:ext uri="{BB962C8B-B14F-4D97-AF65-F5344CB8AC3E}">
        <p14:creationId xmlns:p14="http://schemas.microsoft.com/office/powerpoint/2010/main" val="3344354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Web</a:t>
            </a:r>
            <a:r>
              <a:rPr lang="zh-CN" altLang="en-US" dirty="0" smtClean="0"/>
              <a:t>服务器是</a:t>
            </a:r>
            <a:r>
              <a:rPr lang="en-US" altLang="zh-CN" dirty="0" smtClean="0"/>
              <a:t>web</a:t>
            </a:r>
            <a:r>
              <a:rPr lang="zh-CN" altLang="en-US" dirty="0" smtClean="0"/>
              <a:t>资源的宿主，</a:t>
            </a:r>
            <a:r>
              <a:rPr lang="en-US" altLang="zh-CN" dirty="0" smtClean="0"/>
              <a:t>web</a:t>
            </a:r>
            <a:r>
              <a:rPr lang="zh-CN" altLang="en-US" dirty="0" smtClean="0"/>
              <a:t>资源可以是静态文件，也可以是根据需要动态生成文件的软件程序。对象就是文件。 </a:t>
            </a:r>
            <a:r>
              <a:rPr lang="en-US" altLang="zh-CN" dirty="0" smtClean="0"/>
              <a:t>Chrome</a:t>
            </a:r>
            <a:r>
              <a:rPr lang="zh-CN" altLang="en-US" dirty="0" smtClean="0"/>
              <a:t>：</a:t>
            </a:r>
            <a:r>
              <a:rPr lang="en-US" altLang="zh-CN" dirty="0" smtClean="0"/>
              <a:t>//about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Web</a:t>
            </a:r>
            <a:r>
              <a:rPr lang="zh-CN" altLang="en-US" dirty="0" smtClean="0"/>
              <a:t>页面通常不止包含单个对象，而是包含多个对象的集合。对象就是文件。</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a:t>
            </a:r>
            <a:r>
              <a:rPr lang="zh-CN" altLang="en-US" dirty="0" smtClean="0"/>
              <a:t>服务器为每个</a:t>
            </a:r>
            <a:r>
              <a:rPr lang="en-US" altLang="zh-CN" dirty="0" smtClean="0"/>
              <a:t>Web</a:t>
            </a:r>
            <a:r>
              <a:rPr lang="zh-CN" altLang="en-US" dirty="0" smtClean="0"/>
              <a:t>对象打上</a:t>
            </a:r>
            <a:r>
              <a:rPr lang="en-US" altLang="zh-CN" dirty="0" smtClean="0"/>
              <a:t>MIME</a:t>
            </a:r>
            <a:r>
              <a:rPr lang="zh-CN" altLang="en-US" dirty="0" smtClean="0"/>
              <a:t>类型（</a:t>
            </a:r>
            <a:r>
              <a:rPr lang="en-US" altLang="zh-CN" dirty="0" smtClean="0"/>
              <a:t>MIME</a:t>
            </a:r>
            <a:r>
              <a:rPr lang="zh-CN" altLang="en-US" dirty="0" smtClean="0"/>
              <a:t>为多用途因特网邮件扩展），浏览器根据</a:t>
            </a:r>
            <a:r>
              <a:rPr lang="en-US" altLang="zh-CN" dirty="0" smtClean="0"/>
              <a:t>MIME</a:t>
            </a:r>
            <a:r>
              <a:rPr lang="zh-CN" altLang="en-US" dirty="0" smtClean="0"/>
              <a:t>类型确定如何处理该对象。一般浏览器可以处理数百种常见的对象类型。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14</a:t>
            </a:fld>
            <a:endParaRPr lang="zh-CN" altLang="en-US"/>
          </a:p>
        </p:txBody>
      </p:sp>
    </p:spTree>
    <p:extLst>
      <p:ext uri="{BB962C8B-B14F-4D97-AF65-F5344CB8AC3E}">
        <p14:creationId xmlns:p14="http://schemas.microsoft.com/office/powerpoint/2010/main" val="1011115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对象的寻址可以通过</a:t>
            </a:r>
            <a:r>
              <a:rPr lang="en-US" altLang="zh-CN" dirty="0" smtClean="0"/>
              <a:t>URL</a:t>
            </a:r>
            <a:r>
              <a:rPr lang="zh-CN" altLang="en-US" dirty="0" smtClean="0"/>
              <a:t>寻址，</a:t>
            </a:r>
            <a:r>
              <a:rPr lang="en-US" altLang="zh-CN" dirty="0" smtClean="0"/>
              <a:t>URL</a:t>
            </a:r>
            <a:r>
              <a:rPr lang="zh-CN" altLang="en-US" dirty="0" smtClean="0"/>
              <a:t>描述了某个特定服务器上的某资源的特定位置。</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URL(Uniform </a:t>
            </a:r>
            <a:r>
              <a:rPr lang="en-US" altLang="zh-CN" sz="1200" b="0" i="0" kern="1200" dirty="0" err="1" smtClean="0">
                <a:solidFill>
                  <a:schemeClr val="tx1"/>
                </a:solidFill>
                <a:effectLst/>
                <a:latin typeface="+mn-lt"/>
                <a:ea typeface="+mn-ea"/>
                <a:cs typeface="+mn-cs"/>
              </a:rPr>
              <a:t>Resoure</a:t>
            </a:r>
            <a:r>
              <a:rPr lang="en-US" altLang="zh-CN" sz="1200" b="0" i="0" kern="1200" dirty="0" smtClean="0">
                <a:solidFill>
                  <a:schemeClr val="tx1"/>
                </a:solidFill>
                <a:effectLst/>
                <a:latin typeface="+mn-lt"/>
                <a:ea typeface="+mn-ea"/>
                <a:cs typeface="+mn-cs"/>
              </a:rPr>
              <a:t> Locator: </a:t>
            </a:r>
            <a:r>
              <a:rPr lang="zh-CN" altLang="en-US" sz="1200" b="0" i="0" kern="1200" dirty="0" smtClean="0">
                <a:solidFill>
                  <a:schemeClr val="tx1"/>
                </a:solidFill>
                <a:effectLst/>
                <a:latin typeface="+mn-lt"/>
                <a:ea typeface="+mn-ea"/>
                <a:cs typeface="+mn-cs"/>
              </a:rPr>
              <a:t>统一资源定位器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WWW</a:t>
            </a:r>
            <a:r>
              <a:rPr lang="zh-CN" altLang="en-US" sz="1200" b="0" i="0" kern="1200" dirty="0" smtClean="0">
                <a:solidFill>
                  <a:schemeClr val="tx1"/>
                </a:solidFill>
                <a:effectLst/>
                <a:latin typeface="+mn-lt"/>
                <a:ea typeface="+mn-ea"/>
                <a:cs typeface="+mn-cs"/>
              </a:rPr>
              <a:t>页的地址</a:t>
            </a:r>
            <a:r>
              <a:rPr lang="en-US" altLang="zh-CN" sz="1200" b="0" i="0" kern="120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它相当于一个文件名在网络范围的扩展，它描述了一台特定服务器上某资源的位置。</a:t>
            </a:r>
            <a:endParaRPr lang="en-US" altLang="zh-CN"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baseline="0" dirty="0" smtClean="0">
                <a:solidFill>
                  <a:schemeClr val="tx1"/>
                </a:solidFill>
                <a:effectLst/>
                <a:latin typeface="+mn-lt"/>
                <a:ea typeface="+mn-ea"/>
                <a:cs typeface="+mn-cs"/>
              </a:rPr>
              <a:t>URL</a:t>
            </a:r>
            <a:r>
              <a:rPr lang="zh-CN" altLang="en-US" sz="1200" b="0" i="0" kern="1200" baseline="0" dirty="0" smtClean="0">
                <a:solidFill>
                  <a:schemeClr val="tx1"/>
                </a:solidFill>
                <a:effectLst/>
                <a:latin typeface="+mn-lt"/>
                <a:ea typeface="+mn-ea"/>
                <a:cs typeface="+mn-cs"/>
              </a:rPr>
              <a:t>有</a:t>
            </a:r>
            <a:r>
              <a:rPr lang="en-US" altLang="zh-CN" sz="1200" b="0" i="0" kern="1200" baseline="0" dirty="0" smtClean="0">
                <a:solidFill>
                  <a:schemeClr val="tx1"/>
                </a:solidFill>
                <a:effectLst/>
                <a:latin typeface="+mn-lt"/>
                <a:ea typeface="+mn-ea"/>
                <a:cs typeface="+mn-cs"/>
              </a:rPr>
              <a:t>3</a:t>
            </a:r>
            <a:r>
              <a:rPr lang="zh-CN" altLang="en-US" sz="1200" b="0" i="0" kern="1200" baseline="0" dirty="0" smtClean="0">
                <a:solidFill>
                  <a:schemeClr val="tx1"/>
                </a:solidFill>
                <a:effectLst/>
                <a:latin typeface="+mn-lt"/>
                <a:ea typeface="+mn-ea"/>
                <a:cs typeface="+mn-cs"/>
              </a:rPr>
              <a:t>个部分：协议名、页面所在主机名（主机的地址）、包含页面的文件路径名。</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15</a:t>
            </a:fld>
            <a:endParaRPr lang="zh-CN" altLang="en-US"/>
          </a:p>
        </p:txBody>
      </p:sp>
    </p:spTree>
    <p:extLst>
      <p:ext uri="{BB962C8B-B14F-4D97-AF65-F5344CB8AC3E}">
        <p14:creationId xmlns:p14="http://schemas.microsoft.com/office/powerpoint/2010/main" val="3649758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技术采用</a:t>
            </a:r>
            <a:r>
              <a:rPr lang="en-US" altLang="zh-CN" sz="1200" kern="1200" dirty="0" smtClean="0">
                <a:solidFill>
                  <a:schemeClr val="tx1"/>
                </a:solidFill>
                <a:effectLst/>
                <a:latin typeface="+mn-lt"/>
                <a:ea typeface="+mn-ea"/>
                <a:cs typeface="+mn-cs"/>
              </a:rPr>
              <a:t>HTML</a:t>
            </a:r>
            <a:r>
              <a:rPr lang="zh-CN" altLang="zh-CN" sz="1200" kern="1200" dirty="0" smtClean="0">
                <a:solidFill>
                  <a:schemeClr val="tx1"/>
                </a:solidFill>
                <a:effectLst/>
                <a:latin typeface="+mn-lt"/>
                <a:ea typeface="+mn-ea"/>
                <a:cs typeface="+mn-cs"/>
              </a:rPr>
              <a:t>描述页面内容、通过</a:t>
            </a:r>
            <a:r>
              <a:rPr lang="en-US" altLang="zh-CN" sz="1200" kern="1200" dirty="0" smtClean="0">
                <a:solidFill>
                  <a:schemeClr val="tx1"/>
                </a:solidFill>
                <a:effectLst/>
                <a:latin typeface="+mn-lt"/>
                <a:ea typeface="+mn-ea"/>
                <a:cs typeface="+mn-cs"/>
              </a:rPr>
              <a:t>URL</a:t>
            </a:r>
            <a:r>
              <a:rPr lang="zh-CN" altLang="zh-CN" sz="1200" kern="1200" dirty="0" smtClean="0">
                <a:solidFill>
                  <a:schemeClr val="tx1"/>
                </a:solidFill>
                <a:effectLst/>
                <a:latin typeface="+mn-lt"/>
                <a:ea typeface="+mn-ea"/>
                <a:cs typeface="+mn-cs"/>
              </a:rPr>
              <a:t>进行内容资源定位、基于</a:t>
            </a:r>
            <a:r>
              <a:rPr lang="en-US" altLang="zh-CN" sz="1200" kern="1200" dirty="0" smtClean="0">
                <a:solidFill>
                  <a:schemeClr val="tx1"/>
                </a:solidFill>
                <a:effectLst/>
                <a:latin typeface="+mn-lt"/>
                <a:ea typeface="+mn-ea"/>
                <a:cs typeface="+mn-cs"/>
              </a:rPr>
              <a:t>HTTP</a:t>
            </a:r>
            <a:r>
              <a:rPr lang="zh-CN" altLang="zh-CN" sz="1200" kern="1200" dirty="0" smtClean="0">
                <a:solidFill>
                  <a:schemeClr val="tx1"/>
                </a:solidFill>
                <a:effectLst/>
                <a:latin typeface="+mn-lt"/>
                <a:ea typeface="+mn-ea"/>
                <a:cs typeface="+mn-cs"/>
              </a:rPr>
              <a:t>协议传输内容，其中</a:t>
            </a:r>
            <a:r>
              <a:rPr lang="en-US" altLang="zh-CN" sz="1200" kern="1200" dirty="0" smtClean="0">
                <a:solidFill>
                  <a:schemeClr val="tx1"/>
                </a:solidFill>
                <a:effectLst/>
                <a:latin typeface="+mn-lt"/>
                <a:ea typeface="+mn-ea"/>
                <a:cs typeface="+mn-cs"/>
              </a:rPr>
              <a:t>HTTP</a:t>
            </a:r>
            <a:r>
              <a:rPr lang="zh-CN" altLang="zh-CN" sz="1200" kern="1200" dirty="0" smtClean="0">
                <a:solidFill>
                  <a:schemeClr val="tx1"/>
                </a:solidFill>
                <a:effectLst/>
                <a:latin typeface="+mn-lt"/>
                <a:ea typeface="+mn-ea"/>
                <a:cs typeface="+mn-cs"/>
              </a:rPr>
              <a:t>协议是</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技术乃至互联网中最为重要的应用层协议之一。</a:t>
            </a:r>
            <a:r>
              <a:rPr lang="en-US" altLang="zh-CN" sz="1200" kern="1200" dirty="0" smtClean="0">
                <a:solidFill>
                  <a:schemeClr val="tx1"/>
                </a:solidFill>
                <a:effectLst/>
                <a:latin typeface="+mn-lt"/>
                <a:ea typeface="+mn-ea"/>
                <a:cs typeface="+mn-cs"/>
              </a:rPr>
              <a:t>HTTP</a:t>
            </a:r>
            <a:r>
              <a:rPr lang="zh-CN" altLang="en-US" sz="1200" kern="1200" dirty="0" smtClean="0">
                <a:solidFill>
                  <a:schemeClr val="tx1"/>
                </a:solidFill>
                <a:effectLst/>
                <a:latin typeface="+mn-lt"/>
                <a:ea typeface="+mn-ea"/>
                <a:cs typeface="+mn-cs"/>
              </a:rPr>
              <a:t>定义了</a:t>
            </a:r>
            <a:endParaRPr lang="en-US" altLang="zh-CN" sz="1200" kern="1200" dirty="0" smtClean="0">
              <a:solidFill>
                <a:schemeClr val="tx1"/>
              </a:solidFill>
              <a:effectLst/>
              <a:latin typeface="+mn-lt"/>
              <a:ea typeface="+mn-ea"/>
              <a:cs typeface="+mn-cs"/>
            </a:endParaRPr>
          </a:p>
          <a:p>
            <a:r>
              <a:rPr lang="zh-CN" altLang="en-US" dirty="0" smtClean="0"/>
              <a:t>客户</a:t>
            </a:r>
            <a:r>
              <a:rPr lang="en-US" altLang="zh-CN" dirty="0" smtClean="0"/>
              <a:t>/</a:t>
            </a:r>
            <a:r>
              <a:rPr lang="zh-CN" altLang="en-US" dirty="0" smtClean="0"/>
              <a:t>服务器也叫</a:t>
            </a:r>
            <a:r>
              <a:rPr lang="en-US" altLang="zh-CN" dirty="0" smtClean="0"/>
              <a:t>HTTP</a:t>
            </a:r>
            <a:r>
              <a:rPr lang="zh-CN" altLang="en-US" dirty="0" smtClean="0"/>
              <a:t>客户端和</a:t>
            </a:r>
            <a:r>
              <a:rPr lang="en-US" altLang="zh-CN" dirty="0" smtClean="0"/>
              <a:t>HTTP</a:t>
            </a:r>
            <a:r>
              <a:rPr lang="zh-CN" altLang="en-US" dirty="0" smtClean="0"/>
              <a:t>服务器。</a:t>
            </a:r>
            <a:r>
              <a:rPr lang="en-US" altLang="zh-CN" dirty="0" smtClean="0"/>
              <a:t>HTTP</a:t>
            </a:r>
            <a:r>
              <a:rPr lang="zh-CN" altLang="en-US" dirty="0" smtClean="0"/>
              <a:t>是因特网的多媒体信使！</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浏览页面（</a:t>
            </a:r>
            <a:r>
              <a:rPr lang="en-US" altLang="zh-CN" dirty="0" smtClean="0"/>
              <a:t>URL</a:t>
            </a:r>
            <a:r>
              <a:rPr lang="zh-CN" altLang="en-US" dirty="0" smtClean="0"/>
              <a:t>）的过程是：浏览器会向</a:t>
            </a:r>
            <a:r>
              <a:rPr lang="en-US" altLang="zh-CN" dirty="0" smtClean="0"/>
              <a:t>web</a:t>
            </a:r>
            <a:r>
              <a:rPr lang="zh-CN" altLang="en-US" dirty="0" smtClean="0"/>
              <a:t>服务器发送一条</a:t>
            </a:r>
            <a:r>
              <a:rPr lang="en-US" altLang="zh-CN" dirty="0" smtClean="0"/>
              <a:t>HTTP</a:t>
            </a:r>
            <a:r>
              <a:rPr lang="zh-CN" altLang="en-US" dirty="0" smtClean="0"/>
              <a:t>请求，服务器去寻找期望的对象，如果成功找到，就将对象及其他一些信息例如对象类型、对象长度等放到</a:t>
            </a:r>
            <a:r>
              <a:rPr lang="en-US" altLang="zh-CN" dirty="0" smtClean="0"/>
              <a:t>HTTP</a:t>
            </a:r>
            <a:r>
              <a:rPr lang="zh-CN" altLang="en-US" dirty="0" smtClean="0"/>
              <a:t>响应中发送给客户端。</a:t>
            </a:r>
            <a:r>
              <a:rPr lang="en-US" altLang="zh-CN" dirty="0" smtClean="0"/>
              <a:t>------HTTP</a:t>
            </a:r>
            <a:r>
              <a:rPr lang="zh-CN" altLang="en-US" dirty="0" smtClean="0"/>
              <a:t>给每个通过</a:t>
            </a:r>
            <a:r>
              <a:rPr lang="en-US" altLang="zh-CN" dirty="0" smtClean="0"/>
              <a:t>web</a:t>
            </a:r>
            <a:r>
              <a:rPr lang="zh-CN" altLang="en-US" dirty="0" smtClean="0"/>
              <a:t>传输的对象都打上了</a:t>
            </a:r>
            <a:r>
              <a:rPr lang="en-US" altLang="zh-CN" dirty="0" smtClean="0"/>
              <a:t>MIME</a:t>
            </a:r>
            <a:r>
              <a:rPr lang="zh-CN" altLang="en-US" dirty="0" smtClean="0"/>
              <a:t>类型的数据格式标签；浏览器从服务器取回对象会查看其</a:t>
            </a:r>
            <a:r>
              <a:rPr lang="en-US" altLang="zh-CN" dirty="0" smtClean="0"/>
              <a:t>MIME</a:t>
            </a:r>
            <a:r>
              <a:rPr lang="zh-CN" altLang="en-US" dirty="0" smtClean="0"/>
              <a:t>类型，以确定如何对其进行处理。</a:t>
            </a:r>
          </a:p>
          <a:p>
            <a:endParaRPr lang="en-US" altLang="zh-CN" dirty="0" smtClean="0"/>
          </a:p>
        </p:txBody>
      </p:sp>
      <p:sp>
        <p:nvSpPr>
          <p:cNvPr id="4" name="灯片编号占位符 3"/>
          <p:cNvSpPr>
            <a:spLocks noGrp="1"/>
          </p:cNvSpPr>
          <p:nvPr>
            <p:ph type="sldNum" sz="quarter" idx="10"/>
          </p:nvPr>
        </p:nvSpPr>
        <p:spPr/>
        <p:txBody>
          <a:bodyPr/>
          <a:lstStyle/>
          <a:p>
            <a:fld id="{6C0B0325-861A-4F5F-9467-5CEE5C4714AA}" type="slidenum">
              <a:rPr lang="zh-CN" altLang="en-US" smtClean="0"/>
              <a:t>16</a:t>
            </a:fld>
            <a:endParaRPr lang="zh-CN" altLang="en-US"/>
          </a:p>
        </p:txBody>
      </p:sp>
    </p:spTree>
    <p:extLst>
      <p:ext uri="{BB962C8B-B14F-4D97-AF65-F5344CB8AC3E}">
        <p14:creationId xmlns:p14="http://schemas.microsoft.com/office/powerpoint/2010/main" val="2609507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HTTP</a:t>
            </a:r>
            <a:r>
              <a:rPr lang="zh-CN" altLang="en-US" dirty="0" smtClean="0"/>
              <a:t>是应用层的协议，它无需操心网络通信传输的具体细节，由</a:t>
            </a:r>
            <a:r>
              <a:rPr lang="en-US" altLang="zh-CN" dirty="0" smtClean="0"/>
              <a:t>TCP</a:t>
            </a:r>
            <a:r>
              <a:rPr lang="zh-CN" altLang="en-US" dirty="0" smtClean="0"/>
              <a:t>提供可靠的传输。</a:t>
            </a:r>
            <a:endParaRPr lang="en-US" altLang="zh-CN" dirty="0" smtClean="0"/>
          </a:p>
          <a:p>
            <a:r>
              <a:rPr lang="en-US" altLang="zh-CN" dirty="0" smtClean="0"/>
              <a:t>TCP</a:t>
            </a:r>
            <a:r>
              <a:rPr lang="zh-CN" altLang="en-US" dirty="0" smtClean="0"/>
              <a:t>提供：</a:t>
            </a:r>
            <a:r>
              <a:rPr lang="en-US" altLang="zh-CN" dirty="0" smtClean="0"/>
              <a:t>1.</a:t>
            </a:r>
            <a:r>
              <a:rPr lang="zh-CN" altLang="en-US" dirty="0" smtClean="0"/>
              <a:t>无差错的数据传输</a:t>
            </a:r>
            <a:r>
              <a:rPr lang="zh-CN" altLang="en-US" baseline="0" dirty="0" smtClean="0"/>
              <a:t> </a:t>
            </a:r>
            <a:r>
              <a:rPr lang="en-US" altLang="zh-CN" baseline="0" dirty="0" smtClean="0"/>
              <a:t>2</a:t>
            </a:r>
            <a:r>
              <a:rPr lang="zh-CN" altLang="en-US" baseline="0" dirty="0" smtClean="0"/>
              <a:t>、按序传输（数据按发送的顺序到达） </a:t>
            </a:r>
            <a:r>
              <a:rPr lang="en-US" altLang="zh-CN" baseline="0" dirty="0" smtClean="0"/>
              <a:t>3</a:t>
            </a:r>
            <a:r>
              <a:rPr lang="zh-CN" altLang="en-US" baseline="0" dirty="0" smtClean="0"/>
              <a:t>、数据流（会在任意时刻以任意长度将数据发送出去）。</a:t>
            </a:r>
            <a:endParaRPr lang="en-US" altLang="zh-CN" baseline="0" dirty="0" smtClean="0"/>
          </a:p>
          <a:p>
            <a:r>
              <a:rPr lang="zh-CN" altLang="en-US" baseline="0" dirty="0" smtClean="0"/>
              <a:t>只要建立了</a:t>
            </a:r>
            <a:r>
              <a:rPr lang="en-US" altLang="zh-CN" baseline="0" dirty="0" smtClean="0"/>
              <a:t>TCP</a:t>
            </a:r>
            <a:r>
              <a:rPr lang="zh-CN" altLang="en-US" baseline="0" dirty="0" smtClean="0"/>
              <a:t>连接，报文的交换就不会丢失、破坏，也不会乱序。</a:t>
            </a:r>
            <a:endParaRPr lang="en-US" altLang="zh-CN" baseline="0" dirty="0" smtClean="0"/>
          </a:p>
          <a:p>
            <a:r>
              <a:rPr lang="en-US" altLang="zh-CN" baseline="0" dirty="0" smtClean="0"/>
              <a:t>HTTP1.0</a:t>
            </a:r>
            <a:r>
              <a:rPr lang="zh-CN" altLang="en-US" baseline="0" dirty="0" smtClean="0"/>
              <a:t>最初是一个匿名、无状态的请求</a:t>
            </a:r>
            <a:r>
              <a:rPr lang="en-US" altLang="zh-CN" baseline="0" dirty="0" smtClean="0"/>
              <a:t>/</a:t>
            </a:r>
            <a:r>
              <a:rPr lang="zh-CN" altLang="en-US" baseline="0" dirty="0" smtClean="0"/>
              <a:t>响应协议。每条请求</a:t>
            </a:r>
            <a:r>
              <a:rPr lang="en-US" altLang="zh-CN" baseline="0" dirty="0" smtClean="0"/>
              <a:t>/</a:t>
            </a:r>
            <a:r>
              <a:rPr lang="zh-CN" altLang="en-US" baseline="0" dirty="0" smtClean="0"/>
              <a:t>响应都是独立进行。因此，</a:t>
            </a:r>
            <a:r>
              <a:rPr lang="en-US" altLang="zh-CN" baseline="0" dirty="0" smtClean="0"/>
              <a:t>Web</a:t>
            </a:r>
            <a:r>
              <a:rPr lang="zh-CN" altLang="en-US" baseline="0" dirty="0" smtClean="0"/>
              <a:t>服务器没有什么信息可以用来判定是哪个用户发的请求，也无法记录访问用户列表。</a:t>
            </a:r>
            <a:endParaRPr lang="en-US" altLang="zh-CN" baseline="0" dirty="0" smtClean="0"/>
          </a:p>
          <a:p>
            <a:r>
              <a:rPr lang="zh-CN" altLang="en-US" dirty="0" smtClean="0"/>
              <a:t>因为保存历史状态是比较复杂的。</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17</a:t>
            </a:fld>
            <a:endParaRPr lang="zh-CN" altLang="en-US"/>
          </a:p>
        </p:txBody>
      </p:sp>
    </p:spTree>
    <p:extLst>
      <p:ext uri="{BB962C8B-B14F-4D97-AF65-F5344CB8AC3E}">
        <p14:creationId xmlns:p14="http://schemas.microsoft.com/office/powerpoint/2010/main" val="194751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smtClean="0">
                <a:solidFill>
                  <a:srgbClr val="FF0000"/>
                </a:solidFill>
                <a:ea typeface="黑体" pitchFamily="2" charset="-122"/>
              </a:rPr>
              <a:t>WEB</a:t>
            </a:r>
            <a:r>
              <a:rPr kumimoji="1" lang="zh-CN" altLang="en-US" sz="1200" dirty="0" smtClean="0">
                <a:solidFill>
                  <a:srgbClr val="FF0000"/>
                </a:solidFill>
                <a:ea typeface="黑体" pitchFamily="2" charset="-122"/>
              </a:rPr>
              <a:t>服务器的端口号为</a:t>
            </a:r>
            <a:r>
              <a:rPr kumimoji="1" lang="en-US" altLang="zh-CN" sz="1200" dirty="0" smtClean="0">
                <a:solidFill>
                  <a:srgbClr val="FF0000"/>
                </a:solidFill>
                <a:ea typeface="黑体" pitchFamily="2" charset="-122"/>
              </a:rPr>
              <a:t>80</a:t>
            </a:r>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18</a:t>
            </a:fld>
            <a:endParaRPr lang="zh-CN" altLang="en-US"/>
          </a:p>
        </p:txBody>
      </p:sp>
    </p:spTree>
    <p:extLst>
      <p:ext uri="{BB962C8B-B14F-4D97-AF65-F5344CB8AC3E}">
        <p14:creationId xmlns:p14="http://schemas.microsoft.com/office/powerpoint/2010/main" val="3609883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a:t>
            </a:r>
            <a:r>
              <a:rPr lang="zh-CN" altLang="en-US" dirty="0" smtClean="0"/>
              <a:t>规范（</a:t>
            </a:r>
            <a:r>
              <a:rPr lang="en-US" altLang="zh-CN" dirty="0" smtClean="0"/>
              <a:t>RFC1945/RFC2616</a:t>
            </a:r>
            <a:r>
              <a:rPr lang="zh-CN" altLang="en-US" dirty="0" smtClean="0"/>
              <a:t>）定义了</a:t>
            </a:r>
            <a:r>
              <a:rPr lang="en-US" altLang="zh-CN" dirty="0" smtClean="0"/>
              <a:t>HTTP</a:t>
            </a:r>
            <a:r>
              <a:rPr lang="zh-CN" altLang="en-US" dirty="0" smtClean="0"/>
              <a:t>的报文格式。</a:t>
            </a:r>
            <a:r>
              <a:rPr lang="en-US" altLang="zh-CN" dirty="0" smtClean="0"/>
              <a:t>HTTP</a:t>
            </a:r>
            <a:r>
              <a:rPr lang="zh-CN" altLang="en-US" dirty="0" smtClean="0"/>
              <a:t>报文都是纯文本的，是一种格式化的数据块。</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a:t>
            </a:r>
            <a:r>
              <a:rPr lang="zh-CN" altLang="en-US" dirty="0" smtClean="0"/>
              <a:t>报文的三个组成部分：起始行（对报文的描述</a:t>
            </a:r>
            <a:r>
              <a:rPr lang="en-US" altLang="zh-CN" dirty="0" smtClean="0"/>
              <a:t>,</a:t>
            </a:r>
            <a:r>
              <a:rPr lang="zh-CN" altLang="en-US" dirty="0" smtClean="0"/>
              <a:t>说明要做什么或出了什么情况）、首部行（属性，由（名字：值）组成）、实体（可选的数据的主体部分，主体可以包含</a:t>
            </a:r>
            <a:r>
              <a:rPr lang="zh-CN" altLang="en-US" b="1" dirty="0" smtClean="0">
                <a:effectLst>
                  <a:outerShdw blurRad="38100" dist="38100" dir="2700000" algn="tl">
                    <a:srgbClr val="000000">
                      <a:alpha val="43137"/>
                    </a:srgbClr>
                  </a:outerShdw>
                </a:effectLst>
              </a:rPr>
              <a:t>文本</a:t>
            </a:r>
            <a:r>
              <a:rPr lang="zh-CN" altLang="en-US" dirty="0" smtClean="0"/>
              <a:t>或</a:t>
            </a:r>
            <a:r>
              <a:rPr lang="zh-CN" altLang="en-US" b="1" dirty="0" smtClean="0">
                <a:effectLst>
                  <a:outerShdw blurRad="38100" dist="38100" dir="2700000" algn="tl">
                    <a:srgbClr val="000000">
                      <a:alpha val="43137"/>
                    </a:srgbClr>
                  </a:outerShdw>
                </a:effectLst>
              </a:rPr>
              <a:t>二进制数</a:t>
            </a:r>
            <a:r>
              <a:rPr lang="zh-CN" altLang="en-US" dirty="0" smtClean="0"/>
              <a:t>，或为</a:t>
            </a:r>
            <a:r>
              <a:rPr lang="zh-CN" altLang="en-US" b="1" dirty="0" smtClean="0">
                <a:effectLst>
                  <a:outerShdw blurRad="38100" dist="38100" dir="2700000" algn="tl">
                    <a:srgbClr val="000000">
                      <a:alpha val="43137"/>
                    </a:srgbClr>
                  </a:outerShdw>
                </a:effectLst>
              </a:rPr>
              <a:t>空</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HTTP1.0+</a:t>
            </a:r>
            <a:r>
              <a:rPr lang="zh-CN" altLang="en-US" dirty="0" smtClean="0"/>
              <a:t>：</a:t>
            </a:r>
            <a:r>
              <a:rPr lang="en-US" altLang="zh-CN" dirty="0" smtClean="0"/>
              <a:t>Keep-alive</a:t>
            </a:r>
            <a:r>
              <a:rPr lang="zh-CN" altLang="en-US" dirty="0" smtClean="0"/>
              <a:t>，</a:t>
            </a:r>
            <a:r>
              <a:rPr lang="en-US" altLang="zh-CN" dirty="0" smtClean="0"/>
              <a:t>HTTP1.1</a:t>
            </a:r>
            <a:r>
              <a:rPr lang="zh-CN" altLang="en-US" dirty="0" smtClean="0"/>
              <a:t>：</a:t>
            </a:r>
            <a:r>
              <a:rPr lang="en-US" altLang="zh-CN" dirty="0" smtClean="0"/>
              <a:t>persistent</a:t>
            </a:r>
            <a:r>
              <a:rPr lang="zh-CN" altLang="en-US" dirty="0" smtClean="0"/>
              <a:t>（默认激活的），每个持久连接只适合</a:t>
            </a:r>
            <a:r>
              <a:rPr lang="en-US" altLang="zh-CN" dirty="0" smtClean="0"/>
              <a:t>1</a:t>
            </a:r>
            <a:r>
              <a:rPr lang="zh-CN" altLang="en-US" dirty="0" smtClean="0"/>
              <a:t>跳传输。</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19</a:t>
            </a:fld>
            <a:endParaRPr lang="zh-CN" altLang="en-US"/>
          </a:p>
        </p:txBody>
      </p:sp>
    </p:spTree>
    <p:extLst>
      <p:ext uri="{BB962C8B-B14F-4D97-AF65-F5344CB8AC3E}">
        <p14:creationId xmlns:p14="http://schemas.microsoft.com/office/powerpoint/2010/main" val="291182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请求行：方法字段、</a:t>
            </a:r>
            <a:r>
              <a:rPr lang="en-US" altLang="zh-CN" dirty="0" smtClean="0"/>
              <a:t>URL</a:t>
            </a:r>
            <a:r>
              <a:rPr lang="zh-CN" altLang="en-US" dirty="0" smtClean="0"/>
              <a:t>字段、协议版本。</a:t>
            </a:r>
            <a:endParaRPr lang="en-US" altLang="zh-CN" dirty="0" smtClean="0"/>
          </a:p>
          <a:p>
            <a:r>
              <a:rPr lang="zh-CN" altLang="en-US" dirty="0" smtClean="0"/>
              <a:t>方法：客户端希望服务器执行的动作（或功能）</a:t>
            </a:r>
            <a:endParaRPr lang="en-US" altLang="zh-CN" dirty="0" smtClean="0"/>
          </a:p>
          <a:p>
            <a:r>
              <a:rPr lang="en-US" altLang="zh-CN" dirty="0" smtClean="0"/>
              <a:t>URL: </a:t>
            </a:r>
            <a:r>
              <a:rPr lang="zh-CN" altLang="en-US" dirty="0" smtClean="0"/>
              <a:t>命名所请求的对象。</a:t>
            </a:r>
            <a:endParaRPr lang="en-US" altLang="zh-CN" dirty="0" smtClean="0"/>
          </a:p>
          <a:p>
            <a:r>
              <a:rPr lang="zh-CN" altLang="en-US" dirty="0" smtClean="0"/>
              <a:t>首部：可以有</a:t>
            </a:r>
            <a:r>
              <a:rPr lang="en-US" altLang="zh-CN" dirty="0" smtClean="0"/>
              <a:t>0</a:t>
            </a:r>
            <a:r>
              <a:rPr lang="zh-CN" altLang="en-US" dirty="0" smtClean="0"/>
              <a:t>或多个首部，格式是</a:t>
            </a:r>
            <a:r>
              <a:rPr lang="en-US" altLang="zh-CN" dirty="0" smtClean="0"/>
              <a:t>(</a:t>
            </a:r>
            <a:r>
              <a:rPr lang="zh-CN" altLang="en-US" dirty="0" smtClean="0"/>
              <a:t>名字： 值</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rgbClr val="FF0000"/>
                </a:solidFill>
                <a:latin typeface="Arial" charset="0"/>
                <a:ea typeface="黑体" pitchFamily="49" charset="-122"/>
              </a:rPr>
              <a:t>“</a:t>
            </a:r>
            <a:r>
              <a:rPr lang="zh-CN" altLang="en-US" sz="1200" b="1" dirty="0" smtClean="0">
                <a:solidFill>
                  <a:srgbClr val="FF0000"/>
                </a:solidFill>
                <a:latin typeface="黑体" pitchFamily="49" charset="-122"/>
                <a:ea typeface="黑体" pitchFamily="49" charset="-122"/>
              </a:rPr>
              <a:t>方法</a:t>
            </a:r>
            <a:r>
              <a:rPr lang="zh-CN" altLang="en-US" sz="1200" b="1" dirty="0" smtClean="0">
                <a:solidFill>
                  <a:srgbClr val="FF0000"/>
                </a:solidFill>
                <a:latin typeface="Arial" charset="0"/>
                <a:ea typeface="黑体" pitchFamily="49" charset="-122"/>
              </a:rPr>
              <a:t>”</a:t>
            </a:r>
            <a:r>
              <a:rPr lang="zh-CN" altLang="en-US" sz="1200" b="1" dirty="0" smtClean="0">
                <a:solidFill>
                  <a:srgbClr val="0000FF"/>
                </a:solidFill>
                <a:latin typeface="黑体" pitchFamily="49" charset="-122"/>
                <a:ea typeface="黑体" pitchFamily="49" charset="-122"/>
              </a:rPr>
              <a:t>是面向对象技术中使用的专门名词。所谓</a:t>
            </a:r>
            <a:r>
              <a:rPr lang="zh-CN" altLang="en-US" sz="1200" b="1" dirty="0" smtClean="0">
                <a:solidFill>
                  <a:srgbClr val="0000FF"/>
                </a:solidFill>
                <a:latin typeface="Arial" charset="0"/>
                <a:ea typeface="黑体" pitchFamily="49" charset="-122"/>
              </a:rPr>
              <a:t>“</a:t>
            </a:r>
            <a:r>
              <a:rPr lang="zh-CN" altLang="en-US" sz="1200" b="1" dirty="0" smtClean="0">
                <a:solidFill>
                  <a:srgbClr val="0000FF"/>
                </a:solidFill>
                <a:latin typeface="黑体" pitchFamily="49" charset="-122"/>
                <a:ea typeface="黑体" pitchFamily="49" charset="-122"/>
              </a:rPr>
              <a:t>方法</a:t>
            </a:r>
            <a:r>
              <a:rPr lang="zh-CN" altLang="en-US" sz="1200" b="1" dirty="0" smtClean="0">
                <a:solidFill>
                  <a:srgbClr val="0000FF"/>
                </a:solidFill>
                <a:latin typeface="Arial" charset="0"/>
                <a:ea typeface="黑体" pitchFamily="49" charset="-122"/>
              </a:rPr>
              <a:t>”</a:t>
            </a:r>
            <a:r>
              <a:rPr lang="zh-CN" altLang="en-US" sz="1200" b="1" dirty="0" smtClean="0">
                <a:solidFill>
                  <a:srgbClr val="0000FF"/>
                </a:solidFill>
                <a:latin typeface="黑体" pitchFamily="49" charset="-122"/>
                <a:ea typeface="黑体" pitchFamily="49" charset="-122"/>
              </a:rPr>
              <a:t>就是</a:t>
            </a:r>
            <a:r>
              <a:rPr lang="zh-CN" altLang="en-US" sz="1200" b="1" dirty="0" smtClean="0">
                <a:solidFill>
                  <a:srgbClr val="FF0000"/>
                </a:solidFill>
                <a:latin typeface="黑体" pitchFamily="49" charset="-122"/>
                <a:ea typeface="黑体" pitchFamily="49" charset="-122"/>
              </a:rPr>
              <a:t>对所请求的对象进行的操作，</a:t>
            </a:r>
            <a:r>
              <a:rPr lang="zh-CN" altLang="en-US" sz="1200" b="1" dirty="0" smtClean="0">
                <a:solidFill>
                  <a:srgbClr val="0000FF"/>
                </a:solidFill>
                <a:latin typeface="黑体" pitchFamily="49" charset="-122"/>
                <a:ea typeface="黑体" pitchFamily="49" charset="-122"/>
              </a:rPr>
              <a:t>因此这些方法实际上也就是一些</a:t>
            </a:r>
            <a:r>
              <a:rPr lang="zh-CN" altLang="en-US" sz="1200" b="1" dirty="0" smtClean="0">
                <a:solidFill>
                  <a:srgbClr val="FF0000"/>
                </a:solidFill>
                <a:latin typeface="黑体" pitchFamily="49" charset="-122"/>
                <a:ea typeface="黑体" pitchFamily="49" charset="-122"/>
              </a:rPr>
              <a:t>命令。</a:t>
            </a:r>
            <a:r>
              <a:rPr lang="zh-CN" altLang="en-US" sz="1200" b="1" dirty="0" smtClean="0">
                <a:solidFill>
                  <a:srgbClr val="0000FF"/>
                </a:solidFill>
                <a:latin typeface="黑体" pitchFamily="49" charset="-122"/>
                <a:ea typeface="黑体" pitchFamily="49" charset="-122"/>
              </a:rPr>
              <a:t>因此，请求报文的类型是由它所采用的方法决定的。 </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20</a:t>
            </a:fld>
            <a:endParaRPr lang="zh-CN" altLang="en-US"/>
          </a:p>
        </p:txBody>
      </p:sp>
    </p:spTree>
    <p:extLst>
      <p:ext uri="{BB962C8B-B14F-4D97-AF65-F5344CB8AC3E}">
        <p14:creationId xmlns:p14="http://schemas.microsoft.com/office/powerpoint/2010/main" val="1795132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状态行：协议版本、状态码、状态信息短语</a:t>
            </a:r>
            <a:endParaRPr lang="en-US" altLang="zh-CN" dirty="0" smtClean="0"/>
          </a:p>
          <a:p>
            <a:r>
              <a:rPr lang="en-US" altLang="zh-CN" dirty="0" smtClean="0"/>
              <a:t>Content-Type</a:t>
            </a:r>
            <a:r>
              <a:rPr lang="zh-CN" altLang="en-US" dirty="0" smtClean="0"/>
              <a:t>首部说明了文档的</a:t>
            </a:r>
            <a:r>
              <a:rPr lang="en-US" altLang="zh-CN" dirty="0" smtClean="0">
                <a:solidFill>
                  <a:srgbClr val="FF0000"/>
                </a:solidFill>
                <a:effectLst>
                  <a:outerShdw blurRad="38100" dist="38100" dir="2700000" algn="tl">
                    <a:srgbClr val="000000">
                      <a:alpha val="43137"/>
                    </a:srgbClr>
                  </a:outerShdw>
                </a:effectLst>
              </a:rPr>
              <a:t>MIME</a:t>
            </a:r>
            <a:r>
              <a:rPr lang="zh-CN" altLang="en-US" dirty="0" smtClean="0">
                <a:solidFill>
                  <a:srgbClr val="FF0000"/>
                </a:solidFill>
                <a:effectLst>
                  <a:outerShdw blurRad="38100" dist="38100" dir="2700000" algn="tl">
                    <a:srgbClr val="000000">
                      <a:alpha val="43137"/>
                    </a:srgbClr>
                  </a:outerShdw>
                </a:effectLst>
              </a:rPr>
              <a:t>类型</a:t>
            </a:r>
            <a:r>
              <a:rPr lang="zh-CN" altLang="en-US" dirty="0" smtClean="0"/>
              <a:t>。</a:t>
            </a:r>
            <a:endParaRPr lang="en-US" altLang="zh-CN" dirty="0" smtClean="0"/>
          </a:p>
          <a:p>
            <a:r>
              <a:rPr lang="en-US" altLang="zh-CN" dirty="0" smtClean="0"/>
              <a:t>Body</a:t>
            </a:r>
            <a:r>
              <a:rPr lang="zh-CN" altLang="en-US" dirty="0" smtClean="0"/>
              <a:t>：主体数据即是包含所请求文档的响应主体。</a:t>
            </a:r>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21</a:t>
            </a:fld>
            <a:endParaRPr lang="zh-CN" altLang="en-US"/>
          </a:p>
        </p:txBody>
      </p:sp>
    </p:spTree>
    <p:extLst>
      <p:ext uri="{BB962C8B-B14F-4D97-AF65-F5344CB8AC3E}">
        <p14:creationId xmlns:p14="http://schemas.microsoft.com/office/powerpoint/2010/main" val="1682894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状态行：协议版本、状态码、状态信息短语；状态码：描述了请求过程所发生的情况状态。</a:t>
            </a:r>
            <a:endParaRPr lang="en-US" altLang="zh-CN" dirty="0" smtClean="0"/>
          </a:p>
          <a:p>
            <a:pPr eaLnBrk="1" hangingPunct="1">
              <a:lnSpc>
                <a:spcPct val="100000"/>
              </a:lnSpc>
            </a:pPr>
            <a:r>
              <a:rPr lang="en-US" altLang="zh-CN" dirty="0" smtClean="0">
                <a:solidFill>
                  <a:srgbClr val="FF0000"/>
                </a:solidFill>
                <a:ea typeface="黑体" pitchFamily="49" charset="-122"/>
              </a:rPr>
              <a:t>1xx </a:t>
            </a:r>
            <a:r>
              <a:rPr lang="zh-CN" altLang="en-US" dirty="0" smtClean="0">
                <a:solidFill>
                  <a:srgbClr val="FF0000"/>
                </a:solidFill>
                <a:ea typeface="黑体" pitchFamily="49" charset="-122"/>
              </a:rPr>
              <a:t>表示通知信息的，</a:t>
            </a:r>
            <a:r>
              <a:rPr lang="zh-CN" altLang="en-US" dirty="0" smtClean="0">
                <a:ea typeface="黑体" pitchFamily="49" charset="-122"/>
              </a:rPr>
              <a:t>如请求收到了或正在进行处理。</a:t>
            </a:r>
          </a:p>
          <a:p>
            <a:pPr eaLnBrk="1" hangingPunct="1">
              <a:lnSpc>
                <a:spcPct val="100000"/>
              </a:lnSpc>
            </a:pPr>
            <a:r>
              <a:rPr lang="en-US" altLang="zh-CN" dirty="0" smtClean="0">
                <a:solidFill>
                  <a:srgbClr val="FF0000"/>
                </a:solidFill>
                <a:ea typeface="黑体" pitchFamily="49" charset="-122"/>
              </a:rPr>
              <a:t>2xx </a:t>
            </a:r>
            <a:r>
              <a:rPr lang="zh-CN" altLang="en-US" dirty="0" smtClean="0">
                <a:solidFill>
                  <a:srgbClr val="FF0000"/>
                </a:solidFill>
                <a:ea typeface="黑体" pitchFamily="49" charset="-122"/>
              </a:rPr>
              <a:t>表示成功，</a:t>
            </a:r>
            <a:r>
              <a:rPr lang="zh-CN" altLang="en-US" dirty="0" smtClean="0">
                <a:ea typeface="黑体" pitchFamily="49" charset="-122"/>
              </a:rPr>
              <a:t>如接受或知道了。</a:t>
            </a:r>
          </a:p>
          <a:p>
            <a:pPr eaLnBrk="1" hangingPunct="1">
              <a:lnSpc>
                <a:spcPct val="100000"/>
              </a:lnSpc>
            </a:pPr>
            <a:r>
              <a:rPr lang="en-US" altLang="zh-CN" dirty="0" smtClean="0">
                <a:solidFill>
                  <a:srgbClr val="FF0000"/>
                </a:solidFill>
                <a:ea typeface="黑体" pitchFamily="49" charset="-122"/>
              </a:rPr>
              <a:t>3xx </a:t>
            </a:r>
            <a:r>
              <a:rPr lang="zh-CN" altLang="en-US" dirty="0" smtClean="0">
                <a:solidFill>
                  <a:srgbClr val="FF0000"/>
                </a:solidFill>
                <a:ea typeface="黑体" pitchFamily="49" charset="-122"/>
              </a:rPr>
              <a:t>表示重定向，</a:t>
            </a:r>
            <a:r>
              <a:rPr lang="zh-CN" altLang="en-US" dirty="0" smtClean="0">
                <a:ea typeface="黑体" pitchFamily="49" charset="-122"/>
              </a:rPr>
              <a:t>表示要完成请求还必须采取进一步的行动。</a:t>
            </a:r>
          </a:p>
          <a:p>
            <a:pPr eaLnBrk="1" hangingPunct="1">
              <a:lnSpc>
                <a:spcPct val="100000"/>
              </a:lnSpc>
            </a:pPr>
            <a:r>
              <a:rPr lang="en-US" altLang="zh-CN" dirty="0" smtClean="0">
                <a:solidFill>
                  <a:srgbClr val="FF0000"/>
                </a:solidFill>
                <a:ea typeface="黑体" pitchFamily="49" charset="-122"/>
              </a:rPr>
              <a:t>4xx </a:t>
            </a:r>
            <a:r>
              <a:rPr lang="zh-CN" altLang="en-US" dirty="0" smtClean="0">
                <a:solidFill>
                  <a:srgbClr val="FF0000"/>
                </a:solidFill>
                <a:ea typeface="黑体" pitchFamily="49" charset="-122"/>
              </a:rPr>
              <a:t>表示客户的差错，</a:t>
            </a:r>
            <a:r>
              <a:rPr lang="zh-CN" altLang="en-US" dirty="0" smtClean="0">
                <a:ea typeface="黑体" pitchFamily="49" charset="-122"/>
              </a:rPr>
              <a:t>如请求中有错误的语法或不能完成。</a:t>
            </a:r>
          </a:p>
          <a:p>
            <a:pPr eaLnBrk="1" hangingPunct="1">
              <a:lnSpc>
                <a:spcPct val="100000"/>
              </a:lnSpc>
            </a:pPr>
            <a:r>
              <a:rPr lang="en-US" altLang="zh-CN" dirty="0" smtClean="0">
                <a:solidFill>
                  <a:srgbClr val="FF0000"/>
                </a:solidFill>
                <a:ea typeface="黑体" pitchFamily="49" charset="-122"/>
              </a:rPr>
              <a:t>5xx </a:t>
            </a:r>
            <a:r>
              <a:rPr lang="zh-CN" altLang="en-US" dirty="0" smtClean="0">
                <a:solidFill>
                  <a:srgbClr val="FF0000"/>
                </a:solidFill>
                <a:ea typeface="黑体" pitchFamily="49" charset="-122"/>
              </a:rPr>
              <a:t>表示服务器的差错</a:t>
            </a:r>
            <a:r>
              <a:rPr lang="zh-CN" altLang="en-US" dirty="0" smtClean="0">
                <a:ea typeface="黑体" pitchFamily="49" charset="-122"/>
              </a:rPr>
              <a:t>，如服务器失效无法完成请求。</a:t>
            </a:r>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22</a:t>
            </a:fld>
            <a:endParaRPr lang="zh-CN" altLang="en-US"/>
          </a:p>
        </p:txBody>
      </p:sp>
    </p:spTree>
    <p:extLst>
      <p:ext uri="{BB962C8B-B14F-4D97-AF65-F5344CB8AC3E}">
        <p14:creationId xmlns:p14="http://schemas.microsoft.com/office/powerpoint/2010/main" val="399439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HTTP</a:t>
            </a:r>
            <a:r>
              <a:rPr lang="zh-CN" altLang="en-US" dirty="0" smtClean="0"/>
              <a:t>连接是</a:t>
            </a:r>
            <a:r>
              <a:rPr lang="en-US" altLang="zh-CN" dirty="0" smtClean="0"/>
              <a:t>HTTP</a:t>
            </a:r>
            <a:r>
              <a:rPr lang="zh-CN" altLang="en-US" dirty="0" smtClean="0"/>
              <a:t>报文传输的通道。</a:t>
            </a:r>
            <a:endParaRPr lang="en-US" altLang="zh-CN" dirty="0" smtClean="0"/>
          </a:p>
          <a:p>
            <a:r>
              <a:rPr lang="zh-CN" altLang="en-US" dirty="0" smtClean="0"/>
              <a:t>一个</a:t>
            </a:r>
            <a:r>
              <a:rPr lang="en-US" altLang="zh-CN" dirty="0" smtClean="0"/>
              <a:t>TCP</a:t>
            </a:r>
            <a:r>
              <a:rPr lang="zh-CN" altLang="en-US" dirty="0" smtClean="0"/>
              <a:t>连接是通过</a:t>
            </a:r>
            <a:r>
              <a:rPr lang="en-US" altLang="zh-CN" dirty="0" smtClean="0"/>
              <a:t>4</a:t>
            </a:r>
            <a:r>
              <a:rPr lang="zh-CN" altLang="en-US" dirty="0" smtClean="0"/>
              <a:t>个值来识别的：</a:t>
            </a:r>
            <a:r>
              <a:rPr lang="en-US" altLang="zh-CN" dirty="0" smtClean="0"/>
              <a:t>&lt;</a:t>
            </a:r>
            <a:r>
              <a:rPr lang="zh-CN" altLang="en-US" b="1" dirty="0" smtClean="0"/>
              <a:t>源</a:t>
            </a:r>
            <a:r>
              <a:rPr lang="en-US" altLang="zh-CN" b="1" dirty="0" smtClean="0"/>
              <a:t>IP</a:t>
            </a:r>
            <a:r>
              <a:rPr lang="zh-CN" altLang="en-US" b="1" dirty="0" smtClean="0"/>
              <a:t>地址、源端口号、目的</a:t>
            </a:r>
            <a:r>
              <a:rPr lang="en-US" altLang="zh-CN" b="1" dirty="0" smtClean="0"/>
              <a:t>IP</a:t>
            </a:r>
            <a:r>
              <a:rPr lang="zh-CN" altLang="en-US" b="1" dirty="0" smtClean="0"/>
              <a:t>地址、目的端口号</a:t>
            </a:r>
            <a:r>
              <a:rPr lang="en-US" altLang="zh-CN" dirty="0" smtClean="0"/>
              <a:t>&gt;</a:t>
            </a:r>
            <a:r>
              <a:rPr lang="zh-CN" altLang="en-US" dirty="0" smtClean="0"/>
              <a:t>，这</a:t>
            </a:r>
            <a:r>
              <a:rPr lang="en-US" altLang="zh-CN" dirty="0" smtClean="0"/>
              <a:t>4</a:t>
            </a:r>
            <a:r>
              <a:rPr lang="zh-CN" altLang="en-US" dirty="0" smtClean="0"/>
              <a:t>个值唯一的确定一条</a:t>
            </a:r>
            <a:r>
              <a:rPr lang="en-US" altLang="zh-CN" dirty="0" smtClean="0"/>
              <a:t>TCP</a:t>
            </a:r>
            <a:r>
              <a:rPr lang="zh-CN" altLang="en-US" dirty="0" smtClean="0"/>
              <a:t>连接。</a:t>
            </a:r>
            <a:endParaRPr lang="en-US" altLang="zh-CN" dirty="0" smtClean="0"/>
          </a:p>
          <a:p>
            <a:r>
              <a:rPr lang="en-US" altLang="zh-CN" dirty="0" smtClean="0"/>
              <a:t>TCP</a:t>
            </a:r>
            <a:r>
              <a:rPr lang="zh-CN" altLang="en-US" dirty="0" smtClean="0"/>
              <a:t>连接的两端是应用进程。</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23</a:t>
            </a:fld>
            <a:endParaRPr lang="zh-CN" altLang="en-US"/>
          </a:p>
        </p:txBody>
      </p:sp>
    </p:spTree>
    <p:extLst>
      <p:ext uri="{BB962C8B-B14F-4D97-AF65-F5344CB8AC3E}">
        <p14:creationId xmlns:p14="http://schemas.microsoft.com/office/powerpoint/2010/main" val="4197168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根据需求进行应用程序开发（编程）、测试、上线，最终发布。程序运行在哪里？在网络中的端系统上。</a:t>
            </a:r>
            <a:endParaRPr lang="en-US" altLang="zh-CN" dirty="0" smtClean="0"/>
          </a:p>
          <a:p>
            <a:r>
              <a:rPr lang="zh-CN" altLang="en-US" dirty="0" smtClean="0"/>
              <a:t>网络核心设备（路由器、交换机等）不在应用层起作用，一般在较低层（网络层及以下）。</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4</a:t>
            </a:fld>
            <a:endParaRPr lang="zh-CN" altLang="en-US"/>
          </a:p>
        </p:txBody>
      </p:sp>
    </p:spTree>
    <p:extLst>
      <p:ext uri="{BB962C8B-B14F-4D97-AF65-F5344CB8AC3E}">
        <p14:creationId xmlns:p14="http://schemas.microsoft.com/office/powerpoint/2010/main" val="2967599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非持续连接每个</a:t>
            </a:r>
            <a:r>
              <a:rPr lang="en-US" altLang="zh-CN" dirty="0" smtClean="0"/>
              <a:t>TCP</a:t>
            </a:r>
            <a:r>
              <a:rPr lang="zh-CN" altLang="en-US" dirty="0" smtClean="0"/>
              <a:t>连接只传输一个请求报文和一个响应报文。</a:t>
            </a:r>
          </a:p>
          <a:p>
            <a:r>
              <a:rPr lang="zh-CN" altLang="en-US" dirty="0" smtClean="0"/>
              <a:t>因此，该例中需要建立</a:t>
            </a:r>
            <a:r>
              <a:rPr lang="en-US" altLang="zh-CN" dirty="0" smtClean="0"/>
              <a:t>11</a:t>
            </a:r>
            <a:r>
              <a:rPr lang="zh-CN" altLang="en-US" dirty="0" smtClean="0"/>
              <a:t>个</a:t>
            </a:r>
            <a:r>
              <a:rPr lang="en-US" altLang="zh-CN" dirty="0" smtClean="0"/>
              <a:t>TCP</a:t>
            </a:r>
            <a:r>
              <a:rPr lang="zh-CN" altLang="en-US" dirty="0" smtClean="0"/>
              <a:t>连接。</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24</a:t>
            </a:fld>
            <a:endParaRPr lang="zh-CN" altLang="en-US"/>
          </a:p>
        </p:txBody>
      </p:sp>
    </p:spTree>
    <p:extLst>
      <p:ext uri="{BB962C8B-B14F-4D97-AF65-F5344CB8AC3E}">
        <p14:creationId xmlns:p14="http://schemas.microsoft.com/office/powerpoint/2010/main" val="835459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一个对象需要</a:t>
            </a:r>
            <a:r>
              <a:rPr lang="en-US" altLang="zh-CN" dirty="0" smtClean="0"/>
              <a:t>2RTT</a:t>
            </a:r>
            <a:r>
              <a:rPr lang="zh-CN" altLang="en-US" dirty="0" smtClean="0"/>
              <a:t>的交付时延。</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25</a:t>
            </a:fld>
            <a:endParaRPr lang="zh-CN" altLang="en-US"/>
          </a:p>
        </p:txBody>
      </p:sp>
    </p:spTree>
    <p:extLst>
      <p:ext uri="{BB962C8B-B14F-4D97-AF65-F5344CB8AC3E}">
        <p14:creationId xmlns:p14="http://schemas.microsoft.com/office/powerpoint/2010/main" val="604300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非持续连接每个</a:t>
            </a:r>
            <a:r>
              <a:rPr lang="en-US" altLang="zh-CN" dirty="0" smtClean="0"/>
              <a:t>TCP</a:t>
            </a:r>
            <a:r>
              <a:rPr lang="zh-CN" altLang="en-US" dirty="0" smtClean="0"/>
              <a:t>连接只传输一个请求报文和一个响应报文。需要为每个对象建立和维护一个全新的</a:t>
            </a:r>
            <a:r>
              <a:rPr lang="en-US" altLang="zh-CN" dirty="0" smtClean="0"/>
              <a:t>TCP</a:t>
            </a:r>
            <a:r>
              <a:rPr lang="zh-CN" altLang="en-US" dirty="0" smtClean="0"/>
              <a:t>连接。增加负担。</a:t>
            </a:r>
            <a:endParaRPr lang="en-US" altLang="zh-CN" dirty="0" smtClean="0"/>
          </a:p>
          <a:p>
            <a:r>
              <a:rPr lang="zh-CN" altLang="en-US" dirty="0" smtClean="0"/>
              <a:t>并行连接：通过多条</a:t>
            </a:r>
            <a:r>
              <a:rPr lang="en-US" altLang="zh-CN" dirty="0" smtClean="0"/>
              <a:t>TCP</a:t>
            </a:r>
            <a:r>
              <a:rPr lang="zh-CN" altLang="en-US" dirty="0" smtClean="0"/>
              <a:t>连接发起并发的</a:t>
            </a:r>
            <a:r>
              <a:rPr lang="en-US" altLang="zh-CN" dirty="0" smtClean="0"/>
              <a:t>HTTP</a:t>
            </a:r>
            <a:r>
              <a:rPr lang="zh-CN" altLang="en-US" dirty="0" smtClean="0"/>
              <a:t>请求，浏览器并行连接数限制为</a:t>
            </a:r>
            <a:r>
              <a:rPr lang="en-US" altLang="zh-CN" dirty="0" smtClean="0"/>
              <a:t>4/6</a:t>
            </a:r>
            <a:r>
              <a:rPr lang="zh-CN" altLang="en-US" dirty="0" smtClean="0"/>
              <a:t>等。查看：例如，</a:t>
            </a:r>
            <a:r>
              <a:rPr lang="en-US" altLang="zh-CN" sz="1200" b="0" i="0" kern="1200" dirty="0" smtClean="0">
                <a:solidFill>
                  <a:schemeClr val="tx1"/>
                </a:solidFill>
                <a:effectLst/>
                <a:latin typeface="+mn-lt"/>
                <a:ea typeface="+mn-ea"/>
                <a:cs typeface="+mn-cs"/>
              </a:rPr>
              <a:t>chrome://net-internals</a:t>
            </a:r>
            <a:endParaRPr lang="en-US" altLang="zh-CN" dirty="0" smtClean="0"/>
          </a:p>
        </p:txBody>
      </p:sp>
      <p:sp>
        <p:nvSpPr>
          <p:cNvPr id="4" name="灯片编号占位符 3"/>
          <p:cNvSpPr>
            <a:spLocks noGrp="1"/>
          </p:cNvSpPr>
          <p:nvPr>
            <p:ph type="sldNum" sz="quarter" idx="10"/>
          </p:nvPr>
        </p:nvSpPr>
        <p:spPr/>
        <p:txBody>
          <a:bodyPr/>
          <a:lstStyle/>
          <a:p>
            <a:fld id="{6C0B0325-861A-4F5F-9467-5CEE5C4714AA}" type="slidenum">
              <a:rPr lang="zh-CN" altLang="en-US" smtClean="0"/>
              <a:t>26</a:t>
            </a:fld>
            <a:endParaRPr lang="zh-CN" altLang="en-US"/>
          </a:p>
        </p:txBody>
      </p:sp>
    </p:spTree>
    <p:extLst>
      <p:ext uri="{BB962C8B-B14F-4D97-AF65-F5344CB8AC3E}">
        <p14:creationId xmlns:p14="http://schemas.microsoft.com/office/powerpoint/2010/main" val="431252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Web</a:t>
            </a:r>
            <a:r>
              <a:rPr lang="zh-CN" altLang="en-US" dirty="0" smtClean="0"/>
              <a:t>网站都希望提供个性化服务，</a:t>
            </a:r>
            <a:r>
              <a:rPr lang="en-US" altLang="zh-CN" dirty="0" smtClean="0"/>
              <a:t>RFC6265</a:t>
            </a:r>
            <a:r>
              <a:rPr lang="zh-CN" altLang="en-US" dirty="0" smtClean="0"/>
              <a:t>中定义了</a:t>
            </a:r>
            <a:r>
              <a:rPr lang="en-US" altLang="zh-CN" dirty="0" smtClean="0"/>
              <a:t>cookie</a:t>
            </a:r>
            <a:r>
              <a:rPr lang="zh-CN" altLang="en-US" dirty="0" smtClean="0"/>
              <a:t>。</a:t>
            </a:r>
            <a:r>
              <a:rPr lang="en-US" altLang="zh-CN" dirty="0" smtClean="0"/>
              <a:t>HTTP</a:t>
            </a:r>
            <a:r>
              <a:rPr lang="zh-CN" altLang="en-US" dirty="0" smtClean="0"/>
              <a:t>状态保持可通过</a:t>
            </a:r>
            <a:r>
              <a:rPr lang="en-US" altLang="zh-CN" dirty="0" smtClean="0"/>
              <a:t>cookie</a:t>
            </a:r>
            <a:r>
              <a:rPr lang="zh-CN" altLang="en-US" dirty="0" smtClean="0"/>
              <a:t>和</a:t>
            </a:r>
            <a:r>
              <a:rPr lang="en-US" altLang="zh-CN" dirty="0" smtClean="0"/>
              <a:t>session</a:t>
            </a:r>
            <a:r>
              <a:rPr lang="zh-CN" altLang="en-US" dirty="0" smtClean="0"/>
              <a:t>。</a:t>
            </a:r>
            <a:r>
              <a:rPr lang="en-US" altLang="zh-CN" sz="1200" b="0" i="0" kern="1200" dirty="0" smtClean="0">
                <a:solidFill>
                  <a:schemeClr val="tx1"/>
                </a:solidFill>
                <a:effectLst/>
                <a:latin typeface="+mn-lt"/>
                <a:ea typeface="+mn-ea"/>
                <a:cs typeface="+mn-cs"/>
              </a:rPr>
              <a:t>cookie</a:t>
            </a:r>
            <a:r>
              <a:rPr lang="zh-CN" altLang="en-US" sz="1200" b="0" i="0" kern="1200" dirty="0" smtClean="0">
                <a:solidFill>
                  <a:schemeClr val="tx1"/>
                </a:solidFill>
                <a:effectLst/>
                <a:latin typeface="+mn-lt"/>
                <a:ea typeface="+mn-ea"/>
                <a:cs typeface="+mn-cs"/>
              </a:rPr>
              <a:t>机制采用的是在客户端保持状态的方案，而</a:t>
            </a:r>
            <a:r>
              <a:rPr lang="en-US" altLang="zh-CN" sz="1200" b="0" i="0" kern="1200" dirty="0" smtClean="0">
                <a:solidFill>
                  <a:schemeClr val="tx1"/>
                </a:solidFill>
                <a:effectLst/>
                <a:latin typeface="+mn-lt"/>
                <a:ea typeface="+mn-ea"/>
                <a:cs typeface="+mn-cs"/>
              </a:rPr>
              <a:t>session</a:t>
            </a:r>
            <a:r>
              <a:rPr lang="zh-CN" altLang="en-US" sz="1200" b="0" i="0" kern="1200" dirty="0" smtClean="0">
                <a:solidFill>
                  <a:schemeClr val="tx1"/>
                </a:solidFill>
                <a:effectLst/>
                <a:latin typeface="+mn-lt"/>
                <a:ea typeface="+mn-ea"/>
                <a:cs typeface="+mn-cs"/>
              </a:rPr>
              <a:t>机制采用的是在服务器端保持状态的方案（课下阅读）。</a:t>
            </a:r>
            <a:endParaRPr lang="en-US" altLang="zh-CN" dirty="0" smtClean="0"/>
          </a:p>
          <a:p>
            <a:r>
              <a:rPr lang="en-US" altLang="zh-CN" dirty="0" smtClean="0"/>
              <a:t>Cookie</a:t>
            </a:r>
            <a:r>
              <a:rPr lang="zh-CN" altLang="en-US" dirty="0" smtClean="0"/>
              <a:t>是当前识别用户、实现持久会话的最好方式。它定义了新的</a:t>
            </a:r>
            <a:r>
              <a:rPr lang="en-US" altLang="zh-CN" dirty="0" smtClean="0"/>
              <a:t>HTTP</a:t>
            </a:r>
            <a:r>
              <a:rPr lang="zh-CN" altLang="en-US" dirty="0" smtClean="0"/>
              <a:t>首部；</a:t>
            </a:r>
            <a:r>
              <a:rPr lang="en-US" altLang="zh-CN" dirty="0" smtClean="0"/>
              <a:t>cookie</a:t>
            </a:r>
            <a:r>
              <a:rPr lang="zh-CN" altLang="en-US" dirty="0" smtClean="0"/>
              <a:t>一般也影响到缓存。</a:t>
            </a:r>
            <a:endParaRPr lang="en-US" altLang="zh-CN" dirty="0" smtClean="0"/>
          </a:p>
          <a:p>
            <a:r>
              <a:rPr lang="en-US" altLang="zh-CN" dirty="0" smtClean="0"/>
              <a:t>Cookie</a:t>
            </a:r>
            <a:r>
              <a:rPr lang="zh-CN" altLang="en-US" dirty="0" smtClean="0"/>
              <a:t>中可以包含任意信息，但通常只包含服务器为跟踪用户而产生的</a:t>
            </a:r>
            <a:r>
              <a:rPr lang="zh-CN" altLang="en-US" b="1" dirty="0" smtClean="0"/>
              <a:t>唯一识别码</a:t>
            </a:r>
            <a:r>
              <a:rPr lang="zh-CN" altLang="en-US" dirty="0" smtClean="0"/>
              <a:t>。</a:t>
            </a:r>
            <a:endParaRPr lang="en-US" altLang="zh-CN" dirty="0" smtClean="0"/>
          </a:p>
          <a:p>
            <a:r>
              <a:rPr lang="zh-CN" altLang="en-US" dirty="0" smtClean="0"/>
              <a:t>浏览器记录从服务器返回的</a:t>
            </a:r>
            <a:r>
              <a:rPr lang="en-US" altLang="zh-CN" dirty="0" smtClean="0"/>
              <a:t>HTTP</a:t>
            </a:r>
            <a:r>
              <a:rPr lang="zh-CN" altLang="en-US" dirty="0" smtClean="0"/>
              <a:t>响应报文</a:t>
            </a:r>
            <a:r>
              <a:rPr lang="en-US" altLang="zh-CN" dirty="0" smtClean="0"/>
              <a:t>set-cookie</a:t>
            </a:r>
            <a:r>
              <a:rPr lang="zh-CN" altLang="en-US" dirty="0" smtClean="0"/>
              <a:t>首部的内容，并存在浏览器的</a:t>
            </a:r>
            <a:r>
              <a:rPr lang="en-US" altLang="zh-CN" dirty="0" smtClean="0"/>
              <a:t>cookie</a:t>
            </a:r>
            <a:r>
              <a:rPr lang="zh-CN" altLang="en-US" dirty="0" smtClean="0"/>
              <a:t>数据库中，下次访问该服务器时，在请求报文的</a:t>
            </a:r>
            <a:r>
              <a:rPr lang="en-US" altLang="zh-CN" dirty="0" smtClean="0"/>
              <a:t>cookie</a:t>
            </a:r>
            <a:r>
              <a:rPr lang="zh-CN" altLang="en-US" dirty="0" smtClean="0"/>
              <a:t>请求首部中将其贴上。</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27</a:t>
            </a:fld>
            <a:endParaRPr lang="zh-CN" altLang="en-US"/>
          </a:p>
        </p:txBody>
      </p:sp>
    </p:spTree>
    <p:extLst>
      <p:ext uri="{BB962C8B-B14F-4D97-AF65-F5344CB8AC3E}">
        <p14:creationId xmlns:p14="http://schemas.microsoft.com/office/powerpoint/2010/main" val="3000041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371600" y="1143000"/>
            <a:ext cx="4114800" cy="3086100"/>
          </a:xfrm>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ea typeface="ＭＳ Ｐゴシック" panose="020B0600070205080204" pitchFamily="34" charset="-128"/>
              </a:rPr>
              <a:t>Cookie</a:t>
            </a:r>
            <a:r>
              <a:rPr lang="zh-CN" altLang="en-US" dirty="0" smtClean="0">
                <a:ea typeface="ＭＳ Ｐゴシック" panose="020B0600070205080204" pitchFamily="34" charset="-128"/>
              </a:rPr>
              <a:t>让浏览器积累一组关于服务器的信息，每次访问服务器时对应信息也提供给它。</a:t>
            </a:r>
            <a:endParaRPr lang="en-US" altLang="zh-CN" dirty="0" smtClean="0">
              <a:ea typeface="ＭＳ Ｐゴシック" panose="020B0600070205080204" pitchFamily="34" charset="-128"/>
            </a:endParaRPr>
          </a:p>
          <a:p>
            <a:r>
              <a:rPr lang="en-US" altLang="zh-CN" dirty="0" smtClean="0">
                <a:ea typeface="ＭＳ Ｐゴシック" panose="020B0600070205080204" pitchFamily="34" charset="-128"/>
              </a:rPr>
              <a:t>amazon</a:t>
            </a:r>
            <a:r>
              <a:rPr lang="zh-CN" altLang="en-US" dirty="0" smtClean="0">
                <a:ea typeface="ＭＳ Ｐゴシック" panose="020B0600070205080204" pitchFamily="34" charset="-128"/>
              </a:rPr>
              <a:t>服务器根据后端数据库记录的表项，确切得知道用户</a:t>
            </a:r>
            <a:r>
              <a:rPr lang="en-US" altLang="zh-CN" dirty="0" smtClean="0">
                <a:ea typeface="ＭＳ Ｐゴシック" panose="020B0600070205080204" pitchFamily="34" charset="-128"/>
              </a:rPr>
              <a:t>1678</a:t>
            </a:r>
            <a:r>
              <a:rPr lang="zh-CN" altLang="en-US" dirty="0" smtClean="0">
                <a:ea typeface="ＭＳ Ｐゴシック" panose="020B0600070205080204" pitchFamily="34" charset="-128"/>
              </a:rPr>
              <a:t>在什么时间、按什么顺序、访问了哪些页面。</a:t>
            </a:r>
            <a:endParaRPr lang="zh-CN" altLang="zh-CN" dirty="0" smtClean="0">
              <a:ea typeface="ＭＳ Ｐゴシック" panose="020B0600070205080204" pitchFamily="34" charset="-128"/>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fld id="{CDB7ADE1-DFD2-4007-96DC-6D3FFA376DDD}" type="slidenum">
              <a:rPr lang="en-US" altLang="zh-CN" sz="1300" smtClean="0">
                <a:latin typeface="Times New Roman" panose="02020603050405020304" pitchFamily="18" charset="0"/>
              </a:rPr>
              <a:pPr/>
              <a:t>28</a:t>
            </a:fld>
            <a:endParaRPr lang="en-US" altLang="zh-CN" sz="1300" smtClean="0">
              <a:latin typeface="Times New Roman" panose="02020603050405020304" pitchFamily="18" charset="0"/>
            </a:endParaRPr>
          </a:p>
        </p:txBody>
      </p:sp>
    </p:spTree>
    <p:extLst>
      <p:ext uri="{BB962C8B-B14F-4D97-AF65-F5344CB8AC3E}">
        <p14:creationId xmlns:p14="http://schemas.microsoft.com/office/powerpoint/2010/main" val="156084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1371600" y="1143000"/>
            <a:ext cx="4114800" cy="3086100"/>
          </a:xfrm>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ea typeface="ＭＳ Ｐゴシック" panose="020B0600070205080204" pitchFamily="34" charset="-128"/>
              </a:rPr>
              <a:t>Cookie</a:t>
            </a:r>
            <a:r>
              <a:rPr lang="zh-CN" altLang="en-US" dirty="0" smtClean="0">
                <a:ea typeface="ＭＳ Ｐゴシック" panose="020B0600070205080204" pitchFamily="34" charset="-128"/>
              </a:rPr>
              <a:t>可在无状态的</a:t>
            </a:r>
            <a:r>
              <a:rPr lang="en-US" altLang="zh-CN" dirty="0" smtClean="0">
                <a:ea typeface="ＭＳ Ｐゴシック" panose="020B0600070205080204" pitchFamily="34" charset="-128"/>
              </a:rPr>
              <a:t>HTTP</a:t>
            </a:r>
            <a:r>
              <a:rPr lang="zh-CN" altLang="en-US" dirty="0" smtClean="0">
                <a:ea typeface="ＭＳ Ｐゴシック" panose="020B0600070205080204" pitchFamily="34" charset="-128"/>
              </a:rPr>
              <a:t>之上建立一个用户会话层。</a:t>
            </a:r>
            <a:endParaRPr lang="zh-CN" altLang="zh-CN" dirty="0" smtClean="0">
              <a:ea typeface="ＭＳ Ｐゴシック" panose="020B0600070205080204" pitchFamily="34" charset="-128"/>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fld id="{5C659371-98A8-4F75-B3DF-88D2235FEC70}" type="slidenum">
              <a:rPr lang="en-US" altLang="zh-CN" sz="1300" smtClean="0">
                <a:latin typeface="Times New Roman" panose="02020603050405020304" pitchFamily="18" charset="0"/>
              </a:rPr>
              <a:pPr/>
              <a:t>29</a:t>
            </a:fld>
            <a:endParaRPr lang="en-US" altLang="zh-CN" sz="1300" smtClean="0">
              <a:latin typeface="Times New Roman" panose="02020603050405020304" pitchFamily="18" charset="0"/>
            </a:endParaRPr>
          </a:p>
        </p:txBody>
      </p:sp>
    </p:spTree>
    <p:extLst>
      <p:ext uri="{BB962C8B-B14F-4D97-AF65-F5344CB8AC3E}">
        <p14:creationId xmlns:p14="http://schemas.microsoft.com/office/powerpoint/2010/main" val="246444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当访问量增大时极易造成网络拥塞或服务器不堪负荷。</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提高服务器硬件性能</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en-US" altLang="zh-CN" sz="1200" kern="1200" baseline="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采用多台服务器组成集群来分担负载，</a:t>
            </a:r>
            <a:r>
              <a:rPr lang="zh-CN" altLang="en-US" sz="1200" kern="1200" dirty="0" smtClean="0">
                <a:solidFill>
                  <a:schemeClr val="tx1"/>
                </a:solidFill>
                <a:effectLst/>
                <a:latin typeface="+mn-lt"/>
                <a:ea typeface="+mn-ea"/>
                <a:cs typeface="+mn-cs"/>
              </a:rPr>
              <a:t>例如镜像服务器（电子图书馆）</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集中式的</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服务仍然对网络并发扩展带来很大的问题</a:t>
            </a:r>
            <a:r>
              <a:rPr lang="zh-CN" altLang="en-US" sz="1200" kern="1200" dirty="0" smtClean="0">
                <a:solidFill>
                  <a:schemeClr val="tx1"/>
                </a:solidFill>
                <a:effectLst/>
                <a:latin typeface="+mn-lt"/>
                <a:ea typeface="+mn-ea"/>
                <a:cs typeface="+mn-cs"/>
              </a:rPr>
              <a:t>，出现</a:t>
            </a:r>
            <a:r>
              <a:rPr lang="en-US" altLang="zh-CN" sz="1200" kern="1200" dirty="0" smtClean="0">
                <a:solidFill>
                  <a:schemeClr val="tx1"/>
                </a:solidFill>
                <a:effectLst/>
                <a:latin typeface="+mn-lt"/>
                <a:ea typeface="+mn-ea"/>
                <a:cs typeface="+mn-cs"/>
              </a:rPr>
              <a:t>CDN</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B/S</a:t>
            </a:r>
            <a:r>
              <a:rPr lang="zh-CN" altLang="en-US" sz="1200" b="0" i="0" kern="1200" dirty="0" smtClean="0">
                <a:solidFill>
                  <a:schemeClr val="tx1"/>
                </a:solidFill>
                <a:effectLst/>
                <a:latin typeface="+mn-lt"/>
                <a:ea typeface="+mn-ea"/>
                <a:cs typeface="+mn-cs"/>
              </a:rPr>
              <a:t>结构，</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开发容易，</a:t>
            </a:r>
            <a:r>
              <a:rPr lang="en-US" altLang="zh-CN" sz="1200" b="0" i="0" kern="1200" dirty="0" err="1" smtClean="0">
                <a:solidFill>
                  <a:schemeClr val="tx1"/>
                </a:solidFill>
                <a:effectLst/>
                <a:latin typeface="+mn-lt"/>
                <a:ea typeface="+mn-ea"/>
                <a:cs typeface="+mn-cs"/>
              </a:rPr>
              <a:t>asp,php,jsp</a:t>
            </a:r>
            <a:r>
              <a:rPr lang="zh-CN" altLang="en-US" sz="1200" b="0" i="0" kern="1200" dirty="0" smtClean="0">
                <a:solidFill>
                  <a:schemeClr val="tx1"/>
                </a:solidFill>
                <a:effectLst/>
                <a:latin typeface="+mn-lt"/>
                <a:ea typeface="+mn-ea"/>
                <a:cs typeface="+mn-cs"/>
              </a:rPr>
              <a:t>都可。</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C/S</a:t>
            </a:r>
            <a:r>
              <a:rPr lang="zh-CN" altLang="en-US" sz="1200" b="0" i="0" kern="1200" dirty="0" smtClean="0">
                <a:solidFill>
                  <a:schemeClr val="tx1"/>
                </a:solidFill>
                <a:effectLst/>
                <a:latin typeface="+mn-lt"/>
                <a:ea typeface="+mn-ea"/>
                <a:cs typeface="+mn-cs"/>
              </a:rPr>
              <a:t>需要开发客户端程序，例如游戏等。</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30</a:t>
            </a:fld>
            <a:endParaRPr lang="zh-CN" altLang="en-US"/>
          </a:p>
        </p:txBody>
      </p:sp>
    </p:spTree>
    <p:extLst>
      <p:ext uri="{BB962C8B-B14F-4D97-AF65-F5344CB8AC3E}">
        <p14:creationId xmlns:p14="http://schemas.microsoft.com/office/powerpoint/2010/main" val="3643252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最新的</a:t>
            </a:r>
            <a:r>
              <a:rPr lang="en-US" altLang="zh-CN" dirty="0" smtClean="0"/>
              <a:t>HTML5</a:t>
            </a:r>
            <a:r>
              <a:rPr lang="zh-CN" altLang="en-US" dirty="0" smtClean="0"/>
              <a:t>，可嵌入音视频和交互式文档。怎样使用户能够很方便地找到所需的信息？ （</a:t>
            </a:r>
            <a:r>
              <a:rPr lang="zh-CN" altLang="en-US" b="1" dirty="0" smtClean="0">
                <a:effectLst>
                  <a:outerShdw blurRad="38100" dist="38100" dir="2700000" algn="tl">
                    <a:srgbClr val="000000">
                      <a:alpha val="43137"/>
                    </a:srgbClr>
                  </a:outerShdw>
                </a:effectLst>
              </a:rPr>
              <a:t>搜索引擎</a:t>
            </a:r>
            <a:r>
              <a:rPr lang="zh-CN" altLang="en-US" dirty="0" smtClean="0"/>
              <a:t>）</a:t>
            </a:r>
            <a:endParaRPr lang="en-US" altLang="zh-CN" dirty="0" smtClean="0"/>
          </a:p>
          <a:p>
            <a:r>
              <a:rPr lang="en-US" altLang="zh-CN" dirty="0" err="1" smtClean="0"/>
              <a:t>Frontpage</a:t>
            </a:r>
            <a:r>
              <a:rPr lang="en-US" altLang="zh-CN" dirty="0" smtClean="0"/>
              <a:t>-&gt;</a:t>
            </a:r>
            <a:r>
              <a:rPr lang="en-US" altLang="zh-CN" dirty="0" err="1" smtClean="0"/>
              <a:t>dreamweaver</a:t>
            </a:r>
            <a:r>
              <a:rPr lang="en-US" altLang="zh-CN" dirty="0" smtClean="0"/>
              <a:t>-&gt;fireworks</a:t>
            </a:r>
          </a:p>
          <a:p>
            <a:r>
              <a:rPr lang="zh-CN" altLang="en-US" dirty="0" smtClean="0"/>
              <a:t>静态</a:t>
            </a:r>
            <a:r>
              <a:rPr lang="en-US" altLang="zh-CN" dirty="0" smtClean="0"/>
              <a:t>Web</a:t>
            </a:r>
            <a:r>
              <a:rPr lang="zh-CN" altLang="en-US" dirty="0" smtClean="0"/>
              <a:t>文档</a:t>
            </a:r>
            <a:r>
              <a:rPr lang="zh-CN" altLang="en-US" dirty="0" smtClean="0">
                <a:solidFill>
                  <a:srgbClr val="FF0000"/>
                </a:solidFill>
              </a:rPr>
              <a:t>（课下自己阅读）</a:t>
            </a:r>
            <a:r>
              <a:rPr lang="en-US" altLang="zh-CN" dirty="0" smtClean="0">
                <a:solidFill>
                  <a:srgbClr val="FF0000"/>
                </a:solidFill>
              </a:rPr>
              <a:t>-&gt;</a:t>
            </a:r>
            <a:r>
              <a:rPr lang="zh-CN" altLang="en-US" dirty="0" smtClean="0">
                <a:solidFill>
                  <a:srgbClr val="FF0000"/>
                </a:solidFill>
              </a:rPr>
              <a:t>动态内容</a:t>
            </a:r>
            <a:r>
              <a:rPr lang="en-US" altLang="zh-CN" dirty="0" smtClean="0">
                <a:solidFill>
                  <a:srgbClr val="FF0000"/>
                </a:solidFill>
              </a:rPr>
              <a:t>-&gt;</a:t>
            </a:r>
            <a:r>
              <a:rPr lang="zh-CN" altLang="en-US" dirty="0" smtClean="0">
                <a:solidFill>
                  <a:srgbClr val="FF0000"/>
                </a:solidFill>
              </a:rPr>
              <a:t>流传输</a:t>
            </a:r>
            <a:r>
              <a:rPr lang="en-US" altLang="zh-CN" dirty="0" smtClean="0">
                <a:solidFill>
                  <a:srgbClr val="FF0000"/>
                </a:solidFill>
              </a:rPr>
              <a:t>-&gt;</a:t>
            </a:r>
            <a:r>
              <a:rPr lang="zh-CN" altLang="en-US" smtClean="0">
                <a:solidFill>
                  <a:srgbClr val="FF0000"/>
                </a:solidFill>
              </a:rPr>
              <a:t>交互应用。</a:t>
            </a:r>
            <a:endParaRPr lang="en-US" altLang="zh-CN" dirty="0" smtClean="0"/>
          </a:p>
          <a:p>
            <a:pPr lvl="1"/>
            <a:r>
              <a:rPr lang="zh-CN" altLang="en-US" dirty="0" smtClean="0"/>
              <a:t>某个服务器上等待用户访问的文件。</a:t>
            </a:r>
            <a:endParaRPr lang="en-US" altLang="zh-CN" dirty="0" smtClean="0"/>
          </a:p>
          <a:p>
            <a:pPr marL="877888" lvl="1" indent="-477838"/>
            <a:r>
              <a:rPr lang="en-US" altLang="zh-CN" sz="2000" dirty="0" smtClean="0"/>
              <a:t>HTML</a:t>
            </a:r>
            <a:r>
              <a:rPr lang="zh-CN" altLang="en-US" sz="2000" dirty="0" smtClean="0"/>
              <a:t>允许用户创建包含文本、图像及指向其它</a:t>
            </a:r>
            <a:r>
              <a:rPr lang="en-US" altLang="zh-CN" sz="2000" dirty="0" smtClean="0"/>
              <a:t>Web</a:t>
            </a:r>
            <a:r>
              <a:rPr lang="zh-CN" altLang="en-US" sz="2000" dirty="0" smtClean="0"/>
              <a:t>页面的指针。</a:t>
            </a:r>
            <a:endParaRPr lang="zh-CN" altLang="en-US" dirty="0" smtClean="0"/>
          </a:p>
          <a:p>
            <a:pPr marL="877888" lvl="1" indent="-477838"/>
            <a:r>
              <a:rPr lang="en-US" altLang="zh-CN" sz="2000" dirty="0" smtClean="0"/>
              <a:t>XML</a:t>
            </a:r>
            <a:r>
              <a:rPr lang="zh-CN" altLang="en-US" sz="2000" dirty="0" smtClean="0"/>
              <a:t>允许定义结构化的数据。</a:t>
            </a:r>
            <a:endParaRPr lang="zh-CN" altLang="en-US" dirty="0" smtClean="0"/>
          </a:p>
          <a:p>
            <a:pPr marL="877888" lvl="1" indent="-477838"/>
            <a:r>
              <a:rPr lang="en-US" altLang="zh-CN" sz="2000" dirty="0" smtClean="0"/>
              <a:t>XHTML</a:t>
            </a:r>
            <a:r>
              <a:rPr lang="zh-CN" altLang="en-US" sz="2000" dirty="0" smtClean="0"/>
              <a:t>是一种新的</a:t>
            </a:r>
            <a:r>
              <a:rPr lang="en-US" altLang="zh-CN" sz="2000" dirty="0" smtClean="0"/>
              <a:t>Web</a:t>
            </a:r>
            <a:r>
              <a:rPr lang="zh-CN" altLang="en-US" sz="2000" dirty="0" smtClean="0"/>
              <a:t>标准，为了达到最大的平台移植性</a:t>
            </a:r>
            <a:endParaRPr lang="en-US" altLang="zh-CN" dirty="0" smtClean="0"/>
          </a:p>
          <a:p>
            <a:r>
              <a:rPr lang="en-US" altLang="zh-CN" dirty="0" smtClean="0"/>
              <a:t>7.3.3 </a:t>
            </a:r>
            <a:r>
              <a:rPr lang="zh-CN" altLang="en-US" dirty="0" smtClean="0"/>
              <a:t>动态</a:t>
            </a:r>
            <a:r>
              <a:rPr lang="en-US" altLang="zh-CN" dirty="0" smtClean="0"/>
              <a:t>Web</a:t>
            </a:r>
            <a:r>
              <a:rPr lang="zh-CN" altLang="en-US" dirty="0" smtClean="0"/>
              <a:t>文档</a:t>
            </a:r>
            <a:r>
              <a:rPr lang="zh-CN" altLang="en-US" dirty="0" smtClean="0">
                <a:solidFill>
                  <a:srgbClr val="FF0000"/>
                </a:solidFill>
              </a:rPr>
              <a:t>（课下自己阅读）</a:t>
            </a:r>
            <a:endParaRPr lang="en-US" altLang="zh-CN" dirty="0" smtClean="0"/>
          </a:p>
          <a:p>
            <a:pPr lvl="1"/>
            <a:r>
              <a:rPr lang="en-US" altLang="zh-CN" dirty="0" smtClean="0"/>
              <a:t>CGI</a:t>
            </a:r>
            <a:r>
              <a:rPr lang="zh-CN" altLang="en-US" dirty="0" smtClean="0"/>
              <a:t>脚本、</a:t>
            </a:r>
            <a:r>
              <a:rPr lang="en-US" altLang="zh-CN" dirty="0" smtClean="0"/>
              <a:t>PHP</a:t>
            </a:r>
            <a:r>
              <a:rPr lang="zh-CN" altLang="en-US" dirty="0" smtClean="0"/>
              <a:t>语言等。</a:t>
            </a:r>
            <a:endParaRPr lang="en-US" altLang="zh-CN" dirty="0" smtClean="0"/>
          </a:p>
          <a:p>
            <a:pPr marL="877888" lvl="1" indent="-477838"/>
            <a:r>
              <a:rPr lang="zh-CN" altLang="en-US" dirty="0" smtClean="0"/>
              <a:t>服务器端的动态网页的生成，比如根据用户的需求从数据库中读取数据并组织成网页。</a:t>
            </a:r>
          </a:p>
          <a:p>
            <a:pPr marL="877888" lvl="1" indent="-477838"/>
            <a:r>
              <a:rPr lang="zh-CN" altLang="en-US" dirty="0" smtClean="0"/>
              <a:t>客户端的动态网页的生成，如在客户端利用一段</a:t>
            </a:r>
            <a:r>
              <a:rPr lang="en-US" altLang="zh-CN" dirty="0" smtClean="0"/>
              <a:t>SCRIPT</a:t>
            </a:r>
            <a:r>
              <a:rPr lang="zh-CN" altLang="en-US" dirty="0" smtClean="0"/>
              <a:t>程序生成一些预定格式的网页。</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33</a:t>
            </a:fld>
            <a:endParaRPr lang="zh-CN" altLang="en-US"/>
          </a:p>
        </p:txBody>
      </p:sp>
    </p:spTree>
    <p:extLst>
      <p:ext uri="{BB962C8B-B14F-4D97-AF65-F5344CB8AC3E}">
        <p14:creationId xmlns:p14="http://schemas.microsoft.com/office/powerpoint/2010/main" val="4120372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effectLst/>
                <a:latin typeface="+mn-lt"/>
                <a:ea typeface="+mn-ea"/>
                <a:cs typeface="+mn-cs"/>
                <a:hlinkClick r:id="rId3"/>
              </a:rPr>
              <a:t>全文检索</a:t>
            </a:r>
            <a:r>
              <a:rPr lang="zh-CN" altLang="en-US" dirty="0" smtClean="0"/>
              <a:t>是指计算机索引程序通过扫描文章中的每一个词，对每一个词建立一个索引，指明该词在文章中出现的次数和位置，当用户查询时，检索程序就根据事先建立的索引进行查找，并将查找的结果反馈给用户的检索方式。分类目录搜索根据网站信息的关键词和网站描述等信息，经过人工审核编辑后，表现为按目录分类的网站链接列表。</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Web </a:t>
            </a:r>
            <a:r>
              <a:rPr lang="zh-CN" altLang="en-US" sz="1200" b="0" i="0" u="none" strike="noStrike" kern="1200" baseline="0" dirty="0" smtClean="0">
                <a:solidFill>
                  <a:schemeClr val="tx1"/>
                </a:solidFill>
                <a:latin typeface="+mn-lt"/>
                <a:ea typeface="+mn-ea"/>
                <a:cs typeface="+mn-cs"/>
              </a:rPr>
              <a:t>隧道（</a:t>
            </a:r>
            <a:r>
              <a:rPr lang="en-US" altLang="zh-CN" sz="1200" b="0" i="0" u="none" strike="noStrike" kern="1200" baseline="0" dirty="0" smtClean="0">
                <a:solidFill>
                  <a:schemeClr val="tx1"/>
                </a:solidFill>
                <a:latin typeface="+mn-lt"/>
                <a:ea typeface="+mn-ea"/>
                <a:cs typeface="+mn-cs"/>
              </a:rPr>
              <a:t>Web tunnel</a:t>
            </a:r>
            <a:r>
              <a:rPr lang="zh-CN" altLang="en-US" sz="1200" b="0" i="0" u="none" strike="noStrike" kern="1200" baseline="0" dirty="0" smtClean="0">
                <a:solidFill>
                  <a:schemeClr val="tx1"/>
                </a:solidFill>
                <a:latin typeface="+mn-lt"/>
                <a:ea typeface="+mn-ea"/>
                <a:cs typeface="+mn-cs"/>
              </a:rPr>
              <a:t>），这种方式可以通过</a:t>
            </a:r>
            <a:r>
              <a:rPr lang="en-US" altLang="zh-CN" sz="1200" b="0" i="0" u="none" strike="noStrike" kern="1200" baseline="0" dirty="0" smtClean="0">
                <a:solidFill>
                  <a:schemeClr val="tx1"/>
                </a:solidFill>
                <a:latin typeface="+mn-lt"/>
                <a:ea typeface="+mn-ea"/>
                <a:cs typeface="+mn-cs"/>
              </a:rPr>
              <a:t>HTTP </a:t>
            </a:r>
            <a:r>
              <a:rPr lang="zh-CN" altLang="en-US" sz="1200" b="0" i="0" u="none" strike="noStrike" kern="1200" baseline="0" dirty="0" smtClean="0">
                <a:solidFill>
                  <a:schemeClr val="tx1"/>
                </a:solidFill>
                <a:latin typeface="+mn-lt"/>
                <a:ea typeface="+mn-ea"/>
                <a:cs typeface="+mn-cs"/>
              </a:rPr>
              <a:t>应用程序访问使用非</a:t>
            </a:r>
            <a:r>
              <a:rPr lang="en-US" altLang="zh-CN" sz="1200" b="0" i="0" u="none" strike="noStrike" kern="1200" baseline="0" dirty="0" smtClean="0">
                <a:solidFill>
                  <a:schemeClr val="tx1"/>
                </a:solidFill>
                <a:latin typeface="+mn-lt"/>
                <a:ea typeface="+mn-ea"/>
                <a:cs typeface="+mn-cs"/>
              </a:rPr>
              <a:t>HTTP </a:t>
            </a:r>
            <a:r>
              <a:rPr lang="zh-CN" altLang="en-US" sz="1200" b="0" i="0" u="none" strike="noStrike" kern="1200" baseline="0" dirty="0" smtClean="0">
                <a:solidFill>
                  <a:schemeClr val="tx1"/>
                </a:solidFill>
                <a:latin typeface="+mn-lt"/>
                <a:ea typeface="+mn-ea"/>
                <a:cs typeface="+mn-cs"/>
              </a:rPr>
              <a:t>协议的应用程序。</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34</a:t>
            </a:fld>
            <a:endParaRPr lang="zh-CN" altLang="en-US"/>
          </a:p>
        </p:txBody>
      </p:sp>
    </p:spTree>
    <p:extLst>
      <p:ext uri="{BB962C8B-B14F-4D97-AF65-F5344CB8AC3E}">
        <p14:creationId xmlns:p14="http://schemas.microsoft.com/office/powerpoint/2010/main" val="3503951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u="sng" dirty="0" smtClean="0">
                <a:effectLst>
                  <a:outerShdw blurRad="38100" dist="38100" dir="2700000" algn="tl">
                    <a:srgbClr val="000000">
                      <a:alpha val="43137"/>
                    </a:srgbClr>
                  </a:outerShdw>
                </a:effectLst>
                <a:latin typeface="Times New Roman" panose="02020603050405020304" pitchFamily="18" charset="0"/>
              </a:rPr>
              <a:t>路由器处理困难。</a:t>
            </a:r>
            <a:r>
              <a:rPr lang="zh-CN" altLang="en-US" dirty="0" smtClean="0">
                <a:ea typeface="黑体" pitchFamily="49" charset="-122"/>
              </a:rPr>
              <a:t>域名只是个</a:t>
            </a:r>
            <a:r>
              <a:rPr lang="zh-CN" altLang="en-US" dirty="0" smtClean="0">
                <a:solidFill>
                  <a:srgbClr val="FF0000"/>
                </a:solidFill>
                <a:ea typeface="黑体" pitchFamily="49" charset="-122"/>
              </a:rPr>
              <a:t>逻辑概念，</a:t>
            </a:r>
            <a:r>
              <a:rPr lang="zh-CN" altLang="en-US" dirty="0" smtClean="0">
                <a:ea typeface="黑体" pitchFamily="49" charset="-122"/>
              </a:rPr>
              <a:t>并不代表计算机所在的物理地点。</a:t>
            </a:r>
            <a:endParaRPr lang="zh-CN" altLang="en-US" sz="1200" b="1" u="sng" dirty="0" smtClean="0">
              <a:effectLst>
                <a:outerShdw blurRad="38100" dist="38100" dir="2700000" algn="tl">
                  <a:srgbClr val="000000">
                    <a:alpha val="43137"/>
                  </a:srgbClr>
                </a:outerShdw>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u="sng" dirty="0" smtClean="0">
                <a:effectLst>
                  <a:outerShdw blurRad="38100" dist="38100" dir="2700000" algn="tl">
                    <a:srgbClr val="000000">
                      <a:alpha val="43137"/>
                    </a:srgbClr>
                  </a:outerShdw>
                </a:effectLst>
                <a:latin typeface="Times New Roman" panose="02020603050405020304" pitchFamily="18" charset="0"/>
              </a:rPr>
              <a:t>路由器容易处理。</a:t>
            </a:r>
            <a:r>
              <a:rPr lang="zh-CN" altLang="en-US" b="0" dirty="0" smtClean="0">
                <a:ea typeface="华文中宋" panose="02010600040101010101" pitchFamily="2" charset="-122"/>
              </a:rPr>
              <a:t>报文在网络中传输，使用</a:t>
            </a:r>
            <a:r>
              <a:rPr lang="en-US" altLang="zh-CN" b="0" dirty="0" smtClean="0">
                <a:ea typeface="华文中宋" panose="02010600040101010101" pitchFamily="2" charset="-122"/>
              </a:rPr>
              <a:t>IP</a:t>
            </a:r>
            <a:r>
              <a:rPr lang="zh-CN" altLang="en-US" b="0" dirty="0" smtClean="0">
                <a:ea typeface="华文中宋" panose="02010600040101010101" pitchFamily="2" charset="-122"/>
              </a:rPr>
              <a:t>地址。定长的数字地址，便于机器处理。</a:t>
            </a:r>
            <a:endParaRPr lang="en-US" altLang="zh-CN" b="0" dirty="0" smtClean="0">
              <a:ea typeface="华文中宋"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华文中宋" panose="02010600040101010101" pitchFamily="2" charset="-122"/>
                <a:ea typeface="华文中宋" panose="02010600040101010101" pitchFamily="2" charset="-122"/>
              </a:rPr>
              <a:t>规范名和别名：通过</a:t>
            </a:r>
            <a:r>
              <a:rPr lang="en-US" altLang="zh-CN" b="1" dirty="0" smtClean="0">
                <a:ea typeface="华文中宋" panose="02010600040101010101" pitchFamily="2" charset="-122"/>
              </a:rPr>
              <a:t>DNS</a:t>
            </a:r>
            <a:r>
              <a:rPr lang="zh-CN" altLang="en-US" b="1" dirty="0" smtClean="0">
                <a:ea typeface="华文中宋" panose="02010600040101010101" pitchFamily="2" charset="-122"/>
              </a:rPr>
              <a:t>可以得到主机别名对应的规范主机名及</a:t>
            </a:r>
            <a:r>
              <a:rPr lang="en-US" altLang="zh-CN" b="1" dirty="0" smtClean="0">
                <a:ea typeface="华文中宋" panose="02010600040101010101" pitchFamily="2" charset="-122"/>
              </a:rPr>
              <a:t>IP</a:t>
            </a:r>
            <a:r>
              <a:rPr lang="zh-CN" altLang="en-US" b="1" dirty="0" smtClean="0">
                <a:ea typeface="华文中宋" panose="02010600040101010101" pitchFamily="2" charset="-122"/>
              </a:rPr>
              <a:t>地址。</a:t>
            </a:r>
            <a:endParaRPr lang="zh-CN" altLang="en-US" b="0" i="1" dirty="0" smtClean="0">
              <a:ea typeface="华文中宋"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u="sng" dirty="0" smtClean="0">
              <a:effectLst>
                <a:outerShdw blurRad="38100" dist="38100" dir="2700000" algn="tl">
                  <a:srgbClr val="000000">
                    <a:alpha val="43137"/>
                  </a:srgbClr>
                </a:outerShdw>
              </a:effectLst>
              <a:latin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35</a:t>
            </a:fld>
            <a:endParaRPr lang="zh-CN" altLang="en-US"/>
          </a:p>
        </p:txBody>
      </p:sp>
    </p:spTree>
    <p:extLst>
      <p:ext uri="{BB962C8B-B14F-4D97-AF65-F5344CB8AC3E}">
        <p14:creationId xmlns:p14="http://schemas.microsoft.com/office/powerpoint/2010/main" val="3874378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网络应用的体系结构，不同于网络的体系结构。 </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5</a:t>
            </a:fld>
            <a:endParaRPr lang="zh-CN" altLang="en-US"/>
          </a:p>
        </p:txBody>
      </p:sp>
    </p:spTree>
    <p:extLst>
      <p:ext uri="{BB962C8B-B14F-4D97-AF65-F5344CB8AC3E}">
        <p14:creationId xmlns:p14="http://schemas.microsoft.com/office/powerpoint/2010/main" val="27339899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3948000D-7B90-4030-8BBA-A050511F1FCD}" type="slidenum">
              <a:rPr lang="en-US" altLang="zh-CN" sz="1200">
                <a:latin typeface="Arial" charset="0"/>
              </a:rPr>
              <a:pPr/>
              <a:t>36</a:t>
            </a:fld>
            <a:endParaRPr lang="en-US" altLang="zh-CN" sz="1200">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r>
              <a:rPr lang="zh-CN" altLang="en-US" dirty="0" smtClean="0">
                <a:latin typeface="Arial" charset="0"/>
                <a:ea typeface="宋体" charset="-122"/>
              </a:rPr>
              <a:t>每个标号不超过</a:t>
            </a:r>
            <a:r>
              <a:rPr lang="en-US" altLang="zh-CN" dirty="0" smtClean="0">
                <a:latin typeface="Arial" charset="0"/>
                <a:ea typeface="宋体" charset="-122"/>
              </a:rPr>
              <a:t>63</a:t>
            </a:r>
            <a:r>
              <a:rPr lang="zh-CN" altLang="en-US" dirty="0" smtClean="0">
                <a:latin typeface="Arial" charset="0"/>
                <a:ea typeface="宋体" charset="-122"/>
              </a:rPr>
              <a:t>字符。</a:t>
            </a:r>
            <a:endParaRPr lang="zh-CN" altLang="zh-CN" dirty="0" smtClean="0">
              <a:latin typeface="Arial" charset="0"/>
              <a:ea typeface="宋体" charset="-122"/>
            </a:endParaRPr>
          </a:p>
        </p:txBody>
      </p:sp>
    </p:spTree>
    <p:extLst>
      <p:ext uri="{BB962C8B-B14F-4D97-AF65-F5344CB8AC3E}">
        <p14:creationId xmlns:p14="http://schemas.microsoft.com/office/powerpoint/2010/main" val="20209888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B3A18536-26F4-43ED-B59F-3172FDDA804F}" type="slidenum">
              <a:rPr lang="en-US" altLang="zh-CN" sz="1200">
                <a:latin typeface="Arial" charset="0"/>
              </a:rPr>
              <a:pPr/>
              <a:t>38</a:t>
            </a:fld>
            <a:endParaRPr lang="en-US" altLang="zh-CN" sz="1200">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zh-CN" altLang="en-US" dirty="0" smtClean="0">
                <a:latin typeface="Arial" charset="0"/>
                <a:ea typeface="宋体" charset="-122"/>
              </a:rPr>
              <a:t>三级：权威域名，四级：本地域名</a:t>
            </a:r>
            <a:endParaRPr lang="zh-CN" altLang="zh-CN" dirty="0" smtClean="0">
              <a:latin typeface="Arial" charset="0"/>
              <a:ea typeface="宋体" charset="-122"/>
            </a:endParaRPr>
          </a:p>
        </p:txBody>
      </p:sp>
    </p:spTree>
    <p:extLst>
      <p:ext uri="{BB962C8B-B14F-4D97-AF65-F5344CB8AC3E}">
        <p14:creationId xmlns:p14="http://schemas.microsoft.com/office/powerpoint/2010/main" val="2944244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rPr>
              <a:t>树状结构</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39</a:t>
            </a:fld>
            <a:endParaRPr lang="zh-CN" altLang="en-US"/>
          </a:p>
        </p:txBody>
      </p:sp>
    </p:spTree>
    <p:extLst>
      <p:ext uri="{BB962C8B-B14F-4D97-AF65-F5344CB8AC3E}">
        <p14:creationId xmlns:p14="http://schemas.microsoft.com/office/powerpoint/2010/main" val="2363322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buFontTx/>
              <a:buChar char="•"/>
            </a:pPr>
            <a:r>
              <a:rPr lang="zh-CN" altLang="zh-CN" sz="1200" dirty="0" smtClean="0"/>
              <a:t>到</a:t>
            </a:r>
            <a:r>
              <a:rPr lang="en-US" altLang="zh-CN" sz="1200" dirty="0" smtClean="0"/>
              <a:t>2016</a:t>
            </a:r>
            <a:r>
              <a:rPr lang="zh-CN" altLang="zh-CN" sz="1200" dirty="0" smtClean="0"/>
              <a:t>年</a:t>
            </a:r>
            <a:r>
              <a:rPr lang="en-US" altLang="zh-CN" sz="1200" dirty="0" smtClean="0"/>
              <a:t>2</a:t>
            </a:r>
            <a:r>
              <a:rPr lang="zh-CN" altLang="zh-CN" sz="1200" dirty="0" smtClean="0"/>
              <a:t>月，全世界已经在</a:t>
            </a:r>
            <a:r>
              <a:rPr lang="en-US" altLang="zh-CN" sz="1200" dirty="0" smtClean="0"/>
              <a:t> 588 </a:t>
            </a:r>
            <a:r>
              <a:rPr lang="zh-CN" altLang="zh-CN" sz="1200" dirty="0" smtClean="0"/>
              <a:t>个地点安装了根域名服务器</a:t>
            </a:r>
            <a:r>
              <a:rPr lang="zh-CN" altLang="en-US" sz="1200" dirty="0" smtClean="0"/>
              <a:t>，</a:t>
            </a:r>
            <a:r>
              <a:rPr lang="zh-CN" altLang="en-US" sz="1200" dirty="0" smtClean="0">
                <a:ea typeface="黑体" pitchFamily="49" charset="-122"/>
              </a:rPr>
              <a:t>使世界上大部分 </a:t>
            </a:r>
            <a:r>
              <a:rPr lang="en-US" altLang="zh-CN" sz="1200" dirty="0" smtClean="0">
                <a:ea typeface="黑体" pitchFamily="49" charset="-122"/>
              </a:rPr>
              <a:t>DNS </a:t>
            </a:r>
            <a:r>
              <a:rPr lang="zh-CN" altLang="en-US" sz="1200" dirty="0" smtClean="0">
                <a:ea typeface="黑体" pitchFamily="49" charset="-122"/>
              </a:rPr>
              <a:t>域名服务器都能</a:t>
            </a:r>
            <a:r>
              <a:rPr lang="zh-CN" altLang="en-US" sz="1200" dirty="0" smtClean="0">
                <a:solidFill>
                  <a:srgbClr val="FF0000"/>
                </a:solidFill>
                <a:ea typeface="黑体" pitchFamily="49" charset="-122"/>
              </a:rPr>
              <a:t>就近</a:t>
            </a:r>
            <a:r>
              <a:rPr lang="zh-CN" altLang="en-US" sz="1200" dirty="0" smtClean="0">
                <a:ea typeface="黑体" pitchFamily="49" charset="-122"/>
              </a:rPr>
              <a:t>找到一个根域名服务器。</a:t>
            </a:r>
            <a:r>
              <a:rPr lang="zh-CN" altLang="en-US" sz="1200" dirty="0" smtClean="0">
                <a:latin typeface="Times New Roman" panose="02020603050405020304" pitchFamily="18" charset="0"/>
                <a:ea typeface="+mn-ea"/>
              </a:rPr>
              <a:t>根域名服务器把下一步应当找</a:t>
            </a:r>
          </a:p>
          <a:p>
            <a:pPr algn="just" eaLnBrk="1" hangingPunct="1"/>
            <a:r>
              <a:rPr lang="zh-CN" altLang="en-US" sz="1200" dirty="0" smtClean="0">
                <a:latin typeface="Times New Roman" panose="02020603050405020304" pitchFamily="18" charset="0"/>
                <a:ea typeface="+mn-ea"/>
              </a:rPr>
              <a:t>   的顶级域名服务器的 </a:t>
            </a:r>
            <a:r>
              <a:rPr lang="en-US" altLang="zh-CN" sz="1200" dirty="0" smtClean="0">
                <a:latin typeface="Times New Roman" panose="02020603050405020304" pitchFamily="18" charset="0"/>
                <a:ea typeface="+mn-ea"/>
              </a:rPr>
              <a:t>IP </a:t>
            </a:r>
            <a:r>
              <a:rPr lang="zh-CN" altLang="en-US" sz="1200" dirty="0" smtClean="0">
                <a:latin typeface="Times New Roman" panose="02020603050405020304" pitchFamily="18" charset="0"/>
                <a:ea typeface="+mn-ea"/>
              </a:rPr>
              <a:t>地址告诉本地域名服务器。</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本地域名服务器对域名系统非常重要。当一个主机发出 </a:t>
            </a:r>
            <a:r>
              <a:rPr lang="en-US" altLang="zh-CN" dirty="0" smtClean="0"/>
              <a:t>DNS </a:t>
            </a:r>
            <a:r>
              <a:rPr lang="zh-CN" altLang="en-US" dirty="0" smtClean="0"/>
              <a:t>查询请求时，这个查询请求报文就发送给</a:t>
            </a:r>
            <a:r>
              <a:rPr lang="zh-CN" altLang="en-US" b="1" dirty="0" smtClean="0"/>
              <a:t>本地</a:t>
            </a:r>
            <a:r>
              <a:rPr lang="zh-CN" altLang="en-US" dirty="0" smtClean="0"/>
              <a:t>域名服务器，本地域名服务器有时也称为</a:t>
            </a:r>
            <a:r>
              <a:rPr lang="zh-CN" altLang="en-US" dirty="0" smtClean="0">
                <a:solidFill>
                  <a:srgbClr val="FF0000"/>
                </a:solidFill>
              </a:rPr>
              <a:t>默认域名服务器。</a:t>
            </a:r>
            <a:r>
              <a:rPr lang="zh-CN" alt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ea typeface="黑体" pitchFamily="49" charset="-122"/>
            </a:endParaRPr>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40</a:t>
            </a:fld>
            <a:endParaRPr lang="zh-CN" altLang="en-US"/>
          </a:p>
        </p:txBody>
      </p:sp>
    </p:spTree>
    <p:extLst>
      <p:ext uri="{BB962C8B-B14F-4D97-AF65-F5344CB8AC3E}">
        <p14:creationId xmlns:p14="http://schemas.microsoft.com/office/powerpoint/2010/main" val="7279942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Times New Roman" panose="02020603050405020304" pitchFamily="18" charset="0"/>
              </a:rPr>
              <a:t>当主域名服务器出故障时，辅助域名服务器可以保证 </a:t>
            </a:r>
            <a:r>
              <a:rPr lang="en-US" altLang="zh-CN" dirty="0" smtClean="0">
                <a:latin typeface="Times New Roman" panose="02020603050405020304" pitchFamily="18" charset="0"/>
              </a:rPr>
              <a:t>DNS </a:t>
            </a:r>
            <a:r>
              <a:rPr lang="zh-CN" altLang="en-US" dirty="0" smtClean="0">
                <a:latin typeface="Times New Roman" panose="02020603050405020304" pitchFamily="18" charset="0"/>
              </a:rPr>
              <a:t>的查询工作不会中断。</a:t>
            </a:r>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41</a:t>
            </a:fld>
            <a:endParaRPr lang="zh-CN" altLang="en-US"/>
          </a:p>
        </p:txBody>
      </p:sp>
    </p:spTree>
    <p:extLst>
      <p:ext uri="{BB962C8B-B14F-4D97-AF65-F5344CB8AC3E}">
        <p14:creationId xmlns:p14="http://schemas.microsoft.com/office/powerpoint/2010/main" val="1957501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Times New Roman" panose="02020603050405020304" pitchFamily="18" charset="0"/>
              </a:rPr>
              <a:t>如果主机所询问的本地域名服务器不知道被查询域名的 </a:t>
            </a:r>
            <a:r>
              <a:rPr lang="en-US" altLang="zh-CN" sz="1200" dirty="0" smtClean="0">
                <a:latin typeface="Times New Roman" panose="02020603050405020304" pitchFamily="18" charset="0"/>
              </a:rPr>
              <a:t>IP </a:t>
            </a:r>
            <a:r>
              <a:rPr lang="zh-CN" altLang="en-US" sz="1200" dirty="0" smtClean="0">
                <a:latin typeface="Times New Roman" panose="02020603050405020304" pitchFamily="18" charset="0"/>
              </a:rPr>
              <a:t>地址，那么本地域名服务器就以 </a:t>
            </a:r>
            <a:r>
              <a:rPr lang="en-US" altLang="zh-CN" sz="1200" dirty="0" smtClean="0">
                <a:latin typeface="Times New Roman" panose="02020603050405020304" pitchFamily="18" charset="0"/>
              </a:rPr>
              <a:t>DNS </a:t>
            </a:r>
            <a:r>
              <a:rPr lang="zh-CN" altLang="en-US" sz="1200" dirty="0" smtClean="0">
                <a:latin typeface="Times New Roman" panose="02020603050405020304" pitchFamily="18" charset="0"/>
              </a:rPr>
              <a:t>客户的身份，向其他根域名服务器继续发出查询请求报文。（递归查询）</a:t>
            </a:r>
            <a:endParaRPr lang="en-US" altLang="zh-CN" sz="1200" dirty="0" smtClean="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递归查询</a:t>
            </a:r>
            <a:r>
              <a:rPr lang="zh-CN" altLang="en-US" sz="1200" b="0" i="0" kern="1200" dirty="0" smtClean="0">
                <a:solidFill>
                  <a:schemeClr val="tx1"/>
                </a:solidFill>
                <a:effectLst/>
                <a:latin typeface="+mn-lt"/>
                <a:ea typeface="+mn-ea"/>
                <a:cs typeface="+mn-cs"/>
              </a:rPr>
              <a:t>是一种</a:t>
            </a:r>
            <a:r>
              <a:rPr lang="en-US" altLang="zh-CN" sz="1200" b="0" i="0" kern="1200" dirty="0" smtClean="0">
                <a:solidFill>
                  <a:schemeClr val="tx1"/>
                </a:solidFill>
                <a:effectLst/>
                <a:latin typeface="+mn-lt"/>
                <a:ea typeface="+mn-ea"/>
                <a:cs typeface="+mn-cs"/>
              </a:rPr>
              <a:t>DNS </a:t>
            </a:r>
            <a:r>
              <a:rPr lang="zh-CN" altLang="en-US" sz="1200" b="0" i="0" kern="1200" dirty="0" smtClean="0">
                <a:solidFill>
                  <a:schemeClr val="tx1"/>
                </a:solidFill>
                <a:effectLst/>
                <a:latin typeface="+mn-lt"/>
                <a:ea typeface="+mn-ea"/>
                <a:cs typeface="+mn-cs"/>
              </a:rPr>
              <a:t>服务器的查询模式，在该模式下</a:t>
            </a:r>
            <a:r>
              <a:rPr lang="en-US" altLang="zh-CN" sz="1200" b="0" i="0" kern="1200" dirty="0" smtClean="0">
                <a:solidFill>
                  <a:schemeClr val="tx1"/>
                </a:solidFill>
                <a:effectLst/>
                <a:latin typeface="+mn-lt"/>
                <a:ea typeface="+mn-ea"/>
                <a:cs typeface="+mn-cs"/>
              </a:rPr>
              <a:t>DNS </a:t>
            </a:r>
            <a:r>
              <a:rPr lang="zh-CN" altLang="en-US" sz="1200" b="0" i="0" kern="1200" dirty="0" smtClean="0">
                <a:solidFill>
                  <a:schemeClr val="tx1"/>
                </a:solidFill>
                <a:effectLst/>
                <a:latin typeface="+mn-lt"/>
                <a:ea typeface="+mn-ea"/>
                <a:cs typeface="+mn-cs"/>
              </a:rPr>
              <a:t>服务器接收到客户机请求，必须使用一个准确的查询结果回复客户机。</a:t>
            </a:r>
            <a:endParaRPr lang="zh-CN" altLang="en-US" dirty="0" smtClean="0"/>
          </a:p>
          <a:p>
            <a:r>
              <a:rPr lang="zh-CN" altLang="en-US" sz="1200" b="1" i="0" kern="1200" dirty="0" smtClean="0">
                <a:solidFill>
                  <a:schemeClr val="tx1"/>
                </a:solidFill>
                <a:effectLst/>
                <a:latin typeface="+mn-lt"/>
                <a:ea typeface="+mn-ea"/>
                <a:cs typeface="+mn-cs"/>
              </a:rPr>
              <a:t>迭代查询</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DNS </a:t>
            </a:r>
            <a:r>
              <a:rPr lang="zh-CN" altLang="en-US" sz="1200" b="0" i="0" kern="1200" dirty="0" smtClean="0">
                <a:solidFill>
                  <a:schemeClr val="tx1"/>
                </a:solidFill>
                <a:effectLst/>
                <a:latin typeface="+mn-lt"/>
                <a:ea typeface="+mn-ea"/>
                <a:cs typeface="+mn-cs"/>
              </a:rPr>
              <a:t>服务器会向客户机提供其他能够解析查询请求的</a:t>
            </a:r>
            <a:r>
              <a:rPr lang="en-US" altLang="zh-CN" sz="1200" b="0" i="0" kern="1200" dirty="0" smtClean="0">
                <a:solidFill>
                  <a:schemeClr val="tx1"/>
                </a:solidFill>
                <a:effectLst/>
                <a:latin typeface="+mn-lt"/>
                <a:ea typeface="+mn-ea"/>
                <a:cs typeface="+mn-cs"/>
              </a:rPr>
              <a:t>DNS </a:t>
            </a:r>
            <a:r>
              <a:rPr lang="zh-CN" altLang="en-US" sz="1200" b="0" i="0" kern="1200" dirty="0" smtClean="0">
                <a:solidFill>
                  <a:schemeClr val="tx1"/>
                </a:solidFill>
                <a:effectLst/>
                <a:latin typeface="+mn-lt"/>
                <a:ea typeface="+mn-ea"/>
                <a:cs typeface="+mn-cs"/>
              </a:rPr>
              <a:t>服务器地址，当客户机发送查询请求时，</a:t>
            </a:r>
            <a:r>
              <a:rPr lang="en-US" altLang="zh-CN" sz="1200" b="0" i="0" kern="1200" dirty="0" smtClean="0">
                <a:solidFill>
                  <a:schemeClr val="tx1"/>
                </a:solidFill>
                <a:effectLst/>
                <a:latin typeface="+mn-lt"/>
                <a:ea typeface="+mn-ea"/>
                <a:cs typeface="+mn-cs"/>
              </a:rPr>
              <a:t>DNS </a:t>
            </a:r>
            <a:r>
              <a:rPr lang="zh-CN" altLang="en-US" sz="1200" b="0" i="0" kern="1200" dirty="0" smtClean="0">
                <a:solidFill>
                  <a:schemeClr val="tx1"/>
                </a:solidFill>
                <a:effectLst/>
                <a:latin typeface="+mn-lt"/>
                <a:ea typeface="+mn-ea"/>
                <a:cs typeface="+mn-cs"/>
              </a:rPr>
              <a:t>服务器并不直接回复查询结果，而是告诉客户机另一台</a:t>
            </a:r>
            <a:r>
              <a:rPr lang="en-US" altLang="zh-CN" sz="1200" b="0" i="0" kern="1200" dirty="0" smtClean="0">
                <a:solidFill>
                  <a:schemeClr val="tx1"/>
                </a:solidFill>
                <a:effectLst/>
                <a:latin typeface="+mn-lt"/>
                <a:ea typeface="+mn-ea"/>
                <a:cs typeface="+mn-cs"/>
              </a:rPr>
              <a:t>DNS </a:t>
            </a:r>
            <a:r>
              <a:rPr lang="zh-CN" altLang="en-US" sz="1200" b="0" i="0" kern="1200" dirty="0" smtClean="0">
                <a:solidFill>
                  <a:schemeClr val="tx1"/>
                </a:solidFill>
                <a:effectLst/>
                <a:latin typeface="+mn-lt"/>
                <a:ea typeface="+mn-ea"/>
                <a:cs typeface="+mn-cs"/>
              </a:rPr>
              <a:t>服务器地址，客户机再向这台</a:t>
            </a:r>
            <a:r>
              <a:rPr lang="en-US" altLang="zh-CN" sz="1200" b="0" i="0" kern="1200" dirty="0" smtClean="0">
                <a:solidFill>
                  <a:schemeClr val="tx1"/>
                </a:solidFill>
                <a:effectLst/>
                <a:latin typeface="+mn-lt"/>
                <a:ea typeface="+mn-ea"/>
                <a:cs typeface="+mn-cs"/>
              </a:rPr>
              <a:t>DNS </a:t>
            </a:r>
            <a:r>
              <a:rPr lang="zh-CN" altLang="en-US" sz="1200" b="0" i="0" kern="1200" dirty="0" smtClean="0">
                <a:solidFill>
                  <a:schemeClr val="tx1"/>
                </a:solidFill>
                <a:effectLst/>
                <a:latin typeface="+mn-lt"/>
                <a:ea typeface="+mn-ea"/>
                <a:cs typeface="+mn-cs"/>
              </a:rPr>
              <a:t>服务器提交请求，依次循环直到返回查询的结果。</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42</a:t>
            </a:fld>
            <a:endParaRPr lang="zh-CN" altLang="en-US"/>
          </a:p>
        </p:txBody>
      </p:sp>
    </p:spTree>
    <p:extLst>
      <p:ext uri="{BB962C8B-B14F-4D97-AF65-F5344CB8AC3E}">
        <p14:creationId xmlns:p14="http://schemas.microsoft.com/office/powerpoint/2010/main" val="16827005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本地域名服务器采用递归查询比较少用</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43</a:t>
            </a:fld>
            <a:endParaRPr lang="zh-CN" altLang="en-US"/>
          </a:p>
        </p:txBody>
      </p:sp>
    </p:spTree>
    <p:extLst>
      <p:ext uri="{BB962C8B-B14F-4D97-AF65-F5344CB8AC3E}">
        <p14:creationId xmlns:p14="http://schemas.microsoft.com/office/powerpoint/2010/main" val="36985116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Times New Roman" panose="02020603050405020304" pitchFamily="18" charset="0"/>
              </a:rPr>
              <a:t>当权威域名服务器回答一个查询请求时，在响应中都指明绑定有效存在的时间值。增加此时间值可减少网络开销，而减少此时间值可提高域名转换的准确性。 </a:t>
            </a:r>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44</a:t>
            </a:fld>
            <a:endParaRPr lang="zh-CN" altLang="en-US"/>
          </a:p>
        </p:txBody>
      </p:sp>
    </p:spTree>
    <p:extLst>
      <p:ext uri="{BB962C8B-B14F-4D97-AF65-F5344CB8AC3E}">
        <p14:creationId xmlns:p14="http://schemas.microsoft.com/office/powerpoint/2010/main" val="10010464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623C525B-354C-4852-BCF7-4727C57ACF36}" type="slidenum">
              <a:rPr lang="en-US" altLang="zh-CN" sz="1200">
                <a:latin typeface="Arial" charset="0"/>
              </a:rPr>
              <a:pPr/>
              <a:t>45</a:t>
            </a:fld>
            <a:endParaRPr lang="en-US" altLang="zh-CN" sz="1200">
              <a:latin typeface="Arial" charset="0"/>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p:spPr>
        <p:txBody>
          <a:bodyPr/>
          <a:lstStyle/>
          <a:p>
            <a:pPr eaLnBrk="1" hangingPunct="1"/>
            <a:endParaRPr lang="zh-CN" altLang="zh-CN" dirty="0" smtClean="0">
              <a:latin typeface="Arial" charset="0"/>
              <a:ea typeface="宋体" charset="-122"/>
            </a:endParaRPr>
          </a:p>
        </p:txBody>
      </p:sp>
    </p:spTree>
    <p:extLst>
      <p:ext uri="{BB962C8B-B14F-4D97-AF65-F5344CB8AC3E}">
        <p14:creationId xmlns:p14="http://schemas.microsoft.com/office/powerpoint/2010/main" val="42483146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BD2CFAA8-9136-46BA-B8CF-6DE586EFC7B8}" type="slidenum">
              <a:rPr lang="en-US" altLang="zh-CN" sz="1200">
                <a:latin typeface="Arial" charset="0"/>
              </a:rPr>
              <a:pPr/>
              <a:t>46</a:t>
            </a:fld>
            <a:endParaRPr lang="en-US" altLang="zh-CN" sz="1200">
              <a:latin typeface="Arial" charset="0"/>
            </a:endParaRPr>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Times New Roman" panose="02020603050405020304" pitchFamily="18" charset="0"/>
              </a:rPr>
              <a:t>这些信息通常存储在一个配置文件中，计算机在引导过程中可以对这个文件进行存取。 </a:t>
            </a:r>
          </a:p>
          <a:p>
            <a:pPr eaLnBrk="1" hangingPunct="1"/>
            <a:endParaRPr lang="zh-CN" altLang="zh-CN" dirty="0" smtClean="0">
              <a:latin typeface="Arial" charset="0"/>
              <a:ea typeface="宋体" charset="-122"/>
            </a:endParaRPr>
          </a:p>
        </p:txBody>
      </p:sp>
    </p:spTree>
    <p:extLst>
      <p:ext uri="{BB962C8B-B14F-4D97-AF65-F5344CB8AC3E}">
        <p14:creationId xmlns:p14="http://schemas.microsoft.com/office/powerpoint/2010/main" val="1143748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gn="l">
              <a:lnSpc>
                <a:spcPct val="120000"/>
              </a:lnSpc>
              <a:buFont typeface="Arial" panose="020B0604020202020204" pitchFamily="34" charset="0"/>
              <a:buNone/>
            </a:pPr>
            <a:r>
              <a:rPr lang="zh-CN" altLang="en-US" dirty="0" smtClean="0">
                <a:latin typeface="宋体" panose="02010600030101010101" pitchFamily="2" charset="-122"/>
                <a:ea typeface="+mn-ea"/>
              </a:rPr>
              <a:t>管理需要解决：</a:t>
            </a:r>
            <a:r>
              <a:rPr lang="en-US" altLang="zh-CN" dirty="0" smtClean="0">
                <a:latin typeface="宋体" panose="02010600030101010101" pitchFamily="2" charset="-122"/>
                <a:ea typeface="+mn-ea"/>
              </a:rPr>
              <a:t>1.</a:t>
            </a:r>
            <a:r>
              <a:rPr lang="zh-CN" altLang="en-US" dirty="0" smtClean="0">
                <a:latin typeface="宋体" panose="02010600030101010101" pitchFamily="2" charset="-122"/>
                <a:ea typeface="+mn-ea"/>
              </a:rPr>
              <a:t>、</a:t>
            </a:r>
            <a:r>
              <a:rPr lang="en-US" altLang="zh-CN" dirty="0" smtClean="0">
                <a:latin typeface="宋体" panose="02010600030101010101" pitchFamily="2" charset="-122"/>
                <a:ea typeface="+mn-ea"/>
              </a:rPr>
              <a:t>ISP</a:t>
            </a:r>
            <a:r>
              <a:rPr lang="zh-CN" altLang="en-US" dirty="0" smtClean="0">
                <a:latin typeface="宋体" panose="02010600030101010101" pitchFamily="2" charset="-122"/>
                <a:ea typeface="+mn-ea"/>
              </a:rPr>
              <a:t>友好  </a:t>
            </a:r>
            <a:r>
              <a:rPr lang="en-US" altLang="zh-CN" dirty="0" smtClean="0">
                <a:latin typeface="宋体" panose="02010600030101010101" pitchFamily="2" charset="-122"/>
                <a:ea typeface="+mn-ea"/>
              </a:rPr>
              <a:t>2</a:t>
            </a:r>
            <a:r>
              <a:rPr lang="zh-CN" altLang="en-US" dirty="0" smtClean="0">
                <a:latin typeface="宋体" panose="02010600030101010101" pitchFamily="2" charset="-122"/>
                <a:ea typeface="+mn-ea"/>
              </a:rPr>
              <a:t>、安全性  </a:t>
            </a:r>
            <a:r>
              <a:rPr lang="en-US" altLang="zh-CN" dirty="0" smtClean="0">
                <a:latin typeface="宋体" panose="02010600030101010101" pitchFamily="2" charset="-122"/>
                <a:ea typeface="+mn-ea"/>
              </a:rPr>
              <a:t>3</a:t>
            </a:r>
            <a:r>
              <a:rPr lang="zh-CN" altLang="en-US" dirty="0" smtClean="0">
                <a:latin typeface="宋体" panose="02010600030101010101" pitchFamily="2" charset="-122"/>
                <a:ea typeface="+mn-ea"/>
              </a:rPr>
              <a:t>、激励机制</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6</a:t>
            </a:fld>
            <a:endParaRPr lang="zh-CN" altLang="en-US"/>
          </a:p>
        </p:txBody>
      </p:sp>
    </p:spTree>
    <p:extLst>
      <p:ext uri="{BB962C8B-B14F-4D97-AF65-F5344CB8AC3E}">
        <p14:creationId xmlns:p14="http://schemas.microsoft.com/office/powerpoint/2010/main" val="29309526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269AAE18-608F-4584-A5BD-3611F9469C20}" type="slidenum">
              <a:rPr lang="en-US" altLang="zh-CN" sz="1200">
                <a:latin typeface="Arial" charset="0"/>
              </a:rPr>
              <a:pPr/>
              <a:t>47</a:t>
            </a:fld>
            <a:endParaRPr lang="en-US" altLang="zh-CN" sz="1200">
              <a:latin typeface="Arial" charset="0"/>
            </a:endParaRPr>
          </a:p>
        </p:txBody>
      </p:sp>
      <p:sp>
        <p:nvSpPr>
          <p:cNvPr id="297987" name="Rectangle 2"/>
          <p:cNvSpPr>
            <a:spLocks noGrp="1" noRot="1" noChangeAspect="1" noChangeArrowheads="1" noTextEdit="1"/>
          </p:cNvSpPr>
          <p:nvPr>
            <p:ph type="sldImg"/>
          </p:nvPr>
        </p:nvSpPr>
        <p:spPr>
          <a:ln/>
        </p:spPr>
      </p:sp>
      <p:sp>
        <p:nvSpPr>
          <p:cNvPr id="297988" name="Rectangle 3"/>
          <p:cNvSpPr>
            <a:spLocks noGrp="1" noChangeArrowheads="1"/>
          </p:cNvSpPr>
          <p:nvPr>
            <p:ph type="body" idx="1"/>
          </p:nvPr>
        </p:nvSpPr>
        <p:spPr>
          <a:noFill/>
        </p:spPr>
        <p:txBody>
          <a:bodyPr/>
          <a:lstStyle/>
          <a:p>
            <a:pPr eaLnBrk="1" hangingPunct="1"/>
            <a:r>
              <a:rPr lang="zh-CN" altLang="en-US" dirty="0" smtClean="0">
                <a:latin typeface="Arial" charset="0"/>
                <a:ea typeface="宋体" charset="-122"/>
              </a:rPr>
              <a:t>广播发现报文：源</a:t>
            </a:r>
            <a:r>
              <a:rPr lang="en-US" altLang="zh-CN" dirty="0" smtClean="0">
                <a:latin typeface="Arial" charset="0"/>
                <a:ea typeface="宋体" charset="-122"/>
              </a:rPr>
              <a:t>IP</a:t>
            </a:r>
            <a:r>
              <a:rPr lang="zh-CN" altLang="en-US" dirty="0" smtClean="0">
                <a:latin typeface="Arial" charset="0"/>
                <a:ea typeface="宋体" charset="-122"/>
              </a:rPr>
              <a:t>全</a:t>
            </a:r>
            <a:r>
              <a:rPr lang="en-US" altLang="zh-CN" dirty="0" smtClean="0">
                <a:latin typeface="Arial" charset="0"/>
                <a:ea typeface="宋体" charset="-122"/>
              </a:rPr>
              <a:t>0</a:t>
            </a:r>
            <a:r>
              <a:rPr lang="zh-CN" altLang="en-US" dirty="0" smtClean="0">
                <a:latin typeface="Arial" charset="0"/>
                <a:ea typeface="宋体" charset="-122"/>
              </a:rPr>
              <a:t>，目的</a:t>
            </a:r>
            <a:r>
              <a:rPr lang="en-US" altLang="zh-CN" dirty="0" smtClean="0">
                <a:latin typeface="Arial" charset="0"/>
                <a:ea typeface="宋体" charset="-122"/>
              </a:rPr>
              <a:t>IP</a:t>
            </a:r>
            <a:r>
              <a:rPr lang="zh-CN" altLang="en-US" dirty="0" smtClean="0">
                <a:latin typeface="Arial" charset="0"/>
                <a:ea typeface="宋体" charset="-122"/>
              </a:rPr>
              <a:t>全</a:t>
            </a:r>
            <a:r>
              <a:rPr lang="en-US" altLang="zh-CN" dirty="0" smtClean="0">
                <a:latin typeface="Arial" charset="0"/>
                <a:ea typeface="宋体" charset="-122"/>
              </a:rPr>
              <a:t>1</a:t>
            </a:r>
            <a:r>
              <a:rPr lang="zh-CN" altLang="en-US" dirty="0" smtClean="0">
                <a:latin typeface="Arial" charset="0"/>
                <a:ea typeface="宋体" charset="-122"/>
              </a:rPr>
              <a:t>，</a:t>
            </a:r>
            <a:r>
              <a:rPr lang="zh-CN" altLang="en-US" dirty="0" smtClean="0"/>
              <a:t>包中还包含客户机的</a:t>
            </a:r>
            <a:r>
              <a:rPr lang="en-US" altLang="zh-CN" dirty="0" smtClean="0"/>
              <a:t>MAC</a:t>
            </a:r>
            <a:r>
              <a:rPr lang="zh-CN" altLang="en-US" dirty="0" smtClean="0"/>
              <a:t>地址和计算机名。</a:t>
            </a:r>
            <a:endParaRPr lang="en-US" altLang="zh-CN" dirty="0" smtClean="0"/>
          </a:p>
          <a:p>
            <a:pPr eaLnBrk="1" hangingPunct="1"/>
            <a:r>
              <a:rPr lang="en-US" altLang="zh-CN" dirty="0" smtClean="0"/>
              <a:t>DHCP</a:t>
            </a:r>
            <a:r>
              <a:rPr lang="zh-CN" altLang="en-US" dirty="0" smtClean="0"/>
              <a:t>服务器回应一个</a:t>
            </a:r>
            <a:r>
              <a:rPr lang="en-US" altLang="zh-CN" dirty="0" smtClean="0"/>
              <a:t>DHCPOFFER</a:t>
            </a:r>
            <a:r>
              <a:rPr lang="zh-CN" altLang="en-US" dirty="0" smtClean="0"/>
              <a:t>广播包，提供一个</a:t>
            </a:r>
            <a:r>
              <a:rPr lang="en-US" altLang="zh-CN" dirty="0" smtClean="0"/>
              <a:t>IP</a:t>
            </a:r>
            <a:r>
              <a:rPr lang="zh-CN" altLang="en-US" dirty="0" smtClean="0"/>
              <a:t>地址。该广播包的源</a:t>
            </a:r>
            <a:r>
              <a:rPr lang="en-US" altLang="zh-CN" dirty="0" smtClean="0"/>
              <a:t>IP</a:t>
            </a:r>
            <a:r>
              <a:rPr lang="zh-CN" altLang="en-US" dirty="0" smtClean="0"/>
              <a:t>地址为</a:t>
            </a:r>
            <a:r>
              <a:rPr lang="en-US" altLang="zh-CN" dirty="0" smtClean="0"/>
              <a:t>DCHP</a:t>
            </a:r>
            <a:r>
              <a:rPr lang="zh-CN" altLang="en-US" dirty="0" smtClean="0"/>
              <a:t>服务器</a:t>
            </a:r>
            <a:r>
              <a:rPr lang="en-US" altLang="zh-CN" dirty="0" smtClean="0"/>
              <a:t>IP</a:t>
            </a:r>
            <a:r>
              <a:rPr lang="zh-CN" altLang="en-US" dirty="0" smtClean="0"/>
              <a:t>，目标</a:t>
            </a:r>
            <a:r>
              <a:rPr lang="en-US" altLang="zh-CN" dirty="0" smtClean="0"/>
              <a:t>IP</a:t>
            </a:r>
            <a:r>
              <a:rPr lang="zh-CN" altLang="en-US" dirty="0" smtClean="0"/>
              <a:t>地址为</a:t>
            </a:r>
            <a:r>
              <a:rPr lang="en-US" altLang="zh-CN" dirty="0" smtClean="0"/>
              <a:t>255.255.255.255</a:t>
            </a:r>
            <a:r>
              <a:rPr lang="zh-CN" altLang="en-US" dirty="0" smtClean="0"/>
              <a:t>；包中还包含提供的</a:t>
            </a:r>
            <a:r>
              <a:rPr lang="en-US" altLang="zh-CN" dirty="0" smtClean="0"/>
              <a:t>IP</a:t>
            </a:r>
            <a:r>
              <a:rPr lang="zh-CN" altLang="en-US" dirty="0" smtClean="0"/>
              <a:t>地址、子网掩码及租期等信息。 </a:t>
            </a:r>
            <a:endParaRPr lang="zh-CN" altLang="zh-CN" dirty="0" smtClean="0">
              <a:latin typeface="Arial" charset="0"/>
              <a:ea typeface="宋体" charset="-122"/>
            </a:endParaRPr>
          </a:p>
        </p:txBody>
      </p:sp>
    </p:spTree>
    <p:extLst>
      <p:ext uri="{BB962C8B-B14F-4D97-AF65-F5344CB8AC3E}">
        <p14:creationId xmlns:p14="http://schemas.microsoft.com/office/powerpoint/2010/main" val="40517964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DBDBA080-0E9A-4B82-B404-22F90B62DF46}" type="slidenum">
              <a:rPr lang="en-US" altLang="zh-CN" sz="1200">
                <a:latin typeface="Arial" charset="0"/>
              </a:rPr>
              <a:pPr/>
              <a:t>48</a:t>
            </a:fld>
            <a:endParaRPr lang="en-US" altLang="zh-CN" sz="1200">
              <a:latin typeface="Arial" charset="0"/>
            </a:endParaRPr>
          </a:p>
        </p:txBody>
      </p:sp>
      <p:sp>
        <p:nvSpPr>
          <p:cNvPr id="306179" name="Rectangle 2"/>
          <p:cNvSpPr>
            <a:spLocks noGrp="1" noRot="1" noChangeAspect="1" noChangeArrowheads="1" noTextEdit="1"/>
          </p:cNvSpPr>
          <p:nvPr>
            <p:ph type="sldImg"/>
          </p:nvPr>
        </p:nvSpPr>
        <p:spPr>
          <a:ln/>
        </p:spPr>
      </p:sp>
      <p:sp>
        <p:nvSpPr>
          <p:cNvPr id="306180" name="Rectangle 3"/>
          <p:cNvSpPr>
            <a:spLocks noGrp="1" noChangeArrowheads="1"/>
          </p:cNvSpPr>
          <p:nvPr>
            <p:ph type="body" idx="1"/>
          </p:nvPr>
        </p:nvSpPr>
        <p:spPr>
          <a:noFill/>
        </p:spPr>
        <p:txBody>
          <a:bodyPr/>
          <a:lstStyle/>
          <a:p>
            <a:pPr eaLnBrk="1" hangingPunct="1"/>
            <a:r>
              <a:rPr lang="en-US" altLang="zh-CN" sz="1200" b="0" dirty="0" smtClean="0">
                <a:solidFill>
                  <a:srgbClr val="000099"/>
                </a:solidFill>
                <a:latin typeface="Arial" charset="0"/>
                <a:ea typeface="黑体" pitchFamily="49" charset="-122"/>
              </a:rPr>
              <a:t>1. DHCP </a:t>
            </a:r>
            <a:r>
              <a:rPr lang="zh-CN" altLang="en-US" sz="1200" b="0" dirty="0" smtClean="0">
                <a:solidFill>
                  <a:srgbClr val="000099"/>
                </a:solidFill>
                <a:latin typeface="Arial" charset="0"/>
                <a:ea typeface="黑体" pitchFamily="49" charset="-122"/>
              </a:rPr>
              <a:t>服务器被动打开 </a:t>
            </a:r>
            <a:r>
              <a:rPr lang="en-US" altLang="zh-CN" sz="1200" b="0" dirty="0" smtClean="0">
                <a:solidFill>
                  <a:srgbClr val="000099"/>
                </a:solidFill>
                <a:latin typeface="Arial" charset="0"/>
                <a:ea typeface="黑体" pitchFamily="49" charset="-122"/>
              </a:rPr>
              <a:t>UDP </a:t>
            </a:r>
            <a:r>
              <a:rPr lang="zh-CN" altLang="en-US" sz="1200" b="0" dirty="0" smtClean="0">
                <a:solidFill>
                  <a:srgbClr val="000099"/>
                </a:solidFill>
                <a:latin typeface="Arial" charset="0"/>
                <a:ea typeface="黑体" pitchFamily="49" charset="-122"/>
              </a:rPr>
              <a:t>端口 </a:t>
            </a:r>
            <a:r>
              <a:rPr lang="en-US" altLang="zh-CN" sz="1200" b="0" dirty="0" smtClean="0">
                <a:solidFill>
                  <a:srgbClr val="000099"/>
                </a:solidFill>
                <a:latin typeface="Arial" charset="0"/>
                <a:ea typeface="黑体" pitchFamily="49" charset="-122"/>
              </a:rPr>
              <a:t>67</a:t>
            </a:r>
            <a:r>
              <a:rPr lang="zh-CN" altLang="en-US" sz="1200" b="0" dirty="0" smtClean="0">
                <a:solidFill>
                  <a:srgbClr val="000099"/>
                </a:solidFill>
                <a:latin typeface="Arial" charset="0"/>
                <a:ea typeface="黑体" pitchFamily="49" charset="-122"/>
              </a:rPr>
              <a:t>，等待客户端发来的报文；</a:t>
            </a:r>
            <a:endParaRPr lang="en-US" altLang="zh-CN" sz="1200" b="0" dirty="0" smtClean="0">
              <a:solidFill>
                <a:srgbClr val="000099"/>
              </a:solidFill>
              <a:latin typeface="Arial" charset="0"/>
              <a:ea typeface="黑体" pitchFamily="49" charset="-122"/>
            </a:endParaRPr>
          </a:p>
          <a:p>
            <a:pPr eaLnBrk="1" hangingPunct="1"/>
            <a:r>
              <a:rPr lang="en-US" altLang="zh-CN" sz="1200" b="0" dirty="0" smtClean="0">
                <a:solidFill>
                  <a:srgbClr val="000099"/>
                </a:solidFill>
              </a:rPr>
              <a:t>2. DHCP </a:t>
            </a:r>
            <a:r>
              <a:rPr lang="zh-CN" altLang="en-US" sz="1200" b="0" dirty="0" smtClean="0">
                <a:solidFill>
                  <a:srgbClr val="000099"/>
                </a:solidFill>
              </a:rPr>
              <a:t>客户从 </a:t>
            </a:r>
            <a:r>
              <a:rPr lang="en-US" altLang="zh-CN" sz="1200" b="0" dirty="0" smtClean="0">
                <a:solidFill>
                  <a:srgbClr val="000099"/>
                </a:solidFill>
              </a:rPr>
              <a:t>UDP </a:t>
            </a:r>
            <a:r>
              <a:rPr lang="zh-CN" altLang="en-US" sz="1200" b="0" dirty="0" smtClean="0">
                <a:solidFill>
                  <a:srgbClr val="000099"/>
                </a:solidFill>
              </a:rPr>
              <a:t>端口 </a:t>
            </a:r>
            <a:r>
              <a:rPr lang="en-US" altLang="zh-CN" sz="1200" b="0" dirty="0" smtClean="0">
                <a:solidFill>
                  <a:srgbClr val="000099"/>
                </a:solidFill>
              </a:rPr>
              <a:t>68 </a:t>
            </a:r>
            <a:r>
              <a:rPr lang="zh-CN" altLang="en-US" sz="1200" b="1" dirty="0" smtClean="0">
                <a:solidFill>
                  <a:srgbClr val="000099"/>
                </a:solidFill>
              </a:rPr>
              <a:t>广播</a:t>
            </a:r>
            <a:r>
              <a:rPr lang="zh-CN" altLang="en-US" sz="1200" b="0" dirty="0" smtClean="0">
                <a:solidFill>
                  <a:srgbClr val="000099"/>
                </a:solidFill>
              </a:rPr>
              <a:t>发送 </a:t>
            </a:r>
            <a:r>
              <a:rPr lang="en-US" altLang="zh-CN" sz="1200" b="0" dirty="0" smtClean="0">
                <a:solidFill>
                  <a:srgbClr val="000099"/>
                </a:solidFill>
              </a:rPr>
              <a:t>DHCP </a:t>
            </a:r>
            <a:r>
              <a:rPr lang="zh-CN" altLang="en-US" sz="1200" b="0" dirty="0" smtClean="0">
                <a:solidFill>
                  <a:srgbClr val="000099"/>
                </a:solidFill>
              </a:rPr>
              <a:t>发现报文。</a:t>
            </a:r>
            <a:endParaRPr lang="en-US" altLang="zh-CN" sz="1200" b="0" dirty="0" smtClean="0">
              <a:solidFill>
                <a:srgbClr val="000099"/>
              </a:solidFill>
            </a:endParaRPr>
          </a:p>
          <a:p>
            <a:pPr algn="just" eaLnBrk="1" hangingPunct="1"/>
            <a:r>
              <a:rPr lang="en-US" altLang="zh-CN" sz="1200" b="0" dirty="0" smtClean="0">
                <a:solidFill>
                  <a:srgbClr val="000099"/>
                </a:solidFill>
              </a:rPr>
              <a:t>3. </a:t>
            </a:r>
            <a:r>
              <a:rPr lang="zh-CN" altLang="en-US" sz="1200" b="0" dirty="0" smtClean="0">
                <a:solidFill>
                  <a:srgbClr val="000099"/>
                </a:solidFill>
              </a:rPr>
              <a:t>凡收到 </a:t>
            </a:r>
            <a:r>
              <a:rPr lang="en-US" altLang="zh-CN" sz="1200" b="0" dirty="0" smtClean="0">
                <a:solidFill>
                  <a:srgbClr val="000099"/>
                </a:solidFill>
              </a:rPr>
              <a:t>DHCP </a:t>
            </a:r>
            <a:r>
              <a:rPr lang="zh-CN" altLang="en-US" sz="1200" b="0" dirty="0" smtClean="0">
                <a:solidFill>
                  <a:srgbClr val="000099"/>
                </a:solidFill>
              </a:rPr>
              <a:t>发现报文的 </a:t>
            </a:r>
            <a:r>
              <a:rPr lang="en-US" altLang="zh-CN" sz="1200" b="0" dirty="0" smtClean="0">
                <a:solidFill>
                  <a:srgbClr val="000099"/>
                </a:solidFill>
              </a:rPr>
              <a:t>DHCP </a:t>
            </a:r>
            <a:r>
              <a:rPr lang="zh-CN" altLang="en-US" sz="1200" b="0" dirty="0" smtClean="0">
                <a:solidFill>
                  <a:srgbClr val="000099"/>
                </a:solidFill>
              </a:rPr>
              <a:t>服务器都</a:t>
            </a:r>
            <a:r>
              <a:rPr lang="zh-CN" altLang="en-US" sz="1200" b="1" dirty="0" smtClean="0">
                <a:solidFill>
                  <a:srgbClr val="000099"/>
                </a:solidFill>
              </a:rPr>
              <a:t>广播</a:t>
            </a:r>
            <a:r>
              <a:rPr lang="zh-CN" altLang="en-US" sz="1200" b="0" dirty="0" smtClean="0">
                <a:solidFill>
                  <a:srgbClr val="000099"/>
                </a:solidFill>
              </a:rPr>
              <a:t>发出 </a:t>
            </a:r>
            <a:r>
              <a:rPr lang="en-US" altLang="zh-CN" sz="1200" b="0" dirty="0" smtClean="0">
                <a:solidFill>
                  <a:srgbClr val="000099"/>
                </a:solidFill>
              </a:rPr>
              <a:t>DHCP </a:t>
            </a:r>
            <a:r>
              <a:rPr lang="zh-CN" altLang="en-US" sz="1200" b="0" dirty="0" smtClean="0">
                <a:solidFill>
                  <a:srgbClr val="000099"/>
                </a:solidFill>
              </a:rPr>
              <a:t>提供报文，因此 </a:t>
            </a:r>
            <a:r>
              <a:rPr lang="en-US" altLang="zh-CN" sz="1200" b="0" dirty="0" smtClean="0">
                <a:solidFill>
                  <a:srgbClr val="000099"/>
                </a:solidFill>
              </a:rPr>
              <a:t>DHCP </a:t>
            </a:r>
            <a:r>
              <a:rPr lang="zh-CN" altLang="en-US" sz="1200" b="0" dirty="0" smtClean="0">
                <a:solidFill>
                  <a:srgbClr val="000099"/>
                </a:solidFill>
              </a:rPr>
              <a:t>客户可能收到多个 </a:t>
            </a:r>
            <a:r>
              <a:rPr lang="en-US" altLang="zh-CN" sz="1200" b="0" dirty="0" smtClean="0">
                <a:solidFill>
                  <a:srgbClr val="000099"/>
                </a:solidFill>
              </a:rPr>
              <a:t>DHCP </a:t>
            </a:r>
            <a:r>
              <a:rPr lang="zh-CN" altLang="en-US" sz="1200" b="0" dirty="0" smtClean="0">
                <a:solidFill>
                  <a:srgbClr val="000099"/>
                </a:solidFill>
              </a:rPr>
              <a:t>提供报文。</a:t>
            </a:r>
            <a:r>
              <a:rPr lang="zh-CN" altLang="en-US" dirty="0" smtClean="0"/>
              <a:t>广播包的源</a:t>
            </a:r>
            <a:r>
              <a:rPr lang="en-US" altLang="zh-CN" dirty="0" smtClean="0"/>
              <a:t>IP</a:t>
            </a:r>
            <a:r>
              <a:rPr lang="zh-CN" altLang="en-US" dirty="0" smtClean="0"/>
              <a:t>地址为</a:t>
            </a:r>
            <a:r>
              <a:rPr lang="en-US" altLang="zh-CN" dirty="0" smtClean="0"/>
              <a:t>DCHP</a:t>
            </a:r>
            <a:r>
              <a:rPr lang="zh-CN" altLang="en-US" dirty="0" smtClean="0"/>
              <a:t>服务器</a:t>
            </a:r>
            <a:r>
              <a:rPr lang="en-US" altLang="zh-CN" dirty="0" smtClean="0"/>
              <a:t>IP</a:t>
            </a:r>
            <a:r>
              <a:rPr lang="zh-CN" altLang="en-US" dirty="0" smtClean="0"/>
              <a:t>，目标</a:t>
            </a:r>
            <a:r>
              <a:rPr lang="en-US" altLang="zh-CN" dirty="0" smtClean="0"/>
              <a:t>IP</a:t>
            </a:r>
            <a:r>
              <a:rPr lang="zh-CN" altLang="en-US" dirty="0" smtClean="0"/>
              <a:t>地址为</a:t>
            </a:r>
            <a:r>
              <a:rPr lang="en-US" altLang="zh-CN" dirty="0" smtClean="0"/>
              <a:t>255.255.255.255</a:t>
            </a:r>
            <a:r>
              <a:rPr lang="zh-CN" altLang="en-US" dirty="0" smtClean="0"/>
              <a:t>；包中还包含提供的</a:t>
            </a:r>
            <a:r>
              <a:rPr lang="en-US" altLang="zh-CN" dirty="0" smtClean="0"/>
              <a:t>IP</a:t>
            </a:r>
            <a:r>
              <a:rPr lang="zh-CN" altLang="en-US" dirty="0" smtClean="0"/>
              <a:t>地址、子网掩码及租期等信息。</a:t>
            </a:r>
            <a:endParaRPr lang="en-US" altLang="zh-CN" sz="1200" b="0" dirty="0" smtClean="0">
              <a:solidFill>
                <a:srgbClr val="000099"/>
              </a:solidFill>
            </a:endParaRPr>
          </a:p>
          <a:p>
            <a:pPr algn="just" eaLnBrk="1" hangingPunct="1"/>
            <a:r>
              <a:rPr lang="en-US" altLang="zh-CN" sz="1200" b="0" dirty="0" smtClean="0">
                <a:solidFill>
                  <a:srgbClr val="000099"/>
                </a:solidFill>
                <a:latin typeface="Arial" charset="0"/>
                <a:ea typeface="黑体" pitchFamily="49" charset="-122"/>
              </a:rPr>
              <a:t>4. DHCP </a:t>
            </a:r>
            <a:r>
              <a:rPr lang="zh-CN" altLang="en-US" sz="1200" b="0" dirty="0" smtClean="0">
                <a:solidFill>
                  <a:srgbClr val="000099"/>
                </a:solidFill>
                <a:latin typeface="Arial" charset="0"/>
                <a:ea typeface="黑体" pitchFamily="49" charset="-122"/>
              </a:rPr>
              <a:t>客户从几个 </a:t>
            </a:r>
            <a:r>
              <a:rPr lang="en-US" altLang="zh-CN" sz="1200" b="0" dirty="0" smtClean="0">
                <a:solidFill>
                  <a:srgbClr val="000099"/>
                </a:solidFill>
                <a:latin typeface="Arial" charset="0"/>
                <a:ea typeface="黑体" pitchFamily="49" charset="-122"/>
              </a:rPr>
              <a:t>DHCP </a:t>
            </a:r>
            <a:r>
              <a:rPr lang="zh-CN" altLang="en-US" sz="1200" b="0" dirty="0" smtClean="0">
                <a:solidFill>
                  <a:srgbClr val="000099"/>
                </a:solidFill>
                <a:latin typeface="Arial" charset="0"/>
                <a:ea typeface="黑体" pitchFamily="49" charset="-122"/>
              </a:rPr>
              <a:t>服务器中选择其中的一个（通常第一个），并向所选择的 </a:t>
            </a:r>
            <a:r>
              <a:rPr lang="en-US" altLang="zh-CN" sz="1200" b="0" dirty="0" smtClean="0">
                <a:solidFill>
                  <a:srgbClr val="000099"/>
                </a:solidFill>
                <a:latin typeface="Arial" charset="0"/>
                <a:ea typeface="黑体" pitchFamily="49" charset="-122"/>
              </a:rPr>
              <a:t>DHCP </a:t>
            </a:r>
            <a:r>
              <a:rPr lang="zh-CN" altLang="en-US" sz="1200" b="0" dirty="0" smtClean="0">
                <a:solidFill>
                  <a:srgbClr val="000099"/>
                </a:solidFill>
                <a:latin typeface="Arial" charset="0"/>
                <a:ea typeface="黑体" pitchFamily="49" charset="-122"/>
              </a:rPr>
              <a:t>服务器</a:t>
            </a:r>
            <a:r>
              <a:rPr lang="zh-CN" altLang="en-US" sz="1200" b="1" dirty="0" smtClean="0">
                <a:solidFill>
                  <a:srgbClr val="000099"/>
                </a:solidFill>
                <a:latin typeface="Arial" charset="0"/>
                <a:ea typeface="黑体" pitchFamily="49" charset="-122"/>
              </a:rPr>
              <a:t>广播</a:t>
            </a:r>
            <a:r>
              <a:rPr lang="zh-CN" altLang="en-US" sz="1200" b="0" dirty="0" smtClean="0">
                <a:solidFill>
                  <a:srgbClr val="000099"/>
                </a:solidFill>
                <a:latin typeface="Arial" charset="0"/>
                <a:ea typeface="黑体" pitchFamily="49" charset="-122"/>
              </a:rPr>
              <a:t>发送 </a:t>
            </a:r>
            <a:r>
              <a:rPr lang="en-US" altLang="zh-CN" sz="1200" b="0" dirty="0" smtClean="0">
                <a:solidFill>
                  <a:srgbClr val="000099"/>
                </a:solidFill>
                <a:latin typeface="Arial" charset="0"/>
                <a:ea typeface="黑体" pitchFamily="49" charset="-122"/>
              </a:rPr>
              <a:t>DHCP </a:t>
            </a:r>
            <a:r>
              <a:rPr lang="zh-CN" altLang="en-US" sz="1200" b="0" dirty="0" smtClean="0">
                <a:solidFill>
                  <a:srgbClr val="000099"/>
                </a:solidFill>
                <a:latin typeface="Arial" charset="0"/>
                <a:ea typeface="黑体" pitchFamily="49" charset="-122"/>
              </a:rPr>
              <a:t>请求报文。</a:t>
            </a:r>
            <a:r>
              <a:rPr lang="zh-CN" altLang="en-US" dirty="0" smtClean="0"/>
              <a:t>该广播包中包含所接受的</a:t>
            </a:r>
            <a:r>
              <a:rPr lang="en-US" altLang="zh-CN" dirty="0" smtClean="0"/>
              <a:t>IP</a:t>
            </a:r>
            <a:r>
              <a:rPr lang="zh-CN" altLang="en-US" dirty="0" smtClean="0"/>
              <a:t>地址和服务器的</a:t>
            </a:r>
            <a:r>
              <a:rPr lang="en-US" altLang="zh-CN" dirty="0" smtClean="0"/>
              <a:t>IP</a:t>
            </a:r>
            <a:r>
              <a:rPr lang="zh-CN" altLang="en-US" dirty="0" smtClean="0"/>
              <a:t>地址。 </a:t>
            </a:r>
            <a:endParaRPr lang="en-US" altLang="zh-CN" sz="1200" b="0" dirty="0" smtClean="0">
              <a:solidFill>
                <a:srgbClr val="000099"/>
              </a:solidFill>
              <a:latin typeface="Arial" charset="0"/>
              <a:ea typeface="黑体" pitchFamily="49" charset="-122"/>
            </a:endParaRPr>
          </a:p>
          <a:p>
            <a:pPr algn="just" eaLnBrk="1" hangingPunct="1"/>
            <a:r>
              <a:rPr lang="en-US" altLang="zh-CN" sz="1200" b="0" dirty="0" smtClean="0">
                <a:solidFill>
                  <a:srgbClr val="000099"/>
                </a:solidFill>
                <a:latin typeface="Arial" charset="0"/>
                <a:ea typeface="黑体" pitchFamily="49" charset="-122"/>
              </a:rPr>
              <a:t>5. </a:t>
            </a:r>
            <a:r>
              <a:rPr lang="zh-CN" altLang="en-US" sz="1200" b="0" dirty="0" smtClean="0">
                <a:solidFill>
                  <a:srgbClr val="000099"/>
                </a:solidFill>
                <a:latin typeface="Arial" charset="0"/>
                <a:ea typeface="黑体" pitchFamily="49" charset="-122"/>
              </a:rPr>
              <a:t>被选择的 </a:t>
            </a:r>
            <a:r>
              <a:rPr lang="en-US" altLang="zh-CN" sz="1200" b="0" dirty="0" smtClean="0">
                <a:solidFill>
                  <a:srgbClr val="000099"/>
                </a:solidFill>
                <a:latin typeface="Arial" charset="0"/>
                <a:ea typeface="黑体" pitchFamily="49" charset="-122"/>
              </a:rPr>
              <a:t>DHCP </a:t>
            </a:r>
            <a:r>
              <a:rPr lang="zh-CN" altLang="en-US" sz="1200" b="0" dirty="0" smtClean="0">
                <a:solidFill>
                  <a:srgbClr val="000099"/>
                </a:solidFill>
                <a:latin typeface="Arial" charset="0"/>
                <a:ea typeface="黑体" pitchFamily="49" charset="-122"/>
              </a:rPr>
              <a:t>服务器</a:t>
            </a:r>
            <a:r>
              <a:rPr lang="zh-CN" altLang="en-US" sz="1200" b="1" dirty="0" smtClean="0">
                <a:solidFill>
                  <a:srgbClr val="000099"/>
                </a:solidFill>
                <a:latin typeface="Arial" charset="0"/>
                <a:ea typeface="黑体" pitchFamily="49" charset="-122"/>
              </a:rPr>
              <a:t>广播</a:t>
            </a:r>
            <a:r>
              <a:rPr lang="zh-CN" altLang="en-US" sz="1200" b="0" dirty="0" smtClean="0">
                <a:solidFill>
                  <a:srgbClr val="000099"/>
                </a:solidFill>
                <a:latin typeface="Arial" charset="0"/>
                <a:ea typeface="黑体" pitchFamily="49" charset="-122"/>
              </a:rPr>
              <a:t>发送确认报文</a:t>
            </a:r>
            <a:r>
              <a:rPr lang="en-US" altLang="zh-CN" sz="1200" b="0" dirty="0" smtClean="0">
                <a:solidFill>
                  <a:srgbClr val="000099"/>
                </a:solidFill>
                <a:latin typeface="Arial" charset="0"/>
                <a:ea typeface="黑体" pitchFamily="49" charset="-122"/>
              </a:rPr>
              <a:t>DHCPACK</a:t>
            </a:r>
            <a:r>
              <a:rPr lang="zh-CN" altLang="en-US" sz="1200" b="0" dirty="0" smtClean="0">
                <a:solidFill>
                  <a:srgbClr val="000099"/>
                </a:solidFill>
                <a:latin typeface="Arial" charset="0"/>
                <a:ea typeface="黑体" pitchFamily="49" charset="-122"/>
              </a:rPr>
              <a:t>，进入已绑定状态，并可开始使用得到的临时 </a:t>
            </a:r>
            <a:r>
              <a:rPr lang="en-US" altLang="zh-CN" sz="1200" b="0" dirty="0" smtClean="0">
                <a:solidFill>
                  <a:srgbClr val="000099"/>
                </a:solidFill>
                <a:latin typeface="Arial" charset="0"/>
                <a:ea typeface="黑体" pitchFamily="49" charset="-122"/>
              </a:rPr>
              <a:t>IP </a:t>
            </a:r>
            <a:r>
              <a:rPr lang="zh-CN" altLang="en-US" sz="1200" b="0" dirty="0" smtClean="0">
                <a:solidFill>
                  <a:srgbClr val="000099"/>
                </a:solidFill>
                <a:latin typeface="Arial" charset="0"/>
                <a:ea typeface="黑体" pitchFamily="49" charset="-122"/>
              </a:rPr>
              <a:t>地址了。</a:t>
            </a:r>
            <a:r>
              <a:rPr lang="zh-CN" altLang="en-US" dirty="0" smtClean="0"/>
              <a:t>将这一</a:t>
            </a:r>
            <a:r>
              <a:rPr lang="en-US" altLang="zh-CN" dirty="0" smtClean="0"/>
              <a:t>IP</a:t>
            </a:r>
            <a:r>
              <a:rPr lang="zh-CN" altLang="en-US" dirty="0" smtClean="0"/>
              <a:t>地址的合法租用以及其他的配置信息都放入该广播包发给客户机。</a:t>
            </a:r>
            <a:endParaRPr lang="en-US" altLang="zh-CN" sz="1200" b="0" dirty="0" smtClean="0">
              <a:solidFill>
                <a:srgbClr val="000099"/>
              </a:solidFill>
              <a:latin typeface="Arial" charset="0"/>
              <a:ea typeface="黑体" pitchFamily="49"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rgbClr val="000099"/>
                </a:solidFill>
                <a:latin typeface="Arial" charset="0"/>
                <a:ea typeface="黑体" pitchFamily="49" charset="-122"/>
              </a:rPr>
              <a:t>6. DHCP</a:t>
            </a:r>
            <a:r>
              <a:rPr lang="en-US" altLang="zh-CN" sz="1050" b="1" dirty="0" smtClean="0">
                <a:solidFill>
                  <a:srgbClr val="000099"/>
                </a:solidFill>
                <a:latin typeface="Arial" charset="0"/>
                <a:ea typeface="黑体" pitchFamily="49" charset="-122"/>
              </a:rPr>
              <a:t> </a:t>
            </a:r>
            <a:r>
              <a:rPr lang="zh-CN" altLang="en-US" sz="1200" b="1" dirty="0" smtClean="0">
                <a:solidFill>
                  <a:srgbClr val="000099"/>
                </a:solidFill>
                <a:latin typeface="Arial" charset="0"/>
                <a:ea typeface="黑体" pitchFamily="49" charset="-122"/>
              </a:rPr>
              <a:t>客户现在要根据服务器提供的租用期</a:t>
            </a:r>
            <a:r>
              <a:rPr lang="zh-CN" altLang="en-US" sz="900" b="1" dirty="0" smtClean="0">
                <a:solidFill>
                  <a:srgbClr val="000099"/>
                </a:solidFill>
                <a:latin typeface="Arial" charset="0"/>
                <a:ea typeface="黑体" pitchFamily="49" charset="-122"/>
              </a:rPr>
              <a:t> </a:t>
            </a:r>
            <a:r>
              <a:rPr lang="en-US" altLang="zh-CN" sz="1200" b="1" dirty="0" smtClean="0">
                <a:solidFill>
                  <a:srgbClr val="000099"/>
                </a:solidFill>
                <a:latin typeface="Arial" charset="0"/>
                <a:ea typeface="黑体" pitchFamily="49" charset="-122"/>
              </a:rPr>
              <a:t>T</a:t>
            </a:r>
            <a:r>
              <a:rPr lang="en-US" altLang="zh-CN" sz="900" b="1" dirty="0" smtClean="0">
                <a:solidFill>
                  <a:srgbClr val="000099"/>
                </a:solidFill>
                <a:latin typeface="Arial" charset="0"/>
                <a:ea typeface="黑体" pitchFamily="49" charset="-122"/>
              </a:rPr>
              <a:t> </a:t>
            </a:r>
            <a:r>
              <a:rPr lang="zh-CN" altLang="en-US" sz="1200" b="1" dirty="0" smtClean="0">
                <a:solidFill>
                  <a:srgbClr val="000099"/>
                </a:solidFill>
                <a:latin typeface="Arial" charset="0"/>
                <a:ea typeface="黑体" pitchFamily="49" charset="-122"/>
              </a:rPr>
              <a:t>设置两个计时器</a:t>
            </a:r>
            <a:r>
              <a:rPr lang="zh-CN" altLang="en-US" sz="900" b="1" dirty="0" smtClean="0">
                <a:solidFill>
                  <a:srgbClr val="000099"/>
                </a:solidFill>
                <a:latin typeface="Arial" charset="0"/>
                <a:ea typeface="黑体" pitchFamily="49" charset="-122"/>
              </a:rPr>
              <a:t> </a:t>
            </a:r>
            <a:r>
              <a:rPr lang="en-US" altLang="zh-CN" sz="1200" b="1" dirty="0" smtClean="0">
                <a:solidFill>
                  <a:srgbClr val="000099"/>
                </a:solidFill>
                <a:latin typeface="Arial" charset="0"/>
                <a:ea typeface="黑体" pitchFamily="49" charset="-122"/>
              </a:rPr>
              <a:t>T</a:t>
            </a:r>
            <a:r>
              <a:rPr lang="en-US" altLang="zh-CN" sz="1200" b="1" baseline="-25000" dirty="0" smtClean="0">
                <a:solidFill>
                  <a:srgbClr val="000099"/>
                </a:solidFill>
                <a:latin typeface="Arial" charset="0"/>
                <a:ea typeface="黑体" pitchFamily="49" charset="-122"/>
              </a:rPr>
              <a:t>1</a:t>
            </a:r>
            <a:r>
              <a:rPr lang="en-US" altLang="zh-CN" sz="900" b="1" dirty="0" smtClean="0">
                <a:solidFill>
                  <a:srgbClr val="000099"/>
                </a:solidFill>
                <a:latin typeface="Arial" charset="0"/>
                <a:ea typeface="黑体" pitchFamily="49" charset="-122"/>
              </a:rPr>
              <a:t> </a:t>
            </a:r>
            <a:r>
              <a:rPr lang="zh-CN" altLang="en-US" sz="1200" b="1" dirty="0" smtClean="0">
                <a:solidFill>
                  <a:srgbClr val="000099"/>
                </a:solidFill>
                <a:latin typeface="Arial" charset="0"/>
                <a:ea typeface="黑体" pitchFamily="49" charset="-122"/>
              </a:rPr>
              <a:t>和</a:t>
            </a:r>
            <a:r>
              <a:rPr lang="zh-CN" altLang="en-US" sz="100" b="1" dirty="0" smtClean="0">
                <a:solidFill>
                  <a:srgbClr val="000099"/>
                </a:solidFill>
                <a:latin typeface="Arial" charset="0"/>
                <a:ea typeface="黑体" pitchFamily="49" charset="-122"/>
              </a:rPr>
              <a:t> </a:t>
            </a:r>
            <a:r>
              <a:rPr lang="en-US" altLang="zh-CN" sz="1200" b="1" dirty="0" smtClean="0">
                <a:solidFill>
                  <a:srgbClr val="000099"/>
                </a:solidFill>
                <a:latin typeface="Arial" charset="0"/>
                <a:ea typeface="黑体" pitchFamily="49" charset="-122"/>
              </a:rPr>
              <a:t>T</a:t>
            </a:r>
            <a:r>
              <a:rPr lang="en-US" altLang="zh-CN" sz="1200" b="1" baseline="-25000" dirty="0" smtClean="0">
                <a:solidFill>
                  <a:srgbClr val="000099"/>
                </a:solidFill>
                <a:latin typeface="Arial" charset="0"/>
                <a:ea typeface="黑体" pitchFamily="49" charset="-122"/>
              </a:rPr>
              <a:t>2</a:t>
            </a:r>
            <a:r>
              <a:rPr lang="zh-CN" altLang="en-US" sz="1200" b="1" dirty="0" smtClean="0">
                <a:solidFill>
                  <a:srgbClr val="000099"/>
                </a:solidFill>
                <a:latin typeface="Arial" charset="0"/>
                <a:ea typeface="黑体" pitchFamily="49" charset="-122"/>
              </a:rPr>
              <a:t>，它们的超时时间分别是</a:t>
            </a:r>
            <a:r>
              <a:rPr lang="zh-CN" altLang="en-US" sz="800" b="1" dirty="0" smtClean="0">
                <a:solidFill>
                  <a:srgbClr val="000099"/>
                </a:solidFill>
                <a:latin typeface="Arial" charset="0"/>
                <a:ea typeface="黑体" pitchFamily="49" charset="-122"/>
              </a:rPr>
              <a:t> </a:t>
            </a:r>
            <a:r>
              <a:rPr lang="en-US" altLang="zh-CN" sz="1200" b="1" dirty="0" smtClean="0">
                <a:solidFill>
                  <a:srgbClr val="000099"/>
                </a:solidFill>
                <a:latin typeface="Arial" charset="0"/>
                <a:ea typeface="黑体" pitchFamily="49" charset="-122"/>
              </a:rPr>
              <a:t>0.5T </a:t>
            </a:r>
            <a:r>
              <a:rPr lang="zh-CN" altLang="en-US" sz="1200" b="1" dirty="0" smtClean="0">
                <a:solidFill>
                  <a:srgbClr val="000099"/>
                </a:solidFill>
                <a:latin typeface="Arial" charset="0"/>
                <a:ea typeface="黑体" pitchFamily="49" charset="-122"/>
              </a:rPr>
              <a:t>和 </a:t>
            </a:r>
            <a:r>
              <a:rPr lang="en-US" altLang="zh-CN" sz="1200" b="1" dirty="0" smtClean="0">
                <a:solidFill>
                  <a:srgbClr val="000099"/>
                </a:solidFill>
                <a:latin typeface="Arial" charset="0"/>
                <a:ea typeface="黑体" pitchFamily="49" charset="-122"/>
              </a:rPr>
              <a:t>0.875T</a:t>
            </a:r>
            <a:r>
              <a:rPr lang="zh-CN" altLang="en-US" sz="1200" b="1" dirty="0" smtClean="0">
                <a:solidFill>
                  <a:srgbClr val="000099"/>
                </a:solidFill>
                <a:latin typeface="Arial" charset="0"/>
                <a:ea typeface="黑体" pitchFamily="49" charset="-122"/>
              </a:rPr>
              <a:t>。当超时时间到就要请求更新租用期。</a:t>
            </a:r>
            <a:endParaRPr lang="en-US" altLang="zh-CN" sz="1200" b="1" dirty="0" smtClean="0">
              <a:solidFill>
                <a:srgbClr val="000099"/>
              </a:solidFill>
              <a:latin typeface="Arial" charset="0"/>
              <a:ea typeface="黑体" pitchFamily="49"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rgbClr val="000099"/>
                </a:solidFill>
                <a:latin typeface="Arial" charset="0"/>
                <a:ea typeface="黑体" pitchFamily="49" charset="-122"/>
              </a:rPr>
              <a:t>7.</a:t>
            </a:r>
            <a:r>
              <a:rPr lang="en-US" altLang="zh-CN" sz="1200" b="1" baseline="0" dirty="0" smtClean="0">
                <a:solidFill>
                  <a:srgbClr val="000099"/>
                </a:solidFill>
                <a:latin typeface="Arial" charset="0"/>
                <a:ea typeface="黑体" pitchFamily="49" charset="-122"/>
              </a:rPr>
              <a:t> </a:t>
            </a:r>
            <a:r>
              <a:rPr lang="en-US" altLang="zh-CN" sz="1200" b="1" dirty="0" smtClean="0">
                <a:solidFill>
                  <a:srgbClr val="333399"/>
                </a:solidFill>
                <a:latin typeface="Arial" charset="0"/>
                <a:ea typeface="黑体" pitchFamily="49" charset="-122"/>
              </a:rPr>
              <a:t>DHCP </a:t>
            </a:r>
            <a:r>
              <a:rPr lang="zh-CN" altLang="en-US" sz="1200" b="1" dirty="0" smtClean="0">
                <a:solidFill>
                  <a:srgbClr val="333399"/>
                </a:solidFill>
                <a:latin typeface="Arial" charset="0"/>
                <a:ea typeface="黑体" pitchFamily="49" charset="-122"/>
              </a:rPr>
              <a:t>服务器若同意，则发回确认报文</a:t>
            </a:r>
            <a:r>
              <a:rPr lang="en-US" altLang="zh-CN" sz="1200" b="1" dirty="0" smtClean="0">
                <a:solidFill>
                  <a:srgbClr val="333399"/>
                </a:solidFill>
                <a:latin typeface="Arial" charset="0"/>
                <a:ea typeface="黑体" pitchFamily="49" charset="-122"/>
              </a:rPr>
              <a:t>DHCPACK</a:t>
            </a:r>
            <a:r>
              <a:rPr lang="zh-CN" altLang="en-US" sz="1200" b="1" dirty="0" smtClean="0">
                <a:solidFill>
                  <a:srgbClr val="333399"/>
                </a:solidFill>
                <a:latin typeface="Arial" charset="0"/>
                <a:ea typeface="黑体" pitchFamily="49" charset="-122"/>
              </a:rPr>
              <a:t>。</a:t>
            </a:r>
            <a:r>
              <a:rPr lang="en-US" altLang="zh-CN" sz="1200" b="1" dirty="0" smtClean="0">
                <a:solidFill>
                  <a:srgbClr val="333399"/>
                </a:solidFill>
                <a:latin typeface="Arial" charset="0"/>
                <a:ea typeface="黑体" pitchFamily="49" charset="-122"/>
              </a:rPr>
              <a:t>DHCP </a:t>
            </a:r>
            <a:r>
              <a:rPr lang="zh-CN" altLang="en-US" sz="1200" b="1" dirty="0" smtClean="0">
                <a:solidFill>
                  <a:srgbClr val="333399"/>
                </a:solidFill>
                <a:latin typeface="Arial" charset="0"/>
                <a:ea typeface="黑体" pitchFamily="49" charset="-122"/>
              </a:rPr>
              <a:t>客户得到了新的租用期，重新设置计时器。</a:t>
            </a:r>
            <a:endParaRPr lang="en-US" altLang="zh-CN" sz="1200" b="1" dirty="0" smtClean="0">
              <a:solidFill>
                <a:srgbClr val="333399"/>
              </a:solidFill>
              <a:latin typeface="Arial" charset="0"/>
              <a:ea typeface="黑体" pitchFamily="49" charset="-122"/>
            </a:endParaRPr>
          </a:p>
          <a:p>
            <a:pPr algn="just" eaLnBrk="1" hangingPunct="1"/>
            <a:r>
              <a:rPr lang="en-US" altLang="zh-CN" sz="1200" b="1" dirty="0" smtClean="0">
                <a:solidFill>
                  <a:srgbClr val="000099"/>
                </a:solidFill>
                <a:latin typeface="Arial" charset="0"/>
                <a:ea typeface="黑体" pitchFamily="49" charset="-122"/>
              </a:rPr>
              <a:t>8. DHCP </a:t>
            </a:r>
            <a:r>
              <a:rPr lang="zh-CN" altLang="en-US" sz="1200" b="1" dirty="0" smtClean="0">
                <a:solidFill>
                  <a:srgbClr val="000099"/>
                </a:solidFill>
                <a:latin typeface="Arial" charset="0"/>
                <a:ea typeface="黑体" pitchFamily="49" charset="-122"/>
              </a:rPr>
              <a:t>服务器若不同意，则发回否认报文</a:t>
            </a:r>
            <a:r>
              <a:rPr lang="en-US" altLang="zh-CN" sz="1200" b="1" dirty="0" smtClean="0">
                <a:solidFill>
                  <a:srgbClr val="000099"/>
                </a:solidFill>
                <a:latin typeface="Arial" charset="0"/>
                <a:ea typeface="黑体" pitchFamily="49" charset="-122"/>
              </a:rPr>
              <a:t>DHCPNACK</a:t>
            </a:r>
            <a:r>
              <a:rPr lang="zh-CN" altLang="en-US" sz="1200" b="1" dirty="0" smtClean="0">
                <a:solidFill>
                  <a:srgbClr val="000099"/>
                </a:solidFill>
                <a:latin typeface="Arial" charset="0"/>
                <a:ea typeface="黑体" pitchFamily="49" charset="-122"/>
              </a:rPr>
              <a:t>。这时 </a:t>
            </a:r>
            <a:r>
              <a:rPr lang="en-US" altLang="zh-CN" sz="1200" b="1" dirty="0" smtClean="0">
                <a:solidFill>
                  <a:srgbClr val="000099"/>
                </a:solidFill>
                <a:latin typeface="Arial" charset="0"/>
                <a:ea typeface="黑体" pitchFamily="49" charset="-122"/>
              </a:rPr>
              <a:t>DHCP </a:t>
            </a:r>
            <a:r>
              <a:rPr lang="zh-CN" altLang="en-US" sz="1200" b="1" dirty="0" smtClean="0">
                <a:solidFill>
                  <a:srgbClr val="000099"/>
                </a:solidFill>
                <a:latin typeface="Arial" charset="0"/>
                <a:ea typeface="黑体" pitchFamily="49" charset="-122"/>
              </a:rPr>
              <a:t>客户必须立即停止使用原来的 </a:t>
            </a:r>
            <a:r>
              <a:rPr lang="en-US" altLang="zh-CN" sz="1200" b="1" dirty="0" smtClean="0">
                <a:solidFill>
                  <a:srgbClr val="000099"/>
                </a:solidFill>
                <a:latin typeface="Arial" charset="0"/>
                <a:ea typeface="黑体" pitchFamily="49" charset="-122"/>
              </a:rPr>
              <a:t>IP </a:t>
            </a:r>
            <a:r>
              <a:rPr lang="zh-CN" altLang="en-US" sz="1200" b="1" dirty="0" smtClean="0">
                <a:solidFill>
                  <a:srgbClr val="000099"/>
                </a:solidFill>
                <a:latin typeface="Arial" charset="0"/>
                <a:ea typeface="黑体" pitchFamily="49" charset="-122"/>
              </a:rPr>
              <a:t>地址，而必须重新申请 </a:t>
            </a:r>
            <a:r>
              <a:rPr lang="en-US" altLang="zh-CN" sz="1200" b="1" dirty="0" smtClean="0">
                <a:solidFill>
                  <a:srgbClr val="000099"/>
                </a:solidFill>
                <a:latin typeface="Arial" charset="0"/>
                <a:ea typeface="黑体" pitchFamily="49" charset="-122"/>
              </a:rPr>
              <a:t>IP </a:t>
            </a:r>
            <a:r>
              <a:rPr lang="zh-CN" altLang="en-US" sz="1200" b="1" dirty="0" smtClean="0">
                <a:solidFill>
                  <a:srgbClr val="000099"/>
                </a:solidFill>
                <a:latin typeface="Arial" charset="0"/>
                <a:ea typeface="黑体" pitchFamily="49" charset="-122"/>
              </a:rPr>
              <a:t>地址。</a:t>
            </a:r>
            <a:endParaRPr lang="en-US" altLang="zh-CN" sz="1200" b="1" dirty="0" smtClean="0">
              <a:solidFill>
                <a:srgbClr val="000099"/>
              </a:solidFill>
              <a:latin typeface="Arial" charset="0"/>
              <a:ea typeface="黑体" pitchFamily="49"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rgbClr val="000099"/>
                </a:solidFill>
                <a:latin typeface="Arial" charset="0"/>
                <a:ea typeface="黑体" pitchFamily="49" charset="-122"/>
              </a:rPr>
              <a:t>9.</a:t>
            </a:r>
            <a:r>
              <a:rPr lang="en-US" altLang="zh-CN" sz="1200" b="1" baseline="0" dirty="0" smtClean="0">
                <a:solidFill>
                  <a:srgbClr val="000099"/>
                </a:solidFill>
                <a:latin typeface="Arial" charset="0"/>
                <a:ea typeface="黑体" pitchFamily="49" charset="-122"/>
              </a:rPr>
              <a:t> </a:t>
            </a:r>
            <a:r>
              <a:rPr lang="zh-CN" altLang="en-US" sz="1200" b="1" dirty="0" smtClean="0">
                <a:solidFill>
                  <a:srgbClr val="000099"/>
                </a:solidFill>
                <a:latin typeface="Arial" charset="0"/>
                <a:ea typeface="黑体" pitchFamily="49" charset="-122"/>
              </a:rPr>
              <a:t>若</a:t>
            </a:r>
            <a:r>
              <a:rPr lang="en-US" altLang="zh-CN" sz="1200" b="1" dirty="0" smtClean="0">
                <a:solidFill>
                  <a:srgbClr val="000099"/>
                </a:solidFill>
                <a:latin typeface="Arial" charset="0"/>
                <a:ea typeface="黑体" pitchFamily="49" charset="-122"/>
              </a:rPr>
              <a:t>DHCP</a:t>
            </a:r>
            <a:r>
              <a:rPr lang="zh-CN" altLang="en-US" sz="1200" b="1" dirty="0" smtClean="0">
                <a:solidFill>
                  <a:srgbClr val="000099"/>
                </a:solidFill>
                <a:latin typeface="Arial" charset="0"/>
                <a:ea typeface="黑体" pitchFamily="49" charset="-122"/>
              </a:rPr>
              <a:t>服务器不响应步骤 </a:t>
            </a:r>
            <a:r>
              <a:rPr lang="zh-CN" altLang="en-US" sz="1200" b="1" dirty="0" smtClean="0">
                <a:solidFill>
                  <a:srgbClr val="000099"/>
                </a:solidFill>
                <a:latin typeface="Arial" charset="0"/>
                <a:ea typeface="黑体" pitchFamily="49" charset="-122"/>
                <a:sym typeface="Wingdings" pitchFamily="2" charset="2"/>
              </a:rPr>
              <a:t> </a:t>
            </a:r>
            <a:r>
              <a:rPr lang="zh-CN" altLang="en-US" sz="1200" b="1" dirty="0" smtClean="0">
                <a:solidFill>
                  <a:srgbClr val="000099"/>
                </a:solidFill>
                <a:latin typeface="Arial" charset="0"/>
                <a:ea typeface="黑体" pitchFamily="49" charset="-122"/>
              </a:rPr>
              <a:t>的请求报文</a:t>
            </a:r>
            <a:r>
              <a:rPr lang="en-US" altLang="zh-CN" sz="1200" b="1" dirty="0" smtClean="0">
                <a:solidFill>
                  <a:srgbClr val="000099"/>
                </a:solidFill>
                <a:latin typeface="Arial" charset="0"/>
                <a:ea typeface="黑体" pitchFamily="49" charset="-122"/>
              </a:rPr>
              <a:t>DHCPREQUEST</a:t>
            </a:r>
            <a:r>
              <a:rPr lang="zh-CN" altLang="en-US" sz="1200" b="1" dirty="0" smtClean="0">
                <a:solidFill>
                  <a:srgbClr val="000099"/>
                </a:solidFill>
                <a:latin typeface="Arial" charset="0"/>
                <a:ea typeface="黑体" pitchFamily="49" charset="-122"/>
              </a:rPr>
              <a:t>，则在租用期过了 </a:t>
            </a:r>
            <a:r>
              <a:rPr lang="en-US" altLang="zh-CN" sz="1200" b="1" dirty="0" smtClean="0">
                <a:solidFill>
                  <a:srgbClr val="000099"/>
                </a:solidFill>
                <a:latin typeface="Arial" charset="0"/>
                <a:ea typeface="黑体" pitchFamily="49" charset="-122"/>
              </a:rPr>
              <a:t>87.5% </a:t>
            </a:r>
            <a:r>
              <a:rPr lang="zh-CN" altLang="en-US" sz="1200" b="1" dirty="0" smtClean="0">
                <a:solidFill>
                  <a:srgbClr val="000099"/>
                </a:solidFill>
                <a:latin typeface="Arial" charset="0"/>
                <a:ea typeface="黑体" pitchFamily="49" charset="-122"/>
              </a:rPr>
              <a:t>时，</a:t>
            </a:r>
            <a:r>
              <a:rPr lang="en-US" altLang="zh-CN" sz="1200" b="1" dirty="0" smtClean="0">
                <a:solidFill>
                  <a:srgbClr val="000099"/>
                </a:solidFill>
                <a:latin typeface="Arial" charset="0"/>
                <a:ea typeface="黑体" pitchFamily="49" charset="-122"/>
              </a:rPr>
              <a:t>DHCP </a:t>
            </a:r>
            <a:r>
              <a:rPr lang="zh-CN" altLang="en-US" sz="1200" b="1" dirty="0" smtClean="0">
                <a:solidFill>
                  <a:srgbClr val="000099"/>
                </a:solidFill>
                <a:latin typeface="Arial" charset="0"/>
                <a:ea typeface="黑体" pitchFamily="49" charset="-122"/>
              </a:rPr>
              <a:t>客户必须重新发送请求报文 </a:t>
            </a:r>
            <a:r>
              <a:rPr lang="en-US" altLang="zh-CN" sz="1200" b="1" dirty="0" smtClean="0">
                <a:solidFill>
                  <a:srgbClr val="000099"/>
                </a:solidFill>
                <a:latin typeface="Arial" charset="0"/>
                <a:ea typeface="黑体" pitchFamily="49" charset="-122"/>
              </a:rPr>
              <a:t>DHCPREQUEST</a:t>
            </a:r>
            <a:r>
              <a:rPr lang="zh-CN" altLang="en-US" sz="1200" b="1" dirty="0" smtClean="0">
                <a:solidFill>
                  <a:srgbClr val="000099"/>
                </a:solidFill>
                <a:latin typeface="Arial" charset="0"/>
                <a:ea typeface="黑体" pitchFamily="49" charset="-122"/>
              </a:rPr>
              <a:t>（重复步骤 </a:t>
            </a:r>
            <a:r>
              <a:rPr lang="zh-CN" altLang="en-US" sz="1200" b="1" dirty="0" smtClean="0">
                <a:solidFill>
                  <a:srgbClr val="000099"/>
                </a:solidFill>
                <a:latin typeface="Arial" charset="0"/>
                <a:ea typeface="黑体" pitchFamily="49" charset="-122"/>
                <a:sym typeface="Wingdings" pitchFamily="2" charset="2"/>
              </a:rPr>
              <a:t></a:t>
            </a:r>
            <a:r>
              <a:rPr lang="zh-CN" altLang="en-US" sz="1200" b="1" dirty="0" smtClean="0">
                <a:solidFill>
                  <a:srgbClr val="000099"/>
                </a:solidFill>
                <a:latin typeface="Arial" charset="0"/>
                <a:ea typeface="黑体" pitchFamily="49" charset="-122"/>
              </a:rPr>
              <a:t>），然后又继续后面的步骤。 </a:t>
            </a:r>
          </a:p>
          <a:p>
            <a:pPr algn="just" eaLnBrk="1" hangingPunct="1"/>
            <a:endParaRPr lang="zh-CN" altLang="en-US" sz="1200" b="1" dirty="0" smtClean="0">
              <a:solidFill>
                <a:srgbClr val="333399"/>
              </a:solidFill>
              <a:latin typeface="Arial" charset="0"/>
              <a:ea typeface="黑体" pitchFamily="49"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en-US" sz="1200" b="1" dirty="0" smtClean="0">
              <a:solidFill>
                <a:srgbClr val="000099"/>
              </a:solidFill>
              <a:latin typeface="Arial" charset="0"/>
              <a:ea typeface="黑体" pitchFamily="49" charset="-122"/>
            </a:endParaRPr>
          </a:p>
          <a:p>
            <a:pPr algn="just" eaLnBrk="1" hangingPunct="1"/>
            <a:endParaRPr lang="zh-CN" altLang="en-US" sz="1200" b="1" dirty="0" smtClean="0">
              <a:solidFill>
                <a:srgbClr val="000099"/>
              </a:solidFill>
              <a:latin typeface="Arial" charset="0"/>
              <a:ea typeface="黑体" pitchFamily="49" charset="-122"/>
            </a:endParaRPr>
          </a:p>
          <a:p>
            <a:pPr algn="just" eaLnBrk="1" hangingPunct="1"/>
            <a:endParaRPr lang="zh-CN" altLang="en-US" sz="1200" b="1" dirty="0" smtClean="0">
              <a:solidFill>
                <a:srgbClr val="000099"/>
              </a:solidFill>
              <a:latin typeface="Arial" charset="0"/>
              <a:ea typeface="黑体" pitchFamily="49" charset="-122"/>
            </a:endParaRPr>
          </a:p>
          <a:p>
            <a:pPr algn="just" eaLnBrk="1" hangingPunct="1"/>
            <a:endParaRPr lang="zh-CN" altLang="en-US" sz="1200" dirty="0" smtClean="0">
              <a:solidFill>
                <a:srgbClr val="000099"/>
              </a:solidFill>
            </a:endParaRPr>
          </a:p>
          <a:p>
            <a:pPr eaLnBrk="1" hangingPunct="1"/>
            <a:endParaRPr lang="zh-CN" altLang="en-US" sz="1200" b="1" dirty="0" smtClean="0">
              <a:solidFill>
                <a:srgbClr val="000099"/>
              </a:solidFill>
            </a:endParaRPr>
          </a:p>
          <a:p>
            <a:pPr eaLnBrk="1" hangingPunct="1"/>
            <a:endParaRPr lang="zh-CN" altLang="zh-CN" dirty="0" smtClean="0">
              <a:latin typeface="Arial" charset="0"/>
              <a:ea typeface="宋体" charset="-122"/>
            </a:endParaRPr>
          </a:p>
        </p:txBody>
      </p:sp>
    </p:spTree>
    <p:extLst>
      <p:ext uri="{BB962C8B-B14F-4D97-AF65-F5344CB8AC3E}">
        <p14:creationId xmlns:p14="http://schemas.microsoft.com/office/powerpoint/2010/main" val="18197647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D3B23192-A0FD-4E2F-9D3A-AF272ACD9A76}" type="slidenum">
              <a:rPr lang="en-US" altLang="zh-CN" sz="1200">
                <a:latin typeface="Arial" charset="0"/>
              </a:rPr>
              <a:pPr/>
              <a:t>49</a:t>
            </a:fld>
            <a:endParaRPr lang="en-US" altLang="zh-CN" sz="1200">
              <a:latin typeface="Arial" charset="0"/>
            </a:endParaRPr>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noFill/>
        </p:spPr>
        <p:txBody>
          <a:bodyPr/>
          <a:lstStyle/>
          <a:p>
            <a:pPr eaLnBrk="1" hangingPunct="1"/>
            <a:r>
              <a:rPr lang="zh-CN" altLang="en-US" dirty="0" smtClean="0">
                <a:latin typeface="Times New Roman" panose="02020603050405020304" pitchFamily="18" charset="0"/>
              </a:rPr>
              <a:t>因此 </a:t>
            </a:r>
            <a:r>
              <a:rPr lang="en-US" altLang="zh-CN" dirty="0" smtClean="0">
                <a:latin typeface="Times New Roman" panose="02020603050405020304" pitchFamily="18" charset="0"/>
              </a:rPr>
              <a:t>DHCP </a:t>
            </a:r>
            <a:r>
              <a:rPr lang="zh-CN" altLang="en-US" dirty="0" smtClean="0">
                <a:latin typeface="Times New Roman" panose="02020603050405020304" pitchFamily="18" charset="0"/>
              </a:rPr>
              <a:t>客户只能在一段有限的时间内使用这个分配到的 </a:t>
            </a:r>
            <a:r>
              <a:rPr lang="en-US" altLang="zh-CN" dirty="0" smtClean="0">
                <a:latin typeface="Times New Roman" panose="02020603050405020304" pitchFamily="18" charset="0"/>
              </a:rPr>
              <a:t>IP </a:t>
            </a:r>
            <a:r>
              <a:rPr lang="zh-CN" altLang="en-US" dirty="0" smtClean="0">
                <a:latin typeface="Times New Roman" panose="02020603050405020304" pitchFamily="18" charset="0"/>
              </a:rPr>
              <a:t>地址。</a:t>
            </a:r>
            <a:endParaRPr lang="en-US" altLang="zh-CN" dirty="0" smtClean="0">
              <a:latin typeface="Times New Roman" panose="02020603050405020304" pitchFamily="18" charset="0"/>
            </a:endParaRPr>
          </a:p>
          <a:p>
            <a:pPr eaLnBrk="1" hangingPunct="1"/>
            <a:r>
              <a:rPr lang="zh-CN" altLang="en-US" dirty="0" smtClean="0">
                <a:latin typeface="Times New Roman" panose="02020603050405020304" pitchFamily="18" charset="0"/>
                <a:ea typeface="宋体" charset="-122"/>
              </a:rPr>
              <a:t>租用期范围从</a:t>
            </a:r>
            <a:r>
              <a:rPr lang="en-US" altLang="zh-CN" dirty="0" smtClean="0">
                <a:latin typeface="Times New Roman" panose="02020603050405020304" pitchFamily="18" charset="0"/>
                <a:ea typeface="宋体" charset="-122"/>
              </a:rPr>
              <a:t>1</a:t>
            </a:r>
            <a:r>
              <a:rPr lang="zh-CN" altLang="en-US" dirty="0" smtClean="0">
                <a:latin typeface="Times New Roman" panose="02020603050405020304" pitchFamily="18" charset="0"/>
                <a:ea typeface="宋体" charset="-122"/>
              </a:rPr>
              <a:t>秒</a:t>
            </a:r>
            <a:r>
              <a:rPr lang="en-US" altLang="zh-CN" dirty="0" smtClean="0">
                <a:latin typeface="Times New Roman" panose="02020603050405020304" pitchFamily="18" charset="0"/>
                <a:ea typeface="宋体" charset="-122"/>
              </a:rPr>
              <a:t>~136</a:t>
            </a:r>
            <a:r>
              <a:rPr lang="zh-CN" altLang="en-US" dirty="0" smtClean="0">
                <a:latin typeface="Times New Roman" panose="02020603050405020304" pitchFamily="18" charset="0"/>
                <a:ea typeface="宋体" charset="-122"/>
              </a:rPr>
              <a:t>年。</a:t>
            </a:r>
            <a:endParaRPr lang="zh-CN" altLang="zh-CN" dirty="0" smtClean="0">
              <a:latin typeface="Arial" charset="0"/>
              <a:ea typeface="宋体" charset="-122"/>
            </a:endParaRPr>
          </a:p>
        </p:txBody>
      </p:sp>
    </p:spTree>
    <p:extLst>
      <p:ext uri="{BB962C8B-B14F-4D97-AF65-F5344CB8AC3E}">
        <p14:creationId xmlns:p14="http://schemas.microsoft.com/office/powerpoint/2010/main" val="4827448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F0AFA689-EAA9-419C-9AF3-12D6AC39E85E}" type="slidenum">
              <a:rPr lang="en-US" altLang="zh-CN" sz="1200">
                <a:latin typeface="Arial" charset="0"/>
              </a:rPr>
              <a:pPr/>
              <a:t>50</a:t>
            </a:fld>
            <a:endParaRPr lang="en-US" altLang="zh-CN" sz="1200">
              <a:latin typeface="Arial" charset="0"/>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Times New Roman" panose="02020603050405020304" pitchFamily="18" charset="0"/>
              </a:rPr>
              <a:t>并不是每个网络上都有 </a:t>
            </a:r>
            <a:r>
              <a:rPr lang="en-US" altLang="zh-CN" dirty="0" smtClean="0">
                <a:latin typeface="Times New Roman" panose="02020603050405020304" pitchFamily="18" charset="0"/>
              </a:rPr>
              <a:t>DHCP </a:t>
            </a:r>
            <a:r>
              <a:rPr lang="zh-CN" altLang="en-US" dirty="0" smtClean="0">
                <a:latin typeface="Times New Roman" panose="02020603050405020304" pitchFamily="18" charset="0"/>
              </a:rPr>
              <a:t>服务器，这样会使 </a:t>
            </a:r>
            <a:r>
              <a:rPr lang="en-US" altLang="zh-CN" dirty="0" smtClean="0">
                <a:latin typeface="Times New Roman" panose="02020603050405020304" pitchFamily="18" charset="0"/>
              </a:rPr>
              <a:t>DHCP </a:t>
            </a:r>
            <a:r>
              <a:rPr lang="zh-CN" altLang="en-US" dirty="0" smtClean="0">
                <a:latin typeface="Times New Roman" panose="02020603050405020304" pitchFamily="18" charset="0"/>
              </a:rPr>
              <a:t>服务器的数量太多。现在是每一个网络至少有一个 </a:t>
            </a:r>
            <a:r>
              <a:rPr lang="en-US" altLang="zh-CN" dirty="0" smtClean="0">
                <a:latin typeface="Times New Roman" panose="02020603050405020304" pitchFamily="18" charset="0"/>
              </a:rPr>
              <a:t>DHCP </a:t>
            </a:r>
            <a:r>
              <a:rPr lang="zh-CN" altLang="en-US" dirty="0" smtClean="0">
                <a:solidFill>
                  <a:srgbClr val="FF0000"/>
                </a:solidFill>
                <a:latin typeface="Times New Roman" panose="02020603050405020304" pitchFamily="18" charset="0"/>
              </a:rPr>
              <a:t>中继代理</a:t>
            </a:r>
            <a:r>
              <a:rPr lang="zh-CN" altLang="en-US" dirty="0" smtClean="0">
                <a:latin typeface="Times New Roman" panose="02020603050405020304" pitchFamily="18" charset="0"/>
              </a:rPr>
              <a:t>，它配置了 </a:t>
            </a:r>
            <a:r>
              <a:rPr lang="en-US" altLang="zh-CN" dirty="0" smtClean="0">
                <a:latin typeface="Times New Roman" panose="02020603050405020304" pitchFamily="18" charset="0"/>
              </a:rPr>
              <a:t>DHCP </a:t>
            </a:r>
            <a:r>
              <a:rPr lang="zh-CN" altLang="en-US" dirty="0" smtClean="0">
                <a:latin typeface="Times New Roman" panose="02020603050405020304" pitchFamily="18" charset="0"/>
              </a:rPr>
              <a:t>服务器的 </a:t>
            </a:r>
            <a:r>
              <a:rPr lang="en-US" altLang="zh-CN" dirty="0" smtClean="0">
                <a:latin typeface="Times New Roman" panose="02020603050405020304" pitchFamily="18" charset="0"/>
              </a:rPr>
              <a:t>IP </a:t>
            </a:r>
            <a:r>
              <a:rPr lang="zh-CN" altLang="en-US" dirty="0" smtClean="0">
                <a:latin typeface="Times New Roman" panose="02020603050405020304" pitchFamily="18" charset="0"/>
              </a:rPr>
              <a:t>地址信息。</a:t>
            </a:r>
          </a:p>
          <a:p>
            <a:pPr eaLnBrk="1" hangingPunct="1"/>
            <a:endParaRPr lang="zh-CN" altLang="zh-CN" dirty="0" smtClean="0">
              <a:latin typeface="Arial" charset="0"/>
              <a:ea typeface="宋体" charset="-122"/>
            </a:endParaRPr>
          </a:p>
        </p:txBody>
      </p:sp>
    </p:spTree>
    <p:extLst>
      <p:ext uri="{BB962C8B-B14F-4D97-AF65-F5344CB8AC3E}">
        <p14:creationId xmlns:p14="http://schemas.microsoft.com/office/powerpoint/2010/main" val="25385861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不兼容：存储数据格式不同、目录结构和文件命名规则不同、操作系统命令不同、访问控制方法不同等。</a:t>
            </a:r>
            <a:endParaRPr lang="en-US" altLang="zh-CN" dirty="0" smtClean="0"/>
          </a:p>
          <a:p>
            <a:r>
              <a:rPr lang="en-US" altLang="zh-CN" dirty="0" smtClean="0"/>
              <a:t>FTP</a:t>
            </a:r>
            <a:r>
              <a:rPr lang="zh-CN" altLang="en-US" dirty="0" smtClean="0"/>
              <a:t>协议还提供了控制文件传输和存储的多种方式。结构：文件结构，目录结构，页结构；传输方式：流方式，快方式，压缩方式。</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51</a:t>
            </a:fld>
            <a:endParaRPr lang="zh-CN" altLang="en-US"/>
          </a:p>
        </p:txBody>
      </p:sp>
    </p:spTree>
    <p:extLst>
      <p:ext uri="{BB962C8B-B14F-4D97-AF65-F5344CB8AC3E}">
        <p14:creationId xmlns:p14="http://schemas.microsoft.com/office/powerpoint/2010/main" val="13806820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FTP</a:t>
            </a:r>
            <a:r>
              <a:rPr lang="zh-CN" altLang="en-US" dirty="0" smtClean="0"/>
              <a:t>客户端主要传送命令到服务器，并在本地显示来自服务器的信息、目录管理等，根据命令传送文件。如：</a:t>
            </a:r>
            <a:r>
              <a:rPr lang="en-US" altLang="zh-CN" dirty="0" err="1" smtClean="0"/>
              <a:t>FlashFXP</a:t>
            </a:r>
            <a:r>
              <a:rPr lang="zh-CN" altLang="en-US" dirty="0" smtClean="0"/>
              <a:t>，</a:t>
            </a:r>
            <a:r>
              <a:rPr lang="en-US" altLang="zh-CN" dirty="0" err="1" smtClean="0"/>
              <a:t>CuteFTP</a:t>
            </a:r>
            <a:endParaRPr lang="en-US" altLang="zh-CN" dirty="0" smtClean="0"/>
          </a:p>
          <a:p>
            <a:r>
              <a:rPr lang="en-US" altLang="zh-CN" dirty="0" smtClean="0"/>
              <a:t>FTP </a:t>
            </a:r>
            <a:r>
              <a:rPr lang="zh-CN" altLang="en-US" dirty="0" smtClean="0"/>
              <a:t>的服务器进程由两大部分组成：</a:t>
            </a:r>
            <a:r>
              <a:rPr lang="zh-CN" altLang="en-US" dirty="0" smtClean="0">
                <a:solidFill>
                  <a:srgbClr val="FF0000"/>
                </a:solidFill>
              </a:rPr>
              <a:t>一个主进程，</a:t>
            </a:r>
            <a:r>
              <a:rPr lang="zh-CN" altLang="en-US" dirty="0" smtClean="0"/>
              <a:t>负责接受新的</a:t>
            </a:r>
            <a:r>
              <a:rPr lang="zh-CN" altLang="en-US" dirty="0" smtClean="0"/>
              <a:t>请求；</a:t>
            </a:r>
            <a:r>
              <a:rPr lang="zh-CN" altLang="en-US" dirty="0" smtClean="0"/>
              <a:t>另外有</a:t>
            </a:r>
            <a:r>
              <a:rPr lang="zh-CN" altLang="en-US" dirty="0" smtClean="0">
                <a:solidFill>
                  <a:srgbClr val="FF0000"/>
                </a:solidFill>
              </a:rPr>
              <a:t>若干个从属进程，</a:t>
            </a:r>
            <a:r>
              <a:rPr lang="zh-CN" altLang="en-US" dirty="0" smtClean="0"/>
              <a:t>负责处理单个</a:t>
            </a:r>
            <a:r>
              <a:rPr lang="zh-CN" altLang="en-US" dirty="0" smtClean="0"/>
              <a:t>请求（控制连接</a:t>
            </a:r>
            <a:r>
              <a:rPr lang="en-US" altLang="zh-CN" dirty="0" smtClean="0"/>
              <a:t>:</a:t>
            </a:r>
            <a:r>
              <a:rPr lang="zh-CN" altLang="en-US" dirty="0" smtClean="0"/>
              <a:t>端口</a:t>
            </a:r>
            <a:r>
              <a:rPr lang="en-US" altLang="zh-CN" dirty="0" smtClean="0"/>
              <a:t>21,</a:t>
            </a:r>
            <a:r>
              <a:rPr lang="zh-CN" altLang="en-US" dirty="0" smtClean="0"/>
              <a:t>数据连接：端口</a:t>
            </a:r>
            <a:r>
              <a:rPr lang="en-US" altLang="zh-CN" dirty="0" smtClean="0"/>
              <a:t>20</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52</a:t>
            </a:fld>
            <a:endParaRPr lang="zh-CN" altLang="en-US"/>
          </a:p>
        </p:txBody>
      </p:sp>
    </p:spTree>
    <p:extLst>
      <p:ext uri="{BB962C8B-B14F-4D97-AF65-F5344CB8AC3E}">
        <p14:creationId xmlns:p14="http://schemas.microsoft.com/office/powerpoint/2010/main" val="2168933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5000"/>
              </a:lnSpc>
              <a:buFont typeface="Wingdings" panose="05000000000000000000" pitchFamily="2" charset="2"/>
              <a:buChar char="m"/>
            </a:pPr>
            <a:r>
              <a:rPr lang="zh-CN" altLang="en-US" sz="1200" b="1" u="sng" dirty="0" smtClean="0">
                <a:solidFill>
                  <a:srgbClr val="FF3300"/>
                </a:solidFill>
                <a:ea typeface="华文中宋" panose="02010600040101010101" pitchFamily="2" charset="-122"/>
              </a:rPr>
              <a:t>控制连接是持久的</a:t>
            </a:r>
            <a:r>
              <a:rPr lang="zh-CN" altLang="en-US" sz="1200" b="1" dirty="0" smtClean="0">
                <a:solidFill>
                  <a:srgbClr val="FF3300"/>
                </a:solidFill>
                <a:ea typeface="华文中宋" panose="02010600040101010101" pitchFamily="2" charset="-122"/>
              </a:rPr>
              <a:t>：</a:t>
            </a:r>
            <a:r>
              <a:rPr lang="zh-CN" altLang="en-US" sz="1200" b="1" dirty="0" smtClean="0">
                <a:ea typeface="华文中宋" panose="02010600040101010101" pitchFamily="2" charset="-122"/>
              </a:rPr>
              <a:t>在整个用户会话期间一直保持；</a:t>
            </a:r>
          </a:p>
          <a:p>
            <a:pPr>
              <a:lnSpc>
                <a:spcPct val="125000"/>
              </a:lnSpc>
              <a:buFont typeface="Wingdings" panose="05000000000000000000" pitchFamily="2" charset="2"/>
              <a:buChar char="m"/>
            </a:pPr>
            <a:r>
              <a:rPr lang="zh-CN" altLang="en-US" sz="1200" b="1" u="sng" dirty="0" smtClean="0">
                <a:solidFill>
                  <a:srgbClr val="FF3300"/>
                </a:solidFill>
                <a:ea typeface="华文中宋" panose="02010600040101010101" pitchFamily="2" charset="-122"/>
              </a:rPr>
              <a:t>数据连接是非持久的</a:t>
            </a:r>
            <a:r>
              <a:rPr lang="zh-CN" altLang="en-US" sz="1200" b="1" dirty="0" smtClean="0">
                <a:solidFill>
                  <a:srgbClr val="FF3300"/>
                </a:solidFill>
                <a:ea typeface="华文中宋" panose="02010600040101010101" pitchFamily="2" charset="-122"/>
              </a:rPr>
              <a:t>：</a:t>
            </a:r>
            <a:r>
              <a:rPr lang="zh-CN" altLang="en-US" sz="1200" b="1" dirty="0" smtClean="0">
                <a:ea typeface="华文中宋" panose="02010600040101010101" pitchFamily="2" charset="-122"/>
              </a:rPr>
              <a:t>会话中每进行一次文件传输，都需要建立一个新的数据连接。</a:t>
            </a:r>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53</a:t>
            </a:fld>
            <a:endParaRPr lang="zh-CN" altLang="en-US"/>
          </a:p>
        </p:txBody>
      </p:sp>
    </p:spTree>
    <p:extLst>
      <p:ext uri="{BB962C8B-B14F-4D97-AF65-F5344CB8AC3E}">
        <p14:creationId xmlns:p14="http://schemas.microsoft.com/office/powerpoint/2010/main" val="317519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客户机在控制连接建立时要告诉服务器自己的另一个端口号，用于服务器与其建立数据连接。</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54</a:t>
            </a:fld>
            <a:endParaRPr lang="zh-CN" altLang="en-US"/>
          </a:p>
        </p:txBody>
      </p:sp>
    </p:spTree>
    <p:extLst>
      <p:ext uri="{BB962C8B-B14F-4D97-AF65-F5344CB8AC3E}">
        <p14:creationId xmlns:p14="http://schemas.microsoft.com/office/powerpoint/2010/main" val="5985193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HTTP</a:t>
            </a:r>
            <a:r>
              <a:rPr lang="zh-CN" altLang="en-US" sz="1200" b="0" i="0" kern="1200" dirty="0" smtClean="0">
                <a:solidFill>
                  <a:schemeClr val="tx1"/>
                </a:solidFill>
                <a:effectLst/>
                <a:latin typeface="+mn-lt"/>
                <a:ea typeface="+mn-ea"/>
                <a:cs typeface="+mn-cs"/>
              </a:rPr>
              <a:t>报文的首部包含控制信息。</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百度云中默认使用的是</a:t>
            </a:r>
            <a:r>
              <a:rPr lang="en-US" altLang="zh-CN" sz="1200" b="0" i="0" kern="1200" dirty="0" smtClean="0">
                <a:solidFill>
                  <a:schemeClr val="tx1"/>
                </a:solidFill>
                <a:effectLst/>
                <a:latin typeface="+mn-lt"/>
                <a:ea typeface="+mn-ea"/>
                <a:cs typeface="+mn-cs"/>
              </a:rPr>
              <a:t>http</a:t>
            </a:r>
            <a:r>
              <a:rPr lang="zh-CN" altLang="en-US" sz="1200" b="0" i="0" kern="1200" dirty="0" smtClean="0">
                <a:solidFill>
                  <a:schemeClr val="tx1"/>
                </a:solidFill>
                <a:effectLst/>
                <a:latin typeface="+mn-lt"/>
                <a:ea typeface="+mn-ea"/>
                <a:cs typeface="+mn-cs"/>
              </a:rPr>
              <a:t>传输协议。</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55</a:t>
            </a:fld>
            <a:endParaRPr lang="zh-CN" altLang="en-US"/>
          </a:p>
        </p:txBody>
      </p:sp>
    </p:spTree>
    <p:extLst>
      <p:ext uri="{BB962C8B-B14F-4D97-AF65-F5344CB8AC3E}">
        <p14:creationId xmlns:p14="http://schemas.microsoft.com/office/powerpoint/2010/main" val="42838999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BE0E71AA-33F2-4748-A2FE-2EF8894B4E7F}" type="slidenum">
              <a:rPr lang="en-US" altLang="zh-CN" sz="1200">
                <a:latin typeface="Arial" charset="0"/>
              </a:rPr>
              <a:pPr/>
              <a:t>56</a:t>
            </a:fld>
            <a:endParaRPr lang="en-US" altLang="zh-CN" sz="1200">
              <a:latin typeface="Arial" charset="0"/>
            </a:endParaRPr>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p:spPr>
        <p:txBody>
          <a:bodyPr/>
          <a:lstStyle/>
          <a:p>
            <a:pPr eaLnBrk="1" hangingPunct="1"/>
            <a:r>
              <a:rPr lang="zh-CN" altLang="en-US" dirty="0" smtClean="0">
                <a:latin typeface="Arial" charset="0"/>
                <a:ea typeface="宋体" charset="-122"/>
              </a:rPr>
              <a:t>邮件服务器形成了电子邮件体系结构的核心。</a:t>
            </a:r>
            <a:endParaRPr lang="zh-CN" altLang="zh-CN" dirty="0" smtClean="0">
              <a:latin typeface="Arial" charset="0"/>
              <a:ea typeface="宋体" charset="-122"/>
            </a:endParaRPr>
          </a:p>
        </p:txBody>
      </p:sp>
    </p:spTree>
    <p:extLst>
      <p:ext uri="{BB962C8B-B14F-4D97-AF65-F5344CB8AC3E}">
        <p14:creationId xmlns:p14="http://schemas.microsoft.com/office/powerpoint/2010/main" val="1464267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lnSpcReduction="10000"/>
          </a:bodyPr>
          <a:lstStyle/>
          <a:p>
            <a:pPr marL="473075" indent="-473075">
              <a:lnSpc>
                <a:spcPct val="120000"/>
              </a:lnSpc>
              <a:tabLst>
                <a:tab pos="984250" algn="l"/>
              </a:tabLst>
            </a:pPr>
            <a:r>
              <a:rPr lang="zh-CN" altLang="en-US" dirty="0" smtClean="0">
                <a:latin typeface="黑体" pitchFamily="2" charset="-122"/>
              </a:rPr>
              <a:t>每个应用层协议都是为了解决某个具体应用问题而设计的。应用层协议规定了</a:t>
            </a:r>
            <a:r>
              <a:rPr lang="zh-CN" altLang="en-US" dirty="0" smtClean="0">
                <a:solidFill>
                  <a:schemeClr val="hlink"/>
                </a:solidFill>
                <a:latin typeface="黑体" pitchFamily="2" charset="-122"/>
              </a:rPr>
              <a:t>应用进程在通信时需要遵守的</a:t>
            </a:r>
            <a:r>
              <a:rPr lang="zh-CN" altLang="en-US" dirty="0" smtClean="0">
                <a:solidFill>
                  <a:srgbClr val="FF0000"/>
                </a:solidFill>
                <a:latin typeface="黑体" pitchFamily="2" charset="-122"/>
              </a:rPr>
              <a:t>具体规定</a:t>
            </a:r>
            <a:r>
              <a:rPr lang="zh-CN" altLang="en-US" dirty="0" smtClean="0">
                <a:solidFill>
                  <a:schemeClr val="hlink"/>
                </a:solidFill>
                <a:latin typeface="黑体" pitchFamily="2" charset="-122"/>
              </a:rPr>
              <a:t>，并通过位于不同主机上的多个</a:t>
            </a:r>
            <a:r>
              <a:rPr lang="zh-CN" altLang="en-US" dirty="0" smtClean="0">
                <a:solidFill>
                  <a:srgbClr val="FF0000"/>
                </a:solidFill>
                <a:latin typeface="黑体" pitchFamily="2" charset="-122"/>
              </a:rPr>
              <a:t>通信进程</a:t>
            </a:r>
            <a:r>
              <a:rPr lang="zh-CN" altLang="en-US" dirty="0" smtClean="0">
                <a:solidFill>
                  <a:schemeClr val="hlink"/>
                </a:solidFill>
                <a:latin typeface="黑体" pitchFamily="2" charset="-122"/>
              </a:rPr>
              <a:t>之间的通信和协同工作来解决实际的应用问题</a:t>
            </a:r>
            <a:r>
              <a:rPr lang="zh-CN" altLang="en-US" dirty="0" smtClean="0"/>
              <a:t>。</a:t>
            </a:r>
            <a:endParaRPr lang="en-US" altLang="zh-CN" dirty="0" smtClean="0"/>
          </a:p>
          <a:p>
            <a:pPr marL="473075" indent="-473075">
              <a:lnSpc>
                <a:spcPct val="120000"/>
              </a:lnSpc>
              <a:tabLst>
                <a:tab pos="984250" algn="l"/>
              </a:tabLst>
            </a:pPr>
            <a:r>
              <a:rPr lang="zh-CN" altLang="en-US" dirty="0" smtClean="0"/>
              <a:t>应用层协议都使用</a:t>
            </a:r>
            <a:r>
              <a:rPr lang="zh-CN" altLang="en-US" dirty="0" smtClean="0">
                <a:solidFill>
                  <a:srgbClr val="FF0000"/>
                </a:solidFill>
              </a:rPr>
              <a:t>客户</a:t>
            </a:r>
            <a:r>
              <a:rPr lang="en-US" altLang="zh-CN" dirty="0" smtClean="0">
                <a:solidFill>
                  <a:srgbClr val="FF0000"/>
                </a:solidFill>
              </a:rPr>
              <a:t>/</a:t>
            </a:r>
            <a:r>
              <a:rPr lang="zh-CN" altLang="en-US" dirty="0" smtClean="0">
                <a:solidFill>
                  <a:srgbClr val="FF0000"/>
                </a:solidFill>
              </a:rPr>
              <a:t>服务器</a:t>
            </a:r>
            <a:r>
              <a:rPr lang="zh-CN" altLang="en-US" dirty="0" smtClean="0"/>
              <a:t>方式。</a:t>
            </a:r>
            <a:endParaRPr lang="en-US" altLang="zh-CN" dirty="0" smtClean="0"/>
          </a:p>
          <a:p>
            <a:pPr marL="473075" indent="-473075">
              <a:lnSpc>
                <a:spcPct val="120000"/>
              </a:lnSpc>
              <a:tabLst>
                <a:tab pos="984250" algn="l"/>
              </a:tabLst>
            </a:pPr>
            <a:r>
              <a:rPr lang="zh-CN" altLang="en-US" dirty="0" smtClean="0"/>
              <a:t>客户</a:t>
            </a:r>
            <a:r>
              <a:rPr lang="en-US" altLang="zh-CN" dirty="0" smtClean="0"/>
              <a:t>(client)</a:t>
            </a:r>
            <a:r>
              <a:rPr lang="zh-CN" altLang="en-US" dirty="0" smtClean="0"/>
              <a:t>和服务器</a:t>
            </a:r>
            <a:r>
              <a:rPr lang="en-US" altLang="zh-CN" dirty="0" smtClean="0"/>
              <a:t>(server)</a:t>
            </a:r>
            <a:r>
              <a:rPr lang="zh-CN" altLang="en-US" dirty="0" smtClean="0"/>
              <a:t>都是指通信中所涉及的两个</a:t>
            </a:r>
            <a:r>
              <a:rPr lang="zh-CN" altLang="en-US" dirty="0" smtClean="0">
                <a:solidFill>
                  <a:schemeClr val="hlink"/>
                </a:solidFill>
              </a:rPr>
              <a:t>应用进程</a:t>
            </a:r>
            <a:r>
              <a:rPr lang="zh-CN" altLang="en-US" dirty="0" smtClean="0"/>
              <a:t>。</a:t>
            </a:r>
            <a:endParaRPr lang="en-US" altLang="zh-CN" dirty="0" smtClean="0"/>
          </a:p>
          <a:p>
            <a:pPr marL="473075" indent="-473075">
              <a:lnSpc>
                <a:spcPct val="120000"/>
              </a:lnSpc>
              <a:tabLst>
                <a:tab pos="984250" algn="l"/>
              </a:tabLst>
            </a:pPr>
            <a:r>
              <a:rPr lang="zh-CN" altLang="en-US" dirty="0" smtClean="0"/>
              <a:t>客户服务器方式所描述的是进程之间服务和被服务的关系。</a:t>
            </a:r>
            <a:endParaRPr lang="en-US" altLang="zh-CN" dirty="0" smtClean="0"/>
          </a:p>
          <a:p>
            <a:pPr marL="473075" indent="-473075">
              <a:lnSpc>
                <a:spcPct val="120000"/>
              </a:lnSpc>
              <a:tabLst>
                <a:tab pos="984250" algn="l"/>
              </a:tabLst>
            </a:pPr>
            <a:r>
              <a:rPr lang="zh-CN" altLang="en-US" dirty="0" smtClean="0">
                <a:solidFill>
                  <a:srgbClr val="FF0000"/>
                </a:solidFill>
              </a:rPr>
              <a:t>客户是服务请求方，服务器是服务提供方。</a:t>
            </a:r>
            <a:endParaRPr lang="en-US" altLang="zh-CN" dirty="0" smtClean="0"/>
          </a:p>
          <a:p>
            <a:pPr>
              <a:lnSpc>
                <a:spcPct val="110000"/>
              </a:lnSpc>
            </a:pPr>
            <a:r>
              <a:rPr lang="zh-CN" altLang="en-US" sz="2800" dirty="0" smtClean="0"/>
              <a:t>应用程序：互相通信的分布的进程</a:t>
            </a:r>
            <a:r>
              <a:rPr lang="zh-CN" altLang="en-US" dirty="0" smtClean="0">
                <a:solidFill>
                  <a:srgbClr val="FF0000"/>
                </a:solidFill>
              </a:rPr>
              <a:t> ，</a:t>
            </a:r>
            <a:r>
              <a:rPr lang="zh-CN" altLang="en-US" sz="2400" dirty="0" smtClean="0"/>
              <a:t>在网络主机上的用户空间运行 ；互相交换消息；比如</a:t>
            </a:r>
            <a:r>
              <a:rPr lang="en-US" altLang="zh-CN" sz="2400" dirty="0" smtClean="0"/>
              <a:t>email</a:t>
            </a:r>
            <a:r>
              <a:rPr lang="zh-CN" altLang="en-US" sz="2400" dirty="0" smtClean="0"/>
              <a:t>、</a:t>
            </a:r>
            <a:r>
              <a:rPr lang="en-US" altLang="zh-CN" sz="2400" dirty="0" smtClean="0"/>
              <a:t>ftp</a:t>
            </a:r>
            <a:r>
              <a:rPr lang="zh-CN" altLang="en-US" sz="2400" dirty="0" smtClean="0"/>
              <a:t>和</a:t>
            </a:r>
            <a:r>
              <a:rPr lang="en-US" altLang="zh-CN" sz="2400" dirty="0" smtClean="0"/>
              <a:t>web </a:t>
            </a:r>
          </a:p>
          <a:p>
            <a:pPr>
              <a:lnSpc>
                <a:spcPct val="110000"/>
              </a:lnSpc>
            </a:pPr>
            <a:r>
              <a:rPr lang="zh-CN" altLang="en-US" sz="2800" dirty="0" smtClean="0"/>
              <a:t>应用层协议</a:t>
            </a:r>
            <a:r>
              <a:rPr lang="zh-CN" altLang="en-US" dirty="0" smtClean="0">
                <a:solidFill>
                  <a:srgbClr val="FF00FF"/>
                </a:solidFill>
              </a:rPr>
              <a:t> ：</a:t>
            </a:r>
            <a:r>
              <a:rPr lang="zh-CN" altLang="en-US" sz="2400" dirty="0" smtClean="0"/>
              <a:t>应用程序的一部分，定义应用程序直接交换的信息以及相应的动作，利用底层协议提供的服务 </a:t>
            </a:r>
          </a:p>
          <a:p>
            <a:endParaRPr lang="zh-CN" altLang="en-US" dirty="0"/>
          </a:p>
        </p:txBody>
      </p:sp>
      <p:sp>
        <p:nvSpPr>
          <p:cNvPr id="4" name="灯片编号占位符 3"/>
          <p:cNvSpPr>
            <a:spLocks noGrp="1"/>
          </p:cNvSpPr>
          <p:nvPr>
            <p:ph type="sldNum" sz="quarter" idx="10"/>
          </p:nvPr>
        </p:nvSpPr>
        <p:spPr/>
        <p:txBody>
          <a:bodyPr/>
          <a:lstStyle/>
          <a:p>
            <a:fld id="{2A677865-0424-4268-85F2-8B8C3253A990}" type="slidenum">
              <a:rPr lang="en-US" altLang="zh-CN" smtClean="0"/>
              <a:pPr/>
              <a:t>7</a:t>
            </a:fld>
            <a:endParaRPr lang="en-US" altLang="zh-CN"/>
          </a:p>
        </p:txBody>
      </p:sp>
    </p:spTree>
    <p:extLst>
      <p:ext uri="{BB962C8B-B14F-4D97-AF65-F5344CB8AC3E}">
        <p14:creationId xmlns:p14="http://schemas.microsoft.com/office/powerpoint/2010/main" val="32459964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704F7B6C-3FF6-46FC-B418-13AFCD4CAED6}" type="slidenum">
              <a:rPr lang="en-US" altLang="zh-CN" sz="1200">
                <a:latin typeface="Arial" charset="0"/>
              </a:rPr>
              <a:pPr/>
              <a:t>59</a:t>
            </a:fld>
            <a:endParaRPr lang="en-US" altLang="zh-CN" sz="1200">
              <a:latin typeface="Arial" charset="0"/>
            </a:endParaRPr>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一个邮件服务器既可以作为客户，也可以作为服务器。</a:t>
            </a:r>
          </a:p>
          <a:p>
            <a:pPr eaLnBrk="1" hangingPunct="1"/>
            <a:endParaRPr lang="zh-CN" altLang="zh-CN" dirty="0" smtClean="0">
              <a:latin typeface="Arial" charset="0"/>
              <a:ea typeface="宋体" charset="-122"/>
            </a:endParaRPr>
          </a:p>
        </p:txBody>
      </p:sp>
    </p:spTree>
    <p:extLst>
      <p:ext uri="{BB962C8B-B14F-4D97-AF65-F5344CB8AC3E}">
        <p14:creationId xmlns:p14="http://schemas.microsoft.com/office/powerpoint/2010/main" val="18671450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RFC822</a:t>
            </a:r>
            <a:r>
              <a:rPr lang="zh-CN" altLang="en-US" dirty="0" smtClean="0"/>
              <a:t>消息格式</a:t>
            </a:r>
            <a:endParaRPr lang="en-US" altLang="zh-CN" dirty="0" smtClean="0"/>
          </a:p>
          <a:p>
            <a:r>
              <a:rPr lang="en-US" altLang="zh-CN" dirty="0" smtClean="0"/>
              <a:t>MIME</a:t>
            </a:r>
            <a:r>
              <a:rPr lang="en-US" altLang="zh-CN" sz="1200" b="0" i="0" kern="1200" dirty="0" smtClean="0">
                <a:solidFill>
                  <a:schemeClr val="tx1"/>
                </a:solidFill>
                <a:effectLst/>
                <a:latin typeface="+mn-lt"/>
                <a:ea typeface="+mn-ea"/>
                <a:cs typeface="+mn-cs"/>
              </a:rPr>
              <a:t>(Multipurpose Internet Mail Extensions)</a:t>
            </a:r>
            <a:r>
              <a:rPr lang="zh-CN" altLang="en-US" sz="1200" b="0" i="0" kern="1200" dirty="0" smtClean="0">
                <a:solidFill>
                  <a:schemeClr val="tx1"/>
                </a:solidFill>
                <a:effectLst/>
                <a:latin typeface="+mn-lt"/>
                <a:ea typeface="+mn-ea"/>
                <a:cs typeface="+mn-cs"/>
              </a:rPr>
              <a:t>多用途互联网邮件扩展类型。</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60</a:t>
            </a:fld>
            <a:endParaRPr lang="zh-CN" altLang="en-US"/>
          </a:p>
        </p:txBody>
      </p:sp>
    </p:spTree>
    <p:extLst>
      <p:ext uri="{BB962C8B-B14F-4D97-AF65-F5344CB8AC3E}">
        <p14:creationId xmlns:p14="http://schemas.microsoft.com/office/powerpoint/2010/main" val="16557068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Times New Roman" panose="02020603050405020304" pitchFamily="18" charset="0"/>
              </a:rPr>
              <a:t>每个</a:t>
            </a:r>
            <a:r>
              <a:rPr lang="zh-CN" altLang="en-US" sz="1200" dirty="0" smtClean="0">
                <a:latin typeface="Times New Roman" panose="02020603050405020304" pitchFamily="18" charset="0"/>
              </a:rPr>
              <a:t>邮件服务器上都有</a:t>
            </a:r>
            <a:r>
              <a:rPr lang="en-US" altLang="zh-CN" sz="1200" dirty="0" smtClean="0">
                <a:latin typeface="Times New Roman" panose="02020603050405020304" pitchFamily="18" charset="0"/>
              </a:rPr>
              <a:t>SMTP</a:t>
            </a:r>
            <a:r>
              <a:rPr lang="zh-CN" altLang="en-US" sz="1200" dirty="0" smtClean="0">
                <a:latin typeface="Times New Roman" panose="02020603050405020304" pitchFamily="18" charset="0"/>
              </a:rPr>
              <a:t>的客户机端和服务器端</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rPr>
              <a:t>HELO,</a:t>
            </a:r>
            <a:r>
              <a:rPr lang="en-US" altLang="zh-CN" baseline="0" dirty="0" smtClean="0">
                <a:latin typeface="Times New Roman" panose="02020603050405020304" pitchFamily="18" charset="0"/>
              </a:rPr>
              <a:t> MAIL FROM, RCPT TO, DATA, .</a:t>
            </a:r>
            <a:r>
              <a:rPr lang="zh-CN" altLang="en-US" baseline="0" dirty="0" smtClean="0">
                <a:latin typeface="Times New Roman" panose="02020603050405020304" pitchFamily="18" charset="0"/>
              </a:rPr>
              <a:t>行， </a:t>
            </a:r>
            <a:r>
              <a:rPr lang="en-US" altLang="zh-CN" baseline="0" dirty="0" smtClean="0">
                <a:latin typeface="Times New Roman" panose="02020603050405020304" pitchFamily="18" charset="0"/>
              </a:rPr>
              <a:t>QUIT</a:t>
            </a:r>
            <a:endParaRPr lang="en-US" altLang="zh-CN" dirty="0" smtClean="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ea typeface="华文中宋" panose="02010600040101010101" pitchFamily="2" charset="-122"/>
              </a:rPr>
              <a:t>直连：如果接收方的邮件服务器没有开机，该邮件仍保留在发送方邮件服务器上，并在以后进行再次传送。</a:t>
            </a:r>
            <a:r>
              <a:rPr lang="zh-CN" altLang="en-US" b="1" dirty="0" smtClean="0">
                <a:solidFill>
                  <a:srgbClr val="FF3300"/>
                </a:solidFill>
                <a:ea typeface="华文中宋" panose="02010600040101010101" pitchFamily="2" charset="-122"/>
              </a:rPr>
              <a:t>邮件不会在某个中间邮件服务器停留。</a:t>
            </a:r>
            <a:endParaRPr lang="zh-CN" altLang="en-US" b="1" dirty="0" smtClean="0">
              <a:ea typeface="华文中宋"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61</a:t>
            </a:fld>
            <a:endParaRPr lang="zh-CN" altLang="en-US"/>
          </a:p>
        </p:txBody>
      </p:sp>
    </p:spTree>
    <p:extLst>
      <p:ext uri="{BB962C8B-B14F-4D97-AF65-F5344CB8AC3E}">
        <p14:creationId xmlns:p14="http://schemas.microsoft.com/office/powerpoint/2010/main" val="26575439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B20BE-97F9-4340-97D8-83C48BF37185}" type="slidenum">
              <a:rPr lang="zh-CN" altLang="en-US"/>
              <a:pPr/>
              <a:t>62</a:t>
            </a:fld>
            <a:endParaRPr lang="en-US" altLang="zh-CN"/>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rPr>
              <a:t>SMTP</a:t>
            </a:r>
            <a:r>
              <a:rPr lang="zh-CN" altLang="en-US" dirty="0" smtClean="0">
                <a:latin typeface="Times New Roman" panose="02020603050405020304" pitchFamily="18" charset="0"/>
              </a:rPr>
              <a:t>的局限：</a:t>
            </a:r>
            <a:r>
              <a:rPr lang="en-US" altLang="zh-CN" dirty="0" smtClean="0">
                <a:latin typeface="Times New Roman" panose="02020603050405020304" pitchFamily="18" charset="0"/>
              </a:rPr>
              <a:t>1.</a:t>
            </a:r>
            <a:r>
              <a:rPr lang="zh-CN" altLang="en-US" dirty="0" smtClean="0">
                <a:latin typeface="Times New Roman" panose="02020603050405020304" pitchFamily="18" charset="0"/>
              </a:rPr>
              <a:t>不包含认证，</a:t>
            </a:r>
            <a:r>
              <a:rPr lang="en-US" altLang="zh-CN" dirty="0" smtClean="0">
                <a:latin typeface="Times New Roman" panose="02020603050405020304" pitchFamily="18" charset="0"/>
              </a:rPr>
              <a:t>From</a:t>
            </a:r>
            <a:r>
              <a:rPr lang="zh-CN" altLang="en-US" dirty="0" smtClean="0">
                <a:latin typeface="Times New Roman" panose="02020603050405020304" pitchFamily="18" charset="0"/>
              </a:rPr>
              <a:t>首部行可以任意填写发件人地址，让垃圾邮件有机可趁。</a:t>
            </a:r>
            <a:r>
              <a:rPr lang="en-US" altLang="zh-CN" dirty="0" smtClean="0">
                <a:latin typeface="Times New Roman" panose="02020603050405020304" pitchFamily="18" charset="0"/>
              </a:rPr>
              <a:t>2. </a:t>
            </a:r>
            <a:r>
              <a:rPr lang="zh-CN" altLang="en-US" dirty="0" smtClean="0">
                <a:latin typeface="Times New Roman" panose="02020603050405020304" pitchFamily="18" charset="0"/>
              </a:rPr>
              <a:t>只传送</a:t>
            </a:r>
            <a:r>
              <a:rPr lang="en-US" altLang="zh-CN" dirty="0" smtClean="0">
                <a:latin typeface="Times New Roman" panose="02020603050405020304" pitchFamily="18" charset="0"/>
              </a:rPr>
              <a:t>7</a:t>
            </a:r>
            <a:r>
              <a:rPr lang="zh-CN" altLang="en-US" dirty="0" smtClean="0">
                <a:latin typeface="Times New Roman" panose="02020603050405020304" pitchFamily="18" charset="0"/>
              </a:rPr>
              <a:t>位的</a:t>
            </a:r>
            <a:r>
              <a:rPr lang="en-US" altLang="zh-CN" dirty="0" smtClean="0">
                <a:latin typeface="Times New Roman" panose="02020603050405020304" pitchFamily="18" charset="0"/>
              </a:rPr>
              <a:t>ASCII</a:t>
            </a:r>
            <a:r>
              <a:rPr lang="zh-CN" altLang="en-US" dirty="0" smtClean="0">
                <a:latin typeface="Times New Roman" panose="02020603050405020304" pitchFamily="18" charset="0"/>
              </a:rPr>
              <a:t>码，</a:t>
            </a:r>
            <a:r>
              <a:rPr lang="en-US" altLang="zh-CN" dirty="0" smtClean="0">
                <a:latin typeface="Times New Roman" panose="02020603050405020304" pitchFamily="18" charset="0"/>
              </a:rPr>
              <a:t>SMTP</a:t>
            </a:r>
            <a:r>
              <a:rPr lang="zh-CN" altLang="en-US" dirty="0" smtClean="0">
                <a:latin typeface="Times New Roman" panose="02020603050405020304" pitchFamily="18" charset="0"/>
              </a:rPr>
              <a:t>不能传送可执行文件或其他的二进制对象。</a:t>
            </a:r>
            <a:r>
              <a:rPr lang="en-US" altLang="zh-CN" dirty="0" smtClean="0">
                <a:latin typeface="Times New Roman" panose="02020603050405020304" pitchFamily="18" charset="0"/>
              </a:rPr>
              <a:t>3.</a:t>
            </a:r>
            <a:r>
              <a:rPr lang="zh-CN" altLang="en-US" dirty="0" smtClean="0">
                <a:latin typeface="Times New Roman" panose="02020603050405020304" pitchFamily="18" charset="0"/>
              </a:rPr>
              <a:t>邮件明文发送，不带加密保护隐私。</a:t>
            </a:r>
            <a:endParaRPr lang="zh-CN" altLang="en-US" dirty="0"/>
          </a:p>
        </p:txBody>
      </p:sp>
    </p:spTree>
    <p:extLst>
      <p:ext uri="{BB962C8B-B14F-4D97-AF65-F5344CB8AC3E}">
        <p14:creationId xmlns:p14="http://schemas.microsoft.com/office/powerpoint/2010/main" val="4501085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DA4C31-DBD6-4316-920C-FCB535B0A900}" type="slidenum">
              <a:rPr lang="zh-CN" altLang="en-US"/>
              <a:pPr/>
              <a:t>63</a:t>
            </a:fld>
            <a:endParaRPr lang="en-US" altLang="zh-CN"/>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6578096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97F5BF5E-8BBC-49D6-86EA-5A64FAF70514}" type="slidenum">
              <a:rPr lang="en-US" altLang="zh-CN" sz="1200">
                <a:latin typeface="Arial" charset="0"/>
              </a:rPr>
              <a:pPr/>
              <a:t>65</a:t>
            </a:fld>
            <a:endParaRPr lang="en-US" altLang="zh-CN" sz="1200">
              <a:latin typeface="Arial" charset="0"/>
            </a:endParaRPr>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17183921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Times New Roman" panose="02020603050405020304" pitchFamily="18" charset="0"/>
              </a:rPr>
              <a:t>POP3</a:t>
            </a:r>
            <a:r>
              <a:rPr lang="zh-CN" altLang="en-US" sz="1200" dirty="0" smtClean="0">
                <a:latin typeface="Times New Roman" panose="02020603050405020304" pitchFamily="18" charset="0"/>
              </a:rPr>
              <a:t>是一种离线协议标准，用户读取邮件后，服务器不再保存。</a:t>
            </a:r>
            <a:endParaRPr lang="en-US" altLang="zh-CN" sz="1200" dirty="0" smtClean="0">
              <a:latin typeface="Times New Roman" panose="02020603050405020304" pitchFamily="18" charset="0"/>
            </a:endParaRPr>
          </a:p>
          <a:p>
            <a:r>
              <a:rPr lang="zh-CN" altLang="en-US" sz="1200" b="0" i="0" kern="1200" dirty="0" smtClean="0">
                <a:solidFill>
                  <a:schemeClr val="tx1"/>
                </a:solidFill>
                <a:effectLst/>
                <a:latin typeface="+mn-lt"/>
                <a:ea typeface="+mn-ea"/>
                <a:cs typeface="+mn-cs"/>
              </a:rPr>
              <a:t>联机协议，即客户端上的操作都会反馈到服务器上。</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68</a:t>
            </a:fld>
            <a:endParaRPr lang="zh-CN" altLang="en-US"/>
          </a:p>
        </p:txBody>
      </p:sp>
    </p:spTree>
    <p:extLst>
      <p:ext uri="{BB962C8B-B14F-4D97-AF65-F5344CB8AC3E}">
        <p14:creationId xmlns:p14="http://schemas.microsoft.com/office/powerpoint/2010/main" val="6195944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应用进程通过套接字接入到网络。</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70</a:t>
            </a:fld>
            <a:endParaRPr lang="zh-CN" altLang="en-US"/>
          </a:p>
        </p:txBody>
      </p:sp>
    </p:spTree>
    <p:extLst>
      <p:ext uri="{BB962C8B-B14F-4D97-AF65-F5344CB8AC3E}">
        <p14:creationId xmlns:p14="http://schemas.microsoft.com/office/powerpoint/2010/main" val="1771107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B5773619-CABD-4341-9D81-56C6FBEE8812}" type="slidenum">
              <a:rPr lang="en-US" altLang="zh-CN" sz="1200">
                <a:latin typeface="Arial" charset="0"/>
              </a:rPr>
              <a:pPr/>
              <a:t>71</a:t>
            </a:fld>
            <a:endParaRPr lang="en-US" altLang="zh-CN" sz="1200">
              <a:latin typeface="Arial" charset="0"/>
            </a:endParaRPr>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ea typeface="黑体" pitchFamily="49" charset="-122"/>
              </a:rPr>
              <a:t>当某个应用进程启动系统调用时，控制权就从应用进程传递给了</a:t>
            </a:r>
            <a:r>
              <a:rPr lang="zh-CN" altLang="en-US" sz="1200" dirty="0" smtClean="0">
                <a:solidFill>
                  <a:srgbClr val="FF0000"/>
                </a:solidFill>
                <a:ea typeface="黑体" pitchFamily="49" charset="-122"/>
              </a:rPr>
              <a:t>系统调用接口（应用编程接口 </a:t>
            </a:r>
            <a:r>
              <a:rPr lang="en-US" altLang="zh-CN" sz="1200" dirty="0" smtClean="0">
                <a:solidFill>
                  <a:srgbClr val="FF0000"/>
                </a:solidFill>
                <a:ea typeface="黑体" pitchFamily="49" charset="-122"/>
              </a:rPr>
              <a:t>API</a:t>
            </a:r>
            <a:r>
              <a:rPr lang="zh-CN" altLang="en-US" sz="1200" dirty="0" smtClean="0">
                <a:ea typeface="黑体" pitchFamily="49" charset="-122"/>
              </a:rPr>
              <a:t> </a:t>
            </a:r>
            <a:r>
              <a:rPr lang="zh-CN" altLang="en-US" sz="1200" dirty="0" smtClean="0">
                <a:solidFill>
                  <a:srgbClr val="FF0000"/>
                </a:solidFill>
                <a:ea typeface="黑体" pitchFamily="49" charset="-122"/>
              </a:rPr>
              <a:t>）</a:t>
            </a:r>
            <a:r>
              <a:rPr lang="en-US" altLang="zh-CN" sz="1200" dirty="0" smtClean="0">
                <a:solidFill>
                  <a:schemeClr val="tx1"/>
                </a:solidFill>
                <a:ea typeface="黑体" pitchFamily="49" charset="-122"/>
              </a:rPr>
              <a:t>-&gt;</a:t>
            </a:r>
            <a:r>
              <a:rPr lang="zh-CN" altLang="en-US" sz="1200" dirty="0" smtClean="0">
                <a:solidFill>
                  <a:schemeClr val="tx1"/>
                </a:solidFill>
                <a:ea typeface="黑体" pitchFamily="49" charset="-122"/>
              </a:rPr>
              <a:t>操作系统</a:t>
            </a:r>
            <a:r>
              <a:rPr lang="en-US" altLang="zh-CN" sz="1200" dirty="0" smtClean="0">
                <a:solidFill>
                  <a:schemeClr val="tx1"/>
                </a:solidFill>
                <a:ea typeface="黑体" pitchFamily="49" charset="-122"/>
              </a:rPr>
              <a:t>-&gt;</a:t>
            </a:r>
            <a:r>
              <a:rPr lang="zh-CN" altLang="en-US" sz="1200" dirty="0" smtClean="0">
                <a:solidFill>
                  <a:schemeClr val="tx1"/>
                </a:solidFill>
                <a:ea typeface="黑体" pitchFamily="49" charset="-122"/>
              </a:rPr>
              <a:t>内部处理过程。</a:t>
            </a:r>
            <a:endParaRPr lang="zh-CN" altLang="zh-CN" dirty="0" smtClean="0">
              <a:latin typeface="Arial" charset="0"/>
              <a:ea typeface="宋体" charset="-122"/>
            </a:endParaRPr>
          </a:p>
        </p:txBody>
      </p:sp>
    </p:spTree>
    <p:extLst>
      <p:ext uri="{BB962C8B-B14F-4D97-AF65-F5344CB8AC3E}">
        <p14:creationId xmlns:p14="http://schemas.microsoft.com/office/powerpoint/2010/main" val="17939144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C6258EF6-7A4F-4FDD-AF30-3B2DC5F211A8}" type="slidenum">
              <a:rPr lang="en-US" altLang="zh-CN" sz="1200">
                <a:latin typeface="Arial" charset="0"/>
              </a:rPr>
              <a:pPr/>
              <a:t>72</a:t>
            </a:fld>
            <a:endParaRPr lang="en-US" altLang="zh-CN" sz="1200">
              <a:latin typeface="Arial" charset="0"/>
            </a:endParaRPr>
          </a:p>
        </p:txBody>
      </p:sp>
      <p:sp>
        <p:nvSpPr>
          <p:cNvPr id="392195" name="Rectangle 2"/>
          <p:cNvSpPr>
            <a:spLocks noGrp="1" noRot="1" noChangeAspect="1" noChangeArrowheads="1" noTextEdit="1"/>
          </p:cNvSpPr>
          <p:nvPr>
            <p:ph type="sldImg"/>
          </p:nvPr>
        </p:nvSpPr>
        <p:spPr>
          <a:ln/>
        </p:spPr>
      </p:sp>
      <p:sp>
        <p:nvSpPr>
          <p:cNvPr id="39219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891500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多个端系统上的应用程序如何相互通信呢？进行通信的实际上是进程而不是程序。进程是程序的一次执行过程。</a:t>
            </a:r>
            <a:endParaRPr lang="en-US" altLang="zh-CN" dirty="0" smtClean="0"/>
          </a:p>
          <a:p>
            <a:r>
              <a:rPr lang="zh-CN" altLang="en-US" dirty="0" smtClean="0"/>
              <a:t>程序是永存的，静态的慨念；进程是暂时的 动态的，是程序在数据集上的一次执行，是系统资源分配和调度的独立单位。进程和程序不是一一对应的： 一个程序可对应多个进程即多个进程可执行同一程序；一个进程可以执行一个或几个程序。</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8</a:t>
            </a:fld>
            <a:endParaRPr lang="zh-CN" altLang="en-US"/>
          </a:p>
        </p:txBody>
      </p:sp>
    </p:spTree>
    <p:extLst>
      <p:ext uri="{BB962C8B-B14F-4D97-AF65-F5344CB8AC3E}">
        <p14:creationId xmlns:p14="http://schemas.microsoft.com/office/powerpoint/2010/main" val="24296729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dirty="0" smtClean="0">
                <a:ea typeface="黑体" pitchFamily="49" charset="-122"/>
              </a:rPr>
              <a:t>应用进程需要使用网络进行通信时发出系统调用。</a:t>
            </a:r>
            <a:endParaRPr lang="en-US" altLang="zh-CN" sz="1200" dirty="0" smtClean="0">
              <a:ea typeface="黑体" pitchFamily="49" charset="-122"/>
            </a:endParaRPr>
          </a:p>
          <a:p>
            <a:pPr marL="228600" indent="-228600">
              <a:buAutoNum type="arabicPeriod"/>
            </a:pPr>
            <a:r>
              <a:rPr lang="zh-CN" altLang="en-US" sz="1200" dirty="0" smtClean="0">
                <a:ea typeface="黑体" pitchFamily="49" charset="-122"/>
              </a:rPr>
              <a:t>操作系统</a:t>
            </a:r>
            <a:r>
              <a:rPr lang="zh-CN" altLang="en-GB" sz="1200" dirty="0" smtClean="0">
                <a:ea typeface="黑体" pitchFamily="49" charset="-122"/>
              </a:rPr>
              <a:t>分配</a:t>
            </a:r>
            <a:r>
              <a:rPr lang="zh-CN" altLang="en-US" sz="1200" dirty="0" smtClean="0">
                <a:ea typeface="黑体" pitchFamily="49" charset="-122"/>
              </a:rPr>
              <a:t>系统资源</a:t>
            </a:r>
            <a:r>
              <a:rPr lang="zh-CN" altLang="en-GB" sz="1200" dirty="0" smtClean="0">
                <a:ea typeface="黑体" pitchFamily="49" charset="-122"/>
              </a:rPr>
              <a:t>给该应用进程</a:t>
            </a:r>
            <a:r>
              <a:rPr lang="zh-CN" altLang="en-US" sz="1200" dirty="0" smtClean="0">
                <a:ea typeface="黑体" pitchFamily="49" charset="-122"/>
              </a:rPr>
              <a:t>，用</a:t>
            </a:r>
            <a:r>
              <a:rPr lang="zh-CN" altLang="en-GB" sz="1200" dirty="0" smtClean="0">
                <a:solidFill>
                  <a:srgbClr val="FF0000"/>
                </a:solidFill>
                <a:ea typeface="黑体" pitchFamily="49" charset="-122"/>
              </a:rPr>
              <a:t>套接字描述符</a:t>
            </a:r>
            <a:r>
              <a:rPr lang="zh-CN" altLang="en-US" sz="1200" dirty="0" smtClean="0">
                <a:solidFill>
                  <a:srgbClr val="FF0000"/>
                </a:solidFill>
                <a:ea typeface="黑体" pitchFamily="49" charset="-122"/>
              </a:rPr>
              <a:t>来表示这些资源的和。</a:t>
            </a:r>
            <a:endParaRPr lang="en-US" altLang="zh-CN" sz="1200" dirty="0" smtClean="0">
              <a:solidFill>
                <a:srgbClr val="FF0000"/>
              </a:solidFill>
              <a:ea typeface="黑体" pitchFamily="49" charset="-122"/>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GB" sz="1200" dirty="0" smtClean="0">
                <a:ea typeface="黑体" pitchFamily="49" charset="-122"/>
              </a:rPr>
              <a:t>通信完毕后，应用进程通过一个关闭套接字的系统调用通知操作系统回收与该“号码”相关的所有资源。</a:t>
            </a:r>
            <a:endParaRPr lang="zh-CN" altLang="en-US" sz="1200" dirty="0" smtClean="0">
              <a:ea typeface="黑体" pitchFamily="49" charset="-122"/>
            </a:endParaRPr>
          </a:p>
          <a:p>
            <a:pPr marL="228600" indent="-228600">
              <a:buAutoNum type="arabicPeriod"/>
            </a:pPr>
            <a:endParaRPr lang="en-US" altLang="zh-CN" sz="1200" dirty="0" smtClean="0">
              <a:ea typeface="黑体" pitchFamily="49" charset="-122"/>
            </a:endParaRPr>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73</a:t>
            </a:fld>
            <a:endParaRPr lang="zh-CN" altLang="en-US"/>
          </a:p>
        </p:txBody>
      </p:sp>
    </p:spTree>
    <p:extLst>
      <p:ext uri="{BB962C8B-B14F-4D97-AF65-F5344CB8AC3E}">
        <p14:creationId xmlns:p14="http://schemas.microsoft.com/office/powerpoint/2010/main" val="39242622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3B22E553-BA67-46DB-999F-53332153AB35}" type="slidenum">
              <a:rPr lang="en-US" altLang="zh-CN" sz="1200">
                <a:latin typeface="Arial" charset="0"/>
              </a:rPr>
              <a:pPr/>
              <a:t>75</a:t>
            </a:fld>
            <a:endParaRPr lang="en-US" altLang="zh-CN" sz="1200">
              <a:latin typeface="Arial" charset="0"/>
            </a:endParaRPr>
          </a:p>
        </p:txBody>
      </p:sp>
      <p:sp>
        <p:nvSpPr>
          <p:cNvPr id="399363" name="Rectangle 2"/>
          <p:cNvSpPr>
            <a:spLocks noGrp="1" noRot="1" noChangeAspect="1" noChangeArrowheads="1" noTextEdit="1"/>
          </p:cNvSpPr>
          <p:nvPr>
            <p:ph type="sldImg"/>
          </p:nvPr>
        </p:nvSpPr>
        <p:spPr>
          <a:ln/>
        </p:spPr>
      </p:sp>
      <p:sp>
        <p:nvSpPr>
          <p:cNvPr id="399364" name="Rectangle 3"/>
          <p:cNvSpPr>
            <a:spLocks noGrp="1" noChangeArrowheads="1"/>
          </p:cNvSpPr>
          <p:nvPr>
            <p:ph type="body" idx="1"/>
          </p:nvPr>
        </p:nvSpPr>
        <p:spPr>
          <a:noFill/>
        </p:spPr>
        <p:txBody>
          <a:bodyPr/>
          <a:lstStyle/>
          <a:p>
            <a:pPr eaLnBrk="1" hangingPunct="1"/>
            <a:r>
              <a:rPr lang="zh-CN" altLang="en-US" sz="1200" dirty="0" smtClean="0">
                <a:ea typeface="黑体" pitchFamily="49" charset="-122"/>
              </a:rPr>
              <a:t>当套接字被创建后，它的端口号和 </a:t>
            </a:r>
            <a:r>
              <a:rPr lang="en-US" altLang="zh-CN" sz="1200" dirty="0" smtClean="0">
                <a:ea typeface="黑体" pitchFamily="49" charset="-122"/>
              </a:rPr>
              <a:t>IP </a:t>
            </a:r>
            <a:r>
              <a:rPr lang="zh-CN" altLang="en-US" sz="1200" dirty="0" smtClean="0">
                <a:ea typeface="黑体" pitchFamily="49" charset="-122"/>
              </a:rPr>
              <a:t>地址都是空的，因此应用进程要调用 </a:t>
            </a:r>
            <a:r>
              <a:rPr lang="en-US" altLang="zh-CN" sz="1200" dirty="0" smtClean="0">
                <a:ea typeface="黑体" pitchFamily="49" charset="-122"/>
              </a:rPr>
              <a:t>bind</a:t>
            </a:r>
            <a:r>
              <a:rPr lang="zh-CN" altLang="en-US" sz="1200" dirty="0" smtClean="0">
                <a:ea typeface="黑体" pitchFamily="49" charset="-122"/>
              </a:rPr>
              <a:t>（绑定）来指明套接字的本地地址。</a:t>
            </a:r>
            <a:endParaRPr lang="en-US" altLang="zh-CN" sz="1200" dirty="0" smtClean="0">
              <a:ea typeface="黑体"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Times New Roman" panose="02020603050405020304" pitchFamily="18" charset="0"/>
              </a:rPr>
              <a:t>客户进程调用</a:t>
            </a:r>
            <a:r>
              <a:rPr lang="en-US" altLang="zh-CN" sz="1200" dirty="0" smtClean="0">
                <a:latin typeface="Times New Roman" panose="02020603050405020304" pitchFamily="18" charset="0"/>
              </a:rPr>
              <a:t>connection</a:t>
            </a:r>
            <a:r>
              <a:rPr lang="zh-CN" altLang="en-US" sz="1200" dirty="0" smtClean="0">
                <a:latin typeface="Times New Roman" panose="02020603050405020304" pitchFamily="18" charset="0"/>
              </a:rPr>
              <a:t>并指定相应服务器进程的地址（</a:t>
            </a:r>
            <a:r>
              <a:rPr lang="en-US" altLang="zh-CN" sz="1200" dirty="0" smtClean="0">
                <a:latin typeface="Times New Roman" panose="02020603050405020304" pitchFamily="18" charset="0"/>
              </a:rPr>
              <a:t>IP</a:t>
            </a:r>
            <a:r>
              <a:rPr lang="zh-CN" altLang="en-US" sz="1200" dirty="0" smtClean="0">
                <a:latin typeface="Times New Roman" panose="02020603050405020304" pitchFamily="18" charset="0"/>
              </a:rPr>
              <a:t>地址和端口号）。</a:t>
            </a:r>
            <a:endParaRPr lang="en-US" altLang="zh-CN" sz="1200" dirty="0" smtClean="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Times New Roman" panose="02020603050405020304" pitchFamily="18" charset="0"/>
              </a:rPr>
              <a:t>服务器系统调用 </a:t>
            </a:r>
            <a:r>
              <a:rPr lang="en-US" altLang="zh-CN" sz="1200" dirty="0" smtClean="0">
                <a:latin typeface="Times New Roman" panose="02020603050405020304" pitchFamily="18" charset="0"/>
              </a:rPr>
              <a:t>accept </a:t>
            </a:r>
            <a:r>
              <a:rPr lang="zh-CN" altLang="en-US" sz="1200" dirty="0" smtClean="0">
                <a:latin typeface="Times New Roman" panose="02020603050405020304" pitchFamily="18" charset="0"/>
              </a:rPr>
              <a:t>的一个变量就是要指明从哪一个套接字发起的连接。 </a:t>
            </a:r>
            <a:endParaRPr lang="en-US" altLang="zh-CN" sz="1200" dirty="0" smtClean="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latin typeface="Times New Roman" panose="02020603050405020304" pitchFamily="18" charset="0"/>
            </a:endParaRPr>
          </a:p>
          <a:p>
            <a:pPr eaLnBrk="1" hangingPunct="1"/>
            <a:endParaRPr lang="zh-CN" altLang="zh-CN" dirty="0" smtClean="0">
              <a:latin typeface="Arial" charset="0"/>
              <a:ea typeface="宋体" charset="-122"/>
            </a:endParaRPr>
          </a:p>
        </p:txBody>
      </p:sp>
    </p:spTree>
    <p:extLst>
      <p:ext uri="{BB962C8B-B14F-4D97-AF65-F5344CB8AC3E}">
        <p14:creationId xmlns:p14="http://schemas.microsoft.com/office/powerpoint/2010/main" val="40727462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17D5C9BB-85EB-42BE-99DC-9C8D2A3DFF00}" type="slidenum">
              <a:rPr lang="en-US" altLang="zh-CN" sz="1200">
                <a:latin typeface="Arial" charset="0"/>
              </a:rPr>
              <a:pPr/>
              <a:t>76</a:t>
            </a:fld>
            <a:endParaRPr lang="en-US" altLang="zh-CN" sz="1200">
              <a:latin typeface="Arial" charset="0"/>
            </a:endParaRPr>
          </a:p>
        </p:txBody>
      </p:sp>
      <p:sp>
        <p:nvSpPr>
          <p:cNvPr id="402435" name="Rectangle 2"/>
          <p:cNvSpPr>
            <a:spLocks noGrp="1" noRot="1" noChangeAspect="1" noChangeArrowheads="1" noTextEdit="1"/>
          </p:cNvSpPr>
          <p:nvPr>
            <p:ph type="sldImg"/>
          </p:nvPr>
        </p:nvSpPr>
        <p:spPr>
          <a:ln/>
        </p:spPr>
      </p:sp>
      <p:sp>
        <p:nvSpPr>
          <p:cNvPr id="402436" name="Rectangle 3"/>
          <p:cNvSpPr>
            <a:spLocks noGrp="1" noChangeArrowheads="1"/>
          </p:cNvSpPr>
          <p:nvPr>
            <p:ph type="body" idx="1"/>
          </p:nvPr>
        </p:nvSpPr>
        <p:spPr>
          <a:noFill/>
        </p:spPr>
        <p:txBody>
          <a:bodyPr/>
          <a:lstStyle/>
          <a:p>
            <a:pPr eaLnBrk="1" hangingPunct="1"/>
            <a:endParaRPr lang="zh-CN" altLang="zh-CN" dirty="0" smtClean="0">
              <a:latin typeface="Arial" charset="0"/>
              <a:ea typeface="宋体" charset="-122"/>
            </a:endParaRPr>
          </a:p>
        </p:txBody>
      </p:sp>
    </p:spTree>
    <p:extLst>
      <p:ext uri="{BB962C8B-B14F-4D97-AF65-F5344CB8AC3E}">
        <p14:creationId xmlns:p14="http://schemas.microsoft.com/office/powerpoint/2010/main" val="34520322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lgn="r">
              <a:spcBef>
                <a:spcPct val="0"/>
              </a:spcBef>
              <a:buClrTx/>
              <a:buSzTx/>
              <a:buFontTx/>
              <a:buNone/>
            </a:pPr>
            <a:fld id="{FF98F28D-1CA4-4CBC-9F4B-955C5F4A686F}" type="slidenum">
              <a:rPr lang="zh-CN" altLang="en-US" sz="1200" b="0">
                <a:latin typeface="Times New Roman" panose="02020603050405020304" pitchFamily="18" charset="0"/>
              </a:rPr>
              <a:pPr algn="r">
                <a:spcBef>
                  <a:spcPct val="0"/>
                </a:spcBef>
                <a:buClrTx/>
                <a:buSzTx/>
                <a:buFontTx/>
                <a:buNone/>
              </a:pPr>
              <a:t>77</a:t>
            </a:fld>
            <a:endParaRPr lang="en-US" altLang="zh-CN" sz="1200" b="0">
              <a:latin typeface="Times New Roman" panose="02020603050405020304" pitchFamily="18" charset="0"/>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p:spPr>
        <p:txBody>
          <a:bodyPr/>
          <a:lstStyle/>
          <a:p>
            <a:pPr eaLnBrk="1" hangingPunct="1"/>
            <a:r>
              <a:rPr lang="zh-CN" altLang="en-US" dirty="0" smtClean="0"/>
              <a:t>服务器调用</a:t>
            </a:r>
            <a:r>
              <a:rPr lang="en-US" altLang="zh-CN" dirty="0" smtClean="0"/>
              <a:t>accept</a:t>
            </a:r>
            <a:r>
              <a:rPr lang="zh-CN" altLang="en-US" dirty="0" smtClean="0"/>
              <a:t>方法在服务器中创建了一个新的套接字</a:t>
            </a:r>
            <a:r>
              <a:rPr lang="en-US" altLang="zh-CN" dirty="0" err="1" smtClean="0"/>
              <a:t>connectionSocket</a:t>
            </a:r>
            <a:r>
              <a:rPr lang="zh-CN" altLang="en-US" dirty="0" smtClean="0"/>
              <a:t>，由特定用户专用。</a:t>
            </a:r>
          </a:p>
        </p:txBody>
      </p:sp>
    </p:spTree>
    <p:extLst>
      <p:ext uri="{BB962C8B-B14F-4D97-AF65-F5344CB8AC3E}">
        <p14:creationId xmlns:p14="http://schemas.microsoft.com/office/powerpoint/2010/main" val="41079079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latin typeface="华文中宋" panose="02010600040101010101" pitchFamily="2" charset="-122"/>
                <a:ea typeface="华文中宋" panose="02010600040101010101" pitchFamily="2" charset="-122"/>
              </a:rPr>
              <a:t>通信进程之间没有初始握手，</a:t>
            </a:r>
            <a:r>
              <a:rPr lang="zh-CN" altLang="en-US" sz="1200" b="1" dirty="0" smtClean="0">
                <a:solidFill>
                  <a:srgbClr val="FF3300"/>
                </a:solidFill>
                <a:latin typeface="华文中宋" panose="02010600040101010101" pitchFamily="2" charset="-122"/>
                <a:ea typeface="华文中宋" panose="02010600040101010101" pitchFamily="2" charset="-122"/>
              </a:rPr>
              <a:t>不需要欢迎套接字。</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78</a:t>
            </a:fld>
            <a:endParaRPr lang="zh-CN" altLang="en-US"/>
          </a:p>
        </p:txBody>
      </p:sp>
    </p:spTree>
    <p:extLst>
      <p:ext uri="{BB962C8B-B14F-4D97-AF65-F5344CB8AC3E}">
        <p14:creationId xmlns:p14="http://schemas.microsoft.com/office/powerpoint/2010/main" val="13213031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lgn="r">
              <a:spcBef>
                <a:spcPct val="0"/>
              </a:spcBef>
              <a:buClrTx/>
              <a:buSzTx/>
              <a:buFontTx/>
              <a:buNone/>
            </a:pPr>
            <a:fld id="{6B7208F5-A3A9-4606-A87A-986581237D7A}" type="slidenum">
              <a:rPr lang="zh-CN" altLang="en-US" sz="1200" b="0">
                <a:latin typeface="Times New Roman" panose="02020603050405020304" pitchFamily="18" charset="0"/>
              </a:rPr>
              <a:pPr algn="r">
                <a:spcBef>
                  <a:spcPct val="0"/>
                </a:spcBef>
                <a:buClrTx/>
                <a:buSzTx/>
                <a:buFontTx/>
                <a:buNone/>
              </a:pPr>
              <a:t>79</a:t>
            </a:fld>
            <a:endParaRPr lang="en-US" altLang="zh-CN" sz="1200" b="0">
              <a:latin typeface="Times New Roman" panose="02020603050405020304" pitchFamily="18"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25806180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lgn="r">
              <a:spcBef>
                <a:spcPct val="0"/>
              </a:spcBef>
              <a:buClrTx/>
              <a:buSzTx/>
              <a:buFontTx/>
              <a:buNone/>
            </a:pPr>
            <a:fld id="{C2713146-CB77-45F0-8F0D-4FF95CA8F245}" type="slidenum">
              <a:rPr lang="zh-CN" altLang="en-US" sz="1200" b="0">
                <a:latin typeface="Times New Roman" panose="02020603050405020304" pitchFamily="18" charset="0"/>
              </a:rPr>
              <a:pPr algn="r">
                <a:spcBef>
                  <a:spcPct val="0"/>
                </a:spcBef>
                <a:buClrTx/>
                <a:buSzTx/>
                <a:buFontTx/>
                <a:buNone/>
              </a:pPr>
              <a:t>81</a:t>
            </a:fld>
            <a:endParaRPr lang="en-US" altLang="zh-CN" sz="1200" b="0">
              <a:latin typeface="Times New Roman" panose="02020603050405020304" pitchFamily="18"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575756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应用程序是由通信进程对组成，进程通过套接字</a:t>
            </a:r>
            <a:r>
              <a:rPr lang="en-US" altLang="zh-CN" dirty="0" smtClean="0"/>
              <a:t>Socket</a:t>
            </a:r>
            <a:r>
              <a:rPr lang="zh-CN" altLang="en-US" dirty="0" smtClean="0"/>
              <a:t>的软件接口向网络发送</a:t>
            </a:r>
            <a:r>
              <a:rPr lang="en-US" altLang="zh-CN" dirty="0" smtClean="0"/>
              <a:t>/</a:t>
            </a:r>
            <a:r>
              <a:rPr lang="zh-CN" altLang="en-US" dirty="0" smtClean="0"/>
              <a:t>接收报文。</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9</a:t>
            </a:fld>
            <a:endParaRPr lang="zh-CN" altLang="en-US"/>
          </a:p>
        </p:txBody>
      </p:sp>
    </p:spTree>
    <p:extLst>
      <p:ext uri="{BB962C8B-B14F-4D97-AF65-F5344CB8AC3E}">
        <p14:creationId xmlns:p14="http://schemas.microsoft.com/office/powerpoint/2010/main" val="3879310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提供确保的数据交付服务</a:t>
            </a:r>
            <a:r>
              <a:rPr lang="en-US" altLang="zh-CN" dirty="0" smtClean="0"/>
              <a:t>,(</a:t>
            </a:r>
            <a:r>
              <a:rPr lang="zh-CN" altLang="en-US" dirty="0" smtClean="0"/>
              <a:t>不丢失，不乱序）；数据交付的比特率要求；定是保证，时延要求；加密发送</a:t>
            </a:r>
            <a:r>
              <a:rPr lang="en-US" altLang="zh-CN" dirty="0" smtClean="0"/>
              <a:t>(SSL)</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请求报文</a:t>
            </a:r>
            <a:r>
              <a:rPr lang="en-US" altLang="zh-CN" sz="1200" dirty="0" smtClean="0"/>
              <a:t>/</a:t>
            </a:r>
            <a:r>
              <a:rPr lang="zh-CN" altLang="en-US" sz="1200" dirty="0" smtClean="0"/>
              <a:t>响应报文</a:t>
            </a:r>
            <a:r>
              <a:rPr lang="en-US" altLang="zh-CN" sz="1200" dirty="0" smtClean="0"/>
              <a:t>,…</a:t>
            </a:r>
            <a:r>
              <a:rPr lang="zh-CN" altLang="en-US" sz="1200" dirty="0" smtClean="0"/>
              <a:t>如何和何时发送</a:t>
            </a:r>
            <a:r>
              <a:rPr lang="en-US" altLang="zh-CN" sz="1200" dirty="0" smtClean="0"/>
              <a:t>/</a:t>
            </a:r>
            <a:r>
              <a:rPr lang="zh-CN" altLang="en-US" sz="1200" dirty="0" smtClean="0"/>
              <a:t>接收报文</a:t>
            </a:r>
            <a:endParaRPr lang="en-US" altLang="zh-CN" sz="1200" dirty="0" smtClean="0"/>
          </a:p>
          <a:p>
            <a:r>
              <a:rPr lang="zh-CN" altLang="en-US" sz="1200" dirty="0" smtClean="0"/>
              <a:t>开放的协议标准</a:t>
            </a:r>
            <a:r>
              <a:rPr lang="en-US" altLang="zh-CN" sz="1050" dirty="0" smtClean="0"/>
              <a:t>RFCs</a:t>
            </a:r>
            <a:r>
              <a:rPr lang="zh-CN" altLang="en-US" sz="1050"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11</a:t>
            </a:fld>
            <a:endParaRPr lang="zh-CN" altLang="en-US"/>
          </a:p>
        </p:txBody>
      </p:sp>
    </p:spTree>
    <p:extLst>
      <p:ext uri="{BB962C8B-B14F-4D97-AF65-F5344CB8AC3E}">
        <p14:creationId xmlns:p14="http://schemas.microsoft.com/office/powerpoint/2010/main" val="766608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Web</a:t>
            </a:r>
            <a:r>
              <a:rPr lang="zh-CN" altLang="en-US" sz="1200" dirty="0" smtClean="0"/>
              <a:t> </a:t>
            </a:r>
            <a:r>
              <a:rPr lang="en-US" altLang="zh-CN" sz="1200" dirty="0" smtClean="0"/>
              <a:t>(</a:t>
            </a:r>
            <a:r>
              <a:rPr lang="zh-CN" altLang="en-US" sz="1200" dirty="0" smtClean="0"/>
              <a:t>万维网</a:t>
            </a:r>
            <a:r>
              <a:rPr lang="en-US" altLang="zh-CN" sz="1200" dirty="0" smtClean="0"/>
              <a:t>WWW, World Wide Web)</a:t>
            </a:r>
            <a:r>
              <a:rPr lang="zh-CN" altLang="en-US" dirty="0" smtClean="0"/>
              <a:t>是一项非常重要的互联网应用，</a:t>
            </a:r>
            <a:r>
              <a:rPr lang="zh-CN" altLang="en-US" sz="1200" dirty="0" smtClean="0"/>
              <a:t>是用于访问遍布于</a:t>
            </a:r>
            <a:r>
              <a:rPr lang="en-US" altLang="zh-CN" sz="1200" dirty="0" smtClean="0"/>
              <a:t>INTERNET</a:t>
            </a:r>
            <a:r>
              <a:rPr lang="zh-CN" altLang="en-US" sz="1200" dirty="0" smtClean="0"/>
              <a:t>上的相互链接在一起的超文本</a:t>
            </a:r>
            <a:r>
              <a:rPr lang="en-US" altLang="zh-CN" sz="1200" dirty="0" smtClean="0"/>
              <a:t>/</a:t>
            </a:r>
            <a:r>
              <a:rPr lang="zh-CN" altLang="en-US" sz="1200" dirty="0" smtClean="0"/>
              <a:t>超媒体的一种结构框架</a:t>
            </a:r>
            <a:r>
              <a:rPr lang="en-US" altLang="zh-CN" sz="1200" dirty="0" smtClean="0"/>
              <a:t>, </a:t>
            </a:r>
            <a:r>
              <a:rPr lang="zh-CN" altLang="en-US" sz="1200" dirty="0" smtClean="0"/>
              <a:t>包含无数的网站和网页，通过链接访问</a:t>
            </a:r>
            <a:r>
              <a:rPr lang="zh-CN" altLang="en-US" dirty="0" smtClean="0"/>
              <a:t>使得用户可以“按需操作”。</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超文本：</a:t>
            </a:r>
            <a:r>
              <a:rPr lang="zh-CN" altLang="en-US" sz="1200" b="0" i="0" kern="1200" dirty="0" smtClean="0">
                <a:solidFill>
                  <a:schemeClr val="tx1"/>
                </a:solidFill>
                <a:effectLst/>
                <a:latin typeface="+mn-lt"/>
                <a:ea typeface="+mn-ea"/>
                <a:cs typeface="+mn-cs"/>
              </a:rPr>
              <a:t>超文本</a:t>
            </a:r>
            <a:r>
              <a:rPr lang="en-US" altLang="zh-CN" sz="1200" b="0" i="0" kern="1200" dirty="0" smtClean="0">
                <a:solidFill>
                  <a:schemeClr val="tx1"/>
                </a:solidFill>
                <a:effectLst/>
                <a:latin typeface="+mn-lt"/>
                <a:ea typeface="+mn-ea"/>
                <a:cs typeface="+mn-cs"/>
              </a:rPr>
              <a:t>(Hypertext)</a:t>
            </a:r>
            <a:r>
              <a:rPr lang="zh-CN" altLang="en-US" sz="1200" b="0" i="0" kern="1200" dirty="0" smtClean="0">
                <a:solidFill>
                  <a:schemeClr val="tx1"/>
                </a:solidFill>
                <a:effectLst/>
                <a:latin typeface="+mn-lt"/>
                <a:ea typeface="+mn-ea"/>
                <a:cs typeface="+mn-cs"/>
              </a:rPr>
              <a:t>是用超链接的方法，将各种不同空间的文字信息组织在一起的网状文本。</a:t>
            </a:r>
            <a:r>
              <a:rPr lang="zh-CN" altLang="en-US" dirty="0" smtClean="0"/>
              <a:t>就是让一个页面链接指向另一个页面。</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超文本与超媒体的区别是文档内容不同，超文本文档只包含文字信息，超媒体文档还包含图形图像、音频、动画视频等信息。</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超链接：链接到其他页面的文本字符串。浏览器一般通过加下划线、特殊颜色显示等来凸显超链接。</a:t>
            </a:r>
            <a:endParaRPr lang="en-US" altLang="zh-CN" dirty="0" smtClean="0"/>
          </a:p>
          <a:p>
            <a:pPr>
              <a:buFont typeface="Arial" panose="020B0604020202020204" pitchFamily="34" charset="0"/>
              <a:buChar char="•"/>
            </a:pPr>
            <a:r>
              <a:rPr lang="en-US" altLang="zh-CN" dirty="0" smtClean="0"/>
              <a:t>Web</a:t>
            </a:r>
            <a:r>
              <a:rPr lang="zh-CN" altLang="en-US" dirty="0" smtClean="0"/>
              <a:t>页面由对象组成。对象可以是：</a:t>
            </a:r>
            <a:r>
              <a:rPr lang="en-US" altLang="zh-CN" dirty="0" smtClean="0"/>
              <a:t>HTML</a:t>
            </a:r>
            <a:r>
              <a:rPr lang="zh-CN" altLang="en-US" dirty="0" smtClean="0"/>
              <a:t>文件，图像，</a:t>
            </a:r>
            <a:r>
              <a:rPr lang="en-US" altLang="zh-CN" dirty="0" smtClean="0"/>
              <a:t>java</a:t>
            </a:r>
            <a:r>
              <a:rPr lang="zh-CN" altLang="en-US" dirty="0" smtClean="0"/>
              <a:t>小程序以及音视频等文件。</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6C0B0325-861A-4F5F-9467-5CEE5C4714AA}" type="slidenum">
              <a:rPr lang="zh-CN" altLang="en-US" smtClean="0"/>
              <a:t>13</a:t>
            </a:fld>
            <a:endParaRPr lang="zh-CN" altLang="en-US"/>
          </a:p>
        </p:txBody>
      </p:sp>
    </p:spTree>
    <p:extLst>
      <p:ext uri="{BB962C8B-B14F-4D97-AF65-F5344CB8AC3E}">
        <p14:creationId xmlns:p14="http://schemas.microsoft.com/office/powerpoint/2010/main" val="2031542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874059" y="1273064"/>
            <a:ext cx="4976645" cy="1925215"/>
          </a:xfrm>
        </p:spPr>
        <p:txBody>
          <a:bodyPr anchor="b"/>
          <a:lstStyle>
            <a:lvl1pPr algn="ctr">
              <a:defRPr sz="4500"/>
            </a:lvl1pPr>
          </a:lstStyle>
          <a:p>
            <a:r>
              <a:rPr lang="zh-CN" altLang="en-US" dirty="0" smtClean="0"/>
              <a:t>单击此处编辑母版标题</a:t>
            </a:r>
            <a:endParaRPr lang="zh-CN" altLang="en-US" dirty="0"/>
          </a:p>
        </p:txBody>
      </p:sp>
      <p:sp>
        <p:nvSpPr>
          <p:cNvPr id="3" name="副标题 2"/>
          <p:cNvSpPr>
            <a:spLocks noGrp="1"/>
          </p:cNvSpPr>
          <p:nvPr>
            <p:ph type="subTitle" idx="1"/>
          </p:nvPr>
        </p:nvSpPr>
        <p:spPr>
          <a:xfrm>
            <a:off x="1143000" y="4182895"/>
            <a:ext cx="6858000" cy="1974715"/>
          </a:xfrm>
        </p:spPr>
        <p:txBody>
          <a:bodyPr>
            <a:normAutofit/>
          </a:bodyPr>
          <a:lstStyle>
            <a:lvl1pPr marL="0" indent="0" algn="ct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CB6A736E-A4C1-402F-84F4-B9915C50F325}" type="datetimeFigureOut">
              <a:rPr lang="zh-CN" altLang="en-US" smtClean="0"/>
              <a:t>2017/3/15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1EE514-DE34-4A00-B15D-BA15A79370C8}" type="slidenum">
              <a:rPr lang="zh-CN" altLang="en-US" smtClean="0"/>
              <a:t>‹#›</a:t>
            </a:fld>
            <a:endParaRPr lang="zh-CN" altLang="en-US"/>
          </a:p>
        </p:txBody>
      </p:sp>
      <p:sp>
        <p:nvSpPr>
          <p:cNvPr id="7" name="矩形 6"/>
          <p:cNvSpPr/>
          <p:nvPr userDrawn="1"/>
        </p:nvSpPr>
        <p:spPr>
          <a:xfrm flipV="1">
            <a:off x="2063752" y="3249042"/>
            <a:ext cx="5297660" cy="46516"/>
          </a:xfrm>
          <a:prstGeom prst="rect">
            <a:avLst/>
          </a:prstGeom>
          <a:gradFill>
            <a:gsLst>
              <a:gs pos="0">
                <a:schemeClr val="accent1"/>
              </a:gs>
              <a:gs pos="96000">
                <a:schemeClr val="bg1"/>
              </a:gs>
              <a:gs pos="67000">
                <a:schemeClr val="accent2">
                  <a:lumMod val="0"/>
                  <a:lumOff val="100000"/>
                </a:schemeClr>
              </a:gs>
              <a:gs pos="8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95809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anose="02020603050405020304"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30200" y="856034"/>
            <a:ext cx="8483600" cy="5320929"/>
          </a:xfrm>
        </p:spPr>
        <p:txBody>
          <a:bodyPr/>
          <a:lstStyle>
            <a:lvl1pPr marL="171450" indent="-171450">
              <a:buFont typeface="Arial" panose="020B0604020202020204" pitchFamily="34" charset="0"/>
              <a:buChar char="•"/>
              <a:defRPr/>
            </a:lvl1pPr>
            <a:lvl2pPr marL="514350" indent="-171450">
              <a:buFont typeface="Arial" panose="020B0604020202020204" pitchFamily="34" charset="0"/>
              <a:buChar char="•"/>
              <a:defRPr baseline="0">
                <a:latin typeface="Times New Roman" panose="02020603050405020304" pitchFamily="18" charset="0"/>
              </a:defRPr>
            </a:lvl2pPr>
            <a:lvl3pPr marL="857250" indent="-171450">
              <a:buFont typeface="Arial" panose="020B0604020202020204" pitchFamily="34" charset="0"/>
              <a:buChar char="•"/>
              <a:defRPr baseline="0">
                <a:latin typeface="Times New Roman" panose="02020603050405020304" pitchFamily="18" charset="0"/>
              </a:defRPr>
            </a:lvl3pPr>
            <a:lvl4pPr>
              <a:defRPr baseline="0">
                <a:latin typeface="Times New Roman" panose="02020603050405020304" pitchFamily="18" charset="0"/>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B6A736E-A4C1-402F-84F4-B9915C50F325}" type="datetimeFigureOut">
              <a:rPr lang="zh-CN" altLang="en-US" smtClean="0"/>
              <a:t>2017/3/15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1EE514-DE34-4A00-B15D-BA15A79370C8}" type="slidenum">
              <a:rPr lang="zh-CN" altLang="en-US" smtClean="0"/>
              <a:t>‹#›</a:t>
            </a:fld>
            <a:endParaRPr lang="zh-CN" altLang="en-US"/>
          </a:p>
        </p:txBody>
      </p:sp>
    </p:spTree>
    <p:extLst>
      <p:ext uri="{BB962C8B-B14F-4D97-AF65-F5344CB8AC3E}">
        <p14:creationId xmlns:p14="http://schemas.microsoft.com/office/powerpoint/2010/main" val="3575461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CB6A736E-A4C1-402F-84F4-B9915C50F325}" type="datetimeFigureOut">
              <a:rPr lang="zh-CN" altLang="en-US" smtClean="0"/>
              <a:t>2017/3/15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1EE514-DE34-4A00-B15D-BA15A79370C8}" type="slidenum">
              <a:rPr lang="zh-CN" altLang="en-US" smtClean="0"/>
              <a:t>‹#›</a:t>
            </a:fld>
            <a:endParaRPr lang="zh-CN" altLang="en-US"/>
          </a:p>
        </p:txBody>
      </p:sp>
    </p:spTree>
    <p:extLst>
      <p:ext uri="{BB962C8B-B14F-4D97-AF65-F5344CB8AC3E}">
        <p14:creationId xmlns:p14="http://schemas.microsoft.com/office/powerpoint/2010/main" val="338601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0200" y="1"/>
            <a:ext cx="8483600" cy="744847"/>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30200" y="852799"/>
            <a:ext cx="4013200" cy="5395601"/>
          </a:xfrm>
        </p:spPr>
        <p:txBody>
          <a:bodyPr>
            <a:normAutofit/>
          </a:bodyPr>
          <a:lstStyle>
            <a:lvl1pPr>
              <a:defRPr sz="2800"/>
            </a:lvl1pPr>
            <a:lvl2pPr>
              <a:defRPr sz="2400"/>
            </a:lvl2pPr>
            <a:lvl3pPr>
              <a:defRPr sz="1800"/>
            </a:lvl3pPr>
            <a:lvl4pPr>
              <a:defRPr sz="1600"/>
            </a:lvl4pPr>
            <a:lvl5pPr>
              <a:defRPr sz="160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95800" y="852799"/>
            <a:ext cx="4318000" cy="5395601"/>
          </a:xfrm>
        </p:spPr>
        <p:txBody>
          <a:bodyPr>
            <a:normAutofit/>
          </a:bodyPr>
          <a:lstStyle>
            <a:lvl1pPr>
              <a:defRPr sz="2800"/>
            </a:lvl1pPr>
            <a:lvl2pPr>
              <a:defRPr sz="2400"/>
            </a:lvl2pPr>
            <a:lvl3pPr>
              <a:defRPr sz="1800"/>
            </a:lvl3pPr>
            <a:lvl4pPr>
              <a:defRPr sz="1600"/>
            </a:lvl4pPr>
            <a:lvl5pPr>
              <a:defRPr sz="160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fld id="{3B6D4B52-D31D-4ED1-9CD5-1B3CD199DF52}" type="datetime1">
              <a:rPr lang="en-US" altLang="zh-CN"/>
              <a:pPr>
                <a:defRPr/>
              </a:pPr>
              <a:t>3/15/2017</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p:cNvSpPr>
            <a:spLocks noGrp="1" noChangeArrowheads="1"/>
          </p:cNvSpPr>
          <p:nvPr>
            <p:ph type="sldNum" sz="quarter" idx="12"/>
          </p:nvPr>
        </p:nvSpPr>
        <p:spPr>
          <a:ln/>
        </p:spPr>
        <p:txBody>
          <a:bodyPr/>
          <a:lstStyle>
            <a:lvl1pPr>
              <a:defRPr/>
            </a:lvl1pPr>
          </a:lstStyle>
          <a:p>
            <a:pPr>
              <a:defRPr/>
            </a:pPr>
            <a:r>
              <a:rPr lang="en-US" altLang="zh-CN"/>
              <a:t>2-</a:t>
            </a:r>
            <a:fld id="{16D75BE0-C81B-4C81-95F8-1EE74355E5C1}" type="slidenum">
              <a:rPr lang="en-US" altLang="zh-CN"/>
              <a:pPr>
                <a:defRPr/>
              </a:pPr>
              <a:t>‹#›</a:t>
            </a:fld>
            <a:endParaRPr lang="en-US" altLang="zh-CN"/>
          </a:p>
        </p:txBody>
      </p:sp>
    </p:spTree>
    <p:extLst>
      <p:ext uri="{BB962C8B-B14F-4D97-AF65-F5344CB8AC3E}">
        <p14:creationId xmlns:p14="http://schemas.microsoft.com/office/powerpoint/2010/main" val="133540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5" name="Rectangle 4"/>
          <p:cNvSpPr>
            <a:spLocks noGrp="1" noChangeArrowheads="1"/>
          </p:cNvSpPr>
          <p:nvPr>
            <p:ph type="dt" sz="half" idx="2"/>
          </p:nvPr>
        </p:nvSpPr>
        <p:spPr bwMode="auto">
          <a:xfrm>
            <a:off x="457200" y="6356176"/>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923">
                <a:ea typeface="宋体" pitchFamily="2" charset="-122"/>
              </a:defRPr>
            </a:lvl1pPr>
          </a:lstStyle>
          <a:p>
            <a:endParaRPr lang="en-US" altLang="zh-CN" dirty="0"/>
          </a:p>
        </p:txBody>
      </p:sp>
      <p:sp>
        <p:nvSpPr>
          <p:cNvPr id="6" name="Rectangle 5"/>
          <p:cNvSpPr>
            <a:spLocks noGrp="1" noChangeArrowheads="1"/>
          </p:cNvSpPr>
          <p:nvPr>
            <p:ph type="ftr" sz="quarter" idx="3"/>
          </p:nvPr>
        </p:nvSpPr>
        <p:spPr bwMode="auto">
          <a:xfrm>
            <a:off x="3124200" y="6356176"/>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923">
                <a:ea typeface="宋体" pitchFamily="2" charset="-122"/>
              </a:defRPr>
            </a:lvl1pPr>
          </a:lstStyle>
          <a:p>
            <a:endParaRPr lang="en-US" altLang="zh-CN"/>
          </a:p>
        </p:txBody>
      </p:sp>
      <p:sp>
        <p:nvSpPr>
          <p:cNvPr id="7" name="Rectangle 6"/>
          <p:cNvSpPr>
            <a:spLocks noGrp="1" noChangeArrowheads="1"/>
          </p:cNvSpPr>
          <p:nvPr>
            <p:ph type="sldNum" sz="quarter" idx="4"/>
          </p:nvPr>
        </p:nvSpPr>
        <p:spPr bwMode="auto">
          <a:xfrm>
            <a:off x="6553200" y="6356176"/>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923">
                <a:ea typeface="宋体" pitchFamily="2" charset="-122"/>
              </a:defRPr>
            </a:lvl1pPr>
          </a:lstStyle>
          <a:p>
            <a:fld id="{67B052E9-C54A-4603-AE2F-EB72B006DB6C}" type="slidenum">
              <a:rPr lang="zh-CN" altLang="en-US"/>
              <a:pPr/>
              <a:t>‹#›</a:t>
            </a:fld>
            <a:endParaRPr lang="en-US" altLang="zh-CN"/>
          </a:p>
        </p:txBody>
      </p:sp>
    </p:spTree>
    <p:extLst>
      <p:ext uri="{BB962C8B-B14F-4D97-AF65-F5344CB8AC3E}">
        <p14:creationId xmlns:p14="http://schemas.microsoft.com/office/powerpoint/2010/main" val="40143827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0" y="-1"/>
            <a:ext cx="9144000" cy="720248"/>
          </a:xfrm>
          <a:prstGeom prst="rect">
            <a:avLst/>
          </a:prstGeom>
          <a:solidFill>
            <a:srgbClr val="C8DAF4">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330200" y="1"/>
            <a:ext cx="8483600" cy="744849"/>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30200" y="856034"/>
            <a:ext cx="8483600" cy="5320928"/>
          </a:xfrm>
          <a:prstGeom prst="rect">
            <a:avLst/>
          </a:prstGeom>
        </p:spPr>
        <p:txBody>
          <a:bodyPr vert="horz" lIns="91440" tIns="45720" rIns="91440" bIns="45720" rtlCol="0">
            <a:normAutofit/>
          </a:bodyPr>
          <a:lstStyle/>
          <a:p>
            <a:pPr lvl="0"/>
            <a:r>
              <a:rPr lang="zh-CN" altLang="en-US" dirty="0" smtClean="0"/>
              <a:t>单击此处编辑母版文本样式</a:t>
            </a:r>
            <a:endParaRPr lang="en-US" altLang="zh-CN"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B6A736E-A4C1-402F-84F4-B9915C50F325}" type="datetimeFigureOut">
              <a:rPr lang="zh-CN" altLang="en-US" smtClean="0"/>
              <a:t>2017/3/15</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1EE514-DE34-4A00-B15D-BA15A79370C8}" type="slidenum">
              <a:rPr lang="zh-CN" altLang="en-US" smtClean="0"/>
              <a:t>‹#›</a:t>
            </a:fld>
            <a:endParaRPr lang="zh-CN" altLang="en-US"/>
          </a:p>
        </p:txBody>
      </p:sp>
      <p:sp>
        <p:nvSpPr>
          <p:cNvPr id="8" name="矩形 7"/>
          <p:cNvSpPr/>
          <p:nvPr userDrawn="1"/>
        </p:nvSpPr>
        <p:spPr>
          <a:xfrm>
            <a:off x="0" y="720248"/>
            <a:ext cx="9144000" cy="45719"/>
          </a:xfrm>
          <a:prstGeom prst="rect">
            <a:avLst/>
          </a:prstGeom>
          <a:gradFill>
            <a:gsLst>
              <a:gs pos="0">
                <a:srgbClr val="7EB3D0"/>
              </a:gs>
              <a:gs pos="96000">
                <a:schemeClr val="bg1"/>
              </a:gs>
              <a:gs pos="82000">
                <a:schemeClr val="accent2">
                  <a:lumMod val="0"/>
                  <a:lumOff val="100000"/>
                </a:schemeClr>
              </a:gs>
              <a:gs pos="1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007146248"/>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xStyles>
    <p:titleStyle>
      <a:lvl1pPr algn="l" defTabSz="6858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800100" indent="-45720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qj@cu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71.png"/><Relationship Id="rId7" Type="http://schemas.openxmlformats.org/officeDocument/2006/relationships/diagramQuickStyle" Target="../diagrams/quickStyle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2.png"/><Relationship Id="rId9" Type="http://schemas.microsoft.com/office/2007/relationships/diagramDrawing" Target="../diagrams/drawing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yahoo.co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74.wmf"/></Relationships>
</file>

<file path=ppt/slides/_rels/slide43.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73.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20.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3.xml"/><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27.png"/><Relationship Id="rId5" Type="http://schemas.openxmlformats.org/officeDocument/2006/relationships/image" Target="../media/image22.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1.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s>
</file>

<file path=ppt/slides/_rels/slide50.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74.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6.png"/><Relationship Id="rId5" Type="http://schemas.openxmlformats.org/officeDocument/2006/relationships/image" Target="../media/image75.wmf"/><Relationship Id="rId4" Type="http://schemas.openxmlformats.org/officeDocument/2006/relationships/oleObject" Target="../embeddings/oleObject1.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7.wmf"/><Relationship Id="rId4" Type="http://schemas.openxmlformats.org/officeDocument/2006/relationships/oleObject" Target="../embeddings/oleObject2.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77.wmf"/><Relationship Id="rId4" Type="http://schemas.openxmlformats.org/officeDocument/2006/relationships/oleObject" Target="../embeddings/oleObject3.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18" Type="http://schemas.openxmlformats.org/officeDocument/2006/relationships/image" Target="../media/image53.png"/><Relationship Id="rId3" Type="http://schemas.openxmlformats.org/officeDocument/2006/relationships/image" Target="../media/image39.png"/><Relationship Id="rId21" Type="http://schemas.openxmlformats.org/officeDocument/2006/relationships/image" Target="../media/image56.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 Type="http://schemas.openxmlformats.org/officeDocument/2006/relationships/notesSlide" Target="../notesSlides/notesSlide4.xml"/><Relationship Id="rId16" Type="http://schemas.openxmlformats.org/officeDocument/2006/relationships/image" Target="../media/image51.png"/><Relationship Id="rId20"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46.png"/><Relationship Id="rId5" Type="http://schemas.openxmlformats.org/officeDocument/2006/relationships/image" Target="../media/image41.png"/><Relationship Id="rId15" Type="http://schemas.openxmlformats.org/officeDocument/2006/relationships/image" Target="../media/image50.png"/><Relationship Id="rId10" Type="http://schemas.openxmlformats.org/officeDocument/2006/relationships/image" Target="../media/image45.png"/><Relationship Id="rId19" Type="http://schemas.openxmlformats.org/officeDocument/2006/relationships/image" Target="../media/image54.png"/><Relationship Id="rId4" Type="http://schemas.openxmlformats.org/officeDocument/2006/relationships/image" Target="../media/image40.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5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2</a:t>
            </a:r>
            <a:r>
              <a:rPr lang="zh-CN" altLang="en-US" dirty="0"/>
              <a:t>章  </a:t>
            </a:r>
            <a:r>
              <a:rPr lang="zh-CN" altLang="en-US" dirty="0" smtClean="0"/>
              <a:t> 应用层</a:t>
            </a:r>
            <a:endParaRPr lang="zh-CN" altLang="en-US" dirty="0"/>
          </a:p>
        </p:txBody>
      </p:sp>
      <p:sp>
        <p:nvSpPr>
          <p:cNvPr id="5" name="副标题 2"/>
          <p:cNvSpPr>
            <a:spLocks noGrp="1"/>
          </p:cNvSpPr>
          <p:nvPr>
            <p:ph type="subTitle" idx="1"/>
          </p:nvPr>
        </p:nvSpPr>
        <p:spPr>
          <a:xfrm>
            <a:off x="2560320" y="4093702"/>
            <a:ext cx="5440680" cy="1593866"/>
          </a:xfrm>
        </p:spPr>
        <p:txBody>
          <a:bodyPr>
            <a:normAutofit/>
          </a:bodyPr>
          <a:lstStyle/>
          <a:p>
            <a:pPr algn="l"/>
            <a:r>
              <a:rPr lang="zh-CN" altLang="en-US" dirty="0"/>
              <a:t>授课</a:t>
            </a:r>
            <a:r>
              <a:rPr lang="zh-CN" altLang="en-US" dirty="0" smtClean="0"/>
              <a:t>教师：帅千钧</a:t>
            </a:r>
            <a:endParaRPr lang="en-US" altLang="zh-CN" dirty="0" smtClean="0"/>
          </a:p>
          <a:p>
            <a:pPr algn="l"/>
            <a:r>
              <a:rPr lang="zh-CN" altLang="en-US" dirty="0"/>
              <a:t>联系</a:t>
            </a:r>
            <a:r>
              <a:rPr lang="zh-CN" altLang="en-US" dirty="0" smtClean="0"/>
              <a:t>方式：</a:t>
            </a:r>
            <a:r>
              <a:rPr lang="en-US" altLang="zh-CN" dirty="0" smtClean="0">
                <a:hlinkClick r:id="rId2"/>
              </a:rPr>
              <a:t>sqj@cuc.edu.cn</a:t>
            </a:r>
            <a:endParaRPr lang="en-US" altLang="zh-CN" dirty="0" smtClean="0"/>
          </a:p>
          <a:p>
            <a:pPr algn="l"/>
            <a:r>
              <a:rPr lang="zh-CN" altLang="en-US" dirty="0" smtClean="0"/>
              <a:t>办公地点：主楼</a:t>
            </a:r>
            <a:r>
              <a:rPr lang="en-US" altLang="zh-CN" dirty="0" smtClean="0"/>
              <a:t>812</a:t>
            </a:r>
          </a:p>
          <a:p>
            <a:pPr algn="l"/>
            <a:r>
              <a:rPr lang="zh-CN" altLang="en-US" dirty="0"/>
              <a:t>理工</a:t>
            </a:r>
            <a:r>
              <a:rPr lang="zh-CN" altLang="en-US" dirty="0" smtClean="0"/>
              <a:t>学部 网络工程系</a:t>
            </a:r>
            <a:endParaRPr lang="zh-CN" altLang="en-US" dirty="0"/>
          </a:p>
        </p:txBody>
      </p:sp>
    </p:spTree>
    <p:extLst>
      <p:ext uri="{BB962C8B-B14F-4D97-AF65-F5344CB8AC3E}">
        <p14:creationId xmlns:p14="http://schemas.microsoft.com/office/powerpoint/2010/main" val="3573644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2.1  </a:t>
            </a:r>
            <a:r>
              <a:rPr lang="zh-CN" altLang="en-US" dirty="0" smtClean="0"/>
              <a:t>进程寻址</a:t>
            </a:r>
            <a:endParaRPr lang="zh-CN" altLang="en-US" dirty="0"/>
          </a:p>
        </p:txBody>
      </p:sp>
      <p:sp>
        <p:nvSpPr>
          <p:cNvPr id="3" name="内容占位符 2"/>
          <p:cNvSpPr>
            <a:spLocks noGrp="1"/>
          </p:cNvSpPr>
          <p:nvPr>
            <p:ph idx="1"/>
          </p:nvPr>
        </p:nvSpPr>
        <p:spPr>
          <a:xfrm>
            <a:off x="330200" y="924561"/>
            <a:ext cx="8483600" cy="4565412"/>
          </a:xfrm>
        </p:spPr>
        <p:txBody>
          <a:bodyPr/>
          <a:lstStyle/>
          <a:p>
            <a:r>
              <a:rPr lang="zh-CN" altLang="en-US" dirty="0" smtClean="0"/>
              <a:t>为了接收分组，接收进程需要一个地址（标识）</a:t>
            </a:r>
            <a:endParaRPr lang="en-US" altLang="zh-CN" dirty="0" smtClean="0"/>
          </a:p>
          <a:p>
            <a:pPr lvl="1"/>
            <a:r>
              <a:rPr lang="zh-CN" altLang="en-US" dirty="0" smtClean="0"/>
              <a:t>主机地址（</a:t>
            </a:r>
            <a:r>
              <a:rPr lang="en-US" altLang="zh-CN" dirty="0">
                <a:solidFill>
                  <a:srgbClr val="FF0000"/>
                </a:solidFill>
              </a:rPr>
              <a:t>IP</a:t>
            </a:r>
            <a:r>
              <a:rPr lang="zh-CN" altLang="en-US" dirty="0" smtClean="0">
                <a:solidFill>
                  <a:srgbClr val="FF0000"/>
                </a:solidFill>
              </a:rPr>
              <a:t>地址</a:t>
            </a:r>
            <a:r>
              <a:rPr lang="zh-CN" altLang="en-US" dirty="0" smtClean="0"/>
              <a:t>）</a:t>
            </a:r>
            <a:endParaRPr lang="en-US" altLang="zh-CN" dirty="0" smtClean="0"/>
          </a:p>
          <a:p>
            <a:pPr lvl="1"/>
            <a:r>
              <a:rPr lang="zh-CN" altLang="en-US" dirty="0" smtClean="0"/>
              <a:t>接收进程的标识符（</a:t>
            </a:r>
            <a:r>
              <a:rPr lang="zh-CN" altLang="en-US" dirty="0" smtClean="0">
                <a:solidFill>
                  <a:srgbClr val="FF0000"/>
                </a:solidFill>
              </a:rPr>
              <a:t>端口号</a:t>
            </a:r>
            <a:r>
              <a:rPr lang="zh-CN" altLang="en-US" dirty="0" smtClean="0"/>
              <a:t>）</a:t>
            </a:r>
            <a:endParaRPr lang="en-US" altLang="zh-CN" dirty="0" smtClean="0"/>
          </a:p>
          <a:p>
            <a:pPr>
              <a:lnSpc>
                <a:spcPct val="115000"/>
              </a:lnSpc>
              <a:buClr>
                <a:schemeClr val="tx1"/>
              </a:buClr>
              <a:buFont typeface="Wingdings" panose="05000000000000000000" pitchFamily="2" charset="2"/>
              <a:buChar char="ü"/>
            </a:pPr>
            <a:r>
              <a:rPr lang="zh-CN" altLang="en-US" sz="2400" dirty="0" smtClean="0">
                <a:latin typeface="Times New Roman" panose="02020603050405020304" pitchFamily="18" charset="0"/>
              </a:rPr>
              <a:t> 常用</a:t>
            </a:r>
            <a:r>
              <a:rPr lang="zh-CN" altLang="en-US" sz="2400" dirty="0">
                <a:latin typeface="Times New Roman" panose="02020603050405020304" pitchFamily="18" charset="0"/>
              </a:rPr>
              <a:t>的应用程序被指派固定的端口号（</a:t>
            </a:r>
            <a:r>
              <a:rPr lang="zh-CN" altLang="en-US" sz="2400" i="1" dirty="0">
                <a:latin typeface="Times New Roman" panose="02020603050405020304" pitchFamily="18" charset="0"/>
              </a:rPr>
              <a:t>周知端口）</a:t>
            </a:r>
            <a:r>
              <a:rPr lang="zh-CN" altLang="en-US" sz="2400" dirty="0">
                <a:latin typeface="Times New Roman" panose="02020603050405020304" pitchFamily="18" charset="0"/>
              </a:rPr>
              <a:t>。</a:t>
            </a:r>
          </a:p>
          <a:p>
            <a:pPr>
              <a:lnSpc>
                <a:spcPct val="115000"/>
              </a:lnSpc>
              <a:buClr>
                <a:srgbClr val="D60093"/>
              </a:buClr>
              <a:buFont typeface="ZapfDingbats" pitchFamily="82" charset="2"/>
              <a:buNone/>
            </a:pPr>
            <a:r>
              <a:rPr lang="zh-CN" altLang="en-US" sz="2400" dirty="0">
                <a:latin typeface="Times New Roman" panose="02020603050405020304" pitchFamily="18" charset="0"/>
              </a:rPr>
              <a:t>          如，</a:t>
            </a:r>
            <a:r>
              <a:rPr lang="en-US" altLang="zh-CN" sz="2400" dirty="0">
                <a:latin typeface="Times New Roman" panose="02020603050405020304" pitchFamily="18" charset="0"/>
              </a:rPr>
              <a:t>Web</a:t>
            </a:r>
            <a:r>
              <a:rPr lang="zh-CN" altLang="en-US" sz="2400" dirty="0">
                <a:latin typeface="Times New Roman" panose="02020603050405020304" pitchFamily="18" charset="0"/>
              </a:rPr>
              <a:t>服务进程</a:t>
            </a:r>
            <a:r>
              <a:rPr lang="en-US" altLang="zh-CN" sz="2400" dirty="0">
                <a:latin typeface="Times New Roman" panose="02020603050405020304" pitchFamily="18" charset="0"/>
              </a:rPr>
              <a:t>(HTTP</a:t>
            </a:r>
            <a:r>
              <a:rPr lang="zh-CN" altLang="en-US" sz="2400" dirty="0">
                <a:latin typeface="Times New Roman" panose="02020603050405020304" pitchFamily="18" charset="0"/>
              </a:rPr>
              <a:t>协议</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dirty="0">
                <a:latin typeface="Times New Roman" panose="02020603050405020304" pitchFamily="18" charset="0"/>
              </a:rPr>
              <a:t>80</a:t>
            </a:r>
            <a:endParaRPr lang="zh-CN" altLang="en-US" sz="2400" dirty="0">
              <a:latin typeface="Times New Roman" panose="02020603050405020304" pitchFamily="18" charset="0"/>
            </a:endParaRPr>
          </a:p>
          <a:p>
            <a:pPr>
              <a:lnSpc>
                <a:spcPct val="115000"/>
              </a:lnSpc>
              <a:buClr>
                <a:srgbClr val="D60093"/>
              </a:buClr>
              <a:buFont typeface="ZapfDingbats" pitchFamily="82" charset="2"/>
              <a:buNone/>
            </a:pPr>
            <a:r>
              <a:rPr lang="zh-CN" altLang="en-US" sz="2400" dirty="0">
                <a:latin typeface="Times New Roman" panose="02020603050405020304" pitchFamily="18" charset="0"/>
              </a:rPr>
              <a:t>                 邮件服务进程</a:t>
            </a:r>
            <a:r>
              <a:rPr lang="en-US" altLang="zh-CN" sz="2400" dirty="0">
                <a:latin typeface="Times New Roman" panose="02020603050405020304" pitchFamily="18" charset="0"/>
              </a:rPr>
              <a:t>(SMTP</a:t>
            </a:r>
            <a:r>
              <a:rPr lang="zh-CN" altLang="en-US" sz="2400" dirty="0">
                <a:latin typeface="Times New Roman" panose="02020603050405020304" pitchFamily="18" charset="0"/>
              </a:rPr>
              <a:t>协议</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dirty="0">
                <a:latin typeface="Times New Roman" panose="02020603050405020304" pitchFamily="18" charset="0"/>
              </a:rPr>
              <a:t>25</a:t>
            </a:r>
            <a:endParaRPr lang="zh-CN" altLang="en-US" sz="2400" dirty="0">
              <a:latin typeface="Times New Roman" panose="02020603050405020304" pitchFamily="18" charset="0"/>
              <a:sym typeface="Wingdings" panose="05000000000000000000" pitchFamily="2" charset="2"/>
            </a:endParaRPr>
          </a:p>
          <a:p>
            <a:pPr>
              <a:lnSpc>
                <a:spcPct val="115000"/>
              </a:lnSpc>
              <a:buFont typeface="Wingdings" panose="05000000000000000000" pitchFamily="2" charset="2"/>
              <a:buChar char="ü"/>
            </a:pPr>
            <a:r>
              <a:rPr lang="zh-CN" altLang="en-US" sz="2400" dirty="0" smtClean="0">
                <a:latin typeface="Times New Roman" panose="02020603050405020304" pitchFamily="18" charset="0"/>
              </a:rPr>
              <a:t> 创建</a:t>
            </a:r>
            <a:r>
              <a:rPr lang="zh-CN" altLang="en-US" sz="2400" dirty="0">
                <a:latin typeface="Times New Roman" panose="02020603050405020304" pitchFamily="18" charset="0"/>
              </a:rPr>
              <a:t>一个新的网络应用程序时，必须分配一</a:t>
            </a:r>
            <a:r>
              <a:rPr lang="zh-CN" altLang="en-US" sz="2400" dirty="0" smtClean="0">
                <a:latin typeface="Times New Roman" panose="02020603050405020304" pitchFamily="18" charset="0"/>
              </a:rPr>
              <a:t>个</a:t>
            </a:r>
            <a:r>
              <a:rPr lang="zh-CN" altLang="en-US" sz="2400" dirty="0">
                <a:latin typeface="Times New Roman" panose="02020603050405020304" pitchFamily="18" charset="0"/>
              </a:rPr>
              <a:t>唯一</a:t>
            </a:r>
            <a:r>
              <a:rPr lang="zh-CN" altLang="en-US" sz="2400" dirty="0" smtClean="0">
                <a:latin typeface="Times New Roman" panose="02020603050405020304" pitchFamily="18" charset="0"/>
              </a:rPr>
              <a:t>的</a:t>
            </a:r>
            <a:r>
              <a:rPr lang="zh-CN" altLang="en-US" sz="2400" dirty="0">
                <a:latin typeface="Times New Roman" panose="02020603050405020304" pitchFamily="18" charset="0"/>
              </a:rPr>
              <a:t>端口</a:t>
            </a:r>
            <a:r>
              <a:rPr lang="zh-CN" altLang="en-US" sz="2400" dirty="0" smtClean="0">
                <a:latin typeface="Times New Roman" panose="02020603050405020304" pitchFamily="18" charset="0"/>
              </a:rPr>
              <a:t>号</a:t>
            </a:r>
            <a:r>
              <a:rPr lang="zh-CN" altLang="en-US" sz="2400" dirty="0">
                <a:latin typeface="Times New Roman" panose="02020603050405020304" pitchFamily="18" charset="0"/>
              </a:rPr>
              <a:t>。</a:t>
            </a:r>
          </a:p>
          <a:p>
            <a:pPr lvl="1"/>
            <a:endParaRPr lang="en-US" altLang="zh-CN" dirty="0" smtClean="0"/>
          </a:p>
        </p:txBody>
      </p:sp>
    </p:spTree>
    <p:extLst>
      <p:ext uri="{BB962C8B-B14F-4D97-AF65-F5344CB8AC3E}">
        <p14:creationId xmlns:p14="http://schemas.microsoft.com/office/powerpoint/2010/main" val="291290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nodeType="with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nodeType="with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nodeType="with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par>
                                <p:cTn id="17" presetID="22" presetClass="entr" presetSubtype="1" fill="hold" nodeType="with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par>
                                <p:cTn id="20" presetID="22" presetClass="entr" presetSubtype="1" fill="hold" nodeType="withEffect">
                                  <p:stCondLst>
                                    <p:cond delay="50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up)">
                                      <p:cBhvr>
                                        <p:cTn id="22" dur="500"/>
                                        <p:tgtEl>
                                          <p:spTgt spid="3">
                                            <p:txEl>
                                              <p:pRg st="5" end="5"/>
                                            </p:txEl>
                                          </p:spTgt>
                                        </p:tgtEl>
                                      </p:cBhvr>
                                    </p:animEffect>
                                  </p:childTnLst>
                                </p:cTn>
                              </p:par>
                              <p:par>
                                <p:cTn id="23" presetID="22" presetClass="entr" presetSubtype="1" fill="hold" nodeType="withEffect">
                                  <p:stCondLst>
                                    <p:cond delay="50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up)">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2.1 </a:t>
            </a:r>
            <a:r>
              <a:rPr lang="zh-CN" altLang="en-US" dirty="0" smtClean="0"/>
              <a:t>应用层的服务要求和协议</a:t>
            </a:r>
            <a:endParaRPr lang="zh-CN" altLang="en-US" dirty="0"/>
          </a:p>
        </p:txBody>
      </p:sp>
      <p:sp>
        <p:nvSpPr>
          <p:cNvPr id="3" name="内容占位符 2"/>
          <p:cNvSpPr>
            <a:spLocks noGrp="1"/>
          </p:cNvSpPr>
          <p:nvPr>
            <p:ph idx="1"/>
          </p:nvPr>
        </p:nvSpPr>
        <p:spPr>
          <a:xfrm>
            <a:off x="330200" y="856034"/>
            <a:ext cx="8483600" cy="5897191"/>
          </a:xfrm>
        </p:spPr>
        <p:txBody>
          <a:bodyPr>
            <a:normAutofit fontScale="92500" lnSpcReduction="10000"/>
          </a:bodyPr>
          <a:lstStyle/>
          <a:p>
            <a:pPr marL="0" indent="0">
              <a:lnSpc>
                <a:spcPct val="110000"/>
              </a:lnSpc>
              <a:buNone/>
            </a:pPr>
            <a:r>
              <a:rPr lang="zh-CN" altLang="en-US" sz="3500" u="sng" dirty="0" smtClean="0">
                <a:effectLst>
                  <a:outerShdw blurRad="38100" dist="38100" dir="2700000" algn="tl">
                    <a:srgbClr val="000000">
                      <a:alpha val="43137"/>
                    </a:srgbClr>
                  </a:outerShdw>
                </a:effectLst>
              </a:rPr>
              <a:t>应用层的运输服务要求</a:t>
            </a:r>
            <a:endParaRPr lang="en-US" altLang="zh-CN" sz="3500" u="sng" dirty="0" smtClean="0">
              <a:effectLst>
                <a:outerShdw blurRad="38100" dist="38100" dir="2700000" algn="tl">
                  <a:srgbClr val="000000">
                    <a:alpha val="43137"/>
                  </a:srgbClr>
                </a:outerShdw>
              </a:effectLst>
            </a:endParaRPr>
          </a:p>
          <a:p>
            <a:pPr>
              <a:lnSpc>
                <a:spcPct val="110000"/>
              </a:lnSpc>
            </a:pPr>
            <a:r>
              <a:rPr lang="zh-CN" altLang="en-US" dirty="0" smtClean="0"/>
              <a:t> 可靠数据传输</a:t>
            </a:r>
            <a:endParaRPr lang="en-US" altLang="zh-CN" dirty="0" smtClean="0"/>
          </a:p>
          <a:p>
            <a:pPr>
              <a:lnSpc>
                <a:spcPct val="110000"/>
              </a:lnSpc>
            </a:pPr>
            <a:r>
              <a:rPr lang="zh-CN" altLang="en-US" dirty="0" smtClean="0"/>
              <a:t> 吞吐量</a:t>
            </a:r>
            <a:endParaRPr lang="en-US" altLang="zh-CN" dirty="0" smtClean="0"/>
          </a:p>
          <a:p>
            <a:pPr>
              <a:lnSpc>
                <a:spcPct val="110000"/>
              </a:lnSpc>
            </a:pPr>
            <a:r>
              <a:rPr lang="zh-CN" altLang="en-US" dirty="0" smtClean="0"/>
              <a:t> 定时</a:t>
            </a:r>
            <a:endParaRPr lang="en-US" altLang="zh-CN" dirty="0" smtClean="0"/>
          </a:p>
          <a:p>
            <a:pPr>
              <a:lnSpc>
                <a:spcPct val="110000"/>
              </a:lnSpc>
            </a:pPr>
            <a:r>
              <a:rPr lang="zh-CN" altLang="en-US" dirty="0" smtClean="0"/>
              <a:t> 安全性</a:t>
            </a:r>
            <a:endParaRPr lang="en-US" altLang="zh-CN" dirty="0" smtClean="0"/>
          </a:p>
          <a:p>
            <a:pPr marL="0" indent="0">
              <a:lnSpc>
                <a:spcPct val="110000"/>
              </a:lnSpc>
              <a:buNone/>
            </a:pPr>
            <a:r>
              <a:rPr lang="zh-CN" altLang="en-US" sz="3500" u="sng" dirty="0">
                <a:effectLst>
                  <a:outerShdw blurRad="38100" dist="38100" dir="2700000" algn="tl">
                    <a:srgbClr val="000000">
                      <a:alpha val="43137"/>
                    </a:srgbClr>
                  </a:outerShdw>
                </a:effectLst>
              </a:rPr>
              <a:t>应用层协议</a:t>
            </a:r>
            <a:r>
              <a:rPr lang="zh-CN" altLang="en-US" sz="3500" u="sng" dirty="0" smtClean="0">
                <a:effectLst>
                  <a:outerShdw blurRad="38100" dist="38100" dir="2700000" algn="tl">
                    <a:srgbClr val="000000">
                      <a:alpha val="43137"/>
                    </a:srgbClr>
                  </a:outerShdw>
                </a:effectLst>
              </a:rPr>
              <a:t>定义</a:t>
            </a:r>
            <a:endParaRPr lang="en-US" altLang="zh-CN" sz="3500" u="sng" dirty="0" smtClean="0">
              <a:effectLst>
                <a:outerShdw blurRad="38100" dist="38100" dir="2700000" algn="tl">
                  <a:srgbClr val="000000">
                    <a:alpha val="43137"/>
                  </a:srgbClr>
                </a:outerShdw>
              </a:effectLst>
            </a:endParaRPr>
          </a:p>
          <a:p>
            <a:pPr>
              <a:lnSpc>
                <a:spcPct val="110000"/>
              </a:lnSpc>
            </a:pPr>
            <a:r>
              <a:rPr lang="zh-CN" altLang="en-US" dirty="0" smtClean="0"/>
              <a:t> 报文</a:t>
            </a:r>
            <a:r>
              <a:rPr lang="zh-CN" altLang="en-US" dirty="0"/>
              <a:t>类型</a:t>
            </a:r>
            <a:endParaRPr lang="en-US" altLang="zh-CN" dirty="0"/>
          </a:p>
          <a:p>
            <a:pPr>
              <a:lnSpc>
                <a:spcPct val="110000"/>
              </a:lnSpc>
            </a:pPr>
            <a:r>
              <a:rPr lang="zh-CN" altLang="en-US" dirty="0" smtClean="0"/>
              <a:t> 报文</a:t>
            </a:r>
            <a:r>
              <a:rPr lang="zh-CN" altLang="en-US" dirty="0"/>
              <a:t>格式</a:t>
            </a:r>
            <a:endParaRPr lang="en-US" altLang="zh-CN" dirty="0"/>
          </a:p>
          <a:p>
            <a:pPr>
              <a:lnSpc>
                <a:spcPct val="110000"/>
              </a:lnSpc>
            </a:pPr>
            <a:r>
              <a:rPr lang="zh-CN" altLang="en-US" dirty="0" smtClean="0"/>
              <a:t> 报文</a:t>
            </a:r>
            <a:r>
              <a:rPr lang="zh-CN" altLang="en-US" dirty="0"/>
              <a:t>语义</a:t>
            </a:r>
            <a:endParaRPr lang="en-US" altLang="zh-CN" dirty="0"/>
          </a:p>
          <a:p>
            <a:pPr>
              <a:lnSpc>
                <a:spcPct val="110000"/>
              </a:lnSpc>
            </a:pPr>
            <a:r>
              <a:rPr lang="zh-CN" altLang="en-US" dirty="0" smtClean="0"/>
              <a:t> 信息</a:t>
            </a:r>
            <a:r>
              <a:rPr lang="zh-CN" altLang="en-US" dirty="0"/>
              <a:t>交互的规则</a:t>
            </a:r>
            <a:endParaRPr lang="en-US" altLang="zh-CN" dirty="0"/>
          </a:p>
          <a:p>
            <a:pPr marL="0" indent="0">
              <a:buNone/>
            </a:pPr>
            <a:endParaRPr lang="en-US" altLang="zh-CN" dirty="0" smtClean="0"/>
          </a:p>
          <a:p>
            <a:endParaRPr lang="en-US" altLang="zh-CN" dirty="0" smtClean="0"/>
          </a:p>
        </p:txBody>
      </p:sp>
    </p:spTree>
    <p:extLst>
      <p:ext uri="{BB962C8B-B14F-4D97-AF65-F5344CB8AC3E}">
        <p14:creationId xmlns:p14="http://schemas.microsoft.com/office/powerpoint/2010/main" val="138797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50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par>
                                <p:cTn id="29" presetID="22" presetClass="entr" presetSubtype="1" fill="hold" nodeType="withEffect">
                                  <p:stCondLst>
                                    <p:cond delay="5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up)">
                                      <p:cBhvr>
                                        <p:cTn id="31" dur="500"/>
                                        <p:tgtEl>
                                          <p:spTgt spid="3">
                                            <p:txEl>
                                              <p:pRg st="6" end="6"/>
                                            </p:txEl>
                                          </p:spTgt>
                                        </p:tgtEl>
                                      </p:cBhvr>
                                    </p:animEffect>
                                  </p:childTnLst>
                                </p:cTn>
                              </p:par>
                              <p:par>
                                <p:cTn id="32" presetID="22" presetClass="entr" presetSubtype="1" fill="hold" nodeType="withEffect">
                                  <p:stCondLst>
                                    <p:cond delay="50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up)">
                                      <p:cBhvr>
                                        <p:cTn id="34" dur="500"/>
                                        <p:tgtEl>
                                          <p:spTgt spid="3">
                                            <p:txEl>
                                              <p:pRg st="7" end="7"/>
                                            </p:txEl>
                                          </p:spTgt>
                                        </p:tgtEl>
                                      </p:cBhvr>
                                    </p:animEffect>
                                  </p:childTnLst>
                                </p:cTn>
                              </p:par>
                              <p:par>
                                <p:cTn id="35" presetID="22" presetClass="entr" presetSubtype="1" fill="hold" nodeType="withEffect">
                                  <p:stCondLst>
                                    <p:cond delay="50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up)">
                                      <p:cBhvr>
                                        <p:cTn id="37" dur="500"/>
                                        <p:tgtEl>
                                          <p:spTgt spid="3">
                                            <p:txEl>
                                              <p:pRg st="8" end="8"/>
                                            </p:txEl>
                                          </p:spTgt>
                                        </p:tgtEl>
                                      </p:cBhvr>
                                    </p:animEffect>
                                  </p:childTnLst>
                                </p:cTn>
                              </p:par>
                              <p:par>
                                <p:cTn id="38" presetID="22" presetClass="entr" presetSubtype="1" fill="hold" nodeType="withEffect">
                                  <p:stCondLst>
                                    <p:cond delay="50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up)">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2.1 </a:t>
            </a:r>
            <a:r>
              <a:rPr lang="zh-CN" altLang="en-US" dirty="0"/>
              <a:t>应用层的运输服务</a:t>
            </a:r>
          </a:p>
        </p:txBody>
      </p:sp>
      <p:sp>
        <p:nvSpPr>
          <p:cNvPr id="3" name="内容占位符 2"/>
          <p:cNvSpPr>
            <a:spLocks noGrp="1"/>
          </p:cNvSpPr>
          <p:nvPr>
            <p:ph idx="1"/>
          </p:nvPr>
        </p:nvSpPr>
        <p:spPr>
          <a:xfrm>
            <a:off x="1982592" y="1007808"/>
            <a:ext cx="5168855" cy="584018"/>
          </a:xfrm>
          <a:solidFill>
            <a:srgbClr val="FFFF99"/>
          </a:solidFill>
          <a:ln>
            <a:solidFill>
              <a:schemeClr val="tx2">
                <a:lumMod val="40000"/>
                <a:lumOff val="60000"/>
              </a:schemeClr>
            </a:solidFill>
          </a:ln>
        </p:spPr>
        <p:txBody>
          <a:bodyPr>
            <a:normAutofit/>
          </a:bodyPr>
          <a:lstStyle/>
          <a:p>
            <a:pPr marL="0" indent="0">
              <a:buNone/>
            </a:pPr>
            <a:r>
              <a:rPr lang="zh-CN" altLang="en-US" dirty="0" smtClean="0"/>
              <a:t>不同应用对传输服务的要求</a:t>
            </a:r>
            <a:endParaRPr lang="zh-CN" altLang="en-US" dirty="0"/>
          </a:p>
        </p:txBody>
      </p:sp>
      <p:grpSp>
        <p:nvGrpSpPr>
          <p:cNvPr id="16" name="组合 15"/>
          <p:cNvGrpSpPr/>
          <p:nvPr/>
        </p:nvGrpSpPr>
        <p:grpSpPr>
          <a:xfrm>
            <a:off x="411182" y="2004509"/>
            <a:ext cx="8251875" cy="2911928"/>
            <a:chOff x="1129180" y="2382928"/>
            <a:chExt cx="7143401" cy="2018139"/>
          </a:xfrm>
        </p:grpSpPr>
        <p:sp>
          <p:nvSpPr>
            <p:cNvPr id="4" name="Text Box 3"/>
            <p:cNvSpPr txBox="1">
              <a:spLocks noChangeArrowheads="1"/>
            </p:cNvSpPr>
            <p:nvPr/>
          </p:nvSpPr>
          <p:spPr bwMode="auto">
            <a:xfrm>
              <a:off x="1129180" y="2382928"/>
              <a:ext cx="2082764" cy="201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r">
                <a:lnSpc>
                  <a:spcPct val="100000"/>
                </a:lnSpc>
                <a:spcBef>
                  <a:spcPct val="0"/>
                </a:spcBef>
                <a:buClrTx/>
                <a:buSzTx/>
                <a:buFontTx/>
                <a:buNone/>
              </a:pPr>
              <a:r>
                <a:rPr lang="en-US" altLang="zh-CN" sz="2000" b="1" dirty="0">
                  <a:latin typeface="Arial" panose="020B0604020202020204" pitchFamily="34" charset="0"/>
                </a:rPr>
                <a:t>application</a:t>
              </a:r>
              <a:endParaRPr lang="en-US" altLang="zh-CN" sz="2000" dirty="0">
                <a:latin typeface="Arial" panose="020B0604020202020204" pitchFamily="34" charset="0"/>
              </a:endParaRPr>
            </a:p>
            <a:p>
              <a:pPr algn="r">
                <a:lnSpc>
                  <a:spcPct val="100000"/>
                </a:lnSpc>
                <a:spcBef>
                  <a:spcPct val="0"/>
                </a:spcBef>
                <a:buClrTx/>
                <a:buSzTx/>
                <a:buFontTx/>
                <a:buNone/>
              </a:pPr>
              <a:endParaRPr lang="en-US" altLang="zh-CN" sz="1500" dirty="0">
                <a:latin typeface="Arial" panose="020B0604020202020204" pitchFamily="34" charset="0"/>
              </a:endParaRPr>
            </a:p>
            <a:p>
              <a:pPr algn="r">
                <a:lnSpc>
                  <a:spcPct val="100000"/>
                </a:lnSpc>
                <a:spcBef>
                  <a:spcPct val="0"/>
                </a:spcBef>
                <a:buClrTx/>
                <a:buSzTx/>
                <a:buFontTx/>
                <a:buNone/>
              </a:pPr>
              <a:r>
                <a:rPr lang="en-US" altLang="zh-CN" sz="1800" dirty="0">
                  <a:latin typeface="Arial" panose="020B0604020202020204" pitchFamily="34" charset="0"/>
                </a:rPr>
                <a:t>file transfer</a:t>
              </a:r>
            </a:p>
            <a:p>
              <a:pPr algn="r">
                <a:lnSpc>
                  <a:spcPct val="100000"/>
                </a:lnSpc>
                <a:spcBef>
                  <a:spcPct val="0"/>
                </a:spcBef>
                <a:buClrTx/>
                <a:buSzTx/>
                <a:buFontTx/>
                <a:buNone/>
              </a:pPr>
              <a:r>
                <a:rPr lang="en-US" altLang="zh-CN" sz="1800" dirty="0">
                  <a:latin typeface="Arial" panose="020B0604020202020204" pitchFamily="34" charset="0"/>
                </a:rPr>
                <a:t>e-mail</a:t>
              </a:r>
            </a:p>
            <a:p>
              <a:pPr algn="r">
                <a:lnSpc>
                  <a:spcPct val="100000"/>
                </a:lnSpc>
                <a:spcBef>
                  <a:spcPct val="0"/>
                </a:spcBef>
                <a:buClrTx/>
                <a:buSzTx/>
                <a:buFontTx/>
                <a:buNone/>
              </a:pPr>
              <a:r>
                <a:rPr lang="en-US" altLang="zh-CN" sz="1800" dirty="0">
                  <a:latin typeface="Arial" panose="020B0604020202020204" pitchFamily="34" charset="0"/>
                </a:rPr>
                <a:t>Web documents</a:t>
              </a:r>
            </a:p>
            <a:p>
              <a:pPr algn="r">
                <a:lnSpc>
                  <a:spcPct val="100000"/>
                </a:lnSpc>
                <a:spcBef>
                  <a:spcPct val="0"/>
                </a:spcBef>
                <a:buClrTx/>
                <a:buSzTx/>
                <a:buFontTx/>
                <a:buNone/>
              </a:pPr>
              <a:r>
                <a:rPr lang="en-US" altLang="zh-CN" sz="1800" dirty="0">
                  <a:latin typeface="Arial" panose="020B0604020202020204" pitchFamily="34" charset="0"/>
                </a:rPr>
                <a:t>real-time audio/video</a:t>
              </a:r>
            </a:p>
            <a:p>
              <a:pPr algn="r">
                <a:lnSpc>
                  <a:spcPct val="100000"/>
                </a:lnSpc>
                <a:spcBef>
                  <a:spcPct val="0"/>
                </a:spcBef>
                <a:buClrTx/>
                <a:buSzTx/>
                <a:buFontTx/>
                <a:buNone/>
              </a:pPr>
              <a:endParaRPr lang="en-US" altLang="zh-CN" sz="1800" dirty="0">
                <a:latin typeface="Arial" panose="020B0604020202020204" pitchFamily="34" charset="0"/>
              </a:endParaRPr>
            </a:p>
            <a:p>
              <a:pPr algn="r">
                <a:lnSpc>
                  <a:spcPct val="100000"/>
                </a:lnSpc>
                <a:spcBef>
                  <a:spcPct val="0"/>
                </a:spcBef>
                <a:buClrTx/>
                <a:buSzTx/>
                <a:buFontTx/>
                <a:buNone/>
              </a:pPr>
              <a:r>
                <a:rPr lang="en-US" altLang="zh-CN" sz="1800" dirty="0">
                  <a:latin typeface="Arial" panose="020B0604020202020204" pitchFamily="34" charset="0"/>
                </a:rPr>
                <a:t>stored audio/video</a:t>
              </a:r>
            </a:p>
            <a:p>
              <a:pPr algn="r">
                <a:lnSpc>
                  <a:spcPct val="100000"/>
                </a:lnSpc>
                <a:spcBef>
                  <a:spcPct val="0"/>
                </a:spcBef>
                <a:buClrTx/>
                <a:buSzTx/>
                <a:buFontTx/>
                <a:buNone/>
              </a:pPr>
              <a:r>
                <a:rPr lang="en-US" altLang="zh-CN" sz="1800" dirty="0">
                  <a:latin typeface="Arial" panose="020B0604020202020204" pitchFamily="34" charset="0"/>
                </a:rPr>
                <a:t>interactive games</a:t>
              </a:r>
            </a:p>
            <a:p>
              <a:pPr algn="r">
                <a:lnSpc>
                  <a:spcPct val="100000"/>
                </a:lnSpc>
                <a:spcBef>
                  <a:spcPct val="0"/>
                </a:spcBef>
                <a:buClrTx/>
                <a:buSzTx/>
                <a:buFontTx/>
                <a:buNone/>
              </a:pPr>
              <a:r>
                <a:rPr lang="en-US" altLang="zh-CN" sz="1800" dirty="0">
                  <a:latin typeface="Arial" panose="020B0604020202020204" pitchFamily="34" charset="0"/>
                </a:rPr>
                <a:t>text messaging</a:t>
              </a:r>
              <a:endParaRPr lang="en-US" altLang="zh-CN" sz="2400" dirty="0">
                <a:latin typeface="Times New Roman" panose="02020603050405020304" pitchFamily="18" charset="0"/>
              </a:endParaRPr>
            </a:p>
          </p:txBody>
        </p:sp>
        <p:sp>
          <p:nvSpPr>
            <p:cNvPr id="5" name="Text Box 4"/>
            <p:cNvSpPr txBox="1">
              <a:spLocks noChangeArrowheads="1"/>
            </p:cNvSpPr>
            <p:nvPr/>
          </p:nvSpPr>
          <p:spPr bwMode="auto">
            <a:xfrm>
              <a:off x="3303884" y="2385309"/>
              <a:ext cx="1514887" cy="201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zh-CN" sz="2000" b="1" dirty="0">
                  <a:latin typeface="Arial" panose="020B0604020202020204" pitchFamily="34" charset="0"/>
                </a:rPr>
                <a:t>data loss</a:t>
              </a:r>
              <a:endParaRPr lang="en-US" altLang="zh-CN" sz="2000" dirty="0">
                <a:latin typeface="Arial" panose="020B0604020202020204" pitchFamily="34" charset="0"/>
              </a:endParaRPr>
            </a:p>
            <a:p>
              <a:pPr>
                <a:lnSpc>
                  <a:spcPct val="100000"/>
                </a:lnSpc>
                <a:spcBef>
                  <a:spcPct val="0"/>
                </a:spcBef>
                <a:buClrTx/>
                <a:buSzTx/>
                <a:buFontTx/>
                <a:buNone/>
              </a:pPr>
              <a:endParaRPr lang="en-US" altLang="zh-CN" sz="1500" dirty="0">
                <a:latin typeface="Arial" panose="020B0604020202020204" pitchFamily="34" charset="0"/>
              </a:endParaRPr>
            </a:p>
            <a:p>
              <a:pPr>
                <a:lnSpc>
                  <a:spcPct val="100000"/>
                </a:lnSpc>
                <a:spcBef>
                  <a:spcPct val="0"/>
                </a:spcBef>
                <a:buClrTx/>
                <a:buSzTx/>
                <a:buFontTx/>
                <a:buNone/>
              </a:pPr>
              <a:r>
                <a:rPr lang="en-US" altLang="zh-CN" sz="1800" dirty="0">
                  <a:latin typeface="Arial" panose="020B0604020202020204" pitchFamily="34" charset="0"/>
                </a:rPr>
                <a:t>no loss</a:t>
              </a:r>
            </a:p>
            <a:p>
              <a:pPr>
                <a:lnSpc>
                  <a:spcPct val="100000"/>
                </a:lnSpc>
                <a:spcBef>
                  <a:spcPct val="0"/>
                </a:spcBef>
                <a:buClrTx/>
                <a:buSzTx/>
                <a:buFontTx/>
                <a:buNone/>
              </a:pPr>
              <a:r>
                <a:rPr lang="en-US" altLang="zh-CN" sz="1800" dirty="0">
                  <a:latin typeface="Arial" panose="020B0604020202020204" pitchFamily="34" charset="0"/>
                </a:rPr>
                <a:t>no loss</a:t>
              </a:r>
            </a:p>
            <a:p>
              <a:pPr>
                <a:lnSpc>
                  <a:spcPct val="100000"/>
                </a:lnSpc>
                <a:spcBef>
                  <a:spcPct val="0"/>
                </a:spcBef>
                <a:buClrTx/>
                <a:buSzTx/>
                <a:buFontTx/>
                <a:buNone/>
              </a:pPr>
              <a:r>
                <a:rPr lang="en-US" altLang="zh-CN" sz="1800" dirty="0">
                  <a:latin typeface="Arial" panose="020B0604020202020204" pitchFamily="34" charset="0"/>
                </a:rPr>
                <a:t>no loss</a:t>
              </a:r>
            </a:p>
            <a:p>
              <a:pPr>
                <a:lnSpc>
                  <a:spcPct val="100000"/>
                </a:lnSpc>
                <a:spcBef>
                  <a:spcPct val="0"/>
                </a:spcBef>
                <a:buClrTx/>
                <a:buSzTx/>
                <a:buFontTx/>
                <a:buNone/>
              </a:pPr>
              <a:r>
                <a:rPr lang="en-US" altLang="zh-CN" sz="1800" dirty="0">
                  <a:latin typeface="Arial" panose="020B0604020202020204" pitchFamily="34" charset="0"/>
                </a:rPr>
                <a:t>loss-tolerant</a:t>
              </a:r>
            </a:p>
            <a:p>
              <a:pPr>
                <a:lnSpc>
                  <a:spcPct val="100000"/>
                </a:lnSpc>
                <a:spcBef>
                  <a:spcPct val="0"/>
                </a:spcBef>
                <a:buClrTx/>
                <a:buSzTx/>
                <a:buFontTx/>
                <a:buNone/>
              </a:pPr>
              <a:endParaRPr lang="en-US" altLang="zh-CN" sz="1800" dirty="0">
                <a:latin typeface="Arial" panose="020B0604020202020204" pitchFamily="34" charset="0"/>
              </a:endParaRPr>
            </a:p>
            <a:p>
              <a:pPr>
                <a:lnSpc>
                  <a:spcPct val="100000"/>
                </a:lnSpc>
                <a:spcBef>
                  <a:spcPct val="0"/>
                </a:spcBef>
                <a:buClrTx/>
                <a:buSzTx/>
                <a:buFontTx/>
                <a:buNone/>
              </a:pPr>
              <a:r>
                <a:rPr lang="en-US" altLang="zh-CN" sz="1800" dirty="0">
                  <a:latin typeface="Arial" panose="020B0604020202020204" pitchFamily="34" charset="0"/>
                </a:rPr>
                <a:t>loss-tolerant</a:t>
              </a:r>
            </a:p>
            <a:p>
              <a:pPr>
                <a:lnSpc>
                  <a:spcPct val="100000"/>
                </a:lnSpc>
                <a:spcBef>
                  <a:spcPct val="0"/>
                </a:spcBef>
                <a:buClrTx/>
                <a:buSzTx/>
                <a:buFontTx/>
                <a:buNone/>
              </a:pPr>
              <a:r>
                <a:rPr lang="en-US" altLang="zh-CN" sz="1800" dirty="0">
                  <a:latin typeface="Arial" panose="020B0604020202020204" pitchFamily="34" charset="0"/>
                </a:rPr>
                <a:t>loss-tolerant</a:t>
              </a:r>
            </a:p>
            <a:p>
              <a:pPr>
                <a:lnSpc>
                  <a:spcPct val="100000"/>
                </a:lnSpc>
                <a:spcBef>
                  <a:spcPct val="0"/>
                </a:spcBef>
                <a:buClrTx/>
                <a:buSzTx/>
                <a:buFontTx/>
                <a:buNone/>
              </a:pPr>
              <a:r>
                <a:rPr lang="en-US" altLang="zh-CN" sz="1800" dirty="0">
                  <a:latin typeface="Arial" panose="020B0604020202020204" pitchFamily="34" charset="0"/>
                </a:rPr>
                <a:t>no loss</a:t>
              </a:r>
              <a:endParaRPr lang="en-US" altLang="zh-CN" sz="2400" dirty="0">
                <a:latin typeface="Times New Roman" panose="02020603050405020304" pitchFamily="18" charset="0"/>
              </a:endParaRPr>
            </a:p>
          </p:txBody>
        </p:sp>
        <p:sp>
          <p:nvSpPr>
            <p:cNvPr id="6" name="Text Box 5"/>
            <p:cNvSpPr txBox="1">
              <a:spLocks noChangeArrowheads="1"/>
            </p:cNvSpPr>
            <p:nvPr/>
          </p:nvSpPr>
          <p:spPr bwMode="auto">
            <a:xfrm>
              <a:off x="4598686" y="2384119"/>
              <a:ext cx="2110082" cy="1973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zh-CN" sz="2000" b="1" dirty="0">
                  <a:latin typeface="Arial" panose="020B0604020202020204" pitchFamily="34" charset="0"/>
                </a:rPr>
                <a:t>throughput</a:t>
              </a:r>
            </a:p>
            <a:p>
              <a:pPr>
                <a:lnSpc>
                  <a:spcPct val="100000"/>
                </a:lnSpc>
                <a:spcBef>
                  <a:spcPct val="0"/>
                </a:spcBef>
                <a:buClrTx/>
                <a:buSzTx/>
                <a:buFontTx/>
                <a:buNone/>
              </a:pPr>
              <a:endParaRPr lang="en-US" altLang="zh-CN" sz="1500" dirty="0">
                <a:latin typeface="Arial" panose="020B0604020202020204" pitchFamily="34" charset="0"/>
              </a:endParaRPr>
            </a:p>
            <a:p>
              <a:pPr>
                <a:lnSpc>
                  <a:spcPct val="100000"/>
                </a:lnSpc>
                <a:spcBef>
                  <a:spcPct val="0"/>
                </a:spcBef>
                <a:buClrTx/>
                <a:buSzTx/>
                <a:buFontTx/>
                <a:buNone/>
              </a:pPr>
              <a:r>
                <a:rPr lang="en-US" altLang="zh-CN" sz="1800" dirty="0">
                  <a:latin typeface="Arial" panose="020B0604020202020204" pitchFamily="34" charset="0"/>
                </a:rPr>
                <a:t>elastic</a:t>
              </a:r>
            </a:p>
            <a:p>
              <a:pPr>
                <a:lnSpc>
                  <a:spcPct val="100000"/>
                </a:lnSpc>
                <a:spcBef>
                  <a:spcPct val="0"/>
                </a:spcBef>
                <a:buClrTx/>
                <a:buSzTx/>
                <a:buFontTx/>
                <a:buNone/>
              </a:pPr>
              <a:r>
                <a:rPr lang="en-US" altLang="zh-CN" sz="1800" dirty="0">
                  <a:latin typeface="Arial" panose="020B0604020202020204" pitchFamily="34" charset="0"/>
                </a:rPr>
                <a:t>elastic</a:t>
              </a:r>
            </a:p>
            <a:p>
              <a:pPr>
                <a:lnSpc>
                  <a:spcPct val="100000"/>
                </a:lnSpc>
                <a:spcBef>
                  <a:spcPct val="0"/>
                </a:spcBef>
                <a:buClrTx/>
                <a:buSzTx/>
                <a:buFontTx/>
                <a:buNone/>
              </a:pPr>
              <a:r>
                <a:rPr lang="en-US" altLang="zh-CN" sz="1800" dirty="0">
                  <a:latin typeface="Arial" panose="020B0604020202020204" pitchFamily="34" charset="0"/>
                </a:rPr>
                <a:t>elastic</a:t>
              </a:r>
            </a:p>
            <a:p>
              <a:pPr>
                <a:lnSpc>
                  <a:spcPct val="100000"/>
                </a:lnSpc>
                <a:spcBef>
                  <a:spcPct val="0"/>
                </a:spcBef>
                <a:buClrTx/>
                <a:buSzTx/>
                <a:buFontTx/>
                <a:buNone/>
              </a:pPr>
              <a:r>
                <a:rPr lang="en-US" altLang="zh-CN" sz="1800" dirty="0">
                  <a:latin typeface="Arial" panose="020B0604020202020204" pitchFamily="34" charset="0"/>
                </a:rPr>
                <a:t>audio: 5kbps-1Mbps</a:t>
              </a:r>
            </a:p>
            <a:p>
              <a:pPr>
                <a:lnSpc>
                  <a:spcPct val="100000"/>
                </a:lnSpc>
                <a:spcBef>
                  <a:spcPct val="0"/>
                </a:spcBef>
                <a:buClrTx/>
                <a:buSzTx/>
                <a:buFontTx/>
                <a:buNone/>
              </a:pPr>
              <a:r>
                <a:rPr lang="en-US" altLang="zh-CN" sz="1800" dirty="0">
                  <a:latin typeface="Arial" panose="020B0604020202020204" pitchFamily="34" charset="0"/>
                </a:rPr>
                <a:t>video:10kbps-5Mbps</a:t>
              </a:r>
            </a:p>
            <a:p>
              <a:pPr>
                <a:lnSpc>
                  <a:spcPct val="100000"/>
                </a:lnSpc>
                <a:spcBef>
                  <a:spcPct val="0"/>
                </a:spcBef>
                <a:buClrTx/>
                <a:buSzTx/>
                <a:buFontTx/>
                <a:buNone/>
              </a:pPr>
              <a:r>
                <a:rPr lang="en-US" altLang="zh-CN" sz="1800" dirty="0">
                  <a:latin typeface="Arial" panose="020B0604020202020204" pitchFamily="34" charset="0"/>
                </a:rPr>
                <a:t>same as above </a:t>
              </a:r>
            </a:p>
            <a:p>
              <a:pPr>
                <a:lnSpc>
                  <a:spcPct val="100000"/>
                </a:lnSpc>
                <a:spcBef>
                  <a:spcPct val="0"/>
                </a:spcBef>
                <a:buClrTx/>
                <a:buSzTx/>
                <a:buFontTx/>
                <a:buNone/>
              </a:pPr>
              <a:r>
                <a:rPr lang="en-US" altLang="zh-CN" sz="1800" dirty="0">
                  <a:latin typeface="Arial" panose="020B0604020202020204" pitchFamily="34" charset="0"/>
                </a:rPr>
                <a:t>few kbps up</a:t>
              </a:r>
            </a:p>
            <a:p>
              <a:pPr>
                <a:lnSpc>
                  <a:spcPct val="100000"/>
                </a:lnSpc>
                <a:spcBef>
                  <a:spcPct val="0"/>
                </a:spcBef>
                <a:buClrTx/>
                <a:buSzTx/>
                <a:buFontTx/>
                <a:buNone/>
              </a:pPr>
              <a:r>
                <a:rPr lang="en-US" altLang="zh-CN" sz="1800" dirty="0">
                  <a:latin typeface="Arial" panose="020B0604020202020204" pitchFamily="34" charset="0"/>
                </a:rPr>
                <a:t>elastic</a:t>
              </a:r>
            </a:p>
          </p:txBody>
        </p:sp>
        <p:sp>
          <p:nvSpPr>
            <p:cNvPr id="7" name="Text Box 6"/>
            <p:cNvSpPr txBox="1">
              <a:spLocks noChangeArrowheads="1"/>
            </p:cNvSpPr>
            <p:nvPr/>
          </p:nvSpPr>
          <p:spPr bwMode="auto">
            <a:xfrm>
              <a:off x="6582694" y="2385309"/>
              <a:ext cx="1689887" cy="1973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zh-CN" sz="2000" b="1" dirty="0">
                  <a:latin typeface="Arial" panose="020B0604020202020204" pitchFamily="34" charset="0"/>
                </a:rPr>
                <a:t>time sensitive</a:t>
              </a:r>
              <a:endParaRPr lang="en-US" altLang="zh-CN" sz="2000" dirty="0">
                <a:latin typeface="Arial" panose="020B0604020202020204" pitchFamily="34" charset="0"/>
              </a:endParaRPr>
            </a:p>
            <a:p>
              <a:pPr>
                <a:lnSpc>
                  <a:spcPct val="100000"/>
                </a:lnSpc>
                <a:spcBef>
                  <a:spcPct val="0"/>
                </a:spcBef>
                <a:buClrTx/>
                <a:buSzTx/>
                <a:buFontTx/>
                <a:buNone/>
              </a:pPr>
              <a:endParaRPr lang="en-US" altLang="zh-CN" sz="1500" dirty="0">
                <a:latin typeface="Arial" panose="020B0604020202020204" pitchFamily="34" charset="0"/>
              </a:endParaRPr>
            </a:p>
            <a:p>
              <a:pPr>
                <a:lnSpc>
                  <a:spcPct val="100000"/>
                </a:lnSpc>
                <a:spcBef>
                  <a:spcPct val="0"/>
                </a:spcBef>
                <a:buClrTx/>
                <a:buSzTx/>
                <a:buFontTx/>
                <a:buNone/>
              </a:pPr>
              <a:r>
                <a:rPr lang="en-US" altLang="zh-CN" sz="1800" dirty="0">
                  <a:latin typeface="Arial" panose="020B0604020202020204" pitchFamily="34" charset="0"/>
                </a:rPr>
                <a:t>no</a:t>
              </a:r>
            </a:p>
            <a:p>
              <a:pPr>
                <a:lnSpc>
                  <a:spcPct val="100000"/>
                </a:lnSpc>
                <a:spcBef>
                  <a:spcPct val="0"/>
                </a:spcBef>
                <a:buClrTx/>
                <a:buSzTx/>
                <a:buFontTx/>
                <a:buNone/>
              </a:pPr>
              <a:r>
                <a:rPr lang="en-US" altLang="zh-CN" sz="1800" dirty="0">
                  <a:latin typeface="Arial" panose="020B0604020202020204" pitchFamily="34" charset="0"/>
                </a:rPr>
                <a:t>no</a:t>
              </a:r>
            </a:p>
            <a:p>
              <a:pPr>
                <a:lnSpc>
                  <a:spcPct val="100000"/>
                </a:lnSpc>
                <a:spcBef>
                  <a:spcPct val="0"/>
                </a:spcBef>
                <a:buClrTx/>
                <a:buSzTx/>
                <a:buFontTx/>
                <a:buNone/>
              </a:pPr>
              <a:r>
                <a:rPr lang="en-US" altLang="zh-CN" sz="1800" dirty="0">
                  <a:latin typeface="Arial" panose="020B0604020202020204" pitchFamily="34" charset="0"/>
                </a:rPr>
                <a:t>no</a:t>
              </a:r>
            </a:p>
            <a:p>
              <a:pPr>
                <a:lnSpc>
                  <a:spcPct val="100000"/>
                </a:lnSpc>
                <a:spcBef>
                  <a:spcPct val="0"/>
                </a:spcBef>
                <a:buClrTx/>
                <a:buSzTx/>
                <a:buFontTx/>
                <a:buNone/>
              </a:pPr>
              <a:r>
                <a:rPr lang="en-US" altLang="zh-CN" sz="1800" dirty="0">
                  <a:latin typeface="Arial" panose="020B0604020202020204" pitchFamily="34" charset="0"/>
                </a:rPr>
                <a:t>yes, 100</a:t>
              </a:r>
              <a:r>
                <a:rPr lang="ja-JP" altLang="en-US" sz="1800" dirty="0">
                  <a:latin typeface="Arial" panose="020B0604020202020204" pitchFamily="34" charset="0"/>
                </a:rPr>
                <a:t>’</a:t>
              </a:r>
              <a:r>
                <a:rPr lang="en-US" altLang="ja-JP" sz="1800" dirty="0">
                  <a:latin typeface="Arial" panose="020B0604020202020204" pitchFamily="34" charset="0"/>
                </a:rPr>
                <a:t>s </a:t>
              </a:r>
              <a:r>
                <a:rPr lang="en-US" altLang="ja-JP" sz="1800" dirty="0" err="1">
                  <a:latin typeface="Arial" panose="020B0604020202020204" pitchFamily="34" charset="0"/>
                </a:rPr>
                <a:t>msec</a:t>
              </a:r>
              <a:endParaRPr lang="en-US" altLang="ja-JP" sz="1800" dirty="0">
                <a:latin typeface="Arial" panose="020B0604020202020204" pitchFamily="34" charset="0"/>
              </a:endParaRPr>
            </a:p>
            <a:p>
              <a:pPr>
                <a:lnSpc>
                  <a:spcPct val="100000"/>
                </a:lnSpc>
                <a:spcBef>
                  <a:spcPct val="0"/>
                </a:spcBef>
                <a:buClrTx/>
                <a:buSzTx/>
                <a:buFontTx/>
                <a:buNone/>
              </a:pPr>
              <a:endParaRPr lang="en-US" altLang="zh-CN" sz="1800" dirty="0">
                <a:latin typeface="Arial" panose="020B0604020202020204" pitchFamily="34" charset="0"/>
              </a:endParaRPr>
            </a:p>
            <a:p>
              <a:pPr>
                <a:lnSpc>
                  <a:spcPct val="100000"/>
                </a:lnSpc>
                <a:spcBef>
                  <a:spcPct val="0"/>
                </a:spcBef>
                <a:buClrTx/>
                <a:buSzTx/>
                <a:buFontTx/>
                <a:buNone/>
              </a:pPr>
              <a:r>
                <a:rPr lang="en-US" altLang="zh-CN" sz="1800" dirty="0">
                  <a:latin typeface="Arial" panose="020B0604020202020204" pitchFamily="34" charset="0"/>
                </a:rPr>
                <a:t>yes, few secs</a:t>
              </a:r>
            </a:p>
            <a:p>
              <a:pPr>
                <a:lnSpc>
                  <a:spcPct val="100000"/>
                </a:lnSpc>
                <a:spcBef>
                  <a:spcPct val="0"/>
                </a:spcBef>
                <a:buClrTx/>
                <a:buSzTx/>
                <a:buFontTx/>
                <a:buNone/>
              </a:pPr>
              <a:r>
                <a:rPr lang="en-US" altLang="zh-CN" sz="1800" dirty="0">
                  <a:latin typeface="Arial" panose="020B0604020202020204" pitchFamily="34" charset="0"/>
                </a:rPr>
                <a:t>yes, 100</a:t>
              </a:r>
              <a:r>
                <a:rPr lang="ja-JP" altLang="en-US" sz="1800" dirty="0">
                  <a:latin typeface="Arial" panose="020B0604020202020204" pitchFamily="34" charset="0"/>
                </a:rPr>
                <a:t>’</a:t>
              </a:r>
              <a:r>
                <a:rPr lang="en-US" altLang="ja-JP" sz="1800" dirty="0">
                  <a:latin typeface="Arial" panose="020B0604020202020204" pitchFamily="34" charset="0"/>
                </a:rPr>
                <a:t>s </a:t>
              </a:r>
              <a:r>
                <a:rPr lang="en-US" altLang="ja-JP" sz="1800" dirty="0" err="1">
                  <a:latin typeface="Arial" panose="020B0604020202020204" pitchFamily="34" charset="0"/>
                </a:rPr>
                <a:t>msec</a:t>
              </a:r>
              <a:endParaRPr lang="en-US" altLang="ja-JP" sz="1800" dirty="0">
                <a:latin typeface="Arial" panose="020B0604020202020204" pitchFamily="34" charset="0"/>
              </a:endParaRPr>
            </a:p>
            <a:p>
              <a:pPr>
                <a:lnSpc>
                  <a:spcPct val="100000"/>
                </a:lnSpc>
                <a:spcBef>
                  <a:spcPct val="0"/>
                </a:spcBef>
                <a:buClrTx/>
                <a:buSzTx/>
                <a:buFontTx/>
                <a:buNone/>
              </a:pPr>
              <a:r>
                <a:rPr lang="en-US" altLang="zh-CN" sz="1800" dirty="0">
                  <a:latin typeface="Arial" panose="020B0604020202020204" pitchFamily="34" charset="0"/>
                </a:rPr>
                <a:t>yes and no</a:t>
              </a:r>
            </a:p>
          </p:txBody>
        </p:sp>
        <p:sp>
          <p:nvSpPr>
            <p:cNvPr id="8" name="Line 7"/>
            <p:cNvSpPr>
              <a:spLocks noChangeShapeType="1"/>
            </p:cNvSpPr>
            <p:nvPr/>
          </p:nvSpPr>
          <p:spPr bwMode="auto">
            <a:xfrm flipV="1">
              <a:off x="1874855" y="2716029"/>
              <a:ext cx="6197553" cy="7144"/>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 name="Line 8"/>
            <p:cNvSpPr>
              <a:spLocks noChangeShapeType="1"/>
            </p:cNvSpPr>
            <p:nvPr/>
          </p:nvSpPr>
          <p:spPr bwMode="auto">
            <a:xfrm flipV="1">
              <a:off x="1636387" y="2980284"/>
              <a:ext cx="6252191"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 name="Line 9"/>
            <p:cNvSpPr>
              <a:spLocks noChangeShapeType="1"/>
            </p:cNvSpPr>
            <p:nvPr/>
          </p:nvSpPr>
          <p:spPr bwMode="auto">
            <a:xfrm flipV="1">
              <a:off x="1643531" y="3173575"/>
              <a:ext cx="6252191"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 name="Line 10"/>
            <p:cNvSpPr>
              <a:spLocks noChangeShapeType="1"/>
            </p:cNvSpPr>
            <p:nvPr/>
          </p:nvSpPr>
          <p:spPr bwMode="auto">
            <a:xfrm flipV="1">
              <a:off x="1650675" y="3366866"/>
              <a:ext cx="6252191"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 name="Line 11"/>
            <p:cNvSpPr>
              <a:spLocks noChangeShapeType="1"/>
            </p:cNvSpPr>
            <p:nvPr/>
          </p:nvSpPr>
          <p:spPr bwMode="auto">
            <a:xfrm flipV="1">
              <a:off x="1664962" y="3739568"/>
              <a:ext cx="6252191"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3" name="Line 12"/>
            <p:cNvSpPr>
              <a:spLocks noChangeShapeType="1"/>
            </p:cNvSpPr>
            <p:nvPr/>
          </p:nvSpPr>
          <p:spPr bwMode="auto">
            <a:xfrm flipV="1">
              <a:off x="1629244" y="4130224"/>
              <a:ext cx="6252191"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4" name="Line 13"/>
            <p:cNvSpPr>
              <a:spLocks noChangeShapeType="1"/>
            </p:cNvSpPr>
            <p:nvPr/>
          </p:nvSpPr>
          <p:spPr bwMode="auto">
            <a:xfrm flipV="1">
              <a:off x="1629244" y="3929495"/>
              <a:ext cx="6252191"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5" name="Line 14"/>
            <p:cNvSpPr>
              <a:spLocks noChangeShapeType="1"/>
            </p:cNvSpPr>
            <p:nvPr/>
          </p:nvSpPr>
          <p:spPr bwMode="auto">
            <a:xfrm flipV="1">
              <a:off x="1600669" y="4345944"/>
              <a:ext cx="6252191"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grpSp>
    </p:spTree>
    <p:extLst>
      <p:ext uri="{BB962C8B-B14F-4D97-AF65-F5344CB8AC3E}">
        <p14:creationId xmlns:p14="http://schemas.microsoft.com/office/powerpoint/2010/main" val="98316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up)">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par>
                          <p:cTn id="13" fill="hold">
                            <p:stCondLst>
                              <p:cond delay="500"/>
                            </p:stCondLst>
                            <p:childTnLst>
                              <p:par>
                                <p:cTn id="14" presetID="53" presetClass="entr" presetSubtype="16" fill="hold" nodeType="afterEffect">
                                  <p:stCondLst>
                                    <p:cond delay="25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2760" y="0"/>
            <a:ext cx="8587080" cy="721558"/>
          </a:xfrm>
        </p:spPr>
        <p:txBody>
          <a:bodyPr>
            <a:normAutofit/>
          </a:bodyPr>
          <a:lstStyle/>
          <a:p>
            <a:r>
              <a:rPr lang="en-US" altLang="zh-CN" dirty="0" smtClean="0"/>
              <a:t>2.2 Web</a:t>
            </a:r>
            <a:r>
              <a:rPr lang="zh-CN" altLang="en-US" dirty="0" smtClean="0"/>
              <a:t>和</a:t>
            </a:r>
            <a:r>
              <a:rPr lang="en-US" altLang="zh-CN" dirty="0" smtClean="0"/>
              <a:t>HTTP</a:t>
            </a:r>
            <a:endParaRPr lang="zh-CN" altLang="en-US" dirty="0"/>
          </a:p>
        </p:txBody>
      </p:sp>
      <p:sp>
        <p:nvSpPr>
          <p:cNvPr id="3" name="内容占位符 2"/>
          <p:cNvSpPr>
            <a:spLocks noGrp="1"/>
          </p:cNvSpPr>
          <p:nvPr>
            <p:ph idx="1"/>
          </p:nvPr>
        </p:nvSpPr>
        <p:spPr>
          <a:xfrm>
            <a:off x="312421" y="833120"/>
            <a:ext cx="5397499" cy="4234180"/>
          </a:xfrm>
        </p:spPr>
        <p:txBody>
          <a:bodyPr>
            <a:normAutofit fontScale="85000" lnSpcReduction="10000"/>
          </a:bodyPr>
          <a:lstStyle/>
          <a:p>
            <a:pPr>
              <a:lnSpc>
                <a:spcPct val="110000"/>
              </a:lnSpc>
              <a:buFont typeface="Arial" panose="020B0604020202020204" pitchFamily="34" charset="0"/>
              <a:buChar char="•"/>
            </a:pPr>
            <a:r>
              <a:rPr lang="en-US" altLang="zh-CN" sz="2800" dirty="0" smtClean="0"/>
              <a:t>Web</a:t>
            </a:r>
            <a:r>
              <a:rPr lang="zh-CN" altLang="en-US" sz="2800" dirty="0" smtClean="0"/>
              <a:t>（</a:t>
            </a:r>
            <a:r>
              <a:rPr lang="en-US" altLang="zh-CN" sz="2800" dirty="0" smtClean="0"/>
              <a:t>or WWW</a:t>
            </a:r>
            <a:r>
              <a:rPr lang="zh-CN" altLang="en-US" sz="2800" dirty="0" smtClean="0"/>
              <a:t>）是互联网上分布式的</a:t>
            </a:r>
            <a:r>
              <a:rPr lang="zh-CN" altLang="en-US" sz="2800" dirty="0" smtClean="0">
                <a:solidFill>
                  <a:srgbClr val="FF0000"/>
                </a:solidFill>
              </a:rPr>
              <a:t>超文本</a:t>
            </a:r>
            <a:r>
              <a:rPr lang="en-US" altLang="zh-CN" sz="2800" dirty="0" smtClean="0">
                <a:solidFill>
                  <a:srgbClr val="FF0000"/>
                </a:solidFill>
              </a:rPr>
              <a:t>/</a:t>
            </a:r>
            <a:r>
              <a:rPr lang="zh-CN" altLang="en-US" sz="2800" dirty="0" smtClean="0">
                <a:solidFill>
                  <a:srgbClr val="FF0000"/>
                </a:solidFill>
              </a:rPr>
              <a:t>超媒体</a:t>
            </a:r>
            <a:r>
              <a:rPr lang="zh-CN" altLang="en-US" sz="2800" dirty="0" smtClean="0"/>
              <a:t>系统，是由超链接连接而成的大规模信息和多媒体的集合（页面的形式）。</a:t>
            </a:r>
            <a:endParaRPr lang="en-US" altLang="zh-CN" sz="2800" dirty="0" smtClean="0"/>
          </a:p>
          <a:p>
            <a:pPr>
              <a:lnSpc>
                <a:spcPct val="110000"/>
              </a:lnSpc>
              <a:buFont typeface="Arial" panose="020B0604020202020204" pitchFamily="34" charset="0"/>
              <a:buChar char="•"/>
            </a:pPr>
            <a:r>
              <a:rPr lang="zh-CN" altLang="en-US" sz="2800" dirty="0"/>
              <a:t>页面</a:t>
            </a:r>
            <a:r>
              <a:rPr lang="zh-CN" altLang="en-US" sz="2800" dirty="0" smtClean="0"/>
              <a:t>可以包含指向世界</a:t>
            </a:r>
            <a:r>
              <a:rPr lang="zh-CN" altLang="en-US" sz="2800" dirty="0"/>
              <a:t>上任何一个连接到</a:t>
            </a:r>
            <a:r>
              <a:rPr lang="en-US" altLang="zh-CN" sz="2800" dirty="0"/>
              <a:t>Internet</a:t>
            </a:r>
            <a:r>
              <a:rPr lang="zh-CN" altLang="en-US" sz="2800" dirty="0"/>
              <a:t>上</a:t>
            </a:r>
            <a:r>
              <a:rPr lang="zh-CN" altLang="en-US" sz="2800" dirty="0" smtClean="0"/>
              <a:t>的其他页面的链接。</a:t>
            </a:r>
            <a:endParaRPr lang="en-US" altLang="zh-CN" sz="2800" dirty="0"/>
          </a:p>
          <a:p>
            <a:pPr>
              <a:lnSpc>
                <a:spcPct val="110000"/>
              </a:lnSpc>
              <a:buFont typeface="Arial" panose="020B0604020202020204" pitchFamily="34" charset="0"/>
              <a:buChar char="•"/>
            </a:pPr>
            <a:r>
              <a:rPr lang="zh-CN" altLang="en-US" sz="2800" dirty="0" smtClean="0"/>
              <a:t>超文本</a:t>
            </a:r>
            <a:r>
              <a:rPr lang="en-US" altLang="zh-CN" sz="2800" dirty="0" smtClean="0"/>
              <a:t>:</a:t>
            </a:r>
            <a:r>
              <a:rPr lang="zh-CN" altLang="en-US" sz="2800" dirty="0" smtClean="0"/>
              <a:t>就是</a:t>
            </a:r>
            <a:r>
              <a:rPr lang="zh-CN" altLang="en-US" sz="2800" dirty="0"/>
              <a:t>用超链接的方法</a:t>
            </a:r>
            <a:r>
              <a:rPr lang="zh-CN" altLang="en-US" sz="2800" dirty="0" smtClean="0"/>
              <a:t>，让一</a:t>
            </a:r>
            <a:r>
              <a:rPr lang="zh-CN" altLang="en-US" sz="2800" dirty="0"/>
              <a:t>个页面链接指向另一个</a:t>
            </a:r>
            <a:r>
              <a:rPr lang="zh-CN" altLang="en-US" sz="2800" dirty="0" smtClean="0"/>
              <a:t>页面。</a:t>
            </a:r>
            <a:endParaRPr lang="en-US" altLang="zh-CN" sz="2800" dirty="0" smtClean="0"/>
          </a:p>
          <a:p>
            <a:pPr>
              <a:lnSpc>
                <a:spcPct val="110000"/>
              </a:lnSpc>
              <a:buFont typeface="Arial" panose="020B0604020202020204" pitchFamily="34" charset="0"/>
              <a:buChar char="•"/>
            </a:pPr>
            <a:r>
              <a:rPr lang="zh-CN" altLang="en-US" sz="2800" dirty="0"/>
              <a:t>超链接：链接到其他页面的文本字符串。</a:t>
            </a:r>
            <a:endParaRPr lang="en-US" altLang="zh-CN" sz="2800" dirty="0" smtClean="0"/>
          </a:p>
          <a:p>
            <a:endParaRPr lang="en-US" altLang="zh-CN" dirty="0" smtClean="0"/>
          </a:p>
        </p:txBody>
      </p:sp>
      <p:pic>
        <p:nvPicPr>
          <p:cNvPr id="7" name="图片 6"/>
          <p:cNvPicPr>
            <a:picLocks noChangeAspect="1"/>
          </p:cNvPicPr>
          <p:nvPr/>
        </p:nvPicPr>
        <p:blipFill>
          <a:blip r:embed="rId3"/>
          <a:stretch>
            <a:fillRect/>
          </a:stretch>
        </p:blipFill>
        <p:spPr>
          <a:xfrm>
            <a:off x="5646702" y="833120"/>
            <a:ext cx="3497299" cy="4824731"/>
          </a:xfrm>
          <a:prstGeom prst="rect">
            <a:avLst/>
          </a:prstGeom>
        </p:spPr>
      </p:pic>
      <p:pic>
        <p:nvPicPr>
          <p:cNvPr id="8" name="图片 7"/>
          <p:cNvPicPr>
            <a:picLocks noChangeAspect="1"/>
          </p:cNvPicPr>
          <p:nvPr/>
        </p:nvPicPr>
        <p:blipFill>
          <a:blip r:embed="rId4"/>
          <a:stretch>
            <a:fillRect/>
          </a:stretch>
        </p:blipFill>
        <p:spPr>
          <a:xfrm>
            <a:off x="165804" y="4841870"/>
            <a:ext cx="5509827" cy="1945009"/>
          </a:xfrm>
          <a:prstGeom prst="rect">
            <a:avLst/>
          </a:prstGeom>
        </p:spPr>
      </p:pic>
    </p:spTree>
    <p:extLst>
      <p:ext uri="{BB962C8B-B14F-4D97-AF65-F5344CB8AC3E}">
        <p14:creationId xmlns:p14="http://schemas.microsoft.com/office/powerpoint/2010/main" val="149330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53" presetClass="entr" presetSubtype="16" fill="hold" nodeType="afterEffect">
                                  <p:stCondLst>
                                    <p:cond delay="50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5000"/>
                            </p:stCondLst>
                            <p:childTnLst>
                              <p:par>
                                <p:cTn id="27" presetID="22" presetClass="entr" presetSubtype="8" fill="hold" nodeType="afterEffect">
                                  <p:stCondLst>
                                    <p:cond delay="25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307854" y="0"/>
            <a:ext cx="8571985" cy="731718"/>
          </a:xfrm>
        </p:spPr>
        <p:txBody>
          <a:bodyPr>
            <a:normAutofit/>
          </a:bodyPr>
          <a:lstStyle/>
          <a:p>
            <a:r>
              <a:rPr lang="en-US" altLang="zh-CN" dirty="0" smtClean="0"/>
              <a:t>2.2 Web</a:t>
            </a:r>
            <a:r>
              <a:rPr lang="zh-CN" altLang="en-US" dirty="0" smtClean="0"/>
              <a:t>的工作方式</a:t>
            </a:r>
            <a:endParaRPr lang="zh-CN" altLang="en-US" dirty="0"/>
          </a:p>
        </p:txBody>
      </p:sp>
      <p:sp>
        <p:nvSpPr>
          <p:cNvPr id="3" name="内容占位符 2"/>
          <p:cNvSpPr>
            <a:spLocks noGrp="1"/>
          </p:cNvSpPr>
          <p:nvPr>
            <p:ph idx="1"/>
          </p:nvPr>
        </p:nvSpPr>
        <p:spPr>
          <a:xfrm>
            <a:off x="307854" y="979196"/>
            <a:ext cx="8571985" cy="4850104"/>
          </a:xfrm>
        </p:spPr>
        <p:txBody>
          <a:bodyPr>
            <a:normAutofit/>
          </a:bodyPr>
          <a:lstStyle/>
          <a:p>
            <a:pPr>
              <a:lnSpc>
                <a:spcPct val="110000"/>
              </a:lnSpc>
            </a:pPr>
            <a:r>
              <a:rPr lang="zh-CN" altLang="en-US" dirty="0">
                <a:latin typeface="Times New Roman" panose="02020603050405020304" pitchFamily="18" charset="0"/>
              </a:rPr>
              <a:t>万维网以</a:t>
            </a:r>
            <a:r>
              <a:rPr lang="zh-CN" altLang="en-US" dirty="0">
                <a:solidFill>
                  <a:srgbClr val="FF0000"/>
                </a:solidFill>
                <a:latin typeface="Times New Roman" panose="02020603050405020304" pitchFamily="18" charset="0"/>
              </a:rPr>
              <a:t>客户</a:t>
            </a:r>
            <a:r>
              <a:rPr lang="zh-CN" altLang="en-US" dirty="0">
                <a:solidFill>
                  <a:srgbClr val="FF0000"/>
                </a:solidFill>
                <a:latin typeface="Times New Roman" panose="02020603050405020304" pitchFamily="18" charset="0"/>
                <a:sym typeface="Symbol" pitchFamily="18" charset="2"/>
              </a:rPr>
              <a:t></a:t>
            </a:r>
            <a:r>
              <a:rPr lang="zh-CN" altLang="en-US" dirty="0">
                <a:solidFill>
                  <a:srgbClr val="FF0000"/>
                </a:solidFill>
                <a:latin typeface="Times New Roman" panose="02020603050405020304" pitchFamily="18" charset="0"/>
              </a:rPr>
              <a:t>服务器</a:t>
            </a:r>
            <a:r>
              <a:rPr lang="zh-CN" altLang="en-US" dirty="0">
                <a:latin typeface="Times New Roman" panose="02020603050405020304" pitchFamily="18" charset="0"/>
              </a:rPr>
              <a:t>方式工作。</a:t>
            </a:r>
          </a:p>
          <a:p>
            <a:pPr>
              <a:lnSpc>
                <a:spcPct val="110000"/>
              </a:lnSpc>
            </a:pPr>
            <a:r>
              <a:rPr lang="en-US" altLang="zh-CN" dirty="0">
                <a:solidFill>
                  <a:srgbClr val="FF0000"/>
                </a:solidFill>
                <a:latin typeface="Times New Roman" panose="02020603050405020304" pitchFamily="18" charset="0"/>
              </a:rPr>
              <a:t>Web</a:t>
            </a:r>
            <a:r>
              <a:rPr lang="zh-CN" altLang="en-US" dirty="0">
                <a:solidFill>
                  <a:srgbClr val="FF0000"/>
                </a:solidFill>
                <a:latin typeface="Times New Roman" panose="02020603050405020304" pitchFamily="18" charset="0"/>
              </a:rPr>
              <a:t>客户</a:t>
            </a:r>
            <a:r>
              <a:rPr lang="zh-CN" altLang="en-US" dirty="0" smtClean="0">
                <a:solidFill>
                  <a:srgbClr val="FF0000"/>
                </a:solidFill>
                <a:latin typeface="Times New Roman" panose="02020603050405020304" pitchFamily="18" charset="0"/>
              </a:rPr>
              <a:t>程序：浏览器</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 </a:t>
            </a:r>
          </a:p>
          <a:p>
            <a:pPr>
              <a:lnSpc>
                <a:spcPct val="110000"/>
              </a:lnSpc>
            </a:pPr>
            <a:r>
              <a:rPr lang="en-US" altLang="zh-CN" dirty="0" smtClean="0">
                <a:solidFill>
                  <a:srgbClr val="FF0000"/>
                </a:solidFill>
                <a:latin typeface="Times New Roman" panose="02020603050405020304" pitchFamily="18" charset="0"/>
              </a:rPr>
              <a:t>Web</a:t>
            </a:r>
            <a:r>
              <a:rPr lang="zh-CN" altLang="en-US" dirty="0" smtClean="0">
                <a:solidFill>
                  <a:srgbClr val="FF0000"/>
                </a:solidFill>
                <a:latin typeface="Times New Roman" panose="02020603050405020304" pitchFamily="18" charset="0"/>
              </a:rPr>
              <a:t>服务器：</a:t>
            </a:r>
            <a:r>
              <a:rPr lang="en-US" altLang="zh-CN" dirty="0">
                <a:latin typeface="Times New Roman" panose="02020603050405020304" pitchFamily="18" charset="0"/>
              </a:rPr>
              <a:t>Web</a:t>
            </a:r>
            <a:r>
              <a:rPr lang="zh-CN" altLang="en-US" dirty="0">
                <a:latin typeface="Times New Roman" panose="02020603050405020304" pitchFamily="18" charset="0"/>
              </a:rPr>
              <a:t>文档所驻留的</a:t>
            </a:r>
            <a:r>
              <a:rPr lang="zh-CN" altLang="en-US" dirty="0" smtClean="0">
                <a:latin typeface="Times New Roman" panose="02020603050405020304" pitchFamily="18" charset="0"/>
              </a:rPr>
              <a:t>计算机，运行</a:t>
            </a:r>
            <a:r>
              <a:rPr lang="en-US" altLang="zh-CN" dirty="0" smtClean="0">
                <a:solidFill>
                  <a:srgbClr val="FF0000"/>
                </a:solidFill>
                <a:latin typeface="Times New Roman" panose="02020603050405020304" pitchFamily="18" charset="0"/>
              </a:rPr>
              <a:t>Web</a:t>
            </a:r>
            <a:r>
              <a:rPr lang="zh-CN" altLang="en-US" dirty="0" smtClean="0">
                <a:solidFill>
                  <a:srgbClr val="FF0000"/>
                </a:solidFill>
                <a:latin typeface="Times New Roman" panose="02020603050405020304" pitchFamily="18" charset="0"/>
              </a:rPr>
              <a:t>服务器程序</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pPr>
              <a:lnSpc>
                <a:spcPct val="110000"/>
              </a:lnSpc>
            </a:pPr>
            <a:r>
              <a:rPr lang="zh-CN" altLang="en-US" dirty="0" smtClean="0">
                <a:latin typeface="Times New Roman" panose="02020603050405020304" pitchFamily="18" charset="0"/>
              </a:rPr>
              <a:t>客户</a:t>
            </a:r>
            <a:r>
              <a:rPr lang="zh-CN" altLang="en-US" dirty="0">
                <a:latin typeface="Times New Roman" panose="02020603050405020304" pitchFamily="18" charset="0"/>
              </a:rPr>
              <a:t>程序向服务器程序发出请求，服务器程序向客户程序送回客户所要</a:t>
            </a:r>
            <a:r>
              <a:rPr lang="zh-CN" altLang="en-US" dirty="0" smtClean="0">
                <a:latin typeface="Times New Roman" panose="02020603050405020304" pitchFamily="18" charset="0"/>
              </a:rPr>
              <a:t>的</a:t>
            </a:r>
            <a:r>
              <a:rPr lang="en-US" altLang="zh-CN" dirty="0">
                <a:solidFill>
                  <a:srgbClr val="FF0000"/>
                </a:solidFill>
                <a:latin typeface="Times New Roman" panose="02020603050405020304" pitchFamily="18" charset="0"/>
              </a:rPr>
              <a:t>Web</a:t>
            </a:r>
            <a:r>
              <a:rPr lang="zh-CN" altLang="en-US" dirty="0" smtClean="0">
                <a:solidFill>
                  <a:srgbClr val="FF0000"/>
                </a:solidFill>
                <a:latin typeface="Times New Roman" panose="02020603050405020304" pitchFamily="18" charset="0"/>
              </a:rPr>
              <a:t>文档。</a:t>
            </a:r>
            <a:endParaRPr lang="zh-CN" altLang="en-US" dirty="0">
              <a:solidFill>
                <a:srgbClr val="FF0000"/>
              </a:solidFill>
              <a:latin typeface="Times New Roman" panose="02020603050405020304" pitchFamily="18" charset="0"/>
            </a:endParaRPr>
          </a:p>
          <a:p>
            <a:pPr>
              <a:lnSpc>
                <a:spcPct val="110000"/>
              </a:lnSpc>
            </a:pPr>
            <a:r>
              <a:rPr lang="zh-CN" altLang="en-US" dirty="0">
                <a:solidFill>
                  <a:srgbClr val="FF0000"/>
                </a:solidFill>
                <a:latin typeface="Times New Roman" panose="02020603050405020304" pitchFamily="18" charset="0"/>
              </a:rPr>
              <a:t>页面 </a:t>
            </a:r>
            <a:r>
              <a:rPr lang="en-US" altLang="zh-CN" dirty="0">
                <a:latin typeface="Times New Roman" panose="02020603050405020304" pitchFamily="18" charset="0"/>
              </a:rPr>
              <a:t>(page</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：在</a:t>
            </a:r>
            <a:r>
              <a:rPr lang="zh-CN" altLang="en-US" dirty="0">
                <a:latin typeface="Times New Roman" panose="02020603050405020304" pitchFamily="18" charset="0"/>
              </a:rPr>
              <a:t>一个客户程序主窗口上显示出</a:t>
            </a:r>
            <a:r>
              <a:rPr lang="zh-CN" altLang="en-US" dirty="0" smtClean="0">
                <a:latin typeface="Times New Roman" panose="02020603050405020304" pitchFamily="18" charset="0"/>
              </a:rPr>
              <a:t>的</a:t>
            </a:r>
            <a:r>
              <a:rPr lang="en-US" altLang="zh-CN" dirty="0" smtClean="0">
                <a:latin typeface="Times New Roman" panose="02020603050405020304" pitchFamily="18" charset="0"/>
              </a:rPr>
              <a:t>Web</a:t>
            </a:r>
            <a:r>
              <a:rPr lang="zh-CN" altLang="en-US" dirty="0" smtClean="0">
                <a:latin typeface="Times New Roman" panose="02020603050405020304" pitchFamily="18" charset="0"/>
              </a:rPr>
              <a:t>文档。</a:t>
            </a:r>
            <a:endParaRPr lang="zh-CN" altLang="en-US" dirty="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val="50988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Web</a:t>
            </a:r>
            <a:r>
              <a:rPr lang="zh-CN" altLang="en-US" dirty="0" smtClean="0"/>
              <a:t>的基本问题</a:t>
            </a:r>
            <a:endParaRPr lang="zh-CN" altLang="en-US" dirty="0"/>
          </a:p>
        </p:txBody>
      </p:sp>
      <p:sp>
        <p:nvSpPr>
          <p:cNvPr id="3" name="内容占位符 2"/>
          <p:cNvSpPr>
            <a:spLocks noGrp="1"/>
          </p:cNvSpPr>
          <p:nvPr>
            <p:ph idx="1"/>
          </p:nvPr>
        </p:nvSpPr>
        <p:spPr>
          <a:xfrm>
            <a:off x="330200" y="945054"/>
            <a:ext cx="8483600" cy="3559456"/>
          </a:xfrm>
        </p:spPr>
        <p:txBody>
          <a:bodyPr>
            <a:normAutofit/>
          </a:bodyPr>
          <a:lstStyle/>
          <a:p>
            <a:pPr marL="514350" indent="-514350">
              <a:spcAft>
                <a:spcPts val="600"/>
              </a:spcAft>
              <a:buFont typeface="+mj-lt"/>
              <a:buAutoNum type="arabicPeriod"/>
            </a:pPr>
            <a:r>
              <a:rPr lang="zh-CN" altLang="en-US" i="1" u="sng" dirty="0" smtClean="0">
                <a:effectLst>
                  <a:outerShdw blurRad="38100" dist="38100" dir="2700000" algn="tl">
                    <a:srgbClr val="000000">
                      <a:alpha val="43137"/>
                    </a:srgbClr>
                  </a:outerShdw>
                </a:effectLst>
              </a:rPr>
              <a:t>对象在互联网中如何标志？</a:t>
            </a:r>
            <a:endParaRPr lang="en-US" altLang="zh-CN" i="1" u="sng" dirty="0" smtClean="0">
              <a:effectLst>
                <a:outerShdw blurRad="38100" dist="38100" dir="2700000" algn="tl">
                  <a:srgbClr val="000000">
                    <a:alpha val="43137"/>
                  </a:srgbClr>
                </a:outerShdw>
              </a:effectLst>
            </a:endParaRPr>
          </a:p>
          <a:p>
            <a:pPr marL="316531" indent="-316531">
              <a:spcBef>
                <a:spcPts val="554"/>
              </a:spcBef>
              <a:defRPr/>
            </a:pPr>
            <a:r>
              <a:rPr lang="zh-CN" altLang="en-US" dirty="0"/>
              <a:t>使用</a:t>
            </a:r>
            <a:r>
              <a:rPr lang="zh-CN" altLang="en-US" dirty="0">
                <a:solidFill>
                  <a:srgbClr val="FF0000"/>
                </a:solidFill>
              </a:rPr>
              <a:t>统一资源定位符</a:t>
            </a:r>
            <a:r>
              <a:rPr lang="zh-CN" altLang="en-US" dirty="0"/>
              <a:t> </a:t>
            </a:r>
            <a:r>
              <a:rPr lang="en-US" altLang="zh-CN" dirty="0"/>
              <a:t>URL (Uniform Resource Locator) </a:t>
            </a:r>
            <a:r>
              <a:rPr lang="zh-CN" altLang="en-US" dirty="0"/>
              <a:t>来标志万维网上的各种文档。</a:t>
            </a:r>
          </a:p>
          <a:p>
            <a:pPr marL="316531" indent="-316531">
              <a:spcBef>
                <a:spcPts val="554"/>
              </a:spcBef>
              <a:defRPr/>
            </a:pPr>
            <a:r>
              <a:rPr lang="zh-CN" altLang="en-US" dirty="0" smtClean="0"/>
              <a:t>每</a:t>
            </a:r>
            <a:r>
              <a:rPr lang="zh-CN" altLang="en-US" dirty="0"/>
              <a:t>一个文档在整个互联网的范围内具有唯一的标识符 </a:t>
            </a:r>
            <a:r>
              <a:rPr lang="en-US" altLang="zh-CN" dirty="0"/>
              <a:t>URL</a:t>
            </a:r>
            <a:r>
              <a:rPr lang="zh-CN" altLang="en-US" dirty="0"/>
              <a:t>。</a:t>
            </a:r>
            <a:r>
              <a:rPr lang="zh-CN" altLang="en-US" sz="3600" dirty="0"/>
              <a:t> </a:t>
            </a:r>
            <a:endParaRPr lang="en-US" altLang="zh-CN" dirty="0" smtClean="0"/>
          </a:p>
          <a:p>
            <a:r>
              <a:rPr lang="en-US" altLang="zh-CN" dirty="0" smtClean="0"/>
              <a:t>URL</a:t>
            </a:r>
            <a:r>
              <a:rPr lang="zh-CN" altLang="en-US" dirty="0"/>
              <a:t>的一般格式：</a:t>
            </a:r>
            <a:endParaRPr lang="en-US" altLang="zh-CN" dirty="0"/>
          </a:p>
          <a:p>
            <a:pPr marL="342900" lvl="1" indent="0">
              <a:buNone/>
            </a:pPr>
            <a:r>
              <a:rPr lang="en-US" altLang="zh-CN" dirty="0"/>
              <a:t>    &lt;</a:t>
            </a:r>
            <a:r>
              <a:rPr lang="zh-CN" altLang="en-US" dirty="0"/>
              <a:t>协议</a:t>
            </a:r>
            <a:r>
              <a:rPr lang="en-US" altLang="zh-CN" dirty="0"/>
              <a:t>&gt;://&lt;</a:t>
            </a:r>
            <a:r>
              <a:rPr lang="zh-CN" altLang="en-US" dirty="0"/>
              <a:t>主机</a:t>
            </a:r>
            <a:r>
              <a:rPr lang="en-US" altLang="zh-CN" dirty="0"/>
              <a:t>&gt;</a:t>
            </a:r>
            <a:r>
              <a:rPr lang="zh-CN" altLang="en-US" dirty="0"/>
              <a:t>（</a:t>
            </a:r>
            <a:r>
              <a:rPr lang="en-US" altLang="zh-CN" dirty="0"/>
              <a:t>:</a:t>
            </a:r>
            <a:r>
              <a:rPr lang="zh-CN" altLang="en-US" dirty="0"/>
              <a:t>端口）</a:t>
            </a:r>
            <a:r>
              <a:rPr lang="en-US" altLang="zh-CN" dirty="0"/>
              <a:t>/&lt;</a:t>
            </a:r>
            <a:r>
              <a:rPr lang="zh-CN" altLang="en-US" dirty="0"/>
              <a:t>路径</a:t>
            </a:r>
            <a:r>
              <a:rPr lang="en-US" altLang="zh-CN" dirty="0"/>
              <a:t>&gt;</a:t>
            </a:r>
          </a:p>
          <a:p>
            <a:endParaRPr lang="zh-CN" altLang="en-US" dirty="0"/>
          </a:p>
        </p:txBody>
      </p:sp>
      <p:grpSp>
        <p:nvGrpSpPr>
          <p:cNvPr id="4" name="Group 10"/>
          <p:cNvGrpSpPr>
            <a:grpSpLocks/>
          </p:cNvGrpSpPr>
          <p:nvPr/>
        </p:nvGrpSpPr>
        <p:grpSpPr bwMode="auto">
          <a:xfrm>
            <a:off x="1339883" y="4704715"/>
            <a:ext cx="6095332" cy="1229360"/>
            <a:chOff x="782" y="2955"/>
            <a:chExt cx="5211" cy="743"/>
          </a:xfrm>
        </p:grpSpPr>
        <p:sp>
          <p:nvSpPr>
            <p:cNvPr id="5" name="Text Box 5"/>
            <p:cNvSpPr txBox="1">
              <a:spLocks noChangeArrowheads="1"/>
            </p:cNvSpPr>
            <p:nvPr/>
          </p:nvSpPr>
          <p:spPr bwMode="auto">
            <a:xfrm>
              <a:off x="788" y="2955"/>
              <a:ext cx="520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zh-CN" sz="1800" dirty="0">
                  <a:latin typeface="Courier New" panose="02070309020205020404" pitchFamily="49" charset="0"/>
                </a:rPr>
                <a:t>http://www.someschool.edu/someDept/pic.gif</a:t>
              </a:r>
            </a:p>
          </p:txBody>
        </p:sp>
        <p:sp>
          <p:nvSpPr>
            <p:cNvPr id="6" name="AutoShape 6"/>
            <p:cNvSpPr>
              <a:spLocks/>
            </p:cNvSpPr>
            <p:nvPr/>
          </p:nvSpPr>
          <p:spPr bwMode="auto">
            <a:xfrm rot="16200000">
              <a:off x="2738" y="2272"/>
              <a:ext cx="57" cy="2083"/>
            </a:xfrm>
            <a:prstGeom prst="leftBrace">
              <a:avLst>
                <a:gd name="adj1" fmla="val 30453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Comic Sans MS" panose="030F0702030302020204" pitchFamily="66" charset="0"/>
              </a:endParaRPr>
            </a:p>
          </p:txBody>
        </p:sp>
        <p:sp>
          <p:nvSpPr>
            <p:cNvPr id="7" name="AutoShape 7"/>
            <p:cNvSpPr>
              <a:spLocks/>
            </p:cNvSpPr>
            <p:nvPr/>
          </p:nvSpPr>
          <p:spPr bwMode="auto">
            <a:xfrm rot="16200000">
              <a:off x="4807" y="2348"/>
              <a:ext cx="48" cy="1932"/>
            </a:xfrm>
            <a:prstGeom prst="leftBrace">
              <a:avLst>
                <a:gd name="adj1" fmla="val 30453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Comic Sans MS" panose="030F0702030302020204" pitchFamily="66" charset="0"/>
              </a:endParaRPr>
            </a:p>
          </p:txBody>
        </p:sp>
        <p:sp>
          <p:nvSpPr>
            <p:cNvPr id="8" name="Text Box 8"/>
            <p:cNvSpPr txBox="1">
              <a:spLocks noChangeArrowheads="1"/>
            </p:cNvSpPr>
            <p:nvPr/>
          </p:nvSpPr>
          <p:spPr bwMode="auto">
            <a:xfrm>
              <a:off x="2210" y="3388"/>
              <a:ext cx="109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zh-CN" sz="1800" dirty="0">
                  <a:latin typeface="Arial" panose="020B0604020202020204" pitchFamily="34" charset="0"/>
                </a:rPr>
                <a:t>host name</a:t>
              </a:r>
            </a:p>
          </p:txBody>
        </p:sp>
        <p:sp>
          <p:nvSpPr>
            <p:cNvPr id="9" name="Text Box 9"/>
            <p:cNvSpPr txBox="1">
              <a:spLocks noChangeArrowheads="1"/>
            </p:cNvSpPr>
            <p:nvPr/>
          </p:nvSpPr>
          <p:spPr bwMode="auto">
            <a:xfrm>
              <a:off x="4337" y="3362"/>
              <a:ext cx="111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zh-CN" sz="1800" dirty="0">
                  <a:latin typeface="Arial" panose="020B0604020202020204" pitchFamily="34" charset="0"/>
                </a:rPr>
                <a:t>path</a:t>
              </a:r>
              <a:r>
                <a:rPr lang="en-US" altLang="zh-CN" sz="1800" dirty="0">
                  <a:latin typeface="Comic Sans MS" panose="030F0702030302020204" pitchFamily="66" charset="0"/>
                </a:rPr>
                <a:t> </a:t>
              </a:r>
              <a:r>
                <a:rPr lang="en-US" altLang="zh-CN" sz="1800" dirty="0">
                  <a:latin typeface="Arial" panose="020B0604020202020204" pitchFamily="34" charset="0"/>
                </a:rPr>
                <a:t>name</a:t>
              </a:r>
            </a:p>
          </p:txBody>
        </p:sp>
        <p:sp>
          <p:nvSpPr>
            <p:cNvPr id="10" name="AutoShape 6"/>
            <p:cNvSpPr>
              <a:spLocks/>
            </p:cNvSpPr>
            <p:nvPr/>
          </p:nvSpPr>
          <p:spPr bwMode="auto">
            <a:xfrm rot="16200000">
              <a:off x="1133" y="3035"/>
              <a:ext cx="38" cy="547"/>
            </a:xfrm>
            <a:prstGeom prst="leftBrace">
              <a:avLst>
                <a:gd name="adj1" fmla="val 30453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Comic Sans MS" panose="030F0702030302020204" pitchFamily="66" charset="0"/>
              </a:endParaRPr>
            </a:p>
          </p:txBody>
        </p:sp>
        <p:sp>
          <p:nvSpPr>
            <p:cNvPr id="11" name="Text Box 8"/>
            <p:cNvSpPr txBox="1">
              <a:spLocks noChangeArrowheads="1"/>
            </p:cNvSpPr>
            <p:nvPr/>
          </p:nvSpPr>
          <p:spPr bwMode="auto">
            <a:xfrm>
              <a:off x="782" y="3386"/>
              <a:ext cx="87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zh-CN" sz="1800" dirty="0">
                  <a:latin typeface="Arial" panose="020B0604020202020204" pitchFamily="34" charset="0"/>
                </a:rPr>
                <a:t>protocol</a:t>
              </a:r>
            </a:p>
          </p:txBody>
        </p:sp>
      </p:grpSp>
    </p:spTree>
    <p:extLst>
      <p:ext uri="{BB962C8B-B14F-4D97-AF65-F5344CB8AC3E}">
        <p14:creationId xmlns:p14="http://schemas.microsoft.com/office/powerpoint/2010/main" val="146905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par>
                          <p:cTn id="13" fill="hold">
                            <p:stCondLst>
                              <p:cond delay="750"/>
                            </p:stCondLst>
                            <p:childTnLst>
                              <p:par>
                                <p:cTn id="14" presetID="22" presetClass="entr" presetSubtype="1" fill="hold" nodeType="afterEffect">
                                  <p:stCondLst>
                                    <p:cond delay="50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par>
                                <p:cTn id="17" presetID="22" presetClass="entr" presetSubtype="1" fill="hold" nodeType="with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par>
                                <p:cTn id="20" presetID="22" presetClass="entr" presetSubtype="1" fill="hold" nodeType="withEffect">
                                  <p:stCondLst>
                                    <p:cond delay="50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par>
                          <p:cTn id="23" fill="hold">
                            <p:stCondLst>
                              <p:cond delay="1750"/>
                            </p:stCondLst>
                            <p:childTnLst>
                              <p:par>
                                <p:cTn id="24" presetID="53" presetClass="entr" presetSubtype="16" fill="hold" nodeType="afterEffect">
                                  <p:stCondLst>
                                    <p:cond delay="50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a:t>
            </a:r>
            <a:r>
              <a:rPr lang="en-US" altLang="zh-CN" dirty="0"/>
              <a:t>Web</a:t>
            </a:r>
            <a:r>
              <a:rPr lang="zh-CN" altLang="en-US" dirty="0"/>
              <a:t>和</a:t>
            </a:r>
            <a:r>
              <a:rPr lang="en-US" altLang="zh-CN" dirty="0"/>
              <a:t>HTTP</a:t>
            </a:r>
            <a:endParaRPr lang="zh-CN" altLang="en-US" dirty="0"/>
          </a:p>
        </p:txBody>
      </p:sp>
      <p:sp>
        <p:nvSpPr>
          <p:cNvPr id="3" name="内容占位符 2"/>
          <p:cNvSpPr>
            <a:spLocks noGrp="1"/>
          </p:cNvSpPr>
          <p:nvPr>
            <p:ph idx="1"/>
          </p:nvPr>
        </p:nvSpPr>
        <p:spPr>
          <a:xfrm>
            <a:off x="330199" y="1520160"/>
            <a:ext cx="5319830" cy="5385465"/>
          </a:xfrm>
        </p:spPr>
        <p:txBody>
          <a:bodyPr>
            <a:normAutofit fontScale="85000" lnSpcReduction="20000"/>
          </a:bodyPr>
          <a:lstStyle/>
          <a:p>
            <a:pPr>
              <a:lnSpc>
                <a:spcPct val="120000"/>
              </a:lnSpc>
              <a:buFont typeface="Arial" panose="020B0604020202020204" pitchFamily="34" charset="0"/>
              <a:buChar char="•"/>
            </a:pPr>
            <a:r>
              <a:rPr lang="en-US" altLang="zh-CN" sz="3000" dirty="0">
                <a:latin typeface="Times New Roman" panose="02020603050405020304" pitchFamily="18" charset="0"/>
              </a:rPr>
              <a:t>Web</a:t>
            </a:r>
            <a:r>
              <a:rPr lang="zh-CN" altLang="en-US" sz="3000" dirty="0">
                <a:latin typeface="Times New Roman" panose="02020603050405020304" pitchFamily="18" charset="0"/>
              </a:rPr>
              <a:t>应用程序使用</a:t>
            </a:r>
            <a:r>
              <a:rPr lang="en-US" altLang="zh-CN" sz="3000" dirty="0">
                <a:solidFill>
                  <a:srgbClr val="FF0000"/>
                </a:solidFill>
                <a:latin typeface="Times New Roman" panose="02020603050405020304" pitchFamily="18" charset="0"/>
              </a:rPr>
              <a:t>HTTP</a:t>
            </a:r>
            <a:r>
              <a:rPr lang="zh-CN" altLang="en-US" sz="3000" dirty="0">
                <a:solidFill>
                  <a:srgbClr val="FF0000"/>
                </a:solidFill>
                <a:latin typeface="Times New Roman" panose="02020603050405020304" pitchFamily="18" charset="0"/>
              </a:rPr>
              <a:t>协议</a:t>
            </a:r>
            <a:r>
              <a:rPr lang="zh-CN" altLang="en-US" sz="3000" dirty="0">
                <a:latin typeface="Times New Roman" panose="02020603050405020304" pitchFamily="18" charset="0"/>
              </a:rPr>
              <a:t>进行</a:t>
            </a:r>
            <a:r>
              <a:rPr lang="zh-CN" altLang="en-US" sz="3000" dirty="0" smtClean="0">
                <a:latin typeface="Times New Roman" panose="02020603050405020304" pitchFamily="18" charset="0"/>
              </a:rPr>
              <a:t>通信。</a:t>
            </a:r>
            <a:endParaRPr lang="en-US" altLang="zh-CN" sz="3000" dirty="0" smtClean="0">
              <a:latin typeface="Times New Roman" panose="02020603050405020304" pitchFamily="18" charset="0"/>
            </a:endParaRPr>
          </a:p>
          <a:p>
            <a:pPr>
              <a:lnSpc>
                <a:spcPct val="110000"/>
              </a:lnSpc>
            </a:pPr>
            <a:r>
              <a:rPr lang="en-US" altLang="zh-CN" sz="3000" dirty="0" smtClean="0">
                <a:latin typeface="Times New Roman" panose="02020603050405020304" pitchFamily="18" charset="0"/>
              </a:rPr>
              <a:t>HTTP: </a:t>
            </a:r>
            <a:r>
              <a:rPr lang="en-US" altLang="zh-CN" sz="3000" dirty="0">
                <a:latin typeface="Times New Roman" panose="02020603050405020304" pitchFamily="18" charset="0"/>
              </a:rPr>
              <a:t>hypertext </a:t>
            </a:r>
            <a:r>
              <a:rPr lang="en-US" altLang="zh-CN" sz="3000" dirty="0" smtClean="0">
                <a:latin typeface="Times New Roman" panose="02020603050405020304" pitchFamily="18" charset="0"/>
              </a:rPr>
              <a:t>Transfer Protocol</a:t>
            </a:r>
            <a:r>
              <a:rPr lang="zh-CN" altLang="en-US" sz="3000" dirty="0" smtClean="0">
                <a:latin typeface="Times New Roman" panose="02020603050405020304" pitchFamily="18" charset="0"/>
              </a:rPr>
              <a:t>，超文本传输协议，是</a:t>
            </a:r>
            <a:r>
              <a:rPr lang="en-US" altLang="zh-CN" sz="3000" dirty="0" smtClean="0">
                <a:latin typeface="Times New Roman" panose="02020603050405020304" pitchFamily="18" charset="0"/>
              </a:rPr>
              <a:t>Web</a:t>
            </a:r>
            <a:r>
              <a:rPr lang="zh-CN" altLang="en-US" sz="3000" dirty="0" smtClean="0">
                <a:latin typeface="Times New Roman" panose="02020603050405020304" pitchFamily="18" charset="0"/>
              </a:rPr>
              <a:t>的应用层协议。</a:t>
            </a:r>
            <a:r>
              <a:rPr lang="zh-CN" altLang="en-US" sz="3000" dirty="0"/>
              <a:t>它使用 </a:t>
            </a:r>
            <a:r>
              <a:rPr lang="en-US" altLang="zh-CN" sz="3000" dirty="0">
                <a:solidFill>
                  <a:srgbClr val="FF0000"/>
                </a:solidFill>
              </a:rPr>
              <a:t>TCP </a:t>
            </a:r>
            <a:r>
              <a:rPr lang="zh-CN" altLang="en-US" sz="3000" dirty="0">
                <a:solidFill>
                  <a:srgbClr val="FF0000"/>
                </a:solidFill>
              </a:rPr>
              <a:t>连接</a:t>
            </a:r>
            <a:r>
              <a:rPr lang="zh-CN" altLang="en-US" sz="3000" dirty="0"/>
              <a:t>进行可靠</a:t>
            </a:r>
            <a:r>
              <a:rPr lang="zh-CN" altLang="en-US" sz="3000" dirty="0" smtClean="0"/>
              <a:t>的数据传送</a:t>
            </a:r>
            <a:r>
              <a:rPr lang="zh-CN" altLang="en-US" sz="3000" dirty="0"/>
              <a:t>。 </a:t>
            </a:r>
            <a:endParaRPr lang="en-US" altLang="zh-CN" sz="3000" dirty="0" smtClean="0">
              <a:latin typeface="Times New Roman" panose="02020603050405020304" pitchFamily="18" charset="0"/>
            </a:endParaRPr>
          </a:p>
          <a:p>
            <a:pPr>
              <a:lnSpc>
                <a:spcPct val="110000"/>
              </a:lnSpc>
              <a:buFont typeface="Arial" panose="020B0604020202020204" pitchFamily="34" charset="0"/>
              <a:buChar char="•"/>
            </a:pPr>
            <a:r>
              <a:rPr lang="en-US" altLang="zh-CN" sz="3000" dirty="0">
                <a:latin typeface="Times New Roman" panose="02020603050405020304" pitchFamily="18" charset="0"/>
              </a:rPr>
              <a:t>Web</a:t>
            </a:r>
            <a:r>
              <a:rPr lang="zh-CN" altLang="en-US" sz="3000" dirty="0">
                <a:latin typeface="Times New Roman" panose="02020603050405020304" pitchFamily="18" charset="0"/>
              </a:rPr>
              <a:t>以客户</a:t>
            </a:r>
            <a:r>
              <a:rPr lang="en-US" altLang="zh-CN" sz="3000" dirty="0">
                <a:latin typeface="Times New Roman" panose="02020603050405020304" pitchFamily="18" charset="0"/>
              </a:rPr>
              <a:t>/</a:t>
            </a:r>
            <a:r>
              <a:rPr lang="zh-CN" altLang="en-US" sz="3000" dirty="0">
                <a:latin typeface="Times New Roman" panose="02020603050405020304" pitchFamily="18" charset="0"/>
              </a:rPr>
              <a:t>服务器方式工作</a:t>
            </a:r>
            <a:endParaRPr lang="en-US" altLang="zh-CN" sz="3000" dirty="0">
              <a:latin typeface="Times New Roman" panose="02020603050405020304" pitchFamily="18" charset="0"/>
            </a:endParaRPr>
          </a:p>
          <a:p>
            <a:pPr lvl="1">
              <a:lnSpc>
                <a:spcPct val="110000"/>
              </a:lnSpc>
            </a:pPr>
            <a:r>
              <a:rPr lang="zh-CN" altLang="en-US" dirty="0" smtClean="0"/>
              <a:t>客户：</a:t>
            </a:r>
            <a:endParaRPr lang="en-US" altLang="zh-CN" dirty="0" smtClean="0"/>
          </a:p>
          <a:p>
            <a:pPr lvl="2">
              <a:lnSpc>
                <a:spcPct val="110000"/>
              </a:lnSpc>
            </a:pPr>
            <a:r>
              <a:rPr lang="zh-CN" altLang="en-US" sz="2400" dirty="0" smtClean="0"/>
              <a:t>浏览器（</a:t>
            </a:r>
            <a:r>
              <a:rPr lang="en-US" altLang="zh-CN" sz="2400" dirty="0" smtClean="0"/>
              <a:t>browser</a:t>
            </a:r>
            <a:r>
              <a:rPr lang="zh-CN" altLang="en-US" sz="2400" dirty="0" smtClean="0"/>
              <a:t>）浏览页面。</a:t>
            </a:r>
            <a:endParaRPr lang="en-US" altLang="zh-CN" sz="2400" dirty="0" smtClean="0"/>
          </a:p>
          <a:p>
            <a:pPr lvl="2">
              <a:lnSpc>
                <a:spcPct val="110000"/>
              </a:lnSpc>
            </a:pPr>
            <a:r>
              <a:rPr lang="zh-CN" altLang="en-US" sz="2400" dirty="0" smtClean="0"/>
              <a:t>通过</a:t>
            </a:r>
            <a:r>
              <a:rPr lang="en-US" altLang="zh-CN" sz="2400" dirty="0" smtClean="0"/>
              <a:t>HTTP</a:t>
            </a:r>
            <a:r>
              <a:rPr lang="zh-CN" altLang="en-US" sz="2400" dirty="0" smtClean="0"/>
              <a:t>发送</a:t>
            </a:r>
            <a:r>
              <a:rPr lang="zh-CN" altLang="en-US" sz="2400" dirty="0" smtClean="0">
                <a:solidFill>
                  <a:srgbClr val="FF0000"/>
                </a:solidFill>
              </a:rPr>
              <a:t>请求</a:t>
            </a:r>
            <a:r>
              <a:rPr lang="zh-CN" altLang="en-US" sz="2400" dirty="0" smtClean="0"/>
              <a:t>和接收</a:t>
            </a:r>
            <a:r>
              <a:rPr lang="en-US" altLang="zh-CN" sz="2400" dirty="0" smtClean="0"/>
              <a:t>web</a:t>
            </a:r>
            <a:r>
              <a:rPr lang="zh-CN" altLang="en-US" sz="2400" dirty="0" smtClean="0"/>
              <a:t>对象。</a:t>
            </a:r>
            <a:endParaRPr lang="en-US" altLang="zh-CN" sz="2400" dirty="0" smtClean="0"/>
          </a:p>
          <a:p>
            <a:pPr lvl="1">
              <a:lnSpc>
                <a:spcPct val="110000"/>
              </a:lnSpc>
            </a:pPr>
            <a:r>
              <a:rPr lang="en-US" altLang="zh-CN" dirty="0" smtClean="0"/>
              <a:t>web</a:t>
            </a:r>
            <a:r>
              <a:rPr lang="zh-CN" altLang="en-US" dirty="0" smtClean="0"/>
              <a:t>服务器：</a:t>
            </a:r>
            <a:endParaRPr lang="en-US" altLang="zh-CN" dirty="0" smtClean="0"/>
          </a:p>
          <a:p>
            <a:pPr lvl="2">
              <a:lnSpc>
                <a:spcPct val="110000"/>
              </a:lnSpc>
            </a:pPr>
            <a:r>
              <a:rPr lang="en-US" altLang="zh-CN" sz="2400" dirty="0" smtClean="0"/>
              <a:t>web</a:t>
            </a:r>
            <a:r>
              <a:rPr lang="zh-CN" altLang="en-US" sz="2400" dirty="0" smtClean="0"/>
              <a:t>文档存储在</a:t>
            </a:r>
            <a:r>
              <a:rPr lang="en-US" altLang="zh-CN" sz="2400" dirty="0" smtClean="0"/>
              <a:t>web</a:t>
            </a:r>
            <a:r>
              <a:rPr lang="zh-CN" altLang="en-US" sz="2400" dirty="0" smtClean="0"/>
              <a:t>服务器上。</a:t>
            </a:r>
            <a:endParaRPr lang="en-US" altLang="zh-CN" sz="2400" dirty="0" smtClean="0"/>
          </a:p>
          <a:p>
            <a:pPr lvl="2">
              <a:lnSpc>
                <a:spcPct val="110000"/>
              </a:lnSpc>
            </a:pPr>
            <a:r>
              <a:rPr lang="en-US" altLang="zh-CN" sz="2400" dirty="0" smtClean="0"/>
              <a:t>web</a:t>
            </a:r>
            <a:r>
              <a:rPr lang="zh-CN" altLang="en-US" sz="2400" dirty="0" smtClean="0"/>
              <a:t>服务器通过</a:t>
            </a:r>
            <a:r>
              <a:rPr lang="en-US" altLang="zh-CN" sz="2400" dirty="0" smtClean="0"/>
              <a:t>HTTP</a:t>
            </a:r>
            <a:r>
              <a:rPr lang="zh-CN" altLang="en-US" sz="2400" dirty="0" smtClean="0"/>
              <a:t>发送</a:t>
            </a:r>
            <a:r>
              <a:rPr lang="en-US" altLang="zh-CN" sz="2400" dirty="0" smtClean="0"/>
              <a:t>web</a:t>
            </a:r>
            <a:r>
              <a:rPr lang="zh-CN" altLang="en-US" sz="2400" dirty="0" smtClean="0"/>
              <a:t>对象以</a:t>
            </a:r>
            <a:r>
              <a:rPr lang="zh-CN" altLang="en-US" sz="2400" dirty="0" smtClean="0">
                <a:solidFill>
                  <a:srgbClr val="FF0000"/>
                </a:solidFill>
              </a:rPr>
              <a:t>响应</a:t>
            </a:r>
            <a:r>
              <a:rPr lang="zh-CN" altLang="en-US" sz="2400" dirty="0" smtClean="0"/>
              <a:t>客户程序的请求。</a:t>
            </a:r>
            <a:endParaRPr lang="en-US" altLang="zh-CN" sz="2400" dirty="0"/>
          </a:p>
        </p:txBody>
      </p:sp>
      <p:sp>
        <p:nvSpPr>
          <p:cNvPr id="4" name="Text Box 7"/>
          <p:cNvSpPr txBox="1">
            <a:spLocks noChangeArrowheads="1"/>
          </p:cNvSpPr>
          <p:nvPr/>
        </p:nvSpPr>
        <p:spPr bwMode="auto">
          <a:xfrm>
            <a:off x="5544167" y="2956323"/>
            <a:ext cx="149752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latin typeface="Arial" panose="020B0604020202020204" pitchFamily="34" charset="0"/>
              </a:rPr>
              <a:t>PC running</a:t>
            </a:r>
          </a:p>
          <a:p>
            <a:pPr algn="ctr">
              <a:lnSpc>
                <a:spcPct val="100000"/>
              </a:lnSpc>
              <a:spcBef>
                <a:spcPct val="0"/>
              </a:spcBef>
              <a:buClrTx/>
              <a:buSzTx/>
              <a:buFontTx/>
              <a:buNone/>
            </a:pPr>
            <a:r>
              <a:rPr lang="en-US" altLang="zh-CN" sz="1600" dirty="0">
                <a:latin typeface="Arial" panose="020B0604020202020204" pitchFamily="34" charset="0"/>
              </a:rPr>
              <a:t>Firefox</a:t>
            </a:r>
            <a:r>
              <a:rPr lang="en-US" altLang="zh-CN" sz="1400" dirty="0">
                <a:latin typeface="Arial" panose="020B0604020202020204" pitchFamily="34" charset="0"/>
              </a:rPr>
              <a:t> browser</a:t>
            </a:r>
            <a:endParaRPr lang="en-US" altLang="zh-CN" sz="2000" dirty="0">
              <a:latin typeface="Arial" panose="020B0604020202020204" pitchFamily="34" charset="0"/>
            </a:endParaRPr>
          </a:p>
        </p:txBody>
      </p:sp>
      <p:sp>
        <p:nvSpPr>
          <p:cNvPr id="5" name="Text Box 9"/>
          <p:cNvSpPr txBox="1">
            <a:spLocks noChangeArrowheads="1"/>
          </p:cNvSpPr>
          <p:nvPr/>
        </p:nvSpPr>
        <p:spPr bwMode="auto">
          <a:xfrm>
            <a:off x="7868353" y="4205526"/>
            <a:ext cx="120731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latin typeface="Arial" panose="020B0604020202020204" pitchFamily="34" charset="0"/>
              </a:rPr>
              <a:t>server </a:t>
            </a:r>
          </a:p>
          <a:p>
            <a:pPr algn="ctr">
              <a:lnSpc>
                <a:spcPct val="100000"/>
              </a:lnSpc>
              <a:spcBef>
                <a:spcPct val="0"/>
              </a:spcBef>
              <a:buClrTx/>
              <a:buSzTx/>
              <a:buFontTx/>
              <a:buNone/>
            </a:pPr>
            <a:r>
              <a:rPr lang="en-US" altLang="zh-CN" sz="1400" dirty="0">
                <a:latin typeface="Arial" panose="020B0604020202020204" pitchFamily="34" charset="0"/>
              </a:rPr>
              <a:t>running</a:t>
            </a:r>
          </a:p>
          <a:p>
            <a:pPr algn="ctr">
              <a:lnSpc>
                <a:spcPct val="100000"/>
              </a:lnSpc>
              <a:spcBef>
                <a:spcPct val="0"/>
              </a:spcBef>
              <a:buClrTx/>
              <a:buSzTx/>
              <a:buFontTx/>
              <a:buNone/>
            </a:pPr>
            <a:r>
              <a:rPr lang="en-US" altLang="zh-CN" sz="1400" dirty="0">
                <a:latin typeface="Arial" panose="020B0604020202020204" pitchFamily="34" charset="0"/>
              </a:rPr>
              <a:t>Apache Web</a:t>
            </a:r>
          </a:p>
          <a:p>
            <a:pPr algn="ctr">
              <a:lnSpc>
                <a:spcPct val="100000"/>
              </a:lnSpc>
              <a:spcBef>
                <a:spcPct val="0"/>
              </a:spcBef>
              <a:buClrTx/>
              <a:buSzTx/>
              <a:buFontTx/>
              <a:buNone/>
            </a:pPr>
            <a:r>
              <a:rPr lang="en-US" altLang="zh-CN" sz="1400" dirty="0">
                <a:latin typeface="Arial" panose="020B0604020202020204" pitchFamily="34" charset="0"/>
              </a:rPr>
              <a:t>server</a:t>
            </a:r>
            <a:endParaRPr lang="en-US" altLang="zh-CN" sz="2000" dirty="0">
              <a:latin typeface="Arial" panose="020B0604020202020204" pitchFamily="34" charset="0"/>
            </a:endParaRPr>
          </a:p>
        </p:txBody>
      </p:sp>
      <p:sp>
        <p:nvSpPr>
          <p:cNvPr id="6" name="Text Box 23"/>
          <p:cNvSpPr txBox="1">
            <a:spLocks noChangeArrowheads="1"/>
          </p:cNvSpPr>
          <p:nvPr/>
        </p:nvSpPr>
        <p:spPr bwMode="auto">
          <a:xfrm>
            <a:off x="5777563" y="5536010"/>
            <a:ext cx="13676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err="1">
                <a:latin typeface="Arial" panose="020B0604020202020204" pitchFamily="34" charset="0"/>
              </a:rPr>
              <a:t>iphone</a:t>
            </a:r>
            <a:r>
              <a:rPr lang="en-US" altLang="zh-CN" sz="1400" dirty="0">
                <a:latin typeface="Arial" panose="020B0604020202020204" pitchFamily="34" charset="0"/>
              </a:rPr>
              <a:t> running</a:t>
            </a:r>
          </a:p>
          <a:p>
            <a:pPr algn="ctr">
              <a:lnSpc>
                <a:spcPct val="100000"/>
              </a:lnSpc>
              <a:spcBef>
                <a:spcPct val="0"/>
              </a:spcBef>
              <a:buClrTx/>
              <a:buSzTx/>
              <a:buFontTx/>
              <a:buNone/>
            </a:pPr>
            <a:r>
              <a:rPr lang="en-US" altLang="zh-CN" sz="1400" dirty="0">
                <a:latin typeface="Arial" panose="020B0604020202020204" pitchFamily="34" charset="0"/>
              </a:rPr>
              <a:t>Safari browser</a:t>
            </a:r>
            <a:endParaRPr lang="en-US" altLang="zh-CN" sz="2000" dirty="0">
              <a:latin typeface="Arial" panose="020B0604020202020204" pitchFamily="34" charset="0"/>
            </a:endParaRPr>
          </a:p>
        </p:txBody>
      </p:sp>
      <p:grpSp>
        <p:nvGrpSpPr>
          <p:cNvPr id="7" name="Group 35"/>
          <p:cNvGrpSpPr>
            <a:grpSpLocks/>
          </p:cNvGrpSpPr>
          <p:nvPr/>
        </p:nvGrpSpPr>
        <p:grpSpPr bwMode="auto">
          <a:xfrm>
            <a:off x="6608445" y="2605246"/>
            <a:ext cx="1576388" cy="709613"/>
            <a:chOff x="3640" y="1346"/>
            <a:chExt cx="1324" cy="596"/>
          </a:xfrm>
        </p:grpSpPr>
        <p:sp>
          <p:nvSpPr>
            <p:cNvPr id="8"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9" name="Text Box 24"/>
            <p:cNvSpPr txBox="1">
              <a:spLocks noChangeArrowheads="1"/>
            </p:cNvSpPr>
            <p:nvPr/>
          </p:nvSpPr>
          <p:spPr bwMode="auto">
            <a:xfrm rot="1422049">
              <a:off x="3771" y="1422"/>
              <a:ext cx="108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a:solidFill>
                    <a:srgbClr val="CC0000"/>
                  </a:solidFill>
                  <a:latin typeface="Arial" panose="020B0604020202020204" pitchFamily="34" charset="0"/>
                </a:rPr>
                <a:t>HTTP request</a:t>
              </a:r>
              <a:endParaRPr lang="en-US" altLang="zh-CN" sz="2000">
                <a:solidFill>
                  <a:srgbClr val="CC0000"/>
                </a:solidFill>
                <a:latin typeface="Arial" panose="020B0604020202020204" pitchFamily="34" charset="0"/>
              </a:endParaRPr>
            </a:p>
          </p:txBody>
        </p:sp>
      </p:grpSp>
      <p:grpSp>
        <p:nvGrpSpPr>
          <p:cNvPr id="10" name="Group 36"/>
          <p:cNvGrpSpPr>
            <a:grpSpLocks/>
          </p:cNvGrpSpPr>
          <p:nvPr/>
        </p:nvGrpSpPr>
        <p:grpSpPr bwMode="auto">
          <a:xfrm>
            <a:off x="6691787" y="2781539"/>
            <a:ext cx="1512093" cy="678656"/>
            <a:chOff x="4141" y="394"/>
            <a:chExt cx="1270" cy="570"/>
          </a:xfrm>
        </p:grpSpPr>
        <p:sp>
          <p:nvSpPr>
            <p:cNvPr id="11"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2" name="Text Box 26"/>
            <p:cNvSpPr txBox="1">
              <a:spLocks noChangeArrowheads="1"/>
            </p:cNvSpPr>
            <p:nvPr/>
          </p:nvSpPr>
          <p:spPr bwMode="auto">
            <a:xfrm rot="1411598">
              <a:off x="4206" y="683"/>
              <a:ext cx="1205"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a:solidFill>
                    <a:srgbClr val="CC0000"/>
                  </a:solidFill>
                  <a:latin typeface="Arial" panose="020B0604020202020204" pitchFamily="34" charset="0"/>
                </a:rPr>
                <a:t>HTTP response</a:t>
              </a:r>
              <a:endParaRPr lang="en-US" altLang="zh-CN" sz="2000">
                <a:solidFill>
                  <a:srgbClr val="CC0000"/>
                </a:solidFill>
                <a:latin typeface="Arial" panose="020B0604020202020204" pitchFamily="34" charset="0"/>
              </a:endParaRPr>
            </a:p>
          </p:txBody>
        </p:sp>
      </p:grpSp>
      <p:grpSp>
        <p:nvGrpSpPr>
          <p:cNvPr id="13" name="Group 37"/>
          <p:cNvGrpSpPr>
            <a:grpSpLocks/>
          </p:cNvGrpSpPr>
          <p:nvPr/>
        </p:nvGrpSpPr>
        <p:grpSpPr bwMode="auto">
          <a:xfrm rot="-3183056">
            <a:off x="6590586" y="3949145"/>
            <a:ext cx="1576388" cy="709613"/>
            <a:chOff x="3640" y="1346"/>
            <a:chExt cx="1324" cy="596"/>
          </a:xfrm>
        </p:grpSpPr>
        <p:sp>
          <p:nvSpPr>
            <p:cNvPr id="14"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5" name="Text Box 24"/>
            <p:cNvSpPr txBox="1">
              <a:spLocks noChangeArrowheads="1"/>
            </p:cNvSpPr>
            <p:nvPr/>
          </p:nvSpPr>
          <p:spPr bwMode="auto">
            <a:xfrm rot="1422049">
              <a:off x="3771" y="1422"/>
              <a:ext cx="108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solidFill>
                    <a:srgbClr val="CC0000"/>
                  </a:solidFill>
                  <a:latin typeface="Arial" panose="020B0604020202020204" pitchFamily="34" charset="0"/>
                </a:rPr>
                <a:t>HTTP request</a:t>
              </a:r>
              <a:endParaRPr lang="en-US" altLang="zh-CN" sz="2000" dirty="0">
                <a:solidFill>
                  <a:srgbClr val="CC0000"/>
                </a:solidFill>
                <a:latin typeface="Arial" panose="020B0604020202020204" pitchFamily="34" charset="0"/>
              </a:endParaRPr>
            </a:p>
          </p:txBody>
        </p:sp>
      </p:grpSp>
      <p:grpSp>
        <p:nvGrpSpPr>
          <p:cNvPr id="16" name="Group 40"/>
          <p:cNvGrpSpPr>
            <a:grpSpLocks/>
          </p:cNvGrpSpPr>
          <p:nvPr/>
        </p:nvGrpSpPr>
        <p:grpSpPr bwMode="auto">
          <a:xfrm rot="-3264937">
            <a:off x="6556322" y="4052534"/>
            <a:ext cx="1626080" cy="796047"/>
            <a:chOff x="4141" y="394"/>
            <a:chExt cx="1242" cy="570"/>
          </a:xfrm>
        </p:grpSpPr>
        <p:sp>
          <p:nvSpPr>
            <p:cNvPr id="17"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8" name="Text Box 26"/>
            <p:cNvSpPr txBox="1">
              <a:spLocks noChangeArrowheads="1"/>
            </p:cNvSpPr>
            <p:nvPr/>
          </p:nvSpPr>
          <p:spPr bwMode="auto">
            <a:xfrm rot="1411598">
              <a:off x="4261" y="702"/>
              <a:ext cx="10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solidFill>
                    <a:srgbClr val="CC0000"/>
                  </a:solidFill>
                  <a:latin typeface="Arial" panose="020B0604020202020204" pitchFamily="34" charset="0"/>
                </a:rPr>
                <a:t>HTTP response</a:t>
              </a:r>
              <a:endParaRPr lang="en-US" altLang="zh-CN" sz="2000" dirty="0">
                <a:solidFill>
                  <a:srgbClr val="CC0000"/>
                </a:solidFill>
                <a:latin typeface="Arial" panose="020B0604020202020204" pitchFamily="34" charset="0"/>
              </a:endParaRPr>
            </a:p>
          </p:txBody>
        </p:sp>
      </p:grpSp>
      <p:pic>
        <p:nvPicPr>
          <p:cNvPr id="19" name="Picture 43" descr="iphone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1878" y="4732338"/>
            <a:ext cx="309177" cy="741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44"/>
          <p:cNvGrpSpPr>
            <a:grpSpLocks/>
          </p:cNvGrpSpPr>
          <p:nvPr/>
        </p:nvGrpSpPr>
        <p:grpSpPr bwMode="auto">
          <a:xfrm>
            <a:off x="5726431" y="1923415"/>
            <a:ext cx="1009422" cy="1101965"/>
            <a:chOff x="-44" y="1473"/>
            <a:chExt cx="981" cy="1105"/>
          </a:xfrm>
        </p:grpSpPr>
        <p:pic>
          <p:nvPicPr>
            <p:cNvPr id="21"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reeform 46"/>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sz="1350"/>
            </a:p>
          </p:txBody>
        </p:sp>
      </p:grpSp>
      <p:grpSp>
        <p:nvGrpSpPr>
          <p:cNvPr id="23" name="Group 47"/>
          <p:cNvGrpSpPr>
            <a:grpSpLocks/>
          </p:cNvGrpSpPr>
          <p:nvPr/>
        </p:nvGrpSpPr>
        <p:grpSpPr bwMode="auto">
          <a:xfrm>
            <a:off x="8244603" y="3206496"/>
            <a:ext cx="573124" cy="1058561"/>
            <a:chOff x="4140" y="429"/>
            <a:chExt cx="1425" cy="2396"/>
          </a:xfrm>
        </p:grpSpPr>
        <p:sp>
          <p:nvSpPr>
            <p:cNvPr id="24" name="Freeform 48"/>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5" name="Rectangle 49"/>
            <p:cNvSpPr>
              <a:spLocks noChangeArrowheads="1"/>
            </p:cNvSpPr>
            <p:nvPr/>
          </p:nvSpPr>
          <p:spPr bwMode="auto">
            <a:xfrm>
              <a:off x="4205" y="429"/>
              <a:ext cx="1048"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6" name="Freeform 50"/>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7" name="Freeform 51"/>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8" name="Rectangle 52"/>
            <p:cNvSpPr>
              <a:spLocks noChangeArrowheads="1"/>
            </p:cNvSpPr>
            <p:nvPr/>
          </p:nvSpPr>
          <p:spPr bwMode="auto">
            <a:xfrm>
              <a:off x="4212" y="693"/>
              <a:ext cx="595"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29" name="Group 53"/>
            <p:cNvGrpSpPr>
              <a:grpSpLocks/>
            </p:cNvGrpSpPr>
            <p:nvPr/>
          </p:nvGrpSpPr>
          <p:grpSpPr bwMode="auto">
            <a:xfrm>
              <a:off x="4749" y="668"/>
              <a:ext cx="581" cy="145"/>
              <a:chOff x="614" y="2568"/>
              <a:chExt cx="725" cy="139"/>
            </a:xfrm>
          </p:grpSpPr>
          <p:sp>
            <p:nvSpPr>
              <p:cNvPr id="54" name="AutoShape 54"/>
              <p:cNvSpPr>
                <a:spLocks noChangeArrowheads="1"/>
              </p:cNvSpPr>
              <p:nvPr/>
            </p:nvSpPr>
            <p:spPr bwMode="auto">
              <a:xfrm>
                <a:off x="613" y="2569"/>
                <a:ext cx="727"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55" name="AutoShape 55"/>
              <p:cNvSpPr>
                <a:spLocks noChangeArrowheads="1"/>
              </p:cNvSpPr>
              <p:nvPr/>
            </p:nvSpPr>
            <p:spPr bwMode="auto">
              <a:xfrm>
                <a:off x="629" y="2586"/>
                <a:ext cx="694"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30" name="Rectangle 56"/>
            <p:cNvSpPr>
              <a:spLocks noChangeArrowheads="1"/>
            </p:cNvSpPr>
            <p:nvPr/>
          </p:nvSpPr>
          <p:spPr bwMode="auto">
            <a:xfrm>
              <a:off x="4225" y="1019"/>
              <a:ext cx="595"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31" name="Group 57"/>
            <p:cNvGrpSpPr>
              <a:grpSpLocks/>
            </p:cNvGrpSpPr>
            <p:nvPr/>
          </p:nvGrpSpPr>
          <p:grpSpPr bwMode="auto">
            <a:xfrm>
              <a:off x="4747" y="994"/>
              <a:ext cx="581" cy="134"/>
              <a:chOff x="614" y="2568"/>
              <a:chExt cx="725" cy="139"/>
            </a:xfrm>
          </p:grpSpPr>
          <p:sp>
            <p:nvSpPr>
              <p:cNvPr id="52" name="AutoShape 58"/>
              <p:cNvSpPr>
                <a:spLocks noChangeArrowheads="1"/>
              </p:cNvSpPr>
              <p:nvPr/>
            </p:nvSpPr>
            <p:spPr bwMode="auto">
              <a:xfrm>
                <a:off x="616" y="2569"/>
                <a:ext cx="723"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53" name="AutoShape 59"/>
              <p:cNvSpPr>
                <a:spLocks noChangeArrowheads="1"/>
              </p:cNvSpPr>
              <p:nvPr/>
            </p:nvSpPr>
            <p:spPr bwMode="auto">
              <a:xfrm>
                <a:off x="632" y="2588"/>
                <a:ext cx="690"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32" name="Rectangle 60"/>
            <p:cNvSpPr>
              <a:spLocks noChangeArrowheads="1"/>
            </p:cNvSpPr>
            <p:nvPr/>
          </p:nvSpPr>
          <p:spPr bwMode="auto">
            <a:xfrm>
              <a:off x="4218" y="1357"/>
              <a:ext cx="595"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33" name="Rectangle 61"/>
            <p:cNvSpPr>
              <a:spLocks noChangeArrowheads="1"/>
            </p:cNvSpPr>
            <p:nvPr/>
          </p:nvSpPr>
          <p:spPr bwMode="auto">
            <a:xfrm>
              <a:off x="4228" y="1654"/>
              <a:ext cx="595"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34" name="Group 62"/>
            <p:cNvGrpSpPr>
              <a:grpSpLocks/>
            </p:cNvGrpSpPr>
            <p:nvPr/>
          </p:nvGrpSpPr>
          <p:grpSpPr bwMode="auto">
            <a:xfrm>
              <a:off x="4735" y="1627"/>
              <a:ext cx="582" cy="151"/>
              <a:chOff x="614" y="2568"/>
              <a:chExt cx="725" cy="139"/>
            </a:xfrm>
          </p:grpSpPr>
          <p:sp>
            <p:nvSpPr>
              <p:cNvPr id="50" name="AutoShape 63"/>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51" name="AutoShape 64"/>
              <p:cNvSpPr>
                <a:spLocks noChangeArrowheads="1"/>
              </p:cNvSpPr>
              <p:nvPr/>
            </p:nvSpPr>
            <p:spPr bwMode="auto">
              <a:xfrm>
                <a:off x="631" y="2584"/>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35" name="Freeform 65"/>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36" name="Group 66"/>
            <p:cNvGrpSpPr>
              <a:grpSpLocks/>
            </p:cNvGrpSpPr>
            <p:nvPr/>
          </p:nvGrpSpPr>
          <p:grpSpPr bwMode="auto">
            <a:xfrm>
              <a:off x="4739" y="1327"/>
              <a:ext cx="582" cy="139"/>
              <a:chOff x="614" y="2568"/>
              <a:chExt cx="725" cy="139"/>
            </a:xfrm>
          </p:grpSpPr>
          <p:sp>
            <p:nvSpPr>
              <p:cNvPr id="48" name="AutoShape 67"/>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9" name="AutoShape 68"/>
              <p:cNvSpPr>
                <a:spLocks noChangeArrowheads="1"/>
              </p:cNvSpPr>
              <p:nvPr/>
            </p:nvSpPr>
            <p:spPr bwMode="auto">
              <a:xfrm>
                <a:off x="630" y="2583"/>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37" name="Rectangle 69"/>
            <p:cNvSpPr>
              <a:spLocks noChangeArrowheads="1"/>
            </p:cNvSpPr>
            <p:nvPr/>
          </p:nvSpPr>
          <p:spPr bwMode="auto">
            <a:xfrm>
              <a:off x="5249" y="432"/>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38" name="Freeform 70"/>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39" name="Freeform 71"/>
            <p:cNvSpPr>
              <a:spLocks/>
            </p:cNvSpPr>
            <p:nvPr/>
          </p:nvSpPr>
          <p:spPr bwMode="auto">
            <a:xfrm>
              <a:off x="5315" y="680"/>
              <a:ext cx="244" cy="240"/>
            </a:xfrm>
            <a:custGeom>
              <a:avLst/>
              <a:gdLst>
                <a:gd name="T0" fmla="*/ 0 w 304"/>
                <a:gd name="T1" fmla="*/ 0 h 288"/>
                <a:gd name="T2" fmla="*/ 27 w 304"/>
                <a:gd name="T3" fmla="*/ 23 h 288"/>
                <a:gd name="T4" fmla="*/ 25 w 304"/>
                <a:gd name="T5" fmla="*/ 39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40" name="Oval 72"/>
            <p:cNvSpPr>
              <a:spLocks noChangeArrowheads="1"/>
            </p:cNvSpPr>
            <p:nvPr/>
          </p:nvSpPr>
          <p:spPr bwMode="auto">
            <a:xfrm>
              <a:off x="5516" y="2611"/>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1" name="Freeform 73"/>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42" name="AutoShape 74"/>
            <p:cNvSpPr>
              <a:spLocks noChangeArrowheads="1"/>
            </p:cNvSpPr>
            <p:nvPr/>
          </p:nvSpPr>
          <p:spPr bwMode="auto">
            <a:xfrm>
              <a:off x="4140" y="2677"/>
              <a:ext cx="1201" cy="148"/>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3" name="AutoShape 75"/>
            <p:cNvSpPr>
              <a:spLocks noChangeArrowheads="1"/>
            </p:cNvSpPr>
            <p:nvPr/>
          </p:nvSpPr>
          <p:spPr bwMode="auto">
            <a:xfrm>
              <a:off x="4205"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4" name="Oval 76"/>
            <p:cNvSpPr>
              <a:spLocks noChangeArrowheads="1"/>
            </p:cNvSpPr>
            <p:nvPr/>
          </p:nvSpPr>
          <p:spPr bwMode="auto">
            <a:xfrm>
              <a:off x="4309" y="2383"/>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5" name="Oval 77"/>
            <p:cNvSpPr>
              <a:spLocks noChangeArrowheads="1"/>
            </p:cNvSpPr>
            <p:nvPr/>
          </p:nvSpPr>
          <p:spPr bwMode="auto">
            <a:xfrm>
              <a:off x="4485" y="2383"/>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lnSpc>
                  <a:spcPct val="100000"/>
                </a:lnSpc>
                <a:spcBef>
                  <a:spcPct val="0"/>
                </a:spcBef>
                <a:buClrTx/>
                <a:buSzTx/>
                <a:buFontTx/>
                <a:buNone/>
              </a:pPr>
              <a:endParaRPr lang="zh-CN" altLang="zh-CN" sz="1350">
                <a:solidFill>
                  <a:srgbClr val="FF0000"/>
                </a:solidFill>
                <a:latin typeface="Arial" panose="020B0604020202020204" pitchFamily="34" charset="0"/>
                <a:cs typeface="Arial" panose="020B0604020202020204" pitchFamily="34" charset="0"/>
              </a:endParaRPr>
            </a:p>
          </p:txBody>
        </p:sp>
        <p:sp>
          <p:nvSpPr>
            <p:cNvPr id="46" name="Oval 78"/>
            <p:cNvSpPr>
              <a:spLocks noChangeArrowheads="1"/>
            </p:cNvSpPr>
            <p:nvPr/>
          </p:nvSpPr>
          <p:spPr bwMode="auto">
            <a:xfrm>
              <a:off x="4661" y="2380"/>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7" name="Rectangle 79"/>
            <p:cNvSpPr>
              <a:spLocks noChangeArrowheads="1"/>
            </p:cNvSpPr>
            <p:nvPr/>
          </p:nvSpPr>
          <p:spPr bwMode="auto">
            <a:xfrm>
              <a:off x="5061" y="1835"/>
              <a:ext cx="88" cy="762"/>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56" name="内容占位符 2"/>
          <p:cNvSpPr txBox="1">
            <a:spLocks/>
          </p:cNvSpPr>
          <p:nvPr/>
        </p:nvSpPr>
        <p:spPr>
          <a:xfrm>
            <a:off x="330200" y="908561"/>
            <a:ext cx="8040389" cy="508213"/>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2"/>
            </a:pPr>
            <a:r>
              <a:rPr lang="en-US" altLang="zh-CN" sz="3200" i="1" u="sng" dirty="0">
                <a:effectLst>
                  <a:outerShdw blurRad="38100" dist="38100" dir="2700000" algn="tl">
                    <a:srgbClr val="000000">
                      <a:alpha val="43137"/>
                    </a:srgbClr>
                  </a:outerShdw>
                </a:effectLst>
                <a:latin typeface="Times New Roman" panose="02020603050405020304" pitchFamily="18" charset="0"/>
              </a:rPr>
              <a:t>Web</a:t>
            </a:r>
            <a:r>
              <a:rPr lang="zh-CN" altLang="en-US" sz="3200" i="1" u="sng" dirty="0">
                <a:effectLst>
                  <a:outerShdw blurRad="38100" dist="38100" dir="2700000" algn="tl">
                    <a:srgbClr val="000000">
                      <a:alpha val="43137"/>
                    </a:srgbClr>
                  </a:outerShdw>
                </a:effectLst>
                <a:latin typeface="Times New Roman" panose="02020603050405020304" pitchFamily="18" charset="0"/>
              </a:rPr>
              <a:t>客户端与服务器是如何通信的？</a:t>
            </a:r>
          </a:p>
        </p:txBody>
      </p:sp>
    </p:spTree>
    <p:extLst>
      <p:ext uri="{BB962C8B-B14F-4D97-AF65-F5344CB8AC3E}">
        <p14:creationId xmlns:p14="http://schemas.microsoft.com/office/powerpoint/2010/main" val="9656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wipe(left)">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right)">
                                      <p:cBhvr>
                                        <p:cTn id="16" dur="500"/>
                                        <p:tgtEl>
                                          <p:spTgt spid="10"/>
                                        </p:tgtEl>
                                      </p:cBhvr>
                                    </p:animEffect>
                                  </p:childTnLst>
                                </p:cTn>
                              </p:par>
                            </p:childTnLst>
                          </p:cTn>
                        </p:par>
                        <p:par>
                          <p:cTn id="17" fill="hold">
                            <p:stCondLst>
                              <p:cond delay="1000"/>
                            </p:stCondLst>
                            <p:childTnLst>
                              <p:par>
                                <p:cTn id="18" presetID="22" presetClass="entr" presetSubtype="8" fill="hold" nodeType="afterEffect">
                                  <p:stCondLst>
                                    <p:cond delay="25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750"/>
                            </p:stCondLst>
                            <p:childTnLst>
                              <p:par>
                                <p:cTn id="22" presetID="22" presetClass="entr" presetSubtype="2" fill="hold" nodeType="afterEffect">
                                  <p:stCondLst>
                                    <p:cond delay="250"/>
                                  </p:stCondLst>
                                  <p:childTnLst>
                                    <p:set>
                                      <p:cBhvr>
                                        <p:cTn id="23" dur="1" fill="hold">
                                          <p:stCondLst>
                                            <p:cond delay="0"/>
                                          </p:stCondLst>
                                        </p:cTn>
                                        <p:tgtEl>
                                          <p:spTgt spid="16"/>
                                        </p:tgtEl>
                                        <p:attrNameLst>
                                          <p:attrName>style.visibility</p:attrName>
                                        </p:attrNameLst>
                                      </p:cBhvr>
                                      <p:to>
                                        <p:strVal val="visible"/>
                                      </p:to>
                                    </p:set>
                                    <p:animEffect transition="in" filter="wipe(right)">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50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wipe(up)">
                                      <p:cBhvr>
                                        <p:cTn id="29" dur="500"/>
                                        <p:tgtEl>
                                          <p:spTgt spid="3">
                                            <p:txEl>
                                              <p:pRg st="0" end="0"/>
                                            </p:txEl>
                                          </p:spTgt>
                                        </p:tgtEl>
                                      </p:cBhvr>
                                    </p:animEffect>
                                  </p:childTnLst>
                                </p:cTn>
                              </p:par>
                            </p:childTnLst>
                          </p:cTn>
                        </p:par>
                        <p:par>
                          <p:cTn id="30" fill="hold">
                            <p:stCondLst>
                              <p:cond delay="1000"/>
                            </p:stCondLst>
                            <p:childTnLst>
                              <p:par>
                                <p:cTn id="31" presetID="22" presetClass="entr" presetSubtype="1" fill="hold" nodeType="afterEffect">
                                  <p:stCondLst>
                                    <p:cond delay="50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wipe(up)">
                                      <p:cBhvr>
                                        <p:cTn id="33" dur="500"/>
                                        <p:tgtEl>
                                          <p:spTgt spid="3">
                                            <p:txEl>
                                              <p:pRg st="1" end="1"/>
                                            </p:txEl>
                                          </p:spTgt>
                                        </p:tgtEl>
                                      </p:cBhvr>
                                    </p:animEffect>
                                  </p:childTnLst>
                                </p:cTn>
                              </p:par>
                            </p:childTnLst>
                          </p:cTn>
                        </p:par>
                        <p:par>
                          <p:cTn id="34" fill="hold">
                            <p:stCondLst>
                              <p:cond delay="2000"/>
                            </p:stCondLst>
                            <p:childTnLst>
                              <p:par>
                                <p:cTn id="35" presetID="22" presetClass="entr" presetSubtype="1" fill="hold" nodeType="afterEffect">
                                  <p:stCondLst>
                                    <p:cond delay="50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wipe(up)">
                                      <p:cBhvr>
                                        <p:cTn id="37" dur="500"/>
                                        <p:tgtEl>
                                          <p:spTgt spid="3">
                                            <p:txEl>
                                              <p:pRg st="2" end="2"/>
                                            </p:txEl>
                                          </p:spTgt>
                                        </p:tgtEl>
                                      </p:cBhvr>
                                    </p:animEffect>
                                  </p:childTnLst>
                                </p:cTn>
                              </p:par>
                            </p:childTnLst>
                          </p:cTn>
                        </p:par>
                        <p:par>
                          <p:cTn id="38" fill="hold">
                            <p:stCondLst>
                              <p:cond delay="3000"/>
                            </p:stCondLst>
                            <p:childTnLst>
                              <p:par>
                                <p:cTn id="39" presetID="22" presetClass="entr" presetSubtype="1" fill="hold" nodeType="afterEffect">
                                  <p:stCondLst>
                                    <p:cond delay="50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up)">
                                      <p:cBhvr>
                                        <p:cTn id="41" dur="500"/>
                                        <p:tgtEl>
                                          <p:spTgt spid="3">
                                            <p:txEl>
                                              <p:pRg st="3" end="3"/>
                                            </p:txEl>
                                          </p:spTgt>
                                        </p:tgtEl>
                                      </p:cBhvr>
                                    </p:animEffect>
                                  </p:childTnLst>
                                </p:cTn>
                              </p:par>
                            </p:childTnLst>
                          </p:cTn>
                        </p:par>
                        <p:par>
                          <p:cTn id="42" fill="hold">
                            <p:stCondLst>
                              <p:cond delay="4000"/>
                            </p:stCondLst>
                            <p:childTnLst>
                              <p:par>
                                <p:cTn id="43" presetID="22" presetClass="entr" presetSubtype="1" fill="hold" nodeType="afterEffect">
                                  <p:stCondLst>
                                    <p:cond delay="50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wipe(up)">
                                      <p:cBhvr>
                                        <p:cTn id="45" dur="500"/>
                                        <p:tgtEl>
                                          <p:spTgt spid="3">
                                            <p:txEl>
                                              <p:pRg st="4" end="4"/>
                                            </p:txEl>
                                          </p:spTgt>
                                        </p:tgtEl>
                                      </p:cBhvr>
                                    </p:animEffect>
                                  </p:childTnLst>
                                </p:cTn>
                              </p:par>
                            </p:childTnLst>
                          </p:cTn>
                        </p:par>
                        <p:par>
                          <p:cTn id="46" fill="hold">
                            <p:stCondLst>
                              <p:cond delay="5000"/>
                            </p:stCondLst>
                            <p:childTnLst>
                              <p:par>
                                <p:cTn id="47" presetID="22" presetClass="entr" presetSubtype="1" fill="hold" nodeType="afterEffect">
                                  <p:stCondLst>
                                    <p:cond delay="50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wipe(up)">
                                      <p:cBhvr>
                                        <p:cTn id="49" dur="500"/>
                                        <p:tgtEl>
                                          <p:spTgt spid="3">
                                            <p:txEl>
                                              <p:pRg st="5" end="5"/>
                                            </p:txEl>
                                          </p:spTgt>
                                        </p:tgtEl>
                                      </p:cBhvr>
                                    </p:animEffect>
                                  </p:childTnLst>
                                </p:cTn>
                              </p:par>
                            </p:childTnLst>
                          </p:cTn>
                        </p:par>
                        <p:par>
                          <p:cTn id="50" fill="hold">
                            <p:stCondLst>
                              <p:cond delay="6000"/>
                            </p:stCondLst>
                            <p:childTnLst>
                              <p:par>
                                <p:cTn id="51" presetID="22" presetClass="entr" presetSubtype="1" fill="hold" nodeType="afterEffect">
                                  <p:stCondLst>
                                    <p:cond delay="50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wipe(up)">
                                      <p:cBhvr>
                                        <p:cTn id="53" dur="500"/>
                                        <p:tgtEl>
                                          <p:spTgt spid="3">
                                            <p:txEl>
                                              <p:pRg st="6" end="6"/>
                                            </p:txEl>
                                          </p:spTgt>
                                        </p:tgtEl>
                                      </p:cBhvr>
                                    </p:animEffect>
                                  </p:childTnLst>
                                </p:cTn>
                              </p:par>
                            </p:childTnLst>
                          </p:cTn>
                        </p:par>
                        <p:par>
                          <p:cTn id="54" fill="hold">
                            <p:stCondLst>
                              <p:cond delay="7000"/>
                            </p:stCondLst>
                            <p:childTnLst>
                              <p:par>
                                <p:cTn id="55" presetID="22" presetClass="entr" presetSubtype="1" fill="hold" nodeType="afterEffect">
                                  <p:stCondLst>
                                    <p:cond delay="50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wipe(up)">
                                      <p:cBhvr>
                                        <p:cTn id="57" dur="500"/>
                                        <p:tgtEl>
                                          <p:spTgt spid="3">
                                            <p:txEl>
                                              <p:pRg st="7" end="7"/>
                                            </p:txEl>
                                          </p:spTgt>
                                        </p:tgtEl>
                                      </p:cBhvr>
                                    </p:animEffect>
                                  </p:childTnLst>
                                </p:cTn>
                              </p:par>
                            </p:childTnLst>
                          </p:cTn>
                        </p:par>
                        <p:par>
                          <p:cTn id="58" fill="hold">
                            <p:stCondLst>
                              <p:cond delay="8000"/>
                            </p:stCondLst>
                            <p:childTnLst>
                              <p:par>
                                <p:cTn id="59" presetID="22" presetClass="entr" presetSubtype="1" fill="hold" nodeType="afterEffect">
                                  <p:stCondLst>
                                    <p:cond delay="50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wipe(up)">
                                      <p:cBhvr>
                                        <p:cTn id="6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a:t>
            </a:r>
            <a:r>
              <a:rPr lang="en-US" altLang="zh-CN" dirty="0"/>
              <a:t>HTTP</a:t>
            </a:r>
            <a:endParaRPr lang="zh-CN" altLang="en-US" dirty="0"/>
          </a:p>
        </p:txBody>
      </p:sp>
      <p:sp>
        <p:nvSpPr>
          <p:cNvPr id="3" name="内容占位符 2"/>
          <p:cNvSpPr>
            <a:spLocks noGrp="1"/>
          </p:cNvSpPr>
          <p:nvPr>
            <p:ph idx="1"/>
          </p:nvPr>
        </p:nvSpPr>
        <p:spPr>
          <a:xfrm>
            <a:off x="330200" y="1443187"/>
            <a:ext cx="8524240" cy="2969422"/>
          </a:xfrm>
        </p:spPr>
        <p:txBody>
          <a:bodyPr>
            <a:normAutofit fontScale="92500" lnSpcReduction="10000"/>
          </a:bodyPr>
          <a:lstStyle/>
          <a:p>
            <a:pPr>
              <a:buFont typeface="Arial" panose="020B0604020202020204" pitchFamily="34" charset="0"/>
              <a:buChar char="•"/>
            </a:pPr>
            <a:r>
              <a:rPr lang="en-US" altLang="zh-CN" sz="3000" dirty="0" smtClean="0">
                <a:latin typeface="Times New Roman" panose="02020603050405020304" pitchFamily="18" charset="0"/>
              </a:rPr>
              <a:t>HTTP</a:t>
            </a:r>
            <a:r>
              <a:rPr lang="zh-CN" altLang="en-US" sz="3000" dirty="0" smtClean="0">
                <a:latin typeface="Times New Roman" panose="02020603050405020304" pitchFamily="18" charset="0"/>
              </a:rPr>
              <a:t>使用</a:t>
            </a:r>
            <a:r>
              <a:rPr lang="en-US" altLang="zh-CN" sz="3000" dirty="0" smtClean="0">
                <a:solidFill>
                  <a:srgbClr val="FF0000"/>
                </a:solidFill>
                <a:latin typeface="Times New Roman" panose="02020603050405020304" pitchFamily="18" charset="0"/>
              </a:rPr>
              <a:t>TCP</a:t>
            </a:r>
            <a:r>
              <a:rPr lang="zh-CN" altLang="en-US" sz="3000" dirty="0" smtClean="0">
                <a:solidFill>
                  <a:srgbClr val="FF0000"/>
                </a:solidFill>
                <a:latin typeface="Times New Roman" panose="02020603050405020304" pitchFamily="18" charset="0"/>
              </a:rPr>
              <a:t>连接</a:t>
            </a:r>
            <a:r>
              <a:rPr lang="zh-CN" altLang="en-US" sz="3000" dirty="0" smtClean="0">
                <a:latin typeface="Times New Roman" panose="02020603050405020304" pitchFamily="18" charset="0"/>
              </a:rPr>
              <a:t>进行可靠的传输。</a:t>
            </a:r>
            <a:endParaRPr lang="en-US" altLang="zh-CN" sz="3000" dirty="0" smtClean="0">
              <a:latin typeface="Times New Roman" panose="02020603050405020304" pitchFamily="18" charset="0"/>
            </a:endParaRPr>
          </a:p>
          <a:p>
            <a:pPr lvl="1">
              <a:buFont typeface="Arial" panose="020B0604020202020204" pitchFamily="34" charset="0"/>
              <a:buChar char="•"/>
            </a:pPr>
            <a:r>
              <a:rPr lang="en-US" altLang="zh-CN" sz="2600" dirty="0" smtClean="0">
                <a:latin typeface="Times New Roman" panose="02020603050405020304" pitchFamily="18" charset="0"/>
              </a:rPr>
              <a:t>HTTP</a:t>
            </a:r>
            <a:r>
              <a:rPr lang="zh-CN" altLang="en-US" sz="2600" dirty="0" smtClean="0">
                <a:latin typeface="Times New Roman" panose="02020603050405020304" pitchFamily="18" charset="0"/>
              </a:rPr>
              <a:t>客户端</a:t>
            </a:r>
            <a:r>
              <a:rPr lang="zh-CN" altLang="en-US" sz="2600" dirty="0">
                <a:latin typeface="Times New Roman" panose="02020603050405020304" pitchFamily="18" charset="0"/>
              </a:rPr>
              <a:t>首先</a:t>
            </a:r>
            <a:r>
              <a:rPr lang="zh-CN" altLang="en-US" sz="2600" dirty="0" smtClean="0">
                <a:latin typeface="Times New Roman" panose="02020603050405020304" pitchFamily="18" charset="0"/>
              </a:rPr>
              <a:t>发起一个与</a:t>
            </a:r>
            <a:r>
              <a:rPr lang="en-US" altLang="zh-CN" sz="2600" dirty="0" smtClean="0">
                <a:latin typeface="Times New Roman" panose="02020603050405020304" pitchFamily="18" charset="0"/>
              </a:rPr>
              <a:t>HTTP</a:t>
            </a:r>
            <a:r>
              <a:rPr lang="zh-CN" altLang="en-US" sz="2600" dirty="0" smtClean="0">
                <a:latin typeface="Times New Roman" panose="02020603050405020304" pitchFamily="18" charset="0"/>
              </a:rPr>
              <a:t>服务器的</a:t>
            </a:r>
            <a:r>
              <a:rPr lang="en-US" altLang="zh-CN" sz="2600" dirty="0" smtClean="0">
                <a:latin typeface="Times New Roman" panose="02020603050405020304" pitchFamily="18" charset="0"/>
              </a:rPr>
              <a:t>TCP</a:t>
            </a:r>
            <a:r>
              <a:rPr lang="zh-CN" altLang="en-US" sz="2600" dirty="0" smtClean="0">
                <a:latin typeface="Times New Roman" panose="02020603050405020304" pitchFamily="18" charset="0"/>
              </a:rPr>
              <a:t>连接，端口号：</a:t>
            </a:r>
            <a:r>
              <a:rPr lang="en-US" altLang="zh-CN" sz="2600" dirty="0" smtClean="0">
                <a:solidFill>
                  <a:srgbClr val="FF0000"/>
                </a:solidFill>
                <a:latin typeface="Times New Roman" panose="02020603050405020304" pitchFamily="18" charset="0"/>
              </a:rPr>
              <a:t>80</a:t>
            </a:r>
          </a:p>
          <a:p>
            <a:pPr lvl="1">
              <a:buFont typeface="Arial" panose="020B0604020202020204" pitchFamily="34" charset="0"/>
              <a:buChar char="•"/>
            </a:pPr>
            <a:r>
              <a:rPr lang="zh-CN" altLang="en-US" sz="2600" dirty="0" smtClean="0">
                <a:latin typeface="Times New Roman" panose="02020603050405020304" pitchFamily="18" charset="0"/>
              </a:rPr>
              <a:t>服务器响应并建立</a:t>
            </a:r>
            <a:r>
              <a:rPr lang="en-US" altLang="zh-CN" sz="2600" dirty="0" smtClean="0">
                <a:latin typeface="Times New Roman" panose="02020603050405020304" pitchFamily="18" charset="0"/>
              </a:rPr>
              <a:t>TCP</a:t>
            </a:r>
            <a:r>
              <a:rPr lang="zh-CN" altLang="en-US" sz="2600" dirty="0" smtClean="0">
                <a:latin typeface="Times New Roman" panose="02020603050405020304" pitchFamily="18" charset="0"/>
              </a:rPr>
              <a:t>连接（三次握手）</a:t>
            </a:r>
            <a:endParaRPr lang="en-US" altLang="zh-CN" sz="2600" dirty="0" smtClean="0">
              <a:latin typeface="Times New Roman" panose="02020603050405020304" pitchFamily="18" charset="0"/>
            </a:endParaRPr>
          </a:p>
          <a:p>
            <a:pPr lvl="1">
              <a:buFont typeface="Arial" panose="020B0604020202020204" pitchFamily="34" charset="0"/>
              <a:buChar char="•"/>
            </a:pPr>
            <a:r>
              <a:rPr lang="zh-CN" altLang="en-US" sz="2600" dirty="0" smtClean="0">
                <a:latin typeface="Times New Roman" panose="02020603050405020304" pitchFamily="18" charset="0"/>
              </a:rPr>
              <a:t>客户端和服务器进程通过套接字（</a:t>
            </a:r>
            <a:r>
              <a:rPr lang="en-US" altLang="zh-CN" sz="2600" dirty="0" smtClean="0">
                <a:latin typeface="Times New Roman" panose="02020603050405020304" pitchFamily="18" charset="0"/>
              </a:rPr>
              <a:t>sockets</a:t>
            </a:r>
            <a:r>
              <a:rPr lang="zh-CN" altLang="en-US" sz="2600" dirty="0" smtClean="0">
                <a:latin typeface="Times New Roman" panose="02020603050405020304" pitchFamily="18" charset="0"/>
              </a:rPr>
              <a:t>）访问</a:t>
            </a:r>
            <a:r>
              <a:rPr lang="en-US" altLang="zh-CN" sz="2600" dirty="0" smtClean="0">
                <a:latin typeface="Times New Roman" panose="02020603050405020304" pitchFamily="18" charset="0"/>
              </a:rPr>
              <a:t>TCP</a:t>
            </a:r>
            <a:r>
              <a:rPr lang="zh-CN" altLang="en-US" sz="2600" dirty="0" smtClean="0">
                <a:latin typeface="Times New Roman" panose="02020603050405020304" pitchFamily="18" charset="0"/>
              </a:rPr>
              <a:t>，发送或接收</a:t>
            </a:r>
            <a:r>
              <a:rPr lang="en-US" altLang="zh-CN" sz="2600" dirty="0" smtClean="0">
                <a:latin typeface="Times New Roman" panose="02020603050405020304" pitchFamily="18" charset="0"/>
              </a:rPr>
              <a:t>HTTP</a:t>
            </a:r>
            <a:r>
              <a:rPr lang="zh-CN" altLang="en-US" sz="2600" dirty="0" smtClean="0">
                <a:latin typeface="Times New Roman" panose="02020603050405020304" pitchFamily="18" charset="0"/>
              </a:rPr>
              <a:t>报文。</a:t>
            </a:r>
            <a:endParaRPr lang="en-US" altLang="zh-CN" sz="2600" dirty="0" smtClean="0">
              <a:latin typeface="Times New Roman" panose="02020603050405020304" pitchFamily="18" charset="0"/>
            </a:endParaRPr>
          </a:p>
          <a:p>
            <a:pPr lvl="1">
              <a:buFont typeface="Arial" panose="020B0604020202020204" pitchFamily="34" charset="0"/>
              <a:buChar char="•"/>
            </a:pPr>
            <a:r>
              <a:rPr lang="zh-CN" altLang="en-US" sz="2600" dirty="0">
                <a:latin typeface="Times New Roman" panose="02020603050405020304" pitchFamily="18" charset="0"/>
              </a:rPr>
              <a:t>关闭</a:t>
            </a:r>
            <a:r>
              <a:rPr lang="en-US" altLang="zh-CN" sz="2600" dirty="0" smtClean="0">
                <a:latin typeface="Times New Roman" panose="02020603050405020304" pitchFamily="18" charset="0"/>
              </a:rPr>
              <a:t>TCP</a:t>
            </a:r>
            <a:r>
              <a:rPr lang="zh-CN" altLang="en-US" sz="2600" dirty="0" smtClean="0">
                <a:latin typeface="Times New Roman" panose="02020603050405020304" pitchFamily="18" charset="0"/>
              </a:rPr>
              <a:t>连接</a:t>
            </a:r>
            <a:endParaRPr lang="en-US" altLang="zh-CN" sz="2600" dirty="0" smtClean="0">
              <a:latin typeface="Times New Roman" panose="02020603050405020304" pitchFamily="18" charset="0"/>
            </a:endParaRPr>
          </a:p>
          <a:p>
            <a:pPr>
              <a:buFont typeface="Arial" panose="020B0604020202020204" pitchFamily="34" charset="0"/>
              <a:buChar char="•"/>
            </a:pPr>
            <a:r>
              <a:rPr lang="en-US" altLang="zh-CN" sz="3000" dirty="0" smtClean="0">
                <a:latin typeface="Times New Roman" panose="02020603050405020304" pitchFamily="18" charset="0"/>
              </a:rPr>
              <a:t>TCP</a:t>
            </a:r>
            <a:r>
              <a:rPr lang="zh-CN" altLang="en-US" sz="3000" dirty="0" smtClean="0">
                <a:latin typeface="Times New Roman" panose="02020603050405020304" pitchFamily="18" charset="0"/>
              </a:rPr>
              <a:t>确保</a:t>
            </a:r>
            <a:r>
              <a:rPr lang="en-US" altLang="zh-CN" sz="3000" dirty="0" smtClean="0">
                <a:latin typeface="Times New Roman" panose="02020603050405020304" pitchFamily="18" charset="0"/>
              </a:rPr>
              <a:t>HTTP</a:t>
            </a:r>
            <a:r>
              <a:rPr lang="zh-CN" altLang="en-US" sz="3000" dirty="0" smtClean="0">
                <a:latin typeface="Times New Roman" panose="02020603050405020304" pitchFamily="18" charset="0"/>
              </a:rPr>
              <a:t>报文最终能完整顺序的到达对方。</a:t>
            </a:r>
            <a:endParaRPr lang="zh-CN" altLang="en-US" sz="3000" dirty="0">
              <a:latin typeface="Times New Roman" panose="02020603050405020304" pitchFamily="18" charset="0"/>
            </a:endParaRPr>
          </a:p>
        </p:txBody>
      </p:sp>
      <p:sp>
        <p:nvSpPr>
          <p:cNvPr id="4" name="内容占位符 2"/>
          <p:cNvSpPr txBox="1">
            <a:spLocks/>
          </p:cNvSpPr>
          <p:nvPr/>
        </p:nvSpPr>
        <p:spPr>
          <a:xfrm>
            <a:off x="330200" y="865837"/>
            <a:ext cx="7886700" cy="46704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3"/>
            </a:pPr>
            <a:r>
              <a:rPr lang="en-US" altLang="zh-CN" sz="3200" i="1" u="sng" dirty="0">
                <a:effectLst>
                  <a:outerShdw blurRad="38100" dist="38100" dir="2700000" algn="tl">
                    <a:srgbClr val="000000">
                      <a:alpha val="43137"/>
                    </a:srgbClr>
                  </a:outerShdw>
                </a:effectLst>
                <a:latin typeface="Times New Roman" panose="02020603050405020304" pitchFamily="18" charset="0"/>
              </a:rPr>
              <a:t>HTTP</a:t>
            </a:r>
            <a:r>
              <a:rPr lang="zh-CN" altLang="en-US" sz="3200" i="1" u="sng" dirty="0">
                <a:effectLst>
                  <a:outerShdw blurRad="38100" dist="38100" dir="2700000" algn="tl">
                    <a:srgbClr val="000000">
                      <a:alpha val="43137"/>
                    </a:srgbClr>
                  </a:outerShdw>
                </a:effectLst>
                <a:latin typeface="Times New Roman" panose="02020603050405020304" pitchFamily="18" charset="0"/>
              </a:rPr>
              <a:t>请求和响应是如何传输到对方的呢？</a:t>
            </a:r>
          </a:p>
        </p:txBody>
      </p:sp>
      <p:pic>
        <p:nvPicPr>
          <p:cNvPr id="6" name="Picture 6"/>
          <p:cNvPicPr>
            <a:picLocks noChangeAspect="1" noChangeArrowheads="1"/>
          </p:cNvPicPr>
          <p:nvPr/>
        </p:nvPicPr>
        <p:blipFill>
          <a:blip r:embed="rId3" cstate="print"/>
          <a:srcRect/>
          <a:stretch>
            <a:fillRect/>
          </a:stretch>
        </p:blipFill>
        <p:spPr bwMode="auto">
          <a:xfrm>
            <a:off x="1750060" y="4189730"/>
            <a:ext cx="6304312" cy="2597150"/>
          </a:xfrm>
          <a:prstGeom prst="rect">
            <a:avLst/>
          </a:prstGeom>
          <a:noFill/>
          <a:ln w="9525">
            <a:noFill/>
            <a:miter lim="800000"/>
            <a:headEnd/>
            <a:tailEnd/>
          </a:ln>
          <a:effectLst/>
        </p:spPr>
      </p:pic>
    </p:spTree>
    <p:extLst>
      <p:ext uri="{BB962C8B-B14F-4D97-AF65-F5344CB8AC3E}">
        <p14:creationId xmlns:p14="http://schemas.microsoft.com/office/powerpoint/2010/main" val="2623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75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50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up)">
                                      <p:cBhvr>
                                        <p:cTn id="18" dur="500"/>
                                        <p:tgtEl>
                                          <p:spTgt spid="3">
                                            <p:txEl>
                                              <p:pRg st="0" end="0"/>
                                            </p:txEl>
                                          </p:spTgt>
                                        </p:tgtEl>
                                      </p:cBhvr>
                                    </p:animEffect>
                                  </p:childTnLst>
                                </p:cTn>
                              </p:par>
                            </p:childTnLst>
                          </p:cTn>
                        </p:par>
                        <p:par>
                          <p:cTn id="19" fill="hold">
                            <p:stCondLst>
                              <p:cond delay="1000"/>
                            </p:stCondLst>
                            <p:childTnLst>
                              <p:par>
                                <p:cTn id="20" presetID="22" presetClass="entr" presetSubtype="1" fill="hold" nodeType="afterEffect">
                                  <p:stCondLst>
                                    <p:cond delay="50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up)">
                                      <p:cBhvr>
                                        <p:cTn id="22" dur="500"/>
                                        <p:tgtEl>
                                          <p:spTgt spid="3">
                                            <p:txEl>
                                              <p:pRg st="1" end="1"/>
                                            </p:txEl>
                                          </p:spTgt>
                                        </p:tgtEl>
                                      </p:cBhvr>
                                    </p:animEffect>
                                  </p:childTnLst>
                                </p:cTn>
                              </p:par>
                            </p:childTnLst>
                          </p:cTn>
                        </p:par>
                        <p:par>
                          <p:cTn id="23" fill="hold">
                            <p:stCondLst>
                              <p:cond delay="2000"/>
                            </p:stCondLst>
                            <p:childTnLst>
                              <p:par>
                                <p:cTn id="24" presetID="22" presetClass="entr" presetSubtype="1" fill="hold" nodeType="afterEffect">
                                  <p:stCondLst>
                                    <p:cond delay="50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childTnLst>
                          </p:cTn>
                        </p:par>
                        <p:par>
                          <p:cTn id="27" fill="hold">
                            <p:stCondLst>
                              <p:cond delay="3000"/>
                            </p:stCondLst>
                            <p:childTnLst>
                              <p:par>
                                <p:cTn id="28" presetID="22" presetClass="entr" presetSubtype="1" fill="hold" nodeType="afterEffect">
                                  <p:stCondLst>
                                    <p:cond delay="50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up)">
                                      <p:cBhvr>
                                        <p:cTn id="30" dur="500"/>
                                        <p:tgtEl>
                                          <p:spTgt spid="3">
                                            <p:txEl>
                                              <p:pRg st="3" end="3"/>
                                            </p:txEl>
                                          </p:spTgt>
                                        </p:tgtEl>
                                      </p:cBhvr>
                                    </p:animEffect>
                                  </p:childTnLst>
                                </p:cTn>
                              </p:par>
                            </p:childTnLst>
                          </p:cTn>
                        </p:par>
                        <p:par>
                          <p:cTn id="31" fill="hold">
                            <p:stCondLst>
                              <p:cond delay="4000"/>
                            </p:stCondLst>
                            <p:childTnLst>
                              <p:par>
                                <p:cTn id="32" presetID="22" presetClass="entr" presetSubtype="1" fill="hold" nodeType="afterEffect">
                                  <p:stCondLst>
                                    <p:cond delay="50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up)">
                                      <p:cBhvr>
                                        <p:cTn id="34" dur="500"/>
                                        <p:tgtEl>
                                          <p:spTgt spid="3">
                                            <p:txEl>
                                              <p:pRg st="4" end="4"/>
                                            </p:txEl>
                                          </p:spTgt>
                                        </p:tgtEl>
                                      </p:cBhvr>
                                    </p:animEffect>
                                  </p:childTnLst>
                                </p:cTn>
                              </p:par>
                            </p:childTnLst>
                          </p:cTn>
                        </p:par>
                        <p:par>
                          <p:cTn id="35" fill="hold">
                            <p:stCondLst>
                              <p:cond delay="5000"/>
                            </p:stCondLst>
                            <p:childTnLst>
                              <p:par>
                                <p:cTn id="36" presetID="22" presetClass="entr" presetSubtype="1" fill="hold" nodeType="afterEffect">
                                  <p:stCondLst>
                                    <p:cond delay="50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up)">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vert="horz" lIns="69056" tIns="34529" rIns="69056" bIns="34529" rtlCol="0" anchor="ctr">
            <a:normAutofit/>
          </a:bodyPr>
          <a:lstStyle/>
          <a:p>
            <a:r>
              <a:rPr lang="en-US" altLang="zh-CN" dirty="0" smtClean="0"/>
              <a:t>2.2 Web</a:t>
            </a:r>
            <a:r>
              <a:rPr lang="zh-CN" altLang="en-US" dirty="0" smtClean="0"/>
              <a:t>访问过程</a:t>
            </a:r>
            <a:r>
              <a:rPr lang="en-US" altLang="zh-CN" dirty="0" smtClean="0"/>
              <a:t> </a:t>
            </a:r>
            <a:endParaRPr lang="zh-CN" altLang="en-US" dirty="0">
              <a:solidFill>
                <a:srgbClr val="FF0000"/>
              </a:solidFill>
            </a:endParaRPr>
          </a:p>
        </p:txBody>
      </p:sp>
      <p:sp>
        <p:nvSpPr>
          <p:cNvPr id="100355" name="Rectangle 3"/>
          <p:cNvSpPr>
            <a:spLocks noGrp="1" noChangeArrowheads="1"/>
          </p:cNvSpPr>
          <p:nvPr>
            <p:ph idx="1"/>
          </p:nvPr>
        </p:nvSpPr>
        <p:spPr>
          <a:xfrm>
            <a:off x="2147582" y="831680"/>
            <a:ext cx="4764946" cy="888064"/>
          </a:xfrm>
          <a:solidFill>
            <a:srgbClr val="FFFF99"/>
          </a:solidFill>
          <a:ln>
            <a:solidFill>
              <a:schemeClr val="tx2">
                <a:lumMod val="40000"/>
                <a:lumOff val="60000"/>
              </a:schemeClr>
            </a:solidFill>
          </a:ln>
        </p:spPr>
        <p:style>
          <a:lnRef idx="2">
            <a:schemeClr val="dk1"/>
          </a:lnRef>
          <a:fillRef idx="1">
            <a:schemeClr val="lt1"/>
          </a:fillRef>
          <a:effectRef idx="0">
            <a:schemeClr val="dk1"/>
          </a:effectRef>
          <a:fontRef idx="minor">
            <a:schemeClr val="dk1"/>
          </a:fontRef>
        </p:style>
        <p:txBody>
          <a:bodyPr>
            <a:normAutofit lnSpcReduction="10000"/>
          </a:bodyPr>
          <a:lstStyle/>
          <a:p>
            <a:pPr marL="0" indent="0" algn="ctr">
              <a:buNone/>
            </a:pPr>
            <a:r>
              <a:rPr lang="zh-CN" altLang="en-US" dirty="0" smtClean="0">
                <a:solidFill>
                  <a:srgbClr val="FF0000"/>
                </a:solidFill>
                <a:effectLst>
                  <a:outerShdw blurRad="38100" dist="38100" dir="2700000" algn="tl">
                    <a:srgbClr val="C0C0C0"/>
                  </a:outerShdw>
                </a:effectLst>
              </a:rPr>
              <a:t>一次成功的</a:t>
            </a:r>
            <a:r>
              <a:rPr lang="en-US" altLang="zh-CN" dirty="0" smtClean="0">
                <a:solidFill>
                  <a:srgbClr val="FF0000"/>
                </a:solidFill>
                <a:effectLst>
                  <a:outerShdw blurRad="38100" dist="38100" dir="2700000" algn="tl">
                    <a:srgbClr val="C0C0C0"/>
                  </a:outerShdw>
                </a:effectLst>
              </a:rPr>
              <a:t>Web</a:t>
            </a:r>
            <a:r>
              <a:rPr lang="zh-CN" altLang="en-US" dirty="0" smtClean="0">
                <a:solidFill>
                  <a:srgbClr val="FF0000"/>
                </a:solidFill>
                <a:effectLst>
                  <a:outerShdw blurRad="38100" dist="38100" dir="2700000" algn="tl">
                    <a:srgbClr val="C0C0C0"/>
                  </a:outerShdw>
                </a:effectLst>
              </a:rPr>
              <a:t>访问</a:t>
            </a:r>
            <a:r>
              <a:rPr lang="en-US" altLang="zh-CN" dirty="0" smtClean="0">
                <a:solidFill>
                  <a:srgbClr val="FF0000"/>
                </a:solidFill>
                <a:effectLst>
                  <a:outerShdw blurRad="38100" dist="38100" dir="2700000" algn="tl">
                    <a:srgbClr val="C0C0C0"/>
                  </a:outerShdw>
                </a:effectLst>
              </a:rPr>
              <a:t>:</a:t>
            </a:r>
          </a:p>
          <a:p>
            <a:pPr marL="0" indent="0" algn="ctr">
              <a:buNone/>
            </a:pPr>
            <a:r>
              <a:rPr lang="en-US" altLang="zh-CN" sz="2200" dirty="0" smtClean="0">
                <a:latin typeface="Times New Roman" panose="02020603050405020304" pitchFamily="18" charset="0"/>
                <a:cs typeface="Times New Roman" panose="02020603050405020304" pitchFamily="18" charset="0"/>
              </a:rPr>
              <a:t>http</a:t>
            </a:r>
            <a:r>
              <a:rPr lang="en-US" altLang="zh-CN" sz="2200" dirty="0">
                <a:latin typeface="Times New Roman" panose="02020603050405020304" pitchFamily="18" charset="0"/>
                <a:cs typeface="Times New Roman" panose="02020603050405020304" pitchFamily="18" charset="0"/>
              </a:rPr>
              <a:t>:// www.cuc.edu.cn/welcome.html </a:t>
            </a:r>
          </a:p>
        </p:txBody>
      </p:sp>
      <p:sp>
        <p:nvSpPr>
          <p:cNvPr id="100356" name="Text Box 4"/>
          <p:cNvSpPr txBox="1">
            <a:spLocks noChangeArrowheads="1"/>
          </p:cNvSpPr>
          <p:nvPr/>
        </p:nvSpPr>
        <p:spPr bwMode="auto">
          <a:xfrm>
            <a:off x="330199" y="1894655"/>
            <a:ext cx="8595687" cy="4561249"/>
          </a:xfrm>
          <a:prstGeom prst="rect">
            <a:avLst/>
          </a:prstGeom>
          <a:noFill/>
          <a:ln w="9525">
            <a:noFill/>
            <a:miter lim="800000"/>
            <a:headEnd/>
            <a:tailEnd/>
          </a:ln>
        </p:spPr>
        <p:txBody>
          <a:bodyPr wrap="square">
            <a:spAutoFit/>
          </a:bodyPr>
          <a:lstStyle/>
          <a:p>
            <a:pPr marL="359569" indent="-359569">
              <a:lnSpc>
                <a:spcPct val="90000"/>
              </a:lnSpc>
              <a:spcBef>
                <a:spcPct val="50000"/>
              </a:spcBef>
              <a:buClr>
                <a:schemeClr val="tx1"/>
              </a:buClr>
              <a:buSzPct val="80000"/>
              <a:buFont typeface="Wingdings" pitchFamily="2" charset="2"/>
              <a:buAutoNum type="arabicPeriod"/>
            </a:pPr>
            <a:r>
              <a:rPr kumimoji="1" lang="zh-CN" altLang="en-US" sz="2400" dirty="0">
                <a:latin typeface="Times New Roman" panose="02020603050405020304" pitchFamily="18" charset="0"/>
              </a:rPr>
              <a:t>浏览器分析超链指向页面的</a:t>
            </a:r>
            <a:r>
              <a:rPr kumimoji="1" lang="en-US" altLang="zh-CN" sz="2400" dirty="0">
                <a:solidFill>
                  <a:srgbClr val="FF0000"/>
                </a:solidFill>
                <a:latin typeface="Times New Roman" panose="02020603050405020304" pitchFamily="18" charset="0"/>
              </a:rPr>
              <a:t>URL</a:t>
            </a:r>
            <a:r>
              <a:rPr kumimoji="1" lang="en-US" altLang="zh-CN" sz="2400" dirty="0">
                <a:latin typeface="Times New Roman" panose="02020603050405020304" pitchFamily="18" charset="0"/>
              </a:rPr>
              <a:t> </a:t>
            </a:r>
          </a:p>
          <a:p>
            <a:pPr marL="359569" indent="-359569">
              <a:lnSpc>
                <a:spcPct val="90000"/>
              </a:lnSpc>
              <a:spcBef>
                <a:spcPct val="50000"/>
              </a:spcBef>
              <a:buClr>
                <a:schemeClr val="tx1"/>
              </a:buClr>
              <a:buSzPct val="80000"/>
              <a:buFont typeface="Wingdings" pitchFamily="2" charset="2"/>
              <a:buAutoNum type="arabicPeriod"/>
            </a:pPr>
            <a:r>
              <a:rPr kumimoji="1" lang="zh-CN" altLang="en-US" sz="2400" dirty="0">
                <a:latin typeface="Times New Roman" panose="02020603050405020304" pitchFamily="18" charset="0"/>
              </a:rPr>
              <a:t>浏览器向</a:t>
            </a:r>
            <a:r>
              <a:rPr kumimoji="1" lang="en-US" altLang="zh-CN" sz="2400" dirty="0">
                <a:latin typeface="Times New Roman" panose="02020603050405020304" pitchFamily="18" charset="0"/>
              </a:rPr>
              <a:t>DNS</a:t>
            </a:r>
            <a:r>
              <a:rPr kumimoji="1" lang="zh-CN" altLang="en-US" sz="2400" dirty="0">
                <a:latin typeface="Times New Roman" panose="02020603050405020304" pitchFamily="18" charset="0"/>
              </a:rPr>
              <a:t>请求解析</a:t>
            </a:r>
            <a:r>
              <a:rPr kumimoji="1" lang="en-US" altLang="zh-CN" sz="2400" dirty="0">
                <a:latin typeface="Times New Roman" panose="02020603050405020304" pitchFamily="18" charset="0"/>
              </a:rPr>
              <a:t>www.cuc.edu.cn</a:t>
            </a:r>
            <a:r>
              <a:rPr kumimoji="1" lang="zh-CN" altLang="en-US" sz="2400" dirty="0">
                <a:latin typeface="Times New Roman" panose="02020603050405020304" pitchFamily="18" charset="0"/>
              </a:rPr>
              <a:t>的</a:t>
            </a:r>
            <a:r>
              <a:rPr kumimoji="1" lang="en-US" altLang="zh-CN" sz="2400" dirty="0">
                <a:solidFill>
                  <a:srgbClr val="FF0000"/>
                </a:solidFill>
                <a:latin typeface="Times New Roman" panose="02020603050405020304" pitchFamily="18" charset="0"/>
              </a:rPr>
              <a:t>IP</a:t>
            </a:r>
            <a:r>
              <a:rPr kumimoji="1" lang="zh-CN" altLang="en-US" sz="2400" dirty="0">
                <a:solidFill>
                  <a:srgbClr val="FF0000"/>
                </a:solidFill>
                <a:latin typeface="Times New Roman" panose="02020603050405020304" pitchFamily="18" charset="0"/>
              </a:rPr>
              <a:t>地址 </a:t>
            </a:r>
          </a:p>
          <a:p>
            <a:pPr marL="359569" indent="-359569">
              <a:lnSpc>
                <a:spcPct val="90000"/>
              </a:lnSpc>
              <a:spcBef>
                <a:spcPct val="50000"/>
              </a:spcBef>
              <a:buClr>
                <a:schemeClr val="tx1"/>
              </a:buClr>
              <a:buSzPct val="80000"/>
              <a:buFont typeface="Wingdings" pitchFamily="2" charset="2"/>
              <a:buAutoNum type="arabicPeriod"/>
            </a:pPr>
            <a:r>
              <a:rPr kumimoji="1" lang="en-US" altLang="zh-CN" sz="2400" dirty="0">
                <a:latin typeface="Times New Roman" panose="02020603050405020304" pitchFamily="18" charset="0"/>
              </a:rPr>
              <a:t>DNS</a:t>
            </a:r>
            <a:r>
              <a:rPr kumimoji="1" lang="zh-CN" altLang="en-US" sz="2400" dirty="0">
                <a:latin typeface="Times New Roman" panose="02020603050405020304" pitchFamily="18" charset="0"/>
              </a:rPr>
              <a:t>解析出服务器的</a:t>
            </a:r>
            <a:r>
              <a:rPr kumimoji="1" lang="en-US" altLang="zh-CN" sz="2400" dirty="0">
                <a:latin typeface="Times New Roman" panose="02020603050405020304" pitchFamily="18" charset="0"/>
              </a:rPr>
              <a:t>IP</a:t>
            </a:r>
            <a:r>
              <a:rPr kumimoji="1" lang="zh-CN" altLang="en-US" sz="2400" dirty="0">
                <a:latin typeface="Times New Roman" panose="02020603050405020304" pitchFamily="18" charset="0"/>
              </a:rPr>
              <a:t>地址</a:t>
            </a:r>
            <a:r>
              <a:rPr kumimoji="1" lang="zh-CN" altLang="en-US" sz="2400" dirty="0" smtClean="0">
                <a:latin typeface="Times New Roman" panose="02020603050405020304" pitchFamily="18" charset="0"/>
              </a:rPr>
              <a:t>为</a:t>
            </a:r>
            <a:r>
              <a:rPr kumimoji="1" lang="en-US" altLang="zh-CN" sz="2000" dirty="0" smtClean="0">
                <a:latin typeface="Times New Roman" panose="02020603050405020304" pitchFamily="18" charset="0"/>
              </a:rPr>
              <a:t>202.205.16.20</a:t>
            </a:r>
            <a:r>
              <a:rPr kumimoji="1" lang="en-US" altLang="zh-CN" sz="2400" dirty="0" smtClean="0">
                <a:latin typeface="Times New Roman" panose="02020603050405020304" pitchFamily="18" charset="0"/>
              </a:rPr>
              <a:t> </a:t>
            </a:r>
            <a:endParaRPr kumimoji="1" lang="en-US" altLang="zh-CN" sz="2400" dirty="0">
              <a:latin typeface="Times New Roman" panose="02020603050405020304" pitchFamily="18" charset="0"/>
            </a:endParaRPr>
          </a:p>
          <a:p>
            <a:pPr marL="359569" indent="-359569">
              <a:lnSpc>
                <a:spcPct val="90000"/>
              </a:lnSpc>
              <a:spcBef>
                <a:spcPct val="50000"/>
              </a:spcBef>
              <a:buClr>
                <a:schemeClr val="tx1"/>
              </a:buClr>
              <a:buSzPct val="80000"/>
              <a:buFont typeface="Wingdings" pitchFamily="2" charset="2"/>
              <a:buAutoNum type="arabicPeriod"/>
            </a:pPr>
            <a:r>
              <a:rPr kumimoji="1" lang="zh-CN" altLang="en-US" sz="2400" dirty="0">
                <a:latin typeface="Times New Roman" panose="02020603050405020304" pitchFamily="18" charset="0"/>
              </a:rPr>
              <a:t>浏览器与服务器建立</a:t>
            </a:r>
            <a:r>
              <a:rPr kumimoji="1" lang="en-US" altLang="zh-CN" sz="2400" dirty="0">
                <a:solidFill>
                  <a:srgbClr val="FF0000"/>
                </a:solidFill>
                <a:latin typeface="Times New Roman" panose="02020603050405020304" pitchFamily="18" charset="0"/>
              </a:rPr>
              <a:t>TCP</a:t>
            </a:r>
            <a:r>
              <a:rPr kumimoji="1" lang="zh-CN" altLang="en-US" sz="2400" dirty="0">
                <a:solidFill>
                  <a:srgbClr val="FF0000"/>
                </a:solidFill>
                <a:latin typeface="Times New Roman" panose="02020603050405020304" pitchFamily="18" charset="0"/>
              </a:rPr>
              <a:t>连接</a:t>
            </a:r>
            <a:r>
              <a:rPr kumimoji="1" lang="zh-CN" altLang="en-US" sz="2400" dirty="0" smtClean="0">
                <a:latin typeface="Times New Roman" panose="02020603050405020304" pitchFamily="18" charset="0"/>
              </a:rPr>
              <a:t>（</a:t>
            </a:r>
            <a:r>
              <a:rPr kumimoji="1" lang="en-US" altLang="zh-CN" sz="2000" dirty="0">
                <a:latin typeface="Times New Roman" panose="02020603050405020304" pitchFamily="18" charset="0"/>
              </a:rPr>
              <a:t> 202.205.16.20</a:t>
            </a:r>
            <a:r>
              <a:rPr kumimoji="1" lang="zh-CN" altLang="en-US" sz="2400" dirty="0" smtClean="0">
                <a:latin typeface="Times New Roman" panose="02020603050405020304" pitchFamily="18" charset="0"/>
              </a:rPr>
              <a:t>使用</a:t>
            </a:r>
            <a:r>
              <a:rPr kumimoji="1" lang="zh-CN" altLang="en-US" sz="2400" dirty="0">
                <a:solidFill>
                  <a:srgbClr val="FF0000"/>
                </a:solidFill>
                <a:latin typeface="Times New Roman" panose="02020603050405020304" pitchFamily="18" charset="0"/>
              </a:rPr>
              <a:t>端口</a:t>
            </a:r>
            <a:r>
              <a:rPr kumimoji="1" lang="en-US" altLang="zh-CN" sz="2400" dirty="0">
                <a:solidFill>
                  <a:srgbClr val="FF0000"/>
                </a:solidFill>
                <a:latin typeface="Times New Roman" panose="02020603050405020304" pitchFamily="18" charset="0"/>
              </a:rPr>
              <a:t>80</a:t>
            </a:r>
            <a:r>
              <a:rPr kumimoji="1" lang="zh-CN" altLang="en-US" sz="2400" dirty="0">
                <a:latin typeface="Times New Roman" panose="02020603050405020304" pitchFamily="18" charset="0"/>
              </a:rPr>
              <a:t>） </a:t>
            </a:r>
          </a:p>
          <a:p>
            <a:pPr marL="359569" indent="-359569">
              <a:lnSpc>
                <a:spcPct val="90000"/>
              </a:lnSpc>
              <a:spcBef>
                <a:spcPct val="50000"/>
              </a:spcBef>
              <a:buClr>
                <a:schemeClr val="tx1"/>
              </a:buClr>
              <a:buSzPct val="80000"/>
              <a:buFont typeface="Wingdings" pitchFamily="2" charset="2"/>
              <a:buAutoNum type="arabicPeriod"/>
            </a:pPr>
            <a:r>
              <a:rPr kumimoji="1" lang="zh-CN" altLang="en-US" sz="2400" dirty="0">
                <a:solidFill>
                  <a:srgbClr val="FF0000"/>
                </a:solidFill>
                <a:latin typeface="Times New Roman" panose="02020603050405020304" pitchFamily="18" charset="0"/>
              </a:rPr>
              <a:t>浏览器发出取文件命令</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get/welcome.html </a:t>
            </a:r>
          </a:p>
          <a:p>
            <a:pPr marL="359569" indent="-359569">
              <a:lnSpc>
                <a:spcPct val="90000"/>
              </a:lnSpc>
              <a:spcBef>
                <a:spcPct val="50000"/>
              </a:spcBef>
              <a:buClr>
                <a:schemeClr val="tx1"/>
              </a:buClr>
              <a:buSzPct val="80000"/>
              <a:buFont typeface="Wingdings" pitchFamily="2" charset="2"/>
              <a:buAutoNum type="arabicPeriod"/>
            </a:pPr>
            <a:r>
              <a:rPr kumimoji="1" lang="en-US" altLang="zh-CN" sz="2400" dirty="0">
                <a:latin typeface="Times New Roman" panose="02020603050405020304" pitchFamily="18" charset="0"/>
              </a:rPr>
              <a:t>www.cuc.edu.cn</a:t>
            </a:r>
            <a:r>
              <a:rPr kumimoji="1" lang="zh-CN" altLang="en-US" sz="2400" dirty="0">
                <a:latin typeface="Times New Roman" panose="02020603050405020304" pitchFamily="18" charset="0"/>
              </a:rPr>
              <a:t>服务器</a:t>
            </a:r>
            <a:r>
              <a:rPr kumimoji="1" lang="zh-CN" altLang="en-US" sz="2400" dirty="0">
                <a:solidFill>
                  <a:srgbClr val="FF0000"/>
                </a:solidFill>
                <a:latin typeface="Times New Roman" panose="02020603050405020304" pitchFamily="18" charset="0"/>
              </a:rPr>
              <a:t>响应</a:t>
            </a:r>
            <a:r>
              <a:rPr kumimoji="1" lang="zh-CN" altLang="en-US" sz="2400" dirty="0">
                <a:latin typeface="Times New Roman" panose="02020603050405020304" pitchFamily="18" charset="0"/>
              </a:rPr>
              <a:t>，将文件</a:t>
            </a:r>
            <a:r>
              <a:rPr kumimoji="1" lang="en-US" altLang="zh-CN" sz="2400" dirty="0">
                <a:latin typeface="Times New Roman" panose="02020603050405020304" pitchFamily="18" charset="0"/>
              </a:rPr>
              <a:t>welcome.html</a:t>
            </a:r>
            <a:r>
              <a:rPr kumimoji="1" lang="zh-CN" altLang="en-US" sz="2400" dirty="0">
                <a:latin typeface="Times New Roman" panose="02020603050405020304" pitchFamily="18" charset="0"/>
              </a:rPr>
              <a:t>发给浏览器 </a:t>
            </a:r>
          </a:p>
          <a:p>
            <a:pPr marL="359569" indent="-359569">
              <a:lnSpc>
                <a:spcPct val="90000"/>
              </a:lnSpc>
              <a:spcBef>
                <a:spcPct val="50000"/>
              </a:spcBef>
              <a:buClr>
                <a:schemeClr val="tx1"/>
              </a:buClr>
              <a:buSzPct val="80000"/>
              <a:buFont typeface="Wingdings" pitchFamily="2" charset="2"/>
              <a:buAutoNum type="arabicPeriod"/>
            </a:pPr>
            <a:r>
              <a:rPr kumimoji="1" lang="en-US" altLang="zh-CN" sz="2400" dirty="0">
                <a:latin typeface="Times New Roman" panose="02020603050405020304" pitchFamily="18" charset="0"/>
              </a:rPr>
              <a:t>TCP</a:t>
            </a:r>
            <a:r>
              <a:rPr kumimoji="1" lang="zh-CN" altLang="en-US" sz="2400" dirty="0">
                <a:latin typeface="Times New Roman" panose="02020603050405020304" pitchFamily="18" charset="0"/>
              </a:rPr>
              <a:t>连接</a:t>
            </a:r>
            <a:r>
              <a:rPr kumimoji="1" lang="zh-CN" altLang="en-US" sz="2400" dirty="0">
                <a:solidFill>
                  <a:srgbClr val="FF0000"/>
                </a:solidFill>
                <a:latin typeface="Times New Roman" panose="02020603050405020304" pitchFamily="18" charset="0"/>
              </a:rPr>
              <a:t>释放</a:t>
            </a:r>
            <a:r>
              <a:rPr kumimoji="1" lang="zh-CN" altLang="en-US" sz="2400" dirty="0">
                <a:latin typeface="Times New Roman" panose="02020603050405020304" pitchFamily="18" charset="0"/>
              </a:rPr>
              <a:t> </a:t>
            </a:r>
          </a:p>
          <a:p>
            <a:pPr marL="359569" indent="-359569">
              <a:lnSpc>
                <a:spcPct val="90000"/>
              </a:lnSpc>
              <a:spcBef>
                <a:spcPct val="50000"/>
              </a:spcBef>
              <a:buClr>
                <a:schemeClr val="tx1"/>
              </a:buClr>
              <a:buSzPct val="80000"/>
              <a:buFont typeface="Wingdings" pitchFamily="2" charset="2"/>
              <a:buAutoNum type="arabicPeriod"/>
            </a:pPr>
            <a:r>
              <a:rPr kumimoji="1" lang="zh-CN" altLang="en-US" sz="2400" dirty="0">
                <a:latin typeface="Times New Roman" panose="02020603050405020304" pitchFamily="18" charset="0"/>
              </a:rPr>
              <a:t>浏览器</a:t>
            </a:r>
            <a:r>
              <a:rPr kumimoji="1" lang="zh-CN" altLang="en-US" sz="2400" dirty="0">
                <a:solidFill>
                  <a:srgbClr val="FF0000"/>
                </a:solidFill>
                <a:latin typeface="Times New Roman" panose="02020603050405020304" pitchFamily="18" charset="0"/>
              </a:rPr>
              <a:t>显示</a:t>
            </a:r>
            <a:r>
              <a:rPr kumimoji="1" lang="zh-CN" altLang="en-US" sz="2400" dirty="0">
                <a:latin typeface="Times New Roman" panose="02020603050405020304" pitchFamily="18" charset="0"/>
              </a:rPr>
              <a:t>文件</a:t>
            </a:r>
            <a:r>
              <a:rPr kumimoji="1" lang="en-US" altLang="zh-CN" sz="2400" dirty="0">
                <a:latin typeface="Times New Roman" panose="02020603050405020304" pitchFamily="18" charset="0"/>
              </a:rPr>
              <a:t>welcome.html</a:t>
            </a:r>
            <a:r>
              <a:rPr kumimoji="1" lang="zh-CN" altLang="en-US" sz="2400" dirty="0">
                <a:latin typeface="Times New Roman" panose="02020603050405020304" pitchFamily="18" charset="0"/>
              </a:rPr>
              <a:t>中的所有文本 </a:t>
            </a:r>
          </a:p>
          <a:p>
            <a:pPr marL="359569" indent="-359569">
              <a:lnSpc>
                <a:spcPct val="90000"/>
              </a:lnSpc>
              <a:spcBef>
                <a:spcPct val="50000"/>
              </a:spcBef>
              <a:buClr>
                <a:schemeClr val="tx1"/>
              </a:buClr>
              <a:buSzPct val="80000"/>
              <a:buFont typeface="Wingdings" pitchFamily="2" charset="2"/>
              <a:buAutoNum type="arabicPeriod"/>
            </a:pPr>
            <a:r>
              <a:rPr kumimoji="1" lang="zh-CN" altLang="en-US" sz="2400" dirty="0">
                <a:latin typeface="Times New Roman" panose="02020603050405020304" pitchFamily="18" charset="0"/>
              </a:rPr>
              <a:t>浏览器显示文件</a:t>
            </a:r>
            <a:r>
              <a:rPr kumimoji="1" lang="en-US" altLang="zh-CN" sz="2400" dirty="0">
                <a:latin typeface="Times New Roman" panose="02020603050405020304" pitchFamily="18" charset="0"/>
              </a:rPr>
              <a:t>welcome.html</a:t>
            </a:r>
            <a:r>
              <a:rPr kumimoji="1" lang="zh-CN" altLang="en-US" sz="2400" dirty="0">
                <a:latin typeface="Times New Roman" panose="02020603050405020304" pitchFamily="18" charset="0"/>
              </a:rPr>
              <a:t>中的所有图象 </a:t>
            </a:r>
          </a:p>
        </p:txBody>
      </p:sp>
    </p:spTree>
    <p:extLst>
      <p:ext uri="{BB962C8B-B14F-4D97-AF65-F5344CB8AC3E}">
        <p14:creationId xmlns:p14="http://schemas.microsoft.com/office/powerpoint/2010/main" val="107608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500"/>
                                  </p:stCondLst>
                                  <p:childTnLst>
                                    <p:set>
                                      <p:cBhvr>
                                        <p:cTn id="6" dur="1" fill="hold">
                                          <p:stCondLst>
                                            <p:cond delay="0"/>
                                          </p:stCondLst>
                                        </p:cTn>
                                        <p:tgtEl>
                                          <p:spTgt spid="100355">
                                            <p:bg/>
                                          </p:spTgt>
                                        </p:tgtEl>
                                        <p:attrNameLst>
                                          <p:attrName>style.visibility</p:attrName>
                                        </p:attrNameLst>
                                      </p:cBhvr>
                                      <p:to>
                                        <p:strVal val="visible"/>
                                      </p:to>
                                    </p:set>
                                    <p:animEffect transition="in" filter="randombar(horizontal)">
                                      <p:cBhvr>
                                        <p:cTn id="7" dur="500"/>
                                        <p:tgtEl>
                                          <p:spTgt spid="100355">
                                            <p:bg/>
                                          </p:spTgt>
                                        </p:tgtEl>
                                      </p:cBhvr>
                                    </p:animEffect>
                                  </p:childTnLst>
                                </p:cTn>
                              </p:par>
                            </p:childTnLst>
                          </p:cTn>
                        </p:par>
                        <p:par>
                          <p:cTn id="8" fill="hold">
                            <p:stCondLst>
                              <p:cond delay="1000"/>
                            </p:stCondLst>
                            <p:childTnLst>
                              <p:par>
                                <p:cTn id="9" presetID="14" presetClass="entr" presetSubtype="10" fill="hold" grpId="0" nodeType="afterEffect">
                                  <p:stCondLst>
                                    <p:cond delay="250"/>
                                  </p:stCondLst>
                                  <p:childTnLst>
                                    <p:set>
                                      <p:cBhvr>
                                        <p:cTn id="10" dur="1" fill="hold">
                                          <p:stCondLst>
                                            <p:cond delay="0"/>
                                          </p:stCondLst>
                                        </p:cTn>
                                        <p:tgtEl>
                                          <p:spTgt spid="100355">
                                            <p:txEl>
                                              <p:pRg st="0" end="0"/>
                                            </p:txEl>
                                          </p:spTgt>
                                        </p:tgtEl>
                                        <p:attrNameLst>
                                          <p:attrName>style.visibility</p:attrName>
                                        </p:attrNameLst>
                                      </p:cBhvr>
                                      <p:to>
                                        <p:strVal val="visible"/>
                                      </p:to>
                                    </p:set>
                                    <p:animEffect transition="in" filter="randombar(horizontal)">
                                      <p:cBhvr>
                                        <p:cTn id="11" dur="500"/>
                                        <p:tgtEl>
                                          <p:spTgt spid="100355">
                                            <p:txEl>
                                              <p:pRg st="0" end="0"/>
                                            </p:txEl>
                                          </p:spTgt>
                                        </p:tgtEl>
                                      </p:cBhvr>
                                    </p:animEffect>
                                  </p:childTnLst>
                                </p:cTn>
                              </p:par>
                            </p:childTnLst>
                          </p:cTn>
                        </p:par>
                        <p:par>
                          <p:cTn id="12" fill="hold">
                            <p:stCondLst>
                              <p:cond delay="1750"/>
                            </p:stCondLst>
                            <p:childTnLst>
                              <p:par>
                                <p:cTn id="13" presetID="14" presetClass="entr" presetSubtype="10" fill="hold" grpId="0" nodeType="afterEffect">
                                  <p:stCondLst>
                                    <p:cond delay="250"/>
                                  </p:stCondLst>
                                  <p:childTnLst>
                                    <p:set>
                                      <p:cBhvr>
                                        <p:cTn id="14" dur="1" fill="hold">
                                          <p:stCondLst>
                                            <p:cond delay="0"/>
                                          </p:stCondLst>
                                        </p:cTn>
                                        <p:tgtEl>
                                          <p:spTgt spid="100355">
                                            <p:txEl>
                                              <p:pRg st="1" end="1"/>
                                            </p:txEl>
                                          </p:spTgt>
                                        </p:tgtEl>
                                        <p:attrNameLst>
                                          <p:attrName>style.visibility</p:attrName>
                                        </p:attrNameLst>
                                      </p:cBhvr>
                                      <p:to>
                                        <p:strVal val="visible"/>
                                      </p:to>
                                    </p:set>
                                    <p:animEffect transition="in" filter="randombar(horizontal)">
                                      <p:cBhvr>
                                        <p:cTn id="15" dur="500"/>
                                        <p:tgtEl>
                                          <p:spTgt spid="10035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250"/>
                                  </p:stCondLst>
                                  <p:childTnLst>
                                    <p:set>
                                      <p:cBhvr>
                                        <p:cTn id="19" dur="1" fill="hold">
                                          <p:stCondLst>
                                            <p:cond delay="0"/>
                                          </p:stCondLst>
                                        </p:cTn>
                                        <p:tgtEl>
                                          <p:spTgt spid="100356">
                                            <p:txEl>
                                              <p:pRg st="0" end="0"/>
                                            </p:txEl>
                                          </p:spTgt>
                                        </p:tgtEl>
                                        <p:attrNameLst>
                                          <p:attrName>style.visibility</p:attrName>
                                        </p:attrNameLst>
                                      </p:cBhvr>
                                      <p:to>
                                        <p:strVal val="visible"/>
                                      </p:to>
                                    </p:set>
                                    <p:animEffect transition="in" filter="wipe(up)">
                                      <p:cBhvr>
                                        <p:cTn id="20" dur="500"/>
                                        <p:tgtEl>
                                          <p:spTgt spid="100356">
                                            <p:txEl>
                                              <p:pRg st="0" end="0"/>
                                            </p:txEl>
                                          </p:spTgt>
                                        </p:tgtEl>
                                      </p:cBhvr>
                                    </p:animEffect>
                                  </p:childTnLst>
                                </p:cTn>
                              </p:par>
                            </p:childTnLst>
                          </p:cTn>
                        </p:par>
                        <p:par>
                          <p:cTn id="21" fill="hold">
                            <p:stCondLst>
                              <p:cond delay="750"/>
                            </p:stCondLst>
                            <p:childTnLst>
                              <p:par>
                                <p:cTn id="22" presetID="22" presetClass="entr" presetSubtype="1" fill="hold" nodeType="afterEffect">
                                  <p:stCondLst>
                                    <p:cond delay="500"/>
                                  </p:stCondLst>
                                  <p:childTnLst>
                                    <p:set>
                                      <p:cBhvr>
                                        <p:cTn id="23" dur="1" fill="hold">
                                          <p:stCondLst>
                                            <p:cond delay="0"/>
                                          </p:stCondLst>
                                        </p:cTn>
                                        <p:tgtEl>
                                          <p:spTgt spid="100356">
                                            <p:txEl>
                                              <p:pRg st="1" end="1"/>
                                            </p:txEl>
                                          </p:spTgt>
                                        </p:tgtEl>
                                        <p:attrNameLst>
                                          <p:attrName>style.visibility</p:attrName>
                                        </p:attrNameLst>
                                      </p:cBhvr>
                                      <p:to>
                                        <p:strVal val="visible"/>
                                      </p:to>
                                    </p:set>
                                    <p:animEffect transition="in" filter="wipe(up)">
                                      <p:cBhvr>
                                        <p:cTn id="24" dur="500"/>
                                        <p:tgtEl>
                                          <p:spTgt spid="100356">
                                            <p:txEl>
                                              <p:pRg st="1" end="1"/>
                                            </p:txEl>
                                          </p:spTgt>
                                        </p:tgtEl>
                                      </p:cBhvr>
                                    </p:animEffect>
                                  </p:childTnLst>
                                </p:cTn>
                              </p:par>
                            </p:childTnLst>
                          </p:cTn>
                        </p:par>
                        <p:par>
                          <p:cTn id="25" fill="hold">
                            <p:stCondLst>
                              <p:cond delay="1750"/>
                            </p:stCondLst>
                            <p:childTnLst>
                              <p:par>
                                <p:cTn id="26" presetID="22" presetClass="entr" presetSubtype="1" fill="hold" nodeType="afterEffect">
                                  <p:stCondLst>
                                    <p:cond delay="500"/>
                                  </p:stCondLst>
                                  <p:childTnLst>
                                    <p:set>
                                      <p:cBhvr>
                                        <p:cTn id="27" dur="1" fill="hold">
                                          <p:stCondLst>
                                            <p:cond delay="0"/>
                                          </p:stCondLst>
                                        </p:cTn>
                                        <p:tgtEl>
                                          <p:spTgt spid="100356">
                                            <p:txEl>
                                              <p:pRg st="2" end="2"/>
                                            </p:txEl>
                                          </p:spTgt>
                                        </p:tgtEl>
                                        <p:attrNameLst>
                                          <p:attrName>style.visibility</p:attrName>
                                        </p:attrNameLst>
                                      </p:cBhvr>
                                      <p:to>
                                        <p:strVal val="visible"/>
                                      </p:to>
                                    </p:set>
                                    <p:animEffect transition="in" filter="wipe(up)">
                                      <p:cBhvr>
                                        <p:cTn id="28" dur="500"/>
                                        <p:tgtEl>
                                          <p:spTgt spid="100356">
                                            <p:txEl>
                                              <p:pRg st="2" end="2"/>
                                            </p:txEl>
                                          </p:spTgt>
                                        </p:tgtEl>
                                      </p:cBhvr>
                                    </p:animEffect>
                                  </p:childTnLst>
                                </p:cTn>
                              </p:par>
                            </p:childTnLst>
                          </p:cTn>
                        </p:par>
                        <p:par>
                          <p:cTn id="29" fill="hold">
                            <p:stCondLst>
                              <p:cond delay="2750"/>
                            </p:stCondLst>
                            <p:childTnLst>
                              <p:par>
                                <p:cTn id="30" presetID="22" presetClass="entr" presetSubtype="1" fill="hold" nodeType="afterEffect">
                                  <p:stCondLst>
                                    <p:cond delay="500"/>
                                  </p:stCondLst>
                                  <p:childTnLst>
                                    <p:set>
                                      <p:cBhvr>
                                        <p:cTn id="31" dur="1" fill="hold">
                                          <p:stCondLst>
                                            <p:cond delay="0"/>
                                          </p:stCondLst>
                                        </p:cTn>
                                        <p:tgtEl>
                                          <p:spTgt spid="100356">
                                            <p:txEl>
                                              <p:pRg st="3" end="3"/>
                                            </p:txEl>
                                          </p:spTgt>
                                        </p:tgtEl>
                                        <p:attrNameLst>
                                          <p:attrName>style.visibility</p:attrName>
                                        </p:attrNameLst>
                                      </p:cBhvr>
                                      <p:to>
                                        <p:strVal val="visible"/>
                                      </p:to>
                                    </p:set>
                                    <p:animEffect transition="in" filter="wipe(up)">
                                      <p:cBhvr>
                                        <p:cTn id="32" dur="500"/>
                                        <p:tgtEl>
                                          <p:spTgt spid="100356">
                                            <p:txEl>
                                              <p:pRg st="3" end="3"/>
                                            </p:txEl>
                                          </p:spTgt>
                                        </p:tgtEl>
                                      </p:cBhvr>
                                    </p:animEffect>
                                  </p:childTnLst>
                                </p:cTn>
                              </p:par>
                            </p:childTnLst>
                          </p:cTn>
                        </p:par>
                        <p:par>
                          <p:cTn id="33" fill="hold">
                            <p:stCondLst>
                              <p:cond delay="3750"/>
                            </p:stCondLst>
                            <p:childTnLst>
                              <p:par>
                                <p:cTn id="34" presetID="22" presetClass="entr" presetSubtype="1" fill="hold" nodeType="afterEffect">
                                  <p:stCondLst>
                                    <p:cond delay="500"/>
                                  </p:stCondLst>
                                  <p:childTnLst>
                                    <p:set>
                                      <p:cBhvr>
                                        <p:cTn id="35" dur="1" fill="hold">
                                          <p:stCondLst>
                                            <p:cond delay="0"/>
                                          </p:stCondLst>
                                        </p:cTn>
                                        <p:tgtEl>
                                          <p:spTgt spid="100356">
                                            <p:txEl>
                                              <p:pRg st="4" end="4"/>
                                            </p:txEl>
                                          </p:spTgt>
                                        </p:tgtEl>
                                        <p:attrNameLst>
                                          <p:attrName>style.visibility</p:attrName>
                                        </p:attrNameLst>
                                      </p:cBhvr>
                                      <p:to>
                                        <p:strVal val="visible"/>
                                      </p:to>
                                    </p:set>
                                    <p:animEffect transition="in" filter="wipe(up)">
                                      <p:cBhvr>
                                        <p:cTn id="36" dur="500"/>
                                        <p:tgtEl>
                                          <p:spTgt spid="100356">
                                            <p:txEl>
                                              <p:pRg st="4" end="4"/>
                                            </p:txEl>
                                          </p:spTgt>
                                        </p:tgtEl>
                                      </p:cBhvr>
                                    </p:animEffect>
                                  </p:childTnLst>
                                </p:cTn>
                              </p:par>
                            </p:childTnLst>
                          </p:cTn>
                        </p:par>
                        <p:par>
                          <p:cTn id="37" fill="hold">
                            <p:stCondLst>
                              <p:cond delay="4750"/>
                            </p:stCondLst>
                            <p:childTnLst>
                              <p:par>
                                <p:cTn id="38" presetID="22" presetClass="entr" presetSubtype="1" fill="hold" nodeType="afterEffect">
                                  <p:stCondLst>
                                    <p:cond delay="500"/>
                                  </p:stCondLst>
                                  <p:childTnLst>
                                    <p:set>
                                      <p:cBhvr>
                                        <p:cTn id="39" dur="1" fill="hold">
                                          <p:stCondLst>
                                            <p:cond delay="0"/>
                                          </p:stCondLst>
                                        </p:cTn>
                                        <p:tgtEl>
                                          <p:spTgt spid="100356">
                                            <p:txEl>
                                              <p:pRg st="5" end="5"/>
                                            </p:txEl>
                                          </p:spTgt>
                                        </p:tgtEl>
                                        <p:attrNameLst>
                                          <p:attrName>style.visibility</p:attrName>
                                        </p:attrNameLst>
                                      </p:cBhvr>
                                      <p:to>
                                        <p:strVal val="visible"/>
                                      </p:to>
                                    </p:set>
                                    <p:animEffect transition="in" filter="wipe(up)">
                                      <p:cBhvr>
                                        <p:cTn id="40" dur="500"/>
                                        <p:tgtEl>
                                          <p:spTgt spid="100356">
                                            <p:txEl>
                                              <p:pRg st="5" end="5"/>
                                            </p:txEl>
                                          </p:spTgt>
                                        </p:tgtEl>
                                      </p:cBhvr>
                                    </p:animEffect>
                                  </p:childTnLst>
                                </p:cTn>
                              </p:par>
                            </p:childTnLst>
                          </p:cTn>
                        </p:par>
                        <p:par>
                          <p:cTn id="41" fill="hold">
                            <p:stCondLst>
                              <p:cond delay="5750"/>
                            </p:stCondLst>
                            <p:childTnLst>
                              <p:par>
                                <p:cTn id="42" presetID="22" presetClass="entr" presetSubtype="1" fill="hold" nodeType="afterEffect">
                                  <p:stCondLst>
                                    <p:cond delay="500"/>
                                  </p:stCondLst>
                                  <p:childTnLst>
                                    <p:set>
                                      <p:cBhvr>
                                        <p:cTn id="43" dur="1" fill="hold">
                                          <p:stCondLst>
                                            <p:cond delay="0"/>
                                          </p:stCondLst>
                                        </p:cTn>
                                        <p:tgtEl>
                                          <p:spTgt spid="100356">
                                            <p:txEl>
                                              <p:pRg st="6" end="6"/>
                                            </p:txEl>
                                          </p:spTgt>
                                        </p:tgtEl>
                                        <p:attrNameLst>
                                          <p:attrName>style.visibility</p:attrName>
                                        </p:attrNameLst>
                                      </p:cBhvr>
                                      <p:to>
                                        <p:strVal val="visible"/>
                                      </p:to>
                                    </p:set>
                                    <p:animEffect transition="in" filter="wipe(up)">
                                      <p:cBhvr>
                                        <p:cTn id="44" dur="500"/>
                                        <p:tgtEl>
                                          <p:spTgt spid="100356">
                                            <p:txEl>
                                              <p:pRg st="6" end="6"/>
                                            </p:txEl>
                                          </p:spTgt>
                                        </p:tgtEl>
                                      </p:cBhvr>
                                    </p:animEffect>
                                  </p:childTnLst>
                                </p:cTn>
                              </p:par>
                            </p:childTnLst>
                          </p:cTn>
                        </p:par>
                        <p:par>
                          <p:cTn id="45" fill="hold">
                            <p:stCondLst>
                              <p:cond delay="6750"/>
                            </p:stCondLst>
                            <p:childTnLst>
                              <p:par>
                                <p:cTn id="46" presetID="22" presetClass="entr" presetSubtype="1" fill="hold" nodeType="afterEffect">
                                  <p:stCondLst>
                                    <p:cond delay="500"/>
                                  </p:stCondLst>
                                  <p:childTnLst>
                                    <p:set>
                                      <p:cBhvr>
                                        <p:cTn id="47" dur="1" fill="hold">
                                          <p:stCondLst>
                                            <p:cond delay="0"/>
                                          </p:stCondLst>
                                        </p:cTn>
                                        <p:tgtEl>
                                          <p:spTgt spid="100356">
                                            <p:txEl>
                                              <p:pRg st="7" end="7"/>
                                            </p:txEl>
                                          </p:spTgt>
                                        </p:tgtEl>
                                        <p:attrNameLst>
                                          <p:attrName>style.visibility</p:attrName>
                                        </p:attrNameLst>
                                      </p:cBhvr>
                                      <p:to>
                                        <p:strVal val="visible"/>
                                      </p:to>
                                    </p:set>
                                    <p:animEffect transition="in" filter="wipe(up)">
                                      <p:cBhvr>
                                        <p:cTn id="48" dur="500"/>
                                        <p:tgtEl>
                                          <p:spTgt spid="100356">
                                            <p:txEl>
                                              <p:pRg st="7" end="7"/>
                                            </p:txEl>
                                          </p:spTgt>
                                        </p:tgtEl>
                                      </p:cBhvr>
                                    </p:animEffect>
                                  </p:childTnLst>
                                </p:cTn>
                              </p:par>
                            </p:childTnLst>
                          </p:cTn>
                        </p:par>
                        <p:par>
                          <p:cTn id="49" fill="hold">
                            <p:stCondLst>
                              <p:cond delay="7750"/>
                            </p:stCondLst>
                            <p:childTnLst>
                              <p:par>
                                <p:cTn id="50" presetID="22" presetClass="entr" presetSubtype="1" fill="hold" nodeType="afterEffect">
                                  <p:stCondLst>
                                    <p:cond delay="500"/>
                                  </p:stCondLst>
                                  <p:childTnLst>
                                    <p:set>
                                      <p:cBhvr>
                                        <p:cTn id="51" dur="1" fill="hold">
                                          <p:stCondLst>
                                            <p:cond delay="0"/>
                                          </p:stCondLst>
                                        </p:cTn>
                                        <p:tgtEl>
                                          <p:spTgt spid="100356">
                                            <p:txEl>
                                              <p:pRg st="8" end="8"/>
                                            </p:txEl>
                                          </p:spTgt>
                                        </p:tgtEl>
                                        <p:attrNameLst>
                                          <p:attrName>style.visibility</p:attrName>
                                        </p:attrNameLst>
                                      </p:cBhvr>
                                      <p:to>
                                        <p:strVal val="visible"/>
                                      </p:to>
                                    </p:set>
                                    <p:animEffect transition="in" filter="wipe(up)">
                                      <p:cBhvr>
                                        <p:cTn id="52" dur="500"/>
                                        <p:tgtEl>
                                          <p:spTgt spid="10035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HTTP-</a:t>
            </a:r>
            <a:r>
              <a:rPr lang="zh-CN" altLang="en-US" dirty="0" smtClean="0"/>
              <a:t>报文格式</a:t>
            </a:r>
            <a:endParaRPr lang="zh-CN" altLang="en-US" dirty="0"/>
          </a:p>
        </p:txBody>
      </p:sp>
      <p:sp>
        <p:nvSpPr>
          <p:cNvPr id="3" name="内容占位符 2"/>
          <p:cNvSpPr>
            <a:spLocks noGrp="1"/>
          </p:cNvSpPr>
          <p:nvPr>
            <p:ph idx="1"/>
          </p:nvPr>
        </p:nvSpPr>
        <p:spPr>
          <a:xfrm>
            <a:off x="330200" y="884968"/>
            <a:ext cx="8483600" cy="1761972"/>
          </a:xfrm>
        </p:spPr>
        <p:txBody>
          <a:bodyPr>
            <a:noAutofit/>
          </a:bodyPr>
          <a:lstStyle/>
          <a:p>
            <a:r>
              <a:rPr lang="en-US" altLang="zh-CN" sz="2800" dirty="0" smtClean="0"/>
              <a:t>HTTP</a:t>
            </a:r>
            <a:r>
              <a:rPr lang="zh-CN" altLang="en-US" sz="2800" dirty="0" smtClean="0"/>
              <a:t>的报文有</a:t>
            </a:r>
            <a:r>
              <a:rPr lang="en-US" altLang="zh-CN" sz="2800" dirty="0" smtClean="0"/>
              <a:t>2</a:t>
            </a:r>
            <a:r>
              <a:rPr lang="zh-CN" altLang="en-US" sz="2800" dirty="0" smtClean="0"/>
              <a:t>种：</a:t>
            </a:r>
            <a:r>
              <a:rPr lang="zh-CN" altLang="en-US" sz="2800" u="sng" dirty="0" smtClean="0"/>
              <a:t>请求报文</a:t>
            </a:r>
            <a:r>
              <a:rPr lang="zh-CN" altLang="en-US" sz="2800" dirty="0" smtClean="0"/>
              <a:t>和</a:t>
            </a:r>
            <a:r>
              <a:rPr lang="zh-CN" altLang="en-US" sz="2800" u="sng" dirty="0" smtClean="0"/>
              <a:t>响应报文</a:t>
            </a:r>
            <a:r>
              <a:rPr lang="zh-CN" altLang="en-US" sz="2800" dirty="0" smtClean="0"/>
              <a:t>。</a:t>
            </a:r>
            <a:endParaRPr lang="en-US" altLang="zh-CN" sz="2800" dirty="0" smtClean="0"/>
          </a:p>
          <a:p>
            <a:r>
              <a:rPr lang="en-US" altLang="zh-CN" sz="2800" dirty="0" smtClean="0"/>
              <a:t>HTTP</a:t>
            </a:r>
            <a:r>
              <a:rPr lang="zh-CN" altLang="en-US" sz="2800" dirty="0" smtClean="0"/>
              <a:t>报文采用普通的</a:t>
            </a:r>
            <a:r>
              <a:rPr lang="en-US" altLang="zh-CN" sz="2800" dirty="0" smtClean="0">
                <a:solidFill>
                  <a:srgbClr val="FF0000"/>
                </a:solidFill>
              </a:rPr>
              <a:t>ASCII</a:t>
            </a:r>
            <a:r>
              <a:rPr lang="zh-CN" altLang="en-US" sz="2800" dirty="0" smtClean="0">
                <a:solidFill>
                  <a:srgbClr val="FF0000"/>
                </a:solidFill>
              </a:rPr>
              <a:t>文本</a:t>
            </a:r>
            <a:r>
              <a:rPr lang="zh-CN" altLang="en-US" sz="2800" dirty="0" smtClean="0"/>
              <a:t>书写，</a:t>
            </a:r>
            <a:r>
              <a:rPr lang="en-US" altLang="zh-CN" sz="2800" dirty="0" smtClean="0"/>
              <a:t>HTTP</a:t>
            </a:r>
            <a:r>
              <a:rPr lang="zh-CN" altLang="en-US" sz="2800" dirty="0" smtClean="0"/>
              <a:t>报文都是纯文本。</a:t>
            </a:r>
            <a:r>
              <a:rPr lang="zh-CN" altLang="en-US" sz="2800" dirty="0"/>
              <a:t>因而每个字段的长度都是不确定的</a:t>
            </a:r>
            <a:r>
              <a:rPr lang="zh-CN" altLang="en-US" sz="2800" dirty="0" smtClean="0"/>
              <a:t>。</a:t>
            </a:r>
            <a:endParaRPr lang="en-US" altLang="zh-CN" sz="2800" dirty="0" smtClean="0"/>
          </a:p>
          <a:p>
            <a:r>
              <a:rPr lang="en-US" altLang="zh-CN" sz="2800" dirty="0"/>
              <a:t>HTTP</a:t>
            </a:r>
            <a:r>
              <a:rPr lang="zh-CN" altLang="en-US" sz="2800" dirty="0"/>
              <a:t>报文的三个组成部分</a:t>
            </a:r>
            <a:r>
              <a:rPr lang="zh-CN" altLang="en-US" sz="2800" dirty="0" smtClean="0"/>
              <a:t>：</a:t>
            </a:r>
            <a:r>
              <a:rPr lang="zh-CN" altLang="en-US" sz="2800" u="sng" dirty="0" smtClean="0"/>
              <a:t>起始行</a:t>
            </a:r>
            <a:r>
              <a:rPr lang="zh-CN" altLang="en-US" sz="2800" dirty="0"/>
              <a:t>、</a:t>
            </a:r>
            <a:r>
              <a:rPr lang="zh-CN" altLang="en-US" sz="2800" u="sng" dirty="0"/>
              <a:t>首部行</a:t>
            </a:r>
            <a:r>
              <a:rPr lang="zh-CN" altLang="en-US" sz="2800" dirty="0"/>
              <a:t>、</a:t>
            </a:r>
            <a:r>
              <a:rPr lang="zh-CN" altLang="en-US" sz="2800" u="sng" dirty="0" smtClean="0"/>
              <a:t>实体</a:t>
            </a:r>
            <a:endParaRPr lang="zh-CN" altLang="en-US" sz="2800" u="sng" dirty="0"/>
          </a:p>
        </p:txBody>
      </p:sp>
      <p:sp>
        <p:nvSpPr>
          <p:cNvPr id="15" name="文本框 14"/>
          <p:cNvSpPr txBox="1"/>
          <p:nvPr/>
        </p:nvSpPr>
        <p:spPr>
          <a:xfrm>
            <a:off x="504825" y="2793631"/>
            <a:ext cx="3558469" cy="523220"/>
          </a:xfrm>
          <a:prstGeom prst="rect">
            <a:avLst/>
          </a:prstGeom>
          <a:solidFill>
            <a:srgbClr val="FFFF99"/>
          </a:solidFill>
          <a:ln>
            <a:solidFill>
              <a:schemeClr val="tx2">
                <a:lumMod val="40000"/>
                <a:lumOff val="60000"/>
              </a:schemeClr>
            </a:solidFill>
          </a:ln>
        </p:spPr>
        <p:txBody>
          <a:bodyPr wrap="square" rtlCol="0">
            <a:spAutoFit/>
          </a:bodyPr>
          <a:lstStyle/>
          <a:p>
            <a:r>
              <a:rPr lang="en-US" altLang="zh-CN" sz="2800" dirty="0"/>
              <a:t>HTTP </a:t>
            </a:r>
            <a:r>
              <a:rPr lang="zh-CN" altLang="en-US" sz="2800" dirty="0"/>
              <a:t>请求</a:t>
            </a:r>
            <a:r>
              <a:rPr lang="zh-CN" altLang="en-US" sz="2800" dirty="0" smtClean="0"/>
              <a:t>报文实例：</a:t>
            </a:r>
            <a:endParaRPr lang="zh-CN" altLang="en-US" sz="2800" dirty="0"/>
          </a:p>
        </p:txBody>
      </p:sp>
      <p:grpSp>
        <p:nvGrpSpPr>
          <p:cNvPr id="4" name="组合 3"/>
          <p:cNvGrpSpPr/>
          <p:nvPr/>
        </p:nvGrpSpPr>
        <p:grpSpPr>
          <a:xfrm>
            <a:off x="651518" y="3162063"/>
            <a:ext cx="7892407" cy="2946000"/>
            <a:chOff x="651518" y="3162063"/>
            <a:chExt cx="7892407" cy="2946000"/>
          </a:xfrm>
        </p:grpSpPr>
        <p:sp>
          <p:nvSpPr>
            <p:cNvPr id="16" name="Text Box 5"/>
            <p:cNvSpPr txBox="1">
              <a:spLocks noChangeArrowheads="1"/>
            </p:cNvSpPr>
            <p:nvPr/>
          </p:nvSpPr>
          <p:spPr bwMode="auto">
            <a:xfrm>
              <a:off x="651518" y="3584071"/>
              <a:ext cx="21194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zh-CN" altLang="en-US" sz="1600" dirty="0">
                  <a:solidFill>
                    <a:srgbClr val="000099"/>
                  </a:solidFill>
                  <a:latin typeface="Arial" panose="020B0604020202020204" pitchFamily="34" charset="0"/>
                </a:rPr>
                <a:t>请求行</a:t>
              </a:r>
              <a:endParaRPr lang="en-US" altLang="zh-CN" sz="1600" dirty="0">
                <a:solidFill>
                  <a:srgbClr val="000099"/>
                </a:solidFill>
                <a:latin typeface="Arial" panose="020B0604020202020204" pitchFamily="34" charset="0"/>
              </a:endParaRPr>
            </a:p>
            <a:p>
              <a:pPr>
                <a:lnSpc>
                  <a:spcPct val="100000"/>
                </a:lnSpc>
                <a:spcBef>
                  <a:spcPct val="0"/>
                </a:spcBef>
                <a:buClrTx/>
                <a:buSzTx/>
                <a:buFontTx/>
                <a:buNone/>
              </a:pPr>
              <a:r>
                <a:rPr lang="en-US" altLang="zh-CN" sz="1600" dirty="0">
                  <a:solidFill>
                    <a:srgbClr val="000099"/>
                  </a:solidFill>
                  <a:latin typeface="Arial" panose="020B0604020202020204" pitchFamily="34" charset="0"/>
                </a:rPr>
                <a:t>(GET, POST, HEAD</a:t>
              </a:r>
              <a:r>
                <a:rPr lang="en-US" altLang="zh-CN" sz="1600" dirty="0">
                  <a:solidFill>
                    <a:srgbClr val="000099"/>
                  </a:solidFill>
                </a:rPr>
                <a:t>)</a:t>
              </a:r>
              <a:r>
                <a:rPr lang="zh-CN" altLang="en-US" sz="1600" dirty="0">
                  <a:solidFill>
                    <a:srgbClr val="000099"/>
                  </a:solidFill>
                </a:rPr>
                <a:t>方法字段</a:t>
              </a:r>
              <a:endParaRPr lang="en-US" altLang="zh-CN" sz="2000" dirty="0">
                <a:solidFill>
                  <a:srgbClr val="000099"/>
                </a:solidFill>
              </a:endParaRPr>
            </a:p>
          </p:txBody>
        </p:sp>
        <p:sp>
          <p:nvSpPr>
            <p:cNvPr id="17" name="Line 6"/>
            <p:cNvSpPr>
              <a:spLocks noChangeShapeType="1"/>
            </p:cNvSpPr>
            <p:nvPr/>
          </p:nvSpPr>
          <p:spPr bwMode="auto">
            <a:xfrm>
              <a:off x="2273108" y="3817598"/>
              <a:ext cx="653804" cy="109538"/>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8" name="Freeform 7"/>
            <p:cNvSpPr>
              <a:spLocks/>
            </p:cNvSpPr>
            <p:nvPr/>
          </p:nvSpPr>
          <p:spPr bwMode="auto">
            <a:xfrm>
              <a:off x="2842051" y="4066409"/>
              <a:ext cx="84862" cy="1712254"/>
            </a:xfrm>
            <a:custGeom>
              <a:avLst/>
              <a:gdLst>
                <a:gd name="T0" fmla="*/ 2147483646 w 150"/>
                <a:gd name="T1" fmla="*/ 2147483646 h 924"/>
                <a:gd name="T2" fmla="*/ 0 w 150"/>
                <a:gd name="T3" fmla="*/ 0 h 924"/>
                <a:gd name="T4" fmla="*/ 0 w 150"/>
                <a:gd name="T5" fmla="*/ 2147483646 h 924"/>
                <a:gd name="T6" fmla="*/ 2147483646 w 150"/>
                <a:gd name="T7" fmla="*/ 214748364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19" name="Text Box 8"/>
            <p:cNvSpPr txBox="1">
              <a:spLocks noChangeArrowheads="1"/>
            </p:cNvSpPr>
            <p:nvPr/>
          </p:nvSpPr>
          <p:spPr bwMode="auto">
            <a:xfrm>
              <a:off x="1890368" y="4762422"/>
              <a:ext cx="88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r">
                <a:lnSpc>
                  <a:spcPct val="100000"/>
                </a:lnSpc>
                <a:spcBef>
                  <a:spcPct val="0"/>
                </a:spcBef>
                <a:buClrTx/>
                <a:buSzTx/>
                <a:buFontTx/>
                <a:buNone/>
              </a:pPr>
              <a:r>
                <a:rPr lang="zh-CN" altLang="en-US" sz="1800" dirty="0">
                  <a:solidFill>
                    <a:srgbClr val="000099"/>
                  </a:solidFill>
                  <a:latin typeface="Arial" panose="020B0604020202020204" pitchFamily="34" charset="0"/>
                </a:rPr>
                <a:t>首部行</a:t>
              </a:r>
              <a:endParaRPr lang="en-US" altLang="zh-CN" sz="1800" dirty="0">
                <a:solidFill>
                  <a:srgbClr val="000099"/>
                </a:solidFill>
                <a:latin typeface="Arial" panose="020B0604020202020204" pitchFamily="34" charset="0"/>
              </a:endParaRPr>
            </a:p>
          </p:txBody>
        </p:sp>
        <p:sp>
          <p:nvSpPr>
            <p:cNvPr id="20" name="Line 10"/>
            <p:cNvSpPr>
              <a:spLocks noChangeShapeType="1"/>
            </p:cNvSpPr>
            <p:nvPr/>
          </p:nvSpPr>
          <p:spPr bwMode="auto">
            <a:xfrm>
              <a:off x="2498585" y="5919550"/>
              <a:ext cx="384872" cy="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21" name="Text Box 11"/>
            <p:cNvSpPr txBox="1">
              <a:spLocks noChangeArrowheads="1"/>
            </p:cNvSpPr>
            <p:nvPr/>
          </p:nvSpPr>
          <p:spPr bwMode="auto">
            <a:xfrm>
              <a:off x="1382566" y="5769509"/>
              <a:ext cx="12152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zh-CN" altLang="en-US" sz="1600" dirty="0">
                  <a:solidFill>
                    <a:srgbClr val="000099"/>
                  </a:solidFill>
                  <a:latin typeface="Arial" panose="020B0604020202020204" pitchFamily="34" charset="0"/>
                </a:rPr>
                <a:t>回车换行符</a:t>
              </a:r>
              <a:endParaRPr lang="en-US" altLang="zh-CN" sz="2000" dirty="0">
                <a:solidFill>
                  <a:srgbClr val="000099"/>
                </a:solidFill>
                <a:latin typeface="Arial" panose="020B0604020202020204" pitchFamily="34" charset="0"/>
              </a:endParaRPr>
            </a:p>
          </p:txBody>
        </p:sp>
        <p:sp>
          <p:nvSpPr>
            <p:cNvPr id="22" name="Text Box 16"/>
            <p:cNvSpPr txBox="1">
              <a:spLocks noChangeArrowheads="1"/>
            </p:cNvSpPr>
            <p:nvPr/>
          </p:nvSpPr>
          <p:spPr bwMode="auto">
            <a:xfrm>
              <a:off x="2862643" y="3796665"/>
              <a:ext cx="568128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buClr>
                  <a:schemeClr val="accent2"/>
                </a:buClr>
                <a:buSzPct val="85000"/>
                <a:buFont typeface="ZapfDingbats" pitchFamily="82" charset="2"/>
                <a:buNone/>
              </a:pPr>
              <a:r>
                <a:rPr lang="en-US" altLang="zh-CN" sz="1600" b="1" dirty="0">
                  <a:latin typeface="Courier New" panose="02070309020205020404" pitchFamily="49" charset="0"/>
                </a:rPr>
                <a:t>GET /index.html HTTP/1.1\r\n</a:t>
              </a:r>
            </a:p>
            <a:p>
              <a:pPr>
                <a:lnSpc>
                  <a:spcPct val="90000"/>
                </a:lnSpc>
                <a:spcBef>
                  <a:spcPct val="0"/>
                </a:spcBef>
                <a:buClr>
                  <a:schemeClr val="accent2"/>
                </a:buClr>
                <a:buSzPct val="85000"/>
                <a:buFont typeface="ZapfDingbats" pitchFamily="82" charset="2"/>
                <a:buNone/>
              </a:pPr>
              <a:r>
                <a:rPr lang="en-US" altLang="zh-CN" sz="1600" b="1" dirty="0">
                  <a:latin typeface="Courier New" panose="02070309020205020404" pitchFamily="49" charset="0"/>
                </a:rPr>
                <a:t>Host: www-net.cs.umass.edu\r\n</a:t>
              </a:r>
            </a:p>
            <a:p>
              <a:pPr>
                <a:lnSpc>
                  <a:spcPct val="90000"/>
                </a:lnSpc>
                <a:spcBef>
                  <a:spcPct val="0"/>
                </a:spcBef>
                <a:buClr>
                  <a:schemeClr val="accent2"/>
                </a:buClr>
                <a:buSzPct val="85000"/>
                <a:buFont typeface="ZapfDingbats" pitchFamily="82" charset="2"/>
                <a:buNone/>
              </a:pPr>
              <a:r>
                <a:rPr lang="en-US" altLang="zh-CN" sz="1600" b="1" dirty="0">
                  <a:latin typeface="Courier New" panose="02070309020205020404" pitchFamily="49" charset="0"/>
                </a:rPr>
                <a:t>User-Agent: Firefox/3.6.10\r\n</a:t>
              </a:r>
            </a:p>
            <a:p>
              <a:pPr>
                <a:lnSpc>
                  <a:spcPct val="90000"/>
                </a:lnSpc>
                <a:spcBef>
                  <a:spcPct val="0"/>
                </a:spcBef>
                <a:buClr>
                  <a:schemeClr val="accent2"/>
                </a:buClr>
                <a:buSzPct val="85000"/>
                <a:buFont typeface="ZapfDingbats" pitchFamily="82" charset="2"/>
                <a:buNone/>
              </a:pPr>
              <a:r>
                <a:rPr lang="en-US" altLang="zh-CN" sz="1600" b="1" dirty="0">
                  <a:latin typeface="Courier New" panose="02070309020205020404" pitchFamily="49" charset="0"/>
                </a:rPr>
                <a:t>Accept: text/</a:t>
              </a:r>
              <a:r>
                <a:rPr lang="en-US" altLang="zh-CN" sz="1600" b="1" dirty="0" err="1">
                  <a:latin typeface="Courier New" panose="02070309020205020404" pitchFamily="49" charset="0"/>
                </a:rPr>
                <a:t>html,application</a:t>
              </a:r>
              <a:r>
                <a:rPr lang="en-US" altLang="zh-CN" sz="1600" b="1" dirty="0">
                  <a:latin typeface="Courier New" panose="02070309020205020404" pitchFamily="49" charset="0"/>
                </a:rPr>
                <a:t>/</a:t>
              </a:r>
              <a:r>
                <a:rPr lang="en-US" altLang="zh-CN" sz="1600" b="1" dirty="0" err="1">
                  <a:latin typeface="Courier New" panose="02070309020205020404" pitchFamily="49" charset="0"/>
                </a:rPr>
                <a:t>xhtml+xml</a:t>
              </a:r>
              <a:r>
                <a:rPr lang="en-US" altLang="zh-CN" sz="1600" b="1" dirty="0">
                  <a:latin typeface="Courier New" panose="02070309020205020404" pitchFamily="49" charset="0"/>
                </a:rPr>
                <a:t>\r\n</a:t>
              </a:r>
            </a:p>
            <a:p>
              <a:pPr>
                <a:lnSpc>
                  <a:spcPct val="90000"/>
                </a:lnSpc>
                <a:spcBef>
                  <a:spcPct val="0"/>
                </a:spcBef>
                <a:buClr>
                  <a:schemeClr val="accent2"/>
                </a:buClr>
                <a:buSzPct val="85000"/>
                <a:buFont typeface="ZapfDingbats" pitchFamily="82" charset="2"/>
                <a:buNone/>
              </a:pPr>
              <a:r>
                <a:rPr lang="en-US" altLang="zh-CN" sz="1600" b="1" dirty="0">
                  <a:latin typeface="Courier New" panose="02070309020205020404" pitchFamily="49" charset="0"/>
                </a:rPr>
                <a:t>Accept-Language: </a:t>
              </a:r>
              <a:r>
                <a:rPr lang="en-US" altLang="zh-CN" sz="1600" b="1" dirty="0" err="1">
                  <a:latin typeface="Courier New" panose="02070309020205020404" pitchFamily="49" charset="0"/>
                </a:rPr>
                <a:t>en-us,en;q</a:t>
              </a:r>
              <a:r>
                <a:rPr lang="en-US" altLang="zh-CN" sz="1600" b="1" dirty="0">
                  <a:latin typeface="Courier New" panose="02070309020205020404" pitchFamily="49" charset="0"/>
                </a:rPr>
                <a:t>=0.5\r\n</a:t>
              </a:r>
            </a:p>
            <a:p>
              <a:pPr>
                <a:lnSpc>
                  <a:spcPct val="90000"/>
                </a:lnSpc>
                <a:spcBef>
                  <a:spcPct val="0"/>
                </a:spcBef>
                <a:buClr>
                  <a:schemeClr val="accent2"/>
                </a:buClr>
                <a:buSzPct val="85000"/>
                <a:buFont typeface="ZapfDingbats" pitchFamily="82" charset="2"/>
                <a:buNone/>
              </a:pPr>
              <a:r>
                <a:rPr lang="en-US" altLang="zh-CN" sz="1600" b="1" dirty="0">
                  <a:latin typeface="Courier New" panose="02070309020205020404" pitchFamily="49" charset="0"/>
                </a:rPr>
                <a:t>Accept-Encoding: </a:t>
              </a:r>
              <a:r>
                <a:rPr lang="en-US" altLang="zh-CN" sz="1600" b="1" dirty="0" err="1">
                  <a:latin typeface="Courier New" panose="02070309020205020404" pitchFamily="49" charset="0"/>
                </a:rPr>
                <a:t>gzip,deflate</a:t>
              </a:r>
              <a:r>
                <a:rPr lang="en-US" altLang="zh-CN" sz="1600" b="1" dirty="0">
                  <a:latin typeface="Courier New" panose="02070309020205020404" pitchFamily="49" charset="0"/>
                </a:rPr>
                <a:t>\r\n</a:t>
              </a:r>
            </a:p>
            <a:p>
              <a:pPr>
                <a:lnSpc>
                  <a:spcPct val="90000"/>
                </a:lnSpc>
                <a:spcBef>
                  <a:spcPct val="0"/>
                </a:spcBef>
                <a:buClr>
                  <a:schemeClr val="accent2"/>
                </a:buClr>
                <a:buSzPct val="85000"/>
                <a:buFont typeface="ZapfDingbats" pitchFamily="82" charset="2"/>
                <a:buNone/>
              </a:pPr>
              <a:r>
                <a:rPr lang="en-US" altLang="zh-CN" sz="1600" b="1" dirty="0">
                  <a:latin typeface="Courier New" panose="02070309020205020404" pitchFamily="49" charset="0"/>
                </a:rPr>
                <a:t>Accept-Charset: ISO-8859-1,utf-8;q=0.7\r\n</a:t>
              </a:r>
            </a:p>
            <a:p>
              <a:pPr>
                <a:lnSpc>
                  <a:spcPct val="90000"/>
                </a:lnSpc>
                <a:spcBef>
                  <a:spcPct val="0"/>
                </a:spcBef>
                <a:buClr>
                  <a:schemeClr val="accent2"/>
                </a:buClr>
                <a:buSzPct val="85000"/>
                <a:buFont typeface="ZapfDingbats" pitchFamily="82" charset="2"/>
                <a:buNone/>
              </a:pPr>
              <a:r>
                <a:rPr lang="en-US" altLang="zh-CN" sz="1600" b="1" dirty="0">
                  <a:latin typeface="Courier New" panose="02070309020205020404" pitchFamily="49" charset="0"/>
                </a:rPr>
                <a:t>Keep-Alive: 115\r\n</a:t>
              </a:r>
            </a:p>
            <a:p>
              <a:pPr>
                <a:lnSpc>
                  <a:spcPct val="90000"/>
                </a:lnSpc>
                <a:spcBef>
                  <a:spcPct val="0"/>
                </a:spcBef>
                <a:buClr>
                  <a:schemeClr val="accent2"/>
                </a:buClr>
                <a:buSzPct val="85000"/>
                <a:buFont typeface="ZapfDingbats" pitchFamily="82" charset="2"/>
                <a:buNone/>
              </a:pPr>
              <a:r>
                <a:rPr lang="en-US" altLang="zh-CN" sz="1600" b="1" dirty="0">
                  <a:latin typeface="Courier New" panose="02070309020205020404" pitchFamily="49" charset="0"/>
                </a:rPr>
                <a:t>Connection: keep-alive\r\n</a:t>
              </a:r>
            </a:p>
            <a:p>
              <a:pPr>
                <a:lnSpc>
                  <a:spcPct val="90000"/>
                </a:lnSpc>
                <a:spcBef>
                  <a:spcPct val="0"/>
                </a:spcBef>
                <a:buClr>
                  <a:schemeClr val="accent2"/>
                </a:buClr>
                <a:buSzPct val="85000"/>
                <a:buFont typeface="ZapfDingbats" pitchFamily="82" charset="2"/>
                <a:buNone/>
              </a:pPr>
              <a:r>
                <a:rPr lang="en-US" altLang="zh-CN" sz="1600" b="1" dirty="0">
                  <a:latin typeface="Courier New" panose="02070309020205020404" pitchFamily="49" charset="0"/>
                </a:rPr>
                <a:t>\r\n</a:t>
              </a:r>
            </a:p>
          </p:txBody>
        </p:sp>
        <p:sp>
          <p:nvSpPr>
            <p:cNvPr id="23" name="Line 17"/>
            <p:cNvSpPr>
              <a:spLocks noChangeShapeType="1"/>
            </p:cNvSpPr>
            <p:nvPr/>
          </p:nvSpPr>
          <p:spPr bwMode="auto">
            <a:xfrm flipH="1">
              <a:off x="6089323" y="3403759"/>
              <a:ext cx="562920" cy="416719"/>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24" name="Text Box 18"/>
            <p:cNvSpPr txBox="1">
              <a:spLocks noChangeArrowheads="1"/>
            </p:cNvSpPr>
            <p:nvPr/>
          </p:nvSpPr>
          <p:spPr bwMode="auto">
            <a:xfrm>
              <a:off x="6429599" y="3162063"/>
              <a:ext cx="8033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600" dirty="0">
                  <a:solidFill>
                    <a:srgbClr val="2020A6"/>
                  </a:solidFill>
                  <a:latin typeface="Arial Unicode MS" panose="020B0604020202020204" pitchFamily="34" charset="-122"/>
                  <a:ea typeface="Arial Unicode MS" panose="020B0604020202020204" pitchFamily="34" charset="-122"/>
                  <a:cs typeface="Arial Unicode MS" panose="020B0604020202020204" pitchFamily="34" charset="-122"/>
                </a:rPr>
                <a:t>回车符</a:t>
              </a:r>
              <a:endParaRPr lang="en-US" altLang="zh-CN" sz="1600" dirty="0">
                <a:solidFill>
                  <a:srgbClr val="2020A6"/>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5" name="Text Box 19"/>
            <p:cNvSpPr txBox="1">
              <a:spLocks noChangeArrowheads="1"/>
            </p:cNvSpPr>
            <p:nvPr/>
          </p:nvSpPr>
          <p:spPr bwMode="auto">
            <a:xfrm>
              <a:off x="6496274" y="3403759"/>
              <a:ext cx="8033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600" dirty="0">
                  <a:solidFill>
                    <a:srgbClr val="2020A6"/>
                  </a:solidFill>
                  <a:latin typeface="Arial Unicode MS" panose="020B0604020202020204" pitchFamily="34" charset="-122"/>
                  <a:ea typeface="Arial Unicode MS" panose="020B0604020202020204" pitchFamily="34" charset="-122"/>
                  <a:cs typeface="Arial Unicode MS" panose="020B0604020202020204" pitchFamily="34" charset="-122"/>
                </a:rPr>
                <a:t>换行符</a:t>
              </a:r>
              <a:endParaRPr lang="en-US" altLang="zh-CN" sz="1600" dirty="0">
                <a:solidFill>
                  <a:srgbClr val="2020A6"/>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6" name="Line 20"/>
            <p:cNvSpPr>
              <a:spLocks noChangeShapeType="1"/>
            </p:cNvSpPr>
            <p:nvPr/>
          </p:nvSpPr>
          <p:spPr bwMode="auto">
            <a:xfrm flipH="1">
              <a:off x="6338413" y="3725500"/>
              <a:ext cx="395761" cy="140221"/>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grpSp>
      <p:sp>
        <p:nvSpPr>
          <p:cNvPr id="27" name="AutoShape 15"/>
          <p:cNvSpPr>
            <a:spLocks noChangeArrowheads="1"/>
          </p:cNvSpPr>
          <p:nvPr/>
        </p:nvSpPr>
        <p:spPr bwMode="auto">
          <a:xfrm>
            <a:off x="4204156" y="2701293"/>
            <a:ext cx="1472643" cy="704728"/>
          </a:xfrm>
          <a:prstGeom prst="wedgeRoundRectCallout">
            <a:avLst>
              <a:gd name="adj1" fmla="val -52154"/>
              <a:gd name="adj2" fmla="val 122709"/>
              <a:gd name="adj3" fmla="val 16667"/>
            </a:avLst>
          </a:prstGeom>
          <a:solidFill>
            <a:srgbClr val="FFFF00"/>
          </a:solidFill>
          <a:ln w="952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zh-CN" altLang="en-US" sz="2000" dirty="0">
                <a:solidFill>
                  <a:srgbClr val="FF3300"/>
                </a:solidFill>
                <a:ea typeface="华文中宋" panose="02010600040101010101" pitchFamily="2" charset="-122"/>
              </a:rPr>
              <a:t>对象</a:t>
            </a:r>
            <a:r>
              <a:rPr lang="en-US" altLang="zh-CN" sz="2000" dirty="0">
                <a:solidFill>
                  <a:srgbClr val="FF3300"/>
                </a:solidFill>
                <a:ea typeface="华文中宋" panose="02010600040101010101" pitchFamily="2" charset="-122"/>
              </a:rPr>
              <a:t>URL</a:t>
            </a:r>
            <a:r>
              <a:rPr lang="zh-CN" altLang="en-US" sz="2000" dirty="0">
                <a:solidFill>
                  <a:srgbClr val="FF3300"/>
                </a:solidFill>
                <a:ea typeface="华文中宋" panose="02010600040101010101" pitchFamily="2" charset="-122"/>
              </a:rPr>
              <a:t>路径名 </a:t>
            </a:r>
          </a:p>
        </p:txBody>
      </p:sp>
      <p:sp>
        <p:nvSpPr>
          <p:cNvPr id="28" name="AutoShape 16"/>
          <p:cNvSpPr>
            <a:spLocks noChangeArrowheads="1"/>
          </p:cNvSpPr>
          <p:nvPr/>
        </p:nvSpPr>
        <p:spPr bwMode="auto">
          <a:xfrm>
            <a:off x="5696174" y="3078836"/>
            <a:ext cx="758791" cy="469900"/>
          </a:xfrm>
          <a:prstGeom prst="wedgeRoundRectCallout">
            <a:avLst>
              <a:gd name="adj1" fmla="val -53414"/>
              <a:gd name="adj2" fmla="val 118242"/>
              <a:gd name="adj3" fmla="val 16667"/>
            </a:avLst>
          </a:prstGeom>
          <a:solidFill>
            <a:srgbClr val="FFFF00"/>
          </a:solidFill>
          <a:ln w="952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zh-CN" altLang="en-US" sz="2000" dirty="0">
                <a:solidFill>
                  <a:srgbClr val="FF3300"/>
                </a:solidFill>
                <a:ea typeface="华文中宋" panose="02010600040101010101" pitchFamily="2" charset="-122"/>
              </a:rPr>
              <a:t>版本 </a:t>
            </a:r>
          </a:p>
        </p:txBody>
      </p:sp>
      <p:sp>
        <p:nvSpPr>
          <p:cNvPr id="29" name="AutoShape 13"/>
          <p:cNvSpPr>
            <a:spLocks noChangeArrowheads="1"/>
          </p:cNvSpPr>
          <p:nvPr/>
        </p:nvSpPr>
        <p:spPr bwMode="auto">
          <a:xfrm>
            <a:off x="775359" y="899555"/>
            <a:ext cx="4174568" cy="1866900"/>
          </a:xfrm>
          <a:prstGeom prst="wedgeRoundRectCallout">
            <a:avLst>
              <a:gd name="adj1" fmla="val 5769"/>
              <a:gd name="adj2" fmla="val 109694"/>
              <a:gd name="adj3" fmla="val 16667"/>
            </a:avLst>
          </a:prstGeom>
          <a:solidFill>
            <a:srgbClr val="FFFF00"/>
          </a:solidFill>
          <a:ln w="952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zh-CN" altLang="en-US" sz="2000" dirty="0">
                <a:solidFill>
                  <a:srgbClr val="FF3300"/>
                </a:solidFill>
                <a:ea typeface="华文中宋" panose="02010600040101010101" pitchFamily="2" charset="-122"/>
              </a:rPr>
              <a:t>方法（命令）</a:t>
            </a:r>
            <a:r>
              <a:rPr lang="en-US" altLang="zh-CN" sz="2000" dirty="0">
                <a:solidFill>
                  <a:srgbClr val="FF3300"/>
                </a:solidFill>
                <a:ea typeface="华文中宋" panose="02010600040101010101" pitchFamily="2" charset="-122"/>
              </a:rPr>
              <a:t>——</a:t>
            </a:r>
            <a:endParaRPr lang="zh-CN" altLang="en-US" sz="2000" dirty="0">
              <a:solidFill>
                <a:srgbClr val="FF3300"/>
              </a:solidFill>
              <a:ea typeface="华文中宋" panose="02010600040101010101" pitchFamily="2" charset="-122"/>
            </a:endParaRPr>
          </a:p>
          <a:p>
            <a:pPr>
              <a:spcBef>
                <a:spcPct val="20000"/>
              </a:spcBef>
              <a:buFont typeface="Wingdings" panose="05000000000000000000" pitchFamily="2" charset="2"/>
              <a:buChar char="ü"/>
            </a:pPr>
            <a:r>
              <a:rPr lang="en-US" altLang="zh-CN" sz="2000" dirty="0">
                <a:solidFill>
                  <a:srgbClr val="FF3300"/>
                </a:solidFill>
                <a:ea typeface="华文中宋" panose="02010600040101010101" pitchFamily="2" charset="-122"/>
              </a:rPr>
              <a:t>GET</a:t>
            </a:r>
            <a:r>
              <a:rPr lang="zh-CN" altLang="en-US" sz="2000" dirty="0">
                <a:solidFill>
                  <a:srgbClr val="FF3300"/>
                </a:solidFill>
                <a:ea typeface="华文中宋" panose="02010600040101010101" pitchFamily="2" charset="-122"/>
              </a:rPr>
              <a:t>：请求一个对象。</a:t>
            </a:r>
          </a:p>
          <a:p>
            <a:pPr>
              <a:spcBef>
                <a:spcPct val="20000"/>
              </a:spcBef>
              <a:buFont typeface="Wingdings" panose="05000000000000000000" pitchFamily="2" charset="2"/>
              <a:buChar char="ü"/>
            </a:pPr>
            <a:r>
              <a:rPr lang="en-US" altLang="zh-CN" sz="2000" dirty="0">
                <a:solidFill>
                  <a:srgbClr val="FF3300"/>
                </a:solidFill>
                <a:ea typeface="华文中宋" panose="02010600040101010101" pitchFamily="2" charset="-122"/>
              </a:rPr>
              <a:t>POST</a:t>
            </a:r>
            <a:r>
              <a:rPr lang="zh-CN" altLang="en-US" sz="2000" dirty="0">
                <a:solidFill>
                  <a:srgbClr val="FF3300"/>
                </a:solidFill>
                <a:ea typeface="华文中宋" panose="02010600040101010101" pitchFamily="2" charset="-122"/>
              </a:rPr>
              <a:t>：提交表单（添加信息）。</a:t>
            </a:r>
          </a:p>
          <a:p>
            <a:pPr eaLnBrk="1">
              <a:spcBef>
                <a:spcPct val="20000"/>
              </a:spcBef>
              <a:buFont typeface="Wingdings" panose="05000000000000000000" pitchFamily="2" charset="2"/>
              <a:buChar char="ü"/>
            </a:pPr>
            <a:r>
              <a:rPr lang="en-US" altLang="zh-CN" sz="2000" dirty="0">
                <a:solidFill>
                  <a:srgbClr val="FF3300"/>
                </a:solidFill>
                <a:ea typeface="华文中宋" panose="02010600040101010101" pitchFamily="2" charset="-122"/>
              </a:rPr>
              <a:t>HEAD</a:t>
            </a:r>
            <a:r>
              <a:rPr lang="zh-CN" altLang="en-US" sz="2000" dirty="0">
                <a:solidFill>
                  <a:srgbClr val="FF3300"/>
                </a:solidFill>
                <a:ea typeface="华文中宋" panose="02010600040101010101" pitchFamily="2" charset="-122"/>
              </a:rPr>
              <a:t>：请求返回对象响应报文首部</a:t>
            </a:r>
          </a:p>
        </p:txBody>
      </p:sp>
      <p:sp>
        <p:nvSpPr>
          <p:cNvPr id="30" name="AutoShape 19"/>
          <p:cNvSpPr>
            <a:spLocks noChangeArrowheads="1"/>
          </p:cNvSpPr>
          <p:nvPr/>
        </p:nvSpPr>
        <p:spPr bwMode="auto">
          <a:xfrm>
            <a:off x="7259889" y="3504089"/>
            <a:ext cx="1284036" cy="469900"/>
          </a:xfrm>
          <a:prstGeom prst="wedgeRoundRectCallout">
            <a:avLst>
              <a:gd name="adj1" fmla="val -151084"/>
              <a:gd name="adj2" fmla="val 72974"/>
              <a:gd name="adj3" fmla="val 16667"/>
            </a:avLst>
          </a:prstGeom>
          <a:solidFill>
            <a:srgbClr val="FFFF00">
              <a:alpha val="50196"/>
            </a:srgbClr>
          </a:solidFill>
          <a:ln w="9525" algn="ctr">
            <a:solidFill>
              <a:schemeClr val="accent2"/>
            </a:solidFill>
            <a:miter lim="800000"/>
            <a:headEnd/>
            <a:tailEnd/>
          </a:ln>
          <a:effectLst/>
        </p:spPr>
        <p:txBody>
          <a:bodyPr/>
          <a:lstStyle>
            <a:lvl1pPr marL="342900" indent="-342900"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zh-CN" altLang="en-US" sz="2000" dirty="0">
                <a:solidFill>
                  <a:srgbClr val="FF3300"/>
                </a:solidFill>
                <a:ea typeface="华文中宋" panose="02010600040101010101" pitchFamily="2" charset="-122"/>
              </a:rPr>
              <a:t>对象主机</a:t>
            </a:r>
          </a:p>
        </p:txBody>
      </p:sp>
      <p:sp>
        <p:nvSpPr>
          <p:cNvPr id="31" name="AutoShape 20"/>
          <p:cNvSpPr>
            <a:spLocks noChangeArrowheads="1"/>
          </p:cNvSpPr>
          <p:nvPr/>
        </p:nvSpPr>
        <p:spPr bwMode="auto">
          <a:xfrm>
            <a:off x="7350312" y="4015421"/>
            <a:ext cx="1529975" cy="469900"/>
          </a:xfrm>
          <a:prstGeom prst="wedgeRoundRectCallout">
            <a:avLst>
              <a:gd name="adj1" fmla="val -188772"/>
              <a:gd name="adj2" fmla="val 49326"/>
              <a:gd name="adj3" fmla="val 16667"/>
            </a:avLst>
          </a:prstGeom>
          <a:solidFill>
            <a:srgbClr val="FFFF00">
              <a:alpha val="50196"/>
            </a:srgbClr>
          </a:solidFill>
          <a:ln w="9525" algn="ctr">
            <a:solidFill>
              <a:schemeClr val="accent2"/>
            </a:solidFill>
            <a:miter lim="800000"/>
            <a:headEnd/>
            <a:tailEnd/>
          </a:ln>
          <a:effectLst/>
        </p:spPr>
        <p:txBody>
          <a:bodyPr/>
          <a:lstStyle>
            <a:lvl1pPr marL="342900" indent="-342900"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zh-CN" altLang="en-US" sz="2000" dirty="0">
                <a:solidFill>
                  <a:srgbClr val="FF3300"/>
                </a:solidFill>
                <a:ea typeface="华文中宋" panose="02010600040101010101" pitchFamily="2" charset="-122"/>
              </a:rPr>
              <a:t>浏览器类型</a:t>
            </a:r>
          </a:p>
        </p:txBody>
      </p:sp>
      <p:sp>
        <p:nvSpPr>
          <p:cNvPr id="32" name="AutoShape 21"/>
          <p:cNvSpPr>
            <a:spLocks noChangeArrowheads="1"/>
          </p:cNvSpPr>
          <p:nvPr/>
        </p:nvSpPr>
        <p:spPr bwMode="auto">
          <a:xfrm>
            <a:off x="6897939" y="5769509"/>
            <a:ext cx="1300861" cy="469900"/>
          </a:xfrm>
          <a:prstGeom prst="wedgeRoundRectCallout">
            <a:avLst>
              <a:gd name="adj1" fmla="val -159322"/>
              <a:gd name="adj2" fmla="val -52027"/>
              <a:gd name="adj3" fmla="val 16667"/>
            </a:avLst>
          </a:prstGeom>
          <a:solidFill>
            <a:srgbClr val="FFFF00">
              <a:alpha val="50196"/>
            </a:srgbClr>
          </a:solidFill>
          <a:ln w="9525" algn="ctr">
            <a:solidFill>
              <a:schemeClr val="accent2"/>
            </a:solidFill>
            <a:miter lim="800000"/>
            <a:headEnd/>
            <a:tailEnd/>
          </a:ln>
          <a:effectLst/>
        </p:spPr>
        <p:txBody>
          <a:bodyPr/>
          <a:lstStyle>
            <a:lvl1pPr marL="342900" indent="-342900"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zh-CN" altLang="en-US" sz="2000" dirty="0" smtClean="0">
                <a:solidFill>
                  <a:srgbClr val="FF3300"/>
                </a:solidFill>
                <a:ea typeface="华文中宋" panose="02010600040101010101" pitchFamily="2" charset="-122"/>
              </a:rPr>
              <a:t>保持连接</a:t>
            </a:r>
            <a:endParaRPr lang="en-US" altLang="zh-CN" sz="2000" dirty="0">
              <a:solidFill>
                <a:srgbClr val="FF3300"/>
              </a:solidFill>
              <a:ea typeface="华文中宋" panose="02010600040101010101" pitchFamily="2" charset="-122"/>
            </a:endParaRPr>
          </a:p>
        </p:txBody>
      </p:sp>
    </p:spTree>
    <p:extLst>
      <p:ext uri="{BB962C8B-B14F-4D97-AF65-F5344CB8AC3E}">
        <p14:creationId xmlns:p14="http://schemas.microsoft.com/office/powerpoint/2010/main" val="168637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cTn>
                              </p:par>
                            </p:childTnLst>
                          </p:cTn>
                        </p:par>
                        <p:par>
                          <p:cTn id="23" fill="hold">
                            <p:stCondLst>
                              <p:cond delay="500"/>
                            </p:stCondLst>
                            <p:childTnLst>
                              <p:par>
                                <p:cTn id="24" presetID="53" presetClass="entr" presetSubtype="16" fill="hold" nodeType="afterEffect">
                                  <p:stCondLst>
                                    <p:cond delay="50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dissolve">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dissolve">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dissolve">
                                      <p:cBhvr>
                                        <p:cTn id="48" dur="5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dissolve">
                                      <p:cBhvr>
                                        <p:cTn id="53" dur="500"/>
                                        <p:tgtEl>
                                          <p:spTgt spid="3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dissolve">
                                      <p:cBhvr>
                                        <p:cTn id="5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7" grpId="0" animBg="1"/>
      <p:bldP spid="28" grpId="0" animBg="1"/>
      <p:bldP spid="29" grpId="0" animBg="1"/>
      <p:bldP spid="30" grpId="0" animBg="1"/>
      <p:bldP spid="31"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本章学习内容和学习目标</a:t>
            </a:r>
            <a:endParaRPr lang="zh-CN" altLang="en-US" dirty="0"/>
          </a:p>
        </p:txBody>
      </p:sp>
      <p:sp>
        <p:nvSpPr>
          <p:cNvPr id="3" name="内容占位符 2"/>
          <p:cNvSpPr>
            <a:spLocks noGrp="1"/>
          </p:cNvSpPr>
          <p:nvPr>
            <p:ph idx="1"/>
          </p:nvPr>
        </p:nvSpPr>
        <p:spPr>
          <a:xfrm>
            <a:off x="330200" y="985519"/>
            <a:ext cx="4603750" cy="5367655"/>
          </a:xfrm>
        </p:spPr>
        <p:txBody>
          <a:bodyPr>
            <a:normAutofit lnSpcReduction="10000"/>
          </a:bodyPr>
          <a:lstStyle/>
          <a:p>
            <a:pPr marL="0" indent="0">
              <a:lnSpc>
                <a:spcPct val="110000"/>
              </a:lnSpc>
              <a:spcAft>
                <a:spcPts val="600"/>
              </a:spcAft>
              <a:buNone/>
            </a:pPr>
            <a:r>
              <a:rPr lang="zh-CN" altLang="en-US" sz="3900" i="1" u="sng" dirty="0" smtClean="0">
                <a:effectLst>
                  <a:outerShdw blurRad="38100" dist="38100" dir="2700000" algn="tl">
                    <a:srgbClr val="000000">
                      <a:alpha val="43137"/>
                    </a:srgbClr>
                  </a:outerShdw>
                </a:effectLst>
              </a:rPr>
              <a:t>学习内容</a:t>
            </a:r>
            <a:endParaRPr lang="en-US" altLang="zh-CN" sz="3900" i="1" u="sng" dirty="0" smtClean="0">
              <a:effectLst>
                <a:outerShdw blurRad="38100" dist="38100" dir="2700000" algn="tl">
                  <a:srgbClr val="000000">
                    <a:alpha val="43137"/>
                  </a:srgbClr>
                </a:outerShdw>
              </a:effectLst>
            </a:endParaRPr>
          </a:p>
          <a:p>
            <a:pPr marL="0" indent="0">
              <a:buNone/>
            </a:pPr>
            <a:r>
              <a:rPr lang="en-US" altLang="zh-CN" dirty="0" smtClean="0"/>
              <a:t>2.1 </a:t>
            </a:r>
            <a:r>
              <a:rPr lang="zh-CN" altLang="en-US" dirty="0" smtClean="0"/>
              <a:t>应用层协议原理</a:t>
            </a:r>
            <a:endParaRPr lang="en-US" altLang="zh-CN" dirty="0" smtClean="0"/>
          </a:p>
          <a:p>
            <a:pPr marL="0" indent="0">
              <a:buNone/>
            </a:pPr>
            <a:r>
              <a:rPr lang="en-US" altLang="zh-CN" dirty="0" smtClean="0"/>
              <a:t>2.2 Web</a:t>
            </a:r>
            <a:r>
              <a:rPr lang="zh-CN" altLang="en-US" dirty="0" smtClean="0"/>
              <a:t>和</a:t>
            </a:r>
            <a:r>
              <a:rPr lang="en-US" altLang="zh-CN" dirty="0" smtClean="0"/>
              <a:t>HTTP</a:t>
            </a:r>
          </a:p>
          <a:p>
            <a:pPr marL="0" indent="0">
              <a:buNone/>
            </a:pPr>
            <a:r>
              <a:rPr lang="en-US" altLang="zh-CN" dirty="0" smtClean="0"/>
              <a:t>2.3 </a:t>
            </a:r>
            <a:r>
              <a:rPr lang="en-US" altLang="zh-CN" dirty="0"/>
              <a:t>DNS – </a:t>
            </a:r>
            <a:r>
              <a:rPr lang="zh-CN" altLang="en-US" dirty="0"/>
              <a:t>域名系统</a:t>
            </a:r>
            <a:endParaRPr lang="en-US" altLang="zh-CN" dirty="0"/>
          </a:p>
          <a:p>
            <a:pPr marL="0" indent="0">
              <a:buNone/>
            </a:pPr>
            <a:r>
              <a:rPr lang="en-US" altLang="zh-CN" dirty="0" smtClean="0"/>
              <a:t>2.4 DHCP</a:t>
            </a:r>
            <a:r>
              <a:rPr lang="en-US" altLang="zh-CN" dirty="0"/>
              <a:t> – </a:t>
            </a:r>
            <a:r>
              <a:rPr lang="zh-CN" altLang="en-US" dirty="0" smtClean="0"/>
              <a:t>动态主机配置   </a:t>
            </a:r>
            <a:endParaRPr lang="en-US" altLang="zh-CN" dirty="0" smtClean="0"/>
          </a:p>
          <a:p>
            <a:pPr marL="0" indent="0">
              <a:buNone/>
            </a:pPr>
            <a:r>
              <a:rPr lang="en-US" altLang="zh-CN" dirty="0"/>
              <a:t> </a:t>
            </a:r>
            <a:r>
              <a:rPr lang="en-US" altLang="zh-CN" dirty="0" smtClean="0"/>
              <a:t>     </a:t>
            </a:r>
            <a:r>
              <a:rPr lang="zh-CN" altLang="en-US" dirty="0" smtClean="0"/>
              <a:t>协议</a:t>
            </a:r>
            <a:endParaRPr lang="en-US" altLang="zh-CN" dirty="0" smtClean="0"/>
          </a:p>
          <a:p>
            <a:pPr marL="0" indent="0">
              <a:buNone/>
            </a:pPr>
            <a:r>
              <a:rPr lang="en-US" altLang="zh-CN" dirty="0" smtClean="0"/>
              <a:t>2.5 FTP – </a:t>
            </a:r>
            <a:r>
              <a:rPr lang="zh-CN" altLang="en-US" dirty="0" smtClean="0"/>
              <a:t>文件传输协议</a:t>
            </a:r>
            <a:endParaRPr lang="en-US" altLang="zh-CN" dirty="0" smtClean="0"/>
          </a:p>
          <a:p>
            <a:pPr marL="0" indent="0">
              <a:buNone/>
            </a:pPr>
            <a:r>
              <a:rPr lang="en-US" altLang="zh-CN" dirty="0" smtClean="0"/>
              <a:t>2.6 Email </a:t>
            </a:r>
            <a:r>
              <a:rPr lang="en-US" altLang="zh-CN" dirty="0"/>
              <a:t>– </a:t>
            </a:r>
            <a:r>
              <a:rPr lang="zh-CN" altLang="en-US" dirty="0" smtClean="0"/>
              <a:t>电子邮件</a:t>
            </a:r>
            <a:endParaRPr lang="en-US" altLang="zh-CN" dirty="0" smtClean="0"/>
          </a:p>
          <a:p>
            <a:pPr lvl="1"/>
            <a:r>
              <a:rPr lang="en-US" altLang="zh-CN" sz="2000" dirty="0">
                <a:ea typeface="ＭＳ Ｐゴシック" panose="020B0600070205080204" pitchFamily="34" charset="-128"/>
              </a:rPr>
              <a:t>SMTP, POP3, IMAP</a:t>
            </a:r>
            <a:endParaRPr lang="en-US" altLang="zh-CN" sz="2000" dirty="0"/>
          </a:p>
          <a:p>
            <a:pPr marL="0" indent="0">
              <a:buNone/>
            </a:pPr>
            <a:r>
              <a:rPr lang="en-US" altLang="zh-CN" dirty="0" smtClean="0"/>
              <a:t>2.7 Socket</a:t>
            </a:r>
            <a:r>
              <a:rPr lang="zh-CN" altLang="en-US" dirty="0" smtClean="0"/>
              <a:t>套接字</a:t>
            </a:r>
            <a:endParaRPr lang="zh-CN" altLang="en-US" dirty="0"/>
          </a:p>
        </p:txBody>
      </p:sp>
      <p:sp>
        <p:nvSpPr>
          <p:cNvPr id="4" name="内容占位符 2"/>
          <p:cNvSpPr txBox="1">
            <a:spLocks/>
          </p:cNvSpPr>
          <p:nvPr/>
        </p:nvSpPr>
        <p:spPr>
          <a:xfrm>
            <a:off x="4670298" y="985520"/>
            <a:ext cx="4286250" cy="450445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600" i="1" u="sng" dirty="0">
                <a:effectLst>
                  <a:outerShdw blurRad="38100" dist="38100" dir="2700000" algn="tl">
                    <a:srgbClr val="000000">
                      <a:alpha val="43137"/>
                    </a:srgbClr>
                  </a:outerShdw>
                </a:effectLst>
              </a:rPr>
              <a:t>学习目标</a:t>
            </a:r>
            <a:endParaRPr lang="en-US" altLang="zh-CN" sz="3600" i="1" u="sng" dirty="0">
              <a:effectLst>
                <a:outerShdw blurRad="38100" dist="38100" dir="2700000" algn="tl">
                  <a:srgbClr val="000000">
                    <a:alpha val="43137"/>
                  </a:srgbClr>
                </a:outerShdw>
              </a:effectLst>
            </a:endParaRPr>
          </a:p>
          <a:p>
            <a:pPr marL="385763" indent="-385763">
              <a:buFont typeface="+mj-lt"/>
              <a:buAutoNum type="arabicPeriod"/>
            </a:pPr>
            <a:r>
              <a:rPr lang="zh-CN" altLang="en-US" dirty="0"/>
              <a:t>掌握应用层协议相关的概念</a:t>
            </a:r>
            <a:endParaRPr lang="en-US" altLang="zh-CN" dirty="0"/>
          </a:p>
          <a:p>
            <a:pPr marL="385763" indent="-385763">
              <a:buFont typeface="+mj-lt"/>
              <a:buAutoNum type="arabicPeriod"/>
            </a:pPr>
            <a:r>
              <a:rPr lang="zh-CN" altLang="en-US" dirty="0"/>
              <a:t>熟悉常见的应用层协议：</a:t>
            </a:r>
            <a:endParaRPr lang="en-US" altLang="zh-CN" dirty="0"/>
          </a:p>
          <a:p>
            <a:pPr lvl="1"/>
            <a:r>
              <a:rPr lang="en-US" altLang="zh-CN" dirty="0"/>
              <a:t>HTTP</a:t>
            </a:r>
            <a:r>
              <a:rPr lang="zh-CN" altLang="en-US" dirty="0" smtClean="0"/>
              <a:t>、</a:t>
            </a:r>
            <a:r>
              <a:rPr lang="en-US" altLang="zh-CN" dirty="0" smtClean="0"/>
              <a:t>DNS</a:t>
            </a:r>
            <a:r>
              <a:rPr lang="zh-CN" altLang="en-US" dirty="0" smtClean="0"/>
              <a:t>、</a:t>
            </a:r>
            <a:r>
              <a:rPr lang="en-US" altLang="zh-CN" dirty="0" smtClean="0"/>
              <a:t>DHCP</a:t>
            </a:r>
            <a:r>
              <a:rPr lang="zh-CN" altLang="en-US" dirty="0" smtClean="0"/>
              <a:t>、</a:t>
            </a:r>
            <a:r>
              <a:rPr lang="en-US" altLang="zh-CN" dirty="0" smtClean="0"/>
              <a:t>Email</a:t>
            </a:r>
            <a:r>
              <a:rPr lang="zh-CN" altLang="en-US" dirty="0"/>
              <a:t>（</a:t>
            </a:r>
            <a:r>
              <a:rPr lang="en-US" altLang="zh-CN" dirty="0">
                <a:ea typeface="ＭＳ Ｐゴシック" panose="020B0600070205080204" pitchFamily="34" charset="-128"/>
              </a:rPr>
              <a:t>SMTP, POP3, IMAP</a:t>
            </a:r>
            <a:r>
              <a:rPr lang="zh-CN" altLang="en-US" dirty="0"/>
              <a:t>）</a:t>
            </a:r>
            <a:r>
              <a:rPr lang="zh-CN" altLang="en-US" dirty="0" smtClean="0"/>
              <a:t>和</a:t>
            </a:r>
            <a:r>
              <a:rPr lang="en-US" altLang="zh-CN" dirty="0"/>
              <a:t>FTP</a:t>
            </a:r>
            <a:r>
              <a:rPr lang="zh-CN" altLang="en-US" dirty="0" smtClean="0"/>
              <a:t>等</a:t>
            </a:r>
            <a:r>
              <a:rPr lang="zh-CN" altLang="en-US" dirty="0"/>
              <a:t>。</a:t>
            </a:r>
            <a:endParaRPr lang="en-US" altLang="zh-CN" dirty="0"/>
          </a:p>
          <a:p>
            <a:pPr marL="385763" indent="-385763">
              <a:buFont typeface="+mj-lt"/>
              <a:buAutoNum type="arabicPeriod"/>
            </a:pPr>
            <a:r>
              <a:rPr lang="zh-CN" altLang="en-US" dirty="0"/>
              <a:t>熟悉上述协议执行过程</a:t>
            </a:r>
            <a:endParaRPr lang="en-US" altLang="zh-CN" dirty="0"/>
          </a:p>
          <a:p>
            <a:pPr marL="385763" indent="-385763">
              <a:buFont typeface="+mj-lt"/>
              <a:buAutoNum type="arabicPeriod"/>
            </a:pPr>
            <a:r>
              <a:rPr lang="zh-CN" altLang="en-US" dirty="0" smtClean="0"/>
              <a:t>了解</a:t>
            </a:r>
            <a:r>
              <a:rPr lang="en-US" altLang="zh-CN" dirty="0" smtClean="0"/>
              <a:t>Socket</a:t>
            </a:r>
            <a:r>
              <a:rPr lang="zh-CN" altLang="en-US" dirty="0" smtClean="0"/>
              <a:t>作用</a:t>
            </a:r>
            <a:endParaRPr lang="zh-CN" altLang="en-US" dirty="0"/>
          </a:p>
        </p:txBody>
      </p:sp>
    </p:spTree>
    <p:extLst>
      <p:ext uri="{BB962C8B-B14F-4D97-AF65-F5344CB8AC3E}">
        <p14:creationId xmlns:p14="http://schemas.microsoft.com/office/powerpoint/2010/main" val="63251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up)">
                                      <p:cBhvr>
                                        <p:cTn id="31" dur="500"/>
                                        <p:tgtEl>
                                          <p:spTgt spid="3">
                                            <p:txEl>
                                              <p:pRg st="6" end="6"/>
                                            </p:txEl>
                                          </p:spTgt>
                                        </p:tgtEl>
                                      </p:cBhvr>
                                    </p:animEffect>
                                  </p:childTnLst>
                                </p:cTn>
                              </p:par>
                            </p:childTnLst>
                          </p:cTn>
                        </p:par>
                        <p:par>
                          <p:cTn id="32" fill="hold">
                            <p:stCondLst>
                              <p:cond delay="7000"/>
                            </p:stCondLst>
                            <p:childTnLst>
                              <p:par>
                                <p:cTn id="33" presetID="22" presetClass="entr" presetSubtype="1" fill="hold" nodeType="afterEffect">
                                  <p:stCondLst>
                                    <p:cond delay="50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up)">
                                      <p:cBhvr>
                                        <p:cTn id="35" dur="500"/>
                                        <p:tgtEl>
                                          <p:spTgt spid="3">
                                            <p:txEl>
                                              <p:pRg st="7" end="7"/>
                                            </p:txEl>
                                          </p:spTgt>
                                        </p:tgtEl>
                                      </p:cBhvr>
                                    </p:animEffect>
                                  </p:childTnLst>
                                </p:cTn>
                              </p:par>
                            </p:childTnLst>
                          </p:cTn>
                        </p:par>
                        <p:par>
                          <p:cTn id="36" fill="hold">
                            <p:stCondLst>
                              <p:cond delay="8000"/>
                            </p:stCondLst>
                            <p:childTnLst>
                              <p:par>
                                <p:cTn id="37" presetID="22" presetClass="entr" presetSubtype="1" fill="hold" nodeType="afterEffect">
                                  <p:stCondLst>
                                    <p:cond delay="50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up)">
                                      <p:cBhvr>
                                        <p:cTn id="39" dur="500"/>
                                        <p:tgtEl>
                                          <p:spTgt spid="3">
                                            <p:txEl>
                                              <p:pRg st="8" end="8"/>
                                            </p:txEl>
                                          </p:spTgt>
                                        </p:tgtEl>
                                      </p:cBhvr>
                                    </p:animEffect>
                                  </p:childTnLst>
                                </p:cTn>
                              </p:par>
                            </p:childTnLst>
                          </p:cTn>
                        </p:par>
                        <p:par>
                          <p:cTn id="40" fill="hold">
                            <p:stCondLst>
                              <p:cond delay="9000"/>
                            </p:stCondLst>
                            <p:childTnLst>
                              <p:par>
                                <p:cTn id="41" presetID="22" presetClass="entr" presetSubtype="1" fill="hold" nodeType="afterEffect">
                                  <p:stCondLst>
                                    <p:cond delay="50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up)">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500"/>
                                  </p:stCondLst>
                                  <p:childTnLst>
                                    <p:set>
                                      <p:cBhvr>
                                        <p:cTn id="47" dur="1" fill="hold">
                                          <p:stCondLst>
                                            <p:cond delay="0"/>
                                          </p:stCondLst>
                                        </p:cTn>
                                        <p:tgtEl>
                                          <p:spTgt spid="4">
                                            <p:txEl>
                                              <p:pRg st="0" end="0"/>
                                            </p:txEl>
                                          </p:spTgt>
                                        </p:tgtEl>
                                        <p:attrNameLst>
                                          <p:attrName>style.visibility</p:attrName>
                                        </p:attrNameLst>
                                      </p:cBhvr>
                                      <p:to>
                                        <p:strVal val="visible"/>
                                      </p:to>
                                    </p:set>
                                    <p:animEffect transition="in" filter="wipe(up)">
                                      <p:cBhvr>
                                        <p:cTn id="48" dur="500"/>
                                        <p:tgtEl>
                                          <p:spTgt spid="4">
                                            <p:txEl>
                                              <p:pRg st="0" end="0"/>
                                            </p:txEl>
                                          </p:spTgt>
                                        </p:tgtEl>
                                      </p:cBhvr>
                                    </p:animEffect>
                                  </p:childTnLst>
                                </p:cTn>
                              </p:par>
                              <p:par>
                                <p:cTn id="49" presetID="22" presetClass="entr" presetSubtype="1" fill="hold" nodeType="withEffect">
                                  <p:stCondLst>
                                    <p:cond delay="500"/>
                                  </p:stCondLst>
                                  <p:childTnLst>
                                    <p:set>
                                      <p:cBhvr>
                                        <p:cTn id="50" dur="1" fill="hold">
                                          <p:stCondLst>
                                            <p:cond delay="0"/>
                                          </p:stCondLst>
                                        </p:cTn>
                                        <p:tgtEl>
                                          <p:spTgt spid="4">
                                            <p:txEl>
                                              <p:pRg st="1" end="1"/>
                                            </p:txEl>
                                          </p:spTgt>
                                        </p:tgtEl>
                                        <p:attrNameLst>
                                          <p:attrName>style.visibility</p:attrName>
                                        </p:attrNameLst>
                                      </p:cBhvr>
                                      <p:to>
                                        <p:strVal val="visible"/>
                                      </p:to>
                                    </p:set>
                                    <p:animEffect transition="in" filter="wipe(up)">
                                      <p:cBhvr>
                                        <p:cTn id="51" dur="500"/>
                                        <p:tgtEl>
                                          <p:spTgt spid="4">
                                            <p:txEl>
                                              <p:pRg st="1" end="1"/>
                                            </p:txEl>
                                          </p:spTgt>
                                        </p:tgtEl>
                                      </p:cBhvr>
                                    </p:animEffect>
                                  </p:childTnLst>
                                </p:cTn>
                              </p:par>
                              <p:par>
                                <p:cTn id="52" presetID="22" presetClass="entr" presetSubtype="1" fill="hold" nodeType="withEffect">
                                  <p:stCondLst>
                                    <p:cond delay="500"/>
                                  </p:stCondLst>
                                  <p:childTnLst>
                                    <p:set>
                                      <p:cBhvr>
                                        <p:cTn id="53" dur="1" fill="hold">
                                          <p:stCondLst>
                                            <p:cond delay="0"/>
                                          </p:stCondLst>
                                        </p:cTn>
                                        <p:tgtEl>
                                          <p:spTgt spid="4">
                                            <p:txEl>
                                              <p:pRg st="2" end="2"/>
                                            </p:txEl>
                                          </p:spTgt>
                                        </p:tgtEl>
                                        <p:attrNameLst>
                                          <p:attrName>style.visibility</p:attrName>
                                        </p:attrNameLst>
                                      </p:cBhvr>
                                      <p:to>
                                        <p:strVal val="visible"/>
                                      </p:to>
                                    </p:set>
                                    <p:animEffect transition="in" filter="wipe(up)">
                                      <p:cBhvr>
                                        <p:cTn id="54" dur="500"/>
                                        <p:tgtEl>
                                          <p:spTgt spid="4">
                                            <p:txEl>
                                              <p:pRg st="2" end="2"/>
                                            </p:txEl>
                                          </p:spTgt>
                                        </p:tgtEl>
                                      </p:cBhvr>
                                    </p:animEffect>
                                  </p:childTnLst>
                                </p:cTn>
                              </p:par>
                              <p:par>
                                <p:cTn id="55" presetID="22" presetClass="entr" presetSubtype="1" fill="hold" nodeType="withEffect">
                                  <p:stCondLst>
                                    <p:cond delay="500"/>
                                  </p:stCondLst>
                                  <p:childTnLst>
                                    <p:set>
                                      <p:cBhvr>
                                        <p:cTn id="56" dur="1" fill="hold">
                                          <p:stCondLst>
                                            <p:cond delay="0"/>
                                          </p:stCondLst>
                                        </p:cTn>
                                        <p:tgtEl>
                                          <p:spTgt spid="4">
                                            <p:txEl>
                                              <p:pRg st="3" end="3"/>
                                            </p:txEl>
                                          </p:spTgt>
                                        </p:tgtEl>
                                        <p:attrNameLst>
                                          <p:attrName>style.visibility</p:attrName>
                                        </p:attrNameLst>
                                      </p:cBhvr>
                                      <p:to>
                                        <p:strVal val="visible"/>
                                      </p:to>
                                    </p:set>
                                    <p:animEffect transition="in" filter="wipe(up)">
                                      <p:cBhvr>
                                        <p:cTn id="57" dur="500"/>
                                        <p:tgtEl>
                                          <p:spTgt spid="4">
                                            <p:txEl>
                                              <p:pRg st="3" end="3"/>
                                            </p:txEl>
                                          </p:spTgt>
                                        </p:tgtEl>
                                      </p:cBhvr>
                                    </p:animEffect>
                                  </p:childTnLst>
                                </p:cTn>
                              </p:par>
                              <p:par>
                                <p:cTn id="58" presetID="22" presetClass="entr" presetSubtype="1" fill="hold" nodeType="withEffect">
                                  <p:stCondLst>
                                    <p:cond delay="500"/>
                                  </p:stCondLst>
                                  <p:childTnLst>
                                    <p:set>
                                      <p:cBhvr>
                                        <p:cTn id="59" dur="1" fill="hold">
                                          <p:stCondLst>
                                            <p:cond delay="0"/>
                                          </p:stCondLst>
                                        </p:cTn>
                                        <p:tgtEl>
                                          <p:spTgt spid="4">
                                            <p:txEl>
                                              <p:pRg st="4" end="4"/>
                                            </p:txEl>
                                          </p:spTgt>
                                        </p:tgtEl>
                                        <p:attrNameLst>
                                          <p:attrName>style.visibility</p:attrName>
                                        </p:attrNameLst>
                                      </p:cBhvr>
                                      <p:to>
                                        <p:strVal val="visible"/>
                                      </p:to>
                                    </p:set>
                                    <p:animEffect transition="in" filter="wipe(up)">
                                      <p:cBhvr>
                                        <p:cTn id="60" dur="500"/>
                                        <p:tgtEl>
                                          <p:spTgt spid="4">
                                            <p:txEl>
                                              <p:pRg st="4" end="4"/>
                                            </p:txEl>
                                          </p:spTgt>
                                        </p:tgtEl>
                                      </p:cBhvr>
                                    </p:animEffect>
                                  </p:childTnLst>
                                </p:cTn>
                              </p:par>
                              <p:par>
                                <p:cTn id="61" presetID="22" presetClass="entr" presetSubtype="1" fill="hold" nodeType="withEffect">
                                  <p:stCondLst>
                                    <p:cond delay="500"/>
                                  </p:stCondLst>
                                  <p:childTnLst>
                                    <p:set>
                                      <p:cBhvr>
                                        <p:cTn id="62" dur="1" fill="hold">
                                          <p:stCondLst>
                                            <p:cond delay="0"/>
                                          </p:stCondLst>
                                        </p:cTn>
                                        <p:tgtEl>
                                          <p:spTgt spid="4">
                                            <p:txEl>
                                              <p:pRg st="5" end="5"/>
                                            </p:txEl>
                                          </p:spTgt>
                                        </p:tgtEl>
                                        <p:attrNameLst>
                                          <p:attrName>style.visibility</p:attrName>
                                        </p:attrNameLst>
                                      </p:cBhvr>
                                      <p:to>
                                        <p:strVal val="visible"/>
                                      </p:to>
                                    </p:set>
                                    <p:animEffect transition="in" filter="wipe(up)">
                                      <p:cBhvr>
                                        <p:cTn id="6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HTTP-</a:t>
            </a:r>
            <a:r>
              <a:rPr lang="zh-CN" altLang="en-US" dirty="0" smtClean="0"/>
              <a:t>报文</a:t>
            </a:r>
            <a:r>
              <a:rPr lang="zh-CN" altLang="en-US" dirty="0"/>
              <a:t>格式</a:t>
            </a:r>
          </a:p>
        </p:txBody>
      </p:sp>
      <p:sp>
        <p:nvSpPr>
          <p:cNvPr id="3" name="内容占位符 2"/>
          <p:cNvSpPr>
            <a:spLocks noGrp="1"/>
          </p:cNvSpPr>
          <p:nvPr>
            <p:ph idx="1"/>
          </p:nvPr>
        </p:nvSpPr>
        <p:spPr>
          <a:xfrm>
            <a:off x="450842" y="867961"/>
            <a:ext cx="1051007" cy="2710607"/>
          </a:xfrm>
          <a:solidFill>
            <a:srgbClr val="FFFF99"/>
          </a:solidFill>
          <a:ln w="19050">
            <a:solidFill>
              <a:schemeClr val="tx2">
                <a:lumMod val="60000"/>
                <a:lumOff val="40000"/>
              </a:schemeClr>
            </a:solidFill>
          </a:ln>
        </p:spPr>
        <p:txBody>
          <a:bodyPr>
            <a:noAutofit/>
          </a:bodyPr>
          <a:lstStyle/>
          <a:p>
            <a:pPr marL="0" indent="0">
              <a:buNone/>
            </a:pPr>
            <a:r>
              <a:rPr lang="en-US" altLang="zh-CN" dirty="0"/>
              <a:t>HTTP </a:t>
            </a:r>
            <a:endParaRPr lang="en-US" altLang="zh-CN" dirty="0" smtClean="0"/>
          </a:p>
          <a:p>
            <a:pPr marL="0" indent="0">
              <a:buNone/>
            </a:pPr>
            <a:r>
              <a:rPr lang="zh-CN" altLang="en-US" dirty="0" smtClean="0"/>
              <a:t>请求</a:t>
            </a:r>
            <a:endParaRPr lang="en-US" altLang="zh-CN" dirty="0" smtClean="0"/>
          </a:p>
          <a:p>
            <a:pPr marL="0" indent="0">
              <a:buNone/>
            </a:pPr>
            <a:r>
              <a:rPr lang="zh-CN" altLang="en-US" dirty="0" smtClean="0"/>
              <a:t>报文</a:t>
            </a:r>
            <a:endParaRPr lang="en-US" altLang="zh-CN" dirty="0" smtClean="0"/>
          </a:p>
          <a:p>
            <a:pPr marL="0" indent="0">
              <a:buNone/>
            </a:pPr>
            <a:r>
              <a:rPr lang="zh-CN" altLang="en-US" dirty="0" smtClean="0"/>
              <a:t>通用</a:t>
            </a:r>
            <a:endParaRPr lang="en-US" altLang="zh-CN" dirty="0" smtClean="0"/>
          </a:p>
          <a:p>
            <a:pPr marL="0" indent="0">
              <a:buNone/>
            </a:pPr>
            <a:r>
              <a:rPr lang="zh-CN" altLang="en-US" dirty="0" smtClean="0"/>
              <a:t>格式</a:t>
            </a:r>
            <a:endParaRPr lang="zh-CN" altLang="en-US" dirty="0"/>
          </a:p>
        </p:txBody>
      </p:sp>
      <p:grpSp>
        <p:nvGrpSpPr>
          <p:cNvPr id="6" name="组合 5"/>
          <p:cNvGrpSpPr/>
          <p:nvPr/>
        </p:nvGrpSpPr>
        <p:grpSpPr>
          <a:xfrm>
            <a:off x="1700066" y="801493"/>
            <a:ext cx="6962774" cy="3313306"/>
            <a:chOff x="1861991" y="2182618"/>
            <a:chExt cx="6962774" cy="3313306"/>
          </a:xfrm>
        </p:grpSpPr>
        <p:sp>
          <p:nvSpPr>
            <p:cNvPr id="4" name="Text Box 9"/>
            <p:cNvSpPr txBox="1">
              <a:spLocks noChangeArrowheads="1"/>
            </p:cNvSpPr>
            <p:nvPr/>
          </p:nvSpPr>
          <p:spPr bwMode="auto">
            <a:xfrm>
              <a:off x="7432925" y="2182618"/>
              <a:ext cx="1391840" cy="5355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buClr>
                  <a:schemeClr val="accent2"/>
                </a:buClr>
                <a:buSzPct val="85000"/>
                <a:buFont typeface="ZapfDingbats" pitchFamily="82" charset="2"/>
                <a:buNone/>
              </a:pPr>
              <a:r>
                <a:rPr lang="en-US" altLang="zh-CN" sz="1600" dirty="0">
                  <a:solidFill>
                    <a:srgbClr val="FF0000"/>
                  </a:solidFill>
                  <a:latin typeface="Arial" panose="020B0604020202020204" pitchFamily="34" charset="0"/>
                </a:rPr>
                <a:t>Request line</a:t>
              </a:r>
            </a:p>
            <a:p>
              <a:pPr>
                <a:lnSpc>
                  <a:spcPct val="90000"/>
                </a:lnSpc>
                <a:spcBef>
                  <a:spcPct val="0"/>
                </a:spcBef>
                <a:buClr>
                  <a:schemeClr val="accent2"/>
                </a:buClr>
                <a:buSzPct val="85000"/>
                <a:buFont typeface="ZapfDingbats" pitchFamily="82" charset="2"/>
                <a:buNone/>
              </a:pPr>
              <a:r>
                <a:rPr lang="zh-CN" altLang="en-US" sz="1600" dirty="0">
                  <a:solidFill>
                    <a:srgbClr val="FF0000"/>
                  </a:solidFill>
                  <a:latin typeface="Arial" panose="020B0604020202020204" pitchFamily="34" charset="0"/>
                </a:rPr>
                <a:t>请求行</a:t>
              </a:r>
              <a:endParaRPr lang="en-US" altLang="zh-CN" sz="1600" dirty="0">
                <a:solidFill>
                  <a:srgbClr val="FF0000"/>
                </a:solidFill>
                <a:latin typeface="Arial" panose="020B0604020202020204" pitchFamily="34" charset="0"/>
              </a:endParaRPr>
            </a:p>
          </p:txBody>
        </p:sp>
        <p:sp>
          <p:nvSpPr>
            <p:cNvPr id="5" name="Text Box 11"/>
            <p:cNvSpPr txBox="1">
              <a:spLocks noChangeArrowheads="1"/>
            </p:cNvSpPr>
            <p:nvPr/>
          </p:nvSpPr>
          <p:spPr bwMode="auto">
            <a:xfrm>
              <a:off x="7432925" y="3225730"/>
              <a:ext cx="1356120" cy="5355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buClr>
                  <a:schemeClr val="accent2"/>
                </a:buClr>
                <a:buSzPct val="85000"/>
                <a:buFont typeface="ZapfDingbats" pitchFamily="82" charset="2"/>
                <a:buNone/>
              </a:pPr>
              <a:r>
                <a:rPr lang="en-US" altLang="zh-CN" sz="1600" dirty="0">
                  <a:solidFill>
                    <a:srgbClr val="FF0000"/>
                  </a:solidFill>
                  <a:latin typeface="Arial" panose="020B0604020202020204" pitchFamily="34" charset="0"/>
                </a:rPr>
                <a:t>Header lines</a:t>
              </a:r>
            </a:p>
            <a:p>
              <a:pPr>
                <a:lnSpc>
                  <a:spcPct val="90000"/>
                </a:lnSpc>
                <a:spcBef>
                  <a:spcPct val="0"/>
                </a:spcBef>
                <a:buClr>
                  <a:schemeClr val="accent2"/>
                </a:buClr>
                <a:buSzPct val="85000"/>
                <a:buFont typeface="ZapfDingbats" pitchFamily="82" charset="2"/>
                <a:buNone/>
              </a:pPr>
              <a:r>
                <a:rPr lang="zh-CN" altLang="en-US" sz="1600" dirty="0">
                  <a:solidFill>
                    <a:srgbClr val="FF0000"/>
                  </a:solidFill>
                  <a:latin typeface="Arial" panose="020B0604020202020204" pitchFamily="34" charset="0"/>
                </a:rPr>
                <a:t>首部行</a:t>
              </a:r>
              <a:endParaRPr lang="en-US" altLang="zh-CN" sz="1600" dirty="0">
                <a:solidFill>
                  <a:srgbClr val="FF0000"/>
                </a:solidFill>
                <a:latin typeface="Arial" panose="020B0604020202020204" pitchFamily="34" charset="0"/>
              </a:endParaRPr>
            </a:p>
          </p:txBody>
        </p:sp>
        <p:sp>
          <p:nvSpPr>
            <p:cNvPr id="8" name="Rectangle 15"/>
            <p:cNvSpPr>
              <a:spLocks noChangeArrowheads="1"/>
            </p:cNvSpPr>
            <p:nvPr/>
          </p:nvSpPr>
          <p:spPr bwMode="auto">
            <a:xfrm>
              <a:off x="7365059" y="4207593"/>
              <a:ext cx="534591" cy="91201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solidFill>
                  <a:srgbClr val="FF0000"/>
                </a:solidFill>
                <a:latin typeface="Arial" panose="020B0604020202020204" pitchFamily="34" charset="0"/>
              </a:endParaRPr>
            </a:p>
          </p:txBody>
        </p:sp>
        <p:sp>
          <p:nvSpPr>
            <p:cNvPr id="9" name="Text Box 16"/>
            <p:cNvSpPr txBox="1">
              <a:spLocks noChangeArrowheads="1"/>
            </p:cNvSpPr>
            <p:nvPr/>
          </p:nvSpPr>
          <p:spPr bwMode="auto">
            <a:xfrm>
              <a:off x="7488359" y="4815752"/>
              <a:ext cx="1005403" cy="5355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buClr>
                  <a:schemeClr val="accent2"/>
                </a:buClr>
                <a:buSzPct val="85000"/>
                <a:buFont typeface="ZapfDingbats" pitchFamily="82" charset="2"/>
                <a:buNone/>
              </a:pPr>
              <a:r>
                <a:rPr lang="en-US" altLang="zh-CN" sz="1600" dirty="0">
                  <a:solidFill>
                    <a:srgbClr val="FF0000"/>
                  </a:solidFill>
                  <a:latin typeface="Arial" panose="020B0604020202020204" pitchFamily="34" charset="0"/>
                </a:rPr>
                <a:t>Body</a:t>
              </a:r>
            </a:p>
            <a:p>
              <a:pPr>
                <a:lnSpc>
                  <a:spcPct val="90000"/>
                </a:lnSpc>
                <a:spcBef>
                  <a:spcPct val="0"/>
                </a:spcBef>
                <a:buClr>
                  <a:schemeClr val="accent2"/>
                </a:buClr>
                <a:buSzPct val="85000"/>
                <a:buFont typeface="ZapfDingbats" pitchFamily="82" charset="2"/>
                <a:buNone/>
              </a:pPr>
              <a:r>
                <a:rPr lang="zh-CN" altLang="en-US" sz="1600" dirty="0" smtClean="0">
                  <a:solidFill>
                    <a:srgbClr val="FF0000"/>
                  </a:solidFill>
                  <a:latin typeface="Arial" panose="020B0604020202020204" pitchFamily="34" charset="0"/>
                </a:rPr>
                <a:t>实体主体</a:t>
              </a:r>
              <a:endParaRPr lang="en-US" altLang="zh-CN" sz="1600" dirty="0">
                <a:solidFill>
                  <a:srgbClr val="FF0000"/>
                </a:solidFill>
                <a:latin typeface="Arial" panose="020B0604020202020204" pitchFamily="34" charset="0"/>
              </a:endParaRPr>
            </a:p>
          </p:txBody>
        </p:sp>
        <p:sp>
          <p:nvSpPr>
            <p:cNvPr id="10" name="Rectangle 20"/>
            <p:cNvSpPr>
              <a:spLocks noChangeArrowheads="1"/>
            </p:cNvSpPr>
            <p:nvPr/>
          </p:nvSpPr>
          <p:spPr bwMode="auto">
            <a:xfrm>
              <a:off x="1988197" y="2253776"/>
              <a:ext cx="5107022" cy="450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Arial" panose="020B0604020202020204" pitchFamily="34" charset="0"/>
              </a:endParaRPr>
            </a:p>
          </p:txBody>
        </p:sp>
        <p:sp>
          <p:nvSpPr>
            <p:cNvPr id="11" name="Line 22"/>
            <p:cNvSpPr>
              <a:spLocks noChangeShapeType="1"/>
            </p:cNvSpPr>
            <p:nvPr/>
          </p:nvSpPr>
          <p:spPr bwMode="auto">
            <a:xfrm>
              <a:off x="3102622" y="2256158"/>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2" name="Line 23"/>
            <p:cNvSpPr>
              <a:spLocks noChangeShapeType="1"/>
            </p:cNvSpPr>
            <p:nvPr/>
          </p:nvSpPr>
          <p:spPr bwMode="auto">
            <a:xfrm>
              <a:off x="3435997" y="2256158"/>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3" name="Line 24"/>
            <p:cNvSpPr>
              <a:spLocks noChangeShapeType="1"/>
            </p:cNvSpPr>
            <p:nvPr/>
          </p:nvSpPr>
          <p:spPr bwMode="auto">
            <a:xfrm>
              <a:off x="4874272" y="2256158"/>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4" name="Line 25"/>
            <p:cNvSpPr>
              <a:spLocks noChangeShapeType="1"/>
            </p:cNvSpPr>
            <p:nvPr/>
          </p:nvSpPr>
          <p:spPr bwMode="auto">
            <a:xfrm>
              <a:off x="5193359" y="2251396"/>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5" name="Line 26"/>
            <p:cNvSpPr>
              <a:spLocks noChangeShapeType="1"/>
            </p:cNvSpPr>
            <p:nvPr/>
          </p:nvSpPr>
          <p:spPr bwMode="auto">
            <a:xfrm>
              <a:off x="6360172" y="2256158"/>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6" name="Line 27"/>
            <p:cNvSpPr>
              <a:spLocks noChangeShapeType="1"/>
            </p:cNvSpPr>
            <p:nvPr/>
          </p:nvSpPr>
          <p:spPr bwMode="auto">
            <a:xfrm>
              <a:off x="6726884" y="2256158"/>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7" name="Text Box 28"/>
            <p:cNvSpPr txBox="1">
              <a:spLocks noChangeArrowheads="1"/>
            </p:cNvSpPr>
            <p:nvPr/>
          </p:nvSpPr>
          <p:spPr bwMode="auto">
            <a:xfrm>
              <a:off x="2183210" y="2274018"/>
              <a:ext cx="6875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方法</a:t>
              </a:r>
              <a:endParaRPr lang="en-US" altLang="zh-CN" sz="1800" dirty="0">
                <a:solidFill>
                  <a:srgbClr val="000099"/>
                </a:solidFill>
                <a:latin typeface="Arial" panose="020B0604020202020204" pitchFamily="34" charset="0"/>
              </a:endParaRPr>
            </a:p>
          </p:txBody>
        </p:sp>
        <p:sp>
          <p:nvSpPr>
            <p:cNvPr id="18" name="Text Box 29"/>
            <p:cNvSpPr txBox="1">
              <a:spLocks noChangeArrowheads="1"/>
            </p:cNvSpPr>
            <p:nvPr/>
          </p:nvSpPr>
          <p:spPr bwMode="auto">
            <a:xfrm>
              <a:off x="3066902" y="2288306"/>
              <a:ext cx="4688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sp</a:t>
              </a:r>
              <a:endParaRPr lang="en-US" altLang="zh-CN" sz="1800" dirty="0">
                <a:latin typeface="Arial" panose="020B0604020202020204" pitchFamily="34" charset="0"/>
              </a:endParaRPr>
            </a:p>
          </p:txBody>
        </p:sp>
        <p:sp>
          <p:nvSpPr>
            <p:cNvPr id="19" name="Text Box 30"/>
            <p:cNvSpPr txBox="1">
              <a:spLocks noChangeArrowheads="1"/>
            </p:cNvSpPr>
            <p:nvPr/>
          </p:nvSpPr>
          <p:spPr bwMode="auto">
            <a:xfrm>
              <a:off x="4829027" y="2264493"/>
              <a:ext cx="4688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a:latin typeface="Arial" panose="020B0604020202020204" pitchFamily="34" charset="0"/>
                </a:rPr>
                <a:t>sp</a:t>
              </a:r>
            </a:p>
          </p:txBody>
        </p:sp>
        <p:sp>
          <p:nvSpPr>
            <p:cNvPr id="20" name="Text Box 31"/>
            <p:cNvSpPr txBox="1">
              <a:spLocks noChangeArrowheads="1"/>
            </p:cNvSpPr>
            <p:nvPr/>
          </p:nvSpPr>
          <p:spPr bwMode="auto">
            <a:xfrm>
              <a:off x="6371315" y="2292099"/>
              <a:ext cx="3789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cr</a:t>
              </a:r>
              <a:endParaRPr lang="en-US" altLang="zh-CN" sz="1800" dirty="0">
                <a:latin typeface="Arial" panose="020B0604020202020204" pitchFamily="34" charset="0"/>
              </a:endParaRPr>
            </a:p>
          </p:txBody>
        </p:sp>
        <p:sp>
          <p:nvSpPr>
            <p:cNvPr id="21" name="Text Box 32"/>
            <p:cNvSpPr txBox="1">
              <a:spLocks noChangeArrowheads="1"/>
            </p:cNvSpPr>
            <p:nvPr/>
          </p:nvSpPr>
          <p:spPr bwMode="auto">
            <a:xfrm>
              <a:off x="6753186" y="2296402"/>
              <a:ext cx="3391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a:latin typeface="Arial" panose="020B0604020202020204" pitchFamily="34" charset="0"/>
                </a:rPr>
                <a:t>lf</a:t>
              </a:r>
            </a:p>
          </p:txBody>
        </p:sp>
        <p:sp>
          <p:nvSpPr>
            <p:cNvPr id="22" name="Text Box 33"/>
            <p:cNvSpPr txBox="1">
              <a:spLocks noChangeArrowheads="1"/>
            </p:cNvSpPr>
            <p:nvPr/>
          </p:nvSpPr>
          <p:spPr bwMode="auto">
            <a:xfrm>
              <a:off x="5505206" y="2283543"/>
              <a:ext cx="6875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版本</a:t>
              </a:r>
              <a:endParaRPr lang="en-US" altLang="zh-CN" sz="1800" dirty="0">
                <a:solidFill>
                  <a:srgbClr val="000099"/>
                </a:solidFill>
                <a:latin typeface="Arial" panose="020B0604020202020204" pitchFamily="34" charset="0"/>
              </a:endParaRPr>
            </a:p>
          </p:txBody>
        </p:sp>
        <p:sp>
          <p:nvSpPr>
            <p:cNvPr id="23" name="Text Box 34"/>
            <p:cNvSpPr txBox="1">
              <a:spLocks noChangeArrowheads="1"/>
            </p:cNvSpPr>
            <p:nvPr/>
          </p:nvSpPr>
          <p:spPr bwMode="auto">
            <a:xfrm>
              <a:off x="3833665" y="2293068"/>
              <a:ext cx="689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a:solidFill>
                    <a:srgbClr val="000099"/>
                  </a:solidFill>
                  <a:latin typeface="Arial" panose="020B0604020202020204" pitchFamily="34" charset="0"/>
                </a:rPr>
                <a:t>URL</a:t>
              </a:r>
            </a:p>
          </p:txBody>
        </p:sp>
        <p:grpSp>
          <p:nvGrpSpPr>
            <p:cNvPr id="24" name="Group 45"/>
            <p:cNvGrpSpPr>
              <a:grpSpLocks/>
            </p:cNvGrpSpPr>
            <p:nvPr/>
          </p:nvGrpSpPr>
          <p:grpSpPr bwMode="auto">
            <a:xfrm>
              <a:off x="1988197" y="2701451"/>
              <a:ext cx="4139341" cy="485566"/>
              <a:chOff x="192" y="1894"/>
              <a:chExt cx="2876" cy="281"/>
            </a:xfrm>
          </p:grpSpPr>
          <p:sp>
            <p:nvSpPr>
              <p:cNvPr id="25" name="Rectangle 35"/>
              <p:cNvSpPr>
                <a:spLocks noChangeArrowheads="1"/>
              </p:cNvSpPr>
              <p:nvPr/>
            </p:nvSpPr>
            <p:spPr bwMode="auto">
              <a:xfrm>
                <a:off x="192" y="1894"/>
                <a:ext cx="2876" cy="28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Arial" panose="020B0604020202020204" pitchFamily="34" charset="0"/>
                </a:endParaRPr>
              </a:p>
            </p:txBody>
          </p:sp>
          <p:sp>
            <p:nvSpPr>
              <p:cNvPr id="26" name="Line 36"/>
              <p:cNvSpPr>
                <a:spLocks noChangeShapeType="1"/>
              </p:cNvSpPr>
              <p:nvPr/>
            </p:nvSpPr>
            <p:spPr bwMode="auto">
              <a:xfrm>
                <a:off x="1616"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7" name="Line 37"/>
              <p:cNvSpPr>
                <a:spLocks noChangeShapeType="1"/>
              </p:cNvSpPr>
              <p:nvPr/>
            </p:nvSpPr>
            <p:spPr bwMode="auto">
              <a:xfrm>
                <a:off x="1825"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8" name="Line 39"/>
              <p:cNvSpPr>
                <a:spLocks noChangeShapeType="1"/>
              </p:cNvSpPr>
              <p:nvPr/>
            </p:nvSpPr>
            <p:spPr bwMode="auto">
              <a:xfrm>
                <a:off x="2528"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9" name="Line 40"/>
              <p:cNvSpPr>
                <a:spLocks noChangeShapeType="1"/>
              </p:cNvSpPr>
              <p:nvPr/>
            </p:nvSpPr>
            <p:spPr bwMode="auto">
              <a:xfrm>
                <a:off x="2804"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0" name="Text Box 41"/>
              <p:cNvSpPr txBox="1">
                <a:spLocks noChangeArrowheads="1"/>
              </p:cNvSpPr>
              <p:nvPr/>
            </p:nvSpPr>
            <p:spPr bwMode="auto">
              <a:xfrm>
                <a:off x="2538" y="1907"/>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cr</a:t>
                </a:r>
                <a:endParaRPr lang="en-US" altLang="zh-CN" sz="1800" dirty="0">
                  <a:latin typeface="Arial" panose="020B0604020202020204" pitchFamily="34" charset="0"/>
                </a:endParaRPr>
              </a:p>
            </p:txBody>
          </p:sp>
          <p:sp>
            <p:nvSpPr>
              <p:cNvPr id="31" name="Text Box 42"/>
              <p:cNvSpPr txBox="1">
                <a:spLocks noChangeArrowheads="1"/>
              </p:cNvSpPr>
              <p:nvPr/>
            </p:nvSpPr>
            <p:spPr bwMode="auto">
              <a:xfrm>
                <a:off x="2834" y="1914"/>
                <a:ext cx="2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a:latin typeface="Arial" panose="020B0604020202020204" pitchFamily="34" charset="0"/>
                  </a:rPr>
                  <a:t>lf</a:t>
                </a:r>
              </a:p>
            </p:txBody>
          </p:sp>
          <p:sp>
            <p:nvSpPr>
              <p:cNvPr id="32" name="Text Box 43"/>
              <p:cNvSpPr txBox="1">
                <a:spLocks noChangeArrowheads="1"/>
              </p:cNvSpPr>
              <p:nvPr/>
            </p:nvSpPr>
            <p:spPr bwMode="auto">
              <a:xfrm>
                <a:off x="2023" y="1931"/>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值</a:t>
                </a:r>
                <a:endParaRPr lang="en-US" altLang="zh-CN" sz="1800" dirty="0">
                  <a:solidFill>
                    <a:srgbClr val="000099"/>
                  </a:solidFill>
                  <a:latin typeface="Arial" panose="020B0604020202020204" pitchFamily="34" charset="0"/>
                </a:endParaRPr>
              </a:p>
            </p:txBody>
          </p:sp>
          <p:sp>
            <p:nvSpPr>
              <p:cNvPr id="33" name="Text Box 44"/>
              <p:cNvSpPr txBox="1">
                <a:spLocks noChangeArrowheads="1"/>
              </p:cNvSpPr>
              <p:nvPr/>
            </p:nvSpPr>
            <p:spPr bwMode="auto">
              <a:xfrm>
                <a:off x="540" y="1915"/>
                <a:ext cx="9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首部字段名</a:t>
                </a:r>
                <a:endParaRPr lang="en-US" altLang="zh-CN" sz="1800" dirty="0">
                  <a:solidFill>
                    <a:srgbClr val="000099"/>
                  </a:solidFill>
                  <a:latin typeface="Arial" panose="020B0604020202020204" pitchFamily="34" charset="0"/>
                </a:endParaRPr>
              </a:p>
            </p:txBody>
          </p:sp>
        </p:grpSp>
        <p:grpSp>
          <p:nvGrpSpPr>
            <p:cNvPr id="34" name="Group 46"/>
            <p:cNvGrpSpPr>
              <a:grpSpLocks/>
            </p:cNvGrpSpPr>
            <p:nvPr/>
          </p:nvGrpSpPr>
          <p:grpSpPr bwMode="auto">
            <a:xfrm>
              <a:off x="1995340" y="3865882"/>
              <a:ext cx="4135077" cy="450225"/>
              <a:chOff x="192" y="1894"/>
              <a:chExt cx="2876" cy="281"/>
            </a:xfrm>
          </p:grpSpPr>
          <p:sp>
            <p:nvSpPr>
              <p:cNvPr id="35" name="Rectangle 47"/>
              <p:cNvSpPr>
                <a:spLocks noChangeArrowheads="1"/>
              </p:cNvSpPr>
              <p:nvPr/>
            </p:nvSpPr>
            <p:spPr bwMode="auto">
              <a:xfrm>
                <a:off x="192" y="1894"/>
                <a:ext cx="2876" cy="28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Arial" panose="020B0604020202020204" pitchFamily="34" charset="0"/>
                </a:endParaRPr>
              </a:p>
            </p:txBody>
          </p:sp>
          <p:sp>
            <p:nvSpPr>
              <p:cNvPr id="36" name="Line 48"/>
              <p:cNvSpPr>
                <a:spLocks noChangeShapeType="1"/>
              </p:cNvSpPr>
              <p:nvPr/>
            </p:nvSpPr>
            <p:spPr bwMode="auto">
              <a:xfrm>
                <a:off x="1623"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7" name="Line 49"/>
              <p:cNvSpPr>
                <a:spLocks noChangeShapeType="1"/>
              </p:cNvSpPr>
              <p:nvPr/>
            </p:nvSpPr>
            <p:spPr bwMode="auto">
              <a:xfrm>
                <a:off x="1832"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8" name="Line 50"/>
              <p:cNvSpPr>
                <a:spLocks noChangeShapeType="1"/>
              </p:cNvSpPr>
              <p:nvPr/>
            </p:nvSpPr>
            <p:spPr bwMode="auto">
              <a:xfrm>
                <a:off x="2528"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9" name="Line 51"/>
              <p:cNvSpPr>
                <a:spLocks noChangeShapeType="1"/>
              </p:cNvSpPr>
              <p:nvPr/>
            </p:nvSpPr>
            <p:spPr bwMode="auto">
              <a:xfrm>
                <a:off x="2804"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0" name="Text Box 52"/>
              <p:cNvSpPr txBox="1">
                <a:spLocks noChangeArrowheads="1"/>
              </p:cNvSpPr>
              <p:nvPr/>
            </p:nvSpPr>
            <p:spPr bwMode="auto">
              <a:xfrm>
                <a:off x="2538" y="1907"/>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a:latin typeface="Arial" panose="020B0604020202020204" pitchFamily="34" charset="0"/>
                  </a:rPr>
                  <a:t>cr</a:t>
                </a:r>
              </a:p>
            </p:txBody>
          </p:sp>
          <p:sp>
            <p:nvSpPr>
              <p:cNvPr id="41" name="Text Box 53"/>
              <p:cNvSpPr txBox="1">
                <a:spLocks noChangeArrowheads="1"/>
              </p:cNvSpPr>
              <p:nvPr/>
            </p:nvSpPr>
            <p:spPr bwMode="auto">
              <a:xfrm>
                <a:off x="2834" y="1914"/>
                <a:ext cx="2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a:latin typeface="Arial" panose="020B0604020202020204" pitchFamily="34" charset="0"/>
                  </a:rPr>
                  <a:t>lf</a:t>
                </a:r>
              </a:p>
            </p:txBody>
          </p:sp>
          <p:sp>
            <p:nvSpPr>
              <p:cNvPr id="42" name="Text Box 54"/>
              <p:cNvSpPr txBox="1">
                <a:spLocks noChangeArrowheads="1"/>
              </p:cNvSpPr>
              <p:nvPr/>
            </p:nvSpPr>
            <p:spPr bwMode="auto">
              <a:xfrm>
                <a:off x="2036" y="1919"/>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值</a:t>
                </a:r>
                <a:endParaRPr lang="en-US" altLang="zh-CN" sz="1800" dirty="0">
                  <a:solidFill>
                    <a:srgbClr val="000099"/>
                  </a:solidFill>
                  <a:latin typeface="Arial" panose="020B0604020202020204" pitchFamily="34" charset="0"/>
                </a:endParaRPr>
              </a:p>
            </p:txBody>
          </p:sp>
        </p:grpSp>
        <p:sp>
          <p:nvSpPr>
            <p:cNvPr id="44" name="Line 56"/>
            <p:cNvSpPr>
              <a:spLocks noChangeShapeType="1"/>
            </p:cNvSpPr>
            <p:nvPr/>
          </p:nvSpPr>
          <p:spPr bwMode="auto">
            <a:xfrm>
              <a:off x="1988197" y="2922908"/>
              <a:ext cx="0" cy="10510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nvGrpSpPr>
            <p:cNvPr id="45" name="Group 61"/>
            <p:cNvGrpSpPr>
              <a:grpSpLocks/>
            </p:cNvGrpSpPr>
            <p:nvPr/>
          </p:nvGrpSpPr>
          <p:grpSpPr bwMode="auto">
            <a:xfrm>
              <a:off x="1861991" y="3280712"/>
              <a:ext cx="358010" cy="499894"/>
              <a:chOff x="462" y="1727"/>
              <a:chExt cx="249" cy="312"/>
            </a:xfrm>
          </p:grpSpPr>
          <p:sp>
            <p:nvSpPr>
              <p:cNvPr id="46" name="Rectangle 59"/>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7" name="Text Box 57"/>
              <p:cNvSpPr txBox="1">
                <a:spLocks noChangeArrowheads="1"/>
              </p:cNvSpPr>
              <p:nvPr/>
            </p:nvSpPr>
            <p:spPr bwMode="auto">
              <a:xfrm>
                <a:off x="462" y="1727"/>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a:latin typeface="Arial" panose="020B0604020202020204" pitchFamily="34" charset="0"/>
                  </a:rPr>
                  <a:t>~</a:t>
                </a:r>
              </a:p>
            </p:txBody>
          </p:sp>
          <p:sp>
            <p:nvSpPr>
              <p:cNvPr id="48" name="Text Box 58"/>
              <p:cNvSpPr txBox="1">
                <a:spLocks noChangeArrowheads="1"/>
              </p:cNvSpPr>
              <p:nvPr/>
            </p:nvSpPr>
            <p:spPr bwMode="auto">
              <a:xfrm>
                <a:off x="462" y="1768"/>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dirty="0">
                    <a:latin typeface="Arial" panose="020B0604020202020204" pitchFamily="34" charset="0"/>
                  </a:rPr>
                  <a:t>~</a:t>
                </a:r>
              </a:p>
            </p:txBody>
          </p:sp>
        </p:grpSp>
        <p:grpSp>
          <p:nvGrpSpPr>
            <p:cNvPr id="54" name="Group 77"/>
            <p:cNvGrpSpPr>
              <a:grpSpLocks/>
            </p:cNvGrpSpPr>
            <p:nvPr/>
          </p:nvGrpSpPr>
          <p:grpSpPr bwMode="auto">
            <a:xfrm>
              <a:off x="1994151" y="4314750"/>
              <a:ext cx="691899" cy="450224"/>
              <a:chOff x="3105" y="2650"/>
              <a:chExt cx="607" cy="281"/>
            </a:xfrm>
            <a:solidFill>
              <a:srgbClr val="D4D4EE"/>
            </a:solidFill>
          </p:grpSpPr>
          <p:sp>
            <p:nvSpPr>
              <p:cNvPr id="55" name="Rectangle 68"/>
              <p:cNvSpPr>
                <a:spLocks noChangeArrowheads="1"/>
              </p:cNvSpPr>
              <p:nvPr/>
            </p:nvSpPr>
            <p:spPr bwMode="auto">
              <a:xfrm>
                <a:off x="3105" y="2650"/>
                <a:ext cx="607" cy="281"/>
              </a:xfrm>
              <a:prstGeom prst="rect">
                <a:avLst/>
              </a:prstGeom>
              <a:grpFill/>
              <a:ln w="19050">
                <a:solidFill>
                  <a:schemeClr val="tx1"/>
                </a:solidFill>
                <a:miter lim="800000"/>
                <a:headEnd/>
                <a:tailEnd/>
              </a:ln>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Arial" panose="020B0604020202020204" pitchFamily="34" charset="0"/>
                </a:endParaRPr>
              </a:p>
            </p:txBody>
          </p:sp>
          <p:sp>
            <p:nvSpPr>
              <p:cNvPr id="56" name="Line 72"/>
              <p:cNvSpPr>
                <a:spLocks noChangeShapeType="1"/>
              </p:cNvSpPr>
              <p:nvPr/>
            </p:nvSpPr>
            <p:spPr bwMode="auto">
              <a:xfrm>
                <a:off x="3406" y="2652"/>
                <a:ext cx="0" cy="276"/>
              </a:xfrm>
              <a:prstGeom prst="line">
                <a:avLst/>
              </a:prstGeom>
              <a:grpFill/>
              <a:ln w="19050">
                <a:solidFill>
                  <a:schemeClr val="tx1"/>
                </a:solidFill>
                <a:round/>
                <a:headEnd/>
                <a:tailEnd/>
              </a:ln>
              <a:extLst/>
            </p:spPr>
            <p:txBody>
              <a:bodyPr/>
              <a:lstStyle/>
              <a:p>
                <a:endParaRPr lang="zh-CN" altLang="en-US" sz="1600"/>
              </a:p>
            </p:txBody>
          </p:sp>
          <p:sp>
            <p:nvSpPr>
              <p:cNvPr id="57" name="Text Box 73"/>
              <p:cNvSpPr txBox="1">
                <a:spLocks noChangeArrowheads="1"/>
              </p:cNvSpPr>
              <p:nvPr/>
            </p:nvSpPr>
            <p:spPr bwMode="auto">
              <a:xfrm>
                <a:off x="3108" y="2663"/>
                <a:ext cx="262" cy="2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cr</a:t>
                </a:r>
                <a:endParaRPr lang="en-US" altLang="zh-CN" sz="1800" dirty="0">
                  <a:latin typeface="Arial" panose="020B0604020202020204" pitchFamily="34" charset="0"/>
                </a:endParaRPr>
              </a:p>
            </p:txBody>
          </p:sp>
          <p:sp>
            <p:nvSpPr>
              <p:cNvPr id="58" name="Text Box 74"/>
              <p:cNvSpPr txBox="1">
                <a:spLocks noChangeArrowheads="1"/>
              </p:cNvSpPr>
              <p:nvPr/>
            </p:nvSpPr>
            <p:spPr bwMode="auto">
              <a:xfrm>
                <a:off x="3436" y="2670"/>
                <a:ext cx="209" cy="2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a:latin typeface="Arial" panose="020B0604020202020204" pitchFamily="34" charset="0"/>
                  </a:rPr>
                  <a:t>lf</a:t>
                </a:r>
              </a:p>
            </p:txBody>
          </p:sp>
        </p:grpSp>
        <p:sp>
          <p:nvSpPr>
            <p:cNvPr id="59" name="Rectangle 78"/>
            <p:cNvSpPr>
              <a:spLocks noChangeArrowheads="1"/>
            </p:cNvSpPr>
            <p:nvPr/>
          </p:nvSpPr>
          <p:spPr bwMode="auto">
            <a:xfrm>
              <a:off x="1994151" y="4759141"/>
              <a:ext cx="4682874" cy="73678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60" name="Text Box 80"/>
            <p:cNvSpPr txBox="1">
              <a:spLocks noChangeArrowheads="1"/>
            </p:cNvSpPr>
            <p:nvPr/>
          </p:nvSpPr>
          <p:spPr bwMode="auto">
            <a:xfrm>
              <a:off x="3790723" y="4935645"/>
              <a:ext cx="11389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600" dirty="0" smtClean="0">
                  <a:solidFill>
                    <a:srgbClr val="000099"/>
                  </a:solidFill>
                  <a:latin typeface="Arial" panose="020B0604020202020204" pitchFamily="34" charset="0"/>
                </a:rPr>
                <a:t>实体</a:t>
              </a:r>
              <a:r>
                <a:rPr lang="zh-CN" altLang="en-US" sz="1600" dirty="0">
                  <a:solidFill>
                    <a:srgbClr val="000099"/>
                  </a:solidFill>
                  <a:latin typeface="Arial" panose="020B0604020202020204" pitchFamily="34" charset="0"/>
                </a:rPr>
                <a:t>主</a:t>
              </a:r>
              <a:r>
                <a:rPr lang="zh-CN" altLang="en-US" sz="1600" dirty="0" smtClean="0">
                  <a:solidFill>
                    <a:srgbClr val="000099"/>
                  </a:solidFill>
                  <a:latin typeface="Arial" panose="020B0604020202020204" pitchFamily="34" charset="0"/>
                </a:rPr>
                <a:t>体</a:t>
              </a:r>
              <a:endParaRPr lang="en-US" altLang="zh-CN" sz="1600" dirty="0">
                <a:solidFill>
                  <a:srgbClr val="000099"/>
                </a:solidFill>
                <a:latin typeface="Arial" panose="020B0604020202020204" pitchFamily="34" charset="0"/>
              </a:endParaRPr>
            </a:p>
          </p:txBody>
        </p:sp>
        <p:grpSp>
          <p:nvGrpSpPr>
            <p:cNvPr id="61" name="Group 81"/>
            <p:cNvGrpSpPr>
              <a:grpSpLocks/>
            </p:cNvGrpSpPr>
            <p:nvPr/>
          </p:nvGrpSpPr>
          <p:grpSpPr bwMode="auto">
            <a:xfrm>
              <a:off x="1871516" y="4904108"/>
              <a:ext cx="358010" cy="499895"/>
              <a:chOff x="462" y="1727"/>
              <a:chExt cx="249" cy="312"/>
            </a:xfrm>
          </p:grpSpPr>
          <p:sp>
            <p:nvSpPr>
              <p:cNvPr id="62" name="Rectangle 82"/>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63" name="Text Box 83"/>
              <p:cNvSpPr txBox="1">
                <a:spLocks noChangeArrowheads="1"/>
              </p:cNvSpPr>
              <p:nvPr/>
            </p:nvSpPr>
            <p:spPr bwMode="auto">
              <a:xfrm>
                <a:off x="462" y="1727"/>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a:latin typeface="Arial" panose="020B0604020202020204" pitchFamily="34" charset="0"/>
                  </a:rPr>
                  <a:t>~</a:t>
                </a:r>
              </a:p>
            </p:txBody>
          </p:sp>
          <p:sp>
            <p:nvSpPr>
              <p:cNvPr id="64" name="Text Box 84"/>
              <p:cNvSpPr txBox="1">
                <a:spLocks noChangeArrowheads="1"/>
              </p:cNvSpPr>
              <p:nvPr/>
            </p:nvSpPr>
            <p:spPr bwMode="auto">
              <a:xfrm>
                <a:off x="462" y="1768"/>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dirty="0">
                    <a:latin typeface="Arial" panose="020B0604020202020204" pitchFamily="34" charset="0"/>
                  </a:rPr>
                  <a:t>~</a:t>
                </a:r>
              </a:p>
            </p:txBody>
          </p:sp>
        </p:grpSp>
        <p:grpSp>
          <p:nvGrpSpPr>
            <p:cNvPr id="65" name="Group 85"/>
            <p:cNvGrpSpPr>
              <a:grpSpLocks/>
            </p:cNvGrpSpPr>
            <p:nvPr/>
          </p:nvGrpSpPr>
          <p:grpSpPr bwMode="auto">
            <a:xfrm>
              <a:off x="5741047" y="4611214"/>
              <a:ext cx="358010" cy="499895"/>
              <a:chOff x="462" y="1727"/>
              <a:chExt cx="249" cy="312"/>
            </a:xfrm>
          </p:grpSpPr>
          <p:sp>
            <p:nvSpPr>
              <p:cNvPr id="66" name="Rectangle 86"/>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67" name="Text Box 87"/>
              <p:cNvSpPr txBox="1">
                <a:spLocks noChangeArrowheads="1"/>
              </p:cNvSpPr>
              <p:nvPr/>
            </p:nvSpPr>
            <p:spPr bwMode="auto">
              <a:xfrm>
                <a:off x="462" y="1727"/>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a:latin typeface="Arial" panose="020B0604020202020204" pitchFamily="34" charset="0"/>
                  </a:rPr>
                  <a:t>~</a:t>
                </a:r>
              </a:p>
            </p:txBody>
          </p:sp>
          <p:sp>
            <p:nvSpPr>
              <p:cNvPr id="68" name="Text Box 88"/>
              <p:cNvSpPr txBox="1">
                <a:spLocks noChangeArrowheads="1"/>
              </p:cNvSpPr>
              <p:nvPr/>
            </p:nvSpPr>
            <p:spPr bwMode="auto">
              <a:xfrm>
                <a:off x="462" y="1768"/>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a:latin typeface="Arial" panose="020B0604020202020204" pitchFamily="34" charset="0"/>
                  </a:rPr>
                  <a:t>~</a:t>
                </a:r>
              </a:p>
            </p:txBody>
          </p:sp>
        </p:grpSp>
        <p:sp>
          <p:nvSpPr>
            <p:cNvPr id="70" name="Text Box 44"/>
            <p:cNvSpPr txBox="1">
              <a:spLocks noChangeArrowheads="1"/>
            </p:cNvSpPr>
            <p:nvPr/>
          </p:nvSpPr>
          <p:spPr bwMode="auto">
            <a:xfrm>
              <a:off x="2502548" y="3909937"/>
              <a:ext cx="1384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首部字段名</a:t>
              </a:r>
              <a:endParaRPr lang="en-US" altLang="zh-CN" sz="1800" dirty="0">
                <a:solidFill>
                  <a:srgbClr val="000099"/>
                </a:solidFill>
                <a:latin typeface="Arial" panose="020B0604020202020204" pitchFamily="34" charset="0"/>
              </a:endParaRPr>
            </a:p>
          </p:txBody>
        </p:sp>
        <p:sp>
          <p:nvSpPr>
            <p:cNvPr id="71" name="Text Box 29"/>
            <p:cNvSpPr txBox="1">
              <a:spLocks noChangeArrowheads="1"/>
            </p:cNvSpPr>
            <p:nvPr/>
          </p:nvSpPr>
          <p:spPr bwMode="auto">
            <a:xfrm>
              <a:off x="3978782" y="2719464"/>
              <a:ext cx="4688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sp</a:t>
              </a:r>
              <a:endParaRPr lang="en-US" altLang="zh-CN" sz="1800" dirty="0">
                <a:latin typeface="Arial" panose="020B0604020202020204" pitchFamily="34" charset="0"/>
              </a:endParaRPr>
            </a:p>
          </p:txBody>
        </p:sp>
        <p:sp>
          <p:nvSpPr>
            <p:cNvPr id="72" name="Text Box 29"/>
            <p:cNvSpPr txBox="1">
              <a:spLocks noChangeArrowheads="1"/>
            </p:cNvSpPr>
            <p:nvPr/>
          </p:nvSpPr>
          <p:spPr bwMode="auto">
            <a:xfrm>
              <a:off x="4000352" y="3867075"/>
              <a:ext cx="4688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sp</a:t>
              </a:r>
              <a:endParaRPr lang="en-US" altLang="zh-CN" sz="1800" dirty="0">
                <a:latin typeface="Arial" panose="020B0604020202020204" pitchFamily="34" charset="0"/>
              </a:endParaRPr>
            </a:p>
          </p:txBody>
        </p:sp>
        <p:sp>
          <p:nvSpPr>
            <p:cNvPr id="73" name="Line 56"/>
            <p:cNvSpPr>
              <a:spLocks noChangeShapeType="1"/>
            </p:cNvSpPr>
            <p:nvPr/>
          </p:nvSpPr>
          <p:spPr bwMode="auto">
            <a:xfrm>
              <a:off x="6130417" y="3065560"/>
              <a:ext cx="0" cy="10510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nvGrpSpPr>
            <p:cNvPr id="74" name="Group 61"/>
            <p:cNvGrpSpPr>
              <a:grpSpLocks/>
            </p:cNvGrpSpPr>
            <p:nvPr/>
          </p:nvGrpSpPr>
          <p:grpSpPr bwMode="auto">
            <a:xfrm>
              <a:off x="6004211" y="3290014"/>
              <a:ext cx="358010" cy="499894"/>
              <a:chOff x="462" y="1727"/>
              <a:chExt cx="249" cy="312"/>
            </a:xfrm>
          </p:grpSpPr>
          <p:sp>
            <p:nvSpPr>
              <p:cNvPr id="75" name="Rectangle 59"/>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76" name="Text Box 57"/>
              <p:cNvSpPr txBox="1">
                <a:spLocks noChangeArrowheads="1"/>
              </p:cNvSpPr>
              <p:nvPr/>
            </p:nvSpPr>
            <p:spPr bwMode="auto">
              <a:xfrm>
                <a:off x="462" y="1727"/>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a:latin typeface="Arial" panose="020B0604020202020204" pitchFamily="34" charset="0"/>
                  </a:rPr>
                  <a:t>~</a:t>
                </a:r>
              </a:p>
            </p:txBody>
          </p:sp>
          <p:sp>
            <p:nvSpPr>
              <p:cNvPr id="77" name="Text Box 58"/>
              <p:cNvSpPr txBox="1">
                <a:spLocks noChangeArrowheads="1"/>
              </p:cNvSpPr>
              <p:nvPr/>
            </p:nvSpPr>
            <p:spPr bwMode="auto">
              <a:xfrm>
                <a:off x="462" y="1768"/>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dirty="0">
                    <a:latin typeface="Arial" panose="020B0604020202020204" pitchFamily="34" charset="0"/>
                  </a:rPr>
                  <a:t>~</a:t>
                </a:r>
              </a:p>
            </p:txBody>
          </p:sp>
        </p:grpSp>
        <p:sp>
          <p:nvSpPr>
            <p:cNvPr id="43" name="右大括号 42"/>
            <p:cNvSpPr/>
            <p:nvPr/>
          </p:nvSpPr>
          <p:spPr>
            <a:xfrm>
              <a:off x="6546799" y="2830819"/>
              <a:ext cx="237338" cy="1389596"/>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 name="右大括号 77"/>
            <p:cNvSpPr/>
            <p:nvPr/>
          </p:nvSpPr>
          <p:spPr>
            <a:xfrm>
              <a:off x="6940759" y="4780691"/>
              <a:ext cx="151574" cy="667608"/>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grpSp>
      <p:grpSp>
        <p:nvGrpSpPr>
          <p:cNvPr id="100" name="组合 99"/>
          <p:cNvGrpSpPr/>
          <p:nvPr/>
        </p:nvGrpSpPr>
        <p:grpSpPr>
          <a:xfrm>
            <a:off x="330200" y="4200571"/>
            <a:ext cx="8369571" cy="2591870"/>
            <a:chOff x="2102633" y="2402832"/>
            <a:chExt cx="9347235" cy="2198877"/>
          </a:xfrm>
        </p:grpSpPr>
        <p:cxnSp>
          <p:nvCxnSpPr>
            <p:cNvPr id="101" name="直接连接符 100"/>
            <p:cNvCxnSpPr/>
            <p:nvPr/>
          </p:nvCxnSpPr>
          <p:spPr>
            <a:xfrm flipV="1">
              <a:off x="2117873" y="2402832"/>
              <a:ext cx="9017659" cy="71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2102633" y="2811927"/>
              <a:ext cx="9032899" cy="226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3" name="文本框 102"/>
            <p:cNvSpPr txBox="1"/>
            <p:nvPr/>
          </p:nvSpPr>
          <p:spPr>
            <a:xfrm>
              <a:off x="2405114" y="2487124"/>
              <a:ext cx="1396839" cy="306747"/>
            </a:xfrm>
            <a:prstGeom prst="rect">
              <a:avLst/>
            </a:prstGeom>
            <a:noFill/>
          </p:spPr>
          <p:txBody>
            <a:bodyPr wrap="none" rtlCol="0">
              <a:spAutoFit/>
            </a:bodyPr>
            <a:lstStyle/>
            <a:p>
              <a:r>
                <a:rPr lang="en-US" altLang="zh-CN" sz="2000" dirty="0"/>
                <a:t>HTTP</a:t>
              </a:r>
              <a:r>
                <a:rPr lang="zh-CN" altLang="en-US" sz="2000" dirty="0"/>
                <a:t>方法</a:t>
              </a:r>
            </a:p>
          </p:txBody>
        </p:sp>
        <p:sp>
          <p:nvSpPr>
            <p:cNvPr id="104" name="文本框 103"/>
            <p:cNvSpPr txBox="1"/>
            <p:nvPr/>
          </p:nvSpPr>
          <p:spPr>
            <a:xfrm>
              <a:off x="2556348" y="2868681"/>
              <a:ext cx="669634" cy="306747"/>
            </a:xfrm>
            <a:prstGeom prst="rect">
              <a:avLst/>
            </a:prstGeom>
            <a:noFill/>
          </p:spPr>
          <p:txBody>
            <a:bodyPr wrap="none" rtlCol="0">
              <a:spAutoFit/>
            </a:bodyPr>
            <a:lstStyle/>
            <a:p>
              <a:r>
                <a:rPr lang="en-US" altLang="zh-CN" sz="2000" dirty="0"/>
                <a:t>GET</a:t>
              </a:r>
              <a:endParaRPr lang="zh-CN" altLang="en-US" sz="2000" dirty="0"/>
            </a:p>
          </p:txBody>
        </p:sp>
        <p:sp>
          <p:nvSpPr>
            <p:cNvPr id="105" name="文本框 104"/>
            <p:cNvSpPr txBox="1"/>
            <p:nvPr/>
          </p:nvSpPr>
          <p:spPr>
            <a:xfrm>
              <a:off x="2556348" y="3224362"/>
              <a:ext cx="682228" cy="306747"/>
            </a:xfrm>
            <a:prstGeom prst="rect">
              <a:avLst/>
            </a:prstGeom>
            <a:noFill/>
          </p:spPr>
          <p:txBody>
            <a:bodyPr wrap="none" rtlCol="0">
              <a:spAutoFit/>
            </a:bodyPr>
            <a:lstStyle/>
            <a:p>
              <a:r>
                <a:rPr lang="en-US" altLang="zh-CN" sz="2000" dirty="0"/>
                <a:t>PUT</a:t>
              </a:r>
              <a:endParaRPr lang="zh-CN" altLang="en-US" sz="2000" dirty="0"/>
            </a:p>
          </p:txBody>
        </p:sp>
        <p:sp>
          <p:nvSpPr>
            <p:cNvPr id="106" name="文本框 105"/>
            <p:cNvSpPr txBox="1"/>
            <p:nvPr/>
          </p:nvSpPr>
          <p:spPr>
            <a:xfrm>
              <a:off x="2563968" y="3554719"/>
              <a:ext cx="1065442" cy="306747"/>
            </a:xfrm>
            <a:prstGeom prst="rect">
              <a:avLst/>
            </a:prstGeom>
            <a:noFill/>
          </p:spPr>
          <p:txBody>
            <a:bodyPr wrap="none" rtlCol="0">
              <a:spAutoFit/>
            </a:bodyPr>
            <a:lstStyle/>
            <a:p>
              <a:r>
                <a:rPr lang="en-US" altLang="zh-CN" sz="2000" dirty="0"/>
                <a:t>DELETE</a:t>
              </a:r>
              <a:endParaRPr lang="zh-CN" altLang="en-US" sz="2000" dirty="0"/>
            </a:p>
          </p:txBody>
        </p:sp>
        <p:sp>
          <p:nvSpPr>
            <p:cNvPr id="107" name="文本框 106"/>
            <p:cNvSpPr txBox="1"/>
            <p:nvPr/>
          </p:nvSpPr>
          <p:spPr>
            <a:xfrm>
              <a:off x="2563968" y="3924673"/>
              <a:ext cx="818818" cy="306747"/>
            </a:xfrm>
            <a:prstGeom prst="rect">
              <a:avLst/>
            </a:prstGeom>
            <a:noFill/>
          </p:spPr>
          <p:txBody>
            <a:bodyPr wrap="none" rtlCol="0">
              <a:spAutoFit/>
            </a:bodyPr>
            <a:lstStyle/>
            <a:p>
              <a:r>
                <a:rPr lang="en-US" altLang="zh-CN" sz="2000" dirty="0"/>
                <a:t>POST</a:t>
              </a:r>
              <a:endParaRPr lang="zh-CN" altLang="en-US" sz="2000" dirty="0"/>
            </a:p>
          </p:txBody>
        </p:sp>
        <p:sp>
          <p:nvSpPr>
            <p:cNvPr id="108" name="文本框 107"/>
            <p:cNvSpPr txBox="1"/>
            <p:nvPr/>
          </p:nvSpPr>
          <p:spPr>
            <a:xfrm>
              <a:off x="2563968" y="4294962"/>
              <a:ext cx="868041" cy="306747"/>
            </a:xfrm>
            <a:prstGeom prst="rect">
              <a:avLst/>
            </a:prstGeom>
            <a:noFill/>
          </p:spPr>
          <p:txBody>
            <a:bodyPr wrap="none" rtlCol="0">
              <a:spAutoFit/>
            </a:bodyPr>
            <a:lstStyle/>
            <a:p>
              <a:r>
                <a:rPr lang="en-US" altLang="zh-CN" sz="2000" dirty="0"/>
                <a:t>HEAD</a:t>
              </a:r>
              <a:endParaRPr lang="zh-CN" altLang="en-US" sz="2000" dirty="0"/>
            </a:p>
          </p:txBody>
        </p:sp>
        <p:sp>
          <p:nvSpPr>
            <p:cNvPr id="109" name="文本框 108"/>
            <p:cNvSpPr txBox="1"/>
            <p:nvPr/>
          </p:nvSpPr>
          <p:spPr>
            <a:xfrm>
              <a:off x="4094011" y="2828795"/>
              <a:ext cx="3949437" cy="306747"/>
            </a:xfrm>
            <a:prstGeom prst="rect">
              <a:avLst/>
            </a:prstGeom>
            <a:noFill/>
          </p:spPr>
          <p:txBody>
            <a:bodyPr wrap="none" rtlCol="0">
              <a:spAutoFit/>
            </a:bodyPr>
            <a:lstStyle/>
            <a:p>
              <a:r>
                <a:rPr lang="zh-CN" altLang="en-US" sz="2000" dirty="0"/>
                <a:t>从服务器上获取一份文档对象</a:t>
              </a:r>
            </a:p>
          </p:txBody>
        </p:sp>
        <p:sp>
          <p:nvSpPr>
            <p:cNvPr id="110" name="文本框 109"/>
            <p:cNvSpPr txBox="1"/>
            <p:nvPr/>
          </p:nvSpPr>
          <p:spPr>
            <a:xfrm>
              <a:off x="4933789" y="2489700"/>
              <a:ext cx="912516" cy="306747"/>
            </a:xfrm>
            <a:prstGeom prst="rect">
              <a:avLst/>
            </a:prstGeom>
            <a:noFill/>
          </p:spPr>
          <p:txBody>
            <a:bodyPr wrap="none" rtlCol="0">
              <a:spAutoFit/>
            </a:bodyPr>
            <a:lstStyle/>
            <a:p>
              <a:r>
                <a:rPr lang="zh-CN" altLang="en-US" sz="2000" dirty="0"/>
                <a:t>描  述</a:t>
              </a:r>
            </a:p>
          </p:txBody>
        </p:sp>
        <p:sp>
          <p:nvSpPr>
            <p:cNvPr id="111" name="文本框 110"/>
            <p:cNvSpPr txBox="1"/>
            <p:nvPr/>
          </p:nvSpPr>
          <p:spPr>
            <a:xfrm>
              <a:off x="4104701" y="3186899"/>
              <a:ext cx="5964456" cy="306747"/>
            </a:xfrm>
            <a:prstGeom prst="rect">
              <a:avLst/>
            </a:prstGeom>
            <a:noFill/>
          </p:spPr>
          <p:txBody>
            <a:bodyPr wrap="none" rtlCol="0">
              <a:spAutoFit/>
            </a:bodyPr>
            <a:lstStyle/>
            <a:p>
              <a:r>
                <a:rPr lang="zh-CN" altLang="en-US" sz="2000" dirty="0"/>
                <a:t>将来自客户端请求的实体部分存储到服务器上</a:t>
              </a:r>
            </a:p>
          </p:txBody>
        </p:sp>
        <p:sp>
          <p:nvSpPr>
            <p:cNvPr id="112" name="文本框 111"/>
            <p:cNvSpPr txBox="1"/>
            <p:nvPr/>
          </p:nvSpPr>
          <p:spPr>
            <a:xfrm>
              <a:off x="4115392" y="3570042"/>
              <a:ext cx="3373717" cy="306747"/>
            </a:xfrm>
            <a:prstGeom prst="rect">
              <a:avLst/>
            </a:prstGeom>
            <a:noFill/>
          </p:spPr>
          <p:txBody>
            <a:bodyPr wrap="none" rtlCol="0">
              <a:spAutoFit/>
            </a:bodyPr>
            <a:lstStyle/>
            <a:p>
              <a:r>
                <a:rPr lang="zh-CN" altLang="en-US" sz="2000" dirty="0"/>
                <a:t>从服务器中删除一份文档</a:t>
              </a:r>
            </a:p>
          </p:txBody>
        </p:sp>
        <p:sp>
          <p:nvSpPr>
            <p:cNvPr id="113" name="文本框 112"/>
            <p:cNvSpPr txBox="1"/>
            <p:nvPr/>
          </p:nvSpPr>
          <p:spPr>
            <a:xfrm>
              <a:off x="4094011" y="3932935"/>
              <a:ext cx="5648605" cy="339443"/>
            </a:xfrm>
            <a:prstGeom prst="rect">
              <a:avLst/>
            </a:prstGeom>
            <a:noFill/>
          </p:spPr>
          <p:txBody>
            <a:bodyPr wrap="none" rtlCol="0">
              <a:spAutoFit/>
            </a:bodyPr>
            <a:lstStyle/>
            <a:p>
              <a:r>
                <a:rPr lang="zh-CN" altLang="en-US" sz="2000" dirty="0"/>
                <a:t>向服务器发送需要处理的</a:t>
              </a:r>
              <a:r>
                <a:rPr lang="zh-CN" altLang="en-US" sz="2000" dirty="0" smtClean="0"/>
                <a:t>数据（添加注释）</a:t>
              </a:r>
              <a:endParaRPr lang="zh-CN" altLang="en-US" sz="2000" dirty="0"/>
            </a:p>
          </p:txBody>
        </p:sp>
        <p:sp>
          <p:nvSpPr>
            <p:cNvPr id="114" name="文本框 113"/>
            <p:cNvSpPr txBox="1"/>
            <p:nvPr/>
          </p:nvSpPr>
          <p:spPr>
            <a:xfrm>
              <a:off x="4115392" y="4285618"/>
              <a:ext cx="4275437" cy="306747"/>
            </a:xfrm>
            <a:prstGeom prst="rect">
              <a:avLst/>
            </a:prstGeom>
            <a:noFill/>
          </p:spPr>
          <p:txBody>
            <a:bodyPr wrap="none" rtlCol="0">
              <a:spAutoFit/>
            </a:bodyPr>
            <a:lstStyle/>
            <a:p>
              <a:r>
                <a:rPr lang="zh-CN" altLang="en-US" sz="2000" dirty="0"/>
                <a:t>仅从服务器获取文档的</a:t>
              </a:r>
              <a:r>
                <a:rPr lang="en-US" altLang="zh-CN" sz="2000" dirty="0"/>
                <a:t>HTTP</a:t>
              </a:r>
              <a:r>
                <a:rPr lang="zh-CN" altLang="en-US" sz="2000" dirty="0"/>
                <a:t>首部</a:t>
              </a:r>
            </a:p>
          </p:txBody>
        </p:sp>
        <p:sp>
          <p:nvSpPr>
            <p:cNvPr id="115" name="文本框 114"/>
            <p:cNvSpPr txBox="1"/>
            <p:nvPr/>
          </p:nvSpPr>
          <p:spPr>
            <a:xfrm>
              <a:off x="9515448" y="2487842"/>
              <a:ext cx="1934420" cy="306747"/>
            </a:xfrm>
            <a:prstGeom prst="rect">
              <a:avLst/>
            </a:prstGeom>
            <a:noFill/>
          </p:spPr>
          <p:txBody>
            <a:bodyPr wrap="none" rtlCol="0">
              <a:spAutoFit/>
            </a:bodyPr>
            <a:lstStyle/>
            <a:p>
              <a:r>
                <a:rPr lang="zh-CN" altLang="en-US" sz="2000" dirty="0"/>
                <a:t>是否包含实体</a:t>
              </a:r>
            </a:p>
          </p:txBody>
        </p:sp>
        <p:sp>
          <p:nvSpPr>
            <p:cNvPr id="116" name="文本框 115"/>
            <p:cNvSpPr txBox="1"/>
            <p:nvPr/>
          </p:nvSpPr>
          <p:spPr>
            <a:xfrm>
              <a:off x="10239123" y="2818286"/>
              <a:ext cx="583276" cy="306747"/>
            </a:xfrm>
            <a:prstGeom prst="rect">
              <a:avLst/>
            </a:prstGeom>
            <a:noFill/>
          </p:spPr>
          <p:txBody>
            <a:bodyPr wrap="none" rtlCol="0">
              <a:spAutoFit/>
            </a:bodyPr>
            <a:lstStyle/>
            <a:p>
              <a:r>
                <a:rPr lang="en-US" altLang="zh-CN" sz="2000" dirty="0"/>
                <a:t>NO</a:t>
              </a:r>
              <a:endParaRPr lang="zh-CN" altLang="en-US" sz="2000" dirty="0"/>
            </a:p>
          </p:txBody>
        </p:sp>
        <p:sp>
          <p:nvSpPr>
            <p:cNvPr id="117" name="文本框 116"/>
            <p:cNvSpPr txBox="1"/>
            <p:nvPr/>
          </p:nvSpPr>
          <p:spPr>
            <a:xfrm>
              <a:off x="10239123" y="3159359"/>
              <a:ext cx="618251" cy="306747"/>
            </a:xfrm>
            <a:prstGeom prst="rect">
              <a:avLst/>
            </a:prstGeom>
            <a:noFill/>
          </p:spPr>
          <p:txBody>
            <a:bodyPr wrap="none" rtlCol="0">
              <a:spAutoFit/>
            </a:bodyPr>
            <a:lstStyle/>
            <a:p>
              <a:r>
                <a:rPr lang="en-US" altLang="zh-CN" sz="2000" dirty="0"/>
                <a:t>YES</a:t>
              </a:r>
              <a:endParaRPr lang="zh-CN" altLang="en-US" sz="2000" dirty="0"/>
            </a:p>
          </p:txBody>
        </p:sp>
        <p:sp>
          <p:nvSpPr>
            <p:cNvPr id="118" name="文本框 117"/>
            <p:cNvSpPr txBox="1"/>
            <p:nvPr/>
          </p:nvSpPr>
          <p:spPr>
            <a:xfrm>
              <a:off x="10246743" y="3518928"/>
              <a:ext cx="583276" cy="306747"/>
            </a:xfrm>
            <a:prstGeom prst="rect">
              <a:avLst/>
            </a:prstGeom>
            <a:noFill/>
          </p:spPr>
          <p:txBody>
            <a:bodyPr wrap="none" rtlCol="0">
              <a:spAutoFit/>
            </a:bodyPr>
            <a:lstStyle/>
            <a:p>
              <a:r>
                <a:rPr lang="en-US" altLang="zh-CN" sz="2000" dirty="0"/>
                <a:t>NO</a:t>
              </a:r>
              <a:endParaRPr lang="zh-CN" altLang="en-US" sz="2000" dirty="0"/>
            </a:p>
          </p:txBody>
        </p:sp>
        <p:sp>
          <p:nvSpPr>
            <p:cNvPr id="119" name="文本框 118"/>
            <p:cNvSpPr txBox="1"/>
            <p:nvPr/>
          </p:nvSpPr>
          <p:spPr>
            <a:xfrm>
              <a:off x="10246743" y="3896186"/>
              <a:ext cx="618251" cy="306747"/>
            </a:xfrm>
            <a:prstGeom prst="rect">
              <a:avLst/>
            </a:prstGeom>
            <a:noFill/>
          </p:spPr>
          <p:txBody>
            <a:bodyPr wrap="none" rtlCol="0">
              <a:spAutoFit/>
            </a:bodyPr>
            <a:lstStyle/>
            <a:p>
              <a:r>
                <a:rPr lang="en-US" altLang="zh-CN" sz="2000" dirty="0"/>
                <a:t>YES</a:t>
              </a:r>
              <a:endParaRPr lang="zh-CN" altLang="en-US" sz="2000" dirty="0"/>
            </a:p>
          </p:txBody>
        </p:sp>
        <p:sp>
          <p:nvSpPr>
            <p:cNvPr id="120" name="文本框 119"/>
            <p:cNvSpPr txBox="1"/>
            <p:nvPr/>
          </p:nvSpPr>
          <p:spPr>
            <a:xfrm>
              <a:off x="10246743" y="4259165"/>
              <a:ext cx="583276" cy="306747"/>
            </a:xfrm>
            <a:prstGeom prst="rect">
              <a:avLst/>
            </a:prstGeom>
            <a:noFill/>
          </p:spPr>
          <p:txBody>
            <a:bodyPr wrap="none" rtlCol="0">
              <a:spAutoFit/>
            </a:bodyPr>
            <a:lstStyle/>
            <a:p>
              <a:r>
                <a:rPr lang="en-US" altLang="zh-CN" sz="2000" dirty="0"/>
                <a:t>NO</a:t>
              </a:r>
              <a:endParaRPr lang="zh-CN" altLang="en-US" sz="2000" dirty="0"/>
            </a:p>
          </p:txBody>
        </p:sp>
      </p:grpSp>
    </p:spTree>
    <p:extLst>
      <p:ext uri="{BB962C8B-B14F-4D97-AF65-F5344CB8AC3E}">
        <p14:creationId xmlns:p14="http://schemas.microsoft.com/office/powerpoint/2010/main" val="175604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250"/>
                                  </p:stCondLst>
                                  <p:childTnLst>
                                    <p:set>
                                      <p:cBhvr>
                                        <p:cTn id="6" dur="1" fill="hold">
                                          <p:stCondLst>
                                            <p:cond delay="0"/>
                                          </p:stCondLst>
                                        </p:cTn>
                                        <p:tgtEl>
                                          <p:spTgt spid="3">
                                            <p:bg/>
                                          </p:spTgt>
                                        </p:tgtEl>
                                        <p:attrNameLst>
                                          <p:attrName>style.visibility</p:attrName>
                                        </p:attrNameLst>
                                      </p:cBhvr>
                                      <p:to>
                                        <p:strVal val="visible"/>
                                      </p:to>
                                    </p:set>
                                    <p:animEffect transition="in" filter="randombar(horizontal)">
                                      <p:cBhvr>
                                        <p:cTn id="7" dur="500"/>
                                        <p:tgtEl>
                                          <p:spTgt spid="3">
                                            <p:bg/>
                                          </p:spTgt>
                                        </p:tgtEl>
                                      </p:cBhvr>
                                    </p:animEffect>
                                  </p:childTnLst>
                                </p:cTn>
                              </p:par>
                            </p:childTnLst>
                          </p:cTn>
                        </p:par>
                        <p:par>
                          <p:cTn id="8" fill="hold">
                            <p:stCondLst>
                              <p:cond delay="750"/>
                            </p:stCondLst>
                            <p:childTnLst>
                              <p:par>
                                <p:cTn id="9" presetID="14" presetClass="entr" presetSubtype="1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500"/>
                            </p:stCondLst>
                            <p:childTnLst>
                              <p:par>
                                <p:cTn id="13" presetID="14" presetClass="entr" presetSubtype="10" fill="hold" grpId="0" nodeType="afterEffect">
                                  <p:stCondLst>
                                    <p:cond delay="25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par>
                          <p:cTn id="16" fill="hold">
                            <p:stCondLst>
                              <p:cond delay="2250"/>
                            </p:stCondLst>
                            <p:childTnLst>
                              <p:par>
                                <p:cTn id="17" presetID="14" presetClass="entr" presetSubtype="10" fill="hold" grpId="0" nodeType="afterEffect">
                                  <p:stCondLst>
                                    <p:cond delay="25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childTnLst>
                          </p:cTn>
                        </p:par>
                        <p:par>
                          <p:cTn id="20" fill="hold">
                            <p:stCondLst>
                              <p:cond delay="3000"/>
                            </p:stCondLst>
                            <p:childTnLst>
                              <p:par>
                                <p:cTn id="21" presetID="14" presetClass="entr" presetSubtype="10" fill="hold" grpId="0" nodeType="afterEffect">
                                  <p:stCondLst>
                                    <p:cond delay="25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childTnLst>
                          </p:cTn>
                        </p:par>
                        <p:par>
                          <p:cTn id="24" fill="hold">
                            <p:stCondLst>
                              <p:cond delay="3750"/>
                            </p:stCondLst>
                            <p:childTnLst>
                              <p:par>
                                <p:cTn id="25" presetID="14" presetClass="entr" presetSubtype="10" fill="hold" grpId="0" nodeType="afterEffect">
                                  <p:stCondLst>
                                    <p:cond delay="25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100"/>
                                        </p:tgtEl>
                                        <p:attrNameLst>
                                          <p:attrName>style.visibility</p:attrName>
                                        </p:attrNameLst>
                                      </p:cBhvr>
                                      <p:to>
                                        <p:strVal val="visible"/>
                                      </p:to>
                                    </p:set>
                                    <p:anim calcmode="lin" valueType="num">
                                      <p:cBhvr>
                                        <p:cTn id="39" dur="500" fill="hold"/>
                                        <p:tgtEl>
                                          <p:spTgt spid="100"/>
                                        </p:tgtEl>
                                        <p:attrNameLst>
                                          <p:attrName>ppt_w</p:attrName>
                                        </p:attrNameLst>
                                      </p:cBhvr>
                                      <p:tavLst>
                                        <p:tav tm="0">
                                          <p:val>
                                            <p:fltVal val="0"/>
                                          </p:val>
                                        </p:tav>
                                        <p:tav tm="100000">
                                          <p:val>
                                            <p:strVal val="#ppt_w"/>
                                          </p:val>
                                        </p:tav>
                                      </p:tavLst>
                                    </p:anim>
                                    <p:anim calcmode="lin" valueType="num">
                                      <p:cBhvr>
                                        <p:cTn id="40" dur="500" fill="hold"/>
                                        <p:tgtEl>
                                          <p:spTgt spid="100"/>
                                        </p:tgtEl>
                                        <p:attrNameLst>
                                          <p:attrName>ppt_h</p:attrName>
                                        </p:attrNameLst>
                                      </p:cBhvr>
                                      <p:tavLst>
                                        <p:tav tm="0">
                                          <p:val>
                                            <p:fltVal val="0"/>
                                          </p:val>
                                        </p:tav>
                                        <p:tav tm="100000">
                                          <p:val>
                                            <p:strVal val="#ppt_h"/>
                                          </p:val>
                                        </p:tav>
                                      </p:tavLst>
                                    </p:anim>
                                    <p:animEffect transition="in" filter="fade">
                                      <p:cBhvr>
                                        <p:cTn id="41"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HTTP-</a:t>
            </a:r>
            <a:r>
              <a:rPr lang="zh-CN" altLang="en-US" dirty="0" smtClean="0"/>
              <a:t>报文</a:t>
            </a:r>
            <a:r>
              <a:rPr lang="zh-CN" altLang="en-US" dirty="0"/>
              <a:t>格式</a:t>
            </a:r>
          </a:p>
        </p:txBody>
      </p:sp>
      <p:grpSp>
        <p:nvGrpSpPr>
          <p:cNvPr id="11" name="组合 10"/>
          <p:cNvGrpSpPr/>
          <p:nvPr/>
        </p:nvGrpSpPr>
        <p:grpSpPr>
          <a:xfrm>
            <a:off x="415925" y="1790130"/>
            <a:ext cx="8242300" cy="3770546"/>
            <a:chOff x="415925" y="2514030"/>
            <a:chExt cx="8242300" cy="3770546"/>
          </a:xfrm>
        </p:grpSpPr>
        <p:sp>
          <p:nvSpPr>
            <p:cNvPr id="4" name="Text Box 5"/>
            <p:cNvSpPr txBox="1">
              <a:spLocks noChangeArrowheads="1"/>
            </p:cNvSpPr>
            <p:nvPr/>
          </p:nvSpPr>
          <p:spPr bwMode="auto">
            <a:xfrm>
              <a:off x="596724" y="2514030"/>
              <a:ext cx="216758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zh-CN" altLang="en-US" sz="1600" dirty="0">
                  <a:solidFill>
                    <a:srgbClr val="FF0000"/>
                  </a:solidFill>
                  <a:latin typeface="Arial" panose="020B0604020202020204" pitchFamily="34" charset="0"/>
                </a:rPr>
                <a:t>状态行</a:t>
              </a:r>
              <a:r>
                <a:rPr lang="en-US" altLang="zh-CN" sz="1600" dirty="0">
                  <a:solidFill>
                    <a:srgbClr val="FF0000"/>
                  </a:solidFill>
                  <a:latin typeface="Arial" panose="020B0604020202020204" pitchFamily="34" charset="0"/>
                </a:rPr>
                <a:t>(</a:t>
              </a:r>
              <a:r>
                <a:rPr lang="zh-CN" altLang="en-US" sz="1600" dirty="0">
                  <a:solidFill>
                    <a:srgbClr val="FF0000"/>
                  </a:solidFill>
                  <a:latin typeface="Arial" panose="020B0604020202020204" pitchFamily="34" charset="0"/>
                </a:rPr>
                <a:t>协议、状态码、</a:t>
              </a:r>
              <a:endParaRPr lang="en-US" altLang="zh-CN" sz="1600" dirty="0">
                <a:solidFill>
                  <a:srgbClr val="FF0000"/>
                </a:solidFill>
                <a:latin typeface="Arial" panose="020B0604020202020204" pitchFamily="34" charset="0"/>
              </a:endParaRPr>
            </a:p>
            <a:p>
              <a:pPr>
                <a:lnSpc>
                  <a:spcPct val="100000"/>
                </a:lnSpc>
                <a:spcBef>
                  <a:spcPct val="0"/>
                </a:spcBef>
                <a:buClrTx/>
                <a:buSzTx/>
                <a:buFontTx/>
                <a:buNone/>
              </a:pPr>
              <a:r>
                <a:rPr lang="zh-CN" altLang="en-US" sz="1600" dirty="0">
                  <a:solidFill>
                    <a:srgbClr val="FF0000"/>
                  </a:solidFill>
                  <a:latin typeface="Arial" panose="020B0604020202020204" pitchFamily="34" charset="0"/>
                </a:rPr>
                <a:t>状态短语</a:t>
              </a:r>
              <a:r>
                <a:rPr lang="en-US" altLang="zh-CN" sz="1600" dirty="0">
                  <a:solidFill>
                    <a:srgbClr val="FF0000"/>
                  </a:solidFill>
                  <a:latin typeface="Arial" panose="020B0604020202020204" pitchFamily="34" charset="0"/>
                </a:rPr>
                <a:t>)</a:t>
              </a:r>
              <a:endParaRPr lang="en-US" altLang="zh-CN" sz="2000" dirty="0">
                <a:solidFill>
                  <a:srgbClr val="FF0000"/>
                </a:solidFill>
                <a:latin typeface="Arial" panose="020B0604020202020204" pitchFamily="34" charset="0"/>
              </a:endParaRPr>
            </a:p>
          </p:txBody>
        </p:sp>
        <p:sp>
          <p:nvSpPr>
            <p:cNvPr id="5" name="Line 6"/>
            <p:cNvSpPr>
              <a:spLocks noChangeShapeType="1"/>
            </p:cNvSpPr>
            <p:nvPr/>
          </p:nvSpPr>
          <p:spPr bwMode="auto">
            <a:xfrm>
              <a:off x="1647825" y="2887783"/>
              <a:ext cx="692944" cy="192881"/>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 name="Freeform 7"/>
            <p:cNvSpPr>
              <a:spLocks/>
            </p:cNvSpPr>
            <p:nvPr/>
          </p:nvSpPr>
          <p:spPr bwMode="auto">
            <a:xfrm>
              <a:off x="2190750" y="3285686"/>
              <a:ext cx="220266" cy="1886389"/>
            </a:xfrm>
            <a:custGeom>
              <a:avLst/>
              <a:gdLst>
                <a:gd name="T0" fmla="*/ 2147483646 w 162"/>
                <a:gd name="T1" fmla="*/ 2147483646 h 1428"/>
                <a:gd name="T2" fmla="*/ 0 w 162"/>
                <a:gd name="T3" fmla="*/ 0 h 1428"/>
                <a:gd name="T4" fmla="*/ 0 w 162"/>
                <a:gd name="T5" fmla="*/ 2147483646 h 1428"/>
                <a:gd name="T6" fmla="*/ 2147483646 w 162"/>
                <a:gd name="T7" fmla="*/ 2147483646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7" name="Text Box 8"/>
            <p:cNvSpPr txBox="1">
              <a:spLocks noChangeArrowheads="1"/>
            </p:cNvSpPr>
            <p:nvPr/>
          </p:nvSpPr>
          <p:spPr bwMode="auto">
            <a:xfrm>
              <a:off x="415925" y="3859332"/>
              <a:ext cx="14331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r">
                <a:lnSpc>
                  <a:spcPct val="100000"/>
                </a:lnSpc>
                <a:spcBef>
                  <a:spcPct val="0"/>
                </a:spcBef>
                <a:buClrTx/>
                <a:buSzTx/>
                <a:buFontTx/>
                <a:buNone/>
              </a:pPr>
              <a:r>
                <a:rPr lang="en-US" altLang="zh-CN" sz="1600" dirty="0">
                  <a:solidFill>
                    <a:srgbClr val="FF0000"/>
                  </a:solidFill>
                  <a:latin typeface="Arial" panose="020B0604020202020204" pitchFamily="34" charset="0"/>
                </a:rPr>
                <a:t>Header lines</a:t>
              </a:r>
            </a:p>
            <a:p>
              <a:pPr algn="r">
                <a:lnSpc>
                  <a:spcPct val="100000"/>
                </a:lnSpc>
                <a:spcBef>
                  <a:spcPct val="0"/>
                </a:spcBef>
                <a:buClrTx/>
                <a:buSzTx/>
                <a:buFontTx/>
                <a:buNone/>
              </a:pPr>
              <a:r>
                <a:rPr lang="zh-CN" altLang="en-US" sz="1600" dirty="0">
                  <a:solidFill>
                    <a:srgbClr val="FF0000"/>
                  </a:solidFill>
                  <a:latin typeface="Arial" panose="020B0604020202020204" pitchFamily="34" charset="0"/>
                </a:rPr>
                <a:t>首部行</a:t>
              </a:r>
              <a:endParaRPr lang="en-US" altLang="zh-CN" sz="2000" dirty="0">
                <a:solidFill>
                  <a:srgbClr val="FF0000"/>
                </a:solidFill>
                <a:latin typeface="Arial" panose="020B0604020202020204" pitchFamily="34" charset="0"/>
              </a:endParaRPr>
            </a:p>
          </p:txBody>
        </p:sp>
        <p:sp>
          <p:nvSpPr>
            <p:cNvPr id="8" name="Line 9"/>
            <p:cNvSpPr>
              <a:spLocks noChangeShapeType="1"/>
            </p:cNvSpPr>
            <p:nvPr/>
          </p:nvSpPr>
          <p:spPr bwMode="auto">
            <a:xfrm flipV="1">
              <a:off x="1871662" y="5591692"/>
              <a:ext cx="567929" cy="159544"/>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 name="Text Box 10"/>
            <p:cNvSpPr txBox="1">
              <a:spLocks noChangeArrowheads="1"/>
            </p:cNvSpPr>
            <p:nvPr/>
          </p:nvSpPr>
          <p:spPr bwMode="auto">
            <a:xfrm>
              <a:off x="772716" y="5453579"/>
              <a:ext cx="11576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zh-CN" sz="1600" dirty="0">
                  <a:solidFill>
                    <a:srgbClr val="FF0000"/>
                  </a:solidFill>
                  <a:latin typeface="Arial" panose="020B0604020202020204" pitchFamily="34" charset="0"/>
                </a:rPr>
                <a:t>data, e.g., </a:t>
              </a:r>
            </a:p>
            <a:p>
              <a:pPr>
                <a:lnSpc>
                  <a:spcPct val="100000"/>
                </a:lnSpc>
                <a:spcBef>
                  <a:spcPct val="0"/>
                </a:spcBef>
                <a:buClrTx/>
                <a:buSzTx/>
                <a:buFontTx/>
                <a:buNone/>
              </a:pPr>
              <a:r>
                <a:rPr lang="en-US" altLang="zh-CN" sz="1600" dirty="0">
                  <a:solidFill>
                    <a:srgbClr val="FF0000"/>
                  </a:solidFill>
                  <a:latin typeface="Arial" panose="020B0604020202020204" pitchFamily="34" charset="0"/>
                </a:rPr>
                <a:t>requested</a:t>
              </a:r>
            </a:p>
            <a:p>
              <a:pPr>
                <a:lnSpc>
                  <a:spcPct val="100000"/>
                </a:lnSpc>
                <a:spcBef>
                  <a:spcPct val="0"/>
                </a:spcBef>
                <a:buClrTx/>
                <a:buSzTx/>
                <a:buFontTx/>
                <a:buNone/>
              </a:pPr>
              <a:r>
                <a:rPr lang="en-US" altLang="zh-CN" sz="1600" dirty="0">
                  <a:solidFill>
                    <a:srgbClr val="FF0000"/>
                  </a:solidFill>
                  <a:latin typeface="Arial" panose="020B0604020202020204" pitchFamily="34" charset="0"/>
                </a:rPr>
                <a:t>HTML file</a:t>
              </a:r>
              <a:endParaRPr lang="en-US" altLang="zh-CN" sz="2000" dirty="0">
                <a:solidFill>
                  <a:srgbClr val="FF0000"/>
                </a:solidFill>
                <a:latin typeface="Arial" panose="020B0604020202020204" pitchFamily="34" charset="0"/>
              </a:endParaRPr>
            </a:p>
          </p:txBody>
        </p:sp>
        <p:sp>
          <p:nvSpPr>
            <p:cNvPr id="10" name="Rectangle 15"/>
            <p:cNvSpPr>
              <a:spLocks noChangeArrowheads="1"/>
            </p:cNvSpPr>
            <p:nvPr/>
          </p:nvSpPr>
          <p:spPr bwMode="auto">
            <a:xfrm>
              <a:off x="2493332" y="2985412"/>
              <a:ext cx="6164893"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buClr>
                  <a:schemeClr val="accent2"/>
                </a:buClr>
                <a:buSzPct val="85000"/>
                <a:buFont typeface="ZapfDingbats" pitchFamily="82" charset="2"/>
                <a:buNone/>
              </a:pPr>
              <a:r>
                <a:rPr lang="en-US" altLang="zh-CN" sz="1600" b="1" dirty="0">
                  <a:latin typeface="Courier New" panose="02070309020205020404" pitchFamily="49" charset="0"/>
                </a:rPr>
                <a:t>HTTP/1.1 200 OK\r\n</a:t>
              </a:r>
            </a:p>
            <a:p>
              <a:pPr>
                <a:lnSpc>
                  <a:spcPct val="90000"/>
                </a:lnSpc>
                <a:spcBef>
                  <a:spcPct val="0"/>
                </a:spcBef>
                <a:buClr>
                  <a:schemeClr val="accent2"/>
                </a:buClr>
                <a:buSzPct val="85000"/>
                <a:buFont typeface="ZapfDingbats" pitchFamily="82" charset="2"/>
                <a:buNone/>
              </a:pPr>
              <a:r>
                <a:rPr lang="en-US" altLang="zh-CN" sz="1600" b="1" dirty="0">
                  <a:latin typeface="Courier New" panose="02070309020205020404" pitchFamily="49" charset="0"/>
                </a:rPr>
                <a:t>Date: Sun, 26 Sep 2010 20:09:20 GMT\r\n</a:t>
              </a:r>
            </a:p>
            <a:p>
              <a:pPr>
                <a:lnSpc>
                  <a:spcPct val="90000"/>
                </a:lnSpc>
                <a:spcBef>
                  <a:spcPct val="0"/>
                </a:spcBef>
                <a:buClr>
                  <a:schemeClr val="accent2"/>
                </a:buClr>
                <a:buSzPct val="85000"/>
                <a:buFont typeface="ZapfDingbats" pitchFamily="82" charset="2"/>
                <a:buNone/>
              </a:pPr>
              <a:r>
                <a:rPr lang="en-US" altLang="zh-CN" sz="1600" b="1" dirty="0">
                  <a:latin typeface="Courier New" panose="02070309020205020404" pitchFamily="49" charset="0"/>
                </a:rPr>
                <a:t>Server: Apache/2.0.52 (CentOS)\r\n</a:t>
              </a:r>
            </a:p>
            <a:p>
              <a:pPr>
                <a:lnSpc>
                  <a:spcPct val="90000"/>
                </a:lnSpc>
                <a:spcBef>
                  <a:spcPct val="0"/>
                </a:spcBef>
                <a:buClr>
                  <a:schemeClr val="accent2"/>
                </a:buClr>
                <a:buSzPct val="85000"/>
                <a:buFont typeface="ZapfDingbats" pitchFamily="82" charset="2"/>
                <a:buNone/>
              </a:pPr>
              <a:r>
                <a:rPr lang="en-US" altLang="zh-CN" sz="1600" b="1" dirty="0">
                  <a:latin typeface="Courier New" panose="02070309020205020404" pitchFamily="49" charset="0"/>
                </a:rPr>
                <a:t>Last-Modified: Tue, 30 Oct 2007 17:00:02 GMT\r\n</a:t>
              </a:r>
            </a:p>
            <a:p>
              <a:pPr>
                <a:lnSpc>
                  <a:spcPct val="90000"/>
                </a:lnSpc>
                <a:spcBef>
                  <a:spcPct val="0"/>
                </a:spcBef>
                <a:buClr>
                  <a:schemeClr val="accent2"/>
                </a:buClr>
                <a:buSzPct val="85000"/>
                <a:buFont typeface="ZapfDingbats" pitchFamily="82" charset="2"/>
                <a:buNone/>
              </a:pPr>
              <a:r>
                <a:rPr lang="en-US" altLang="zh-CN" sz="1600" b="1" dirty="0" err="1">
                  <a:latin typeface="Courier New" panose="02070309020205020404" pitchFamily="49" charset="0"/>
                </a:rPr>
                <a:t>ETag</a:t>
              </a:r>
              <a:r>
                <a:rPr lang="en-US" altLang="zh-CN" sz="1600" b="1" dirty="0">
                  <a:latin typeface="Courier New" panose="02070309020205020404" pitchFamily="49" charset="0"/>
                </a:rPr>
                <a:t>: "17dc6-a5c-bf716880"\r\n</a:t>
              </a:r>
            </a:p>
            <a:p>
              <a:pPr>
                <a:lnSpc>
                  <a:spcPct val="90000"/>
                </a:lnSpc>
                <a:spcBef>
                  <a:spcPct val="0"/>
                </a:spcBef>
                <a:buClr>
                  <a:schemeClr val="accent2"/>
                </a:buClr>
                <a:buSzPct val="85000"/>
                <a:buFont typeface="ZapfDingbats" pitchFamily="82" charset="2"/>
                <a:buNone/>
              </a:pPr>
              <a:r>
                <a:rPr lang="en-US" altLang="zh-CN" sz="1600" b="1" dirty="0">
                  <a:latin typeface="Courier New" panose="02070309020205020404" pitchFamily="49" charset="0"/>
                </a:rPr>
                <a:t>Accept-Ranges: bytes\r\n</a:t>
              </a:r>
            </a:p>
            <a:p>
              <a:pPr>
                <a:lnSpc>
                  <a:spcPct val="90000"/>
                </a:lnSpc>
                <a:spcBef>
                  <a:spcPct val="0"/>
                </a:spcBef>
                <a:buClr>
                  <a:schemeClr val="accent2"/>
                </a:buClr>
                <a:buSzPct val="85000"/>
                <a:buFont typeface="ZapfDingbats" pitchFamily="82" charset="2"/>
                <a:buNone/>
              </a:pPr>
              <a:r>
                <a:rPr lang="en-US" altLang="zh-CN" sz="1600" b="1" dirty="0">
                  <a:latin typeface="Courier New" panose="02070309020205020404" pitchFamily="49" charset="0"/>
                </a:rPr>
                <a:t>Content-Length: 2652\r\n</a:t>
              </a:r>
            </a:p>
            <a:p>
              <a:pPr>
                <a:lnSpc>
                  <a:spcPct val="90000"/>
                </a:lnSpc>
                <a:spcBef>
                  <a:spcPct val="0"/>
                </a:spcBef>
                <a:buClr>
                  <a:schemeClr val="accent2"/>
                </a:buClr>
                <a:buSzPct val="85000"/>
                <a:buFont typeface="ZapfDingbats" pitchFamily="82" charset="2"/>
                <a:buNone/>
              </a:pPr>
              <a:r>
                <a:rPr lang="en-US" altLang="zh-CN" sz="1600" b="1" dirty="0">
                  <a:latin typeface="Courier New" panose="02070309020205020404" pitchFamily="49" charset="0"/>
                </a:rPr>
                <a:t>Keep-Alive: timeout=10, max=100\r\n</a:t>
              </a:r>
            </a:p>
            <a:p>
              <a:pPr>
                <a:lnSpc>
                  <a:spcPct val="90000"/>
                </a:lnSpc>
                <a:spcBef>
                  <a:spcPct val="0"/>
                </a:spcBef>
                <a:buClr>
                  <a:schemeClr val="accent2"/>
                </a:buClr>
                <a:buSzPct val="85000"/>
                <a:buFont typeface="ZapfDingbats" pitchFamily="82" charset="2"/>
                <a:buNone/>
              </a:pPr>
              <a:r>
                <a:rPr lang="en-US" altLang="zh-CN" sz="1600" b="1" dirty="0">
                  <a:latin typeface="Courier New" panose="02070309020205020404" pitchFamily="49" charset="0"/>
                </a:rPr>
                <a:t>Connection: Keep-Alive\r\n</a:t>
              </a:r>
            </a:p>
            <a:p>
              <a:pPr>
                <a:lnSpc>
                  <a:spcPct val="90000"/>
                </a:lnSpc>
                <a:spcBef>
                  <a:spcPct val="0"/>
                </a:spcBef>
                <a:buClr>
                  <a:schemeClr val="accent2"/>
                </a:buClr>
                <a:buSzPct val="85000"/>
                <a:buFont typeface="ZapfDingbats" pitchFamily="82" charset="2"/>
                <a:buNone/>
              </a:pPr>
              <a:r>
                <a:rPr lang="en-US" altLang="zh-CN" sz="1600" b="1" dirty="0">
                  <a:latin typeface="Courier New" panose="02070309020205020404" pitchFamily="49" charset="0"/>
                </a:rPr>
                <a:t>Content-Type: text/html; charset=ISO-8859-1\r\n</a:t>
              </a:r>
            </a:p>
            <a:p>
              <a:pPr>
                <a:lnSpc>
                  <a:spcPct val="90000"/>
                </a:lnSpc>
                <a:spcBef>
                  <a:spcPct val="0"/>
                </a:spcBef>
                <a:buClr>
                  <a:schemeClr val="accent2"/>
                </a:buClr>
                <a:buSzPct val="85000"/>
                <a:buFont typeface="ZapfDingbats" pitchFamily="82" charset="2"/>
                <a:buNone/>
              </a:pPr>
              <a:r>
                <a:rPr lang="en-US" altLang="zh-CN" sz="1600" b="1" dirty="0">
                  <a:latin typeface="Courier New" panose="02070309020205020404" pitchFamily="49" charset="0"/>
                </a:rPr>
                <a:t>\r\n</a:t>
              </a:r>
            </a:p>
            <a:p>
              <a:pPr>
                <a:lnSpc>
                  <a:spcPct val="90000"/>
                </a:lnSpc>
                <a:spcBef>
                  <a:spcPct val="0"/>
                </a:spcBef>
                <a:buClr>
                  <a:schemeClr val="accent2"/>
                </a:buClr>
                <a:buSzPct val="85000"/>
                <a:buFont typeface="ZapfDingbats" pitchFamily="82" charset="2"/>
                <a:buNone/>
              </a:pPr>
              <a:r>
                <a:rPr lang="it-IT" altLang="zh-CN" sz="1600" b="1" dirty="0">
                  <a:latin typeface="Courier New" panose="02070309020205020404" pitchFamily="49" charset="0"/>
                </a:rPr>
                <a:t>data data data data data ... </a:t>
              </a:r>
              <a:endParaRPr lang="en-US" altLang="zh-CN" sz="1600" b="1" dirty="0">
                <a:latin typeface="Courier New" panose="02070309020205020404" pitchFamily="49" charset="0"/>
              </a:endParaRPr>
            </a:p>
          </p:txBody>
        </p:sp>
      </p:grpSp>
      <p:sp>
        <p:nvSpPr>
          <p:cNvPr id="12" name="内容占位符 2"/>
          <p:cNvSpPr txBox="1">
            <a:spLocks/>
          </p:cNvSpPr>
          <p:nvPr/>
        </p:nvSpPr>
        <p:spPr>
          <a:xfrm>
            <a:off x="504825" y="5734601"/>
            <a:ext cx="8153400" cy="100167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Times New Roman" panose="02020603050405020304" pitchFamily="18"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800" dirty="0" smtClean="0"/>
              <a:t>每条</a:t>
            </a:r>
            <a:r>
              <a:rPr lang="en-US" altLang="zh-CN" sz="2800" dirty="0" smtClean="0"/>
              <a:t>HTTP</a:t>
            </a:r>
            <a:r>
              <a:rPr lang="zh-CN" altLang="en-US" sz="2800" dirty="0" smtClean="0"/>
              <a:t>响应报文返回时会携带一个</a:t>
            </a:r>
            <a:r>
              <a:rPr lang="zh-CN" altLang="en-US" sz="2800" dirty="0" smtClean="0">
                <a:solidFill>
                  <a:srgbClr val="FF0000"/>
                </a:solidFill>
              </a:rPr>
              <a:t>状态码</a:t>
            </a:r>
            <a:r>
              <a:rPr lang="zh-CN" altLang="en-US" sz="2800" dirty="0" smtClean="0"/>
              <a:t>。</a:t>
            </a:r>
            <a:endParaRPr lang="en-US" altLang="zh-CN" sz="2800" dirty="0" smtClean="0"/>
          </a:p>
          <a:p>
            <a:r>
              <a:rPr lang="zh-CN" altLang="en-US" sz="2800" dirty="0" smtClean="0"/>
              <a:t> 状态码由三位数字组成。</a:t>
            </a:r>
            <a:endParaRPr lang="zh-CN" altLang="en-US" sz="2800" dirty="0"/>
          </a:p>
        </p:txBody>
      </p:sp>
      <p:sp>
        <p:nvSpPr>
          <p:cNvPr id="13" name="矩形 12"/>
          <p:cNvSpPr/>
          <p:nvPr/>
        </p:nvSpPr>
        <p:spPr>
          <a:xfrm>
            <a:off x="424259" y="960116"/>
            <a:ext cx="3140075" cy="657225"/>
          </a:xfrm>
          <a:prstGeom prst="rect">
            <a:avLst/>
          </a:prstGeom>
          <a:solidFill>
            <a:srgbClr val="FFFF99"/>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tx1"/>
                </a:solidFill>
              </a:rPr>
              <a:t>HTTP</a:t>
            </a:r>
            <a:r>
              <a:rPr lang="zh-CN" altLang="en-US" sz="2800" dirty="0">
                <a:solidFill>
                  <a:schemeClr val="tx1"/>
                </a:solidFill>
              </a:rPr>
              <a:t>响应报文实例</a:t>
            </a:r>
            <a:endParaRPr lang="en-US" altLang="zh-CN" sz="2800" dirty="0">
              <a:solidFill>
                <a:schemeClr val="tx1"/>
              </a:solidFill>
            </a:endParaRPr>
          </a:p>
        </p:txBody>
      </p:sp>
    </p:spTree>
    <p:extLst>
      <p:ext uri="{BB962C8B-B14F-4D97-AF65-F5344CB8AC3E}">
        <p14:creationId xmlns:p14="http://schemas.microsoft.com/office/powerpoint/2010/main" val="5311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25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750"/>
                            </p:stCondLst>
                            <p:childTnLst>
                              <p:par>
                                <p:cTn id="11" presetID="53" presetClass="entr" presetSubtype="16" fill="hold" nodeType="afterEffect">
                                  <p:stCondLst>
                                    <p:cond delay="50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50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up)">
                                      <p:cBhvr>
                                        <p:cTn id="20" dur="500"/>
                                        <p:tgtEl>
                                          <p:spTgt spid="12">
                                            <p:txEl>
                                              <p:pRg st="0" end="0"/>
                                            </p:txEl>
                                          </p:spTgt>
                                        </p:tgtEl>
                                      </p:cBhvr>
                                    </p:animEffect>
                                  </p:childTnLst>
                                </p:cTn>
                              </p:par>
                              <p:par>
                                <p:cTn id="21" presetID="22" presetClass="entr" presetSubtype="1" fill="hold" nodeType="withEffect">
                                  <p:stCondLst>
                                    <p:cond delay="50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wipe(up)">
                                      <p:cBhvr>
                                        <p:cTn id="2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HTTP-</a:t>
            </a:r>
            <a:r>
              <a:rPr lang="zh-CN" altLang="en-US" dirty="0" smtClean="0"/>
              <a:t>报文</a:t>
            </a:r>
            <a:r>
              <a:rPr lang="zh-CN" altLang="en-US" dirty="0"/>
              <a:t>格式</a:t>
            </a:r>
          </a:p>
        </p:txBody>
      </p:sp>
      <p:sp>
        <p:nvSpPr>
          <p:cNvPr id="3" name="内容占位符 2"/>
          <p:cNvSpPr>
            <a:spLocks noGrp="1"/>
          </p:cNvSpPr>
          <p:nvPr>
            <p:ph idx="1"/>
          </p:nvPr>
        </p:nvSpPr>
        <p:spPr>
          <a:xfrm>
            <a:off x="193925" y="901274"/>
            <a:ext cx="1081985" cy="2796153"/>
          </a:xfrm>
          <a:solidFill>
            <a:srgbClr val="FFFF99"/>
          </a:solidFill>
          <a:ln w="12700">
            <a:solidFill>
              <a:srgbClr val="D4D4EE"/>
            </a:solidFill>
          </a:ln>
        </p:spPr>
        <p:txBody>
          <a:bodyPr>
            <a:normAutofit/>
          </a:bodyPr>
          <a:lstStyle/>
          <a:p>
            <a:pPr marL="0" indent="0">
              <a:buNone/>
            </a:pPr>
            <a:r>
              <a:rPr lang="en-US" altLang="zh-CN" dirty="0"/>
              <a:t>HTTP </a:t>
            </a:r>
            <a:endParaRPr lang="en-US" altLang="zh-CN" dirty="0" smtClean="0"/>
          </a:p>
          <a:p>
            <a:pPr marL="0" indent="0">
              <a:buNone/>
            </a:pPr>
            <a:r>
              <a:rPr lang="zh-CN" altLang="en-US" dirty="0" smtClean="0"/>
              <a:t>响应</a:t>
            </a:r>
            <a:endParaRPr lang="en-US" altLang="zh-CN" dirty="0" smtClean="0"/>
          </a:p>
          <a:p>
            <a:pPr marL="0" indent="0">
              <a:buNone/>
            </a:pPr>
            <a:r>
              <a:rPr lang="zh-CN" altLang="en-US" dirty="0" smtClean="0"/>
              <a:t>报文</a:t>
            </a:r>
            <a:endParaRPr lang="en-US" altLang="zh-CN" dirty="0" smtClean="0"/>
          </a:p>
          <a:p>
            <a:pPr marL="0" indent="0">
              <a:buNone/>
            </a:pPr>
            <a:r>
              <a:rPr lang="zh-CN" altLang="en-US" dirty="0" smtClean="0"/>
              <a:t>通用</a:t>
            </a:r>
            <a:endParaRPr lang="en-US" altLang="zh-CN" dirty="0" smtClean="0"/>
          </a:p>
          <a:p>
            <a:pPr marL="0" indent="0">
              <a:buNone/>
            </a:pPr>
            <a:r>
              <a:rPr lang="zh-CN" altLang="en-US" dirty="0" smtClean="0"/>
              <a:t>格式</a:t>
            </a:r>
            <a:endParaRPr lang="zh-CN" altLang="en-US" dirty="0"/>
          </a:p>
        </p:txBody>
      </p:sp>
      <p:grpSp>
        <p:nvGrpSpPr>
          <p:cNvPr id="8" name="组合 7"/>
          <p:cNvGrpSpPr/>
          <p:nvPr/>
        </p:nvGrpSpPr>
        <p:grpSpPr>
          <a:xfrm>
            <a:off x="1525494" y="857282"/>
            <a:ext cx="6976047" cy="3275277"/>
            <a:chOff x="-558824" y="1945439"/>
            <a:chExt cx="6976047" cy="3275277"/>
          </a:xfrm>
        </p:grpSpPr>
        <p:sp>
          <p:nvSpPr>
            <p:cNvPr id="4" name="Text Box 9"/>
            <p:cNvSpPr txBox="1">
              <a:spLocks noChangeArrowheads="1"/>
            </p:cNvSpPr>
            <p:nvPr/>
          </p:nvSpPr>
          <p:spPr bwMode="auto">
            <a:xfrm>
              <a:off x="4985286" y="1945439"/>
              <a:ext cx="1107996" cy="5355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buClr>
                  <a:schemeClr val="accent2"/>
                </a:buClr>
                <a:buSzPct val="85000"/>
                <a:buNone/>
              </a:pPr>
              <a:r>
                <a:rPr lang="en-US" altLang="zh-CN" sz="1600" dirty="0">
                  <a:solidFill>
                    <a:srgbClr val="FF0000"/>
                  </a:solidFill>
                  <a:latin typeface="Arial" panose="020B0604020202020204" pitchFamily="34" charset="0"/>
                </a:rPr>
                <a:t>status line</a:t>
              </a:r>
            </a:p>
            <a:p>
              <a:pPr>
                <a:lnSpc>
                  <a:spcPct val="90000"/>
                </a:lnSpc>
                <a:spcBef>
                  <a:spcPct val="0"/>
                </a:spcBef>
                <a:buClr>
                  <a:schemeClr val="accent2"/>
                </a:buClr>
                <a:buSzPct val="85000"/>
                <a:buFont typeface="ZapfDingbats" pitchFamily="82" charset="2"/>
                <a:buNone/>
              </a:pPr>
              <a:r>
                <a:rPr lang="zh-CN" altLang="en-US" sz="1600" dirty="0">
                  <a:solidFill>
                    <a:srgbClr val="FF0000"/>
                  </a:solidFill>
                  <a:latin typeface="Arial" panose="020B0604020202020204" pitchFamily="34" charset="0"/>
                </a:rPr>
                <a:t>状态行</a:t>
              </a:r>
              <a:endParaRPr lang="en-US" altLang="zh-CN" sz="1600" dirty="0">
                <a:solidFill>
                  <a:srgbClr val="FF0000"/>
                </a:solidFill>
                <a:latin typeface="Arial" panose="020B0604020202020204" pitchFamily="34" charset="0"/>
              </a:endParaRPr>
            </a:p>
          </p:txBody>
        </p:sp>
        <p:sp>
          <p:nvSpPr>
            <p:cNvPr id="5" name="Text Box 11"/>
            <p:cNvSpPr txBox="1">
              <a:spLocks noChangeArrowheads="1"/>
            </p:cNvSpPr>
            <p:nvPr/>
          </p:nvSpPr>
          <p:spPr bwMode="auto">
            <a:xfrm>
              <a:off x="4985286" y="2950522"/>
              <a:ext cx="1431937" cy="5355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buClr>
                  <a:schemeClr val="accent2"/>
                </a:buClr>
                <a:buSzPct val="85000"/>
                <a:buFont typeface="ZapfDingbats" pitchFamily="82" charset="2"/>
                <a:buNone/>
              </a:pPr>
              <a:r>
                <a:rPr lang="en-US" altLang="zh-CN" sz="1600" dirty="0">
                  <a:solidFill>
                    <a:srgbClr val="FF0000"/>
                  </a:solidFill>
                  <a:latin typeface="Arial" panose="020B0604020202020204" pitchFamily="34" charset="0"/>
                </a:rPr>
                <a:t>Header Lines</a:t>
              </a:r>
            </a:p>
            <a:p>
              <a:pPr>
                <a:lnSpc>
                  <a:spcPct val="90000"/>
                </a:lnSpc>
                <a:spcBef>
                  <a:spcPct val="0"/>
                </a:spcBef>
                <a:buClr>
                  <a:schemeClr val="accent2"/>
                </a:buClr>
                <a:buSzPct val="85000"/>
                <a:buFont typeface="ZapfDingbats" pitchFamily="82" charset="2"/>
                <a:buNone/>
              </a:pPr>
              <a:r>
                <a:rPr lang="zh-CN" altLang="en-US" sz="1600" dirty="0">
                  <a:solidFill>
                    <a:srgbClr val="FF0000"/>
                  </a:solidFill>
                  <a:latin typeface="Arial" panose="020B0604020202020204" pitchFamily="34" charset="0"/>
                </a:rPr>
                <a:t>首部行</a:t>
              </a:r>
              <a:endParaRPr lang="en-US" altLang="zh-CN" sz="1600" dirty="0">
                <a:solidFill>
                  <a:srgbClr val="FF0000"/>
                </a:solidFill>
                <a:latin typeface="Arial" panose="020B0604020202020204" pitchFamily="34" charset="0"/>
              </a:endParaRPr>
            </a:p>
          </p:txBody>
        </p:sp>
        <p:sp>
          <p:nvSpPr>
            <p:cNvPr id="9" name="Text Box 16"/>
            <p:cNvSpPr txBox="1">
              <a:spLocks noChangeArrowheads="1"/>
            </p:cNvSpPr>
            <p:nvPr/>
          </p:nvSpPr>
          <p:spPr bwMode="auto">
            <a:xfrm>
              <a:off x="4985286" y="4671586"/>
              <a:ext cx="1005403" cy="3139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buClr>
                  <a:schemeClr val="accent2"/>
                </a:buClr>
                <a:buSzPct val="85000"/>
                <a:buFont typeface="ZapfDingbats" pitchFamily="82" charset="2"/>
                <a:buNone/>
              </a:pPr>
              <a:r>
                <a:rPr lang="zh-CN" altLang="en-US" sz="1600" dirty="0" smtClean="0">
                  <a:solidFill>
                    <a:srgbClr val="FF0000"/>
                  </a:solidFill>
                  <a:latin typeface="Arial" panose="020B0604020202020204" pitchFamily="34" charset="0"/>
                </a:rPr>
                <a:t>实体主体</a:t>
              </a:r>
              <a:endParaRPr lang="en-US" altLang="zh-CN" sz="1600" dirty="0">
                <a:solidFill>
                  <a:srgbClr val="FF0000"/>
                </a:solidFill>
                <a:latin typeface="Arial" panose="020B0604020202020204" pitchFamily="34" charset="0"/>
              </a:endParaRPr>
            </a:p>
          </p:txBody>
        </p:sp>
        <p:sp>
          <p:nvSpPr>
            <p:cNvPr id="17" name="Text Box 28"/>
            <p:cNvSpPr txBox="1">
              <a:spLocks noChangeArrowheads="1"/>
            </p:cNvSpPr>
            <p:nvPr/>
          </p:nvSpPr>
          <p:spPr bwMode="auto">
            <a:xfrm>
              <a:off x="-161254" y="2019801"/>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版本</a:t>
              </a:r>
              <a:endParaRPr lang="en-US" altLang="zh-CN" sz="1800" dirty="0">
                <a:solidFill>
                  <a:srgbClr val="000099"/>
                </a:solidFill>
                <a:latin typeface="Arial" panose="020B0604020202020204" pitchFamily="34" charset="0"/>
              </a:endParaRPr>
            </a:p>
          </p:txBody>
        </p:sp>
        <p:sp>
          <p:nvSpPr>
            <p:cNvPr id="22" name="Text Box 33"/>
            <p:cNvSpPr txBox="1">
              <a:spLocks noChangeArrowheads="1"/>
            </p:cNvSpPr>
            <p:nvPr/>
          </p:nvSpPr>
          <p:spPr bwMode="auto">
            <a:xfrm>
              <a:off x="3065462" y="2019208"/>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短语</a:t>
              </a:r>
              <a:endParaRPr lang="en-US" altLang="zh-CN" sz="1800" dirty="0">
                <a:solidFill>
                  <a:srgbClr val="000099"/>
                </a:solidFill>
                <a:latin typeface="Arial" panose="020B0604020202020204" pitchFamily="34" charset="0"/>
              </a:endParaRPr>
            </a:p>
          </p:txBody>
        </p:sp>
        <p:sp>
          <p:nvSpPr>
            <p:cNvPr id="23" name="Text Box 34"/>
            <p:cNvSpPr txBox="1">
              <a:spLocks noChangeArrowheads="1"/>
            </p:cNvSpPr>
            <p:nvPr/>
          </p:nvSpPr>
          <p:spPr bwMode="auto">
            <a:xfrm>
              <a:off x="1394528" y="2029928"/>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状态码</a:t>
              </a:r>
              <a:endParaRPr lang="en-US" altLang="zh-CN" sz="1800" dirty="0">
                <a:solidFill>
                  <a:srgbClr val="000099"/>
                </a:solidFill>
                <a:latin typeface="Arial" panose="020B0604020202020204" pitchFamily="34" charset="0"/>
              </a:endParaRPr>
            </a:p>
          </p:txBody>
        </p:sp>
        <p:sp>
          <p:nvSpPr>
            <p:cNvPr id="72" name="Rectangle 20"/>
            <p:cNvSpPr>
              <a:spLocks noChangeArrowheads="1"/>
            </p:cNvSpPr>
            <p:nvPr/>
          </p:nvSpPr>
          <p:spPr bwMode="auto">
            <a:xfrm>
              <a:off x="-432618" y="1978568"/>
              <a:ext cx="5107022" cy="450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Arial" panose="020B0604020202020204" pitchFamily="34" charset="0"/>
              </a:endParaRPr>
            </a:p>
          </p:txBody>
        </p:sp>
        <p:sp>
          <p:nvSpPr>
            <p:cNvPr id="73" name="Line 22"/>
            <p:cNvSpPr>
              <a:spLocks noChangeShapeType="1"/>
            </p:cNvSpPr>
            <p:nvPr/>
          </p:nvSpPr>
          <p:spPr bwMode="auto">
            <a:xfrm>
              <a:off x="681807" y="1980950"/>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74" name="Line 23"/>
            <p:cNvSpPr>
              <a:spLocks noChangeShapeType="1"/>
            </p:cNvSpPr>
            <p:nvPr/>
          </p:nvSpPr>
          <p:spPr bwMode="auto">
            <a:xfrm>
              <a:off x="1015182" y="1980950"/>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75" name="Line 24"/>
            <p:cNvSpPr>
              <a:spLocks noChangeShapeType="1"/>
            </p:cNvSpPr>
            <p:nvPr/>
          </p:nvSpPr>
          <p:spPr bwMode="auto">
            <a:xfrm>
              <a:off x="2453457" y="1980950"/>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76" name="Line 25"/>
            <p:cNvSpPr>
              <a:spLocks noChangeShapeType="1"/>
            </p:cNvSpPr>
            <p:nvPr/>
          </p:nvSpPr>
          <p:spPr bwMode="auto">
            <a:xfrm>
              <a:off x="2772544" y="1976188"/>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77" name="Line 26"/>
            <p:cNvSpPr>
              <a:spLocks noChangeShapeType="1"/>
            </p:cNvSpPr>
            <p:nvPr/>
          </p:nvSpPr>
          <p:spPr bwMode="auto">
            <a:xfrm>
              <a:off x="3939357" y="1980950"/>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78" name="Line 27"/>
            <p:cNvSpPr>
              <a:spLocks noChangeShapeType="1"/>
            </p:cNvSpPr>
            <p:nvPr/>
          </p:nvSpPr>
          <p:spPr bwMode="auto">
            <a:xfrm>
              <a:off x="4306069" y="1980950"/>
              <a:ext cx="0" cy="4422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80" name="Text Box 29"/>
            <p:cNvSpPr txBox="1">
              <a:spLocks noChangeArrowheads="1"/>
            </p:cNvSpPr>
            <p:nvPr/>
          </p:nvSpPr>
          <p:spPr bwMode="auto">
            <a:xfrm>
              <a:off x="646087" y="2013098"/>
              <a:ext cx="4688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sp</a:t>
              </a:r>
              <a:endParaRPr lang="en-US" altLang="zh-CN" sz="1800" dirty="0">
                <a:latin typeface="Arial" panose="020B0604020202020204" pitchFamily="34" charset="0"/>
              </a:endParaRPr>
            </a:p>
          </p:txBody>
        </p:sp>
        <p:sp>
          <p:nvSpPr>
            <p:cNvPr id="81" name="Text Box 30"/>
            <p:cNvSpPr txBox="1">
              <a:spLocks noChangeArrowheads="1"/>
            </p:cNvSpPr>
            <p:nvPr/>
          </p:nvSpPr>
          <p:spPr bwMode="auto">
            <a:xfrm>
              <a:off x="2408212" y="1989285"/>
              <a:ext cx="4688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a:latin typeface="Arial" panose="020B0604020202020204" pitchFamily="34" charset="0"/>
                </a:rPr>
                <a:t>sp</a:t>
              </a:r>
            </a:p>
          </p:txBody>
        </p:sp>
        <p:sp>
          <p:nvSpPr>
            <p:cNvPr id="82" name="Text Box 31"/>
            <p:cNvSpPr txBox="1">
              <a:spLocks noChangeArrowheads="1"/>
            </p:cNvSpPr>
            <p:nvPr/>
          </p:nvSpPr>
          <p:spPr bwMode="auto">
            <a:xfrm>
              <a:off x="3950500" y="2016891"/>
              <a:ext cx="3789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cr</a:t>
              </a:r>
              <a:endParaRPr lang="en-US" altLang="zh-CN" sz="1800" dirty="0">
                <a:latin typeface="Arial" panose="020B0604020202020204" pitchFamily="34" charset="0"/>
              </a:endParaRPr>
            </a:p>
          </p:txBody>
        </p:sp>
        <p:sp>
          <p:nvSpPr>
            <p:cNvPr id="83" name="Text Box 32"/>
            <p:cNvSpPr txBox="1">
              <a:spLocks noChangeArrowheads="1"/>
            </p:cNvSpPr>
            <p:nvPr/>
          </p:nvSpPr>
          <p:spPr bwMode="auto">
            <a:xfrm>
              <a:off x="4332371" y="2021194"/>
              <a:ext cx="3391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a:latin typeface="Arial" panose="020B0604020202020204" pitchFamily="34" charset="0"/>
                </a:rPr>
                <a:t>lf</a:t>
              </a:r>
            </a:p>
          </p:txBody>
        </p:sp>
        <p:grpSp>
          <p:nvGrpSpPr>
            <p:cNvPr id="86" name="Group 45"/>
            <p:cNvGrpSpPr>
              <a:grpSpLocks/>
            </p:cNvGrpSpPr>
            <p:nvPr/>
          </p:nvGrpSpPr>
          <p:grpSpPr bwMode="auto">
            <a:xfrm>
              <a:off x="-432618" y="2426243"/>
              <a:ext cx="4139341" cy="485566"/>
              <a:chOff x="192" y="1894"/>
              <a:chExt cx="2876" cy="281"/>
            </a:xfrm>
          </p:grpSpPr>
          <p:sp>
            <p:nvSpPr>
              <p:cNvPr id="87" name="Rectangle 35"/>
              <p:cNvSpPr>
                <a:spLocks noChangeArrowheads="1"/>
              </p:cNvSpPr>
              <p:nvPr/>
            </p:nvSpPr>
            <p:spPr bwMode="auto">
              <a:xfrm>
                <a:off x="192" y="1894"/>
                <a:ext cx="2876" cy="28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Arial" panose="020B0604020202020204" pitchFamily="34" charset="0"/>
                </a:endParaRPr>
              </a:p>
            </p:txBody>
          </p:sp>
          <p:sp>
            <p:nvSpPr>
              <p:cNvPr id="88" name="Line 36"/>
              <p:cNvSpPr>
                <a:spLocks noChangeShapeType="1"/>
              </p:cNvSpPr>
              <p:nvPr/>
            </p:nvSpPr>
            <p:spPr bwMode="auto">
              <a:xfrm>
                <a:off x="1616"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89" name="Line 37"/>
              <p:cNvSpPr>
                <a:spLocks noChangeShapeType="1"/>
              </p:cNvSpPr>
              <p:nvPr/>
            </p:nvSpPr>
            <p:spPr bwMode="auto">
              <a:xfrm>
                <a:off x="1825"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90" name="Line 39"/>
              <p:cNvSpPr>
                <a:spLocks noChangeShapeType="1"/>
              </p:cNvSpPr>
              <p:nvPr/>
            </p:nvSpPr>
            <p:spPr bwMode="auto">
              <a:xfrm>
                <a:off x="2528"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91" name="Line 40"/>
              <p:cNvSpPr>
                <a:spLocks noChangeShapeType="1"/>
              </p:cNvSpPr>
              <p:nvPr/>
            </p:nvSpPr>
            <p:spPr bwMode="auto">
              <a:xfrm>
                <a:off x="2804"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92" name="Text Box 41"/>
              <p:cNvSpPr txBox="1">
                <a:spLocks noChangeArrowheads="1"/>
              </p:cNvSpPr>
              <p:nvPr/>
            </p:nvSpPr>
            <p:spPr bwMode="auto">
              <a:xfrm>
                <a:off x="2538" y="1907"/>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cr</a:t>
                </a:r>
                <a:endParaRPr lang="en-US" altLang="zh-CN" sz="1800" dirty="0">
                  <a:latin typeface="Arial" panose="020B0604020202020204" pitchFamily="34" charset="0"/>
                </a:endParaRPr>
              </a:p>
            </p:txBody>
          </p:sp>
          <p:sp>
            <p:nvSpPr>
              <p:cNvPr id="93" name="Text Box 42"/>
              <p:cNvSpPr txBox="1">
                <a:spLocks noChangeArrowheads="1"/>
              </p:cNvSpPr>
              <p:nvPr/>
            </p:nvSpPr>
            <p:spPr bwMode="auto">
              <a:xfrm>
                <a:off x="2834" y="1914"/>
                <a:ext cx="2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a:latin typeface="Arial" panose="020B0604020202020204" pitchFamily="34" charset="0"/>
                  </a:rPr>
                  <a:t>lf</a:t>
                </a:r>
              </a:p>
            </p:txBody>
          </p:sp>
          <p:sp>
            <p:nvSpPr>
              <p:cNvPr id="94" name="Text Box 43"/>
              <p:cNvSpPr txBox="1">
                <a:spLocks noChangeArrowheads="1"/>
              </p:cNvSpPr>
              <p:nvPr/>
            </p:nvSpPr>
            <p:spPr bwMode="auto">
              <a:xfrm>
                <a:off x="2023" y="1931"/>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值</a:t>
                </a:r>
                <a:endParaRPr lang="en-US" altLang="zh-CN" sz="1800" dirty="0">
                  <a:solidFill>
                    <a:srgbClr val="000099"/>
                  </a:solidFill>
                  <a:latin typeface="Arial" panose="020B0604020202020204" pitchFamily="34" charset="0"/>
                </a:endParaRPr>
              </a:p>
            </p:txBody>
          </p:sp>
          <p:sp>
            <p:nvSpPr>
              <p:cNvPr id="95" name="Text Box 44"/>
              <p:cNvSpPr txBox="1">
                <a:spLocks noChangeArrowheads="1"/>
              </p:cNvSpPr>
              <p:nvPr/>
            </p:nvSpPr>
            <p:spPr bwMode="auto">
              <a:xfrm>
                <a:off x="540" y="1915"/>
                <a:ext cx="9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首部字段名</a:t>
                </a:r>
                <a:endParaRPr lang="en-US" altLang="zh-CN" sz="1800" dirty="0">
                  <a:solidFill>
                    <a:srgbClr val="000099"/>
                  </a:solidFill>
                  <a:latin typeface="Arial" panose="020B0604020202020204" pitchFamily="34" charset="0"/>
                </a:endParaRPr>
              </a:p>
            </p:txBody>
          </p:sp>
        </p:grpSp>
        <p:grpSp>
          <p:nvGrpSpPr>
            <p:cNvPr id="96" name="Group 46"/>
            <p:cNvGrpSpPr>
              <a:grpSpLocks/>
            </p:cNvGrpSpPr>
            <p:nvPr/>
          </p:nvGrpSpPr>
          <p:grpSpPr bwMode="auto">
            <a:xfrm>
              <a:off x="-425475" y="3590674"/>
              <a:ext cx="4135077" cy="450225"/>
              <a:chOff x="192" y="1894"/>
              <a:chExt cx="2876" cy="281"/>
            </a:xfrm>
          </p:grpSpPr>
          <p:sp>
            <p:nvSpPr>
              <p:cNvPr id="97" name="Rectangle 47"/>
              <p:cNvSpPr>
                <a:spLocks noChangeArrowheads="1"/>
              </p:cNvSpPr>
              <p:nvPr/>
            </p:nvSpPr>
            <p:spPr bwMode="auto">
              <a:xfrm>
                <a:off x="192" y="1894"/>
                <a:ext cx="2876" cy="28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Arial" panose="020B0604020202020204" pitchFamily="34" charset="0"/>
                </a:endParaRPr>
              </a:p>
            </p:txBody>
          </p:sp>
          <p:sp>
            <p:nvSpPr>
              <p:cNvPr id="98" name="Line 48"/>
              <p:cNvSpPr>
                <a:spLocks noChangeShapeType="1"/>
              </p:cNvSpPr>
              <p:nvPr/>
            </p:nvSpPr>
            <p:spPr bwMode="auto">
              <a:xfrm>
                <a:off x="1623"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99" name="Line 49"/>
              <p:cNvSpPr>
                <a:spLocks noChangeShapeType="1"/>
              </p:cNvSpPr>
              <p:nvPr/>
            </p:nvSpPr>
            <p:spPr bwMode="auto">
              <a:xfrm>
                <a:off x="1832"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00" name="Line 50"/>
              <p:cNvSpPr>
                <a:spLocks noChangeShapeType="1"/>
              </p:cNvSpPr>
              <p:nvPr/>
            </p:nvSpPr>
            <p:spPr bwMode="auto">
              <a:xfrm>
                <a:off x="2528"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01" name="Line 51"/>
              <p:cNvSpPr>
                <a:spLocks noChangeShapeType="1"/>
              </p:cNvSpPr>
              <p:nvPr/>
            </p:nvSpPr>
            <p:spPr bwMode="auto">
              <a:xfrm>
                <a:off x="2804"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02" name="Text Box 52"/>
              <p:cNvSpPr txBox="1">
                <a:spLocks noChangeArrowheads="1"/>
              </p:cNvSpPr>
              <p:nvPr/>
            </p:nvSpPr>
            <p:spPr bwMode="auto">
              <a:xfrm>
                <a:off x="2538" y="1907"/>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a:latin typeface="Arial" panose="020B0604020202020204" pitchFamily="34" charset="0"/>
                  </a:rPr>
                  <a:t>cr</a:t>
                </a:r>
              </a:p>
            </p:txBody>
          </p:sp>
          <p:sp>
            <p:nvSpPr>
              <p:cNvPr id="103" name="Text Box 53"/>
              <p:cNvSpPr txBox="1">
                <a:spLocks noChangeArrowheads="1"/>
              </p:cNvSpPr>
              <p:nvPr/>
            </p:nvSpPr>
            <p:spPr bwMode="auto">
              <a:xfrm>
                <a:off x="2834" y="1914"/>
                <a:ext cx="2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a:latin typeface="Arial" panose="020B0604020202020204" pitchFamily="34" charset="0"/>
                  </a:rPr>
                  <a:t>lf</a:t>
                </a:r>
              </a:p>
            </p:txBody>
          </p:sp>
          <p:sp>
            <p:nvSpPr>
              <p:cNvPr id="104" name="Text Box 54"/>
              <p:cNvSpPr txBox="1">
                <a:spLocks noChangeArrowheads="1"/>
              </p:cNvSpPr>
              <p:nvPr/>
            </p:nvSpPr>
            <p:spPr bwMode="auto">
              <a:xfrm>
                <a:off x="2036" y="1919"/>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值</a:t>
                </a:r>
                <a:endParaRPr lang="en-US" altLang="zh-CN" sz="1800" dirty="0">
                  <a:solidFill>
                    <a:srgbClr val="000099"/>
                  </a:solidFill>
                  <a:latin typeface="Arial" panose="020B0604020202020204" pitchFamily="34" charset="0"/>
                </a:endParaRPr>
              </a:p>
            </p:txBody>
          </p:sp>
        </p:grpSp>
        <p:sp>
          <p:nvSpPr>
            <p:cNvPr id="105" name="Line 56"/>
            <p:cNvSpPr>
              <a:spLocks noChangeShapeType="1"/>
            </p:cNvSpPr>
            <p:nvPr/>
          </p:nvSpPr>
          <p:spPr bwMode="auto">
            <a:xfrm>
              <a:off x="-432618" y="2647700"/>
              <a:ext cx="0" cy="10510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nvGrpSpPr>
            <p:cNvPr id="106" name="Group 61"/>
            <p:cNvGrpSpPr>
              <a:grpSpLocks/>
            </p:cNvGrpSpPr>
            <p:nvPr/>
          </p:nvGrpSpPr>
          <p:grpSpPr bwMode="auto">
            <a:xfrm>
              <a:off x="-558824" y="3005504"/>
              <a:ext cx="358010" cy="499894"/>
              <a:chOff x="462" y="1727"/>
              <a:chExt cx="249" cy="312"/>
            </a:xfrm>
          </p:grpSpPr>
          <p:sp>
            <p:nvSpPr>
              <p:cNvPr id="107" name="Rectangle 59"/>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08" name="Text Box 57"/>
              <p:cNvSpPr txBox="1">
                <a:spLocks noChangeArrowheads="1"/>
              </p:cNvSpPr>
              <p:nvPr/>
            </p:nvSpPr>
            <p:spPr bwMode="auto">
              <a:xfrm>
                <a:off x="462" y="1727"/>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a:latin typeface="Arial" panose="020B0604020202020204" pitchFamily="34" charset="0"/>
                  </a:rPr>
                  <a:t>~</a:t>
                </a:r>
              </a:p>
            </p:txBody>
          </p:sp>
          <p:sp>
            <p:nvSpPr>
              <p:cNvPr id="109" name="Text Box 58"/>
              <p:cNvSpPr txBox="1">
                <a:spLocks noChangeArrowheads="1"/>
              </p:cNvSpPr>
              <p:nvPr/>
            </p:nvSpPr>
            <p:spPr bwMode="auto">
              <a:xfrm>
                <a:off x="462" y="1768"/>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dirty="0">
                    <a:latin typeface="Arial" panose="020B0604020202020204" pitchFamily="34" charset="0"/>
                  </a:rPr>
                  <a:t>~</a:t>
                </a:r>
              </a:p>
            </p:txBody>
          </p:sp>
        </p:grpSp>
        <p:grpSp>
          <p:nvGrpSpPr>
            <p:cNvPr id="110" name="Group 77"/>
            <p:cNvGrpSpPr>
              <a:grpSpLocks/>
            </p:cNvGrpSpPr>
            <p:nvPr/>
          </p:nvGrpSpPr>
          <p:grpSpPr bwMode="auto">
            <a:xfrm>
              <a:off x="-426664" y="4039542"/>
              <a:ext cx="691899" cy="450224"/>
              <a:chOff x="3105" y="2650"/>
              <a:chExt cx="607" cy="281"/>
            </a:xfrm>
            <a:solidFill>
              <a:srgbClr val="D4D4EE"/>
            </a:solidFill>
          </p:grpSpPr>
          <p:sp>
            <p:nvSpPr>
              <p:cNvPr id="111" name="Rectangle 68"/>
              <p:cNvSpPr>
                <a:spLocks noChangeArrowheads="1"/>
              </p:cNvSpPr>
              <p:nvPr/>
            </p:nvSpPr>
            <p:spPr bwMode="auto">
              <a:xfrm>
                <a:off x="3105" y="2650"/>
                <a:ext cx="607" cy="281"/>
              </a:xfrm>
              <a:prstGeom prst="rect">
                <a:avLst/>
              </a:prstGeom>
              <a:grpFill/>
              <a:ln w="19050">
                <a:solidFill>
                  <a:schemeClr val="tx1"/>
                </a:solidFill>
                <a:miter lim="800000"/>
                <a:headEnd/>
                <a:tailEnd/>
              </a:ln>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Arial" panose="020B0604020202020204" pitchFamily="34" charset="0"/>
                </a:endParaRPr>
              </a:p>
            </p:txBody>
          </p:sp>
          <p:sp>
            <p:nvSpPr>
              <p:cNvPr id="112" name="Line 72"/>
              <p:cNvSpPr>
                <a:spLocks noChangeShapeType="1"/>
              </p:cNvSpPr>
              <p:nvPr/>
            </p:nvSpPr>
            <p:spPr bwMode="auto">
              <a:xfrm>
                <a:off x="3406" y="2652"/>
                <a:ext cx="0" cy="276"/>
              </a:xfrm>
              <a:prstGeom prst="line">
                <a:avLst/>
              </a:prstGeom>
              <a:grpFill/>
              <a:ln w="19050">
                <a:solidFill>
                  <a:schemeClr val="tx1"/>
                </a:solidFill>
                <a:round/>
                <a:headEnd/>
                <a:tailEnd/>
              </a:ln>
              <a:extLst/>
            </p:spPr>
            <p:txBody>
              <a:bodyPr/>
              <a:lstStyle/>
              <a:p>
                <a:endParaRPr lang="zh-CN" altLang="en-US" sz="1600"/>
              </a:p>
            </p:txBody>
          </p:sp>
          <p:sp>
            <p:nvSpPr>
              <p:cNvPr id="113" name="Text Box 73"/>
              <p:cNvSpPr txBox="1">
                <a:spLocks noChangeArrowheads="1"/>
              </p:cNvSpPr>
              <p:nvPr/>
            </p:nvSpPr>
            <p:spPr bwMode="auto">
              <a:xfrm>
                <a:off x="3108" y="2663"/>
                <a:ext cx="262" cy="2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cr</a:t>
                </a:r>
                <a:endParaRPr lang="en-US" altLang="zh-CN" sz="1800" dirty="0">
                  <a:latin typeface="Arial" panose="020B0604020202020204" pitchFamily="34" charset="0"/>
                </a:endParaRPr>
              </a:p>
            </p:txBody>
          </p:sp>
          <p:sp>
            <p:nvSpPr>
              <p:cNvPr id="114" name="Text Box 74"/>
              <p:cNvSpPr txBox="1">
                <a:spLocks noChangeArrowheads="1"/>
              </p:cNvSpPr>
              <p:nvPr/>
            </p:nvSpPr>
            <p:spPr bwMode="auto">
              <a:xfrm>
                <a:off x="3436" y="2670"/>
                <a:ext cx="209" cy="2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a:latin typeface="Arial" panose="020B0604020202020204" pitchFamily="34" charset="0"/>
                  </a:rPr>
                  <a:t>lf</a:t>
                </a:r>
              </a:p>
            </p:txBody>
          </p:sp>
        </p:grpSp>
        <p:sp>
          <p:nvSpPr>
            <p:cNvPr id="115" name="Rectangle 78"/>
            <p:cNvSpPr>
              <a:spLocks noChangeArrowheads="1"/>
            </p:cNvSpPr>
            <p:nvPr/>
          </p:nvSpPr>
          <p:spPr bwMode="auto">
            <a:xfrm>
              <a:off x="-426664" y="4483933"/>
              <a:ext cx="4682874" cy="73678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16" name="Text Box 80"/>
            <p:cNvSpPr txBox="1">
              <a:spLocks noChangeArrowheads="1"/>
            </p:cNvSpPr>
            <p:nvPr/>
          </p:nvSpPr>
          <p:spPr bwMode="auto">
            <a:xfrm>
              <a:off x="1369908" y="4660437"/>
              <a:ext cx="11389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600" dirty="0" smtClean="0">
                  <a:solidFill>
                    <a:srgbClr val="000099"/>
                  </a:solidFill>
                  <a:latin typeface="Arial" panose="020B0604020202020204" pitchFamily="34" charset="0"/>
                </a:rPr>
                <a:t>实体</a:t>
              </a:r>
              <a:r>
                <a:rPr lang="zh-CN" altLang="en-US" sz="1600" dirty="0">
                  <a:solidFill>
                    <a:srgbClr val="000099"/>
                  </a:solidFill>
                  <a:latin typeface="Arial" panose="020B0604020202020204" pitchFamily="34" charset="0"/>
                </a:rPr>
                <a:t>主</a:t>
              </a:r>
              <a:r>
                <a:rPr lang="zh-CN" altLang="en-US" sz="1600" dirty="0" smtClean="0">
                  <a:solidFill>
                    <a:srgbClr val="000099"/>
                  </a:solidFill>
                  <a:latin typeface="Arial" panose="020B0604020202020204" pitchFamily="34" charset="0"/>
                </a:rPr>
                <a:t>体</a:t>
              </a:r>
              <a:endParaRPr lang="en-US" altLang="zh-CN" sz="1600" dirty="0">
                <a:solidFill>
                  <a:srgbClr val="000099"/>
                </a:solidFill>
                <a:latin typeface="Arial" panose="020B0604020202020204" pitchFamily="34" charset="0"/>
              </a:endParaRPr>
            </a:p>
          </p:txBody>
        </p:sp>
        <p:grpSp>
          <p:nvGrpSpPr>
            <p:cNvPr id="117" name="Group 81"/>
            <p:cNvGrpSpPr>
              <a:grpSpLocks/>
            </p:cNvGrpSpPr>
            <p:nvPr/>
          </p:nvGrpSpPr>
          <p:grpSpPr bwMode="auto">
            <a:xfrm>
              <a:off x="-549299" y="4628900"/>
              <a:ext cx="358010" cy="499895"/>
              <a:chOff x="462" y="1727"/>
              <a:chExt cx="249" cy="312"/>
            </a:xfrm>
          </p:grpSpPr>
          <p:sp>
            <p:nvSpPr>
              <p:cNvPr id="118" name="Rectangle 82"/>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19" name="Text Box 83"/>
              <p:cNvSpPr txBox="1">
                <a:spLocks noChangeArrowheads="1"/>
              </p:cNvSpPr>
              <p:nvPr/>
            </p:nvSpPr>
            <p:spPr bwMode="auto">
              <a:xfrm>
                <a:off x="462" y="1727"/>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a:latin typeface="Arial" panose="020B0604020202020204" pitchFamily="34" charset="0"/>
                  </a:rPr>
                  <a:t>~</a:t>
                </a:r>
              </a:p>
            </p:txBody>
          </p:sp>
          <p:sp>
            <p:nvSpPr>
              <p:cNvPr id="120" name="Text Box 84"/>
              <p:cNvSpPr txBox="1">
                <a:spLocks noChangeArrowheads="1"/>
              </p:cNvSpPr>
              <p:nvPr/>
            </p:nvSpPr>
            <p:spPr bwMode="auto">
              <a:xfrm>
                <a:off x="462" y="1768"/>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dirty="0">
                    <a:latin typeface="Arial" panose="020B0604020202020204" pitchFamily="34" charset="0"/>
                  </a:rPr>
                  <a:t>~</a:t>
                </a:r>
              </a:p>
            </p:txBody>
          </p:sp>
        </p:grpSp>
        <p:grpSp>
          <p:nvGrpSpPr>
            <p:cNvPr id="121" name="Group 85"/>
            <p:cNvGrpSpPr>
              <a:grpSpLocks/>
            </p:cNvGrpSpPr>
            <p:nvPr/>
          </p:nvGrpSpPr>
          <p:grpSpPr bwMode="auto">
            <a:xfrm>
              <a:off x="3320232" y="4336006"/>
              <a:ext cx="358010" cy="499895"/>
              <a:chOff x="462" y="1727"/>
              <a:chExt cx="249" cy="312"/>
            </a:xfrm>
          </p:grpSpPr>
          <p:sp>
            <p:nvSpPr>
              <p:cNvPr id="122" name="Rectangle 86"/>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23" name="Text Box 87"/>
              <p:cNvSpPr txBox="1">
                <a:spLocks noChangeArrowheads="1"/>
              </p:cNvSpPr>
              <p:nvPr/>
            </p:nvSpPr>
            <p:spPr bwMode="auto">
              <a:xfrm>
                <a:off x="462" y="1727"/>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a:latin typeface="Arial" panose="020B0604020202020204" pitchFamily="34" charset="0"/>
                  </a:rPr>
                  <a:t>~</a:t>
                </a:r>
              </a:p>
            </p:txBody>
          </p:sp>
          <p:sp>
            <p:nvSpPr>
              <p:cNvPr id="124" name="Text Box 88"/>
              <p:cNvSpPr txBox="1">
                <a:spLocks noChangeArrowheads="1"/>
              </p:cNvSpPr>
              <p:nvPr/>
            </p:nvSpPr>
            <p:spPr bwMode="auto">
              <a:xfrm>
                <a:off x="462" y="1768"/>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a:latin typeface="Arial" panose="020B0604020202020204" pitchFamily="34" charset="0"/>
                  </a:rPr>
                  <a:t>~</a:t>
                </a:r>
              </a:p>
            </p:txBody>
          </p:sp>
        </p:grpSp>
        <p:sp>
          <p:nvSpPr>
            <p:cNvPr id="125" name="Text Box 44"/>
            <p:cNvSpPr txBox="1">
              <a:spLocks noChangeArrowheads="1"/>
            </p:cNvSpPr>
            <p:nvPr/>
          </p:nvSpPr>
          <p:spPr bwMode="auto">
            <a:xfrm>
              <a:off x="81733" y="3634729"/>
              <a:ext cx="1384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zh-CN" altLang="en-US" sz="1800" dirty="0">
                  <a:solidFill>
                    <a:srgbClr val="000099"/>
                  </a:solidFill>
                  <a:latin typeface="Arial" panose="020B0604020202020204" pitchFamily="34" charset="0"/>
                </a:rPr>
                <a:t>首部字段名</a:t>
              </a:r>
              <a:endParaRPr lang="en-US" altLang="zh-CN" sz="1800" dirty="0">
                <a:solidFill>
                  <a:srgbClr val="000099"/>
                </a:solidFill>
                <a:latin typeface="Arial" panose="020B0604020202020204" pitchFamily="34" charset="0"/>
              </a:endParaRPr>
            </a:p>
          </p:txBody>
        </p:sp>
        <p:sp>
          <p:nvSpPr>
            <p:cNvPr id="126" name="Text Box 29"/>
            <p:cNvSpPr txBox="1">
              <a:spLocks noChangeArrowheads="1"/>
            </p:cNvSpPr>
            <p:nvPr/>
          </p:nvSpPr>
          <p:spPr bwMode="auto">
            <a:xfrm>
              <a:off x="1557967" y="2444256"/>
              <a:ext cx="4688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sp</a:t>
              </a:r>
              <a:endParaRPr lang="en-US" altLang="zh-CN" sz="1800" dirty="0">
                <a:latin typeface="Arial" panose="020B0604020202020204" pitchFamily="34" charset="0"/>
              </a:endParaRPr>
            </a:p>
          </p:txBody>
        </p:sp>
        <p:sp>
          <p:nvSpPr>
            <p:cNvPr id="127" name="Text Box 29"/>
            <p:cNvSpPr txBox="1">
              <a:spLocks noChangeArrowheads="1"/>
            </p:cNvSpPr>
            <p:nvPr/>
          </p:nvSpPr>
          <p:spPr bwMode="auto">
            <a:xfrm>
              <a:off x="1579537" y="3591867"/>
              <a:ext cx="4688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800" dirty="0" err="1">
                  <a:latin typeface="Arial" panose="020B0604020202020204" pitchFamily="34" charset="0"/>
                </a:rPr>
                <a:t>sp</a:t>
              </a:r>
              <a:endParaRPr lang="en-US" altLang="zh-CN" sz="1800" dirty="0">
                <a:latin typeface="Arial" panose="020B0604020202020204" pitchFamily="34" charset="0"/>
              </a:endParaRPr>
            </a:p>
          </p:txBody>
        </p:sp>
        <p:sp>
          <p:nvSpPr>
            <p:cNvPr id="128" name="Line 56"/>
            <p:cNvSpPr>
              <a:spLocks noChangeShapeType="1"/>
            </p:cNvSpPr>
            <p:nvPr/>
          </p:nvSpPr>
          <p:spPr bwMode="auto">
            <a:xfrm>
              <a:off x="3709602" y="2790352"/>
              <a:ext cx="0" cy="10510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nvGrpSpPr>
            <p:cNvPr id="129" name="Group 61"/>
            <p:cNvGrpSpPr>
              <a:grpSpLocks/>
            </p:cNvGrpSpPr>
            <p:nvPr/>
          </p:nvGrpSpPr>
          <p:grpSpPr bwMode="auto">
            <a:xfrm>
              <a:off x="3583396" y="3014806"/>
              <a:ext cx="358010" cy="499894"/>
              <a:chOff x="462" y="1727"/>
              <a:chExt cx="249" cy="312"/>
            </a:xfrm>
          </p:grpSpPr>
          <p:sp>
            <p:nvSpPr>
              <p:cNvPr id="130" name="Rectangle 59"/>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31" name="Text Box 57"/>
              <p:cNvSpPr txBox="1">
                <a:spLocks noChangeArrowheads="1"/>
              </p:cNvSpPr>
              <p:nvPr/>
            </p:nvSpPr>
            <p:spPr bwMode="auto">
              <a:xfrm>
                <a:off x="462" y="1727"/>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a:latin typeface="Arial" panose="020B0604020202020204" pitchFamily="34" charset="0"/>
                  </a:rPr>
                  <a:t>~</a:t>
                </a:r>
              </a:p>
            </p:txBody>
          </p:sp>
          <p:sp>
            <p:nvSpPr>
              <p:cNvPr id="132" name="Text Box 58"/>
              <p:cNvSpPr txBox="1">
                <a:spLocks noChangeArrowheads="1"/>
              </p:cNvSpPr>
              <p:nvPr/>
            </p:nvSpPr>
            <p:spPr bwMode="auto">
              <a:xfrm>
                <a:off x="462" y="1768"/>
                <a:ext cx="2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r>
                  <a:rPr lang="en-US" altLang="zh-CN" sz="1500" dirty="0">
                    <a:latin typeface="Arial" panose="020B0604020202020204" pitchFamily="34" charset="0"/>
                  </a:rPr>
                  <a:t>~</a:t>
                </a:r>
              </a:p>
            </p:txBody>
          </p:sp>
        </p:grpSp>
        <p:sp>
          <p:nvSpPr>
            <p:cNvPr id="133" name="右大括号 132"/>
            <p:cNvSpPr/>
            <p:nvPr/>
          </p:nvSpPr>
          <p:spPr>
            <a:xfrm>
              <a:off x="4125984" y="2555611"/>
              <a:ext cx="237338" cy="1389596"/>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4" name="右大括号 133"/>
            <p:cNvSpPr/>
            <p:nvPr/>
          </p:nvSpPr>
          <p:spPr>
            <a:xfrm>
              <a:off x="4519944" y="4505483"/>
              <a:ext cx="151574" cy="667608"/>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grpSp>
      <p:grpSp>
        <p:nvGrpSpPr>
          <p:cNvPr id="71" name="组合 70"/>
          <p:cNvGrpSpPr/>
          <p:nvPr/>
        </p:nvGrpSpPr>
        <p:grpSpPr>
          <a:xfrm>
            <a:off x="752234" y="4312263"/>
            <a:ext cx="7618705" cy="2486524"/>
            <a:chOff x="1194435" y="2183130"/>
            <a:chExt cx="7320915" cy="2335652"/>
          </a:xfrm>
        </p:grpSpPr>
        <p:cxnSp>
          <p:nvCxnSpPr>
            <p:cNvPr id="79" name="直接连接符 78"/>
            <p:cNvCxnSpPr/>
            <p:nvPr/>
          </p:nvCxnSpPr>
          <p:spPr>
            <a:xfrm>
              <a:off x="1194435" y="2183130"/>
              <a:ext cx="7202805" cy="326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1194435" y="2577400"/>
              <a:ext cx="7202805" cy="1326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1194435" y="4494853"/>
              <a:ext cx="7320915" cy="2392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5" name="文本框 134"/>
            <p:cNvSpPr txBox="1"/>
            <p:nvPr/>
          </p:nvSpPr>
          <p:spPr>
            <a:xfrm>
              <a:off x="1227789" y="2200275"/>
              <a:ext cx="1541209" cy="400110"/>
            </a:xfrm>
            <a:prstGeom prst="rect">
              <a:avLst/>
            </a:prstGeom>
            <a:noFill/>
          </p:spPr>
          <p:txBody>
            <a:bodyPr wrap="square" rtlCol="0">
              <a:spAutoFit/>
            </a:bodyPr>
            <a:lstStyle/>
            <a:p>
              <a:r>
                <a:rPr lang="en-US" altLang="zh-CN" sz="2000" dirty="0"/>
                <a:t>HTTP</a:t>
              </a:r>
              <a:r>
                <a:rPr lang="zh-CN" altLang="en-US" sz="2000" dirty="0"/>
                <a:t>状态码</a:t>
              </a:r>
            </a:p>
          </p:txBody>
        </p:sp>
        <p:sp>
          <p:nvSpPr>
            <p:cNvPr id="136" name="文本框 135"/>
            <p:cNvSpPr txBox="1"/>
            <p:nvPr/>
          </p:nvSpPr>
          <p:spPr>
            <a:xfrm>
              <a:off x="1627745" y="2614791"/>
              <a:ext cx="598295" cy="400110"/>
            </a:xfrm>
            <a:prstGeom prst="rect">
              <a:avLst/>
            </a:prstGeom>
            <a:noFill/>
          </p:spPr>
          <p:txBody>
            <a:bodyPr wrap="square" rtlCol="0">
              <a:spAutoFit/>
            </a:bodyPr>
            <a:lstStyle/>
            <a:p>
              <a:r>
                <a:rPr lang="en-US" altLang="zh-CN" sz="2000" dirty="0"/>
                <a:t>200</a:t>
              </a:r>
              <a:endParaRPr lang="zh-CN" altLang="en-US" sz="2000" dirty="0"/>
            </a:p>
          </p:txBody>
        </p:sp>
        <p:sp>
          <p:nvSpPr>
            <p:cNvPr id="137" name="文本框 136"/>
            <p:cNvSpPr txBox="1"/>
            <p:nvPr/>
          </p:nvSpPr>
          <p:spPr>
            <a:xfrm>
              <a:off x="1627745" y="2976390"/>
              <a:ext cx="598295" cy="400110"/>
            </a:xfrm>
            <a:prstGeom prst="rect">
              <a:avLst/>
            </a:prstGeom>
            <a:noFill/>
          </p:spPr>
          <p:txBody>
            <a:bodyPr wrap="square" rtlCol="0">
              <a:spAutoFit/>
            </a:bodyPr>
            <a:lstStyle/>
            <a:p>
              <a:r>
                <a:rPr lang="en-US" altLang="zh-CN" sz="2000" dirty="0"/>
                <a:t>301</a:t>
              </a:r>
              <a:endParaRPr lang="zh-CN" altLang="en-US" sz="2000" dirty="0"/>
            </a:p>
          </p:txBody>
        </p:sp>
        <p:sp>
          <p:nvSpPr>
            <p:cNvPr id="138" name="文本框 137"/>
            <p:cNvSpPr txBox="1"/>
            <p:nvPr/>
          </p:nvSpPr>
          <p:spPr>
            <a:xfrm>
              <a:off x="1625965" y="3333407"/>
              <a:ext cx="592580" cy="400110"/>
            </a:xfrm>
            <a:prstGeom prst="rect">
              <a:avLst/>
            </a:prstGeom>
            <a:noFill/>
          </p:spPr>
          <p:txBody>
            <a:bodyPr wrap="square" rtlCol="0">
              <a:spAutoFit/>
            </a:bodyPr>
            <a:lstStyle/>
            <a:p>
              <a:r>
                <a:rPr lang="en-US" altLang="zh-CN" sz="2000" dirty="0"/>
                <a:t>400</a:t>
              </a:r>
              <a:endParaRPr lang="zh-CN" altLang="en-US" sz="2000" dirty="0"/>
            </a:p>
          </p:txBody>
        </p:sp>
        <p:sp>
          <p:nvSpPr>
            <p:cNvPr id="139" name="文本框 138"/>
            <p:cNvSpPr txBox="1"/>
            <p:nvPr/>
          </p:nvSpPr>
          <p:spPr>
            <a:xfrm>
              <a:off x="1633460" y="3702255"/>
              <a:ext cx="592580" cy="400110"/>
            </a:xfrm>
            <a:prstGeom prst="rect">
              <a:avLst/>
            </a:prstGeom>
            <a:noFill/>
          </p:spPr>
          <p:txBody>
            <a:bodyPr wrap="square" rtlCol="0">
              <a:spAutoFit/>
            </a:bodyPr>
            <a:lstStyle/>
            <a:p>
              <a:r>
                <a:rPr lang="en-US" altLang="zh-CN" sz="2000" dirty="0"/>
                <a:t>404</a:t>
              </a:r>
              <a:endParaRPr lang="zh-CN" altLang="en-US" sz="2000" dirty="0"/>
            </a:p>
          </p:txBody>
        </p:sp>
        <p:sp>
          <p:nvSpPr>
            <p:cNvPr id="140" name="文本框 139"/>
            <p:cNvSpPr txBox="1"/>
            <p:nvPr/>
          </p:nvSpPr>
          <p:spPr>
            <a:xfrm>
              <a:off x="1633460" y="4082884"/>
              <a:ext cx="592580" cy="400110"/>
            </a:xfrm>
            <a:prstGeom prst="rect">
              <a:avLst/>
            </a:prstGeom>
            <a:noFill/>
          </p:spPr>
          <p:txBody>
            <a:bodyPr wrap="square" rtlCol="0">
              <a:spAutoFit/>
            </a:bodyPr>
            <a:lstStyle/>
            <a:p>
              <a:r>
                <a:rPr lang="en-US" altLang="zh-CN" sz="2000" dirty="0"/>
                <a:t>505</a:t>
              </a:r>
              <a:endParaRPr lang="zh-CN" altLang="en-US" sz="2000" dirty="0"/>
            </a:p>
          </p:txBody>
        </p:sp>
        <p:sp>
          <p:nvSpPr>
            <p:cNvPr id="141" name="文本框 140"/>
            <p:cNvSpPr txBox="1"/>
            <p:nvPr/>
          </p:nvSpPr>
          <p:spPr>
            <a:xfrm>
              <a:off x="3034946" y="2575695"/>
              <a:ext cx="4467631" cy="400110"/>
            </a:xfrm>
            <a:prstGeom prst="rect">
              <a:avLst/>
            </a:prstGeom>
            <a:noFill/>
          </p:spPr>
          <p:txBody>
            <a:bodyPr wrap="square" rtlCol="0">
              <a:spAutoFit/>
            </a:bodyPr>
            <a:lstStyle/>
            <a:p>
              <a:r>
                <a:rPr lang="en-US" altLang="zh-CN" sz="2000" dirty="0"/>
                <a:t>OK,</a:t>
              </a:r>
              <a:r>
                <a:rPr lang="zh-CN" altLang="en-US" sz="2000" dirty="0"/>
                <a:t>文档正确返回</a:t>
              </a:r>
            </a:p>
          </p:txBody>
        </p:sp>
        <p:sp>
          <p:nvSpPr>
            <p:cNvPr id="142" name="文本框 141"/>
            <p:cNvSpPr txBox="1"/>
            <p:nvPr/>
          </p:nvSpPr>
          <p:spPr>
            <a:xfrm>
              <a:off x="3583210" y="2203001"/>
              <a:ext cx="1018769" cy="400110"/>
            </a:xfrm>
            <a:prstGeom prst="rect">
              <a:avLst/>
            </a:prstGeom>
            <a:noFill/>
          </p:spPr>
          <p:txBody>
            <a:bodyPr wrap="square" rtlCol="0">
              <a:spAutoFit/>
            </a:bodyPr>
            <a:lstStyle/>
            <a:p>
              <a:r>
                <a:rPr lang="zh-CN" altLang="en-US" sz="2000" dirty="0"/>
                <a:t>描  述</a:t>
              </a:r>
            </a:p>
          </p:txBody>
        </p:sp>
        <p:sp>
          <p:nvSpPr>
            <p:cNvPr id="143" name="文本框 142"/>
            <p:cNvSpPr txBox="1"/>
            <p:nvPr/>
          </p:nvSpPr>
          <p:spPr>
            <a:xfrm>
              <a:off x="3034946" y="2937552"/>
              <a:ext cx="5465414" cy="400110"/>
            </a:xfrm>
            <a:prstGeom prst="rect">
              <a:avLst/>
            </a:prstGeom>
            <a:noFill/>
          </p:spPr>
          <p:txBody>
            <a:bodyPr wrap="square" rtlCol="0">
              <a:spAutoFit/>
            </a:bodyPr>
            <a:lstStyle/>
            <a:p>
              <a:r>
                <a:rPr lang="en-US" altLang="zh-CN" sz="2000" dirty="0"/>
                <a:t>Redirect</a:t>
              </a:r>
              <a:r>
                <a:rPr lang="zh-CN" altLang="en-US" sz="2000" dirty="0"/>
                <a:t>（重定向）</a:t>
              </a:r>
              <a:r>
                <a:rPr lang="en-US" altLang="zh-CN" sz="2000" dirty="0"/>
                <a:t>,</a:t>
              </a:r>
              <a:r>
                <a:rPr lang="zh-CN" altLang="en-US" sz="2000" dirty="0"/>
                <a:t>请求的已永久移动到新位置</a:t>
              </a:r>
            </a:p>
          </p:txBody>
        </p:sp>
        <p:sp>
          <p:nvSpPr>
            <p:cNvPr id="144" name="文本框 143"/>
            <p:cNvSpPr txBox="1"/>
            <p:nvPr/>
          </p:nvSpPr>
          <p:spPr>
            <a:xfrm>
              <a:off x="3034945" y="3306006"/>
              <a:ext cx="4722464" cy="400110"/>
            </a:xfrm>
            <a:prstGeom prst="rect">
              <a:avLst/>
            </a:prstGeom>
            <a:noFill/>
          </p:spPr>
          <p:txBody>
            <a:bodyPr wrap="square" rtlCol="0">
              <a:spAutoFit/>
            </a:bodyPr>
            <a:lstStyle/>
            <a:p>
              <a:r>
                <a:rPr lang="en-US" altLang="zh-CN" sz="2000" dirty="0"/>
                <a:t>Bad request,</a:t>
              </a:r>
              <a:r>
                <a:rPr lang="zh-CN" altLang="en-US" sz="2000" dirty="0"/>
                <a:t>请求出错</a:t>
              </a:r>
            </a:p>
          </p:txBody>
        </p:sp>
        <p:sp>
          <p:nvSpPr>
            <p:cNvPr id="145" name="文本框 144"/>
            <p:cNvSpPr txBox="1"/>
            <p:nvPr/>
          </p:nvSpPr>
          <p:spPr>
            <a:xfrm>
              <a:off x="3042440" y="3683520"/>
              <a:ext cx="4722465" cy="400110"/>
            </a:xfrm>
            <a:prstGeom prst="rect">
              <a:avLst/>
            </a:prstGeom>
            <a:noFill/>
          </p:spPr>
          <p:txBody>
            <a:bodyPr wrap="square" rtlCol="0">
              <a:spAutoFit/>
            </a:bodyPr>
            <a:lstStyle/>
            <a:p>
              <a:r>
                <a:rPr lang="en-US" altLang="zh-CN" sz="2000" dirty="0"/>
                <a:t>Not Found,</a:t>
              </a:r>
              <a:r>
                <a:rPr lang="zh-CN" altLang="en-US" sz="2000" dirty="0"/>
                <a:t>无法找到这个资源</a:t>
              </a:r>
            </a:p>
          </p:txBody>
        </p:sp>
        <p:sp>
          <p:nvSpPr>
            <p:cNvPr id="146" name="文本框 145"/>
            <p:cNvSpPr txBox="1"/>
            <p:nvPr/>
          </p:nvSpPr>
          <p:spPr>
            <a:xfrm>
              <a:off x="3034946" y="4084656"/>
              <a:ext cx="5097218" cy="400110"/>
            </a:xfrm>
            <a:prstGeom prst="rect">
              <a:avLst/>
            </a:prstGeom>
            <a:noFill/>
          </p:spPr>
          <p:txBody>
            <a:bodyPr wrap="square" rtlCol="0">
              <a:spAutoFit/>
            </a:bodyPr>
            <a:lstStyle/>
            <a:p>
              <a:r>
                <a:rPr lang="en-US" altLang="zh-CN" sz="2000" dirty="0"/>
                <a:t>HTTP Version Not Supported, HTTP</a:t>
              </a:r>
              <a:r>
                <a:rPr lang="zh-CN" altLang="en-US" sz="2000" dirty="0"/>
                <a:t>版本不支持</a:t>
              </a:r>
            </a:p>
          </p:txBody>
        </p:sp>
      </p:grpSp>
    </p:spTree>
    <p:extLst>
      <p:ext uri="{BB962C8B-B14F-4D97-AF65-F5344CB8AC3E}">
        <p14:creationId xmlns:p14="http://schemas.microsoft.com/office/powerpoint/2010/main" val="360363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250"/>
                                  </p:stCondLst>
                                  <p:childTnLst>
                                    <p:set>
                                      <p:cBhvr>
                                        <p:cTn id="6" dur="1" fill="hold">
                                          <p:stCondLst>
                                            <p:cond delay="0"/>
                                          </p:stCondLst>
                                        </p:cTn>
                                        <p:tgtEl>
                                          <p:spTgt spid="3">
                                            <p:bg/>
                                          </p:spTgt>
                                        </p:tgtEl>
                                        <p:attrNameLst>
                                          <p:attrName>style.visibility</p:attrName>
                                        </p:attrNameLst>
                                      </p:cBhvr>
                                      <p:to>
                                        <p:strVal val="visible"/>
                                      </p:to>
                                    </p:set>
                                    <p:animEffect transition="in" filter="randombar(horizontal)">
                                      <p:cBhvr>
                                        <p:cTn id="7" dur="500"/>
                                        <p:tgtEl>
                                          <p:spTgt spid="3">
                                            <p:bg/>
                                          </p:spTgt>
                                        </p:tgtEl>
                                      </p:cBhvr>
                                    </p:animEffect>
                                  </p:childTnLst>
                                </p:cTn>
                              </p:par>
                            </p:childTnLst>
                          </p:cTn>
                        </p:par>
                        <p:par>
                          <p:cTn id="8" fill="hold">
                            <p:stCondLst>
                              <p:cond delay="750"/>
                            </p:stCondLst>
                            <p:childTnLst>
                              <p:par>
                                <p:cTn id="9" presetID="14" presetClass="entr" presetSubtype="1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500"/>
                            </p:stCondLst>
                            <p:childTnLst>
                              <p:par>
                                <p:cTn id="13" presetID="14" presetClass="entr" presetSubtype="10" fill="hold" grpId="0" nodeType="afterEffect">
                                  <p:stCondLst>
                                    <p:cond delay="25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par>
                          <p:cTn id="16" fill="hold">
                            <p:stCondLst>
                              <p:cond delay="2250"/>
                            </p:stCondLst>
                            <p:childTnLst>
                              <p:par>
                                <p:cTn id="17" presetID="14" presetClass="entr" presetSubtype="10" fill="hold" grpId="0" nodeType="afterEffect">
                                  <p:stCondLst>
                                    <p:cond delay="25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childTnLst>
                          </p:cTn>
                        </p:par>
                        <p:par>
                          <p:cTn id="20" fill="hold">
                            <p:stCondLst>
                              <p:cond delay="3000"/>
                            </p:stCondLst>
                            <p:childTnLst>
                              <p:par>
                                <p:cTn id="21" presetID="14" presetClass="entr" presetSubtype="10" fill="hold" grpId="0" nodeType="afterEffect">
                                  <p:stCondLst>
                                    <p:cond delay="25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childTnLst>
                          </p:cTn>
                        </p:par>
                        <p:par>
                          <p:cTn id="24" fill="hold">
                            <p:stCondLst>
                              <p:cond delay="3750"/>
                            </p:stCondLst>
                            <p:childTnLst>
                              <p:par>
                                <p:cTn id="25" presetID="14" presetClass="entr" presetSubtype="10" fill="hold" grpId="0" nodeType="afterEffect">
                                  <p:stCondLst>
                                    <p:cond delay="25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par>
                          <p:cTn id="28" fill="hold">
                            <p:stCondLst>
                              <p:cond delay="4500"/>
                            </p:stCondLst>
                            <p:childTnLst>
                              <p:par>
                                <p:cTn id="29" presetID="53" presetClass="entr" presetSubtype="16" fill="hold" nodeType="afterEffect">
                                  <p:stCondLst>
                                    <p:cond delay="50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71"/>
                                        </p:tgtEl>
                                        <p:attrNameLst>
                                          <p:attrName>style.visibility</p:attrName>
                                        </p:attrNameLst>
                                      </p:cBhvr>
                                      <p:to>
                                        <p:strVal val="visible"/>
                                      </p:to>
                                    </p:set>
                                    <p:anim calcmode="lin" valueType="num">
                                      <p:cBhvr>
                                        <p:cTn id="38" dur="500" fill="hold"/>
                                        <p:tgtEl>
                                          <p:spTgt spid="71"/>
                                        </p:tgtEl>
                                        <p:attrNameLst>
                                          <p:attrName>ppt_w</p:attrName>
                                        </p:attrNameLst>
                                      </p:cBhvr>
                                      <p:tavLst>
                                        <p:tav tm="0">
                                          <p:val>
                                            <p:fltVal val="0"/>
                                          </p:val>
                                        </p:tav>
                                        <p:tav tm="100000">
                                          <p:val>
                                            <p:strVal val="#ppt_w"/>
                                          </p:val>
                                        </p:tav>
                                      </p:tavLst>
                                    </p:anim>
                                    <p:anim calcmode="lin" valueType="num">
                                      <p:cBhvr>
                                        <p:cTn id="39" dur="500" fill="hold"/>
                                        <p:tgtEl>
                                          <p:spTgt spid="71"/>
                                        </p:tgtEl>
                                        <p:attrNameLst>
                                          <p:attrName>ppt_h</p:attrName>
                                        </p:attrNameLst>
                                      </p:cBhvr>
                                      <p:tavLst>
                                        <p:tav tm="0">
                                          <p:val>
                                            <p:fltVal val="0"/>
                                          </p:val>
                                        </p:tav>
                                        <p:tav tm="100000">
                                          <p:val>
                                            <p:strVal val="#ppt_h"/>
                                          </p:val>
                                        </p:tav>
                                      </p:tavLst>
                                    </p:anim>
                                    <p:animEffect transition="in" filter="fade">
                                      <p:cBhvr>
                                        <p:cTn id="4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HTTP-</a:t>
            </a:r>
            <a:r>
              <a:rPr lang="zh-CN" altLang="en-US" dirty="0" smtClean="0"/>
              <a:t>连接</a:t>
            </a:r>
            <a:r>
              <a:rPr lang="zh-CN" altLang="en-US" dirty="0"/>
              <a:t>管理</a:t>
            </a:r>
          </a:p>
        </p:txBody>
      </p:sp>
      <p:sp>
        <p:nvSpPr>
          <p:cNvPr id="3" name="内容占位符 2"/>
          <p:cNvSpPr>
            <a:spLocks noGrp="1"/>
          </p:cNvSpPr>
          <p:nvPr>
            <p:ph idx="1"/>
          </p:nvPr>
        </p:nvSpPr>
        <p:spPr>
          <a:xfrm>
            <a:off x="4693022" y="3146331"/>
            <a:ext cx="4120777" cy="2588178"/>
          </a:xfrm>
        </p:spPr>
        <p:txBody>
          <a:bodyPr/>
          <a:lstStyle/>
          <a:p>
            <a:pPr marL="514350" indent="-514350">
              <a:buFont typeface="+mj-lt"/>
              <a:buAutoNum type="arabicPeriod" startAt="2"/>
            </a:pPr>
            <a:r>
              <a:rPr lang="en-US" altLang="zh-CN" sz="2800" dirty="0" smtClean="0"/>
              <a:t>HTTP</a:t>
            </a:r>
            <a:r>
              <a:rPr lang="zh-CN" altLang="en-US" sz="2800" dirty="0" smtClean="0"/>
              <a:t>的持续连接</a:t>
            </a:r>
            <a:endParaRPr lang="en-US" altLang="zh-CN" sz="2800" dirty="0" smtClean="0"/>
          </a:p>
          <a:p>
            <a:pPr>
              <a:lnSpc>
                <a:spcPct val="100000"/>
              </a:lnSpc>
            </a:pPr>
            <a:r>
              <a:rPr lang="zh-CN" altLang="en-US" sz="2400" dirty="0"/>
              <a:t>多个对象经过同一个</a:t>
            </a:r>
            <a:r>
              <a:rPr lang="en-US" altLang="zh-CN" sz="2400" dirty="0"/>
              <a:t>TCP</a:t>
            </a:r>
            <a:r>
              <a:rPr lang="zh-CN" altLang="en-US" sz="2400" dirty="0"/>
              <a:t>连接</a:t>
            </a:r>
            <a:r>
              <a:rPr lang="zh-CN" altLang="en-US" sz="2400" dirty="0" smtClean="0"/>
              <a:t>发送。</a:t>
            </a:r>
            <a:endParaRPr lang="en-US" altLang="zh-CN" sz="2400" dirty="0" smtClean="0"/>
          </a:p>
          <a:p>
            <a:pPr>
              <a:lnSpc>
                <a:spcPct val="100000"/>
              </a:lnSpc>
            </a:pPr>
            <a:r>
              <a:rPr lang="en-US" altLang="zh-CN" sz="2400" dirty="0" smtClean="0">
                <a:solidFill>
                  <a:srgbClr val="FF0000"/>
                </a:solidFill>
              </a:rPr>
              <a:t>HTTP1.1</a:t>
            </a:r>
            <a:r>
              <a:rPr lang="zh-CN" altLang="en-US" sz="2400" dirty="0" smtClean="0"/>
              <a:t>协议使用持续连接。</a:t>
            </a:r>
            <a:endParaRPr lang="en-US" altLang="zh-CN" sz="2400" dirty="0"/>
          </a:p>
          <a:p>
            <a:endParaRPr lang="zh-CN" altLang="en-US" dirty="0"/>
          </a:p>
        </p:txBody>
      </p:sp>
      <p:sp>
        <p:nvSpPr>
          <p:cNvPr id="4" name="内容占位符 2"/>
          <p:cNvSpPr txBox="1">
            <a:spLocks/>
          </p:cNvSpPr>
          <p:nvPr/>
        </p:nvSpPr>
        <p:spPr>
          <a:xfrm>
            <a:off x="330200" y="3146331"/>
            <a:ext cx="4209862" cy="258817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altLang="zh-CN" dirty="0"/>
              <a:t>HTTP</a:t>
            </a:r>
            <a:r>
              <a:rPr lang="zh-CN" altLang="en-US" dirty="0"/>
              <a:t>的非持续连接</a:t>
            </a:r>
            <a:endParaRPr lang="en-US" altLang="zh-CN" dirty="0"/>
          </a:p>
          <a:p>
            <a:pPr>
              <a:lnSpc>
                <a:spcPct val="100000"/>
              </a:lnSpc>
            </a:pPr>
            <a:r>
              <a:rPr lang="zh-CN" altLang="en-US" sz="2400" dirty="0"/>
              <a:t>每个</a:t>
            </a:r>
            <a:r>
              <a:rPr lang="en-US" altLang="zh-CN" sz="2400" dirty="0"/>
              <a:t>TCP</a:t>
            </a:r>
            <a:r>
              <a:rPr lang="zh-CN" altLang="en-US" sz="2400" dirty="0"/>
              <a:t>连接只发送一个</a:t>
            </a:r>
            <a:r>
              <a:rPr lang="zh-CN" altLang="en-US" sz="2400" dirty="0" smtClean="0"/>
              <a:t>对象，发送</a:t>
            </a:r>
            <a:r>
              <a:rPr lang="zh-CN" altLang="en-US" sz="2400" dirty="0"/>
              <a:t>完就关闭</a:t>
            </a:r>
            <a:r>
              <a:rPr lang="en-US" altLang="zh-CN" sz="2400" dirty="0"/>
              <a:t>TCP</a:t>
            </a:r>
            <a:r>
              <a:rPr lang="zh-CN" altLang="en-US" sz="2400" dirty="0" smtClean="0"/>
              <a:t>连接。</a:t>
            </a:r>
            <a:endParaRPr lang="en-US" altLang="zh-CN" sz="2400" dirty="0"/>
          </a:p>
          <a:p>
            <a:pPr>
              <a:lnSpc>
                <a:spcPct val="100000"/>
              </a:lnSpc>
            </a:pPr>
            <a:r>
              <a:rPr lang="zh-CN" altLang="en-US" sz="2400" dirty="0"/>
              <a:t>发送多个对象则需要建立多个</a:t>
            </a:r>
            <a:r>
              <a:rPr lang="en-US" altLang="zh-CN" sz="2400" dirty="0"/>
              <a:t>TCP</a:t>
            </a:r>
            <a:r>
              <a:rPr lang="zh-CN" altLang="en-US" sz="2400" dirty="0"/>
              <a:t>连接。</a:t>
            </a:r>
          </a:p>
        </p:txBody>
      </p:sp>
      <p:sp>
        <p:nvSpPr>
          <p:cNvPr id="5" name="内容占位符 2"/>
          <p:cNvSpPr txBox="1">
            <a:spLocks/>
          </p:cNvSpPr>
          <p:nvPr/>
        </p:nvSpPr>
        <p:spPr>
          <a:xfrm>
            <a:off x="330200" y="947956"/>
            <a:ext cx="8483599" cy="209051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rPr>
              <a:t>HTTP</a:t>
            </a:r>
            <a:r>
              <a:rPr lang="zh-CN" altLang="en-US" dirty="0">
                <a:latin typeface="Times New Roman" panose="02020603050405020304" pitchFamily="18" charset="0"/>
              </a:rPr>
              <a:t>连接是</a:t>
            </a:r>
            <a:r>
              <a:rPr lang="en-US" altLang="zh-CN" dirty="0">
                <a:latin typeface="Times New Roman" panose="02020603050405020304" pitchFamily="18" charset="0"/>
              </a:rPr>
              <a:t>HTTP</a:t>
            </a:r>
            <a:r>
              <a:rPr lang="zh-CN" altLang="en-US" dirty="0">
                <a:latin typeface="Times New Roman" panose="02020603050405020304" pitchFamily="18" charset="0"/>
              </a:rPr>
              <a:t>报文传输的</a:t>
            </a:r>
            <a:r>
              <a:rPr lang="zh-CN" altLang="en-US" dirty="0">
                <a:solidFill>
                  <a:srgbClr val="FF0000"/>
                </a:solidFill>
                <a:latin typeface="Times New Roman" panose="02020603050405020304" pitchFamily="18" charset="0"/>
              </a:rPr>
              <a:t>通道</a:t>
            </a:r>
            <a:r>
              <a:rPr lang="zh-CN" altLang="en-US" dirty="0">
                <a:latin typeface="Times New Roman" panose="02020603050405020304" pitchFamily="18" charset="0"/>
              </a:rPr>
              <a:t>；</a:t>
            </a:r>
            <a:endParaRPr lang="en-US" altLang="zh-CN" dirty="0">
              <a:latin typeface="Times New Roman" panose="02020603050405020304" pitchFamily="18" charset="0"/>
            </a:endParaRPr>
          </a:p>
          <a:p>
            <a:r>
              <a:rPr lang="en-US" altLang="zh-CN" dirty="0">
                <a:latin typeface="Times New Roman" panose="02020603050405020304" pitchFamily="18" charset="0"/>
              </a:rPr>
              <a:t>HTTP</a:t>
            </a:r>
            <a:r>
              <a:rPr lang="zh-CN" altLang="en-US" dirty="0">
                <a:latin typeface="Times New Roman" panose="02020603050405020304" pitchFamily="18" charset="0"/>
              </a:rPr>
              <a:t>连接就是</a:t>
            </a:r>
            <a:r>
              <a:rPr lang="en-US" altLang="zh-CN" dirty="0">
                <a:solidFill>
                  <a:srgbClr val="FF0000"/>
                </a:solidFill>
                <a:latin typeface="Times New Roman" panose="02020603050405020304" pitchFamily="18" charset="0"/>
              </a:rPr>
              <a:t>TCP</a:t>
            </a:r>
            <a:r>
              <a:rPr lang="zh-CN" altLang="en-US" dirty="0">
                <a:solidFill>
                  <a:srgbClr val="FF0000"/>
                </a:solidFill>
                <a:latin typeface="Times New Roman" panose="02020603050405020304" pitchFamily="18" charset="0"/>
              </a:rPr>
              <a:t>连接</a:t>
            </a:r>
            <a:r>
              <a:rPr lang="zh-CN" altLang="en-US" dirty="0">
                <a:latin typeface="Times New Roman" panose="02020603050405020304" pitchFamily="18" charset="0"/>
              </a:rPr>
              <a:t>和连接使用</a:t>
            </a:r>
            <a:r>
              <a:rPr lang="zh-CN" altLang="en-US" dirty="0">
                <a:solidFill>
                  <a:srgbClr val="FF0000"/>
                </a:solidFill>
                <a:latin typeface="Times New Roman" panose="02020603050405020304" pitchFamily="18" charset="0"/>
              </a:rPr>
              <a:t>规则</a:t>
            </a:r>
            <a:r>
              <a:rPr lang="zh-CN" altLang="en-US" dirty="0">
                <a:latin typeface="Times New Roman" panose="02020603050405020304" pitchFamily="18" charset="0"/>
              </a:rPr>
              <a:t>。</a:t>
            </a:r>
            <a:endParaRPr lang="en-US" altLang="zh-CN" dirty="0">
              <a:latin typeface="Times New Roman" panose="02020603050405020304" pitchFamily="18" charset="0"/>
            </a:endParaRPr>
          </a:p>
          <a:p>
            <a:r>
              <a:rPr lang="zh-CN" altLang="en-US" dirty="0">
                <a:latin typeface="Times New Roman" panose="02020603050405020304" pitchFamily="18" charset="0"/>
              </a:rPr>
              <a:t>连接一旦建立起来，服务器和客户端之间的报文交互就不会丢失、破坏和乱序。</a:t>
            </a:r>
            <a:endParaRPr lang="en-US" altLang="zh-CN" dirty="0">
              <a:latin typeface="Times New Roman" panose="02020603050405020304" pitchFamily="18" charset="0"/>
            </a:endParaRPr>
          </a:p>
          <a:p>
            <a:endParaRPr lang="en-US" altLang="zh-CN" sz="2100" dirty="0"/>
          </a:p>
        </p:txBody>
      </p:sp>
    </p:spTree>
    <p:extLst>
      <p:ext uri="{BB962C8B-B14F-4D97-AF65-F5344CB8AC3E}">
        <p14:creationId xmlns:p14="http://schemas.microsoft.com/office/powerpoint/2010/main" val="192248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up)">
                                      <p:cBhvr>
                                        <p:cTn id="11" dur="500"/>
                                        <p:tgtEl>
                                          <p:spTgt spid="5">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up)">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25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wipe(up)">
                                      <p:cBhvr>
                                        <p:cTn id="20" dur="500"/>
                                        <p:tgtEl>
                                          <p:spTgt spid="4">
                                            <p:txEl>
                                              <p:pRg st="0" end="0"/>
                                            </p:txEl>
                                          </p:spTgt>
                                        </p:tgtEl>
                                      </p:cBhvr>
                                    </p:animEffect>
                                  </p:childTnLst>
                                </p:cTn>
                              </p:par>
                            </p:childTnLst>
                          </p:cTn>
                        </p:par>
                        <p:par>
                          <p:cTn id="21" fill="hold">
                            <p:stCondLst>
                              <p:cond delay="750"/>
                            </p:stCondLst>
                            <p:childTnLst>
                              <p:par>
                                <p:cTn id="22" presetID="22" presetClass="entr" presetSubtype="1" fill="hold" nodeType="afterEffect">
                                  <p:stCondLst>
                                    <p:cond delay="50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wipe(up)">
                                      <p:cBhvr>
                                        <p:cTn id="24" dur="500"/>
                                        <p:tgtEl>
                                          <p:spTgt spid="4">
                                            <p:txEl>
                                              <p:pRg st="1" end="1"/>
                                            </p:txEl>
                                          </p:spTgt>
                                        </p:tgtEl>
                                      </p:cBhvr>
                                    </p:animEffect>
                                  </p:childTnLst>
                                </p:cTn>
                              </p:par>
                            </p:childTnLst>
                          </p:cTn>
                        </p:par>
                        <p:par>
                          <p:cTn id="25" fill="hold">
                            <p:stCondLst>
                              <p:cond delay="1750"/>
                            </p:stCondLst>
                            <p:childTnLst>
                              <p:par>
                                <p:cTn id="26" presetID="22" presetClass="entr" presetSubtype="1" fill="hold" nodeType="afterEffect">
                                  <p:stCondLst>
                                    <p:cond delay="50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wipe(up)">
                                      <p:cBhvr>
                                        <p:cTn id="28" dur="5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25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wipe(up)">
                                      <p:cBhvr>
                                        <p:cTn id="33" dur="500"/>
                                        <p:tgtEl>
                                          <p:spTgt spid="3">
                                            <p:txEl>
                                              <p:pRg st="0" end="0"/>
                                            </p:txEl>
                                          </p:spTgt>
                                        </p:tgtEl>
                                      </p:cBhvr>
                                    </p:animEffect>
                                  </p:childTnLst>
                                </p:cTn>
                              </p:par>
                            </p:childTnLst>
                          </p:cTn>
                        </p:par>
                        <p:par>
                          <p:cTn id="34" fill="hold">
                            <p:stCondLst>
                              <p:cond delay="750"/>
                            </p:stCondLst>
                            <p:childTnLst>
                              <p:par>
                                <p:cTn id="35" presetID="22" presetClass="entr" presetSubtype="1" fill="hold" nodeType="afterEffect">
                                  <p:stCondLst>
                                    <p:cond delay="50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wipe(up)">
                                      <p:cBhvr>
                                        <p:cTn id="37" dur="500"/>
                                        <p:tgtEl>
                                          <p:spTgt spid="3">
                                            <p:txEl>
                                              <p:pRg st="1" end="1"/>
                                            </p:txEl>
                                          </p:spTgt>
                                        </p:tgtEl>
                                      </p:cBhvr>
                                    </p:animEffect>
                                  </p:childTnLst>
                                </p:cTn>
                              </p:par>
                            </p:childTnLst>
                          </p:cTn>
                        </p:par>
                        <p:par>
                          <p:cTn id="38" fill="hold">
                            <p:stCondLst>
                              <p:cond delay="1750"/>
                            </p:stCondLst>
                            <p:childTnLst>
                              <p:par>
                                <p:cTn id="39" presetID="22" presetClass="entr" presetSubtype="1" fill="hold" nodeType="afterEffect">
                                  <p:stCondLst>
                                    <p:cond delay="50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up)">
                                      <p:cBhvr>
                                        <p:cTn id="4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HTTP-</a:t>
            </a:r>
            <a:r>
              <a:rPr lang="zh-CN" altLang="en-US" dirty="0" smtClean="0"/>
              <a:t>连接</a:t>
            </a:r>
            <a:r>
              <a:rPr lang="zh-CN" altLang="en-US" dirty="0"/>
              <a:t>管理</a:t>
            </a:r>
          </a:p>
        </p:txBody>
      </p:sp>
      <p:sp>
        <p:nvSpPr>
          <p:cNvPr id="3" name="内容占位符 2"/>
          <p:cNvSpPr>
            <a:spLocks noGrp="1"/>
          </p:cNvSpPr>
          <p:nvPr>
            <p:ph idx="1"/>
          </p:nvPr>
        </p:nvSpPr>
        <p:spPr>
          <a:xfrm>
            <a:off x="330200" y="886870"/>
            <a:ext cx="8483600" cy="1309769"/>
          </a:xfrm>
        </p:spPr>
        <p:txBody>
          <a:bodyPr>
            <a:noAutofit/>
          </a:bodyPr>
          <a:lstStyle/>
          <a:p>
            <a:r>
              <a:rPr lang="zh-CN" altLang="en-US" sz="2800" dirty="0" smtClean="0"/>
              <a:t>采用非持续连接的</a:t>
            </a:r>
            <a:r>
              <a:rPr lang="en-US" altLang="zh-CN" sz="2800" dirty="0" smtClean="0"/>
              <a:t>HTTP</a:t>
            </a:r>
            <a:r>
              <a:rPr lang="zh-CN" altLang="en-US" sz="2800" dirty="0" smtClean="0"/>
              <a:t>通信流程：</a:t>
            </a:r>
            <a:endParaRPr lang="en-US" altLang="zh-CN" sz="2800" dirty="0" smtClean="0"/>
          </a:p>
          <a:p>
            <a:r>
              <a:rPr lang="zh-CN" altLang="en-US" sz="2800" dirty="0" smtClean="0"/>
              <a:t>例如</a:t>
            </a:r>
            <a:r>
              <a:rPr lang="en-US" altLang="zh-CN" sz="2800" dirty="0" smtClean="0"/>
              <a:t>URL: www.cuc.edu.cn</a:t>
            </a:r>
            <a:r>
              <a:rPr lang="zh-CN" altLang="en-US" sz="2800" dirty="0" smtClean="0"/>
              <a:t>，页面包含</a:t>
            </a:r>
            <a:r>
              <a:rPr lang="en-US" altLang="zh-CN" sz="2800" dirty="0" smtClean="0"/>
              <a:t>1</a:t>
            </a:r>
            <a:r>
              <a:rPr lang="zh-CN" altLang="en-US" sz="2800" dirty="0" smtClean="0"/>
              <a:t>个</a:t>
            </a:r>
            <a:r>
              <a:rPr lang="en-US" altLang="zh-CN" sz="2800" dirty="0" smtClean="0"/>
              <a:t>html</a:t>
            </a:r>
            <a:r>
              <a:rPr lang="zh-CN" altLang="en-US" sz="2800" dirty="0" smtClean="0"/>
              <a:t>文件和</a:t>
            </a:r>
            <a:r>
              <a:rPr lang="en-US" altLang="zh-CN" sz="2800" dirty="0" smtClean="0"/>
              <a:t>10</a:t>
            </a:r>
            <a:r>
              <a:rPr lang="zh-CN" altLang="en-US" sz="2800" dirty="0" smtClean="0"/>
              <a:t>个</a:t>
            </a:r>
            <a:r>
              <a:rPr lang="en-US" altLang="zh-CN" sz="2800" dirty="0" smtClean="0"/>
              <a:t>JPEG</a:t>
            </a:r>
            <a:r>
              <a:rPr lang="zh-CN" altLang="en-US" sz="2800" dirty="0" smtClean="0"/>
              <a:t>文件</a:t>
            </a:r>
            <a:endParaRPr lang="zh-CN" altLang="en-US" sz="2800" dirty="0"/>
          </a:p>
        </p:txBody>
      </p:sp>
      <p:grpSp>
        <p:nvGrpSpPr>
          <p:cNvPr id="10" name="组合 9"/>
          <p:cNvGrpSpPr/>
          <p:nvPr/>
        </p:nvGrpSpPr>
        <p:grpSpPr>
          <a:xfrm>
            <a:off x="382131" y="2304537"/>
            <a:ext cx="8091309" cy="3972483"/>
            <a:chOff x="382131" y="2304537"/>
            <a:chExt cx="8091309" cy="3972483"/>
          </a:xfrm>
        </p:grpSpPr>
        <p:sp>
          <p:nvSpPr>
            <p:cNvPr id="4" name="文本框 3"/>
            <p:cNvSpPr txBox="1"/>
            <p:nvPr/>
          </p:nvSpPr>
          <p:spPr>
            <a:xfrm>
              <a:off x="905761" y="2304537"/>
              <a:ext cx="2812799" cy="830997"/>
            </a:xfrm>
            <a:prstGeom prst="rect">
              <a:avLst/>
            </a:prstGeom>
            <a:noFill/>
            <a:ln>
              <a:solidFill>
                <a:schemeClr val="tx1"/>
              </a:solidFill>
              <a:prstDash val="solid"/>
            </a:ln>
          </p:spPr>
          <p:txBody>
            <a:bodyPr wrap="square" rtlCol="0">
              <a:spAutoFit/>
            </a:bodyPr>
            <a:lstStyle/>
            <a:p>
              <a:r>
                <a:rPr lang="en-US" altLang="zh-CN" sz="1600" dirty="0"/>
                <a:t>HTTP</a:t>
              </a:r>
              <a:r>
                <a:rPr lang="zh-CN" altLang="en-US" sz="1600" dirty="0"/>
                <a:t>客户端进程在端口</a:t>
              </a:r>
              <a:r>
                <a:rPr lang="en-US" altLang="zh-CN" sz="1600" dirty="0"/>
                <a:t>80</a:t>
              </a:r>
              <a:r>
                <a:rPr lang="zh-CN" altLang="en-US" sz="1600" dirty="0"/>
                <a:t>发起一个到服务器的</a:t>
              </a:r>
              <a:r>
                <a:rPr lang="en-US" altLang="zh-CN" sz="1600" dirty="0"/>
                <a:t>TCP</a:t>
              </a:r>
              <a:r>
                <a:rPr lang="zh-CN" altLang="en-US" sz="1600" dirty="0"/>
                <a:t>连接</a:t>
              </a:r>
              <a:endParaRPr lang="en-US" altLang="zh-CN" sz="1600" dirty="0"/>
            </a:p>
            <a:p>
              <a:r>
                <a:rPr lang="zh-CN" altLang="en-US" sz="1600" dirty="0"/>
                <a:t>如：</a:t>
              </a:r>
              <a:r>
                <a:rPr lang="en-US" altLang="zh-CN" sz="1600" dirty="0"/>
                <a:t>www.cuc.edu.cn </a:t>
              </a:r>
              <a:r>
                <a:rPr lang="zh-CN" altLang="en-US" sz="1600" dirty="0"/>
                <a:t>端口</a:t>
              </a:r>
              <a:r>
                <a:rPr lang="en-US" altLang="zh-CN" sz="1600" dirty="0"/>
                <a:t>:80</a:t>
              </a:r>
              <a:endParaRPr lang="zh-CN" altLang="en-US" sz="1600" dirty="0"/>
            </a:p>
          </p:txBody>
        </p:sp>
        <p:sp>
          <p:nvSpPr>
            <p:cNvPr id="5" name="文本框 4"/>
            <p:cNvSpPr txBox="1"/>
            <p:nvPr/>
          </p:nvSpPr>
          <p:spPr>
            <a:xfrm>
              <a:off x="5273040" y="2472178"/>
              <a:ext cx="3200400" cy="584775"/>
            </a:xfrm>
            <a:prstGeom prst="rect">
              <a:avLst/>
            </a:prstGeom>
            <a:noFill/>
            <a:ln>
              <a:solidFill>
                <a:schemeClr val="tx1"/>
              </a:solidFill>
              <a:prstDash val="solid"/>
            </a:ln>
          </p:spPr>
          <p:txBody>
            <a:bodyPr wrap="square" rtlCol="0">
              <a:spAutoFit/>
            </a:bodyPr>
            <a:lstStyle/>
            <a:p>
              <a:r>
                <a:rPr lang="en-US" altLang="zh-CN" sz="1600" dirty="0"/>
                <a:t>HTTP</a:t>
              </a:r>
              <a:r>
                <a:rPr lang="zh-CN" altLang="en-US" sz="1600" dirty="0"/>
                <a:t>服务器在</a:t>
              </a:r>
              <a:r>
                <a:rPr lang="en-US" altLang="zh-CN" sz="1600" dirty="0"/>
                <a:t>80</a:t>
              </a:r>
              <a:r>
                <a:rPr lang="zh-CN" altLang="en-US" sz="1600" dirty="0"/>
                <a:t>端口监听</a:t>
              </a:r>
              <a:r>
                <a:rPr lang="en-US" altLang="zh-CN" sz="1600" dirty="0"/>
                <a:t>TCP</a:t>
              </a:r>
              <a:r>
                <a:rPr lang="zh-CN" altLang="en-US" sz="1600" dirty="0"/>
                <a:t>连接，接受该连接并通知客户</a:t>
              </a:r>
            </a:p>
          </p:txBody>
        </p:sp>
        <p:sp>
          <p:nvSpPr>
            <p:cNvPr id="6" name="文本框 5"/>
            <p:cNvSpPr txBox="1"/>
            <p:nvPr/>
          </p:nvSpPr>
          <p:spPr>
            <a:xfrm>
              <a:off x="905761" y="3438901"/>
              <a:ext cx="2812799" cy="584775"/>
            </a:xfrm>
            <a:prstGeom prst="rect">
              <a:avLst/>
            </a:prstGeom>
            <a:noFill/>
            <a:ln>
              <a:solidFill>
                <a:schemeClr val="tx1"/>
              </a:solidFill>
              <a:prstDash val="solid"/>
            </a:ln>
          </p:spPr>
          <p:txBody>
            <a:bodyPr wrap="square" rtlCol="0">
              <a:spAutoFit/>
            </a:bodyPr>
            <a:lstStyle/>
            <a:p>
              <a:r>
                <a:rPr lang="en-US" altLang="zh-CN" sz="1600" dirty="0"/>
                <a:t>HTTP</a:t>
              </a:r>
              <a:r>
                <a:rPr lang="zh-CN" altLang="en-US" sz="1600" dirty="0"/>
                <a:t>客户端发送</a:t>
              </a:r>
              <a:r>
                <a:rPr lang="en-US" altLang="zh-CN" sz="1600" dirty="0"/>
                <a:t>HTTP</a:t>
              </a:r>
              <a:r>
                <a:rPr lang="zh-CN" altLang="en-US" sz="1600" dirty="0"/>
                <a:t>请求报文到连接其</a:t>
              </a:r>
              <a:r>
                <a:rPr lang="en-US" altLang="zh-CN" sz="1600" dirty="0"/>
                <a:t>TCP</a:t>
              </a:r>
              <a:r>
                <a:rPr lang="zh-CN" altLang="en-US" sz="1600" dirty="0"/>
                <a:t>的</a:t>
              </a:r>
              <a:r>
                <a:rPr lang="en-US" altLang="zh-CN" sz="1600" dirty="0"/>
                <a:t>socket</a:t>
              </a:r>
              <a:endParaRPr lang="zh-CN" altLang="en-US" sz="1600" dirty="0"/>
            </a:p>
          </p:txBody>
        </p:sp>
        <p:sp>
          <p:nvSpPr>
            <p:cNvPr id="7" name="文本框 6"/>
            <p:cNvSpPr txBox="1"/>
            <p:nvPr/>
          </p:nvSpPr>
          <p:spPr>
            <a:xfrm>
              <a:off x="5334000" y="3447634"/>
              <a:ext cx="3139440" cy="830997"/>
            </a:xfrm>
            <a:prstGeom prst="rect">
              <a:avLst/>
            </a:prstGeom>
            <a:noFill/>
            <a:ln>
              <a:solidFill>
                <a:schemeClr val="tx1"/>
              </a:solidFill>
              <a:prstDash val="solid"/>
            </a:ln>
          </p:spPr>
          <p:txBody>
            <a:bodyPr wrap="square" rtlCol="0">
              <a:spAutoFit/>
            </a:bodyPr>
            <a:lstStyle/>
            <a:p>
              <a:r>
                <a:rPr lang="en-US" altLang="zh-CN" sz="1600" dirty="0"/>
                <a:t>HTTP</a:t>
              </a:r>
              <a:r>
                <a:rPr lang="zh-CN" altLang="en-US" sz="1600" dirty="0"/>
                <a:t>服务器接收到客户请求报文，检索对象并封装对象生成响应报文，发送到连接其</a:t>
              </a:r>
              <a:r>
                <a:rPr lang="en-US" altLang="zh-CN" sz="1600" dirty="0"/>
                <a:t>TCP</a:t>
              </a:r>
              <a:r>
                <a:rPr lang="zh-CN" altLang="en-US" sz="1600" dirty="0"/>
                <a:t>的</a:t>
              </a:r>
              <a:r>
                <a:rPr lang="en-US" altLang="zh-CN" sz="1600" dirty="0"/>
                <a:t>socket</a:t>
              </a:r>
              <a:endParaRPr lang="zh-CN" altLang="en-US" sz="1600" dirty="0"/>
            </a:p>
          </p:txBody>
        </p:sp>
        <p:sp>
          <p:nvSpPr>
            <p:cNvPr id="8" name="文本框 7"/>
            <p:cNvSpPr txBox="1"/>
            <p:nvPr/>
          </p:nvSpPr>
          <p:spPr>
            <a:xfrm>
              <a:off x="5334000" y="4557588"/>
              <a:ext cx="3139440" cy="584775"/>
            </a:xfrm>
            <a:prstGeom prst="rect">
              <a:avLst/>
            </a:prstGeom>
            <a:noFill/>
            <a:ln>
              <a:solidFill>
                <a:schemeClr val="tx1"/>
              </a:solidFill>
              <a:prstDash val="solid"/>
            </a:ln>
          </p:spPr>
          <p:txBody>
            <a:bodyPr wrap="square" rtlCol="0">
              <a:spAutoFit/>
            </a:bodyPr>
            <a:lstStyle/>
            <a:p>
              <a:r>
                <a:rPr lang="en-US" altLang="zh-CN" sz="1600" dirty="0"/>
                <a:t>HTTP</a:t>
              </a:r>
              <a:r>
                <a:rPr lang="zh-CN" altLang="en-US" sz="1600" dirty="0"/>
                <a:t>服务器进程通知</a:t>
              </a:r>
              <a:r>
                <a:rPr lang="en-US" altLang="zh-CN" sz="1600" dirty="0"/>
                <a:t>TCP</a:t>
              </a:r>
              <a:r>
                <a:rPr lang="zh-CN" altLang="en-US" sz="1600" dirty="0"/>
                <a:t>断开该连接</a:t>
              </a:r>
            </a:p>
          </p:txBody>
        </p:sp>
        <p:sp>
          <p:nvSpPr>
            <p:cNvPr id="9" name="文本框 8"/>
            <p:cNvSpPr txBox="1"/>
            <p:nvPr/>
          </p:nvSpPr>
          <p:spPr>
            <a:xfrm>
              <a:off x="905761" y="4453714"/>
              <a:ext cx="2820419" cy="584775"/>
            </a:xfrm>
            <a:prstGeom prst="rect">
              <a:avLst/>
            </a:prstGeom>
            <a:noFill/>
            <a:ln>
              <a:solidFill>
                <a:schemeClr val="tx1"/>
              </a:solidFill>
              <a:prstDash val="solid"/>
            </a:ln>
          </p:spPr>
          <p:txBody>
            <a:bodyPr wrap="square" rtlCol="0">
              <a:spAutoFit/>
            </a:bodyPr>
            <a:lstStyle/>
            <a:p>
              <a:r>
                <a:rPr lang="en-US" altLang="zh-CN" sz="1600" dirty="0"/>
                <a:t>HTTP</a:t>
              </a:r>
              <a:r>
                <a:rPr lang="zh-CN" altLang="en-US" sz="1600" dirty="0"/>
                <a:t>客户端接收响应报文</a:t>
              </a:r>
              <a:endParaRPr lang="en-US" altLang="zh-CN" sz="1600" dirty="0"/>
            </a:p>
            <a:p>
              <a:r>
                <a:rPr lang="en-US" altLang="zh-CN" sz="1600" dirty="0"/>
                <a:t>TCP</a:t>
              </a:r>
              <a:r>
                <a:rPr lang="zh-CN" altLang="en-US" sz="1600" dirty="0"/>
                <a:t>连接关闭。</a:t>
              </a:r>
            </a:p>
          </p:txBody>
        </p:sp>
        <p:cxnSp>
          <p:nvCxnSpPr>
            <p:cNvPr id="12" name="直接箭头连接符 11"/>
            <p:cNvCxnSpPr/>
            <p:nvPr/>
          </p:nvCxnSpPr>
          <p:spPr>
            <a:xfrm>
              <a:off x="3768090" y="2507694"/>
              <a:ext cx="1504950" cy="205802"/>
            </a:xfrm>
            <a:prstGeom prst="straightConnector1">
              <a:avLst/>
            </a:prstGeom>
            <a:ln w="28575">
              <a:solidFill>
                <a:srgbClr val="E1472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3718560" y="2844101"/>
              <a:ext cx="1508760" cy="748196"/>
            </a:xfrm>
            <a:prstGeom prst="straightConnector1">
              <a:avLst/>
            </a:prstGeom>
            <a:ln w="28575">
              <a:solidFill>
                <a:srgbClr val="E14723"/>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3768090" y="3708868"/>
              <a:ext cx="1504950" cy="167896"/>
            </a:xfrm>
            <a:prstGeom prst="straightConnector1">
              <a:avLst/>
            </a:prstGeom>
            <a:ln w="28575">
              <a:solidFill>
                <a:srgbClr val="E1472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3749040" y="3993335"/>
              <a:ext cx="1478280" cy="712912"/>
            </a:xfrm>
            <a:prstGeom prst="straightConnector1">
              <a:avLst/>
            </a:prstGeom>
            <a:ln w="28575">
              <a:solidFill>
                <a:srgbClr val="E14723"/>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905761" y="5294730"/>
              <a:ext cx="2812799" cy="584775"/>
            </a:xfrm>
            <a:prstGeom prst="rect">
              <a:avLst/>
            </a:prstGeom>
            <a:noFill/>
            <a:ln>
              <a:solidFill>
                <a:schemeClr val="tx1"/>
              </a:solidFill>
              <a:prstDash val="solid"/>
            </a:ln>
          </p:spPr>
          <p:txBody>
            <a:bodyPr wrap="square" rtlCol="0">
              <a:spAutoFit/>
            </a:bodyPr>
            <a:lstStyle/>
            <a:p>
              <a:r>
                <a:rPr lang="zh-CN" altLang="en-US" sz="1600" dirty="0"/>
                <a:t>为后面</a:t>
              </a:r>
              <a:r>
                <a:rPr lang="en-US" altLang="zh-CN" sz="1600" dirty="0"/>
                <a:t>10</a:t>
              </a:r>
              <a:r>
                <a:rPr lang="zh-CN" altLang="en-US" sz="1600" dirty="0"/>
                <a:t>个对象</a:t>
              </a:r>
              <a:r>
                <a:rPr lang="zh-CN" altLang="en-US" sz="1600" b="1" dirty="0">
                  <a:solidFill>
                    <a:srgbClr val="FF0000"/>
                  </a:solidFill>
                </a:rPr>
                <a:t>重复</a:t>
              </a:r>
              <a:r>
                <a:rPr lang="zh-CN" altLang="en-US" sz="1600" dirty="0"/>
                <a:t>上述过程。</a:t>
              </a:r>
            </a:p>
          </p:txBody>
        </p:sp>
        <p:cxnSp>
          <p:nvCxnSpPr>
            <p:cNvPr id="26" name="直接箭头连接符 25"/>
            <p:cNvCxnSpPr/>
            <p:nvPr/>
          </p:nvCxnSpPr>
          <p:spPr>
            <a:xfrm flipH="1">
              <a:off x="679649" y="2304537"/>
              <a:ext cx="1270" cy="35749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82131" y="5938466"/>
              <a:ext cx="595035" cy="338554"/>
            </a:xfrm>
            <a:prstGeom prst="rect">
              <a:avLst/>
            </a:prstGeom>
            <a:noFill/>
          </p:spPr>
          <p:txBody>
            <a:bodyPr wrap="none" rtlCol="0">
              <a:spAutoFit/>
            </a:bodyPr>
            <a:lstStyle/>
            <a:p>
              <a:r>
                <a:rPr lang="zh-CN" altLang="en-US" sz="1600" dirty="0"/>
                <a:t>时间</a:t>
              </a:r>
            </a:p>
          </p:txBody>
        </p:sp>
      </p:grpSp>
    </p:spTree>
    <p:extLst>
      <p:ext uri="{BB962C8B-B14F-4D97-AF65-F5344CB8AC3E}">
        <p14:creationId xmlns:p14="http://schemas.microsoft.com/office/powerpoint/2010/main" val="379144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53" presetClass="entr" presetSubtype="16" fill="hold" nodeType="afterEffect">
                                  <p:stCondLst>
                                    <p:cond delay="25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标题 1"/>
          <p:cNvSpPr>
            <a:spLocks noGrp="1"/>
          </p:cNvSpPr>
          <p:nvPr>
            <p:ph type="title"/>
          </p:nvPr>
        </p:nvSpPr>
        <p:spPr>
          <a:xfrm>
            <a:off x="365759" y="0"/>
            <a:ext cx="8414267" cy="755347"/>
          </a:xfrm>
        </p:spPr>
        <p:txBody>
          <a:bodyPr>
            <a:normAutofit/>
          </a:bodyPr>
          <a:lstStyle/>
          <a:p>
            <a:r>
              <a:rPr lang="en-US" altLang="zh-CN" dirty="0" smtClean="0"/>
              <a:t>2.2 HTTP-</a:t>
            </a:r>
            <a:r>
              <a:rPr lang="zh-CN" altLang="en-US" dirty="0" smtClean="0"/>
              <a:t>连接</a:t>
            </a:r>
            <a:r>
              <a:rPr lang="zh-CN" altLang="en-US" dirty="0"/>
              <a:t>管理</a:t>
            </a:r>
          </a:p>
        </p:txBody>
      </p:sp>
      <p:sp>
        <p:nvSpPr>
          <p:cNvPr id="3" name="内容占位符 2"/>
          <p:cNvSpPr>
            <a:spLocks noGrp="1"/>
          </p:cNvSpPr>
          <p:nvPr>
            <p:ph idx="1"/>
          </p:nvPr>
        </p:nvSpPr>
        <p:spPr>
          <a:xfrm>
            <a:off x="365759" y="904239"/>
            <a:ext cx="8414267" cy="528573"/>
          </a:xfrm>
        </p:spPr>
        <p:txBody>
          <a:bodyPr>
            <a:noAutofit/>
          </a:bodyPr>
          <a:lstStyle/>
          <a:p>
            <a:r>
              <a:rPr lang="zh-CN" altLang="en-US" dirty="0"/>
              <a:t>非持续连接</a:t>
            </a:r>
            <a:r>
              <a:rPr lang="zh-CN" altLang="en-US" dirty="0" smtClean="0"/>
              <a:t>的响应时间计算：</a:t>
            </a:r>
            <a:endParaRPr lang="en-US" altLang="zh-CN" dirty="0" smtClean="0"/>
          </a:p>
        </p:txBody>
      </p:sp>
      <p:grpSp>
        <p:nvGrpSpPr>
          <p:cNvPr id="2" name="组合 1"/>
          <p:cNvGrpSpPr/>
          <p:nvPr/>
        </p:nvGrpSpPr>
        <p:grpSpPr>
          <a:xfrm>
            <a:off x="5454974" y="1595372"/>
            <a:ext cx="3569428" cy="3965955"/>
            <a:chOff x="5536299" y="1894047"/>
            <a:chExt cx="3218337" cy="2928818"/>
          </a:xfrm>
        </p:grpSpPr>
        <p:sp>
          <p:nvSpPr>
            <p:cNvPr id="4" name="Line 15"/>
            <p:cNvSpPr>
              <a:spLocks noChangeShapeType="1"/>
            </p:cNvSpPr>
            <p:nvPr/>
          </p:nvSpPr>
          <p:spPr bwMode="auto">
            <a:xfrm>
              <a:off x="6591539" y="2473881"/>
              <a:ext cx="0" cy="2124075"/>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 name="Line 16"/>
            <p:cNvSpPr>
              <a:spLocks noChangeShapeType="1"/>
            </p:cNvSpPr>
            <p:nvPr/>
          </p:nvSpPr>
          <p:spPr bwMode="auto">
            <a:xfrm>
              <a:off x="7859554" y="2469119"/>
              <a:ext cx="0" cy="2160984"/>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 name="Line 17"/>
            <p:cNvSpPr>
              <a:spLocks noChangeShapeType="1"/>
            </p:cNvSpPr>
            <p:nvPr/>
          </p:nvSpPr>
          <p:spPr bwMode="auto">
            <a:xfrm>
              <a:off x="6602254" y="2647713"/>
              <a:ext cx="1263254" cy="2928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 name="Line 18"/>
            <p:cNvSpPr>
              <a:spLocks noChangeShapeType="1"/>
            </p:cNvSpPr>
            <p:nvPr/>
          </p:nvSpPr>
          <p:spPr bwMode="auto">
            <a:xfrm flipH="1">
              <a:off x="6591539" y="2976325"/>
              <a:ext cx="1254919" cy="3024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8" name="Line 19"/>
            <p:cNvSpPr>
              <a:spLocks noChangeShapeType="1"/>
            </p:cNvSpPr>
            <p:nvPr/>
          </p:nvSpPr>
          <p:spPr bwMode="auto">
            <a:xfrm>
              <a:off x="6597491" y="3357325"/>
              <a:ext cx="1263254" cy="2928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 name="Line 20"/>
            <p:cNvSpPr>
              <a:spLocks noChangeShapeType="1"/>
            </p:cNvSpPr>
            <p:nvPr/>
          </p:nvSpPr>
          <p:spPr bwMode="auto">
            <a:xfrm flipH="1">
              <a:off x="6609398" y="3719275"/>
              <a:ext cx="1254919" cy="284559"/>
            </a:xfrm>
            <a:prstGeom prst="line">
              <a:avLst/>
            </a:prstGeom>
            <a:noFill/>
            <a:ln w="1270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 name="AutoShape 21"/>
            <p:cNvSpPr>
              <a:spLocks/>
            </p:cNvSpPr>
            <p:nvPr/>
          </p:nvSpPr>
          <p:spPr bwMode="auto">
            <a:xfrm>
              <a:off x="7919085" y="3656172"/>
              <a:ext cx="55960" cy="136922"/>
            </a:xfrm>
            <a:prstGeom prst="rightBrace">
              <a:avLst>
                <a:gd name="adj1" fmla="val 2039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Arial" panose="020B0604020202020204" pitchFamily="34" charset="0"/>
              </a:endParaRPr>
            </a:p>
          </p:txBody>
        </p:sp>
        <p:sp>
          <p:nvSpPr>
            <p:cNvPr id="11" name="Text Box 22"/>
            <p:cNvSpPr txBox="1">
              <a:spLocks noChangeArrowheads="1"/>
            </p:cNvSpPr>
            <p:nvPr/>
          </p:nvSpPr>
          <p:spPr bwMode="auto">
            <a:xfrm>
              <a:off x="7979808" y="3536262"/>
              <a:ext cx="774828" cy="377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zh-CN" altLang="en-US" sz="1600" dirty="0">
                  <a:solidFill>
                    <a:srgbClr val="CC0000"/>
                  </a:solidFill>
                  <a:latin typeface="Arial" panose="020B0604020202020204" pitchFamily="34" charset="0"/>
                </a:rPr>
                <a:t>传输</a:t>
              </a:r>
              <a:r>
                <a:rPr lang="zh-CN" altLang="en-US" sz="1600" dirty="0" smtClean="0">
                  <a:solidFill>
                    <a:srgbClr val="CC0000"/>
                  </a:solidFill>
                  <a:latin typeface="Arial" panose="020B0604020202020204" pitchFamily="34" charset="0"/>
                </a:rPr>
                <a:t>文件时间</a:t>
              </a:r>
              <a:endParaRPr lang="en-US" altLang="zh-CN" sz="1600" dirty="0">
                <a:solidFill>
                  <a:srgbClr val="CC0000"/>
                </a:solidFill>
                <a:latin typeface="Arial" panose="020B0604020202020204" pitchFamily="34" charset="0"/>
              </a:endParaRPr>
            </a:p>
          </p:txBody>
        </p:sp>
        <p:sp>
          <p:nvSpPr>
            <p:cNvPr id="12" name="Line 23"/>
            <p:cNvSpPr>
              <a:spLocks noChangeShapeType="1"/>
            </p:cNvSpPr>
            <p:nvPr/>
          </p:nvSpPr>
          <p:spPr bwMode="auto">
            <a:xfrm>
              <a:off x="6298645" y="2628663"/>
              <a:ext cx="292894" cy="11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3" name="Text Box 24"/>
            <p:cNvSpPr txBox="1">
              <a:spLocks noChangeArrowheads="1"/>
            </p:cNvSpPr>
            <p:nvPr/>
          </p:nvSpPr>
          <p:spPr bwMode="auto">
            <a:xfrm>
              <a:off x="5536299" y="2504599"/>
              <a:ext cx="858592" cy="33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zh-CN" altLang="en-US" sz="1400" dirty="0">
                  <a:solidFill>
                    <a:srgbClr val="CC0000"/>
                  </a:solidFill>
                  <a:latin typeface="Arial" panose="020B0604020202020204" pitchFamily="34" charset="0"/>
                </a:rPr>
                <a:t>发起</a:t>
              </a:r>
              <a:r>
                <a:rPr lang="en-US" altLang="zh-CN" sz="1400" dirty="0">
                  <a:solidFill>
                    <a:srgbClr val="CC0000"/>
                  </a:solidFill>
                  <a:latin typeface="Arial" panose="020B0604020202020204" pitchFamily="34" charset="0"/>
                </a:rPr>
                <a:t> TCP</a:t>
              </a:r>
            </a:p>
            <a:p>
              <a:pPr>
                <a:spcBef>
                  <a:spcPct val="0"/>
                </a:spcBef>
                <a:buClrTx/>
                <a:buSzTx/>
                <a:buFontTx/>
                <a:buNone/>
              </a:pPr>
              <a:r>
                <a:rPr lang="zh-CN" altLang="en-US" sz="1400" dirty="0">
                  <a:solidFill>
                    <a:srgbClr val="CC0000"/>
                  </a:solidFill>
                  <a:latin typeface="Arial" panose="020B0604020202020204" pitchFamily="34" charset="0"/>
                </a:rPr>
                <a:t>连接</a:t>
              </a:r>
              <a:endParaRPr lang="en-US" altLang="zh-CN" sz="1400" dirty="0">
                <a:solidFill>
                  <a:srgbClr val="CC0000"/>
                </a:solidFill>
                <a:latin typeface="Arial" panose="020B0604020202020204" pitchFamily="34" charset="0"/>
              </a:endParaRPr>
            </a:p>
          </p:txBody>
        </p:sp>
        <p:sp>
          <p:nvSpPr>
            <p:cNvPr id="14" name="AutoShape 25"/>
            <p:cNvSpPr>
              <a:spLocks/>
            </p:cNvSpPr>
            <p:nvPr/>
          </p:nvSpPr>
          <p:spPr bwMode="auto">
            <a:xfrm>
              <a:off x="6399848" y="2666763"/>
              <a:ext cx="96441" cy="602456"/>
            </a:xfrm>
            <a:prstGeom prst="leftBrace">
              <a:avLst>
                <a:gd name="adj1" fmla="val 520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buClr>
                  <a:schemeClr val="accent2"/>
                </a:buClr>
                <a:buSzPct val="85000"/>
                <a:buFont typeface="ZapfDingbats" pitchFamily="82" charset="2"/>
                <a:buNone/>
              </a:pPr>
              <a:endParaRPr lang="zh-CN" altLang="zh-CN" sz="1800">
                <a:latin typeface="Arial" panose="020B0604020202020204" pitchFamily="34" charset="0"/>
              </a:endParaRPr>
            </a:p>
          </p:txBody>
        </p:sp>
        <p:sp>
          <p:nvSpPr>
            <p:cNvPr id="15" name="Text Box 26"/>
            <p:cNvSpPr txBox="1">
              <a:spLocks noChangeArrowheads="1"/>
            </p:cNvSpPr>
            <p:nvPr/>
          </p:nvSpPr>
          <p:spPr bwMode="auto">
            <a:xfrm>
              <a:off x="5964612" y="2862631"/>
              <a:ext cx="536634" cy="2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en-US" altLang="zh-CN" sz="1400" dirty="0">
                  <a:latin typeface="Arial" panose="020B0604020202020204" pitchFamily="34" charset="0"/>
                </a:rPr>
                <a:t>RTT</a:t>
              </a:r>
            </a:p>
          </p:txBody>
        </p:sp>
        <p:sp>
          <p:nvSpPr>
            <p:cNvPr id="16" name="Line 27"/>
            <p:cNvSpPr>
              <a:spLocks noChangeShapeType="1"/>
            </p:cNvSpPr>
            <p:nvPr/>
          </p:nvSpPr>
          <p:spPr bwMode="auto">
            <a:xfrm>
              <a:off x="6335554" y="3307319"/>
              <a:ext cx="2655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7" name="Text Box 28"/>
            <p:cNvSpPr txBox="1">
              <a:spLocks noChangeArrowheads="1"/>
            </p:cNvSpPr>
            <p:nvPr/>
          </p:nvSpPr>
          <p:spPr bwMode="auto">
            <a:xfrm>
              <a:off x="5573794" y="3204210"/>
              <a:ext cx="857584" cy="33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zh-CN" altLang="en-US" sz="1400" dirty="0">
                  <a:solidFill>
                    <a:srgbClr val="CC0000"/>
                  </a:solidFill>
                  <a:latin typeface="Arial" panose="020B0604020202020204" pitchFamily="34" charset="0"/>
                </a:rPr>
                <a:t>发送请求</a:t>
              </a:r>
              <a:endParaRPr lang="en-US" altLang="zh-CN" sz="1400" dirty="0">
                <a:solidFill>
                  <a:srgbClr val="CC0000"/>
                </a:solidFill>
                <a:latin typeface="Arial" panose="020B0604020202020204" pitchFamily="34" charset="0"/>
              </a:endParaRPr>
            </a:p>
            <a:p>
              <a:pPr>
                <a:spcBef>
                  <a:spcPct val="0"/>
                </a:spcBef>
                <a:buClrTx/>
                <a:buSzTx/>
                <a:buFontTx/>
                <a:buNone/>
              </a:pPr>
              <a:r>
                <a:rPr lang="zh-CN" altLang="en-US" sz="1400" dirty="0">
                  <a:solidFill>
                    <a:srgbClr val="CC0000"/>
                  </a:solidFill>
                  <a:latin typeface="Arial" panose="020B0604020202020204" pitchFamily="34" charset="0"/>
                </a:rPr>
                <a:t>报文</a:t>
              </a:r>
              <a:endParaRPr lang="en-US" altLang="zh-CN" sz="1400" dirty="0">
                <a:solidFill>
                  <a:srgbClr val="CC0000"/>
                </a:solidFill>
                <a:latin typeface="Arial" panose="020B0604020202020204" pitchFamily="34" charset="0"/>
              </a:endParaRPr>
            </a:p>
          </p:txBody>
        </p:sp>
        <p:sp>
          <p:nvSpPr>
            <p:cNvPr id="18" name="AutoShape 29"/>
            <p:cNvSpPr>
              <a:spLocks/>
            </p:cNvSpPr>
            <p:nvPr/>
          </p:nvSpPr>
          <p:spPr bwMode="auto">
            <a:xfrm>
              <a:off x="6404610" y="3348991"/>
              <a:ext cx="96441" cy="602456"/>
            </a:xfrm>
            <a:prstGeom prst="leftBrace">
              <a:avLst>
                <a:gd name="adj1" fmla="val 520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buClr>
                  <a:schemeClr val="accent2"/>
                </a:buClr>
                <a:buSzPct val="85000"/>
                <a:buFont typeface="ZapfDingbats" pitchFamily="82" charset="2"/>
                <a:buNone/>
              </a:pPr>
              <a:endParaRPr lang="zh-CN" altLang="zh-CN" sz="1800">
                <a:latin typeface="Arial" panose="020B0604020202020204" pitchFamily="34" charset="0"/>
              </a:endParaRPr>
            </a:p>
          </p:txBody>
        </p:sp>
        <p:sp>
          <p:nvSpPr>
            <p:cNvPr id="19" name="Text Box 30"/>
            <p:cNvSpPr txBox="1">
              <a:spLocks noChangeArrowheads="1"/>
            </p:cNvSpPr>
            <p:nvPr/>
          </p:nvSpPr>
          <p:spPr bwMode="auto">
            <a:xfrm>
              <a:off x="5982933" y="3576893"/>
              <a:ext cx="495958" cy="2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en-US" altLang="zh-CN" sz="1400" dirty="0">
                  <a:latin typeface="Arial" panose="020B0604020202020204" pitchFamily="34" charset="0"/>
                </a:rPr>
                <a:t>RTT</a:t>
              </a:r>
            </a:p>
          </p:txBody>
        </p:sp>
        <p:sp>
          <p:nvSpPr>
            <p:cNvPr id="20" name="Line 35"/>
            <p:cNvSpPr>
              <a:spLocks noChangeShapeType="1"/>
            </p:cNvSpPr>
            <p:nvPr/>
          </p:nvSpPr>
          <p:spPr bwMode="auto">
            <a:xfrm flipH="1">
              <a:off x="6343889" y="4049078"/>
              <a:ext cx="257175" cy="11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1" name="Text Box 36"/>
            <p:cNvSpPr txBox="1">
              <a:spLocks noChangeArrowheads="1"/>
            </p:cNvSpPr>
            <p:nvPr/>
          </p:nvSpPr>
          <p:spPr bwMode="auto">
            <a:xfrm>
              <a:off x="5581552" y="3950018"/>
              <a:ext cx="814010" cy="33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zh-CN" altLang="en-US" sz="1400" dirty="0">
                  <a:solidFill>
                    <a:srgbClr val="CC0000"/>
                  </a:solidFill>
                  <a:latin typeface="Arial" panose="020B0604020202020204" pitchFamily="34" charset="0"/>
                </a:rPr>
                <a:t>接收响应</a:t>
              </a:r>
              <a:endParaRPr lang="en-US" altLang="zh-CN" sz="1400" dirty="0">
                <a:solidFill>
                  <a:srgbClr val="CC0000"/>
                </a:solidFill>
                <a:latin typeface="Arial" panose="020B0604020202020204" pitchFamily="34" charset="0"/>
              </a:endParaRPr>
            </a:p>
            <a:p>
              <a:pPr>
                <a:spcBef>
                  <a:spcPct val="0"/>
                </a:spcBef>
                <a:buClrTx/>
                <a:buSzTx/>
                <a:buFontTx/>
                <a:buNone/>
              </a:pPr>
              <a:r>
                <a:rPr lang="zh-CN" altLang="en-US" sz="1400" dirty="0">
                  <a:solidFill>
                    <a:srgbClr val="CC0000"/>
                  </a:solidFill>
                  <a:latin typeface="Arial" panose="020B0604020202020204" pitchFamily="34" charset="0"/>
                </a:rPr>
                <a:t>报文</a:t>
              </a:r>
              <a:endParaRPr lang="en-US" altLang="zh-CN" sz="1400" dirty="0">
                <a:solidFill>
                  <a:srgbClr val="CC0000"/>
                </a:solidFill>
                <a:latin typeface="Arial" panose="020B0604020202020204" pitchFamily="34" charset="0"/>
              </a:endParaRPr>
            </a:p>
          </p:txBody>
        </p:sp>
        <p:sp>
          <p:nvSpPr>
            <p:cNvPr id="22" name="Text Box 37"/>
            <p:cNvSpPr txBox="1">
              <a:spLocks noChangeArrowheads="1"/>
            </p:cNvSpPr>
            <p:nvPr/>
          </p:nvSpPr>
          <p:spPr bwMode="auto">
            <a:xfrm>
              <a:off x="6422470" y="4608672"/>
              <a:ext cx="471467" cy="2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en-US" altLang="zh-CN" sz="1400" dirty="0">
                  <a:latin typeface="Arial" panose="020B0604020202020204" pitchFamily="34" charset="0"/>
                </a:rPr>
                <a:t>time</a:t>
              </a:r>
            </a:p>
          </p:txBody>
        </p:sp>
        <p:sp>
          <p:nvSpPr>
            <p:cNvPr id="23" name="Text Box 38"/>
            <p:cNvSpPr txBox="1">
              <a:spLocks noChangeArrowheads="1"/>
            </p:cNvSpPr>
            <p:nvPr/>
          </p:nvSpPr>
          <p:spPr bwMode="auto">
            <a:xfrm>
              <a:off x="7680960" y="4595575"/>
              <a:ext cx="471467" cy="227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zh-CN" sz="1400">
                  <a:latin typeface="Arial" panose="020B0604020202020204" pitchFamily="34" charset="0"/>
                </a:rPr>
                <a:t>time</a:t>
              </a:r>
            </a:p>
          </p:txBody>
        </p:sp>
        <p:grpSp>
          <p:nvGrpSpPr>
            <p:cNvPr id="24" name="Group 43"/>
            <p:cNvGrpSpPr>
              <a:grpSpLocks/>
            </p:cNvGrpSpPr>
            <p:nvPr/>
          </p:nvGrpSpPr>
          <p:grpSpPr bwMode="auto">
            <a:xfrm>
              <a:off x="7709536" y="1894047"/>
              <a:ext cx="317897" cy="513160"/>
              <a:chOff x="4140" y="429"/>
              <a:chExt cx="1425" cy="2396"/>
            </a:xfrm>
          </p:grpSpPr>
          <p:sp>
            <p:nvSpPr>
              <p:cNvPr id="25" name="Freeform 44"/>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6" name="Rectangle 45"/>
              <p:cNvSpPr>
                <a:spLocks noChangeArrowheads="1"/>
              </p:cNvSpPr>
              <p:nvPr/>
            </p:nvSpPr>
            <p:spPr bwMode="auto">
              <a:xfrm>
                <a:off x="4204" y="429"/>
                <a:ext cx="1051"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7" name="Freeform 46"/>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8" name="Freeform 47"/>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9" name="Rectangle 48"/>
              <p:cNvSpPr>
                <a:spLocks noChangeArrowheads="1"/>
              </p:cNvSpPr>
              <p:nvPr/>
            </p:nvSpPr>
            <p:spPr bwMode="auto">
              <a:xfrm>
                <a:off x="4209" y="690"/>
                <a:ext cx="598" cy="50"/>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30" name="Group 49"/>
              <p:cNvGrpSpPr>
                <a:grpSpLocks/>
              </p:cNvGrpSpPr>
              <p:nvPr/>
            </p:nvGrpSpPr>
            <p:grpSpPr bwMode="auto">
              <a:xfrm>
                <a:off x="4749" y="668"/>
                <a:ext cx="581" cy="145"/>
                <a:chOff x="614" y="2568"/>
                <a:chExt cx="725" cy="139"/>
              </a:xfrm>
            </p:grpSpPr>
            <p:sp>
              <p:nvSpPr>
                <p:cNvPr id="55" name="AutoShape 50"/>
                <p:cNvSpPr>
                  <a:spLocks noChangeArrowheads="1"/>
                </p:cNvSpPr>
                <p:nvPr/>
              </p:nvSpPr>
              <p:spPr bwMode="auto">
                <a:xfrm>
                  <a:off x="613" y="2568"/>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56" name="AutoShape 51"/>
                <p:cNvSpPr>
                  <a:spLocks noChangeArrowheads="1"/>
                </p:cNvSpPr>
                <p:nvPr/>
              </p:nvSpPr>
              <p:spPr bwMode="auto">
                <a:xfrm>
                  <a:off x="627" y="2584"/>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31" name="Rectangle 52"/>
              <p:cNvSpPr>
                <a:spLocks noChangeArrowheads="1"/>
              </p:cNvSpPr>
              <p:nvPr/>
            </p:nvSpPr>
            <p:spPr bwMode="auto">
              <a:xfrm>
                <a:off x="4225" y="1018"/>
                <a:ext cx="592" cy="50"/>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32" name="Group 53"/>
              <p:cNvGrpSpPr>
                <a:grpSpLocks/>
              </p:cNvGrpSpPr>
              <p:nvPr/>
            </p:nvGrpSpPr>
            <p:grpSpPr bwMode="auto">
              <a:xfrm>
                <a:off x="4747" y="994"/>
                <a:ext cx="581" cy="134"/>
                <a:chOff x="614" y="2568"/>
                <a:chExt cx="725" cy="139"/>
              </a:xfrm>
            </p:grpSpPr>
            <p:sp>
              <p:nvSpPr>
                <p:cNvPr id="53" name="AutoShape 54"/>
                <p:cNvSpPr>
                  <a:spLocks noChangeArrowheads="1"/>
                </p:cNvSpPr>
                <p:nvPr/>
              </p:nvSpPr>
              <p:spPr bwMode="auto">
                <a:xfrm>
                  <a:off x="616" y="2570"/>
                  <a:ext cx="726"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54" name="AutoShape 55"/>
                <p:cNvSpPr>
                  <a:spLocks noChangeArrowheads="1"/>
                </p:cNvSpPr>
                <p:nvPr/>
              </p:nvSpPr>
              <p:spPr bwMode="auto">
                <a:xfrm>
                  <a:off x="629" y="2587"/>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33" name="Rectangle 56"/>
              <p:cNvSpPr>
                <a:spLocks noChangeArrowheads="1"/>
              </p:cNvSpPr>
              <p:nvPr/>
            </p:nvSpPr>
            <p:spPr bwMode="auto">
              <a:xfrm>
                <a:off x="4215" y="1357"/>
                <a:ext cx="598" cy="44"/>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34" name="Rectangle 57"/>
              <p:cNvSpPr>
                <a:spLocks noChangeArrowheads="1"/>
              </p:cNvSpPr>
              <p:nvPr/>
            </p:nvSpPr>
            <p:spPr bwMode="auto">
              <a:xfrm>
                <a:off x="4225" y="1658"/>
                <a:ext cx="598" cy="44"/>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35" name="Group 58"/>
              <p:cNvGrpSpPr>
                <a:grpSpLocks/>
              </p:cNvGrpSpPr>
              <p:nvPr/>
            </p:nvGrpSpPr>
            <p:grpSpPr bwMode="auto">
              <a:xfrm>
                <a:off x="4735" y="1627"/>
                <a:ext cx="582" cy="151"/>
                <a:chOff x="614" y="2568"/>
                <a:chExt cx="725" cy="139"/>
              </a:xfrm>
            </p:grpSpPr>
            <p:sp>
              <p:nvSpPr>
                <p:cNvPr id="51" name="AutoShape 59"/>
                <p:cNvSpPr>
                  <a:spLocks noChangeArrowheads="1"/>
                </p:cNvSpPr>
                <p:nvPr/>
              </p:nvSpPr>
              <p:spPr bwMode="auto">
                <a:xfrm>
                  <a:off x="611" y="2581"/>
                  <a:ext cx="731" cy="12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52" name="AutoShape 60"/>
                <p:cNvSpPr>
                  <a:spLocks noChangeArrowheads="1"/>
                </p:cNvSpPr>
                <p:nvPr/>
              </p:nvSpPr>
              <p:spPr bwMode="auto">
                <a:xfrm>
                  <a:off x="624" y="2586"/>
                  <a:ext cx="698"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36" name="Freeform 61"/>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37" name="Group 62"/>
              <p:cNvGrpSpPr>
                <a:grpSpLocks/>
              </p:cNvGrpSpPr>
              <p:nvPr/>
            </p:nvGrpSpPr>
            <p:grpSpPr bwMode="auto">
              <a:xfrm>
                <a:off x="4739" y="1327"/>
                <a:ext cx="582" cy="139"/>
                <a:chOff x="614" y="2568"/>
                <a:chExt cx="725" cy="139"/>
              </a:xfrm>
            </p:grpSpPr>
            <p:sp>
              <p:nvSpPr>
                <p:cNvPr id="49" name="AutoShape 63"/>
                <p:cNvSpPr>
                  <a:spLocks noChangeArrowheads="1"/>
                </p:cNvSpPr>
                <p:nvPr/>
              </p:nvSpPr>
              <p:spPr bwMode="auto">
                <a:xfrm>
                  <a:off x="612" y="2576"/>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50" name="AutoShape 64"/>
                <p:cNvSpPr>
                  <a:spLocks noChangeArrowheads="1"/>
                </p:cNvSpPr>
                <p:nvPr/>
              </p:nvSpPr>
              <p:spPr bwMode="auto">
                <a:xfrm>
                  <a:off x="626" y="2587"/>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38" name="Rectangle 65"/>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39" name="Freeform 66"/>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40" name="Freeform 67"/>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41" name="Oval 68"/>
              <p:cNvSpPr>
                <a:spLocks noChangeArrowheads="1"/>
              </p:cNvSpPr>
              <p:nvPr/>
            </p:nvSpPr>
            <p:spPr bwMode="auto">
              <a:xfrm>
                <a:off x="5517" y="2614"/>
                <a:ext cx="48"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2" name="Freeform 69"/>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43" name="AutoShape 70"/>
              <p:cNvSpPr>
                <a:spLocks noChangeArrowheads="1"/>
              </p:cNvSpPr>
              <p:nvPr/>
            </p:nvSpPr>
            <p:spPr bwMode="auto">
              <a:xfrm>
                <a:off x="4140" y="2680"/>
                <a:ext cx="1201" cy="1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4" name="AutoShape 71"/>
              <p:cNvSpPr>
                <a:spLocks noChangeArrowheads="1"/>
              </p:cNvSpPr>
              <p:nvPr/>
            </p:nvSpPr>
            <p:spPr bwMode="auto">
              <a:xfrm>
                <a:off x="4204" y="2708"/>
                <a:ext cx="1073"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5" name="Oval 72"/>
              <p:cNvSpPr>
                <a:spLocks noChangeArrowheads="1"/>
              </p:cNvSpPr>
              <p:nvPr/>
            </p:nvSpPr>
            <p:spPr bwMode="auto">
              <a:xfrm>
                <a:off x="4305" y="2380"/>
                <a:ext cx="160"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6" name="Oval 73"/>
              <p:cNvSpPr>
                <a:spLocks noChangeArrowheads="1"/>
              </p:cNvSpPr>
              <p:nvPr/>
            </p:nvSpPr>
            <p:spPr bwMode="auto">
              <a:xfrm>
                <a:off x="4487" y="2386"/>
                <a:ext cx="160" cy="139"/>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lnSpc>
                    <a:spcPct val="100000"/>
                  </a:lnSpc>
                  <a:spcBef>
                    <a:spcPct val="0"/>
                  </a:spcBef>
                  <a:buClrTx/>
                  <a:buSzTx/>
                  <a:buFontTx/>
                  <a:buNone/>
                </a:pPr>
                <a:endParaRPr lang="zh-CN" altLang="zh-CN" sz="1350">
                  <a:solidFill>
                    <a:srgbClr val="FF0000"/>
                  </a:solidFill>
                  <a:latin typeface="Arial" panose="020B0604020202020204" pitchFamily="34" charset="0"/>
                  <a:cs typeface="Arial" panose="020B0604020202020204" pitchFamily="34" charset="0"/>
                </a:endParaRPr>
              </a:p>
            </p:txBody>
          </p:sp>
          <p:sp>
            <p:nvSpPr>
              <p:cNvPr id="47" name="Oval 74"/>
              <p:cNvSpPr>
                <a:spLocks noChangeArrowheads="1"/>
              </p:cNvSpPr>
              <p:nvPr/>
            </p:nvSpPr>
            <p:spPr bwMode="auto">
              <a:xfrm>
                <a:off x="4663" y="2380"/>
                <a:ext cx="155"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8" name="Rectangle 75"/>
              <p:cNvSpPr>
                <a:spLocks noChangeArrowheads="1"/>
              </p:cNvSpPr>
              <p:nvPr/>
            </p:nvSpPr>
            <p:spPr bwMode="auto">
              <a:xfrm>
                <a:off x="5063" y="1835"/>
                <a:ext cx="85" cy="762"/>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grpSp>
          <p:nvGrpSpPr>
            <p:cNvPr id="57" name="Group 76"/>
            <p:cNvGrpSpPr>
              <a:grpSpLocks/>
            </p:cNvGrpSpPr>
            <p:nvPr/>
          </p:nvGrpSpPr>
          <p:grpSpPr bwMode="auto">
            <a:xfrm>
              <a:off x="6208157" y="1910715"/>
              <a:ext cx="523875" cy="532210"/>
              <a:chOff x="-44" y="1473"/>
              <a:chExt cx="981" cy="1105"/>
            </a:xfrm>
          </p:grpSpPr>
          <p:pic>
            <p:nvPicPr>
              <p:cNvPr id="58" name="Picture 77"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Freeform 78"/>
              <p:cNvSpPr>
                <a:spLocks/>
              </p:cNvSpPr>
              <p:nvPr/>
            </p:nvSpPr>
            <p:spPr bwMode="auto">
              <a:xfrm flipH="1">
                <a:off x="374" y="1579"/>
                <a:ext cx="477" cy="506"/>
              </a:xfrm>
              <a:custGeom>
                <a:avLst/>
                <a:gdLst>
                  <a:gd name="T0" fmla="*/ 0 w 356"/>
                  <a:gd name="T1" fmla="*/ 0 h 368"/>
                  <a:gd name="T2" fmla="*/ 13459 w 356"/>
                  <a:gd name="T3" fmla="*/ 887 h 368"/>
                  <a:gd name="T4" fmla="*/ 15967 w 356"/>
                  <a:gd name="T5" fmla="*/ 18491 h 368"/>
                  <a:gd name="T6" fmla="*/ 3519 w 356"/>
                  <a:gd name="T7" fmla="*/ 2312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sz="1350"/>
              </a:p>
            </p:txBody>
          </p:sp>
        </p:grpSp>
      </p:grpSp>
      <p:sp>
        <p:nvSpPr>
          <p:cNvPr id="61" name="内容占位符 2"/>
          <p:cNvSpPr txBox="1">
            <a:spLocks/>
          </p:cNvSpPr>
          <p:nvPr/>
        </p:nvSpPr>
        <p:spPr>
          <a:xfrm>
            <a:off x="365759" y="1520744"/>
            <a:ext cx="4967292" cy="40367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RTT</a:t>
            </a:r>
            <a:r>
              <a:rPr lang="zh-CN" altLang="en-US" sz="2400" dirty="0"/>
              <a:t>（</a:t>
            </a:r>
            <a:r>
              <a:rPr lang="en-US" altLang="zh-CN" sz="2400" dirty="0"/>
              <a:t>round trip time</a:t>
            </a:r>
            <a:r>
              <a:rPr lang="zh-CN" altLang="en-US" sz="2400" dirty="0"/>
              <a:t>）：往返时间定义为一个短分组从客户到服务器然后返回客户所用的时间。</a:t>
            </a:r>
            <a:endParaRPr lang="en-US" altLang="zh-CN" sz="2400" dirty="0"/>
          </a:p>
          <a:p>
            <a:r>
              <a:rPr lang="en-US" altLang="zh-CN" sz="2400" dirty="0"/>
              <a:t>RTT</a:t>
            </a:r>
            <a:r>
              <a:rPr lang="zh-CN" altLang="en-US" sz="2400" dirty="0"/>
              <a:t>包括分组传播时延、排队时延和分组处理时延</a:t>
            </a:r>
            <a:r>
              <a:rPr lang="zh-CN" altLang="en-US" sz="2400" dirty="0" smtClean="0"/>
              <a:t>。</a:t>
            </a:r>
            <a:endParaRPr lang="en-US" altLang="zh-CN" sz="2400" dirty="0" smtClean="0"/>
          </a:p>
          <a:p>
            <a:r>
              <a:rPr lang="zh-CN" altLang="en-US" dirty="0" smtClean="0"/>
              <a:t>非</a:t>
            </a:r>
            <a:r>
              <a:rPr lang="zh-CN" altLang="en-US" dirty="0"/>
              <a:t>持续连接的</a:t>
            </a:r>
            <a:r>
              <a:rPr lang="en-US" altLang="zh-CN" dirty="0"/>
              <a:t>HTTP</a:t>
            </a:r>
            <a:r>
              <a:rPr lang="zh-CN" altLang="en-US" dirty="0"/>
              <a:t>响应时间包括</a:t>
            </a:r>
            <a:endParaRPr lang="en-US" altLang="zh-CN" dirty="0"/>
          </a:p>
          <a:p>
            <a:pPr lvl="1"/>
            <a:r>
              <a:rPr lang="zh-CN" altLang="en-US" dirty="0"/>
              <a:t>建立</a:t>
            </a:r>
            <a:r>
              <a:rPr lang="en-US" altLang="zh-CN" dirty="0"/>
              <a:t>TCP</a:t>
            </a:r>
            <a:r>
              <a:rPr lang="zh-CN" altLang="en-US" dirty="0"/>
              <a:t>连接用</a:t>
            </a:r>
            <a:r>
              <a:rPr lang="en-US" altLang="zh-CN" dirty="0"/>
              <a:t>1</a:t>
            </a:r>
            <a:r>
              <a:rPr lang="zh-CN" altLang="en-US" dirty="0"/>
              <a:t>个</a:t>
            </a:r>
            <a:r>
              <a:rPr lang="en-US" altLang="zh-CN" dirty="0"/>
              <a:t>RTT;</a:t>
            </a:r>
          </a:p>
          <a:p>
            <a:pPr lvl="1"/>
            <a:r>
              <a:rPr lang="zh-CN" altLang="en-US" dirty="0"/>
              <a:t>发送请求和接收响应用</a:t>
            </a:r>
            <a:r>
              <a:rPr lang="en-US" altLang="zh-CN" dirty="0"/>
              <a:t>1</a:t>
            </a:r>
            <a:r>
              <a:rPr lang="zh-CN" altLang="en-US" dirty="0"/>
              <a:t>个</a:t>
            </a:r>
            <a:r>
              <a:rPr lang="en-US" altLang="zh-CN" dirty="0"/>
              <a:t>RTT</a:t>
            </a:r>
            <a:r>
              <a:rPr lang="zh-CN" altLang="en-US" dirty="0"/>
              <a:t>和很短的文件传输时间。</a:t>
            </a:r>
            <a:endParaRPr lang="en-US" altLang="zh-CN" dirty="0"/>
          </a:p>
          <a:p>
            <a:endParaRPr lang="en-US" altLang="zh-CN" sz="2400" dirty="0"/>
          </a:p>
        </p:txBody>
      </p:sp>
      <p:sp>
        <p:nvSpPr>
          <p:cNvPr id="63" name="矩形 62"/>
          <p:cNvSpPr/>
          <p:nvPr/>
        </p:nvSpPr>
        <p:spPr>
          <a:xfrm>
            <a:off x="590549" y="5775593"/>
            <a:ext cx="6286501" cy="462293"/>
          </a:xfrm>
          <a:prstGeom prst="rect">
            <a:avLst/>
          </a:prstGeom>
          <a:solidFill>
            <a:srgbClr val="FFFF99"/>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chemeClr val="tx1"/>
                </a:solidFill>
              </a:rPr>
              <a:t>总响应时间 </a:t>
            </a:r>
            <a:r>
              <a:rPr lang="en-US" altLang="zh-CN" sz="3200" dirty="0">
                <a:solidFill>
                  <a:schemeClr val="tx1"/>
                </a:solidFill>
              </a:rPr>
              <a:t>= 2RTT + </a:t>
            </a:r>
            <a:r>
              <a:rPr lang="zh-CN" altLang="en-US" sz="3200" dirty="0">
                <a:solidFill>
                  <a:schemeClr val="tx1"/>
                </a:solidFill>
              </a:rPr>
              <a:t>文件传输时间</a:t>
            </a:r>
            <a:endParaRPr lang="en-US" altLang="zh-CN" sz="3200" dirty="0">
              <a:solidFill>
                <a:schemeClr val="tx1"/>
              </a:solidFill>
            </a:endParaRPr>
          </a:p>
        </p:txBody>
      </p:sp>
    </p:spTree>
    <p:extLst>
      <p:ext uri="{BB962C8B-B14F-4D97-AF65-F5344CB8AC3E}">
        <p14:creationId xmlns:p14="http://schemas.microsoft.com/office/powerpoint/2010/main" val="129218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500"/>
                            </p:stCondLst>
                            <p:childTnLst>
                              <p:par>
                                <p:cTn id="16" presetID="22" presetClass="entr" presetSubtype="1" fill="hold" nodeType="afterEffect">
                                  <p:stCondLst>
                                    <p:cond delay="250"/>
                                  </p:stCondLst>
                                  <p:childTnLst>
                                    <p:set>
                                      <p:cBhvr>
                                        <p:cTn id="17" dur="1" fill="hold">
                                          <p:stCondLst>
                                            <p:cond delay="0"/>
                                          </p:stCondLst>
                                        </p:cTn>
                                        <p:tgtEl>
                                          <p:spTgt spid="61">
                                            <p:txEl>
                                              <p:pRg st="0" end="0"/>
                                            </p:txEl>
                                          </p:spTgt>
                                        </p:tgtEl>
                                        <p:attrNameLst>
                                          <p:attrName>style.visibility</p:attrName>
                                        </p:attrNameLst>
                                      </p:cBhvr>
                                      <p:to>
                                        <p:strVal val="visible"/>
                                      </p:to>
                                    </p:set>
                                    <p:animEffect transition="in" filter="wipe(up)">
                                      <p:cBhvr>
                                        <p:cTn id="18" dur="500"/>
                                        <p:tgtEl>
                                          <p:spTgt spid="61">
                                            <p:txEl>
                                              <p:pRg st="0" end="0"/>
                                            </p:txEl>
                                          </p:spTgt>
                                        </p:tgtEl>
                                      </p:cBhvr>
                                    </p:animEffect>
                                  </p:childTnLst>
                                </p:cTn>
                              </p:par>
                            </p:childTnLst>
                          </p:cTn>
                        </p:par>
                        <p:par>
                          <p:cTn id="19" fill="hold">
                            <p:stCondLst>
                              <p:cond delay="1250"/>
                            </p:stCondLst>
                            <p:childTnLst>
                              <p:par>
                                <p:cTn id="20" presetID="22" presetClass="entr" presetSubtype="1" fill="hold" nodeType="afterEffect">
                                  <p:stCondLst>
                                    <p:cond delay="250"/>
                                  </p:stCondLst>
                                  <p:childTnLst>
                                    <p:set>
                                      <p:cBhvr>
                                        <p:cTn id="21" dur="1" fill="hold">
                                          <p:stCondLst>
                                            <p:cond delay="0"/>
                                          </p:stCondLst>
                                        </p:cTn>
                                        <p:tgtEl>
                                          <p:spTgt spid="61">
                                            <p:txEl>
                                              <p:pRg st="1" end="1"/>
                                            </p:txEl>
                                          </p:spTgt>
                                        </p:tgtEl>
                                        <p:attrNameLst>
                                          <p:attrName>style.visibility</p:attrName>
                                        </p:attrNameLst>
                                      </p:cBhvr>
                                      <p:to>
                                        <p:strVal val="visible"/>
                                      </p:to>
                                    </p:set>
                                    <p:animEffect transition="in" filter="wipe(up)">
                                      <p:cBhvr>
                                        <p:cTn id="22" dur="500"/>
                                        <p:tgtEl>
                                          <p:spTgt spid="61">
                                            <p:txEl>
                                              <p:pRg st="1" end="1"/>
                                            </p:txEl>
                                          </p:spTgt>
                                        </p:tgtEl>
                                      </p:cBhvr>
                                    </p:animEffect>
                                  </p:childTnLst>
                                </p:cTn>
                              </p:par>
                            </p:childTnLst>
                          </p:cTn>
                        </p:par>
                        <p:par>
                          <p:cTn id="23" fill="hold">
                            <p:stCondLst>
                              <p:cond delay="2000"/>
                            </p:stCondLst>
                            <p:childTnLst>
                              <p:par>
                                <p:cTn id="24" presetID="22" presetClass="entr" presetSubtype="1" fill="hold" nodeType="afterEffect">
                                  <p:stCondLst>
                                    <p:cond delay="250"/>
                                  </p:stCondLst>
                                  <p:childTnLst>
                                    <p:set>
                                      <p:cBhvr>
                                        <p:cTn id="25" dur="1" fill="hold">
                                          <p:stCondLst>
                                            <p:cond delay="0"/>
                                          </p:stCondLst>
                                        </p:cTn>
                                        <p:tgtEl>
                                          <p:spTgt spid="61">
                                            <p:txEl>
                                              <p:pRg st="2" end="2"/>
                                            </p:txEl>
                                          </p:spTgt>
                                        </p:tgtEl>
                                        <p:attrNameLst>
                                          <p:attrName>style.visibility</p:attrName>
                                        </p:attrNameLst>
                                      </p:cBhvr>
                                      <p:to>
                                        <p:strVal val="visible"/>
                                      </p:to>
                                    </p:set>
                                    <p:animEffect transition="in" filter="wipe(up)">
                                      <p:cBhvr>
                                        <p:cTn id="26" dur="500"/>
                                        <p:tgtEl>
                                          <p:spTgt spid="61">
                                            <p:txEl>
                                              <p:pRg st="2" end="2"/>
                                            </p:txEl>
                                          </p:spTgt>
                                        </p:tgtEl>
                                      </p:cBhvr>
                                    </p:animEffect>
                                  </p:childTnLst>
                                </p:cTn>
                              </p:par>
                            </p:childTnLst>
                          </p:cTn>
                        </p:par>
                        <p:par>
                          <p:cTn id="27" fill="hold">
                            <p:stCondLst>
                              <p:cond delay="2750"/>
                            </p:stCondLst>
                            <p:childTnLst>
                              <p:par>
                                <p:cTn id="28" presetID="22" presetClass="entr" presetSubtype="1" fill="hold" nodeType="afterEffect">
                                  <p:stCondLst>
                                    <p:cond delay="250"/>
                                  </p:stCondLst>
                                  <p:childTnLst>
                                    <p:set>
                                      <p:cBhvr>
                                        <p:cTn id="29" dur="1" fill="hold">
                                          <p:stCondLst>
                                            <p:cond delay="0"/>
                                          </p:stCondLst>
                                        </p:cTn>
                                        <p:tgtEl>
                                          <p:spTgt spid="61">
                                            <p:txEl>
                                              <p:pRg st="3" end="3"/>
                                            </p:txEl>
                                          </p:spTgt>
                                        </p:tgtEl>
                                        <p:attrNameLst>
                                          <p:attrName>style.visibility</p:attrName>
                                        </p:attrNameLst>
                                      </p:cBhvr>
                                      <p:to>
                                        <p:strVal val="visible"/>
                                      </p:to>
                                    </p:set>
                                    <p:animEffect transition="in" filter="wipe(up)">
                                      <p:cBhvr>
                                        <p:cTn id="30" dur="500"/>
                                        <p:tgtEl>
                                          <p:spTgt spid="61">
                                            <p:txEl>
                                              <p:pRg st="3" end="3"/>
                                            </p:txEl>
                                          </p:spTgt>
                                        </p:tgtEl>
                                      </p:cBhvr>
                                    </p:animEffect>
                                  </p:childTnLst>
                                </p:cTn>
                              </p:par>
                            </p:childTnLst>
                          </p:cTn>
                        </p:par>
                        <p:par>
                          <p:cTn id="31" fill="hold">
                            <p:stCondLst>
                              <p:cond delay="3500"/>
                            </p:stCondLst>
                            <p:childTnLst>
                              <p:par>
                                <p:cTn id="32" presetID="22" presetClass="entr" presetSubtype="1" fill="hold" nodeType="afterEffect">
                                  <p:stCondLst>
                                    <p:cond delay="250"/>
                                  </p:stCondLst>
                                  <p:childTnLst>
                                    <p:set>
                                      <p:cBhvr>
                                        <p:cTn id="33" dur="1" fill="hold">
                                          <p:stCondLst>
                                            <p:cond delay="0"/>
                                          </p:stCondLst>
                                        </p:cTn>
                                        <p:tgtEl>
                                          <p:spTgt spid="61">
                                            <p:txEl>
                                              <p:pRg st="4" end="4"/>
                                            </p:txEl>
                                          </p:spTgt>
                                        </p:tgtEl>
                                        <p:attrNameLst>
                                          <p:attrName>style.visibility</p:attrName>
                                        </p:attrNameLst>
                                      </p:cBhvr>
                                      <p:to>
                                        <p:strVal val="visible"/>
                                      </p:to>
                                    </p:set>
                                    <p:animEffect transition="in" filter="wipe(up)">
                                      <p:cBhvr>
                                        <p:cTn id="34" dur="500"/>
                                        <p:tgtEl>
                                          <p:spTgt spid="61">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250"/>
                                  </p:stCondLst>
                                  <p:childTnLst>
                                    <p:set>
                                      <p:cBhvr>
                                        <p:cTn id="38" dur="1" fill="hold">
                                          <p:stCondLst>
                                            <p:cond delay="0"/>
                                          </p:stCondLst>
                                        </p:cTn>
                                        <p:tgtEl>
                                          <p:spTgt spid="63"/>
                                        </p:tgtEl>
                                        <p:attrNameLst>
                                          <p:attrName>style.visibility</p:attrName>
                                        </p:attrNameLst>
                                      </p:cBhvr>
                                      <p:to>
                                        <p:strVal val="visible"/>
                                      </p:to>
                                    </p:set>
                                    <p:animEffect transition="in" filter="circle(in)">
                                      <p:cBhvr>
                                        <p:cTn id="39"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HTTP-</a:t>
            </a:r>
            <a:r>
              <a:rPr lang="zh-CN" altLang="en-US" dirty="0" smtClean="0"/>
              <a:t>连接</a:t>
            </a:r>
            <a:r>
              <a:rPr lang="zh-CN" altLang="en-US" dirty="0"/>
              <a:t>管理</a:t>
            </a:r>
          </a:p>
        </p:txBody>
      </p:sp>
      <p:sp>
        <p:nvSpPr>
          <p:cNvPr id="3" name="内容占位符 2"/>
          <p:cNvSpPr>
            <a:spLocks noGrp="1"/>
          </p:cNvSpPr>
          <p:nvPr>
            <p:ph idx="1"/>
          </p:nvPr>
        </p:nvSpPr>
        <p:spPr>
          <a:xfrm>
            <a:off x="330200" y="948570"/>
            <a:ext cx="4160520" cy="5289670"/>
          </a:xfrm>
        </p:spPr>
        <p:txBody>
          <a:bodyPr>
            <a:normAutofit/>
          </a:bodyPr>
          <a:lstStyle/>
          <a:p>
            <a:r>
              <a:rPr lang="zh-CN" altLang="en-US" dirty="0" smtClean="0"/>
              <a:t>非持续连接</a:t>
            </a:r>
            <a:endParaRPr lang="en-US" altLang="zh-CN" dirty="0" smtClean="0"/>
          </a:p>
          <a:p>
            <a:pPr lvl="1"/>
            <a:r>
              <a:rPr lang="zh-CN" altLang="en-US" dirty="0" smtClean="0"/>
              <a:t>每个对象至少需要</a:t>
            </a:r>
            <a:r>
              <a:rPr lang="en-US" altLang="zh-CN" dirty="0" smtClean="0"/>
              <a:t>2RTT</a:t>
            </a:r>
            <a:r>
              <a:rPr lang="zh-CN" altLang="en-US" dirty="0" smtClean="0"/>
              <a:t>。</a:t>
            </a:r>
            <a:endParaRPr lang="en-US" altLang="zh-CN" dirty="0" smtClean="0"/>
          </a:p>
          <a:p>
            <a:pPr lvl="1"/>
            <a:r>
              <a:rPr lang="zh-CN" altLang="en-US" dirty="0" smtClean="0"/>
              <a:t>操作系统要为每个连接分配缓冲区和保持</a:t>
            </a:r>
            <a:r>
              <a:rPr lang="en-US" altLang="zh-CN" dirty="0" smtClean="0"/>
              <a:t>TCP</a:t>
            </a:r>
            <a:r>
              <a:rPr lang="zh-CN" altLang="en-US" dirty="0" smtClean="0"/>
              <a:t>变量。</a:t>
            </a:r>
            <a:endParaRPr lang="en-US" altLang="zh-CN" dirty="0" smtClean="0"/>
          </a:p>
          <a:p>
            <a:pPr lvl="1"/>
            <a:r>
              <a:rPr lang="zh-CN" altLang="en-US" dirty="0" smtClean="0"/>
              <a:t>客户浏览器可以配置成并行连接。</a:t>
            </a:r>
            <a:endParaRPr lang="en-US" altLang="zh-CN" dirty="0" smtClean="0"/>
          </a:p>
          <a:p>
            <a:pPr lvl="1"/>
            <a:endParaRPr lang="en-US" altLang="zh-CN" dirty="0" smtClean="0"/>
          </a:p>
        </p:txBody>
      </p:sp>
      <p:sp>
        <p:nvSpPr>
          <p:cNvPr id="4" name="内容占位符 2"/>
          <p:cNvSpPr txBox="1">
            <a:spLocks/>
          </p:cNvSpPr>
          <p:nvPr/>
        </p:nvSpPr>
        <p:spPr>
          <a:xfrm>
            <a:off x="4216400" y="918090"/>
            <a:ext cx="4597400" cy="566559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dirty="0"/>
              <a:t>持续连接</a:t>
            </a:r>
            <a:endParaRPr lang="en-US" altLang="zh-CN" sz="3200" dirty="0"/>
          </a:p>
          <a:p>
            <a:pPr lvl="1"/>
            <a:r>
              <a:rPr lang="zh-CN" altLang="en-US" sz="2800" dirty="0"/>
              <a:t>服务器在发送完响应报文</a:t>
            </a:r>
            <a:r>
              <a:rPr lang="zh-CN" altLang="en-US" sz="2800" dirty="0" smtClean="0"/>
              <a:t>后，仍然</a:t>
            </a:r>
            <a:r>
              <a:rPr lang="zh-CN" altLang="en-US" sz="2800" dirty="0"/>
              <a:t>保持</a:t>
            </a:r>
            <a:r>
              <a:rPr lang="en-US" altLang="zh-CN" sz="2800" dirty="0"/>
              <a:t>TCP</a:t>
            </a:r>
            <a:r>
              <a:rPr lang="zh-CN" altLang="en-US" sz="2800" dirty="0"/>
              <a:t>连接</a:t>
            </a:r>
            <a:r>
              <a:rPr lang="zh-CN" altLang="en-US" sz="2800" dirty="0" smtClean="0"/>
              <a:t>打开。</a:t>
            </a:r>
            <a:endParaRPr lang="en-US" altLang="zh-CN" sz="2800" dirty="0"/>
          </a:p>
          <a:p>
            <a:pPr lvl="1"/>
            <a:r>
              <a:rPr lang="zh-CN" altLang="en-US" sz="2800" dirty="0"/>
              <a:t>相同客户</a:t>
            </a:r>
            <a:r>
              <a:rPr lang="en-US" altLang="zh-CN" sz="2800" dirty="0"/>
              <a:t>/</a:t>
            </a:r>
            <a:r>
              <a:rPr lang="zh-CN" altLang="en-US" sz="2800" dirty="0"/>
              <a:t>服务器的后续请求和响应报文可以通过相同的连接传输。</a:t>
            </a:r>
            <a:endParaRPr lang="en-US" altLang="zh-CN" sz="2800" dirty="0"/>
          </a:p>
          <a:p>
            <a:pPr lvl="1"/>
            <a:r>
              <a:rPr lang="zh-CN" altLang="en-US" sz="2800" dirty="0"/>
              <a:t>客户端可以连续的发送请求报文，而不必等收到响应之后。</a:t>
            </a:r>
            <a:endParaRPr lang="en-US" altLang="zh-CN" sz="2800" dirty="0"/>
          </a:p>
          <a:p>
            <a:pPr lvl="1"/>
            <a:r>
              <a:rPr lang="en-US" altLang="zh-CN" sz="2800" dirty="0">
                <a:solidFill>
                  <a:srgbClr val="FF0000"/>
                </a:solidFill>
              </a:rPr>
              <a:t>HTTP1.1</a:t>
            </a:r>
            <a:r>
              <a:rPr lang="en-US" altLang="zh-CN" sz="2800" dirty="0"/>
              <a:t>(HTTP1.0</a:t>
            </a:r>
            <a:r>
              <a:rPr lang="zh-CN" altLang="en-US" sz="2800" dirty="0"/>
              <a:t>增强版</a:t>
            </a:r>
            <a:r>
              <a:rPr lang="en-US" altLang="zh-CN" sz="2800" dirty="0"/>
              <a:t>)</a:t>
            </a:r>
            <a:r>
              <a:rPr lang="zh-CN" altLang="en-US" sz="2800" dirty="0">
                <a:solidFill>
                  <a:srgbClr val="FF0000"/>
                </a:solidFill>
              </a:rPr>
              <a:t>允许</a:t>
            </a:r>
            <a:r>
              <a:rPr lang="zh-CN" altLang="en-US" sz="2800" dirty="0"/>
              <a:t>持续连接</a:t>
            </a:r>
            <a:r>
              <a:rPr lang="zh-CN" altLang="en-US" sz="2800" dirty="0" smtClean="0"/>
              <a:t>。</a:t>
            </a:r>
            <a:endParaRPr lang="en-US" altLang="zh-CN" sz="2800" dirty="0"/>
          </a:p>
        </p:txBody>
      </p:sp>
    </p:spTree>
    <p:extLst>
      <p:ext uri="{BB962C8B-B14F-4D97-AF65-F5344CB8AC3E}">
        <p14:creationId xmlns:p14="http://schemas.microsoft.com/office/powerpoint/2010/main" val="524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25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wipe(up)">
                                      <p:cBhvr>
                                        <p:cTn id="24" dur="500"/>
                                        <p:tgtEl>
                                          <p:spTgt spid="4">
                                            <p:txEl>
                                              <p:pRg st="0" end="0"/>
                                            </p:txEl>
                                          </p:spTgt>
                                        </p:tgtEl>
                                      </p:cBhvr>
                                    </p:animEffect>
                                  </p:childTnLst>
                                </p:cTn>
                              </p:par>
                            </p:childTnLst>
                          </p:cTn>
                        </p:par>
                        <p:par>
                          <p:cTn id="25" fill="hold">
                            <p:stCondLst>
                              <p:cond delay="750"/>
                            </p:stCondLst>
                            <p:childTnLst>
                              <p:par>
                                <p:cTn id="26" presetID="22" presetClass="entr" presetSubtype="1" fill="hold" nodeType="afterEffect">
                                  <p:stCondLst>
                                    <p:cond delay="50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wipe(up)">
                                      <p:cBhvr>
                                        <p:cTn id="28" dur="500"/>
                                        <p:tgtEl>
                                          <p:spTgt spid="4">
                                            <p:txEl>
                                              <p:pRg st="1" end="1"/>
                                            </p:txEl>
                                          </p:spTgt>
                                        </p:tgtEl>
                                      </p:cBhvr>
                                    </p:animEffect>
                                  </p:childTnLst>
                                </p:cTn>
                              </p:par>
                            </p:childTnLst>
                          </p:cTn>
                        </p:par>
                        <p:par>
                          <p:cTn id="29" fill="hold">
                            <p:stCondLst>
                              <p:cond delay="1750"/>
                            </p:stCondLst>
                            <p:childTnLst>
                              <p:par>
                                <p:cTn id="30" presetID="22" presetClass="entr" presetSubtype="1" fill="hold" nodeType="afterEffect">
                                  <p:stCondLst>
                                    <p:cond delay="50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up)">
                                      <p:cBhvr>
                                        <p:cTn id="32" dur="500"/>
                                        <p:tgtEl>
                                          <p:spTgt spid="4">
                                            <p:txEl>
                                              <p:pRg st="2" end="2"/>
                                            </p:txEl>
                                          </p:spTgt>
                                        </p:tgtEl>
                                      </p:cBhvr>
                                    </p:animEffect>
                                  </p:childTnLst>
                                </p:cTn>
                              </p:par>
                            </p:childTnLst>
                          </p:cTn>
                        </p:par>
                        <p:par>
                          <p:cTn id="33" fill="hold">
                            <p:stCondLst>
                              <p:cond delay="2750"/>
                            </p:stCondLst>
                            <p:childTnLst>
                              <p:par>
                                <p:cTn id="34" presetID="22" presetClass="entr" presetSubtype="1" fill="hold" nodeType="afterEffect">
                                  <p:stCondLst>
                                    <p:cond delay="50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wipe(up)">
                                      <p:cBhvr>
                                        <p:cTn id="36" dur="500"/>
                                        <p:tgtEl>
                                          <p:spTgt spid="4">
                                            <p:txEl>
                                              <p:pRg st="3" end="3"/>
                                            </p:txEl>
                                          </p:spTgt>
                                        </p:tgtEl>
                                      </p:cBhvr>
                                    </p:animEffect>
                                  </p:childTnLst>
                                </p:cTn>
                              </p:par>
                            </p:childTnLst>
                          </p:cTn>
                        </p:par>
                        <p:par>
                          <p:cTn id="37" fill="hold">
                            <p:stCondLst>
                              <p:cond delay="3750"/>
                            </p:stCondLst>
                            <p:childTnLst>
                              <p:par>
                                <p:cTn id="38" presetID="22" presetClass="entr" presetSubtype="1" fill="hold" nodeType="afterEffect">
                                  <p:stCondLst>
                                    <p:cond delay="50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wipe(up)">
                                      <p:cBhvr>
                                        <p:cTn id="4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3615" y="1"/>
            <a:ext cx="8520185" cy="744849"/>
          </a:xfrm>
        </p:spPr>
        <p:txBody>
          <a:bodyPr>
            <a:normAutofit/>
          </a:bodyPr>
          <a:lstStyle/>
          <a:p>
            <a:r>
              <a:rPr lang="en-US" altLang="zh-CN" dirty="0" smtClean="0"/>
              <a:t>2.2 HTTP-cookie</a:t>
            </a:r>
            <a:endParaRPr lang="zh-CN" altLang="en-US" dirty="0"/>
          </a:p>
        </p:txBody>
      </p:sp>
      <p:sp>
        <p:nvSpPr>
          <p:cNvPr id="3" name="内容占位符 2"/>
          <p:cNvSpPr>
            <a:spLocks noGrp="1"/>
          </p:cNvSpPr>
          <p:nvPr>
            <p:ph idx="1"/>
          </p:nvPr>
        </p:nvSpPr>
        <p:spPr>
          <a:xfrm>
            <a:off x="468268" y="2332139"/>
            <a:ext cx="8170878" cy="562727"/>
          </a:xfrm>
          <a:solidFill>
            <a:srgbClr val="FFFF99"/>
          </a:solidFill>
          <a:ln>
            <a:solidFill>
              <a:schemeClr val="tx2">
                <a:lumMod val="40000"/>
                <a:lumOff val="60000"/>
              </a:schemeClr>
            </a:solidFill>
          </a:ln>
        </p:spPr>
        <p:txBody>
          <a:bodyPr>
            <a:normAutofit/>
          </a:bodyPr>
          <a:lstStyle/>
          <a:p>
            <a:pPr marL="0" indent="0">
              <a:buNone/>
            </a:pPr>
            <a:r>
              <a:rPr lang="zh-CN" altLang="en-US" dirty="0" smtClean="0">
                <a:latin typeface="Times New Roman" panose="02020603050405020304" pitchFamily="18" charset="0"/>
              </a:rPr>
              <a:t>现在的</a:t>
            </a:r>
            <a:r>
              <a:rPr lang="en-US" altLang="zh-CN" dirty="0" smtClean="0">
                <a:latin typeface="Times New Roman" panose="02020603050405020304" pitchFamily="18" charset="0"/>
              </a:rPr>
              <a:t>web</a:t>
            </a:r>
            <a:r>
              <a:rPr lang="zh-CN" altLang="en-US" dirty="0" smtClean="0">
                <a:latin typeface="Times New Roman" panose="02020603050405020304" pitchFamily="18" charset="0"/>
              </a:rPr>
              <a:t>网站都使用</a:t>
            </a:r>
            <a:r>
              <a:rPr lang="en-US" altLang="zh-CN" dirty="0" smtClean="0">
                <a:latin typeface="Times New Roman" panose="02020603050405020304" pitchFamily="18" charset="0"/>
              </a:rPr>
              <a:t>cookie</a:t>
            </a:r>
            <a:r>
              <a:rPr lang="zh-CN" altLang="en-US" dirty="0" smtClean="0">
                <a:latin typeface="Times New Roman" panose="02020603050405020304" pitchFamily="18" charset="0"/>
              </a:rPr>
              <a:t>来跟踪用户信息。</a:t>
            </a:r>
            <a:endParaRPr lang="zh-CN" altLang="en-US" dirty="0">
              <a:latin typeface="Times New Roman" panose="02020603050405020304" pitchFamily="18" charset="0"/>
            </a:endParaRPr>
          </a:p>
        </p:txBody>
      </p:sp>
      <p:sp>
        <p:nvSpPr>
          <p:cNvPr id="5" name="内容占位符 2"/>
          <p:cNvSpPr txBox="1">
            <a:spLocks/>
          </p:cNvSpPr>
          <p:nvPr/>
        </p:nvSpPr>
        <p:spPr>
          <a:xfrm>
            <a:off x="293615" y="3012312"/>
            <a:ext cx="8520185" cy="244053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Cookie</a:t>
            </a:r>
            <a:r>
              <a:rPr lang="zh-CN" altLang="en-US" dirty="0"/>
              <a:t>技术的</a:t>
            </a:r>
            <a:r>
              <a:rPr lang="en-US" altLang="zh-CN" dirty="0"/>
              <a:t>4</a:t>
            </a:r>
            <a:r>
              <a:rPr lang="zh-CN" altLang="en-US" dirty="0"/>
              <a:t>个组件：</a:t>
            </a:r>
            <a:endParaRPr lang="en-US" altLang="zh-CN" dirty="0"/>
          </a:p>
          <a:p>
            <a:pPr lvl="1" indent="-342900">
              <a:buFont typeface="+mj-lt"/>
              <a:buAutoNum type="arabicPeriod"/>
            </a:pPr>
            <a:r>
              <a:rPr lang="zh-CN" altLang="en-US" dirty="0"/>
              <a:t>在</a:t>
            </a:r>
            <a:r>
              <a:rPr lang="en-US" altLang="zh-CN" dirty="0"/>
              <a:t>HTTP</a:t>
            </a:r>
            <a:r>
              <a:rPr lang="zh-CN" altLang="en-US" dirty="0"/>
              <a:t>响应报文中有一个</a:t>
            </a:r>
            <a:r>
              <a:rPr lang="en-US" altLang="zh-CN" dirty="0"/>
              <a:t>cookie</a:t>
            </a:r>
            <a:r>
              <a:rPr lang="zh-CN" altLang="en-US" dirty="0"/>
              <a:t>首部行；</a:t>
            </a:r>
            <a:endParaRPr lang="en-US" altLang="zh-CN" dirty="0"/>
          </a:p>
          <a:p>
            <a:pPr lvl="1" indent="-342900">
              <a:buFont typeface="+mj-lt"/>
              <a:buAutoNum type="arabicPeriod"/>
            </a:pPr>
            <a:r>
              <a:rPr lang="zh-CN" altLang="en-US" dirty="0"/>
              <a:t>在</a:t>
            </a:r>
            <a:r>
              <a:rPr lang="en-US" altLang="zh-CN" dirty="0"/>
              <a:t>HTTP</a:t>
            </a:r>
            <a:r>
              <a:rPr lang="zh-CN" altLang="en-US" dirty="0"/>
              <a:t>请求报文中有一个</a:t>
            </a:r>
            <a:r>
              <a:rPr lang="en-US" altLang="zh-CN" dirty="0"/>
              <a:t>cookie</a:t>
            </a:r>
            <a:r>
              <a:rPr lang="zh-CN" altLang="en-US" dirty="0"/>
              <a:t>首部行；</a:t>
            </a:r>
            <a:endParaRPr lang="en-US" altLang="zh-CN" dirty="0"/>
          </a:p>
          <a:p>
            <a:pPr lvl="1" indent="-342900">
              <a:buFont typeface="+mj-lt"/>
              <a:buAutoNum type="arabicPeriod"/>
            </a:pPr>
            <a:r>
              <a:rPr lang="zh-CN" altLang="en-US" dirty="0"/>
              <a:t>在客户端系统中保留有一个</a:t>
            </a:r>
            <a:r>
              <a:rPr lang="en-US" altLang="zh-CN" dirty="0"/>
              <a:t>cookie</a:t>
            </a:r>
            <a:r>
              <a:rPr lang="zh-CN" altLang="en-US" dirty="0"/>
              <a:t>文件，由用户浏览器管理；</a:t>
            </a:r>
            <a:endParaRPr lang="en-US" altLang="zh-CN" dirty="0"/>
          </a:p>
          <a:p>
            <a:pPr lvl="1" indent="-342900">
              <a:buFont typeface="+mj-lt"/>
              <a:buAutoNum type="arabicPeriod"/>
            </a:pPr>
            <a:r>
              <a:rPr lang="zh-CN" altLang="en-US" dirty="0"/>
              <a:t>在</a:t>
            </a:r>
            <a:r>
              <a:rPr lang="en-US" altLang="zh-CN" dirty="0"/>
              <a:t>web</a:t>
            </a:r>
            <a:r>
              <a:rPr lang="zh-CN" altLang="en-US" dirty="0"/>
              <a:t>站点有一个后端数据库。</a:t>
            </a:r>
          </a:p>
        </p:txBody>
      </p:sp>
      <p:sp>
        <p:nvSpPr>
          <p:cNvPr id="7" name="内容占位符 2"/>
          <p:cNvSpPr txBox="1">
            <a:spLocks/>
          </p:cNvSpPr>
          <p:nvPr/>
        </p:nvSpPr>
        <p:spPr>
          <a:xfrm>
            <a:off x="293615" y="889233"/>
            <a:ext cx="8520185" cy="132546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rPr>
              <a:t>HTTP</a:t>
            </a:r>
            <a:r>
              <a:rPr lang="zh-CN" altLang="en-US" dirty="0">
                <a:latin typeface="Times New Roman" panose="02020603050405020304" pitchFamily="18" charset="0"/>
              </a:rPr>
              <a:t>是无状态协议（</a:t>
            </a:r>
            <a:r>
              <a:rPr lang="en-US" altLang="zh-CN" dirty="0">
                <a:latin typeface="Times New Roman" panose="02020603050405020304" pitchFamily="18" charset="0"/>
              </a:rPr>
              <a:t>stateless protocol</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a:r>
              <a:rPr lang="en-US" altLang="zh-CN" dirty="0">
                <a:latin typeface="Times New Roman" panose="02020603050405020304" pitchFamily="18" charset="0"/>
              </a:rPr>
              <a:t>HTTP</a:t>
            </a:r>
            <a:r>
              <a:rPr lang="zh-CN" altLang="en-US" dirty="0">
                <a:latin typeface="Times New Roman" panose="02020603050405020304" pitchFamily="18" charset="0"/>
              </a:rPr>
              <a:t>服务器最初不保存关于客户的任何信息；</a:t>
            </a:r>
            <a:endParaRPr lang="en-US" altLang="zh-CN" dirty="0">
              <a:latin typeface="Times New Roman" panose="02020603050405020304" pitchFamily="18" charset="0"/>
            </a:endParaRPr>
          </a:p>
          <a:p>
            <a:pPr lvl="1"/>
            <a:r>
              <a:rPr lang="zh-CN" altLang="en-US" dirty="0">
                <a:latin typeface="Times New Roman" panose="02020603050405020304" pitchFamily="18" charset="0"/>
              </a:rPr>
              <a:t>简化了服务器的设计。</a:t>
            </a:r>
          </a:p>
        </p:txBody>
      </p:sp>
    </p:spTree>
    <p:extLst>
      <p:ext uri="{BB962C8B-B14F-4D97-AF65-F5344CB8AC3E}">
        <p14:creationId xmlns:p14="http://schemas.microsoft.com/office/powerpoint/2010/main" val="135550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up)">
                                      <p:cBhvr>
                                        <p:cTn id="11" dur="500"/>
                                        <p:tgtEl>
                                          <p:spTgt spid="7">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up)">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bg/>
                                          </p:spTgt>
                                        </p:tgtEl>
                                        <p:attrNameLst>
                                          <p:attrName>style.visibility</p:attrName>
                                        </p:attrNameLst>
                                      </p:cBhvr>
                                      <p:to>
                                        <p:strVal val="visible"/>
                                      </p:to>
                                    </p:set>
                                    <p:animEffect transition="in" filter="wipe(left)">
                                      <p:cBhvr>
                                        <p:cTn id="20" dur="500"/>
                                        <p:tgtEl>
                                          <p:spTgt spid="3">
                                            <p:bg/>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left)">
                                      <p:cBhvr>
                                        <p:cTn id="25" dur="500"/>
                                        <p:tgtEl>
                                          <p:spTgt spid="3">
                                            <p:txEl>
                                              <p:pRg st="0" end="0"/>
                                            </p:txEl>
                                          </p:spTgt>
                                        </p:tgtEl>
                                      </p:cBhvr>
                                    </p:animEffect>
                                  </p:childTnLst>
                                </p:cTn>
                              </p:par>
                            </p:childTnLst>
                          </p:cTn>
                        </p:par>
                        <p:par>
                          <p:cTn id="26" fill="hold">
                            <p:stCondLst>
                              <p:cond delay="500"/>
                            </p:stCondLst>
                            <p:childTnLst>
                              <p:par>
                                <p:cTn id="27" presetID="22" presetClass="entr" presetSubtype="1" fill="hold" nodeType="afterEffect">
                                  <p:stCondLst>
                                    <p:cond delay="50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wipe(up)">
                                      <p:cBhvr>
                                        <p:cTn id="29" dur="500"/>
                                        <p:tgtEl>
                                          <p:spTgt spid="5">
                                            <p:txEl>
                                              <p:pRg st="0" end="0"/>
                                            </p:txEl>
                                          </p:spTgt>
                                        </p:tgtEl>
                                      </p:cBhvr>
                                    </p:animEffect>
                                  </p:childTnLst>
                                </p:cTn>
                              </p:par>
                            </p:childTnLst>
                          </p:cTn>
                        </p:par>
                        <p:par>
                          <p:cTn id="30" fill="hold">
                            <p:stCondLst>
                              <p:cond delay="1500"/>
                            </p:stCondLst>
                            <p:childTnLst>
                              <p:par>
                                <p:cTn id="31" presetID="22" presetClass="entr" presetSubtype="1" fill="hold" nodeType="afterEffect">
                                  <p:stCondLst>
                                    <p:cond delay="500"/>
                                  </p:stCondLst>
                                  <p:childTnLst>
                                    <p:set>
                                      <p:cBhvr>
                                        <p:cTn id="32" dur="1" fill="hold">
                                          <p:stCondLst>
                                            <p:cond delay="0"/>
                                          </p:stCondLst>
                                        </p:cTn>
                                        <p:tgtEl>
                                          <p:spTgt spid="5">
                                            <p:txEl>
                                              <p:pRg st="1" end="1"/>
                                            </p:txEl>
                                          </p:spTgt>
                                        </p:tgtEl>
                                        <p:attrNameLst>
                                          <p:attrName>style.visibility</p:attrName>
                                        </p:attrNameLst>
                                      </p:cBhvr>
                                      <p:to>
                                        <p:strVal val="visible"/>
                                      </p:to>
                                    </p:set>
                                    <p:animEffect transition="in" filter="wipe(up)">
                                      <p:cBhvr>
                                        <p:cTn id="33" dur="500"/>
                                        <p:tgtEl>
                                          <p:spTgt spid="5">
                                            <p:txEl>
                                              <p:pRg st="1" end="1"/>
                                            </p:txEl>
                                          </p:spTgt>
                                        </p:tgtEl>
                                      </p:cBhvr>
                                    </p:animEffect>
                                  </p:childTnLst>
                                </p:cTn>
                              </p:par>
                            </p:childTnLst>
                          </p:cTn>
                        </p:par>
                        <p:par>
                          <p:cTn id="34" fill="hold">
                            <p:stCondLst>
                              <p:cond delay="2500"/>
                            </p:stCondLst>
                            <p:childTnLst>
                              <p:par>
                                <p:cTn id="35" presetID="22" presetClass="entr" presetSubtype="1" fill="hold" nodeType="afterEffect">
                                  <p:stCondLst>
                                    <p:cond delay="50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wipe(up)">
                                      <p:cBhvr>
                                        <p:cTn id="37" dur="500"/>
                                        <p:tgtEl>
                                          <p:spTgt spid="5">
                                            <p:txEl>
                                              <p:pRg st="2" end="2"/>
                                            </p:txEl>
                                          </p:spTgt>
                                        </p:tgtEl>
                                      </p:cBhvr>
                                    </p:animEffect>
                                  </p:childTnLst>
                                </p:cTn>
                              </p:par>
                            </p:childTnLst>
                          </p:cTn>
                        </p:par>
                        <p:par>
                          <p:cTn id="38" fill="hold">
                            <p:stCondLst>
                              <p:cond delay="3500"/>
                            </p:stCondLst>
                            <p:childTnLst>
                              <p:par>
                                <p:cTn id="39" presetID="22" presetClass="entr" presetSubtype="1" fill="hold" nodeType="afterEffect">
                                  <p:stCondLst>
                                    <p:cond delay="500"/>
                                  </p:stCondLst>
                                  <p:childTnLst>
                                    <p:set>
                                      <p:cBhvr>
                                        <p:cTn id="40" dur="1" fill="hold">
                                          <p:stCondLst>
                                            <p:cond delay="0"/>
                                          </p:stCondLst>
                                        </p:cTn>
                                        <p:tgtEl>
                                          <p:spTgt spid="5">
                                            <p:txEl>
                                              <p:pRg st="3" end="3"/>
                                            </p:txEl>
                                          </p:spTgt>
                                        </p:tgtEl>
                                        <p:attrNameLst>
                                          <p:attrName>style.visibility</p:attrName>
                                        </p:attrNameLst>
                                      </p:cBhvr>
                                      <p:to>
                                        <p:strVal val="visible"/>
                                      </p:to>
                                    </p:set>
                                    <p:animEffect transition="in" filter="wipe(up)">
                                      <p:cBhvr>
                                        <p:cTn id="41" dur="500"/>
                                        <p:tgtEl>
                                          <p:spTgt spid="5">
                                            <p:txEl>
                                              <p:pRg st="3" end="3"/>
                                            </p:txEl>
                                          </p:spTgt>
                                        </p:tgtEl>
                                      </p:cBhvr>
                                    </p:animEffect>
                                  </p:childTnLst>
                                </p:cTn>
                              </p:par>
                            </p:childTnLst>
                          </p:cTn>
                        </p:par>
                        <p:par>
                          <p:cTn id="42" fill="hold">
                            <p:stCondLst>
                              <p:cond delay="4500"/>
                            </p:stCondLst>
                            <p:childTnLst>
                              <p:par>
                                <p:cTn id="43" presetID="22" presetClass="entr" presetSubtype="1" fill="hold" nodeType="afterEffect">
                                  <p:stCondLst>
                                    <p:cond delay="500"/>
                                  </p:stCondLst>
                                  <p:childTnLst>
                                    <p:set>
                                      <p:cBhvr>
                                        <p:cTn id="44" dur="1" fill="hold">
                                          <p:stCondLst>
                                            <p:cond delay="0"/>
                                          </p:stCondLst>
                                        </p:cTn>
                                        <p:tgtEl>
                                          <p:spTgt spid="5">
                                            <p:txEl>
                                              <p:pRg st="4" end="4"/>
                                            </p:txEl>
                                          </p:spTgt>
                                        </p:tgtEl>
                                        <p:attrNameLst>
                                          <p:attrName>style.visibility</p:attrName>
                                        </p:attrNameLst>
                                      </p:cBhvr>
                                      <p:to>
                                        <p:strVal val="visible"/>
                                      </p:to>
                                    </p:set>
                                    <p:animEffect transition="in" filter="wipe(up)">
                                      <p:cBhvr>
                                        <p:cTn id="4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2"/>
          <p:cNvSpPr>
            <a:spLocks noGrp="1" noChangeArrowheads="1"/>
          </p:cNvSpPr>
          <p:nvPr>
            <p:ph type="title"/>
          </p:nvPr>
        </p:nvSpPr>
        <p:spPr>
          <a:xfrm>
            <a:off x="304801" y="833375"/>
            <a:ext cx="8508999" cy="526162"/>
          </a:xfrm>
        </p:spPr>
        <p:txBody>
          <a:bodyPr>
            <a:normAutofit/>
          </a:bodyPr>
          <a:lstStyle/>
          <a:p>
            <a:r>
              <a:rPr lang="en-US" altLang="zh-CN" sz="2800" i="1" u="sng" dirty="0">
                <a:effectLst>
                  <a:outerShdw blurRad="38100" dist="38100" dir="2700000" algn="tl">
                    <a:srgbClr val="000000">
                      <a:alpha val="43137"/>
                    </a:srgbClr>
                  </a:outerShdw>
                </a:effectLst>
                <a:latin typeface="+mn-lt"/>
                <a:ea typeface="+mn-ea"/>
              </a:rPr>
              <a:t>Cookies</a:t>
            </a:r>
            <a:r>
              <a:rPr lang="zh-CN" altLang="en-US" sz="2800" i="1" u="sng" dirty="0">
                <a:effectLst>
                  <a:outerShdw blurRad="38100" dist="38100" dir="2700000" algn="tl">
                    <a:srgbClr val="000000">
                      <a:alpha val="43137"/>
                    </a:srgbClr>
                  </a:outerShdw>
                </a:effectLst>
                <a:latin typeface="+mn-lt"/>
                <a:ea typeface="+mn-ea"/>
              </a:rPr>
              <a:t>如何跟踪用户状态信息？</a:t>
            </a:r>
            <a:endParaRPr lang="en-US" altLang="zh-CN" sz="2800" i="1" u="sng" dirty="0">
              <a:effectLst>
                <a:outerShdw blurRad="38100" dist="38100" dir="2700000" algn="tl">
                  <a:srgbClr val="000000">
                    <a:alpha val="43137"/>
                  </a:srgbClr>
                </a:outerShdw>
              </a:effectLst>
              <a:latin typeface="+mn-lt"/>
              <a:ea typeface="+mn-ea"/>
            </a:endParaRPr>
          </a:p>
        </p:txBody>
      </p:sp>
      <p:sp>
        <p:nvSpPr>
          <p:cNvPr id="87046" name="Text Box 5"/>
          <p:cNvSpPr txBox="1">
            <a:spLocks noChangeArrowheads="1"/>
          </p:cNvSpPr>
          <p:nvPr/>
        </p:nvSpPr>
        <p:spPr bwMode="auto">
          <a:xfrm>
            <a:off x="1581382" y="2513003"/>
            <a:ext cx="63511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500" dirty="0">
                <a:solidFill>
                  <a:srgbClr val="CC0000"/>
                </a:solidFill>
                <a:latin typeface="Arial" panose="020B0604020202020204" pitchFamily="34" charset="0"/>
              </a:rPr>
              <a:t>client</a:t>
            </a:r>
          </a:p>
        </p:txBody>
      </p:sp>
      <p:sp>
        <p:nvSpPr>
          <p:cNvPr id="87047" name="Text Box 6"/>
          <p:cNvSpPr txBox="1">
            <a:spLocks noChangeArrowheads="1"/>
          </p:cNvSpPr>
          <p:nvPr/>
        </p:nvSpPr>
        <p:spPr bwMode="auto">
          <a:xfrm>
            <a:off x="5654978" y="2587884"/>
            <a:ext cx="147989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500" dirty="0">
                <a:solidFill>
                  <a:srgbClr val="C00000"/>
                </a:solidFill>
                <a:latin typeface="Arial" panose="020B0604020202020204" pitchFamily="34" charset="0"/>
              </a:rPr>
              <a:t>Amazon s</a:t>
            </a:r>
            <a:r>
              <a:rPr lang="en-US" altLang="zh-CN" sz="1500" dirty="0">
                <a:solidFill>
                  <a:srgbClr val="CC0000"/>
                </a:solidFill>
                <a:latin typeface="Arial" panose="020B0604020202020204" pitchFamily="34" charset="0"/>
              </a:rPr>
              <a:t>erver</a:t>
            </a:r>
          </a:p>
        </p:txBody>
      </p:sp>
      <p:grpSp>
        <p:nvGrpSpPr>
          <p:cNvPr id="2" name="Group 90"/>
          <p:cNvGrpSpPr>
            <a:grpSpLocks/>
          </p:cNvGrpSpPr>
          <p:nvPr/>
        </p:nvGrpSpPr>
        <p:grpSpPr bwMode="auto">
          <a:xfrm>
            <a:off x="2661693" y="4965563"/>
            <a:ext cx="2561035" cy="378619"/>
            <a:chOff x="1346" y="2660"/>
            <a:chExt cx="2151" cy="318"/>
          </a:xfrm>
        </p:grpSpPr>
        <p:sp>
          <p:nvSpPr>
            <p:cNvPr id="87128" name="Line 16"/>
            <p:cNvSpPr>
              <a:spLocks noChangeShapeType="1"/>
            </p:cNvSpPr>
            <p:nvPr/>
          </p:nvSpPr>
          <p:spPr bwMode="auto">
            <a:xfrm flipH="1">
              <a:off x="1346" y="2660"/>
              <a:ext cx="2151" cy="25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grpSp>
          <p:nvGrpSpPr>
            <p:cNvPr id="87129" name="Group 17"/>
            <p:cNvGrpSpPr>
              <a:grpSpLocks/>
            </p:cNvGrpSpPr>
            <p:nvPr/>
          </p:nvGrpSpPr>
          <p:grpSpPr bwMode="auto">
            <a:xfrm>
              <a:off x="1553" y="2694"/>
              <a:ext cx="1706" cy="284"/>
              <a:chOff x="3268" y="2846"/>
              <a:chExt cx="1706" cy="284"/>
            </a:xfrm>
          </p:grpSpPr>
          <p:sp>
            <p:nvSpPr>
              <p:cNvPr id="87130" name="Rectangle 18"/>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Comic Sans MS" panose="030F0702030302020204" pitchFamily="66" charset="0"/>
                </a:endParaRPr>
              </a:p>
            </p:txBody>
          </p:sp>
          <p:sp>
            <p:nvSpPr>
              <p:cNvPr id="87131" name="Text Box 19"/>
              <p:cNvSpPr txBox="1">
                <a:spLocks noChangeArrowheads="1"/>
              </p:cNvSpPr>
              <p:nvPr/>
            </p:nvSpPr>
            <p:spPr bwMode="auto">
              <a:xfrm>
                <a:off x="3268" y="2846"/>
                <a:ext cx="1705" cy="284"/>
              </a:xfrm>
              <a:prstGeom prst="rect">
                <a:avLst/>
              </a:prstGeom>
              <a:solidFill>
                <a:schemeClr val="bg1"/>
              </a:solidFill>
              <a:ln w="9525">
                <a:solidFill>
                  <a:schemeClr val="tx1"/>
                </a:solidFill>
                <a:miter lim="800000"/>
                <a:headEnd/>
                <a:tailEnd/>
              </a:ln>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zh-CN" altLang="en-US" sz="1600" dirty="0">
                    <a:latin typeface="Times New Roman" panose="02020603050405020304" pitchFamily="18" charset="0"/>
                    <a:ea typeface="+mn-ea"/>
                  </a:rPr>
                  <a:t>通常</a:t>
                </a:r>
                <a:r>
                  <a:rPr lang="en-US" altLang="zh-CN" sz="1600" dirty="0">
                    <a:latin typeface="Times New Roman" panose="02020603050405020304" pitchFamily="18" charset="0"/>
                    <a:ea typeface="+mn-ea"/>
                  </a:rPr>
                  <a:t>HTTP</a:t>
                </a:r>
                <a:r>
                  <a:rPr lang="zh-CN" altLang="en-US" sz="1600" dirty="0">
                    <a:latin typeface="Times New Roman" panose="02020603050405020304" pitchFamily="18" charset="0"/>
                    <a:ea typeface="+mn-ea"/>
                  </a:rPr>
                  <a:t>响应报文</a:t>
                </a:r>
                <a:endParaRPr lang="en-US" altLang="zh-CN" sz="1600" dirty="0">
                  <a:latin typeface="Times New Roman" panose="02020603050405020304" pitchFamily="18" charset="0"/>
                  <a:ea typeface="+mn-ea"/>
                </a:endParaRPr>
              </a:p>
            </p:txBody>
          </p:sp>
        </p:grpSp>
      </p:grpSp>
      <p:grpSp>
        <p:nvGrpSpPr>
          <p:cNvPr id="4" name="Group 94"/>
          <p:cNvGrpSpPr>
            <a:grpSpLocks/>
          </p:cNvGrpSpPr>
          <p:nvPr/>
        </p:nvGrpSpPr>
        <p:grpSpPr bwMode="auto">
          <a:xfrm>
            <a:off x="2661692" y="6325455"/>
            <a:ext cx="2526506" cy="388143"/>
            <a:chOff x="1346" y="3597"/>
            <a:chExt cx="2122" cy="326"/>
          </a:xfrm>
        </p:grpSpPr>
        <p:sp>
          <p:nvSpPr>
            <p:cNvPr id="87124" name="Line 24"/>
            <p:cNvSpPr>
              <a:spLocks noChangeShapeType="1"/>
            </p:cNvSpPr>
            <p:nvPr/>
          </p:nvSpPr>
          <p:spPr bwMode="auto">
            <a:xfrm flipH="1">
              <a:off x="1346" y="3597"/>
              <a:ext cx="2122" cy="29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grpSp>
          <p:nvGrpSpPr>
            <p:cNvPr id="87125" name="Group 25"/>
            <p:cNvGrpSpPr>
              <a:grpSpLocks/>
            </p:cNvGrpSpPr>
            <p:nvPr/>
          </p:nvGrpSpPr>
          <p:grpSpPr bwMode="auto">
            <a:xfrm>
              <a:off x="1552" y="3635"/>
              <a:ext cx="1743" cy="288"/>
              <a:chOff x="3268" y="2856"/>
              <a:chExt cx="1743" cy="288"/>
            </a:xfrm>
          </p:grpSpPr>
          <p:sp>
            <p:nvSpPr>
              <p:cNvPr id="87126" name="Rectangle 26"/>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Comic Sans MS" panose="030F0702030302020204" pitchFamily="66" charset="0"/>
                </a:endParaRPr>
              </a:p>
            </p:txBody>
          </p:sp>
          <p:sp>
            <p:nvSpPr>
              <p:cNvPr id="87127" name="Text Box 27"/>
              <p:cNvSpPr txBox="1">
                <a:spLocks noChangeArrowheads="1"/>
              </p:cNvSpPr>
              <p:nvPr/>
            </p:nvSpPr>
            <p:spPr bwMode="auto">
              <a:xfrm>
                <a:off x="3268" y="2860"/>
                <a:ext cx="1743" cy="284"/>
              </a:xfrm>
              <a:prstGeom prst="rect">
                <a:avLst/>
              </a:prstGeom>
              <a:solidFill>
                <a:schemeClr val="bg1"/>
              </a:solidFill>
              <a:ln w="9525">
                <a:solidFill>
                  <a:schemeClr val="tx1"/>
                </a:solidFill>
                <a:miter lim="800000"/>
                <a:headEnd/>
                <a:tailEnd/>
              </a:ln>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zh-CN" altLang="en-US" sz="1600" dirty="0">
                    <a:latin typeface="Times New Roman" panose="02020603050405020304" pitchFamily="18" charset="0"/>
                    <a:ea typeface="+mn-ea"/>
                  </a:rPr>
                  <a:t>通常</a:t>
                </a:r>
                <a:r>
                  <a:rPr lang="en-US" altLang="zh-CN" sz="1600" dirty="0">
                    <a:latin typeface="Times New Roman" panose="02020603050405020304" pitchFamily="18" charset="0"/>
                    <a:ea typeface="+mn-ea"/>
                  </a:rPr>
                  <a:t>HTTP</a:t>
                </a:r>
                <a:r>
                  <a:rPr lang="zh-CN" altLang="en-US" sz="1600" dirty="0">
                    <a:latin typeface="Times New Roman" panose="02020603050405020304" pitchFamily="18" charset="0"/>
                    <a:ea typeface="+mn-ea"/>
                  </a:rPr>
                  <a:t>响应报文</a:t>
                </a:r>
                <a:endParaRPr lang="en-US" altLang="zh-CN" sz="1600" dirty="0">
                  <a:latin typeface="Times New Roman" panose="02020603050405020304" pitchFamily="18" charset="0"/>
                  <a:ea typeface="+mn-ea"/>
                </a:endParaRPr>
              </a:p>
            </p:txBody>
          </p:sp>
        </p:grpSp>
      </p:grpSp>
      <p:sp>
        <p:nvSpPr>
          <p:cNvPr id="50235" name="Text Box 59"/>
          <p:cNvSpPr txBox="1">
            <a:spLocks noChangeArrowheads="1"/>
          </p:cNvSpPr>
          <p:nvPr/>
        </p:nvSpPr>
        <p:spPr bwMode="auto">
          <a:xfrm>
            <a:off x="1736194" y="3566779"/>
            <a:ext cx="8888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zh-CN" sz="1200" dirty="0">
                <a:latin typeface="Arial" panose="020B0604020202020204" pitchFamily="34" charset="0"/>
              </a:rPr>
              <a:t>cookie file</a:t>
            </a:r>
          </a:p>
        </p:txBody>
      </p:sp>
      <p:sp>
        <p:nvSpPr>
          <p:cNvPr id="50242" name="Text Box 66"/>
          <p:cNvSpPr txBox="1">
            <a:spLocks noChangeArrowheads="1"/>
          </p:cNvSpPr>
          <p:nvPr/>
        </p:nvSpPr>
        <p:spPr bwMode="auto">
          <a:xfrm>
            <a:off x="1118755" y="5317545"/>
            <a:ext cx="9621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zh-CN" altLang="en-US" sz="1400" b="1" dirty="0">
                <a:latin typeface="Arial" panose="020B0604020202020204" pitchFamily="34" charset="0"/>
              </a:rPr>
              <a:t>一星期后</a:t>
            </a:r>
            <a:r>
              <a:rPr lang="en-US" altLang="zh-CN" sz="1400" b="1" dirty="0">
                <a:latin typeface="Arial" panose="020B0604020202020204" pitchFamily="34" charset="0"/>
              </a:rPr>
              <a:t>:</a:t>
            </a:r>
          </a:p>
        </p:txBody>
      </p:sp>
      <p:grpSp>
        <p:nvGrpSpPr>
          <p:cNvPr id="6" name="Group 89"/>
          <p:cNvGrpSpPr>
            <a:grpSpLocks/>
          </p:cNvGrpSpPr>
          <p:nvPr/>
        </p:nvGrpSpPr>
        <p:grpSpPr bwMode="auto">
          <a:xfrm>
            <a:off x="2716460" y="4417307"/>
            <a:ext cx="4304106" cy="623888"/>
            <a:chOff x="1392" y="2261"/>
            <a:chExt cx="3615" cy="524"/>
          </a:xfrm>
        </p:grpSpPr>
        <p:sp>
          <p:nvSpPr>
            <p:cNvPr id="87117" name="Line 12"/>
            <p:cNvSpPr>
              <a:spLocks noChangeShapeType="1"/>
            </p:cNvSpPr>
            <p:nvPr/>
          </p:nvSpPr>
          <p:spPr bwMode="auto">
            <a:xfrm>
              <a:off x="1392" y="2357"/>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87118" name="Text Box 15"/>
            <p:cNvSpPr txBox="1">
              <a:spLocks noChangeArrowheads="1"/>
            </p:cNvSpPr>
            <p:nvPr/>
          </p:nvSpPr>
          <p:spPr bwMode="auto">
            <a:xfrm>
              <a:off x="1548" y="2261"/>
              <a:ext cx="1689" cy="470"/>
            </a:xfrm>
            <a:prstGeom prst="rect">
              <a:avLst/>
            </a:prstGeom>
            <a:solidFill>
              <a:schemeClr val="bg1"/>
            </a:solidFill>
            <a:ln w="9525">
              <a:solidFill>
                <a:schemeClr val="tx1"/>
              </a:solidFill>
              <a:miter lim="800000"/>
              <a:headEnd/>
              <a:tailEnd/>
            </a:ln>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zh-CN" altLang="en-US" sz="1600" dirty="0">
                  <a:latin typeface="Times New Roman" panose="02020603050405020304" pitchFamily="18" charset="0"/>
                  <a:ea typeface="+mn-ea"/>
                </a:rPr>
                <a:t>通常</a:t>
              </a:r>
              <a:r>
                <a:rPr lang="en-US" altLang="zh-CN" sz="1600" dirty="0">
                  <a:latin typeface="Times New Roman" panose="02020603050405020304" pitchFamily="18" charset="0"/>
                  <a:ea typeface="+mn-ea"/>
                </a:rPr>
                <a:t>HTTP</a:t>
              </a:r>
              <a:r>
                <a:rPr lang="zh-CN" altLang="en-US" sz="1600" dirty="0">
                  <a:latin typeface="Times New Roman" panose="02020603050405020304" pitchFamily="18" charset="0"/>
                  <a:ea typeface="+mn-ea"/>
                </a:rPr>
                <a:t>请求报文</a:t>
              </a:r>
              <a:endParaRPr lang="en-US" altLang="zh-CN" sz="1600" dirty="0">
                <a:latin typeface="Times New Roman" panose="02020603050405020304" pitchFamily="18" charset="0"/>
                <a:ea typeface="+mn-ea"/>
              </a:endParaRPr>
            </a:p>
            <a:p>
              <a:pPr algn="ctr">
                <a:lnSpc>
                  <a:spcPct val="80000"/>
                </a:lnSpc>
                <a:spcBef>
                  <a:spcPct val="0"/>
                </a:spcBef>
                <a:buClrTx/>
                <a:buSzTx/>
                <a:buFontTx/>
                <a:buNone/>
              </a:pPr>
              <a:r>
                <a:rPr lang="en-US" altLang="zh-CN" sz="1800" b="1" dirty="0">
                  <a:latin typeface="Times New Roman" panose="02020603050405020304" pitchFamily="18" charset="0"/>
                  <a:ea typeface="+mn-ea"/>
                </a:rPr>
                <a:t>cookie: 1678</a:t>
              </a:r>
            </a:p>
          </p:txBody>
        </p:sp>
        <p:sp>
          <p:nvSpPr>
            <p:cNvPr id="87119" name="Text Box 28"/>
            <p:cNvSpPr txBox="1">
              <a:spLocks noChangeArrowheads="1"/>
            </p:cNvSpPr>
            <p:nvPr/>
          </p:nvSpPr>
          <p:spPr bwMode="auto">
            <a:xfrm>
              <a:off x="3551" y="2346"/>
              <a:ext cx="758"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solidFill>
                    <a:srgbClr val="000099"/>
                  </a:solidFill>
                  <a:latin typeface="Arial" panose="020B0604020202020204" pitchFamily="34" charset="0"/>
                </a:rPr>
                <a:t>cookie-</a:t>
              </a:r>
            </a:p>
            <a:p>
              <a:pPr algn="ctr">
                <a:lnSpc>
                  <a:spcPct val="100000"/>
                </a:lnSpc>
                <a:spcBef>
                  <a:spcPct val="0"/>
                </a:spcBef>
                <a:buClrTx/>
                <a:buSzTx/>
                <a:buFontTx/>
                <a:buNone/>
              </a:pPr>
              <a:r>
                <a:rPr lang="zh-CN" altLang="en-US" sz="1400" dirty="0">
                  <a:solidFill>
                    <a:srgbClr val="000099"/>
                  </a:solidFill>
                  <a:latin typeface="Arial" panose="020B0604020202020204" pitchFamily="34" charset="0"/>
                </a:rPr>
                <a:t>特定动作</a:t>
              </a:r>
              <a:endParaRPr lang="en-US" altLang="zh-CN" sz="1400" dirty="0">
                <a:solidFill>
                  <a:srgbClr val="000099"/>
                </a:solidFill>
                <a:latin typeface="Arial" panose="020B0604020202020204" pitchFamily="34" charset="0"/>
              </a:endParaRPr>
            </a:p>
          </p:txBody>
        </p:sp>
        <p:sp>
          <p:nvSpPr>
            <p:cNvPr id="87120" name="Line 42"/>
            <p:cNvSpPr>
              <a:spLocks noChangeShapeType="1"/>
            </p:cNvSpPr>
            <p:nvPr/>
          </p:nvSpPr>
          <p:spPr bwMode="auto">
            <a:xfrm flipV="1">
              <a:off x="4315" y="2367"/>
              <a:ext cx="692" cy="26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grpSp>
          <p:nvGrpSpPr>
            <p:cNvPr id="87121" name="Group 83"/>
            <p:cNvGrpSpPr>
              <a:grpSpLocks/>
            </p:cNvGrpSpPr>
            <p:nvPr/>
          </p:nvGrpSpPr>
          <p:grpSpPr bwMode="auto">
            <a:xfrm>
              <a:off x="4409" y="2363"/>
              <a:ext cx="463" cy="252"/>
              <a:chOff x="4409" y="2273"/>
              <a:chExt cx="463" cy="252"/>
            </a:xfrm>
          </p:grpSpPr>
          <p:sp>
            <p:nvSpPr>
              <p:cNvPr id="87122" name="Rectangle 72"/>
              <p:cNvSpPr>
                <a:spLocks noChangeArrowheads="1"/>
              </p:cNvSpPr>
              <p:nvPr/>
            </p:nvSpPr>
            <p:spPr bwMode="auto">
              <a:xfrm>
                <a:off x="4409" y="2365"/>
                <a:ext cx="384" cy="9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Comic Sans MS" panose="030F0702030302020204" pitchFamily="66" charset="0"/>
                </a:endParaRPr>
              </a:p>
            </p:txBody>
          </p:sp>
          <p:sp>
            <p:nvSpPr>
              <p:cNvPr id="87123" name="Text Box 43"/>
              <p:cNvSpPr txBox="1">
                <a:spLocks noChangeArrowheads="1"/>
              </p:cNvSpPr>
              <p:nvPr/>
            </p:nvSpPr>
            <p:spPr bwMode="auto">
              <a:xfrm>
                <a:off x="4426" y="2273"/>
                <a:ext cx="44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zh-CN" altLang="en-US" sz="1350" dirty="0">
                    <a:latin typeface="Arial" panose="020B0604020202020204" pitchFamily="34" charset="0"/>
                  </a:rPr>
                  <a:t>访问</a:t>
                </a:r>
                <a:endParaRPr lang="en-US" altLang="zh-CN" sz="1350" dirty="0">
                  <a:latin typeface="Arial" panose="020B0604020202020204" pitchFamily="34" charset="0"/>
                </a:endParaRPr>
              </a:p>
            </p:txBody>
          </p:sp>
        </p:grpSp>
      </p:grpSp>
      <p:grpSp>
        <p:nvGrpSpPr>
          <p:cNvPr id="87053" name="Group 81"/>
          <p:cNvGrpSpPr>
            <a:grpSpLocks/>
          </p:cNvGrpSpPr>
          <p:nvPr/>
        </p:nvGrpSpPr>
        <p:grpSpPr bwMode="auto">
          <a:xfrm>
            <a:off x="1736300" y="3193032"/>
            <a:ext cx="872929" cy="423863"/>
            <a:chOff x="476" y="1047"/>
            <a:chExt cx="987" cy="486"/>
          </a:xfrm>
        </p:grpSpPr>
        <p:sp>
          <p:nvSpPr>
            <p:cNvPr id="87115" name="AutoShape 67"/>
            <p:cNvSpPr>
              <a:spLocks noChangeArrowheads="1"/>
            </p:cNvSpPr>
            <p:nvPr/>
          </p:nvSpPr>
          <p:spPr bwMode="auto">
            <a:xfrm>
              <a:off x="527" y="1047"/>
              <a:ext cx="921" cy="486"/>
            </a:xfrm>
            <a:prstGeom prst="can">
              <a:avLst>
                <a:gd name="adj" fmla="val 25000"/>
              </a:avLst>
            </a:prstGeom>
            <a:solidFill>
              <a:schemeClr val="accent2"/>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Comic Sans MS" panose="030F0702030302020204" pitchFamily="66" charset="0"/>
              </a:endParaRPr>
            </a:p>
          </p:txBody>
        </p:sp>
        <p:sp>
          <p:nvSpPr>
            <p:cNvPr id="87116" name="Text Box 60"/>
            <p:cNvSpPr txBox="1">
              <a:spLocks noChangeArrowheads="1"/>
            </p:cNvSpPr>
            <p:nvPr/>
          </p:nvSpPr>
          <p:spPr bwMode="auto">
            <a:xfrm>
              <a:off x="476" y="1205"/>
              <a:ext cx="987"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zh-CN" sz="1100" b="1" dirty="0" err="1">
                  <a:solidFill>
                    <a:srgbClr val="FF0000"/>
                  </a:solidFill>
                  <a:latin typeface="Arial" panose="020B0604020202020204" pitchFamily="34" charset="0"/>
                </a:rPr>
                <a:t>ebay</a:t>
              </a:r>
              <a:r>
                <a:rPr lang="en-US" altLang="zh-CN" sz="1100" b="1" dirty="0">
                  <a:solidFill>
                    <a:srgbClr val="FF0000"/>
                  </a:solidFill>
                  <a:latin typeface="Arial" panose="020B0604020202020204" pitchFamily="34" charset="0"/>
                </a:rPr>
                <a:t> 8734</a:t>
              </a:r>
            </a:p>
          </p:txBody>
        </p:sp>
      </p:grpSp>
      <p:grpSp>
        <p:nvGrpSpPr>
          <p:cNvPr id="9" name="Group 95"/>
          <p:cNvGrpSpPr>
            <a:grpSpLocks/>
          </p:cNvGrpSpPr>
          <p:nvPr/>
        </p:nvGrpSpPr>
        <p:grpSpPr bwMode="auto">
          <a:xfrm>
            <a:off x="2661693" y="3288119"/>
            <a:ext cx="4481511" cy="982265"/>
            <a:chOff x="1346" y="1319"/>
            <a:chExt cx="3770" cy="825"/>
          </a:xfrm>
        </p:grpSpPr>
        <p:sp>
          <p:nvSpPr>
            <p:cNvPr id="87108" name="Line 4"/>
            <p:cNvSpPr>
              <a:spLocks noChangeShapeType="1"/>
            </p:cNvSpPr>
            <p:nvPr/>
          </p:nvSpPr>
          <p:spPr bwMode="auto">
            <a:xfrm>
              <a:off x="1346" y="1319"/>
              <a:ext cx="2169" cy="27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87109" name="Text Box 8"/>
            <p:cNvSpPr txBox="1">
              <a:spLocks noChangeArrowheads="1"/>
            </p:cNvSpPr>
            <p:nvPr/>
          </p:nvSpPr>
          <p:spPr bwMode="auto">
            <a:xfrm>
              <a:off x="1554" y="1327"/>
              <a:ext cx="1689" cy="284"/>
            </a:xfrm>
            <a:prstGeom prst="rect">
              <a:avLst/>
            </a:prstGeom>
            <a:solidFill>
              <a:schemeClr val="bg1"/>
            </a:solidFill>
            <a:ln w="9525">
              <a:solidFill>
                <a:schemeClr val="tx1"/>
              </a:solidFill>
              <a:miter lim="800000"/>
              <a:headEnd/>
              <a:tailEnd/>
            </a:ln>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zh-CN" altLang="en-US" sz="1600" dirty="0">
                  <a:latin typeface="Times New Roman" panose="02020603050405020304" pitchFamily="18" charset="0"/>
                  <a:ea typeface="+mn-ea"/>
                </a:rPr>
                <a:t>通常</a:t>
              </a:r>
              <a:r>
                <a:rPr lang="en-US" altLang="zh-CN" sz="1600" dirty="0">
                  <a:latin typeface="Times New Roman" panose="02020603050405020304" pitchFamily="18" charset="0"/>
                  <a:ea typeface="+mn-ea"/>
                </a:rPr>
                <a:t>HTTP</a:t>
              </a:r>
              <a:r>
                <a:rPr lang="zh-CN" altLang="en-US" sz="1600" dirty="0">
                  <a:latin typeface="Times New Roman" panose="02020603050405020304" pitchFamily="18" charset="0"/>
                  <a:ea typeface="+mn-ea"/>
                </a:rPr>
                <a:t>请求报文</a:t>
              </a:r>
              <a:endParaRPr lang="en-US" altLang="zh-CN" sz="1600" dirty="0">
                <a:latin typeface="Times New Roman" panose="02020603050405020304" pitchFamily="18" charset="0"/>
                <a:ea typeface="+mn-ea"/>
              </a:endParaRPr>
            </a:p>
          </p:txBody>
        </p:sp>
        <p:sp>
          <p:nvSpPr>
            <p:cNvPr id="87110" name="Text Box 31"/>
            <p:cNvSpPr txBox="1">
              <a:spLocks noChangeArrowheads="1"/>
            </p:cNvSpPr>
            <p:nvPr/>
          </p:nvSpPr>
          <p:spPr bwMode="auto">
            <a:xfrm>
              <a:off x="3222" y="1357"/>
              <a:ext cx="1364"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zh-CN" altLang="en-US" sz="1400" dirty="0">
                  <a:solidFill>
                    <a:srgbClr val="000099"/>
                  </a:solidFill>
                  <a:latin typeface="Arial" panose="020B0604020202020204" pitchFamily="34" charset="0"/>
                </a:rPr>
                <a:t>服务器为用户产生</a:t>
              </a:r>
              <a:endParaRPr lang="en-US" altLang="zh-CN" sz="1400" dirty="0">
                <a:solidFill>
                  <a:srgbClr val="000099"/>
                </a:solidFill>
                <a:latin typeface="Arial" panose="020B0604020202020204" pitchFamily="34" charset="0"/>
              </a:endParaRPr>
            </a:p>
            <a:p>
              <a:pPr algn="ctr">
                <a:lnSpc>
                  <a:spcPct val="100000"/>
                </a:lnSpc>
                <a:spcBef>
                  <a:spcPct val="0"/>
                </a:spcBef>
                <a:buClrTx/>
                <a:buSzTx/>
                <a:buFontTx/>
                <a:buNone/>
              </a:pPr>
              <a:r>
                <a:rPr lang="en-US" altLang="zh-CN" sz="1400" dirty="0">
                  <a:solidFill>
                    <a:srgbClr val="000099"/>
                  </a:solidFill>
                  <a:latin typeface="Arial" panose="020B0604020202020204" pitchFamily="34" charset="0"/>
                </a:rPr>
                <a:t> ID=1678</a:t>
              </a:r>
            </a:p>
          </p:txBody>
        </p:sp>
        <p:grpSp>
          <p:nvGrpSpPr>
            <p:cNvPr id="87111" name="Group 82"/>
            <p:cNvGrpSpPr>
              <a:grpSpLocks/>
            </p:cNvGrpSpPr>
            <p:nvPr/>
          </p:nvGrpSpPr>
          <p:grpSpPr bwMode="auto">
            <a:xfrm>
              <a:off x="4377" y="1730"/>
              <a:ext cx="739" cy="414"/>
              <a:chOff x="4377" y="1640"/>
              <a:chExt cx="739" cy="414"/>
            </a:xfrm>
          </p:grpSpPr>
          <p:sp>
            <p:nvSpPr>
              <p:cNvPr id="87112" name="Line 40"/>
              <p:cNvSpPr>
                <a:spLocks noChangeShapeType="1"/>
              </p:cNvSpPr>
              <p:nvPr/>
            </p:nvSpPr>
            <p:spPr bwMode="auto">
              <a:xfrm>
                <a:off x="4377" y="1640"/>
                <a:ext cx="659" cy="4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87113" name="Rectangle 73"/>
              <p:cNvSpPr>
                <a:spLocks noChangeArrowheads="1"/>
              </p:cNvSpPr>
              <p:nvPr/>
            </p:nvSpPr>
            <p:spPr bwMode="auto">
              <a:xfrm>
                <a:off x="4470" y="1729"/>
                <a:ext cx="602" cy="2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Comic Sans MS" panose="030F0702030302020204" pitchFamily="66" charset="0"/>
                </a:endParaRPr>
              </a:p>
            </p:txBody>
          </p:sp>
          <p:sp>
            <p:nvSpPr>
              <p:cNvPr id="87114" name="Text Box 41"/>
              <p:cNvSpPr txBox="1">
                <a:spLocks noChangeArrowheads="1"/>
              </p:cNvSpPr>
              <p:nvPr/>
            </p:nvSpPr>
            <p:spPr bwMode="auto">
              <a:xfrm>
                <a:off x="4381" y="1702"/>
                <a:ext cx="735"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75000"/>
                  </a:lnSpc>
                  <a:spcBef>
                    <a:spcPct val="0"/>
                  </a:spcBef>
                  <a:buClrTx/>
                  <a:buSzTx/>
                  <a:buFontTx/>
                  <a:buNone/>
                </a:pPr>
                <a:r>
                  <a:rPr lang="zh-CN" altLang="en-US" sz="1350" dirty="0">
                    <a:latin typeface="Arial" panose="020B0604020202020204" pitchFamily="34" charset="0"/>
                  </a:rPr>
                  <a:t>产生记录</a:t>
                </a:r>
                <a:endParaRPr lang="en-US" altLang="zh-CN" sz="1350" dirty="0">
                  <a:latin typeface="Arial" panose="020B0604020202020204" pitchFamily="34" charset="0"/>
                </a:endParaRPr>
              </a:p>
            </p:txBody>
          </p:sp>
        </p:grpSp>
      </p:grpSp>
      <p:grpSp>
        <p:nvGrpSpPr>
          <p:cNvPr id="11" name="Group 88"/>
          <p:cNvGrpSpPr>
            <a:grpSpLocks/>
          </p:cNvGrpSpPr>
          <p:nvPr/>
        </p:nvGrpSpPr>
        <p:grpSpPr bwMode="auto">
          <a:xfrm>
            <a:off x="1631400" y="3703651"/>
            <a:ext cx="3591803" cy="734430"/>
            <a:chOff x="357" y="1632"/>
            <a:chExt cx="3129" cy="791"/>
          </a:xfrm>
        </p:grpSpPr>
        <p:sp>
          <p:nvSpPr>
            <p:cNvPr id="87103" name="Line 9"/>
            <p:cNvSpPr>
              <a:spLocks noChangeShapeType="1"/>
            </p:cNvSpPr>
            <p:nvPr/>
          </p:nvSpPr>
          <p:spPr bwMode="auto">
            <a:xfrm flipH="1">
              <a:off x="1255" y="1637"/>
              <a:ext cx="2231" cy="28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87104" name="Text Box 11"/>
            <p:cNvSpPr txBox="1">
              <a:spLocks noChangeArrowheads="1"/>
            </p:cNvSpPr>
            <p:nvPr/>
          </p:nvSpPr>
          <p:spPr bwMode="auto">
            <a:xfrm>
              <a:off x="1484" y="1632"/>
              <a:ext cx="1733" cy="603"/>
            </a:xfrm>
            <a:prstGeom prst="rect">
              <a:avLst/>
            </a:prstGeom>
            <a:solidFill>
              <a:schemeClr val="bg1"/>
            </a:solidFill>
            <a:ln w="9525">
              <a:solidFill>
                <a:schemeClr val="tx1"/>
              </a:solidFill>
              <a:miter lim="800000"/>
              <a:headEnd/>
              <a:tailEnd/>
            </a:ln>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zh-CN" altLang="en-US" sz="1600" dirty="0">
                  <a:latin typeface="Times New Roman" panose="02020603050405020304" pitchFamily="18" charset="0"/>
                  <a:ea typeface="+mn-ea"/>
                </a:rPr>
                <a:t>通常</a:t>
              </a:r>
              <a:r>
                <a:rPr lang="en-US" altLang="zh-CN" sz="1600" dirty="0">
                  <a:latin typeface="Times New Roman" panose="02020603050405020304" pitchFamily="18" charset="0"/>
                  <a:ea typeface="+mn-ea"/>
                </a:rPr>
                <a:t>HTTP</a:t>
              </a:r>
              <a:r>
                <a:rPr lang="zh-CN" altLang="en-US" sz="1600" dirty="0">
                  <a:latin typeface="Times New Roman" panose="02020603050405020304" pitchFamily="18" charset="0"/>
                  <a:ea typeface="+mn-ea"/>
                </a:rPr>
                <a:t>响应报文</a:t>
              </a:r>
              <a:endParaRPr lang="en-US" altLang="zh-CN" sz="1600" dirty="0">
                <a:latin typeface="Times New Roman" panose="02020603050405020304" pitchFamily="18" charset="0"/>
                <a:ea typeface="+mn-ea"/>
              </a:endParaRPr>
            </a:p>
            <a:p>
              <a:pPr algn="ctr">
                <a:lnSpc>
                  <a:spcPct val="80000"/>
                </a:lnSpc>
                <a:spcBef>
                  <a:spcPct val="0"/>
                </a:spcBef>
                <a:buClrTx/>
                <a:buSzTx/>
                <a:buFontTx/>
                <a:buNone/>
              </a:pPr>
              <a:r>
                <a:rPr lang="en-US" altLang="zh-CN" sz="1800" b="1" dirty="0">
                  <a:latin typeface="Times New Roman" panose="02020603050405020304" pitchFamily="18" charset="0"/>
                  <a:ea typeface="+mn-ea"/>
                </a:rPr>
                <a:t>set-cookie: 1678 </a:t>
              </a:r>
            </a:p>
          </p:txBody>
        </p:sp>
        <p:grpSp>
          <p:nvGrpSpPr>
            <p:cNvPr id="87105" name="Group 76"/>
            <p:cNvGrpSpPr>
              <a:grpSpLocks/>
            </p:cNvGrpSpPr>
            <p:nvPr/>
          </p:nvGrpSpPr>
          <p:grpSpPr bwMode="auto">
            <a:xfrm>
              <a:off x="357" y="1919"/>
              <a:ext cx="974" cy="504"/>
              <a:chOff x="582" y="1829"/>
              <a:chExt cx="974" cy="504"/>
            </a:xfrm>
          </p:grpSpPr>
          <p:sp>
            <p:nvSpPr>
              <p:cNvPr id="87106" name="AutoShape 74"/>
              <p:cNvSpPr>
                <a:spLocks noChangeArrowheads="1"/>
              </p:cNvSpPr>
              <p:nvPr/>
            </p:nvSpPr>
            <p:spPr bwMode="auto">
              <a:xfrm>
                <a:off x="686" y="1829"/>
                <a:ext cx="754" cy="439"/>
              </a:xfrm>
              <a:prstGeom prst="can">
                <a:avLst>
                  <a:gd name="adj" fmla="val 25000"/>
                </a:avLst>
              </a:prstGeom>
              <a:solidFill>
                <a:schemeClr val="accent2"/>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Comic Sans MS" panose="030F0702030302020204" pitchFamily="66" charset="0"/>
                </a:endParaRPr>
              </a:p>
            </p:txBody>
          </p:sp>
          <p:sp>
            <p:nvSpPr>
              <p:cNvPr id="87107" name="Text Box 75"/>
              <p:cNvSpPr txBox="1">
                <a:spLocks noChangeArrowheads="1"/>
              </p:cNvSpPr>
              <p:nvPr/>
            </p:nvSpPr>
            <p:spPr bwMode="auto">
              <a:xfrm>
                <a:off x="582" y="1869"/>
                <a:ext cx="974"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100" b="1" dirty="0" err="1">
                    <a:solidFill>
                      <a:srgbClr val="FF0000"/>
                    </a:solidFill>
                    <a:latin typeface="Arial" panose="020B0604020202020204" pitchFamily="34" charset="0"/>
                  </a:rPr>
                  <a:t>ebay</a:t>
                </a:r>
                <a:r>
                  <a:rPr lang="en-US" altLang="zh-CN" sz="1100" b="1" dirty="0">
                    <a:solidFill>
                      <a:srgbClr val="FF0000"/>
                    </a:solidFill>
                    <a:latin typeface="Arial" panose="020B0604020202020204" pitchFamily="34" charset="0"/>
                  </a:rPr>
                  <a:t> 8734</a:t>
                </a:r>
              </a:p>
              <a:p>
                <a:pPr algn="ctr">
                  <a:lnSpc>
                    <a:spcPct val="100000"/>
                  </a:lnSpc>
                  <a:spcBef>
                    <a:spcPct val="0"/>
                  </a:spcBef>
                  <a:buClrTx/>
                  <a:buSzTx/>
                  <a:buFontTx/>
                  <a:buNone/>
                </a:pPr>
                <a:r>
                  <a:rPr lang="en-US" altLang="zh-CN" sz="1100" b="1" dirty="0" smtClean="0">
                    <a:solidFill>
                      <a:srgbClr val="FF0000"/>
                    </a:solidFill>
                    <a:latin typeface="Arial" panose="020B0604020202020204" pitchFamily="34" charset="0"/>
                  </a:rPr>
                  <a:t>Amazon 1678</a:t>
                </a:r>
                <a:endParaRPr lang="en-US" altLang="zh-CN" sz="1050" b="1" dirty="0">
                  <a:solidFill>
                    <a:schemeClr val="bg1"/>
                  </a:solidFill>
                  <a:latin typeface="Arial" panose="020B0604020202020204" pitchFamily="34" charset="0"/>
                </a:endParaRPr>
              </a:p>
            </p:txBody>
          </p:sp>
        </p:grpSp>
      </p:grpSp>
      <p:grpSp>
        <p:nvGrpSpPr>
          <p:cNvPr id="13" name="Group 93"/>
          <p:cNvGrpSpPr>
            <a:grpSpLocks/>
          </p:cNvGrpSpPr>
          <p:nvPr/>
        </p:nvGrpSpPr>
        <p:grpSpPr bwMode="auto">
          <a:xfrm>
            <a:off x="2661693" y="5020250"/>
            <a:ext cx="4437454" cy="1378739"/>
            <a:chOff x="1346" y="2543"/>
            <a:chExt cx="3727" cy="1158"/>
          </a:xfrm>
        </p:grpSpPr>
        <p:sp>
          <p:nvSpPr>
            <p:cNvPr id="87098" name="Line 20"/>
            <p:cNvSpPr>
              <a:spLocks noChangeShapeType="1"/>
            </p:cNvSpPr>
            <p:nvPr/>
          </p:nvSpPr>
          <p:spPr bwMode="auto">
            <a:xfrm>
              <a:off x="1346" y="3205"/>
              <a:ext cx="2216" cy="23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87099" name="Text Box 23"/>
            <p:cNvSpPr txBox="1">
              <a:spLocks noChangeArrowheads="1"/>
            </p:cNvSpPr>
            <p:nvPr/>
          </p:nvSpPr>
          <p:spPr bwMode="auto">
            <a:xfrm>
              <a:off x="1561" y="3171"/>
              <a:ext cx="1734" cy="470"/>
            </a:xfrm>
            <a:prstGeom prst="rect">
              <a:avLst/>
            </a:prstGeom>
            <a:solidFill>
              <a:schemeClr val="bg1"/>
            </a:solidFill>
            <a:ln w="9525">
              <a:solidFill>
                <a:schemeClr val="tx1"/>
              </a:solidFill>
              <a:miter lim="800000"/>
              <a:headEnd/>
              <a:tailEnd/>
            </a:ln>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zh-CN" altLang="en-US" sz="1600" dirty="0">
                  <a:latin typeface="Times New Roman" panose="02020603050405020304" pitchFamily="18" charset="0"/>
                  <a:ea typeface="+mn-ea"/>
                </a:rPr>
                <a:t>通常</a:t>
              </a:r>
              <a:r>
                <a:rPr lang="en-US" altLang="zh-CN" sz="1600" dirty="0">
                  <a:latin typeface="Times New Roman" panose="02020603050405020304" pitchFamily="18" charset="0"/>
                  <a:ea typeface="+mn-ea"/>
                </a:rPr>
                <a:t>HTTP</a:t>
              </a:r>
              <a:r>
                <a:rPr lang="zh-CN" altLang="en-US" sz="1600" dirty="0">
                  <a:latin typeface="Times New Roman" panose="02020603050405020304" pitchFamily="18" charset="0"/>
                  <a:ea typeface="+mn-ea"/>
                </a:rPr>
                <a:t>请求报文</a:t>
              </a:r>
              <a:endParaRPr lang="en-US" altLang="zh-CN" sz="1600" dirty="0">
                <a:latin typeface="Times New Roman" panose="02020603050405020304" pitchFamily="18" charset="0"/>
                <a:ea typeface="+mn-ea"/>
              </a:endParaRPr>
            </a:p>
            <a:p>
              <a:pPr algn="ctr">
                <a:lnSpc>
                  <a:spcPct val="80000"/>
                </a:lnSpc>
                <a:spcBef>
                  <a:spcPct val="0"/>
                </a:spcBef>
                <a:buClrTx/>
                <a:buSzTx/>
                <a:buFontTx/>
                <a:buNone/>
              </a:pPr>
              <a:r>
                <a:rPr lang="en-US" altLang="zh-CN" sz="1800" b="1" dirty="0">
                  <a:latin typeface="Times New Roman" panose="02020603050405020304" pitchFamily="18" charset="0"/>
                  <a:ea typeface="+mn-ea"/>
                </a:rPr>
                <a:t>cookie: 1678</a:t>
              </a:r>
            </a:p>
          </p:txBody>
        </p:sp>
        <p:sp>
          <p:nvSpPr>
            <p:cNvPr id="87100" name="Text Box 29"/>
            <p:cNvSpPr txBox="1">
              <a:spLocks noChangeArrowheads="1"/>
            </p:cNvSpPr>
            <p:nvPr/>
          </p:nvSpPr>
          <p:spPr bwMode="auto">
            <a:xfrm>
              <a:off x="3588" y="3262"/>
              <a:ext cx="758"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solidFill>
                    <a:srgbClr val="000099"/>
                  </a:solidFill>
                  <a:latin typeface="Arial" panose="020B0604020202020204" pitchFamily="34" charset="0"/>
                </a:rPr>
                <a:t>cookie-</a:t>
              </a:r>
            </a:p>
            <a:p>
              <a:pPr algn="ctr">
                <a:lnSpc>
                  <a:spcPct val="100000"/>
                </a:lnSpc>
                <a:spcBef>
                  <a:spcPct val="0"/>
                </a:spcBef>
                <a:buClrTx/>
                <a:buSzTx/>
                <a:buFontTx/>
                <a:buNone/>
              </a:pPr>
              <a:r>
                <a:rPr lang="zh-CN" altLang="en-US" sz="1400" dirty="0">
                  <a:solidFill>
                    <a:srgbClr val="000099"/>
                  </a:solidFill>
                  <a:latin typeface="Arial" panose="020B0604020202020204" pitchFamily="34" charset="0"/>
                </a:rPr>
                <a:t>特定动作</a:t>
              </a:r>
              <a:endParaRPr lang="en-US" altLang="zh-CN" sz="1400" dirty="0">
                <a:solidFill>
                  <a:srgbClr val="000099"/>
                </a:solidFill>
                <a:latin typeface="Arial" panose="020B0604020202020204" pitchFamily="34" charset="0"/>
              </a:endParaRPr>
            </a:p>
          </p:txBody>
        </p:sp>
        <p:sp>
          <p:nvSpPr>
            <p:cNvPr id="87101" name="Line 44"/>
            <p:cNvSpPr>
              <a:spLocks noChangeShapeType="1"/>
            </p:cNvSpPr>
            <p:nvPr/>
          </p:nvSpPr>
          <p:spPr bwMode="auto">
            <a:xfrm flipV="1">
              <a:off x="4286" y="2543"/>
              <a:ext cx="787" cy="86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87102" name="Text Box 71"/>
            <p:cNvSpPr txBox="1">
              <a:spLocks noChangeArrowheads="1"/>
            </p:cNvSpPr>
            <p:nvPr/>
          </p:nvSpPr>
          <p:spPr bwMode="auto">
            <a:xfrm>
              <a:off x="4359" y="2939"/>
              <a:ext cx="446" cy="2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zh-CN" altLang="en-US" sz="1350" dirty="0">
                  <a:latin typeface="Arial" panose="020B0604020202020204" pitchFamily="34" charset="0"/>
                </a:rPr>
                <a:t>访问</a:t>
              </a:r>
              <a:endParaRPr lang="en-US" altLang="zh-CN" sz="1350" dirty="0">
                <a:latin typeface="Arial" panose="020B0604020202020204" pitchFamily="34" charset="0"/>
              </a:endParaRPr>
            </a:p>
          </p:txBody>
        </p:sp>
      </p:grpSp>
      <p:grpSp>
        <p:nvGrpSpPr>
          <p:cNvPr id="14" name="Group 77"/>
          <p:cNvGrpSpPr>
            <a:grpSpLocks/>
          </p:cNvGrpSpPr>
          <p:nvPr/>
        </p:nvGrpSpPr>
        <p:grpSpPr bwMode="auto">
          <a:xfrm>
            <a:off x="1624727" y="5768425"/>
            <a:ext cx="1104056" cy="478969"/>
            <a:chOff x="628" y="1784"/>
            <a:chExt cx="1064" cy="490"/>
          </a:xfrm>
        </p:grpSpPr>
        <p:sp>
          <p:nvSpPr>
            <p:cNvPr id="87096" name="AutoShape 78"/>
            <p:cNvSpPr>
              <a:spLocks noChangeArrowheads="1"/>
            </p:cNvSpPr>
            <p:nvPr/>
          </p:nvSpPr>
          <p:spPr bwMode="auto">
            <a:xfrm>
              <a:off x="743" y="1784"/>
              <a:ext cx="829" cy="448"/>
            </a:xfrm>
            <a:prstGeom prst="can">
              <a:avLst>
                <a:gd name="adj" fmla="val 25000"/>
              </a:avLst>
            </a:prstGeom>
            <a:solidFill>
              <a:schemeClr val="accent2"/>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800">
                <a:latin typeface="Comic Sans MS" panose="030F0702030302020204" pitchFamily="66" charset="0"/>
              </a:endParaRPr>
            </a:p>
          </p:txBody>
        </p:sp>
        <p:sp>
          <p:nvSpPr>
            <p:cNvPr id="87097" name="Text Box 79"/>
            <p:cNvSpPr txBox="1">
              <a:spLocks noChangeArrowheads="1"/>
            </p:cNvSpPr>
            <p:nvPr/>
          </p:nvSpPr>
          <p:spPr bwMode="auto">
            <a:xfrm>
              <a:off x="628" y="1833"/>
              <a:ext cx="106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100" b="1" dirty="0" err="1">
                  <a:solidFill>
                    <a:srgbClr val="FF0000"/>
                  </a:solidFill>
                  <a:latin typeface="Arial" panose="020B0604020202020204" pitchFamily="34" charset="0"/>
                </a:rPr>
                <a:t>ebay</a:t>
              </a:r>
              <a:r>
                <a:rPr lang="en-US" altLang="zh-CN" sz="1100" b="1" dirty="0">
                  <a:solidFill>
                    <a:srgbClr val="FF0000"/>
                  </a:solidFill>
                  <a:latin typeface="Arial" panose="020B0604020202020204" pitchFamily="34" charset="0"/>
                </a:rPr>
                <a:t> 8734</a:t>
              </a:r>
            </a:p>
            <a:p>
              <a:pPr algn="ctr">
                <a:lnSpc>
                  <a:spcPct val="100000"/>
                </a:lnSpc>
                <a:spcBef>
                  <a:spcPct val="0"/>
                </a:spcBef>
                <a:buClrTx/>
                <a:buSzTx/>
                <a:buFontTx/>
                <a:buNone/>
              </a:pPr>
              <a:r>
                <a:rPr lang="en-US" altLang="zh-CN" sz="1100" b="1" dirty="0">
                  <a:solidFill>
                    <a:srgbClr val="FF0000"/>
                  </a:solidFill>
                  <a:latin typeface="Arial" panose="020B0604020202020204" pitchFamily="34" charset="0"/>
                </a:rPr>
                <a:t>A</a:t>
              </a:r>
              <a:r>
                <a:rPr lang="en-US" altLang="zh-CN" sz="1100" b="1" dirty="0" smtClean="0">
                  <a:solidFill>
                    <a:srgbClr val="FF0000"/>
                  </a:solidFill>
                  <a:latin typeface="Arial" panose="020B0604020202020204" pitchFamily="34" charset="0"/>
                </a:rPr>
                <a:t>mazon </a:t>
              </a:r>
              <a:r>
                <a:rPr lang="en-US" altLang="zh-CN" sz="1100" b="1" dirty="0">
                  <a:solidFill>
                    <a:srgbClr val="FF0000"/>
                  </a:solidFill>
                  <a:latin typeface="Arial" panose="020B0604020202020204" pitchFamily="34" charset="0"/>
                </a:rPr>
                <a:t>1678</a:t>
              </a:r>
            </a:p>
          </p:txBody>
        </p:sp>
      </p:grpSp>
      <p:sp>
        <p:nvSpPr>
          <p:cNvPr id="87058" name="Text Box 80"/>
          <p:cNvSpPr txBox="1">
            <a:spLocks noChangeArrowheads="1"/>
          </p:cNvSpPr>
          <p:nvPr/>
        </p:nvSpPr>
        <p:spPr bwMode="auto">
          <a:xfrm>
            <a:off x="7014856" y="4954120"/>
            <a:ext cx="10823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zh-CN" altLang="en-US" sz="1400" dirty="0">
                <a:solidFill>
                  <a:srgbClr val="CC0000"/>
                </a:solidFill>
                <a:latin typeface="Arial" panose="020B0604020202020204" pitchFamily="34" charset="0"/>
              </a:rPr>
              <a:t>后端数据库</a:t>
            </a:r>
            <a:endParaRPr lang="en-US" altLang="zh-CN" sz="1400" dirty="0">
              <a:solidFill>
                <a:srgbClr val="CC0000"/>
              </a:solidFill>
              <a:latin typeface="Arial" panose="020B0604020202020204" pitchFamily="34" charset="0"/>
            </a:endParaRPr>
          </a:p>
        </p:txBody>
      </p:sp>
      <p:sp>
        <p:nvSpPr>
          <p:cNvPr id="87059" name="AutoShape 327"/>
          <p:cNvSpPr>
            <a:spLocks noChangeArrowheads="1"/>
          </p:cNvSpPr>
          <p:nvPr/>
        </p:nvSpPr>
        <p:spPr bwMode="auto">
          <a:xfrm>
            <a:off x="7143204" y="4152551"/>
            <a:ext cx="444104" cy="731005"/>
          </a:xfrm>
          <a:prstGeom prst="can">
            <a:avLst>
              <a:gd name="adj" fmla="val 31004"/>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87060" name="Group 63"/>
          <p:cNvGrpSpPr>
            <a:grpSpLocks/>
          </p:cNvGrpSpPr>
          <p:nvPr/>
        </p:nvGrpSpPr>
        <p:grpSpPr bwMode="auto">
          <a:xfrm>
            <a:off x="5140408" y="2458731"/>
            <a:ext cx="480215" cy="676988"/>
            <a:chOff x="4140" y="429"/>
            <a:chExt cx="1425" cy="2396"/>
          </a:xfrm>
        </p:grpSpPr>
        <p:sp>
          <p:nvSpPr>
            <p:cNvPr id="87064" name="Freeform 64"/>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7065" name="Rectangle 65"/>
            <p:cNvSpPr>
              <a:spLocks noChangeArrowheads="1"/>
            </p:cNvSpPr>
            <p:nvPr/>
          </p:nvSpPr>
          <p:spPr bwMode="auto">
            <a:xfrm>
              <a:off x="4206" y="429"/>
              <a:ext cx="1045"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87066" name="Freeform 66"/>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7067" name="Freeform 67"/>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7068" name="Rectangle 68"/>
            <p:cNvSpPr>
              <a:spLocks noChangeArrowheads="1"/>
            </p:cNvSpPr>
            <p:nvPr/>
          </p:nvSpPr>
          <p:spPr bwMode="auto">
            <a:xfrm>
              <a:off x="4212" y="695"/>
              <a:ext cx="594" cy="44"/>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87069" name="Group 69"/>
            <p:cNvGrpSpPr>
              <a:grpSpLocks/>
            </p:cNvGrpSpPr>
            <p:nvPr/>
          </p:nvGrpSpPr>
          <p:grpSpPr bwMode="auto">
            <a:xfrm>
              <a:off x="4749" y="668"/>
              <a:ext cx="581" cy="145"/>
              <a:chOff x="614" y="2568"/>
              <a:chExt cx="725" cy="139"/>
            </a:xfrm>
          </p:grpSpPr>
          <p:sp>
            <p:nvSpPr>
              <p:cNvPr id="87094" name="AutoShape 70"/>
              <p:cNvSpPr>
                <a:spLocks noChangeArrowheads="1"/>
              </p:cNvSpPr>
              <p:nvPr/>
            </p:nvSpPr>
            <p:spPr bwMode="auto">
              <a:xfrm>
                <a:off x="616"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87095" name="AutoShape 71"/>
              <p:cNvSpPr>
                <a:spLocks noChangeArrowheads="1"/>
              </p:cNvSpPr>
              <p:nvPr/>
            </p:nvSpPr>
            <p:spPr bwMode="auto">
              <a:xfrm>
                <a:off x="630" y="2580"/>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87070" name="Rectangle 72"/>
            <p:cNvSpPr>
              <a:spLocks noChangeArrowheads="1"/>
            </p:cNvSpPr>
            <p:nvPr/>
          </p:nvSpPr>
          <p:spPr bwMode="auto">
            <a:xfrm>
              <a:off x="4223" y="1021"/>
              <a:ext cx="600" cy="44"/>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87071" name="Group 73"/>
            <p:cNvGrpSpPr>
              <a:grpSpLocks/>
            </p:cNvGrpSpPr>
            <p:nvPr/>
          </p:nvGrpSpPr>
          <p:grpSpPr bwMode="auto">
            <a:xfrm>
              <a:off x="4747" y="994"/>
              <a:ext cx="581" cy="134"/>
              <a:chOff x="614" y="2568"/>
              <a:chExt cx="725" cy="139"/>
            </a:xfrm>
          </p:grpSpPr>
          <p:sp>
            <p:nvSpPr>
              <p:cNvPr id="87092" name="AutoShape 74"/>
              <p:cNvSpPr>
                <a:spLocks noChangeArrowheads="1"/>
              </p:cNvSpPr>
              <p:nvPr/>
            </p:nvSpPr>
            <p:spPr bwMode="auto">
              <a:xfrm>
                <a:off x="612" y="2570"/>
                <a:ext cx="728"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87093" name="AutoShape 75"/>
              <p:cNvSpPr>
                <a:spLocks noChangeArrowheads="1"/>
              </p:cNvSpPr>
              <p:nvPr/>
            </p:nvSpPr>
            <p:spPr bwMode="auto">
              <a:xfrm>
                <a:off x="625" y="2585"/>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87072" name="Rectangle 76"/>
            <p:cNvSpPr>
              <a:spLocks noChangeArrowheads="1"/>
            </p:cNvSpPr>
            <p:nvPr/>
          </p:nvSpPr>
          <p:spPr bwMode="auto">
            <a:xfrm>
              <a:off x="4217" y="1356"/>
              <a:ext cx="594" cy="49"/>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87073" name="Rectangle 77"/>
            <p:cNvSpPr>
              <a:spLocks noChangeArrowheads="1"/>
            </p:cNvSpPr>
            <p:nvPr/>
          </p:nvSpPr>
          <p:spPr bwMode="auto">
            <a:xfrm>
              <a:off x="4228" y="1657"/>
              <a:ext cx="594" cy="44"/>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87074" name="Group 78"/>
            <p:cNvGrpSpPr>
              <a:grpSpLocks/>
            </p:cNvGrpSpPr>
            <p:nvPr/>
          </p:nvGrpSpPr>
          <p:grpSpPr bwMode="auto">
            <a:xfrm>
              <a:off x="4735" y="1627"/>
              <a:ext cx="582" cy="151"/>
              <a:chOff x="614" y="2568"/>
              <a:chExt cx="725" cy="139"/>
            </a:xfrm>
          </p:grpSpPr>
          <p:sp>
            <p:nvSpPr>
              <p:cNvPr id="87090" name="AutoShape 79"/>
              <p:cNvSpPr>
                <a:spLocks noChangeArrowheads="1"/>
              </p:cNvSpPr>
              <p:nvPr/>
            </p:nvSpPr>
            <p:spPr bwMode="auto">
              <a:xfrm>
                <a:off x="613" y="2568"/>
                <a:ext cx="727"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87091" name="AutoShape 80"/>
              <p:cNvSpPr>
                <a:spLocks noChangeArrowheads="1"/>
              </p:cNvSpPr>
              <p:nvPr/>
            </p:nvSpPr>
            <p:spPr bwMode="auto">
              <a:xfrm>
                <a:off x="627" y="2586"/>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87075" name="Freeform 81"/>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87076" name="Group 82"/>
            <p:cNvGrpSpPr>
              <a:grpSpLocks/>
            </p:cNvGrpSpPr>
            <p:nvPr/>
          </p:nvGrpSpPr>
          <p:grpSpPr bwMode="auto">
            <a:xfrm>
              <a:off x="4739" y="1327"/>
              <a:ext cx="582" cy="139"/>
              <a:chOff x="614" y="2568"/>
              <a:chExt cx="725" cy="139"/>
            </a:xfrm>
          </p:grpSpPr>
          <p:sp>
            <p:nvSpPr>
              <p:cNvPr id="87088" name="AutoShape 83"/>
              <p:cNvSpPr>
                <a:spLocks noChangeArrowheads="1"/>
              </p:cNvSpPr>
              <p:nvPr/>
            </p:nvSpPr>
            <p:spPr bwMode="auto">
              <a:xfrm>
                <a:off x="615" y="2567"/>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87089" name="AutoShape 84"/>
              <p:cNvSpPr>
                <a:spLocks noChangeArrowheads="1"/>
              </p:cNvSpPr>
              <p:nvPr/>
            </p:nvSpPr>
            <p:spPr bwMode="auto">
              <a:xfrm>
                <a:off x="629" y="2582"/>
                <a:ext cx="692"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87077" name="Rectangle 85"/>
            <p:cNvSpPr>
              <a:spLocks noChangeArrowheads="1"/>
            </p:cNvSpPr>
            <p:nvPr/>
          </p:nvSpPr>
          <p:spPr bwMode="auto">
            <a:xfrm>
              <a:off x="5251" y="429"/>
              <a:ext cx="66"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87078" name="Freeform 86"/>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7079" name="Freeform 87"/>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7080" name="Oval 88"/>
            <p:cNvSpPr>
              <a:spLocks noChangeArrowheads="1"/>
            </p:cNvSpPr>
            <p:nvPr/>
          </p:nvSpPr>
          <p:spPr bwMode="auto">
            <a:xfrm>
              <a:off x="5515" y="2613"/>
              <a:ext cx="50"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87081" name="Freeform 89"/>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7082" name="AutoShape 90"/>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87083" name="AutoShape 91"/>
            <p:cNvSpPr>
              <a:spLocks noChangeArrowheads="1"/>
            </p:cNvSpPr>
            <p:nvPr/>
          </p:nvSpPr>
          <p:spPr bwMode="auto">
            <a:xfrm>
              <a:off x="4206" y="2712"/>
              <a:ext cx="1067" cy="84"/>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87084" name="Oval 92"/>
            <p:cNvSpPr>
              <a:spLocks noChangeArrowheads="1"/>
            </p:cNvSpPr>
            <p:nvPr/>
          </p:nvSpPr>
          <p:spPr bwMode="auto">
            <a:xfrm>
              <a:off x="4311" y="2381"/>
              <a:ext cx="154"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87085" name="Oval 93"/>
            <p:cNvSpPr>
              <a:spLocks noChangeArrowheads="1"/>
            </p:cNvSpPr>
            <p:nvPr/>
          </p:nvSpPr>
          <p:spPr bwMode="auto">
            <a:xfrm>
              <a:off x="4487" y="2386"/>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lnSpc>
                  <a:spcPct val="100000"/>
                </a:lnSpc>
                <a:spcBef>
                  <a:spcPct val="0"/>
                </a:spcBef>
                <a:buClrTx/>
                <a:buSzTx/>
                <a:buFontTx/>
                <a:buNone/>
              </a:pPr>
              <a:endParaRPr lang="zh-CN" altLang="zh-CN" sz="1350">
                <a:solidFill>
                  <a:srgbClr val="FF0000"/>
                </a:solidFill>
                <a:latin typeface="Arial" panose="020B0604020202020204" pitchFamily="34" charset="0"/>
                <a:cs typeface="Arial" panose="020B0604020202020204" pitchFamily="34" charset="0"/>
              </a:endParaRPr>
            </a:p>
          </p:txBody>
        </p:sp>
        <p:sp>
          <p:nvSpPr>
            <p:cNvPr id="87086" name="Oval 94"/>
            <p:cNvSpPr>
              <a:spLocks noChangeArrowheads="1"/>
            </p:cNvSpPr>
            <p:nvPr/>
          </p:nvSpPr>
          <p:spPr bwMode="auto">
            <a:xfrm>
              <a:off x="4663" y="2381"/>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87087" name="Rectangle 95"/>
            <p:cNvSpPr>
              <a:spLocks noChangeArrowheads="1"/>
            </p:cNvSpPr>
            <p:nvPr/>
          </p:nvSpPr>
          <p:spPr bwMode="auto">
            <a:xfrm>
              <a:off x="5064" y="1834"/>
              <a:ext cx="83" cy="764"/>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grpSp>
        <p:nvGrpSpPr>
          <p:cNvPr id="87061" name="Group 96"/>
          <p:cNvGrpSpPr>
            <a:grpSpLocks/>
          </p:cNvGrpSpPr>
          <p:nvPr/>
        </p:nvGrpSpPr>
        <p:grpSpPr bwMode="auto">
          <a:xfrm>
            <a:off x="1979290" y="2444640"/>
            <a:ext cx="799454" cy="743670"/>
            <a:chOff x="-44" y="1473"/>
            <a:chExt cx="981" cy="1105"/>
          </a:xfrm>
        </p:grpSpPr>
        <p:pic>
          <p:nvPicPr>
            <p:cNvPr id="87062" name="Picture 97"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63" name="Freeform 98"/>
            <p:cNvSpPr>
              <a:spLocks/>
            </p:cNvSpPr>
            <p:nvPr/>
          </p:nvSpPr>
          <p:spPr bwMode="auto">
            <a:xfrm flipH="1">
              <a:off x="374" y="1579"/>
              <a:ext cx="477" cy="506"/>
            </a:xfrm>
            <a:custGeom>
              <a:avLst/>
              <a:gdLst>
                <a:gd name="T0" fmla="*/ 0 w 356"/>
                <a:gd name="T1" fmla="*/ 0 h 368"/>
                <a:gd name="T2" fmla="*/ 13459 w 356"/>
                <a:gd name="T3" fmla="*/ 887 h 368"/>
                <a:gd name="T4" fmla="*/ 15967 w 356"/>
                <a:gd name="T5" fmla="*/ 18491 h 368"/>
                <a:gd name="T6" fmla="*/ 3519 w 356"/>
                <a:gd name="T7" fmla="*/ 2312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sz="1350"/>
            </a:p>
          </p:txBody>
        </p:sp>
      </p:grpSp>
      <p:sp>
        <p:nvSpPr>
          <p:cNvPr id="91" name="标题 1"/>
          <p:cNvSpPr txBox="1">
            <a:spLocks/>
          </p:cNvSpPr>
          <p:nvPr/>
        </p:nvSpPr>
        <p:spPr>
          <a:xfrm>
            <a:off x="293615" y="1"/>
            <a:ext cx="8520185" cy="744849"/>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altLang="zh-CN" dirty="0" smtClean="0">
                <a:latin typeface="Times New Roman" panose="02020603050405020304" pitchFamily="18" charset="0"/>
                <a:cs typeface="Times New Roman" panose="02020603050405020304" pitchFamily="18" charset="0"/>
              </a:rPr>
              <a:t>2.2 </a:t>
            </a:r>
            <a:r>
              <a:rPr lang="en-US" altLang="zh-CN" dirty="0">
                <a:latin typeface="Times New Roman" panose="02020603050405020304" pitchFamily="18" charset="0"/>
                <a:cs typeface="Times New Roman" panose="02020603050405020304" pitchFamily="18" charset="0"/>
              </a:rPr>
              <a:t>HTTP-cookie</a:t>
            </a:r>
            <a:endParaRPr lang="zh-CN" altLang="en-US" dirty="0">
              <a:latin typeface="Times New Roman" panose="02020603050405020304" pitchFamily="18" charset="0"/>
              <a:cs typeface="Times New Roman" panose="02020603050405020304" pitchFamily="18" charset="0"/>
            </a:endParaRPr>
          </a:p>
        </p:txBody>
      </p:sp>
      <p:sp>
        <p:nvSpPr>
          <p:cNvPr id="93" name="内容占位符 2"/>
          <p:cNvSpPr txBox="1">
            <a:spLocks/>
          </p:cNvSpPr>
          <p:nvPr/>
        </p:nvSpPr>
        <p:spPr>
          <a:xfrm>
            <a:off x="304801" y="1301193"/>
            <a:ext cx="8508999" cy="1100207"/>
          </a:xfrm>
          <a:prstGeom prst="rect">
            <a:avLst/>
          </a:prstGeom>
        </p:spPr>
        <p:txBody>
          <a:bodyPr vert="horz" lIns="68580" tIns="34290" rIns="68580" bIns="3429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950" lvl="1" indent="-285750">
              <a:buFont typeface="Arial" panose="020B0604020202020204" pitchFamily="34" charset="0"/>
              <a:buChar char="•"/>
            </a:pPr>
            <a:r>
              <a:rPr lang="en-US" altLang="zh-CN" sz="2000" dirty="0" smtClean="0"/>
              <a:t>Web</a:t>
            </a:r>
            <a:r>
              <a:rPr lang="zh-CN" altLang="en-US" sz="2000" dirty="0"/>
              <a:t>站点给首次发送请求报文的用户分配一个唯一的</a:t>
            </a:r>
            <a:r>
              <a:rPr lang="zh-CN" altLang="en-US" sz="2000" dirty="0">
                <a:solidFill>
                  <a:srgbClr val="FF0000"/>
                </a:solidFill>
              </a:rPr>
              <a:t>识别码</a:t>
            </a:r>
            <a:r>
              <a:rPr lang="zh-CN" altLang="en-US" sz="2000" dirty="0"/>
              <a:t>；</a:t>
            </a:r>
            <a:endParaRPr lang="en-US" altLang="zh-CN" sz="2000" dirty="0"/>
          </a:p>
          <a:p>
            <a:pPr marL="742950" lvl="1" indent="-285750">
              <a:buFont typeface="Arial" panose="020B0604020202020204" pitchFamily="34" charset="0"/>
              <a:buChar char="•"/>
            </a:pPr>
            <a:r>
              <a:rPr lang="zh-CN" altLang="en-US" sz="2000" dirty="0"/>
              <a:t>以此唯一识别码为索引在后端数据库产生对访问者的表项。</a:t>
            </a:r>
          </a:p>
          <a:p>
            <a:pPr marL="742950" lvl="1" indent="-285750">
              <a:buFont typeface="Arial" panose="020B0604020202020204" pitchFamily="34" charset="0"/>
              <a:buChar char="•"/>
            </a:pPr>
            <a:r>
              <a:rPr lang="en-US" altLang="zh-CN" sz="2000" dirty="0"/>
              <a:t>Web</a:t>
            </a:r>
            <a:r>
              <a:rPr lang="zh-CN" altLang="en-US" sz="2000" dirty="0"/>
              <a:t>站点用一个包含</a:t>
            </a:r>
            <a:r>
              <a:rPr lang="en-US" altLang="zh-CN" sz="2000" dirty="0"/>
              <a:t>set-cookie:</a:t>
            </a:r>
            <a:r>
              <a:rPr lang="zh-CN" altLang="en-US" sz="2000" dirty="0"/>
              <a:t>首部的</a:t>
            </a:r>
            <a:r>
              <a:rPr lang="en-US" altLang="zh-CN" sz="2000" dirty="0"/>
              <a:t>HTTP</a:t>
            </a:r>
            <a:r>
              <a:rPr lang="zh-CN" altLang="en-US" sz="2000" dirty="0"/>
              <a:t>响应报文将其识别码贴上。</a:t>
            </a:r>
            <a:endParaRPr lang="en-US" altLang="zh-CN" sz="2000" dirty="0"/>
          </a:p>
        </p:txBody>
      </p:sp>
    </p:spTree>
    <p:extLst>
      <p:ext uri="{BB962C8B-B14F-4D97-AF65-F5344CB8AC3E}">
        <p14:creationId xmlns:p14="http://schemas.microsoft.com/office/powerpoint/2010/main" val="3843935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87045"/>
                                        </p:tgtEl>
                                        <p:attrNameLst>
                                          <p:attrName>style.visibility</p:attrName>
                                        </p:attrNameLst>
                                      </p:cBhvr>
                                      <p:to>
                                        <p:strVal val="visible"/>
                                      </p:to>
                                    </p:set>
                                    <p:animEffect transition="in" filter="wipe(left)">
                                      <p:cBhvr>
                                        <p:cTn id="7" dur="500"/>
                                        <p:tgtEl>
                                          <p:spTgt spid="8704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704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706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023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8705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706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704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705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705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2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right)">
                                      <p:cBhvr>
                                        <p:cTn id="35" dur="30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2000"/>
                                        <p:tgtEl>
                                          <p:spTgt spid="6"/>
                                        </p:tgtEl>
                                      </p:cBhvr>
                                    </p:animEffect>
                                  </p:childTnLst>
                                </p:cTn>
                              </p:par>
                            </p:childTnLst>
                          </p:cTn>
                        </p:par>
                        <p:par>
                          <p:cTn id="41" fill="hold">
                            <p:stCondLst>
                              <p:cond delay="2000"/>
                            </p:stCondLst>
                            <p:childTnLst>
                              <p:par>
                                <p:cTn id="42" presetID="22" presetClass="entr" presetSubtype="2"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right)">
                                      <p:cBhvr>
                                        <p:cTn id="44" dur="10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024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2000"/>
                                        <p:tgtEl>
                                          <p:spTgt spid="13"/>
                                        </p:tgtEl>
                                      </p:cBhvr>
                                    </p:animEffect>
                                  </p:childTnLst>
                                </p:cTn>
                              </p:par>
                            </p:childTnLst>
                          </p:cTn>
                        </p:par>
                        <p:par>
                          <p:cTn id="56" fill="hold">
                            <p:stCondLst>
                              <p:cond delay="2000"/>
                            </p:stCondLst>
                            <p:childTnLst>
                              <p:par>
                                <p:cTn id="57" presetID="22" presetClass="entr" presetSubtype="2" fill="hold" nodeType="after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right)">
                                      <p:cBhvr>
                                        <p:cTn id="59" dur="2000"/>
                                        <p:tgtEl>
                                          <p:spTgt spid="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93">
                                            <p:txEl>
                                              <p:pRg st="0" end="0"/>
                                            </p:txEl>
                                          </p:spTgt>
                                        </p:tgtEl>
                                        <p:attrNameLst>
                                          <p:attrName>style.visibility</p:attrName>
                                        </p:attrNameLst>
                                      </p:cBhvr>
                                      <p:to>
                                        <p:strVal val="visible"/>
                                      </p:to>
                                    </p:set>
                                    <p:animEffect transition="in" filter="wipe(up)">
                                      <p:cBhvr>
                                        <p:cTn id="64" dur="500"/>
                                        <p:tgtEl>
                                          <p:spTgt spid="93">
                                            <p:txEl>
                                              <p:pRg st="0" end="0"/>
                                            </p:txEl>
                                          </p:spTgt>
                                        </p:tgtEl>
                                      </p:cBhvr>
                                    </p:animEffect>
                                  </p:childTnLst>
                                </p:cTn>
                              </p:par>
                            </p:childTnLst>
                          </p:cTn>
                        </p:par>
                        <p:par>
                          <p:cTn id="65" fill="hold">
                            <p:stCondLst>
                              <p:cond delay="500"/>
                            </p:stCondLst>
                            <p:childTnLst>
                              <p:par>
                                <p:cTn id="66" presetID="22" presetClass="entr" presetSubtype="1" fill="hold" nodeType="afterEffect">
                                  <p:stCondLst>
                                    <p:cond delay="500"/>
                                  </p:stCondLst>
                                  <p:childTnLst>
                                    <p:set>
                                      <p:cBhvr>
                                        <p:cTn id="67" dur="1" fill="hold">
                                          <p:stCondLst>
                                            <p:cond delay="0"/>
                                          </p:stCondLst>
                                        </p:cTn>
                                        <p:tgtEl>
                                          <p:spTgt spid="93">
                                            <p:txEl>
                                              <p:pRg st="1" end="1"/>
                                            </p:txEl>
                                          </p:spTgt>
                                        </p:tgtEl>
                                        <p:attrNameLst>
                                          <p:attrName>style.visibility</p:attrName>
                                        </p:attrNameLst>
                                      </p:cBhvr>
                                      <p:to>
                                        <p:strVal val="visible"/>
                                      </p:to>
                                    </p:set>
                                    <p:animEffect transition="in" filter="wipe(up)">
                                      <p:cBhvr>
                                        <p:cTn id="68" dur="500"/>
                                        <p:tgtEl>
                                          <p:spTgt spid="93">
                                            <p:txEl>
                                              <p:pRg st="1" end="1"/>
                                            </p:txEl>
                                          </p:spTgt>
                                        </p:tgtEl>
                                      </p:cBhvr>
                                    </p:animEffect>
                                  </p:childTnLst>
                                </p:cTn>
                              </p:par>
                            </p:childTnLst>
                          </p:cTn>
                        </p:par>
                        <p:par>
                          <p:cTn id="69" fill="hold">
                            <p:stCondLst>
                              <p:cond delay="1500"/>
                            </p:stCondLst>
                            <p:childTnLst>
                              <p:par>
                                <p:cTn id="70" presetID="22" presetClass="entr" presetSubtype="1" fill="hold" nodeType="afterEffect">
                                  <p:stCondLst>
                                    <p:cond delay="500"/>
                                  </p:stCondLst>
                                  <p:childTnLst>
                                    <p:set>
                                      <p:cBhvr>
                                        <p:cTn id="71" dur="1" fill="hold">
                                          <p:stCondLst>
                                            <p:cond delay="0"/>
                                          </p:stCondLst>
                                        </p:cTn>
                                        <p:tgtEl>
                                          <p:spTgt spid="93">
                                            <p:txEl>
                                              <p:pRg st="2" end="2"/>
                                            </p:txEl>
                                          </p:spTgt>
                                        </p:tgtEl>
                                        <p:attrNameLst>
                                          <p:attrName>style.visibility</p:attrName>
                                        </p:attrNameLst>
                                      </p:cBhvr>
                                      <p:to>
                                        <p:strVal val="visible"/>
                                      </p:to>
                                    </p:set>
                                    <p:animEffect transition="in" filter="wipe(up)">
                                      <p:cBhvr>
                                        <p:cTn id="72" dur="500"/>
                                        <p:tgtEl>
                                          <p:spTgt spid="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p:bldP spid="87046" grpId="0"/>
      <p:bldP spid="87047" grpId="0"/>
      <p:bldP spid="50235" grpId="0"/>
      <p:bldP spid="50242" grpId="0"/>
      <p:bldP spid="87058" grpId="0"/>
      <p:bldP spid="8705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293616" y="4697835"/>
            <a:ext cx="8520184" cy="855677"/>
          </a:xfrm>
        </p:spPr>
        <p:txBody>
          <a:bodyPr>
            <a:normAutofit/>
          </a:bodyPr>
          <a:lstStyle/>
          <a:p>
            <a:pPr marL="342900" indent="-342900">
              <a:buFont typeface="Wingdings" panose="05000000000000000000" pitchFamily="2" charset="2"/>
              <a:buChar char="Ø"/>
            </a:pPr>
            <a:r>
              <a:rPr lang="zh-CN" altLang="en-US" sz="2400" dirty="0">
                <a:latin typeface="+mn-lt"/>
                <a:ea typeface="+mn-ea"/>
              </a:rPr>
              <a:t>结合</a:t>
            </a:r>
            <a:r>
              <a:rPr lang="en-US" altLang="zh-CN" sz="2400" dirty="0">
                <a:latin typeface="+mn-lt"/>
                <a:ea typeface="+mn-ea"/>
              </a:rPr>
              <a:t>Cookies</a:t>
            </a:r>
            <a:r>
              <a:rPr lang="zh-CN" altLang="en-US" sz="2400" dirty="0">
                <a:latin typeface="+mn-lt"/>
                <a:ea typeface="+mn-ea"/>
              </a:rPr>
              <a:t>，</a:t>
            </a:r>
            <a:r>
              <a:rPr lang="en-US" altLang="zh-CN" sz="2400" dirty="0">
                <a:latin typeface="+mn-lt"/>
                <a:ea typeface="+mn-ea"/>
              </a:rPr>
              <a:t>web</a:t>
            </a:r>
            <a:r>
              <a:rPr lang="zh-CN" altLang="en-US" sz="2400" dirty="0">
                <a:latin typeface="+mn-lt"/>
                <a:ea typeface="+mn-ea"/>
              </a:rPr>
              <a:t>站点可以获得很多关于用户的信息，</a:t>
            </a:r>
            <a:r>
              <a:rPr lang="zh-CN" altLang="en-US" sz="2400" dirty="0" smtClean="0">
                <a:latin typeface="+mn-lt"/>
                <a:ea typeface="+mn-ea"/>
              </a:rPr>
              <a:t>因此，它</a:t>
            </a:r>
            <a:r>
              <a:rPr lang="zh-CN" altLang="en-US" sz="2400" dirty="0">
                <a:latin typeface="+mn-lt"/>
                <a:ea typeface="+mn-ea"/>
              </a:rPr>
              <a:t>的使用也是有争议的（侵犯隐私</a:t>
            </a:r>
            <a:r>
              <a:rPr lang="zh-CN" altLang="en-US" sz="2400" dirty="0">
                <a:solidFill>
                  <a:srgbClr val="FF0000"/>
                </a:solidFill>
                <a:latin typeface="+mn-lt"/>
                <a:ea typeface="+mn-ea"/>
              </a:rPr>
              <a:t>？</a:t>
            </a:r>
            <a:r>
              <a:rPr lang="zh-CN" altLang="en-US" sz="2400" dirty="0">
                <a:latin typeface="+mn-lt"/>
                <a:ea typeface="+mn-ea"/>
              </a:rPr>
              <a:t>）</a:t>
            </a:r>
            <a:endParaRPr lang="en-US" altLang="zh-CN" sz="2400" dirty="0">
              <a:latin typeface="+mn-lt"/>
              <a:ea typeface="+mn-ea"/>
            </a:endParaRPr>
          </a:p>
        </p:txBody>
      </p:sp>
      <p:sp>
        <p:nvSpPr>
          <p:cNvPr id="89094" name="Rectangle 3"/>
          <p:cNvSpPr>
            <a:spLocks noGrp="1" noChangeArrowheads="1"/>
          </p:cNvSpPr>
          <p:nvPr>
            <p:ph sz="half" idx="1"/>
          </p:nvPr>
        </p:nvSpPr>
        <p:spPr>
          <a:xfrm>
            <a:off x="293615" y="909633"/>
            <a:ext cx="8520185" cy="2413518"/>
          </a:xfrm>
        </p:spPr>
        <p:txBody>
          <a:bodyPr>
            <a:normAutofit/>
          </a:bodyPr>
          <a:lstStyle/>
          <a:p>
            <a:pPr marL="0" indent="0">
              <a:lnSpc>
                <a:spcPct val="75000"/>
              </a:lnSpc>
              <a:spcAft>
                <a:spcPts val="600"/>
              </a:spcAft>
              <a:buNone/>
            </a:pPr>
            <a:r>
              <a:rPr lang="en-US" altLang="zh-CN" i="1" u="sng" dirty="0" smtClean="0">
                <a:effectLst>
                  <a:outerShdw blurRad="38100" dist="38100" dir="2700000" algn="tl">
                    <a:srgbClr val="000000">
                      <a:alpha val="43137"/>
                    </a:srgbClr>
                  </a:outerShdw>
                </a:effectLst>
              </a:rPr>
              <a:t>Cookies</a:t>
            </a:r>
            <a:r>
              <a:rPr lang="zh-CN" altLang="en-US" i="1" u="sng" dirty="0">
                <a:effectLst>
                  <a:outerShdw blurRad="38100" dist="38100" dir="2700000" algn="tl">
                    <a:srgbClr val="000000">
                      <a:alpha val="43137"/>
                    </a:srgbClr>
                  </a:outerShdw>
                </a:effectLst>
              </a:rPr>
              <a:t>可用于那些方面？</a:t>
            </a:r>
            <a:endParaRPr lang="en-US" altLang="zh-CN" i="1" u="sng" dirty="0">
              <a:effectLst>
                <a:outerShdw blurRad="38100" dist="38100" dir="2700000" algn="tl">
                  <a:srgbClr val="000000">
                    <a:alpha val="43137"/>
                  </a:srgbClr>
                </a:outerShdw>
              </a:effectLst>
            </a:endParaRPr>
          </a:p>
          <a:p>
            <a:pPr>
              <a:lnSpc>
                <a:spcPct val="75000"/>
              </a:lnSpc>
              <a:buFont typeface="Arial" panose="020B0604020202020204" pitchFamily="34" charset="0"/>
              <a:buChar char="•"/>
            </a:pPr>
            <a:r>
              <a:rPr lang="zh-CN" altLang="en-US" dirty="0" smtClean="0"/>
              <a:t>标识一个用户</a:t>
            </a:r>
            <a:endParaRPr lang="en-US" altLang="zh-CN" dirty="0" smtClean="0"/>
          </a:p>
          <a:p>
            <a:pPr>
              <a:lnSpc>
                <a:spcPct val="75000"/>
              </a:lnSpc>
              <a:buFont typeface="Arial" panose="020B0604020202020204" pitchFamily="34" charset="0"/>
              <a:buChar char="•"/>
            </a:pPr>
            <a:r>
              <a:rPr lang="zh-CN" altLang="en-US" dirty="0" smtClean="0"/>
              <a:t>购物车</a:t>
            </a:r>
            <a:endParaRPr lang="en-US" altLang="zh-CN" dirty="0" smtClean="0"/>
          </a:p>
          <a:p>
            <a:pPr>
              <a:lnSpc>
                <a:spcPct val="75000"/>
              </a:lnSpc>
              <a:buFont typeface="Arial" panose="020B0604020202020204" pitchFamily="34" charset="0"/>
              <a:buChar char="•"/>
            </a:pPr>
            <a:r>
              <a:rPr lang="zh-CN" altLang="en-US" dirty="0" smtClean="0"/>
              <a:t>推荐</a:t>
            </a:r>
            <a:endParaRPr lang="en-US" altLang="zh-CN" dirty="0" smtClean="0"/>
          </a:p>
          <a:p>
            <a:pPr>
              <a:lnSpc>
                <a:spcPct val="75000"/>
              </a:lnSpc>
              <a:buFont typeface="Arial" panose="020B0604020202020204" pitchFamily="34" charset="0"/>
              <a:buChar char="•"/>
            </a:pPr>
            <a:r>
              <a:rPr lang="zh-CN" altLang="en-US" dirty="0" smtClean="0"/>
              <a:t>用户会话层</a:t>
            </a:r>
            <a:r>
              <a:rPr lang="en-US" altLang="zh-CN" dirty="0" smtClean="0"/>
              <a:t>(</a:t>
            </a:r>
            <a:r>
              <a:rPr lang="en-US" altLang="zh-CN" dirty="0"/>
              <a:t>Web e-mail)</a:t>
            </a:r>
          </a:p>
        </p:txBody>
      </p:sp>
      <p:sp>
        <p:nvSpPr>
          <p:cNvPr id="89091"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2100">
                <a:solidFill>
                  <a:schemeClr val="tx1"/>
                </a:solidFill>
                <a:latin typeface="Gill Sans MT" pitchFamily="34" charset="0"/>
                <a:ea typeface="ＭＳ Ｐゴシック" panose="020B0600070205080204" pitchFamily="34" charset="-128"/>
              </a:defRPr>
            </a:lvl1pPr>
            <a:lvl2pPr marL="557213" indent="-214313">
              <a:lnSpc>
                <a:spcPct val="85000"/>
              </a:lnSpc>
              <a:spcBef>
                <a:spcPct val="20000"/>
              </a:spcBef>
              <a:buClr>
                <a:srgbClr val="000099"/>
              </a:buClr>
              <a:buFont typeface="Wingdings" panose="05000000000000000000" pitchFamily="2" charset="2"/>
              <a:buChar char="§"/>
              <a:defRPr sz="1800">
                <a:solidFill>
                  <a:schemeClr val="tx1"/>
                </a:solidFill>
                <a:latin typeface="Gill Sans MT" pitchFamily="34" charset="0"/>
                <a:ea typeface="ＭＳ Ｐゴシック" panose="020B0600070205080204" pitchFamily="34" charset="-128"/>
              </a:defRPr>
            </a:lvl2pPr>
            <a:lvl3pPr marL="857250" indent="-171450">
              <a:spcBef>
                <a:spcPct val="20000"/>
              </a:spcBef>
              <a:buChar char="•"/>
              <a:defRPr sz="1500">
                <a:solidFill>
                  <a:schemeClr val="tx1"/>
                </a:solidFill>
                <a:latin typeface="Comic Sans MS" panose="030F0702030302020204" pitchFamily="66" charset="0"/>
                <a:ea typeface="ＭＳ Ｐゴシック" panose="020B0600070205080204" pitchFamily="34" charset="-128"/>
              </a:defRPr>
            </a:lvl3pPr>
            <a:lvl4pPr marL="1200150" indent="-171450">
              <a:spcBef>
                <a:spcPct val="20000"/>
              </a:spcBef>
              <a:buChar char="–"/>
              <a:defRPr sz="1500">
                <a:solidFill>
                  <a:schemeClr val="tx1"/>
                </a:solidFill>
                <a:latin typeface="Times New Roman" panose="02020603050405020304" pitchFamily="18" charset="0"/>
                <a:ea typeface="ＭＳ Ｐゴシック" panose="020B0600070205080204" pitchFamily="34" charset="-128"/>
              </a:defRPr>
            </a:lvl4pPr>
            <a:lvl5pPr marL="1543050" indent="-171450">
              <a:spcBef>
                <a:spcPct val="20000"/>
              </a:spcBef>
              <a:buChar char="»"/>
              <a:defRPr sz="1500">
                <a:solidFill>
                  <a:schemeClr val="tx1"/>
                </a:solidFill>
                <a:latin typeface="Times New Roman" panose="02020603050405020304" pitchFamily="18" charset="0"/>
                <a:ea typeface="ＭＳ Ｐゴシック" panose="020B0600070205080204" pitchFamily="34" charset="-128"/>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ea typeface="ＭＳ Ｐゴシック" panose="020B0600070205080204" pitchFamily="34" charset="-128"/>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ea typeface="ＭＳ Ｐゴシック" panose="020B0600070205080204" pitchFamily="34" charset="-128"/>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ea typeface="ＭＳ Ｐゴシック" panose="020B0600070205080204" pitchFamily="34" charset="-128"/>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zh-CN" sz="900">
                <a:latin typeface="Tahoma" panose="020B0604030504040204" pitchFamily="34" charset="0"/>
              </a:rPr>
              <a:t>2-</a:t>
            </a:r>
            <a:fld id="{86543345-5F30-4202-8E89-58ACE609C1DB}" type="slidenum">
              <a:rPr lang="en-US" altLang="zh-CN" sz="900">
                <a:latin typeface="Tahoma" panose="020B0604030504040204" pitchFamily="34" charset="0"/>
              </a:rPr>
              <a:pPr>
                <a:lnSpc>
                  <a:spcPct val="100000"/>
                </a:lnSpc>
                <a:spcBef>
                  <a:spcPct val="0"/>
                </a:spcBef>
                <a:buClrTx/>
                <a:buSzTx/>
                <a:buFontTx/>
                <a:buNone/>
              </a:pPr>
              <a:t>29</a:t>
            </a:fld>
            <a:endParaRPr lang="en-US" altLang="zh-CN" sz="900">
              <a:latin typeface="Tahoma" panose="020B0604030504040204" pitchFamily="34" charset="0"/>
            </a:endParaRPr>
          </a:p>
        </p:txBody>
      </p:sp>
      <p:sp>
        <p:nvSpPr>
          <p:cNvPr id="89097" name="Rectangle 15"/>
          <p:cNvSpPr>
            <a:spLocks noChangeArrowheads="1"/>
          </p:cNvSpPr>
          <p:nvPr/>
        </p:nvSpPr>
        <p:spPr bwMode="auto">
          <a:xfrm>
            <a:off x="293615" y="3246539"/>
            <a:ext cx="8520185" cy="1369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marL="0" indent="0">
              <a:lnSpc>
                <a:spcPct val="90000"/>
              </a:lnSpc>
              <a:buSzPct val="75000"/>
              <a:buNone/>
            </a:pPr>
            <a:r>
              <a:rPr lang="en-US" altLang="zh-CN" i="1" u="sng" dirty="0">
                <a:effectLst>
                  <a:outerShdw blurRad="38100" dist="38100" dir="2700000" algn="tl">
                    <a:srgbClr val="000000">
                      <a:alpha val="43137"/>
                    </a:srgbClr>
                  </a:outerShdw>
                </a:effectLst>
                <a:latin typeface="+mn-lt"/>
                <a:ea typeface="+mn-ea"/>
              </a:rPr>
              <a:t>Cookies</a:t>
            </a:r>
            <a:r>
              <a:rPr lang="zh-CN" altLang="en-US" i="1" u="sng" dirty="0">
                <a:effectLst>
                  <a:outerShdw blurRad="38100" dist="38100" dir="2700000" algn="tl">
                    <a:srgbClr val="000000">
                      <a:alpha val="43137"/>
                    </a:srgbClr>
                  </a:outerShdw>
                </a:effectLst>
                <a:latin typeface="+mn-lt"/>
                <a:ea typeface="+mn-ea"/>
              </a:rPr>
              <a:t>怎样维持状态信息？</a:t>
            </a:r>
            <a:endParaRPr lang="en-US" altLang="zh-CN" i="1" u="sng" dirty="0">
              <a:effectLst>
                <a:outerShdw blurRad="38100" dist="38100" dir="2700000" algn="tl">
                  <a:srgbClr val="000000">
                    <a:alpha val="43137"/>
                  </a:srgbClr>
                </a:outerShdw>
              </a:effectLst>
              <a:latin typeface="+mn-lt"/>
              <a:ea typeface="+mn-ea"/>
            </a:endParaRPr>
          </a:p>
          <a:p>
            <a:pPr>
              <a:lnSpc>
                <a:spcPct val="90000"/>
              </a:lnSpc>
              <a:buSzPct val="75000"/>
            </a:pPr>
            <a:r>
              <a:rPr lang="en-US" altLang="zh-CN" sz="2400" dirty="0">
                <a:latin typeface="+mn-lt"/>
                <a:ea typeface="+mn-ea"/>
              </a:rPr>
              <a:t>HTTP</a:t>
            </a:r>
            <a:r>
              <a:rPr lang="zh-CN" altLang="en-US" sz="2400" dirty="0">
                <a:latin typeface="+mn-lt"/>
                <a:ea typeface="+mn-ea"/>
              </a:rPr>
              <a:t>服务器和</a:t>
            </a:r>
            <a:r>
              <a:rPr lang="en-US" altLang="zh-CN" sz="2400" dirty="0">
                <a:latin typeface="+mn-lt"/>
                <a:ea typeface="+mn-ea"/>
              </a:rPr>
              <a:t>HTTP</a:t>
            </a:r>
            <a:r>
              <a:rPr lang="zh-CN" altLang="en-US" sz="2400" dirty="0">
                <a:latin typeface="+mn-lt"/>
                <a:ea typeface="+mn-ea"/>
              </a:rPr>
              <a:t>客户端都管理关于会话的状态</a:t>
            </a:r>
            <a:r>
              <a:rPr lang="zh-CN" altLang="en-US" sz="2400" dirty="0" smtClean="0">
                <a:latin typeface="+mn-lt"/>
                <a:ea typeface="+mn-ea"/>
              </a:rPr>
              <a:t>信息；</a:t>
            </a:r>
            <a:endParaRPr lang="en-US" altLang="zh-CN" sz="2400" dirty="0">
              <a:latin typeface="+mn-lt"/>
              <a:ea typeface="+mn-ea"/>
            </a:endParaRPr>
          </a:p>
          <a:p>
            <a:pPr>
              <a:lnSpc>
                <a:spcPct val="90000"/>
              </a:lnSpc>
              <a:buSzPct val="75000"/>
            </a:pPr>
            <a:r>
              <a:rPr lang="en-US" altLang="zh-CN" sz="2400" dirty="0">
                <a:latin typeface="+mn-lt"/>
                <a:ea typeface="+mn-ea"/>
              </a:rPr>
              <a:t>HTTP</a:t>
            </a:r>
            <a:r>
              <a:rPr lang="zh-CN" altLang="en-US" sz="2400" dirty="0">
                <a:latin typeface="+mn-lt"/>
                <a:ea typeface="+mn-ea"/>
              </a:rPr>
              <a:t>的</a:t>
            </a:r>
            <a:r>
              <a:rPr lang="en-US" altLang="zh-CN" sz="2400" dirty="0">
                <a:latin typeface="+mn-lt"/>
                <a:ea typeface="+mn-ea"/>
              </a:rPr>
              <a:t>cookie</a:t>
            </a:r>
            <a:r>
              <a:rPr lang="zh-CN" altLang="en-US" sz="2400" dirty="0">
                <a:latin typeface="+mn-lt"/>
                <a:ea typeface="+mn-ea"/>
              </a:rPr>
              <a:t>首部携带状态</a:t>
            </a:r>
            <a:r>
              <a:rPr lang="zh-CN" altLang="en-US" sz="2400" dirty="0" smtClean="0">
                <a:latin typeface="+mn-lt"/>
                <a:ea typeface="+mn-ea"/>
              </a:rPr>
              <a:t>信息。</a:t>
            </a:r>
            <a:endParaRPr lang="en-US" altLang="zh-CN" sz="2400" dirty="0">
              <a:latin typeface="+mn-lt"/>
              <a:ea typeface="+mn-ea"/>
            </a:endParaRPr>
          </a:p>
        </p:txBody>
      </p:sp>
      <p:sp>
        <p:nvSpPr>
          <p:cNvPr id="7" name="标题 1"/>
          <p:cNvSpPr txBox="1">
            <a:spLocks/>
          </p:cNvSpPr>
          <p:nvPr/>
        </p:nvSpPr>
        <p:spPr>
          <a:xfrm>
            <a:off x="293615" y="1"/>
            <a:ext cx="8520185" cy="744849"/>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altLang="zh-CN" dirty="0" smtClean="0">
                <a:latin typeface="Times New Roman" panose="02020603050405020304" pitchFamily="18" charset="0"/>
                <a:cs typeface="Times New Roman" panose="02020603050405020304" pitchFamily="18" charset="0"/>
              </a:rPr>
              <a:t>2.2 </a:t>
            </a:r>
            <a:r>
              <a:rPr lang="en-US" altLang="zh-CN" dirty="0">
                <a:latin typeface="Times New Roman" panose="02020603050405020304" pitchFamily="18" charset="0"/>
                <a:cs typeface="Times New Roman" panose="02020603050405020304" pitchFamily="18" charset="0"/>
              </a:rPr>
              <a:t>HTTP-cookie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14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89094">
                                            <p:txEl>
                                              <p:pRg st="0" end="0"/>
                                            </p:txEl>
                                          </p:spTgt>
                                        </p:tgtEl>
                                        <p:attrNameLst>
                                          <p:attrName>style.visibility</p:attrName>
                                        </p:attrNameLst>
                                      </p:cBhvr>
                                      <p:to>
                                        <p:strVal val="visible"/>
                                      </p:to>
                                    </p:set>
                                    <p:animEffect transition="in" filter="wipe(left)">
                                      <p:cBhvr>
                                        <p:cTn id="7" dur="500"/>
                                        <p:tgtEl>
                                          <p:spTgt spid="890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500"/>
                                  </p:stCondLst>
                                  <p:childTnLst>
                                    <p:set>
                                      <p:cBhvr>
                                        <p:cTn id="11" dur="1" fill="hold">
                                          <p:stCondLst>
                                            <p:cond delay="0"/>
                                          </p:stCondLst>
                                        </p:cTn>
                                        <p:tgtEl>
                                          <p:spTgt spid="89094">
                                            <p:txEl>
                                              <p:pRg st="1" end="1"/>
                                            </p:txEl>
                                          </p:spTgt>
                                        </p:tgtEl>
                                        <p:attrNameLst>
                                          <p:attrName>style.visibility</p:attrName>
                                        </p:attrNameLst>
                                      </p:cBhvr>
                                      <p:to>
                                        <p:strVal val="visible"/>
                                      </p:to>
                                    </p:set>
                                    <p:animEffect transition="in" filter="wipe(left)">
                                      <p:cBhvr>
                                        <p:cTn id="12" dur="500"/>
                                        <p:tgtEl>
                                          <p:spTgt spid="89094">
                                            <p:txEl>
                                              <p:pRg st="1" end="1"/>
                                            </p:txEl>
                                          </p:spTgt>
                                        </p:tgtEl>
                                      </p:cBhvr>
                                    </p:animEffect>
                                  </p:childTnLst>
                                </p:cTn>
                              </p:par>
                              <p:par>
                                <p:cTn id="13" presetID="22" presetClass="entr" presetSubtype="8" fill="hold" nodeType="withEffect">
                                  <p:stCondLst>
                                    <p:cond delay="500"/>
                                  </p:stCondLst>
                                  <p:childTnLst>
                                    <p:set>
                                      <p:cBhvr>
                                        <p:cTn id="14" dur="1" fill="hold">
                                          <p:stCondLst>
                                            <p:cond delay="0"/>
                                          </p:stCondLst>
                                        </p:cTn>
                                        <p:tgtEl>
                                          <p:spTgt spid="89094">
                                            <p:txEl>
                                              <p:pRg st="2" end="2"/>
                                            </p:txEl>
                                          </p:spTgt>
                                        </p:tgtEl>
                                        <p:attrNameLst>
                                          <p:attrName>style.visibility</p:attrName>
                                        </p:attrNameLst>
                                      </p:cBhvr>
                                      <p:to>
                                        <p:strVal val="visible"/>
                                      </p:to>
                                    </p:set>
                                    <p:animEffect transition="in" filter="wipe(left)">
                                      <p:cBhvr>
                                        <p:cTn id="15" dur="500"/>
                                        <p:tgtEl>
                                          <p:spTgt spid="89094">
                                            <p:txEl>
                                              <p:pRg st="2" end="2"/>
                                            </p:txEl>
                                          </p:spTgt>
                                        </p:tgtEl>
                                      </p:cBhvr>
                                    </p:animEffect>
                                  </p:childTnLst>
                                </p:cTn>
                              </p:par>
                              <p:par>
                                <p:cTn id="16" presetID="22" presetClass="entr" presetSubtype="8" fill="hold" nodeType="withEffect">
                                  <p:stCondLst>
                                    <p:cond delay="500"/>
                                  </p:stCondLst>
                                  <p:childTnLst>
                                    <p:set>
                                      <p:cBhvr>
                                        <p:cTn id="17" dur="1" fill="hold">
                                          <p:stCondLst>
                                            <p:cond delay="0"/>
                                          </p:stCondLst>
                                        </p:cTn>
                                        <p:tgtEl>
                                          <p:spTgt spid="89094">
                                            <p:txEl>
                                              <p:pRg st="3" end="3"/>
                                            </p:txEl>
                                          </p:spTgt>
                                        </p:tgtEl>
                                        <p:attrNameLst>
                                          <p:attrName>style.visibility</p:attrName>
                                        </p:attrNameLst>
                                      </p:cBhvr>
                                      <p:to>
                                        <p:strVal val="visible"/>
                                      </p:to>
                                    </p:set>
                                    <p:animEffect transition="in" filter="wipe(left)">
                                      <p:cBhvr>
                                        <p:cTn id="18" dur="500"/>
                                        <p:tgtEl>
                                          <p:spTgt spid="89094">
                                            <p:txEl>
                                              <p:pRg st="3" end="3"/>
                                            </p:txEl>
                                          </p:spTgt>
                                        </p:tgtEl>
                                      </p:cBhvr>
                                    </p:animEffect>
                                  </p:childTnLst>
                                </p:cTn>
                              </p:par>
                              <p:par>
                                <p:cTn id="19" presetID="22" presetClass="entr" presetSubtype="8" fill="hold" nodeType="withEffect">
                                  <p:stCondLst>
                                    <p:cond delay="500"/>
                                  </p:stCondLst>
                                  <p:childTnLst>
                                    <p:set>
                                      <p:cBhvr>
                                        <p:cTn id="20" dur="1" fill="hold">
                                          <p:stCondLst>
                                            <p:cond delay="0"/>
                                          </p:stCondLst>
                                        </p:cTn>
                                        <p:tgtEl>
                                          <p:spTgt spid="89094">
                                            <p:txEl>
                                              <p:pRg st="4" end="4"/>
                                            </p:txEl>
                                          </p:spTgt>
                                        </p:tgtEl>
                                        <p:attrNameLst>
                                          <p:attrName>style.visibility</p:attrName>
                                        </p:attrNameLst>
                                      </p:cBhvr>
                                      <p:to>
                                        <p:strVal val="visible"/>
                                      </p:to>
                                    </p:set>
                                    <p:animEffect transition="in" filter="wipe(left)">
                                      <p:cBhvr>
                                        <p:cTn id="21" dur="500"/>
                                        <p:tgtEl>
                                          <p:spTgt spid="8909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500"/>
                                  </p:stCondLst>
                                  <p:childTnLst>
                                    <p:set>
                                      <p:cBhvr>
                                        <p:cTn id="25" dur="1" fill="hold">
                                          <p:stCondLst>
                                            <p:cond delay="0"/>
                                          </p:stCondLst>
                                        </p:cTn>
                                        <p:tgtEl>
                                          <p:spTgt spid="89097">
                                            <p:txEl>
                                              <p:pRg st="0" end="0"/>
                                            </p:txEl>
                                          </p:spTgt>
                                        </p:tgtEl>
                                        <p:attrNameLst>
                                          <p:attrName>style.visibility</p:attrName>
                                        </p:attrNameLst>
                                      </p:cBhvr>
                                      <p:to>
                                        <p:strVal val="visible"/>
                                      </p:to>
                                    </p:set>
                                    <p:animEffect transition="in" filter="wipe(left)">
                                      <p:cBhvr>
                                        <p:cTn id="26" dur="500"/>
                                        <p:tgtEl>
                                          <p:spTgt spid="8909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250"/>
                                  </p:stCondLst>
                                  <p:childTnLst>
                                    <p:set>
                                      <p:cBhvr>
                                        <p:cTn id="30" dur="1" fill="hold">
                                          <p:stCondLst>
                                            <p:cond delay="0"/>
                                          </p:stCondLst>
                                        </p:cTn>
                                        <p:tgtEl>
                                          <p:spTgt spid="89097">
                                            <p:txEl>
                                              <p:pRg st="1" end="1"/>
                                            </p:txEl>
                                          </p:spTgt>
                                        </p:tgtEl>
                                        <p:attrNameLst>
                                          <p:attrName>style.visibility</p:attrName>
                                        </p:attrNameLst>
                                      </p:cBhvr>
                                      <p:to>
                                        <p:strVal val="visible"/>
                                      </p:to>
                                    </p:set>
                                    <p:animEffect transition="in" filter="wipe(left)">
                                      <p:cBhvr>
                                        <p:cTn id="31" dur="750"/>
                                        <p:tgtEl>
                                          <p:spTgt spid="89097">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250"/>
                                  </p:stCondLst>
                                  <p:childTnLst>
                                    <p:set>
                                      <p:cBhvr>
                                        <p:cTn id="35" dur="1" fill="hold">
                                          <p:stCondLst>
                                            <p:cond delay="0"/>
                                          </p:stCondLst>
                                        </p:cTn>
                                        <p:tgtEl>
                                          <p:spTgt spid="89097">
                                            <p:txEl>
                                              <p:pRg st="2" end="2"/>
                                            </p:txEl>
                                          </p:spTgt>
                                        </p:tgtEl>
                                        <p:attrNameLst>
                                          <p:attrName>style.visibility</p:attrName>
                                        </p:attrNameLst>
                                      </p:cBhvr>
                                      <p:to>
                                        <p:strVal val="visible"/>
                                      </p:to>
                                    </p:set>
                                    <p:animEffect transition="in" filter="wipe(left)">
                                      <p:cBhvr>
                                        <p:cTn id="36" dur="750"/>
                                        <p:tgtEl>
                                          <p:spTgt spid="89097">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25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网络应用日益丰富</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Web</a:t>
            </a:r>
          </a:p>
          <a:p>
            <a:r>
              <a:rPr lang="en-US" altLang="zh-CN" dirty="0" smtClean="0"/>
              <a:t>Email</a:t>
            </a:r>
          </a:p>
          <a:p>
            <a:r>
              <a:rPr lang="zh-CN" altLang="en-US" dirty="0" smtClean="0"/>
              <a:t>远程登录</a:t>
            </a:r>
            <a:endParaRPr lang="en-US" altLang="zh-CN" dirty="0" smtClean="0"/>
          </a:p>
          <a:p>
            <a:r>
              <a:rPr lang="en-US" altLang="zh-CN" dirty="0" smtClean="0"/>
              <a:t>P2P</a:t>
            </a:r>
            <a:r>
              <a:rPr lang="zh-CN" altLang="en-US" dirty="0" smtClean="0"/>
              <a:t>文件共享</a:t>
            </a:r>
            <a:endParaRPr lang="en-US" altLang="zh-CN" dirty="0" smtClean="0"/>
          </a:p>
          <a:p>
            <a:r>
              <a:rPr lang="zh-CN" altLang="en-US" dirty="0" smtClean="0"/>
              <a:t>游戏</a:t>
            </a:r>
            <a:endParaRPr lang="en-US" altLang="zh-CN" dirty="0" smtClean="0"/>
          </a:p>
          <a:p>
            <a:r>
              <a:rPr lang="zh-CN" altLang="en-US" dirty="0" smtClean="0"/>
              <a:t>视频会议</a:t>
            </a:r>
            <a:endParaRPr lang="en-US" altLang="zh-CN" dirty="0" smtClean="0"/>
          </a:p>
          <a:p>
            <a:r>
              <a:rPr lang="en-US" altLang="zh-CN" dirty="0" smtClean="0"/>
              <a:t>VoIP</a:t>
            </a:r>
            <a:r>
              <a:rPr lang="zh-CN" altLang="en-US" dirty="0" smtClean="0"/>
              <a:t>（</a:t>
            </a:r>
            <a:r>
              <a:rPr lang="en-US" altLang="zh-CN" dirty="0" smtClean="0"/>
              <a:t>Skype</a:t>
            </a:r>
            <a:r>
              <a:rPr lang="zh-CN" altLang="en-US" dirty="0" smtClean="0"/>
              <a:t>）</a:t>
            </a:r>
            <a:endParaRPr lang="en-US" altLang="zh-CN" dirty="0" smtClean="0"/>
          </a:p>
          <a:p>
            <a:r>
              <a:rPr lang="zh-CN" altLang="en-US" dirty="0"/>
              <a:t>社交</a:t>
            </a:r>
            <a:r>
              <a:rPr lang="zh-CN" altLang="en-US" dirty="0" smtClean="0"/>
              <a:t>网络</a:t>
            </a:r>
            <a:endParaRPr lang="en-US" altLang="zh-CN" dirty="0" smtClean="0"/>
          </a:p>
          <a:p>
            <a:r>
              <a:rPr lang="zh-CN" altLang="en-US" dirty="0" smtClean="0"/>
              <a:t>电子商务</a:t>
            </a:r>
            <a:endParaRPr lang="en-US" altLang="zh-CN" dirty="0" smtClean="0"/>
          </a:p>
          <a:p>
            <a:r>
              <a:rPr lang="zh-CN" altLang="en-US" dirty="0" smtClean="0"/>
              <a:t>搜索</a:t>
            </a:r>
            <a:endParaRPr lang="en-US" altLang="zh-CN" dirty="0" smtClean="0"/>
          </a:p>
          <a:p>
            <a:r>
              <a:rPr lang="en-US" altLang="zh-CN" dirty="0" smtClean="0"/>
              <a:t>……</a:t>
            </a:r>
            <a:endParaRPr lang="zh-CN" altLang="en-US" dirty="0"/>
          </a:p>
        </p:txBody>
      </p:sp>
    </p:spTree>
    <p:extLst>
      <p:ext uri="{BB962C8B-B14F-4D97-AF65-F5344CB8AC3E}">
        <p14:creationId xmlns:p14="http://schemas.microsoft.com/office/powerpoint/2010/main" val="119185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nodeType="with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nodeType="with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nodeType="with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par>
                                <p:cTn id="17" presetID="22" presetClass="entr" presetSubtype="1" fill="hold" nodeType="with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par>
                                <p:cTn id="20" presetID="22" presetClass="entr" presetSubtype="1" fill="hold" nodeType="withEffect">
                                  <p:stCondLst>
                                    <p:cond delay="50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up)">
                                      <p:cBhvr>
                                        <p:cTn id="22" dur="500"/>
                                        <p:tgtEl>
                                          <p:spTgt spid="3">
                                            <p:txEl>
                                              <p:pRg st="5" end="5"/>
                                            </p:txEl>
                                          </p:spTgt>
                                        </p:tgtEl>
                                      </p:cBhvr>
                                    </p:animEffect>
                                  </p:childTnLst>
                                </p:cTn>
                              </p:par>
                              <p:par>
                                <p:cTn id="23" presetID="22" presetClass="entr" presetSubtype="1" fill="hold" nodeType="withEffect">
                                  <p:stCondLst>
                                    <p:cond delay="50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up)">
                                      <p:cBhvr>
                                        <p:cTn id="25" dur="500"/>
                                        <p:tgtEl>
                                          <p:spTgt spid="3">
                                            <p:txEl>
                                              <p:pRg st="6" end="6"/>
                                            </p:txEl>
                                          </p:spTgt>
                                        </p:tgtEl>
                                      </p:cBhvr>
                                    </p:animEffect>
                                  </p:childTnLst>
                                </p:cTn>
                              </p:par>
                              <p:par>
                                <p:cTn id="26" presetID="22" presetClass="entr" presetSubtype="1" fill="hold" nodeType="withEffect">
                                  <p:stCondLst>
                                    <p:cond delay="50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up)">
                                      <p:cBhvr>
                                        <p:cTn id="28" dur="500"/>
                                        <p:tgtEl>
                                          <p:spTgt spid="3">
                                            <p:txEl>
                                              <p:pRg st="7" end="7"/>
                                            </p:txEl>
                                          </p:spTgt>
                                        </p:tgtEl>
                                      </p:cBhvr>
                                    </p:animEffect>
                                  </p:childTnLst>
                                </p:cTn>
                              </p:par>
                              <p:par>
                                <p:cTn id="29" presetID="22" presetClass="entr" presetSubtype="1" fill="hold" nodeType="withEffect">
                                  <p:stCondLst>
                                    <p:cond delay="50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up)">
                                      <p:cBhvr>
                                        <p:cTn id="31" dur="500"/>
                                        <p:tgtEl>
                                          <p:spTgt spid="3">
                                            <p:txEl>
                                              <p:pRg st="8" end="8"/>
                                            </p:txEl>
                                          </p:spTgt>
                                        </p:tgtEl>
                                      </p:cBhvr>
                                    </p:animEffect>
                                  </p:childTnLst>
                                </p:cTn>
                              </p:par>
                              <p:par>
                                <p:cTn id="32" presetID="22" presetClass="entr" presetSubtype="1" fill="hold" nodeType="withEffect">
                                  <p:stCondLst>
                                    <p:cond delay="50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up)">
                                      <p:cBhvr>
                                        <p:cTn id="34" dur="500"/>
                                        <p:tgtEl>
                                          <p:spTgt spid="3">
                                            <p:txEl>
                                              <p:pRg st="9" end="9"/>
                                            </p:txEl>
                                          </p:spTgt>
                                        </p:tgtEl>
                                      </p:cBhvr>
                                    </p:animEffect>
                                  </p:childTnLst>
                                </p:cTn>
                              </p:par>
                              <p:par>
                                <p:cTn id="35" presetID="22" presetClass="entr" presetSubtype="1" fill="hold" nodeType="withEffect">
                                  <p:stCondLst>
                                    <p:cond delay="50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up)">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web</a:t>
            </a:r>
            <a:r>
              <a:rPr lang="zh-CN" altLang="en-US" dirty="0" smtClean="0"/>
              <a:t>缓存</a:t>
            </a:r>
            <a:endParaRPr lang="zh-CN" altLang="en-US" dirty="0"/>
          </a:p>
        </p:txBody>
      </p:sp>
      <p:sp>
        <p:nvSpPr>
          <p:cNvPr id="3" name="内容占位符 2"/>
          <p:cNvSpPr>
            <a:spLocks noGrp="1"/>
          </p:cNvSpPr>
          <p:nvPr>
            <p:ph idx="1"/>
          </p:nvPr>
        </p:nvSpPr>
        <p:spPr>
          <a:xfrm>
            <a:off x="331572" y="908951"/>
            <a:ext cx="8482228" cy="1285554"/>
          </a:xfrm>
        </p:spPr>
        <p:txBody>
          <a:bodyPr>
            <a:normAutofit/>
          </a:bodyPr>
          <a:lstStyle/>
          <a:p>
            <a:r>
              <a:rPr lang="en-US" altLang="zh-CN" sz="2800" dirty="0" smtClean="0"/>
              <a:t>Web</a:t>
            </a:r>
            <a:r>
              <a:rPr lang="zh-CN" altLang="en-US" sz="2800" dirty="0" smtClean="0"/>
              <a:t>缓存（</a:t>
            </a:r>
            <a:r>
              <a:rPr lang="en-US" altLang="zh-CN" sz="2800" dirty="0" smtClean="0"/>
              <a:t>cache</a:t>
            </a:r>
            <a:r>
              <a:rPr lang="zh-CN" altLang="en-US" sz="2800" dirty="0" smtClean="0"/>
              <a:t>）</a:t>
            </a:r>
            <a:r>
              <a:rPr lang="en-US" altLang="zh-CN" sz="2800" dirty="0" smtClean="0"/>
              <a:t>, </a:t>
            </a:r>
            <a:r>
              <a:rPr lang="zh-CN" altLang="en-US" sz="2800" dirty="0" smtClean="0"/>
              <a:t>也叫代理服务器（</a:t>
            </a:r>
            <a:r>
              <a:rPr lang="en-US" altLang="zh-CN" sz="2800" dirty="0" smtClean="0"/>
              <a:t>proxy server</a:t>
            </a:r>
            <a:r>
              <a:rPr lang="zh-CN" altLang="en-US" sz="2800" dirty="0" smtClean="0"/>
              <a:t>）</a:t>
            </a:r>
            <a:r>
              <a:rPr lang="en-US" altLang="zh-CN" sz="2800" dirty="0" smtClean="0"/>
              <a:t>, </a:t>
            </a:r>
            <a:r>
              <a:rPr lang="zh-CN" altLang="en-US" sz="2800" dirty="0" smtClean="0"/>
              <a:t>是能够代表</a:t>
            </a:r>
            <a:r>
              <a:rPr lang="en-US" altLang="zh-CN" sz="2800" dirty="0" smtClean="0"/>
              <a:t>web</a:t>
            </a:r>
            <a:r>
              <a:rPr lang="zh-CN" altLang="en-US" sz="2800" dirty="0" smtClean="0"/>
              <a:t>原始服务器还满足</a:t>
            </a:r>
            <a:r>
              <a:rPr lang="en-US" altLang="zh-CN" sz="2800" dirty="0" smtClean="0"/>
              <a:t>HTTP</a:t>
            </a:r>
            <a:r>
              <a:rPr lang="zh-CN" altLang="en-US" sz="2800" dirty="0" smtClean="0"/>
              <a:t>请求的网络实体。</a:t>
            </a:r>
            <a:endParaRPr lang="en-US" altLang="zh-CN" sz="2800" dirty="0" smtClean="0"/>
          </a:p>
        </p:txBody>
      </p:sp>
      <p:grpSp>
        <p:nvGrpSpPr>
          <p:cNvPr id="6" name="组合 5"/>
          <p:cNvGrpSpPr/>
          <p:nvPr/>
        </p:nvGrpSpPr>
        <p:grpSpPr>
          <a:xfrm>
            <a:off x="5635799" y="1856368"/>
            <a:ext cx="2930954" cy="2120308"/>
            <a:chOff x="3868246" y="1733551"/>
            <a:chExt cx="3438641" cy="2617006"/>
          </a:xfrm>
        </p:grpSpPr>
        <p:pic>
          <p:nvPicPr>
            <p:cNvPr id="4" name="图片 3"/>
            <p:cNvPicPr>
              <a:picLocks noChangeAspect="1"/>
            </p:cNvPicPr>
            <p:nvPr/>
          </p:nvPicPr>
          <p:blipFill>
            <a:blip r:embed="rId3"/>
            <a:stretch>
              <a:fillRect/>
            </a:stretch>
          </p:blipFill>
          <p:spPr>
            <a:xfrm>
              <a:off x="3868246" y="1733551"/>
              <a:ext cx="3438641" cy="2617006"/>
            </a:xfrm>
            <a:prstGeom prst="rect">
              <a:avLst/>
            </a:prstGeom>
          </p:spPr>
        </p:pic>
        <p:sp>
          <p:nvSpPr>
            <p:cNvPr id="5" name="圆角矩形 4"/>
            <p:cNvSpPr/>
            <p:nvPr/>
          </p:nvSpPr>
          <p:spPr>
            <a:xfrm>
              <a:off x="6309360" y="2452255"/>
              <a:ext cx="349135" cy="482138"/>
            </a:xfrm>
            <a:prstGeom prst="roundRect">
              <a:avLst/>
            </a:prstGeom>
            <a:solidFill>
              <a:srgbClr val="D7340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82" name="Group 53"/>
          <p:cNvGrpSpPr>
            <a:grpSpLocks/>
          </p:cNvGrpSpPr>
          <p:nvPr/>
        </p:nvGrpSpPr>
        <p:grpSpPr bwMode="auto">
          <a:xfrm>
            <a:off x="5552536" y="5212075"/>
            <a:ext cx="1305253" cy="570310"/>
            <a:chOff x="2807" y="2580"/>
            <a:chExt cx="1088" cy="479"/>
          </a:xfrm>
        </p:grpSpPr>
        <p:sp>
          <p:nvSpPr>
            <p:cNvPr id="83" name="Line 19"/>
            <p:cNvSpPr>
              <a:spLocks noChangeShapeType="1"/>
            </p:cNvSpPr>
            <p:nvPr/>
          </p:nvSpPr>
          <p:spPr bwMode="auto">
            <a:xfrm flipV="1">
              <a:off x="2998" y="2580"/>
              <a:ext cx="883" cy="479"/>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84" name="Text Box 23"/>
            <p:cNvSpPr txBox="1">
              <a:spLocks noChangeArrowheads="1"/>
            </p:cNvSpPr>
            <p:nvPr/>
          </p:nvSpPr>
          <p:spPr bwMode="auto">
            <a:xfrm rot="19907361">
              <a:off x="2807" y="2623"/>
              <a:ext cx="108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solidFill>
                    <a:srgbClr val="CC0000"/>
                  </a:solidFill>
                  <a:latin typeface="Arial" panose="020B0604020202020204" pitchFamily="34" charset="0"/>
                </a:rPr>
                <a:t>HTTP request</a:t>
              </a:r>
              <a:endParaRPr lang="en-US" altLang="zh-CN" sz="2000" dirty="0">
                <a:solidFill>
                  <a:srgbClr val="CC0000"/>
                </a:solidFill>
                <a:latin typeface="Arial" panose="020B0604020202020204" pitchFamily="34" charset="0"/>
              </a:endParaRPr>
            </a:p>
          </p:txBody>
        </p:sp>
      </p:grpSp>
      <p:grpSp>
        <p:nvGrpSpPr>
          <p:cNvPr id="85" name="Group 54"/>
          <p:cNvGrpSpPr>
            <a:grpSpLocks/>
          </p:cNvGrpSpPr>
          <p:nvPr/>
        </p:nvGrpSpPr>
        <p:grpSpPr bwMode="auto">
          <a:xfrm>
            <a:off x="5713187" y="5292637"/>
            <a:ext cx="1440657" cy="589366"/>
            <a:chOff x="2874" y="2670"/>
            <a:chExt cx="1210" cy="495"/>
          </a:xfrm>
        </p:grpSpPr>
        <p:sp>
          <p:nvSpPr>
            <p:cNvPr id="86" name="Line 20"/>
            <p:cNvSpPr>
              <a:spLocks noChangeShapeType="1"/>
            </p:cNvSpPr>
            <p:nvPr/>
          </p:nvSpPr>
          <p:spPr bwMode="auto">
            <a:xfrm flipH="1">
              <a:off x="2946" y="2670"/>
              <a:ext cx="884" cy="49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87" name="Text Box 25"/>
            <p:cNvSpPr txBox="1">
              <a:spLocks noChangeArrowheads="1"/>
            </p:cNvSpPr>
            <p:nvPr/>
          </p:nvSpPr>
          <p:spPr bwMode="auto">
            <a:xfrm rot="19862217">
              <a:off x="2874" y="2882"/>
              <a:ext cx="121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solidFill>
                    <a:srgbClr val="CC0000"/>
                  </a:solidFill>
                  <a:latin typeface="Arial" panose="020B0604020202020204" pitchFamily="34" charset="0"/>
                </a:rPr>
                <a:t>HTTP response</a:t>
              </a:r>
              <a:endParaRPr lang="en-US" altLang="zh-CN" sz="2000" dirty="0">
                <a:solidFill>
                  <a:srgbClr val="CC0000"/>
                </a:solidFill>
                <a:latin typeface="Arial" panose="020B0604020202020204" pitchFamily="34" charset="0"/>
              </a:endParaRPr>
            </a:p>
          </p:txBody>
        </p:sp>
      </p:grpSp>
      <p:grpSp>
        <p:nvGrpSpPr>
          <p:cNvPr id="88" name="Group 49"/>
          <p:cNvGrpSpPr>
            <a:grpSpLocks/>
          </p:cNvGrpSpPr>
          <p:nvPr/>
        </p:nvGrpSpPr>
        <p:grpSpPr bwMode="auto">
          <a:xfrm>
            <a:off x="5749524" y="4397480"/>
            <a:ext cx="2747542" cy="606986"/>
            <a:chOff x="2994" y="1979"/>
            <a:chExt cx="2119" cy="460"/>
          </a:xfrm>
        </p:grpSpPr>
        <p:sp>
          <p:nvSpPr>
            <p:cNvPr id="89" name="Freeform 18"/>
            <p:cNvSpPr>
              <a:spLocks/>
            </p:cNvSpPr>
            <p:nvPr/>
          </p:nvSpPr>
          <p:spPr bwMode="auto">
            <a:xfrm>
              <a:off x="3002" y="1979"/>
              <a:ext cx="2048" cy="460"/>
            </a:xfrm>
            <a:custGeom>
              <a:avLst/>
              <a:gdLst>
                <a:gd name="T0" fmla="*/ 0 w 2048"/>
                <a:gd name="T1" fmla="*/ 2 h 460"/>
                <a:gd name="T2" fmla="*/ 1011 w 2048"/>
                <a:gd name="T3" fmla="*/ 460 h 460"/>
                <a:gd name="T4" fmla="*/ 2048 w 2048"/>
                <a:gd name="T5" fmla="*/ 0 h 460"/>
                <a:gd name="T6" fmla="*/ 0 60000 65536"/>
                <a:gd name="T7" fmla="*/ 0 60000 65536"/>
                <a:gd name="T8" fmla="*/ 0 60000 65536"/>
                <a:gd name="T9" fmla="*/ 0 w 2048"/>
                <a:gd name="T10" fmla="*/ 0 h 460"/>
                <a:gd name="T11" fmla="*/ 2048 w 2048"/>
                <a:gd name="T12" fmla="*/ 460 h 460"/>
              </a:gdLst>
              <a:ahLst/>
              <a:cxnLst>
                <a:cxn ang="T6">
                  <a:pos x="T0" y="T1"/>
                </a:cxn>
                <a:cxn ang="T7">
                  <a:pos x="T2" y="T3"/>
                </a:cxn>
                <a:cxn ang="T8">
                  <a:pos x="T4" y="T5"/>
                </a:cxn>
              </a:cxnLst>
              <a:rect l="T9" t="T10" r="T11" b="T12"/>
              <a:pathLst>
                <a:path w="2048" h="460">
                  <a:moveTo>
                    <a:pt x="0" y="2"/>
                  </a:moveTo>
                  <a:lnTo>
                    <a:pt x="1011" y="460"/>
                  </a:lnTo>
                  <a:lnTo>
                    <a:pt x="2048" y="0"/>
                  </a:ln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sp>
          <p:nvSpPr>
            <p:cNvPr id="90" name="Text Box 22"/>
            <p:cNvSpPr txBox="1">
              <a:spLocks noChangeArrowheads="1"/>
            </p:cNvSpPr>
            <p:nvPr/>
          </p:nvSpPr>
          <p:spPr bwMode="auto">
            <a:xfrm rot="1422049">
              <a:off x="2994" y="1983"/>
              <a:ext cx="108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a:solidFill>
                    <a:srgbClr val="CC0000"/>
                  </a:solidFill>
                  <a:latin typeface="Arial" panose="020B0604020202020204" pitchFamily="34" charset="0"/>
                </a:rPr>
                <a:t>HTTP request</a:t>
              </a:r>
              <a:endParaRPr lang="en-US" altLang="zh-CN" sz="2000">
                <a:solidFill>
                  <a:srgbClr val="CC0000"/>
                </a:solidFill>
                <a:latin typeface="Arial" panose="020B0604020202020204" pitchFamily="34" charset="0"/>
              </a:endParaRPr>
            </a:p>
          </p:txBody>
        </p:sp>
        <p:sp>
          <p:nvSpPr>
            <p:cNvPr id="91" name="Text Box 45"/>
            <p:cNvSpPr txBox="1">
              <a:spLocks noChangeArrowheads="1"/>
            </p:cNvSpPr>
            <p:nvPr/>
          </p:nvSpPr>
          <p:spPr bwMode="auto">
            <a:xfrm rot="20180032">
              <a:off x="4025" y="1993"/>
              <a:ext cx="108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solidFill>
                    <a:srgbClr val="CC0000"/>
                  </a:solidFill>
                  <a:latin typeface="Arial" panose="020B0604020202020204" pitchFamily="34" charset="0"/>
                </a:rPr>
                <a:t>HTTP request</a:t>
              </a:r>
              <a:endParaRPr lang="en-US" altLang="zh-CN" sz="2000" dirty="0">
                <a:solidFill>
                  <a:srgbClr val="CC0000"/>
                </a:solidFill>
                <a:latin typeface="Arial" panose="020B0604020202020204" pitchFamily="34" charset="0"/>
              </a:endParaRPr>
            </a:p>
          </p:txBody>
        </p:sp>
      </p:grpSp>
      <p:sp>
        <p:nvSpPr>
          <p:cNvPr id="94" name="Rectangle 55"/>
          <p:cNvSpPr>
            <a:spLocks noChangeArrowheads="1"/>
          </p:cNvSpPr>
          <p:nvPr/>
        </p:nvSpPr>
        <p:spPr bwMode="auto">
          <a:xfrm>
            <a:off x="7501505" y="5375940"/>
            <a:ext cx="30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2000">
              <a:latin typeface="Comic Sans MS" panose="030F0702030302020204" pitchFamily="66" charset="0"/>
            </a:endParaRPr>
          </a:p>
        </p:txBody>
      </p:sp>
      <p:grpSp>
        <p:nvGrpSpPr>
          <p:cNvPr id="96" name="Group 60"/>
          <p:cNvGrpSpPr>
            <a:grpSpLocks/>
          </p:cNvGrpSpPr>
          <p:nvPr/>
        </p:nvGrpSpPr>
        <p:grpSpPr bwMode="auto">
          <a:xfrm>
            <a:off x="5145043" y="4064233"/>
            <a:ext cx="3504535" cy="1463194"/>
            <a:chOff x="2452" y="1673"/>
            <a:chExt cx="2791" cy="1157"/>
          </a:xfrm>
        </p:grpSpPr>
        <p:sp>
          <p:nvSpPr>
            <p:cNvPr id="97" name="Freeform 44"/>
            <p:cNvSpPr>
              <a:spLocks/>
            </p:cNvSpPr>
            <p:nvPr/>
          </p:nvSpPr>
          <p:spPr bwMode="auto">
            <a:xfrm>
              <a:off x="2985" y="2026"/>
              <a:ext cx="2119" cy="476"/>
            </a:xfrm>
            <a:custGeom>
              <a:avLst/>
              <a:gdLst>
                <a:gd name="T0" fmla="*/ 2119 w 2119"/>
                <a:gd name="T1" fmla="*/ 0 h 476"/>
                <a:gd name="T2" fmla="*/ 1020 w 2119"/>
                <a:gd name="T3" fmla="*/ 476 h 476"/>
                <a:gd name="T4" fmla="*/ 0 w 2119"/>
                <a:gd name="T5" fmla="*/ 8 h 476"/>
                <a:gd name="T6" fmla="*/ 0 60000 65536"/>
                <a:gd name="T7" fmla="*/ 0 60000 65536"/>
                <a:gd name="T8" fmla="*/ 0 60000 65536"/>
                <a:gd name="T9" fmla="*/ 0 w 2119"/>
                <a:gd name="T10" fmla="*/ 0 h 476"/>
                <a:gd name="T11" fmla="*/ 2119 w 2119"/>
                <a:gd name="T12" fmla="*/ 476 h 476"/>
              </a:gdLst>
              <a:ahLst/>
              <a:cxnLst>
                <a:cxn ang="T6">
                  <a:pos x="T0" y="T1"/>
                </a:cxn>
                <a:cxn ang="T7">
                  <a:pos x="T2" y="T3"/>
                </a:cxn>
                <a:cxn ang="T8">
                  <a:pos x="T4" y="T5"/>
                </a:cxn>
              </a:cxnLst>
              <a:rect l="T9" t="T10" r="T11" b="T12"/>
              <a:pathLst>
                <a:path w="2119" h="476">
                  <a:moveTo>
                    <a:pt x="2119" y="0"/>
                  </a:moveTo>
                  <a:lnTo>
                    <a:pt x="1020" y="476"/>
                  </a:lnTo>
                  <a:lnTo>
                    <a:pt x="0" y="8"/>
                  </a:ln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sp>
          <p:nvSpPr>
            <p:cNvPr id="98" name="Text Box 24"/>
            <p:cNvSpPr txBox="1">
              <a:spLocks noChangeArrowheads="1"/>
            </p:cNvSpPr>
            <p:nvPr/>
          </p:nvSpPr>
          <p:spPr bwMode="auto">
            <a:xfrm rot="1411598">
              <a:off x="2808" y="2221"/>
              <a:ext cx="1205"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solidFill>
                    <a:srgbClr val="CC0000"/>
                  </a:solidFill>
                  <a:latin typeface="Arial" panose="020B0604020202020204" pitchFamily="34" charset="0"/>
                </a:rPr>
                <a:t>HTTP response</a:t>
              </a:r>
              <a:endParaRPr lang="en-US" altLang="zh-CN" sz="2000" dirty="0">
                <a:solidFill>
                  <a:srgbClr val="CC0000"/>
                </a:solidFill>
                <a:latin typeface="Arial" panose="020B0604020202020204" pitchFamily="34" charset="0"/>
              </a:endParaRPr>
            </a:p>
          </p:txBody>
        </p:sp>
        <p:sp>
          <p:nvSpPr>
            <p:cNvPr id="99" name="Text Box 46"/>
            <p:cNvSpPr txBox="1">
              <a:spLocks noChangeArrowheads="1"/>
            </p:cNvSpPr>
            <p:nvPr/>
          </p:nvSpPr>
          <p:spPr bwMode="auto">
            <a:xfrm rot="20184211">
              <a:off x="4038" y="2209"/>
              <a:ext cx="1205"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solidFill>
                    <a:srgbClr val="CC0000"/>
                  </a:solidFill>
                  <a:latin typeface="Arial" panose="020B0604020202020204" pitchFamily="34" charset="0"/>
                </a:rPr>
                <a:t>HTTP response</a:t>
              </a:r>
              <a:endParaRPr lang="en-US" altLang="zh-CN" sz="2000" dirty="0">
                <a:solidFill>
                  <a:srgbClr val="CC0000"/>
                </a:solidFill>
                <a:latin typeface="Arial" panose="020B0604020202020204" pitchFamily="34" charset="0"/>
              </a:endParaRPr>
            </a:p>
          </p:txBody>
        </p:sp>
        <p:pic>
          <p:nvPicPr>
            <p:cNvPr id="100" name="Picture 5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79" y="2557"/>
              <a:ext cx="33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52" y="1673"/>
              <a:ext cx="33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2" name="Picture 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99529" y="5564706"/>
            <a:ext cx="395288" cy="325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0" name="组合 139"/>
          <p:cNvGrpSpPr/>
          <p:nvPr/>
        </p:nvGrpSpPr>
        <p:grpSpPr>
          <a:xfrm>
            <a:off x="5134405" y="4061050"/>
            <a:ext cx="3942288" cy="2472593"/>
            <a:chOff x="5134405" y="4061050"/>
            <a:chExt cx="3942288" cy="2472593"/>
          </a:xfrm>
        </p:grpSpPr>
        <p:pic>
          <p:nvPicPr>
            <p:cNvPr id="95" name="Picture 5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65648" y="4061050"/>
              <a:ext cx="395288" cy="325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 name="组合 138"/>
            <p:cNvGrpSpPr/>
            <p:nvPr/>
          </p:nvGrpSpPr>
          <p:grpSpPr>
            <a:xfrm>
              <a:off x="5134405" y="4061673"/>
              <a:ext cx="3942288" cy="2471970"/>
              <a:chOff x="5134405" y="4061673"/>
              <a:chExt cx="3942288" cy="2471970"/>
            </a:xfrm>
          </p:grpSpPr>
          <p:grpSp>
            <p:nvGrpSpPr>
              <p:cNvPr id="13" name="Group 138"/>
              <p:cNvGrpSpPr>
                <a:grpSpLocks/>
              </p:cNvGrpSpPr>
              <p:nvPr/>
            </p:nvGrpSpPr>
            <p:grpSpPr bwMode="auto">
              <a:xfrm>
                <a:off x="6964533" y="4706810"/>
                <a:ext cx="300038" cy="536972"/>
                <a:chOff x="4140" y="429"/>
                <a:chExt cx="1425" cy="2396"/>
              </a:xfrm>
            </p:grpSpPr>
            <p:sp>
              <p:nvSpPr>
                <p:cNvPr id="14" name="Freeform 139"/>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5" name="Rectangle 140"/>
                <p:cNvSpPr>
                  <a:spLocks noChangeArrowheads="1"/>
                </p:cNvSpPr>
                <p:nvPr/>
              </p:nvSpPr>
              <p:spPr bwMode="auto">
                <a:xfrm>
                  <a:off x="4208" y="429"/>
                  <a:ext cx="1046"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16" name="Freeform 141"/>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7" name="Freeform 142"/>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8" name="Rectangle 143"/>
                <p:cNvSpPr>
                  <a:spLocks noChangeArrowheads="1"/>
                </p:cNvSpPr>
                <p:nvPr/>
              </p:nvSpPr>
              <p:spPr bwMode="auto">
                <a:xfrm>
                  <a:off x="4214" y="695"/>
                  <a:ext cx="594" cy="48"/>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nvGrpSpPr>
                <p:cNvPr id="19" name="Group 144"/>
                <p:cNvGrpSpPr>
                  <a:grpSpLocks/>
                </p:cNvGrpSpPr>
                <p:nvPr/>
              </p:nvGrpSpPr>
              <p:grpSpPr bwMode="auto">
                <a:xfrm>
                  <a:off x="4749" y="668"/>
                  <a:ext cx="581" cy="145"/>
                  <a:chOff x="614" y="2568"/>
                  <a:chExt cx="725" cy="139"/>
                </a:xfrm>
              </p:grpSpPr>
              <p:sp>
                <p:nvSpPr>
                  <p:cNvPr id="44" name="AutoShape 145"/>
                  <p:cNvSpPr>
                    <a:spLocks noChangeArrowheads="1"/>
                  </p:cNvSpPr>
                  <p:nvPr/>
                </p:nvSpPr>
                <p:spPr bwMode="auto">
                  <a:xfrm>
                    <a:off x="616" y="2568"/>
                    <a:ext cx="72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45" name="AutoShape 146"/>
                  <p:cNvSpPr>
                    <a:spLocks noChangeArrowheads="1"/>
                  </p:cNvSpPr>
                  <p:nvPr/>
                </p:nvSpPr>
                <p:spPr bwMode="auto">
                  <a:xfrm>
                    <a:off x="630" y="2583"/>
                    <a:ext cx="670"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sp>
              <p:nvSpPr>
                <p:cNvPr id="20" name="Rectangle 147"/>
                <p:cNvSpPr>
                  <a:spLocks noChangeArrowheads="1"/>
                </p:cNvSpPr>
                <p:nvPr/>
              </p:nvSpPr>
              <p:spPr bwMode="auto">
                <a:xfrm>
                  <a:off x="4225" y="1019"/>
                  <a:ext cx="594" cy="48"/>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nvGrpSpPr>
                <p:cNvPr id="21" name="Group 148"/>
                <p:cNvGrpSpPr>
                  <a:grpSpLocks/>
                </p:cNvGrpSpPr>
                <p:nvPr/>
              </p:nvGrpSpPr>
              <p:grpSpPr bwMode="auto">
                <a:xfrm>
                  <a:off x="4747" y="994"/>
                  <a:ext cx="581" cy="134"/>
                  <a:chOff x="614" y="2568"/>
                  <a:chExt cx="725" cy="139"/>
                </a:xfrm>
              </p:grpSpPr>
              <p:sp>
                <p:nvSpPr>
                  <p:cNvPr id="42" name="AutoShape 149"/>
                  <p:cNvSpPr>
                    <a:spLocks noChangeArrowheads="1"/>
                  </p:cNvSpPr>
                  <p:nvPr/>
                </p:nvSpPr>
                <p:spPr bwMode="auto">
                  <a:xfrm>
                    <a:off x="612" y="2566"/>
                    <a:ext cx="727" cy="14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43" name="AutoShape 150"/>
                  <p:cNvSpPr>
                    <a:spLocks noChangeArrowheads="1"/>
                  </p:cNvSpPr>
                  <p:nvPr/>
                </p:nvSpPr>
                <p:spPr bwMode="auto">
                  <a:xfrm>
                    <a:off x="626" y="2583"/>
                    <a:ext cx="692"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sp>
              <p:nvSpPr>
                <p:cNvPr id="22" name="Rectangle 151"/>
                <p:cNvSpPr>
                  <a:spLocks noChangeArrowheads="1"/>
                </p:cNvSpPr>
                <p:nvPr/>
              </p:nvSpPr>
              <p:spPr bwMode="auto">
                <a:xfrm>
                  <a:off x="4219" y="1359"/>
                  <a:ext cx="594" cy="48"/>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23" name="Rectangle 152"/>
                <p:cNvSpPr>
                  <a:spLocks noChangeArrowheads="1"/>
                </p:cNvSpPr>
                <p:nvPr/>
              </p:nvSpPr>
              <p:spPr bwMode="auto">
                <a:xfrm>
                  <a:off x="4230" y="1656"/>
                  <a:ext cx="594" cy="48"/>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nvGrpSpPr>
                <p:cNvPr id="24" name="Group 153"/>
                <p:cNvGrpSpPr>
                  <a:grpSpLocks/>
                </p:cNvGrpSpPr>
                <p:nvPr/>
              </p:nvGrpSpPr>
              <p:grpSpPr bwMode="auto">
                <a:xfrm>
                  <a:off x="4735" y="1627"/>
                  <a:ext cx="582" cy="151"/>
                  <a:chOff x="614" y="2568"/>
                  <a:chExt cx="725" cy="139"/>
                </a:xfrm>
              </p:grpSpPr>
              <p:sp>
                <p:nvSpPr>
                  <p:cNvPr id="40" name="AutoShape 154"/>
                  <p:cNvSpPr>
                    <a:spLocks noChangeArrowheads="1"/>
                  </p:cNvSpPr>
                  <p:nvPr/>
                </p:nvSpPr>
                <p:spPr bwMode="auto">
                  <a:xfrm>
                    <a:off x="612" y="2570"/>
                    <a:ext cx="726"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41" name="AutoShape 155"/>
                  <p:cNvSpPr>
                    <a:spLocks noChangeArrowheads="1"/>
                  </p:cNvSpPr>
                  <p:nvPr/>
                </p:nvSpPr>
                <p:spPr bwMode="auto">
                  <a:xfrm>
                    <a:off x="627" y="2585"/>
                    <a:ext cx="690"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sp>
              <p:nvSpPr>
                <p:cNvPr id="25" name="Freeform 156"/>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grpSp>
              <p:nvGrpSpPr>
                <p:cNvPr id="26" name="Group 157"/>
                <p:cNvGrpSpPr>
                  <a:grpSpLocks/>
                </p:cNvGrpSpPr>
                <p:nvPr/>
              </p:nvGrpSpPr>
              <p:grpSpPr bwMode="auto">
                <a:xfrm>
                  <a:off x="4739" y="1327"/>
                  <a:ext cx="582" cy="139"/>
                  <a:chOff x="614" y="2568"/>
                  <a:chExt cx="725" cy="139"/>
                </a:xfrm>
              </p:grpSpPr>
              <p:sp>
                <p:nvSpPr>
                  <p:cNvPr id="38" name="AutoShape 158"/>
                  <p:cNvSpPr>
                    <a:spLocks noChangeArrowheads="1"/>
                  </p:cNvSpPr>
                  <p:nvPr/>
                </p:nvSpPr>
                <p:spPr bwMode="auto">
                  <a:xfrm>
                    <a:off x="615" y="2568"/>
                    <a:ext cx="726"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39" name="AutoShape 159"/>
                  <p:cNvSpPr>
                    <a:spLocks noChangeArrowheads="1"/>
                  </p:cNvSpPr>
                  <p:nvPr/>
                </p:nvSpPr>
                <p:spPr bwMode="auto">
                  <a:xfrm>
                    <a:off x="629" y="2584"/>
                    <a:ext cx="690"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sp>
              <p:nvSpPr>
                <p:cNvPr id="27" name="Rectangle 160"/>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28" name="Freeform 161"/>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29" name="Freeform 162"/>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30" name="Oval 163"/>
                <p:cNvSpPr>
                  <a:spLocks noChangeArrowheads="1"/>
                </p:cNvSpPr>
                <p:nvPr/>
              </p:nvSpPr>
              <p:spPr bwMode="auto">
                <a:xfrm>
                  <a:off x="5520" y="2612"/>
                  <a:ext cx="45"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31" name="Freeform 164"/>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32" name="AutoShape 165"/>
                <p:cNvSpPr>
                  <a:spLocks noChangeArrowheads="1"/>
                </p:cNvSpPr>
                <p:nvPr/>
              </p:nvSpPr>
              <p:spPr bwMode="auto">
                <a:xfrm>
                  <a:off x="4140" y="2676"/>
                  <a:ext cx="1199" cy="149"/>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33" name="AutoShape 166"/>
                <p:cNvSpPr>
                  <a:spLocks noChangeArrowheads="1"/>
                </p:cNvSpPr>
                <p:nvPr/>
              </p:nvSpPr>
              <p:spPr bwMode="auto">
                <a:xfrm>
                  <a:off x="4208" y="2713"/>
                  <a:ext cx="1069"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34" name="Oval 167"/>
                <p:cNvSpPr>
                  <a:spLocks noChangeArrowheads="1"/>
                </p:cNvSpPr>
                <p:nvPr/>
              </p:nvSpPr>
              <p:spPr bwMode="auto">
                <a:xfrm>
                  <a:off x="4310" y="2384"/>
                  <a:ext cx="158"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35" name="Oval 168"/>
                <p:cNvSpPr>
                  <a:spLocks noChangeArrowheads="1"/>
                </p:cNvSpPr>
                <p:nvPr/>
              </p:nvSpPr>
              <p:spPr bwMode="auto">
                <a:xfrm>
                  <a:off x="4485" y="2384"/>
                  <a:ext cx="158"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lnSpc>
                      <a:spcPct val="100000"/>
                    </a:lnSpc>
                    <a:spcBef>
                      <a:spcPct val="0"/>
                    </a:spcBef>
                    <a:buClrTx/>
                    <a:buSzTx/>
                    <a:buFontTx/>
                    <a:buNone/>
                  </a:pPr>
                  <a:endParaRPr lang="zh-CN" altLang="zh-CN" sz="1400">
                    <a:solidFill>
                      <a:srgbClr val="FF0000"/>
                    </a:solidFill>
                    <a:latin typeface="Arial" panose="020B0604020202020204" pitchFamily="34" charset="0"/>
                    <a:cs typeface="Arial" panose="020B0604020202020204" pitchFamily="34" charset="0"/>
                  </a:endParaRPr>
                </a:p>
              </p:txBody>
            </p:sp>
            <p:sp>
              <p:nvSpPr>
                <p:cNvPr id="36" name="Oval 169"/>
                <p:cNvSpPr>
                  <a:spLocks noChangeArrowheads="1"/>
                </p:cNvSpPr>
                <p:nvPr/>
              </p:nvSpPr>
              <p:spPr bwMode="auto">
                <a:xfrm>
                  <a:off x="4660" y="2379"/>
                  <a:ext cx="158"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37" name="Rectangle 170"/>
                <p:cNvSpPr>
                  <a:spLocks noChangeArrowheads="1"/>
                </p:cNvSpPr>
                <p:nvPr/>
              </p:nvSpPr>
              <p:spPr bwMode="auto">
                <a:xfrm>
                  <a:off x="5062" y="1837"/>
                  <a:ext cx="85" cy="760"/>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sp>
            <p:nvSpPr>
              <p:cNvPr id="93" name="Text Box 48"/>
              <p:cNvSpPr txBox="1">
                <a:spLocks noChangeArrowheads="1"/>
              </p:cNvSpPr>
              <p:nvPr/>
            </p:nvSpPr>
            <p:spPr bwMode="auto">
              <a:xfrm>
                <a:off x="8395096" y="4727050"/>
                <a:ext cx="6815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a:latin typeface="Arial" panose="020B0604020202020204" pitchFamily="34" charset="0"/>
                  </a:rPr>
                  <a:t>origin </a:t>
                </a:r>
              </a:p>
              <a:p>
                <a:pPr algn="ctr">
                  <a:lnSpc>
                    <a:spcPct val="100000"/>
                  </a:lnSpc>
                  <a:spcBef>
                    <a:spcPct val="0"/>
                  </a:spcBef>
                  <a:buClrTx/>
                  <a:buSzTx/>
                  <a:buFontTx/>
                  <a:buNone/>
                </a:pPr>
                <a:r>
                  <a:rPr lang="en-US" altLang="zh-CN" sz="1400">
                    <a:latin typeface="Arial" panose="020B0604020202020204" pitchFamily="34" charset="0"/>
                  </a:rPr>
                  <a:t>server</a:t>
                </a:r>
                <a:endParaRPr lang="en-US" altLang="zh-CN" sz="2000">
                  <a:latin typeface="Arial" panose="020B0604020202020204" pitchFamily="34" charset="0"/>
                </a:endParaRPr>
              </a:p>
            </p:txBody>
          </p:sp>
          <p:grpSp>
            <p:nvGrpSpPr>
              <p:cNvPr id="137" name="组合 136"/>
              <p:cNvGrpSpPr/>
              <p:nvPr/>
            </p:nvGrpSpPr>
            <p:grpSpPr>
              <a:xfrm>
                <a:off x="5134405" y="4061673"/>
                <a:ext cx="3935783" cy="2471970"/>
                <a:chOff x="5134405" y="4061673"/>
                <a:chExt cx="3935783" cy="2471970"/>
              </a:xfrm>
            </p:grpSpPr>
            <p:grpSp>
              <p:nvGrpSpPr>
                <p:cNvPr id="7" name="Group 171"/>
                <p:cNvGrpSpPr>
                  <a:grpSpLocks/>
                </p:cNvGrpSpPr>
                <p:nvPr/>
              </p:nvGrpSpPr>
              <p:grpSpPr bwMode="auto">
                <a:xfrm>
                  <a:off x="5258678" y="4135309"/>
                  <a:ext cx="515540" cy="572691"/>
                  <a:chOff x="-44" y="1473"/>
                  <a:chExt cx="981" cy="1105"/>
                </a:xfrm>
              </p:grpSpPr>
              <p:pic>
                <p:nvPicPr>
                  <p:cNvPr id="8" name="Picture 172" descr="desktop_computer_stylized_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reeform 173"/>
                  <p:cNvSpPr>
                    <a:spLocks/>
                  </p:cNvSpPr>
                  <p:nvPr/>
                </p:nvSpPr>
                <p:spPr bwMode="auto">
                  <a:xfrm flipH="1">
                    <a:off x="374" y="1579"/>
                    <a:ext cx="477" cy="506"/>
                  </a:xfrm>
                  <a:custGeom>
                    <a:avLst/>
                    <a:gdLst>
                      <a:gd name="T0" fmla="*/ 0 w 356"/>
                      <a:gd name="T1" fmla="*/ 0 h 368"/>
                      <a:gd name="T2" fmla="*/ 13459 w 356"/>
                      <a:gd name="T3" fmla="*/ 887 h 368"/>
                      <a:gd name="T4" fmla="*/ 15967 w 356"/>
                      <a:gd name="T5" fmla="*/ 18491 h 368"/>
                      <a:gd name="T6" fmla="*/ 3519 w 356"/>
                      <a:gd name="T7" fmla="*/ 2312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sz="1400"/>
                  </a:p>
                </p:txBody>
              </p:sp>
            </p:grpSp>
            <p:grpSp>
              <p:nvGrpSpPr>
                <p:cNvPr id="10" name="Group 102"/>
                <p:cNvGrpSpPr>
                  <a:grpSpLocks/>
                </p:cNvGrpSpPr>
                <p:nvPr/>
              </p:nvGrpSpPr>
              <p:grpSpPr bwMode="auto">
                <a:xfrm>
                  <a:off x="5156575" y="5566881"/>
                  <a:ext cx="515541" cy="572691"/>
                  <a:chOff x="-44" y="1473"/>
                  <a:chExt cx="981" cy="1105"/>
                </a:xfrm>
              </p:grpSpPr>
              <p:pic>
                <p:nvPicPr>
                  <p:cNvPr id="11" name="Picture 103" descr="desktop_computer_stylized_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reeform 104"/>
                  <p:cNvSpPr>
                    <a:spLocks/>
                  </p:cNvSpPr>
                  <p:nvPr/>
                </p:nvSpPr>
                <p:spPr bwMode="auto">
                  <a:xfrm flipH="1">
                    <a:off x="374" y="1579"/>
                    <a:ext cx="477" cy="506"/>
                  </a:xfrm>
                  <a:custGeom>
                    <a:avLst/>
                    <a:gdLst>
                      <a:gd name="T0" fmla="*/ 0 w 356"/>
                      <a:gd name="T1" fmla="*/ 0 h 368"/>
                      <a:gd name="T2" fmla="*/ 13459 w 356"/>
                      <a:gd name="T3" fmla="*/ 887 h 368"/>
                      <a:gd name="T4" fmla="*/ 15967 w 356"/>
                      <a:gd name="T5" fmla="*/ 18491 h 368"/>
                      <a:gd name="T6" fmla="*/ 3519 w 356"/>
                      <a:gd name="T7" fmla="*/ 2312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sz="1400"/>
                  </a:p>
                </p:txBody>
              </p:sp>
            </p:grpSp>
            <p:grpSp>
              <p:nvGrpSpPr>
                <p:cNvPr id="46" name="Group 105"/>
                <p:cNvGrpSpPr>
                  <a:grpSpLocks/>
                </p:cNvGrpSpPr>
                <p:nvPr/>
              </p:nvGrpSpPr>
              <p:grpSpPr bwMode="auto">
                <a:xfrm>
                  <a:off x="8576351" y="4214641"/>
                  <a:ext cx="325041" cy="536972"/>
                  <a:chOff x="4140" y="429"/>
                  <a:chExt cx="1425" cy="2396"/>
                </a:xfrm>
              </p:grpSpPr>
              <p:sp>
                <p:nvSpPr>
                  <p:cNvPr id="47" name="Freeform 106"/>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48" name="Rectangle 107"/>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49" name="Freeform 108"/>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50" name="Freeform 109"/>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51" name="Rectangle 110"/>
                  <p:cNvSpPr>
                    <a:spLocks noChangeArrowheads="1"/>
                  </p:cNvSpPr>
                  <p:nvPr/>
                </p:nvSpPr>
                <p:spPr bwMode="auto">
                  <a:xfrm>
                    <a:off x="4213" y="695"/>
                    <a:ext cx="595" cy="48"/>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nvGrpSpPr>
                  <p:cNvPr id="52" name="Group 111"/>
                  <p:cNvGrpSpPr>
                    <a:grpSpLocks/>
                  </p:cNvGrpSpPr>
                  <p:nvPr/>
                </p:nvGrpSpPr>
                <p:grpSpPr bwMode="auto">
                  <a:xfrm>
                    <a:off x="4749" y="668"/>
                    <a:ext cx="581" cy="145"/>
                    <a:chOff x="614" y="2568"/>
                    <a:chExt cx="725" cy="139"/>
                  </a:xfrm>
                </p:grpSpPr>
                <p:sp>
                  <p:nvSpPr>
                    <p:cNvPr id="77" name="AutoShape 112"/>
                    <p:cNvSpPr>
                      <a:spLocks noChangeArrowheads="1"/>
                    </p:cNvSpPr>
                    <p:nvPr/>
                  </p:nvSpPr>
                  <p:spPr bwMode="auto">
                    <a:xfrm>
                      <a:off x="616" y="2568"/>
                      <a:ext cx="723"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78" name="AutoShape 113"/>
                    <p:cNvSpPr>
                      <a:spLocks noChangeArrowheads="1"/>
                    </p:cNvSpPr>
                    <p:nvPr/>
                  </p:nvSpPr>
                  <p:spPr bwMode="auto">
                    <a:xfrm>
                      <a:off x="629" y="2583"/>
                      <a:ext cx="690"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sp>
                <p:nvSpPr>
                  <p:cNvPr id="53" name="Rectangle 114"/>
                  <p:cNvSpPr>
                    <a:spLocks noChangeArrowheads="1"/>
                  </p:cNvSpPr>
                  <p:nvPr/>
                </p:nvSpPr>
                <p:spPr bwMode="auto">
                  <a:xfrm>
                    <a:off x="4224" y="1019"/>
                    <a:ext cx="595" cy="48"/>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nvGrpSpPr>
                  <p:cNvPr id="54" name="Group 115"/>
                  <p:cNvGrpSpPr>
                    <a:grpSpLocks/>
                  </p:cNvGrpSpPr>
                  <p:nvPr/>
                </p:nvGrpSpPr>
                <p:grpSpPr bwMode="auto">
                  <a:xfrm>
                    <a:off x="4747" y="994"/>
                    <a:ext cx="581" cy="134"/>
                    <a:chOff x="614" y="2568"/>
                    <a:chExt cx="725" cy="139"/>
                  </a:xfrm>
                </p:grpSpPr>
                <p:sp>
                  <p:nvSpPr>
                    <p:cNvPr id="75" name="AutoShape 116"/>
                    <p:cNvSpPr>
                      <a:spLocks noChangeArrowheads="1"/>
                    </p:cNvSpPr>
                    <p:nvPr/>
                  </p:nvSpPr>
                  <p:spPr bwMode="auto">
                    <a:xfrm>
                      <a:off x="612" y="2566"/>
                      <a:ext cx="730" cy="14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76" name="AutoShape 117"/>
                    <p:cNvSpPr>
                      <a:spLocks noChangeArrowheads="1"/>
                    </p:cNvSpPr>
                    <p:nvPr/>
                  </p:nvSpPr>
                  <p:spPr bwMode="auto">
                    <a:xfrm>
                      <a:off x="625" y="2583"/>
                      <a:ext cx="697"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sp>
                <p:nvSpPr>
                  <p:cNvPr id="55" name="Rectangle 118"/>
                  <p:cNvSpPr>
                    <a:spLocks noChangeArrowheads="1"/>
                  </p:cNvSpPr>
                  <p:nvPr/>
                </p:nvSpPr>
                <p:spPr bwMode="auto">
                  <a:xfrm>
                    <a:off x="4218" y="1359"/>
                    <a:ext cx="595" cy="48"/>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56" name="Rectangle 119"/>
                  <p:cNvSpPr>
                    <a:spLocks noChangeArrowheads="1"/>
                  </p:cNvSpPr>
                  <p:nvPr/>
                </p:nvSpPr>
                <p:spPr bwMode="auto">
                  <a:xfrm>
                    <a:off x="4229" y="1656"/>
                    <a:ext cx="595" cy="48"/>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nvGrpSpPr>
                  <p:cNvPr id="57" name="Group 120"/>
                  <p:cNvGrpSpPr>
                    <a:grpSpLocks/>
                  </p:cNvGrpSpPr>
                  <p:nvPr/>
                </p:nvGrpSpPr>
                <p:grpSpPr bwMode="auto">
                  <a:xfrm>
                    <a:off x="4735" y="1627"/>
                    <a:ext cx="582" cy="151"/>
                    <a:chOff x="614" y="2568"/>
                    <a:chExt cx="725" cy="139"/>
                  </a:xfrm>
                </p:grpSpPr>
                <p:sp>
                  <p:nvSpPr>
                    <p:cNvPr id="73" name="AutoShape 121"/>
                    <p:cNvSpPr>
                      <a:spLocks noChangeArrowheads="1"/>
                    </p:cNvSpPr>
                    <p:nvPr/>
                  </p:nvSpPr>
                  <p:spPr bwMode="auto">
                    <a:xfrm>
                      <a:off x="614" y="2570"/>
                      <a:ext cx="722"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74" name="AutoShape 122"/>
                    <p:cNvSpPr>
                      <a:spLocks noChangeArrowheads="1"/>
                    </p:cNvSpPr>
                    <p:nvPr/>
                  </p:nvSpPr>
                  <p:spPr bwMode="auto">
                    <a:xfrm>
                      <a:off x="627" y="2585"/>
                      <a:ext cx="683"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sp>
                <p:nvSpPr>
                  <p:cNvPr id="58" name="Freeform 123"/>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grpSp>
                <p:nvGrpSpPr>
                  <p:cNvPr id="59" name="Group 124"/>
                  <p:cNvGrpSpPr>
                    <a:grpSpLocks/>
                  </p:cNvGrpSpPr>
                  <p:nvPr/>
                </p:nvGrpSpPr>
                <p:grpSpPr bwMode="auto">
                  <a:xfrm>
                    <a:off x="4739" y="1327"/>
                    <a:ext cx="582" cy="139"/>
                    <a:chOff x="614" y="2568"/>
                    <a:chExt cx="725" cy="139"/>
                  </a:xfrm>
                </p:grpSpPr>
                <p:sp>
                  <p:nvSpPr>
                    <p:cNvPr id="71" name="AutoShape 125"/>
                    <p:cNvSpPr>
                      <a:spLocks noChangeArrowheads="1"/>
                    </p:cNvSpPr>
                    <p:nvPr/>
                  </p:nvSpPr>
                  <p:spPr bwMode="auto">
                    <a:xfrm>
                      <a:off x="616" y="2568"/>
                      <a:ext cx="722"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72" name="AutoShape 126"/>
                    <p:cNvSpPr>
                      <a:spLocks noChangeArrowheads="1"/>
                    </p:cNvSpPr>
                    <p:nvPr/>
                  </p:nvSpPr>
                  <p:spPr bwMode="auto">
                    <a:xfrm>
                      <a:off x="629" y="2584"/>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sp>
                <p:nvSpPr>
                  <p:cNvPr id="60" name="Rectangle 127"/>
                  <p:cNvSpPr>
                    <a:spLocks noChangeArrowheads="1"/>
                  </p:cNvSpPr>
                  <p:nvPr/>
                </p:nvSpPr>
                <p:spPr bwMode="auto">
                  <a:xfrm>
                    <a:off x="5252"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61" name="Freeform 128"/>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62" name="Freeform 129"/>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63" name="Oval 130"/>
                  <p:cNvSpPr>
                    <a:spLocks noChangeArrowheads="1"/>
                  </p:cNvSpPr>
                  <p:nvPr/>
                </p:nvSpPr>
                <p:spPr bwMode="auto">
                  <a:xfrm>
                    <a:off x="5518" y="2612"/>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64" name="Freeform 131"/>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65" name="AutoShape 132"/>
                  <p:cNvSpPr>
                    <a:spLocks noChangeArrowheads="1"/>
                  </p:cNvSpPr>
                  <p:nvPr/>
                </p:nvSpPr>
                <p:spPr bwMode="auto">
                  <a:xfrm>
                    <a:off x="4140" y="2676"/>
                    <a:ext cx="1201" cy="149"/>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66" name="AutoShape 133"/>
                  <p:cNvSpPr>
                    <a:spLocks noChangeArrowheads="1"/>
                  </p:cNvSpPr>
                  <p:nvPr/>
                </p:nvSpPr>
                <p:spPr bwMode="auto">
                  <a:xfrm>
                    <a:off x="4208"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67" name="Oval 134"/>
                  <p:cNvSpPr>
                    <a:spLocks noChangeArrowheads="1"/>
                  </p:cNvSpPr>
                  <p:nvPr/>
                </p:nvSpPr>
                <p:spPr bwMode="auto">
                  <a:xfrm>
                    <a:off x="4307" y="2384"/>
                    <a:ext cx="157"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68" name="Oval 135"/>
                  <p:cNvSpPr>
                    <a:spLocks noChangeArrowheads="1"/>
                  </p:cNvSpPr>
                  <p:nvPr/>
                </p:nvSpPr>
                <p:spPr bwMode="auto">
                  <a:xfrm>
                    <a:off x="4485" y="2384"/>
                    <a:ext cx="162"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lnSpc>
                        <a:spcPct val="100000"/>
                      </a:lnSpc>
                      <a:spcBef>
                        <a:spcPct val="0"/>
                      </a:spcBef>
                      <a:buClrTx/>
                      <a:buSzTx/>
                      <a:buFontTx/>
                      <a:buNone/>
                    </a:pPr>
                    <a:endParaRPr lang="zh-CN" altLang="zh-CN" sz="1400">
                      <a:solidFill>
                        <a:srgbClr val="FF0000"/>
                      </a:solidFill>
                      <a:latin typeface="Arial" panose="020B0604020202020204" pitchFamily="34" charset="0"/>
                      <a:cs typeface="Arial" panose="020B0604020202020204" pitchFamily="34" charset="0"/>
                    </a:endParaRPr>
                  </a:p>
                </p:txBody>
              </p:sp>
              <p:sp>
                <p:nvSpPr>
                  <p:cNvPr id="69" name="Oval 136"/>
                  <p:cNvSpPr>
                    <a:spLocks noChangeArrowheads="1"/>
                  </p:cNvSpPr>
                  <p:nvPr/>
                </p:nvSpPr>
                <p:spPr bwMode="auto">
                  <a:xfrm>
                    <a:off x="4662" y="2379"/>
                    <a:ext cx="157"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70" name="Rectangle 137"/>
                  <p:cNvSpPr>
                    <a:spLocks noChangeArrowheads="1"/>
                  </p:cNvSpPr>
                  <p:nvPr/>
                </p:nvSpPr>
                <p:spPr bwMode="auto">
                  <a:xfrm>
                    <a:off x="5064" y="1837"/>
                    <a:ext cx="84" cy="760"/>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sp>
              <p:nvSpPr>
                <p:cNvPr id="79" name="Text Box 6"/>
                <p:cNvSpPr txBox="1">
                  <a:spLocks noChangeArrowheads="1"/>
                </p:cNvSpPr>
                <p:nvPr/>
              </p:nvSpPr>
              <p:spPr bwMode="auto">
                <a:xfrm>
                  <a:off x="5134405" y="4640135"/>
                  <a:ext cx="6030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latin typeface="Arial" panose="020B0604020202020204" pitchFamily="34" charset="0"/>
                    </a:rPr>
                    <a:t>client</a:t>
                  </a:r>
                  <a:endParaRPr lang="en-US" altLang="zh-CN" sz="2000" dirty="0">
                    <a:latin typeface="Arial" panose="020B0604020202020204" pitchFamily="34" charset="0"/>
                  </a:endParaRPr>
                </a:p>
              </p:txBody>
            </p:sp>
            <p:sp>
              <p:nvSpPr>
                <p:cNvPr id="80" name="Text Box 8"/>
                <p:cNvSpPr txBox="1">
                  <a:spLocks noChangeArrowheads="1"/>
                </p:cNvSpPr>
                <p:nvPr/>
              </p:nvSpPr>
              <p:spPr bwMode="auto">
                <a:xfrm>
                  <a:off x="6715453" y="4061673"/>
                  <a:ext cx="7553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600" dirty="0">
                      <a:latin typeface="Arial" panose="020B0604020202020204" pitchFamily="34" charset="0"/>
                    </a:rPr>
                    <a:t>proxy</a:t>
                  </a:r>
                </a:p>
                <a:p>
                  <a:pPr algn="ctr">
                    <a:lnSpc>
                      <a:spcPct val="100000"/>
                    </a:lnSpc>
                    <a:spcBef>
                      <a:spcPct val="0"/>
                    </a:spcBef>
                    <a:buClrTx/>
                    <a:buSzTx/>
                    <a:buFontTx/>
                    <a:buNone/>
                  </a:pPr>
                  <a:r>
                    <a:rPr lang="en-US" altLang="zh-CN" sz="1600" dirty="0">
                      <a:latin typeface="Arial" panose="020B0604020202020204" pitchFamily="34" charset="0"/>
                    </a:rPr>
                    <a:t>server</a:t>
                  </a:r>
                  <a:endParaRPr lang="en-US" altLang="zh-CN" sz="2000" dirty="0">
                    <a:latin typeface="Arial" panose="020B0604020202020204" pitchFamily="34" charset="0"/>
                  </a:endParaRPr>
                </a:p>
              </p:txBody>
            </p:sp>
            <p:sp>
              <p:nvSpPr>
                <p:cNvPr id="81" name="Text Box 21"/>
                <p:cNvSpPr txBox="1">
                  <a:spLocks noChangeArrowheads="1"/>
                </p:cNvSpPr>
                <p:nvPr/>
              </p:nvSpPr>
              <p:spPr bwMode="auto">
                <a:xfrm>
                  <a:off x="5181696" y="6127769"/>
                  <a:ext cx="6030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latin typeface="Arial" panose="020B0604020202020204" pitchFamily="34" charset="0"/>
                    </a:rPr>
                    <a:t>client</a:t>
                  </a:r>
                  <a:endParaRPr lang="en-US" altLang="zh-CN" sz="2000" dirty="0">
                    <a:latin typeface="Arial" panose="020B0604020202020204" pitchFamily="34" charset="0"/>
                  </a:endParaRPr>
                </a:p>
              </p:txBody>
            </p:sp>
            <p:sp>
              <p:nvSpPr>
                <p:cNvPr id="92" name="Text Box 47"/>
                <p:cNvSpPr txBox="1">
                  <a:spLocks noChangeArrowheads="1"/>
                </p:cNvSpPr>
                <p:nvPr/>
              </p:nvSpPr>
              <p:spPr bwMode="auto">
                <a:xfrm>
                  <a:off x="8388591" y="6010423"/>
                  <a:ext cx="6815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latin typeface="Arial" panose="020B0604020202020204" pitchFamily="34" charset="0"/>
                    </a:rPr>
                    <a:t>origin </a:t>
                  </a:r>
                </a:p>
                <a:p>
                  <a:pPr algn="ctr">
                    <a:lnSpc>
                      <a:spcPct val="100000"/>
                    </a:lnSpc>
                    <a:spcBef>
                      <a:spcPct val="0"/>
                    </a:spcBef>
                    <a:buClrTx/>
                    <a:buSzTx/>
                    <a:buFontTx/>
                    <a:buNone/>
                  </a:pPr>
                  <a:r>
                    <a:rPr lang="en-US" altLang="zh-CN" sz="1400" dirty="0">
                      <a:latin typeface="Arial" panose="020B0604020202020204" pitchFamily="34" charset="0"/>
                    </a:rPr>
                    <a:t>server</a:t>
                  </a:r>
                  <a:endParaRPr lang="en-US" altLang="zh-CN" sz="2000" dirty="0">
                    <a:latin typeface="Arial" panose="020B0604020202020204" pitchFamily="34" charset="0"/>
                  </a:endParaRPr>
                </a:p>
              </p:txBody>
            </p:sp>
            <p:grpSp>
              <p:nvGrpSpPr>
                <p:cNvPr id="103" name="Group 69"/>
                <p:cNvGrpSpPr>
                  <a:grpSpLocks/>
                </p:cNvGrpSpPr>
                <p:nvPr/>
              </p:nvGrpSpPr>
              <p:grpSpPr bwMode="auto">
                <a:xfrm>
                  <a:off x="8557875" y="5473860"/>
                  <a:ext cx="325041" cy="536972"/>
                  <a:chOff x="4140" y="429"/>
                  <a:chExt cx="1425" cy="2396"/>
                </a:xfrm>
              </p:grpSpPr>
              <p:sp>
                <p:nvSpPr>
                  <p:cNvPr id="104" name="Freeform 70"/>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05" name="Rectangle 71"/>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106" name="Freeform 72"/>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07" name="Freeform 73"/>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08" name="Rectangle 74"/>
                  <p:cNvSpPr>
                    <a:spLocks noChangeArrowheads="1"/>
                  </p:cNvSpPr>
                  <p:nvPr/>
                </p:nvSpPr>
                <p:spPr bwMode="auto">
                  <a:xfrm>
                    <a:off x="4213" y="695"/>
                    <a:ext cx="595" cy="48"/>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nvGrpSpPr>
                  <p:cNvPr id="109" name="Group 75"/>
                  <p:cNvGrpSpPr>
                    <a:grpSpLocks/>
                  </p:cNvGrpSpPr>
                  <p:nvPr/>
                </p:nvGrpSpPr>
                <p:grpSpPr bwMode="auto">
                  <a:xfrm>
                    <a:off x="4749" y="668"/>
                    <a:ext cx="581" cy="145"/>
                    <a:chOff x="614" y="2568"/>
                    <a:chExt cx="725" cy="139"/>
                  </a:xfrm>
                </p:grpSpPr>
                <p:sp>
                  <p:nvSpPr>
                    <p:cNvPr id="134" name="AutoShape 76"/>
                    <p:cNvSpPr>
                      <a:spLocks noChangeArrowheads="1"/>
                    </p:cNvSpPr>
                    <p:nvPr/>
                  </p:nvSpPr>
                  <p:spPr bwMode="auto">
                    <a:xfrm>
                      <a:off x="616" y="2568"/>
                      <a:ext cx="723"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135" name="AutoShape 77"/>
                    <p:cNvSpPr>
                      <a:spLocks noChangeArrowheads="1"/>
                    </p:cNvSpPr>
                    <p:nvPr/>
                  </p:nvSpPr>
                  <p:spPr bwMode="auto">
                    <a:xfrm>
                      <a:off x="629" y="2583"/>
                      <a:ext cx="690"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sp>
                <p:nvSpPr>
                  <p:cNvPr id="110" name="Rectangle 78"/>
                  <p:cNvSpPr>
                    <a:spLocks noChangeArrowheads="1"/>
                  </p:cNvSpPr>
                  <p:nvPr/>
                </p:nvSpPr>
                <p:spPr bwMode="auto">
                  <a:xfrm>
                    <a:off x="4224" y="1019"/>
                    <a:ext cx="595" cy="48"/>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nvGrpSpPr>
                  <p:cNvPr id="111" name="Group 79"/>
                  <p:cNvGrpSpPr>
                    <a:grpSpLocks/>
                  </p:cNvGrpSpPr>
                  <p:nvPr/>
                </p:nvGrpSpPr>
                <p:grpSpPr bwMode="auto">
                  <a:xfrm>
                    <a:off x="4747" y="994"/>
                    <a:ext cx="581" cy="134"/>
                    <a:chOff x="614" y="2568"/>
                    <a:chExt cx="725" cy="139"/>
                  </a:xfrm>
                </p:grpSpPr>
                <p:sp>
                  <p:nvSpPr>
                    <p:cNvPr id="132" name="AutoShape 80"/>
                    <p:cNvSpPr>
                      <a:spLocks noChangeArrowheads="1"/>
                    </p:cNvSpPr>
                    <p:nvPr/>
                  </p:nvSpPr>
                  <p:spPr bwMode="auto">
                    <a:xfrm>
                      <a:off x="612" y="2566"/>
                      <a:ext cx="730" cy="14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133" name="AutoShape 81"/>
                    <p:cNvSpPr>
                      <a:spLocks noChangeArrowheads="1"/>
                    </p:cNvSpPr>
                    <p:nvPr/>
                  </p:nvSpPr>
                  <p:spPr bwMode="auto">
                    <a:xfrm>
                      <a:off x="625" y="2583"/>
                      <a:ext cx="697"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sp>
                <p:nvSpPr>
                  <p:cNvPr id="112" name="Rectangle 82"/>
                  <p:cNvSpPr>
                    <a:spLocks noChangeArrowheads="1"/>
                  </p:cNvSpPr>
                  <p:nvPr/>
                </p:nvSpPr>
                <p:spPr bwMode="auto">
                  <a:xfrm>
                    <a:off x="4218" y="1359"/>
                    <a:ext cx="595" cy="48"/>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113" name="Rectangle 83"/>
                  <p:cNvSpPr>
                    <a:spLocks noChangeArrowheads="1"/>
                  </p:cNvSpPr>
                  <p:nvPr/>
                </p:nvSpPr>
                <p:spPr bwMode="auto">
                  <a:xfrm>
                    <a:off x="4229" y="1656"/>
                    <a:ext cx="595" cy="48"/>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nvGrpSpPr>
                  <p:cNvPr id="114" name="Group 84"/>
                  <p:cNvGrpSpPr>
                    <a:grpSpLocks/>
                  </p:cNvGrpSpPr>
                  <p:nvPr/>
                </p:nvGrpSpPr>
                <p:grpSpPr bwMode="auto">
                  <a:xfrm>
                    <a:off x="4735" y="1627"/>
                    <a:ext cx="582" cy="151"/>
                    <a:chOff x="614" y="2568"/>
                    <a:chExt cx="725" cy="139"/>
                  </a:xfrm>
                </p:grpSpPr>
                <p:sp>
                  <p:nvSpPr>
                    <p:cNvPr id="130" name="AutoShape 85"/>
                    <p:cNvSpPr>
                      <a:spLocks noChangeArrowheads="1"/>
                    </p:cNvSpPr>
                    <p:nvPr/>
                  </p:nvSpPr>
                  <p:spPr bwMode="auto">
                    <a:xfrm>
                      <a:off x="614" y="2570"/>
                      <a:ext cx="722"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131" name="AutoShape 86"/>
                    <p:cNvSpPr>
                      <a:spLocks noChangeArrowheads="1"/>
                    </p:cNvSpPr>
                    <p:nvPr/>
                  </p:nvSpPr>
                  <p:spPr bwMode="auto">
                    <a:xfrm>
                      <a:off x="627" y="2585"/>
                      <a:ext cx="683"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sp>
                <p:nvSpPr>
                  <p:cNvPr id="115" name="Freeform 87"/>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grpSp>
                <p:nvGrpSpPr>
                  <p:cNvPr id="116" name="Group 88"/>
                  <p:cNvGrpSpPr>
                    <a:grpSpLocks/>
                  </p:cNvGrpSpPr>
                  <p:nvPr/>
                </p:nvGrpSpPr>
                <p:grpSpPr bwMode="auto">
                  <a:xfrm>
                    <a:off x="4739" y="1327"/>
                    <a:ext cx="582" cy="139"/>
                    <a:chOff x="614" y="2568"/>
                    <a:chExt cx="725" cy="139"/>
                  </a:xfrm>
                </p:grpSpPr>
                <p:sp>
                  <p:nvSpPr>
                    <p:cNvPr id="128" name="AutoShape 89"/>
                    <p:cNvSpPr>
                      <a:spLocks noChangeArrowheads="1"/>
                    </p:cNvSpPr>
                    <p:nvPr/>
                  </p:nvSpPr>
                  <p:spPr bwMode="auto">
                    <a:xfrm>
                      <a:off x="616" y="2568"/>
                      <a:ext cx="722"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129" name="AutoShape 90"/>
                    <p:cNvSpPr>
                      <a:spLocks noChangeArrowheads="1"/>
                    </p:cNvSpPr>
                    <p:nvPr/>
                  </p:nvSpPr>
                  <p:spPr bwMode="auto">
                    <a:xfrm>
                      <a:off x="629" y="2584"/>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sp>
                <p:nvSpPr>
                  <p:cNvPr id="117" name="Rectangle 91"/>
                  <p:cNvSpPr>
                    <a:spLocks noChangeArrowheads="1"/>
                  </p:cNvSpPr>
                  <p:nvPr/>
                </p:nvSpPr>
                <p:spPr bwMode="auto">
                  <a:xfrm>
                    <a:off x="5252"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118" name="Freeform 92"/>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19" name="Freeform 93"/>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20" name="Oval 94"/>
                  <p:cNvSpPr>
                    <a:spLocks noChangeArrowheads="1"/>
                  </p:cNvSpPr>
                  <p:nvPr/>
                </p:nvSpPr>
                <p:spPr bwMode="auto">
                  <a:xfrm>
                    <a:off x="5518" y="2612"/>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121" name="Freeform 95"/>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22" name="AutoShape 96"/>
                  <p:cNvSpPr>
                    <a:spLocks noChangeArrowheads="1"/>
                  </p:cNvSpPr>
                  <p:nvPr/>
                </p:nvSpPr>
                <p:spPr bwMode="auto">
                  <a:xfrm>
                    <a:off x="4140" y="2676"/>
                    <a:ext cx="1201" cy="149"/>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123" name="AutoShape 97"/>
                  <p:cNvSpPr>
                    <a:spLocks noChangeArrowheads="1"/>
                  </p:cNvSpPr>
                  <p:nvPr/>
                </p:nvSpPr>
                <p:spPr bwMode="auto">
                  <a:xfrm>
                    <a:off x="4208"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124" name="Oval 98"/>
                  <p:cNvSpPr>
                    <a:spLocks noChangeArrowheads="1"/>
                  </p:cNvSpPr>
                  <p:nvPr/>
                </p:nvSpPr>
                <p:spPr bwMode="auto">
                  <a:xfrm>
                    <a:off x="4307" y="2384"/>
                    <a:ext cx="157"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125" name="Oval 99"/>
                  <p:cNvSpPr>
                    <a:spLocks noChangeArrowheads="1"/>
                  </p:cNvSpPr>
                  <p:nvPr/>
                </p:nvSpPr>
                <p:spPr bwMode="auto">
                  <a:xfrm>
                    <a:off x="4485" y="2384"/>
                    <a:ext cx="162"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lnSpc>
                        <a:spcPct val="100000"/>
                      </a:lnSpc>
                      <a:spcBef>
                        <a:spcPct val="0"/>
                      </a:spcBef>
                      <a:buClrTx/>
                      <a:buSzTx/>
                      <a:buFontTx/>
                      <a:buNone/>
                    </a:pPr>
                    <a:endParaRPr lang="zh-CN" altLang="zh-CN" sz="1400">
                      <a:solidFill>
                        <a:srgbClr val="FF0000"/>
                      </a:solidFill>
                      <a:latin typeface="Arial" panose="020B0604020202020204" pitchFamily="34" charset="0"/>
                      <a:cs typeface="Arial" panose="020B0604020202020204" pitchFamily="34" charset="0"/>
                    </a:endParaRPr>
                  </a:p>
                </p:txBody>
              </p:sp>
              <p:sp>
                <p:nvSpPr>
                  <p:cNvPr id="126" name="Oval 100"/>
                  <p:cNvSpPr>
                    <a:spLocks noChangeArrowheads="1"/>
                  </p:cNvSpPr>
                  <p:nvPr/>
                </p:nvSpPr>
                <p:spPr bwMode="auto">
                  <a:xfrm>
                    <a:off x="4662" y="2379"/>
                    <a:ext cx="157"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sp>
                <p:nvSpPr>
                  <p:cNvPr id="127" name="Rectangle 101"/>
                  <p:cNvSpPr>
                    <a:spLocks noChangeArrowheads="1"/>
                  </p:cNvSpPr>
                  <p:nvPr/>
                </p:nvSpPr>
                <p:spPr bwMode="auto">
                  <a:xfrm>
                    <a:off x="5064" y="1837"/>
                    <a:ext cx="84" cy="760"/>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600">
                      <a:latin typeface="Arial" panose="020B0604020202020204" pitchFamily="34" charset="0"/>
                    </a:endParaRPr>
                  </a:p>
                </p:txBody>
              </p:sp>
            </p:grpSp>
          </p:grpSp>
        </p:grpSp>
      </p:grpSp>
      <p:sp>
        <p:nvSpPr>
          <p:cNvPr id="136" name="内容占位符 2"/>
          <p:cNvSpPr txBox="1">
            <a:spLocks/>
          </p:cNvSpPr>
          <p:nvPr/>
        </p:nvSpPr>
        <p:spPr>
          <a:xfrm>
            <a:off x="220835" y="2194505"/>
            <a:ext cx="4861262" cy="466349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用户的请求由缓存响应</a:t>
            </a:r>
            <a:endParaRPr lang="en-US" altLang="zh-CN" sz="2400" dirty="0"/>
          </a:p>
          <a:p>
            <a:r>
              <a:rPr lang="zh-CN" altLang="en-US" sz="2400" dirty="0"/>
              <a:t>可以配置用户浏览器将</a:t>
            </a:r>
            <a:r>
              <a:rPr lang="en-US" altLang="zh-CN" sz="2400" dirty="0"/>
              <a:t>HTTP</a:t>
            </a:r>
            <a:r>
              <a:rPr lang="zh-CN" altLang="en-US" sz="2400" dirty="0"/>
              <a:t>请求首先定向到</a:t>
            </a:r>
            <a:r>
              <a:rPr lang="en-US" altLang="zh-CN" sz="2400" dirty="0"/>
              <a:t>web</a:t>
            </a:r>
            <a:r>
              <a:rPr lang="zh-CN" altLang="en-US" sz="2400" dirty="0"/>
              <a:t>缓存器</a:t>
            </a:r>
            <a:endParaRPr lang="en-US" altLang="zh-CN" sz="2400" dirty="0"/>
          </a:p>
          <a:p>
            <a:pPr lvl="1"/>
            <a:r>
              <a:rPr lang="zh-CN" altLang="en-US" sz="2000" dirty="0"/>
              <a:t>浏览器将所有的</a:t>
            </a:r>
            <a:r>
              <a:rPr lang="en-US" altLang="zh-CN" sz="2000" dirty="0"/>
              <a:t>HTTP</a:t>
            </a:r>
            <a:r>
              <a:rPr lang="zh-CN" altLang="en-US" sz="2000" dirty="0"/>
              <a:t>请求发送给</a:t>
            </a:r>
            <a:r>
              <a:rPr lang="en-US" altLang="zh-CN" sz="2000" dirty="0"/>
              <a:t>web</a:t>
            </a:r>
            <a:r>
              <a:rPr lang="zh-CN" altLang="en-US" sz="2000" dirty="0" smtClean="0"/>
              <a:t>缓存。</a:t>
            </a:r>
            <a:endParaRPr lang="en-US" altLang="zh-CN" sz="2000" dirty="0"/>
          </a:p>
          <a:p>
            <a:pPr lvl="1"/>
            <a:r>
              <a:rPr lang="en-US" altLang="zh-CN" sz="2000" dirty="0"/>
              <a:t>web</a:t>
            </a:r>
            <a:r>
              <a:rPr lang="zh-CN" altLang="en-US" sz="2000" dirty="0"/>
              <a:t>缓存检查本地对象副本，</a:t>
            </a:r>
            <a:endParaRPr lang="en-US" altLang="zh-CN" sz="2000" dirty="0"/>
          </a:p>
          <a:p>
            <a:pPr lvl="2"/>
            <a:r>
              <a:rPr lang="zh-CN" altLang="en-US" sz="1800" dirty="0"/>
              <a:t>有则向客户浏览器发送</a:t>
            </a:r>
            <a:r>
              <a:rPr lang="en-US" altLang="zh-CN" sz="1800" dirty="0"/>
              <a:t>HTTP</a:t>
            </a:r>
            <a:r>
              <a:rPr lang="zh-CN" altLang="en-US" sz="1800" dirty="0"/>
              <a:t>响应报文</a:t>
            </a:r>
            <a:endParaRPr lang="en-US" altLang="zh-CN" sz="1800" dirty="0"/>
          </a:p>
          <a:p>
            <a:pPr lvl="2"/>
            <a:r>
              <a:rPr lang="zh-CN" altLang="en-US" sz="1800" dirty="0"/>
              <a:t>没有，则缓存打开一个与原始服务器的</a:t>
            </a:r>
            <a:r>
              <a:rPr lang="en-US" altLang="zh-CN" sz="1800" dirty="0"/>
              <a:t>TCP</a:t>
            </a:r>
            <a:r>
              <a:rPr lang="zh-CN" altLang="en-US" sz="1800" dirty="0"/>
              <a:t>连接，请求该对象，原始服务器对缓存发送</a:t>
            </a:r>
            <a:r>
              <a:rPr lang="en-US" altLang="zh-CN" sz="1800" dirty="0"/>
              <a:t>HTTP</a:t>
            </a:r>
            <a:r>
              <a:rPr lang="zh-CN" altLang="en-US" sz="1800" dirty="0"/>
              <a:t>响应报文</a:t>
            </a:r>
            <a:endParaRPr lang="en-US" altLang="zh-CN" sz="1800" dirty="0"/>
          </a:p>
          <a:p>
            <a:pPr lvl="2"/>
            <a:r>
              <a:rPr lang="en-US" altLang="zh-CN" sz="1800" dirty="0"/>
              <a:t>Web</a:t>
            </a:r>
            <a:r>
              <a:rPr lang="zh-CN" altLang="en-US" sz="1800" dirty="0"/>
              <a:t>缓存在本地保存对象副本，并向客户端发送包含该对象的</a:t>
            </a:r>
            <a:r>
              <a:rPr lang="en-US" altLang="zh-CN" sz="1800" dirty="0"/>
              <a:t>HTTP</a:t>
            </a:r>
            <a:r>
              <a:rPr lang="zh-CN" altLang="en-US" sz="1800" dirty="0"/>
              <a:t>响应报文。</a:t>
            </a:r>
            <a:endParaRPr lang="en-US" altLang="zh-CN" sz="1800" dirty="0"/>
          </a:p>
        </p:txBody>
      </p:sp>
    </p:spTree>
    <p:extLst>
      <p:ext uri="{BB962C8B-B14F-4D97-AF65-F5344CB8AC3E}">
        <p14:creationId xmlns:p14="http://schemas.microsoft.com/office/powerpoint/2010/main" val="99136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50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up)">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250"/>
                                  </p:stCondLst>
                                  <p:childTnLst>
                                    <p:set>
                                      <p:cBhvr>
                                        <p:cTn id="18" dur="1" fill="hold">
                                          <p:stCondLst>
                                            <p:cond delay="0"/>
                                          </p:stCondLst>
                                        </p:cTn>
                                        <p:tgtEl>
                                          <p:spTgt spid="1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wipe(left)">
                                      <p:cBhvr>
                                        <p:cTn id="23" dur="2000"/>
                                        <p:tgtEl>
                                          <p:spTgt spid="88"/>
                                        </p:tgtEl>
                                      </p:cBhvr>
                                    </p:animEffect>
                                  </p:childTnLst>
                                </p:cTn>
                              </p:par>
                            </p:childTnLst>
                          </p:cTn>
                        </p:par>
                        <p:par>
                          <p:cTn id="24" fill="hold">
                            <p:stCondLst>
                              <p:cond delay="2000"/>
                            </p:stCondLst>
                            <p:childTnLst>
                              <p:par>
                                <p:cTn id="25" presetID="22" presetClass="entr" presetSubtype="2" fill="hold" nodeType="afterEffect">
                                  <p:stCondLst>
                                    <p:cond delay="0"/>
                                  </p:stCondLst>
                                  <p:childTnLst>
                                    <p:set>
                                      <p:cBhvr>
                                        <p:cTn id="26" dur="1" fill="hold">
                                          <p:stCondLst>
                                            <p:cond delay="0"/>
                                          </p:stCondLst>
                                        </p:cTn>
                                        <p:tgtEl>
                                          <p:spTgt spid="96"/>
                                        </p:tgtEl>
                                        <p:attrNameLst>
                                          <p:attrName>style.visibility</p:attrName>
                                        </p:attrNameLst>
                                      </p:cBhvr>
                                      <p:to>
                                        <p:strVal val="visible"/>
                                      </p:to>
                                    </p:set>
                                    <p:animEffect transition="in" filter="wipe(right)">
                                      <p:cBhvr>
                                        <p:cTn id="27" dur="2000"/>
                                        <p:tgtEl>
                                          <p:spTgt spid="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wipe(left)">
                                      <p:cBhvr>
                                        <p:cTn id="32" dur="2000"/>
                                        <p:tgtEl>
                                          <p:spTgt spid="82"/>
                                        </p:tgtEl>
                                      </p:cBhvr>
                                    </p:animEffect>
                                  </p:childTnLst>
                                </p:cTn>
                              </p:par>
                            </p:childTnLst>
                          </p:cTn>
                        </p:par>
                        <p:par>
                          <p:cTn id="33" fill="hold">
                            <p:stCondLst>
                              <p:cond delay="2000"/>
                            </p:stCondLst>
                            <p:childTnLst>
                              <p:par>
                                <p:cTn id="34" presetID="22" presetClass="entr" presetSubtype="2" fill="hold" nodeType="after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wipe(right)">
                                      <p:cBhvr>
                                        <p:cTn id="36" dur="2000"/>
                                        <p:tgtEl>
                                          <p:spTgt spid="85"/>
                                        </p:tgtEl>
                                      </p:cBhvr>
                                    </p:animEffect>
                                  </p:childTnLst>
                                </p:cTn>
                              </p:par>
                            </p:childTnLst>
                          </p:cTn>
                        </p:par>
                        <p:par>
                          <p:cTn id="37" fill="hold">
                            <p:stCondLst>
                              <p:cond delay="4000"/>
                            </p:stCondLst>
                            <p:childTnLst>
                              <p:par>
                                <p:cTn id="38" presetID="22" presetClass="entr" presetSubtype="2" fill="hold" nodeType="after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wipe(right)">
                                      <p:cBhvr>
                                        <p:cTn id="40" dur="500"/>
                                        <p:tgtEl>
                                          <p:spTgt spid="10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500"/>
                                  </p:stCondLst>
                                  <p:childTnLst>
                                    <p:set>
                                      <p:cBhvr>
                                        <p:cTn id="44" dur="1" fill="hold">
                                          <p:stCondLst>
                                            <p:cond delay="0"/>
                                          </p:stCondLst>
                                        </p:cTn>
                                        <p:tgtEl>
                                          <p:spTgt spid="136">
                                            <p:txEl>
                                              <p:pRg st="0" end="0"/>
                                            </p:txEl>
                                          </p:spTgt>
                                        </p:tgtEl>
                                        <p:attrNameLst>
                                          <p:attrName>style.visibility</p:attrName>
                                        </p:attrNameLst>
                                      </p:cBhvr>
                                      <p:to>
                                        <p:strVal val="visible"/>
                                      </p:to>
                                    </p:set>
                                    <p:animEffect transition="in" filter="wipe(up)">
                                      <p:cBhvr>
                                        <p:cTn id="45" dur="500"/>
                                        <p:tgtEl>
                                          <p:spTgt spid="136">
                                            <p:txEl>
                                              <p:pRg st="0" end="0"/>
                                            </p:txEl>
                                          </p:spTgt>
                                        </p:tgtEl>
                                      </p:cBhvr>
                                    </p:animEffect>
                                  </p:childTnLst>
                                </p:cTn>
                              </p:par>
                            </p:childTnLst>
                          </p:cTn>
                        </p:par>
                        <p:par>
                          <p:cTn id="46" fill="hold">
                            <p:stCondLst>
                              <p:cond delay="1000"/>
                            </p:stCondLst>
                            <p:childTnLst>
                              <p:par>
                                <p:cTn id="47" presetID="22" presetClass="entr" presetSubtype="1" fill="hold" nodeType="afterEffect">
                                  <p:stCondLst>
                                    <p:cond delay="500"/>
                                  </p:stCondLst>
                                  <p:childTnLst>
                                    <p:set>
                                      <p:cBhvr>
                                        <p:cTn id="48" dur="1" fill="hold">
                                          <p:stCondLst>
                                            <p:cond delay="0"/>
                                          </p:stCondLst>
                                        </p:cTn>
                                        <p:tgtEl>
                                          <p:spTgt spid="136">
                                            <p:txEl>
                                              <p:pRg st="1" end="1"/>
                                            </p:txEl>
                                          </p:spTgt>
                                        </p:tgtEl>
                                        <p:attrNameLst>
                                          <p:attrName>style.visibility</p:attrName>
                                        </p:attrNameLst>
                                      </p:cBhvr>
                                      <p:to>
                                        <p:strVal val="visible"/>
                                      </p:to>
                                    </p:set>
                                    <p:animEffect transition="in" filter="wipe(up)">
                                      <p:cBhvr>
                                        <p:cTn id="49" dur="500"/>
                                        <p:tgtEl>
                                          <p:spTgt spid="136">
                                            <p:txEl>
                                              <p:pRg st="1" end="1"/>
                                            </p:txEl>
                                          </p:spTgt>
                                        </p:tgtEl>
                                      </p:cBhvr>
                                    </p:animEffect>
                                  </p:childTnLst>
                                </p:cTn>
                              </p:par>
                            </p:childTnLst>
                          </p:cTn>
                        </p:par>
                        <p:par>
                          <p:cTn id="50" fill="hold">
                            <p:stCondLst>
                              <p:cond delay="2000"/>
                            </p:stCondLst>
                            <p:childTnLst>
                              <p:par>
                                <p:cTn id="51" presetID="22" presetClass="entr" presetSubtype="1" fill="hold" nodeType="afterEffect">
                                  <p:stCondLst>
                                    <p:cond delay="500"/>
                                  </p:stCondLst>
                                  <p:childTnLst>
                                    <p:set>
                                      <p:cBhvr>
                                        <p:cTn id="52" dur="1" fill="hold">
                                          <p:stCondLst>
                                            <p:cond delay="0"/>
                                          </p:stCondLst>
                                        </p:cTn>
                                        <p:tgtEl>
                                          <p:spTgt spid="136">
                                            <p:txEl>
                                              <p:pRg st="2" end="2"/>
                                            </p:txEl>
                                          </p:spTgt>
                                        </p:tgtEl>
                                        <p:attrNameLst>
                                          <p:attrName>style.visibility</p:attrName>
                                        </p:attrNameLst>
                                      </p:cBhvr>
                                      <p:to>
                                        <p:strVal val="visible"/>
                                      </p:to>
                                    </p:set>
                                    <p:animEffect transition="in" filter="wipe(up)">
                                      <p:cBhvr>
                                        <p:cTn id="53" dur="500"/>
                                        <p:tgtEl>
                                          <p:spTgt spid="136">
                                            <p:txEl>
                                              <p:pRg st="2" end="2"/>
                                            </p:txEl>
                                          </p:spTgt>
                                        </p:tgtEl>
                                      </p:cBhvr>
                                    </p:animEffect>
                                  </p:childTnLst>
                                </p:cTn>
                              </p:par>
                            </p:childTnLst>
                          </p:cTn>
                        </p:par>
                        <p:par>
                          <p:cTn id="54" fill="hold">
                            <p:stCondLst>
                              <p:cond delay="3000"/>
                            </p:stCondLst>
                            <p:childTnLst>
                              <p:par>
                                <p:cTn id="55" presetID="22" presetClass="entr" presetSubtype="1" fill="hold" nodeType="afterEffect">
                                  <p:stCondLst>
                                    <p:cond delay="500"/>
                                  </p:stCondLst>
                                  <p:childTnLst>
                                    <p:set>
                                      <p:cBhvr>
                                        <p:cTn id="56" dur="1" fill="hold">
                                          <p:stCondLst>
                                            <p:cond delay="0"/>
                                          </p:stCondLst>
                                        </p:cTn>
                                        <p:tgtEl>
                                          <p:spTgt spid="136">
                                            <p:txEl>
                                              <p:pRg st="3" end="3"/>
                                            </p:txEl>
                                          </p:spTgt>
                                        </p:tgtEl>
                                        <p:attrNameLst>
                                          <p:attrName>style.visibility</p:attrName>
                                        </p:attrNameLst>
                                      </p:cBhvr>
                                      <p:to>
                                        <p:strVal val="visible"/>
                                      </p:to>
                                    </p:set>
                                    <p:animEffect transition="in" filter="wipe(up)">
                                      <p:cBhvr>
                                        <p:cTn id="57" dur="500"/>
                                        <p:tgtEl>
                                          <p:spTgt spid="136">
                                            <p:txEl>
                                              <p:pRg st="3" end="3"/>
                                            </p:txEl>
                                          </p:spTgt>
                                        </p:tgtEl>
                                      </p:cBhvr>
                                    </p:animEffect>
                                  </p:childTnLst>
                                </p:cTn>
                              </p:par>
                            </p:childTnLst>
                          </p:cTn>
                        </p:par>
                        <p:par>
                          <p:cTn id="58" fill="hold">
                            <p:stCondLst>
                              <p:cond delay="4000"/>
                            </p:stCondLst>
                            <p:childTnLst>
                              <p:par>
                                <p:cTn id="59" presetID="22" presetClass="entr" presetSubtype="1" fill="hold" nodeType="afterEffect">
                                  <p:stCondLst>
                                    <p:cond delay="500"/>
                                  </p:stCondLst>
                                  <p:childTnLst>
                                    <p:set>
                                      <p:cBhvr>
                                        <p:cTn id="60" dur="1" fill="hold">
                                          <p:stCondLst>
                                            <p:cond delay="0"/>
                                          </p:stCondLst>
                                        </p:cTn>
                                        <p:tgtEl>
                                          <p:spTgt spid="136">
                                            <p:txEl>
                                              <p:pRg st="4" end="4"/>
                                            </p:txEl>
                                          </p:spTgt>
                                        </p:tgtEl>
                                        <p:attrNameLst>
                                          <p:attrName>style.visibility</p:attrName>
                                        </p:attrNameLst>
                                      </p:cBhvr>
                                      <p:to>
                                        <p:strVal val="visible"/>
                                      </p:to>
                                    </p:set>
                                    <p:animEffect transition="in" filter="wipe(up)">
                                      <p:cBhvr>
                                        <p:cTn id="61" dur="500"/>
                                        <p:tgtEl>
                                          <p:spTgt spid="136">
                                            <p:txEl>
                                              <p:pRg st="4" end="4"/>
                                            </p:txEl>
                                          </p:spTgt>
                                        </p:tgtEl>
                                      </p:cBhvr>
                                    </p:animEffect>
                                  </p:childTnLst>
                                </p:cTn>
                              </p:par>
                            </p:childTnLst>
                          </p:cTn>
                        </p:par>
                        <p:par>
                          <p:cTn id="62" fill="hold">
                            <p:stCondLst>
                              <p:cond delay="5000"/>
                            </p:stCondLst>
                            <p:childTnLst>
                              <p:par>
                                <p:cTn id="63" presetID="22" presetClass="entr" presetSubtype="1" fill="hold" nodeType="afterEffect">
                                  <p:stCondLst>
                                    <p:cond delay="500"/>
                                  </p:stCondLst>
                                  <p:childTnLst>
                                    <p:set>
                                      <p:cBhvr>
                                        <p:cTn id="64" dur="1" fill="hold">
                                          <p:stCondLst>
                                            <p:cond delay="0"/>
                                          </p:stCondLst>
                                        </p:cTn>
                                        <p:tgtEl>
                                          <p:spTgt spid="136">
                                            <p:txEl>
                                              <p:pRg st="5" end="5"/>
                                            </p:txEl>
                                          </p:spTgt>
                                        </p:tgtEl>
                                        <p:attrNameLst>
                                          <p:attrName>style.visibility</p:attrName>
                                        </p:attrNameLst>
                                      </p:cBhvr>
                                      <p:to>
                                        <p:strVal val="visible"/>
                                      </p:to>
                                    </p:set>
                                    <p:animEffect transition="in" filter="wipe(up)">
                                      <p:cBhvr>
                                        <p:cTn id="65" dur="500"/>
                                        <p:tgtEl>
                                          <p:spTgt spid="136">
                                            <p:txEl>
                                              <p:pRg st="5" end="5"/>
                                            </p:txEl>
                                          </p:spTgt>
                                        </p:tgtEl>
                                      </p:cBhvr>
                                    </p:animEffect>
                                  </p:childTnLst>
                                </p:cTn>
                              </p:par>
                            </p:childTnLst>
                          </p:cTn>
                        </p:par>
                        <p:par>
                          <p:cTn id="66" fill="hold">
                            <p:stCondLst>
                              <p:cond delay="6000"/>
                            </p:stCondLst>
                            <p:childTnLst>
                              <p:par>
                                <p:cTn id="67" presetID="22" presetClass="entr" presetSubtype="1" fill="hold" nodeType="afterEffect">
                                  <p:stCondLst>
                                    <p:cond delay="500"/>
                                  </p:stCondLst>
                                  <p:childTnLst>
                                    <p:set>
                                      <p:cBhvr>
                                        <p:cTn id="68" dur="1" fill="hold">
                                          <p:stCondLst>
                                            <p:cond delay="0"/>
                                          </p:stCondLst>
                                        </p:cTn>
                                        <p:tgtEl>
                                          <p:spTgt spid="136">
                                            <p:txEl>
                                              <p:pRg st="6" end="6"/>
                                            </p:txEl>
                                          </p:spTgt>
                                        </p:tgtEl>
                                        <p:attrNameLst>
                                          <p:attrName>style.visibility</p:attrName>
                                        </p:attrNameLst>
                                      </p:cBhvr>
                                      <p:to>
                                        <p:strVal val="visible"/>
                                      </p:to>
                                    </p:set>
                                    <p:animEffect transition="in" filter="wipe(up)">
                                      <p:cBhvr>
                                        <p:cTn id="69" dur="500"/>
                                        <p:tgtEl>
                                          <p:spTgt spid="1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a:t>
            </a:r>
            <a:r>
              <a:rPr lang="en-US" altLang="zh-CN" dirty="0"/>
              <a:t>web</a:t>
            </a:r>
            <a:r>
              <a:rPr lang="zh-CN" altLang="en-US" dirty="0"/>
              <a:t>缓存</a:t>
            </a:r>
          </a:p>
        </p:txBody>
      </p:sp>
      <p:sp>
        <p:nvSpPr>
          <p:cNvPr id="3" name="内容占位符 2"/>
          <p:cNvSpPr>
            <a:spLocks noGrp="1"/>
          </p:cNvSpPr>
          <p:nvPr>
            <p:ph idx="1"/>
          </p:nvPr>
        </p:nvSpPr>
        <p:spPr>
          <a:xfrm>
            <a:off x="330200" y="947956"/>
            <a:ext cx="8483600" cy="4542017"/>
          </a:xfrm>
        </p:spPr>
        <p:txBody>
          <a:bodyPr/>
          <a:lstStyle/>
          <a:p>
            <a:r>
              <a:rPr lang="en-US" altLang="zh-CN" dirty="0" smtClean="0"/>
              <a:t>Web</a:t>
            </a:r>
            <a:r>
              <a:rPr lang="zh-CN" altLang="en-US" dirty="0" smtClean="0"/>
              <a:t>缓存既是服务器也是客户端</a:t>
            </a:r>
            <a:endParaRPr lang="en-US" altLang="zh-CN" dirty="0" smtClean="0"/>
          </a:p>
          <a:p>
            <a:pPr lvl="1">
              <a:buFont typeface="Wingdings" panose="05000000000000000000" pitchFamily="2" charset="2"/>
              <a:buChar char="ü"/>
            </a:pPr>
            <a:r>
              <a:rPr lang="zh-CN" altLang="en-US" dirty="0" smtClean="0"/>
              <a:t> 对于客户端来说是服务器</a:t>
            </a:r>
            <a:endParaRPr lang="en-US" altLang="zh-CN" dirty="0" smtClean="0"/>
          </a:p>
          <a:p>
            <a:pPr lvl="1">
              <a:buFont typeface="Wingdings" panose="05000000000000000000" pitchFamily="2" charset="2"/>
              <a:buChar char="ü"/>
            </a:pPr>
            <a:r>
              <a:rPr lang="zh-CN" altLang="en-US" dirty="0" smtClean="0"/>
              <a:t> 对于原始服务器来说是客户端</a:t>
            </a:r>
            <a:endParaRPr lang="en-US" altLang="zh-CN" dirty="0" smtClean="0"/>
          </a:p>
          <a:p>
            <a:r>
              <a:rPr lang="en-US" altLang="zh-CN" dirty="0"/>
              <a:t>Web</a:t>
            </a:r>
            <a:r>
              <a:rPr lang="zh-CN" altLang="en-US" dirty="0" smtClean="0"/>
              <a:t>缓存一般</a:t>
            </a:r>
            <a:r>
              <a:rPr lang="zh-CN" altLang="zh-CN" dirty="0" smtClean="0"/>
              <a:t>可以</a:t>
            </a:r>
            <a:r>
              <a:rPr lang="zh-CN" altLang="zh-CN" dirty="0"/>
              <a:t>是</a:t>
            </a:r>
            <a:r>
              <a:rPr lang="zh-CN" altLang="zh-CN" dirty="0" smtClean="0"/>
              <a:t>公司</a:t>
            </a:r>
            <a:r>
              <a:rPr lang="zh-CN" altLang="en-US" dirty="0" smtClean="0"/>
              <a:t>、学校的</a:t>
            </a:r>
            <a:r>
              <a:rPr lang="en-US" altLang="zh-CN" dirty="0" smtClean="0"/>
              <a:t>LAN</a:t>
            </a:r>
            <a:r>
              <a:rPr lang="zh-CN" altLang="zh-CN" dirty="0"/>
              <a:t>上的服务器，也可以是</a:t>
            </a:r>
            <a:r>
              <a:rPr lang="en-US" altLang="zh-CN" dirty="0"/>
              <a:t>ISP</a:t>
            </a:r>
            <a:r>
              <a:rPr lang="zh-CN" altLang="zh-CN" dirty="0"/>
              <a:t>的服务器</a:t>
            </a:r>
            <a:r>
              <a:rPr lang="zh-CN" altLang="zh-CN" dirty="0" smtClean="0"/>
              <a:t>。</a:t>
            </a:r>
            <a:endParaRPr lang="en-US" altLang="zh-CN" dirty="0" smtClean="0"/>
          </a:p>
          <a:p>
            <a:r>
              <a:rPr lang="en-US" altLang="zh-CN" dirty="0"/>
              <a:t>Web</a:t>
            </a:r>
            <a:r>
              <a:rPr lang="zh-CN" altLang="en-US" dirty="0"/>
              <a:t>缓存的作用</a:t>
            </a:r>
            <a:endParaRPr lang="en-US" altLang="zh-CN" dirty="0"/>
          </a:p>
          <a:p>
            <a:pPr lvl="1">
              <a:buFont typeface="Wingdings" panose="05000000000000000000" pitchFamily="2" charset="2"/>
              <a:buChar char="ü"/>
            </a:pPr>
            <a:r>
              <a:rPr lang="zh-CN" altLang="en-US" dirty="0" smtClean="0"/>
              <a:t> 降低</a:t>
            </a:r>
            <a:r>
              <a:rPr lang="zh-CN" altLang="en-US" dirty="0"/>
              <a:t>响应时延</a:t>
            </a:r>
            <a:endParaRPr lang="en-US" altLang="zh-CN" dirty="0"/>
          </a:p>
          <a:p>
            <a:pPr lvl="1">
              <a:buFont typeface="Wingdings" panose="05000000000000000000" pitchFamily="2" charset="2"/>
              <a:buChar char="ü"/>
            </a:pPr>
            <a:r>
              <a:rPr lang="zh-CN" altLang="en-US" dirty="0" smtClean="0"/>
              <a:t> 降低</a:t>
            </a:r>
            <a:r>
              <a:rPr lang="zh-CN" altLang="en-US" dirty="0"/>
              <a:t>原始</a:t>
            </a:r>
            <a:r>
              <a:rPr lang="zh-CN" altLang="en-US" dirty="0" smtClean="0"/>
              <a:t>服务</a:t>
            </a:r>
            <a:r>
              <a:rPr lang="zh-CN" altLang="en-US" dirty="0"/>
              <a:t>器</a:t>
            </a:r>
            <a:r>
              <a:rPr lang="zh-CN" altLang="en-US" dirty="0" smtClean="0"/>
              <a:t>的</a:t>
            </a:r>
            <a:r>
              <a:rPr lang="zh-CN" altLang="en-US" dirty="0"/>
              <a:t>压力</a:t>
            </a:r>
          </a:p>
          <a:p>
            <a:endParaRPr lang="zh-CN" altLang="zh-CN" dirty="0"/>
          </a:p>
          <a:p>
            <a:endParaRPr lang="zh-CN" altLang="en-US" dirty="0"/>
          </a:p>
        </p:txBody>
      </p:sp>
    </p:spTree>
    <p:extLst>
      <p:ext uri="{BB962C8B-B14F-4D97-AF65-F5344CB8AC3E}">
        <p14:creationId xmlns:p14="http://schemas.microsoft.com/office/powerpoint/2010/main" val="71430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up)">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a:t>
            </a:r>
            <a:r>
              <a:rPr lang="zh-CN" altLang="en-US" dirty="0" smtClean="0"/>
              <a:t>条件</a:t>
            </a:r>
            <a:r>
              <a:rPr lang="en-US" altLang="zh-CN" dirty="0" smtClean="0"/>
              <a:t>GET</a:t>
            </a:r>
            <a:r>
              <a:rPr lang="zh-CN" altLang="en-US" dirty="0" smtClean="0"/>
              <a:t>方法</a:t>
            </a:r>
            <a:endParaRPr lang="zh-CN" altLang="en-US" dirty="0"/>
          </a:p>
        </p:txBody>
      </p:sp>
      <p:sp>
        <p:nvSpPr>
          <p:cNvPr id="3" name="内容占位符 2"/>
          <p:cNvSpPr>
            <a:spLocks noGrp="1"/>
          </p:cNvSpPr>
          <p:nvPr>
            <p:ph idx="1"/>
          </p:nvPr>
        </p:nvSpPr>
        <p:spPr>
          <a:xfrm>
            <a:off x="330200" y="1653780"/>
            <a:ext cx="4329647" cy="4575570"/>
          </a:xfrm>
        </p:spPr>
        <p:txBody>
          <a:bodyPr>
            <a:normAutofit/>
          </a:bodyPr>
          <a:lstStyle/>
          <a:p>
            <a:r>
              <a:rPr lang="zh-CN" altLang="en-US" sz="2800" dirty="0" smtClean="0"/>
              <a:t>通过条件</a:t>
            </a:r>
            <a:r>
              <a:rPr lang="en-US" altLang="zh-CN" sz="2800" dirty="0" smtClean="0">
                <a:solidFill>
                  <a:srgbClr val="FF0000"/>
                </a:solidFill>
              </a:rPr>
              <a:t>GET</a:t>
            </a:r>
            <a:r>
              <a:rPr lang="zh-CN" altLang="en-US" sz="2800" dirty="0" smtClean="0">
                <a:solidFill>
                  <a:srgbClr val="FF0000"/>
                </a:solidFill>
              </a:rPr>
              <a:t>方法</a:t>
            </a:r>
            <a:r>
              <a:rPr lang="zh-CN" altLang="en-US" sz="2800" dirty="0" smtClean="0"/>
              <a:t>来查询；</a:t>
            </a:r>
            <a:endParaRPr lang="en-US" altLang="zh-CN" sz="2800" dirty="0" smtClean="0"/>
          </a:p>
          <a:p>
            <a:pPr>
              <a:lnSpc>
                <a:spcPct val="120000"/>
              </a:lnSpc>
              <a:spcBef>
                <a:spcPct val="35000"/>
              </a:spcBef>
            </a:pPr>
            <a:r>
              <a:rPr lang="zh-CN" altLang="en-US" sz="2800" dirty="0">
                <a:latin typeface="Times New Roman" panose="02020603050405020304" pitchFamily="18" charset="0"/>
              </a:rPr>
              <a:t>缓存检查</a:t>
            </a:r>
            <a:r>
              <a:rPr lang="en-US" altLang="zh-CN" sz="2800" dirty="0">
                <a:latin typeface="Times New Roman" panose="02020603050405020304" pitchFamily="18" charset="0"/>
              </a:rPr>
              <a:t>Web</a:t>
            </a:r>
            <a:r>
              <a:rPr lang="zh-CN" altLang="en-US" sz="2800" dirty="0">
                <a:latin typeface="Times New Roman" panose="02020603050405020304" pitchFamily="18" charset="0"/>
              </a:rPr>
              <a:t>服务器中的该对象是否已被修改，发送一个</a:t>
            </a:r>
            <a:r>
              <a:rPr lang="zh-CN" altLang="en-US" sz="2800" dirty="0">
                <a:solidFill>
                  <a:srgbClr val="FF0000"/>
                </a:solidFill>
                <a:latin typeface="Times New Roman" panose="02020603050405020304" pitchFamily="18" charset="0"/>
              </a:rPr>
              <a:t>条件</a:t>
            </a:r>
            <a:r>
              <a:rPr lang="en-US" altLang="zh-CN" sz="2800" dirty="0">
                <a:solidFill>
                  <a:srgbClr val="FF0000"/>
                </a:solidFill>
                <a:latin typeface="Times New Roman" panose="02020603050405020304" pitchFamily="18" charset="0"/>
              </a:rPr>
              <a:t>GET</a:t>
            </a:r>
            <a:r>
              <a:rPr lang="zh-CN" altLang="en-US" sz="2800" dirty="0">
                <a:solidFill>
                  <a:srgbClr val="FF0000"/>
                </a:solidFill>
                <a:latin typeface="Times New Roman" panose="02020603050405020304" pitchFamily="18" charset="0"/>
              </a:rPr>
              <a:t>请求报文</a:t>
            </a:r>
            <a:r>
              <a:rPr lang="zh-CN" altLang="en-US" sz="2800" dirty="0">
                <a:latin typeface="Times New Roman" panose="02020603050405020304" pitchFamily="18" charset="0"/>
              </a:rPr>
              <a:t>：</a:t>
            </a:r>
          </a:p>
          <a:p>
            <a:pPr eaLnBrk="0">
              <a:spcBef>
                <a:spcPct val="0"/>
              </a:spcBef>
              <a:buClrTx/>
              <a:buSzTx/>
              <a:buFontTx/>
              <a:buNone/>
            </a:pPr>
            <a:r>
              <a:rPr lang="en-US" altLang="zh-CN" sz="2800" dirty="0">
                <a:latin typeface="Times New Roman" panose="02020603050405020304" pitchFamily="18" charset="0"/>
              </a:rPr>
              <a:t>     </a:t>
            </a:r>
            <a:r>
              <a:rPr lang="en-US" altLang="zh-CN" sz="2800" dirty="0">
                <a:solidFill>
                  <a:srgbClr val="FF3300"/>
                </a:solidFill>
                <a:latin typeface="Times New Roman" panose="02020603050405020304" pitchFamily="18" charset="0"/>
              </a:rPr>
              <a:t>If-modified-since: &lt;date&gt;</a:t>
            </a:r>
            <a:endParaRPr lang="en-US" altLang="zh-CN" sz="2800" b="1" dirty="0">
              <a:solidFill>
                <a:srgbClr val="FF3300"/>
              </a:solidFill>
              <a:ea typeface="华文中宋" panose="02010600040101010101" pitchFamily="2" charset="-122"/>
            </a:endParaRPr>
          </a:p>
          <a:p>
            <a:r>
              <a:rPr lang="zh-CN" altLang="en-US" sz="2800" dirty="0" smtClean="0"/>
              <a:t>目的是：缓存是最新的就仅发送一个响应报文头，而不发送所请求的对象。</a:t>
            </a:r>
            <a:endParaRPr lang="en-US" altLang="zh-CN" sz="2800" dirty="0" smtClean="0"/>
          </a:p>
        </p:txBody>
      </p:sp>
      <p:sp>
        <p:nvSpPr>
          <p:cNvPr id="4" name="Line 4"/>
          <p:cNvSpPr>
            <a:spLocks noChangeShapeType="1"/>
          </p:cNvSpPr>
          <p:nvPr/>
        </p:nvSpPr>
        <p:spPr bwMode="auto">
          <a:xfrm>
            <a:off x="5183842" y="2383058"/>
            <a:ext cx="2855126" cy="47460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 name="Text Box 8"/>
          <p:cNvSpPr txBox="1">
            <a:spLocks noChangeArrowheads="1"/>
          </p:cNvSpPr>
          <p:nvPr/>
        </p:nvSpPr>
        <p:spPr bwMode="auto">
          <a:xfrm>
            <a:off x="5416954" y="2356247"/>
            <a:ext cx="2321005" cy="523220"/>
          </a:xfrm>
          <a:prstGeom prst="rect">
            <a:avLst/>
          </a:prstGeom>
          <a:solidFill>
            <a:schemeClr val="bg1"/>
          </a:solidFill>
          <a:ln w="9525">
            <a:solidFill>
              <a:schemeClr val="tx1"/>
            </a:solidFill>
            <a:miter lim="800000"/>
            <a:headEnd/>
            <a:tailEnd/>
          </a:ln>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latin typeface="Times New Roman" panose="02020603050405020304" pitchFamily="18" charset="0"/>
                <a:ea typeface="+mn-ea"/>
              </a:rPr>
              <a:t>HTTP </a:t>
            </a:r>
            <a:r>
              <a:rPr lang="zh-CN" altLang="en-US" sz="1400" dirty="0">
                <a:latin typeface="Times New Roman" panose="02020603050405020304" pitchFamily="18" charset="0"/>
                <a:ea typeface="+mn-ea"/>
              </a:rPr>
              <a:t>请求报文</a:t>
            </a:r>
            <a:endParaRPr lang="en-US" altLang="zh-CN" sz="1400" dirty="0">
              <a:latin typeface="Times New Roman" panose="02020603050405020304" pitchFamily="18" charset="0"/>
              <a:ea typeface="+mn-ea"/>
            </a:endParaRPr>
          </a:p>
          <a:p>
            <a:pPr algn="ctr">
              <a:lnSpc>
                <a:spcPct val="100000"/>
              </a:lnSpc>
              <a:spcBef>
                <a:spcPct val="0"/>
              </a:spcBef>
              <a:buClrTx/>
              <a:buSzTx/>
              <a:buFontTx/>
              <a:buNone/>
            </a:pPr>
            <a:r>
              <a:rPr lang="en-US" altLang="zh-CN" sz="1400" b="1" dirty="0">
                <a:solidFill>
                  <a:srgbClr val="FF0000"/>
                </a:solidFill>
                <a:latin typeface="Times New Roman" panose="02020603050405020304" pitchFamily="18" charset="0"/>
                <a:ea typeface="+mn-ea"/>
              </a:rPr>
              <a:t>If-modified-since: &lt;date&gt;</a:t>
            </a:r>
            <a:endParaRPr lang="en-US" altLang="zh-CN" sz="1600" b="1" dirty="0">
              <a:solidFill>
                <a:srgbClr val="FF0000"/>
              </a:solidFill>
              <a:latin typeface="Times New Roman" panose="02020603050405020304" pitchFamily="18" charset="0"/>
              <a:ea typeface="+mn-ea"/>
            </a:endParaRPr>
          </a:p>
        </p:txBody>
      </p:sp>
      <p:sp>
        <p:nvSpPr>
          <p:cNvPr id="6" name="Line 9"/>
          <p:cNvSpPr>
            <a:spLocks noChangeShapeType="1"/>
          </p:cNvSpPr>
          <p:nvPr/>
        </p:nvSpPr>
        <p:spPr bwMode="auto">
          <a:xfrm flipH="1">
            <a:off x="5183841" y="3024560"/>
            <a:ext cx="2788449" cy="57818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grpSp>
        <p:nvGrpSpPr>
          <p:cNvPr id="7" name="Group 30"/>
          <p:cNvGrpSpPr>
            <a:grpSpLocks/>
          </p:cNvGrpSpPr>
          <p:nvPr/>
        </p:nvGrpSpPr>
        <p:grpSpPr bwMode="auto">
          <a:xfrm>
            <a:off x="5416954" y="2997992"/>
            <a:ext cx="2321005" cy="738188"/>
            <a:chOff x="2698" y="2036"/>
            <a:chExt cx="1665" cy="620"/>
          </a:xfrm>
        </p:grpSpPr>
        <p:sp>
          <p:nvSpPr>
            <p:cNvPr id="8" name="Rectangle 10"/>
            <p:cNvSpPr>
              <a:spLocks noChangeArrowheads="1"/>
            </p:cNvSpPr>
            <p:nvPr/>
          </p:nvSpPr>
          <p:spPr bwMode="auto">
            <a:xfrm>
              <a:off x="2760" y="2071"/>
              <a:ext cx="1578" cy="465"/>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9" name="Text Box 11"/>
            <p:cNvSpPr txBox="1">
              <a:spLocks noChangeArrowheads="1"/>
            </p:cNvSpPr>
            <p:nvPr/>
          </p:nvSpPr>
          <p:spPr bwMode="auto">
            <a:xfrm>
              <a:off x="2698" y="2036"/>
              <a:ext cx="1665" cy="620"/>
            </a:xfrm>
            <a:prstGeom prst="rect">
              <a:avLst/>
            </a:prstGeom>
            <a:solidFill>
              <a:schemeClr val="bg1"/>
            </a:solidFill>
            <a:ln w="9525">
              <a:solidFill>
                <a:schemeClr val="tx1"/>
              </a:solidFill>
              <a:miter lim="800000"/>
              <a:headEnd/>
              <a:tailEnd/>
            </a:ln>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latin typeface="Times New Roman" panose="02020603050405020304" pitchFamily="18" charset="0"/>
                  <a:ea typeface="+mn-ea"/>
                </a:rPr>
                <a:t>HTTP </a:t>
              </a:r>
              <a:r>
                <a:rPr lang="zh-CN" altLang="en-US" sz="1400" dirty="0">
                  <a:latin typeface="Times New Roman" panose="02020603050405020304" pitchFamily="18" charset="0"/>
                  <a:ea typeface="+mn-ea"/>
                </a:rPr>
                <a:t>响应报文</a:t>
              </a:r>
              <a:endParaRPr lang="en-US" altLang="zh-CN" sz="1400" dirty="0">
                <a:latin typeface="Times New Roman" panose="02020603050405020304" pitchFamily="18" charset="0"/>
                <a:ea typeface="+mn-ea"/>
              </a:endParaRPr>
            </a:p>
            <a:p>
              <a:pPr algn="ctr">
                <a:lnSpc>
                  <a:spcPct val="100000"/>
                </a:lnSpc>
                <a:spcBef>
                  <a:spcPct val="0"/>
                </a:spcBef>
                <a:buClrTx/>
                <a:buSzTx/>
                <a:buFontTx/>
                <a:buNone/>
              </a:pPr>
              <a:r>
                <a:rPr lang="en-US" altLang="zh-CN" sz="1400" b="1" dirty="0">
                  <a:latin typeface="Times New Roman" panose="02020603050405020304" pitchFamily="18" charset="0"/>
                  <a:ea typeface="+mn-ea"/>
                </a:rPr>
                <a:t>HTTP/1.0 </a:t>
              </a:r>
            </a:p>
            <a:p>
              <a:pPr algn="ctr">
                <a:lnSpc>
                  <a:spcPct val="100000"/>
                </a:lnSpc>
                <a:spcBef>
                  <a:spcPct val="0"/>
                </a:spcBef>
                <a:buClrTx/>
                <a:buSzTx/>
                <a:buFontTx/>
                <a:buNone/>
              </a:pPr>
              <a:r>
                <a:rPr lang="en-US" altLang="zh-CN" sz="1400" b="1" dirty="0">
                  <a:latin typeface="Times New Roman" panose="02020603050405020304" pitchFamily="18" charset="0"/>
                  <a:ea typeface="+mn-ea"/>
                </a:rPr>
                <a:t>304 Not Modified</a:t>
              </a:r>
              <a:endParaRPr lang="en-US" altLang="zh-CN" sz="1600" b="1" dirty="0">
                <a:latin typeface="Times New Roman" panose="02020603050405020304" pitchFamily="18" charset="0"/>
                <a:ea typeface="+mn-ea"/>
              </a:endParaRPr>
            </a:p>
          </p:txBody>
        </p:sp>
      </p:grpSp>
      <p:sp>
        <p:nvSpPr>
          <p:cNvPr id="10" name="Text Box 28"/>
          <p:cNvSpPr txBox="1">
            <a:spLocks noChangeArrowheads="1"/>
          </p:cNvSpPr>
          <p:nvPr/>
        </p:nvSpPr>
        <p:spPr bwMode="auto">
          <a:xfrm>
            <a:off x="7972293" y="2648852"/>
            <a:ext cx="9028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zh-CN" altLang="en-US" sz="1400" dirty="0">
                <a:solidFill>
                  <a:srgbClr val="000099"/>
                </a:solidFill>
                <a:latin typeface="Arial" panose="020B0604020202020204" pitchFamily="34" charset="0"/>
              </a:rPr>
              <a:t>对象之后</a:t>
            </a:r>
            <a:endParaRPr lang="en-US" altLang="zh-CN" sz="1400" dirty="0">
              <a:solidFill>
                <a:srgbClr val="000099"/>
              </a:solidFill>
              <a:latin typeface="Arial" panose="020B0604020202020204" pitchFamily="34" charset="0"/>
            </a:endParaRPr>
          </a:p>
          <a:p>
            <a:pPr algn="ctr">
              <a:lnSpc>
                <a:spcPct val="100000"/>
              </a:lnSpc>
              <a:spcBef>
                <a:spcPct val="0"/>
              </a:spcBef>
              <a:buClrTx/>
              <a:buSzTx/>
              <a:buFontTx/>
              <a:buNone/>
            </a:pPr>
            <a:r>
              <a:rPr lang="zh-CN" altLang="en-US" sz="1400" dirty="0">
                <a:solidFill>
                  <a:srgbClr val="000099"/>
                </a:solidFill>
                <a:latin typeface="Arial" panose="020B0604020202020204" pitchFamily="34" charset="0"/>
              </a:rPr>
              <a:t>没有修改</a:t>
            </a:r>
            <a:endParaRPr lang="en-US" altLang="zh-CN" sz="1400" dirty="0">
              <a:solidFill>
                <a:srgbClr val="000099"/>
              </a:solidFill>
              <a:latin typeface="Arial" panose="020B0604020202020204" pitchFamily="34" charset="0"/>
            </a:endParaRPr>
          </a:p>
        </p:txBody>
      </p:sp>
      <p:sp>
        <p:nvSpPr>
          <p:cNvPr id="11" name="Line 31"/>
          <p:cNvSpPr>
            <a:spLocks noChangeShapeType="1"/>
          </p:cNvSpPr>
          <p:nvPr/>
        </p:nvSpPr>
        <p:spPr bwMode="auto">
          <a:xfrm>
            <a:off x="5110030" y="3917156"/>
            <a:ext cx="2928938" cy="0"/>
          </a:xfrm>
          <a:prstGeom prst="line">
            <a:avLst/>
          </a:prstGeom>
          <a:noFill/>
          <a:ln w="28575">
            <a:solidFill>
              <a:srgbClr val="000099"/>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 name="Line 32"/>
          <p:cNvSpPr>
            <a:spLocks noChangeShapeType="1"/>
          </p:cNvSpPr>
          <p:nvPr/>
        </p:nvSpPr>
        <p:spPr bwMode="auto">
          <a:xfrm>
            <a:off x="5243120" y="4371182"/>
            <a:ext cx="2789856" cy="29105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3" name="Text Box 34"/>
          <p:cNvSpPr txBox="1">
            <a:spLocks noChangeArrowheads="1"/>
          </p:cNvSpPr>
          <p:nvPr/>
        </p:nvSpPr>
        <p:spPr bwMode="auto">
          <a:xfrm>
            <a:off x="5525557" y="4279106"/>
            <a:ext cx="2203937" cy="523220"/>
          </a:xfrm>
          <a:prstGeom prst="rect">
            <a:avLst/>
          </a:prstGeom>
          <a:solidFill>
            <a:schemeClr val="bg1"/>
          </a:solidFill>
          <a:ln w="9525">
            <a:solidFill>
              <a:schemeClr val="tx1"/>
            </a:solidFill>
            <a:miter lim="800000"/>
            <a:headEnd/>
            <a:tailEnd/>
          </a:ln>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latin typeface="Times New Roman" panose="02020603050405020304" pitchFamily="18" charset="0"/>
                <a:ea typeface="+mn-ea"/>
              </a:rPr>
              <a:t>HTTP </a:t>
            </a:r>
            <a:r>
              <a:rPr lang="zh-CN" altLang="en-US" sz="1400" dirty="0">
                <a:latin typeface="Times New Roman" panose="02020603050405020304" pitchFamily="18" charset="0"/>
                <a:ea typeface="+mn-ea"/>
              </a:rPr>
              <a:t>请求</a:t>
            </a:r>
            <a:r>
              <a:rPr lang="zh-CN" altLang="en-US" sz="1400" dirty="0" smtClean="0">
                <a:latin typeface="Times New Roman" panose="02020603050405020304" pitchFamily="18" charset="0"/>
                <a:ea typeface="+mn-ea"/>
              </a:rPr>
              <a:t>报文</a:t>
            </a:r>
            <a:endParaRPr lang="en-US" altLang="zh-CN" sz="1400" dirty="0" smtClean="0">
              <a:latin typeface="Times New Roman" panose="02020603050405020304" pitchFamily="18" charset="0"/>
              <a:ea typeface="+mn-ea"/>
            </a:endParaRPr>
          </a:p>
          <a:p>
            <a:pPr algn="ctr">
              <a:lnSpc>
                <a:spcPct val="100000"/>
              </a:lnSpc>
              <a:spcBef>
                <a:spcPct val="0"/>
              </a:spcBef>
              <a:buClrTx/>
              <a:buSzTx/>
              <a:buFontTx/>
              <a:buNone/>
            </a:pPr>
            <a:r>
              <a:rPr lang="en-US" altLang="zh-CN" sz="1400" b="1" dirty="0" smtClean="0">
                <a:solidFill>
                  <a:srgbClr val="FF0000"/>
                </a:solidFill>
                <a:latin typeface="Times New Roman" panose="02020603050405020304" pitchFamily="18" charset="0"/>
                <a:ea typeface="+mn-ea"/>
              </a:rPr>
              <a:t>If-modified-since</a:t>
            </a:r>
            <a:r>
              <a:rPr lang="en-US" altLang="zh-CN" sz="1400" b="1" dirty="0">
                <a:solidFill>
                  <a:srgbClr val="FF0000"/>
                </a:solidFill>
                <a:latin typeface="Times New Roman" panose="02020603050405020304" pitchFamily="18" charset="0"/>
                <a:ea typeface="+mn-ea"/>
              </a:rPr>
              <a:t>: &lt;date&gt;</a:t>
            </a:r>
            <a:endParaRPr lang="en-US" altLang="zh-CN" sz="1600" b="1" dirty="0">
              <a:solidFill>
                <a:srgbClr val="FF0000"/>
              </a:solidFill>
              <a:latin typeface="Times New Roman" panose="02020603050405020304" pitchFamily="18" charset="0"/>
              <a:ea typeface="+mn-ea"/>
            </a:endParaRPr>
          </a:p>
        </p:txBody>
      </p:sp>
      <p:sp>
        <p:nvSpPr>
          <p:cNvPr id="14" name="Line 35"/>
          <p:cNvSpPr>
            <a:spLocks noChangeShapeType="1"/>
          </p:cNvSpPr>
          <p:nvPr/>
        </p:nvSpPr>
        <p:spPr bwMode="auto">
          <a:xfrm flipH="1">
            <a:off x="5243118" y="4908948"/>
            <a:ext cx="2789857" cy="48826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5" name="Text Box 38"/>
          <p:cNvSpPr txBox="1">
            <a:spLocks noChangeArrowheads="1"/>
          </p:cNvSpPr>
          <p:nvPr/>
        </p:nvSpPr>
        <p:spPr bwMode="auto">
          <a:xfrm>
            <a:off x="5539845" y="4908948"/>
            <a:ext cx="2189649" cy="984885"/>
          </a:xfrm>
          <a:prstGeom prst="rect">
            <a:avLst/>
          </a:prstGeom>
          <a:solidFill>
            <a:schemeClr val="bg1"/>
          </a:solidFill>
          <a:ln w="9525">
            <a:solidFill>
              <a:schemeClr val="tx1"/>
            </a:solidFill>
            <a:miter lim="800000"/>
            <a:headEnd/>
            <a:tailEnd/>
          </a:ln>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400" dirty="0">
                <a:latin typeface="Times New Roman" panose="02020603050405020304" pitchFamily="18" charset="0"/>
                <a:ea typeface="+mn-ea"/>
              </a:rPr>
              <a:t>HTTP </a:t>
            </a:r>
            <a:r>
              <a:rPr lang="zh-CN" altLang="en-US" sz="1400" dirty="0">
                <a:latin typeface="Times New Roman" panose="02020603050405020304" pitchFamily="18" charset="0"/>
                <a:ea typeface="+mn-ea"/>
              </a:rPr>
              <a:t>响应报文</a:t>
            </a:r>
            <a:endParaRPr lang="en-US" altLang="zh-CN" sz="1400" dirty="0">
              <a:latin typeface="Times New Roman" panose="02020603050405020304" pitchFamily="18" charset="0"/>
              <a:ea typeface="+mn-ea"/>
            </a:endParaRPr>
          </a:p>
          <a:p>
            <a:pPr algn="ctr">
              <a:lnSpc>
                <a:spcPct val="100000"/>
              </a:lnSpc>
              <a:spcBef>
                <a:spcPct val="0"/>
              </a:spcBef>
              <a:buClrTx/>
              <a:buSzTx/>
              <a:buFontTx/>
              <a:buNone/>
            </a:pPr>
            <a:r>
              <a:rPr lang="en-US" altLang="zh-CN" sz="1400" b="1" dirty="0">
                <a:latin typeface="Times New Roman" panose="02020603050405020304" pitchFamily="18" charset="0"/>
                <a:ea typeface="+mn-ea"/>
              </a:rPr>
              <a:t>HTTP/1.0 200 </a:t>
            </a:r>
            <a:r>
              <a:rPr lang="en-US" altLang="zh-CN" sz="1400" b="1" dirty="0" smtClean="0">
                <a:latin typeface="Times New Roman" panose="02020603050405020304" pitchFamily="18" charset="0"/>
                <a:ea typeface="+mn-ea"/>
              </a:rPr>
              <a:t>OK</a:t>
            </a:r>
          </a:p>
          <a:p>
            <a:pPr algn="ctr">
              <a:lnSpc>
                <a:spcPct val="100000"/>
              </a:lnSpc>
              <a:spcBef>
                <a:spcPct val="0"/>
              </a:spcBef>
              <a:buClrTx/>
              <a:buSzTx/>
              <a:buNone/>
            </a:pPr>
            <a:r>
              <a:rPr lang="en-US" altLang="zh-CN" sz="1400" b="1" dirty="0">
                <a:solidFill>
                  <a:srgbClr val="FF0000"/>
                </a:solidFill>
                <a:latin typeface="Times New Roman" panose="02020603050405020304" pitchFamily="18" charset="0"/>
                <a:ea typeface="宋体" panose="02010600030101010101" pitchFamily="2" charset="-122"/>
              </a:rPr>
              <a:t>Last-modified</a:t>
            </a:r>
            <a:r>
              <a:rPr lang="zh-CN" altLang="en-US" sz="1400" b="1" dirty="0" smtClean="0">
                <a:solidFill>
                  <a:srgbClr val="FF0000"/>
                </a:solidFill>
                <a:latin typeface="Times New Roman" panose="02020603050405020304" pitchFamily="18" charset="0"/>
                <a:ea typeface="宋体" panose="02010600030101010101" pitchFamily="2" charset="-122"/>
              </a:rPr>
              <a:t>：</a:t>
            </a:r>
            <a:r>
              <a:rPr lang="en-US" altLang="zh-CN" sz="1400" b="1" dirty="0" smtClean="0">
                <a:solidFill>
                  <a:srgbClr val="FF0000"/>
                </a:solidFill>
                <a:latin typeface="Times New Roman" panose="02020603050405020304" pitchFamily="18" charset="0"/>
                <a:ea typeface="宋体" panose="02010600030101010101" pitchFamily="2" charset="-122"/>
              </a:rPr>
              <a:t>&lt;date1&gt;</a:t>
            </a:r>
            <a:endParaRPr lang="en-US" altLang="zh-CN" sz="1400" b="1" dirty="0">
              <a:solidFill>
                <a:srgbClr val="FF0000"/>
              </a:solidFill>
              <a:latin typeface="Times New Roman" panose="02020603050405020304" pitchFamily="18" charset="0"/>
              <a:ea typeface="+mn-ea"/>
            </a:endParaRPr>
          </a:p>
          <a:p>
            <a:pPr algn="ctr">
              <a:lnSpc>
                <a:spcPct val="100000"/>
              </a:lnSpc>
              <a:spcBef>
                <a:spcPct val="0"/>
              </a:spcBef>
              <a:buClrTx/>
              <a:buSzTx/>
              <a:buFontTx/>
              <a:buNone/>
            </a:pPr>
            <a:r>
              <a:rPr lang="en-US" altLang="zh-CN" sz="1600" b="1" dirty="0">
                <a:latin typeface="Times New Roman" panose="02020603050405020304" pitchFamily="18" charset="0"/>
                <a:ea typeface="+mn-ea"/>
              </a:rPr>
              <a:t>&lt;data&gt;</a:t>
            </a:r>
          </a:p>
        </p:txBody>
      </p:sp>
      <p:sp>
        <p:nvSpPr>
          <p:cNvPr id="16" name="Text Box 39"/>
          <p:cNvSpPr txBox="1">
            <a:spLocks noChangeArrowheads="1"/>
          </p:cNvSpPr>
          <p:nvPr/>
        </p:nvSpPr>
        <p:spPr bwMode="auto">
          <a:xfrm>
            <a:off x="8007809" y="4548243"/>
            <a:ext cx="9028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zh-CN" altLang="en-US" sz="1400" dirty="0">
                <a:solidFill>
                  <a:srgbClr val="000099"/>
                </a:solidFill>
                <a:latin typeface="Arial" panose="020B0604020202020204" pitchFamily="34" charset="0"/>
              </a:rPr>
              <a:t>对象之后</a:t>
            </a:r>
            <a:endParaRPr lang="en-US" altLang="zh-CN" sz="1400" dirty="0">
              <a:solidFill>
                <a:srgbClr val="000099"/>
              </a:solidFill>
              <a:latin typeface="Arial" panose="020B0604020202020204" pitchFamily="34" charset="0"/>
            </a:endParaRPr>
          </a:p>
          <a:p>
            <a:pPr algn="ctr">
              <a:lnSpc>
                <a:spcPct val="100000"/>
              </a:lnSpc>
              <a:spcBef>
                <a:spcPct val="0"/>
              </a:spcBef>
              <a:buClrTx/>
              <a:buSzTx/>
              <a:buFontTx/>
              <a:buNone/>
            </a:pPr>
            <a:r>
              <a:rPr lang="zh-CN" altLang="en-US" sz="1400" dirty="0">
                <a:solidFill>
                  <a:srgbClr val="000099"/>
                </a:solidFill>
                <a:latin typeface="Arial" panose="020B0604020202020204" pitchFamily="34" charset="0"/>
              </a:rPr>
              <a:t>修改过</a:t>
            </a:r>
            <a:endParaRPr lang="en-US" altLang="zh-CN" sz="1400" dirty="0">
              <a:solidFill>
                <a:srgbClr val="000099"/>
              </a:solidFill>
              <a:latin typeface="Arial" panose="020B0604020202020204" pitchFamily="34" charset="0"/>
            </a:endParaRPr>
          </a:p>
        </p:txBody>
      </p:sp>
      <p:sp>
        <p:nvSpPr>
          <p:cNvPr id="17" name="Text Box 5"/>
          <p:cNvSpPr txBox="1">
            <a:spLocks noChangeArrowheads="1"/>
          </p:cNvSpPr>
          <p:nvPr/>
        </p:nvSpPr>
        <p:spPr bwMode="auto">
          <a:xfrm>
            <a:off x="4708532" y="1492306"/>
            <a:ext cx="6623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600" dirty="0">
                <a:solidFill>
                  <a:srgbClr val="CC0000"/>
                </a:solidFill>
                <a:latin typeface="Arial" panose="020B0604020202020204" pitchFamily="34" charset="0"/>
              </a:rPr>
              <a:t>client</a:t>
            </a:r>
          </a:p>
        </p:txBody>
      </p:sp>
      <p:sp>
        <p:nvSpPr>
          <p:cNvPr id="18" name="Text Box 6"/>
          <p:cNvSpPr txBox="1">
            <a:spLocks noChangeArrowheads="1"/>
          </p:cNvSpPr>
          <p:nvPr/>
        </p:nvSpPr>
        <p:spPr bwMode="auto">
          <a:xfrm>
            <a:off x="7778139" y="1382086"/>
            <a:ext cx="7553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600" dirty="0">
                <a:solidFill>
                  <a:srgbClr val="CC0000"/>
                </a:solidFill>
                <a:latin typeface="Arial" panose="020B0604020202020204" pitchFamily="34" charset="0"/>
              </a:rPr>
              <a:t>server</a:t>
            </a:r>
          </a:p>
        </p:txBody>
      </p:sp>
      <p:grpSp>
        <p:nvGrpSpPr>
          <p:cNvPr id="19" name="Group 34"/>
          <p:cNvGrpSpPr>
            <a:grpSpLocks/>
          </p:cNvGrpSpPr>
          <p:nvPr/>
        </p:nvGrpSpPr>
        <p:grpSpPr bwMode="auto">
          <a:xfrm>
            <a:off x="7340945" y="1478929"/>
            <a:ext cx="402094" cy="626096"/>
            <a:chOff x="4140" y="429"/>
            <a:chExt cx="1425" cy="2396"/>
          </a:xfrm>
        </p:grpSpPr>
        <p:sp>
          <p:nvSpPr>
            <p:cNvPr id="20" name="Freeform 35"/>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1" name="Rectangle 36"/>
            <p:cNvSpPr>
              <a:spLocks noChangeArrowheads="1"/>
            </p:cNvSpPr>
            <p:nvPr/>
          </p:nvSpPr>
          <p:spPr bwMode="auto">
            <a:xfrm>
              <a:off x="4204" y="429"/>
              <a:ext cx="1050"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2" name="Freeform 37"/>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3" name="Freeform 38"/>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4" name="Rectangle 39"/>
            <p:cNvSpPr>
              <a:spLocks noChangeArrowheads="1"/>
            </p:cNvSpPr>
            <p:nvPr/>
          </p:nvSpPr>
          <p:spPr bwMode="auto">
            <a:xfrm>
              <a:off x="4210" y="695"/>
              <a:ext cx="600" cy="44"/>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25" name="Group 40"/>
            <p:cNvGrpSpPr>
              <a:grpSpLocks/>
            </p:cNvGrpSpPr>
            <p:nvPr/>
          </p:nvGrpSpPr>
          <p:grpSpPr bwMode="auto">
            <a:xfrm>
              <a:off x="4749" y="668"/>
              <a:ext cx="581" cy="145"/>
              <a:chOff x="614" y="2568"/>
              <a:chExt cx="725" cy="139"/>
            </a:xfrm>
          </p:grpSpPr>
          <p:sp>
            <p:nvSpPr>
              <p:cNvPr id="50" name="AutoShape 41"/>
              <p:cNvSpPr>
                <a:spLocks noChangeArrowheads="1"/>
              </p:cNvSpPr>
              <p:nvPr/>
            </p:nvSpPr>
            <p:spPr bwMode="auto">
              <a:xfrm>
                <a:off x="616" y="2568"/>
                <a:ext cx="722"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51" name="AutoShape 42"/>
              <p:cNvSpPr>
                <a:spLocks noChangeArrowheads="1"/>
              </p:cNvSpPr>
              <p:nvPr/>
            </p:nvSpPr>
            <p:spPr bwMode="auto">
              <a:xfrm>
                <a:off x="630" y="2583"/>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26" name="Rectangle 43"/>
            <p:cNvSpPr>
              <a:spLocks noChangeArrowheads="1"/>
            </p:cNvSpPr>
            <p:nvPr/>
          </p:nvSpPr>
          <p:spPr bwMode="auto">
            <a:xfrm>
              <a:off x="4226" y="1017"/>
              <a:ext cx="595" cy="50"/>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27" name="Group 44"/>
            <p:cNvGrpSpPr>
              <a:grpSpLocks/>
            </p:cNvGrpSpPr>
            <p:nvPr/>
          </p:nvGrpSpPr>
          <p:grpSpPr bwMode="auto">
            <a:xfrm>
              <a:off x="4747" y="994"/>
              <a:ext cx="581" cy="134"/>
              <a:chOff x="614" y="2568"/>
              <a:chExt cx="725" cy="139"/>
            </a:xfrm>
          </p:grpSpPr>
          <p:sp>
            <p:nvSpPr>
              <p:cNvPr id="48" name="AutoShape 45"/>
              <p:cNvSpPr>
                <a:spLocks noChangeArrowheads="1"/>
              </p:cNvSpPr>
              <p:nvPr/>
            </p:nvSpPr>
            <p:spPr bwMode="auto">
              <a:xfrm>
                <a:off x="612" y="2569"/>
                <a:ext cx="729"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9" name="AutoShape 46"/>
              <p:cNvSpPr>
                <a:spLocks noChangeArrowheads="1"/>
              </p:cNvSpPr>
              <p:nvPr/>
            </p:nvSpPr>
            <p:spPr bwMode="auto">
              <a:xfrm>
                <a:off x="625" y="2586"/>
                <a:ext cx="695"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28" name="Rectangle 47"/>
            <p:cNvSpPr>
              <a:spLocks noChangeArrowheads="1"/>
            </p:cNvSpPr>
            <p:nvPr/>
          </p:nvSpPr>
          <p:spPr bwMode="auto">
            <a:xfrm>
              <a:off x="4215" y="1355"/>
              <a:ext cx="600" cy="50"/>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9" name="Rectangle 48"/>
            <p:cNvSpPr>
              <a:spLocks noChangeArrowheads="1"/>
            </p:cNvSpPr>
            <p:nvPr/>
          </p:nvSpPr>
          <p:spPr bwMode="auto">
            <a:xfrm>
              <a:off x="4226" y="1655"/>
              <a:ext cx="600" cy="50"/>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30" name="Group 49"/>
            <p:cNvGrpSpPr>
              <a:grpSpLocks/>
            </p:cNvGrpSpPr>
            <p:nvPr/>
          </p:nvGrpSpPr>
          <p:grpSpPr bwMode="auto">
            <a:xfrm>
              <a:off x="4735" y="1627"/>
              <a:ext cx="582" cy="151"/>
              <a:chOff x="614" y="2568"/>
              <a:chExt cx="725" cy="139"/>
            </a:xfrm>
          </p:grpSpPr>
          <p:sp>
            <p:nvSpPr>
              <p:cNvPr id="46" name="AutoShape 50"/>
              <p:cNvSpPr>
                <a:spLocks noChangeArrowheads="1"/>
              </p:cNvSpPr>
              <p:nvPr/>
            </p:nvSpPr>
            <p:spPr bwMode="auto">
              <a:xfrm>
                <a:off x="614" y="2568"/>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7" name="AutoShape 51"/>
              <p:cNvSpPr>
                <a:spLocks noChangeArrowheads="1"/>
              </p:cNvSpPr>
              <p:nvPr/>
            </p:nvSpPr>
            <p:spPr bwMode="auto">
              <a:xfrm>
                <a:off x="627" y="2583"/>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31" name="Freeform 52"/>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32" name="Group 53"/>
            <p:cNvGrpSpPr>
              <a:grpSpLocks/>
            </p:cNvGrpSpPr>
            <p:nvPr/>
          </p:nvGrpSpPr>
          <p:grpSpPr bwMode="auto">
            <a:xfrm>
              <a:off x="4739" y="1327"/>
              <a:ext cx="582" cy="139"/>
              <a:chOff x="614" y="2568"/>
              <a:chExt cx="725" cy="139"/>
            </a:xfrm>
          </p:grpSpPr>
          <p:sp>
            <p:nvSpPr>
              <p:cNvPr id="44" name="AutoShape 54"/>
              <p:cNvSpPr>
                <a:spLocks noChangeArrowheads="1"/>
              </p:cNvSpPr>
              <p:nvPr/>
            </p:nvSpPr>
            <p:spPr bwMode="auto">
              <a:xfrm>
                <a:off x="615" y="2568"/>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5" name="AutoShape 55"/>
              <p:cNvSpPr>
                <a:spLocks noChangeArrowheads="1"/>
              </p:cNvSpPr>
              <p:nvPr/>
            </p:nvSpPr>
            <p:spPr bwMode="auto">
              <a:xfrm>
                <a:off x="629" y="2585"/>
                <a:ext cx="687"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33" name="Rectangle 56"/>
            <p:cNvSpPr>
              <a:spLocks noChangeArrowheads="1"/>
            </p:cNvSpPr>
            <p:nvPr/>
          </p:nvSpPr>
          <p:spPr bwMode="auto">
            <a:xfrm>
              <a:off x="5249" y="429"/>
              <a:ext cx="70"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34" name="Freeform 57"/>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35" name="Freeform 58"/>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36" name="Oval 59"/>
            <p:cNvSpPr>
              <a:spLocks noChangeArrowheads="1"/>
            </p:cNvSpPr>
            <p:nvPr/>
          </p:nvSpPr>
          <p:spPr bwMode="auto">
            <a:xfrm>
              <a:off x="5517" y="2609"/>
              <a:ext cx="48" cy="1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37" name="Freeform 60"/>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38" name="AutoShape 61"/>
            <p:cNvSpPr>
              <a:spLocks noChangeArrowheads="1"/>
            </p:cNvSpPr>
            <p:nvPr/>
          </p:nvSpPr>
          <p:spPr bwMode="auto">
            <a:xfrm>
              <a:off x="4140" y="2675"/>
              <a:ext cx="1200"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39" name="AutoShape 62"/>
            <p:cNvSpPr>
              <a:spLocks noChangeArrowheads="1"/>
            </p:cNvSpPr>
            <p:nvPr/>
          </p:nvSpPr>
          <p:spPr bwMode="auto">
            <a:xfrm>
              <a:off x="4204" y="2709"/>
              <a:ext cx="107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0" name="Oval 63"/>
            <p:cNvSpPr>
              <a:spLocks noChangeArrowheads="1"/>
            </p:cNvSpPr>
            <p:nvPr/>
          </p:nvSpPr>
          <p:spPr bwMode="auto">
            <a:xfrm>
              <a:off x="4306" y="2381"/>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1" name="Oval 64"/>
            <p:cNvSpPr>
              <a:spLocks noChangeArrowheads="1"/>
            </p:cNvSpPr>
            <p:nvPr/>
          </p:nvSpPr>
          <p:spPr bwMode="auto">
            <a:xfrm>
              <a:off x="4488" y="2381"/>
              <a:ext cx="155"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lnSpc>
                  <a:spcPct val="100000"/>
                </a:lnSpc>
                <a:spcBef>
                  <a:spcPct val="0"/>
                </a:spcBef>
                <a:buClrTx/>
                <a:buSzTx/>
                <a:buFontTx/>
                <a:buNone/>
              </a:pPr>
              <a:endParaRPr lang="zh-CN" altLang="zh-CN" sz="1350">
                <a:solidFill>
                  <a:srgbClr val="FF0000"/>
                </a:solidFill>
                <a:latin typeface="Arial" panose="020B0604020202020204" pitchFamily="34" charset="0"/>
                <a:cs typeface="Arial" panose="020B0604020202020204" pitchFamily="34" charset="0"/>
              </a:endParaRPr>
            </a:p>
          </p:txBody>
        </p:sp>
        <p:sp>
          <p:nvSpPr>
            <p:cNvPr id="42" name="Oval 65"/>
            <p:cNvSpPr>
              <a:spLocks noChangeArrowheads="1"/>
            </p:cNvSpPr>
            <p:nvPr/>
          </p:nvSpPr>
          <p:spPr bwMode="auto">
            <a:xfrm>
              <a:off x="4660" y="2381"/>
              <a:ext cx="161"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3" name="Rectangle 66"/>
            <p:cNvSpPr>
              <a:spLocks noChangeArrowheads="1"/>
            </p:cNvSpPr>
            <p:nvPr/>
          </p:nvSpPr>
          <p:spPr bwMode="auto">
            <a:xfrm>
              <a:off x="5061" y="1838"/>
              <a:ext cx="86" cy="760"/>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grpSp>
        <p:nvGrpSpPr>
          <p:cNvPr id="52" name="Group 67"/>
          <p:cNvGrpSpPr>
            <a:grpSpLocks/>
          </p:cNvGrpSpPr>
          <p:nvPr/>
        </p:nvGrpSpPr>
        <p:grpSpPr bwMode="auto">
          <a:xfrm>
            <a:off x="5110030" y="1499437"/>
            <a:ext cx="686763" cy="756686"/>
            <a:chOff x="-44" y="1473"/>
            <a:chExt cx="981" cy="1105"/>
          </a:xfrm>
        </p:grpSpPr>
        <p:pic>
          <p:nvPicPr>
            <p:cNvPr id="53" name="Picture 68" descr="desktop_computer_stylized_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Freeform 69"/>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sz="1350"/>
            </a:p>
          </p:txBody>
        </p:sp>
      </p:grpSp>
      <p:sp>
        <p:nvSpPr>
          <p:cNvPr id="55" name="内容占位符 2"/>
          <p:cNvSpPr txBox="1">
            <a:spLocks/>
          </p:cNvSpPr>
          <p:nvPr/>
        </p:nvSpPr>
        <p:spPr>
          <a:xfrm>
            <a:off x="332713" y="883962"/>
            <a:ext cx="7273755" cy="49274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Times New Roman" panose="02020603050405020304" pitchFamily="18"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2800" i="1" u="sng" dirty="0" smtClean="0">
                <a:effectLst>
                  <a:outerShdw blurRad="38100" dist="38100" dir="2700000" algn="tl">
                    <a:srgbClr val="000000">
                      <a:alpha val="43137"/>
                    </a:srgbClr>
                  </a:outerShdw>
                </a:effectLst>
              </a:rPr>
              <a:t>如何确定缓存副本是不是最新？</a:t>
            </a:r>
            <a:endParaRPr lang="zh-CN" altLang="en-US" sz="2800"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5316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wipe(left)">
                                      <p:cBhvr>
                                        <p:cTn id="7" dur="500"/>
                                        <p:tgtEl>
                                          <p:spTgt spid="55">
                                            <p:txEl>
                                              <p:pRg st="0" end="0"/>
                                            </p:txEl>
                                          </p:spTgt>
                                        </p:tgtEl>
                                      </p:cBhvr>
                                    </p:animEffect>
                                  </p:childTnLst>
                                </p:cTn>
                              </p:par>
                            </p:childTnLst>
                          </p:cTn>
                        </p:par>
                        <p:par>
                          <p:cTn id="8" fill="hold">
                            <p:stCondLst>
                              <p:cond delay="750"/>
                            </p:stCondLst>
                            <p:childTnLst>
                              <p:par>
                                <p:cTn id="9" presetID="22" presetClass="entr" presetSubtype="1"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up)">
                                      <p:cBhvr>
                                        <p:cTn id="11" dur="500"/>
                                        <p:tgtEl>
                                          <p:spTgt spid="3">
                                            <p:txEl>
                                              <p:pRg st="0" end="0"/>
                                            </p:txEl>
                                          </p:spTgt>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par>
                          <p:cTn id="14" fill="hold">
                            <p:stCondLst>
                              <p:cond delay="1250"/>
                            </p:stCondLst>
                            <p:childTnLst>
                              <p:par>
                                <p:cTn id="15" presetID="22" presetClass="entr" presetSubtype="1"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par>
                          <p:cTn id="18" fill="hold">
                            <p:stCondLst>
                              <p:cond delay="1750"/>
                            </p:stCondLst>
                            <p:childTnLst>
                              <p:par>
                                <p:cTn id="19" presetID="22" presetClass="entr" presetSubtype="1"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wipe(up)">
                                      <p:cBhvr>
                                        <p:cTn id="21" dur="500"/>
                                        <p:tgtEl>
                                          <p:spTgt spid="3">
                                            <p:txEl>
                                              <p:pRg st="1" end="1"/>
                                            </p:txEl>
                                          </p:spTgt>
                                        </p:tgtEl>
                                      </p:cBhvr>
                                    </p:animEffect>
                                  </p:childTnLst>
                                </p:cTn>
                              </p:par>
                            </p:childTnLst>
                          </p:cTn>
                        </p:par>
                        <p:par>
                          <p:cTn id="22" fill="hold">
                            <p:stCondLst>
                              <p:cond delay="2250"/>
                            </p:stCondLst>
                            <p:childTnLst>
                              <p:par>
                                <p:cTn id="23" presetID="22" presetClass="entr" presetSubtype="1" fill="hold"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up)">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right)">
                                      <p:cBhvr>
                                        <p:cTn id="42" dur="500"/>
                                        <p:tgtEl>
                                          <p:spTgt spid="6"/>
                                        </p:tgtEl>
                                      </p:cBhvr>
                                    </p:animEffect>
                                  </p:childTnLst>
                                </p:cTn>
                              </p:par>
                              <p:par>
                                <p:cTn id="43" presetID="22" presetClass="entr" presetSubtype="2"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right)">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left)">
                                      <p:cBhvr>
                                        <p:cTn id="53" dur="500"/>
                                        <p:tgtEl>
                                          <p:spTgt spid="13"/>
                                        </p:tgtEl>
                                      </p:cBhvr>
                                    </p:animEffect>
                                  </p:childTnLst>
                                </p:cTn>
                              </p:par>
                            </p:childTnLst>
                          </p:cTn>
                        </p:par>
                        <p:par>
                          <p:cTn id="54" fill="hold">
                            <p:stCondLst>
                              <p:cond delay="500"/>
                            </p:stCondLst>
                            <p:childTnLst>
                              <p:par>
                                <p:cTn id="55" presetID="9" presetClass="entr" presetSubtype="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dissolv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right)">
                                      <p:cBhvr>
                                        <p:cTn id="62" dur="500"/>
                                        <p:tgtEl>
                                          <p:spTgt spid="14"/>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right)">
                                      <p:cBhvr>
                                        <p:cTn id="6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p:bldP spid="11" grpId="0" animBg="1"/>
      <p:bldP spid="12" grpId="0" animBg="1"/>
      <p:bldP spid="13" grpId="0" animBg="1"/>
      <p:bldP spid="14" grpId="0" animBg="1"/>
      <p:bldP spid="15" grpId="0" animBg="1"/>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HTML</a:t>
            </a:r>
            <a:endParaRPr lang="zh-CN" altLang="en-US" dirty="0"/>
          </a:p>
        </p:txBody>
      </p:sp>
      <p:sp>
        <p:nvSpPr>
          <p:cNvPr id="3" name="内容占位符 2"/>
          <p:cNvSpPr>
            <a:spLocks noGrp="1"/>
          </p:cNvSpPr>
          <p:nvPr>
            <p:ph idx="1"/>
          </p:nvPr>
        </p:nvSpPr>
        <p:spPr>
          <a:xfrm>
            <a:off x="330200" y="856034"/>
            <a:ext cx="8483600" cy="2795280"/>
          </a:xfrm>
        </p:spPr>
        <p:txBody>
          <a:bodyPr>
            <a:normAutofit fontScale="92500" lnSpcReduction="10000"/>
          </a:bodyPr>
          <a:lstStyle/>
          <a:p>
            <a:pPr marL="514350" indent="-514350">
              <a:spcAft>
                <a:spcPts val="600"/>
              </a:spcAft>
              <a:buFont typeface="+mj-lt"/>
              <a:buAutoNum type="arabicPeriod" startAt="4"/>
            </a:pPr>
            <a:r>
              <a:rPr lang="zh-CN" altLang="en-US" sz="3500" i="1" u="sng" dirty="0" smtClean="0">
                <a:effectLst>
                  <a:outerShdw blurRad="38100" dist="38100" dir="2700000" algn="tl">
                    <a:srgbClr val="000000">
                      <a:alpha val="43137"/>
                    </a:srgbClr>
                  </a:outerShdw>
                </a:effectLst>
              </a:rPr>
              <a:t>如何在互联网上的各种主机上显示</a:t>
            </a:r>
            <a:r>
              <a:rPr lang="en-US" altLang="zh-CN" sz="3500" i="1" u="sng" dirty="0" smtClean="0">
                <a:effectLst>
                  <a:outerShdw blurRad="38100" dist="38100" dir="2700000" algn="tl">
                    <a:srgbClr val="000000">
                      <a:alpha val="43137"/>
                    </a:srgbClr>
                  </a:outerShdw>
                </a:effectLst>
              </a:rPr>
              <a:t>Web</a:t>
            </a:r>
            <a:r>
              <a:rPr lang="zh-CN" altLang="en-US" sz="3500" i="1" u="sng" dirty="0" smtClean="0">
                <a:effectLst>
                  <a:outerShdw blurRad="38100" dist="38100" dir="2700000" algn="tl">
                    <a:srgbClr val="000000">
                      <a:alpha val="43137"/>
                    </a:srgbClr>
                  </a:outerShdw>
                </a:effectLst>
              </a:rPr>
              <a:t>页面？</a:t>
            </a:r>
            <a:endParaRPr lang="en-US" altLang="zh-CN" sz="3500" i="1" u="sng" dirty="0" smtClean="0">
              <a:effectLst>
                <a:outerShdw blurRad="38100" dist="38100" dir="2700000" algn="tl">
                  <a:srgbClr val="000000">
                    <a:alpha val="43137"/>
                  </a:srgbClr>
                </a:outerShdw>
              </a:effectLst>
            </a:endParaRPr>
          </a:p>
          <a:p>
            <a:pPr>
              <a:lnSpc>
                <a:spcPct val="100000"/>
              </a:lnSpc>
            </a:pPr>
            <a:r>
              <a:rPr lang="zh-CN" altLang="en-US" sz="3000" dirty="0">
                <a:solidFill>
                  <a:srgbClr val="FF0000"/>
                </a:solidFill>
                <a:latin typeface="Times New Roman" panose="02020603050405020304" pitchFamily="18" charset="0"/>
              </a:rPr>
              <a:t>超文本标记语言</a:t>
            </a:r>
            <a:r>
              <a:rPr lang="zh-CN" altLang="en-US" sz="3000" dirty="0">
                <a:latin typeface="Times New Roman" panose="02020603050405020304" pitchFamily="18" charset="0"/>
              </a:rPr>
              <a:t> </a:t>
            </a:r>
            <a:r>
              <a:rPr lang="en-US" altLang="zh-CN" sz="3000" dirty="0">
                <a:latin typeface="Times New Roman" panose="02020603050405020304" pitchFamily="18" charset="0"/>
              </a:rPr>
              <a:t>HTML (</a:t>
            </a:r>
            <a:r>
              <a:rPr lang="en-US" altLang="zh-CN" sz="3000" dirty="0" err="1">
                <a:latin typeface="Times New Roman" panose="02020603050405020304" pitchFamily="18" charset="0"/>
              </a:rPr>
              <a:t>HyperText</a:t>
            </a:r>
            <a:r>
              <a:rPr lang="en-US" altLang="zh-CN" sz="3000" dirty="0">
                <a:latin typeface="Times New Roman" panose="02020603050405020304" pitchFamily="18" charset="0"/>
              </a:rPr>
              <a:t> Markup </a:t>
            </a:r>
            <a:r>
              <a:rPr lang="en-US" altLang="zh-CN" sz="3000" dirty="0" smtClean="0">
                <a:latin typeface="Times New Roman" panose="02020603050405020304" pitchFamily="18" charset="0"/>
              </a:rPr>
              <a:t>Language)</a:t>
            </a:r>
            <a:r>
              <a:rPr lang="zh-CN" altLang="en-US" sz="3000" dirty="0" smtClean="0">
                <a:latin typeface="Times New Roman" panose="02020603050405020304" pitchFamily="18" charset="0"/>
              </a:rPr>
              <a:t>是制作和显示</a:t>
            </a:r>
            <a:r>
              <a:rPr lang="en-US" altLang="zh-CN" sz="3000" dirty="0" smtClean="0">
                <a:latin typeface="Times New Roman" panose="02020603050405020304" pitchFamily="18" charset="0"/>
              </a:rPr>
              <a:t>Web</a:t>
            </a:r>
            <a:r>
              <a:rPr lang="zh-CN" altLang="en-US" sz="3000" dirty="0" smtClean="0">
                <a:latin typeface="Times New Roman" panose="02020603050405020304" pitchFamily="18" charset="0"/>
              </a:rPr>
              <a:t>页面的标准语言。</a:t>
            </a:r>
            <a:endParaRPr lang="en-US" altLang="zh-CN" sz="3000" dirty="0" smtClean="0">
              <a:latin typeface="Times New Roman" panose="02020603050405020304" pitchFamily="18" charset="0"/>
            </a:endParaRPr>
          </a:p>
          <a:p>
            <a:pPr>
              <a:defRPr/>
            </a:pPr>
            <a:r>
              <a:rPr lang="en-US" altLang="zh-CN" sz="3000" dirty="0">
                <a:latin typeface="Times New Roman" panose="02020603050405020304" pitchFamily="18" charset="0"/>
              </a:rPr>
              <a:t>HTML </a:t>
            </a:r>
            <a:r>
              <a:rPr lang="zh-CN" altLang="en-US" sz="3000" dirty="0">
                <a:latin typeface="Times New Roman" panose="02020603050405020304" pitchFamily="18" charset="0"/>
              </a:rPr>
              <a:t>定义了许多用于</a:t>
            </a:r>
            <a:r>
              <a:rPr lang="zh-CN" altLang="en-US" sz="3000" dirty="0">
                <a:solidFill>
                  <a:srgbClr val="FF0000"/>
                </a:solidFill>
                <a:latin typeface="Times New Roman" panose="02020603050405020304" pitchFamily="18" charset="0"/>
              </a:rPr>
              <a:t>排版的命令</a:t>
            </a:r>
            <a:r>
              <a:rPr lang="zh-CN" altLang="en-US" sz="3000" dirty="0">
                <a:latin typeface="Times New Roman" panose="02020603050405020304" pitchFamily="18" charset="0"/>
              </a:rPr>
              <a:t>（即标签）。</a:t>
            </a:r>
          </a:p>
          <a:p>
            <a:pPr>
              <a:defRPr/>
            </a:pPr>
            <a:r>
              <a:rPr lang="en-US" altLang="zh-CN" sz="3000" dirty="0">
                <a:latin typeface="Times New Roman" panose="02020603050405020304" pitchFamily="18" charset="0"/>
              </a:rPr>
              <a:t>HTML </a:t>
            </a:r>
            <a:r>
              <a:rPr lang="zh-CN" altLang="en-US" sz="3000" dirty="0">
                <a:latin typeface="Times New Roman" panose="02020603050405020304" pitchFamily="18" charset="0"/>
              </a:rPr>
              <a:t>把各种标签嵌入</a:t>
            </a:r>
            <a:r>
              <a:rPr lang="zh-CN" altLang="en-US" sz="3000" dirty="0" smtClean="0">
                <a:latin typeface="Times New Roman" panose="02020603050405020304" pitchFamily="18" charset="0"/>
              </a:rPr>
              <a:t>到</a:t>
            </a:r>
            <a:r>
              <a:rPr lang="en-US" altLang="zh-CN" sz="3000" dirty="0" smtClean="0">
                <a:latin typeface="Times New Roman" panose="02020603050405020304" pitchFamily="18" charset="0"/>
              </a:rPr>
              <a:t>Web</a:t>
            </a:r>
            <a:r>
              <a:rPr lang="zh-CN" altLang="en-US" sz="3000" dirty="0" smtClean="0">
                <a:latin typeface="Times New Roman" panose="02020603050405020304" pitchFamily="18" charset="0"/>
              </a:rPr>
              <a:t>的</a:t>
            </a:r>
            <a:r>
              <a:rPr lang="zh-CN" altLang="en-US" sz="3000" dirty="0">
                <a:latin typeface="Times New Roman" panose="02020603050405020304" pitchFamily="18" charset="0"/>
              </a:rPr>
              <a:t>页面</a:t>
            </a:r>
            <a:r>
              <a:rPr lang="zh-CN" altLang="en-US" sz="3000" dirty="0" smtClean="0">
                <a:latin typeface="Times New Roman" panose="02020603050405020304" pitchFamily="18" charset="0"/>
              </a:rPr>
              <a:t>中，这样</a:t>
            </a:r>
            <a:r>
              <a:rPr lang="zh-CN" altLang="en-US" sz="3000" dirty="0">
                <a:latin typeface="Times New Roman" panose="02020603050405020304" pitchFamily="18" charset="0"/>
              </a:rPr>
              <a:t>就构成了所谓的 </a:t>
            </a:r>
            <a:r>
              <a:rPr lang="en-US" altLang="zh-CN" sz="3000" dirty="0">
                <a:latin typeface="Times New Roman" panose="02020603050405020304" pitchFamily="18" charset="0"/>
              </a:rPr>
              <a:t>HTML </a:t>
            </a:r>
            <a:r>
              <a:rPr lang="zh-CN" altLang="en-US" sz="3000" dirty="0">
                <a:latin typeface="Times New Roman" panose="02020603050405020304" pitchFamily="18" charset="0"/>
              </a:rPr>
              <a:t>文档。</a:t>
            </a:r>
            <a:endParaRPr lang="en-US" altLang="zh-CN" sz="3000" dirty="0" smtClean="0">
              <a:latin typeface="Times New Roman" panose="02020603050405020304" pitchFamily="18" charset="0"/>
            </a:endParaRPr>
          </a:p>
        </p:txBody>
      </p:sp>
      <p:pic>
        <p:nvPicPr>
          <p:cNvPr id="4" name="Picture 6"/>
          <p:cNvPicPr>
            <a:picLocks noChangeAspect="1" noChangeArrowheads="1"/>
          </p:cNvPicPr>
          <p:nvPr/>
        </p:nvPicPr>
        <p:blipFill>
          <a:blip r:embed="rId3" cstate="print"/>
          <a:srcRect/>
          <a:stretch>
            <a:fillRect/>
          </a:stretch>
        </p:blipFill>
        <p:spPr bwMode="auto">
          <a:xfrm>
            <a:off x="330200" y="4095100"/>
            <a:ext cx="4063026" cy="2410067"/>
          </a:xfrm>
          <a:prstGeom prst="rect">
            <a:avLst/>
          </a:prstGeom>
          <a:noFill/>
          <a:ln w="9525">
            <a:noFill/>
            <a:miter lim="800000"/>
            <a:headEnd/>
            <a:tailEnd/>
          </a:ln>
          <a:effectLst/>
        </p:spPr>
      </p:pic>
      <p:pic>
        <p:nvPicPr>
          <p:cNvPr id="5" name="Picture 6"/>
          <p:cNvPicPr>
            <a:picLocks noChangeAspect="1" noChangeArrowheads="1"/>
          </p:cNvPicPr>
          <p:nvPr/>
        </p:nvPicPr>
        <p:blipFill>
          <a:blip r:embed="rId4" cstate="print"/>
          <a:srcRect/>
          <a:stretch>
            <a:fillRect/>
          </a:stretch>
        </p:blipFill>
        <p:spPr bwMode="auto">
          <a:xfrm>
            <a:off x="4629151" y="4048125"/>
            <a:ext cx="4476750" cy="2485375"/>
          </a:xfrm>
          <a:prstGeom prst="rect">
            <a:avLst/>
          </a:prstGeom>
          <a:noFill/>
          <a:ln w="9525">
            <a:noFill/>
            <a:miter lim="800000"/>
            <a:headEnd/>
            <a:tailEnd/>
          </a:ln>
          <a:effectLst/>
        </p:spPr>
      </p:pic>
      <p:grpSp>
        <p:nvGrpSpPr>
          <p:cNvPr id="6" name="组合 5"/>
          <p:cNvGrpSpPr/>
          <p:nvPr/>
        </p:nvGrpSpPr>
        <p:grpSpPr>
          <a:xfrm>
            <a:off x="990599" y="3778182"/>
            <a:ext cx="2742713" cy="531736"/>
            <a:chOff x="0" y="28349"/>
            <a:chExt cx="2743200" cy="595025"/>
          </a:xfrm>
        </p:grpSpPr>
        <p:sp>
          <p:nvSpPr>
            <p:cNvPr id="7" name="圆角矩形 6"/>
            <p:cNvSpPr/>
            <p:nvPr/>
          </p:nvSpPr>
          <p:spPr>
            <a:xfrm>
              <a:off x="0" y="42636"/>
              <a:ext cx="2743200" cy="580738"/>
            </a:xfrm>
            <a:prstGeom prst="roundRect">
              <a:avLst/>
            </a:prstGeom>
            <a:solidFill>
              <a:srgbClr val="FFFF99"/>
            </a:solidFill>
            <a:ln>
              <a:solidFill>
                <a:schemeClr val="tx2">
                  <a:lumMod val="60000"/>
                  <a:lumOff val="4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8" name="圆角矩形 4"/>
            <p:cNvSpPr/>
            <p:nvPr/>
          </p:nvSpPr>
          <p:spPr>
            <a:xfrm>
              <a:off x="28349" y="28349"/>
              <a:ext cx="2686502" cy="5240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sz="3200" b="0" kern="1200" dirty="0" smtClean="0">
                  <a:solidFill>
                    <a:schemeClr val="tx1"/>
                  </a:solidFill>
                </a:rPr>
                <a:t>静态</a:t>
              </a:r>
              <a:r>
                <a:rPr lang="en-US" sz="3200" b="0" kern="1200" dirty="0" smtClean="0">
                  <a:solidFill>
                    <a:schemeClr val="tx1"/>
                  </a:solidFill>
                </a:rPr>
                <a:t>Web</a:t>
              </a:r>
              <a:r>
                <a:rPr lang="zh-CN" sz="3200" b="0" kern="1200" dirty="0" smtClean="0">
                  <a:solidFill>
                    <a:schemeClr val="tx1"/>
                  </a:solidFill>
                </a:rPr>
                <a:t>文档</a:t>
              </a:r>
              <a:endParaRPr lang="en-US" sz="3200" b="0" kern="1200" dirty="0">
                <a:solidFill>
                  <a:schemeClr val="tx1"/>
                </a:solidFill>
              </a:endParaRPr>
            </a:p>
          </p:txBody>
        </p:sp>
      </p:grpSp>
      <p:graphicFrame>
        <p:nvGraphicFramePr>
          <p:cNvPr id="9" name="图示 8"/>
          <p:cNvGraphicFramePr/>
          <p:nvPr>
            <p:extLst>
              <p:ext uri="{D42A27DB-BD31-4B8C-83A1-F6EECF244321}">
                <p14:modId xmlns:p14="http://schemas.microsoft.com/office/powerpoint/2010/main" val="1701707098"/>
              </p:ext>
            </p:extLst>
          </p:nvPr>
        </p:nvGraphicFramePr>
        <p:xfrm>
          <a:off x="5410200" y="3714749"/>
          <a:ext cx="2743200" cy="5642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3839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par>
                          <p:cTn id="13" fill="hold">
                            <p:stCondLst>
                              <p:cond delay="750"/>
                            </p:stCondLst>
                            <p:childTnLst>
                              <p:par>
                                <p:cTn id="14" presetID="22" presetClass="entr" presetSubtype="1" fill="hold" nodeType="afterEffect">
                                  <p:stCondLst>
                                    <p:cond delay="50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par>
                          <p:cTn id="17" fill="hold">
                            <p:stCondLst>
                              <p:cond delay="1750"/>
                            </p:stCondLst>
                            <p:childTnLst>
                              <p:par>
                                <p:cTn id="18" presetID="22" presetClass="entr" presetSubtype="1" fill="hold" nodeType="afterEffect">
                                  <p:stCondLst>
                                    <p:cond delay="50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horizontal)">
                                      <p:cBhvr>
                                        <p:cTn id="25" dur="500"/>
                                        <p:tgtEl>
                                          <p:spTgt spid="6"/>
                                        </p:tgtEl>
                                      </p:cBhvr>
                                    </p:animEffect>
                                  </p:childTnLst>
                                </p:cTn>
                              </p:par>
                            </p:childTnLst>
                          </p:cTn>
                        </p:par>
                        <p:par>
                          <p:cTn id="26" fill="hold">
                            <p:stCondLst>
                              <p:cond delay="500"/>
                            </p:stCondLst>
                            <p:childTnLst>
                              <p:par>
                                <p:cTn id="27" presetID="53" presetClass="entr" presetSubtype="16" fill="hold" nodeType="afterEffect">
                                  <p:stCondLst>
                                    <p:cond delay="50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fltVal val="0"/>
                                          </p:val>
                                        </p:tav>
                                        <p:tav tm="100000">
                                          <p:val>
                                            <p:strVal val="#ppt_h"/>
                                          </p:val>
                                        </p:tav>
                                      </p:tavLst>
                                    </p:anim>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randombar(horizontal)">
                                      <p:cBhvr>
                                        <p:cTn id="36" dur="500"/>
                                        <p:tgtEl>
                                          <p:spTgt spid="9"/>
                                        </p:tgtEl>
                                      </p:cBhvr>
                                    </p:animEffect>
                                  </p:childTnLst>
                                </p:cTn>
                              </p:par>
                            </p:childTnLst>
                          </p:cTn>
                        </p:par>
                        <p:par>
                          <p:cTn id="37" fill="hold">
                            <p:stCondLst>
                              <p:cond delay="500"/>
                            </p:stCondLst>
                            <p:childTnLst>
                              <p:par>
                                <p:cTn id="38" presetID="53" presetClass="entr" presetSubtype="16" fill="hold" nodeType="afterEffect">
                                  <p:stCondLst>
                                    <p:cond delay="50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fltVal val="0"/>
                                          </p:val>
                                        </p:tav>
                                        <p:tav tm="100000">
                                          <p:val>
                                            <p:strVal val="#ppt_w"/>
                                          </p:val>
                                        </p:tav>
                                      </p:tavLst>
                                    </p:anim>
                                    <p:anim calcmode="lin" valueType="num">
                                      <p:cBhvr>
                                        <p:cTn id="41" dur="500" fill="hold"/>
                                        <p:tgtEl>
                                          <p:spTgt spid="5"/>
                                        </p:tgtEl>
                                        <p:attrNameLst>
                                          <p:attrName>ppt_h</p:attrName>
                                        </p:attrNameLst>
                                      </p:cBhvr>
                                      <p:tavLst>
                                        <p:tav tm="0">
                                          <p:val>
                                            <p:fltVal val="0"/>
                                          </p:val>
                                        </p:tav>
                                        <p:tav tm="100000">
                                          <p:val>
                                            <p:strVal val="#ppt_h"/>
                                          </p:val>
                                        </p:tav>
                                      </p:tavLst>
                                    </p:anim>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查找需要的</a:t>
            </a:r>
            <a:r>
              <a:rPr lang="en-US" altLang="zh-CN" dirty="0" smtClean="0"/>
              <a:t>web</a:t>
            </a:r>
            <a:r>
              <a:rPr lang="zh-CN" altLang="en-US" dirty="0" smtClean="0"/>
              <a:t>页面</a:t>
            </a:r>
            <a:endParaRPr lang="zh-CN" altLang="en-US" dirty="0"/>
          </a:p>
        </p:txBody>
      </p:sp>
      <p:sp>
        <p:nvSpPr>
          <p:cNvPr id="4" name="内容占位符 2"/>
          <p:cNvSpPr>
            <a:spLocks noGrp="1"/>
          </p:cNvSpPr>
          <p:nvPr>
            <p:ph idx="1"/>
          </p:nvPr>
        </p:nvSpPr>
        <p:spPr/>
        <p:txBody>
          <a:bodyPr>
            <a:normAutofit/>
          </a:bodyPr>
          <a:lstStyle/>
          <a:p>
            <a:pPr marL="514350" indent="-514350">
              <a:spcAft>
                <a:spcPts val="600"/>
              </a:spcAft>
              <a:buFont typeface="+mj-lt"/>
              <a:buAutoNum type="arabicPeriod" startAt="5"/>
            </a:pPr>
            <a:r>
              <a:rPr lang="zh-CN" altLang="en-US" sz="3500" i="1" u="sng" dirty="0" smtClean="0">
                <a:effectLst>
                  <a:outerShdw blurRad="38100" dist="38100" dir="2700000" algn="tl">
                    <a:srgbClr val="000000">
                      <a:alpha val="43137"/>
                    </a:srgbClr>
                  </a:outerShdw>
                </a:effectLst>
              </a:rPr>
              <a:t>如何在互联网上找到需要的</a:t>
            </a:r>
            <a:r>
              <a:rPr lang="en-US" altLang="zh-CN" sz="3500" i="1" u="sng" dirty="0" smtClean="0">
                <a:effectLst>
                  <a:outerShdw blurRad="38100" dist="38100" dir="2700000" algn="tl">
                    <a:srgbClr val="000000">
                      <a:alpha val="43137"/>
                    </a:srgbClr>
                  </a:outerShdw>
                </a:effectLst>
              </a:rPr>
              <a:t>Web</a:t>
            </a:r>
            <a:r>
              <a:rPr lang="zh-CN" altLang="en-US" sz="3500" i="1" u="sng" dirty="0" smtClean="0">
                <a:effectLst>
                  <a:outerShdw blurRad="38100" dist="38100" dir="2700000" algn="tl">
                    <a:srgbClr val="000000">
                      <a:alpha val="43137"/>
                    </a:srgbClr>
                  </a:outerShdw>
                </a:effectLst>
              </a:rPr>
              <a:t>页面？</a:t>
            </a:r>
            <a:endParaRPr lang="en-US" altLang="zh-CN" sz="3500" i="1" u="sng" dirty="0" smtClean="0">
              <a:effectLst>
                <a:outerShdw blurRad="38100" dist="38100" dir="2700000" algn="tl">
                  <a:srgbClr val="000000">
                    <a:alpha val="43137"/>
                  </a:srgbClr>
                </a:outerShdw>
              </a:effectLst>
            </a:endParaRPr>
          </a:p>
          <a:p>
            <a:pPr>
              <a:lnSpc>
                <a:spcPct val="100000"/>
              </a:lnSpc>
            </a:pPr>
            <a:r>
              <a:rPr lang="zh-CN" altLang="en-US" dirty="0" smtClean="0">
                <a:latin typeface="Times New Roman" panose="02020603050405020304" pitchFamily="18" charset="0"/>
              </a:rPr>
              <a:t>搜索引擎</a:t>
            </a:r>
            <a:endParaRPr lang="en-US" altLang="zh-CN" dirty="0" smtClean="0">
              <a:latin typeface="Times New Roman" panose="02020603050405020304" pitchFamily="18" charset="0"/>
            </a:endParaRPr>
          </a:p>
          <a:p>
            <a:pPr>
              <a:lnSpc>
                <a:spcPct val="100000"/>
              </a:lnSpc>
              <a:buFont typeface="Wingdings" panose="05000000000000000000" pitchFamily="2" charset="2"/>
              <a:buChar char="ü"/>
            </a:pPr>
            <a:r>
              <a:rPr lang="zh-CN" altLang="en-US" sz="2800" dirty="0" smtClean="0">
                <a:latin typeface="Times New Roman" panose="02020603050405020304" pitchFamily="18" charset="0"/>
              </a:rPr>
              <a:t> 全文检索搜索</a:t>
            </a:r>
            <a:endParaRPr lang="en-US" altLang="zh-CN" sz="2800" dirty="0" smtClean="0">
              <a:latin typeface="Times New Roman" panose="02020603050405020304" pitchFamily="18" charset="0"/>
            </a:endParaRPr>
          </a:p>
          <a:p>
            <a:pPr>
              <a:lnSpc>
                <a:spcPct val="100000"/>
              </a:lnSpc>
              <a:buFont typeface="Wingdings" panose="05000000000000000000" pitchFamily="2" charset="2"/>
              <a:buChar char="ü"/>
            </a:pPr>
            <a:r>
              <a:rPr lang="zh-CN" altLang="en-US" sz="2800" dirty="0" smtClean="0">
                <a:latin typeface="Times New Roman" panose="02020603050405020304" pitchFamily="18" charset="0"/>
              </a:rPr>
              <a:t> 分类目录搜索</a:t>
            </a:r>
            <a:endParaRPr lang="en-US" altLang="zh-CN" sz="2800" dirty="0" smtClean="0">
              <a:latin typeface="Times New Roman" panose="02020603050405020304" pitchFamily="18" charset="0"/>
            </a:endParaRPr>
          </a:p>
          <a:p>
            <a:pPr>
              <a:lnSpc>
                <a:spcPct val="100000"/>
              </a:lnSpc>
            </a:pPr>
            <a:endParaRPr lang="en-US" altLang="zh-CN" sz="3000" dirty="0" smtClean="0">
              <a:latin typeface="Times New Roman" panose="02020603050405020304" pitchFamily="18" charset="0"/>
            </a:endParaRPr>
          </a:p>
        </p:txBody>
      </p:sp>
    </p:spTree>
    <p:extLst>
      <p:ext uri="{BB962C8B-B14F-4D97-AF65-F5344CB8AC3E}">
        <p14:creationId xmlns:p14="http://schemas.microsoft.com/office/powerpoint/2010/main" val="311981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up)">
                                      <p:cBhvr>
                                        <p:cTn id="11" dur="500"/>
                                        <p:tgtEl>
                                          <p:spTgt spid="4">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up)">
                                      <p:cBhvr>
                                        <p:cTn id="15" dur="500"/>
                                        <p:tgtEl>
                                          <p:spTgt spid="4">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up)">
                                      <p:cBhvr>
                                        <p:cTn id="1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DNS</a:t>
            </a:r>
            <a:r>
              <a:rPr lang="zh-CN" altLang="en-US" dirty="0" smtClean="0"/>
              <a:t>域名系统</a:t>
            </a:r>
            <a:endParaRPr lang="zh-CN" altLang="en-US" dirty="0"/>
          </a:p>
        </p:txBody>
      </p:sp>
      <p:sp>
        <p:nvSpPr>
          <p:cNvPr id="4" name="Rectangle 3"/>
          <p:cNvSpPr txBox="1">
            <a:spLocks noChangeArrowheads="1"/>
          </p:cNvSpPr>
          <p:nvPr/>
        </p:nvSpPr>
        <p:spPr>
          <a:xfrm>
            <a:off x="330200" y="895350"/>
            <a:ext cx="8483600" cy="332422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Times New Roman" panose="02020603050405020304" pitchFamily="18"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10000"/>
              </a:lnSpc>
              <a:buNone/>
            </a:pPr>
            <a:r>
              <a:rPr lang="zh-CN" altLang="en-US" b="1" u="sng" dirty="0" smtClean="0">
                <a:effectLst>
                  <a:outerShdw blurRad="38100" dist="38100" dir="2700000" algn="tl">
                    <a:srgbClr val="000000">
                      <a:alpha val="43137"/>
                    </a:srgbClr>
                  </a:outerShdw>
                </a:effectLst>
                <a:latin typeface="Times New Roman" panose="02020603050405020304" pitchFamily="18" charset="0"/>
              </a:rPr>
              <a:t>标识主机的两种方式：</a:t>
            </a:r>
          </a:p>
          <a:p>
            <a:pPr>
              <a:lnSpc>
                <a:spcPct val="110000"/>
              </a:lnSpc>
            </a:pPr>
            <a:r>
              <a:rPr lang="zh-CN" altLang="en-US" sz="2800" i="1" dirty="0" smtClean="0">
                <a:solidFill>
                  <a:srgbClr val="FF0000"/>
                </a:solidFill>
                <a:latin typeface="Times New Roman" panose="02020603050405020304" pitchFamily="18" charset="0"/>
              </a:rPr>
              <a:t>主机名：</a:t>
            </a:r>
            <a:r>
              <a:rPr lang="zh-CN" altLang="en-US" sz="2800" dirty="0" smtClean="0">
                <a:latin typeface="Times New Roman" panose="02020603050405020304" pitchFamily="18" charset="0"/>
              </a:rPr>
              <a:t>域名，由不定长的字母和数字组成，便于记忆。</a:t>
            </a:r>
          </a:p>
          <a:p>
            <a:pPr>
              <a:lnSpc>
                <a:spcPct val="110000"/>
              </a:lnSpc>
              <a:buFont typeface="ZapfDingbats" pitchFamily="82" charset="2"/>
              <a:buNone/>
            </a:pPr>
            <a:r>
              <a:rPr lang="zh-CN" altLang="en-US" sz="2400" dirty="0" smtClean="0">
                <a:latin typeface="Times New Roman" panose="02020603050405020304" pitchFamily="18" charset="0"/>
              </a:rPr>
              <a:t>        如</a:t>
            </a:r>
            <a:r>
              <a:rPr lang="en-US" altLang="zh-CN" sz="2400" dirty="0" smtClean="0">
                <a:solidFill>
                  <a:srgbClr val="FF0000"/>
                </a:solidFill>
                <a:latin typeface="Times New Roman" panose="02020603050405020304" pitchFamily="18" charset="0"/>
                <a:hlinkClick r:id="rId3"/>
              </a:rPr>
              <a:t>www.baidu.com</a:t>
            </a:r>
            <a:endParaRPr lang="en-US" altLang="zh-CN" sz="2400" dirty="0" smtClean="0">
              <a:solidFill>
                <a:srgbClr val="FF0000"/>
              </a:solidFill>
              <a:latin typeface="Times New Roman" panose="02020603050405020304" pitchFamily="18" charset="0"/>
            </a:endParaRPr>
          </a:p>
          <a:p>
            <a:pPr>
              <a:lnSpc>
                <a:spcPct val="110000"/>
              </a:lnSpc>
            </a:pPr>
            <a:r>
              <a:rPr lang="en-US" altLang="zh-CN" sz="2800" i="1" dirty="0" smtClean="0">
                <a:solidFill>
                  <a:srgbClr val="FF0000"/>
                </a:solidFill>
                <a:latin typeface="Times New Roman" panose="02020603050405020304" pitchFamily="18" charset="0"/>
              </a:rPr>
              <a:t>IP</a:t>
            </a:r>
            <a:r>
              <a:rPr lang="zh-CN" altLang="en-US" sz="2800" i="1" dirty="0" smtClean="0">
                <a:solidFill>
                  <a:srgbClr val="FF0000"/>
                </a:solidFill>
                <a:latin typeface="Times New Roman" panose="02020603050405020304" pitchFamily="18" charset="0"/>
              </a:rPr>
              <a:t>地址：</a:t>
            </a:r>
            <a:r>
              <a:rPr lang="zh-CN" altLang="en-US" sz="2800" dirty="0" smtClean="0">
                <a:latin typeface="Times New Roman" panose="02020603050405020304" pitchFamily="18" charset="0"/>
              </a:rPr>
              <a:t>由</a:t>
            </a:r>
            <a:r>
              <a:rPr lang="en-US" altLang="zh-CN" sz="2800" dirty="0" smtClean="0">
                <a:latin typeface="Times New Roman" panose="02020603050405020304" pitchFamily="18" charset="0"/>
              </a:rPr>
              <a:t>4</a:t>
            </a:r>
            <a:r>
              <a:rPr lang="zh-CN" altLang="en-US" sz="2800" dirty="0" smtClean="0">
                <a:latin typeface="Times New Roman" panose="02020603050405020304" pitchFamily="18" charset="0"/>
              </a:rPr>
              <a:t>个字节组成，有着严格的层次结构。</a:t>
            </a:r>
          </a:p>
          <a:p>
            <a:pPr>
              <a:lnSpc>
                <a:spcPct val="110000"/>
              </a:lnSpc>
              <a:buFont typeface="Wingdings" panose="05000000000000000000" pitchFamily="2" charset="2"/>
              <a:buNone/>
            </a:pPr>
            <a:r>
              <a:rPr lang="zh-CN" altLang="en-US" sz="2400" b="1" dirty="0" smtClean="0">
                <a:latin typeface="Times New Roman" panose="02020603050405020304" pitchFamily="18" charset="0"/>
              </a:rPr>
              <a:t>        </a:t>
            </a:r>
            <a:r>
              <a:rPr lang="zh-CN" altLang="en-US" sz="2400" dirty="0" smtClean="0">
                <a:latin typeface="Times New Roman" panose="02020603050405020304" pitchFamily="18" charset="0"/>
              </a:rPr>
              <a:t>如</a:t>
            </a:r>
            <a:r>
              <a:rPr lang="en-US" altLang="zh-CN" sz="2400" dirty="0" smtClean="0">
                <a:latin typeface="Times New Roman" panose="02020603050405020304" pitchFamily="18" charset="0"/>
              </a:rPr>
              <a:t>IP</a:t>
            </a:r>
            <a:r>
              <a:rPr lang="zh-CN" altLang="en-US" sz="2400" dirty="0" smtClean="0">
                <a:latin typeface="Times New Roman" panose="02020603050405020304" pitchFamily="18" charset="0"/>
              </a:rPr>
              <a:t>地址（点分十进制）：</a:t>
            </a:r>
            <a:r>
              <a:rPr lang="en-US" altLang="zh-CN" sz="2400" dirty="0" smtClean="0">
                <a:latin typeface="Times New Roman" panose="02020603050405020304" pitchFamily="18" charset="0"/>
              </a:rPr>
              <a:t>121.7.106.83</a:t>
            </a:r>
            <a:r>
              <a:rPr lang="zh-CN" altLang="en-US" sz="2400" dirty="0" smtClean="0">
                <a:latin typeface="Times New Roman" panose="02020603050405020304" pitchFamily="18" charset="0"/>
              </a:rPr>
              <a:t> </a:t>
            </a:r>
            <a:endParaRPr lang="zh-CN" altLang="en-US" sz="2400" dirty="0">
              <a:latin typeface="Times New Roman" panose="02020603050405020304" pitchFamily="18" charset="0"/>
            </a:endParaRPr>
          </a:p>
        </p:txBody>
      </p:sp>
      <p:sp>
        <p:nvSpPr>
          <p:cNvPr id="5" name="AutoShape 4"/>
          <p:cNvSpPr>
            <a:spLocks/>
          </p:cNvSpPr>
          <p:nvPr/>
        </p:nvSpPr>
        <p:spPr bwMode="auto">
          <a:xfrm rot="16200000">
            <a:off x="5653424" y="3740946"/>
            <a:ext cx="209980" cy="1037129"/>
          </a:xfrm>
          <a:prstGeom prst="leftBrace">
            <a:avLst>
              <a:gd name="adj1" fmla="val 42708"/>
              <a:gd name="adj2" fmla="val 50000"/>
            </a:avLst>
          </a:prstGeom>
          <a:noFill/>
          <a:ln w="317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6" name="Text Box 5"/>
          <p:cNvSpPr txBox="1">
            <a:spLocks noChangeArrowheads="1"/>
          </p:cNvSpPr>
          <p:nvPr/>
        </p:nvSpPr>
        <p:spPr bwMode="auto">
          <a:xfrm>
            <a:off x="4226297" y="4526426"/>
            <a:ext cx="261452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zh-CN" altLang="en-US" b="0"/>
          </a:p>
        </p:txBody>
      </p:sp>
      <p:sp>
        <p:nvSpPr>
          <p:cNvPr id="7" name="Text Box 6"/>
          <p:cNvSpPr txBox="1">
            <a:spLocks noChangeArrowheads="1"/>
          </p:cNvSpPr>
          <p:nvPr/>
        </p:nvSpPr>
        <p:spPr bwMode="auto">
          <a:xfrm>
            <a:off x="4175869" y="4507376"/>
            <a:ext cx="261452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dirty="0">
                <a:solidFill>
                  <a:schemeClr val="accent2"/>
                </a:solidFill>
              </a:rPr>
              <a:t>  </a:t>
            </a:r>
            <a:r>
              <a:rPr lang="zh-CN" altLang="en-US" dirty="0">
                <a:solidFill>
                  <a:srgbClr val="FF0000"/>
                </a:solidFill>
              </a:rPr>
              <a:t>网络号   主机号</a:t>
            </a:r>
          </a:p>
        </p:txBody>
      </p:sp>
      <p:sp>
        <p:nvSpPr>
          <p:cNvPr id="8" name="AutoShape 7"/>
          <p:cNvSpPr>
            <a:spLocks/>
          </p:cNvSpPr>
          <p:nvPr/>
        </p:nvSpPr>
        <p:spPr bwMode="auto">
          <a:xfrm rot="16200000">
            <a:off x="4774364" y="4003024"/>
            <a:ext cx="204871" cy="499033"/>
          </a:xfrm>
          <a:prstGeom prst="leftBrace">
            <a:avLst>
              <a:gd name="adj1" fmla="val 21429"/>
              <a:gd name="adj2" fmla="val 50000"/>
            </a:avLst>
          </a:prstGeom>
          <a:noFill/>
          <a:ln w="317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Tree>
    <p:extLst>
      <p:ext uri="{BB962C8B-B14F-4D97-AF65-F5344CB8AC3E}">
        <p14:creationId xmlns:p14="http://schemas.microsoft.com/office/powerpoint/2010/main" val="330934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500"/>
                                        <p:tgtEl>
                                          <p:spTgt spid="4">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linds(horizontal)">
                                      <p:cBhvr>
                                        <p:cTn id="18" dur="500"/>
                                        <p:tgtEl>
                                          <p:spTgt spid="4">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linds(horizontal)">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pPr eaLnBrk="1" hangingPunct="1">
              <a:defRPr/>
            </a:pPr>
            <a:r>
              <a:rPr lang="en-US" altLang="zh-CN" dirty="0" smtClean="0"/>
              <a:t>2.3   DNS</a:t>
            </a:r>
            <a:r>
              <a:rPr lang="zh-CN" altLang="en-US" dirty="0" smtClean="0"/>
              <a:t>域名系统</a:t>
            </a:r>
            <a:r>
              <a:rPr lang="en-US" altLang="zh-CN" dirty="0"/>
              <a:t>:</a:t>
            </a:r>
            <a:r>
              <a:rPr lang="zh-CN" altLang="en-US" dirty="0" smtClean="0"/>
              <a:t>域名</a:t>
            </a:r>
            <a:r>
              <a:rPr lang="zh-CN" altLang="en-US" dirty="0"/>
              <a:t>结构</a:t>
            </a:r>
          </a:p>
        </p:txBody>
      </p:sp>
      <p:sp>
        <p:nvSpPr>
          <p:cNvPr id="32772" name="Rectangle 3"/>
          <p:cNvSpPr>
            <a:spLocks noGrp="1" noChangeArrowheads="1"/>
          </p:cNvSpPr>
          <p:nvPr>
            <p:ph idx="1"/>
          </p:nvPr>
        </p:nvSpPr>
        <p:spPr>
          <a:xfrm>
            <a:off x="330200" y="884610"/>
            <a:ext cx="8483600" cy="4135066"/>
          </a:xfrm>
        </p:spPr>
        <p:txBody>
          <a:bodyPr>
            <a:normAutofit/>
          </a:bodyPr>
          <a:lstStyle/>
          <a:p>
            <a:pPr>
              <a:lnSpc>
                <a:spcPct val="100000"/>
              </a:lnSpc>
            </a:pPr>
            <a:r>
              <a:rPr lang="zh-CN" altLang="en-US" dirty="0" smtClean="0">
                <a:latin typeface="Times New Roman" panose="02020603050405020304" pitchFamily="18" charset="0"/>
              </a:rPr>
              <a:t>互联网上的端系统都有一个</a:t>
            </a:r>
            <a:r>
              <a:rPr lang="zh-CN" altLang="en-US" dirty="0" smtClean="0">
                <a:solidFill>
                  <a:srgbClr val="FF0000"/>
                </a:solidFill>
                <a:latin typeface="Times New Roman" panose="02020603050405020304" pitchFamily="18" charset="0"/>
              </a:rPr>
              <a:t>唯一</a:t>
            </a:r>
            <a:r>
              <a:rPr lang="zh-CN" altLang="en-US" dirty="0" smtClean="0">
                <a:latin typeface="Times New Roman" panose="02020603050405020304" pitchFamily="18" charset="0"/>
              </a:rPr>
              <a:t>的层次结构的名字，即</a:t>
            </a:r>
            <a:r>
              <a:rPr lang="zh-CN" altLang="en-US" dirty="0" smtClean="0">
                <a:solidFill>
                  <a:srgbClr val="FF0000"/>
                </a:solidFill>
                <a:latin typeface="Times New Roman" panose="02020603050405020304" pitchFamily="18" charset="0"/>
              </a:rPr>
              <a:t>域名</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pPr>
              <a:lnSpc>
                <a:spcPct val="100000"/>
              </a:lnSpc>
            </a:pPr>
            <a:r>
              <a:rPr lang="zh-CN" altLang="en-US" dirty="0" smtClean="0">
                <a:latin typeface="Times New Roman" panose="02020603050405020304" pitchFamily="18" charset="0"/>
              </a:rPr>
              <a:t>域名采用</a:t>
            </a:r>
            <a:r>
              <a:rPr lang="zh-CN" altLang="en-US" dirty="0">
                <a:latin typeface="Times New Roman" panose="02020603050405020304" pitchFamily="18" charset="0"/>
              </a:rPr>
              <a:t>了层次树状结构的命名方法</a:t>
            </a:r>
            <a:r>
              <a:rPr lang="zh-CN" altLang="en-US" dirty="0" smtClean="0">
                <a:latin typeface="Times New Roman" panose="02020603050405020304" pitchFamily="18" charset="0"/>
              </a:rPr>
              <a:t>。</a:t>
            </a:r>
          </a:p>
          <a:p>
            <a:pPr eaLnBrk="1" hangingPunct="1">
              <a:lnSpc>
                <a:spcPct val="100000"/>
              </a:lnSpc>
            </a:pPr>
            <a:r>
              <a:rPr lang="zh-CN" altLang="en-US" dirty="0" smtClean="0">
                <a:latin typeface="Times New Roman" panose="02020603050405020304" pitchFamily="18" charset="0"/>
              </a:rPr>
              <a:t>域名的结构由标号序列组成，各标号之间用</a:t>
            </a:r>
            <a:r>
              <a:rPr lang="zh-CN" altLang="en-US" dirty="0" smtClean="0">
                <a:solidFill>
                  <a:srgbClr val="FF0000"/>
                </a:solidFill>
                <a:latin typeface="Times New Roman" panose="02020603050405020304" pitchFamily="18" charset="0"/>
              </a:rPr>
              <a:t>点</a:t>
            </a:r>
            <a:r>
              <a:rPr lang="zh-CN" altLang="en-US" dirty="0" smtClean="0">
                <a:latin typeface="Times New Roman" panose="02020603050405020304" pitchFamily="18" charset="0"/>
              </a:rPr>
              <a:t>隔开：</a:t>
            </a:r>
          </a:p>
          <a:p>
            <a:pPr eaLnBrk="1" hangingPunct="1">
              <a:spcAft>
                <a:spcPct val="60000"/>
              </a:spcAft>
              <a:buFont typeface="Wingdings" panose="05000000000000000000" pitchFamily="2" charset="2"/>
              <a:buNone/>
            </a:pPr>
            <a:r>
              <a:rPr lang="zh-CN" altLang="en-US" dirty="0" smtClean="0">
                <a:latin typeface="Times New Roman" panose="02020603050405020304" pitchFamily="18" charset="0"/>
              </a:rPr>
              <a:t>  </a:t>
            </a:r>
          </a:p>
          <a:p>
            <a:pPr eaLnBrk="1" hangingPunct="1"/>
            <a:r>
              <a:rPr lang="zh-CN" altLang="en-US" dirty="0" smtClean="0">
                <a:latin typeface="Times New Roman" panose="02020603050405020304" pitchFamily="18" charset="0"/>
              </a:rPr>
              <a:t>各标号分别代表不同级别的域名。  </a:t>
            </a:r>
          </a:p>
        </p:txBody>
      </p:sp>
      <p:sp>
        <p:nvSpPr>
          <p:cNvPr id="3" name="文本框 2"/>
          <p:cNvSpPr txBox="1"/>
          <p:nvPr/>
        </p:nvSpPr>
        <p:spPr>
          <a:xfrm>
            <a:off x="1562100" y="3648075"/>
            <a:ext cx="6442789" cy="584775"/>
          </a:xfrm>
          <a:prstGeom prst="rect">
            <a:avLst/>
          </a:prstGeom>
          <a:solidFill>
            <a:srgbClr val="FFFF99"/>
          </a:solidFill>
          <a:ln w="19050">
            <a:solidFill>
              <a:schemeClr val="tx2">
                <a:lumMod val="40000"/>
                <a:lumOff val="60000"/>
              </a:schemeClr>
            </a:solidFill>
          </a:ln>
        </p:spPr>
        <p:txBody>
          <a:bodyPr wrap="none" rtlCol="0">
            <a:spAutoFit/>
          </a:bodyPr>
          <a:lstStyle/>
          <a:p>
            <a:r>
              <a:rPr lang="en-US" altLang="zh-CN" sz="3200" dirty="0">
                <a:latin typeface="Times New Roman" panose="02020603050405020304" pitchFamily="18" charset="0"/>
              </a:rPr>
              <a:t>… . </a:t>
            </a:r>
            <a:r>
              <a:rPr lang="zh-CN" altLang="en-US" sz="3200" dirty="0">
                <a:latin typeface="Times New Roman" panose="02020603050405020304" pitchFamily="18" charset="0"/>
              </a:rPr>
              <a:t>三级域名 </a:t>
            </a:r>
            <a:r>
              <a:rPr lang="en-US" altLang="zh-CN" sz="3200" dirty="0">
                <a:latin typeface="Times New Roman" panose="02020603050405020304" pitchFamily="18" charset="0"/>
              </a:rPr>
              <a:t>. </a:t>
            </a:r>
            <a:r>
              <a:rPr lang="zh-CN" altLang="en-US" sz="3200" dirty="0">
                <a:latin typeface="Times New Roman" panose="02020603050405020304" pitchFamily="18" charset="0"/>
              </a:rPr>
              <a:t>二级域名 </a:t>
            </a:r>
            <a:r>
              <a:rPr lang="en-US" altLang="zh-CN" sz="3200" dirty="0">
                <a:latin typeface="Times New Roman" panose="02020603050405020304" pitchFamily="18" charset="0"/>
              </a:rPr>
              <a:t>. </a:t>
            </a:r>
            <a:r>
              <a:rPr lang="zh-CN" altLang="en-US" sz="3200" dirty="0">
                <a:latin typeface="Times New Roman" panose="02020603050405020304" pitchFamily="18" charset="0"/>
              </a:rPr>
              <a:t>顶级域名</a:t>
            </a:r>
            <a:endParaRPr lang="zh-CN" altLang="en-US" sz="3200" dirty="0"/>
          </a:p>
        </p:txBody>
      </p:sp>
    </p:spTree>
    <p:extLst>
      <p:ext uri="{BB962C8B-B14F-4D97-AF65-F5344CB8AC3E}">
        <p14:creationId xmlns:p14="http://schemas.microsoft.com/office/powerpoint/2010/main" val="178112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2772">
                                            <p:txEl>
                                              <p:pRg st="0" end="0"/>
                                            </p:txEl>
                                          </p:spTgt>
                                        </p:tgtEl>
                                        <p:attrNameLst>
                                          <p:attrName>style.visibility</p:attrName>
                                        </p:attrNameLst>
                                      </p:cBhvr>
                                      <p:to>
                                        <p:strVal val="visible"/>
                                      </p:to>
                                    </p:set>
                                    <p:animEffect transition="in" filter="wipe(up)">
                                      <p:cBhvr>
                                        <p:cTn id="7" dur="500"/>
                                        <p:tgtEl>
                                          <p:spTgt spid="32772">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2772">
                                            <p:txEl>
                                              <p:pRg st="1" end="1"/>
                                            </p:txEl>
                                          </p:spTgt>
                                        </p:tgtEl>
                                        <p:attrNameLst>
                                          <p:attrName>style.visibility</p:attrName>
                                        </p:attrNameLst>
                                      </p:cBhvr>
                                      <p:to>
                                        <p:strVal val="visible"/>
                                      </p:to>
                                    </p:set>
                                    <p:animEffect transition="in" filter="wipe(up)">
                                      <p:cBhvr>
                                        <p:cTn id="11" dur="500"/>
                                        <p:tgtEl>
                                          <p:spTgt spid="32772">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2772">
                                            <p:txEl>
                                              <p:pRg st="2" end="2"/>
                                            </p:txEl>
                                          </p:spTgt>
                                        </p:tgtEl>
                                        <p:attrNameLst>
                                          <p:attrName>style.visibility</p:attrName>
                                        </p:attrNameLst>
                                      </p:cBhvr>
                                      <p:to>
                                        <p:strVal val="visible"/>
                                      </p:to>
                                    </p:set>
                                    <p:animEffect transition="in" filter="wipe(up)">
                                      <p:cBhvr>
                                        <p:cTn id="15" dur="500"/>
                                        <p:tgtEl>
                                          <p:spTgt spid="3277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250"/>
                                  </p:stCondLst>
                                  <p:childTnLst>
                                    <p:set>
                                      <p:cBhvr>
                                        <p:cTn id="19" dur="1" fill="hold">
                                          <p:stCondLst>
                                            <p:cond delay="0"/>
                                          </p:stCondLst>
                                        </p:cTn>
                                        <p:tgtEl>
                                          <p:spTgt spid="3"/>
                                        </p:tgtEl>
                                        <p:attrNameLst>
                                          <p:attrName>style.visibility</p:attrName>
                                        </p:attrNameLst>
                                      </p:cBhvr>
                                      <p:to>
                                        <p:strVal val="visible"/>
                                      </p:to>
                                    </p:set>
                                    <p:anim calcmode="lin" valueType="num">
                                      <p:cBhvr>
                                        <p:cTn id="20" dur="750" fill="hold"/>
                                        <p:tgtEl>
                                          <p:spTgt spid="3"/>
                                        </p:tgtEl>
                                        <p:attrNameLst>
                                          <p:attrName>ppt_w</p:attrName>
                                        </p:attrNameLst>
                                      </p:cBhvr>
                                      <p:tavLst>
                                        <p:tav tm="0">
                                          <p:val>
                                            <p:fltVal val="0"/>
                                          </p:val>
                                        </p:tav>
                                        <p:tav tm="100000">
                                          <p:val>
                                            <p:strVal val="#ppt_w"/>
                                          </p:val>
                                        </p:tav>
                                      </p:tavLst>
                                    </p:anim>
                                    <p:anim calcmode="lin" valueType="num">
                                      <p:cBhvr>
                                        <p:cTn id="21" dur="750" fill="hold"/>
                                        <p:tgtEl>
                                          <p:spTgt spid="3"/>
                                        </p:tgtEl>
                                        <p:attrNameLst>
                                          <p:attrName>ppt_h</p:attrName>
                                        </p:attrNameLst>
                                      </p:cBhvr>
                                      <p:tavLst>
                                        <p:tav tm="0">
                                          <p:val>
                                            <p:fltVal val="0"/>
                                          </p:val>
                                        </p:tav>
                                        <p:tav tm="100000">
                                          <p:val>
                                            <p:strVal val="#ppt_h"/>
                                          </p:val>
                                        </p:tav>
                                      </p:tavLst>
                                    </p:anim>
                                    <p:animEffect transition="in" filter="fade">
                                      <p:cBhvr>
                                        <p:cTn id="22" dur="750"/>
                                        <p:tgtEl>
                                          <p:spTgt spid="3"/>
                                        </p:tgtEl>
                                      </p:cBhvr>
                                    </p:animEffect>
                                  </p:childTnLst>
                                </p:cTn>
                              </p:par>
                            </p:childTnLst>
                          </p:cTn>
                        </p:par>
                        <p:par>
                          <p:cTn id="23" fill="hold">
                            <p:stCondLst>
                              <p:cond delay="1000"/>
                            </p:stCondLst>
                            <p:childTnLst>
                              <p:par>
                                <p:cTn id="24" presetID="22" presetClass="entr" presetSubtype="8" fill="hold" nodeType="afterEffect">
                                  <p:stCondLst>
                                    <p:cond delay="500"/>
                                  </p:stCondLst>
                                  <p:childTnLst>
                                    <p:set>
                                      <p:cBhvr>
                                        <p:cTn id="25" dur="1" fill="hold">
                                          <p:stCondLst>
                                            <p:cond delay="0"/>
                                          </p:stCondLst>
                                        </p:cTn>
                                        <p:tgtEl>
                                          <p:spTgt spid="32772">
                                            <p:txEl>
                                              <p:pRg st="4" end="4"/>
                                            </p:txEl>
                                          </p:spTgt>
                                        </p:tgtEl>
                                        <p:attrNameLst>
                                          <p:attrName>style.visibility</p:attrName>
                                        </p:attrNameLst>
                                      </p:cBhvr>
                                      <p:to>
                                        <p:strVal val="visible"/>
                                      </p:to>
                                    </p:set>
                                    <p:animEffect transition="in" filter="wipe(left)">
                                      <p:cBhvr>
                                        <p:cTn id="26" dur="750"/>
                                        <p:tgtEl>
                                          <p:spTgt spid="327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0200" y="1762124"/>
            <a:ext cx="8483600" cy="4505325"/>
          </a:xfrm>
        </p:spPr>
        <p:txBody>
          <a:bodyPr>
            <a:normAutofit lnSpcReduction="10000"/>
          </a:bodyPr>
          <a:lstStyle/>
          <a:p>
            <a:pPr>
              <a:lnSpc>
                <a:spcPct val="125000"/>
              </a:lnSpc>
            </a:pPr>
            <a:r>
              <a:rPr lang="en-US" altLang="zh-CN" dirty="0" smtClean="0">
                <a:latin typeface="Times New Roman" panose="02020603050405020304" pitchFamily="18" charset="0"/>
              </a:rPr>
              <a:t>DNS</a:t>
            </a:r>
            <a:r>
              <a:rPr lang="zh-CN" altLang="en-US" dirty="0" smtClean="0">
                <a:latin typeface="Times New Roman" panose="02020603050405020304" pitchFamily="18" charset="0"/>
              </a:rPr>
              <a:t>域名系统是由</a:t>
            </a:r>
            <a:r>
              <a:rPr lang="zh-CN" altLang="en-US" dirty="0">
                <a:latin typeface="Times New Roman" panose="02020603050405020304" pitchFamily="18" charset="0"/>
              </a:rPr>
              <a:t>分层的</a:t>
            </a:r>
            <a:r>
              <a:rPr lang="en-US" altLang="zh-CN" dirty="0">
                <a:latin typeface="Times New Roman" panose="02020603050405020304" pitchFamily="18" charset="0"/>
              </a:rPr>
              <a:t>DNS</a:t>
            </a:r>
            <a:r>
              <a:rPr lang="zh-CN" altLang="en-US" dirty="0">
                <a:latin typeface="Times New Roman" panose="02020603050405020304" pitchFamily="18" charset="0"/>
              </a:rPr>
              <a:t>服务器实现</a:t>
            </a:r>
            <a:r>
              <a:rPr lang="zh-CN" altLang="en-US" dirty="0" smtClean="0">
                <a:latin typeface="Times New Roman" panose="02020603050405020304" pitchFamily="18" charset="0"/>
              </a:rPr>
              <a:t>的</a:t>
            </a:r>
            <a:r>
              <a:rPr lang="zh-CN" altLang="en-US" dirty="0" smtClean="0">
                <a:solidFill>
                  <a:srgbClr val="FF0000"/>
                </a:solidFill>
                <a:latin typeface="Times New Roman" panose="02020603050405020304" pitchFamily="18" charset="0"/>
              </a:rPr>
              <a:t>分布式数据库</a:t>
            </a:r>
            <a:r>
              <a:rPr lang="zh-CN" altLang="en-US" dirty="0" smtClean="0">
                <a:latin typeface="Times New Roman" panose="02020603050405020304" pitchFamily="18" charset="0"/>
              </a:rPr>
              <a:t>。</a:t>
            </a:r>
            <a:endParaRPr lang="zh-CN" altLang="en-US" dirty="0">
              <a:solidFill>
                <a:srgbClr val="FF0000"/>
              </a:solidFill>
              <a:latin typeface="Times New Roman" panose="02020603050405020304" pitchFamily="18" charset="0"/>
            </a:endParaRPr>
          </a:p>
          <a:p>
            <a:pPr>
              <a:lnSpc>
                <a:spcPct val="125000"/>
              </a:lnSpc>
            </a:pPr>
            <a:r>
              <a:rPr lang="en-US" altLang="zh-CN" dirty="0" smtClean="0">
                <a:latin typeface="Times New Roman" panose="02020603050405020304" pitchFamily="18" charset="0"/>
              </a:rPr>
              <a:t>DNS</a:t>
            </a:r>
            <a:r>
              <a:rPr lang="zh-CN" altLang="en-US" dirty="0" smtClean="0">
                <a:latin typeface="Times New Roman" panose="02020603050405020304" pitchFamily="18" charset="0"/>
              </a:rPr>
              <a:t>协议允许</a:t>
            </a:r>
            <a:r>
              <a:rPr lang="zh-CN" altLang="en-US" dirty="0">
                <a:latin typeface="Times New Roman" panose="02020603050405020304" pitchFamily="18" charset="0"/>
              </a:rPr>
              <a:t>主机查询分布式数据库的应用层</a:t>
            </a:r>
            <a:r>
              <a:rPr lang="zh-CN" altLang="en-US" dirty="0" smtClean="0">
                <a:latin typeface="Times New Roman" panose="02020603050405020304" pitchFamily="18" charset="0"/>
              </a:rPr>
              <a:t>协议。</a:t>
            </a:r>
            <a:endParaRPr lang="en-US" altLang="zh-CN" dirty="0" smtClean="0">
              <a:latin typeface="Times New Roman" panose="02020603050405020304" pitchFamily="18" charset="0"/>
            </a:endParaRPr>
          </a:p>
          <a:p>
            <a:pPr>
              <a:lnSpc>
                <a:spcPct val="125000"/>
              </a:lnSpc>
            </a:pPr>
            <a:r>
              <a:rPr lang="en-US" altLang="zh-CN" dirty="0" smtClean="0">
                <a:latin typeface="Times New Roman" panose="02020603050405020304" pitchFamily="18" charset="0"/>
              </a:rPr>
              <a:t>DNS</a:t>
            </a:r>
            <a:r>
              <a:rPr lang="zh-CN" altLang="en-US" dirty="0">
                <a:latin typeface="Times New Roman" panose="02020603050405020304" pitchFamily="18" charset="0"/>
              </a:rPr>
              <a:t>协议运行在</a:t>
            </a:r>
            <a:r>
              <a:rPr lang="en-US" altLang="zh-CN" dirty="0">
                <a:solidFill>
                  <a:srgbClr val="FF0000"/>
                </a:solidFill>
                <a:latin typeface="Times New Roman" panose="02020603050405020304" pitchFamily="18" charset="0"/>
              </a:rPr>
              <a:t>UDP</a:t>
            </a:r>
            <a:r>
              <a:rPr lang="zh-CN" altLang="en-US" dirty="0">
                <a:latin typeface="Times New Roman" panose="02020603050405020304" pitchFamily="18" charset="0"/>
              </a:rPr>
              <a:t>之上</a:t>
            </a:r>
            <a:r>
              <a:rPr lang="zh-CN" altLang="en-US" dirty="0" smtClean="0">
                <a:latin typeface="Times New Roman" panose="02020603050405020304" pitchFamily="18" charset="0"/>
              </a:rPr>
              <a:t>，端口</a:t>
            </a:r>
            <a:r>
              <a:rPr lang="zh-CN" altLang="en-US" dirty="0">
                <a:latin typeface="Times New Roman" panose="02020603050405020304" pitchFamily="18" charset="0"/>
              </a:rPr>
              <a:t>号</a:t>
            </a:r>
            <a:r>
              <a:rPr lang="en-US" altLang="zh-CN" dirty="0" smtClean="0">
                <a:latin typeface="Times New Roman" panose="02020603050405020304" pitchFamily="18" charset="0"/>
              </a:rPr>
              <a:t>:</a:t>
            </a:r>
            <a:r>
              <a:rPr lang="en-US" altLang="zh-CN" dirty="0" smtClean="0">
                <a:solidFill>
                  <a:srgbClr val="FF0000"/>
                </a:solidFill>
                <a:latin typeface="Times New Roman" panose="02020603050405020304" pitchFamily="18" charset="0"/>
              </a:rPr>
              <a:t>53</a:t>
            </a:r>
            <a:r>
              <a:rPr lang="zh-CN" altLang="en-US" dirty="0" smtClean="0">
                <a:latin typeface="Times New Roman" panose="02020603050405020304" pitchFamily="18" charset="0"/>
              </a:rPr>
              <a:t>。</a:t>
            </a:r>
            <a:endParaRPr lang="zh-CN" altLang="en-US" dirty="0">
              <a:latin typeface="Times New Roman" panose="02020603050405020304" pitchFamily="18" charset="0"/>
            </a:endParaRPr>
          </a:p>
          <a:p>
            <a:pPr>
              <a:lnSpc>
                <a:spcPct val="120000"/>
              </a:lnSpc>
            </a:pPr>
            <a:r>
              <a:rPr lang="en-US" altLang="zh-CN" dirty="0">
                <a:latin typeface="Times New Roman" panose="02020603050405020304" pitchFamily="18" charset="0"/>
              </a:rPr>
              <a:t>DNS</a:t>
            </a:r>
            <a:r>
              <a:rPr lang="zh-CN" altLang="en-US" dirty="0">
                <a:latin typeface="Times New Roman" panose="02020603050405020304" pitchFamily="18" charset="0"/>
              </a:rPr>
              <a:t>通常</a:t>
            </a:r>
            <a:r>
              <a:rPr lang="zh-CN" altLang="en-US" dirty="0">
                <a:solidFill>
                  <a:srgbClr val="FF0000"/>
                </a:solidFill>
                <a:latin typeface="Times New Roman" panose="02020603050405020304" pitchFamily="18" charset="0"/>
              </a:rPr>
              <a:t>直接由其他的应用层协议 </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如</a:t>
            </a:r>
            <a:r>
              <a:rPr lang="en-US" altLang="zh-CN" dirty="0" smtClean="0">
                <a:latin typeface="Times New Roman" panose="02020603050405020304" pitchFamily="18" charset="0"/>
              </a:rPr>
              <a:t>: HTTP</a:t>
            </a:r>
            <a:r>
              <a:rPr lang="zh-CN" altLang="en-US" dirty="0">
                <a:latin typeface="Times New Roman" panose="02020603050405020304" pitchFamily="18" charset="0"/>
              </a:rPr>
              <a:t>、</a:t>
            </a:r>
            <a:r>
              <a:rPr lang="en-US" altLang="zh-CN" dirty="0">
                <a:latin typeface="Times New Roman" panose="02020603050405020304" pitchFamily="18" charset="0"/>
              </a:rPr>
              <a:t>SMTP </a:t>
            </a:r>
            <a:r>
              <a:rPr lang="zh-CN" altLang="en-US" dirty="0">
                <a:latin typeface="Times New Roman" panose="02020603050405020304" pitchFamily="18" charset="0"/>
              </a:rPr>
              <a:t>和</a:t>
            </a:r>
            <a:r>
              <a:rPr lang="en-US" altLang="zh-CN" dirty="0">
                <a:latin typeface="Times New Roman" panose="02020603050405020304" pitchFamily="18" charset="0"/>
              </a:rPr>
              <a:t>FTP)</a:t>
            </a:r>
            <a:r>
              <a:rPr lang="zh-CN" altLang="en-US" dirty="0" smtClean="0">
                <a:latin typeface="Times New Roman" panose="02020603050405020304" pitchFamily="18" charset="0"/>
              </a:rPr>
              <a:t>使用</a:t>
            </a:r>
            <a:r>
              <a:rPr lang="zh-CN" altLang="en-US" dirty="0">
                <a:latin typeface="Times New Roman" panose="02020603050405020304" pitchFamily="18" charset="0"/>
              </a:rPr>
              <a:t>，</a:t>
            </a:r>
            <a:r>
              <a:rPr lang="zh-CN" altLang="en-US" dirty="0" smtClean="0">
                <a:latin typeface="Times New Roman" panose="02020603050405020304" pitchFamily="18" charset="0"/>
              </a:rPr>
              <a:t>用户</a:t>
            </a:r>
            <a:r>
              <a:rPr lang="zh-CN" altLang="en-US" dirty="0">
                <a:latin typeface="Times New Roman" panose="02020603050405020304" pitchFamily="18" charset="0"/>
              </a:rPr>
              <a:t>只是间接使用。</a:t>
            </a:r>
          </a:p>
          <a:p>
            <a:pPr>
              <a:lnSpc>
                <a:spcPct val="125000"/>
              </a:lnSpc>
              <a:buFont typeface="Wingdings" panose="05000000000000000000" pitchFamily="2" charset="2"/>
              <a:buChar char="ü"/>
            </a:pPr>
            <a:endParaRPr lang="zh-CN" altLang="en-US" b="1" dirty="0">
              <a:ea typeface="华文中宋" panose="02010600040101010101" pitchFamily="2" charset="-122"/>
            </a:endParaRPr>
          </a:p>
          <a:p>
            <a:endParaRPr lang="zh-CN" altLang="en-US" dirty="0"/>
          </a:p>
        </p:txBody>
      </p:sp>
      <p:sp>
        <p:nvSpPr>
          <p:cNvPr id="4" name="矩形 3"/>
          <p:cNvSpPr/>
          <p:nvPr/>
        </p:nvSpPr>
        <p:spPr>
          <a:xfrm>
            <a:off x="600075" y="881063"/>
            <a:ext cx="7953375" cy="733425"/>
          </a:xfrm>
          <a:prstGeom prst="rect">
            <a:avLst/>
          </a:prstGeom>
          <a:solidFill>
            <a:srgbClr val="FFFF99"/>
          </a:solidFill>
          <a:ln w="190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dirty="0" smtClean="0">
                <a:solidFill>
                  <a:schemeClr val="tx1"/>
                </a:solidFill>
                <a:latin typeface="Times New Roman" panose="02020603050405020304" pitchFamily="18" charset="0"/>
              </a:rPr>
              <a:t>由</a:t>
            </a:r>
            <a:r>
              <a:rPr lang="en-US" altLang="zh-CN" sz="3200" dirty="0" smtClean="0">
                <a:solidFill>
                  <a:srgbClr val="FF0000"/>
                </a:solidFill>
                <a:latin typeface="Times New Roman" panose="02020603050405020304" pitchFamily="18" charset="0"/>
              </a:rPr>
              <a:t>DNS</a:t>
            </a:r>
            <a:r>
              <a:rPr lang="zh-CN" altLang="en-US" sz="3200" dirty="0" smtClean="0">
                <a:solidFill>
                  <a:srgbClr val="FF0000"/>
                </a:solidFill>
                <a:latin typeface="Times New Roman" panose="02020603050405020304" pitchFamily="18" charset="0"/>
              </a:rPr>
              <a:t>域名系统</a:t>
            </a:r>
            <a:r>
              <a:rPr lang="zh-CN" altLang="en-US" sz="3200" dirty="0" smtClean="0">
                <a:solidFill>
                  <a:schemeClr val="tx1"/>
                </a:solidFill>
                <a:latin typeface="Times New Roman" panose="02020603050405020304" pitchFamily="18" charset="0"/>
              </a:rPr>
              <a:t>实现</a:t>
            </a:r>
            <a:r>
              <a:rPr lang="zh-CN" altLang="en-US" sz="3200" dirty="0" smtClean="0">
                <a:solidFill>
                  <a:srgbClr val="FF0000"/>
                </a:solidFill>
                <a:latin typeface="Times New Roman" panose="02020603050405020304" pitchFamily="18" charset="0"/>
              </a:rPr>
              <a:t>主机名</a:t>
            </a:r>
            <a:r>
              <a:rPr lang="en-US" altLang="zh-CN" sz="3200" dirty="0" smtClean="0">
                <a:solidFill>
                  <a:srgbClr val="FF0000"/>
                </a:solidFill>
                <a:latin typeface="Times New Roman" panose="02020603050405020304" pitchFamily="18" charset="0"/>
                <a:sym typeface="Wingdings" panose="05000000000000000000" pitchFamily="2" charset="2"/>
              </a:rPr>
              <a:t>IP</a:t>
            </a:r>
            <a:r>
              <a:rPr lang="zh-CN" altLang="en-US" sz="3200" dirty="0" smtClean="0">
                <a:solidFill>
                  <a:srgbClr val="FF0000"/>
                </a:solidFill>
                <a:latin typeface="Times New Roman" panose="02020603050405020304" pitchFamily="18" charset="0"/>
                <a:sym typeface="Wingdings" panose="05000000000000000000" pitchFamily="2" charset="2"/>
              </a:rPr>
              <a:t>地址</a:t>
            </a:r>
            <a:r>
              <a:rPr lang="zh-CN" altLang="en-US" sz="3200" dirty="0" smtClean="0">
                <a:solidFill>
                  <a:schemeClr val="tx1"/>
                </a:solidFill>
                <a:latin typeface="Times New Roman" panose="02020603050405020304" pitchFamily="18" charset="0"/>
                <a:sym typeface="Wingdings" panose="05000000000000000000" pitchFamily="2" charset="2"/>
              </a:rPr>
              <a:t>的转换</a:t>
            </a:r>
            <a:endParaRPr lang="zh-CN" altLang="en-US" sz="3200" dirty="0">
              <a:solidFill>
                <a:schemeClr val="tx1"/>
              </a:solidFill>
              <a:latin typeface="Times New Roman" panose="02020603050405020304" pitchFamily="18" charset="0"/>
            </a:endParaRPr>
          </a:p>
        </p:txBody>
      </p:sp>
      <p:sp>
        <p:nvSpPr>
          <p:cNvPr id="5" name="标题 1"/>
          <p:cNvSpPr>
            <a:spLocks noGrp="1"/>
          </p:cNvSpPr>
          <p:nvPr>
            <p:ph type="title"/>
          </p:nvPr>
        </p:nvSpPr>
        <p:spPr>
          <a:xfrm>
            <a:off x="330200" y="1"/>
            <a:ext cx="8483600" cy="744849"/>
          </a:xfrm>
        </p:spPr>
        <p:txBody>
          <a:bodyPr/>
          <a:lstStyle/>
          <a:p>
            <a:r>
              <a:rPr lang="en-US" altLang="zh-CN" dirty="0" smtClean="0"/>
              <a:t>2.3 DNS</a:t>
            </a:r>
            <a:r>
              <a:rPr lang="zh-CN" altLang="en-US" dirty="0" smtClean="0"/>
              <a:t>域名系统</a:t>
            </a:r>
            <a:endParaRPr lang="zh-CN" altLang="en-US" dirty="0"/>
          </a:p>
        </p:txBody>
      </p:sp>
    </p:spTree>
    <p:extLst>
      <p:ext uri="{BB962C8B-B14F-4D97-AF65-F5344CB8AC3E}">
        <p14:creationId xmlns:p14="http://schemas.microsoft.com/office/powerpoint/2010/main" val="192179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par>
                          <p:cTn id="10" fill="hold">
                            <p:stCondLst>
                              <p:cond delay="1500"/>
                            </p:stCondLst>
                            <p:childTnLst>
                              <p:par>
                                <p:cTn id="11" presetID="22" presetClass="entr" presetSubtype="1" fill="hold" nodeType="afterEffect">
                                  <p:stCondLst>
                                    <p:cond delay="50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up)">
                                      <p:cBhvr>
                                        <p:cTn id="13" dur="500"/>
                                        <p:tgtEl>
                                          <p:spTgt spid="3">
                                            <p:txEl>
                                              <p:pRg st="0" end="0"/>
                                            </p:txEl>
                                          </p:spTgt>
                                        </p:tgtEl>
                                      </p:cBhvr>
                                    </p:animEffect>
                                  </p:childTnLst>
                                </p:cTn>
                              </p:par>
                            </p:childTnLst>
                          </p:cTn>
                        </p:par>
                        <p:par>
                          <p:cTn id="14" fill="hold">
                            <p:stCondLst>
                              <p:cond delay="2500"/>
                            </p:stCondLst>
                            <p:childTnLst>
                              <p:par>
                                <p:cTn id="15" presetID="22" presetClass="entr" presetSubtype="1" fill="hold" nodeType="afterEffect">
                                  <p:stCondLst>
                                    <p:cond delay="5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par>
                          <p:cTn id="18" fill="hold">
                            <p:stCondLst>
                              <p:cond delay="3500"/>
                            </p:stCondLst>
                            <p:childTnLst>
                              <p:par>
                                <p:cTn id="19" presetID="22" presetClass="entr" presetSubtype="1" fill="hold" nodeType="afterEffect">
                                  <p:stCondLst>
                                    <p:cond delay="50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up)">
                                      <p:cBhvr>
                                        <p:cTn id="21" dur="500"/>
                                        <p:tgtEl>
                                          <p:spTgt spid="3">
                                            <p:txEl>
                                              <p:pRg st="2" end="2"/>
                                            </p:txEl>
                                          </p:spTgt>
                                        </p:tgtEl>
                                      </p:cBhvr>
                                    </p:animEffect>
                                  </p:childTnLst>
                                </p:cTn>
                              </p:par>
                            </p:childTnLst>
                          </p:cTn>
                        </p:par>
                        <p:par>
                          <p:cTn id="22" fill="hold">
                            <p:stCondLst>
                              <p:cond delay="4500"/>
                            </p:stCondLst>
                            <p:childTnLst>
                              <p:par>
                                <p:cTn id="23" presetID="22" presetClass="entr" presetSubtype="1" fill="hold" nodeType="afterEffect">
                                  <p:stCondLst>
                                    <p:cond delay="50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up)">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r>
              <a:rPr lang="en-US" altLang="zh-CN" dirty="0">
                <a:latin typeface="Times New Roman" panose="02020603050405020304" pitchFamily="18" charset="0"/>
              </a:rPr>
              <a:t>2.3  </a:t>
            </a:r>
            <a:r>
              <a:rPr lang="en-US" altLang="zh-CN" dirty="0" smtClean="0">
                <a:latin typeface="Times New Roman" panose="02020603050405020304" pitchFamily="18" charset="0"/>
              </a:rPr>
              <a:t>DNS</a:t>
            </a:r>
            <a:r>
              <a:rPr lang="zh-CN" altLang="en-US" dirty="0">
                <a:latin typeface="Times New Roman" panose="02020603050405020304" pitchFamily="18" charset="0"/>
              </a:rPr>
              <a:t>域名系统</a:t>
            </a:r>
            <a:r>
              <a:rPr lang="en-US" altLang="zh-CN" dirty="0">
                <a:latin typeface="Times New Roman" panose="02020603050405020304" pitchFamily="18" charset="0"/>
              </a:rPr>
              <a:t>:</a:t>
            </a:r>
            <a:r>
              <a:rPr lang="zh-CN" altLang="en-US" dirty="0" smtClean="0">
                <a:latin typeface="Times New Roman" panose="02020603050405020304" pitchFamily="18" charset="0"/>
              </a:rPr>
              <a:t>互联网的域名空间 </a:t>
            </a:r>
          </a:p>
        </p:txBody>
      </p:sp>
      <p:sp>
        <p:nvSpPr>
          <p:cNvPr id="41987" name="Rectangle 122"/>
          <p:cNvSpPr>
            <a:spLocks noChangeArrowheads="1"/>
          </p:cNvSpPr>
          <p:nvPr/>
        </p:nvSpPr>
        <p:spPr bwMode="auto">
          <a:xfrm>
            <a:off x="5006075" y="1164276"/>
            <a:ext cx="511175" cy="404446"/>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585" b="1" dirty="0">
                <a:solidFill>
                  <a:srgbClr val="000099"/>
                </a:solidFill>
              </a:rPr>
              <a:t>根</a:t>
            </a:r>
          </a:p>
        </p:txBody>
      </p:sp>
      <p:grpSp>
        <p:nvGrpSpPr>
          <p:cNvPr id="576728" name="Group 216"/>
          <p:cNvGrpSpPr>
            <a:grpSpLocks/>
          </p:cNvGrpSpPr>
          <p:nvPr/>
        </p:nvGrpSpPr>
        <p:grpSpPr bwMode="auto">
          <a:xfrm>
            <a:off x="270562" y="4151553"/>
            <a:ext cx="7469188" cy="1008185"/>
            <a:chOff x="113" y="2435"/>
            <a:chExt cx="4705" cy="688"/>
          </a:xfrm>
        </p:grpSpPr>
        <p:sp>
          <p:nvSpPr>
            <p:cNvPr id="42091" name="Rectangle 211"/>
            <p:cNvSpPr>
              <a:spLocks noChangeArrowheads="1"/>
            </p:cNvSpPr>
            <p:nvPr/>
          </p:nvSpPr>
          <p:spPr bwMode="auto">
            <a:xfrm>
              <a:off x="1020" y="2822"/>
              <a:ext cx="106" cy="231"/>
            </a:xfrm>
            <a:prstGeom prst="rect">
              <a:avLst/>
            </a:prstGeom>
            <a:solidFill>
              <a:srgbClr val="CCCC00"/>
            </a:solidFill>
            <a:ln>
              <a:noFill/>
            </a:ln>
            <a:effectLst/>
            <a:extLst>
              <a:ext uri="{91240B29-F687-4F45-9708-019B960494DF}">
                <a14:hiddenLine xmlns:a14="http://schemas.microsoft.com/office/drawing/2010/main" w="19050" algn="ctr">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eaLnBrk="1" hangingPunct="1"/>
              <a:endParaRPr lang="zh-CN" altLang="en-US" sz="1662" b="1">
                <a:solidFill>
                  <a:srgbClr val="000099"/>
                </a:solidFill>
              </a:endParaRPr>
            </a:p>
          </p:txBody>
        </p:sp>
        <p:sp>
          <p:nvSpPr>
            <p:cNvPr id="42092" name="Rectangle 130"/>
            <p:cNvSpPr>
              <a:spLocks noChangeArrowheads="1"/>
            </p:cNvSpPr>
            <p:nvPr/>
          </p:nvSpPr>
          <p:spPr bwMode="auto">
            <a:xfrm>
              <a:off x="113" y="2819"/>
              <a:ext cx="704" cy="250"/>
            </a:xfrm>
            <a:prstGeom prst="rect">
              <a:avLst/>
            </a:prstGeom>
            <a:solidFill>
              <a:srgbClr val="CCCC00"/>
            </a:solidFill>
            <a:ln>
              <a:noFill/>
            </a:ln>
            <a:effectLst/>
            <a:extLst>
              <a:ext uri="{91240B29-F687-4F45-9708-019B960494DF}">
                <a14:hiddenLine xmlns:a14="http://schemas.microsoft.com/office/drawing/2010/main" w="19050" algn="ctr">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a:r>
                <a:rPr kumimoji="1" lang="zh-CN" altLang="en-US" sz="1846" b="1" dirty="0">
                  <a:solidFill>
                    <a:srgbClr val="000099"/>
                  </a:solidFill>
                </a:rPr>
                <a:t>四级域名</a:t>
              </a:r>
            </a:p>
          </p:txBody>
        </p:sp>
        <p:sp>
          <p:nvSpPr>
            <p:cNvPr id="42093" name="Text Box 131"/>
            <p:cNvSpPr txBox="1">
              <a:spLocks noChangeArrowheads="1"/>
            </p:cNvSpPr>
            <p:nvPr/>
          </p:nvSpPr>
          <p:spPr bwMode="auto">
            <a:xfrm>
              <a:off x="3556" y="2841"/>
              <a:ext cx="384" cy="25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46" b="1" dirty="0">
                  <a:solidFill>
                    <a:srgbClr val="000099"/>
                  </a:solidFill>
                  <a:latin typeface="+mn-lt"/>
                  <a:ea typeface="+mn-ea"/>
                </a:rPr>
                <a:t>mail</a:t>
              </a:r>
            </a:p>
          </p:txBody>
        </p:sp>
        <p:sp>
          <p:nvSpPr>
            <p:cNvPr id="42094" name="Text Box 132"/>
            <p:cNvSpPr txBox="1">
              <a:spLocks noChangeArrowheads="1"/>
            </p:cNvSpPr>
            <p:nvPr/>
          </p:nvSpPr>
          <p:spPr bwMode="auto">
            <a:xfrm>
              <a:off x="4060" y="2633"/>
              <a:ext cx="350"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062" b="1">
                  <a:solidFill>
                    <a:srgbClr val="000099"/>
                  </a:solidFill>
                  <a:latin typeface="+mn-lt"/>
                  <a:ea typeface="+mn-ea"/>
                </a:rPr>
                <a:t>…</a:t>
              </a:r>
            </a:p>
          </p:txBody>
        </p:sp>
        <p:sp>
          <p:nvSpPr>
            <p:cNvPr id="42096" name="Line 155"/>
            <p:cNvSpPr>
              <a:spLocks noChangeShapeType="1"/>
            </p:cNvSpPr>
            <p:nvPr/>
          </p:nvSpPr>
          <p:spPr bwMode="auto">
            <a:xfrm>
              <a:off x="4381" y="2435"/>
              <a:ext cx="437" cy="4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97" name="Line 156"/>
            <p:cNvSpPr>
              <a:spLocks noChangeShapeType="1"/>
            </p:cNvSpPr>
            <p:nvPr/>
          </p:nvSpPr>
          <p:spPr bwMode="auto">
            <a:xfrm flipH="1">
              <a:off x="3819" y="2440"/>
              <a:ext cx="560" cy="44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grpSp>
      <p:grpSp>
        <p:nvGrpSpPr>
          <p:cNvPr id="576726" name="Group 214"/>
          <p:cNvGrpSpPr>
            <a:grpSpLocks/>
          </p:cNvGrpSpPr>
          <p:nvPr/>
        </p:nvGrpSpPr>
        <p:grpSpPr bwMode="auto">
          <a:xfrm>
            <a:off x="270561" y="2365247"/>
            <a:ext cx="8513761" cy="999393"/>
            <a:chOff x="113" y="1216"/>
            <a:chExt cx="5363" cy="682"/>
          </a:xfrm>
        </p:grpSpPr>
        <p:sp>
          <p:nvSpPr>
            <p:cNvPr id="42045" name="Rectangle 210"/>
            <p:cNvSpPr>
              <a:spLocks noChangeArrowheads="1"/>
            </p:cNvSpPr>
            <p:nvPr/>
          </p:nvSpPr>
          <p:spPr bwMode="auto">
            <a:xfrm>
              <a:off x="1020" y="1616"/>
              <a:ext cx="106" cy="231"/>
            </a:xfrm>
            <a:prstGeom prst="rect">
              <a:avLst/>
            </a:prstGeom>
            <a:solidFill>
              <a:srgbClr val="FFCCFF"/>
            </a:solidFill>
            <a:ln>
              <a:noFill/>
            </a:ln>
            <a:effectLst/>
            <a:extLst>
              <a:ext uri="{91240B29-F687-4F45-9708-019B960494DF}">
                <a14:hiddenLine xmlns:a14="http://schemas.microsoft.com/office/drawing/2010/main" w="19050" algn="ctr">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eaLnBrk="1" hangingPunct="1"/>
              <a:endParaRPr lang="zh-CN" altLang="en-US" sz="1662" b="1">
                <a:solidFill>
                  <a:srgbClr val="000099"/>
                </a:solidFill>
              </a:endParaRPr>
            </a:p>
          </p:txBody>
        </p:sp>
        <p:sp>
          <p:nvSpPr>
            <p:cNvPr id="42046" name="Text Box 105"/>
            <p:cNvSpPr txBox="1">
              <a:spLocks noChangeArrowheads="1"/>
            </p:cNvSpPr>
            <p:nvPr/>
          </p:nvSpPr>
          <p:spPr bwMode="auto">
            <a:xfrm>
              <a:off x="1777" y="1408"/>
              <a:ext cx="350"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062" b="1">
                  <a:solidFill>
                    <a:srgbClr val="000099"/>
                  </a:solidFill>
                  <a:latin typeface="+mn-lt"/>
                  <a:ea typeface="+mn-ea"/>
                </a:rPr>
                <a:t>…</a:t>
              </a:r>
            </a:p>
          </p:txBody>
        </p:sp>
        <p:sp>
          <p:nvSpPr>
            <p:cNvPr id="42047" name="Text Box 115"/>
            <p:cNvSpPr txBox="1">
              <a:spLocks noChangeArrowheads="1"/>
            </p:cNvSpPr>
            <p:nvPr/>
          </p:nvSpPr>
          <p:spPr bwMode="auto">
            <a:xfrm>
              <a:off x="3956" y="1593"/>
              <a:ext cx="23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mn-lt"/>
                  <a:ea typeface="+mn-ea"/>
                </a:rPr>
                <a:t>bj</a:t>
              </a:r>
            </a:p>
          </p:txBody>
        </p:sp>
        <p:sp>
          <p:nvSpPr>
            <p:cNvPr id="42048" name="Text Box 116"/>
            <p:cNvSpPr txBox="1">
              <a:spLocks noChangeArrowheads="1"/>
            </p:cNvSpPr>
            <p:nvPr/>
          </p:nvSpPr>
          <p:spPr bwMode="auto">
            <a:xfrm>
              <a:off x="4554" y="1592"/>
              <a:ext cx="351"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mn-lt"/>
                  <a:ea typeface="+mn-ea"/>
                </a:rPr>
                <a:t>edu</a:t>
              </a:r>
            </a:p>
          </p:txBody>
        </p:sp>
        <p:sp>
          <p:nvSpPr>
            <p:cNvPr id="42049" name="Text Box 117"/>
            <p:cNvSpPr txBox="1">
              <a:spLocks noChangeArrowheads="1"/>
            </p:cNvSpPr>
            <p:nvPr/>
          </p:nvSpPr>
          <p:spPr bwMode="auto">
            <a:xfrm>
              <a:off x="5097" y="1592"/>
              <a:ext cx="379"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mn-lt"/>
                  <a:ea typeface="+mn-ea"/>
                </a:rPr>
                <a:t>com</a:t>
              </a:r>
            </a:p>
          </p:txBody>
        </p:sp>
        <p:sp>
          <p:nvSpPr>
            <p:cNvPr id="42050" name="Text Box 118"/>
            <p:cNvSpPr txBox="1">
              <a:spLocks noChangeArrowheads="1"/>
            </p:cNvSpPr>
            <p:nvPr/>
          </p:nvSpPr>
          <p:spPr bwMode="auto">
            <a:xfrm>
              <a:off x="4172" y="1408"/>
              <a:ext cx="350"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062" b="1">
                  <a:solidFill>
                    <a:srgbClr val="000099"/>
                  </a:solidFill>
                  <a:latin typeface="+mn-lt"/>
                  <a:ea typeface="+mn-ea"/>
                </a:rPr>
                <a:t>…</a:t>
              </a:r>
            </a:p>
          </p:txBody>
        </p:sp>
        <p:sp>
          <p:nvSpPr>
            <p:cNvPr id="42051" name="Text Box 123"/>
            <p:cNvSpPr txBox="1">
              <a:spLocks noChangeArrowheads="1"/>
            </p:cNvSpPr>
            <p:nvPr/>
          </p:nvSpPr>
          <p:spPr bwMode="auto">
            <a:xfrm>
              <a:off x="1437" y="1592"/>
              <a:ext cx="36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mn-lt"/>
                  <a:ea typeface="+mn-ea"/>
                </a:rPr>
                <a:t>cctv</a:t>
              </a:r>
            </a:p>
          </p:txBody>
        </p:sp>
        <p:sp>
          <p:nvSpPr>
            <p:cNvPr id="42052" name="Text Box 124"/>
            <p:cNvSpPr txBox="1">
              <a:spLocks noChangeArrowheads="1"/>
            </p:cNvSpPr>
            <p:nvPr/>
          </p:nvSpPr>
          <p:spPr bwMode="auto">
            <a:xfrm>
              <a:off x="2185" y="1591"/>
              <a:ext cx="35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mn-lt"/>
                  <a:ea typeface="+mn-ea"/>
                </a:rPr>
                <a:t>ibm</a:t>
              </a:r>
            </a:p>
          </p:txBody>
        </p:sp>
        <p:sp>
          <p:nvSpPr>
            <p:cNvPr id="42053" name="Text Box 125"/>
            <p:cNvSpPr txBox="1">
              <a:spLocks noChangeArrowheads="1"/>
            </p:cNvSpPr>
            <p:nvPr/>
          </p:nvSpPr>
          <p:spPr bwMode="auto">
            <a:xfrm>
              <a:off x="2595" y="1592"/>
              <a:ext cx="27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mn-lt"/>
                  <a:ea typeface="+mn-ea"/>
                </a:rPr>
                <a:t>hp</a:t>
              </a:r>
            </a:p>
          </p:txBody>
        </p:sp>
        <p:sp>
          <p:nvSpPr>
            <p:cNvPr id="42054" name="Rectangle 127"/>
            <p:cNvSpPr>
              <a:spLocks noChangeArrowheads="1"/>
            </p:cNvSpPr>
            <p:nvPr/>
          </p:nvSpPr>
          <p:spPr bwMode="auto">
            <a:xfrm>
              <a:off x="113" y="1608"/>
              <a:ext cx="704" cy="250"/>
            </a:xfrm>
            <a:prstGeom prst="rect">
              <a:avLst/>
            </a:prstGeom>
            <a:solidFill>
              <a:srgbClr val="FFCCFF"/>
            </a:solidFill>
            <a:ln>
              <a:noFill/>
            </a:ln>
            <a:effectLst/>
            <a:extLst>
              <a:ext uri="{91240B29-F687-4F45-9708-019B960494DF}">
                <a14:hiddenLine xmlns:a14="http://schemas.microsoft.com/office/drawing/2010/main" w="19050" algn="ctr">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a:r>
                <a:rPr kumimoji="1" lang="zh-CN" altLang="en-US" sz="1846" b="1">
                  <a:solidFill>
                    <a:srgbClr val="000099"/>
                  </a:solidFill>
                </a:rPr>
                <a:t>二级域名</a:t>
              </a:r>
            </a:p>
          </p:txBody>
        </p:sp>
        <p:sp>
          <p:nvSpPr>
            <p:cNvPr id="42055" name="Line 142"/>
            <p:cNvSpPr>
              <a:spLocks noChangeShapeType="1"/>
            </p:cNvSpPr>
            <p:nvPr/>
          </p:nvSpPr>
          <p:spPr bwMode="auto">
            <a:xfrm>
              <a:off x="2173" y="1258"/>
              <a:ext cx="213" cy="37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56" name="Line 143"/>
            <p:cNvSpPr>
              <a:spLocks noChangeShapeType="1"/>
            </p:cNvSpPr>
            <p:nvPr/>
          </p:nvSpPr>
          <p:spPr bwMode="auto">
            <a:xfrm>
              <a:off x="2173" y="1269"/>
              <a:ext cx="546" cy="34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57" name="Line 144"/>
            <p:cNvSpPr>
              <a:spLocks noChangeShapeType="1"/>
            </p:cNvSpPr>
            <p:nvPr/>
          </p:nvSpPr>
          <p:spPr bwMode="auto">
            <a:xfrm flipV="1">
              <a:off x="1672" y="1279"/>
              <a:ext cx="501" cy="34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58" name="Line 145"/>
            <p:cNvSpPr>
              <a:spLocks noChangeShapeType="1"/>
            </p:cNvSpPr>
            <p:nvPr/>
          </p:nvSpPr>
          <p:spPr bwMode="auto">
            <a:xfrm>
              <a:off x="4662" y="1216"/>
              <a:ext cx="111" cy="431"/>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59" name="Line 146"/>
            <p:cNvSpPr>
              <a:spLocks noChangeShapeType="1"/>
            </p:cNvSpPr>
            <p:nvPr/>
          </p:nvSpPr>
          <p:spPr bwMode="auto">
            <a:xfrm>
              <a:off x="4665" y="1224"/>
              <a:ext cx="626" cy="40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60" name="Line 147"/>
            <p:cNvSpPr>
              <a:spLocks noChangeShapeType="1"/>
            </p:cNvSpPr>
            <p:nvPr/>
          </p:nvSpPr>
          <p:spPr bwMode="auto">
            <a:xfrm flipH="1">
              <a:off x="4090" y="1224"/>
              <a:ext cx="572" cy="39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grpSp>
          <p:nvGrpSpPr>
            <p:cNvPr id="42061" name="Group 157"/>
            <p:cNvGrpSpPr>
              <a:grpSpLocks/>
            </p:cNvGrpSpPr>
            <p:nvPr/>
          </p:nvGrpSpPr>
          <p:grpSpPr bwMode="auto">
            <a:xfrm>
              <a:off x="1168" y="1244"/>
              <a:ext cx="268" cy="101"/>
              <a:chOff x="2875" y="1143"/>
              <a:chExt cx="330" cy="132"/>
            </a:xfrm>
          </p:grpSpPr>
          <p:sp>
            <p:nvSpPr>
              <p:cNvPr id="42087" name="Line 158"/>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88" name="Line 159"/>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89" name="Line 160"/>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90" name="Line 161"/>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grpSp>
        <p:grpSp>
          <p:nvGrpSpPr>
            <p:cNvPr id="42062" name="Group 162"/>
            <p:cNvGrpSpPr>
              <a:grpSpLocks/>
            </p:cNvGrpSpPr>
            <p:nvPr/>
          </p:nvGrpSpPr>
          <p:grpSpPr bwMode="auto">
            <a:xfrm>
              <a:off x="2507" y="1244"/>
              <a:ext cx="268" cy="101"/>
              <a:chOff x="2875" y="1143"/>
              <a:chExt cx="330" cy="132"/>
            </a:xfrm>
          </p:grpSpPr>
          <p:sp>
            <p:nvSpPr>
              <p:cNvPr id="42083" name="Line 163"/>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84" name="Line 164"/>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85" name="Line 165"/>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86" name="Line 166"/>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grpSp>
        <p:grpSp>
          <p:nvGrpSpPr>
            <p:cNvPr id="42063" name="Group 167"/>
            <p:cNvGrpSpPr>
              <a:grpSpLocks/>
            </p:cNvGrpSpPr>
            <p:nvPr/>
          </p:nvGrpSpPr>
          <p:grpSpPr bwMode="auto">
            <a:xfrm>
              <a:off x="2936" y="1244"/>
              <a:ext cx="268" cy="101"/>
              <a:chOff x="2875" y="1143"/>
              <a:chExt cx="330" cy="132"/>
            </a:xfrm>
          </p:grpSpPr>
          <p:sp>
            <p:nvSpPr>
              <p:cNvPr id="42079" name="Line 168"/>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80" name="Line 169"/>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81" name="Line 170"/>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82" name="Line 171"/>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grpSp>
        <p:grpSp>
          <p:nvGrpSpPr>
            <p:cNvPr id="42064" name="Group 172"/>
            <p:cNvGrpSpPr>
              <a:grpSpLocks/>
            </p:cNvGrpSpPr>
            <p:nvPr/>
          </p:nvGrpSpPr>
          <p:grpSpPr bwMode="auto">
            <a:xfrm>
              <a:off x="3363" y="1244"/>
              <a:ext cx="268" cy="101"/>
              <a:chOff x="2875" y="1143"/>
              <a:chExt cx="330" cy="132"/>
            </a:xfrm>
          </p:grpSpPr>
          <p:sp>
            <p:nvSpPr>
              <p:cNvPr id="42075" name="Line 173"/>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76" name="Line 174"/>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77" name="Line 175"/>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78" name="Line 176"/>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grpSp>
        <p:grpSp>
          <p:nvGrpSpPr>
            <p:cNvPr id="42065" name="Group 177"/>
            <p:cNvGrpSpPr>
              <a:grpSpLocks/>
            </p:cNvGrpSpPr>
            <p:nvPr/>
          </p:nvGrpSpPr>
          <p:grpSpPr bwMode="auto">
            <a:xfrm>
              <a:off x="3792" y="1244"/>
              <a:ext cx="268" cy="101"/>
              <a:chOff x="2875" y="1143"/>
              <a:chExt cx="330" cy="132"/>
            </a:xfrm>
          </p:grpSpPr>
          <p:sp>
            <p:nvSpPr>
              <p:cNvPr id="42071" name="Line 178"/>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72" name="Line 179"/>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73" name="Line 180"/>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74" name="Line 181"/>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grpSp>
        <p:grpSp>
          <p:nvGrpSpPr>
            <p:cNvPr id="42066" name="Group 182"/>
            <p:cNvGrpSpPr>
              <a:grpSpLocks/>
            </p:cNvGrpSpPr>
            <p:nvPr/>
          </p:nvGrpSpPr>
          <p:grpSpPr bwMode="auto">
            <a:xfrm>
              <a:off x="4935" y="1244"/>
              <a:ext cx="268" cy="101"/>
              <a:chOff x="2875" y="1143"/>
              <a:chExt cx="330" cy="132"/>
            </a:xfrm>
          </p:grpSpPr>
          <p:sp>
            <p:nvSpPr>
              <p:cNvPr id="42067" name="Line 183"/>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68" name="Line 184"/>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69" name="Line 185"/>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70" name="Line 186"/>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grpSp>
      </p:grpSp>
      <p:grpSp>
        <p:nvGrpSpPr>
          <p:cNvPr id="576727" name="Group 215"/>
          <p:cNvGrpSpPr>
            <a:grpSpLocks/>
          </p:cNvGrpSpPr>
          <p:nvPr/>
        </p:nvGrpSpPr>
        <p:grpSpPr bwMode="auto">
          <a:xfrm>
            <a:off x="270561" y="3181470"/>
            <a:ext cx="8545513" cy="1047751"/>
            <a:chOff x="113" y="1773"/>
            <a:chExt cx="5383" cy="715"/>
          </a:xfrm>
        </p:grpSpPr>
        <p:sp>
          <p:nvSpPr>
            <p:cNvPr id="42013" name="Rectangle 212"/>
            <p:cNvSpPr>
              <a:spLocks noChangeArrowheads="1"/>
            </p:cNvSpPr>
            <p:nvPr/>
          </p:nvSpPr>
          <p:spPr bwMode="auto">
            <a:xfrm>
              <a:off x="1020" y="2205"/>
              <a:ext cx="106" cy="231"/>
            </a:xfrm>
            <a:prstGeom prst="rect">
              <a:avLst/>
            </a:prstGeom>
            <a:solidFill>
              <a:srgbClr val="CCFF99"/>
            </a:solidFill>
            <a:ln>
              <a:noFill/>
            </a:ln>
            <a:effectLst/>
            <a:extLst>
              <a:ext uri="{91240B29-F687-4F45-9708-019B960494DF}">
                <a14:hiddenLine xmlns:a14="http://schemas.microsoft.com/office/drawing/2010/main" w="19050" algn="ctr">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eaLnBrk="1" hangingPunct="1"/>
              <a:endParaRPr lang="zh-CN" altLang="en-US" sz="1662" b="1">
                <a:solidFill>
                  <a:srgbClr val="000099"/>
                </a:solidFill>
              </a:endParaRPr>
            </a:p>
          </p:txBody>
        </p:sp>
        <p:sp>
          <p:nvSpPr>
            <p:cNvPr id="42014" name="Text Box 119"/>
            <p:cNvSpPr txBox="1">
              <a:spLocks noChangeArrowheads="1"/>
            </p:cNvSpPr>
            <p:nvPr/>
          </p:nvSpPr>
          <p:spPr bwMode="auto">
            <a:xfrm>
              <a:off x="5150" y="2205"/>
              <a:ext cx="34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mn-lt"/>
                  <a:ea typeface="+mn-ea"/>
                </a:rPr>
                <a:t>pku</a:t>
              </a:r>
            </a:p>
          </p:txBody>
        </p:sp>
        <p:sp>
          <p:nvSpPr>
            <p:cNvPr id="42015" name="Text Box 120"/>
            <p:cNvSpPr txBox="1">
              <a:spLocks noChangeArrowheads="1"/>
            </p:cNvSpPr>
            <p:nvPr/>
          </p:nvSpPr>
          <p:spPr bwMode="auto">
            <a:xfrm>
              <a:off x="3924" y="2205"/>
              <a:ext cx="647"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mn-lt"/>
                  <a:ea typeface="+mn-ea"/>
                </a:rPr>
                <a:t>tsinghua</a:t>
              </a:r>
            </a:p>
          </p:txBody>
        </p:sp>
        <p:sp>
          <p:nvSpPr>
            <p:cNvPr id="42016" name="Text Box 121"/>
            <p:cNvSpPr txBox="1">
              <a:spLocks noChangeArrowheads="1"/>
            </p:cNvSpPr>
            <p:nvPr/>
          </p:nvSpPr>
          <p:spPr bwMode="auto">
            <a:xfrm>
              <a:off x="4649" y="1998"/>
              <a:ext cx="350"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062" b="1">
                  <a:solidFill>
                    <a:srgbClr val="000099"/>
                  </a:solidFill>
                  <a:latin typeface="+mn-lt"/>
                  <a:ea typeface="+mn-ea"/>
                </a:rPr>
                <a:t>…</a:t>
              </a:r>
            </a:p>
          </p:txBody>
        </p:sp>
        <p:sp>
          <p:nvSpPr>
            <p:cNvPr id="42017" name="Rectangle 128"/>
            <p:cNvSpPr>
              <a:spLocks noChangeArrowheads="1"/>
            </p:cNvSpPr>
            <p:nvPr/>
          </p:nvSpPr>
          <p:spPr bwMode="auto">
            <a:xfrm>
              <a:off x="113" y="2182"/>
              <a:ext cx="704" cy="250"/>
            </a:xfrm>
            <a:prstGeom prst="rect">
              <a:avLst/>
            </a:prstGeom>
            <a:solidFill>
              <a:srgbClr val="CCFF99"/>
            </a:solidFill>
            <a:ln>
              <a:noFill/>
            </a:ln>
            <a:effectLst/>
            <a:extLst>
              <a:ext uri="{91240B29-F687-4F45-9708-019B960494DF}">
                <a14:hiddenLine xmlns:a14="http://schemas.microsoft.com/office/drawing/2010/main" w="19050" algn="ctr">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a:r>
                <a:rPr kumimoji="1" lang="zh-CN" altLang="en-US" sz="1846" b="1" dirty="0">
                  <a:solidFill>
                    <a:srgbClr val="000099"/>
                  </a:solidFill>
                </a:rPr>
                <a:t>三级域名</a:t>
              </a:r>
            </a:p>
          </p:txBody>
        </p:sp>
        <p:sp>
          <p:nvSpPr>
            <p:cNvPr id="42018" name="Text Box 129"/>
            <p:cNvSpPr txBox="1">
              <a:spLocks noChangeArrowheads="1"/>
            </p:cNvSpPr>
            <p:nvPr/>
          </p:nvSpPr>
          <p:spPr bwMode="auto">
            <a:xfrm>
              <a:off x="1064" y="2205"/>
              <a:ext cx="384" cy="25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mn-lt"/>
                  <a:ea typeface="+mn-ea"/>
                </a:rPr>
                <a:t>mail</a:t>
              </a:r>
            </a:p>
          </p:txBody>
        </p:sp>
        <p:sp>
          <p:nvSpPr>
            <p:cNvPr id="42019" name="Line 148"/>
            <p:cNvSpPr>
              <a:spLocks noChangeShapeType="1"/>
            </p:cNvSpPr>
            <p:nvPr/>
          </p:nvSpPr>
          <p:spPr bwMode="auto">
            <a:xfrm flipH="1">
              <a:off x="4386" y="1773"/>
              <a:ext cx="387" cy="42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20" name="Line 149"/>
            <p:cNvSpPr>
              <a:spLocks noChangeShapeType="1"/>
            </p:cNvSpPr>
            <p:nvPr/>
          </p:nvSpPr>
          <p:spPr bwMode="auto">
            <a:xfrm>
              <a:off x="4792" y="1784"/>
              <a:ext cx="548" cy="43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22" name="Text Box 152"/>
            <p:cNvSpPr txBox="1">
              <a:spLocks noChangeArrowheads="1"/>
            </p:cNvSpPr>
            <p:nvPr/>
          </p:nvSpPr>
          <p:spPr bwMode="auto">
            <a:xfrm>
              <a:off x="1414" y="1998"/>
              <a:ext cx="350"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062" b="1">
                  <a:solidFill>
                    <a:srgbClr val="000099"/>
                  </a:solidFill>
                  <a:latin typeface="+mn-lt"/>
                  <a:ea typeface="+mn-ea"/>
                </a:rPr>
                <a:t>…</a:t>
              </a:r>
            </a:p>
          </p:txBody>
        </p:sp>
        <p:sp>
          <p:nvSpPr>
            <p:cNvPr id="42023" name="Line 153"/>
            <p:cNvSpPr>
              <a:spLocks noChangeShapeType="1"/>
            </p:cNvSpPr>
            <p:nvPr/>
          </p:nvSpPr>
          <p:spPr bwMode="auto">
            <a:xfrm flipV="1">
              <a:off x="1274" y="1794"/>
              <a:ext cx="383" cy="44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24" name="Line 154"/>
            <p:cNvSpPr>
              <a:spLocks noChangeShapeType="1"/>
            </p:cNvSpPr>
            <p:nvPr/>
          </p:nvSpPr>
          <p:spPr bwMode="auto">
            <a:xfrm>
              <a:off x="1657" y="1794"/>
              <a:ext cx="361" cy="47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grpSp>
          <p:nvGrpSpPr>
            <p:cNvPr id="42025" name="Group 187"/>
            <p:cNvGrpSpPr>
              <a:grpSpLocks/>
            </p:cNvGrpSpPr>
            <p:nvPr/>
          </p:nvGrpSpPr>
          <p:grpSpPr bwMode="auto">
            <a:xfrm>
              <a:off x="2613" y="1797"/>
              <a:ext cx="269" cy="101"/>
              <a:chOff x="2875" y="1143"/>
              <a:chExt cx="330" cy="132"/>
            </a:xfrm>
          </p:grpSpPr>
          <p:sp>
            <p:nvSpPr>
              <p:cNvPr id="42041" name="Line 188"/>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42" name="Line 189"/>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43" name="Line 190"/>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44" name="Line 191"/>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grpSp>
        <p:grpSp>
          <p:nvGrpSpPr>
            <p:cNvPr id="42026" name="Group 192"/>
            <p:cNvGrpSpPr>
              <a:grpSpLocks/>
            </p:cNvGrpSpPr>
            <p:nvPr/>
          </p:nvGrpSpPr>
          <p:grpSpPr bwMode="auto">
            <a:xfrm>
              <a:off x="5131" y="1797"/>
              <a:ext cx="268" cy="101"/>
              <a:chOff x="2875" y="1143"/>
              <a:chExt cx="330" cy="132"/>
            </a:xfrm>
          </p:grpSpPr>
          <p:sp>
            <p:nvSpPr>
              <p:cNvPr id="42037" name="Line 193"/>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38" name="Line 194"/>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39" name="Line 195"/>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40" name="Line 196"/>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grpSp>
        <p:grpSp>
          <p:nvGrpSpPr>
            <p:cNvPr id="42027" name="Group 197"/>
            <p:cNvGrpSpPr>
              <a:grpSpLocks/>
            </p:cNvGrpSpPr>
            <p:nvPr/>
          </p:nvGrpSpPr>
          <p:grpSpPr bwMode="auto">
            <a:xfrm>
              <a:off x="2239" y="1797"/>
              <a:ext cx="268" cy="101"/>
              <a:chOff x="2875" y="1143"/>
              <a:chExt cx="330" cy="132"/>
            </a:xfrm>
          </p:grpSpPr>
          <p:sp>
            <p:nvSpPr>
              <p:cNvPr id="42033" name="Line 198"/>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34" name="Line 199"/>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35" name="Line 200"/>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36" name="Line 201"/>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grpSp>
        <p:grpSp>
          <p:nvGrpSpPr>
            <p:cNvPr id="42028" name="Group 202"/>
            <p:cNvGrpSpPr>
              <a:grpSpLocks/>
            </p:cNvGrpSpPr>
            <p:nvPr/>
          </p:nvGrpSpPr>
          <p:grpSpPr bwMode="auto">
            <a:xfrm>
              <a:off x="3953" y="1797"/>
              <a:ext cx="268" cy="101"/>
              <a:chOff x="2875" y="1143"/>
              <a:chExt cx="330" cy="132"/>
            </a:xfrm>
          </p:grpSpPr>
          <p:sp>
            <p:nvSpPr>
              <p:cNvPr id="42029" name="Line 203"/>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30" name="Line 204"/>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31" name="Line 205"/>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32" name="Line 206"/>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grpSp>
      </p:grpSp>
      <p:grpSp>
        <p:nvGrpSpPr>
          <p:cNvPr id="576725" name="Group 213"/>
          <p:cNvGrpSpPr>
            <a:grpSpLocks/>
          </p:cNvGrpSpPr>
          <p:nvPr/>
        </p:nvGrpSpPr>
        <p:grpSpPr bwMode="auto">
          <a:xfrm>
            <a:off x="270562" y="1619367"/>
            <a:ext cx="8553449" cy="882162"/>
            <a:chOff x="113" y="707"/>
            <a:chExt cx="5388" cy="602"/>
          </a:xfrm>
        </p:grpSpPr>
        <p:sp>
          <p:nvSpPr>
            <p:cNvPr id="41992" name="Rectangle 209"/>
            <p:cNvSpPr>
              <a:spLocks noChangeArrowheads="1"/>
            </p:cNvSpPr>
            <p:nvPr/>
          </p:nvSpPr>
          <p:spPr bwMode="auto">
            <a:xfrm>
              <a:off x="1020" y="1026"/>
              <a:ext cx="106" cy="231"/>
            </a:xfrm>
            <a:prstGeom prst="rect">
              <a:avLst/>
            </a:prstGeom>
            <a:solidFill>
              <a:srgbClr val="CCECFF"/>
            </a:solidFill>
            <a:ln>
              <a:noFill/>
            </a:ln>
            <a:effectLst/>
            <a:extLst>
              <a:ext uri="{91240B29-F687-4F45-9708-019B960494DF}">
                <a14:hiddenLine xmlns:a14="http://schemas.microsoft.com/office/drawing/2010/main" w="19050" algn="ctr">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eaLnBrk="1" hangingPunct="1"/>
              <a:endParaRPr lang="zh-CN" altLang="en-US" sz="1662" b="1">
                <a:solidFill>
                  <a:srgbClr val="000099"/>
                </a:solidFill>
              </a:endParaRPr>
            </a:p>
          </p:txBody>
        </p:sp>
        <p:sp>
          <p:nvSpPr>
            <p:cNvPr id="41993" name="Text Box 106"/>
            <p:cNvSpPr txBox="1">
              <a:spLocks noChangeArrowheads="1"/>
            </p:cNvSpPr>
            <p:nvPr/>
          </p:nvSpPr>
          <p:spPr bwMode="auto">
            <a:xfrm>
              <a:off x="1975" y="1026"/>
              <a:ext cx="379"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mn-lt"/>
                  <a:ea typeface="+mn-ea"/>
                </a:rPr>
                <a:t>com</a:t>
              </a:r>
            </a:p>
          </p:txBody>
        </p:sp>
        <p:sp>
          <p:nvSpPr>
            <p:cNvPr id="41994" name="Text Box 107"/>
            <p:cNvSpPr txBox="1">
              <a:spLocks noChangeArrowheads="1"/>
            </p:cNvSpPr>
            <p:nvPr/>
          </p:nvSpPr>
          <p:spPr bwMode="auto">
            <a:xfrm>
              <a:off x="2472" y="1026"/>
              <a:ext cx="321"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mn-lt"/>
                  <a:ea typeface="+mn-ea"/>
                </a:rPr>
                <a:t>net</a:t>
              </a:r>
            </a:p>
          </p:txBody>
        </p:sp>
        <p:sp>
          <p:nvSpPr>
            <p:cNvPr id="41995" name="Text Box 108"/>
            <p:cNvSpPr txBox="1">
              <a:spLocks noChangeArrowheads="1"/>
            </p:cNvSpPr>
            <p:nvPr/>
          </p:nvSpPr>
          <p:spPr bwMode="auto">
            <a:xfrm>
              <a:off x="2900" y="1026"/>
              <a:ext cx="31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mn-lt"/>
                  <a:ea typeface="+mn-ea"/>
                </a:rPr>
                <a:t>org</a:t>
              </a:r>
            </a:p>
          </p:txBody>
        </p:sp>
        <p:sp>
          <p:nvSpPr>
            <p:cNvPr id="41996" name="Text Box 109"/>
            <p:cNvSpPr txBox="1">
              <a:spLocks noChangeArrowheads="1"/>
            </p:cNvSpPr>
            <p:nvPr/>
          </p:nvSpPr>
          <p:spPr bwMode="auto">
            <a:xfrm>
              <a:off x="3329" y="1026"/>
              <a:ext cx="351"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mn-lt"/>
                  <a:ea typeface="+mn-ea"/>
                </a:rPr>
                <a:t>edu</a:t>
              </a:r>
            </a:p>
          </p:txBody>
        </p:sp>
        <p:sp>
          <p:nvSpPr>
            <p:cNvPr id="41997" name="Text Box 110"/>
            <p:cNvSpPr txBox="1">
              <a:spLocks noChangeArrowheads="1"/>
            </p:cNvSpPr>
            <p:nvPr/>
          </p:nvSpPr>
          <p:spPr bwMode="auto">
            <a:xfrm>
              <a:off x="3758" y="1026"/>
              <a:ext cx="33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mn-lt"/>
                  <a:ea typeface="+mn-ea"/>
                </a:rPr>
                <a:t>gov</a:t>
              </a:r>
            </a:p>
          </p:txBody>
        </p:sp>
        <p:sp>
          <p:nvSpPr>
            <p:cNvPr id="41998" name="Text Box 111"/>
            <p:cNvSpPr txBox="1">
              <a:spLocks noChangeArrowheads="1"/>
            </p:cNvSpPr>
            <p:nvPr/>
          </p:nvSpPr>
          <p:spPr bwMode="auto">
            <a:xfrm>
              <a:off x="1114" y="1026"/>
              <a:ext cx="395"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46" b="1" dirty="0">
                  <a:solidFill>
                    <a:srgbClr val="000099"/>
                  </a:solidFill>
                  <a:latin typeface="+mn-lt"/>
                  <a:ea typeface="+mn-ea"/>
                </a:rPr>
                <a:t>aero</a:t>
              </a:r>
            </a:p>
          </p:txBody>
        </p:sp>
        <p:sp>
          <p:nvSpPr>
            <p:cNvPr id="41999" name="Text Box 112"/>
            <p:cNvSpPr txBox="1">
              <a:spLocks noChangeArrowheads="1"/>
            </p:cNvSpPr>
            <p:nvPr/>
          </p:nvSpPr>
          <p:spPr bwMode="auto">
            <a:xfrm>
              <a:off x="4489" y="1026"/>
              <a:ext cx="259"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mn-lt"/>
                  <a:ea typeface="+mn-ea"/>
                </a:rPr>
                <a:t>cn</a:t>
              </a:r>
            </a:p>
          </p:txBody>
        </p:sp>
        <p:sp>
          <p:nvSpPr>
            <p:cNvPr id="42000" name="Text Box 113"/>
            <p:cNvSpPr txBox="1">
              <a:spLocks noChangeArrowheads="1"/>
            </p:cNvSpPr>
            <p:nvPr/>
          </p:nvSpPr>
          <p:spPr bwMode="auto">
            <a:xfrm>
              <a:off x="4918" y="1026"/>
              <a:ext cx="26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mn-lt"/>
                  <a:ea typeface="+mn-ea"/>
                </a:rPr>
                <a:t>uk</a:t>
              </a:r>
            </a:p>
          </p:txBody>
        </p:sp>
        <p:sp>
          <p:nvSpPr>
            <p:cNvPr id="42001" name="Text Box 114"/>
            <p:cNvSpPr txBox="1">
              <a:spLocks noChangeArrowheads="1"/>
            </p:cNvSpPr>
            <p:nvPr/>
          </p:nvSpPr>
          <p:spPr bwMode="auto">
            <a:xfrm>
              <a:off x="5151" y="819"/>
              <a:ext cx="350"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062" b="1">
                  <a:solidFill>
                    <a:srgbClr val="000099"/>
                  </a:solidFill>
                  <a:latin typeface="+mn-lt"/>
                  <a:ea typeface="+mn-ea"/>
                </a:rPr>
                <a:t>…</a:t>
              </a:r>
            </a:p>
          </p:txBody>
        </p:sp>
        <p:sp>
          <p:nvSpPr>
            <p:cNvPr id="42002" name="Rectangle 126"/>
            <p:cNvSpPr>
              <a:spLocks noChangeArrowheads="1"/>
            </p:cNvSpPr>
            <p:nvPr/>
          </p:nvSpPr>
          <p:spPr bwMode="auto">
            <a:xfrm>
              <a:off x="113" y="1005"/>
              <a:ext cx="704" cy="250"/>
            </a:xfrm>
            <a:prstGeom prst="rect">
              <a:avLst/>
            </a:prstGeom>
            <a:solidFill>
              <a:srgbClr val="CCECFF"/>
            </a:solidFill>
            <a:ln>
              <a:noFill/>
            </a:ln>
            <a:effectLst/>
            <a:extLst>
              <a:ext uri="{91240B29-F687-4F45-9708-019B960494DF}">
                <a14:hiddenLine xmlns:a14="http://schemas.microsoft.com/office/drawing/2010/main" w="19050">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a:r>
                <a:rPr kumimoji="1" lang="zh-CN" altLang="en-US" sz="1846" b="1">
                  <a:solidFill>
                    <a:srgbClr val="000099"/>
                  </a:solidFill>
                </a:rPr>
                <a:t>顶级域名</a:t>
              </a:r>
            </a:p>
          </p:txBody>
        </p:sp>
        <p:sp>
          <p:nvSpPr>
            <p:cNvPr id="42003" name="Line 133"/>
            <p:cNvSpPr>
              <a:spLocks noChangeShapeType="1"/>
            </p:cNvSpPr>
            <p:nvPr/>
          </p:nvSpPr>
          <p:spPr bwMode="auto">
            <a:xfrm flipH="1">
              <a:off x="2201" y="712"/>
              <a:ext cx="1068" cy="38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04" name="Line 134"/>
            <p:cNvSpPr>
              <a:spLocks noChangeShapeType="1"/>
            </p:cNvSpPr>
            <p:nvPr/>
          </p:nvSpPr>
          <p:spPr bwMode="auto">
            <a:xfrm flipH="1">
              <a:off x="2681" y="730"/>
              <a:ext cx="575" cy="35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05" name="Line 135"/>
            <p:cNvSpPr>
              <a:spLocks noChangeShapeType="1"/>
            </p:cNvSpPr>
            <p:nvPr/>
          </p:nvSpPr>
          <p:spPr bwMode="auto">
            <a:xfrm flipH="1">
              <a:off x="3134" y="730"/>
              <a:ext cx="131" cy="34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06" name="Line 136"/>
            <p:cNvSpPr>
              <a:spLocks noChangeShapeType="1"/>
            </p:cNvSpPr>
            <p:nvPr/>
          </p:nvSpPr>
          <p:spPr bwMode="auto">
            <a:xfrm>
              <a:off x="3277" y="723"/>
              <a:ext cx="249" cy="36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07" name="Line 137"/>
            <p:cNvSpPr>
              <a:spLocks noChangeShapeType="1"/>
            </p:cNvSpPr>
            <p:nvPr/>
          </p:nvSpPr>
          <p:spPr bwMode="auto">
            <a:xfrm>
              <a:off x="3275" y="715"/>
              <a:ext cx="681" cy="37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08" name="Line 138"/>
            <p:cNvSpPr>
              <a:spLocks noChangeShapeType="1"/>
            </p:cNvSpPr>
            <p:nvPr/>
          </p:nvSpPr>
          <p:spPr bwMode="auto">
            <a:xfrm>
              <a:off x="3288" y="708"/>
              <a:ext cx="1353" cy="377"/>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09" name="Line 139"/>
            <p:cNvSpPr>
              <a:spLocks noChangeShapeType="1"/>
            </p:cNvSpPr>
            <p:nvPr/>
          </p:nvSpPr>
          <p:spPr bwMode="auto">
            <a:xfrm flipH="1">
              <a:off x="1358" y="707"/>
              <a:ext cx="1933" cy="37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10" name="Line 140"/>
            <p:cNvSpPr>
              <a:spLocks noChangeShapeType="1"/>
            </p:cNvSpPr>
            <p:nvPr/>
          </p:nvSpPr>
          <p:spPr bwMode="auto">
            <a:xfrm>
              <a:off x="3250" y="709"/>
              <a:ext cx="1777" cy="351"/>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2011" name="Text Box 141"/>
            <p:cNvSpPr txBox="1">
              <a:spLocks noChangeArrowheads="1"/>
            </p:cNvSpPr>
            <p:nvPr/>
          </p:nvSpPr>
          <p:spPr bwMode="auto">
            <a:xfrm>
              <a:off x="1542" y="818"/>
              <a:ext cx="350"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062" b="1">
                  <a:solidFill>
                    <a:srgbClr val="000099"/>
                  </a:solidFill>
                  <a:latin typeface="+mn-lt"/>
                  <a:ea typeface="+mn-ea"/>
                </a:rPr>
                <a:t>…</a:t>
              </a:r>
            </a:p>
          </p:txBody>
        </p:sp>
        <p:sp>
          <p:nvSpPr>
            <p:cNvPr id="42012" name="Text Box 207"/>
            <p:cNvSpPr txBox="1">
              <a:spLocks noChangeArrowheads="1"/>
            </p:cNvSpPr>
            <p:nvPr/>
          </p:nvSpPr>
          <p:spPr bwMode="auto">
            <a:xfrm>
              <a:off x="4042" y="817"/>
              <a:ext cx="350"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062" b="1">
                  <a:solidFill>
                    <a:srgbClr val="000099"/>
                  </a:solidFill>
                  <a:latin typeface="+mn-lt"/>
                  <a:ea typeface="+mn-ea"/>
                </a:rPr>
                <a:t>…</a:t>
              </a:r>
            </a:p>
          </p:txBody>
        </p:sp>
      </p:grpSp>
    </p:spTree>
    <p:extLst>
      <p:ext uri="{BB962C8B-B14F-4D97-AF65-F5344CB8AC3E}">
        <p14:creationId xmlns:p14="http://schemas.microsoft.com/office/powerpoint/2010/main" val="3332585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500"/>
                                  </p:stCondLst>
                                  <p:childTnLst>
                                    <p:set>
                                      <p:cBhvr>
                                        <p:cTn id="6" dur="1" fill="hold">
                                          <p:stCondLst>
                                            <p:cond delay="0"/>
                                          </p:stCondLst>
                                        </p:cTn>
                                        <p:tgtEl>
                                          <p:spTgt spid="576725"/>
                                        </p:tgtEl>
                                        <p:attrNameLst>
                                          <p:attrName>style.visibility</p:attrName>
                                        </p:attrNameLst>
                                      </p:cBhvr>
                                      <p:to>
                                        <p:strVal val="visible"/>
                                      </p:to>
                                    </p:set>
                                    <p:animEffect transition="in" filter="wipe(up)">
                                      <p:cBhvr>
                                        <p:cTn id="7" dur="1000"/>
                                        <p:tgtEl>
                                          <p:spTgt spid="576725"/>
                                        </p:tgtEl>
                                      </p:cBhvr>
                                    </p:animEffect>
                                  </p:childTnLst>
                                </p:cTn>
                              </p:par>
                            </p:childTnLst>
                          </p:cTn>
                        </p:par>
                        <p:par>
                          <p:cTn id="8" fill="hold" nodeType="afterGroup">
                            <p:stCondLst>
                              <p:cond delay="1500"/>
                            </p:stCondLst>
                            <p:childTnLst>
                              <p:par>
                                <p:cTn id="9" presetID="22" presetClass="entr" presetSubtype="1" fill="hold" nodeType="afterEffect">
                                  <p:stCondLst>
                                    <p:cond delay="500"/>
                                  </p:stCondLst>
                                  <p:childTnLst>
                                    <p:set>
                                      <p:cBhvr>
                                        <p:cTn id="10" dur="1" fill="hold">
                                          <p:stCondLst>
                                            <p:cond delay="0"/>
                                          </p:stCondLst>
                                        </p:cTn>
                                        <p:tgtEl>
                                          <p:spTgt spid="576726"/>
                                        </p:tgtEl>
                                        <p:attrNameLst>
                                          <p:attrName>style.visibility</p:attrName>
                                        </p:attrNameLst>
                                      </p:cBhvr>
                                      <p:to>
                                        <p:strVal val="visible"/>
                                      </p:to>
                                    </p:set>
                                    <p:animEffect transition="in" filter="wipe(up)">
                                      <p:cBhvr>
                                        <p:cTn id="11" dur="1000"/>
                                        <p:tgtEl>
                                          <p:spTgt spid="576726"/>
                                        </p:tgtEl>
                                      </p:cBhvr>
                                    </p:animEffect>
                                  </p:childTnLst>
                                </p:cTn>
                              </p:par>
                            </p:childTnLst>
                          </p:cTn>
                        </p:par>
                        <p:par>
                          <p:cTn id="12" fill="hold" nodeType="afterGroup">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576727"/>
                                        </p:tgtEl>
                                        <p:attrNameLst>
                                          <p:attrName>style.visibility</p:attrName>
                                        </p:attrNameLst>
                                      </p:cBhvr>
                                      <p:to>
                                        <p:strVal val="visible"/>
                                      </p:to>
                                    </p:set>
                                    <p:animEffect transition="in" filter="wipe(up)">
                                      <p:cBhvr>
                                        <p:cTn id="15" dur="1000"/>
                                        <p:tgtEl>
                                          <p:spTgt spid="576727"/>
                                        </p:tgtEl>
                                      </p:cBhvr>
                                    </p:animEffect>
                                  </p:childTnLst>
                                </p:cTn>
                              </p:par>
                            </p:childTnLst>
                          </p:cTn>
                        </p:par>
                        <p:par>
                          <p:cTn id="16" fill="hold" nodeType="afterGroup">
                            <p:stCondLst>
                              <p:cond delay="4500"/>
                            </p:stCondLst>
                            <p:childTnLst>
                              <p:par>
                                <p:cTn id="17" presetID="22" presetClass="entr" presetSubtype="1" fill="hold" nodeType="afterEffect">
                                  <p:stCondLst>
                                    <p:cond delay="500"/>
                                  </p:stCondLst>
                                  <p:childTnLst>
                                    <p:set>
                                      <p:cBhvr>
                                        <p:cTn id="18" dur="1" fill="hold">
                                          <p:stCondLst>
                                            <p:cond delay="0"/>
                                          </p:stCondLst>
                                        </p:cTn>
                                        <p:tgtEl>
                                          <p:spTgt spid="576728"/>
                                        </p:tgtEl>
                                        <p:attrNameLst>
                                          <p:attrName>style.visibility</p:attrName>
                                        </p:attrNameLst>
                                      </p:cBhvr>
                                      <p:to>
                                        <p:strVal val="visible"/>
                                      </p:to>
                                    </p:set>
                                    <p:animEffect transition="in" filter="wipe(up)">
                                      <p:cBhvr>
                                        <p:cTn id="19" dur="1000"/>
                                        <p:tgtEl>
                                          <p:spTgt spid="576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31"/>
          <p:cNvSpPr>
            <a:spLocks noChangeArrowheads="1"/>
          </p:cNvSpPr>
          <p:nvPr/>
        </p:nvSpPr>
        <p:spPr bwMode="auto">
          <a:xfrm>
            <a:off x="3882547" y="3453408"/>
            <a:ext cx="2538740" cy="1847850"/>
          </a:xfrm>
          <a:prstGeom prst="roundRect">
            <a:avLst>
              <a:gd name="adj" fmla="val 16667"/>
            </a:avLst>
          </a:prstGeom>
          <a:solidFill>
            <a:srgbClr val="33C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latin typeface="Times New Roman" panose="02020603050405020304" pitchFamily="18" charset="0"/>
            </a:endParaRPr>
          </a:p>
        </p:txBody>
      </p:sp>
      <p:sp>
        <p:nvSpPr>
          <p:cNvPr id="1068036" name="Rectangle 4"/>
          <p:cNvSpPr>
            <a:spLocks noGrp="1" noChangeArrowheads="1"/>
          </p:cNvSpPr>
          <p:nvPr>
            <p:ph type="title"/>
          </p:nvPr>
        </p:nvSpPr>
        <p:spPr/>
        <p:txBody>
          <a:bodyPr/>
          <a:lstStyle/>
          <a:p>
            <a:pPr>
              <a:defRPr/>
            </a:pPr>
            <a:r>
              <a:rPr lang="en-US" altLang="zh-CN" dirty="0" smtClean="0">
                <a:latin typeface="Times New Roman" panose="02020603050405020304" pitchFamily="18" charset="0"/>
              </a:rPr>
              <a:t>2.3 </a:t>
            </a:r>
            <a:r>
              <a:rPr lang="zh-CN" altLang="en-US" dirty="0" smtClean="0">
                <a:latin typeface="Times New Roman" panose="02020603050405020304" pitchFamily="18" charset="0"/>
              </a:rPr>
              <a:t>互联网的 </a:t>
            </a:r>
            <a:r>
              <a:rPr lang="en-US" altLang="zh-CN" dirty="0">
                <a:latin typeface="Times New Roman" panose="02020603050405020304" pitchFamily="18" charset="0"/>
              </a:rPr>
              <a:t>DNS </a:t>
            </a:r>
            <a:r>
              <a:rPr lang="zh-CN" altLang="en-US" dirty="0">
                <a:latin typeface="Times New Roman" panose="02020603050405020304" pitchFamily="18" charset="0"/>
              </a:rPr>
              <a:t>域名服务器 </a:t>
            </a:r>
            <a:endParaRPr dirty="0">
              <a:latin typeface="Times New Roman" panose="02020603050405020304" pitchFamily="18" charset="0"/>
            </a:endParaRPr>
          </a:p>
        </p:txBody>
      </p:sp>
      <p:grpSp>
        <p:nvGrpSpPr>
          <p:cNvPr id="46084" name="Group 5"/>
          <p:cNvGrpSpPr>
            <a:grpSpLocks/>
          </p:cNvGrpSpPr>
          <p:nvPr/>
        </p:nvGrpSpPr>
        <p:grpSpPr bwMode="auto">
          <a:xfrm>
            <a:off x="3315808" y="2152650"/>
            <a:ext cx="4154857" cy="466956"/>
            <a:chOff x="2294" y="572"/>
            <a:chExt cx="2450" cy="318"/>
          </a:xfrm>
        </p:grpSpPr>
        <p:sp>
          <p:nvSpPr>
            <p:cNvPr id="46117" name="Line 6"/>
            <p:cNvSpPr>
              <a:spLocks noChangeShapeType="1"/>
            </p:cNvSpPr>
            <p:nvPr/>
          </p:nvSpPr>
          <p:spPr bwMode="auto">
            <a:xfrm flipV="1">
              <a:off x="2294" y="572"/>
              <a:ext cx="1089" cy="31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118" name="Line 7"/>
            <p:cNvSpPr>
              <a:spLocks noChangeShapeType="1"/>
            </p:cNvSpPr>
            <p:nvPr/>
          </p:nvSpPr>
          <p:spPr bwMode="auto">
            <a:xfrm>
              <a:off x="3474" y="572"/>
              <a:ext cx="0" cy="31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119" name="Line 8"/>
            <p:cNvSpPr>
              <a:spLocks noChangeShapeType="1"/>
            </p:cNvSpPr>
            <p:nvPr/>
          </p:nvSpPr>
          <p:spPr bwMode="auto">
            <a:xfrm flipH="1" flipV="1">
              <a:off x="3565" y="572"/>
              <a:ext cx="1179" cy="31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grpSp>
      <p:sp>
        <p:nvSpPr>
          <p:cNvPr id="46085" name="Rectangle 9"/>
          <p:cNvSpPr>
            <a:spLocks noChangeArrowheads="1"/>
          </p:cNvSpPr>
          <p:nvPr/>
        </p:nvSpPr>
        <p:spPr bwMode="auto">
          <a:xfrm>
            <a:off x="4522308" y="1681758"/>
            <a:ext cx="1692493" cy="458666"/>
          </a:xfrm>
          <a:prstGeom prst="rect">
            <a:avLst/>
          </a:prstGeom>
          <a:solidFill>
            <a:srgbClr val="FFC000"/>
          </a:solidFill>
          <a:ln>
            <a:noFill/>
          </a:ln>
          <a:effectLst>
            <a:outerShdw dist="35921" dir="2700000" algn="ctr" rotWithShape="0">
              <a:schemeClr val="bg2"/>
            </a:outerShdw>
          </a:effectLst>
          <a:extLst/>
        </p:spPr>
        <p:txBody>
          <a:bodyPr wrap="none" anchor="ctr"/>
          <a:lstStyle/>
          <a:p>
            <a:pPr algn="ctr" eaLnBrk="1" hangingPunct="1"/>
            <a:r>
              <a:rPr kumimoji="1" lang="zh-CN" altLang="en-US" sz="1846" b="1">
                <a:latin typeface="Times New Roman" panose="02020603050405020304" pitchFamily="18" charset="0"/>
              </a:rPr>
              <a:t>根域名服务器</a:t>
            </a:r>
          </a:p>
        </p:txBody>
      </p:sp>
      <p:sp>
        <p:nvSpPr>
          <p:cNvPr id="46086" name="Rectangle 10"/>
          <p:cNvSpPr>
            <a:spLocks noChangeArrowheads="1"/>
          </p:cNvSpPr>
          <p:nvPr/>
        </p:nvSpPr>
        <p:spPr bwMode="auto">
          <a:xfrm>
            <a:off x="2394431" y="2619606"/>
            <a:ext cx="1662546" cy="458665"/>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eaLnBrk="1" hangingPunct="1"/>
            <a:r>
              <a:rPr kumimoji="1" lang="en-US" altLang="zh-CN" sz="1846" b="1" dirty="0">
                <a:latin typeface="Times New Roman" panose="02020603050405020304" pitchFamily="18" charset="0"/>
              </a:rPr>
              <a:t>org </a:t>
            </a:r>
            <a:r>
              <a:rPr kumimoji="1" lang="zh-CN" altLang="en-US" sz="1846" b="1" dirty="0">
                <a:latin typeface="Times New Roman" panose="02020603050405020304" pitchFamily="18" charset="0"/>
              </a:rPr>
              <a:t>域名服务器</a:t>
            </a:r>
          </a:p>
        </p:txBody>
      </p:sp>
      <p:sp>
        <p:nvSpPr>
          <p:cNvPr id="46087" name="Rectangle 11"/>
          <p:cNvSpPr>
            <a:spLocks noChangeArrowheads="1"/>
          </p:cNvSpPr>
          <p:nvPr/>
        </p:nvSpPr>
        <p:spPr bwMode="auto">
          <a:xfrm>
            <a:off x="4522309" y="2619606"/>
            <a:ext cx="1674580" cy="458665"/>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eaLnBrk="1" hangingPunct="1"/>
            <a:r>
              <a:rPr kumimoji="1" lang="en-US" altLang="zh-CN" sz="1846" b="1" dirty="0">
                <a:latin typeface="Times New Roman" panose="02020603050405020304" pitchFamily="18" charset="0"/>
              </a:rPr>
              <a:t>com </a:t>
            </a:r>
            <a:r>
              <a:rPr kumimoji="1" lang="zh-CN" altLang="en-US" sz="1846" b="1" dirty="0">
                <a:latin typeface="Times New Roman" panose="02020603050405020304" pitchFamily="18" charset="0"/>
              </a:rPr>
              <a:t>域名服务器</a:t>
            </a:r>
          </a:p>
        </p:txBody>
      </p:sp>
      <p:sp>
        <p:nvSpPr>
          <p:cNvPr id="46088" name="Rectangle 12"/>
          <p:cNvSpPr>
            <a:spLocks noChangeArrowheads="1"/>
          </p:cNvSpPr>
          <p:nvPr/>
        </p:nvSpPr>
        <p:spPr bwMode="auto">
          <a:xfrm>
            <a:off x="6682896" y="2619606"/>
            <a:ext cx="1692493" cy="458665"/>
          </a:xfrm>
          <a:prstGeom prst="rect">
            <a:avLst/>
          </a:prstGeom>
          <a:solidFill>
            <a:srgbClr val="CC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dirty="0" err="1">
                <a:latin typeface="Times New Roman" panose="02020603050405020304" pitchFamily="18" charset="0"/>
              </a:rPr>
              <a:t>edu</a:t>
            </a:r>
            <a:r>
              <a:rPr kumimoji="1" lang="en-US" altLang="zh-CN" sz="1846" b="1" dirty="0">
                <a:latin typeface="Times New Roman" panose="02020603050405020304" pitchFamily="18" charset="0"/>
              </a:rPr>
              <a:t> </a:t>
            </a:r>
            <a:r>
              <a:rPr kumimoji="1" lang="zh-CN" altLang="en-US" sz="1846" b="1" dirty="0">
                <a:latin typeface="Times New Roman" panose="02020603050405020304" pitchFamily="18" charset="0"/>
              </a:rPr>
              <a:t>域名服务器</a:t>
            </a:r>
          </a:p>
        </p:txBody>
      </p:sp>
      <p:grpSp>
        <p:nvGrpSpPr>
          <p:cNvPr id="46089" name="Group 13"/>
          <p:cNvGrpSpPr>
            <a:grpSpLocks/>
          </p:cNvGrpSpPr>
          <p:nvPr/>
        </p:nvGrpSpPr>
        <p:grpSpPr bwMode="auto">
          <a:xfrm>
            <a:off x="7159146" y="3078269"/>
            <a:ext cx="769871" cy="230066"/>
            <a:chOff x="2875" y="1143"/>
            <a:chExt cx="330" cy="132"/>
          </a:xfrm>
        </p:grpSpPr>
        <p:sp>
          <p:nvSpPr>
            <p:cNvPr id="46113" name="Line 14"/>
            <p:cNvSpPr>
              <a:spLocks noChangeShapeType="1"/>
            </p:cNvSpPr>
            <p:nvPr/>
          </p:nvSpPr>
          <p:spPr bwMode="auto">
            <a:xfrm>
              <a:off x="3061"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114" name="Line 15"/>
            <p:cNvSpPr>
              <a:spLocks noChangeShapeType="1"/>
            </p:cNvSpPr>
            <p:nvPr/>
          </p:nvSpPr>
          <p:spPr bwMode="auto">
            <a:xfrm>
              <a:off x="3050" y="1143"/>
              <a:ext cx="37" cy="129"/>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115" name="Line 16"/>
            <p:cNvSpPr>
              <a:spLocks noChangeShapeType="1"/>
            </p:cNvSpPr>
            <p:nvPr/>
          </p:nvSpPr>
          <p:spPr bwMode="auto">
            <a:xfrm flipH="1">
              <a:off x="2875"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116" name="Line 17"/>
            <p:cNvSpPr>
              <a:spLocks noChangeShapeType="1"/>
            </p:cNvSpPr>
            <p:nvPr/>
          </p:nvSpPr>
          <p:spPr bwMode="auto">
            <a:xfrm flipH="1">
              <a:off x="2980" y="1143"/>
              <a:ext cx="54" cy="126"/>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grpSp>
      <p:sp>
        <p:nvSpPr>
          <p:cNvPr id="46090" name="Text Box 18"/>
          <p:cNvSpPr txBox="1">
            <a:spLocks noChangeArrowheads="1"/>
          </p:cNvSpPr>
          <p:nvPr/>
        </p:nvSpPr>
        <p:spPr bwMode="auto">
          <a:xfrm>
            <a:off x="8389458" y="2303083"/>
            <a:ext cx="678981" cy="71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4062" dirty="0">
                <a:latin typeface="Times New Roman" panose="02020603050405020304" pitchFamily="18" charset="0"/>
                <a:ea typeface="+mn-ea"/>
              </a:rPr>
              <a:t>…</a:t>
            </a:r>
          </a:p>
        </p:txBody>
      </p:sp>
      <p:grpSp>
        <p:nvGrpSpPr>
          <p:cNvPr id="46091" name="Group 19"/>
          <p:cNvGrpSpPr>
            <a:grpSpLocks/>
          </p:cNvGrpSpPr>
          <p:nvPr/>
        </p:nvGrpSpPr>
        <p:grpSpPr bwMode="auto">
          <a:xfrm>
            <a:off x="2842733" y="3078269"/>
            <a:ext cx="769871" cy="230066"/>
            <a:chOff x="2875" y="1143"/>
            <a:chExt cx="330" cy="132"/>
          </a:xfrm>
        </p:grpSpPr>
        <p:sp>
          <p:nvSpPr>
            <p:cNvPr id="46109" name="Line 20"/>
            <p:cNvSpPr>
              <a:spLocks noChangeShapeType="1"/>
            </p:cNvSpPr>
            <p:nvPr/>
          </p:nvSpPr>
          <p:spPr bwMode="auto">
            <a:xfrm>
              <a:off x="3061"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110" name="Line 21"/>
            <p:cNvSpPr>
              <a:spLocks noChangeShapeType="1"/>
            </p:cNvSpPr>
            <p:nvPr/>
          </p:nvSpPr>
          <p:spPr bwMode="auto">
            <a:xfrm>
              <a:off x="3050" y="1143"/>
              <a:ext cx="37" cy="129"/>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111" name="Line 22"/>
            <p:cNvSpPr>
              <a:spLocks noChangeShapeType="1"/>
            </p:cNvSpPr>
            <p:nvPr/>
          </p:nvSpPr>
          <p:spPr bwMode="auto">
            <a:xfrm flipH="1">
              <a:off x="2875"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112" name="Line 23"/>
            <p:cNvSpPr>
              <a:spLocks noChangeShapeType="1"/>
            </p:cNvSpPr>
            <p:nvPr/>
          </p:nvSpPr>
          <p:spPr bwMode="auto">
            <a:xfrm flipH="1">
              <a:off x="2980" y="1143"/>
              <a:ext cx="54" cy="126"/>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grpSp>
      <p:sp>
        <p:nvSpPr>
          <p:cNvPr id="46092" name="Line 24"/>
          <p:cNvSpPr>
            <a:spLocks noChangeShapeType="1"/>
          </p:cNvSpPr>
          <p:nvPr/>
        </p:nvSpPr>
        <p:spPr bwMode="auto">
          <a:xfrm>
            <a:off x="5533546" y="3078269"/>
            <a:ext cx="334527" cy="230066"/>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093" name="Line 25"/>
          <p:cNvSpPr>
            <a:spLocks noChangeShapeType="1"/>
          </p:cNvSpPr>
          <p:nvPr/>
        </p:nvSpPr>
        <p:spPr bwMode="auto">
          <a:xfrm>
            <a:off x="5506558" y="3078271"/>
            <a:ext cx="87069" cy="225669"/>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094" name="Line 26"/>
          <p:cNvSpPr>
            <a:spLocks noChangeShapeType="1"/>
          </p:cNvSpPr>
          <p:nvPr/>
        </p:nvSpPr>
        <p:spPr bwMode="auto">
          <a:xfrm flipH="1">
            <a:off x="5081108" y="3078269"/>
            <a:ext cx="336055" cy="230066"/>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095" name="Line 27"/>
          <p:cNvSpPr>
            <a:spLocks noChangeShapeType="1"/>
          </p:cNvSpPr>
          <p:nvPr/>
        </p:nvSpPr>
        <p:spPr bwMode="auto">
          <a:xfrm flipH="1">
            <a:off x="5208108" y="3078270"/>
            <a:ext cx="250513" cy="616927"/>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096" name="Rectangle 29"/>
          <p:cNvSpPr>
            <a:spLocks noChangeArrowheads="1"/>
          </p:cNvSpPr>
          <p:nvPr/>
        </p:nvSpPr>
        <p:spPr bwMode="auto">
          <a:xfrm>
            <a:off x="4282598" y="4612529"/>
            <a:ext cx="1694020" cy="534865"/>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r>
              <a:rPr lang="en-US" altLang="zh-CN" sz="1846" b="1">
                <a:latin typeface="Times New Roman" panose="02020603050405020304" pitchFamily="18" charset="0"/>
              </a:rPr>
              <a:t>y.abc.com</a:t>
            </a:r>
          </a:p>
          <a:p>
            <a:pPr algn="ctr" eaLnBrk="1" hangingPunct="1"/>
            <a:r>
              <a:rPr lang="zh-CN" altLang="en-US" sz="1846" b="1">
                <a:latin typeface="Times New Roman" panose="02020603050405020304" pitchFamily="18" charset="0"/>
              </a:rPr>
              <a:t>域名服务器</a:t>
            </a:r>
          </a:p>
        </p:txBody>
      </p:sp>
      <p:sp>
        <p:nvSpPr>
          <p:cNvPr id="46097" name="Line 30"/>
          <p:cNvSpPr>
            <a:spLocks noChangeShapeType="1"/>
          </p:cNvSpPr>
          <p:nvPr/>
        </p:nvSpPr>
        <p:spPr bwMode="auto">
          <a:xfrm>
            <a:off x="5160483" y="4150932"/>
            <a:ext cx="0" cy="46013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098" name="Line 32"/>
          <p:cNvSpPr>
            <a:spLocks noChangeShapeType="1"/>
          </p:cNvSpPr>
          <p:nvPr/>
        </p:nvSpPr>
        <p:spPr bwMode="auto">
          <a:xfrm flipH="1" flipV="1">
            <a:off x="6100283" y="3881302"/>
            <a:ext cx="1238820" cy="167054"/>
          </a:xfrm>
          <a:prstGeom prst="line">
            <a:avLst/>
          </a:prstGeom>
          <a:noFill/>
          <a:ln w="2857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099" name="Text Box 33"/>
          <p:cNvSpPr txBox="1">
            <a:spLocks noChangeArrowheads="1"/>
          </p:cNvSpPr>
          <p:nvPr/>
        </p:nvSpPr>
        <p:spPr bwMode="auto">
          <a:xfrm>
            <a:off x="7243439" y="3800706"/>
            <a:ext cx="1871986"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846" b="1" dirty="0" err="1">
                <a:latin typeface="Times New Roman" panose="02020603050405020304" pitchFamily="18" charset="0"/>
                <a:ea typeface="+mn-ea"/>
              </a:rPr>
              <a:t>abc</a:t>
            </a:r>
            <a:r>
              <a:rPr lang="en-US" altLang="zh-CN" sz="1846" b="1" dirty="0">
                <a:latin typeface="Times New Roman" panose="02020603050405020304" pitchFamily="18" charset="0"/>
                <a:ea typeface="+mn-ea"/>
              </a:rPr>
              <a:t> </a:t>
            </a:r>
            <a:r>
              <a:rPr lang="zh-CN" altLang="en-US" sz="1846" b="1" dirty="0">
                <a:latin typeface="Times New Roman" panose="02020603050405020304" pitchFamily="18" charset="0"/>
                <a:ea typeface="+mn-ea"/>
              </a:rPr>
              <a:t>公司有两个</a:t>
            </a:r>
          </a:p>
          <a:p>
            <a:pPr algn="ctr" eaLnBrk="1" hangingPunct="1"/>
            <a:r>
              <a:rPr lang="zh-CN" altLang="en-US" sz="1846" b="1" dirty="0">
                <a:latin typeface="Times New Roman" panose="02020603050405020304" pitchFamily="18" charset="0"/>
                <a:ea typeface="+mn-ea"/>
              </a:rPr>
              <a:t>权限域名服务器</a:t>
            </a:r>
          </a:p>
        </p:txBody>
      </p:sp>
      <p:grpSp>
        <p:nvGrpSpPr>
          <p:cNvPr id="46100" name="Group 34"/>
          <p:cNvGrpSpPr>
            <a:grpSpLocks/>
          </p:cNvGrpSpPr>
          <p:nvPr/>
        </p:nvGrpSpPr>
        <p:grpSpPr bwMode="auto">
          <a:xfrm>
            <a:off x="90008" y="2465740"/>
            <a:ext cx="9053992" cy="766397"/>
            <a:chOff x="158" y="799"/>
            <a:chExt cx="5444" cy="454"/>
          </a:xfrm>
        </p:grpSpPr>
        <p:sp>
          <p:nvSpPr>
            <p:cNvPr id="46107" name="Line 35"/>
            <p:cNvSpPr>
              <a:spLocks noChangeShapeType="1"/>
            </p:cNvSpPr>
            <p:nvPr/>
          </p:nvSpPr>
          <p:spPr bwMode="auto">
            <a:xfrm>
              <a:off x="158" y="799"/>
              <a:ext cx="5444"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latin typeface="Times New Roman" panose="02020603050405020304" pitchFamily="18" charset="0"/>
              </a:endParaRPr>
            </a:p>
          </p:txBody>
        </p:sp>
        <p:sp>
          <p:nvSpPr>
            <p:cNvPr id="46108" name="Line 36"/>
            <p:cNvSpPr>
              <a:spLocks noChangeShapeType="1"/>
            </p:cNvSpPr>
            <p:nvPr/>
          </p:nvSpPr>
          <p:spPr bwMode="auto">
            <a:xfrm>
              <a:off x="158" y="1253"/>
              <a:ext cx="5444"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latin typeface="Times New Roman" panose="02020603050405020304" pitchFamily="18" charset="0"/>
              </a:endParaRPr>
            </a:p>
          </p:txBody>
        </p:sp>
      </p:grpSp>
      <p:sp>
        <p:nvSpPr>
          <p:cNvPr id="46101" name="Text Box 37"/>
          <p:cNvSpPr txBox="1">
            <a:spLocks noChangeArrowheads="1"/>
          </p:cNvSpPr>
          <p:nvPr/>
        </p:nvSpPr>
        <p:spPr bwMode="auto">
          <a:xfrm>
            <a:off x="-39783" y="4014652"/>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2400" b="1" dirty="0" smtClean="0">
                <a:latin typeface="Times New Roman" panose="02020603050405020304" pitchFamily="18" charset="0"/>
                <a:ea typeface="+mn-ea"/>
              </a:rPr>
              <a:t>权威域名</a:t>
            </a:r>
            <a:r>
              <a:rPr lang="zh-CN" altLang="en-US" sz="2400" b="1" dirty="0">
                <a:latin typeface="Times New Roman" panose="02020603050405020304" pitchFamily="18" charset="0"/>
                <a:ea typeface="+mn-ea"/>
              </a:rPr>
              <a:t>服务器</a:t>
            </a:r>
          </a:p>
        </p:txBody>
      </p:sp>
      <p:sp>
        <p:nvSpPr>
          <p:cNvPr id="46102" name="Text Box 38"/>
          <p:cNvSpPr txBox="1">
            <a:spLocks noChangeArrowheads="1"/>
          </p:cNvSpPr>
          <p:nvPr/>
        </p:nvSpPr>
        <p:spPr bwMode="auto">
          <a:xfrm>
            <a:off x="104586" y="1829763"/>
            <a:ext cx="20409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2400" b="1" dirty="0">
                <a:latin typeface="Times New Roman" panose="02020603050405020304" pitchFamily="18" charset="0"/>
                <a:ea typeface="+mn-ea"/>
              </a:rPr>
              <a:t>根域名服务器</a:t>
            </a:r>
          </a:p>
        </p:txBody>
      </p:sp>
      <p:sp>
        <p:nvSpPr>
          <p:cNvPr id="46103" name="Text Box 39"/>
          <p:cNvSpPr txBox="1">
            <a:spLocks noChangeArrowheads="1"/>
          </p:cNvSpPr>
          <p:nvPr/>
        </p:nvSpPr>
        <p:spPr bwMode="auto">
          <a:xfrm>
            <a:off x="-40577" y="2648914"/>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2400" b="1" dirty="0">
                <a:latin typeface="Times New Roman" panose="02020603050405020304" pitchFamily="18" charset="0"/>
                <a:ea typeface="+mn-ea"/>
              </a:rPr>
              <a:t>顶级域名服务器</a:t>
            </a:r>
          </a:p>
        </p:txBody>
      </p:sp>
      <p:sp>
        <p:nvSpPr>
          <p:cNvPr id="46104" name="Line 40"/>
          <p:cNvSpPr>
            <a:spLocks noChangeShapeType="1"/>
          </p:cNvSpPr>
          <p:nvPr/>
        </p:nvSpPr>
        <p:spPr bwMode="auto">
          <a:xfrm>
            <a:off x="2317271" y="1700808"/>
            <a:ext cx="0" cy="360045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Times New Roman" panose="02020603050405020304" pitchFamily="18" charset="0"/>
            </a:endParaRPr>
          </a:p>
        </p:txBody>
      </p:sp>
      <p:sp>
        <p:nvSpPr>
          <p:cNvPr id="46105" name="Line 41"/>
          <p:cNvSpPr>
            <a:spLocks noChangeShapeType="1"/>
          </p:cNvSpPr>
          <p:nvPr/>
        </p:nvSpPr>
        <p:spPr bwMode="auto">
          <a:xfrm flipH="1">
            <a:off x="6076471" y="4304797"/>
            <a:ext cx="1267843" cy="608134"/>
          </a:xfrm>
          <a:prstGeom prst="line">
            <a:avLst/>
          </a:prstGeom>
          <a:noFill/>
          <a:ln w="2857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46106" name="Rectangle 43"/>
          <p:cNvSpPr>
            <a:spLocks noChangeArrowheads="1"/>
          </p:cNvSpPr>
          <p:nvPr/>
        </p:nvSpPr>
        <p:spPr bwMode="auto">
          <a:xfrm>
            <a:off x="4271482" y="3692268"/>
            <a:ext cx="1694021" cy="534865"/>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r>
              <a:rPr lang="en-US" altLang="zh-CN" sz="1846" b="1">
                <a:latin typeface="Times New Roman" panose="02020603050405020304" pitchFamily="18" charset="0"/>
              </a:rPr>
              <a:t>abc.com</a:t>
            </a:r>
          </a:p>
          <a:p>
            <a:pPr algn="ctr" eaLnBrk="1" hangingPunct="1"/>
            <a:r>
              <a:rPr lang="zh-CN" altLang="en-US" sz="1846" b="1">
                <a:latin typeface="Times New Roman" panose="02020603050405020304" pitchFamily="18" charset="0"/>
              </a:rPr>
              <a:t>域名服务器</a:t>
            </a:r>
          </a:p>
        </p:txBody>
      </p:sp>
      <p:sp>
        <p:nvSpPr>
          <p:cNvPr id="40" name="Text Box 37"/>
          <p:cNvSpPr txBox="1">
            <a:spLocks noChangeArrowheads="1"/>
          </p:cNvSpPr>
          <p:nvPr/>
        </p:nvSpPr>
        <p:spPr bwMode="auto">
          <a:xfrm>
            <a:off x="0" y="5795551"/>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2400" b="1" dirty="0" smtClean="0">
                <a:latin typeface="Times New Roman" panose="02020603050405020304" pitchFamily="18" charset="0"/>
                <a:ea typeface="+mn-ea"/>
              </a:rPr>
              <a:t>本地域名</a:t>
            </a:r>
            <a:r>
              <a:rPr lang="zh-CN" altLang="en-US" sz="2400" b="1" dirty="0">
                <a:latin typeface="Times New Roman" panose="02020603050405020304" pitchFamily="18" charset="0"/>
                <a:ea typeface="+mn-ea"/>
              </a:rPr>
              <a:t>服务器</a:t>
            </a:r>
          </a:p>
        </p:txBody>
      </p:sp>
      <p:sp>
        <p:nvSpPr>
          <p:cNvPr id="2" name="矩形 1"/>
          <p:cNvSpPr/>
          <p:nvPr/>
        </p:nvSpPr>
        <p:spPr>
          <a:xfrm>
            <a:off x="216708" y="1014827"/>
            <a:ext cx="1816699" cy="520308"/>
          </a:xfrm>
          <a:prstGeom prst="rect">
            <a:avLst/>
          </a:prstGeom>
          <a:solidFill>
            <a:srgbClr val="FFFF99"/>
          </a:solidFill>
          <a:ln w="190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四种类型</a:t>
            </a:r>
            <a:endParaRPr lang="zh-CN" altLang="en-US" sz="2800" dirty="0">
              <a:solidFill>
                <a:schemeClr val="tx1"/>
              </a:solidFill>
            </a:endParaRPr>
          </a:p>
        </p:txBody>
      </p:sp>
    </p:spTree>
    <p:extLst>
      <p:ext uri="{BB962C8B-B14F-4D97-AF65-F5344CB8AC3E}">
        <p14:creationId xmlns:p14="http://schemas.microsoft.com/office/powerpoint/2010/main" val="364606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如何创建一个网络应用？</a:t>
            </a:r>
            <a:endParaRPr lang="zh-CN" altLang="en-US" dirty="0"/>
          </a:p>
        </p:txBody>
      </p:sp>
      <p:sp>
        <p:nvSpPr>
          <p:cNvPr id="3" name="内容占位符 2"/>
          <p:cNvSpPr>
            <a:spLocks noGrp="1"/>
          </p:cNvSpPr>
          <p:nvPr>
            <p:ph idx="1"/>
          </p:nvPr>
        </p:nvSpPr>
        <p:spPr>
          <a:xfrm>
            <a:off x="330200" y="894080"/>
            <a:ext cx="5504291" cy="5811520"/>
          </a:xfrm>
        </p:spPr>
        <p:txBody>
          <a:bodyPr>
            <a:normAutofit fontScale="92500" lnSpcReduction="10000"/>
          </a:bodyPr>
          <a:lstStyle/>
          <a:p>
            <a:pPr marL="0" indent="0">
              <a:lnSpc>
                <a:spcPct val="110000"/>
              </a:lnSpc>
              <a:buNone/>
            </a:pPr>
            <a:r>
              <a:rPr lang="zh-CN" altLang="en-US" sz="3500" dirty="0" smtClean="0">
                <a:solidFill>
                  <a:srgbClr val="CC0000"/>
                </a:solidFill>
                <a:latin typeface="Times New Roman" panose="02020603050405020304" pitchFamily="18" charset="0"/>
              </a:rPr>
              <a:t>编写应用程序软件</a:t>
            </a:r>
            <a:r>
              <a:rPr lang="en-US" altLang="zh-CN" sz="3500" dirty="0" smtClean="0">
                <a:solidFill>
                  <a:srgbClr val="CC0000"/>
                </a:solidFill>
                <a:latin typeface="Times New Roman" panose="02020603050405020304" pitchFamily="18" charset="0"/>
              </a:rPr>
              <a:t>:</a:t>
            </a:r>
            <a:endParaRPr lang="en-US" altLang="zh-CN" sz="3500" dirty="0">
              <a:solidFill>
                <a:srgbClr val="CC0000"/>
              </a:solidFill>
              <a:latin typeface="Times New Roman" panose="02020603050405020304" pitchFamily="18" charset="0"/>
            </a:endParaRPr>
          </a:p>
          <a:p>
            <a:pPr>
              <a:lnSpc>
                <a:spcPct val="110000"/>
              </a:lnSpc>
              <a:buFont typeface="Arial" panose="020B0604020202020204" pitchFamily="34" charset="0"/>
              <a:buChar char="•"/>
            </a:pPr>
            <a:r>
              <a:rPr lang="zh-CN" altLang="en-US" sz="3000" dirty="0" smtClean="0">
                <a:latin typeface="Times New Roman" panose="02020603050405020304" pitchFamily="18" charset="0"/>
              </a:rPr>
              <a:t>运行在</a:t>
            </a:r>
            <a:r>
              <a:rPr lang="en-US" altLang="zh-CN" sz="3000" dirty="0" smtClean="0">
                <a:latin typeface="Times New Roman" panose="02020603050405020304" pitchFamily="18" charset="0"/>
              </a:rPr>
              <a:t>(</a:t>
            </a:r>
            <a:r>
              <a:rPr lang="en-US" altLang="zh-CN" sz="3000" dirty="0">
                <a:latin typeface="Times New Roman" panose="02020603050405020304" pitchFamily="18" charset="0"/>
              </a:rPr>
              <a:t>different) </a:t>
            </a:r>
            <a:r>
              <a:rPr lang="zh-CN" altLang="en-US" sz="3000" dirty="0" smtClean="0">
                <a:latin typeface="Times New Roman" panose="02020603050405020304" pitchFamily="18" charset="0"/>
              </a:rPr>
              <a:t>端系统上</a:t>
            </a:r>
            <a:endParaRPr lang="en-US" altLang="zh-CN" sz="3000" i="1" dirty="0">
              <a:latin typeface="Times New Roman" panose="02020603050405020304" pitchFamily="18" charset="0"/>
            </a:endParaRPr>
          </a:p>
          <a:p>
            <a:pPr>
              <a:lnSpc>
                <a:spcPct val="110000"/>
              </a:lnSpc>
              <a:buFont typeface="Arial" panose="020B0604020202020204" pitchFamily="34" charset="0"/>
              <a:buChar char="•"/>
            </a:pPr>
            <a:r>
              <a:rPr lang="zh-CN" altLang="en-US" sz="3000" dirty="0" smtClean="0">
                <a:latin typeface="Times New Roman" panose="02020603050405020304" pitchFamily="18" charset="0"/>
              </a:rPr>
              <a:t>通过网络进行交互</a:t>
            </a:r>
            <a:endParaRPr lang="en-US" altLang="zh-CN" sz="3000" dirty="0">
              <a:latin typeface="Times New Roman" panose="02020603050405020304" pitchFamily="18" charset="0"/>
            </a:endParaRPr>
          </a:p>
          <a:p>
            <a:pPr>
              <a:lnSpc>
                <a:spcPct val="110000"/>
              </a:lnSpc>
              <a:buFont typeface="Arial" panose="020B0604020202020204" pitchFamily="34" charset="0"/>
              <a:buChar char="•"/>
            </a:pPr>
            <a:r>
              <a:rPr lang="en-US" altLang="zh-CN" sz="3000" dirty="0">
                <a:latin typeface="Times New Roman" panose="02020603050405020304" pitchFamily="18" charset="0"/>
              </a:rPr>
              <a:t>e.g., </a:t>
            </a:r>
            <a:r>
              <a:rPr lang="en-US" altLang="zh-CN" sz="3000" dirty="0" smtClean="0">
                <a:latin typeface="Times New Roman" panose="02020603050405020304" pitchFamily="18" charset="0"/>
              </a:rPr>
              <a:t>web</a:t>
            </a:r>
            <a:r>
              <a:rPr lang="zh-CN" altLang="en-US" sz="3000" dirty="0" smtClean="0">
                <a:latin typeface="Times New Roman" panose="02020603050405020304" pitchFamily="18" charset="0"/>
              </a:rPr>
              <a:t>应用，</a:t>
            </a:r>
            <a:r>
              <a:rPr lang="en-US" altLang="zh-CN" sz="3000" dirty="0" smtClean="0">
                <a:latin typeface="Times New Roman" panose="02020603050405020304" pitchFamily="18" charset="0"/>
              </a:rPr>
              <a:t> web </a:t>
            </a:r>
            <a:r>
              <a:rPr lang="zh-CN" altLang="en-US" sz="3000" dirty="0" smtClean="0">
                <a:latin typeface="Times New Roman" panose="02020603050405020304" pitchFamily="18" charset="0"/>
              </a:rPr>
              <a:t>服务器和客户端的通信</a:t>
            </a:r>
            <a:endParaRPr lang="en-US" altLang="zh-CN" sz="3000" dirty="0" smtClean="0">
              <a:latin typeface="Times New Roman" panose="02020603050405020304" pitchFamily="18" charset="0"/>
            </a:endParaRPr>
          </a:p>
          <a:p>
            <a:pPr marL="0" indent="0">
              <a:lnSpc>
                <a:spcPct val="110000"/>
              </a:lnSpc>
              <a:buNone/>
            </a:pPr>
            <a:r>
              <a:rPr lang="zh-CN" altLang="en-US" dirty="0" smtClean="0">
                <a:solidFill>
                  <a:srgbClr val="CC0000"/>
                </a:solidFill>
                <a:latin typeface="Times New Roman" panose="02020603050405020304" pitchFamily="18" charset="0"/>
              </a:rPr>
              <a:t>注意：无需对网络</a:t>
            </a:r>
            <a:r>
              <a:rPr lang="zh-CN" altLang="en-US" dirty="0" smtClean="0">
                <a:solidFill>
                  <a:srgbClr val="CC0000"/>
                </a:solidFill>
              </a:rPr>
              <a:t>核心设备进行编程。</a:t>
            </a:r>
            <a:endParaRPr lang="en-US" altLang="zh-CN" dirty="0">
              <a:solidFill>
                <a:srgbClr val="CC0000"/>
              </a:solidFill>
            </a:endParaRPr>
          </a:p>
          <a:p>
            <a:pPr>
              <a:lnSpc>
                <a:spcPct val="110000"/>
              </a:lnSpc>
            </a:pPr>
            <a:r>
              <a:rPr lang="zh-CN" altLang="en-US" dirty="0" smtClean="0"/>
              <a:t>应用程序不运行在网络核心设备上。</a:t>
            </a:r>
            <a:endParaRPr lang="en-US" altLang="zh-CN" dirty="0"/>
          </a:p>
          <a:p>
            <a:pPr>
              <a:lnSpc>
                <a:spcPct val="110000"/>
              </a:lnSpc>
            </a:pPr>
            <a:r>
              <a:rPr lang="zh-CN" altLang="en-US" dirty="0" smtClean="0"/>
              <a:t>应用程序安装在端系统上，也促进了应用程序快速开发部署。</a:t>
            </a:r>
            <a:endParaRPr lang="en-US" altLang="zh-CN" dirty="0"/>
          </a:p>
          <a:p>
            <a:endParaRPr lang="zh-CN" altLang="en-US" dirty="0"/>
          </a:p>
        </p:txBody>
      </p:sp>
      <p:grpSp>
        <p:nvGrpSpPr>
          <p:cNvPr id="412" name="Group 1037"/>
          <p:cNvGrpSpPr>
            <a:grpSpLocks/>
          </p:cNvGrpSpPr>
          <p:nvPr/>
        </p:nvGrpSpPr>
        <p:grpSpPr bwMode="auto">
          <a:xfrm>
            <a:off x="5176838" y="1647825"/>
            <a:ext cx="3540125" cy="4545016"/>
            <a:chOff x="3277" y="974"/>
            <a:chExt cx="2230" cy="2863"/>
          </a:xfrm>
        </p:grpSpPr>
        <p:sp>
          <p:nvSpPr>
            <p:cNvPr id="442" name="Freeform 1038"/>
            <p:cNvSpPr>
              <a:spLocks/>
            </p:cNvSpPr>
            <p:nvPr/>
          </p:nvSpPr>
          <p:spPr bwMode="auto">
            <a:xfrm>
              <a:off x="3277" y="1079"/>
              <a:ext cx="1094" cy="675"/>
            </a:xfrm>
            <a:custGeom>
              <a:avLst/>
              <a:gdLst>
                <a:gd name="T0" fmla="*/ 1388 w 1036"/>
                <a:gd name="T1" fmla="*/ 11 h 675"/>
                <a:gd name="T2" fmla="*/ 837 w 1036"/>
                <a:gd name="T3" fmla="*/ 53 h 675"/>
                <a:gd name="T4" fmla="*/ 442 w 1036"/>
                <a:gd name="T5" fmla="*/ 129 h 675"/>
                <a:gd name="T6" fmla="*/ 329 w 1036"/>
                <a:gd name="T7" fmla="*/ 229 h 675"/>
                <a:gd name="T8" fmla="*/ 45 w 1036"/>
                <a:gd name="T9" fmla="*/ 297 h 675"/>
                <a:gd name="T10" fmla="*/ 37 w 1036"/>
                <a:gd name="T11" fmla="*/ 459 h 675"/>
                <a:gd name="T12" fmla="*/ 282 w 1036"/>
                <a:gd name="T13" fmla="*/ 489 h 675"/>
                <a:gd name="T14" fmla="*/ 984 w 1036"/>
                <a:gd name="T15" fmla="*/ 489 h 675"/>
                <a:gd name="T16" fmla="*/ 1281 w 1036"/>
                <a:gd name="T17" fmla="*/ 555 h 675"/>
                <a:gd name="T18" fmla="*/ 1612 w 1036"/>
                <a:gd name="T19" fmla="*/ 657 h 675"/>
                <a:gd name="T20" fmla="*/ 1865 w 1036"/>
                <a:gd name="T21" fmla="*/ 661 h 675"/>
                <a:gd name="T22" fmla="*/ 2039 w 1036"/>
                <a:gd name="T23" fmla="*/ 603 h 675"/>
                <a:gd name="T24" fmla="*/ 2128 w 1036"/>
                <a:gd name="T25" fmla="*/ 445 h 675"/>
                <a:gd name="T26" fmla="*/ 2183 w 1036"/>
                <a:gd name="T27" fmla="*/ 291 h 675"/>
                <a:gd name="T28" fmla="*/ 2189 w 1036"/>
                <a:gd name="T29" fmla="*/ 107 h 675"/>
                <a:gd name="T30" fmla="*/ 2001 w 1036"/>
                <a:gd name="T31" fmla="*/ 17 h 675"/>
                <a:gd name="T32" fmla="*/ 1662 w 1036"/>
                <a:gd name="T33" fmla="*/ 3 h 675"/>
                <a:gd name="T34" fmla="*/ 1388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nvGrpSpPr>
            <p:cNvPr id="443" name="Group 1039"/>
            <p:cNvGrpSpPr>
              <a:grpSpLocks/>
            </p:cNvGrpSpPr>
            <p:nvPr/>
          </p:nvGrpSpPr>
          <p:grpSpPr bwMode="auto">
            <a:xfrm>
              <a:off x="3383" y="1920"/>
              <a:ext cx="919" cy="588"/>
              <a:chOff x="2889" y="1631"/>
              <a:chExt cx="980" cy="743"/>
            </a:xfrm>
          </p:grpSpPr>
          <p:sp>
            <p:nvSpPr>
              <p:cNvPr id="818" name="Rectangle 1040"/>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819" name="AutoShape 1041"/>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gn="ctr">
                  <a:lnSpc>
                    <a:spcPct val="100000"/>
                  </a:lnSpc>
                  <a:spcBef>
                    <a:spcPct val="0"/>
                  </a:spcBef>
                  <a:buClrTx/>
                  <a:buSzTx/>
                  <a:buFontTx/>
                  <a:buNone/>
                </a:pPr>
                <a:endParaRPr lang="zh-CN" altLang="zh-CN" sz="2400">
                  <a:solidFill>
                    <a:srgbClr val="00CCFF"/>
                  </a:solidFill>
                  <a:latin typeface="Arial" panose="020B0604020202020204" pitchFamily="34" charset="0"/>
                </a:endParaRPr>
              </a:p>
            </p:txBody>
          </p:sp>
        </p:grpSp>
        <p:sp>
          <p:nvSpPr>
            <p:cNvPr id="444" name="Freeform 1042"/>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45" name="Line 1043"/>
            <p:cNvSpPr>
              <a:spLocks noChangeShapeType="1"/>
            </p:cNvSpPr>
            <p:nvPr/>
          </p:nvSpPr>
          <p:spPr bwMode="auto">
            <a:xfrm rot="-5400000">
              <a:off x="4942" y="3252"/>
              <a:ext cx="330" cy="88"/>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46" name="Line 1044"/>
            <p:cNvSpPr>
              <a:spLocks noChangeShapeType="1"/>
            </p:cNvSpPr>
            <p:nvPr/>
          </p:nvSpPr>
          <p:spPr bwMode="auto">
            <a:xfrm rot="5400000" flipV="1">
              <a:off x="5034" y="3429"/>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47" name="Line 1045"/>
            <p:cNvSpPr>
              <a:spLocks noChangeShapeType="1"/>
            </p:cNvSpPr>
            <p:nvPr/>
          </p:nvSpPr>
          <p:spPr bwMode="auto">
            <a:xfrm rot="-5400000">
              <a:off x="5151" y="3225"/>
              <a:ext cx="0" cy="7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48" name="Line 1047"/>
            <p:cNvSpPr>
              <a:spLocks noChangeShapeType="1"/>
            </p:cNvSpPr>
            <p:nvPr/>
          </p:nvSpPr>
          <p:spPr bwMode="auto">
            <a:xfrm>
              <a:off x="3843" y="3009"/>
              <a:ext cx="12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49" name="Line 1048"/>
            <p:cNvSpPr>
              <a:spLocks noChangeShapeType="1"/>
            </p:cNvSpPr>
            <p:nvPr/>
          </p:nvSpPr>
          <p:spPr bwMode="auto">
            <a:xfrm flipV="1">
              <a:off x="3680" y="3155"/>
              <a:ext cx="248"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50" name="Line 1051"/>
            <p:cNvSpPr>
              <a:spLocks noChangeShapeType="1"/>
            </p:cNvSpPr>
            <p:nvPr/>
          </p:nvSpPr>
          <p:spPr bwMode="auto">
            <a:xfrm flipH="1">
              <a:off x="3948" y="3208"/>
              <a:ext cx="96" cy="11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51" name="Line 1052"/>
            <p:cNvSpPr>
              <a:spLocks noChangeShapeType="1"/>
            </p:cNvSpPr>
            <p:nvPr/>
          </p:nvSpPr>
          <p:spPr bwMode="auto">
            <a:xfrm flipH="1" flipV="1">
              <a:off x="4144" y="3212"/>
              <a:ext cx="53" cy="11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52" name="Line 1053"/>
            <p:cNvSpPr>
              <a:spLocks noChangeShapeType="1"/>
            </p:cNvSpPr>
            <p:nvPr/>
          </p:nvSpPr>
          <p:spPr bwMode="auto">
            <a:xfrm>
              <a:off x="4248" y="3185"/>
              <a:ext cx="317" cy="17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53" name="Line 1054"/>
            <p:cNvSpPr>
              <a:spLocks noChangeShapeType="1"/>
            </p:cNvSpPr>
            <p:nvPr/>
          </p:nvSpPr>
          <p:spPr bwMode="auto">
            <a:xfrm>
              <a:off x="3898" y="3025"/>
              <a:ext cx="56" cy="6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54" name="Line 1055"/>
            <p:cNvSpPr>
              <a:spLocks noChangeShapeType="1"/>
            </p:cNvSpPr>
            <p:nvPr/>
          </p:nvSpPr>
          <p:spPr bwMode="auto">
            <a:xfrm>
              <a:off x="3809" y="2257"/>
              <a:ext cx="148"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55" name="Line 1056"/>
            <p:cNvSpPr>
              <a:spLocks noChangeShapeType="1"/>
            </p:cNvSpPr>
            <p:nvPr/>
          </p:nvSpPr>
          <p:spPr bwMode="auto">
            <a:xfrm flipV="1">
              <a:off x="3711" y="2354"/>
              <a:ext cx="106" cy="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nvGrpSpPr>
            <p:cNvPr id="456" name="Group 1057"/>
            <p:cNvGrpSpPr>
              <a:grpSpLocks/>
            </p:cNvGrpSpPr>
            <p:nvPr/>
          </p:nvGrpSpPr>
          <p:grpSpPr bwMode="auto">
            <a:xfrm>
              <a:off x="3535" y="2207"/>
              <a:ext cx="319" cy="222"/>
              <a:chOff x="2967" y="478"/>
              <a:chExt cx="788" cy="625"/>
            </a:xfrm>
          </p:grpSpPr>
          <p:pic>
            <p:nvPicPr>
              <p:cNvPr id="816" name="Picture 10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7" name="Picture 1059" descr="antenna_radiation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7" name="Freeform 1060"/>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58" name="Freeform 1061"/>
            <p:cNvSpPr>
              <a:spLocks/>
            </p:cNvSpPr>
            <p:nvPr/>
          </p:nvSpPr>
          <p:spPr bwMode="auto">
            <a:xfrm>
              <a:off x="4417" y="1263"/>
              <a:ext cx="1090" cy="709"/>
            </a:xfrm>
            <a:custGeom>
              <a:avLst/>
              <a:gdLst>
                <a:gd name="T0" fmla="*/ 60286 w 765"/>
                <a:gd name="T1" fmla="*/ 4345 h 459"/>
                <a:gd name="T2" fmla="*/ 40854 w 765"/>
                <a:gd name="T3" fmla="*/ 30856 h 459"/>
                <a:gd name="T4" fmla="*/ 13667 w 765"/>
                <a:gd name="T5" fmla="*/ 43916 h 459"/>
                <a:gd name="T6" fmla="*/ 1953 w 765"/>
                <a:gd name="T7" fmla="*/ 147986 h 459"/>
                <a:gd name="T8" fmla="*/ 25562 w 765"/>
                <a:gd name="T9" fmla="*/ 195530 h 459"/>
                <a:gd name="T10" fmla="*/ 49138 w 765"/>
                <a:gd name="T11" fmla="*/ 187417 h 459"/>
                <a:gd name="T12" fmla="*/ 82940 w 765"/>
                <a:gd name="T13" fmla="*/ 195530 h 459"/>
                <a:gd name="T14" fmla="*/ 99250 w 765"/>
                <a:gd name="T15" fmla="*/ 190991 h 459"/>
                <a:gd name="T16" fmla="*/ 106833 w 765"/>
                <a:gd name="T17" fmla="*/ 163869 h 459"/>
                <a:gd name="T18" fmla="*/ 106646 w 765"/>
                <a:gd name="T19" fmla="*/ 69556 h 459"/>
                <a:gd name="T20" fmla="*/ 94120 w 765"/>
                <a:gd name="T21" fmla="*/ 15173 h 459"/>
                <a:gd name="T22" fmla="*/ 60286 w 765"/>
                <a:gd name="T23" fmla="*/ 4345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59" name="Line 1062"/>
            <p:cNvSpPr>
              <a:spLocks noChangeShapeType="1"/>
            </p:cNvSpPr>
            <p:nvPr/>
          </p:nvSpPr>
          <p:spPr bwMode="auto">
            <a:xfrm>
              <a:off x="4659" y="2404"/>
              <a:ext cx="103" cy="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60" name="Line 1063"/>
            <p:cNvSpPr>
              <a:spLocks noChangeShapeType="1"/>
            </p:cNvSpPr>
            <p:nvPr/>
          </p:nvSpPr>
          <p:spPr bwMode="auto">
            <a:xfrm>
              <a:off x="4720" y="2354"/>
              <a:ext cx="17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61" name="Line 1064"/>
            <p:cNvSpPr>
              <a:spLocks noChangeShapeType="1"/>
            </p:cNvSpPr>
            <p:nvPr/>
          </p:nvSpPr>
          <p:spPr bwMode="auto">
            <a:xfrm flipV="1">
              <a:off x="4869" y="2408"/>
              <a:ext cx="85"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62" name="Line 1065"/>
            <p:cNvSpPr>
              <a:spLocks noChangeShapeType="1"/>
            </p:cNvSpPr>
            <p:nvPr/>
          </p:nvSpPr>
          <p:spPr bwMode="auto">
            <a:xfrm>
              <a:off x="4235" y="1632"/>
              <a:ext cx="321" cy="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63" name="Line 1066"/>
            <p:cNvSpPr>
              <a:spLocks noChangeShapeType="1"/>
            </p:cNvSpPr>
            <p:nvPr/>
          </p:nvSpPr>
          <p:spPr bwMode="auto">
            <a:xfrm>
              <a:off x="4635" y="2961"/>
              <a:ext cx="246" cy="11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64" name="Line 1067"/>
            <p:cNvSpPr>
              <a:spLocks noChangeShapeType="1"/>
            </p:cNvSpPr>
            <p:nvPr/>
          </p:nvSpPr>
          <p:spPr bwMode="auto">
            <a:xfrm flipV="1">
              <a:off x="4244" y="2953"/>
              <a:ext cx="203" cy="1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65" name="Line 1068"/>
            <p:cNvSpPr>
              <a:spLocks noChangeShapeType="1"/>
            </p:cNvSpPr>
            <p:nvPr/>
          </p:nvSpPr>
          <p:spPr bwMode="auto">
            <a:xfrm flipV="1">
              <a:off x="4271" y="3137"/>
              <a:ext cx="6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66" name="Line 1069"/>
            <p:cNvSpPr>
              <a:spLocks noChangeShapeType="1"/>
            </p:cNvSpPr>
            <p:nvPr/>
          </p:nvSpPr>
          <p:spPr bwMode="auto">
            <a:xfrm flipV="1">
              <a:off x="4773" y="1572"/>
              <a:ext cx="78" cy="5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67" name="Line 1070"/>
            <p:cNvSpPr>
              <a:spLocks noChangeShapeType="1"/>
            </p:cNvSpPr>
            <p:nvPr/>
          </p:nvSpPr>
          <p:spPr bwMode="auto">
            <a:xfrm>
              <a:off x="4665" y="1681"/>
              <a:ext cx="0" cy="5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68" name="Line 1071"/>
            <p:cNvSpPr>
              <a:spLocks noChangeShapeType="1"/>
            </p:cNvSpPr>
            <p:nvPr/>
          </p:nvSpPr>
          <p:spPr bwMode="auto">
            <a:xfrm flipV="1">
              <a:off x="4773" y="1616"/>
              <a:ext cx="166" cy="18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69" name="Line 1072"/>
            <p:cNvSpPr>
              <a:spLocks noChangeShapeType="1"/>
            </p:cNvSpPr>
            <p:nvPr/>
          </p:nvSpPr>
          <p:spPr bwMode="auto">
            <a:xfrm>
              <a:off x="5003" y="1615"/>
              <a:ext cx="0" cy="1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70" name="Line 1073"/>
            <p:cNvSpPr>
              <a:spLocks noChangeShapeType="1"/>
            </p:cNvSpPr>
            <p:nvPr/>
          </p:nvSpPr>
          <p:spPr bwMode="auto">
            <a:xfrm>
              <a:off x="4785" y="1808"/>
              <a:ext cx="11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71" name="Line 1074"/>
            <p:cNvSpPr>
              <a:spLocks noChangeShapeType="1"/>
            </p:cNvSpPr>
            <p:nvPr/>
          </p:nvSpPr>
          <p:spPr bwMode="auto">
            <a:xfrm>
              <a:off x="5134" y="1802"/>
              <a:ext cx="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72" name="Line 1075"/>
            <p:cNvSpPr>
              <a:spLocks noChangeShapeType="1"/>
            </p:cNvSpPr>
            <p:nvPr/>
          </p:nvSpPr>
          <p:spPr bwMode="auto">
            <a:xfrm flipH="1">
              <a:off x="4596" y="1850"/>
              <a:ext cx="62" cy="44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73" name="Line 1076"/>
            <p:cNvSpPr>
              <a:spLocks noChangeShapeType="1"/>
            </p:cNvSpPr>
            <p:nvPr/>
          </p:nvSpPr>
          <p:spPr bwMode="auto">
            <a:xfrm flipH="1">
              <a:off x="4969" y="1850"/>
              <a:ext cx="70" cy="45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74" name="Line 1077"/>
            <p:cNvSpPr>
              <a:spLocks noChangeShapeType="1"/>
            </p:cNvSpPr>
            <p:nvPr/>
          </p:nvSpPr>
          <p:spPr bwMode="auto">
            <a:xfrm flipV="1">
              <a:off x="4581" y="2569"/>
              <a:ext cx="143" cy="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75" name="Line 1078"/>
            <p:cNvSpPr>
              <a:spLocks noChangeShapeType="1"/>
            </p:cNvSpPr>
            <p:nvPr/>
          </p:nvSpPr>
          <p:spPr bwMode="auto">
            <a:xfrm>
              <a:off x="5257" y="1801"/>
              <a:ext cx="112"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nvGrpSpPr>
            <p:cNvPr id="476" name="Group 1079"/>
            <p:cNvGrpSpPr>
              <a:grpSpLocks/>
            </p:cNvGrpSpPr>
            <p:nvPr/>
          </p:nvGrpSpPr>
          <p:grpSpPr bwMode="auto">
            <a:xfrm>
              <a:off x="3810" y="1163"/>
              <a:ext cx="294" cy="391"/>
              <a:chOff x="1653" y="3023"/>
              <a:chExt cx="622" cy="911"/>
            </a:xfrm>
          </p:grpSpPr>
          <p:sp>
            <p:nvSpPr>
              <p:cNvPr id="799" name="Line 270"/>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800" name="Line 271"/>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801" name="Line 272"/>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802" name="Line 273"/>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803" name="Line 274"/>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804" name="Line 275"/>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805" name="Line 276"/>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806" name="Line 277"/>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807" name="Line 278"/>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808" name="Line 279"/>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809" name="Line 280"/>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810" name="Line 281"/>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811" name="Line 282"/>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812" name="Line 283"/>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813" name="Line 284"/>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814" name="Oval 1095"/>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pic>
            <p:nvPicPr>
              <p:cNvPr id="815" name="Picture 1096" descr="cell_tower_radiation_gr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7" name="Group 1097"/>
            <p:cNvGrpSpPr>
              <a:grpSpLocks/>
            </p:cNvGrpSpPr>
            <p:nvPr/>
          </p:nvGrpSpPr>
          <p:grpSpPr bwMode="auto">
            <a:xfrm>
              <a:off x="3962" y="1516"/>
              <a:ext cx="286" cy="160"/>
              <a:chOff x="3843" y="1516"/>
              <a:chExt cx="286" cy="160"/>
            </a:xfrm>
          </p:grpSpPr>
          <p:sp>
            <p:nvSpPr>
              <p:cNvPr id="790" name="Line 1098"/>
              <p:cNvSpPr>
                <a:spLocks noChangeShapeType="1"/>
              </p:cNvSpPr>
              <p:nvPr/>
            </p:nvSpPr>
            <p:spPr bwMode="auto">
              <a:xfrm>
                <a:off x="3843" y="1516"/>
                <a:ext cx="96" cy="6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91"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92"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gn="ct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93"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794" name="Group 1102"/>
              <p:cNvGrpSpPr>
                <a:grpSpLocks/>
              </p:cNvGrpSpPr>
              <p:nvPr/>
            </p:nvGrpSpPr>
            <p:grpSpPr bwMode="auto">
              <a:xfrm>
                <a:off x="3932" y="1587"/>
                <a:ext cx="138" cy="33"/>
                <a:chOff x="2468" y="1332"/>
                <a:chExt cx="310" cy="60"/>
              </a:xfrm>
            </p:grpSpPr>
            <p:sp>
              <p:nvSpPr>
                <p:cNvPr id="797" name="Freeform 11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98" name="Freeform 11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sp>
            <p:nvSpPr>
              <p:cNvPr id="795" name="Line 1105"/>
              <p:cNvSpPr>
                <a:spLocks noChangeShapeType="1"/>
              </p:cNvSpPr>
              <p:nvPr/>
            </p:nvSpPr>
            <p:spPr bwMode="auto">
              <a:xfrm>
                <a:off x="3884" y="1602"/>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96" name="Line 1106"/>
              <p:cNvSpPr>
                <a:spLocks noChangeShapeType="1"/>
              </p:cNvSpPr>
              <p:nvPr/>
            </p:nvSpPr>
            <p:spPr bwMode="auto">
              <a:xfrm>
                <a:off x="4127" y="1604"/>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grpSp>
          <p:nvGrpSpPr>
            <p:cNvPr id="478" name="Group 1107"/>
            <p:cNvGrpSpPr>
              <a:grpSpLocks/>
            </p:cNvGrpSpPr>
            <p:nvPr/>
          </p:nvGrpSpPr>
          <p:grpSpPr bwMode="auto">
            <a:xfrm>
              <a:off x="4537" y="1570"/>
              <a:ext cx="246" cy="110"/>
              <a:chOff x="4334" y="1470"/>
              <a:chExt cx="246" cy="107"/>
            </a:xfrm>
          </p:grpSpPr>
          <p:sp>
            <p:nvSpPr>
              <p:cNvPr id="78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8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gn="ct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8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785" name="Group 1111"/>
              <p:cNvGrpSpPr>
                <a:grpSpLocks/>
              </p:cNvGrpSpPr>
              <p:nvPr/>
            </p:nvGrpSpPr>
            <p:grpSpPr bwMode="auto">
              <a:xfrm>
                <a:off x="4383" y="1488"/>
                <a:ext cx="138" cy="33"/>
                <a:chOff x="2468" y="1332"/>
                <a:chExt cx="310" cy="60"/>
              </a:xfrm>
            </p:grpSpPr>
            <p:sp>
              <p:nvSpPr>
                <p:cNvPr id="788" name="Freeform 111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89" name="Freeform 111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sp>
            <p:nvSpPr>
              <p:cNvPr id="786" name="Line 1114"/>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87" name="Line 1115"/>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grpSp>
          <p:nvGrpSpPr>
            <p:cNvPr id="479" name="Group 1116"/>
            <p:cNvGrpSpPr>
              <a:grpSpLocks/>
            </p:cNvGrpSpPr>
            <p:nvPr/>
          </p:nvGrpSpPr>
          <p:grpSpPr bwMode="auto">
            <a:xfrm>
              <a:off x="4544" y="1736"/>
              <a:ext cx="246" cy="110"/>
              <a:chOff x="4334" y="1470"/>
              <a:chExt cx="246" cy="107"/>
            </a:xfrm>
          </p:grpSpPr>
          <p:sp>
            <p:nvSpPr>
              <p:cNvPr id="77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7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gn="ct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7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777" name="Group 1120"/>
              <p:cNvGrpSpPr>
                <a:grpSpLocks/>
              </p:cNvGrpSpPr>
              <p:nvPr/>
            </p:nvGrpSpPr>
            <p:grpSpPr bwMode="auto">
              <a:xfrm>
                <a:off x="4383" y="1488"/>
                <a:ext cx="138" cy="33"/>
                <a:chOff x="2468" y="1332"/>
                <a:chExt cx="310" cy="60"/>
              </a:xfrm>
            </p:grpSpPr>
            <p:sp>
              <p:nvSpPr>
                <p:cNvPr id="780" name="Freeform 112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81" name="Freeform 112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sp>
            <p:nvSpPr>
              <p:cNvPr id="778" name="Line 1123"/>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79" name="Line 1124"/>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grpSp>
          <p:nvGrpSpPr>
            <p:cNvPr id="480" name="Group 1125"/>
            <p:cNvGrpSpPr>
              <a:grpSpLocks/>
            </p:cNvGrpSpPr>
            <p:nvPr/>
          </p:nvGrpSpPr>
          <p:grpSpPr bwMode="auto">
            <a:xfrm>
              <a:off x="4890" y="1737"/>
              <a:ext cx="246" cy="110"/>
              <a:chOff x="4334" y="1470"/>
              <a:chExt cx="246" cy="107"/>
            </a:xfrm>
          </p:grpSpPr>
          <p:sp>
            <p:nvSpPr>
              <p:cNvPr id="76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6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gn="ct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6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769" name="Group 1129"/>
              <p:cNvGrpSpPr>
                <a:grpSpLocks/>
              </p:cNvGrpSpPr>
              <p:nvPr/>
            </p:nvGrpSpPr>
            <p:grpSpPr bwMode="auto">
              <a:xfrm>
                <a:off x="4383" y="1488"/>
                <a:ext cx="138" cy="33"/>
                <a:chOff x="2468" y="1332"/>
                <a:chExt cx="310" cy="60"/>
              </a:xfrm>
            </p:grpSpPr>
            <p:sp>
              <p:nvSpPr>
                <p:cNvPr id="772" name="Freeform 113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73" name="Freeform 113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sp>
            <p:nvSpPr>
              <p:cNvPr id="770" name="Line 1132"/>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71" name="Line 1133"/>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grpSp>
          <p:nvGrpSpPr>
            <p:cNvPr id="481" name="Group 1134"/>
            <p:cNvGrpSpPr>
              <a:grpSpLocks/>
            </p:cNvGrpSpPr>
            <p:nvPr/>
          </p:nvGrpSpPr>
          <p:grpSpPr bwMode="auto">
            <a:xfrm>
              <a:off x="4844" y="1507"/>
              <a:ext cx="246" cy="110"/>
              <a:chOff x="4334" y="1470"/>
              <a:chExt cx="246" cy="107"/>
            </a:xfrm>
          </p:grpSpPr>
          <p:sp>
            <p:nvSpPr>
              <p:cNvPr id="75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5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gn="ct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6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761" name="Group 1138"/>
              <p:cNvGrpSpPr>
                <a:grpSpLocks/>
              </p:cNvGrpSpPr>
              <p:nvPr/>
            </p:nvGrpSpPr>
            <p:grpSpPr bwMode="auto">
              <a:xfrm>
                <a:off x="4383" y="1488"/>
                <a:ext cx="138" cy="33"/>
                <a:chOff x="2468" y="1332"/>
                <a:chExt cx="310" cy="60"/>
              </a:xfrm>
            </p:grpSpPr>
            <p:sp>
              <p:nvSpPr>
                <p:cNvPr id="764" name="Freeform 113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65" name="Freeform 114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sp>
            <p:nvSpPr>
              <p:cNvPr id="762" name="Line 1141"/>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63" name="Line 1142"/>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grpSp>
          <p:nvGrpSpPr>
            <p:cNvPr id="482" name="Group 1143"/>
            <p:cNvGrpSpPr>
              <a:grpSpLocks/>
            </p:cNvGrpSpPr>
            <p:nvPr/>
          </p:nvGrpSpPr>
          <p:grpSpPr bwMode="auto">
            <a:xfrm>
              <a:off x="4856" y="2296"/>
              <a:ext cx="309" cy="130"/>
              <a:chOff x="4334" y="1470"/>
              <a:chExt cx="246" cy="107"/>
            </a:xfrm>
          </p:grpSpPr>
          <p:sp>
            <p:nvSpPr>
              <p:cNvPr id="75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5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gn="ct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5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753" name="Group 1147"/>
              <p:cNvGrpSpPr>
                <a:grpSpLocks/>
              </p:cNvGrpSpPr>
              <p:nvPr/>
            </p:nvGrpSpPr>
            <p:grpSpPr bwMode="auto">
              <a:xfrm>
                <a:off x="4383" y="1488"/>
                <a:ext cx="138" cy="33"/>
                <a:chOff x="2468" y="1332"/>
                <a:chExt cx="310" cy="60"/>
              </a:xfrm>
            </p:grpSpPr>
            <p:sp>
              <p:nvSpPr>
                <p:cNvPr id="756" name="Freeform 11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57" name="Freeform 11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sp>
            <p:nvSpPr>
              <p:cNvPr id="754" name="Line 1150"/>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55" name="Line 1151"/>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sp>
          <p:nvSpPr>
            <p:cNvPr id="483" name="Line 1152"/>
            <p:cNvSpPr>
              <a:spLocks noChangeShapeType="1"/>
            </p:cNvSpPr>
            <p:nvPr/>
          </p:nvSpPr>
          <p:spPr bwMode="auto">
            <a:xfrm>
              <a:off x="4049" y="2358"/>
              <a:ext cx="42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nvGrpSpPr>
            <p:cNvPr id="484" name="Group 1153"/>
            <p:cNvGrpSpPr>
              <a:grpSpLocks/>
            </p:cNvGrpSpPr>
            <p:nvPr/>
          </p:nvGrpSpPr>
          <p:grpSpPr bwMode="auto">
            <a:xfrm>
              <a:off x="4446" y="2288"/>
              <a:ext cx="309" cy="130"/>
              <a:chOff x="4334" y="1470"/>
              <a:chExt cx="246" cy="107"/>
            </a:xfrm>
          </p:grpSpPr>
          <p:sp>
            <p:nvSpPr>
              <p:cNvPr id="74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4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gn="ct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4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745" name="Group 1157"/>
              <p:cNvGrpSpPr>
                <a:grpSpLocks/>
              </p:cNvGrpSpPr>
              <p:nvPr/>
            </p:nvGrpSpPr>
            <p:grpSpPr bwMode="auto">
              <a:xfrm>
                <a:off x="4383" y="1488"/>
                <a:ext cx="138" cy="33"/>
                <a:chOff x="2468" y="1332"/>
                <a:chExt cx="310" cy="60"/>
              </a:xfrm>
            </p:grpSpPr>
            <p:sp>
              <p:nvSpPr>
                <p:cNvPr id="748" name="Freeform 115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49" name="Freeform 115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sp>
            <p:nvSpPr>
              <p:cNvPr id="746" name="Line 1160"/>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47" name="Line 1161"/>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grpSp>
          <p:nvGrpSpPr>
            <p:cNvPr id="485" name="Group 1162"/>
            <p:cNvGrpSpPr>
              <a:grpSpLocks/>
            </p:cNvGrpSpPr>
            <p:nvPr/>
          </p:nvGrpSpPr>
          <p:grpSpPr bwMode="auto">
            <a:xfrm>
              <a:off x="4642" y="2464"/>
              <a:ext cx="309" cy="130"/>
              <a:chOff x="4334" y="1470"/>
              <a:chExt cx="246" cy="107"/>
            </a:xfrm>
          </p:grpSpPr>
          <p:sp>
            <p:nvSpPr>
              <p:cNvPr id="73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3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gn="ct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3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737" name="Group 1166"/>
              <p:cNvGrpSpPr>
                <a:grpSpLocks/>
              </p:cNvGrpSpPr>
              <p:nvPr/>
            </p:nvGrpSpPr>
            <p:grpSpPr bwMode="auto">
              <a:xfrm>
                <a:off x="4383" y="1488"/>
                <a:ext cx="138" cy="33"/>
                <a:chOff x="2468" y="1332"/>
                <a:chExt cx="310" cy="60"/>
              </a:xfrm>
            </p:grpSpPr>
            <p:sp>
              <p:nvSpPr>
                <p:cNvPr id="740" name="Freeform 116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41" name="Freeform 116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sp>
            <p:nvSpPr>
              <p:cNvPr id="738" name="Line 1169"/>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39" name="Line 1170"/>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grpSp>
          <p:nvGrpSpPr>
            <p:cNvPr id="486" name="Group 1171"/>
            <p:cNvGrpSpPr>
              <a:grpSpLocks/>
            </p:cNvGrpSpPr>
            <p:nvPr/>
          </p:nvGrpSpPr>
          <p:grpSpPr bwMode="auto">
            <a:xfrm>
              <a:off x="4800" y="3029"/>
              <a:ext cx="393" cy="154"/>
              <a:chOff x="4334" y="1470"/>
              <a:chExt cx="246" cy="107"/>
            </a:xfrm>
          </p:grpSpPr>
          <p:sp>
            <p:nvSpPr>
              <p:cNvPr id="72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2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gn="ct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2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729" name="Group 1175"/>
              <p:cNvGrpSpPr>
                <a:grpSpLocks/>
              </p:cNvGrpSpPr>
              <p:nvPr/>
            </p:nvGrpSpPr>
            <p:grpSpPr bwMode="auto">
              <a:xfrm>
                <a:off x="4383" y="1488"/>
                <a:ext cx="138" cy="33"/>
                <a:chOff x="2468" y="1332"/>
                <a:chExt cx="310" cy="60"/>
              </a:xfrm>
            </p:grpSpPr>
            <p:sp>
              <p:nvSpPr>
                <p:cNvPr id="732" name="Freeform 117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33" name="Freeform 117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sp>
            <p:nvSpPr>
              <p:cNvPr id="730" name="Line 1178"/>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31" name="Line 1179"/>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grpSp>
          <p:nvGrpSpPr>
            <p:cNvPr id="487" name="Group 1180"/>
            <p:cNvGrpSpPr>
              <a:grpSpLocks/>
            </p:cNvGrpSpPr>
            <p:nvPr/>
          </p:nvGrpSpPr>
          <p:grpSpPr bwMode="auto">
            <a:xfrm>
              <a:off x="4406" y="2841"/>
              <a:ext cx="393" cy="154"/>
              <a:chOff x="4334" y="1470"/>
              <a:chExt cx="246" cy="107"/>
            </a:xfrm>
          </p:grpSpPr>
          <p:sp>
            <p:nvSpPr>
              <p:cNvPr id="71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1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gn="ct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2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721" name="Group 1184"/>
              <p:cNvGrpSpPr>
                <a:grpSpLocks/>
              </p:cNvGrpSpPr>
              <p:nvPr/>
            </p:nvGrpSpPr>
            <p:grpSpPr bwMode="auto">
              <a:xfrm>
                <a:off x="4383" y="1488"/>
                <a:ext cx="138" cy="33"/>
                <a:chOff x="2468" y="1332"/>
                <a:chExt cx="310" cy="60"/>
              </a:xfrm>
            </p:grpSpPr>
            <p:sp>
              <p:nvSpPr>
                <p:cNvPr id="724" name="Freeform 118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25" name="Freeform 118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sp>
            <p:nvSpPr>
              <p:cNvPr id="722" name="Line 1187"/>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23" name="Line 1188"/>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grpSp>
          <p:nvGrpSpPr>
            <p:cNvPr id="488" name="Group 1189"/>
            <p:cNvGrpSpPr>
              <a:grpSpLocks/>
            </p:cNvGrpSpPr>
            <p:nvPr/>
          </p:nvGrpSpPr>
          <p:grpSpPr bwMode="auto">
            <a:xfrm>
              <a:off x="3950" y="3057"/>
              <a:ext cx="393" cy="154"/>
              <a:chOff x="4334" y="1470"/>
              <a:chExt cx="246" cy="107"/>
            </a:xfrm>
          </p:grpSpPr>
          <p:sp>
            <p:nvSpPr>
              <p:cNvPr id="71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1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gn="ct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1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713" name="Group 1193"/>
              <p:cNvGrpSpPr>
                <a:grpSpLocks/>
              </p:cNvGrpSpPr>
              <p:nvPr/>
            </p:nvGrpSpPr>
            <p:grpSpPr bwMode="auto">
              <a:xfrm>
                <a:off x="4383" y="1488"/>
                <a:ext cx="138" cy="33"/>
                <a:chOff x="2468" y="1332"/>
                <a:chExt cx="310" cy="60"/>
              </a:xfrm>
            </p:grpSpPr>
            <p:sp>
              <p:nvSpPr>
                <p:cNvPr id="716" name="Freeform 119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17" name="Freeform 119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sp>
            <p:nvSpPr>
              <p:cNvPr id="714" name="Line 1196"/>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15" name="Line 1197"/>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grpSp>
          <p:nvGrpSpPr>
            <p:cNvPr id="489" name="Group 1198"/>
            <p:cNvGrpSpPr>
              <a:grpSpLocks/>
            </p:cNvGrpSpPr>
            <p:nvPr/>
          </p:nvGrpSpPr>
          <p:grpSpPr bwMode="auto">
            <a:xfrm>
              <a:off x="3812" y="2311"/>
              <a:ext cx="246" cy="109"/>
              <a:chOff x="4334" y="1470"/>
              <a:chExt cx="246" cy="107"/>
            </a:xfrm>
          </p:grpSpPr>
          <p:sp>
            <p:nvSpPr>
              <p:cNvPr id="70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0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gn="ct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0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705" name="Group 1202"/>
              <p:cNvGrpSpPr>
                <a:grpSpLocks/>
              </p:cNvGrpSpPr>
              <p:nvPr/>
            </p:nvGrpSpPr>
            <p:grpSpPr bwMode="auto">
              <a:xfrm>
                <a:off x="4383" y="1488"/>
                <a:ext cx="138" cy="33"/>
                <a:chOff x="2468" y="1332"/>
                <a:chExt cx="310" cy="60"/>
              </a:xfrm>
            </p:grpSpPr>
            <p:sp>
              <p:nvSpPr>
                <p:cNvPr id="708" name="Freeform 12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09" name="Freeform 12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sp>
            <p:nvSpPr>
              <p:cNvPr id="706" name="Line 1205"/>
              <p:cNvSpPr>
                <a:spLocks noChangeShapeType="1"/>
              </p:cNvSpPr>
              <p:nvPr/>
            </p:nvSpPr>
            <p:spPr bwMode="auto">
              <a:xfrm>
                <a:off x="4335" y="1503"/>
                <a:ext cx="0" cy="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07" name="Line 1206"/>
              <p:cNvSpPr>
                <a:spLocks noChangeShapeType="1"/>
              </p:cNvSpPr>
              <p:nvPr/>
            </p:nvSpPr>
            <p:spPr bwMode="auto">
              <a:xfrm>
                <a:off x="4578" y="1505"/>
                <a:ext cx="0" cy="4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grpSp>
          <p:nvGrpSpPr>
            <p:cNvPr id="490" name="Group 1207"/>
            <p:cNvGrpSpPr>
              <a:grpSpLocks/>
            </p:cNvGrpSpPr>
            <p:nvPr/>
          </p:nvGrpSpPr>
          <p:grpSpPr bwMode="auto">
            <a:xfrm>
              <a:off x="4511" y="3142"/>
              <a:ext cx="281" cy="265"/>
              <a:chOff x="5072" y="3611"/>
              <a:chExt cx="459" cy="380"/>
            </a:xfrm>
          </p:grpSpPr>
          <p:grpSp>
            <p:nvGrpSpPr>
              <p:cNvPr id="688" name="Group 1208"/>
              <p:cNvGrpSpPr>
                <a:grpSpLocks/>
              </p:cNvGrpSpPr>
              <p:nvPr/>
            </p:nvGrpSpPr>
            <p:grpSpPr bwMode="auto">
              <a:xfrm>
                <a:off x="5144" y="3611"/>
                <a:ext cx="387" cy="99"/>
                <a:chOff x="5030" y="2639"/>
                <a:chExt cx="387" cy="99"/>
              </a:xfrm>
            </p:grpSpPr>
            <p:sp>
              <p:nvSpPr>
                <p:cNvPr id="690" name="Freeform 1209"/>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91" name="Freeform 1210"/>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92" name="Freeform 1211"/>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93" name="Freeform 1212"/>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94" name="Freeform 1213"/>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95" name="Freeform 1214"/>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96" name="Freeform 1215"/>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97" name="Freeform 1216"/>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98" name="Freeform 1217"/>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99" name="Freeform 1218"/>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00" name="Freeform 1219"/>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701" name="Freeform 1220"/>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pic>
            <p:nvPicPr>
              <p:cNvPr id="689" name="Picture 1221" descr="access_point_stylized_gray_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1" name="Group 1222"/>
            <p:cNvGrpSpPr>
              <a:grpSpLocks/>
            </p:cNvGrpSpPr>
            <p:nvPr/>
          </p:nvGrpSpPr>
          <p:grpSpPr bwMode="auto">
            <a:xfrm>
              <a:off x="3552" y="2211"/>
              <a:ext cx="251" cy="226"/>
              <a:chOff x="5072" y="3611"/>
              <a:chExt cx="459" cy="380"/>
            </a:xfrm>
          </p:grpSpPr>
          <p:grpSp>
            <p:nvGrpSpPr>
              <p:cNvPr id="674" name="Group 1223"/>
              <p:cNvGrpSpPr>
                <a:grpSpLocks/>
              </p:cNvGrpSpPr>
              <p:nvPr/>
            </p:nvGrpSpPr>
            <p:grpSpPr bwMode="auto">
              <a:xfrm>
                <a:off x="5144" y="3611"/>
                <a:ext cx="387" cy="99"/>
                <a:chOff x="5030" y="2639"/>
                <a:chExt cx="387" cy="99"/>
              </a:xfrm>
            </p:grpSpPr>
            <p:sp>
              <p:nvSpPr>
                <p:cNvPr id="676" name="Freeform 1224"/>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77" name="Freeform 1225"/>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78" name="Freeform 1226"/>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79" name="Freeform 1227"/>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80" name="Freeform 1228"/>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81" name="Freeform 1229"/>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82" name="Freeform 1230"/>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83" name="Freeform 1231"/>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84" name="Freeform 1232"/>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85" name="Freeform 1233"/>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86" name="Freeform 1234"/>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87" name="Freeform 1235"/>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pic>
            <p:nvPicPr>
              <p:cNvPr id="675" name="Picture 1236" descr="access_point_stylized_gray_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92" name="Line 1237"/>
            <p:cNvSpPr>
              <a:spLocks noChangeShapeType="1"/>
            </p:cNvSpPr>
            <p:nvPr/>
          </p:nvSpPr>
          <p:spPr bwMode="auto">
            <a:xfrm rot="5400000" flipV="1">
              <a:off x="5034" y="3427"/>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nvGrpSpPr>
            <p:cNvPr id="493" name="Group 1238"/>
            <p:cNvGrpSpPr>
              <a:grpSpLocks/>
            </p:cNvGrpSpPr>
            <p:nvPr/>
          </p:nvGrpSpPr>
          <p:grpSpPr bwMode="auto">
            <a:xfrm flipH="1">
              <a:off x="3638" y="2856"/>
              <a:ext cx="261" cy="235"/>
              <a:chOff x="2839" y="3501"/>
              <a:chExt cx="755" cy="803"/>
            </a:xfrm>
          </p:grpSpPr>
          <p:pic>
            <p:nvPicPr>
              <p:cNvPr id="672" name="Picture 1239" descr="desktop_computer_stylized_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3" name="Freeform 1240"/>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grpSp>
          <p:nvGrpSpPr>
            <p:cNvPr id="494" name="Group 1241"/>
            <p:cNvGrpSpPr>
              <a:grpSpLocks/>
            </p:cNvGrpSpPr>
            <p:nvPr/>
          </p:nvGrpSpPr>
          <p:grpSpPr bwMode="auto">
            <a:xfrm flipH="1">
              <a:off x="3438" y="3121"/>
              <a:ext cx="304" cy="256"/>
              <a:chOff x="2839" y="3501"/>
              <a:chExt cx="755" cy="803"/>
            </a:xfrm>
          </p:grpSpPr>
          <p:pic>
            <p:nvPicPr>
              <p:cNvPr id="670" name="Picture 1242" descr="desktop_computer_stylized_mediu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1" name="Freeform 1243"/>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grpSp>
          <p:nvGrpSpPr>
            <p:cNvPr id="495" name="Group 1244"/>
            <p:cNvGrpSpPr>
              <a:grpSpLocks/>
            </p:cNvGrpSpPr>
            <p:nvPr/>
          </p:nvGrpSpPr>
          <p:grpSpPr bwMode="auto">
            <a:xfrm flipH="1">
              <a:off x="3739" y="3311"/>
              <a:ext cx="269" cy="220"/>
              <a:chOff x="2839" y="3501"/>
              <a:chExt cx="755" cy="803"/>
            </a:xfrm>
          </p:grpSpPr>
          <p:pic>
            <p:nvPicPr>
              <p:cNvPr id="668" name="Picture 1245" descr="desktop_computer_stylized_mediu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9" name="Freeform 124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grpSp>
          <p:nvGrpSpPr>
            <p:cNvPr id="496" name="Group 1247"/>
            <p:cNvGrpSpPr>
              <a:grpSpLocks/>
            </p:cNvGrpSpPr>
            <p:nvPr/>
          </p:nvGrpSpPr>
          <p:grpSpPr bwMode="auto">
            <a:xfrm>
              <a:off x="4126" y="3300"/>
              <a:ext cx="269" cy="221"/>
              <a:chOff x="2839" y="3501"/>
              <a:chExt cx="755" cy="803"/>
            </a:xfrm>
          </p:grpSpPr>
          <p:pic>
            <p:nvPicPr>
              <p:cNvPr id="666" name="Picture 1248" descr="desktop_computer_stylized_mediu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7" name="Freeform 124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pic>
          <p:nvPicPr>
            <p:cNvPr id="497" name="Picture 1250" descr="car_icon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8" name="Group 1251"/>
            <p:cNvGrpSpPr>
              <a:grpSpLocks/>
            </p:cNvGrpSpPr>
            <p:nvPr/>
          </p:nvGrpSpPr>
          <p:grpSpPr bwMode="auto">
            <a:xfrm>
              <a:off x="3531" y="974"/>
              <a:ext cx="261" cy="243"/>
              <a:chOff x="2751" y="1851"/>
              <a:chExt cx="462" cy="478"/>
            </a:xfrm>
          </p:grpSpPr>
          <p:pic>
            <p:nvPicPr>
              <p:cNvPr id="664" name="Picture 1252" descr="iphone_stylized_small"/>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 name="Picture 1253" descr="antenna_radiation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9" name="Group 1254"/>
            <p:cNvGrpSpPr>
              <a:grpSpLocks/>
            </p:cNvGrpSpPr>
            <p:nvPr/>
          </p:nvGrpSpPr>
          <p:grpSpPr bwMode="auto">
            <a:xfrm>
              <a:off x="5188" y="3151"/>
              <a:ext cx="142" cy="303"/>
              <a:chOff x="4140" y="429"/>
              <a:chExt cx="1425" cy="2396"/>
            </a:xfrm>
          </p:grpSpPr>
          <p:sp>
            <p:nvSpPr>
              <p:cNvPr id="632" name="Freeform 1255"/>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33" name="Rectangle 1256"/>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34" name="Freeform 1257"/>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35" name="Freeform 1258"/>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36" name="Rectangle 1259"/>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grpSp>
            <p:nvGrpSpPr>
              <p:cNvPr id="637" name="Group 1260"/>
              <p:cNvGrpSpPr>
                <a:grpSpLocks/>
              </p:cNvGrpSpPr>
              <p:nvPr/>
            </p:nvGrpSpPr>
            <p:grpSpPr bwMode="auto">
              <a:xfrm>
                <a:off x="4748" y="662"/>
                <a:ext cx="578" cy="150"/>
                <a:chOff x="613" y="2566"/>
                <a:chExt cx="721" cy="144"/>
              </a:xfrm>
            </p:grpSpPr>
            <p:sp>
              <p:nvSpPr>
                <p:cNvPr id="662" name="AutoShape 1261"/>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63" name="AutoShape 1262"/>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grpSp>
          <p:sp>
            <p:nvSpPr>
              <p:cNvPr id="638" name="Rectangle 1263"/>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grpSp>
            <p:nvGrpSpPr>
              <p:cNvPr id="639" name="Group 1264"/>
              <p:cNvGrpSpPr>
                <a:grpSpLocks/>
              </p:cNvGrpSpPr>
              <p:nvPr/>
            </p:nvGrpSpPr>
            <p:grpSpPr bwMode="auto">
              <a:xfrm>
                <a:off x="4748" y="990"/>
                <a:ext cx="578" cy="134"/>
                <a:chOff x="615" y="2564"/>
                <a:chExt cx="721" cy="139"/>
              </a:xfrm>
            </p:grpSpPr>
            <p:sp>
              <p:nvSpPr>
                <p:cNvPr id="660" name="AutoShape 1265"/>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61" name="AutoShape 1266"/>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grpSp>
          <p:sp>
            <p:nvSpPr>
              <p:cNvPr id="640" name="Rectangle 1267"/>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41" name="Rectangle 1268"/>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grpSp>
            <p:nvGrpSpPr>
              <p:cNvPr id="642" name="Group 1269"/>
              <p:cNvGrpSpPr>
                <a:grpSpLocks/>
              </p:cNvGrpSpPr>
              <p:nvPr/>
            </p:nvGrpSpPr>
            <p:grpSpPr bwMode="auto">
              <a:xfrm>
                <a:off x="4738" y="1653"/>
                <a:ext cx="578" cy="135"/>
                <a:chOff x="618" y="2586"/>
                <a:chExt cx="720" cy="124"/>
              </a:xfrm>
            </p:grpSpPr>
            <p:sp>
              <p:nvSpPr>
                <p:cNvPr id="658" name="AutoShape 1270"/>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59" name="AutoShape 1271"/>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grpSp>
          <p:sp>
            <p:nvSpPr>
              <p:cNvPr id="643" name="Freeform 1272"/>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nvGrpSpPr>
              <p:cNvPr id="644" name="Group 1273"/>
              <p:cNvGrpSpPr>
                <a:grpSpLocks/>
              </p:cNvGrpSpPr>
              <p:nvPr/>
            </p:nvGrpSpPr>
            <p:grpSpPr bwMode="auto">
              <a:xfrm>
                <a:off x="4739" y="1330"/>
                <a:ext cx="588" cy="134"/>
                <a:chOff x="613" y="2571"/>
                <a:chExt cx="732" cy="134"/>
              </a:xfrm>
            </p:grpSpPr>
            <p:sp>
              <p:nvSpPr>
                <p:cNvPr id="656" name="AutoShape 1274"/>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57" name="AutoShape 1275"/>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grpSp>
          <p:sp>
            <p:nvSpPr>
              <p:cNvPr id="645" name="Rectangle 1276"/>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46" name="Freeform 1277"/>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47" name="Freeform 1278"/>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48" name="Oval 1279"/>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49" name="Freeform 1280"/>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50" name="AutoShape 1281"/>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51" name="AutoShape 1282"/>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52" name="Oval 1283"/>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53" name="Oval 1284"/>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lnSpc>
                    <a:spcPct val="100000"/>
                  </a:lnSpc>
                  <a:spcBef>
                    <a:spcPct val="0"/>
                  </a:spcBef>
                  <a:buClrTx/>
                  <a:buSzTx/>
                  <a:buFontTx/>
                  <a:buNone/>
                </a:pPr>
                <a:endParaRPr lang="zh-CN" altLang="zh-CN" sz="1800">
                  <a:solidFill>
                    <a:srgbClr val="FF0000"/>
                  </a:solidFill>
                  <a:latin typeface="Arial" panose="020B0604020202020204" pitchFamily="34" charset="0"/>
                  <a:cs typeface="Arial" panose="020B0604020202020204" pitchFamily="34" charset="0"/>
                </a:endParaRPr>
              </a:p>
            </p:txBody>
          </p:sp>
          <p:sp>
            <p:nvSpPr>
              <p:cNvPr id="654" name="Oval 1285"/>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55" name="Rectangle 1286"/>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grpSp>
        <p:grpSp>
          <p:nvGrpSpPr>
            <p:cNvPr id="500" name="Group 1287"/>
            <p:cNvGrpSpPr>
              <a:grpSpLocks/>
            </p:cNvGrpSpPr>
            <p:nvPr/>
          </p:nvGrpSpPr>
          <p:grpSpPr bwMode="auto">
            <a:xfrm>
              <a:off x="4989" y="3341"/>
              <a:ext cx="142" cy="303"/>
              <a:chOff x="4140" y="429"/>
              <a:chExt cx="1425" cy="2396"/>
            </a:xfrm>
          </p:grpSpPr>
          <p:sp>
            <p:nvSpPr>
              <p:cNvPr id="600" name="Freeform 1288"/>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01" name="Rectangle 1289"/>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02" name="Freeform 1290"/>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03" name="Freeform 1291"/>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04" name="Rectangle 1292"/>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grpSp>
            <p:nvGrpSpPr>
              <p:cNvPr id="605" name="Group 1293"/>
              <p:cNvGrpSpPr>
                <a:grpSpLocks/>
              </p:cNvGrpSpPr>
              <p:nvPr/>
            </p:nvGrpSpPr>
            <p:grpSpPr bwMode="auto">
              <a:xfrm>
                <a:off x="4748" y="662"/>
                <a:ext cx="578" cy="150"/>
                <a:chOff x="613" y="2566"/>
                <a:chExt cx="721" cy="144"/>
              </a:xfrm>
            </p:grpSpPr>
            <p:sp>
              <p:nvSpPr>
                <p:cNvPr id="630" name="AutoShape 1294"/>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31" name="AutoShape 1295"/>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grpSp>
          <p:sp>
            <p:nvSpPr>
              <p:cNvPr id="606" name="Rectangle 1296"/>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grpSp>
            <p:nvGrpSpPr>
              <p:cNvPr id="607" name="Group 1297"/>
              <p:cNvGrpSpPr>
                <a:grpSpLocks/>
              </p:cNvGrpSpPr>
              <p:nvPr/>
            </p:nvGrpSpPr>
            <p:grpSpPr bwMode="auto">
              <a:xfrm>
                <a:off x="4748" y="990"/>
                <a:ext cx="578" cy="134"/>
                <a:chOff x="615" y="2564"/>
                <a:chExt cx="721" cy="139"/>
              </a:xfrm>
            </p:grpSpPr>
            <p:sp>
              <p:nvSpPr>
                <p:cNvPr id="628" name="AutoShape 1298"/>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29" name="AutoShape 1299"/>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grpSp>
          <p:sp>
            <p:nvSpPr>
              <p:cNvPr id="608" name="Rectangle 1300"/>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09" name="Rectangle 1301"/>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grpSp>
            <p:nvGrpSpPr>
              <p:cNvPr id="610" name="Group 1302"/>
              <p:cNvGrpSpPr>
                <a:grpSpLocks/>
              </p:cNvGrpSpPr>
              <p:nvPr/>
            </p:nvGrpSpPr>
            <p:grpSpPr bwMode="auto">
              <a:xfrm>
                <a:off x="4738" y="1653"/>
                <a:ext cx="578" cy="135"/>
                <a:chOff x="618" y="2586"/>
                <a:chExt cx="720" cy="124"/>
              </a:xfrm>
            </p:grpSpPr>
            <p:sp>
              <p:nvSpPr>
                <p:cNvPr id="626" name="AutoShape 1303"/>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27" name="AutoShape 1304"/>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grpSp>
          <p:sp>
            <p:nvSpPr>
              <p:cNvPr id="611" name="Freeform 1305"/>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nvGrpSpPr>
              <p:cNvPr id="612" name="Group 1306"/>
              <p:cNvGrpSpPr>
                <a:grpSpLocks/>
              </p:cNvGrpSpPr>
              <p:nvPr/>
            </p:nvGrpSpPr>
            <p:grpSpPr bwMode="auto">
              <a:xfrm>
                <a:off x="4739" y="1330"/>
                <a:ext cx="588" cy="134"/>
                <a:chOff x="613" y="2571"/>
                <a:chExt cx="732" cy="134"/>
              </a:xfrm>
            </p:grpSpPr>
            <p:sp>
              <p:nvSpPr>
                <p:cNvPr id="624" name="AutoShape 1307"/>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25" name="AutoShape 1308"/>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grpSp>
          <p:sp>
            <p:nvSpPr>
              <p:cNvPr id="613" name="Rectangle 1309"/>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14" name="Freeform 1310"/>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15" name="Freeform 1311"/>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16" name="Oval 1312"/>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17" name="Freeform 1313"/>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618" name="AutoShape 1314"/>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19" name="AutoShape 1315"/>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20" name="Oval 1316"/>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21" name="Oval 1317"/>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lnSpc>
                    <a:spcPct val="100000"/>
                  </a:lnSpc>
                  <a:spcBef>
                    <a:spcPct val="0"/>
                  </a:spcBef>
                  <a:buClrTx/>
                  <a:buSzTx/>
                  <a:buFontTx/>
                  <a:buNone/>
                </a:pPr>
                <a:endParaRPr lang="zh-CN" altLang="zh-CN" sz="1800">
                  <a:solidFill>
                    <a:srgbClr val="FF0000"/>
                  </a:solidFill>
                  <a:latin typeface="Arial" panose="020B0604020202020204" pitchFamily="34" charset="0"/>
                  <a:cs typeface="Arial" panose="020B0604020202020204" pitchFamily="34" charset="0"/>
                </a:endParaRPr>
              </a:p>
            </p:txBody>
          </p:sp>
          <p:sp>
            <p:nvSpPr>
              <p:cNvPr id="622" name="Oval 1318"/>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sp>
            <p:nvSpPr>
              <p:cNvPr id="623" name="Rectangle 1319"/>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000">
                  <a:latin typeface="Arial" panose="020B0604020202020204" pitchFamily="34" charset="0"/>
                </a:endParaRPr>
              </a:p>
            </p:txBody>
          </p:sp>
        </p:grpSp>
        <p:grpSp>
          <p:nvGrpSpPr>
            <p:cNvPr id="501" name="Group 1320"/>
            <p:cNvGrpSpPr>
              <a:grpSpLocks/>
            </p:cNvGrpSpPr>
            <p:nvPr/>
          </p:nvGrpSpPr>
          <p:grpSpPr bwMode="auto">
            <a:xfrm>
              <a:off x="3340" y="1287"/>
              <a:ext cx="336" cy="257"/>
              <a:chOff x="877" y="1008"/>
              <a:chExt cx="2747" cy="2591"/>
            </a:xfrm>
          </p:grpSpPr>
          <p:pic>
            <p:nvPicPr>
              <p:cNvPr id="577" name="Picture 1321" descr="antenna_styliz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8" name="Picture 1322" descr="laptop_keyboar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9" name="Freeform 1323"/>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pic>
            <p:nvPicPr>
              <p:cNvPr id="580" name="Picture 1324" descr="scree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1" name="Freeform 1325"/>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82" name="Freeform 1326"/>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83" name="Freeform 1327"/>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84" name="Freeform 1328"/>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85" name="Freeform 1329"/>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86" name="Freeform 1330"/>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nvGrpSpPr>
              <p:cNvPr id="587" name="Group 1331"/>
              <p:cNvGrpSpPr>
                <a:grpSpLocks/>
              </p:cNvGrpSpPr>
              <p:nvPr/>
            </p:nvGrpSpPr>
            <p:grpSpPr bwMode="auto">
              <a:xfrm>
                <a:off x="1709" y="3008"/>
                <a:ext cx="507" cy="234"/>
                <a:chOff x="1740" y="2642"/>
                <a:chExt cx="752" cy="327"/>
              </a:xfrm>
            </p:grpSpPr>
            <p:sp>
              <p:nvSpPr>
                <p:cNvPr id="594" name="Freeform 133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95" name="Freeform 133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96" name="Freeform 133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97" name="Freeform 133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98" name="Freeform 133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99" name="Freeform 133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sp>
            <p:nvSpPr>
              <p:cNvPr id="588" name="Freeform 1338"/>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89" name="Freeform 1339"/>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90" name="Freeform 1340"/>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91" name="Freeform 1341"/>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92" name="Freeform 1342"/>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93" name="Freeform 1343"/>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grpSp>
          <p:nvGrpSpPr>
            <p:cNvPr id="502" name="Group 1344"/>
            <p:cNvGrpSpPr>
              <a:grpSpLocks/>
            </p:cNvGrpSpPr>
            <p:nvPr/>
          </p:nvGrpSpPr>
          <p:grpSpPr bwMode="auto">
            <a:xfrm>
              <a:off x="4329" y="3456"/>
              <a:ext cx="299" cy="257"/>
              <a:chOff x="877" y="1008"/>
              <a:chExt cx="2747" cy="2591"/>
            </a:xfrm>
          </p:grpSpPr>
          <p:pic>
            <p:nvPicPr>
              <p:cNvPr id="554" name="Picture 134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5" name="Picture 1346" descr="laptop_keyboar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6" name="Freeform 1347"/>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pic>
            <p:nvPicPr>
              <p:cNvPr id="557" name="Picture 1348" descr="sc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8" name="Freeform 1349"/>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59" name="Freeform 1350"/>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60" name="Freeform 1351"/>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61" name="Freeform 1352"/>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62" name="Freeform 1353"/>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63" name="Freeform 1354"/>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nvGrpSpPr>
              <p:cNvPr id="564" name="Group 1355"/>
              <p:cNvGrpSpPr>
                <a:grpSpLocks/>
              </p:cNvGrpSpPr>
              <p:nvPr/>
            </p:nvGrpSpPr>
            <p:grpSpPr bwMode="auto">
              <a:xfrm>
                <a:off x="1709" y="3008"/>
                <a:ext cx="507" cy="234"/>
                <a:chOff x="1740" y="2642"/>
                <a:chExt cx="752" cy="327"/>
              </a:xfrm>
            </p:grpSpPr>
            <p:sp>
              <p:nvSpPr>
                <p:cNvPr id="571" name="Freeform 135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72" name="Freeform 135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73" name="Freeform 135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74" name="Freeform 135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75" name="Freeform 136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76" name="Freeform 136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sp>
            <p:nvSpPr>
              <p:cNvPr id="565" name="Freeform 1362"/>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66" name="Freeform 1363"/>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67" name="Freeform 1364"/>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68" name="Freeform 1365"/>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69" name="Freeform 1366"/>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70" name="Freeform 1367"/>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grpSp>
          <p:nvGrpSpPr>
            <p:cNvPr id="503" name="Group 1368"/>
            <p:cNvGrpSpPr>
              <a:grpSpLocks/>
            </p:cNvGrpSpPr>
            <p:nvPr/>
          </p:nvGrpSpPr>
          <p:grpSpPr bwMode="auto">
            <a:xfrm>
              <a:off x="3503" y="1916"/>
              <a:ext cx="280" cy="257"/>
              <a:chOff x="877" y="1008"/>
              <a:chExt cx="2747" cy="2591"/>
            </a:xfrm>
          </p:grpSpPr>
          <p:pic>
            <p:nvPicPr>
              <p:cNvPr id="531" name="Picture 1369" descr="antenna_styliz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 name="Picture 1370" descr="laptop_keyboard"/>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 name="Freeform 1371"/>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pic>
            <p:nvPicPr>
              <p:cNvPr id="534" name="Picture 1372" descr="screen"/>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5" name="Freeform 1373"/>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36" name="Freeform 1374"/>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37" name="Freeform 1375"/>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38" name="Freeform 1376"/>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39" name="Freeform 1377"/>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40" name="Freeform 1378"/>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nvGrpSpPr>
              <p:cNvPr id="541" name="Group 1379"/>
              <p:cNvGrpSpPr>
                <a:grpSpLocks/>
              </p:cNvGrpSpPr>
              <p:nvPr/>
            </p:nvGrpSpPr>
            <p:grpSpPr bwMode="auto">
              <a:xfrm>
                <a:off x="1709" y="3008"/>
                <a:ext cx="507" cy="234"/>
                <a:chOff x="1740" y="2642"/>
                <a:chExt cx="752" cy="327"/>
              </a:xfrm>
            </p:grpSpPr>
            <p:sp>
              <p:nvSpPr>
                <p:cNvPr id="548" name="Freeform 138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49" name="Freeform 138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50" name="Freeform 138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51" name="Freeform 138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52" name="Freeform 138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53" name="Freeform 138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sp>
            <p:nvSpPr>
              <p:cNvPr id="542" name="Freeform 1386"/>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43" name="Freeform 1387"/>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44" name="Freeform 1388"/>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45" name="Freeform 1389"/>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46" name="Freeform 1390"/>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47" name="Freeform 1391"/>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grpSp>
          <p:nvGrpSpPr>
            <p:cNvPr id="504" name="Group 1392"/>
            <p:cNvGrpSpPr>
              <a:grpSpLocks/>
            </p:cNvGrpSpPr>
            <p:nvPr/>
          </p:nvGrpSpPr>
          <p:grpSpPr bwMode="auto">
            <a:xfrm flipH="1">
              <a:off x="3742" y="2030"/>
              <a:ext cx="261" cy="235"/>
              <a:chOff x="2839" y="3501"/>
              <a:chExt cx="755" cy="803"/>
            </a:xfrm>
          </p:grpSpPr>
          <p:pic>
            <p:nvPicPr>
              <p:cNvPr id="529" name="Picture 1393" descr="desktop_computer_stylized_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0" name="Freeform 139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grpSp>
          <p:nvGrpSpPr>
            <p:cNvPr id="505" name="Group 1395"/>
            <p:cNvGrpSpPr>
              <a:grpSpLocks/>
            </p:cNvGrpSpPr>
            <p:nvPr/>
          </p:nvGrpSpPr>
          <p:grpSpPr bwMode="auto">
            <a:xfrm>
              <a:off x="4603" y="3416"/>
              <a:ext cx="299" cy="257"/>
              <a:chOff x="877" y="1008"/>
              <a:chExt cx="2747" cy="2591"/>
            </a:xfrm>
          </p:grpSpPr>
          <p:pic>
            <p:nvPicPr>
              <p:cNvPr id="506" name="Picture 1396"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7" name="Picture 1397" descr="laptop_keyboar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8" name="Freeform 1398"/>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pic>
            <p:nvPicPr>
              <p:cNvPr id="509" name="Picture 1399" descr="sc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0" name="Freeform 1400"/>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11" name="Freeform 1401"/>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12" name="Freeform 1402"/>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13" name="Freeform 1403"/>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14" name="Freeform 1404"/>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15" name="Freeform 1405"/>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nvGrpSpPr>
              <p:cNvPr id="516" name="Group 1406"/>
              <p:cNvGrpSpPr>
                <a:grpSpLocks/>
              </p:cNvGrpSpPr>
              <p:nvPr/>
            </p:nvGrpSpPr>
            <p:grpSpPr bwMode="auto">
              <a:xfrm>
                <a:off x="1709" y="3008"/>
                <a:ext cx="507" cy="234"/>
                <a:chOff x="1740" y="2642"/>
                <a:chExt cx="752" cy="327"/>
              </a:xfrm>
            </p:grpSpPr>
            <p:sp>
              <p:nvSpPr>
                <p:cNvPr id="523" name="Freeform 140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24" name="Freeform 140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25" name="Freeform 140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26" name="Freeform 141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27" name="Freeform 141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28" name="Freeform 141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sp>
            <p:nvSpPr>
              <p:cNvPr id="517" name="Freeform 1413"/>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18" name="Freeform 1414"/>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19" name="Freeform 1415"/>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20" name="Freeform 1416"/>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21" name="Freeform 1417"/>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522" name="Freeform 1418"/>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grpSp>
      <p:sp>
        <p:nvSpPr>
          <p:cNvPr id="413" name="Line 913"/>
          <p:cNvSpPr>
            <a:spLocks noChangeShapeType="1"/>
          </p:cNvSpPr>
          <p:nvPr/>
        </p:nvSpPr>
        <p:spPr bwMode="auto">
          <a:xfrm>
            <a:off x="6902451" y="4176712"/>
            <a:ext cx="1290637" cy="541337"/>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14" name="Line 911"/>
          <p:cNvSpPr>
            <a:spLocks noChangeShapeType="1"/>
          </p:cNvSpPr>
          <p:nvPr/>
        </p:nvSpPr>
        <p:spPr bwMode="auto">
          <a:xfrm>
            <a:off x="6997701" y="1050924"/>
            <a:ext cx="1700212" cy="3386138"/>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nvGrpSpPr>
          <p:cNvPr id="415" name="Group 618"/>
          <p:cNvGrpSpPr>
            <a:grpSpLocks/>
          </p:cNvGrpSpPr>
          <p:nvPr/>
        </p:nvGrpSpPr>
        <p:grpSpPr bwMode="auto">
          <a:xfrm>
            <a:off x="5910270" y="893762"/>
            <a:ext cx="1044576" cy="965201"/>
            <a:chOff x="4047" y="420"/>
            <a:chExt cx="658" cy="608"/>
          </a:xfrm>
        </p:grpSpPr>
        <p:sp>
          <p:nvSpPr>
            <p:cNvPr id="434" name="Rectangle 227"/>
            <p:cNvSpPr>
              <a:spLocks noChangeArrowheads="1"/>
            </p:cNvSpPr>
            <p:nvPr/>
          </p:nvSpPr>
          <p:spPr bwMode="auto">
            <a:xfrm>
              <a:off x="4266" y="420"/>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400">
                <a:latin typeface="Arial" panose="020B0604020202020204" pitchFamily="34" charset="0"/>
              </a:endParaRPr>
            </a:p>
          </p:txBody>
        </p:sp>
        <p:sp>
          <p:nvSpPr>
            <p:cNvPr id="435" name="Rectangle 228"/>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400">
                <a:latin typeface="Arial" panose="020B0604020202020204" pitchFamily="34" charset="0"/>
              </a:endParaRPr>
            </a:p>
          </p:txBody>
        </p:sp>
        <p:sp>
          <p:nvSpPr>
            <p:cNvPr id="436" name="Rectangle 229"/>
            <p:cNvSpPr>
              <a:spLocks noChangeArrowheads="1"/>
            </p:cNvSpPr>
            <p:nvPr/>
          </p:nvSpPr>
          <p:spPr bwMode="auto">
            <a:xfrm>
              <a:off x="4251" y="438"/>
              <a:ext cx="426" cy="12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400">
                <a:latin typeface="Arial" panose="020B0604020202020204" pitchFamily="34" charset="0"/>
              </a:endParaRPr>
            </a:p>
          </p:txBody>
        </p:sp>
        <p:sp>
          <p:nvSpPr>
            <p:cNvPr id="437" name="Text Box 230"/>
            <p:cNvSpPr txBox="1">
              <a:spLocks noChangeArrowheads="1"/>
            </p:cNvSpPr>
            <p:nvPr/>
          </p:nvSpPr>
          <p:spPr bwMode="auto">
            <a:xfrm>
              <a:off x="4192" y="420"/>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gn="ctr">
                <a:lnSpc>
                  <a:spcPct val="100000"/>
                </a:lnSpc>
                <a:spcBef>
                  <a:spcPct val="0"/>
                </a:spcBef>
                <a:buClrTx/>
                <a:buSzTx/>
                <a:buFontTx/>
                <a:buNone/>
              </a:pPr>
              <a:r>
                <a:rPr lang="en-US" altLang="zh-CN" sz="1000">
                  <a:solidFill>
                    <a:schemeClr val="bg1"/>
                  </a:solidFill>
                  <a:latin typeface="Arial" panose="020B0604020202020204" pitchFamily="34" charset="0"/>
                </a:rPr>
                <a:t>application</a:t>
              </a:r>
              <a:endParaRPr lang="en-US" altLang="zh-CN" sz="1000">
                <a:latin typeface="Arial" panose="020B0604020202020204" pitchFamily="34" charset="0"/>
              </a:endParaRPr>
            </a:p>
            <a:p>
              <a:pPr algn="ctr">
                <a:lnSpc>
                  <a:spcPct val="100000"/>
                </a:lnSpc>
                <a:spcBef>
                  <a:spcPct val="0"/>
                </a:spcBef>
                <a:buClrTx/>
                <a:buSzTx/>
                <a:buFontTx/>
                <a:buNone/>
              </a:pPr>
              <a:r>
                <a:rPr lang="en-US" altLang="zh-CN" sz="1000">
                  <a:latin typeface="Arial" panose="020B0604020202020204" pitchFamily="34" charset="0"/>
                </a:rPr>
                <a:t>transport</a:t>
              </a:r>
            </a:p>
            <a:p>
              <a:pPr algn="ctr">
                <a:lnSpc>
                  <a:spcPct val="100000"/>
                </a:lnSpc>
                <a:spcBef>
                  <a:spcPct val="0"/>
                </a:spcBef>
                <a:buClrTx/>
                <a:buSzTx/>
                <a:buFontTx/>
                <a:buNone/>
              </a:pPr>
              <a:r>
                <a:rPr lang="en-US" altLang="zh-CN" sz="1000">
                  <a:latin typeface="Arial" panose="020B0604020202020204" pitchFamily="34" charset="0"/>
                </a:rPr>
                <a:t>network</a:t>
              </a:r>
            </a:p>
            <a:p>
              <a:pPr algn="ctr">
                <a:lnSpc>
                  <a:spcPct val="100000"/>
                </a:lnSpc>
                <a:spcBef>
                  <a:spcPct val="0"/>
                </a:spcBef>
                <a:buClrTx/>
                <a:buSzTx/>
                <a:buFontTx/>
                <a:buNone/>
              </a:pPr>
              <a:r>
                <a:rPr lang="en-US" altLang="zh-CN" sz="1000">
                  <a:latin typeface="Arial" panose="020B0604020202020204" pitchFamily="34" charset="0"/>
                </a:rPr>
                <a:t>data link</a:t>
              </a:r>
            </a:p>
            <a:p>
              <a:pPr algn="ctr">
                <a:lnSpc>
                  <a:spcPct val="100000"/>
                </a:lnSpc>
                <a:spcBef>
                  <a:spcPct val="0"/>
                </a:spcBef>
                <a:buClrTx/>
                <a:buSzTx/>
                <a:buFontTx/>
                <a:buNone/>
              </a:pPr>
              <a:r>
                <a:rPr lang="en-US" altLang="zh-CN" sz="1000">
                  <a:latin typeface="Arial" panose="020B0604020202020204" pitchFamily="34" charset="0"/>
                </a:rPr>
                <a:t>physical</a:t>
              </a:r>
              <a:endParaRPr lang="en-US" altLang="zh-CN" sz="2400">
                <a:latin typeface="Arial" panose="020B0604020202020204" pitchFamily="34" charset="0"/>
              </a:endParaRPr>
            </a:p>
          </p:txBody>
        </p:sp>
        <p:sp>
          <p:nvSpPr>
            <p:cNvPr id="438" name="Line 231"/>
            <p:cNvSpPr>
              <a:spLocks noChangeShapeType="1"/>
            </p:cNvSpPr>
            <p:nvPr/>
          </p:nvSpPr>
          <p:spPr bwMode="auto">
            <a:xfrm>
              <a:off x="4245" y="65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39" name="Line 232"/>
            <p:cNvSpPr>
              <a:spLocks noChangeShapeType="1"/>
            </p:cNvSpPr>
            <p:nvPr/>
          </p:nvSpPr>
          <p:spPr bwMode="auto">
            <a:xfrm>
              <a:off x="4251" y="73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40" name="Line 233"/>
            <p:cNvSpPr>
              <a:spLocks noChangeShapeType="1"/>
            </p:cNvSpPr>
            <p:nvPr/>
          </p:nvSpPr>
          <p:spPr bwMode="auto">
            <a:xfrm>
              <a:off x="4251" y="82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41" name="Freeform 917"/>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grpSp>
        <p:nvGrpSpPr>
          <p:cNvPr id="416" name="Group 619"/>
          <p:cNvGrpSpPr>
            <a:grpSpLocks/>
          </p:cNvGrpSpPr>
          <p:nvPr/>
        </p:nvGrpSpPr>
        <p:grpSpPr bwMode="auto">
          <a:xfrm>
            <a:off x="8008945" y="4478337"/>
            <a:ext cx="1044576" cy="965201"/>
            <a:chOff x="4047" y="420"/>
            <a:chExt cx="658" cy="608"/>
          </a:xfrm>
        </p:grpSpPr>
        <p:sp>
          <p:nvSpPr>
            <p:cNvPr id="426" name="Rectangle 227"/>
            <p:cNvSpPr>
              <a:spLocks noChangeArrowheads="1"/>
            </p:cNvSpPr>
            <p:nvPr/>
          </p:nvSpPr>
          <p:spPr bwMode="auto">
            <a:xfrm>
              <a:off x="4266" y="420"/>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400">
                <a:latin typeface="Arial" panose="020B0604020202020204" pitchFamily="34" charset="0"/>
              </a:endParaRPr>
            </a:p>
          </p:txBody>
        </p:sp>
        <p:sp>
          <p:nvSpPr>
            <p:cNvPr id="427" name="Rectangle 228"/>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400">
                <a:latin typeface="Arial" panose="020B0604020202020204" pitchFamily="34" charset="0"/>
              </a:endParaRPr>
            </a:p>
          </p:txBody>
        </p:sp>
        <p:sp>
          <p:nvSpPr>
            <p:cNvPr id="428" name="Rectangle 229"/>
            <p:cNvSpPr>
              <a:spLocks noChangeArrowheads="1"/>
            </p:cNvSpPr>
            <p:nvPr/>
          </p:nvSpPr>
          <p:spPr bwMode="auto">
            <a:xfrm>
              <a:off x="4251" y="438"/>
              <a:ext cx="426" cy="12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400">
                <a:latin typeface="Arial" panose="020B0604020202020204" pitchFamily="34" charset="0"/>
              </a:endParaRPr>
            </a:p>
          </p:txBody>
        </p:sp>
        <p:sp>
          <p:nvSpPr>
            <p:cNvPr id="429" name="Text Box 230"/>
            <p:cNvSpPr txBox="1">
              <a:spLocks noChangeArrowheads="1"/>
            </p:cNvSpPr>
            <p:nvPr/>
          </p:nvSpPr>
          <p:spPr bwMode="auto">
            <a:xfrm>
              <a:off x="4192" y="420"/>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gn="ctr">
                <a:lnSpc>
                  <a:spcPct val="100000"/>
                </a:lnSpc>
                <a:spcBef>
                  <a:spcPct val="0"/>
                </a:spcBef>
                <a:buClrTx/>
                <a:buSzTx/>
                <a:buFontTx/>
                <a:buNone/>
              </a:pPr>
              <a:r>
                <a:rPr lang="en-US" altLang="zh-CN" sz="1000">
                  <a:solidFill>
                    <a:schemeClr val="bg1"/>
                  </a:solidFill>
                  <a:latin typeface="Arial" panose="020B0604020202020204" pitchFamily="34" charset="0"/>
                </a:rPr>
                <a:t>application</a:t>
              </a:r>
              <a:endParaRPr lang="en-US" altLang="zh-CN" sz="1000">
                <a:latin typeface="Arial" panose="020B0604020202020204" pitchFamily="34" charset="0"/>
              </a:endParaRPr>
            </a:p>
            <a:p>
              <a:pPr algn="ctr">
                <a:lnSpc>
                  <a:spcPct val="100000"/>
                </a:lnSpc>
                <a:spcBef>
                  <a:spcPct val="0"/>
                </a:spcBef>
                <a:buClrTx/>
                <a:buSzTx/>
                <a:buFontTx/>
                <a:buNone/>
              </a:pPr>
              <a:r>
                <a:rPr lang="en-US" altLang="zh-CN" sz="1000">
                  <a:latin typeface="Arial" panose="020B0604020202020204" pitchFamily="34" charset="0"/>
                </a:rPr>
                <a:t>transport</a:t>
              </a:r>
            </a:p>
            <a:p>
              <a:pPr algn="ctr">
                <a:lnSpc>
                  <a:spcPct val="100000"/>
                </a:lnSpc>
                <a:spcBef>
                  <a:spcPct val="0"/>
                </a:spcBef>
                <a:buClrTx/>
                <a:buSzTx/>
                <a:buFontTx/>
                <a:buNone/>
              </a:pPr>
              <a:r>
                <a:rPr lang="en-US" altLang="zh-CN" sz="1000">
                  <a:latin typeface="Arial" panose="020B0604020202020204" pitchFamily="34" charset="0"/>
                </a:rPr>
                <a:t>network</a:t>
              </a:r>
            </a:p>
            <a:p>
              <a:pPr algn="ctr">
                <a:lnSpc>
                  <a:spcPct val="100000"/>
                </a:lnSpc>
                <a:spcBef>
                  <a:spcPct val="0"/>
                </a:spcBef>
                <a:buClrTx/>
                <a:buSzTx/>
                <a:buFontTx/>
                <a:buNone/>
              </a:pPr>
              <a:r>
                <a:rPr lang="en-US" altLang="zh-CN" sz="1000">
                  <a:latin typeface="Arial" panose="020B0604020202020204" pitchFamily="34" charset="0"/>
                </a:rPr>
                <a:t>data link</a:t>
              </a:r>
            </a:p>
            <a:p>
              <a:pPr algn="ctr">
                <a:lnSpc>
                  <a:spcPct val="100000"/>
                </a:lnSpc>
                <a:spcBef>
                  <a:spcPct val="0"/>
                </a:spcBef>
                <a:buClrTx/>
                <a:buSzTx/>
                <a:buFontTx/>
                <a:buNone/>
              </a:pPr>
              <a:r>
                <a:rPr lang="en-US" altLang="zh-CN" sz="1000">
                  <a:latin typeface="Arial" panose="020B0604020202020204" pitchFamily="34" charset="0"/>
                </a:rPr>
                <a:t>physical</a:t>
              </a:r>
              <a:endParaRPr lang="en-US" altLang="zh-CN" sz="2400">
                <a:latin typeface="Arial" panose="020B0604020202020204" pitchFamily="34" charset="0"/>
              </a:endParaRPr>
            </a:p>
          </p:txBody>
        </p:sp>
        <p:sp>
          <p:nvSpPr>
            <p:cNvPr id="430" name="Line 231"/>
            <p:cNvSpPr>
              <a:spLocks noChangeShapeType="1"/>
            </p:cNvSpPr>
            <p:nvPr/>
          </p:nvSpPr>
          <p:spPr bwMode="auto">
            <a:xfrm>
              <a:off x="4245" y="65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31" name="Line 232"/>
            <p:cNvSpPr>
              <a:spLocks noChangeShapeType="1"/>
            </p:cNvSpPr>
            <p:nvPr/>
          </p:nvSpPr>
          <p:spPr bwMode="auto">
            <a:xfrm>
              <a:off x="4251" y="73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32" name="Line 233"/>
            <p:cNvSpPr>
              <a:spLocks noChangeShapeType="1"/>
            </p:cNvSpPr>
            <p:nvPr/>
          </p:nvSpPr>
          <p:spPr bwMode="auto">
            <a:xfrm>
              <a:off x="4251" y="82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33" name="Freeform 917"/>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grpSp>
        <p:nvGrpSpPr>
          <p:cNvPr id="417" name="Group 628"/>
          <p:cNvGrpSpPr>
            <a:grpSpLocks/>
          </p:cNvGrpSpPr>
          <p:nvPr/>
        </p:nvGrpSpPr>
        <p:grpSpPr bwMode="auto">
          <a:xfrm>
            <a:off x="5867408" y="4041774"/>
            <a:ext cx="1044576" cy="965201"/>
            <a:chOff x="4047" y="420"/>
            <a:chExt cx="658" cy="608"/>
          </a:xfrm>
        </p:grpSpPr>
        <p:sp>
          <p:nvSpPr>
            <p:cNvPr id="418" name="Rectangle 227"/>
            <p:cNvSpPr>
              <a:spLocks noChangeArrowheads="1"/>
            </p:cNvSpPr>
            <p:nvPr/>
          </p:nvSpPr>
          <p:spPr bwMode="auto">
            <a:xfrm>
              <a:off x="4266" y="420"/>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400">
                <a:latin typeface="Arial" panose="020B0604020202020204" pitchFamily="34" charset="0"/>
              </a:endParaRPr>
            </a:p>
          </p:txBody>
        </p:sp>
        <p:sp>
          <p:nvSpPr>
            <p:cNvPr id="419" name="Rectangle 228"/>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400">
                <a:latin typeface="Arial" panose="020B0604020202020204" pitchFamily="34" charset="0"/>
              </a:endParaRPr>
            </a:p>
          </p:txBody>
        </p:sp>
        <p:sp>
          <p:nvSpPr>
            <p:cNvPr id="420" name="Rectangle 229"/>
            <p:cNvSpPr>
              <a:spLocks noChangeArrowheads="1"/>
            </p:cNvSpPr>
            <p:nvPr/>
          </p:nvSpPr>
          <p:spPr bwMode="auto">
            <a:xfrm>
              <a:off x="4251" y="438"/>
              <a:ext cx="426" cy="12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nSpc>
                  <a:spcPct val="100000"/>
                </a:lnSpc>
                <a:buClr>
                  <a:schemeClr val="accent2"/>
                </a:buClr>
                <a:buSzPct val="85000"/>
                <a:buFont typeface="ZapfDingbats" pitchFamily="82" charset="2"/>
                <a:buNone/>
              </a:pPr>
              <a:endParaRPr lang="zh-CN" altLang="zh-CN" sz="2400">
                <a:latin typeface="Arial" panose="020B0604020202020204" pitchFamily="34" charset="0"/>
              </a:endParaRPr>
            </a:p>
          </p:txBody>
        </p:sp>
        <p:sp>
          <p:nvSpPr>
            <p:cNvPr id="421" name="Text Box 230"/>
            <p:cNvSpPr txBox="1">
              <a:spLocks noChangeArrowheads="1"/>
            </p:cNvSpPr>
            <p:nvPr/>
          </p:nvSpPr>
          <p:spPr bwMode="auto">
            <a:xfrm>
              <a:off x="4192" y="420"/>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pPr algn="ctr">
                <a:lnSpc>
                  <a:spcPct val="100000"/>
                </a:lnSpc>
                <a:spcBef>
                  <a:spcPct val="0"/>
                </a:spcBef>
                <a:buClrTx/>
                <a:buSzTx/>
                <a:buFontTx/>
                <a:buNone/>
              </a:pPr>
              <a:r>
                <a:rPr lang="en-US" altLang="zh-CN" sz="1000" dirty="0">
                  <a:solidFill>
                    <a:schemeClr val="bg1"/>
                  </a:solidFill>
                  <a:latin typeface="Arial" panose="020B0604020202020204" pitchFamily="34" charset="0"/>
                </a:rPr>
                <a:t>application</a:t>
              </a:r>
              <a:endParaRPr lang="en-US" altLang="zh-CN" sz="1000" dirty="0">
                <a:latin typeface="Arial" panose="020B0604020202020204" pitchFamily="34" charset="0"/>
              </a:endParaRPr>
            </a:p>
            <a:p>
              <a:pPr algn="ctr">
                <a:lnSpc>
                  <a:spcPct val="100000"/>
                </a:lnSpc>
                <a:spcBef>
                  <a:spcPct val="0"/>
                </a:spcBef>
                <a:buClrTx/>
                <a:buSzTx/>
                <a:buFontTx/>
                <a:buNone/>
              </a:pPr>
              <a:r>
                <a:rPr lang="en-US" altLang="zh-CN" sz="1000" dirty="0">
                  <a:latin typeface="Arial" panose="020B0604020202020204" pitchFamily="34" charset="0"/>
                </a:rPr>
                <a:t>transport</a:t>
              </a:r>
            </a:p>
            <a:p>
              <a:pPr algn="ctr">
                <a:lnSpc>
                  <a:spcPct val="100000"/>
                </a:lnSpc>
                <a:spcBef>
                  <a:spcPct val="0"/>
                </a:spcBef>
                <a:buClrTx/>
                <a:buSzTx/>
                <a:buFontTx/>
                <a:buNone/>
              </a:pPr>
              <a:r>
                <a:rPr lang="en-US" altLang="zh-CN" sz="1000" dirty="0">
                  <a:latin typeface="Arial" panose="020B0604020202020204" pitchFamily="34" charset="0"/>
                </a:rPr>
                <a:t>network</a:t>
              </a:r>
            </a:p>
            <a:p>
              <a:pPr algn="ctr">
                <a:lnSpc>
                  <a:spcPct val="100000"/>
                </a:lnSpc>
                <a:spcBef>
                  <a:spcPct val="0"/>
                </a:spcBef>
                <a:buClrTx/>
                <a:buSzTx/>
                <a:buFontTx/>
                <a:buNone/>
              </a:pPr>
              <a:r>
                <a:rPr lang="en-US" altLang="zh-CN" sz="1000" dirty="0">
                  <a:latin typeface="Arial" panose="020B0604020202020204" pitchFamily="34" charset="0"/>
                </a:rPr>
                <a:t>data link</a:t>
              </a:r>
            </a:p>
            <a:p>
              <a:pPr algn="ctr">
                <a:lnSpc>
                  <a:spcPct val="100000"/>
                </a:lnSpc>
                <a:spcBef>
                  <a:spcPct val="0"/>
                </a:spcBef>
                <a:buClrTx/>
                <a:buSzTx/>
                <a:buFontTx/>
                <a:buNone/>
              </a:pPr>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sp>
          <p:nvSpPr>
            <p:cNvPr id="422" name="Line 231"/>
            <p:cNvSpPr>
              <a:spLocks noChangeShapeType="1"/>
            </p:cNvSpPr>
            <p:nvPr/>
          </p:nvSpPr>
          <p:spPr bwMode="auto">
            <a:xfrm>
              <a:off x="4245" y="65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23" name="Line 232"/>
            <p:cNvSpPr>
              <a:spLocks noChangeShapeType="1"/>
            </p:cNvSpPr>
            <p:nvPr/>
          </p:nvSpPr>
          <p:spPr bwMode="auto">
            <a:xfrm>
              <a:off x="4251" y="73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24" name="Line 233"/>
            <p:cNvSpPr>
              <a:spLocks noChangeShapeType="1"/>
            </p:cNvSpPr>
            <p:nvPr/>
          </p:nvSpPr>
          <p:spPr bwMode="auto">
            <a:xfrm>
              <a:off x="4251" y="82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sp>
          <p:nvSpPr>
            <p:cNvPr id="425" name="Freeform 917"/>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a:lstStyle>
            <a:p>
              <a:endParaRPr lang="zh-CN" altLang="en-US"/>
            </a:p>
          </p:txBody>
        </p:sp>
      </p:grpSp>
    </p:spTree>
    <p:extLst>
      <p:ext uri="{BB962C8B-B14F-4D97-AF65-F5344CB8AC3E}">
        <p14:creationId xmlns:p14="http://schemas.microsoft.com/office/powerpoint/2010/main" val="216622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50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par>
                          <p:cTn id="25" fill="hold">
                            <p:stCondLst>
                              <p:cond delay="1000"/>
                            </p:stCondLst>
                            <p:childTnLst>
                              <p:par>
                                <p:cTn id="26" presetID="22" presetClass="entr" presetSubtype="1" fill="hold" nodeType="afterEffect">
                                  <p:stCondLst>
                                    <p:cond delay="25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par>
                                <p:cTn id="29" presetID="22" presetClass="entr" presetSubtype="1" fill="hold" nodeType="withEffect">
                                  <p:stCondLst>
                                    <p:cond delay="5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up)">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dirty="0" smtClean="0">
                <a:ea typeface="+mn-ea"/>
              </a:rPr>
              <a:t>2.3 DNS</a:t>
            </a:r>
            <a:r>
              <a:rPr lang="zh-CN" altLang="en-US" dirty="0" smtClean="0">
                <a:ea typeface="+mn-ea"/>
              </a:rPr>
              <a:t>域名服务器</a:t>
            </a:r>
          </a:p>
        </p:txBody>
      </p:sp>
      <p:sp>
        <p:nvSpPr>
          <p:cNvPr id="49155" name="Rectangle 3"/>
          <p:cNvSpPr>
            <a:spLocks noGrp="1" noChangeArrowheads="1"/>
          </p:cNvSpPr>
          <p:nvPr>
            <p:ph idx="1"/>
          </p:nvPr>
        </p:nvSpPr>
        <p:spPr>
          <a:xfrm>
            <a:off x="330200" y="856034"/>
            <a:ext cx="8483600" cy="5935291"/>
          </a:xfrm>
        </p:spPr>
        <p:txBody>
          <a:bodyPr>
            <a:normAutofit/>
          </a:bodyPr>
          <a:lstStyle/>
          <a:p>
            <a:r>
              <a:rPr lang="zh-CN" altLang="en-US" dirty="0" smtClean="0">
                <a:latin typeface="Times New Roman" panose="02020603050405020304" pitchFamily="18" charset="0"/>
              </a:rPr>
              <a:t>根域名服务器</a:t>
            </a:r>
            <a:endParaRPr lang="en-US" altLang="zh-CN" dirty="0" smtClean="0">
              <a:latin typeface="Times New Roman" panose="02020603050405020304" pitchFamily="18" charset="0"/>
            </a:endParaRPr>
          </a:p>
          <a:p>
            <a:pPr lvl="1"/>
            <a:r>
              <a:rPr lang="zh-CN" altLang="en-US" sz="2400" dirty="0" smtClean="0">
                <a:latin typeface="Times New Roman" panose="02020603050405020304" pitchFamily="18" charset="0"/>
              </a:rPr>
              <a:t>共有 </a:t>
            </a:r>
            <a:r>
              <a:rPr lang="en-US" altLang="zh-CN" sz="2400" dirty="0">
                <a:latin typeface="Times New Roman" panose="02020603050405020304" pitchFamily="18" charset="0"/>
              </a:rPr>
              <a:t>13 </a:t>
            </a:r>
            <a:r>
              <a:rPr lang="zh-CN" altLang="en-US" sz="2400" dirty="0">
                <a:latin typeface="Times New Roman" panose="02020603050405020304" pitchFamily="18" charset="0"/>
              </a:rPr>
              <a:t>套装置，不是 </a:t>
            </a:r>
            <a:r>
              <a:rPr lang="en-US" altLang="zh-CN" sz="2400" dirty="0">
                <a:latin typeface="Times New Roman" panose="02020603050405020304" pitchFamily="18" charset="0"/>
              </a:rPr>
              <a:t>13 </a:t>
            </a:r>
            <a:r>
              <a:rPr lang="zh-CN" altLang="en-US" sz="2400" dirty="0">
                <a:latin typeface="Times New Roman" panose="02020603050405020304" pitchFamily="18" charset="0"/>
              </a:rPr>
              <a:t>个机器。</a:t>
            </a:r>
            <a:endParaRPr lang="en-US" altLang="zh-CN" sz="2400" dirty="0">
              <a:latin typeface="Times New Roman" panose="02020603050405020304" pitchFamily="18" charset="0"/>
            </a:endParaRPr>
          </a:p>
          <a:p>
            <a:pPr lvl="1"/>
            <a:r>
              <a:rPr lang="zh-CN" altLang="en-US" sz="2400" dirty="0" smtClean="0">
                <a:latin typeface="Times New Roman" panose="02020603050405020304" pitchFamily="18" charset="0"/>
              </a:rPr>
              <a:t>根域名</a:t>
            </a:r>
            <a:r>
              <a:rPr lang="zh-CN" altLang="en-US" sz="2400" dirty="0">
                <a:latin typeface="Times New Roman" panose="02020603050405020304" pitchFamily="18" charset="0"/>
              </a:rPr>
              <a:t>服务器并不直接把域名直接转换成 </a:t>
            </a:r>
            <a:r>
              <a:rPr lang="en-US" altLang="zh-CN" sz="2400" dirty="0">
                <a:latin typeface="Times New Roman" panose="02020603050405020304" pitchFamily="18" charset="0"/>
              </a:rPr>
              <a:t>IP </a:t>
            </a:r>
            <a:r>
              <a:rPr lang="zh-CN" altLang="en-US" sz="2400" dirty="0">
                <a:latin typeface="Times New Roman" panose="02020603050405020304" pitchFamily="18" charset="0"/>
              </a:rPr>
              <a:t>地址</a:t>
            </a:r>
            <a:r>
              <a:rPr lang="zh-CN" altLang="en-US" sz="2400" dirty="0" smtClean="0">
                <a:latin typeface="Times New Roman" panose="02020603050405020304" pitchFamily="18" charset="0"/>
              </a:rPr>
              <a:t>。</a:t>
            </a:r>
            <a:endParaRPr lang="en-US" altLang="zh-CN" sz="2400" dirty="0" smtClean="0">
              <a:latin typeface="Times New Roman" panose="02020603050405020304" pitchFamily="18" charset="0"/>
            </a:endParaRPr>
          </a:p>
          <a:p>
            <a:pPr marL="292190" indent="-292190">
              <a:defRPr/>
            </a:pPr>
            <a:r>
              <a:rPr lang="zh-CN" altLang="en-US" dirty="0">
                <a:latin typeface="Times New Roman" panose="02020603050405020304" pitchFamily="18" charset="0"/>
              </a:rPr>
              <a:t>顶级域名</a:t>
            </a:r>
            <a:r>
              <a:rPr lang="zh-CN" altLang="en-US" dirty="0" smtClean="0">
                <a:latin typeface="Times New Roman" panose="02020603050405020304" pitchFamily="18" charset="0"/>
              </a:rPr>
              <a:t>服务器</a:t>
            </a:r>
            <a:endParaRPr lang="en-US" altLang="zh-CN" dirty="0" smtClean="0">
              <a:latin typeface="Times New Roman" panose="02020603050405020304" pitchFamily="18" charset="0"/>
            </a:endParaRPr>
          </a:p>
          <a:p>
            <a:pPr marL="635090" lvl="1" indent="-292190">
              <a:defRPr/>
            </a:pPr>
            <a:r>
              <a:rPr lang="en-US" altLang="zh-CN" sz="2400" dirty="0" smtClean="0">
                <a:solidFill>
                  <a:srgbClr val="FF0000"/>
                </a:solidFill>
                <a:latin typeface="Times New Roman" panose="02020603050405020304" pitchFamily="18" charset="0"/>
              </a:rPr>
              <a:t>TLD </a:t>
            </a:r>
            <a:r>
              <a:rPr lang="zh-CN" altLang="en-US" sz="2400" dirty="0" smtClean="0">
                <a:solidFill>
                  <a:srgbClr val="FF0000"/>
                </a:solidFill>
                <a:latin typeface="Times New Roman" panose="02020603050405020304" pitchFamily="18" charset="0"/>
              </a:rPr>
              <a:t>服务器，</a:t>
            </a:r>
            <a:r>
              <a:rPr lang="zh-CN" altLang="en-US" sz="2400" dirty="0" smtClean="0">
                <a:latin typeface="Times New Roman" panose="02020603050405020304" pitchFamily="18" charset="0"/>
              </a:rPr>
              <a:t>负责</a:t>
            </a:r>
            <a:r>
              <a:rPr lang="zh-CN" altLang="en-US" sz="2400" dirty="0">
                <a:latin typeface="Times New Roman" panose="02020603050405020304" pitchFamily="18" charset="0"/>
              </a:rPr>
              <a:t>管理在该顶级域名服务器注册的所有二级域名。</a:t>
            </a:r>
          </a:p>
          <a:p>
            <a:pPr marL="635090" lvl="1" indent="-292190">
              <a:defRPr/>
            </a:pPr>
            <a:r>
              <a:rPr lang="zh-CN" altLang="en-US" sz="2400" dirty="0" smtClean="0">
                <a:latin typeface="Times New Roman" panose="02020603050405020304" pitchFamily="18" charset="0"/>
              </a:rPr>
              <a:t>对</a:t>
            </a:r>
            <a:r>
              <a:rPr lang="en-US" altLang="zh-CN" sz="2400" dirty="0" smtClean="0">
                <a:latin typeface="Times New Roman" panose="02020603050405020304" pitchFamily="18" charset="0"/>
              </a:rPr>
              <a:t>DNS </a:t>
            </a:r>
            <a:r>
              <a:rPr lang="zh-CN" altLang="en-US" sz="2400" dirty="0">
                <a:latin typeface="Times New Roman" panose="02020603050405020304" pitchFamily="18" charset="0"/>
              </a:rPr>
              <a:t>查询</a:t>
            </a:r>
            <a:r>
              <a:rPr lang="zh-CN" altLang="en-US" sz="2400" dirty="0" smtClean="0">
                <a:latin typeface="Times New Roman" panose="02020603050405020304" pitchFamily="18" charset="0"/>
              </a:rPr>
              <a:t>请求的响应，可能</a:t>
            </a:r>
            <a:r>
              <a:rPr lang="zh-CN" altLang="en-US" sz="2400" dirty="0">
                <a:latin typeface="Times New Roman" panose="02020603050405020304" pitchFamily="18" charset="0"/>
              </a:rPr>
              <a:t>是最后的结果，也可能是下一步应当找的域名服务器的 </a:t>
            </a:r>
            <a:r>
              <a:rPr lang="en-US" altLang="zh-CN" sz="2400" dirty="0">
                <a:latin typeface="Times New Roman" panose="02020603050405020304" pitchFamily="18" charset="0"/>
              </a:rPr>
              <a:t>IP </a:t>
            </a:r>
            <a:r>
              <a:rPr lang="zh-CN" altLang="en-US" sz="2400" dirty="0" smtClean="0">
                <a:latin typeface="Times New Roman" panose="02020603050405020304" pitchFamily="18" charset="0"/>
              </a:rPr>
              <a:t>地址。 </a:t>
            </a:r>
            <a:endParaRPr lang="en-US" altLang="zh-CN" sz="2400" dirty="0" smtClean="0">
              <a:latin typeface="Times New Roman" panose="02020603050405020304" pitchFamily="18" charset="0"/>
            </a:endParaRPr>
          </a:p>
          <a:p>
            <a:pPr marL="292190" indent="-292190">
              <a:spcBef>
                <a:spcPts val="511"/>
              </a:spcBef>
              <a:defRPr/>
            </a:pPr>
            <a:r>
              <a:rPr lang="zh-CN" altLang="en-US" dirty="0" smtClean="0">
                <a:latin typeface="Times New Roman" panose="02020603050405020304" pitchFamily="18" charset="0"/>
              </a:rPr>
              <a:t>权威域名服务器</a:t>
            </a:r>
            <a:endParaRPr lang="en-US" altLang="zh-CN" dirty="0" smtClean="0">
              <a:latin typeface="Times New Roman" panose="02020603050405020304" pitchFamily="18" charset="0"/>
            </a:endParaRPr>
          </a:p>
          <a:p>
            <a:pPr marL="635090" lvl="1" indent="-292190">
              <a:spcBef>
                <a:spcPts val="511"/>
              </a:spcBef>
              <a:defRPr/>
            </a:pPr>
            <a:r>
              <a:rPr lang="zh-CN" altLang="en-US" sz="2400" dirty="0" smtClean="0">
                <a:latin typeface="Times New Roman" panose="02020603050405020304" pitchFamily="18" charset="0"/>
              </a:rPr>
              <a:t>负责</a:t>
            </a:r>
            <a:r>
              <a:rPr lang="zh-CN" altLang="en-US" sz="2400" dirty="0">
                <a:latin typeface="Times New Roman" panose="02020603050405020304" pitchFamily="18" charset="0"/>
              </a:rPr>
              <a:t>一个</a:t>
            </a:r>
            <a:r>
              <a:rPr lang="zh-CN" altLang="en-US" sz="2400" dirty="0">
                <a:solidFill>
                  <a:srgbClr val="FF0000"/>
                </a:solidFill>
                <a:latin typeface="Times New Roman" panose="02020603050405020304" pitchFamily="18" charset="0"/>
              </a:rPr>
              <a:t>区</a:t>
            </a:r>
            <a:r>
              <a:rPr lang="zh-CN" altLang="en-US" sz="2400" dirty="0">
                <a:latin typeface="Times New Roman" panose="02020603050405020304" pitchFamily="18" charset="0"/>
              </a:rPr>
              <a:t>的域名服务器。</a:t>
            </a:r>
          </a:p>
          <a:p>
            <a:pPr marL="635090" lvl="1" indent="-292190">
              <a:spcBef>
                <a:spcPts val="511"/>
              </a:spcBef>
              <a:defRPr/>
            </a:pPr>
            <a:r>
              <a:rPr lang="zh-CN" altLang="en-US" sz="2400" dirty="0">
                <a:latin typeface="Times New Roman" panose="02020603050405020304" pitchFamily="18" charset="0"/>
              </a:rPr>
              <a:t>当一</a:t>
            </a:r>
            <a:r>
              <a:rPr lang="zh-CN" altLang="en-US" sz="2400" dirty="0" smtClean="0">
                <a:latin typeface="Times New Roman" panose="02020603050405020304" pitchFamily="18" charset="0"/>
              </a:rPr>
              <a:t>个权威域名</a:t>
            </a:r>
            <a:r>
              <a:rPr lang="zh-CN" altLang="en-US" sz="2400" dirty="0">
                <a:latin typeface="Times New Roman" panose="02020603050405020304" pitchFamily="18" charset="0"/>
              </a:rPr>
              <a:t>服务器还不能给出最后的查询回答时，就会告诉发出查询请求的 </a:t>
            </a:r>
            <a:r>
              <a:rPr lang="en-US" altLang="zh-CN" sz="2400" dirty="0">
                <a:latin typeface="Times New Roman" panose="02020603050405020304" pitchFamily="18" charset="0"/>
              </a:rPr>
              <a:t>DNS </a:t>
            </a:r>
            <a:r>
              <a:rPr lang="zh-CN" altLang="en-US" sz="2400" dirty="0">
                <a:latin typeface="Times New Roman" panose="02020603050405020304" pitchFamily="18" charset="0"/>
              </a:rPr>
              <a:t>客户，下一步应当找哪一</a:t>
            </a:r>
            <a:r>
              <a:rPr lang="zh-CN" altLang="en-US" sz="2400" dirty="0" smtClean="0">
                <a:latin typeface="Times New Roman" panose="02020603050405020304" pitchFamily="18" charset="0"/>
              </a:rPr>
              <a:t>个权威域名</a:t>
            </a:r>
            <a:r>
              <a:rPr lang="zh-CN" altLang="en-US" sz="2400" dirty="0">
                <a:latin typeface="Times New Roman" panose="02020603050405020304" pitchFamily="18" charset="0"/>
              </a:rPr>
              <a:t>服务器</a:t>
            </a:r>
            <a:r>
              <a:rPr lang="zh-CN" altLang="en-US" sz="2400" dirty="0" smtClean="0">
                <a:latin typeface="Times New Roman" panose="02020603050405020304" pitchFamily="18" charset="0"/>
              </a:rPr>
              <a:t>。</a:t>
            </a:r>
            <a:endParaRPr lang="en-US" altLang="zh-CN" sz="2400" dirty="0" smtClean="0">
              <a:latin typeface="Times New Roman" panose="02020603050405020304" pitchFamily="18" charset="0"/>
            </a:endParaRPr>
          </a:p>
          <a:p>
            <a:pPr marL="292190" indent="-292190">
              <a:spcBef>
                <a:spcPts val="511"/>
              </a:spcBef>
              <a:defRPr/>
            </a:pPr>
            <a:r>
              <a:rPr lang="zh-CN" altLang="en-US" sz="2800" dirty="0" smtClean="0">
                <a:latin typeface="Times New Roman" panose="02020603050405020304" pitchFamily="18" charset="0"/>
              </a:rPr>
              <a:t>本地域名服务器无法解析时，就向根服务器查询。 </a:t>
            </a:r>
            <a:endParaRPr lang="zh-CN" altLang="en-US" sz="2800" dirty="0">
              <a:latin typeface="Times New Roman" panose="02020603050405020304" pitchFamily="18" charset="0"/>
            </a:endParaRPr>
          </a:p>
          <a:p>
            <a:pPr marL="292190" indent="-292190">
              <a:defRPr/>
            </a:pPr>
            <a:endParaRPr lang="zh-CN" altLang="en-US" sz="2800" dirty="0"/>
          </a:p>
          <a:p>
            <a:endParaRPr lang="zh-CN" altLang="en-US" sz="2585" dirty="0">
              <a:latin typeface="Times New Roman" panose="02020603050405020304" pitchFamily="18" charset="0"/>
            </a:endParaRPr>
          </a:p>
          <a:p>
            <a:endParaRPr lang="en-US" altLang="zh-CN" sz="2585" dirty="0">
              <a:solidFill>
                <a:srgbClr val="FF0000"/>
              </a:solidFill>
              <a:ea typeface="黑体" pitchFamily="49" charset="-122"/>
            </a:endParaRPr>
          </a:p>
          <a:p>
            <a:pPr eaLnBrk="1" hangingPunct="1"/>
            <a:endParaRPr lang="en-US" altLang="zh-CN" sz="2585" dirty="0">
              <a:ea typeface="黑体" pitchFamily="49" charset="-122"/>
            </a:endParaRPr>
          </a:p>
        </p:txBody>
      </p:sp>
    </p:spTree>
    <p:extLst>
      <p:ext uri="{BB962C8B-B14F-4D97-AF65-F5344CB8AC3E}">
        <p14:creationId xmlns:p14="http://schemas.microsoft.com/office/powerpoint/2010/main" val="150089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up)">
                                      <p:cBhvr>
                                        <p:cTn id="7" dur="500"/>
                                        <p:tgtEl>
                                          <p:spTgt spid="49155">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49155">
                                            <p:txEl>
                                              <p:pRg st="1" end="1"/>
                                            </p:txEl>
                                          </p:spTgt>
                                        </p:tgtEl>
                                        <p:attrNameLst>
                                          <p:attrName>style.visibility</p:attrName>
                                        </p:attrNameLst>
                                      </p:cBhvr>
                                      <p:to>
                                        <p:strVal val="visible"/>
                                      </p:to>
                                    </p:set>
                                    <p:animEffect transition="in" filter="wipe(up)">
                                      <p:cBhvr>
                                        <p:cTn id="11" dur="500"/>
                                        <p:tgtEl>
                                          <p:spTgt spid="49155">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wipe(up)">
                                      <p:cBhvr>
                                        <p:cTn id="15" dur="500"/>
                                        <p:tgtEl>
                                          <p:spTgt spid="49155">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49155">
                                            <p:txEl>
                                              <p:pRg st="3" end="3"/>
                                            </p:txEl>
                                          </p:spTgt>
                                        </p:tgtEl>
                                        <p:attrNameLst>
                                          <p:attrName>style.visibility</p:attrName>
                                        </p:attrNameLst>
                                      </p:cBhvr>
                                      <p:to>
                                        <p:strVal val="visible"/>
                                      </p:to>
                                    </p:set>
                                    <p:animEffect transition="in" filter="wipe(up)">
                                      <p:cBhvr>
                                        <p:cTn id="19" dur="500"/>
                                        <p:tgtEl>
                                          <p:spTgt spid="49155">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wipe(up)">
                                      <p:cBhvr>
                                        <p:cTn id="23" dur="500"/>
                                        <p:tgtEl>
                                          <p:spTgt spid="49155">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49155">
                                            <p:txEl>
                                              <p:pRg st="5" end="5"/>
                                            </p:txEl>
                                          </p:spTgt>
                                        </p:tgtEl>
                                        <p:attrNameLst>
                                          <p:attrName>style.visibility</p:attrName>
                                        </p:attrNameLst>
                                      </p:cBhvr>
                                      <p:to>
                                        <p:strVal val="visible"/>
                                      </p:to>
                                    </p:set>
                                    <p:animEffect transition="in" filter="wipe(up)">
                                      <p:cBhvr>
                                        <p:cTn id="27" dur="500"/>
                                        <p:tgtEl>
                                          <p:spTgt spid="49155">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49155">
                                            <p:txEl>
                                              <p:pRg st="6" end="6"/>
                                            </p:txEl>
                                          </p:spTgt>
                                        </p:tgtEl>
                                        <p:attrNameLst>
                                          <p:attrName>style.visibility</p:attrName>
                                        </p:attrNameLst>
                                      </p:cBhvr>
                                      <p:to>
                                        <p:strVal val="visible"/>
                                      </p:to>
                                    </p:set>
                                    <p:animEffect transition="in" filter="wipe(up)">
                                      <p:cBhvr>
                                        <p:cTn id="31" dur="500"/>
                                        <p:tgtEl>
                                          <p:spTgt spid="49155">
                                            <p:txEl>
                                              <p:pRg st="6" end="6"/>
                                            </p:txEl>
                                          </p:spTgt>
                                        </p:tgtEl>
                                      </p:cBhvr>
                                    </p:animEffect>
                                  </p:childTnLst>
                                </p:cTn>
                              </p:par>
                            </p:childTnLst>
                          </p:cTn>
                        </p:par>
                        <p:par>
                          <p:cTn id="32" fill="hold">
                            <p:stCondLst>
                              <p:cond delay="7000"/>
                            </p:stCondLst>
                            <p:childTnLst>
                              <p:par>
                                <p:cTn id="33" presetID="22" presetClass="entr" presetSubtype="1" fill="hold" nodeType="afterEffect">
                                  <p:stCondLst>
                                    <p:cond delay="500"/>
                                  </p:stCondLst>
                                  <p:childTnLst>
                                    <p:set>
                                      <p:cBhvr>
                                        <p:cTn id="34" dur="1" fill="hold">
                                          <p:stCondLst>
                                            <p:cond delay="0"/>
                                          </p:stCondLst>
                                        </p:cTn>
                                        <p:tgtEl>
                                          <p:spTgt spid="49155">
                                            <p:txEl>
                                              <p:pRg st="7" end="7"/>
                                            </p:txEl>
                                          </p:spTgt>
                                        </p:tgtEl>
                                        <p:attrNameLst>
                                          <p:attrName>style.visibility</p:attrName>
                                        </p:attrNameLst>
                                      </p:cBhvr>
                                      <p:to>
                                        <p:strVal val="visible"/>
                                      </p:to>
                                    </p:set>
                                    <p:animEffect transition="in" filter="wipe(up)">
                                      <p:cBhvr>
                                        <p:cTn id="35" dur="500"/>
                                        <p:tgtEl>
                                          <p:spTgt spid="49155">
                                            <p:txEl>
                                              <p:pRg st="7" end="7"/>
                                            </p:txEl>
                                          </p:spTgt>
                                        </p:tgtEl>
                                      </p:cBhvr>
                                    </p:animEffect>
                                  </p:childTnLst>
                                </p:cTn>
                              </p:par>
                            </p:childTnLst>
                          </p:cTn>
                        </p:par>
                        <p:par>
                          <p:cTn id="36" fill="hold">
                            <p:stCondLst>
                              <p:cond delay="8000"/>
                            </p:stCondLst>
                            <p:childTnLst>
                              <p:par>
                                <p:cTn id="37" presetID="22" presetClass="entr" presetSubtype="1" fill="hold" nodeType="afterEffect">
                                  <p:stCondLst>
                                    <p:cond delay="500"/>
                                  </p:stCondLst>
                                  <p:childTnLst>
                                    <p:set>
                                      <p:cBhvr>
                                        <p:cTn id="38" dur="1" fill="hold">
                                          <p:stCondLst>
                                            <p:cond delay="0"/>
                                          </p:stCondLst>
                                        </p:cTn>
                                        <p:tgtEl>
                                          <p:spTgt spid="49155">
                                            <p:txEl>
                                              <p:pRg st="8" end="8"/>
                                            </p:txEl>
                                          </p:spTgt>
                                        </p:tgtEl>
                                        <p:attrNameLst>
                                          <p:attrName>style.visibility</p:attrName>
                                        </p:attrNameLst>
                                      </p:cBhvr>
                                      <p:to>
                                        <p:strVal val="visible"/>
                                      </p:to>
                                    </p:set>
                                    <p:animEffect transition="in" filter="wipe(up)">
                                      <p:cBhvr>
                                        <p:cTn id="39" dur="500"/>
                                        <p:tgtEl>
                                          <p:spTgt spid="49155">
                                            <p:txEl>
                                              <p:pRg st="8" end="8"/>
                                            </p:txEl>
                                          </p:spTgt>
                                        </p:tgtEl>
                                      </p:cBhvr>
                                    </p:animEffect>
                                  </p:childTnLst>
                                </p:cTn>
                              </p:par>
                            </p:childTnLst>
                          </p:cTn>
                        </p:par>
                        <p:par>
                          <p:cTn id="40" fill="hold">
                            <p:stCondLst>
                              <p:cond delay="9000"/>
                            </p:stCondLst>
                            <p:childTnLst>
                              <p:par>
                                <p:cTn id="41" presetID="22" presetClass="entr" presetSubtype="1" fill="hold" nodeType="afterEffect">
                                  <p:stCondLst>
                                    <p:cond delay="500"/>
                                  </p:stCondLst>
                                  <p:childTnLst>
                                    <p:set>
                                      <p:cBhvr>
                                        <p:cTn id="42" dur="1" fill="hold">
                                          <p:stCondLst>
                                            <p:cond delay="0"/>
                                          </p:stCondLst>
                                        </p:cTn>
                                        <p:tgtEl>
                                          <p:spTgt spid="49155">
                                            <p:txEl>
                                              <p:pRg st="9" end="9"/>
                                            </p:txEl>
                                          </p:spTgt>
                                        </p:tgtEl>
                                        <p:attrNameLst>
                                          <p:attrName>style.visibility</p:attrName>
                                        </p:attrNameLst>
                                      </p:cBhvr>
                                      <p:to>
                                        <p:strVal val="visible"/>
                                      </p:to>
                                    </p:set>
                                    <p:animEffect transition="in" filter="wipe(up)">
                                      <p:cBhvr>
                                        <p:cTn id="43" dur="500"/>
                                        <p:tgtEl>
                                          <p:spTgt spid="491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Grp="1" noChangeArrowheads="1"/>
          </p:cNvSpPr>
          <p:nvPr>
            <p:ph type="title"/>
          </p:nvPr>
        </p:nvSpPr>
        <p:spPr/>
        <p:txBody>
          <a:bodyPr/>
          <a:lstStyle/>
          <a:p>
            <a:pPr eaLnBrk="1" hangingPunct="1">
              <a:defRPr/>
            </a:pPr>
            <a:r>
              <a:rPr lang="en-US" altLang="zh-CN" dirty="0" smtClean="0"/>
              <a:t>2.3 </a:t>
            </a:r>
            <a:r>
              <a:rPr lang="zh-CN" altLang="en-US" dirty="0" smtClean="0"/>
              <a:t>提高</a:t>
            </a:r>
            <a:r>
              <a:rPr lang="zh-CN" altLang="en-US" dirty="0"/>
              <a:t>域名服务器的可靠性</a:t>
            </a:r>
          </a:p>
        </p:txBody>
      </p:sp>
      <p:sp>
        <p:nvSpPr>
          <p:cNvPr id="54275" name="Rectangle 3"/>
          <p:cNvSpPr>
            <a:spLocks noGrp="1" noChangeArrowheads="1"/>
          </p:cNvSpPr>
          <p:nvPr>
            <p:ph idx="1"/>
          </p:nvPr>
        </p:nvSpPr>
        <p:spPr>
          <a:xfrm>
            <a:off x="330200" y="856034"/>
            <a:ext cx="8483600" cy="4144591"/>
          </a:xfrm>
        </p:spPr>
        <p:txBody>
          <a:bodyPr/>
          <a:lstStyle/>
          <a:p>
            <a:pPr eaLnBrk="1" hangingPunct="1">
              <a:lnSpc>
                <a:spcPct val="100000"/>
              </a:lnSpc>
            </a:pPr>
            <a:r>
              <a:rPr lang="en-US" altLang="zh-CN" dirty="0" smtClean="0">
                <a:latin typeface="Times New Roman" panose="02020603050405020304" pitchFamily="18" charset="0"/>
              </a:rPr>
              <a:t>DNS </a:t>
            </a:r>
            <a:r>
              <a:rPr lang="zh-CN" altLang="en-US" dirty="0" smtClean="0">
                <a:latin typeface="Times New Roman" panose="02020603050405020304" pitchFamily="18" charset="0"/>
              </a:rPr>
              <a:t>域名服务器都把数据复制到几个域名服务器来保存，其中的一个是</a:t>
            </a:r>
            <a:r>
              <a:rPr lang="zh-CN" altLang="en-US" dirty="0" smtClean="0">
                <a:solidFill>
                  <a:srgbClr val="FF0000"/>
                </a:solidFill>
                <a:latin typeface="Times New Roman" panose="02020603050405020304" pitchFamily="18" charset="0"/>
              </a:rPr>
              <a:t>主域名服务器</a:t>
            </a:r>
            <a:r>
              <a:rPr lang="zh-CN" altLang="en-US" dirty="0" smtClean="0">
                <a:latin typeface="Times New Roman" panose="02020603050405020304" pitchFamily="18" charset="0"/>
              </a:rPr>
              <a:t>，其他的是</a:t>
            </a:r>
            <a:r>
              <a:rPr lang="zh-CN" altLang="en-US" dirty="0" smtClean="0">
                <a:solidFill>
                  <a:srgbClr val="FF0000"/>
                </a:solidFill>
                <a:latin typeface="Times New Roman" panose="02020603050405020304" pitchFamily="18" charset="0"/>
              </a:rPr>
              <a:t>辅助域名服务器</a:t>
            </a:r>
            <a:r>
              <a:rPr lang="zh-CN" altLang="en-US" dirty="0" smtClean="0">
                <a:latin typeface="Times New Roman" panose="02020603050405020304" pitchFamily="18" charset="0"/>
              </a:rPr>
              <a:t>。</a:t>
            </a:r>
          </a:p>
          <a:p>
            <a:pPr>
              <a:lnSpc>
                <a:spcPct val="100000"/>
              </a:lnSpc>
            </a:pPr>
            <a:r>
              <a:rPr lang="zh-CN" altLang="en-US" dirty="0" smtClean="0">
                <a:latin typeface="Times New Roman" panose="02020603050405020304" pitchFamily="18" charset="0"/>
              </a:rPr>
              <a:t>主域名服务器</a:t>
            </a:r>
            <a:r>
              <a:rPr lang="zh-CN" altLang="en-US" dirty="0" smtClean="0">
                <a:solidFill>
                  <a:srgbClr val="FF0000"/>
                </a:solidFill>
                <a:latin typeface="Times New Roman" panose="02020603050405020304" pitchFamily="18" charset="0"/>
              </a:rPr>
              <a:t>定期</a:t>
            </a:r>
            <a:r>
              <a:rPr lang="zh-CN" altLang="en-US" dirty="0" smtClean="0">
                <a:latin typeface="Times New Roman" panose="02020603050405020304" pitchFamily="18" charset="0"/>
              </a:rPr>
              <a:t>把数据复制到辅助域名服务器中。</a:t>
            </a:r>
            <a:endParaRPr lang="en-US" altLang="zh-CN" dirty="0" smtClean="0">
              <a:latin typeface="Times New Roman" panose="02020603050405020304" pitchFamily="18" charset="0"/>
            </a:endParaRPr>
          </a:p>
          <a:p>
            <a:pPr>
              <a:lnSpc>
                <a:spcPct val="100000"/>
              </a:lnSpc>
            </a:pPr>
            <a:r>
              <a:rPr lang="zh-CN" altLang="en-US" dirty="0" smtClean="0">
                <a:latin typeface="Times New Roman" panose="02020603050405020304" pitchFamily="18" charset="0"/>
              </a:rPr>
              <a:t>对数据的更改</a:t>
            </a:r>
            <a:r>
              <a:rPr lang="zh-CN" altLang="en-US" dirty="0">
                <a:latin typeface="Times New Roman" panose="02020603050405020304" pitchFamily="18" charset="0"/>
              </a:rPr>
              <a:t>只能</a:t>
            </a:r>
            <a:r>
              <a:rPr lang="zh-CN" altLang="en-US" dirty="0" smtClean="0">
                <a:latin typeface="Times New Roman" panose="02020603050405020304" pitchFamily="18" charset="0"/>
              </a:rPr>
              <a:t>在主域名服务器中进行，这样就保证了数据的一致性。 </a:t>
            </a:r>
          </a:p>
        </p:txBody>
      </p:sp>
    </p:spTree>
    <p:extLst>
      <p:ext uri="{BB962C8B-B14F-4D97-AF65-F5344CB8AC3E}">
        <p14:creationId xmlns:p14="http://schemas.microsoft.com/office/powerpoint/2010/main" val="280757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wipe(up)">
                                      <p:cBhvr>
                                        <p:cTn id="7" dur="500"/>
                                        <p:tgtEl>
                                          <p:spTgt spid="54275">
                                            <p:txEl>
                                              <p:pRg st="0" end="0"/>
                                            </p:txEl>
                                          </p:spTgt>
                                        </p:tgtEl>
                                      </p:cBhvr>
                                    </p:animEffect>
                                  </p:childTnLst>
                                </p:cTn>
                              </p:par>
                              <p:par>
                                <p:cTn id="8" presetID="22" presetClass="entr" presetSubtype="1" fill="hold" nodeType="withEffect">
                                  <p:stCondLst>
                                    <p:cond delay="500"/>
                                  </p:stCondLst>
                                  <p:childTnLst>
                                    <p:set>
                                      <p:cBhvr>
                                        <p:cTn id="9" dur="1" fill="hold">
                                          <p:stCondLst>
                                            <p:cond delay="0"/>
                                          </p:stCondLst>
                                        </p:cTn>
                                        <p:tgtEl>
                                          <p:spTgt spid="54275">
                                            <p:txEl>
                                              <p:pRg st="1" end="1"/>
                                            </p:txEl>
                                          </p:spTgt>
                                        </p:tgtEl>
                                        <p:attrNameLst>
                                          <p:attrName>style.visibility</p:attrName>
                                        </p:attrNameLst>
                                      </p:cBhvr>
                                      <p:to>
                                        <p:strVal val="visible"/>
                                      </p:to>
                                    </p:set>
                                    <p:animEffect transition="in" filter="wipe(up)">
                                      <p:cBhvr>
                                        <p:cTn id="10" dur="500"/>
                                        <p:tgtEl>
                                          <p:spTgt spid="54275">
                                            <p:txEl>
                                              <p:pRg st="1" end="1"/>
                                            </p:txEl>
                                          </p:spTgt>
                                        </p:tgtEl>
                                      </p:cBhvr>
                                    </p:animEffect>
                                  </p:childTnLst>
                                </p:cTn>
                              </p:par>
                              <p:par>
                                <p:cTn id="11" presetID="22" presetClass="entr" presetSubtype="1" fill="hold" nodeType="withEffect">
                                  <p:stCondLst>
                                    <p:cond delay="500"/>
                                  </p:stCondLst>
                                  <p:childTnLst>
                                    <p:set>
                                      <p:cBhvr>
                                        <p:cTn id="12" dur="1" fill="hold">
                                          <p:stCondLst>
                                            <p:cond delay="0"/>
                                          </p:stCondLst>
                                        </p:cTn>
                                        <p:tgtEl>
                                          <p:spTgt spid="54275">
                                            <p:txEl>
                                              <p:pRg st="2" end="2"/>
                                            </p:txEl>
                                          </p:spTgt>
                                        </p:tgtEl>
                                        <p:attrNameLst>
                                          <p:attrName>style.visibility</p:attrName>
                                        </p:attrNameLst>
                                      </p:cBhvr>
                                      <p:to>
                                        <p:strVal val="visible"/>
                                      </p:to>
                                    </p:set>
                                    <p:animEffect transition="in" filter="wipe(up)">
                                      <p:cBhvr>
                                        <p:cTn id="13" dur="500"/>
                                        <p:tgtEl>
                                          <p:spTgt spid="54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2" name="Rectangle 4"/>
          <p:cNvSpPr>
            <a:spLocks noGrp="1" noChangeArrowheads="1"/>
          </p:cNvSpPr>
          <p:nvPr>
            <p:ph type="title"/>
          </p:nvPr>
        </p:nvSpPr>
        <p:spPr/>
        <p:txBody>
          <a:bodyPr/>
          <a:lstStyle/>
          <a:p>
            <a:pPr>
              <a:defRPr/>
            </a:pPr>
            <a:r>
              <a:rPr lang="en-US" dirty="0" smtClean="0">
                <a:latin typeface="Times New Roman" panose="02020603050405020304" pitchFamily="18" charset="0"/>
                <a:ea typeface="+mn-ea"/>
              </a:rPr>
              <a:t>2.3 </a:t>
            </a:r>
            <a:r>
              <a:rPr lang="zh-CN" altLang="en-US" dirty="0" smtClean="0"/>
              <a:t>域名</a:t>
            </a:r>
            <a:r>
              <a:rPr lang="zh-CN" altLang="en-US" dirty="0"/>
              <a:t>的解析过程</a:t>
            </a:r>
            <a:r>
              <a:rPr dirty="0" smtClean="0">
                <a:latin typeface="Times New Roman" panose="02020603050405020304" pitchFamily="18" charset="0"/>
                <a:ea typeface="+mn-ea"/>
              </a:rPr>
              <a:t> </a:t>
            </a:r>
            <a:endParaRPr dirty="0">
              <a:latin typeface="Times New Roman" panose="02020603050405020304" pitchFamily="18" charset="0"/>
              <a:ea typeface="+mn-ea"/>
            </a:endParaRPr>
          </a:p>
        </p:txBody>
      </p:sp>
      <p:sp>
        <p:nvSpPr>
          <p:cNvPr id="56323" name="Rectangle 5"/>
          <p:cNvSpPr>
            <a:spLocks noChangeArrowheads="1"/>
          </p:cNvSpPr>
          <p:nvPr/>
        </p:nvSpPr>
        <p:spPr bwMode="auto">
          <a:xfrm flipH="1">
            <a:off x="3005138" y="1437973"/>
            <a:ext cx="3070225" cy="3020163"/>
          </a:xfrm>
          <a:prstGeom prst="rect">
            <a:avLst/>
          </a:prstGeom>
          <a:solidFill>
            <a:srgbClr val="FFFF99"/>
          </a:solidFill>
          <a:ln>
            <a:noFill/>
          </a:ln>
          <a:effectLst/>
          <a:extLst>
            <a:ext uri="{91240B29-F687-4F45-9708-019B960494DF}">
              <a14:hiddenLine xmlns:a14="http://schemas.microsoft.com/office/drawing/2010/main" w="9525">
                <a:solidFill>
                  <a:schemeClr val="folHlink"/>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a:solidFill>
                <a:srgbClr val="000099"/>
              </a:solidFill>
              <a:latin typeface="Times New Roman" panose="02020603050405020304" pitchFamily="18" charset="0"/>
            </a:endParaRPr>
          </a:p>
        </p:txBody>
      </p:sp>
      <p:sp>
        <p:nvSpPr>
          <p:cNvPr id="56324" name="Text Box 7"/>
          <p:cNvSpPr txBox="1">
            <a:spLocks noChangeArrowheads="1"/>
          </p:cNvSpPr>
          <p:nvPr/>
        </p:nvSpPr>
        <p:spPr bwMode="auto">
          <a:xfrm flipH="1">
            <a:off x="6007685" y="1772085"/>
            <a:ext cx="198003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85000"/>
              </a:lnSpc>
            </a:pPr>
            <a:r>
              <a:rPr kumimoji="1" lang="zh-CN" altLang="en-US" sz="2000" dirty="0">
                <a:latin typeface="Times New Roman" panose="02020603050405020304" pitchFamily="18" charset="0"/>
                <a:ea typeface="+mn-ea"/>
              </a:rPr>
              <a:t>顶级域名服务器</a:t>
            </a:r>
          </a:p>
          <a:p>
            <a:pPr algn="ctr" eaLnBrk="1" hangingPunct="1">
              <a:lnSpc>
                <a:spcPct val="85000"/>
              </a:lnSpc>
            </a:pPr>
            <a:r>
              <a:rPr kumimoji="1" lang="en-US" altLang="zh-CN" sz="2000" dirty="0">
                <a:latin typeface="Times New Roman" panose="02020603050405020304" pitchFamily="18" charset="0"/>
                <a:ea typeface="+mn-ea"/>
              </a:rPr>
              <a:t>dns.com</a:t>
            </a:r>
          </a:p>
        </p:txBody>
      </p:sp>
      <p:sp>
        <p:nvSpPr>
          <p:cNvPr id="56325" name="Text Box 8"/>
          <p:cNvSpPr txBox="1">
            <a:spLocks noChangeArrowheads="1"/>
          </p:cNvSpPr>
          <p:nvPr/>
        </p:nvSpPr>
        <p:spPr bwMode="auto">
          <a:xfrm flipH="1">
            <a:off x="5818189" y="3700533"/>
            <a:ext cx="21621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80000"/>
              </a:lnSpc>
            </a:pPr>
            <a:r>
              <a:rPr kumimoji="1" lang="zh-CN" altLang="en-US" sz="2000" dirty="0">
                <a:latin typeface="Times New Roman" panose="02020603050405020304" pitchFamily="18" charset="0"/>
                <a:ea typeface="+mn-ea"/>
              </a:rPr>
              <a:t>权限</a:t>
            </a:r>
            <a:r>
              <a:rPr kumimoji="1" lang="zh-CN" altLang="zh-CN" sz="2000" dirty="0">
                <a:latin typeface="Times New Roman" panose="02020603050405020304" pitchFamily="18" charset="0"/>
                <a:ea typeface="+mn-ea"/>
              </a:rPr>
              <a:t>域名服务</a:t>
            </a:r>
            <a:r>
              <a:rPr kumimoji="1" lang="en-US" altLang="zh-CN" sz="2000" dirty="0">
                <a:latin typeface="Times New Roman" panose="02020603050405020304" pitchFamily="18" charset="0"/>
                <a:ea typeface="+mn-ea"/>
              </a:rPr>
              <a:t>dns.abc.com</a:t>
            </a:r>
          </a:p>
        </p:txBody>
      </p:sp>
      <p:sp>
        <p:nvSpPr>
          <p:cNvPr id="56326" name="Text Box 9"/>
          <p:cNvSpPr txBox="1">
            <a:spLocks noChangeArrowheads="1"/>
          </p:cNvSpPr>
          <p:nvPr/>
        </p:nvSpPr>
        <p:spPr bwMode="auto">
          <a:xfrm flipH="1">
            <a:off x="1056273" y="3671224"/>
            <a:ext cx="198003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80000"/>
              </a:lnSpc>
            </a:pPr>
            <a:r>
              <a:rPr kumimoji="1" lang="zh-CN" altLang="en-US" sz="2000" dirty="0">
                <a:solidFill>
                  <a:srgbClr val="FF0000"/>
                </a:solidFill>
                <a:latin typeface="Times New Roman" panose="02020603050405020304" pitchFamily="18" charset="0"/>
                <a:ea typeface="+mn-ea"/>
              </a:rPr>
              <a:t>本地域名服务器</a:t>
            </a:r>
          </a:p>
          <a:p>
            <a:pPr algn="ctr" eaLnBrk="1" hangingPunct="1">
              <a:lnSpc>
                <a:spcPct val="80000"/>
              </a:lnSpc>
            </a:pPr>
            <a:r>
              <a:rPr kumimoji="1" lang="en-US" altLang="zh-CN" sz="2000" dirty="0">
                <a:solidFill>
                  <a:srgbClr val="FF0000"/>
                </a:solidFill>
                <a:latin typeface="Times New Roman" panose="02020603050405020304" pitchFamily="18" charset="0"/>
                <a:ea typeface="+mn-ea"/>
              </a:rPr>
              <a:t>dns.xyz.com</a:t>
            </a:r>
          </a:p>
        </p:txBody>
      </p:sp>
      <p:sp>
        <p:nvSpPr>
          <p:cNvPr id="56327" name="Text Box 12"/>
          <p:cNvSpPr txBox="1">
            <a:spLocks noChangeArrowheads="1"/>
          </p:cNvSpPr>
          <p:nvPr/>
        </p:nvSpPr>
        <p:spPr bwMode="auto">
          <a:xfrm flipH="1">
            <a:off x="1341676" y="1783810"/>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2000" dirty="0">
                <a:latin typeface="Times New Roman" panose="02020603050405020304" pitchFamily="18" charset="0"/>
                <a:ea typeface="+mn-ea"/>
              </a:rPr>
              <a:t>根域名服务器</a:t>
            </a:r>
          </a:p>
        </p:txBody>
      </p:sp>
      <p:pic>
        <p:nvPicPr>
          <p:cNvPr id="56328" name="Picture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092450" y="3400129"/>
            <a:ext cx="679450" cy="115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9"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092450" y="1634339"/>
            <a:ext cx="679450" cy="1156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30" name="Picture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254626" y="1634339"/>
            <a:ext cx="681038" cy="1156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82408" name="Group 40"/>
          <p:cNvGrpSpPr>
            <a:grpSpLocks/>
          </p:cNvGrpSpPr>
          <p:nvPr/>
        </p:nvGrpSpPr>
        <p:grpSpPr bwMode="auto">
          <a:xfrm>
            <a:off x="2986081" y="2705536"/>
            <a:ext cx="438149" cy="832338"/>
            <a:chOff x="1731" y="1927"/>
            <a:chExt cx="276" cy="568"/>
          </a:xfrm>
        </p:grpSpPr>
        <p:sp>
          <p:nvSpPr>
            <p:cNvPr id="56363" name="Text Box 18"/>
            <p:cNvSpPr txBox="1">
              <a:spLocks noChangeArrowheads="1"/>
            </p:cNvSpPr>
            <p:nvPr/>
          </p:nvSpPr>
          <p:spPr bwMode="auto">
            <a:xfrm flipH="1">
              <a:off x="1731" y="2190"/>
              <a:ext cx="27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215">
                  <a:solidFill>
                    <a:srgbClr val="000099"/>
                  </a:solidFill>
                  <a:latin typeface="Times New Roman" panose="02020603050405020304" pitchFamily="18" charset="0"/>
                  <a:ea typeface="+mn-ea"/>
                  <a:sym typeface="Wingdings" pitchFamily="2" charset="2"/>
                </a:rPr>
                <a:t></a:t>
              </a:r>
            </a:p>
          </p:txBody>
        </p:sp>
        <p:sp>
          <p:nvSpPr>
            <p:cNvPr id="56364" name="Line 20"/>
            <p:cNvSpPr>
              <a:spLocks noChangeShapeType="1"/>
            </p:cNvSpPr>
            <p:nvPr/>
          </p:nvSpPr>
          <p:spPr bwMode="auto">
            <a:xfrm rot="10800000" flipH="1">
              <a:off x="1996" y="1927"/>
              <a:ext cx="0" cy="568"/>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solidFill>
                  <a:srgbClr val="000099"/>
                </a:solidFill>
                <a:latin typeface="Times New Roman" panose="02020603050405020304" pitchFamily="18" charset="0"/>
              </a:endParaRPr>
            </a:p>
          </p:txBody>
        </p:sp>
      </p:grpSp>
      <p:grpSp>
        <p:nvGrpSpPr>
          <p:cNvPr id="1082409" name="Group 41"/>
          <p:cNvGrpSpPr>
            <a:grpSpLocks/>
          </p:cNvGrpSpPr>
          <p:nvPr/>
        </p:nvGrpSpPr>
        <p:grpSpPr bwMode="auto">
          <a:xfrm>
            <a:off x="3468694" y="2564859"/>
            <a:ext cx="438151" cy="973015"/>
            <a:chOff x="2035" y="1831"/>
            <a:chExt cx="276" cy="664"/>
          </a:xfrm>
        </p:grpSpPr>
        <p:sp>
          <p:nvSpPr>
            <p:cNvPr id="56361" name="Text Box 19"/>
            <p:cNvSpPr txBox="1">
              <a:spLocks noChangeArrowheads="1"/>
            </p:cNvSpPr>
            <p:nvPr/>
          </p:nvSpPr>
          <p:spPr bwMode="auto">
            <a:xfrm flipH="1">
              <a:off x="2035" y="1831"/>
              <a:ext cx="27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215">
                  <a:solidFill>
                    <a:srgbClr val="000099"/>
                  </a:solidFill>
                  <a:latin typeface="Times New Roman" panose="02020603050405020304" pitchFamily="18" charset="0"/>
                  <a:ea typeface="+mn-ea"/>
                  <a:sym typeface="Wingdings" pitchFamily="2" charset="2"/>
                </a:rPr>
                <a:t></a:t>
              </a:r>
            </a:p>
          </p:txBody>
        </p:sp>
        <p:sp>
          <p:nvSpPr>
            <p:cNvPr id="56362" name="Line 21"/>
            <p:cNvSpPr>
              <a:spLocks noChangeShapeType="1"/>
            </p:cNvSpPr>
            <p:nvPr/>
          </p:nvSpPr>
          <p:spPr bwMode="auto">
            <a:xfrm rot="10800000" flipH="1" flipV="1">
              <a:off x="2089" y="1927"/>
              <a:ext cx="0" cy="568"/>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solidFill>
                  <a:srgbClr val="000099"/>
                </a:solidFill>
                <a:latin typeface="Times New Roman" panose="02020603050405020304" pitchFamily="18" charset="0"/>
              </a:endParaRPr>
            </a:p>
          </p:txBody>
        </p:sp>
      </p:grpSp>
      <p:grpSp>
        <p:nvGrpSpPr>
          <p:cNvPr id="1082410" name="Group 42"/>
          <p:cNvGrpSpPr>
            <a:grpSpLocks/>
          </p:cNvGrpSpPr>
          <p:nvPr/>
        </p:nvGrpSpPr>
        <p:grpSpPr bwMode="auto">
          <a:xfrm>
            <a:off x="3657601" y="2538483"/>
            <a:ext cx="1787525" cy="1027234"/>
            <a:chOff x="2154" y="1813"/>
            <a:chExt cx="1126" cy="701"/>
          </a:xfrm>
        </p:grpSpPr>
        <p:sp>
          <p:nvSpPr>
            <p:cNvPr id="56359" name="Text Box 14"/>
            <p:cNvSpPr txBox="1">
              <a:spLocks noChangeArrowheads="1"/>
            </p:cNvSpPr>
            <p:nvPr/>
          </p:nvSpPr>
          <p:spPr bwMode="auto">
            <a:xfrm flipH="1">
              <a:off x="2154" y="2205"/>
              <a:ext cx="27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215">
                  <a:solidFill>
                    <a:srgbClr val="000099"/>
                  </a:solidFill>
                  <a:latin typeface="Times New Roman" panose="02020603050405020304" pitchFamily="18" charset="0"/>
                  <a:ea typeface="+mn-ea"/>
                  <a:sym typeface="Wingdings" pitchFamily="2" charset="2"/>
                </a:rPr>
                <a:t></a:t>
              </a:r>
            </a:p>
          </p:txBody>
        </p:sp>
        <p:sp>
          <p:nvSpPr>
            <p:cNvPr id="56360" name="Line 22"/>
            <p:cNvSpPr>
              <a:spLocks noChangeShapeType="1"/>
            </p:cNvSpPr>
            <p:nvPr/>
          </p:nvSpPr>
          <p:spPr bwMode="auto">
            <a:xfrm rot="10800000" flipH="1">
              <a:off x="2245" y="1813"/>
              <a:ext cx="1035" cy="701"/>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solidFill>
                  <a:srgbClr val="000099"/>
                </a:solidFill>
                <a:latin typeface="Times New Roman" panose="02020603050405020304" pitchFamily="18" charset="0"/>
              </a:endParaRPr>
            </a:p>
          </p:txBody>
        </p:sp>
      </p:grpSp>
      <p:grpSp>
        <p:nvGrpSpPr>
          <p:cNvPr id="1082411" name="Group 43"/>
          <p:cNvGrpSpPr>
            <a:grpSpLocks/>
          </p:cNvGrpSpPr>
          <p:nvPr/>
        </p:nvGrpSpPr>
        <p:grpSpPr bwMode="auto">
          <a:xfrm>
            <a:off x="3784602" y="2564859"/>
            <a:ext cx="1938338" cy="1170842"/>
            <a:chOff x="2234" y="1831"/>
            <a:chExt cx="1221" cy="799"/>
          </a:xfrm>
        </p:grpSpPr>
        <p:sp>
          <p:nvSpPr>
            <p:cNvPr id="56357" name="Text Box 13"/>
            <p:cNvSpPr txBox="1">
              <a:spLocks noChangeArrowheads="1"/>
            </p:cNvSpPr>
            <p:nvPr/>
          </p:nvSpPr>
          <p:spPr bwMode="auto">
            <a:xfrm flipH="1">
              <a:off x="3179" y="1831"/>
              <a:ext cx="27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215">
                  <a:solidFill>
                    <a:srgbClr val="000099"/>
                  </a:solidFill>
                  <a:latin typeface="Times New Roman" panose="02020603050405020304" pitchFamily="18" charset="0"/>
                  <a:ea typeface="+mn-ea"/>
                  <a:sym typeface="Wingdings" pitchFamily="2" charset="2"/>
                </a:rPr>
                <a:t></a:t>
              </a:r>
            </a:p>
          </p:txBody>
        </p:sp>
        <p:sp>
          <p:nvSpPr>
            <p:cNvPr id="56358" name="Line 23"/>
            <p:cNvSpPr>
              <a:spLocks noChangeShapeType="1"/>
            </p:cNvSpPr>
            <p:nvPr/>
          </p:nvSpPr>
          <p:spPr bwMode="auto">
            <a:xfrm flipH="1">
              <a:off x="2234" y="1870"/>
              <a:ext cx="1100" cy="760"/>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solidFill>
                  <a:srgbClr val="000099"/>
                </a:solidFill>
                <a:latin typeface="Times New Roman" panose="02020603050405020304" pitchFamily="18" charset="0"/>
              </a:endParaRPr>
            </a:p>
          </p:txBody>
        </p:sp>
      </p:grpSp>
      <p:pic>
        <p:nvPicPr>
          <p:cNvPr id="56335" name="Picture 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40351" y="3400129"/>
            <a:ext cx="681038" cy="115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82413" name="Group 45"/>
          <p:cNvGrpSpPr>
            <a:grpSpLocks/>
          </p:cNvGrpSpPr>
          <p:nvPr/>
        </p:nvGrpSpPr>
        <p:grpSpPr bwMode="auto">
          <a:xfrm>
            <a:off x="3784600" y="3621406"/>
            <a:ext cx="1600200" cy="433754"/>
            <a:chOff x="2234" y="2552"/>
            <a:chExt cx="1008" cy="296"/>
          </a:xfrm>
        </p:grpSpPr>
        <p:sp>
          <p:nvSpPr>
            <p:cNvPr id="56355" name="Text Box 25"/>
            <p:cNvSpPr txBox="1">
              <a:spLocks noChangeArrowheads="1"/>
            </p:cNvSpPr>
            <p:nvPr/>
          </p:nvSpPr>
          <p:spPr bwMode="auto">
            <a:xfrm flipH="1">
              <a:off x="2275" y="2552"/>
              <a:ext cx="27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215">
                  <a:solidFill>
                    <a:srgbClr val="000099"/>
                  </a:solidFill>
                  <a:latin typeface="Times New Roman" panose="02020603050405020304" pitchFamily="18" charset="0"/>
                  <a:ea typeface="+mn-ea"/>
                  <a:sym typeface="Wingdings" pitchFamily="2" charset="2"/>
                </a:rPr>
                <a:t></a:t>
              </a:r>
            </a:p>
          </p:txBody>
        </p:sp>
        <p:sp>
          <p:nvSpPr>
            <p:cNvPr id="56356" name="Line 27"/>
            <p:cNvSpPr>
              <a:spLocks noChangeShapeType="1"/>
            </p:cNvSpPr>
            <p:nvPr/>
          </p:nvSpPr>
          <p:spPr bwMode="auto">
            <a:xfrm rot="16200000" flipH="1">
              <a:off x="2738" y="2283"/>
              <a:ext cx="0" cy="1008"/>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solidFill>
                  <a:srgbClr val="000099"/>
                </a:solidFill>
                <a:latin typeface="Times New Roman" panose="02020603050405020304" pitchFamily="18" charset="0"/>
              </a:endParaRPr>
            </a:p>
          </p:txBody>
        </p:sp>
      </p:grpSp>
      <p:grpSp>
        <p:nvGrpSpPr>
          <p:cNvPr id="1082414" name="Group 46"/>
          <p:cNvGrpSpPr>
            <a:grpSpLocks/>
          </p:cNvGrpSpPr>
          <p:nvPr/>
        </p:nvGrpSpPr>
        <p:grpSpPr bwMode="auto">
          <a:xfrm>
            <a:off x="3784600" y="4043437"/>
            <a:ext cx="1608138" cy="433754"/>
            <a:chOff x="2234" y="2840"/>
            <a:chExt cx="1013" cy="296"/>
          </a:xfrm>
        </p:grpSpPr>
        <p:sp>
          <p:nvSpPr>
            <p:cNvPr id="56353" name="Line 28"/>
            <p:cNvSpPr>
              <a:spLocks noChangeShapeType="1"/>
            </p:cNvSpPr>
            <p:nvPr/>
          </p:nvSpPr>
          <p:spPr bwMode="auto">
            <a:xfrm rot="5400000">
              <a:off x="2738" y="2379"/>
              <a:ext cx="0" cy="1008"/>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solidFill>
                  <a:srgbClr val="000099"/>
                </a:solidFill>
                <a:latin typeface="Times New Roman" panose="02020603050405020304" pitchFamily="18" charset="0"/>
              </a:endParaRPr>
            </a:p>
          </p:txBody>
        </p:sp>
        <p:sp>
          <p:nvSpPr>
            <p:cNvPr id="56354" name="Text Box 29"/>
            <p:cNvSpPr txBox="1">
              <a:spLocks noChangeArrowheads="1"/>
            </p:cNvSpPr>
            <p:nvPr/>
          </p:nvSpPr>
          <p:spPr bwMode="auto">
            <a:xfrm flipH="1">
              <a:off x="2971" y="2840"/>
              <a:ext cx="27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215">
                  <a:solidFill>
                    <a:srgbClr val="000099"/>
                  </a:solidFill>
                  <a:latin typeface="Times New Roman" panose="02020603050405020304" pitchFamily="18" charset="0"/>
                  <a:ea typeface="+mn-ea"/>
                  <a:sym typeface="Wingdings" pitchFamily="2" charset="2"/>
                </a:rPr>
                <a:t></a:t>
              </a:r>
            </a:p>
          </p:txBody>
        </p:sp>
      </p:grpSp>
      <p:sp>
        <p:nvSpPr>
          <p:cNvPr id="1082398" name="Text Box 30"/>
          <p:cNvSpPr txBox="1">
            <a:spLocks noChangeArrowheads="1"/>
          </p:cNvSpPr>
          <p:nvPr/>
        </p:nvSpPr>
        <p:spPr bwMode="auto">
          <a:xfrm flipH="1">
            <a:off x="3823204" y="1428698"/>
            <a:ext cx="141237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2400" dirty="0">
                <a:solidFill>
                  <a:srgbClr val="FF0000"/>
                </a:solidFill>
                <a:latin typeface="Times New Roman" panose="02020603050405020304" pitchFamily="18" charset="0"/>
                <a:ea typeface="+mn-ea"/>
              </a:rPr>
              <a:t>迭代查询</a:t>
            </a:r>
          </a:p>
        </p:txBody>
      </p:sp>
      <p:grpSp>
        <p:nvGrpSpPr>
          <p:cNvPr id="1082417" name="Group 49"/>
          <p:cNvGrpSpPr>
            <a:grpSpLocks/>
          </p:cNvGrpSpPr>
          <p:nvPr/>
        </p:nvGrpSpPr>
        <p:grpSpPr bwMode="auto">
          <a:xfrm>
            <a:off x="3497264" y="4420037"/>
            <a:ext cx="2562225" cy="933450"/>
            <a:chOff x="2053" y="3097"/>
            <a:chExt cx="1614" cy="637"/>
          </a:xfrm>
        </p:grpSpPr>
        <p:grpSp>
          <p:nvGrpSpPr>
            <p:cNvPr id="56347" name="Group 48"/>
            <p:cNvGrpSpPr>
              <a:grpSpLocks/>
            </p:cNvGrpSpPr>
            <p:nvPr/>
          </p:nvGrpSpPr>
          <p:grpSpPr bwMode="auto">
            <a:xfrm>
              <a:off x="2053" y="3097"/>
              <a:ext cx="1598" cy="637"/>
              <a:chOff x="2053" y="3097"/>
              <a:chExt cx="1598" cy="637"/>
            </a:xfrm>
          </p:grpSpPr>
          <p:sp>
            <p:nvSpPr>
              <p:cNvPr id="56349" name="Rectangle 36"/>
              <p:cNvSpPr>
                <a:spLocks noChangeArrowheads="1"/>
              </p:cNvSpPr>
              <p:nvPr/>
            </p:nvSpPr>
            <p:spPr bwMode="auto">
              <a:xfrm>
                <a:off x="2135" y="3356"/>
                <a:ext cx="1516" cy="263"/>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a:solidFill>
                    <a:srgbClr val="000099"/>
                  </a:solidFill>
                  <a:latin typeface="Times New Roman" panose="02020603050405020304" pitchFamily="18" charset="0"/>
                </a:endParaRPr>
              </a:p>
            </p:txBody>
          </p:sp>
          <p:grpSp>
            <p:nvGrpSpPr>
              <p:cNvPr id="56350" name="Group 47"/>
              <p:cNvGrpSpPr>
                <a:grpSpLocks/>
              </p:cNvGrpSpPr>
              <p:nvPr/>
            </p:nvGrpSpPr>
            <p:grpSpPr bwMode="auto">
              <a:xfrm>
                <a:off x="2053" y="3097"/>
                <a:ext cx="318" cy="637"/>
                <a:chOff x="2053" y="3097"/>
                <a:chExt cx="318" cy="637"/>
              </a:xfrm>
            </p:grpSpPr>
            <p:sp>
              <p:nvSpPr>
                <p:cNvPr id="56351" name="Text Box 33"/>
                <p:cNvSpPr txBox="1">
                  <a:spLocks noChangeArrowheads="1"/>
                </p:cNvSpPr>
                <p:nvPr/>
              </p:nvSpPr>
              <p:spPr bwMode="auto">
                <a:xfrm flipH="1">
                  <a:off x="2053" y="3097"/>
                  <a:ext cx="318"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a:solidFill>
                        <a:srgbClr val="000099"/>
                      </a:solidFill>
                      <a:latin typeface="Times New Roman" panose="02020603050405020304" pitchFamily="18" charset="0"/>
                      <a:ea typeface="+mn-ea"/>
                      <a:sym typeface="Wingdings" pitchFamily="2" charset="2"/>
                    </a:rPr>
                    <a:t></a:t>
                  </a:r>
                </a:p>
              </p:txBody>
            </p:sp>
            <p:sp>
              <p:nvSpPr>
                <p:cNvPr id="56352" name="Line 35"/>
                <p:cNvSpPr>
                  <a:spLocks noChangeShapeType="1"/>
                </p:cNvSpPr>
                <p:nvPr/>
              </p:nvSpPr>
              <p:spPr bwMode="auto">
                <a:xfrm rot="10800000" flipH="1" flipV="1">
                  <a:off x="2089" y="3166"/>
                  <a:ext cx="0" cy="568"/>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Times New Roman" panose="02020603050405020304" pitchFamily="18" charset="0"/>
                  </a:endParaRPr>
                </a:p>
              </p:txBody>
            </p:sp>
          </p:grpSp>
        </p:grpSp>
        <p:sp>
          <p:nvSpPr>
            <p:cNvPr id="56348" name="Text Box 6"/>
            <p:cNvSpPr txBox="1">
              <a:spLocks noChangeArrowheads="1"/>
            </p:cNvSpPr>
            <p:nvPr/>
          </p:nvSpPr>
          <p:spPr bwMode="auto">
            <a:xfrm flipH="1">
              <a:off x="2104" y="3371"/>
              <a:ext cx="15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80000"/>
                </a:lnSpc>
              </a:pPr>
              <a:r>
                <a:rPr kumimoji="1" lang="en-US" altLang="zh-CN" sz="2000" dirty="0">
                  <a:solidFill>
                    <a:srgbClr val="000099"/>
                  </a:solidFill>
                  <a:latin typeface="Times New Roman" panose="02020603050405020304" pitchFamily="18" charset="0"/>
                  <a:ea typeface="+mn-ea"/>
                </a:rPr>
                <a:t> y.abc.com</a:t>
              </a:r>
              <a:r>
                <a:rPr kumimoji="1" lang="en-US" altLang="zh-CN" sz="1000" dirty="0">
                  <a:solidFill>
                    <a:srgbClr val="000099"/>
                  </a:solidFill>
                  <a:latin typeface="Times New Roman" panose="02020603050405020304" pitchFamily="18" charset="0"/>
                  <a:ea typeface="+mn-ea"/>
                </a:rPr>
                <a:t> </a:t>
              </a:r>
              <a:r>
                <a:rPr kumimoji="1" lang="zh-CN" altLang="en-US" sz="2000" dirty="0">
                  <a:solidFill>
                    <a:srgbClr val="000099"/>
                  </a:solidFill>
                  <a:latin typeface="Times New Roman" panose="02020603050405020304" pitchFamily="18" charset="0"/>
                  <a:ea typeface="+mn-ea"/>
                </a:rPr>
                <a:t>的</a:t>
              </a:r>
              <a:r>
                <a:rPr kumimoji="1" lang="zh-CN" altLang="en-US" sz="1600" dirty="0">
                  <a:solidFill>
                    <a:srgbClr val="000099"/>
                  </a:solidFill>
                  <a:latin typeface="Times New Roman" panose="02020603050405020304" pitchFamily="18" charset="0"/>
                  <a:ea typeface="+mn-ea"/>
                </a:rPr>
                <a:t> </a:t>
              </a:r>
              <a:r>
                <a:rPr kumimoji="1" lang="en-US" altLang="zh-CN" sz="2000" dirty="0">
                  <a:solidFill>
                    <a:srgbClr val="000099"/>
                  </a:solidFill>
                  <a:latin typeface="Times New Roman" panose="02020603050405020304" pitchFamily="18" charset="0"/>
                  <a:ea typeface="+mn-ea"/>
                </a:rPr>
                <a:t>IP</a:t>
              </a:r>
              <a:r>
                <a:rPr kumimoji="1" lang="en-US" altLang="zh-CN" sz="1600" dirty="0">
                  <a:solidFill>
                    <a:srgbClr val="000099"/>
                  </a:solidFill>
                  <a:latin typeface="Times New Roman" panose="02020603050405020304" pitchFamily="18" charset="0"/>
                  <a:ea typeface="+mn-ea"/>
                </a:rPr>
                <a:t> </a:t>
              </a:r>
              <a:r>
                <a:rPr kumimoji="1" lang="zh-CN" altLang="en-US" sz="2000" dirty="0">
                  <a:solidFill>
                    <a:srgbClr val="000099"/>
                  </a:solidFill>
                  <a:latin typeface="Times New Roman" panose="02020603050405020304" pitchFamily="18" charset="0"/>
                  <a:ea typeface="+mn-ea"/>
                </a:rPr>
                <a:t>地址 </a:t>
              </a:r>
            </a:p>
          </p:txBody>
        </p:sp>
      </p:grpSp>
      <p:pic>
        <p:nvPicPr>
          <p:cNvPr id="56340" name="Picture 1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219450" y="5437013"/>
            <a:ext cx="477838" cy="504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41" name="Text Box 11"/>
          <p:cNvSpPr txBox="1">
            <a:spLocks noChangeArrowheads="1"/>
          </p:cNvSpPr>
          <p:nvPr/>
        </p:nvSpPr>
        <p:spPr bwMode="auto">
          <a:xfrm flipH="1">
            <a:off x="2938463" y="5953561"/>
            <a:ext cx="1268296"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80000"/>
              </a:lnSpc>
            </a:pPr>
            <a:r>
              <a:rPr kumimoji="1" lang="en-US" altLang="zh-CN" sz="1800" dirty="0">
                <a:latin typeface="Times New Roman" panose="02020603050405020304" pitchFamily="18" charset="0"/>
                <a:ea typeface="+mn-ea"/>
              </a:rPr>
              <a:t>m.xyz.com </a:t>
            </a:r>
          </a:p>
        </p:txBody>
      </p:sp>
      <p:sp>
        <p:nvSpPr>
          <p:cNvPr id="1082399" name="Text Box 31"/>
          <p:cNvSpPr txBox="1">
            <a:spLocks noChangeArrowheads="1"/>
          </p:cNvSpPr>
          <p:nvPr/>
        </p:nvSpPr>
        <p:spPr bwMode="auto">
          <a:xfrm flipH="1">
            <a:off x="2692028" y="4576100"/>
            <a:ext cx="70083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2000">
                <a:solidFill>
                  <a:srgbClr val="FF0000"/>
                </a:solidFill>
                <a:latin typeface="Times New Roman" panose="02020603050405020304" pitchFamily="18" charset="0"/>
                <a:ea typeface="+mn-ea"/>
              </a:rPr>
              <a:t>递归</a:t>
            </a:r>
          </a:p>
          <a:p>
            <a:pPr algn="ctr" eaLnBrk="1" hangingPunct="1">
              <a:lnSpc>
                <a:spcPct val="90000"/>
              </a:lnSpc>
            </a:pPr>
            <a:r>
              <a:rPr kumimoji="1" lang="zh-CN" altLang="en-US" sz="2000">
                <a:solidFill>
                  <a:srgbClr val="FF0000"/>
                </a:solidFill>
                <a:latin typeface="Times New Roman" panose="02020603050405020304" pitchFamily="18" charset="0"/>
                <a:ea typeface="+mn-ea"/>
              </a:rPr>
              <a:t>查询</a:t>
            </a:r>
          </a:p>
        </p:txBody>
      </p:sp>
      <p:grpSp>
        <p:nvGrpSpPr>
          <p:cNvPr id="1082407" name="Group 39"/>
          <p:cNvGrpSpPr>
            <a:grpSpLocks/>
          </p:cNvGrpSpPr>
          <p:nvPr/>
        </p:nvGrpSpPr>
        <p:grpSpPr bwMode="auto">
          <a:xfrm>
            <a:off x="3009900" y="4521150"/>
            <a:ext cx="438151" cy="996462"/>
            <a:chOff x="1746" y="3166"/>
            <a:chExt cx="276" cy="680"/>
          </a:xfrm>
        </p:grpSpPr>
        <p:sp>
          <p:nvSpPr>
            <p:cNvPr id="56345" name="Text Box 32"/>
            <p:cNvSpPr txBox="1">
              <a:spLocks noChangeArrowheads="1"/>
            </p:cNvSpPr>
            <p:nvPr/>
          </p:nvSpPr>
          <p:spPr bwMode="auto">
            <a:xfrm flipH="1">
              <a:off x="1746" y="3550"/>
              <a:ext cx="27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215">
                  <a:solidFill>
                    <a:srgbClr val="000099"/>
                  </a:solidFill>
                  <a:latin typeface="Times New Roman" panose="02020603050405020304" pitchFamily="18" charset="0"/>
                  <a:ea typeface="+mn-ea"/>
                  <a:sym typeface="Wingdings" pitchFamily="2" charset="2"/>
                </a:rPr>
                <a:t></a:t>
              </a:r>
            </a:p>
          </p:txBody>
        </p:sp>
        <p:sp>
          <p:nvSpPr>
            <p:cNvPr id="56346" name="Line 34"/>
            <p:cNvSpPr>
              <a:spLocks noChangeShapeType="1"/>
            </p:cNvSpPr>
            <p:nvPr/>
          </p:nvSpPr>
          <p:spPr bwMode="auto">
            <a:xfrm rot="10800000" flipH="1">
              <a:off x="1996" y="3166"/>
              <a:ext cx="0" cy="568"/>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solidFill>
                  <a:srgbClr val="000099"/>
                </a:solidFill>
                <a:latin typeface="Times New Roman" panose="02020603050405020304" pitchFamily="18" charset="0"/>
              </a:endParaRPr>
            </a:p>
          </p:txBody>
        </p:sp>
      </p:grpSp>
      <p:sp>
        <p:nvSpPr>
          <p:cNvPr id="56344" name="Text Box 50"/>
          <p:cNvSpPr txBox="1">
            <a:spLocks noChangeArrowheads="1"/>
          </p:cNvSpPr>
          <p:nvPr/>
        </p:nvSpPr>
        <p:spPr bwMode="auto">
          <a:xfrm flipH="1">
            <a:off x="3588488" y="5654076"/>
            <a:ext cx="35274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80000"/>
              </a:lnSpc>
            </a:pPr>
            <a:r>
              <a:rPr kumimoji="1" lang="zh-CN" altLang="en-US" sz="2000" dirty="0">
                <a:solidFill>
                  <a:srgbClr val="2020A6"/>
                </a:solidFill>
                <a:latin typeface="Times New Roman" panose="02020603050405020304" pitchFamily="18" charset="0"/>
                <a:ea typeface="+mn-ea"/>
              </a:rPr>
              <a:t>需要查找 </a:t>
            </a:r>
            <a:r>
              <a:rPr kumimoji="1" lang="en-US" altLang="zh-CN" sz="2000" dirty="0">
                <a:solidFill>
                  <a:srgbClr val="2020A6"/>
                </a:solidFill>
                <a:latin typeface="Times New Roman" panose="02020603050405020304" pitchFamily="18" charset="0"/>
                <a:ea typeface="+mn-ea"/>
              </a:rPr>
              <a:t>y.abc.com </a:t>
            </a:r>
            <a:r>
              <a:rPr kumimoji="1" lang="zh-CN" altLang="en-US" sz="2000" dirty="0">
                <a:solidFill>
                  <a:srgbClr val="2020A6"/>
                </a:solidFill>
                <a:latin typeface="Times New Roman" panose="02020603050405020304" pitchFamily="18" charset="0"/>
                <a:ea typeface="+mn-ea"/>
              </a:rPr>
              <a:t>的 </a:t>
            </a:r>
            <a:r>
              <a:rPr kumimoji="1" lang="en-US" altLang="zh-CN" sz="2000" dirty="0">
                <a:solidFill>
                  <a:srgbClr val="2020A6"/>
                </a:solidFill>
                <a:latin typeface="Times New Roman" panose="02020603050405020304" pitchFamily="18" charset="0"/>
                <a:ea typeface="+mn-ea"/>
              </a:rPr>
              <a:t>IP </a:t>
            </a:r>
            <a:r>
              <a:rPr kumimoji="1" lang="zh-CN" altLang="en-US" sz="2000" dirty="0">
                <a:solidFill>
                  <a:srgbClr val="2020A6"/>
                </a:solidFill>
                <a:latin typeface="Times New Roman" panose="02020603050405020304" pitchFamily="18" charset="0"/>
                <a:ea typeface="+mn-ea"/>
              </a:rPr>
              <a:t>地址</a:t>
            </a:r>
          </a:p>
        </p:txBody>
      </p:sp>
    </p:spTree>
    <p:extLst>
      <p:ext uri="{BB962C8B-B14F-4D97-AF65-F5344CB8AC3E}">
        <p14:creationId xmlns:p14="http://schemas.microsoft.com/office/powerpoint/2010/main" val="298279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82407"/>
                                        </p:tgtEl>
                                        <p:attrNameLst>
                                          <p:attrName>style.visibility</p:attrName>
                                        </p:attrNameLst>
                                      </p:cBhvr>
                                      <p:to>
                                        <p:strVal val="visible"/>
                                      </p:to>
                                    </p:set>
                                    <p:animEffect transition="in" filter="wipe(down)">
                                      <p:cBhvr>
                                        <p:cTn id="7" dur="1000"/>
                                        <p:tgtEl>
                                          <p:spTgt spid="1082407"/>
                                        </p:tgtEl>
                                      </p:cBhvr>
                                    </p:animEffect>
                                  </p:childTnLst>
                                </p:cTn>
                              </p:par>
                            </p:childTnLst>
                          </p:cTn>
                        </p:par>
                        <p:par>
                          <p:cTn id="8" fill="hold" nodeType="afterGroup">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082399"/>
                                        </p:tgtEl>
                                        <p:attrNameLst>
                                          <p:attrName>style.visibility</p:attrName>
                                        </p:attrNameLst>
                                      </p:cBhvr>
                                      <p:to>
                                        <p:strVal val="visible"/>
                                      </p:to>
                                    </p:set>
                                  </p:childTnLst>
                                </p:cTn>
                              </p:par>
                            </p:childTnLst>
                          </p:cTn>
                        </p:par>
                        <p:par>
                          <p:cTn id="11" fill="hold" nodeType="afterGroup">
                            <p:stCondLst>
                              <p:cond delay="1000"/>
                            </p:stCondLst>
                            <p:childTnLst>
                              <p:par>
                                <p:cTn id="12" presetID="22" presetClass="entr" presetSubtype="4" fill="hold" nodeType="afterEffect">
                                  <p:stCondLst>
                                    <p:cond delay="500"/>
                                  </p:stCondLst>
                                  <p:childTnLst>
                                    <p:set>
                                      <p:cBhvr>
                                        <p:cTn id="13" dur="1" fill="hold">
                                          <p:stCondLst>
                                            <p:cond delay="0"/>
                                          </p:stCondLst>
                                        </p:cTn>
                                        <p:tgtEl>
                                          <p:spTgt spid="1082408"/>
                                        </p:tgtEl>
                                        <p:attrNameLst>
                                          <p:attrName>style.visibility</p:attrName>
                                        </p:attrNameLst>
                                      </p:cBhvr>
                                      <p:to>
                                        <p:strVal val="visible"/>
                                      </p:to>
                                    </p:set>
                                    <p:animEffect transition="in" filter="wipe(down)">
                                      <p:cBhvr>
                                        <p:cTn id="14" dur="1000"/>
                                        <p:tgtEl>
                                          <p:spTgt spid="1082408"/>
                                        </p:tgtEl>
                                      </p:cBhvr>
                                    </p:animEffect>
                                  </p:childTnLst>
                                </p:cTn>
                              </p:par>
                            </p:childTnLst>
                          </p:cTn>
                        </p:par>
                        <p:par>
                          <p:cTn id="15" fill="hold" nodeType="afterGroup">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1082398"/>
                                        </p:tgtEl>
                                        <p:attrNameLst>
                                          <p:attrName>style.visibility</p:attrName>
                                        </p:attrNameLst>
                                      </p:cBhvr>
                                      <p:to>
                                        <p:strVal val="visible"/>
                                      </p:to>
                                    </p:set>
                                  </p:childTnLst>
                                </p:cTn>
                              </p:par>
                            </p:childTnLst>
                          </p:cTn>
                        </p:par>
                        <p:par>
                          <p:cTn id="18" fill="hold" nodeType="afterGroup">
                            <p:stCondLst>
                              <p:cond delay="2500"/>
                            </p:stCondLst>
                            <p:childTnLst>
                              <p:par>
                                <p:cTn id="19" presetID="22" presetClass="entr" presetSubtype="1" fill="hold" nodeType="afterEffect">
                                  <p:stCondLst>
                                    <p:cond delay="500"/>
                                  </p:stCondLst>
                                  <p:childTnLst>
                                    <p:set>
                                      <p:cBhvr>
                                        <p:cTn id="20" dur="1" fill="hold">
                                          <p:stCondLst>
                                            <p:cond delay="0"/>
                                          </p:stCondLst>
                                        </p:cTn>
                                        <p:tgtEl>
                                          <p:spTgt spid="1082409"/>
                                        </p:tgtEl>
                                        <p:attrNameLst>
                                          <p:attrName>style.visibility</p:attrName>
                                        </p:attrNameLst>
                                      </p:cBhvr>
                                      <p:to>
                                        <p:strVal val="visible"/>
                                      </p:to>
                                    </p:set>
                                    <p:animEffect transition="in" filter="wipe(up)">
                                      <p:cBhvr>
                                        <p:cTn id="21" dur="500"/>
                                        <p:tgtEl>
                                          <p:spTgt spid="1082409"/>
                                        </p:tgtEl>
                                      </p:cBhvr>
                                    </p:animEffect>
                                  </p:childTnLst>
                                </p:cTn>
                              </p:par>
                            </p:childTnLst>
                          </p:cTn>
                        </p:par>
                        <p:par>
                          <p:cTn id="22" fill="hold" nodeType="afterGroup">
                            <p:stCondLst>
                              <p:cond delay="3500"/>
                            </p:stCondLst>
                            <p:childTnLst>
                              <p:par>
                                <p:cTn id="23" presetID="22" presetClass="entr" presetSubtype="8" fill="hold" nodeType="afterEffect">
                                  <p:stCondLst>
                                    <p:cond delay="500"/>
                                  </p:stCondLst>
                                  <p:childTnLst>
                                    <p:set>
                                      <p:cBhvr>
                                        <p:cTn id="24" dur="1" fill="hold">
                                          <p:stCondLst>
                                            <p:cond delay="0"/>
                                          </p:stCondLst>
                                        </p:cTn>
                                        <p:tgtEl>
                                          <p:spTgt spid="1082410"/>
                                        </p:tgtEl>
                                        <p:attrNameLst>
                                          <p:attrName>style.visibility</p:attrName>
                                        </p:attrNameLst>
                                      </p:cBhvr>
                                      <p:to>
                                        <p:strVal val="visible"/>
                                      </p:to>
                                    </p:set>
                                    <p:animEffect transition="in" filter="wipe(left)">
                                      <p:cBhvr>
                                        <p:cTn id="25" dur="500"/>
                                        <p:tgtEl>
                                          <p:spTgt spid="1082410"/>
                                        </p:tgtEl>
                                      </p:cBhvr>
                                    </p:animEffect>
                                  </p:childTnLst>
                                </p:cTn>
                              </p:par>
                            </p:childTnLst>
                          </p:cTn>
                        </p:par>
                        <p:par>
                          <p:cTn id="26" fill="hold" nodeType="afterGroup">
                            <p:stCondLst>
                              <p:cond delay="4500"/>
                            </p:stCondLst>
                            <p:childTnLst>
                              <p:par>
                                <p:cTn id="27" presetID="22" presetClass="entr" presetSubtype="2" fill="hold" nodeType="afterEffect">
                                  <p:stCondLst>
                                    <p:cond delay="500"/>
                                  </p:stCondLst>
                                  <p:childTnLst>
                                    <p:set>
                                      <p:cBhvr>
                                        <p:cTn id="28" dur="1" fill="hold">
                                          <p:stCondLst>
                                            <p:cond delay="0"/>
                                          </p:stCondLst>
                                        </p:cTn>
                                        <p:tgtEl>
                                          <p:spTgt spid="1082411"/>
                                        </p:tgtEl>
                                        <p:attrNameLst>
                                          <p:attrName>style.visibility</p:attrName>
                                        </p:attrNameLst>
                                      </p:cBhvr>
                                      <p:to>
                                        <p:strVal val="visible"/>
                                      </p:to>
                                    </p:set>
                                    <p:animEffect transition="in" filter="wipe(right)">
                                      <p:cBhvr>
                                        <p:cTn id="29" dur="1000"/>
                                        <p:tgtEl>
                                          <p:spTgt spid="1082411"/>
                                        </p:tgtEl>
                                      </p:cBhvr>
                                    </p:animEffect>
                                  </p:childTnLst>
                                </p:cTn>
                              </p:par>
                            </p:childTnLst>
                          </p:cTn>
                        </p:par>
                        <p:par>
                          <p:cTn id="30" fill="hold" nodeType="afterGroup">
                            <p:stCondLst>
                              <p:cond delay="6000"/>
                            </p:stCondLst>
                            <p:childTnLst>
                              <p:par>
                                <p:cTn id="31" presetID="22" presetClass="entr" presetSubtype="8" fill="hold" nodeType="afterEffect">
                                  <p:stCondLst>
                                    <p:cond delay="500"/>
                                  </p:stCondLst>
                                  <p:childTnLst>
                                    <p:set>
                                      <p:cBhvr>
                                        <p:cTn id="32" dur="1" fill="hold">
                                          <p:stCondLst>
                                            <p:cond delay="0"/>
                                          </p:stCondLst>
                                        </p:cTn>
                                        <p:tgtEl>
                                          <p:spTgt spid="1082413"/>
                                        </p:tgtEl>
                                        <p:attrNameLst>
                                          <p:attrName>style.visibility</p:attrName>
                                        </p:attrNameLst>
                                      </p:cBhvr>
                                      <p:to>
                                        <p:strVal val="visible"/>
                                      </p:to>
                                    </p:set>
                                    <p:animEffect transition="in" filter="wipe(left)">
                                      <p:cBhvr>
                                        <p:cTn id="33" dur="500"/>
                                        <p:tgtEl>
                                          <p:spTgt spid="1082413"/>
                                        </p:tgtEl>
                                      </p:cBhvr>
                                    </p:animEffect>
                                  </p:childTnLst>
                                </p:cTn>
                              </p:par>
                            </p:childTnLst>
                          </p:cTn>
                        </p:par>
                        <p:par>
                          <p:cTn id="34" fill="hold" nodeType="afterGroup">
                            <p:stCondLst>
                              <p:cond delay="7000"/>
                            </p:stCondLst>
                            <p:childTnLst>
                              <p:par>
                                <p:cTn id="35" presetID="22" presetClass="entr" presetSubtype="2" fill="hold" nodeType="afterEffect">
                                  <p:stCondLst>
                                    <p:cond delay="500"/>
                                  </p:stCondLst>
                                  <p:childTnLst>
                                    <p:set>
                                      <p:cBhvr>
                                        <p:cTn id="36" dur="1" fill="hold">
                                          <p:stCondLst>
                                            <p:cond delay="0"/>
                                          </p:stCondLst>
                                        </p:cTn>
                                        <p:tgtEl>
                                          <p:spTgt spid="1082414"/>
                                        </p:tgtEl>
                                        <p:attrNameLst>
                                          <p:attrName>style.visibility</p:attrName>
                                        </p:attrNameLst>
                                      </p:cBhvr>
                                      <p:to>
                                        <p:strVal val="visible"/>
                                      </p:to>
                                    </p:set>
                                    <p:animEffect transition="in" filter="wipe(right)">
                                      <p:cBhvr>
                                        <p:cTn id="37" dur="1000"/>
                                        <p:tgtEl>
                                          <p:spTgt spid="1082414"/>
                                        </p:tgtEl>
                                      </p:cBhvr>
                                    </p:animEffect>
                                  </p:childTnLst>
                                </p:cTn>
                              </p:par>
                            </p:childTnLst>
                          </p:cTn>
                        </p:par>
                        <p:par>
                          <p:cTn id="38" fill="hold" nodeType="afterGroup">
                            <p:stCondLst>
                              <p:cond delay="8500"/>
                            </p:stCondLst>
                            <p:childTnLst>
                              <p:par>
                                <p:cTn id="39" presetID="22" presetClass="entr" presetSubtype="1" fill="hold" nodeType="afterEffect">
                                  <p:stCondLst>
                                    <p:cond delay="500"/>
                                  </p:stCondLst>
                                  <p:childTnLst>
                                    <p:set>
                                      <p:cBhvr>
                                        <p:cTn id="40" dur="1" fill="hold">
                                          <p:stCondLst>
                                            <p:cond delay="0"/>
                                          </p:stCondLst>
                                        </p:cTn>
                                        <p:tgtEl>
                                          <p:spTgt spid="1082417"/>
                                        </p:tgtEl>
                                        <p:attrNameLst>
                                          <p:attrName>style.visibility</p:attrName>
                                        </p:attrNameLst>
                                      </p:cBhvr>
                                      <p:to>
                                        <p:strVal val="visible"/>
                                      </p:to>
                                    </p:set>
                                    <p:animEffect transition="in" filter="wipe(up)">
                                      <p:cBhvr>
                                        <p:cTn id="41" dur="1000"/>
                                        <p:tgtEl>
                                          <p:spTgt spid="1082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398" grpId="0" animBg="1"/>
      <p:bldP spid="108239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4"/>
          <p:cNvSpPr>
            <a:spLocks noChangeArrowheads="1"/>
          </p:cNvSpPr>
          <p:nvPr/>
        </p:nvSpPr>
        <p:spPr bwMode="auto">
          <a:xfrm flipH="1">
            <a:off x="3109913" y="1476376"/>
            <a:ext cx="3092462" cy="2972874"/>
          </a:xfrm>
          <a:prstGeom prst="rect">
            <a:avLst/>
          </a:prstGeom>
          <a:solidFill>
            <a:srgbClr val="FFFF99"/>
          </a:solidFill>
          <a:ln>
            <a:noFill/>
          </a:ln>
          <a:effectLst/>
          <a:extLst>
            <a:ext uri="{91240B29-F687-4F45-9708-019B960494DF}">
              <a14:hiddenLine xmlns:a14="http://schemas.microsoft.com/office/drawing/2010/main" w="9525" algn="ctr">
                <a:solidFill>
                  <a:schemeClr val="folHlink"/>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a:latin typeface="Times New Roman" panose="02020603050405020304" pitchFamily="18" charset="0"/>
            </a:endParaRPr>
          </a:p>
        </p:txBody>
      </p:sp>
      <p:sp>
        <p:nvSpPr>
          <p:cNvPr id="57348" name="Text Box 6"/>
          <p:cNvSpPr txBox="1">
            <a:spLocks noChangeArrowheads="1"/>
          </p:cNvSpPr>
          <p:nvPr/>
        </p:nvSpPr>
        <p:spPr bwMode="auto">
          <a:xfrm flipH="1">
            <a:off x="6110873" y="1921257"/>
            <a:ext cx="198003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85000"/>
              </a:lnSpc>
            </a:pPr>
            <a:r>
              <a:rPr kumimoji="1" lang="zh-CN" altLang="en-US" sz="2000">
                <a:latin typeface="Times New Roman" panose="02020603050405020304" pitchFamily="18" charset="0"/>
                <a:ea typeface="+mn-ea"/>
              </a:rPr>
              <a:t>顶级域名服务器</a:t>
            </a:r>
          </a:p>
          <a:p>
            <a:pPr algn="ctr" eaLnBrk="1" hangingPunct="1">
              <a:lnSpc>
                <a:spcPct val="85000"/>
              </a:lnSpc>
            </a:pPr>
            <a:r>
              <a:rPr kumimoji="1" lang="en-US" altLang="zh-CN" sz="2000">
                <a:latin typeface="Times New Roman" panose="02020603050405020304" pitchFamily="18" charset="0"/>
                <a:ea typeface="+mn-ea"/>
              </a:rPr>
              <a:t>dns.com</a:t>
            </a:r>
          </a:p>
        </p:txBody>
      </p:sp>
      <p:sp>
        <p:nvSpPr>
          <p:cNvPr id="57349" name="Text Box 7"/>
          <p:cNvSpPr txBox="1">
            <a:spLocks noChangeArrowheads="1"/>
          </p:cNvSpPr>
          <p:nvPr/>
        </p:nvSpPr>
        <p:spPr bwMode="auto">
          <a:xfrm flipH="1">
            <a:off x="5939803" y="3658224"/>
            <a:ext cx="21383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80000"/>
              </a:lnSpc>
            </a:pPr>
            <a:r>
              <a:rPr kumimoji="1" lang="zh-CN" altLang="en-US" sz="2000" dirty="0">
                <a:latin typeface="Times New Roman" panose="02020603050405020304" pitchFamily="18" charset="0"/>
                <a:ea typeface="+mn-ea"/>
              </a:rPr>
              <a:t>权限</a:t>
            </a:r>
            <a:r>
              <a:rPr kumimoji="1" lang="zh-CN" altLang="zh-CN" sz="2000" dirty="0">
                <a:latin typeface="Times New Roman" panose="02020603050405020304" pitchFamily="18" charset="0"/>
                <a:ea typeface="+mn-ea"/>
              </a:rPr>
              <a:t>域名服务</a:t>
            </a:r>
            <a:r>
              <a:rPr kumimoji="1" lang="en-US" altLang="zh-CN" sz="2000" dirty="0">
                <a:latin typeface="Times New Roman" panose="02020603050405020304" pitchFamily="18" charset="0"/>
                <a:ea typeface="+mn-ea"/>
              </a:rPr>
              <a:t>dns.abc.com</a:t>
            </a:r>
          </a:p>
        </p:txBody>
      </p:sp>
      <p:sp>
        <p:nvSpPr>
          <p:cNvPr id="57350" name="Text Box 8"/>
          <p:cNvSpPr txBox="1">
            <a:spLocks noChangeArrowheads="1"/>
          </p:cNvSpPr>
          <p:nvPr/>
        </p:nvSpPr>
        <p:spPr bwMode="auto">
          <a:xfrm flipH="1">
            <a:off x="1207085" y="3583003"/>
            <a:ext cx="198003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80000"/>
              </a:lnSpc>
            </a:pPr>
            <a:r>
              <a:rPr kumimoji="1" lang="zh-CN" altLang="en-US" sz="2000">
                <a:solidFill>
                  <a:srgbClr val="FF0000"/>
                </a:solidFill>
                <a:latin typeface="Times New Roman" panose="02020603050405020304" pitchFamily="18" charset="0"/>
                <a:ea typeface="+mn-ea"/>
              </a:rPr>
              <a:t>本地域名服务器</a:t>
            </a:r>
          </a:p>
          <a:p>
            <a:pPr algn="ctr" eaLnBrk="1" hangingPunct="1">
              <a:lnSpc>
                <a:spcPct val="80000"/>
              </a:lnSpc>
            </a:pPr>
            <a:r>
              <a:rPr kumimoji="1" lang="en-US" altLang="zh-CN" sz="2000">
                <a:solidFill>
                  <a:srgbClr val="FF0000"/>
                </a:solidFill>
                <a:latin typeface="Times New Roman" panose="02020603050405020304" pitchFamily="18" charset="0"/>
                <a:ea typeface="+mn-ea"/>
              </a:rPr>
              <a:t>dns.xyz.com</a:t>
            </a:r>
          </a:p>
        </p:txBody>
      </p:sp>
      <p:pic>
        <p:nvPicPr>
          <p:cNvPr id="57351"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321051" y="5309228"/>
            <a:ext cx="473075" cy="47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52" name="Text Box 10"/>
          <p:cNvSpPr txBox="1">
            <a:spLocks noChangeArrowheads="1"/>
          </p:cNvSpPr>
          <p:nvPr/>
        </p:nvSpPr>
        <p:spPr bwMode="auto">
          <a:xfrm flipH="1">
            <a:off x="3040064" y="5783279"/>
            <a:ext cx="1180131" cy="296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80000"/>
              </a:lnSpc>
            </a:pPr>
            <a:r>
              <a:rPr kumimoji="1" lang="en-US" altLang="zh-CN" sz="1662">
                <a:latin typeface="Times New Roman" panose="02020603050405020304" pitchFamily="18" charset="0"/>
                <a:ea typeface="+mn-ea"/>
              </a:rPr>
              <a:t>m.xyz.com </a:t>
            </a:r>
          </a:p>
        </p:txBody>
      </p:sp>
      <p:sp>
        <p:nvSpPr>
          <p:cNvPr id="57353" name="Text Box 11"/>
          <p:cNvSpPr txBox="1">
            <a:spLocks noChangeArrowheads="1"/>
          </p:cNvSpPr>
          <p:nvPr/>
        </p:nvSpPr>
        <p:spPr bwMode="auto">
          <a:xfrm flipH="1">
            <a:off x="1430576" y="1921258"/>
            <a:ext cx="17235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2000" dirty="0">
                <a:latin typeface="Times New Roman" panose="02020603050405020304" pitchFamily="18" charset="0"/>
                <a:ea typeface="+mn-ea"/>
              </a:rPr>
              <a:t>根域名服务器</a:t>
            </a:r>
          </a:p>
        </p:txBody>
      </p:sp>
      <p:pic>
        <p:nvPicPr>
          <p:cNvPr id="57354" name="Picture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195638" y="3392503"/>
            <a:ext cx="671512" cy="1096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5" name="Picture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195638" y="1719034"/>
            <a:ext cx="671512" cy="1096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6" name="Picture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334000" y="1719034"/>
            <a:ext cx="673100" cy="1096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84453" name="Group 37"/>
          <p:cNvGrpSpPr>
            <a:grpSpLocks/>
          </p:cNvGrpSpPr>
          <p:nvPr/>
        </p:nvGrpSpPr>
        <p:grpSpPr bwMode="auto">
          <a:xfrm>
            <a:off x="3108324" y="2734546"/>
            <a:ext cx="438151" cy="861647"/>
            <a:chOff x="1958" y="1944"/>
            <a:chExt cx="276" cy="588"/>
          </a:xfrm>
        </p:grpSpPr>
        <p:sp>
          <p:nvSpPr>
            <p:cNvPr id="57385" name="Text Box 17"/>
            <p:cNvSpPr txBox="1">
              <a:spLocks noChangeArrowheads="1"/>
            </p:cNvSpPr>
            <p:nvPr/>
          </p:nvSpPr>
          <p:spPr bwMode="auto">
            <a:xfrm flipH="1">
              <a:off x="1958" y="2236"/>
              <a:ext cx="27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215">
                  <a:solidFill>
                    <a:schemeClr val="folHlink"/>
                  </a:solidFill>
                  <a:latin typeface="Times New Roman" panose="02020603050405020304" pitchFamily="18" charset="0"/>
                  <a:ea typeface="+mn-ea"/>
                  <a:sym typeface="Wingdings" pitchFamily="2" charset="2"/>
                </a:rPr>
                <a:t></a:t>
              </a:r>
            </a:p>
          </p:txBody>
        </p:sp>
        <p:sp>
          <p:nvSpPr>
            <p:cNvPr id="57386" name="Line 19"/>
            <p:cNvSpPr>
              <a:spLocks noChangeShapeType="1"/>
            </p:cNvSpPr>
            <p:nvPr/>
          </p:nvSpPr>
          <p:spPr bwMode="auto">
            <a:xfrm rot="10800000" flipH="1">
              <a:off x="2209" y="1944"/>
              <a:ext cx="0" cy="539"/>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latin typeface="Times New Roman" panose="02020603050405020304" pitchFamily="18" charset="0"/>
              </a:endParaRPr>
            </a:p>
          </p:txBody>
        </p:sp>
      </p:grpSp>
      <p:grpSp>
        <p:nvGrpSpPr>
          <p:cNvPr id="1084458" name="Group 42"/>
          <p:cNvGrpSpPr>
            <a:grpSpLocks/>
          </p:cNvGrpSpPr>
          <p:nvPr/>
        </p:nvGrpSpPr>
        <p:grpSpPr bwMode="auto">
          <a:xfrm>
            <a:off x="3568700" y="2629039"/>
            <a:ext cx="438151" cy="895350"/>
            <a:chOff x="2248" y="1872"/>
            <a:chExt cx="276" cy="611"/>
          </a:xfrm>
        </p:grpSpPr>
        <p:sp>
          <p:nvSpPr>
            <p:cNvPr id="57383" name="Text Box 18"/>
            <p:cNvSpPr txBox="1">
              <a:spLocks noChangeArrowheads="1"/>
            </p:cNvSpPr>
            <p:nvPr/>
          </p:nvSpPr>
          <p:spPr bwMode="auto">
            <a:xfrm flipH="1">
              <a:off x="2248" y="1872"/>
              <a:ext cx="27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215">
                  <a:solidFill>
                    <a:schemeClr val="folHlink"/>
                  </a:solidFill>
                  <a:latin typeface="Times New Roman" panose="02020603050405020304" pitchFamily="18" charset="0"/>
                  <a:ea typeface="+mn-ea"/>
                  <a:sym typeface="Wingdings" pitchFamily="2" charset="2"/>
                </a:rPr>
                <a:t></a:t>
              </a:r>
            </a:p>
          </p:txBody>
        </p:sp>
        <p:sp>
          <p:nvSpPr>
            <p:cNvPr id="57384" name="Line 20"/>
            <p:cNvSpPr>
              <a:spLocks noChangeShapeType="1"/>
            </p:cNvSpPr>
            <p:nvPr/>
          </p:nvSpPr>
          <p:spPr bwMode="auto">
            <a:xfrm rot="10800000" flipH="1" flipV="1">
              <a:off x="2301" y="1944"/>
              <a:ext cx="0" cy="539"/>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latin typeface="Times New Roman" panose="02020603050405020304" pitchFamily="18" charset="0"/>
              </a:endParaRPr>
            </a:p>
          </p:txBody>
        </p:sp>
      </p:grpSp>
      <p:grpSp>
        <p:nvGrpSpPr>
          <p:cNvPr id="1084454" name="Group 38"/>
          <p:cNvGrpSpPr>
            <a:grpSpLocks/>
          </p:cNvGrpSpPr>
          <p:nvPr/>
        </p:nvGrpSpPr>
        <p:grpSpPr bwMode="auto">
          <a:xfrm>
            <a:off x="3736975" y="2032627"/>
            <a:ext cx="1681163" cy="433754"/>
            <a:chOff x="2354" y="1465"/>
            <a:chExt cx="1059" cy="296"/>
          </a:xfrm>
        </p:grpSpPr>
        <p:sp>
          <p:nvSpPr>
            <p:cNvPr id="57381" name="Text Box 13"/>
            <p:cNvSpPr txBox="1">
              <a:spLocks noChangeArrowheads="1"/>
            </p:cNvSpPr>
            <p:nvPr/>
          </p:nvSpPr>
          <p:spPr bwMode="auto">
            <a:xfrm flipH="1">
              <a:off x="2354" y="1465"/>
              <a:ext cx="27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215">
                  <a:solidFill>
                    <a:schemeClr val="folHlink"/>
                  </a:solidFill>
                  <a:latin typeface="Times New Roman" panose="02020603050405020304" pitchFamily="18" charset="0"/>
                  <a:ea typeface="+mn-ea"/>
                  <a:sym typeface="Wingdings" pitchFamily="2" charset="2"/>
                </a:rPr>
                <a:t></a:t>
              </a:r>
            </a:p>
          </p:txBody>
        </p:sp>
        <p:sp>
          <p:nvSpPr>
            <p:cNvPr id="57382" name="Line 21"/>
            <p:cNvSpPr>
              <a:spLocks noChangeShapeType="1"/>
            </p:cNvSpPr>
            <p:nvPr/>
          </p:nvSpPr>
          <p:spPr bwMode="auto">
            <a:xfrm rot="10800000" flipH="1">
              <a:off x="2444" y="1728"/>
              <a:ext cx="969" cy="0"/>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latin typeface="Times New Roman" panose="02020603050405020304" pitchFamily="18" charset="0"/>
              </a:endParaRPr>
            </a:p>
          </p:txBody>
        </p:sp>
      </p:grpSp>
      <p:pic>
        <p:nvPicPr>
          <p:cNvPr id="57360" name="Picture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418138" y="3392503"/>
            <a:ext cx="673100" cy="1096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4439" name="Text Box 23"/>
          <p:cNvSpPr txBox="1">
            <a:spLocks noChangeArrowheads="1"/>
          </p:cNvSpPr>
          <p:nvPr/>
        </p:nvSpPr>
        <p:spPr bwMode="auto">
          <a:xfrm flipH="1">
            <a:off x="3943490" y="1477246"/>
            <a:ext cx="141577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2400" dirty="0">
                <a:solidFill>
                  <a:srgbClr val="FF0000"/>
                </a:solidFill>
                <a:latin typeface="Times New Roman" panose="02020603050405020304" pitchFamily="18" charset="0"/>
                <a:ea typeface="+mn-ea"/>
              </a:rPr>
              <a:t>递归查询</a:t>
            </a:r>
          </a:p>
        </p:txBody>
      </p:sp>
      <p:sp>
        <p:nvSpPr>
          <p:cNvPr id="1084440" name="Text Box 24"/>
          <p:cNvSpPr txBox="1">
            <a:spLocks noChangeArrowheads="1"/>
          </p:cNvSpPr>
          <p:nvPr/>
        </p:nvSpPr>
        <p:spPr bwMode="auto">
          <a:xfrm flipH="1">
            <a:off x="2848659" y="4447580"/>
            <a:ext cx="646332" cy="618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800" dirty="0">
                <a:latin typeface="Times New Roman" panose="02020603050405020304" pitchFamily="18" charset="0"/>
                <a:ea typeface="+mn-ea"/>
              </a:rPr>
              <a:t>递归</a:t>
            </a:r>
          </a:p>
          <a:p>
            <a:pPr algn="ctr" eaLnBrk="1" hangingPunct="1">
              <a:lnSpc>
                <a:spcPct val="90000"/>
              </a:lnSpc>
            </a:pPr>
            <a:r>
              <a:rPr kumimoji="1" lang="zh-CN" altLang="en-US" sz="1800" dirty="0">
                <a:latin typeface="Times New Roman" panose="02020603050405020304" pitchFamily="18" charset="0"/>
                <a:ea typeface="+mn-ea"/>
              </a:rPr>
              <a:t>查询</a:t>
            </a:r>
          </a:p>
        </p:txBody>
      </p:sp>
      <p:grpSp>
        <p:nvGrpSpPr>
          <p:cNvPr id="1084452" name="Group 36"/>
          <p:cNvGrpSpPr>
            <a:grpSpLocks/>
          </p:cNvGrpSpPr>
          <p:nvPr/>
        </p:nvGrpSpPr>
        <p:grpSpPr bwMode="auto">
          <a:xfrm>
            <a:off x="3108324" y="4440256"/>
            <a:ext cx="438151" cy="890954"/>
            <a:chOff x="1958" y="3108"/>
            <a:chExt cx="276" cy="608"/>
          </a:xfrm>
        </p:grpSpPr>
        <p:sp>
          <p:nvSpPr>
            <p:cNvPr id="57379" name="Text Box 25"/>
            <p:cNvSpPr txBox="1">
              <a:spLocks noChangeArrowheads="1"/>
            </p:cNvSpPr>
            <p:nvPr/>
          </p:nvSpPr>
          <p:spPr bwMode="auto">
            <a:xfrm flipH="1">
              <a:off x="1958" y="3420"/>
              <a:ext cx="27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215">
                  <a:solidFill>
                    <a:schemeClr val="folHlink"/>
                  </a:solidFill>
                  <a:latin typeface="Times New Roman" panose="02020603050405020304" pitchFamily="18" charset="0"/>
                  <a:ea typeface="+mn-ea"/>
                  <a:sym typeface="Wingdings" pitchFamily="2" charset="2"/>
                </a:rPr>
                <a:t></a:t>
              </a:r>
            </a:p>
          </p:txBody>
        </p:sp>
        <p:sp>
          <p:nvSpPr>
            <p:cNvPr id="57380" name="Line 27"/>
            <p:cNvSpPr>
              <a:spLocks noChangeShapeType="1"/>
            </p:cNvSpPr>
            <p:nvPr/>
          </p:nvSpPr>
          <p:spPr bwMode="auto">
            <a:xfrm rot="10800000" flipH="1">
              <a:off x="2209" y="3108"/>
              <a:ext cx="0" cy="539"/>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latin typeface="Times New Roman" panose="02020603050405020304" pitchFamily="18" charset="0"/>
              </a:endParaRPr>
            </a:p>
          </p:txBody>
        </p:sp>
      </p:grpSp>
      <p:grpSp>
        <p:nvGrpSpPr>
          <p:cNvPr id="1084459" name="Group 43"/>
          <p:cNvGrpSpPr>
            <a:grpSpLocks/>
          </p:cNvGrpSpPr>
          <p:nvPr/>
        </p:nvGrpSpPr>
        <p:grpSpPr bwMode="auto">
          <a:xfrm>
            <a:off x="3595688" y="4358192"/>
            <a:ext cx="2335213" cy="871904"/>
            <a:chOff x="2265" y="3052"/>
            <a:chExt cx="1471" cy="595"/>
          </a:xfrm>
        </p:grpSpPr>
        <p:sp>
          <p:nvSpPr>
            <p:cNvPr id="57378" name="Rectangle 29"/>
            <p:cNvSpPr>
              <a:spLocks noChangeArrowheads="1"/>
            </p:cNvSpPr>
            <p:nvPr/>
          </p:nvSpPr>
          <p:spPr bwMode="auto">
            <a:xfrm>
              <a:off x="2393" y="3321"/>
              <a:ext cx="1299" cy="249"/>
            </a:xfrm>
            <a:prstGeom prst="rect">
              <a:avLst/>
            </a:prstGeom>
            <a:solidFill>
              <a:srgbClr val="CCECFF"/>
            </a:solidFill>
            <a:ln w="9525">
              <a:solidFill>
                <a:schemeClr val="tx2">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latin typeface="Times New Roman" panose="02020603050405020304" pitchFamily="18" charset="0"/>
              </a:endParaRPr>
            </a:p>
          </p:txBody>
        </p:sp>
        <p:sp>
          <p:nvSpPr>
            <p:cNvPr id="57375" name="Text Box 5"/>
            <p:cNvSpPr txBox="1">
              <a:spLocks noChangeArrowheads="1"/>
            </p:cNvSpPr>
            <p:nvPr/>
          </p:nvSpPr>
          <p:spPr bwMode="auto">
            <a:xfrm flipH="1">
              <a:off x="2350" y="3358"/>
              <a:ext cx="138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80000"/>
                </a:lnSpc>
              </a:pPr>
              <a:r>
                <a:rPr kumimoji="1" lang="en-US" altLang="zh-CN" sz="1800" dirty="0">
                  <a:solidFill>
                    <a:schemeClr val="folHlink"/>
                  </a:solidFill>
                  <a:latin typeface="Times New Roman" panose="02020603050405020304" pitchFamily="18" charset="0"/>
                  <a:ea typeface="+mn-ea"/>
                </a:rPr>
                <a:t> </a:t>
              </a:r>
              <a:r>
                <a:rPr kumimoji="1" lang="en-US" altLang="zh-CN" sz="1800" dirty="0">
                  <a:solidFill>
                    <a:srgbClr val="2020A6"/>
                  </a:solidFill>
                  <a:latin typeface="Times New Roman" panose="02020603050405020304" pitchFamily="18" charset="0"/>
                  <a:ea typeface="+mn-ea"/>
                </a:rPr>
                <a:t>y.abc.com</a:t>
              </a:r>
              <a:r>
                <a:rPr kumimoji="1" lang="en-US" altLang="zh-CN" sz="900" dirty="0">
                  <a:solidFill>
                    <a:srgbClr val="2020A6"/>
                  </a:solidFill>
                  <a:latin typeface="Times New Roman" panose="02020603050405020304" pitchFamily="18" charset="0"/>
                  <a:ea typeface="+mn-ea"/>
                </a:rPr>
                <a:t> </a:t>
              </a:r>
              <a:r>
                <a:rPr kumimoji="1" lang="zh-CN" altLang="en-US" sz="1800" dirty="0">
                  <a:solidFill>
                    <a:srgbClr val="2020A6"/>
                  </a:solidFill>
                  <a:latin typeface="Times New Roman" panose="02020603050405020304" pitchFamily="18" charset="0"/>
                  <a:ea typeface="+mn-ea"/>
                </a:rPr>
                <a:t>的</a:t>
              </a:r>
              <a:r>
                <a:rPr kumimoji="1" lang="zh-CN" altLang="en-US" sz="1400" dirty="0">
                  <a:solidFill>
                    <a:srgbClr val="2020A6"/>
                  </a:solidFill>
                  <a:latin typeface="Times New Roman" panose="02020603050405020304" pitchFamily="18" charset="0"/>
                  <a:ea typeface="+mn-ea"/>
                </a:rPr>
                <a:t> </a:t>
              </a:r>
              <a:r>
                <a:rPr kumimoji="1" lang="en-US" altLang="zh-CN" sz="1800" dirty="0">
                  <a:solidFill>
                    <a:srgbClr val="2020A6"/>
                  </a:solidFill>
                  <a:latin typeface="Times New Roman" panose="02020603050405020304" pitchFamily="18" charset="0"/>
                  <a:ea typeface="+mn-ea"/>
                </a:rPr>
                <a:t>IP</a:t>
              </a:r>
              <a:r>
                <a:rPr kumimoji="1" lang="en-US" altLang="zh-CN" sz="1400" dirty="0">
                  <a:solidFill>
                    <a:srgbClr val="2020A6"/>
                  </a:solidFill>
                  <a:latin typeface="Times New Roman" panose="02020603050405020304" pitchFamily="18" charset="0"/>
                  <a:ea typeface="+mn-ea"/>
                </a:rPr>
                <a:t> </a:t>
              </a:r>
              <a:r>
                <a:rPr kumimoji="1" lang="zh-CN" altLang="en-US" sz="1800" dirty="0">
                  <a:solidFill>
                    <a:srgbClr val="2020A6"/>
                  </a:solidFill>
                  <a:latin typeface="Times New Roman" panose="02020603050405020304" pitchFamily="18" charset="0"/>
                  <a:ea typeface="+mn-ea"/>
                </a:rPr>
                <a:t>地址 </a:t>
              </a:r>
            </a:p>
          </p:txBody>
        </p:sp>
        <p:sp>
          <p:nvSpPr>
            <p:cNvPr id="57376" name="Text Box 26"/>
            <p:cNvSpPr txBox="1">
              <a:spLocks noChangeArrowheads="1"/>
            </p:cNvSpPr>
            <p:nvPr/>
          </p:nvSpPr>
          <p:spPr bwMode="auto">
            <a:xfrm flipH="1">
              <a:off x="2265" y="3052"/>
              <a:ext cx="27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215">
                  <a:solidFill>
                    <a:schemeClr val="folHlink"/>
                  </a:solidFill>
                  <a:latin typeface="Times New Roman" panose="02020603050405020304" pitchFamily="18" charset="0"/>
                  <a:ea typeface="+mn-ea"/>
                  <a:sym typeface="Wingdings" pitchFamily="2" charset="2"/>
                </a:rPr>
                <a:t></a:t>
              </a:r>
            </a:p>
          </p:txBody>
        </p:sp>
        <p:sp>
          <p:nvSpPr>
            <p:cNvPr id="57377" name="Line 28"/>
            <p:cNvSpPr>
              <a:spLocks noChangeShapeType="1"/>
            </p:cNvSpPr>
            <p:nvPr/>
          </p:nvSpPr>
          <p:spPr bwMode="auto">
            <a:xfrm rot="10800000" flipH="1" flipV="1">
              <a:off x="2301" y="3108"/>
              <a:ext cx="0" cy="539"/>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latin typeface="Times New Roman" panose="02020603050405020304" pitchFamily="18" charset="0"/>
              </a:endParaRPr>
            </a:p>
          </p:txBody>
        </p:sp>
      </p:grpSp>
      <p:grpSp>
        <p:nvGrpSpPr>
          <p:cNvPr id="1084457" name="Group 41"/>
          <p:cNvGrpSpPr>
            <a:grpSpLocks/>
          </p:cNvGrpSpPr>
          <p:nvPr/>
        </p:nvGrpSpPr>
        <p:grpSpPr bwMode="auto">
          <a:xfrm>
            <a:off x="3879848" y="2495692"/>
            <a:ext cx="1663699" cy="433754"/>
            <a:chOff x="2444" y="1781"/>
            <a:chExt cx="1048" cy="296"/>
          </a:xfrm>
        </p:grpSpPr>
        <p:sp>
          <p:nvSpPr>
            <p:cNvPr id="57373" name="Text Box 12"/>
            <p:cNvSpPr txBox="1">
              <a:spLocks noChangeArrowheads="1"/>
            </p:cNvSpPr>
            <p:nvPr/>
          </p:nvSpPr>
          <p:spPr bwMode="auto">
            <a:xfrm flipH="1">
              <a:off x="3216" y="1781"/>
              <a:ext cx="27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215">
                  <a:solidFill>
                    <a:schemeClr val="folHlink"/>
                  </a:solidFill>
                  <a:latin typeface="Times New Roman" panose="02020603050405020304" pitchFamily="18" charset="0"/>
                  <a:ea typeface="+mn-ea"/>
                  <a:sym typeface="Wingdings" pitchFamily="2" charset="2"/>
                </a:rPr>
                <a:t></a:t>
              </a:r>
            </a:p>
          </p:txBody>
        </p:sp>
        <p:sp>
          <p:nvSpPr>
            <p:cNvPr id="57374" name="Line 30"/>
            <p:cNvSpPr>
              <a:spLocks noChangeShapeType="1"/>
            </p:cNvSpPr>
            <p:nvPr/>
          </p:nvSpPr>
          <p:spPr bwMode="auto">
            <a:xfrm rot="10800000">
              <a:off x="2444" y="1836"/>
              <a:ext cx="969" cy="0"/>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latin typeface="Times New Roman" panose="02020603050405020304" pitchFamily="18" charset="0"/>
              </a:endParaRPr>
            </a:p>
          </p:txBody>
        </p:sp>
      </p:grpSp>
      <p:grpSp>
        <p:nvGrpSpPr>
          <p:cNvPr id="1084456" name="Group 40"/>
          <p:cNvGrpSpPr>
            <a:grpSpLocks/>
          </p:cNvGrpSpPr>
          <p:nvPr/>
        </p:nvGrpSpPr>
        <p:grpSpPr bwMode="auto">
          <a:xfrm>
            <a:off x="5268905" y="2662743"/>
            <a:ext cx="438149" cy="888023"/>
            <a:chOff x="3319" y="1895"/>
            <a:chExt cx="276" cy="606"/>
          </a:xfrm>
        </p:grpSpPr>
        <p:sp>
          <p:nvSpPr>
            <p:cNvPr id="57371" name="Text Box 31"/>
            <p:cNvSpPr txBox="1">
              <a:spLocks noChangeArrowheads="1"/>
            </p:cNvSpPr>
            <p:nvPr/>
          </p:nvSpPr>
          <p:spPr bwMode="auto">
            <a:xfrm flipH="1">
              <a:off x="3319" y="2205"/>
              <a:ext cx="27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215">
                  <a:solidFill>
                    <a:schemeClr val="folHlink"/>
                  </a:solidFill>
                  <a:latin typeface="Times New Roman" panose="02020603050405020304" pitchFamily="18" charset="0"/>
                  <a:ea typeface="+mn-ea"/>
                  <a:sym typeface="Wingdings" pitchFamily="2" charset="2"/>
                </a:rPr>
                <a:t></a:t>
              </a:r>
            </a:p>
          </p:txBody>
        </p:sp>
        <p:sp>
          <p:nvSpPr>
            <p:cNvPr id="57372" name="Line 33"/>
            <p:cNvSpPr>
              <a:spLocks noChangeShapeType="1"/>
            </p:cNvSpPr>
            <p:nvPr/>
          </p:nvSpPr>
          <p:spPr bwMode="auto">
            <a:xfrm rot="10800000" flipH="1">
              <a:off x="3586" y="1895"/>
              <a:ext cx="0" cy="539"/>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latin typeface="Times New Roman" panose="02020603050405020304" pitchFamily="18" charset="0"/>
              </a:endParaRPr>
            </a:p>
          </p:txBody>
        </p:sp>
      </p:grpSp>
      <p:grpSp>
        <p:nvGrpSpPr>
          <p:cNvPr id="1084455" name="Group 39"/>
          <p:cNvGrpSpPr>
            <a:grpSpLocks/>
          </p:cNvGrpSpPr>
          <p:nvPr/>
        </p:nvGrpSpPr>
        <p:grpSpPr bwMode="auto">
          <a:xfrm>
            <a:off x="5764224" y="2601197"/>
            <a:ext cx="438151" cy="851388"/>
            <a:chOff x="3631" y="1853"/>
            <a:chExt cx="276" cy="581"/>
          </a:xfrm>
        </p:grpSpPr>
        <p:sp>
          <p:nvSpPr>
            <p:cNvPr id="57369" name="Text Box 32"/>
            <p:cNvSpPr txBox="1">
              <a:spLocks noChangeArrowheads="1"/>
            </p:cNvSpPr>
            <p:nvPr/>
          </p:nvSpPr>
          <p:spPr bwMode="auto">
            <a:xfrm flipH="1">
              <a:off x="3631" y="1853"/>
              <a:ext cx="27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215">
                  <a:solidFill>
                    <a:schemeClr val="folHlink"/>
                  </a:solidFill>
                  <a:latin typeface="Times New Roman" panose="02020603050405020304" pitchFamily="18" charset="0"/>
                  <a:ea typeface="+mn-ea"/>
                  <a:sym typeface="Wingdings" pitchFamily="2" charset="2"/>
                </a:rPr>
                <a:t></a:t>
              </a:r>
            </a:p>
          </p:txBody>
        </p:sp>
        <p:sp>
          <p:nvSpPr>
            <p:cNvPr id="57370" name="Line 34"/>
            <p:cNvSpPr>
              <a:spLocks noChangeShapeType="1"/>
            </p:cNvSpPr>
            <p:nvPr/>
          </p:nvSpPr>
          <p:spPr bwMode="auto">
            <a:xfrm rot="10800000" flipH="1" flipV="1">
              <a:off x="3677" y="1895"/>
              <a:ext cx="0" cy="539"/>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latin typeface="Times New Roman" panose="02020603050405020304" pitchFamily="18" charset="0"/>
              </a:endParaRPr>
            </a:p>
          </p:txBody>
        </p:sp>
      </p:grpSp>
      <p:sp>
        <p:nvSpPr>
          <p:cNvPr id="57368" name="Text Box 44"/>
          <p:cNvSpPr txBox="1">
            <a:spLocks noChangeArrowheads="1"/>
          </p:cNvSpPr>
          <p:nvPr/>
        </p:nvSpPr>
        <p:spPr bwMode="auto">
          <a:xfrm flipH="1">
            <a:off x="3636964" y="5378099"/>
            <a:ext cx="3106736" cy="296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80000"/>
              </a:lnSpc>
            </a:pPr>
            <a:r>
              <a:rPr kumimoji="1" lang="zh-CN" altLang="en-US" sz="1662" dirty="0">
                <a:solidFill>
                  <a:srgbClr val="2020A6"/>
                </a:solidFill>
                <a:latin typeface="Times New Roman" panose="02020603050405020304" pitchFamily="18" charset="0"/>
                <a:ea typeface="+mn-ea"/>
              </a:rPr>
              <a:t>需要查找 </a:t>
            </a:r>
            <a:r>
              <a:rPr kumimoji="1" lang="en-US" altLang="zh-CN" sz="1662" dirty="0">
                <a:solidFill>
                  <a:srgbClr val="2020A6"/>
                </a:solidFill>
                <a:latin typeface="Times New Roman" panose="02020603050405020304" pitchFamily="18" charset="0"/>
                <a:ea typeface="+mn-ea"/>
              </a:rPr>
              <a:t>y.abc.com </a:t>
            </a:r>
            <a:r>
              <a:rPr kumimoji="1" lang="zh-CN" altLang="en-US" sz="1662" dirty="0">
                <a:solidFill>
                  <a:srgbClr val="2020A6"/>
                </a:solidFill>
                <a:latin typeface="Times New Roman" panose="02020603050405020304" pitchFamily="18" charset="0"/>
                <a:ea typeface="+mn-ea"/>
              </a:rPr>
              <a:t>的 </a:t>
            </a:r>
            <a:r>
              <a:rPr kumimoji="1" lang="en-US" altLang="zh-CN" sz="1662" dirty="0">
                <a:solidFill>
                  <a:srgbClr val="2020A6"/>
                </a:solidFill>
                <a:latin typeface="Times New Roman" panose="02020603050405020304" pitchFamily="18" charset="0"/>
                <a:ea typeface="+mn-ea"/>
              </a:rPr>
              <a:t>IP </a:t>
            </a:r>
            <a:r>
              <a:rPr kumimoji="1" lang="zh-CN" altLang="en-US" sz="1662" dirty="0">
                <a:solidFill>
                  <a:srgbClr val="2020A6"/>
                </a:solidFill>
                <a:latin typeface="Times New Roman" panose="02020603050405020304" pitchFamily="18" charset="0"/>
                <a:ea typeface="+mn-ea"/>
              </a:rPr>
              <a:t>地址</a:t>
            </a:r>
          </a:p>
        </p:txBody>
      </p:sp>
    </p:spTree>
    <p:extLst>
      <p:ext uri="{BB962C8B-B14F-4D97-AF65-F5344CB8AC3E}">
        <p14:creationId xmlns:p14="http://schemas.microsoft.com/office/powerpoint/2010/main" val="1441263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84452"/>
                                        </p:tgtEl>
                                        <p:attrNameLst>
                                          <p:attrName>style.visibility</p:attrName>
                                        </p:attrNameLst>
                                      </p:cBhvr>
                                      <p:to>
                                        <p:strVal val="visible"/>
                                      </p:to>
                                    </p:set>
                                    <p:animEffect transition="in" filter="wipe(down)">
                                      <p:cBhvr>
                                        <p:cTn id="7" dur="1000"/>
                                        <p:tgtEl>
                                          <p:spTgt spid="1084452"/>
                                        </p:tgtEl>
                                      </p:cBhvr>
                                    </p:animEffect>
                                  </p:childTnLst>
                                </p:cTn>
                              </p:par>
                            </p:childTnLst>
                          </p:cTn>
                        </p:par>
                        <p:par>
                          <p:cTn id="8" fill="hold" nodeType="afterGroup">
                            <p:stCondLst>
                              <p:cond delay="1000"/>
                            </p:stCondLst>
                            <p:childTnLst>
                              <p:par>
                                <p:cTn id="9" presetID="1" presetClass="entr" presetSubtype="0" fill="hold" grpId="0" nodeType="afterEffect">
                                  <p:stCondLst>
                                    <p:cond delay="500"/>
                                  </p:stCondLst>
                                  <p:childTnLst>
                                    <p:set>
                                      <p:cBhvr>
                                        <p:cTn id="10" dur="1" fill="hold">
                                          <p:stCondLst>
                                            <p:cond delay="0"/>
                                          </p:stCondLst>
                                        </p:cTn>
                                        <p:tgtEl>
                                          <p:spTgt spid="1084440"/>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4" fill="hold" nodeType="afterEffect">
                                  <p:stCondLst>
                                    <p:cond delay="500"/>
                                  </p:stCondLst>
                                  <p:childTnLst>
                                    <p:set>
                                      <p:cBhvr>
                                        <p:cTn id="13" dur="1" fill="hold">
                                          <p:stCondLst>
                                            <p:cond delay="0"/>
                                          </p:stCondLst>
                                        </p:cTn>
                                        <p:tgtEl>
                                          <p:spTgt spid="1084453"/>
                                        </p:tgtEl>
                                        <p:attrNameLst>
                                          <p:attrName>style.visibility</p:attrName>
                                        </p:attrNameLst>
                                      </p:cBhvr>
                                      <p:to>
                                        <p:strVal val="visible"/>
                                      </p:to>
                                    </p:set>
                                    <p:animEffect transition="in" filter="wipe(down)">
                                      <p:cBhvr>
                                        <p:cTn id="14" dur="1000"/>
                                        <p:tgtEl>
                                          <p:spTgt spid="1084453"/>
                                        </p:tgtEl>
                                      </p:cBhvr>
                                    </p:animEffect>
                                  </p:childTnLst>
                                </p:cTn>
                              </p:par>
                            </p:childTnLst>
                          </p:cTn>
                        </p:par>
                        <p:par>
                          <p:cTn id="15" fill="hold" nodeType="afterGroup">
                            <p:stCondLst>
                              <p:cond delay="3000"/>
                            </p:stCondLst>
                            <p:childTnLst>
                              <p:par>
                                <p:cTn id="16" presetID="1" presetClass="entr" presetSubtype="0" fill="hold" grpId="0" nodeType="afterEffect">
                                  <p:stCondLst>
                                    <p:cond delay="500"/>
                                  </p:stCondLst>
                                  <p:childTnLst>
                                    <p:set>
                                      <p:cBhvr>
                                        <p:cTn id="17" dur="1" fill="hold">
                                          <p:stCondLst>
                                            <p:cond delay="0"/>
                                          </p:stCondLst>
                                        </p:cTn>
                                        <p:tgtEl>
                                          <p:spTgt spid="1084439"/>
                                        </p:tgtEl>
                                        <p:attrNameLst>
                                          <p:attrName>style.visibility</p:attrName>
                                        </p:attrNameLst>
                                      </p:cBhvr>
                                      <p:to>
                                        <p:strVal val="visible"/>
                                      </p:to>
                                    </p:set>
                                  </p:childTnLst>
                                </p:cTn>
                              </p:par>
                            </p:childTnLst>
                          </p:cTn>
                        </p:par>
                        <p:par>
                          <p:cTn id="18" fill="hold" nodeType="afterGroup">
                            <p:stCondLst>
                              <p:cond delay="3500"/>
                            </p:stCondLst>
                            <p:childTnLst>
                              <p:par>
                                <p:cTn id="19" presetID="22" presetClass="entr" presetSubtype="8" fill="hold" nodeType="afterEffect">
                                  <p:stCondLst>
                                    <p:cond delay="500"/>
                                  </p:stCondLst>
                                  <p:childTnLst>
                                    <p:set>
                                      <p:cBhvr>
                                        <p:cTn id="20" dur="1" fill="hold">
                                          <p:stCondLst>
                                            <p:cond delay="0"/>
                                          </p:stCondLst>
                                        </p:cTn>
                                        <p:tgtEl>
                                          <p:spTgt spid="1084454"/>
                                        </p:tgtEl>
                                        <p:attrNameLst>
                                          <p:attrName>style.visibility</p:attrName>
                                        </p:attrNameLst>
                                      </p:cBhvr>
                                      <p:to>
                                        <p:strVal val="visible"/>
                                      </p:to>
                                    </p:set>
                                    <p:animEffect transition="in" filter="wipe(left)">
                                      <p:cBhvr>
                                        <p:cTn id="21" dur="1000"/>
                                        <p:tgtEl>
                                          <p:spTgt spid="1084454"/>
                                        </p:tgtEl>
                                      </p:cBhvr>
                                    </p:animEffect>
                                  </p:childTnLst>
                                </p:cTn>
                              </p:par>
                            </p:childTnLst>
                          </p:cTn>
                        </p:par>
                        <p:par>
                          <p:cTn id="22" fill="hold" nodeType="afterGroup">
                            <p:stCondLst>
                              <p:cond delay="5000"/>
                            </p:stCondLst>
                            <p:childTnLst>
                              <p:par>
                                <p:cTn id="23" presetID="22" presetClass="entr" presetSubtype="1" fill="hold" nodeType="afterEffect">
                                  <p:stCondLst>
                                    <p:cond delay="500"/>
                                  </p:stCondLst>
                                  <p:childTnLst>
                                    <p:set>
                                      <p:cBhvr>
                                        <p:cTn id="24" dur="1" fill="hold">
                                          <p:stCondLst>
                                            <p:cond delay="0"/>
                                          </p:stCondLst>
                                        </p:cTn>
                                        <p:tgtEl>
                                          <p:spTgt spid="1084455"/>
                                        </p:tgtEl>
                                        <p:attrNameLst>
                                          <p:attrName>style.visibility</p:attrName>
                                        </p:attrNameLst>
                                      </p:cBhvr>
                                      <p:to>
                                        <p:strVal val="visible"/>
                                      </p:to>
                                    </p:set>
                                    <p:animEffect transition="in" filter="wipe(up)">
                                      <p:cBhvr>
                                        <p:cTn id="25" dur="1000"/>
                                        <p:tgtEl>
                                          <p:spTgt spid="1084455"/>
                                        </p:tgtEl>
                                      </p:cBhvr>
                                    </p:animEffect>
                                  </p:childTnLst>
                                </p:cTn>
                              </p:par>
                            </p:childTnLst>
                          </p:cTn>
                        </p:par>
                        <p:par>
                          <p:cTn id="26" fill="hold" nodeType="afterGroup">
                            <p:stCondLst>
                              <p:cond delay="6500"/>
                            </p:stCondLst>
                            <p:childTnLst>
                              <p:par>
                                <p:cTn id="27" presetID="22" presetClass="entr" presetSubtype="4" fill="hold" nodeType="afterEffect">
                                  <p:stCondLst>
                                    <p:cond delay="500"/>
                                  </p:stCondLst>
                                  <p:childTnLst>
                                    <p:set>
                                      <p:cBhvr>
                                        <p:cTn id="28" dur="1" fill="hold">
                                          <p:stCondLst>
                                            <p:cond delay="0"/>
                                          </p:stCondLst>
                                        </p:cTn>
                                        <p:tgtEl>
                                          <p:spTgt spid="1084456"/>
                                        </p:tgtEl>
                                        <p:attrNameLst>
                                          <p:attrName>style.visibility</p:attrName>
                                        </p:attrNameLst>
                                      </p:cBhvr>
                                      <p:to>
                                        <p:strVal val="visible"/>
                                      </p:to>
                                    </p:set>
                                    <p:animEffect transition="in" filter="wipe(down)">
                                      <p:cBhvr>
                                        <p:cTn id="29" dur="1000"/>
                                        <p:tgtEl>
                                          <p:spTgt spid="1084456"/>
                                        </p:tgtEl>
                                      </p:cBhvr>
                                    </p:animEffect>
                                  </p:childTnLst>
                                </p:cTn>
                              </p:par>
                            </p:childTnLst>
                          </p:cTn>
                        </p:par>
                        <p:par>
                          <p:cTn id="30" fill="hold" nodeType="afterGroup">
                            <p:stCondLst>
                              <p:cond delay="8000"/>
                            </p:stCondLst>
                            <p:childTnLst>
                              <p:par>
                                <p:cTn id="31" presetID="22" presetClass="entr" presetSubtype="2" fill="hold" nodeType="afterEffect">
                                  <p:stCondLst>
                                    <p:cond delay="500"/>
                                  </p:stCondLst>
                                  <p:childTnLst>
                                    <p:set>
                                      <p:cBhvr>
                                        <p:cTn id="32" dur="1" fill="hold">
                                          <p:stCondLst>
                                            <p:cond delay="0"/>
                                          </p:stCondLst>
                                        </p:cTn>
                                        <p:tgtEl>
                                          <p:spTgt spid="1084457"/>
                                        </p:tgtEl>
                                        <p:attrNameLst>
                                          <p:attrName>style.visibility</p:attrName>
                                        </p:attrNameLst>
                                      </p:cBhvr>
                                      <p:to>
                                        <p:strVal val="visible"/>
                                      </p:to>
                                    </p:set>
                                    <p:animEffect transition="in" filter="wipe(right)">
                                      <p:cBhvr>
                                        <p:cTn id="33" dur="1000"/>
                                        <p:tgtEl>
                                          <p:spTgt spid="1084457"/>
                                        </p:tgtEl>
                                      </p:cBhvr>
                                    </p:animEffect>
                                  </p:childTnLst>
                                </p:cTn>
                              </p:par>
                            </p:childTnLst>
                          </p:cTn>
                        </p:par>
                        <p:par>
                          <p:cTn id="34" fill="hold" nodeType="afterGroup">
                            <p:stCondLst>
                              <p:cond delay="9500"/>
                            </p:stCondLst>
                            <p:childTnLst>
                              <p:par>
                                <p:cTn id="35" presetID="22" presetClass="entr" presetSubtype="1" fill="hold" nodeType="afterEffect">
                                  <p:stCondLst>
                                    <p:cond delay="500"/>
                                  </p:stCondLst>
                                  <p:childTnLst>
                                    <p:set>
                                      <p:cBhvr>
                                        <p:cTn id="36" dur="1" fill="hold">
                                          <p:stCondLst>
                                            <p:cond delay="0"/>
                                          </p:stCondLst>
                                        </p:cTn>
                                        <p:tgtEl>
                                          <p:spTgt spid="1084458"/>
                                        </p:tgtEl>
                                        <p:attrNameLst>
                                          <p:attrName>style.visibility</p:attrName>
                                        </p:attrNameLst>
                                      </p:cBhvr>
                                      <p:to>
                                        <p:strVal val="visible"/>
                                      </p:to>
                                    </p:set>
                                    <p:animEffect transition="in" filter="wipe(up)">
                                      <p:cBhvr>
                                        <p:cTn id="37" dur="500"/>
                                        <p:tgtEl>
                                          <p:spTgt spid="1084458"/>
                                        </p:tgtEl>
                                      </p:cBhvr>
                                    </p:animEffect>
                                  </p:childTnLst>
                                </p:cTn>
                              </p:par>
                            </p:childTnLst>
                          </p:cTn>
                        </p:par>
                        <p:par>
                          <p:cTn id="38" fill="hold" nodeType="afterGroup">
                            <p:stCondLst>
                              <p:cond delay="10500"/>
                            </p:stCondLst>
                            <p:childTnLst>
                              <p:par>
                                <p:cTn id="39" presetID="22" presetClass="entr" presetSubtype="1" fill="hold" nodeType="afterEffect">
                                  <p:stCondLst>
                                    <p:cond delay="500"/>
                                  </p:stCondLst>
                                  <p:childTnLst>
                                    <p:set>
                                      <p:cBhvr>
                                        <p:cTn id="40" dur="1" fill="hold">
                                          <p:stCondLst>
                                            <p:cond delay="0"/>
                                          </p:stCondLst>
                                        </p:cTn>
                                        <p:tgtEl>
                                          <p:spTgt spid="1084459"/>
                                        </p:tgtEl>
                                        <p:attrNameLst>
                                          <p:attrName>style.visibility</p:attrName>
                                        </p:attrNameLst>
                                      </p:cBhvr>
                                      <p:to>
                                        <p:strVal val="visible"/>
                                      </p:to>
                                    </p:set>
                                    <p:animEffect transition="in" filter="wipe(up)">
                                      <p:cBhvr>
                                        <p:cTn id="41" dur="1000"/>
                                        <p:tgtEl>
                                          <p:spTgt spid="108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439" grpId="0" animBg="1"/>
      <p:bldP spid="108444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DNS</a:t>
            </a:r>
            <a:r>
              <a:rPr lang="zh-CN" altLang="en-US" dirty="0" smtClean="0"/>
              <a:t>缓存</a:t>
            </a:r>
            <a:endParaRPr lang="zh-CN" altLang="en-US" dirty="0"/>
          </a:p>
        </p:txBody>
      </p:sp>
      <p:sp>
        <p:nvSpPr>
          <p:cNvPr id="3" name="内容占位符 2"/>
          <p:cNvSpPr>
            <a:spLocks noGrp="1"/>
          </p:cNvSpPr>
          <p:nvPr>
            <p:ph idx="1"/>
          </p:nvPr>
        </p:nvSpPr>
        <p:spPr>
          <a:xfrm>
            <a:off x="330200" y="856034"/>
            <a:ext cx="8483600" cy="6001966"/>
          </a:xfrm>
        </p:spPr>
        <p:txBody>
          <a:bodyPr>
            <a:normAutofit/>
          </a:bodyPr>
          <a:lstStyle/>
          <a:p>
            <a:pPr>
              <a:lnSpc>
                <a:spcPct val="110000"/>
              </a:lnSpc>
            </a:pPr>
            <a:r>
              <a:rPr lang="zh-CN" altLang="en-US" dirty="0">
                <a:solidFill>
                  <a:srgbClr val="FF0000"/>
                </a:solidFill>
                <a:latin typeface="Times New Roman" panose="02020603050405020304" pitchFamily="18" charset="0"/>
              </a:rPr>
              <a:t>每个域名服务器都维护一个高速缓存，</a:t>
            </a:r>
            <a:r>
              <a:rPr lang="zh-CN" altLang="en-US" dirty="0">
                <a:latin typeface="Times New Roman" panose="02020603050405020304" pitchFamily="18" charset="0"/>
              </a:rPr>
              <a:t>存放最近用过的名字以及从何处获得名字映射信息的记录。</a:t>
            </a:r>
          </a:p>
          <a:p>
            <a:pPr>
              <a:lnSpc>
                <a:spcPct val="110000"/>
              </a:lnSpc>
            </a:pPr>
            <a:r>
              <a:rPr lang="zh-CN" altLang="en-US" dirty="0" smtClean="0">
                <a:latin typeface="Times New Roman" panose="02020603050405020304" pitchFamily="18" charset="0"/>
              </a:rPr>
              <a:t>主机</a:t>
            </a:r>
            <a:r>
              <a:rPr lang="en-US" altLang="zh-CN" dirty="0" smtClean="0">
                <a:latin typeface="Times New Roman" panose="02020603050405020304" pitchFamily="18" charset="0"/>
                <a:sym typeface="Wingdings" panose="05000000000000000000" pitchFamily="2" charset="2"/>
              </a:rPr>
              <a:t>IP</a:t>
            </a:r>
            <a:r>
              <a:rPr lang="zh-CN" altLang="en-US" dirty="0" smtClean="0">
                <a:latin typeface="Times New Roman" panose="02020603050405020304" pitchFamily="18" charset="0"/>
                <a:sym typeface="Wingdings" panose="05000000000000000000" pitchFamily="2" charset="2"/>
              </a:rPr>
              <a:t>地址的映射并不是永久的，</a:t>
            </a:r>
            <a:r>
              <a:rPr lang="zh-CN" altLang="en-US" dirty="0" smtClean="0">
                <a:latin typeface="Times New Roman" panose="02020603050405020304" pitchFamily="18" charset="0"/>
              </a:rPr>
              <a:t>域名服务器对缓存的每</a:t>
            </a:r>
            <a:r>
              <a:rPr lang="zh-CN" altLang="en-US" dirty="0">
                <a:latin typeface="Times New Roman" panose="02020603050405020304" pitchFamily="18" charset="0"/>
              </a:rPr>
              <a:t>项内容设置计时器</a:t>
            </a:r>
            <a:r>
              <a:rPr lang="zh-CN" altLang="en-US" dirty="0" smtClean="0">
                <a:latin typeface="Times New Roman" panose="02020603050405020304" pitchFamily="18" charset="0"/>
              </a:rPr>
              <a:t>，确定该资源记录从缓存中删除的时间。</a:t>
            </a:r>
            <a:endParaRPr lang="zh-CN" altLang="en-US" dirty="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val="111377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eaLnBrk="1" hangingPunct="1"/>
            <a:r>
              <a:rPr lang="en-US" altLang="zh-CN" dirty="0" smtClean="0">
                <a:ea typeface="+mn-ea"/>
              </a:rPr>
              <a:t>2.4 </a:t>
            </a:r>
            <a:r>
              <a:rPr lang="zh-CN" altLang="en-US" dirty="0" smtClean="0">
                <a:ea typeface="+mn-ea"/>
              </a:rPr>
              <a:t>动态主机配置协议 </a:t>
            </a:r>
            <a:r>
              <a:rPr lang="en-US" altLang="zh-CN" dirty="0" smtClean="0">
                <a:ea typeface="+mn-ea"/>
              </a:rPr>
              <a:t>DHCP</a:t>
            </a:r>
          </a:p>
        </p:txBody>
      </p:sp>
      <p:sp>
        <p:nvSpPr>
          <p:cNvPr id="720899" name="Rectangle 3"/>
          <p:cNvSpPr>
            <a:spLocks noGrp="1" noChangeArrowheads="1"/>
          </p:cNvSpPr>
          <p:nvPr>
            <p:ph idx="1"/>
          </p:nvPr>
        </p:nvSpPr>
        <p:spPr/>
        <p:txBody>
          <a:bodyPr/>
          <a:lstStyle/>
          <a:p>
            <a:pPr>
              <a:lnSpc>
                <a:spcPct val="100000"/>
              </a:lnSpc>
              <a:defRPr/>
            </a:pPr>
            <a:r>
              <a:rPr lang="en-US" altLang="zh-CN" dirty="0">
                <a:latin typeface="Times New Roman" panose="02020603050405020304" pitchFamily="18" charset="0"/>
              </a:rPr>
              <a:t>DHCP (Dynamic Host Configuration Protocol)</a:t>
            </a:r>
            <a:r>
              <a:rPr lang="zh-CN" altLang="en-US" dirty="0" smtClean="0">
                <a:latin typeface="Times New Roman" panose="02020603050405020304" pitchFamily="18" charset="0"/>
              </a:rPr>
              <a:t>动态主机配置协议提供了</a:t>
            </a:r>
            <a:r>
              <a:rPr lang="zh-CN" altLang="en-US" dirty="0" smtClean="0">
                <a:solidFill>
                  <a:srgbClr val="FF0000"/>
                </a:solidFill>
                <a:latin typeface="Times New Roman" panose="02020603050405020304" pitchFamily="18" charset="0"/>
              </a:rPr>
              <a:t>即插即用连网 </a:t>
            </a:r>
            <a:r>
              <a:rPr lang="en-US" altLang="zh-CN" dirty="0" smtClean="0">
                <a:latin typeface="Times New Roman" panose="02020603050405020304" pitchFamily="18" charset="0"/>
              </a:rPr>
              <a:t>(plug-and-play networking) </a:t>
            </a:r>
            <a:r>
              <a:rPr lang="zh-CN" altLang="en-US" dirty="0" smtClean="0">
                <a:latin typeface="Times New Roman" panose="02020603050405020304" pitchFamily="18" charset="0"/>
              </a:rPr>
              <a:t>的机制。</a:t>
            </a:r>
          </a:p>
          <a:p>
            <a:pPr eaLnBrk="1" hangingPunct="1">
              <a:lnSpc>
                <a:spcPct val="100000"/>
              </a:lnSpc>
              <a:defRPr/>
            </a:pPr>
            <a:r>
              <a:rPr lang="zh-CN" altLang="en-US" dirty="0" smtClean="0">
                <a:latin typeface="Times New Roman" panose="02020603050405020304" pitchFamily="18" charset="0"/>
              </a:rPr>
              <a:t>这种机制允许一台计算机加入新的网络和获取</a:t>
            </a:r>
            <a:r>
              <a:rPr lang="en-US" altLang="zh-CN" dirty="0" smtClean="0">
                <a:latin typeface="Times New Roman" panose="02020603050405020304" pitchFamily="18" charset="0"/>
              </a:rPr>
              <a:t>IP </a:t>
            </a:r>
            <a:r>
              <a:rPr lang="zh-CN" altLang="en-US" dirty="0" smtClean="0">
                <a:latin typeface="Times New Roman" panose="02020603050405020304" pitchFamily="18" charset="0"/>
              </a:rPr>
              <a:t>地址而不用手工参与。</a:t>
            </a:r>
          </a:p>
        </p:txBody>
      </p:sp>
    </p:spTree>
    <p:extLst>
      <p:ext uri="{BB962C8B-B14F-4D97-AF65-F5344CB8AC3E}">
        <p14:creationId xmlns:p14="http://schemas.microsoft.com/office/powerpoint/2010/main" val="3542410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20899">
                                            <p:txEl>
                                              <p:pRg st="0" end="0"/>
                                            </p:txEl>
                                          </p:spTgt>
                                        </p:tgtEl>
                                        <p:attrNameLst>
                                          <p:attrName>style.visibility</p:attrName>
                                        </p:attrNameLst>
                                      </p:cBhvr>
                                      <p:to>
                                        <p:strVal val="visible"/>
                                      </p:to>
                                    </p:set>
                                    <p:animEffect transition="in" filter="wipe(up)">
                                      <p:cBhvr>
                                        <p:cTn id="7" dur="500"/>
                                        <p:tgtEl>
                                          <p:spTgt spid="720899">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500"/>
                                  </p:stCondLst>
                                  <p:childTnLst>
                                    <p:set>
                                      <p:cBhvr>
                                        <p:cTn id="10" dur="1" fill="hold">
                                          <p:stCondLst>
                                            <p:cond delay="0"/>
                                          </p:stCondLst>
                                        </p:cTn>
                                        <p:tgtEl>
                                          <p:spTgt spid="720899">
                                            <p:txEl>
                                              <p:pRg st="1" end="1"/>
                                            </p:txEl>
                                          </p:spTgt>
                                        </p:tgtEl>
                                        <p:attrNameLst>
                                          <p:attrName>style.visibility</p:attrName>
                                        </p:attrNameLst>
                                      </p:cBhvr>
                                      <p:to>
                                        <p:strVal val="visible"/>
                                      </p:to>
                                    </p:set>
                                    <p:animEffect transition="in" filter="wipe(up)">
                                      <p:cBhvr>
                                        <p:cTn id="11" dur="500"/>
                                        <p:tgtEl>
                                          <p:spTgt spid="7208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Rectangle 3"/>
          <p:cNvSpPr>
            <a:spLocks noGrp="1" noChangeArrowheads="1"/>
          </p:cNvSpPr>
          <p:nvPr>
            <p:ph idx="1"/>
          </p:nvPr>
        </p:nvSpPr>
        <p:spPr>
          <a:xfrm>
            <a:off x="330200" y="856035"/>
            <a:ext cx="8483600" cy="4688732"/>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t" anchorCtr="0" compatLnSpc="1">
            <a:prstTxWarp prst="textNoShape">
              <a:avLst/>
            </a:prstTxWarp>
            <a:normAutofit/>
          </a:bodyPr>
          <a:lstStyle/>
          <a:p>
            <a:pPr>
              <a:lnSpc>
                <a:spcPct val="100000"/>
              </a:lnSpc>
            </a:pPr>
            <a:r>
              <a:rPr lang="zh-CN" altLang="en-US" dirty="0">
                <a:latin typeface="Times New Roman" panose="02020603050405020304" pitchFamily="18" charset="0"/>
              </a:rPr>
              <a:t>主机</a:t>
            </a:r>
            <a:r>
              <a:rPr lang="zh-CN" altLang="en-US" dirty="0" smtClean="0">
                <a:latin typeface="Times New Roman" panose="02020603050405020304" pitchFamily="18" charset="0"/>
              </a:rPr>
              <a:t>需要</a:t>
            </a:r>
            <a:r>
              <a:rPr lang="zh-CN" altLang="en-US" dirty="0">
                <a:latin typeface="Times New Roman" panose="02020603050405020304" pitchFamily="18" charset="0"/>
              </a:rPr>
              <a:t>配置的项目</a:t>
            </a:r>
          </a:p>
          <a:p>
            <a:pPr marL="514350" indent="-514350">
              <a:lnSpc>
                <a:spcPct val="100000"/>
              </a:lnSpc>
              <a:buFont typeface="+mj-lt"/>
              <a:buAutoNum type="arabicPeriod"/>
              <a:tabLst>
                <a:tab pos="325324" algn="l"/>
                <a:tab pos="414715" algn="l"/>
              </a:tabLst>
            </a:pPr>
            <a:r>
              <a:rPr lang="en-US" altLang="zh-CN" dirty="0" smtClean="0">
                <a:latin typeface="Times New Roman" panose="02020603050405020304" pitchFamily="18" charset="0"/>
              </a:rPr>
              <a:t>IP </a:t>
            </a:r>
            <a:r>
              <a:rPr lang="zh-CN" altLang="en-US" dirty="0" smtClean="0">
                <a:latin typeface="Times New Roman" panose="02020603050405020304" pitchFamily="18" charset="0"/>
              </a:rPr>
              <a:t>地址</a:t>
            </a:r>
            <a:endParaRPr lang="en-US" altLang="zh-CN" dirty="0" smtClean="0">
              <a:latin typeface="Times New Roman" panose="02020603050405020304" pitchFamily="18" charset="0"/>
            </a:endParaRPr>
          </a:p>
          <a:p>
            <a:pPr marL="514350" indent="-514350">
              <a:lnSpc>
                <a:spcPct val="100000"/>
              </a:lnSpc>
              <a:buFont typeface="+mj-lt"/>
              <a:buAutoNum type="arabicPeriod"/>
              <a:tabLst>
                <a:tab pos="325324" algn="l"/>
                <a:tab pos="414715" algn="l"/>
              </a:tabLst>
            </a:pPr>
            <a:r>
              <a:rPr lang="zh-CN" altLang="en-US" dirty="0" smtClean="0">
                <a:latin typeface="Times New Roman" panose="02020603050405020304" pitchFamily="18" charset="0"/>
              </a:rPr>
              <a:t>子网掩码</a:t>
            </a:r>
            <a:endParaRPr lang="en-US" altLang="zh-CN" dirty="0" smtClean="0">
              <a:latin typeface="Times New Roman" panose="02020603050405020304" pitchFamily="18" charset="0"/>
            </a:endParaRPr>
          </a:p>
          <a:p>
            <a:pPr marL="514350" indent="-514350">
              <a:lnSpc>
                <a:spcPct val="100000"/>
              </a:lnSpc>
              <a:buFont typeface="+mj-lt"/>
              <a:buAutoNum type="arabicPeriod"/>
              <a:tabLst>
                <a:tab pos="325324" algn="l"/>
                <a:tab pos="414715" algn="l"/>
              </a:tabLst>
            </a:pPr>
            <a:r>
              <a:rPr lang="zh-CN" altLang="en-US" dirty="0" smtClean="0">
                <a:latin typeface="Times New Roman" panose="02020603050405020304" pitchFamily="18" charset="0"/>
              </a:rPr>
              <a:t>默认</a:t>
            </a:r>
            <a:r>
              <a:rPr lang="zh-CN" altLang="en-US" dirty="0">
                <a:latin typeface="Times New Roman" panose="02020603050405020304" pitchFamily="18" charset="0"/>
              </a:rPr>
              <a:t>路由器的 </a:t>
            </a:r>
            <a:r>
              <a:rPr lang="en-US" altLang="zh-CN" dirty="0">
                <a:latin typeface="Times New Roman" panose="02020603050405020304" pitchFamily="18" charset="0"/>
              </a:rPr>
              <a:t>IP </a:t>
            </a:r>
            <a:r>
              <a:rPr lang="zh-CN" altLang="en-US" dirty="0" smtClean="0">
                <a:latin typeface="Times New Roman" panose="02020603050405020304" pitchFamily="18" charset="0"/>
              </a:rPr>
              <a:t>地址</a:t>
            </a:r>
            <a:endParaRPr lang="en-US" altLang="zh-CN" dirty="0" smtClean="0">
              <a:latin typeface="Times New Roman" panose="02020603050405020304" pitchFamily="18" charset="0"/>
            </a:endParaRPr>
          </a:p>
          <a:p>
            <a:pPr marL="514350" indent="-514350">
              <a:lnSpc>
                <a:spcPct val="100000"/>
              </a:lnSpc>
              <a:buFont typeface="+mj-lt"/>
              <a:buAutoNum type="arabicPeriod"/>
              <a:tabLst>
                <a:tab pos="325324" algn="l"/>
                <a:tab pos="414715" algn="l"/>
              </a:tabLst>
            </a:pPr>
            <a:r>
              <a:rPr lang="zh-CN" altLang="en-US" dirty="0" smtClean="0">
                <a:latin typeface="Times New Roman" panose="02020603050405020304" pitchFamily="18" charset="0"/>
              </a:rPr>
              <a:t>域名</a:t>
            </a:r>
            <a:r>
              <a:rPr lang="zh-CN" altLang="en-US" dirty="0">
                <a:latin typeface="Times New Roman" panose="02020603050405020304" pitchFamily="18" charset="0"/>
              </a:rPr>
              <a:t>服务器的 </a:t>
            </a:r>
            <a:r>
              <a:rPr lang="en-US" altLang="zh-CN" dirty="0">
                <a:latin typeface="Times New Roman" panose="02020603050405020304" pitchFamily="18" charset="0"/>
              </a:rPr>
              <a:t>IP </a:t>
            </a:r>
            <a:r>
              <a:rPr lang="zh-CN" altLang="en-US" dirty="0" smtClean="0">
                <a:latin typeface="Times New Roman" panose="02020603050405020304" pitchFamily="18" charset="0"/>
              </a:rPr>
              <a:t>地址</a:t>
            </a:r>
            <a:endParaRPr lang="zh-CN" altLang="en-US" dirty="0">
              <a:latin typeface="Times New Roman" panose="02020603050405020304" pitchFamily="18" charset="0"/>
            </a:endParaRPr>
          </a:p>
        </p:txBody>
      </p:sp>
      <p:sp>
        <p:nvSpPr>
          <p:cNvPr id="5" name="Rectangle 2"/>
          <p:cNvSpPr>
            <a:spLocks noGrp="1" noChangeArrowheads="1"/>
          </p:cNvSpPr>
          <p:nvPr>
            <p:ph type="title"/>
          </p:nvPr>
        </p:nvSpPr>
        <p:spPr>
          <a:xfrm>
            <a:off x="330200" y="1"/>
            <a:ext cx="8483600" cy="744849"/>
          </a:xfrm>
        </p:spPr>
        <p:txBody>
          <a:bodyPr/>
          <a:lstStyle/>
          <a:p>
            <a:pPr eaLnBrk="1" hangingPunct="1"/>
            <a:r>
              <a:rPr lang="en-US" altLang="zh-CN" dirty="0" smtClean="0">
                <a:ea typeface="+mn-ea"/>
              </a:rPr>
              <a:t>2.4 </a:t>
            </a:r>
            <a:r>
              <a:rPr lang="zh-CN" altLang="en-US" dirty="0" smtClean="0">
                <a:ea typeface="+mn-ea"/>
              </a:rPr>
              <a:t>动态主机配置协议 </a:t>
            </a:r>
            <a:r>
              <a:rPr lang="en-US" altLang="zh-CN" dirty="0" smtClean="0">
                <a:ea typeface="+mn-ea"/>
              </a:rPr>
              <a:t>DHCP</a:t>
            </a:r>
          </a:p>
        </p:txBody>
      </p:sp>
    </p:spTree>
    <p:extLst>
      <p:ext uri="{BB962C8B-B14F-4D97-AF65-F5344CB8AC3E}">
        <p14:creationId xmlns:p14="http://schemas.microsoft.com/office/powerpoint/2010/main" val="100938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282628">
                                            <p:txEl>
                                              <p:pRg st="0" end="0"/>
                                            </p:txEl>
                                          </p:spTgt>
                                        </p:tgtEl>
                                        <p:attrNameLst>
                                          <p:attrName>style.visibility</p:attrName>
                                        </p:attrNameLst>
                                      </p:cBhvr>
                                      <p:to>
                                        <p:strVal val="visible"/>
                                      </p:to>
                                    </p:set>
                                    <p:animEffect transition="in" filter="wipe(up)">
                                      <p:cBhvr>
                                        <p:cTn id="7" dur="500"/>
                                        <p:tgtEl>
                                          <p:spTgt spid="282628">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282628">
                                            <p:txEl>
                                              <p:pRg st="1" end="1"/>
                                            </p:txEl>
                                          </p:spTgt>
                                        </p:tgtEl>
                                        <p:attrNameLst>
                                          <p:attrName>style.visibility</p:attrName>
                                        </p:attrNameLst>
                                      </p:cBhvr>
                                      <p:to>
                                        <p:strVal val="visible"/>
                                      </p:to>
                                    </p:set>
                                    <p:animEffect transition="in" filter="wipe(up)">
                                      <p:cBhvr>
                                        <p:cTn id="11" dur="500"/>
                                        <p:tgtEl>
                                          <p:spTgt spid="282628">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282628">
                                            <p:txEl>
                                              <p:pRg st="2" end="2"/>
                                            </p:txEl>
                                          </p:spTgt>
                                        </p:tgtEl>
                                        <p:attrNameLst>
                                          <p:attrName>style.visibility</p:attrName>
                                        </p:attrNameLst>
                                      </p:cBhvr>
                                      <p:to>
                                        <p:strVal val="visible"/>
                                      </p:to>
                                    </p:set>
                                    <p:animEffect transition="in" filter="wipe(up)">
                                      <p:cBhvr>
                                        <p:cTn id="15" dur="500"/>
                                        <p:tgtEl>
                                          <p:spTgt spid="282628">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282628">
                                            <p:txEl>
                                              <p:pRg st="3" end="3"/>
                                            </p:txEl>
                                          </p:spTgt>
                                        </p:tgtEl>
                                        <p:attrNameLst>
                                          <p:attrName>style.visibility</p:attrName>
                                        </p:attrNameLst>
                                      </p:cBhvr>
                                      <p:to>
                                        <p:strVal val="visible"/>
                                      </p:to>
                                    </p:set>
                                    <p:animEffect transition="in" filter="wipe(up)">
                                      <p:cBhvr>
                                        <p:cTn id="19" dur="500"/>
                                        <p:tgtEl>
                                          <p:spTgt spid="282628">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282628">
                                            <p:txEl>
                                              <p:pRg st="4" end="4"/>
                                            </p:txEl>
                                          </p:spTgt>
                                        </p:tgtEl>
                                        <p:attrNameLst>
                                          <p:attrName>style.visibility</p:attrName>
                                        </p:attrNameLst>
                                      </p:cBhvr>
                                      <p:to>
                                        <p:strVal val="visible"/>
                                      </p:to>
                                    </p:set>
                                    <p:animEffect transition="in" filter="wipe(up)">
                                      <p:cBhvr>
                                        <p:cTn id="23" dur="500"/>
                                        <p:tgtEl>
                                          <p:spTgt spid="2826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r>
              <a:rPr lang="en-US" altLang="zh-CN" dirty="0" smtClean="0">
                <a:ea typeface="+mn-ea"/>
              </a:rPr>
              <a:t>2.4 DHCP </a:t>
            </a:r>
            <a:r>
              <a:rPr lang="zh-CN" altLang="en-US" dirty="0" smtClean="0">
                <a:ea typeface="+mn-ea"/>
              </a:rPr>
              <a:t>使用客户</a:t>
            </a:r>
            <a:r>
              <a:rPr lang="zh-CN" altLang="en-US" dirty="0" smtClean="0">
                <a:ea typeface="+mn-ea"/>
                <a:sym typeface="Symbol" pitchFamily="18" charset="2"/>
              </a:rPr>
              <a:t></a:t>
            </a:r>
            <a:r>
              <a:rPr lang="zh-CN" altLang="en-US" dirty="0" smtClean="0">
                <a:ea typeface="+mn-ea"/>
              </a:rPr>
              <a:t>服务器方式</a:t>
            </a:r>
          </a:p>
        </p:txBody>
      </p:sp>
      <p:sp>
        <p:nvSpPr>
          <p:cNvPr id="721923" name="Rectangle 3"/>
          <p:cNvSpPr>
            <a:spLocks noGrp="1" noChangeArrowheads="1"/>
          </p:cNvSpPr>
          <p:nvPr>
            <p:ph idx="1"/>
          </p:nvPr>
        </p:nvSpPr>
        <p:spPr/>
        <p:txBody>
          <a:bodyPr>
            <a:normAutofit/>
          </a:bodyPr>
          <a:lstStyle/>
          <a:p>
            <a:pPr eaLnBrk="1" hangingPunct="1">
              <a:lnSpc>
                <a:spcPct val="100000"/>
              </a:lnSpc>
            </a:pPr>
            <a:r>
              <a:rPr lang="zh-CN" altLang="en-US" sz="2800" dirty="0" smtClean="0">
                <a:latin typeface="Times New Roman" panose="02020603050405020304" pitchFamily="18" charset="0"/>
              </a:rPr>
              <a:t>主机</a:t>
            </a:r>
            <a:r>
              <a:rPr lang="zh-CN" altLang="en-US" sz="2800" dirty="0">
                <a:latin typeface="Times New Roman" panose="02020603050405020304" pitchFamily="18" charset="0"/>
              </a:rPr>
              <a:t>在启动时就向 </a:t>
            </a:r>
            <a:r>
              <a:rPr lang="en-US" altLang="zh-CN" sz="2800" dirty="0">
                <a:latin typeface="Times New Roman" panose="02020603050405020304" pitchFamily="18" charset="0"/>
              </a:rPr>
              <a:t>DHCP </a:t>
            </a:r>
            <a:r>
              <a:rPr lang="zh-CN" altLang="en-US" sz="2800" dirty="0">
                <a:latin typeface="Times New Roman" panose="02020603050405020304" pitchFamily="18" charset="0"/>
              </a:rPr>
              <a:t>服务器</a:t>
            </a:r>
            <a:r>
              <a:rPr lang="zh-CN" altLang="en-US" sz="2800" dirty="0">
                <a:solidFill>
                  <a:srgbClr val="FF0000"/>
                </a:solidFill>
                <a:latin typeface="Times New Roman" panose="02020603050405020304" pitchFamily="18" charset="0"/>
              </a:rPr>
              <a:t>广播发送</a:t>
            </a:r>
            <a:r>
              <a:rPr lang="zh-CN" altLang="en-US" sz="2800" dirty="0">
                <a:latin typeface="Times New Roman" panose="02020603050405020304" pitchFamily="18" charset="0"/>
              </a:rPr>
              <a:t>发现报文（</a:t>
            </a:r>
            <a:r>
              <a:rPr lang="en-US" altLang="zh-CN" sz="2800" dirty="0">
                <a:solidFill>
                  <a:srgbClr val="FF0000"/>
                </a:solidFill>
                <a:latin typeface="Times New Roman" panose="02020603050405020304" pitchFamily="18" charset="0"/>
              </a:rPr>
              <a:t>DHCPDISCOVER</a:t>
            </a:r>
            <a:r>
              <a:rPr lang="zh-CN" altLang="en-US" sz="2800" dirty="0" smtClean="0">
                <a:latin typeface="Times New Roman" panose="02020603050405020304" pitchFamily="18" charset="0"/>
              </a:rPr>
              <a:t>），该主机即</a:t>
            </a:r>
            <a:r>
              <a:rPr lang="en-US" altLang="zh-CN" sz="2800" dirty="0" smtClean="0">
                <a:latin typeface="Times New Roman" panose="02020603050405020304" pitchFamily="18" charset="0"/>
              </a:rPr>
              <a:t>DHCP </a:t>
            </a:r>
            <a:r>
              <a:rPr lang="zh-CN" altLang="en-US" sz="2800" dirty="0">
                <a:latin typeface="Times New Roman" panose="02020603050405020304" pitchFamily="18" charset="0"/>
              </a:rPr>
              <a:t>客户。</a:t>
            </a:r>
          </a:p>
          <a:p>
            <a:pPr eaLnBrk="1" hangingPunct="1">
              <a:lnSpc>
                <a:spcPct val="100000"/>
              </a:lnSpc>
            </a:pPr>
            <a:r>
              <a:rPr lang="zh-CN" altLang="en-US" sz="2800" dirty="0">
                <a:latin typeface="Times New Roman" panose="02020603050405020304" pitchFamily="18" charset="0"/>
              </a:rPr>
              <a:t>本地网络上所有主机都能收到此广播报文，但只有 </a:t>
            </a:r>
            <a:r>
              <a:rPr lang="en-US" altLang="zh-CN" sz="2800" dirty="0">
                <a:latin typeface="Times New Roman" panose="02020603050405020304" pitchFamily="18" charset="0"/>
              </a:rPr>
              <a:t>DHCP </a:t>
            </a:r>
            <a:r>
              <a:rPr lang="zh-CN" altLang="en-US" sz="2800" dirty="0">
                <a:latin typeface="Times New Roman" panose="02020603050405020304" pitchFamily="18" charset="0"/>
              </a:rPr>
              <a:t>服务器才回答此广播报文。</a:t>
            </a:r>
          </a:p>
          <a:p>
            <a:pPr eaLnBrk="1" hangingPunct="1">
              <a:lnSpc>
                <a:spcPct val="100000"/>
              </a:lnSpc>
            </a:pPr>
            <a:r>
              <a:rPr lang="en-US" altLang="zh-CN" sz="2800" dirty="0">
                <a:latin typeface="Times New Roman" panose="02020603050405020304" pitchFamily="18" charset="0"/>
              </a:rPr>
              <a:t>DHCP </a:t>
            </a:r>
            <a:r>
              <a:rPr lang="zh-CN" altLang="en-US" sz="2800" dirty="0">
                <a:latin typeface="Times New Roman" panose="02020603050405020304" pitchFamily="18" charset="0"/>
              </a:rPr>
              <a:t>服务器先在其数据库中查找该计算机的配置信息。若找到，则返回找到的信息。若找不到，则从服务器的 </a:t>
            </a:r>
            <a:r>
              <a:rPr lang="en-US" altLang="zh-CN" sz="2800" dirty="0">
                <a:latin typeface="Times New Roman" panose="02020603050405020304" pitchFamily="18" charset="0"/>
              </a:rPr>
              <a:t>IP </a:t>
            </a:r>
            <a:r>
              <a:rPr lang="zh-CN" altLang="en-US" sz="2800" dirty="0">
                <a:latin typeface="Times New Roman" panose="02020603050405020304" pitchFamily="18" charset="0"/>
              </a:rPr>
              <a:t>地址池</a:t>
            </a:r>
            <a:r>
              <a:rPr lang="en-US" altLang="zh-CN" sz="2800" dirty="0">
                <a:latin typeface="Times New Roman" panose="02020603050405020304" pitchFamily="18" charset="0"/>
              </a:rPr>
              <a:t>(address pool)</a:t>
            </a:r>
            <a:r>
              <a:rPr lang="zh-CN" altLang="en-US" sz="2800" dirty="0">
                <a:latin typeface="Times New Roman" panose="02020603050405020304" pitchFamily="18" charset="0"/>
              </a:rPr>
              <a:t>中取一个地址分配给该计算机。</a:t>
            </a:r>
            <a:r>
              <a:rPr lang="en-US" altLang="zh-CN" sz="2800" dirty="0">
                <a:latin typeface="Times New Roman" panose="02020603050405020304" pitchFamily="18" charset="0"/>
              </a:rPr>
              <a:t>DHCP </a:t>
            </a:r>
            <a:r>
              <a:rPr lang="zh-CN" altLang="en-US" sz="2800" dirty="0">
                <a:latin typeface="Times New Roman" panose="02020603050405020304" pitchFamily="18" charset="0"/>
              </a:rPr>
              <a:t>服务器的回答报文叫做提供报文（</a:t>
            </a:r>
            <a:r>
              <a:rPr lang="en-US" altLang="zh-CN" sz="2800" dirty="0">
                <a:latin typeface="Times New Roman" panose="02020603050405020304" pitchFamily="18" charset="0"/>
              </a:rPr>
              <a:t>DHCPOFFER</a:t>
            </a:r>
            <a:r>
              <a:rPr lang="zh-CN" altLang="en-US" sz="2800" dirty="0">
                <a:latin typeface="Times New Roman" panose="02020603050405020304" pitchFamily="18" charset="0"/>
              </a:rPr>
              <a:t>）。 </a:t>
            </a:r>
          </a:p>
        </p:txBody>
      </p:sp>
    </p:spTree>
    <p:extLst>
      <p:ext uri="{BB962C8B-B14F-4D97-AF65-F5344CB8AC3E}">
        <p14:creationId xmlns:p14="http://schemas.microsoft.com/office/powerpoint/2010/main" val="87318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721923">
                                            <p:txEl>
                                              <p:pRg st="0" end="0"/>
                                            </p:txEl>
                                          </p:spTgt>
                                        </p:tgtEl>
                                        <p:attrNameLst>
                                          <p:attrName>style.visibility</p:attrName>
                                        </p:attrNameLst>
                                      </p:cBhvr>
                                      <p:to>
                                        <p:strVal val="visible"/>
                                      </p:to>
                                    </p:set>
                                    <p:animEffect transition="in" filter="wipe(up)">
                                      <p:cBhvr>
                                        <p:cTn id="7" dur="500"/>
                                        <p:tgtEl>
                                          <p:spTgt spid="72192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721923">
                                            <p:txEl>
                                              <p:pRg st="1" end="1"/>
                                            </p:txEl>
                                          </p:spTgt>
                                        </p:tgtEl>
                                        <p:attrNameLst>
                                          <p:attrName>style.visibility</p:attrName>
                                        </p:attrNameLst>
                                      </p:cBhvr>
                                      <p:to>
                                        <p:strVal val="visible"/>
                                      </p:to>
                                    </p:set>
                                    <p:animEffect transition="in" filter="wipe(up)">
                                      <p:cBhvr>
                                        <p:cTn id="11" dur="500"/>
                                        <p:tgtEl>
                                          <p:spTgt spid="72192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721923">
                                            <p:txEl>
                                              <p:pRg st="2" end="2"/>
                                            </p:txEl>
                                          </p:spTgt>
                                        </p:tgtEl>
                                        <p:attrNameLst>
                                          <p:attrName>style.visibility</p:attrName>
                                        </p:attrNameLst>
                                      </p:cBhvr>
                                      <p:to>
                                        <p:strVal val="visible"/>
                                      </p:to>
                                    </p:set>
                                    <p:animEffect transition="in" filter="wipe(up)">
                                      <p:cBhvr>
                                        <p:cTn id="15" dur="500"/>
                                        <p:tgtEl>
                                          <p:spTgt spid="7219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idx="4294967295"/>
          </p:nvPr>
        </p:nvSpPr>
        <p:spPr>
          <a:xfrm>
            <a:off x="319185" y="0"/>
            <a:ext cx="8542713" cy="764932"/>
          </a:xfrm>
        </p:spPr>
        <p:txBody>
          <a:bodyPr>
            <a:normAutofit/>
          </a:bodyPr>
          <a:lstStyle/>
          <a:p>
            <a:pPr eaLnBrk="1" hangingPunct="1">
              <a:defRPr/>
            </a:pPr>
            <a:r>
              <a:rPr lang="en-US" altLang="zh-CN" dirty="0" smtClean="0">
                <a:latin typeface="Times New Roman" panose="02020603050405020304" pitchFamily="18" charset="0"/>
                <a:ea typeface="+mn-ea"/>
              </a:rPr>
              <a:t>2.4 DHCP </a:t>
            </a:r>
            <a:r>
              <a:rPr dirty="0">
                <a:latin typeface="Times New Roman" panose="02020603050405020304" pitchFamily="18" charset="0"/>
                <a:ea typeface="+mn-ea"/>
              </a:rPr>
              <a:t>协议的工作过程 </a:t>
            </a:r>
          </a:p>
        </p:txBody>
      </p:sp>
      <p:sp>
        <p:nvSpPr>
          <p:cNvPr id="305155" name="Line 4"/>
          <p:cNvSpPr>
            <a:spLocks noChangeShapeType="1"/>
          </p:cNvSpPr>
          <p:nvPr/>
        </p:nvSpPr>
        <p:spPr bwMode="auto">
          <a:xfrm flipH="1">
            <a:off x="5659438" y="1279281"/>
            <a:ext cx="1390650"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05156" name="Line 6"/>
          <p:cNvSpPr>
            <a:spLocks noChangeShapeType="1"/>
          </p:cNvSpPr>
          <p:nvPr/>
        </p:nvSpPr>
        <p:spPr bwMode="auto">
          <a:xfrm>
            <a:off x="2265363" y="1877158"/>
            <a:ext cx="4767262"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05157" name="Rectangle 7"/>
          <p:cNvSpPr>
            <a:spLocks noChangeArrowheads="1"/>
          </p:cNvSpPr>
          <p:nvPr/>
        </p:nvSpPr>
        <p:spPr bwMode="auto">
          <a:xfrm>
            <a:off x="576263" y="1718897"/>
            <a:ext cx="993775" cy="31505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1846" b="1">
                <a:solidFill>
                  <a:srgbClr val="000099"/>
                </a:solidFill>
                <a:latin typeface="Arial" charset="0"/>
                <a:ea typeface="黑体" pitchFamily="49" charset="-122"/>
              </a:rPr>
              <a:t>客户</a:t>
            </a:r>
          </a:p>
        </p:txBody>
      </p:sp>
      <p:sp>
        <p:nvSpPr>
          <p:cNvPr id="305158" name="Rectangle 8"/>
          <p:cNvSpPr>
            <a:spLocks noChangeArrowheads="1"/>
          </p:cNvSpPr>
          <p:nvPr/>
        </p:nvSpPr>
        <p:spPr bwMode="auto">
          <a:xfrm>
            <a:off x="3257550" y="1756998"/>
            <a:ext cx="2681288" cy="23739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a:solidFill>
                  <a:srgbClr val="000099"/>
                </a:solidFill>
                <a:latin typeface="Arial" charset="0"/>
                <a:ea typeface="黑体" pitchFamily="49" charset="-122"/>
              </a:rPr>
              <a:t>DHCPDISCOVER</a:t>
            </a:r>
          </a:p>
        </p:txBody>
      </p:sp>
      <p:sp>
        <p:nvSpPr>
          <p:cNvPr id="305159" name="Rectangle 9"/>
          <p:cNvSpPr>
            <a:spLocks noChangeArrowheads="1"/>
          </p:cNvSpPr>
          <p:nvPr/>
        </p:nvSpPr>
        <p:spPr bwMode="auto">
          <a:xfrm>
            <a:off x="7527925" y="1718897"/>
            <a:ext cx="993775" cy="31505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1846" b="1">
                <a:solidFill>
                  <a:srgbClr val="000099"/>
                </a:solidFill>
                <a:latin typeface="Arial" charset="0"/>
                <a:ea typeface="黑体" pitchFamily="49" charset="-122"/>
              </a:rPr>
              <a:t>服务器</a:t>
            </a:r>
          </a:p>
        </p:txBody>
      </p:sp>
      <p:sp>
        <p:nvSpPr>
          <p:cNvPr id="305160" name="Rectangle 10"/>
          <p:cNvSpPr>
            <a:spLocks noChangeArrowheads="1"/>
          </p:cNvSpPr>
          <p:nvPr/>
        </p:nvSpPr>
        <p:spPr bwMode="auto">
          <a:xfrm>
            <a:off x="7032625" y="1756998"/>
            <a:ext cx="495300" cy="23739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a:solidFill>
                  <a:srgbClr val="000099"/>
                </a:solidFill>
                <a:latin typeface="Arial" charset="0"/>
                <a:ea typeface="黑体" pitchFamily="49" charset="-122"/>
              </a:rPr>
              <a:t>67</a:t>
            </a:r>
          </a:p>
        </p:txBody>
      </p:sp>
      <p:sp>
        <p:nvSpPr>
          <p:cNvPr id="305161" name="Rectangle 11"/>
          <p:cNvSpPr>
            <a:spLocks noChangeArrowheads="1"/>
          </p:cNvSpPr>
          <p:nvPr/>
        </p:nvSpPr>
        <p:spPr bwMode="auto">
          <a:xfrm>
            <a:off x="1570039" y="1756998"/>
            <a:ext cx="695325" cy="237392"/>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a:solidFill>
                  <a:srgbClr val="000099"/>
                </a:solidFill>
                <a:latin typeface="Arial" charset="0"/>
                <a:ea typeface="黑体" pitchFamily="49" charset="-122"/>
              </a:rPr>
              <a:t>68</a:t>
            </a:r>
          </a:p>
        </p:txBody>
      </p:sp>
      <p:sp>
        <p:nvSpPr>
          <p:cNvPr id="305162" name="Text Box 12"/>
          <p:cNvSpPr txBox="1">
            <a:spLocks noChangeArrowheads="1"/>
          </p:cNvSpPr>
          <p:nvPr/>
        </p:nvSpPr>
        <p:spPr bwMode="auto">
          <a:xfrm>
            <a:off x="1566863" y="1975340"/>
            <a:ext cx="68640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Arial" charset="0"/>
                <a:ea typeface="黑体" pitchFamily="49" charset="-122"/>
              </a:rPr>
              <a:t>UDP</a:t>
            </a:r>
          </a:p>
        </p:txBody>
      </p:sp>
      <p:sp>
        <p:nvSpPr>
          <p:cNvPr id="305163" name="Text Box 13"/>
          <p:cNvSpPr txBox="1">
            <a:spLocks noChangeArrowheads="1"/>
          </p:cNvSpPr>
          <p:nvPr/>
        </p:nvSpPr>
        <p:spPr bwMode="auto">
          <a:xfrm>
            <a:off x="6848475" y="1972409"/>
            <a:ext cx="68640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Arial" charset="0"/>
                <a:ea typeface="黑体" pitchFamily="49" charset="-122"/>
              </a:rPr>
              <a:t>UDP</a:t>
            </a:r>
          </a:p>
        </p:txBody>
      </p:sp>
      <p:sp>
        <p:nvSpPr>
          <p:cNvPr id="305164" name="Line 14"/>
          <p:cNvSpPr>
            <a:spLocks noChangeShapeType="1"/>
          </p:cNvSpPr>
          <p:nvPr/>
        </p:nvSpPr>
        <p:spPr bwMode="auto">
          <a:xfrm flipH="1">
            <a:off x="2263775" y="2441331"/>
            <a:ext cx="4768850"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05165" name="Rectangle 15"/>
          <p:cNvSpPr>
            <a:spLocks noChangeArrowheads="1"/>
          </p:cNvSpPr>
          <p:nvPr/>
        </p:nvSpPr>
        <p:spPr bwMode="auto">
          <a:xfrm>
            <a:off x="576264" y="2283071"/>
            <a:ext cx="992187" cy="31359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1846" b="1">
                <a:solidFill>
                  <a:srgbClr val="000099"/>
                </a:solidFill>
                <a:latin typeface="Arial" charset="0"/>
                <a:ea typeface="黑体" pitchFamily="49" charset="-122"/>
              </a:rPr>
              <a:t>客户</a:t>
            </a:r>
          </a:p>
        </p:txBody>
      </p:sp>
      <p:sp>
        <p:nvSpPr>
          <p:cNvPr id="305166" name="Rectangle 16"/>
          <p:cNvSpPr>
            <a:spLocks noChangeArrowheads="1"/>
          </p:cNvSpPr>
          <p:nvPr/>
        </p:nvSpPr>
        <p:spPr bwMode="auto">
          <a:xfrm>
            <a:off x="3257550" y="2322637"/>
            <a:ext cx="2681288" cy="235926"/>
          </a:xfrm>
          <a:prstGeom prst="rect">
            <a:avLst/>
          </a:prstGeom>
          <a:solidFill>
            <a:srgbClr val="FFFF99"/>
          </a:solidFill>
          <a:ln w="9525">
            <a:solidFill>
              <a:schemeClr val="tx1"/>
            </a:solidFill>
            <a:miter lim="800000"/>
            <a:headEnd/>
            <a:tailEnd/>
          </a:ln>
          <a:effectLst/>
          <a:extLst/>
        </p:spPr>
        <p:txBody>
          <a:bodyPr wrap="none" anchor="ctr"/>
          <a:lstStyle/>
          <a:p>
            <a:pPr algn="ctr" eaLnBrk="1" hangingPunct="1"/>
            <a:r>
              <a:rPr kumimoji="1" lang="en-US" altLang="zh-CN" sz="1846" b="1">
                <a:solidFill>
                  <a:srgbClr val="000099"/>
                </a:solidFill>
                <a:latin typeface="Arial" charset="0"/>
                <a:ea typeface="黑体" pitchFamily="49" charset="-122"/>
              </a:rPr>
              <a:t>DHCPOFFER</a:t>
            </a:r>
          </a:p>
        </p:txBody>
      </p:sp>
      <p:sp>
        <p:nvSpPr>
          <p:cNvPr id="305167" name="Rectangle 17"/>
          <p:cNvSpPr>
            <a:spLocks noChangeArrowheads="1"/>
          </p:cNvSpPr>
          <p:nvPr/>
        </p:nvSpPr>
        <p:spPr bwMode="auto">
          <a:xfrm>
            <a:off x="7527925" y="2283071"/>
            <a:ext cx="993775" cy="31359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1846" b="1">
                <a:solidFill>
                  <a:srgbClr val="000099"/>
                </a:solidFill>
                <a:latin typeface="Arial" charset="0"/>
                <a:ea typeface="黑体" pitchFamily="49" charset="-122"/>
              </a:rPr>
              <a:t>服务器</a:t>
            </a:r>
          </a:p>
        </p:txBody>
      </p:sp>
      <p:sp>
        <p:nvSpPr>
          <p:cNvPr id="305168" name="Rectangle 18"/>
          <p:cNvSpPr>
            <a:spLocks noChangeArrowheads="1"/>
          </p:cNvSpPr>
          <p:nvPr/>
        </p:nvSpPr>
        <p:spPr bwMode="auto">
          <a:xfrm>
            <a:off x="7032625" y="2322637"/>
            <a:ext cx="495300" cy="23592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a:solidFill>
                  <a:srgbClr val="000099"/>
                </a:solidFill>
                <a:latin typeface="Arial" charset="0"/>
                <a:ea typeface="黑体" pitchFamily="49" charset="-122"/>
              </a:rPr>
              <a:t>67</a:t>
            </a:r>
          </a:p>
        </p:txBody>
      </p:sp>
      <p:sp>
        <p:nvSpPr>
          <p:cNvPr id="305169" name="Rectangle 19"/>
          <p:cNvSpPr>
            <a:spLocks noChangeArrowheads="1"/>
          </p:cNvSpPr>
          <p:nvPr/>
        </p:nvSpPr>
        <p:spPr bwMode="auto">
          <a:xfrm>
            <a:off x="1568451" y="2322637"/>
            <a:ext cx="695325" cy="23592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a:solidFill>
                  <a:srgbClr val="000099"/>
                </a:solidFill>
                <a:latin typeface="Arial" charset="0"/>
                <a:ea typeface="黑体" pitchFamily="49" charset="-122"/>
              </a:rPr>
              <a:t>68</a:t>
            </a:r>
          </a:p>
        </p:txBody>
      </p:sp>
      <p:sp>
        <p:nvSpPr>
          <p:cNvPr id="305170" name="Text Box 20"/>
          <p:cNvSpPr txBox="1">
            <a:spLocks noChangeArrowheads="1"/>
          </p:cNvSpPr>
          <p:nvPr/>
        </p:nvSpPr>
        <p:spPr bwMode="auto">
          <a:xfrm>
            <a:off x="1566863" y="2536583"/>
            <a:ext cx="68640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Arial" charset="0"/>
                <a:ea typeface="黑体" pitchFamily="49" charset="-122"/>
              </a:rPr>
              <a:t>UDP</a:t>
            </a:r>
          </a:p>
        </p:txBody>
      </p:sp>
      <p:sp>
        <p:nvSpPr>
          <p:cNvPr id="305171" name="Text Box 21"/>
          <p:cNvSpPr txBox="1">
            <a:spLocks noChangeArrowheads="1"/>
          </p:cNvSpPr>
          <p:nvPr/>
        </p:nvSpPr>
        <p:spPr bwMode="auto">
          <a:xfrm>
            <a:off x="6848475" y="2536583"/>
            <a:ext cx="68640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Arial" charset="0"/>
                <a:ea typeface="黑体" pitchFamily="49" charset="-122"/>
              </a:rPr>
              <a:t>UDP</a:t>
            </a:r>
          </a:p>
        </p:txBody>
      </p:sp>
      <p:sp>
        <p:nvSpPr>
          <p:cNvPr id="305172" name="Line 23"/>
          <p:cNvSpPr>
            <a:spLocks noChangeShapeType="1"/>
          </p:cNvSpPr>
          <p:nvPr/>
        </p:nvSpPr>
        <p:spPr bwMode="auto">
          <a:xfrm>
            <a:off x="2265363" y="3004038"/>
            <a:ext cx="4767262"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05173" name="Rectangle 24"/>
          <p:cNvSpPr>
            <a:spLocks noChangeArrowheads="1"/>
          </p:cNvSpPr>
          <p:nvPr/>
        </p:nvSpPr>
        <p:spPr bwMode="auto">
          <a:xfrm>
            <a:off x="576263" y="2847243"/>
            <a:ext cx="993775" cy="31505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1846" b="1">
                <a:solidFill>
                  <a:srgbClr val="000099"/>
                </a:solidFill>
                <a:latin typeface="Arial" charset="0"/>
                <a:ea typeface="黑体" pitchFamily="49" charset="-122"/>
              </a:rPr>
              <a:t>客户</a:t>
            </a:r>
          </a:p>
        </p:txBody>
      </p:sp>
      <p:sp>
        <p:nvSpPr>
          <p:cNvPr id="305174" name="Rectangle 25"/>
          <p:cNvSpPr>
            <a:spLocks noChangeArrowheads="1"/>
          </p:cNvSpPr>
          <p:nvPr/>
        </p:nvSpPr>
        <p:spPr bwMode="auto">
          <a:xfrm>
            <a:off x="3257550" y="2886808"/>
            <a:ext cx="2681288" cy="23592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a:solidFill>
                  <a:srgbClr val="000099"/>
                </a:solidFill>
                <a:latin typeface="Arial" charset="0"/>
                <a:ea typeface="黑体" pitchFamily="49" charset="-122"/>
              </a:rPr>
              <a:t>DHCPREQUEST</a:t>
            </a:r>
          </a:p>
        </p:txBody>
      </p:sp>
      <p:sp>
        <p:nvSpPr>
          <p:cNvPr id="305175" name="Rectangle 26"/>
          <p:cNvSpPr>
            <a:spLocks noChangeArrowheads="1"/>
          </p:cNvSpPr>
          <p:nvPr/>
        </p:nvSpPr>
        <p:spPr bwMode="auto">
          <a:xfrm>
            <a:off x="7527925" y="2847243"/>
            <a:ext cx="993775" cy="31505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1846" b="1">
                <a:solidFill>
                  <a:srgbClr val="000099"/>
                </a:solidFill>
                <a:latin typeface="Arial" charset="0"/>
                <a:ea typeface="黑体" pitchFamily="49" charset="-122"/>
              </a:rPr>
              <a:t>服务器</a:t>
            </a:r>
          </a:p>
        </p:txBody>
      </p:sp>
      <p:sp>
        <p:nvSpPr>
          <p:cNvPr id="305176" name="Rectangle 27"/>
          <p:cNvSpPr>
            <a:spLocks noChangeArrowheads="1"/>
          </p:cNvSpPr>
          <p:nvPr/>
        </p:nvSpPr>
        <p:spPr bwMode="auto">
          <a:xfrm>
            <a:off x="7032625" y="2886808"/>
            <a:ext cx="495300" cy="23592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a:solidFill>
                  <a:srgbClr val="000099"/>
                </a:solidFill>
                <a:latin typeface="Arial" charset="0"/>
                <a:ea typeface="黑体" pitchFamily="49" charset="-122"/>
              </a:rPr>
              <a:t>67</a:t>
            </a:r>
          </a:p>
        </p:txBody>
      </p:sp>
      <p:sp>
        <p:nvSpPr>
          <p:cNvPr id="305177" name="Rectangle 28"/>
          <p:cNvSpPr>
            <a:spLocks noChangeArrowheads="1"/>
          </p:cNvSpPr>
          <p:nvPr/>
        </p:nvSpPr>
        <p:spPr bwMode="auto">
          <a:xfrm>
            <a:off x="1570039" y="2886808"/>
            <a:ext cx="695325" cy="23592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a:solidFill>
                  <a:srgbClr val="000099"/>
                </a:solidFill>
                <a:latin typeface="Arial" charset="0"/>
                <a:ea typeface="黑体" pitchFamily="49" charset="-122"/>
              </a:rPr>
              <a:t>68</a:t>
            </a:r>
          </a:p>
        </p:txBody>
      </p:sp>
      <p:sp>
        <p:nvSpPr>
          <p:cNvPr id="305178" name="Text Box 29"/>
          <p:cNvSpPr txBox="1">
            <a:spLocks noChangeArrowheads="1"/>
          </p:cNvSpPr>
          <p:nvPr/>
        </p:nvSpPr>
        <p:spPr bwMode="auto">
          <a:xfrm>
            <a:off x="1566863" y="3102221"/>
            <a:ext cx="68640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Arial" charset="0"/>
                <a:ea typeface="黑体" pitchFamily="49" charset="-122"/>
              </a:rPr>
              <a:t>UDP</a:t>
            </a:r>
          </a:p>
        </p:txBody>
      </p:sp>
      <p:sp>
        <p:nvSpPr>
          <p:cNvPr id="305179" name="Text Box 30"/>
          <p:cNvSpPr txBox="1">
            <a:spLocks noChangeArrowheads="1"/>
          </p:cNvSpPr>
          <p:nvPr/>
        </p:nvSpPr>
        <p:spPr bwMode="auto">
          <a:xfrm>
            <a:off x="6848475" y="3102221"/>
            <a:ext cx="68640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Arial" charset="0"/>
                <a:ea typeface="黑体" pitchFamily="49" charset="-122"/>
              </a:rPr>
              <a:t>UDP</a:t>
            </a:r>
          </a:p>
        </p:txBody>
      </p:sp>
      <p:sp>
        <p:nvSpPr>
          <p:cNvPr id="305180" name="Line 31"/>
          <p:cNvSpPr>
            <a:spLocks noChangeShapeType="1"/>
          </p:cNvSpPr>
          <p:nvPr/>
        </p:nvSpPr>
        <p:spPr bwMode="auto">
          <a:xfrm flipH="1">
            <a:off x="2263775" y="3568212"/>
            <a:ext cx="4768850"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05181" name="Rectangle 32"/>
          <p:cNvSpPr>
            <a:spLocks noChangeArrowheads="1"/>
          </p:cNvSpPr>
          <p:nvPr/>
        </p:nvSpPr>
        <p:spPr bwMode="auto">
          <a:xfrm>
            <a:off x="576264" y="3411416"/>
            <a:ext cx="992187" cy="31359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1846" b="1">
                <a:solidFill>
                  <a:srgbClr val="000099"/>
                </a:solidFill>
                <a:latin typeface="Arial" charset="0"/>
                <a:ea typeface="黑体" pitchFamily="49" charset="-122"/>
              </a:rPr>
              <a:t>客户</a:t>
            </a:r>
          </a:p>
        </p:txBody>
      </p:sp>
      <p:sp>
        <p:nvSpPr>
          <p:cNvPr id="305182" name="Rectangle 33"/>
          <p:cNvSpPr>
            <a:spLocks noChangeArrowheads="1"/>
          </p:cNvSpPr>
          <p:nvPr/>
        </p:nvSpPr>
        <p:spPr bwMode="auto">
          <a:xfrm>
            <a:off x="3257550" y="3450981"/>
            <a:ext cx="2681288" cy="234462"/>
          </a:xfrm>
          <a:prstGeom prst="rect">
            <a:avLst/>
          </a:prstGeom>
          <a:solidFill>
            <a:srgbClr val="FFFF99"/>
          </a:solidFill>
          <a:ln w="9525">
            <a:solidFill>
              <a:schemeClr val="tx1"/>
            </a:solidFill>
            <a:miter lim="800000"/>
            <a:headEnd/>
            <a:tailEnd/>
          </a:ln>
          <a:effectLst/>
          <a:extLst/>
        </p:spPr>
        <p:txBody>
          <a:bodyPr wrap="none" anchor="ctr"/>
          <a:lstStyle/>
          <a:p>
            <a:pPr algn="ctr" eaLnBrk="1" hangingPunct="1"/>
            <a:r>
              <a:rPr kumimoji="1" lang="en-US" altLang="zh-CN" sz="1846" b="1">
                <a:solidFill>
                  <a:srgbClr val="000099"/>
                </a:solidFill>
                <a:latin typeface="Arial" charset="0"/>
                <a:ea typeface="黑体" pitchFamily="49" charset="-122"/>
              </a:rPr>
              <a:t>DHCPACK</a:t>
            </a:r>
          </a:p>
        </p:txBody>
      </p:sp>
      <p:sp>
        <p:nvSpPr>
          <p:cNvPr id="305183" name="Rectangle 34"/>
          <p:cNvSpPr>
            <a:spLocks noChangeArrowheads="1"/>
          </p:cNvSpPr>
          <p:nvPr/>
        </p:nvSpPr>
        <p:spPr bwMode="auto">
          <a:xfrm>
            <a:off x="7527925" y="3411416"/>
            <a:ext cx="993775" cy="31359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1846" b="1">
                <a:solidFill>
                  <a:srgbClr val="000099"/>
                </a:solidFill>
                <a:latin typeface="Arial" charset="0"/>
                <a:ea typeface="黑体" pitchFamily="49" charset="-122"/>
              </a:rPr>
              <a:t>服务器</a:t>
            </a:r>
          </a:p>
        </p:txBody>
      </p:sp>
      <p:sp>
        <p:nvSpPr>
          <p:cNvPr id="305184" name="Rectangle 35"/>
          <p:cNvSpPr>
            <a:spLocks noChangeArrowheads="1"/>
          </p:cNvSpPr>
          <p:nvPr/>
        </p:nvSpPr>
        <p:spPr bwMode="auto">
          <a:xfrm>
            <a:off x="7032625" y="3450981"/>
            <a:ext cx="495300" cy="23446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a:solidFill>
                  <a:srgbClr val="000099"/>
                </a:solidFill>
                <a:latin typeface="Arial" charset="0"/>
                <a:ea typeface="黑体" pitchFamily="49" charset="-122"/>
              </a:rPr>
              <a:t>67</a:t>
            </a:r>
          </a:p>
        </p:txBody>
      </p:sp>
      <p:sp>
        <p:nvSpPr>
          <p:cNvPr id="305185" name="Rectangle 36"/>
          <p:cNvSpPr>
            <a:spLocks noChangeArrowheads="1"/>
          </p:cNvSpPr>
          <p:nvPr/>
        </p:nvSpPr>
        <p:spPr bwMode="auto">
          <a:xfrm>
            <a:off x="1568451" y="3450981"/>
            <a:ext cx="695325" cy="234462"/>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a:solidFill>
                  <a:srgbClr val="000099"/>
                </a:solidFill>
                <a:latin typeface="Arial" charset="0"/>
                <a:ea typeface="黑体" pitchFamily="49" charset="-122"/>
              </a:rPr>
              <a:t>68</a:t>
            </a:r>
          </a:p>
        </p:txBody>
      </p:sp>
      <p:sp>
        <p:nvSpPr>
          <p:cNvPr id="305186" name="Text Box 37"/>
          <p:cNvSpPr txBox="1">
            <a:spLocks noChangeArrowheads="1"/>
          </p:cNvSpPr>
          <p:nvPr/>
        </p:nvSpPr>
        <p:spPr bwMode="auto">
          <a:xfrm>
            <a:off x="1566863" y="3664929"/>
            <a:ext cx="68640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Arial" charset="0"/>
                <a:ea typeface="黑体" pitchFamily="49" charset="-122"/>
              </a:rPr>
              <a:t>UDP</a:t>
            </a:r>
          </a:p>
        </p:txBody>
      </p:sp>
      <p:sp>
        <p:nvSpPr>
          <p:cNvPr id="305187" name="Text Box 38"/>
          <p:cNvSpPr txBox="1">
            <a:spLocks noChangeArrowheads="1"/>
          </p:cNvSpPr>
          <p:nvPr/>
        </p:nvSpPr>
        <p:spPr bwMode="auto">
          <a:xfrm>
            <a:off x="6848475" y="3664929"/>
            <a:ext cx="68640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Arial" charset="0"/>
                <a:ea typeface="黑体" pitchFamily="49" charset="-122"/>
              </a:rPr>
              <a:t>UDP</a:t>
            </a:r>
          </a:p>
        </p:txBody>
      </p:sp>
      <p:sp>
        <p:nvSpPr>
          <p:cNvPr id="305188" name="Line 40"/>
          <p:cNvSpPr>
            <a:spLocks noChangeShapeType="1"/>
          </p:cNvSpPr>
          <p:nvPr/>
        </p:nvSpPr>
        <p:spPr bwMode="auto">
          <a:xfrm>
            <a:off x="2265363" y="4129454"/>
            <a:ext cx="4767262"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05189" name="Rectangle 41"/>
          <p:cNvSpPr>
            <a:spLocks noChangeArrowheads="1"/>
          </p:cNvSpPr>
          <p:nvPr/>
        </p:nvSpPr>
        <p:spPr bwMode="auto">
          <a:xfrm>
            <a:off x="576263" y="3972660"/>
            <a:ext cx="993775" cy="3121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1846" b="1">
                <a:solidFill>
                  <a:srgbClr val="000099"/>
                </a:solidFill>
                <a:latin typeface="Arial" charset="0"/>
                <a:ea typeface="黑体" pitchFamily="49" charset="-122"/>
              </a:rPr>
              <a:t>客户</a:t>
            </a:r>
          </a:p>
        </p:txBody>
      </p:sp>
      <p:sp>
        <p:nvSpPr>
          <p:cNvPr id="305190" name="Rectangle 42"/>
          <p:cNvSpPr>
            <a:spLocks noChangeArrowheads="1"/>
          </p:cNvSpPr>
          <p:nvPr/>
        </p:nvSpPr>
        <p:spPr bwMode="auto">
          <a:xfrm>
            <a:off x="3257550" y="4012223"/>
            <a:ext cx="2681288" cy="23446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a:solidFill>
                  <a:srgbClr val="000099"/>
                </a:solidFill>
                <a:latin typeface="Arial" charset="0"/>
                <a:ea typeface="黑体" pitchFamily="49" charset="-122"/>
              </a:rPr>
              <a:t>DHCPREQUEST</a:t>
            </a:r>
          </a:p>
        </p:txBody>
      </p:sp>
      <p:sp>
        <p:nvSpPr>
          <p:cNvPr id="305191" name="Rectangle 43"/>
          <p:cNvSpPr>
            <a:spLocks noChangeArrowheads="1"/>
          </p:cNvSpPr>
          <p:nvPr/>
        </p:nvSpPr>
        <p:spPr bwMode="auto">
          <a:xfrm>
            <a:off x="7527925" y="3972660"/>
            <a:ext cx="993775" cy="31212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1846" b="1">
                <a:solidFill>
                  <a:srgbClr val="000099"/>
                </a:solidFill>
                <a:latin typeface="Arial" charset="0"/>
                <a:ea typeface="黑体" pitchFamily="49" charset="-122"/>
              </a:rPr>
              <a:t>服务器</a:t>
            </a:r>
          </a:p>
        </p:txBody>
      </p:sp>
      <p:sp>
        <p:nvSpPr>
          <p:cNvPr id="305192" name="Rectangle 44"/>
          <p:cNvSpPr>
            <a:spLocks noChangeArrowheads="1"/>
          </p:cNvSpPr>
          <p:nvPr/>
        </p:nvSpPr>
        <p:spPr bwMode="auto">
          <a:xfrm>
            <a:off x="7032625" y="4012223"/>
            <a:ext cx="495300" cy="23446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a:solidFill>
                  <a:srgbClr val="000099"/>
                </a:solidFill>
                <a:latin typeface="Arial" charset="0"/>
                <a:ea typeface="黑体" pitchFamily="49" charset="-122"/>
              </a:rPr>
              <a:t>67</a:t>
            </a:r>
          </a:p>
        </p:txBody>
      </p:sp>
      <p:sp>
        <p:nvSpPr>
          <p:cNvPr id="305193" name="Rectangle 45"/>
          <p:cNvSpPr>
            <a:spLocks noChangeArrowheads="1"/>
          </p:cNvSpPr>
          <p:nvPr/>
        </p:nvSpPr>
        <p:spPr bwMode="auto">
          <a:xfrm>
            <a:off x="1570039" y="4012223"/>
            <a:ext cx="695325" cy="234462"/>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a:solidFill>
                  <a:srgbClr val="000099"/>
                </a:solidFill>
                <a:latin typeface="Arial" charset="0"/>
                <a:ea typeface="黑体" pitchFamily="49" charset="-122"/>
              </a:rPr>
              <a:t>68</a:t>
            </a:r>
          </a:p>
        </p:txBody>
      </p:sp>
      <p:sp>
        <p:nvSpPr>
          <p:cNvPr id="305194" name="Text Box 46"/>
          <p:cNvSpPr txBox="1">
            <a:spLocks noChangeArrowheads="1"/>
          </p:cNvSpPr>
          <p:nvPr/>
        </p:nvSpPr>
        <p:spPr bwMode="auto">
          <a:xfrm>
            <a:off x="1566863" y="4226171"/>
            <a:ext cx="68640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Arial" charset="0"/>
                <a:ea typeface="黑体" pitchFamily="49" charset="-122"/>
              </a:rPr>
              <a:t>UDP</a:t>
            </a:r>
          </a:p>
        </p:txBody>
      </p:sp>
      <p:sp>
        <p:nvSpPr>
          <p:cNvPr id="305195" name="Text Box 47"/>
          <p:cNvSpPr txBox="1">
            <a:spLocks noChangeArrowheads="1"/>
          </p:cNvSpPr>
          <p:nvPr/>
        </p:nvSpPr>
        <p:spPr bwMode="auto">
          <a:xfrm>
            <a:off x="6848475" y="4226171"/>
            <a:ext cx="68640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Arial" charset="0"/>
                <a:ea typeface="黑体" pitchFamily="49" charset="-122"/>
              </a:rPr>
              <a:t>UDP</a:t>
            </a:r>
          </a:p>
        </p:txBody>
      </p:sp>
      <p:sp>
        <p:nvSpPr>
          <p:cNvPr id="305196" name="Line 48"/>
          <p:cNvSpPr>
            <a:spLocks noChangeShapeType="1"/>
          </p:cNvSpPr>
          <p:nvPr/>
        </p:nvSpPr>
        <p:spPr bwMode="auto">
          <a:xfrm flipH="1">
            <a:off x="2263775" y="4695092"/>
            <a:ext cx="4768850"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05197" name="Rectangle 49"/>
          <p:cNvSpPr>
            <a:spLocks noChangeArrowheads="1"/>
          </p:cNvSpPr>
          <p:nvPr/>
        </p:nvSpPr>
        <p:spPr bwMode="auto">
          <a:xfrm>
            <a:off x="576264" y="4536831"/>
            <a:ext cx="992187" cy="31212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1846" b="1">
                <a:solidFill>
                  <a:srgbClr val="000099"/>
                </a:solidFill>
                <a:latin typeface="Arial" charset="0"/>
                <a:ea typeface="黑体" pitchFamily="49" charset="-122"/>
              </a:rPr>
              <a:t>客户</a:t>
            </a:r>
          </a:p>
        </p:txBody>
      </p:sp>
      <p:sp>
        <p:nvSpPr>
          <p:cNvPr id="305198" name="Rectangle 50"/>
          <p:cNvSpPr>
            <a:spLocks noChangeArrowheads="1"/>
          </p:cNvSpPr>
          <p:nvPr/>
        </p:nvSpPr>
        <p:spPr bwMode="auto">
          <a:xfrm>
            <a:off x="3257550" y="4576398"/>
            <a:ext cx="2681288" cy="235926"/>
          </a:xfrm>
          <a:prstGeom prst="rect">
            <a:avLst/>
          </a:prstGeom>
          <a:solidFill>
            <a:srgbClr val="FFFF99"/>
          </a:solidFill>
          <a:ln w="9525">
            <a:solidFill>
              <a:schemeClr val="tx1"/>
            </a:solidFill>
            <a:miter lim="800000"/>
            <a:headEnd/>
            <a:tailEnd/>
          </a:ln>
          <a:effectLst/>
          <a:extLst/>
        </p:spPr>
        <p:txBody>
          <a:bodyPr wrap="none" anchor="ctr"/>
          <a:lstStyle/>
          <a:p>
            <a:pPr algn="ctr" eaLnBrk="1" hangingPunct="1"/>
            <a:r>
              <a:rPr kumimoji="1" lang="en-US" altLang="zh-CN" sz="1846" b="1">
                <a:solidFill>
                  <a:srgbClr val="000099"/>
                </a:solidFill>
                <a:latin typeface="Arial" charset="0"/>
                <a:ea typeface="黑体" pitchFamily="49" charset="-122"/>
              </a:rPr>
              <a:t>DHCPNACK</a:t>
            </a:r>
          </a:p>
        </p:txBody>
      </p:sp>
      <p:sp>
        <p:nvSpPr>
          <p:cNvPr id="305199" name="Rectangle 51"/>
          <p:cNvSpPr>
            <a:spLocks noChangeArrowheads="1"/>
          </p:cNvSpPr>
          <p:nvPr/>
        </p:nvSpPr>
        <p:spPr bwMode="auto">
          <a:xfrm>
            <a:off x="7527925" y="4536831"/>
            <a:ext cx="993775" cy="31212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1846" b="1">
                <a:solidFill>
                  <a:srgbClr val="000099"/>
                </a:solidFill>
                <a:latin typeface="Arial" charset="0"/>
                <a:ea typeface="黑体" pitchFamily="49" charset="-122"/>
              </a:rPr>
              <a:t>服务器</a:t>
            </a:r>
          </a:p>
        </p:txBody>
      </p:sp>
      <p:sp>
        <p:nvSpPr>
          <p:cNvPr id="305200" name="Rectangle 52"/>
          <p:cNvSpPr>
            <a:spLocks noChangeArrowheads="1"/>
          </p:cNvSpPr>
          <p:nvPr/>
        </p:nvSpPr>
        <p:spPr bwMode="auto">
          <a:xfrm>
            <a:off x="7032625" y="4576398"/>
            <a:ext cx="495300" cy="23592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a:solidFill>
                  <a:srgbClr val="000099"/>
                </a:solidFill>
                <a:latin typeface="Arial" charset="0"/>
                <a:ea typeface="黑体" pitchFamily="49" charset="-122"/>
              </a:rPr>
              <a:t>67</a:t>
            </a:r>
          </a:p>
        </p:txBody>
      </p:sp>
      <p:sp>
        <p:nvSpPr>
          <p:cNvPr id="305201" name="Rectangle 53"/>
          <p:cNvSpPr>
            <a:spLocks noChangeArrowheads="1"/>
          </p:cNvSpPr>
          <p:nvPr/>
        </p:nvSpPr>
        <p:spPr bwMode="auto">
          <a:xfrm>
            <a:off x="1568451" y="4576398"/>
            <a:ext cx="695325" cy="23592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a:solidFill>
                  <a:srgbClr val="000099"/>
                </a:solidFill>
                <a:latin typeface="Arial" charset="0"/>
                <a:ea typeface="黑体" pitchFamily="49" charset="-122"/>
              </a:rPr>
              <a:t>68</a:t>
            </a:r>
          </a:p>
        </p:txBody>
      </p:sp>
      <p:sp>
        <p:nvSpPr>
          <p:cNvPr id="305202" name="Text Box 54"/>
          <p:cNvSpPr txBox="1">
            <a:spLocks noChangeArrowheads="1"/>
          </p:cNvSpPr>
          <p:nvPr/>
        </p:nvSpPr>
        <p:spPr bwMode="auto">
          <a:xfrm>
            <a:off x="1566863" y="4790344"/>
            <a:ext cx="68640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Arial" charset="0"/>
                <a:ea typeface="黑体" pitchFamily="49" charset="-122"/>
              </a:rPr>
              <a:t>UDP</a:t>
            </a:r>
          </a:p>
        </p:txBody>
      </p:sp>
      <p:sp>
        <p:nvSpPr>
          <p:cNvPr id="305203" name="Text Box 55"/>
          <p:cNvSpPr txBox="1">
            <a:spLocks noChangeArrowheads="1"/>
          </p:cNvSpPr>
          <p:nvPr/>
        </p:nvSpPr>
        <p:spPr bwMode="auto">
          <a:xfrm>
            <a:off x="6848475" y="4790344"/>
            <a:ext cx="68640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Arial" charset="0"/>
                <a:ea typeface="黑体" pitchFamily="49" charset="-122"/>
              </a:rPr>
              <a:t>UDP</a:t>
            </a:r>
          </a:p>
        </p:txBody>
      </p:sp>
      <p:sp>
        <p:nvSpPr>
          <p:cNvPr id="305204" name="Line 56"/>
          <p:cNvSpPr>
            <a:spLocks noChangeShapeType="1"/>
          </p:cNvSpPr>
          <p:nvPr/>
        </p:nvSpPr>
        <p:spPr bwMode="auto">
          <a:xfrm flipH="1">
            <a:off x="2263775" y="5259266"/>
            <a:ext cx="4768850"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05205" name="Rectangle 57"/>
          <p:cNvSpPr>
            <a:spLocks noChangeArrowheads="1"/>
          </p:cNvSpPr>
          <p:nvPr/>
        </p:nvSpPr>
        <p:spPr bwMode="auto">
          <a:xfrm>
            <a:off x="576264" y="5101006"/>
            <a:ext cx="992187" cy="3121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1846" b="1">
                <a:solidFill>
                  <a:srgbClr val="000099"/>
                </a:solidFill>
                <a:latin typeface="Arial" charset="0"/>
                <a:ea typeface="黑体" pitchFamily="49" charset="-122"/>
              </a:rPr>
              <a:t>客户</a:t>
            </a:r>
          </a:p>
        </p:txBody>
      </p:sp>
      <p:sp>
        <p:nvSpPr>
          <p:cNvPr id="305206" name="Rectangle 58"/>
          <p:cNvSpPr>
            <a:spLocks noChangeArrowheads="1"/>
          </p:cNvSpPr>
          <p:nvPr/>
        </p:nvSpPr>
        <p:spPr bwMode="auto">
          <a:xfrm>
            <a:off x="3257550" y="5140569"/>
            <a:ext cx="2681288" cy="235927"/>
          </a:xfrm>
          <a:prstGeom prst="rect">
            <a:avLst/>
          </a:prstGeom>
          <a:solidFill>
            <a:srgbClr val="FFFF99"/>
          </a:solidFill>
          <a:ln w="9525">
            <a:solidFill>
              <a:schemeClr val="tx1"/>
            </a:solidFill>
            <a:miter lim="800000"/>
            <a:headEnd/>
            <a:tailEnd/>
          </a:ln>
          <a:effectLst/>
          <a:extLst/>
        </p:spPr>
        <p:txBody>
          <a:bodyPr wrap="none" anchor="ctr"/>
          <a:lstStyle/>
          <a:p>
            <a:pPr algn="ctr" eaLnBrk="1" hangingPunct="1"/>
            <a:r>
              <a:rPr kumimoji="1" lang="en-US" altLang="zh-CN" sz="1846" b="1">
                <a:solidFill>
                  <a:srgbClr val="000099"/>
                </a:solidFill>
                <a:latin typeface="Arial" charset="0"/>
                <a:ea typeface="黑体" pitchFamily="49" charset="-122"/>
              </a:rPr>
              <a:t>DHCPACK</a:t>
            </a:r>
          </a:p>
        </p:txBody>
      </p:sp>
      <p:sp>
        <p:nvSpPr>
          <p:cNvPr id="305207" name="Rectangle 59"/>
          <p:cNvSpPr>
            <a:spLocks noChangeArrowheads="1"/>
          </p:cNvSpPr>
          <p:nvPr/>
        </p:nvSpPr>
        <p:spPr bwMode="auto">
          <a:xfrm>
            <a:off x="7527925" y="5101006"/>
            <a:ext cx="993775" cy="31212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1846" b="1">
                <a:solidFill>
                  <a:srgbClr val="000099"/>
                </a:solidFill>
                <a:latin typeface="Arial" charset="0"/>
                <a:ea typeface="黑体" pitchFamily="49" charset="-122"/>
              </a:rPr>
              <a:t>服务器</a:t>
            </a:r>
          </a:p>
        </p:txBody>
      </p:sp>
      <p:sp>
        <p:nvSpPr>
          <p:cNvPr id="305208" name="Rectangle 60"/>
          <p:cNvSpPr>
            <a:spLocks noChangeArrowheads="1"/>
          </p:cNvSpPr>
          <p:nvPr/>
        </p:nvSpPr>
        <p:spPr bwMode="auto">
          <a:xfrm>
            <a:off x="7032625" y="5140569"/>
            <a:ext cx="495300" cy="23592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a:solidFill>
                  <a:srgbClr val="000099"/>
                </a:solidFill>
                <a:latin typeface="Arial" charset="0"/>
                <a:ea typeface="黑体" pitchFamily="49" charset="-122"/>
              </a:rPr>
              <a:t>67</a:t>
            </a:r>
          </a:p>
        </p:txBody>
      </p:sp>
      <p:sp>
        <p:nvSpPr>
          <p:cNvPr id="305209" name="Rectangle 61"/>
          <p:cNvSpPr>
            <a:spLocks noChangeArrowheads="1"/>
          </p:cNvSpPr>
          <p:nvPr/>
        </p:nvSpPr>
        <p:spPr bwMode="auto">
          <a:xfrm>
            <a:off x="1568451" y="5140569"/>
            <a:ext cx="695325" cy="23592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a:solidFill>
                  <a:srgbClr val="000099"/>
                </a:solidFill>
                <a:latin typeface="Arial" charset="0"/>
                <a:ea typeface="黑体" pitchFamily="49" charset="-122"/>
              </a:rPr>
              <a:t>68</a:t>
            </a:r>
          </a:p>
        </p:txBody>
      </p:sp>
      <p:sp>
        <p:nvSpPr>
          <p:cNvPr id="305210" name="Text Box 62"/>
          <p:cNvSpPr txBox="1">
            <a:spLocks noChangeArrowheads="1"/>
          </p:cNvSpPr>
          <p:nvPr/>
        </p:nvSpPr>
        <p:spPr bwMode="auto">
          <a:xfrm>
            <a:off x="1566863" y="5354517"/>
            <a:ext cx="68640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Arial" charset="0"/>
                <a:ea typeface="黑体" pitchFamily="49" charset="-122"/>
              </a:rPr>
              <a:t>UDP</a:t>
            </a:r>
          </a:p>
        </p:txBody>
      </p:sp>
      <p:sp>
        <p:nvSpPr>
          <p:cNvPr id="305211" name="Text Box 63"/>
          <p:cNvSpPr txBox="1">
            <a:spLocks noChangeArrowheads="1"/>
          </p:cNvSpPr>
          <p:nvPr/>
        </p:nvSpPr>
        <p:spPr bwMode="auto">
          <a:xfrm>
            <a:off x="6848475" y="5354517"/>
            <a:ext cx="68640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Arial" charset="0"/>
                <a:ea typeface="黑体" pitchFamily="49" charset="-122"/>
              </a:rPr>
              <a:t>UDP</a:t>
            </a:r>
          </a:p>
        </p:txBody>
      </p:sp>
      <p:sp>
        <p:nvSpPr>
          <p:cNvPr id="305212" name="Line 65"/>
          <p:cNvSpPr>
            <a:spLocks noChangeShapeType="1"/>
          </p:cNvSpPr>
          <p:nvPr/>
        </p:nvSpPr>
        <p:spPr bwMode="auto">
          <a:xfrm>
            <a:off x="2265363" y="6038850"/>
            <a:ext cx="4767262"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05213" name="Rectangle 66"/>
          <p:cNvSpPr>
            <a:spLocks noChangeArrowheads="1"/>
          </p:cNvSpPr>
          <p:nvPr/>
        </p:nvSpPr>
        <p:spPr bwMode="auto">
          <a:xfrm>
            <a:off x="576263" y="5882054"/>
            <a:ext cx="993775" cy="31212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1846" b="1">
                <a:solidFill>
                  <a:srgbClr val="000099"/>
                </a:solidFill>
                <a:latin typeface="Arial" charset="0"/>
                <a:ea typeface="黑体" pitchFamily="49" charset="-122"/>
              </a:rPr>
              <a:t>客户</a:t>
            </a:r>
          </a:p>
        </p:txBody>
      </p:sp>
      <p:sp>
        <p:nvSpPr>
          <p:cNvPr id="305214" name="Rectangle 67"/>
          <p:cNvSpPr>
            <a:spLocks noChangeArrowheads="1"/>
          </p:cNvSpPr>
          <p:nvPr/>
        </p:nvSpPr>
        <p:spPr bwMode="auto">
          <a:xfrm>
            <a:off x="3257550" y="5921619"/>
            <a:ext cx="2681288" cy="23446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a:solidFill>
                  <a:srgbClr val="000099"/>
                </a:solidFill>
                <a:latin typeface="Arial" charset="0"/>
                <a:ea typeface="黑体" pitchFamily="49" charset="-122"/>
              </a:rPr>
              <a:t>DHCPRELEASE</a:t>
            </a:r>
          </a:p>
        </p:txBody>
      </p:sp>
      <p:sp>
        <p:nvSpPr>
          <p:cNvPr id="305215" name="Rectangle 68"/>
          <p:cNvSpPr>
            <a:spLocks noChangeArrowheads="1"/>
          </p:cNvSpPr>
          <p:nvPr/>
        </p:nvSpPr>
        <p:spPr bwMode="auto">
          <a:xfrm>
            <a:off x="7527925" y="5882054"/>
            <a:ext cx="993775" cy="31212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1846" b="1">
                <a:solidFill>
                  <a:srgbClr val="000099"/>
                </a:solidFill>
                <a:latin typeface="Arial" charset="0"/>
                <a:ea typeface="黑体" pitchFamily="49" charset="-122"/>
              </a:rPr>
              <a:t>服务器</a:t>
            </a:r>
          </a:p>
        </p:txBody>
      </p:sp>
      <p:sp>
        <p:nvSpPr>
          <p:cNvPr id="305216" name="Rectangle 69"/>
          <p:cNvSpPr>
            <a:spLocks noChangeArrowheads="1"/>
          </p:cNvSpPr>
          <p:nvPr/>
        </p:nvSpPr>
        <p:spPr bwMode="auto">
          <a:xfrm>
            <a:off x="7032625" y="5921619"/>
            <a:ext cx="495300" cy="23446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a:solidFill>
                  <a:srgbClr val="000099"/>
                </a:solidFill>
                <a:latin typeface="Arial" charset="0"/>
                <a:ea typeface="黑体" pitchFamily="49" charset="-122"/>
              </a:rPr>
              <a:t>67</a:t>
            </a:r>
          </a:p>
        </p:txBody>
      </p:sp>
      <p:sp>
        <p:nvSpPr>
          <p:cNvPr id="305217" name="Rectangle 70"/>
          <p:cNvSpPr>
            <a:spLocks noChangeArrowheads="1"/>
          </p:cNvSpPr>
          <p:nvPr/>
        </p:nvSpPr>
        <p:spPr bwMode="auto">
          <a:xfrm>
            <a:off x="1570039" y="5921619"/>
            <a:ext cx="695325" cy="234462"/>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a:solidFill>
                  <a:srgbClr val="000099"/>
                </a:solidFill>
                <a:latin typeface="Arial" charset="0"/>
                <a:ea typeface="黑体" pitchFamily="49" charset="-122"/>
              </a:rPr>
              <a:t>68</a:t>
            </a:r>
          </a:p>
        </p:txBody>
      </p:sp>
      <p:sp>
        <p:nvSpPr>
          <p:cNvPr id="305218" name="Text Box 71"/>
          <p:cNvSpPr txBox="1">
            <a:spLocks noChangeArrowheads="1"/>
          </p:cNvSpPr>
          <p:nvPr/>
        </p:nvSpPr>
        <p:spPr bwMode="auto">
          <a:xfrm>
            <a:off x="1566863" y="6135567"/>
            <a:ext cx="68640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Arial" charset="0"/>
                <a:ea typeface="黑体" pitchFamily="49" charset="-122"/>
              </a:rPr>
              <a:t>UDP</a:t>
            </a:r>
          </a:p>
        </p:txBody>
      </p:sp>
      <p:sp>
        <p:nvSpPr>
          <p:cNvPr id="305219" name="Text Box 72"/>
          <p:cNvSpPr txBox="1">
            <a:spLocks noChangeArrowheads="1"/>
          </p:cNvSpPr>
          <p:nvPr/>
        </p:nvSpPr>
        <p:spPr bwMode="auto">
          <a:xfrm>
            <a:off x="6848475" y="6135567"/>
            <a:ext cx="68640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Arial" charset="0"/>
                <a:ea typeface="黑体" pitchFamily="49" charset="-122"/>
              </a:rPr>
              <a:t>UDP</a:t>
            </a:r>
          </a:p>
        </p:txBody>
      </p:sp>
      <p:sp>
        <p:nvSpPr>
          <p:cNvPr id="305220" name="Rectangle 73"/>
          <p:cNvSpPr>
            <a:spLocks noChangeArrowheads="1"/>
          </p:cNvSpPr>
          <p:nvPr/>
        </p:nvSpPr>
        <p:spPr bwMode="auto">
          <a:xfrm>
            <a:off x="7527925" y="1128346"/>
            <a:ext cx="993775" cy="31212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1846" b="1">
                <a:solidFill>
                  <a:srgbClr val="000099"/>
                </a:solidFill>
                <a:latin typeface="Arial" charset="0"/>
                <a:ea typeface="黑体" pitchFamily="49" charset="-122"/>
              </a:rPr>
              <a:t>服务器</a:t>
            </a:r>
          </a:p>
        </p:txBody>
      </p:sp>
      <p:sp>
        <p:nvSpPr>
          <p:cNvPr id="305221" name="Rectangle 74"/>
          <p:cNvSpPr>
            <a:spLocks noChangeArrowheads="1"/>
          </p:cNvSpPr>
          <p:nvPr/>
        </p:nvSpPr>
        <p:spPr bwMode="auto">
          <a:xfrm>
            <a:off x="7032625" y="1166446"/>
            <a:ext cx="495300" cy="23446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846" b="1">
                <a:solidFill>
                  <a:srgbClr val="000099"/>
                </a:solidFill>
                <a:latin typeface="Arial" charset="0"/>
                <a:ea typeface="黑体" pitchFamily="49" charset="-122"/>
              </a:rPr>
              <a:t>67</a:t>
            </a:r>
          </a:p>
        </p:txBody>
      </p:sp>
      <p:sp>
        <p:nvSpPr>
          <p:cNvPr id="305222" name="Text Box 75"/>
          <p:cNvSpPr txBox="1">
            <a:spLocks noChangeArrowheads="1"/>
          </p:cNvSpPr>
          <p:nvPr/>
        </p:nvSpPr>
        <p:spPr bwMode="auto">
          <a:xfrm>
            <a:off x="6848475" y="1380394"/>
            <a:ext cx="68640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46" b="1">
                <a:solidFill>
                  <a:srgbClr val="000099"/>
                </a:solidFill>
                <a:latin typeface="Arial" charset="0"/>
                <a:ea typeface="黑体" pitchFamily="49" charset="-122"/>
              </a:rPr>
              <a:t>UDP</a:t>
            </a:r>
          </a:p>
        </p:txBody>
      </p:sp>
      <p:sp>
        <p:nvSpPr>
          <p:cNvPr id="305223" name="Text Box 76"/>
          <p:cNvSpPr txBox="1">
            <a:spLocks noChangeArrowheads="1"/>
          </p:cNvSpPr>
          <p:nvPr/>
        </p:nvSpPr>
        <p:spPr bwMode="auto">
          <a:xfrm>
            <a:off x="5740399" y="902678"/>
            <a:ext cx="1133644"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846" b="1">
                <a:solidFill>
                  <a:srgbClr val="000099"/>
                </a:solidFill>
                <a:latin typeface="Arial" charset="0"/>
                <a:ea typeface="黑体" pitchFamily="49" charset="-122"/>
              </a:rPr>
              <a:t>被动打开</a:t>
            </a:r>
          </a:p>
        </p:txBody>
      </p:sp>
      <p:sp>
        <p:nvSpPr>
          <p:cNvPr id="305224" name="Text Box 77"/>
          <p:cNvSpPr txBox="1">
            <a:spLocks noChangeArrowheads="1"/>
          </p:cNvSpPr>
          <p:nvPr/>
        </p:nvSpPr>
        <p:spPr bwMode="auto">
          <a:xfrm>
            <a:off x="8526464" y="1021374"/>
            <a:ext cx="479618"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585" b="1">
                <a:solidFill>
                  <a:srgbClr val="000099"/>
                </a:solidFill>
                <a:latin typeface="Arial" charset="0"/>
                <a:ea typeface="黑体" pitchFamily="49" charset="-122"/>
                <a:sym typeface="Wingdings" pitchFamily="2" charset="2"/>
              </a:rPr>
              <a:t></a:t>
            </a:r>
          </a:p>
        </p:txBody>
      </p:sp>
      <p:sp>
        <p:nvSpPr>
          <p:cNvPr id="305225" name="Text Box 78"/>
          <p:cNvSpPr txBox="1">
            <a:spLocks noChangeArrowheads="1"/>
          </p:cNvSpPr>
          <p:nvPr/>
        </p:nvSpPr>
        <p:spPr bwMode="auto">
          <a:xfrm>
            <a:off x="79376" y="1588478"/>
            <a:ext cx="479618"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585" b="1">
                <a:solidFill>
                  <a:srgbClr val="000099"/>
                </a:solidFill>
                <a:latin typeface="Arial" charset="0"/>
                <a:ea typeface="黑体" pitchFamily="49" charset="-122"/>
                <a:sym typeface="Wingdings" pitchFamily="2" charset="2"/>
              </a:rPr>
              <a:t></a:t>
            </a:r>
          </a:p>
        </p:txBody>
      </p:sp>
      <p:sp>
        <p:nvSpPr>
          <p:cNvPr id="305226" name="Text Box 79"/>
          <p:cNvSpPr txBox="1">
            <a:spLocks noChangeArrowheads="1"/>
          </p:cNvSpPr>
          <p:nvPr/>
        </p:nvSpPr>
        <p:spPr bwMode="auto">
          <a:xfrm>
            <a:off x="8526464" y="2162909"/>
            <a:ext cx="479618"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585" b="1">
                <a:solidFill>
                  <a:srgbClr val="000099"/>
                </a:solidFill>
                <a:latin typeface="Arial" charset="0"/>
                <a:ea typeface="黑体" pitchFamily="49" charset="-122"/>
                <a:sym typeface="Wingdings" pitchFamily="2" charset="2"/>
              </a:rPr>
              <a:t></a:t>
            </a:r>
          </a:p>
        </p:txBody>
      </p:sp>
      <p:sp>
        <p:nvSpPr>
          <p:cNvPr id="305227" name="Text Box 80"/>
          <p:cNvSpPr txBox="1">
            <a:spLocks noChangeArrowheads="1"/>
          </p:cNvSpPr>
          <p:nvPr/>
        </p:nvSpPr>
        <p:spPr bwMode="auto">
          <a:xfrm>
            <a:off x="79376" y="2713893"/>
            <a:ext cx="479618"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585" b="1">
                <a:solidFill>
                  <a:srgbClr val="000099"/>
                </a:solidFill>
                <a:latin typeface="Arial" charset="0"/>
                <a:ea typeface="黑体" pitchFamily="49" charset="-122"/>
                <a:sym typeface="Wingdings" pitchFamily="2" charset="2"/>
              </a:rPr>
              <a:t></a:t>
            </a:r>
          </a:p>
        </p:txBody>
      </p:sp>
      <p:sp>
        <p:nvSpPr>
          <p:cNvPr id="305228" name="Text Box 81"/>
          <p:cNvSpPr txBox="1">
            <a:spLocks noChangeArrowheads="1"/>
          </p:cNvSpPr>
          <p:nvPr/>
        </p:nvSpPr>
        <p:spPr bwMode="auto">
          <a:xfrm>
            <a:off x="8521700" y="3289789"/>
            <a:ext cx="479618"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585" b="1">
                <a:solidFill>
                  <a:srgbClr val="000099"/>
                </a:solidFill>
                <a:latin typeface="Arial" charset="0"/>
                <a:ea typeface="黑体" pitchFamily="49" charset="-122"/>
                <a:sym typeface="Wingdings" pitchFamily="2" charset="2"/>
              </a:rPr>
              <a:t></a:t>
            </a:r>
          </a:p>
        </p:txBody>
      </p:sp>
      <p:sp>
        <p:nvSpPr>
          <p:cNvPr id="305229" name="Text Box 82"/>
          <p:cNvSpPr txBox="1">
            <a:spLocks noChangeArrowheads="1"/>
          </p:cNvSpPr>
          <p:nvPr/>
        </p:nvSpPr>
        <p:spPr bwMode="auto">
          <a:xfrm>
            <a:off x="79376" y="3865686"/>
            <a:ext cx="479618"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585" b="1">
                <a:solidFill>
                  <a:srgbClr val="000099"/>
                </a:solidFill>
                <a:latin typeface="Arial" charset="0"/>
                <a:ea typeface="黑体" pitchFamily="49" charset="-122"/>
                <a:sym typeface="Wingdings" pitchFamily="2" charset="2"/>
              </a:rPr>
              <a:t></a:t>
            </a:r>
          </a:p>
        </p:txBody>
      </p:sp>
      <p:sp>
        <p:nvSpPr>
          <p:cNvPr id="305230" name="Text Box 83"/>
          <p:cNvSpPr txBox="1">
            <a:spLocks noChangeArrowheads="1"/>
          </p:cNvSpPr>
          <p:nvPr/>
        </p:nvSpPr>
        <p:spPr bwMode="auto">
          <a:xfrm>
            <a:off x="8521700" y="4404947"/>
            <a:ext cx="479618"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585" b="1">
                <a:solidFill>
                  <a:srgbClr val="000099"/>
                </a:solidFill>
                <a:latin typeface="Arial" charset="0"/>
                <a:ea typeface="黑体" pitchFamily="49" charset="-122"/>
                <a:sym typeface="Wingdings" pitchFamily="2" charset="2"/>
              </a:rPr>
              <a:t></a:t>
            </a:r>
          </a:p>
        </p:txBody>
      </p:sp>
      <p:sp>
        <p:nvSpPr>
          <p:cNvPr id="305231" name="Text Box 84"/>
          <p:cNvSpPr txBox="1">
            <a:spLocks noChangeArrowheads="1"/>
          </p:cNvSpPr>
          <p:nvPr/>
        </p:nvSpPr>
        <p:spPr bwMode="auto">
          <a:xfrm>
            <a:off x="8521700" y="4980843"/>
            <a:ext cx="479618"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585" b="1">
                <a:solidFill>
                  <a:srgbClr val="000099"/>
                </a:solidFill>
                <a:latin typeface="Arial" charset="0"/>
                <a:ea typeface="黑体" pitchFamily="49" charset="-122"/>
                <a:sym typeface="Wingdings" pitchFamily="2" charset="2"/>
              </a:rPr>
              <a:t></a:t>
            </a:r>
          </a:p>
        </p:txBody>
      </p:sp>
      <p:sp>
        <p:nvSpPr>
          <p:cNvPr id="305232" name="Text Box 85"/>
          <p:cNvSpPr txBox="1">
            <a:spLocks noChangeArrowheads="1"/>
          </p:cNvSpPr>
          <p:nvPr/>
        </p:nvSpPr>
        <p:spPr bwMode="auto">
          <a:xfrm rot="-5400000">
            <a:off x="4041044" y="5319370"/>
            <a:ext cx="611065" cy="603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3323" b="1">
                <a:solidFill>
                  <a:srgbClr val="000099"/>
                </a:solidFill>
                <a:latin typeface="Arial" charset="0"/>
                <a:ea typeface="黑体" pitchFamily="49" charset="-122"/>
              </a:rPr>
              <a:t>…</a:t>
            </a:r>
          </a:p>
        </p:txBody>
      </p:sp>
      <p:sp>
        <p:nvSpPr>
          <p:cNvPr id="305233" name="Text Box 86"/>
          <p:cNvSpPr txBox="1">
            <a:spLocks noChangeArrowheads="1"/>
          </p:cNvSpPr>
          <p:nvPr/>
        </p:nvSpPr>
        <p:spPr bwMode="auto">
          <a:xfrm>
            <a:off x="79376" y="5703278"/>
            <a:ext cx="479618"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585" b="1">
                <a:solidFill>
                  <a:srgbClr val="000099"/>
                </a:solidFill>
                <a:latin typeface="Arial" charset="0"/>
                <a:ea typeface="黑体" pitchFamily="49" charset="-122"/>
                <a:sym typeface="Wingdings" pitchFamily="2" charset="2"/>
              </a:rPr>
              <a:t></a:t>
            </a:r>
          </a:p>
        </p:txBody>
      </p:sp>
    </p:spTree>
    <p:extLst>
      <p:ext uri="{BB962C8B-B14F-4D97-AF65-F5344CB8AC3E}">
        <p14:creationId xmlns:p14="http://schemas.microsoft.com/office/powerpoint/2010/main" val="40347473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eaLnBrk="1" hangingPunct="1"/>
            <a:r>
              <a:rPr lang="en-US" altLang="zh-CN" dirty="0" smtClean="0">
                <a:ea typeface="+mn-ea"/>
              </a:rPr>
              <a:t>2.4 DHCP-</a:t>
            </a:r>
            <a:r>
              <a:rPr lang="zh-CN" altLang="en-US" dirty="0" smtClean="0">
                <a:ea typeface="+mn-ea"/>
              </a:rPr>
              <a:t>租用期 </a:t>
            </a:r>
            <a:r>
              <a:rPr lang="en-US" altLang="zh-CN" dirty="0" smtClean="0">
                <a:ea typeface="+mn-ea"/>
              </a:rPr>
              <a:t>(lease period) </a:t>
            </a:r>
          </a:p>
        </p:txBody>
      </p:sp>
      <p:sp>
        <p:nvSpPr>
          <p:cNvPr id="303107" name="Rectangle 3"/>
          <p:cNvSpPr>
            <a:spLocks noGrp="1" noChangeArrowheads="1"/>
          </p:cNvSpPr>
          <p:nvPr>
            <p:ph idx="1"/>
          </p:nvPr>
        </p:nvSpPr>
        <p:spPr/>
        <p:txBody>
          <a:bodyPr/>
          <a:lstStyle/>
          <a:p>
            <a:pPr eaLnBrk="1" hangingPunct="1">
              <a:lnSpc>
                <a:spcPct val="100000"/>
              </a:lnSpc>
            </a:pPr>
            <a:r>
              <a:rPr lang="en-US" altLang="zh-CN" dirty="0" smtClean="0">
                <a:latin typeface="Times New Roman" panose="02020603050405020304" pitchFamily="18" charset="0"/>
              </a:rPr>
              <a:t>DHCP </a:t>
            </a:r>
            <a:r>
              <a:rPr lang="zh-CN" altLang="en-US" dirty="0" smtClean="0">
                <a:latin typeface="Times New Roman" panose="02020603050405020304" pitchFamily="18" charset="0"/>
              </a:rPr>
              <a:t>服务器分配给 </a:t>
            </a:r>
            <a:r>
              <a:rPr lang="en-US" altLang="zh-CN" dirty="0" smtClean="0">
                <a:latin typeface="Times New Roman" panose="02020603050405020304" pitchFamily="18" charset="0"/>
              </a:rPr>
              <a:t>DHCP </a:t>
            </a:r>
            <a:r>
              <a:rPr lang="zh-CN" altLang="en-US" dirty="0" smtClean="0">
                <a:latin typeface="Times New Roman" panose="02020603050405020304" pitchFamily="18" charset="0"/>
              </a:rPr>
              <a:t>客户的 </a:t>
            </a:r>
            <a:r>
              <a:rPr lang="en-US" altLang="zh-CN" dirty="0" smtClean="0">
                <a:latin typeface="Times New Roman" panose="02020603050405020304" pitchFamily="18" charset="0"/>
              </a:rPr>
              <a:t>IP </a:t>
            </a:r>
            <a:r>
              <a:rPr lang="zh-CN" altLang="en-US" dirty="0" smtClean="0">
                <a:latin typeface="Times New Roman" panose="02020603050405020304" pitchFamily="18" charset="0"/>
              </a:rPr>
              <a:t>地址的</a:t>
            </a:r>
            <a:r>
              <a:rPr lang="zh-CN" altLang="en-US" dirty="0" smtClean="0">
                <a:solidFill>
                  <a:srgbClr val="FF0000"/>
                </a:solidFill>
                <a:latin typeface="Times New Roman" panose="02020603050405020304" pitchFamily="18" charset="0"/>
              </a:rPr>
              <a:t>临时的，</a:t>
            </a:r>
            <a:r>
              <a:rPr lang="en-US" altLang="zh-CN" dirty="0" smtClean="0">
                <a:latin typeface="Times New Roman" panose="02020603050405020304" pitchFamily="18" charset="0"/>
              </a:rPr>
              <a:t>DHCP </a:t>
            </a:r>
            <a:r>
              <a:rPr lang="zh-CN" altLang="en-US" dirty="0" smtClean="0">
                <a:latin typeface="Times New Roman" panose="02020603050405020304" pitchFamily="18" charset="0"/>
              </a:rPr>
              <a:t>协议称这段时间为</a:t>
            </a:r>
            <a:r>
              <a:rPr lang="zh-CN" altLang="en-US" dirty="0" smtClean="0">
                <a:solidFill>
                  <a:srgbClr val="FF0000"/>
                </a:solidFill>
                <a:latin typeface="Times New Roman" panose="02020603050405020304" pitchFamily="18" charset="0"/>
              </a:rPr>
              <a:t>租用期</a:t>
            </a:r>
            <a:r>
              <a:rPr lang="zh-CN" altLang="en-US" dirty="0" smtClean="0">
                <a:latin typeface="Times New Roman" panose="02020603050405020304" pitchFamily="18" charset="0"/>
              </a:rPr>
              <a:t>。 </a:t>
            </a:r>
          </a:p>
          <a:p>
            <a:pPr eaLnBrk="1" hangingPunct="1">
              <a:lnSpc>
                <a:spcPct val="100000"/>
              </a:lnSpc>
            </a:pPr>
            <a:r>
              <a:rPr lang="zh-CN" altLang="en-US" dirty="0" smtClean="0">
                <a:latin typeface="Times New Roman" panose="02020603050405020304" pitchFamily="18" charset="0"/>
              </a:rPr>
              <a:t>租用期的数值由 </a:t>
            </a:r>
            <a:r>
              <a:rPr lang="en-US" altLang="zh-CN" dirty="0" smtClean="0">
                <a:latin typeface="Times New Roman" panose="02020603050405020304" pitchFamily="18" charset="0"/>
              </a:rPr>
              <a:t>DHCP </a:t>
            </a:r>
            <a:r>
              <a:rPr lang="zh-CN" altLang="en-US" dirty="0" smtClean="0">
                <a:latin typeface="Times New Roman" panose="02020603050405020304" pitchFamily="18" charset="0"/>
              </a:rPr>
              <a:t>服务器决定。</a:t>
            </a:r>
            <a:endParaRPr lang="en-US" altLang="zh-CN" dirty="0" smtClean="0">
              <a:latin typeface="Times New Roman" panose="02020603050405020304" pitchFamily="18" charset="0"/>
            </a:endParaRPr>
          </a:p>
          <a:p>
            <a:pPr lvl="1">
              <a:lnSpc>
                <a:spcPct val="100000"/>
              </a:lnSpc>
            </a:pPr>
            <a:r>
              <a:rPr lang="en-US" altLang="zh-CN" dirty="0" smtClean="0">
                <a:latin typeface="Times New Roman" panose="02020603050405020304" pitchFamily="18" charset="0"/>
              </a:rPr>
              <a:t>DHCPOFFER</a:t>
            </a:r>
            <a:r>
              <a:rPr lang="zh-CN" altLang="en-US" dirty="0" smtClean="0">
                <a:latin typeface="Times New Roman" panose="02020603050405020304" pitchFamily="18" charset="0"/>
              </a:rPr>
              <a:t>报文用</a:t>
            </a:r>
            <a:r>
              <a:rPr lang="en-US" altLang="zh-CN" dirty="0" smtClean="0">
                <a:latin typeface="Times New Roman" panose="02020603050405020304" pitchFamily="18" charset="0"/>
              </a:rPr>
              <a:t>4</a:t>
            </a:r>
            <a:r>
              <a:rPr lang="zh-CN" altLang="en-US" dirty="0" smtClean="0">
                <a:latin typeface="Times New Roman" panose="02020603050405020304" pitchFamily="18" charset="0"/>
              </a:rPr>
              <a:t>字节二进制数表示租用期，单位为秒。</a:t>
            </a:r>
            <a:endParaRPr lang="en-US" altLang="zh-CN" dirty="0" smtClean="0">
              <a:latin typeface="Times New Roman" panose="02020603050405020304" pitchFamily="18" charset="0"/>
            </a:endParaRPr>
          </a:p>
          <a:p>
            <a:pPr>
              <a:lnSpc>
                <a:spcPct val="100000"/>
              </a:lnSpc>
            </a:pPr>
            <a:r>
              <a:rPr lang="en-US" altLang="zh-CN" dirty="0" smtClean="0">
                <a:latin typeface="Times New Roman" panose="02020603050405020304" pitchFamily="18" charset="0"/>
              </a:rPr>
              <a:t>DHCP </a:t>
            </a:r>
            <a:r>
              <a:rPr lang="zh-CN" altLang="en-US" dirty="0" smtClean="0">
                <a:latin typeface="Times New Roman" panose="02020603050405020304" pitchFamily="18" charset="0"/>
              </a:rPr>
              <a:t>客户也可在自己发送的报文中（例如，</a:t>
            </a:r>
            <a:r>
              <a:rPr lang="en-US" altLang="zh-CN" dirty="0">
                <a:latin typeface="Times New Roman" panose="02020603050405020304" pitchFamily="18" charset="0"/>
              </a:rPr>
              <a:t> DHCPDISCOVER </a:t>
            </a:r>
            <a:r>
              <a:rPr lang="zh-CN" altLang="en-US" dirty="0" smtClean="0">
                <a:latin typeface="Times New Roman" panose="02020603050405020304" pitchFamily="18" charset="0"/>
              </a:rPr>
              <a:t>）提出对租用期的要求。  </a:t>
            </a:r>
          </a:p>
        </p:txBody>
      </p:sp>
    </p:spTree>
    <p:extLst>
      <p:ext uri="{BB962C8B-B14F-4D97-AF65-F5344CB8AC3E}">
        <p14:creationId xmlns:p14="http://schemas.microsoft.com/office/powerpoint/2010/main" val="419349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03107">
                                            <p:txEl>
                                              <p:pRg st="0" end="0"/>
                                            </p:txEl>
                                          </p:spTgt>
                                        </p:tgtEl>
                                        <p:attrNameLst>
                                          <p:attrName>style.visibility</p:attrName>
                                        </p:attrNameLst>
                                      </p:cBhvr>
                                      <p:to>
                                        <p:strVal val="visible"/>
                                      </p:to>
                                    </p:set>
                                    <p:animEffect transition="in" filter="wipe(up)">
                                      <p:cBhvr>
                                        <p:cTn id="7" dur="500"/>
                                        <p:tgtEl>
                                          <p:spTgt spid="303107">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03107">
                                            <p:txEl>
                                              <p:pRg st="1" end="1"/>
                                            </p:txEl>
                                          </p:spTgt>
                                        </p:tgtEl>
                                        <p:attrNameLst>
                                          <p:attrName>style.visibility</p:attrName>
                                        </p:attrNameLst>
                                      </p:cBhvr>
                                      <p:to>
                                        <p:strVal val="visible"/>
                                      </p:to>
                                    </p:set>
                                    <p:animEffect transition="in" filter="wipe(up)">
                                      <p:cBhvr>
                                        <p:cTn id="11" dur="500"/>
                                        <p:tgtEl>
                                          <p:spTgt spid="303107">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03107">
                                            <p:txEl>
                                              <p:pRg st="2" end="2"/>
                                            </p:txEl>
                                          </p:spTgt>
                                        </p:tgtEl>
                                        <p:attrNameLst>
                                          <p:attrName>style.visibility</p:attrName>
                                        </p:attrNameLst>
                                      </p:cBhvr>
                                      <p:to>
                                        <p:strVal val="visible"/>
                                      </p:to>
                                    </p:set>
                                    <p:animEffect transition="in" filter="wipe(up)">
                                      <p:cBhvr>
                                        <p:cTn id="15" dur="500"/>
                                        <p:tgtEl>
                                          <p:spTgt spid="303107">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03107">
                                            <p:txEl>
                                              <p:pRg st="3" end="3"/>
                                            </p:txEl>
                                          </p:spTgt>
                                        </p:tgtEl>
                                        <p:attrNameLst>
                                          <p:attrName>style.visibility</p:attrName>
                                        </p:attrNameLst>
                                      </p:cBhvr>
                                      <p:to>
                                        <p:strVal val="visible"/>
                                      </p:to>
                                    </p:set>
                                    <p:animEffect transition="in" filter="wipe(up)">
                                      <p:cBhvr>
                                        <p:cTn id="19" dur="500"/>
                                        <p:tgtEl>
                                          <p:spTgt spid="303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5" name="组合 384"/>
          <p:cNvGrpSpPr/>
          <p:nvPr/>
        </p:nvGrpSpPr>
        <p:grpSpPr>
          <a:xfrm>
            <a:off x="5311482" y="1053223"/>
            <a:ext cx="3758368" cy="5125327"/>
            <a:chOff x="5311482" y="1053223"/>
            <a:chExt cx="3758368" cy="5125327"/>
          </a:xfrm>
        </p:grpSpPr>
        <p:grpSp>
          <p:nvGrpSpPr>
            <p:cNvPr id="4" name="Group 582"/>
            <p:cNvGrpSpPr>
              <a:grpSpLocks/>
            </p:cNvGrpSpPr>
            <p:nvPr/>
          </p:nvGrpSpPr>
          <p:grpSpPr bwMode="auto">
            <a:xfrm>
              <a:off x="5311482" y="1769110"/>
              <a:ext cx="3758368" cy="4409440"/>
              <a:chOff x="3277" y="974"/>
              <a:chExt cx="2230" cy="2863"/>
            </a:xfrm>
          </p:grpSpPr>
          <p:sp>
            <p:nvSpPr>
              <p:cNvPr id="5" name="Freeform 583"/>
              <p:cNvSpPr>
                <a:spLocks/>
              </p:cNvSpPr>
              <p:nvPr/>
            </p:nvSpPr>
            <p:spPr bwMode="auto">
              <a:xfrm>
                <a:off x="3277" y="1079"/>
                <a:ext cx="1094" cy="675"/>
              </a:xfrm>
              <a:custGeom>
                <a:avLst/>
                <a:gdLst>
                  <a:gd name="T0" fmla="*/ 1178 w 1036"/>
                  <a:gd name="T1" fmla="*/ 11 h 675"/>
                  <a:gd name="T2" fmla="*/ 711 w 1036"/>
                  <a:gd name="T3" fmla="*/ 53 h 675"/>
                  <a:gd name="T4" fmla="*/ 376 w 1036"/>
                  <a:gd name="T5" fmla="*/ 129 h 675"/>
                  <a:gd name="T6" fmla="*/ 279 w 1036"/>
                  <a:gd name="T7" fmla="*/ 229 h 675"/>
                  <a:gd name="T8" fmla="*/ 39 w 1036"/>
                  <a:gd name="T9" fmla="*/ 297 h 675"/>
                  <a:gd name="T10" fmla="*/ 31 w 1036"/>
                  <a:gd name="T11" fmla="*/ 459 h 675"/>
                  <a:gd name="T12" fmla="*/ 240 w 1036"/>
                  <a:gd name="T13" fmla="*/ 489 h 675"/>
                  <a:gd name="T14" fmla="*/ 836 w 1036"/>
                  <a:gd name="T15" fmla="*/ 489 h 675"/>
                  <a:gd name="T16" fmla="*/ 1088 w 1036"/>
                  <a:gd name="T17" fmla="*/ 555 h 675"/>
                  <a:gd name="T18" fmla="*/ 1369 w 1036"/>
                  <a:gd name="T19" fmla="*/ 657 h 675"/>
                  <a:gd name="T20" fmla="*/ 1583 w 1036"/>
                  <a:gd name="T21" fmla="*/ 661 h 675"/>
                  <a:gd name="T22" fmla="*/ 1732 w 1036"/>
                  <a:gd name="T23" fmla="*/ 603 h 675"/>
                  <a:gd name="T24" fmla="*/ 1807 w 1036"/>
                  <a:gd name="T25" fmla="*/ 445 h 675"/>
                  <a:gd name="T26" fmla="*/ 1853 w 1036"/>
                  <a:gd name="T27" fmla="*/ 291 h 675"/>
                  <a:gd name="T28" fmla="*/ 1859 w 1036"/>
                  <a:gd name="T29" fmla="*/ 107 h 675"/>
                  <a:gd name="T30" fmla="*/ 1700 w 1036"/>
                  <a:gd name="T31" fmla="*/ 17 h 675"/>
                  <a:gd name="T32" fmla="*/ 1412 w 1036"/>
                  <a:gd name="T33" fmla="*/ 3 h 675"/>
                  <a:gd name="T34" fmla="*/ 1178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6" name="Group 584"/>
              <p:cNvGrpSpPr>
                <a:grpSpLocks/>
              </p:cNvGrpSpPr>
              <p:nvPr/>
            </p:nvGrpSpPr>
            <p:grpSpPr bwMode="auto">
              <a:xfrm>
                <a:off x="3383" y="1920"/>
                <a:ext cx="919" cy="588"/>
                <a:chOff x="2889" y="1631"/>
                <a:chExt cx="980" cy="743"/>
              </a:xfrm>
            </p:grpSpPr>
            <p:sp>
              <p:nvSpPr>
                <p:cNvPr id="380" name="Rectangle 585"/>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381" name="AutoShape 586"/>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solidFill>
                      <a:srgbClr val="00CCFF"/>
                    </a:solidFill>
                    <a:latin typeface="Arial" panose="020B0604020202020204" pitchFamily="34" charset="0"/>
                  </a:endParaRPr>
                </a:p>
              </p:txBody>
            </p:sp>
          </p:grpSp>
          <p:sp>
            <p:nvSpPr>
              <p:cNvPr id="7" name="Freeform 587"/>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 name="Line 588"/>
              <p:cNvSpPr>
                <a:spLocks noChangeShapeType="1"/>
              </p:cNvSpPr>
              <p:nvPr/>
            </p:nvSpPr>
            <p:spPr bwMode="auto">
              <a:xfrm rot="16200000" flipV="1">
                <a:off x="4915" y="3313"/>
                <a:ext cx="285" cy="1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 name="Line 589"/>
              <p:cNvSpPr>
                <a:spLocks noChangeShapeType="1"/>
              </p:cNvSpPr>
              <p:nvPr/>
            </p:nvSpPr>
            <p:spPr bwMode="auto">
              <a:xfrm rot="5400000" flipV="1">
                <a:off x="5034" y="3429"/>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 name="Line 590"/>
              <p:cNvSpPr>
                <a:spLocks noChangeShapeType="1"/>
              </p:cNvSpPr>
              <p:nvPr/>
            </p:nvSpPr>
            <p:spPr bwMode="auto">
              <a:xfrm rot="16200000" flipH="1">
                <a:off x="5116" y="3190"/>
                <a:ext cx="96" cy="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 name="Line 592"/>
              <p:cNvSpPr>
                <a:spLocks noChangeShapeType="1"/>
              </p:cNvSpPr>
              <p:nvPr/>
            </p:nvSpPr>
            <p:spPr bwMode="auto">
              <a:xfrm>
                <a:off x="3843" y="3009"/>
                <a:ext cx="94" cy="10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2" name="Line 593"/>
              <p:cNvSpPr>
                <a:spLocks noChangeShapeType="1"/>
              </p:cNvSpPr>
              <p:nvPr/>
            </p:nvSpPr>
            <p:spPr bwMode="auto">
              <a:xfrm flipV="1">
                <a:off x="3680" y="3150"/>
                <a:ext cx="261" cy="71"/>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 name="Line 596"/>
              <p:cNvSpPr>
                <a:spLocks noChangeShapeType="1"/>
              </p:cNvSpPr>
              <p:nvPr/>
            </p:nvSpPr>
            <p:spPr bwMode="auto">
              <a:xfrm flipH="1">
                <a:off x="3948" y="3209"/>
                <a:ext cx="98" cy="11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4" name="Line 597"/>
              <p:cNvSpPr>
                <a:spLocks noChangeShapeType="1"/>
              </p:cNvSpPr>
              <p:nvPr/>
            </p:nvSpPr>
            <p:spPr bwMode="auto">
              <a:xfrm flipH="1" flipV="1">
                <a:off x="4132" y="3213"/>
                <a:ext cx="65" cy="10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5" name="Line 598"/>
              <p:cNvSpPr>
                <a:spLocks noChangeShapeType="1"/>
              </p:cNvSpPr>
              <p:nvPr/>
            </p:nvSpPr>
            <p:spPr bwMode="auto">
              <a:xfrm>
                <a:off x="4248" y="3185"/>
                <a:ext cx="317" cy="17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6" name="Line 600"/>
              <p:cNvSpPr>
                <a:spLocks noChangeShapeType="1"/>
              </p:cNvSpPr>
              <p:nvPr/>
            </p:nvSpPr>
            <p:spPr bwMode="auto">
              <a:xfrm>
                <a:off x="3809" y="2257"/>
                <a:ext cx="148"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7" name="Line 601"/>
              <p:cNvSpPr>
                <a:spLocks noChangeShapeType="1"/>
              </p:cNvSpPr>
              <p:nvPr/>
            </p:nvSpPr>
            <p:spPr bwMode="auto">
              <a:xfrm flipV="1">
                <a:off x="3711" y="2354"/>
                <a:ext cx="106" cy="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nvGrpSpPr>
              <p:cNvPr id="18" name="Group 602"/>
              <p:cNvGrpSpPr>
                <a:grpSpLocks/>
              </p:cNvGrpSpPr>
              <p:nvPr/>
            </p:nvGrpSpPr>
            <p:grpSpPr bwMode="auto">
              <a:xfrm>
                <a:off x="3535" y="2207"/>
                <a:ext cx="319" cy="222"/>
                <a:chOff x="2967" y="478"/>
                <a:chExt cx="788" cy="625"/>
              </a:xfrm>
            </p:grpSpPr>
            <p:pic>
              <p:nvPicPr>
                <p:cNvPr id="378" name="Picture 603" descr="access_point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 name="Picture 604" descr="antenna_radiation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Freeform 605"/>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0" name="Freeform 606"/>
              <p:cNvSpPr>
                <a:spLocks/>
              </p:cNvSpPr>
              <p:nvPr/>
            </p:nvSpPr>
            <p:spPr bwMode="auto">
              <a:xfrm>
                <a:off x="4417" y="1263"/>
                <a:ext cx="1090" cy="709"/>
              </a:xfrm>
              <a:custGeom>
                <a:avLst/>
                <a:gdLst>
                  <a:gd name="T0" fmla="*/ 20841 w 765"/>
                  <a:gd name="T1" fmla="*/ 1179 h 459"/>
                  <a:gd name="T2" fmla="*/ 14124 w 765"/>
                  <a:gd name="T3" fmla="*/ 8372 h 459"/>
                  <a:gd name="T4" fmla="*/ 4725 w 765"/>
                  <a:gd name="T5" fmla="*/ 11916 h 459"/>
                  <a:gd name="T6" fmla="*/ 675 w 765"/>
                  <a:gd name="T7" fmla="*/ 40153 h 459"/>
                  <a:gd name="T8" fmla="*/ 8837 w 765"/>
                  <a:gd name="T9" fmla="*/ 53053 h 459"/>
                  <a:gd name="T10" fmla="*/ 16987 w 765"/>
                  <a:gd name="T11" fmla="*/ 50852 h 459"/>
                  <a:gd name="T12" fmla="*/ 28673 w 765"/>
                  <a:gd name="T13" fmla="*/ 53053 h 459"/>
                  <a:gd name="T14" fmla="*/ 34311 w 765"/>
                  <a:gd name="T15" fmla="*/ 51822 h 459"/>
                  <a:gd name="T16" fmla="*/ 36933 w 765"/>
                  <a:gd name="T17" fmla="*/ 44463 h 459"/>
                  <a:gd name="T18" fmla="*/ 36868 w 765"/>
                  <a:gd name="T19" fmla="*/ 18873 h 459"/>
                  <a:gd name="T20" fmla="*/ 32538 w 765"/>
                  <a:gd name="T21" fmla="*/ 4117 h 459"/>
                  <a:gd name="T22" fmla="*/ 20841 w 765"/>
                  <a:gd name="T23" fmla="*/ 1179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1" name="Line 607"/>
              <p:cNvSpPr>
                <a:spLocks noChangeShapeType="1"/>
              </p:cNvSpPr>
              <p:nvPr/>
            </p:nvSpPr>
            <p:spPr bwMode="auto">
              <a:xfrm>
                <a:off x="4659" y="2404"/>
                <a:ext cx="103" cy="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 name="Line 608"/>
              <p:cNvSpPr>
                <a:spLocks noChangeShapeType="1"/>
              </p:cNvSpPr>
              <p:nvPr/>
            </p:nvSpPr>
            <p:spPr bwMode="auto">
              <a:xfrm>
                <a:off x="4720" y="2354"/>
                <a:ext cx="17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 name="Line 609"/>
              <p:cNvSpPr>
                <a:spLocks noChangeShapeType="1"/>
              </p:cNvSpPr>
              <p:nvPr/>
            </p:nvSpPr>
            <p:spPr bwMode="auto">
              <a:xfrm flipV="1">
                <a:off x="4869" y="2408"/>
                <a:ext cx="85"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4" name="Line 610"/>
              <p:cNvSpPr>
                <a:spLocks noChangeShapeType="1"/>
              </p:cNvSpPr>
              <p:nvPr/>
            </p:nvSpPr>
            <p:spPr bwMode="auto">
              <a:xfrm>
                <a:off x="4235" y="1632"/>
                <a:ext cx="321" cy="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5" name="Line 611"/>
              <p:cNvSpPr>
                <a:spLocks noChangeShapeType="1"/>
              </p:cNvSpPr>
              <p:nvPr/>
            </p:nvSpPr>
            <p:spPr bwMode="auto">
              <a:xfrm>
                <a:off x="4635" y="2961"/>
                <a:ext cx="246" cy="11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6" name="Line 612"/>
              <p:cNvSpPr>
                <a:spLocks noChangeShapeType="1"/>
              </p:cNvSpPr>
              <p:nvPr/>
            </p:nvSpPr>
            <p:spPr bwMode="auto">
              <a:xfrm flipV="1">
                <a:off x="4244" y="2953"/>
                <a:ext cx="203" cy="1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7" name="Line 613"/>
              <p:cNvSpPr>
                <a:spLocks noChangeShapeType="1"/>
              </p:cNvSpPr>
              <p:nvPr/>
            </p:nvSpPr>
            <p:spPr bwMode="auto">
              <a:xfrm flipV="1">
                <a:off x="4271" y="3137"/>
                <a:ext cx="6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8" name="Line 614"/>
              <p:cNvSpPr>
                <a:spLocks noChangeShapeType="1"/>
              </p:cNvSpPr>
              <p:nvPr/>
            </p:nvSpPr>
            <p:spPr bwMode="auto">
              <a:xfrm flipV="1">
                <a:off x="4773" y="1572"/>
                <a:ext cx="78" cy="5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9" name="Line 615"/>
              <p:cNvSpPr>
                <a:spLocks noChangeShapeType="1"/>
              </p:cNvSpPr>
              <p:nvPr/>
            </p:nvSpPr>
            <p:spPr bwMode="auto">
              <a:xfrm>
                <a:off x="4665" y="1681"/>
                <a:ext cx="0" cy="5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0" name="Line 616"/>
              <p:cNvSpPr>
                <a:spLocks noChangeShapeType="1"/>
              </p:cNvSpPr>
              <p:nvPr/>
            </p:nvSpPr>
            <p:spPr bwMode="auto">
              <a:xfrm flipV="1">
                <a:off x="4773" y="1616"/>
                <a:ext cx="166" cy="18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1" name="Line 617"/>
              <p:cNvSpPr>
                <a:spLocks noChangeShapeType="1"/>
              </p:cNvSpPr>
              <p:nvPr/>
            </p:nvSpPr>
            <p:spPr bwMode="auto">
              <a:xfrm>
                <a:off x="5003" y="1615"/>
                <a:ext cx="0" cy="1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2" name="Line 618"/>
              <p:cNvSpPr>
                <a:spLocks noChangeShapeType="1"/>
              </p:cNvSpPr>
              <p:nvPr/>
            </p:nvSpPr>
            <p:spPr bwMode="auto">
              <a:xfrm>
                <a:off x="4785" y="1808"/>
                <a:ext cx="11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 name="Line 619"/>
              <p:cNvSpPr>
                <a:spLocks noChangeShapeType="1"/>
              </p:cNvSpPr>
              <p:nvPr/>
            </p:nvSpPr>
            <p:spPr bwMode="auto">
              <a:xfrm>
                <a:off x="5134" y="1802"/>
                <a:ext cx="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4" name="Line 620"/>
              <p:cNvSpPr>
                <a:spLocks noChangeShapeType="1"/>
              </p:cNvSpPr>
              <p:nvPr/>
            </p:nvSpPr>
            <p:spPr bwMode="auto">
              <a:xfrm flipH="1">
                <a:off x="4596" y="1850"/>
                <a:ext cx="62" cy="44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 name="Line 621"/>
              <p:cNvSpPr>
                <a:spLocks noChangeShapeType="1"/>
              </p:cNvSpPr>
              <p:nvPr/>
            </p:nvSpPr>
            <p:spPr bwMode="auto">
              <a:xfrm flipH="1">
                <a:off x="4969" y="1850"/>
                <a:ext cx="70" cy="45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 name="Line 622"/>
              <p:cNvSpPr>
                <a:spLocks noChangeShapeType="1"/>
              </p:cNvSpPr>
              <p:nvPr/>
            </p:nvSpPr>
            <p:spPr bwMode="auto">
              <a:xfrm flipV="1">
                <a:off x="4581" y="2569"/>
                <a:ext cx="143" cy="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7" name="Line 623"/>
              <p:cNvSpPr>
                <a:spLocks noChangeShapeType="1"/>
              </p:cNvSpPr>
              <p:nvPr/>
            </p:nvSpPr>
            <p:spPr bwMode="auto">
              <a:xfrm>
                <a:off x="5257" y="1801"/>
                <a:ext cx="112"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350"/>
              </a:p>
            </p:txBody>
          </p:sp>
          <p:grpSp>
            <p:nvGrpSpPr>
              <p:cNvPr id="38" name="Group 624"/>
              <p:cNvGrpSpPr>
                <a:grpSpLocks/>
              </p:cNvGrpSpPr>
              <p:nvPr/>
            </p:nvGrpSpPr>
            <p:grpSpPr bwMode="auto">
              <a:xfrm>
                <a:off x="3813" y="1163"/>
                <a:ext cx="295" cy="391"/>
                <a:chOff x="1653" y="3023"/>
                <a:chExt cx="622" cy="911"/>
              </a:xfrm>
            </p:grpSpPr>
            <p:sp>
              <p:nvSpPr>
                <p:cNvPr id="361" name="Line 270"/>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62" name="Line 271"/>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63" name="Line 272"/>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64" name="Line 273"/>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65" name="Line 274"/>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66" name="Line 275"/>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67" name="Line 276"/>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68" name="Line 277"/>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69" name="Line 278"/>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70" name="Line 279"/>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71" name="Line 280"/>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72" name="Line 281"/>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73" name="Line 282"/>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74" name="Line 283"/>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75" name="Line 284"/>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76" name="Oval 640"/>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pic>
              <p:nvPicPr>
                <p:cNvPr id="377" name="Picture 641" descr="cell_tower_radiation_gr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Group 642"/>
              <p:cNvGrpSpPr>
                <a:grpSpLocks/>
              </p:cNvGrpSpPr>
              <p:nvPr/>
            </p:nvGrpSpPr>
            <p:grpSpPr bwMode="auto">
              <a:xfrm>
                <a:off x="3962" y="1516"/>
                <a:ext cx="286" cy="160"/>
                <a:chOff x="3843" y="1516"/>
                <a:chExt cx="286" cy="160"/>
              </a:xfrm>
            </p:grpSpPr>
            <p:sp>
              <p:nvSpPr>
                <p:cNvPr id="352" name="Line 643"/>
                <p:cNvSpPr>
                  <a:spLocks noChangeShapeType="1"/>
                </p:cNvSpPr>
                <p:nvPr/>
              </p:nvSpPr>
              <p:spPr bwMode="auto">
                <a:xfrm>
                  <a:off x="3843" y="1516"/>
                  <a:ext cx="96" cy="6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3"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54"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55"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356" name="Group 647"/>
                <p:cNvGrpSpPr>
                  <a:grpSpLocks/>
                </p:cNvGrpSpPr>
                <p:nvPr/>
              </p:nvGrpSpPr>
              <p:grpSpPr bwMode="auto">
                <a:xfrm>
                  <a:off x="3932" y="1587"/>
                  <a:ext cx="138" cy="33"/>
                  <a:chOff x="2468" y="1332"/>
                  <a:chExt cx="310" cy="60"/>
                </a:xfrm>
              </p:grpSpPr>
              <p:sp>
                <p:nvSpPr>
                  <p:cNvPr id="359" name="Freeform 6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360" name="Freeform 6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357" name="Line 650"/>
                <p:cNvSpPr>
                  <a:spLocks noChangeShapeType="1"/>
                </p:cNvSpPr>
                <p:nvPr/>
              </p:nvSpPr>
              <p:spPr bwMode="auto">
                <a:xfrm>
                  <a:off x="3884" y="1602"/>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 name="Line 651"/>
                <p:cNvSpPr>
                  <a:spLocks noChangeShapeType="1"/>
                </p:cNvSpPr>
                <p:nvPr/>
              </p:nvSpPr>
              <p:spPr bwMode="auto">
                <a:xfrm>
                  <a:off x="4127" y="1604"/>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40" name="Group 652"/>
              <p:cNvGrpSpPr>
                <a:grpSpLocks/>
              </p:cNvGrpSpPr>
              <p:nvPr/>
            </p:nvGrpSpPr>
            <p:grpSpPr bwMode="auto">
              <a:xfrm>
                <a:off x="4537" y="1571"/>
                <a:ext cx="246" cy="110"/>
                <a:chOff x="4334" y="1470"/>
                <a:chExt cx="246" cy="107"/>
              </a:xfrm>
            </p:grpSpPr>
            <p:sp>
              <p:nvSpPr>
                <p:cNvPr id="34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4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4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347" name="Group 656"/>
                <p:cNvGrpSpPr>
                  <a:grpSpLocks/>
                </p:cNvGrpSpPr>
                <p:nvPr/>
              </p:nvGrpSpPr>
              <p:grpSpPr bwMode="auto">
                <a:xfrm>
                  <a:off x="4383" y="1488"/>
                  <a:ext cx="138" cy="33"/>
                  <a:chOff x="2468" y="1332"/>
                  <a:chExt cx="310" cy="60"/>
                </a:xfrm>
              </p:grpSpPr>
              <p:sp>
                <p:nvSpPr>
                  <p:cNvPr id="350" name="Freeform 65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351" name="Freeform 65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348" name="Line 659"/>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49" name="Line 660"/>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41" name="Group 661"/>
              <p:cNvGrpSpPr>
                <a:grpSpLocks/>
              </p:cNvGrpSpPr>
              <p:nvPr/>
            </p:nvGrpSpPr>
            <p:grpSpPr bwMode="auto">
              <a:xfrm>
                <a:off x="4544" y="1737"/>
                <a:ext cx="246" cy="110"/>
                <a:chOff x="4334" y="1470"/>
                <a:chExt cx="246" cy="107"/>
              </a:xfrm>
            </p:grpSpPr>
            <p:sp>
              <p:nvSpPr>
                <p:cNvPr id="33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3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3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339" name="Group 665"/>
                <p:cNvGrpSpPr>
                  <a:grpSpLocks/>
                </p:cNvGrpSpPr>
                <p:nvPr/>
              </p:nvGrpSpPr>
              <p:grpSpPr bwMode="auto">
                <a:xfrm>
                  <a:off x="4383" y="1488"/>
                  <a:ext cx="138" cy="33"/>
                  <a:chOff x="2468" y="1332"/>
                  <a:chExt cx="310" cy="60"/>
                </a:xfrm>
              </p:grpSpPr>
              <p:sp>
                <p:nvSpPr>
                  <p:cNvPr id="342" name="Freeform 66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343" name="Freeform 66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340" name="Line 668"/>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41" name="Line 669"/>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42" name="Group 670"/>
              <p:cNvGrpSpPr>
                <a:grpSpLocks/>
              </p:cNvGrpSpPr>
              <p:nvPr/>
            </p:nvGrpSpPr>
            <p:grpSpPr bwMode="auto">
              <a:xfrm>
                <a:off x="4890" y="1738"/>
                <a:ext cx="246" cy="110"/>
                <a:chOff x="4334" y="1470"/>
                <a:chExt cx="246" cy="107"/>
              </a:xfrm>
            </p:grpSpPr>
            <p:sp>
              <p:nvSpPr>
                <p:cNvPr id="32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2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3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331" name="Group 674"/>
                <p:cNvGrpSpPr>
                  <a:grpSpLocks/>
                </p:cNvGrpSpPr>
                <p:nvPr/>
              </p:nvGrpSpPr>
              <p:grpSpPr bwMode="auto">
                <a:xfrm>
                  <a:off x="4383" y="1488"/>
                  <a:ext cx="138" cy="33"/>
                  <a:chOff x="2468" y="1332"/>
                  <a:chExt cx="310" cy="60"/>
                </a:xfrm>
              </p:grpSpPr>
              <p:sp>
                <p:nvSpPr>
                  <p:cNvPr id="334" name="Freeform 67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335" name="Freeform 67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332" name="Line 677"/>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3" name="Line 678"/>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43" name="Group 679"/>
              <p:cNvGrpSpPr>
                <a:grpSpLocks/>
              </p:cNvGrpSpPr>
              <p:nvPr/>
            </p:nvGrpSpPr>
            <p:grpSpPr bwMode="auto">
              <a:xfrm>
                <a:off x="4844" y="1508"/>
                <a:ext cx="246" cy="110"/>
                <a:chOff x="4334" y="1470"/>
                <a:chExt cx="246" cy="107"/>
              </a:xfrm>
            </p:grpSpPr>
            <p:sp>
              <p:nvSpPr>
                <p:cNvPr id="32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2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2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323" name="Group 683"/>
                <p:cNvGrpSpPr>
                  <a:grpSpLocks/>
                </p:cNvGrpSpPr>
                <p:nvPr/>
              </p:nvGrpSpPr>
              <p:grpSpPr bwMode="auto">
                <a:xfrm>
                  <a:off x="4383" y="1488"/>
                  <a:ext cx="138" cy="33"/>
                  <a:chOff x="2468" y="1332"/>
                  <a:chExt cx="310" cy="60"/>
                </a:xfrm>
              </p:grpSpPr>
              <p:sp>
                <p:nvSpPr>
                  <p:cNvPr id="326" name="Freeform 68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327" name="Freeform 68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324" name="Line 686"/>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25" name="Line 687"/>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44" name="Group 688"/>
              <p:cNvGrpSpPr>
                <a:grpSpLocks/>
              </p:cNvGrpSpPr>
              <p:nvPr/>
            </p:nvGrpSpPr>
            <p:grpSpPr bwMode="auto">
              <a:xfrm>
                <a:off x="4874" y="2296"/>
                <a:ext cx="310" cy="130"/>
                <a:chOff x="4334" y="1470"/>
                <a:chExt cx="246" cy="107"/>
              </a:xfrm>
            </p:grpSpPr>
            <p:sp>
              <p:nvSpPr>
                <p:cNvPr id="31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1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1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315" name="Group 692"/>
                <p:cNvGrpSpPr>
                  <a:grpSpLocks/>
                </p:cNvGrpSpPr>
                <p:nvPr/>
              </p:nvGrpSpPr>
              <p:grpSpPr bwMode="auto">
                <a:xfrm>
                  <a:off x="4383" y="1488"/>
                  <a:ext cx="138" cy="33"/>
                  <a:chOff x="2468" y="1332"/>
                  <a:chExt cx="310" cy="60"/>
                </a:xfrm>
              </p:grpSpPr>
              <p:sp>
                <p:nvSpPr>
                  <p:cNvPr id="318" name="Freeform 69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319" name="Freeform 69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316" name="Line 695"/>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17" name="Line 696"/>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45" name="Line 697"/>
              <p:cNvSpPr>
                <a:spLocks noChangeShapeType="1"/>
              </p:cNvSpPr>
              <p:nvPr/>
            </p:nvSpPr>
            <p:spPr bwMode="auto">
              <a:xfrm>
                <a:off x="4049" y="2358"/>
                <a:ext cx="42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nvGrpSpPr>
              <p:cNvPr id="46" name="Group 698"/>
              <p:cNvGrpSpPr>
                <a:grpSpLocks/>
              </p:cNvGrpSpPr>
              <p:nvPr/>
            </p:nvGrpSpPr>
            <p:grpSpPr bwMode="auto">
              <a:xfrm>
                <a:off x="4464" y="2288"/>
                <a:ext cx="310" cy="130"/>
                <a:chOff x="4334" y="1470"/>
                <a:chExt cx="246" cy="107"/>
              </a:xfrm>
            </p:grpSpPr>
            <p:sp>
              <p:nvSpPr>
                <p:cNvPr id="30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0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0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307" name="Group 702"/>
                <p:cNvGrpSpPr>
                  <a:grpSpLocks/>
                </p:cNvGrpSpPr>
                <p:nvPr/>
              </p:nvGrpSpPr>
              <p:grpSpPr bwMode="auto">
                <a:xfrm>
                  <a:off x="4383" y="1488"/>
                  <a:ext cx="138" cy="33"/>
                  <a:chOff x="2468" y="1332"/>
                  <a:chExt cx="310" cy="60"/>
                </a:xfrm>
              </p:grpSpPr>
              <p:sp>
                <p:nvSpPr>
                  <p:cNvPr id="310" name="Freeform 7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311" name="Freeform 7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308" name="Line 705"/>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09" name="Line 706"/>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47" name="Group 707"/>
              <p:cNvGrpSpPr>
                <a:grpSpLocks/>
              </p:cNvGrpSpPr>
              <p:nvPr/>
            </p:nvGrpSpPr>
            <p:grpSpPr bwMode="auto">
              <a:xfrm>
                <a:off x="4660" y="2464"/>
                <a:ext cx="310" cy="130"/>
                <a:chOff x="4334" y="1470"/>
                <a:chExt cx="246" cy="107"/>
              </a:xfrm>
            </p:grpSpPr>
            <p:sp>
              <p:nvSpPr>
                <p:cNvPr id="29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29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29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299" name="Group 711"/>
                <p:cNvGrpSpPr>
                  <a:grpSpLocks/>
                </p:cNvGrpSpPr>
                <p:nvPr/>
              </p:nvGrpSpPr>
              <p:grpSpPr bwMode="auto">
                <a:xfrm>
                  <a:off x="4383" y="1488"/>
                  <a:ext cx="138" cy="33"/>
                  <a:chOff x="2468" y="1332"/>
                  <a:chExt cx="310" cy="60"/>
                </a:xfrm>
              </p:grpSpPr>
              <p:sp>
                <p:nvSpPr>
                  <p:cNvPr id="302" name="Freeform 71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303" name="Freeform 71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300" name="Line 714"/>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01" name="Line 715"/>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48" name="Group 716"/>
              <p:cNvGrpSpPr>
                <a:grpSpLocks/>
              </p:cNvGrpSpPr>
              <p:nvPr/>
            </p:nvGrpSpPr>
            <p:grpSpPr bwMode="auto">
              <a:xfrm>
                <a:off x="4782" y="3028"/>
                <a:ext cx="392" cy="154"/>
                <a:chOff x="4334" y="1470"/>
                <a:chExt cx="246" cy="107"/>
              </a:xfrm>
            </p:grpSpPr>
            <p:sp>
              <p:nvSpPr>
                <p:cNvPr id="28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28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29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291" name="Group 720"/>
                <p:cNvGrpSpPr>
                  <a:grpSpLocks/>
                </p:cNvGrpSpPr>
                <p:nvPr/>
              </p:nvGrpSpPr>
              <p:grpSpPr bwMode="auto">
                <a:xfrm>
                  <a:off x="4383" y="1488"/>
                  <a:ext cx="138" cy="33"/>
                  <a:chOff x="2468" y="1332"/>
                  <a:chExt cx="310" cy="60"/>
                </a:xfrm>
              </p:grpSpPr>
              <p:sp>
                <p:nvSpPr>
                  <p:cNvPr id="294" name="Freeform 72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295" name="Freeform 72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292" name="Line 723"/>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93" name="Line 724"/>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49" name="Group 725"/>
              <p:cNvGrpSpPr>
                <a:grpSpLocks/>
              </p:cNvGrpSpPr>
              <p:nvPr/>
            </p:nvGrpSpPr>
            <p:grpSpPr bwMode="auto">
              <a:xfrm>
                <a:off x="4388" y="2840"/>
                <a:ext cx="392" cy="154"/>
                <a:chOff x="4334" y="1470"/>
                <a:chExt cx="246" cy="107"/>
              </a:xfrm>
            </p:grpSpPr>
            <p:sp>
              <p:nvSpPr>
                <p:cNvPr id="28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28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28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283" name="Group 729"/>
                <p:cNvGrpSpPr>
                  <a:grpSpLocks/>
                </p:cNvGrpSpPr>
                <p:nvPr/>
              </p:nvGrpSpPr>
              <p:grpSpPr bwMode="auto">
                <a:xfrm>
                  <a:off x="4383" y="1488"/>
                  <a:ext cx="138" cy="33"/>
                  <a:chOff x="2468" y="1332"/>
                  <a:chExt cx="310" cy="60"/>
                </a:xfrm>
              </p:grpSpPr>
              <p:sp>
                <p:nvSpPr>
                  <p:cNvPr id="286" name="Freeform 73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287" name="Freeform 73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284" name="Line 732"/>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85" name="Line 733"/>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50" name="Group 734"/>
              <p:cNvGrpSpPr>
                <a:grpSpLocks/>
              </p:cNvGrpSpPr>
              <p:nvPr/>
            </p:nvGrpSpPr>
            <p:grpSpPr bwMode="auto">
              <a:xfrm>
                <a:off x="3932" y="3056"/>
                <a:ext cx="392" cy="154"/>
                <a:chOff x="4334" y="1470"/>
                <a:chExt cx="246" cy="107"/>
              </a:xfrm>
            </p:grpSpPr>
            <p:sp>
              <p:nvSpPr>
                <p:cNvPr id="27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27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27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275" name="Group 738"/>
                <p:cNvGrpSpPr>
                  <a:grpSpLocks/>
                </p:cNvGrpSpPr>
                <p:nvPr/>
              </p:nvGrpSpPr>
              <p:grpSpPr bwMode="auto">
                <a:xfrm>
                  <a:off x="4383" y="1488"/>
                  <a:ext cx="138" cy="33"/>
                  <a:chOff x="2468" y="1332"/>
                  <a:chExt cx="310" cy="60"/>
                </a:xfrm>
              </p:grpSpPr>
              <p:sp>
                <p:nvSpPr>
                  <p:cNvPr id="278" name="Freeform 73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279" name="Freeform 74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276" name="Line 741"/>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77" name="Line 742"/>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51" name="Group 743"/>
              <p:cNvGrpSpPr>
                <a:grpSpLocks/>
              </p:cNvGrpSpPr>
              <p:nvPr/>
            </p:nvGrpSpPr>
            <p:grpSpPr bwMode="auto">
              <a:xfrm>
                <a:off x="3812" y="2296"/>
                <a:ext cx="246" cy="108"/>
                <a:chOff x="4334" y="1470"/>
                <a:chExt cx="246" cy="107"/>
              </a:xfrm>
            </p:grpSpPr>
            <p:sp>
              <p:nvSpPr>
                <p:cNvPr id="26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26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26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267" name="Group 747"/>
                <p:cNvGrpSpPr>
                  <a:grpSpLocks/>
                </p:cNvGrpSpPr>
                <p:nvPr/>
              </p:nvGrpSpPr>
              <p:grpSpPr bwMode="auto">
                <a:xfrm>
                  <a:off x="4383" y="1488"/>
                  <a:ext cx="138" cy="33"/>
                  <a:chOff x="2468" y="1332"/>
                  <a:chExt cx="310" cy="60"/>
                </a:xfrm>
              </p:grpSpPr>
              <p:sp>
                <p:nvSpPr>
                  <p:cNvPr id="270" name="Freeform 7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271" name="Freeform 7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268" name="Line 750"/>
                <p:cNvSpPr>
                  <a:spLocks noChangeShapeType="1"/>
                </p:cNvSpPr>
                <p:nvPr/>
              </p:nvSpPr>
              <p:spPr bwMode="auto">
                <a:xfrm>
                  <a:off x="4335" y="1503"/>
                  <a:ext cx="0" cy="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69" name="Line 751"/>
                <p:cNvSpPr>
                  <a:spLocks noChangeShapeType="1"/>
                </p:cNvSpPr>
                <p:nvPr/>
              </p:nvSpPr>
              <p:spPr bwMode="auto">
                <a:xfrm>
                  <a:off x="4578" y="1505"/>
                  <a:ext cx="0" cy="4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52" name="Group 752"/>
              <p:cNvGrpSpPr>
                <a:grpSpLocks/>
              </p:cNvGrpSpPr>
              <p:nvPr/>
            </p:nvGrpSpPr>
            <p:grpSpPr bwMode="auto">
              <a:xfrm>
                <a:off x="4511" y="3153"/>
                <a:ext cx="281" cy="266"/>
                <a:chOff x="5072" y="3611"/>
                <a:chExt cx="459" cy="380"/>
              </a:xfrm>
            </p:grpSpPr>
            <p:grpSp>
              <p:nvGrpSpPr>
                <p:cNvPr id="250" name="Group 753"/>
                <p:cNvGrpSpPr>
                  <a:grpSpLocks/>
                </p:cNvGrpSpPr>
                <p:nvPr/>
              </p:nvGrpSpPr>
              <p:grpSpPr bwMode="auto">
                <a:xfrm>
                  <a:off x="5144" y="3611"/>
                  <a:ext cx="387" cy="99"/>
                  <a:chOff x="5030" y="2639"/>
                  <a:chExt cx="387" cy="99"/>
                </a:xfrm>
              </p:grpSpPr>
              <p:sp>
                <p:nvSpPr>
                  <p:cNvPr id="252" name="Freeform 754"/>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53" name="Freeform 755"/>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54" name="Freeform 756"/>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55" name="Freeform 757"/>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56" name="Freeform 758"/>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57" name="Freeform 759"/>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58" name="Freeform 760"/>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sz="1350"/>
                  </a:p>
                </p:txBody>
              </p:sp>
              <p:sp>
                <p:nvSpPr>
                  <p:cNvPr id="259" name="Freeform 761"/>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sz="1350"/>
                  </a:p>
                </p:txBody>
              </p:sp>
              <p:sp>
                <p:nvSpPr>
                  <p:cNvPr id="260" name="Freeform 762"/>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sz="1350"/>
                  </a:p>
                </p:txBody>
              </p:sp>
              <p:sp>
                <p:nvSpPr>
                  <p:cNvPr id="261" name="Freeform 763"/>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sz="1350"/>
                  </a:p>
                </p:txBody>
              </p:sp>
              <p:sp>
                <p:nvSpPr>
                  <p:cNvPr id="262" name="Freeform 764"/>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sz="1350"/>
                  </a:p>
                </p:txBody>
              </p:sp>
              <p:sp>
                <p:nvSpPr>
                  <p:cNvPr id="263" name="Freeform 765"/>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sz="1350"/>
                  </a:p>
                </p:txBody>
              </p:sp>
            </p:grpSp>
            <p:pic>
              <p:nvPicPr>
                <p:cNvPr id="251" name="Picture 766" descr="access_point_stylized_gray_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767"/>
              <p:cNvGrpSpPr>
                <a:grpSpLocks/>
              </p:cNvGrpSpPr>
              <p:nvPr/>
            </p:nvGrpSpPr>
            <p:grpSpPr bwMode="auto">
              <a:xfrm>
                <a:off x="3552" y="2211"/>
                <a:ext cx="251" cy="226"/>
                <a:chOff x="5072" y="3611"/>
                <a:chExt cx="459" cy="380"/>
              </a:xfrm>
            </p:grpSpPr>
            <p:grpSp>
              <p:nvGrpSpPr>
                <p:cNvPr id="236" name="Group 768"/>
                <p:cNvGrpSpPr>
                  <a:grpSpLocks/>
                </p:cNvGrpSpPr>
                <p:nvPr/>
              </p:nvGrpSpPr>
              <p:grpSpPr bwMode="auto">
                <a:xfrm>
                  <a:off x="5144" y="3611"/>
                  <a:ext cx="387" cy="99"/>
                  <a:chOff x="5030" y="2639"/>
                  <a:chExt cx="387" cy="99"/>
                </a:xfrm>
              </p:grpSpPr>
              <p:sp>
                <p:nvSpPr>
                  <p:cNvPr id="238" name="Freeform 769"/>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39" name="Freeform 770"/>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40" name="Freeform 771"/>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41" name="Freeform 772"/>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42" name="Freeform 773"/>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43" name="Freeform 774"/>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44" name="Freeform 775"/>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sz="1350"/>
                  </a:p>
                </p:txBody>
              </p:sp>
              <p:sp>
                <p:nvSpPr>
                  <p:cNvPr id="245" name="Freeform 776"/>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sz="1350"/>
                  </a:p>
                </p:txBody>
              </p:sp>
              <p:sp>
                <p:nvSpPr>
                  <p:cNvPr id="246" name="Freeform 777"/>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sz="1350"/>
                  </a:p>
                </p:txBody>
              </p:sp>
              <p:sp>
                <p:nvSpPr>
                  <p:cNvPr id="247" name="Freeform 778"/>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sz="1350"/>
                  </a:p>
                </p:txBody>
              </p:sp>
              <p:sp>
                <p:nvSpPr>
                  <p:cNvPr id="248" name="Freeform 779"/>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sz="1350"/>
                  </a:p>
                </p:txBody>
              </p:sp>
              <p:sp>
                <p:nvSpPr>
                  <p:cNvPr id="249" name="Freeform 780"/>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sz="1350"/>
                  </a:p>
                </p:txBody>
              </p:sp>
            </p:grpSp>
            <p:pic>
              <p:nvPicPr>
                <p:cNvPr id="237" name="Picture 781" descr="access_point_stylized_gray_smal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Line 782"/>
              <p:cNvSpPr>
                <a:spLocks noChangeShapeType="1"/>
              </p:cNvSpPr>
              <p:nvPr/>
            </p:nvSpPr>
            <p:spPr bwMode="auto">
              <a:xfrm rot="5400000" flipV="1">
                <a:off x="5034" y="3427"/>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grpSp>
            <p:nvGrpSpPr>
              <p:cNvPr id="55" name="Group 783"/>
              <p:cNvGrpSpPr>
                <a:grpSpLocks/>
              </p:cNvGrpSpPr>
              <p:nvPr/>
            </p:nvGrpSpPr>
            <p:grpSpPr bwMode="auto">
              <a:xfrm flipH="1">
                <a:off x="3638" y="2856"/>
                <a:ext cx="261" cy="235"/>
                <a:chOff x="2839" y="3501"/>
                <a:chExt cx="755" cy="803"/>
              </a:xfrm>
            </p:grpSpPr>
            <p:pic>
              <p:nvPicPr>
                <p:cNvPr id="234" name="Picture 784" descr="desktop_computer_stylized_mediu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78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sz="1350"/>
                </a:p>
              </p:txBody>
            </p:sp>
          </p:grpSp>
          <p:grpSp>
            <p:nvGrpSpPr>
              <p:cNvPr id="56" name="Group 786"/>
              <p:cNvGrpSpPr>
                <a:grpSpLocks/>
              </p:cNvGrpSpPr>
              <p:nvPr/>
            </p:nvGrpSpPr>
            <p:grpSpPr bwMode="auto">
              <a:xfrm flipH="1">
                <a:off x="3438" y="3121"/>
                <a:ext cx="304" cy="256"/>
                <a:chOff x="2839" y="3501"/>
                <a:chExt cx="755" cy="803"/>
              </a:xfrm>
            </p:grpSpPr>
            <p:pic>
              <p:nvPicPr>
                <p:cNvPr id="232" name="Picture 787" descr="desktop_computer_stylized_mediu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78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sz="1350"/>
                </a:p>
              </p:txBody>
            </p:sp>
          </p:grpSp>
          <p:grpSp>
            <p:nvGrpSpPr>
              <p:cNvPr id="57" name="Group 789"/>
              <p:cNvGrpSpPr>
                <a:grpSpLocks/>
              </p:cNvGrpSpPr>
              <p:nvPr/>
            </p:nvGrpSpPr>
            <p:grpSpPr bwMode="auto">
              <a:xfrm flipH="1">
                <a:off x="3739" y="3311"/>
                <a:ext cx="269" cy="220"/>
                <a:chOff x="2839" y="3501"/>
                <a:chExt cx="755" cy="803"/>
              </a:xfrm>
            </p:grpSpPr>
            <p:pic>
              <p:nvPicPr>
                <p:cNvPr id="230" name="Picture 790" descr="desktop_computer_stylized_medium"/>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 name="Freeform 79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sz="1350"/>
                </a:p>
              </p:txBody>
            </p:sp>
          </p:grpSp>
          <p:grpSp>
            <p:nvGrpSpPr>
              <p:cNvPr id="58" name="Group 792"/>
              <p:cNvGrpSpPr>
                <a:grpSpLocks/>
              </p:cNvGrpSpPr>
              <p:nvPr/>
            </p:nvGrpSpPr>
            <p:grpSpPr bwMode="auto">
              <a:xfrm>
                <a:off x="4126" y="3300"/>
                <a:ext cx="269" cy="221"/>
                <a:chOff x="2839" y="3501"/>
                <a:chExt cx="755" cy="803"/>
              </a:xfrm>
            </p:grpSpPr>
            <p:pic>
              <p:nvPicPr>
                <p:cNvPr id="228" name="Picture 793" descr="desktop_computer_stylized_medium"/>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 name="Freeform 79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sz="1350"/>
                </a:p>
              </p:txBody>
            </p:sp>
          </p:grpSp>
          <p:pic>
            <p:nvPicPr>
              <p:cNvPr id="59" name="Picture 795" descr="car_icon_small"/>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 name="Group 796"/>
              <p:cNvGrpSpPr>
                <a:grpSpLocks/>
              </p:cNvGrpSpPr>
              <p:nvPr/>
            </p:nvGrpSpPr>
            <p:grpSpPr bwMode="auto">
              <a:xfrm>
                <a:off x="3536" y="974"/>
                <a:ext cx="262" cy="243"/>
                <a:chOff x="2751" y="1851"/>
                <a:chExt cx="462" cy="478"/>
              </a:xfrm>
            </p:grpSpPr>
            <p:pic>
              <p:nvPicPr>
                <p:cNvPr id="226" name="Picture 797" descr="iphone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7" name="Picture 798" descr="antenna_radiation_styliz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 name="Group 799"/>
              <p:cNvGrpSpPr>
                <a:grpSpLocks/>
              </p:cNvGrpSpPr>
              <p:nvPr/>
            </p:nvGrpSpPr>
            <p:grpSpPr bwMode="auto">
              <a:xfrm>
                <a:off x="5191" y="3151"/>
                <a:ext cx="143" cy="303"/>
                <a:chOff x="4140" y="429"/>
                <a:chExt cx="1425" cy="2396"/>
              </a:xfrm>
            </p:grpSpPr>
            <p:sp>
              <p:nvSpPr>
                <p:cNvPr id="194" name="Freeform 800"/>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95" name="Rectangle 801"/>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96" name="Freeform 802"/>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97" name="Freeform 803"/>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98" name="Rectangle 804"/>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199" name="Group 805"/>
                <p:cNvGrpSpPr>
                  <a:grpSpLocks/>
                </p:cNvGrpSpPr>
                <p:nvPr/>
              </p:nvGrpSpPr>
              <p:grpSpPr bwMode="auto">
                <a:xfrm>
                  <a:off x="4749" y="668"/>
                  <a:ext cx="581" cy="145"/>
                  <a:chOff x="614" y="2568"/>
                  <a:chExt cx="725" cy="139"/>
                </a:xfrm>
              </p:grpSpPr>
              <p:sp>
                <p:nvSpPr>
                  <p:cNvPr id="224" name="AutoShape 806"/>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25" name="AutoShape 807"/>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200" name="Rectangle 808"/>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201" name="Group 809"/>
                <p:cNvGrpSpPr>
                  <a:grpSpLocks/>
                </p:cNvGrpSpPr>
                <p:nvPr/>
              </p:nvGrpSpPr>
              <p:grpSpPr bwMode="auto">
                <a:xfrm>
                  <a:off x="4747" y="994"/>
                  <a:ext cx="581" cy="134"/>
                  <a:chOff x="614" y="2568"/>
                  <a:chExt cx="725" cy="139"/>
                </a:xfrm>
              </p:grpSpPr>
              <p:sp>
                <p:nvSpPr>
                  <p:cNvPr id="222" name="AutoShape 810"/>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23" name="AutoShape 811"/>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202" name="Rectangle 812"/>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03" name="Rectangle 813"/>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204" name="Group 814"/>
                <p:cNvGrpSpPr>
                  <a:grpSpLocks/>
                </p:cNvGrpSpPr>
                <p:nvPr/>
              </p:nvGrpSpPr>
              <p:grpSpPr bwMode="auto">
                <a:xfrm>
                  <a:off x="4735" y="1627"/>
                  <a:ext cx="582" cy="151"/>
                  <a:chOff x="614" y="2568"/>
                  <a:chExt cx="725" cy="139"/>
                </a:xfrm>
              </p:grpSpPr>
              <p:sp>
                <p:nvSpPr>
                  <p:cNvPr id="220" name="AutoShape 815"/>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21" name="AutoShape 816"/>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205" name="Freeform 817"/>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206" name="Group 818"/>
                <p:cNvGrpSpPr>
                  <a:grpSpLocks/>
                </p:cNvGrpSpPr>
                <p:nvPr/>
              </p:nvGrpSpPr>
              <p:grpSpPr bwMode="auto">
                <a:xfrm>
                  <a:off x="4739" y="1327"/>
                  <a:ext cx="582" cy="139"/>
                  <a:chOff x="614" y="2568"/>
                  <a:chExt cx="725" cy="139"/>
                </a:xfrm>
              </p:grpSpPr>
              <p:sp>
                <p:nvSpPr>
                  <p:cNvPr id="218" name="AutoShape 819"/>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19" name="AutoShape 820"/>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207" name="Rectangle 821"/>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08" name="Freeform 822"/>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09" name="Freeform 823"/>
                <p:cNvSpPr>
                  <a:spLocks/>
                </p:cNvSpPr>
                <p:nvPr/>
              </p:nvSpPr>
              <p:spPr bwMode="auto">
                <a:xfrm>
                  <a:off x="5315" y="680"/>
                  <a:ext cx="244" cy="240"/>
                </a:xfrm>
                <a:custGeom>
                  <a:avLst/>
                  <a:gdLst>
                    <a:gd name="T0" fmla="*/ 0 w 304"/>
                    <a:gd name="T1" fmla="*/ 0 h 288"/>
                    <a:gd name="T2" fmla="*/ 27 w 304"/>
                    <a:gd name="T3" fmla="*/ 23 h 288"/>
                    <a:gd name="T4" fmla="*/ 25 w 304"/>
                    <a:gd name="T5" fmla="*/ 39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10" name="Oval 824"/>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11" name="Freeform 825"/>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12" name="AutoShape 826"/>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13" name="AutoShape 827"/>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14" name="Oval 828"/>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15" name="Oval 829"/>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lnSpc>
                      <a:spcPct val="100000"/>
                    </a:lnSpc>
                    <a:spcBef>
                      <a:spcPct val="0"/>
                    </a:spcBef>
                    <a:buClrTx/>
                    <a:buSzTx/>
                    <a:buFontTx/>
                    <a:buNone/>
                  </a:pPr>
                  <a:endParaRPr lang="zh-CN" altLang="zh-CN" sz="1350">
                    <a:solidFill>
                      <a:srgbClr val="FF0000"/>
                    </a:solidFill>
                    <a:latin typeface="Arial" panose="020B0604020202020204" pitchFamily="34" charset="0"/>
                    <a:cs typeface="Arial" panose="020B0604020202020204" pitchFamily="34" charset="0"/>
                  </a:endParaRPr>
                </a:p>
              </p:txBody>
            </p:sp>
            <p:sp>
              <p:nvSpPr>
                <p:cNvPr id="216" name="Oval 830"/>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17" name="Rectangle 831"/>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grpSp>
            <p:nvGrpSpPr>
              <p:cNvPr id="62" name="Group 832"/>
              <p:cNvGrpSpPr>
                <a:grpSpLocks/>
              </p:cNvGrpSpPr>
              <p:nvPr/>
            </p:nvGrpSpPr>
            <p:grpSpPr bwMode="auto">
              <a:xfrm>
                <a:off x="4992" y="3341"/>
                <a:ext cx="143" cy="303"/>
                <a:chOff x="4140" y="429"/>
                <a:chExt cx="1425" cy="2396"/>
              </a:xfrm>
            </p:grpSpPr>
            <p:sp>
              <p:nvSpPr>
                <p:cNvPr id="162" name="Freeform 833"/>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63" name="Rectangle 834"/>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64" name="Freeform 835"/>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65" name="Freeform 836"/>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66" name="Rectangle 837"/>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167" name="Group 838"/>
                <p:cNvGrpSpPr>
                  <a:grpSpLocks/>
                </p:cNvGrpSpPr>
                <p:nvPr/>
              </p:nvGrpSpPr>
              <p:grpSpPr bwMode="auto">
                <a:xfrm>
                  <a:off x="4749" y="668"/>
                  <a:ext cx="581" cy="145"/>
                  <a:chOff x="614" y="2568"/>
                  <a:chExt cx="725" cy="139"/>
                </a:xfrm>
              </p:grpSpPr>
              <p:sp>
                <p:nvSpPr>
                  <p:cNvPr id="192" name="AutoShape 839"/>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93" name="AutoShape 840"/>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168" name="Rectangle 841"/>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169" name="Group 842"/>
                <p:cNvGrpSpPr>
                  <a:grpSpLocks/>
                </p:cNvGrpSpPr>
                <p:nvPr/>
              </p:nvGrpSpPr>
              <p:grpSpPr bwMode="auto">
                <a:xfrm>
                  <a:off x="4747" y="994"/>
                  <a:ext cx="581" cy="134"/>
                  <a:chOff x="614" y="2568"/>
                  <a:chExt cx="725" cy="139"/>
                </a:xfrm>
              </p:grpSpPr>
              <p:sp>
                <p:nvSpPr>
                  <p:cNvPr id="190" name="AutoShape 843"/>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91" name="AutoShape 844"/>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170" name="Rectangle 845"/>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71" name="Rectangle 846"/>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172" name="Group 847"/>
                <p:cNvGrpSpPr>
                  <a:grpSpLocks/>
                </p:cNvGrpSpPr>
                <p:nvPr/>
              </p:nvGrpSpPr>
              <p:grpSpPr bwMode="auto">
                <a:xfrm>
                  <a:off x="4735" y="1627"/>
                  <a:ext cx="582" cy="151"/>
                  <a:chOff x="614" y="2568"/>
                  <a:chExt cx="725" cy="139"/>
                </a:xfrm>
              </p:grpSpPr>
              <p:sp>
                <p:nvSpPr>
                  <p:cNvPr id="188" name="AutoShape 848"/>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89" name="AutoShape 849"/>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173" name="Freeform 850"/>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174" name="Group 851"/>
                <p:cNvGrpSpPr>
                  <a:grpSpLocks/>
                </p:cNvGrpSpPr>
                <p:nvPr/>
              </p:nvGrpSpPr>
              <p:grpSpPr bwMode="auto">
                <a:xfrm>
                  <a:off x="4739" y="1327"/>
                  <a:ext cx="582" cy="139"/>
                  <a:chOff x="614" y="2568"/>
                  <a:chExt cx="725" cy="139"/>
                </a:xfrm>
              </p:grpSpPr>
              <p:sp>
                <p:nvSpPr>
                  <p:cNvPr id="186" name="AutoShape 852"/>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87" name="AutoShape 853"/>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175" name="Rectangle 854"/>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76" name="Freeform 855"/>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77" name="Freeform 856"/>
                <p:cNvSpPr>
                  <a:spLocks/>
                </p:cNvSpPr>
                <p:nvPr/>
              </p:nvSpPr>
              <p:spPr bwMode="auto">
                <a:xfrm>
                  <a:off x="5315" y="680"/>
                  <a:ext cx="244" cy="240"/>
                </a:xfrm>
                <a:custGeom>
                  <a:avLst/>
                  <a:gdLst>
                    <a:gd name="T0" fmla="*/ 0 w 304"/>
                    <a:gd name="T1" fmla="*/ 0 h 288"/>
                    <a:gd name="T2" fmla="*/ 27 w 304"/>
                    <a:gd name="T3" fmla="*/ 23 h 288"/>
                    <a:gd name="T4" fmla="*/ 25 w 304"/>
                    <a:gd name="T5" fmla="*/ 39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78" name="Oval 857"/>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79" name="Freeform 858"/>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80" name="AutoShape 859"/>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81" name="AutoShape 860"/>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82" name="Oval 861"/>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83" name="Oval 862"/>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lnSpc>
                      <a:spcPct val="100000"/>
                    </a:lnSpc>
                    <a:spcBef>
                      <a:spcPct val="0"/>
                    </a:spcBef>
                    <a:buClrTx/>
                    <a:buSzTx/>
                    <a:buFontTx/>
                    <a:buNone/>
                  </a:pPr>
                  <a:endParaRPr lang="zh-CN" altLang="zh-CN" sz="1350">
                    <a:solidFill>
                      <a:srgbClr val="FF0000"/>
                    </a:solidFill>
                    <a:latin typeface="Arial" panose="020B0604020202020204" pitchFamily="34" charset="0"/>
                    <a:cs typeface="Arial" panose="020B0604020202020204" pitchFamily="34" charset="0"/>
                  </a:endParaRPr>
                </a:p>
              </p:txBody>
            </p:sp>
            <p:sp>
              <p:nvSpPr>
                <p:cNvPr id="184" name="Oval 863"/>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85" name="Rectangle 864"/>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grpSp>
            <p:nvGrpSpPr>
              <p:cNvPr id="63" name="Group 865"/>
              <p:cNvGrpSpPr>
                <a:grpSpLocks/>
              </p:cNvGrpSpPr>
              <p:nvPr/>
            </p:nvGrpSpPr>
            <p:grpSpPr bwMode="auto">
              <a:xfrm>
                <a:off x="3340" y="1287"/>
                <a:ext cx="337" cy="257"/>
                <a:chOff x="877" y="1008"/>
                <a:chExt cx="2747" cy="2591"/>
              </a:xfrm>
            </p:grpSpPr>
            <p:pic>
              <p:nvPicPr>
                <p:cNvPr id="139" name="Picture 866" descr="antenna_stylize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 name="Picture 867" descr="laptop_keyboar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868"/>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sz="1350"/>
                </a:p>
              </p:txBody>
            </p:sp>
            <p:pic>
              <p:nvPicPr>
                <p:cNvPr id="142" name="Picture 869" descr="scre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 name="Freeform 870"/>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44" name="Freeform 871"/>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45" name="Freeform 872"/>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46" name="Freeform 873"/>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47" name="Freeform 874"/>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48" name="Freeform 875"/>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149" name="Group 876"/>
                <p:cNvGrpSpPr>
                  <a:grpSpLocks/>
                </p:cNvGrpSpPr>
                <p:nvPr/>
              </p:nvGrpSpPr>
              <p:grpSpPr bwMode="auto">
                <a:xfrm>
                  <a:off x="1709" y="3008"/>
                  <a:ext cx="507" cy="234"/>
                  <a:chOff x="1740" y="2642"/>
                  <a:chExt cx="752" cy="327"/>
                </a:xfrm>
              </p:grpSpPr>
              <p:sp>
                <p:nvSpPr>
                  <p:cNvPr id="156" name="Freeform 87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57" name="Freeform 87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58" name="Freeform 87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59" name="Freeform 88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60" name="Freeform 88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61" name="Freeform 88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150" name="Freeform 883"/>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51" name="Freeform 884"/>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52" name="Freeform 885"/>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53" name="Freeform 886"/>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54" name="Freeform 887"/>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55" name="Freeform 888"/>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grpSp>
            <p:nvGrpSpPr>
              <p:cNvPr id="64" name="Group 889"/>
              <p:cNvGrpSpPr>
                <a:grpSpLocks/>
              </p:cNvGrpSpPr>
              <p:nvPr/>
            </p:nvGrpSpPr>
            <p:grpSpPr bwMode="auto">
              <a:xfrm>
                <a:off x="4329" y="3456"/>
                <a:ext cx="299" cy="257"/>
                <a:chOff x="877" y="1008"/>
                <a:chExt cx="2747" cy="2591"/>
              </a:xfrm>
            </p:grpSpPr>
            <p:pic>
              <p:nvPicPr>
                <p:cNvPr id="116" name="Picture 890" descr="antenna_stylize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91" descr="laptop_keyboard"/>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Freeform 892"/>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sz="1350"/>
                </a:p>
              </p:txBody>
            </p:sp>
            <p:pic>
              <p:nvPicPr>
                <p:cNvPr id="119" name="Picture 893" descr="screen"/>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Freeform 894"/>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21" name="Freeform 895"/>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22" name="Freeform 896"/>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23" name="Freeform 897"/>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24" name="Freeform 898"/>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25" name="Freeform 899"/>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126" name="Group 900"/>
                <p:cNvGrpSpPr>
                  <a:grpSpLocks/>
                </p:cNvGrpSpPr>
                <p:nvPr/>
              </p:nvGrpSpPr>
              <p:grpSpPr bwMode="auto">
                <a:xfrm>
                  <a:off x="1709" y="3008"/>
                  <a:ext cx="507" cy="234"/>
                  <a:chOff x="1740" y="2642"/>
                  <a:chExt cx="752" cy="327"/>
                </a:xfrm>
              </p:grpSpPr>
              <p:sp>
                <p:nvSpPr>
                  <p:cNvPr id="133" name="Freeform 90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34" name="Freeform 90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35" name="Freeform 90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36" name="Freeform 90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37" name="Freeform 90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38" name="Freeform 90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127" name="Freeform 907"/>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28" name="Freeform 908"/>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29" name="Freeform 909"/>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30" name="Freeform 910"/>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31" name="Freeform 911"/>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32" name="Freeform 912"/>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grpSp>
            <p:nvGrpSpPr>
              <p:cNvPr id="65" name="Group 913"/>
              <p:cNvGrpSpPr>
                <a:grpSpLocks/>
              </p:cNvGrpSpPr>
              <p:nvPr/>
            </p:nvGrpSpPr>
            <p:grpSpPr bwMode="auto">
              <a:xfrm>
                <a:off x="3503" y="1916"/>
                <a:ext cx="280" cy="257"/>
                <a:chOff x="877" y="1008"/>
                <a:chExt cx="2747" cy="2591"/>
              </a:xfrm>
            </p:grpSpPr>
            <p:pic>
              <p:nvPicPr>
                <p:cNvPr id="93" name="Picture 914" descr="antenna_stylized"/>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915" descr="laptop_keyboard"/>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Freeform 916"/>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sz="1350"/>
                </a:p>
              </p:txBody>
            </p:sp>
            <p:pic>
              <p:nvPicPr>
                <p:cNvPr id="96" name="Picture 917" descr="screen"/>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Freeform 918"/>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8" name="Freeform 919"/>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9" name="Freeform 920"/>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00" name="Freeform 921"/>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01" name="Freeform 922"/>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02" name="Freeform 923"/>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103" name="Group 924"/>
                <p:cNvGrpSpPr>
                  <a:grpSpLocks/>
                </p:cNvGrpSpPr>
                <p:nvPr/>
              </p:nvGrpSpPr>
              <p:grpSpPr bwMode="auto">
                <a:xfrm>
                  <a:off x="1709" y="3008"/>
                  <a:ext cx="507" cy="234"/>
                  <a:chOff x="1740" y="2642"/>
                  <a:chExt cx="752" cy="327"/>
                </a:xfrm>
              </p:grpSpPr>
              <p:sp>
                <p:nvSpPr>
                  <p:cNvPr id="110" name="Freeform 925"/>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11" name="Freeform 926"/>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12" name="Freeform 927"/>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13" name="Freeform 928"/>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14" name="Freeform 929"/>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15" name="Freeform 930"/>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104" name="Freeform 931"/>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05" name="Freeform 932"/>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06" name="Freeform 933"/>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07" name="Freeform 934"/>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08" name="Freeform 935"/>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09" name="Freeform 936"/>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grpSp>
            <p:nvGrpSpPr>
              <p:cNvPr id="66" name="Group 937"/>
              <p:cNvGrpSpPr>
                <a:grpSpLocks/>
              </p:cNvGrpSpPr>
              <p:nvPr/>
            </p:nvGrpSpPr>
            <p:grpSpPr bwMode="auto">
              <a:xfrm flipH="1">
                <a:off x="3742" y="2030"/>
                <a:ext cx="261" cy="235"/>
                <a:chOff x="2839" y="3501"/>
                <a:chExt cx="755" cy="803"/>
              </a:xfrm>
            </p:grpSpPr>
            <p:pic>
              <p:nvPicPr>
                <p:cNvPr id="91" name="Picture 938" descr="desktop_computer_stylized_mediu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Freeform 93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sz="1350"/>
                </a:p>
              </p:txBody>
            </p:sp>
          </p:grpSp>
          <p:grpSp>
            <p:nvGrpSpPr>
              <p:cNvPr id="67" name="Group 940"/>
              <p:cNvGrpSpPr>
                <a:grpSpLocks/>
              </p:cNvGrpSpPr>
              <p:nvPr/>
            </p:nvGrpSpPr>
            <p:grpSpPr bwMode="auto">
              <a:xfrm>
                <a:off x="4603" y="3416"/>
                <a:ext cx="299" cy="257"/>
                <a:chOff x="877" y="1008"/>
                <a:chExt cx="2747" cy="2591"/>
              </a:xfrm>
            </p:grpSpPr>
            <p:pic>
              <p:nvPicPr>
                <p:cNvPr id="68" name="Picture 941" descr="antenna_stylize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942" descr="laptop_keyboard"/>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Freeform 943"/>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sz="1350"/>
                </a:p>
              </p:txBody>
            </p:sp>
            <p:pic>
              <p:nvPicPr>
                <p:cNvPr id="71" name="Picture 944" descr="screen"/>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Freeform 945"/>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73" name="Freeform 946"/>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74" name="Freeform 947"/>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75" name="Freeform 948"/>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76" name="Freeform 949"/>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77" name="Freeform 950"/>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78" name="Group 951"/>
                <p:cNvGrpSpPr>
                  <a:grpSpLocks/>
                </p:cNvGrpSpPr>
                <p:nvPr/>
              </p:nvGrpSpPr>
              <p:grpSpPr bwMode="auto">
                <a:xfrm>
                  <a:off x="1709" y="3008"/>
                  <a:ext cx="507" cy="234"/>
                  <a:chOff x="1740" y="2642"/>
                  <a:chExt cx="752" cy="327"/>
                </a:xfrm>
              </p:grpSpPr>
              <p:sp>
                <p:nvSpPr>
                  <p:cNvPr id="85" name="Freeform 95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6" name="Freeform 95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7" name="Freeform 95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8" name="Freeform 95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9" name="Freeform 95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0" name="Freeform 95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79" name="Freeform 958"/>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0" name="Freeform 959"/>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1" name="Freeform 960"/>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2" name="Freeform 961"/>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3" name="Freeform 962"/>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4" name="Freeform 963"/>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grpSp>
        <p:sp>
          <p:nvSpPr>
            <p:cNvPr id="384" name="Text Box 803"/>
            <p:cNvSpPr txBox="1">
              <a:spLocks noChangeArrowheads="1"/>
            </p:cNvSpPr>
            <p:nvPr/>
          </p:nvSpPr>
          <p:spPr bwMode="auto">
            <a:xfrm>
              <a:off x="6143402" y="1053223"/>
              <a:ext cx="1629583" cy="400110"/>
            </a:xfrm>
            <a:prstGeom prst="rect">
              <a:avLst/>
            </a:prstGeom>
            <a:solidFill>
              <a:srgbClr val="FFFF99"/>
            </a:solidFill>
            <a:ln>
              <a:solidFill>
                <a:schemeClr val="tx2">
                  <a:lumMod val="40000"/>
                  <a:lumOff val="60000"/>
                </a:schemeClr>
              </a:solidFill>
            </a:ln>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zh-CN" sz="2000" dirty="0">
                  <a:solidFill>
                    <a:srgbClr val="CC0000"/>
                  </a:solidFill>
                  <a:latin typeface="Arial" panose="020B0604020202020204" pitchFamily="34" charset="0"/>
                </a:rPr>
                <a:t>client/server</a:t>
              </a:r>
            </a:p>
          </p:txBody>
        </p:sp>
      </p:grpSp>
      <p:sp>
        <p:nvSpPr>
          <p:cNvPr id="2" name="标题 1"/>
          <p:cNvSpPr>
            <a:spLocks noGrp="1"/>
          </p:cNvSpPr>
          <p:nvPr>
            <p:ph type="title"/>
          </p:nvPr>
        </p:nvSpPr>
        <p:spPr/>
        <p:txBody>
          <a:bodyPr>
            <a:normAutofit/>
          </a:bodyPr>
          <a:lstStyle/>
          <a:p>
            <a:r>
              <a:rPr lang="en-US" altLang="zh-CN" dirty="0" smtClean="0"/>
              <a:t>2.1 </a:t>
            </a:r>
            <a:r>
              <a:rPr lang="zh-CN" altLang="en-US" dirty="0" smtClean="0"/>
              <a:t>客户</a:t>
            </a:r>
            <a:r>
              <a:rPr lang="en-US" altLang="zh-CN" dirty="0" smtClean="0"/>
              <a:t>/</a:t>
            </a:r>
            <a:r>
              <a:rPr lang="zh-CN" altLang="en-US" dirty="0" smtClean="0"/>
              <a:t>服务器体系结构</a:t>
            </a:r>
            <a:endParaRPr lang="zh-CN" altLang="en-US" dirty="0"/>
          </a:p>
        </p:txBody>
      </p:sp>
      <p:sp>
        <p:nvSpPr>
          <p:cNvPr id="3" name="内容占位符 2"/>
          <p:cNvSpPr>
            <a:spLocks noGrp="1"/>
          </p:cNvSpPr>
          <p:nvPr>
            <p:ph idx="1"/>
          </p:nvPr>
        </p:nvSpPr>
        <p:spPr>
          <a:xfrm>
            <a:off x="330200" y="995680"/>
            <a:ext cx="5057482" cy="5242560"/>
          </a:xfrm>
        </p:spPr>
        <p:txBody>
          <a:bodyPr>
            <a:normAutofit/>
          </a:bodyPr>
          <a:lstStyle/>
          <a:p>
            <a:r>
              <a:rPr lang="zh-CN" altLang="en-US" dirty="0" smtClean="0"/>
              <a:t>服务器</a:t>
            </a:r>
            <a:endParaRPr lang="en-US" altLang="zh-CN" dirty="0" smtClean="0"/>
          </a:p>
          <a:p>
            <a:pPr lvl="1"/>
            <a:r>
              <a:rPr lang="zh-CN" altLang="en-US" dirty="0" smtClean="0"/>
              <a:t>总是在线</a:t>
            </a:r>
            <a:endParaRPr lang="en-US" altLang="zh-CN" dirty="0" smtClean="0"/>
          </a:p>
          <a:p>
            <a:pPr lvl="1"/>
            <a:r>
              <a:rPr lang="zh-CN" altLang="en-US" dirty="0" smtClean="0"/>
              <a:t>具有固定的</a:t>
            </a:r>
            <a:r>
              <a:rPr lang="en-US" altLang="zh-CN" dirty="0" smtClean="0"/>
              <a:t>IP</a:t>
            </a:r>
            <a:r>
              <a:rPr lang="zh-CN" altLang="en-US" dirty="0" smtClean="0"/>
              <a:t>地址</a:t>
            </a:r>
            <a:endParaRPr lang="en-US" altLang="zh-CN" dirty="0" smtClean="0"/>
          </a:p>
          <a:p>
            <a:pPr lvl="1"/>
            <a:r>
              <a:rPr lang="zh-CN" altLang="en-US" dirty="0" smtClean="0"/>
              <a:t>可通过数据中心进行扩展</a:t>
            </a:r>
            <a:endParaRPr lang="en-US" altLang="zh-CN" dirty="0" smtClean="0"/>
          </a:p>
          <a:p>
            <a:r>
              <a:rPr lang="zh-CN" altLang="en-US" dirty="0" smtClean="0"/>
              <a:t>客户端</a:t>
            </a:r>
            <a:endParaRPr lang="en-US" altLang="zh-CN" dirty="0" smtClean="0"/>
          </a:p>
          <a:p>
            <a:pPr lvl="1"/>
            <a:r>
              <a:rPr lang="zh-CN" altLang="en-US" dirty="0" smtClean="0"/>
              <a:t>与服务器进行通信</a:t>
            </a:r>
            <a:endParaRPr lang="en-US" altLang="zh-CN" dirty="0" smtClean="0"/>
          </a:p>
          <a:p>
            <a:pPr lvl="1"/>
            <a:r>
              <a:rPr lang="zh-CN" altLang="en-US" dirty="0" smtClean="0"/>
              <a:t>可以是间歇性在线连接</a:t>
            </a:r>
            <a:endParaRPr lang="en-US" altLang="zh-CN" dirty="0" smtClean="0"/>
          </a:p>
          <a:p>
            <a:pPr lvl="1"/>
            <a:r>
              <a:rPr lang="zh-CN" altLang="en-US" dirty="0" smtClean="0"/>
              <a:t>可以具有动态</a:t>
            </a:r>
            <a:r>
              <a:rPr lang="en-US" altLang="zh-CN" dirty="0" smtClean="0"/>
              <a:t>IP</a:t>
            </a:r>
            <a:r>
              <a:rPr lang="zh-CN" altLang="en-US" dirty="0" smtClean="0"/>
              <a:t>地址</a:t>
            </a:r>
            <a:endParaRPr lang="en-US" altLang="zh-CN" dirty="0" smtClean="0"/>
          </a:p>
          <a:p>
            <a:pPr lvl="1"/>
            <a:r>
              <a:rPr lang="zh-CN" altLang="en-US" dirty="0" smtClean="0"/>
              <a:t>客户端彼此之间不直接通信</a:t>
            </a:r>
            <a:endParaRPr lang="zh-CN" altLang="en-US" dirty="0"/>
          </a:p>
        </p:txBody>
      </p:sp>
      <p:sp>
        <p:nvSpPr>
          <p:cNvPr id="382" name="Line 913"/>
          <p:cNvSpPr>
            <a:spLocks noChangeShapeType="1"/>
          </p:cNvSpPr>
          <p:nvPr/>
        </p:nvSpPr>
        <p:spPr bwMode="auto">
          <a:xfrm>
            <a:off x="6085176" y="3547938"/>
            <a:ext cx="2096774" cy="1846677"/>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383" name="Line 800"/>
          <p:cNvSpPr>
            <a:spLocks noChangeShapeType="1"/>
          </p:cNvSpPr>
          <p:nvPr/>
        </p:nvSpPr>
        <p:spPr bwMode="auto">
          <a:xfrm>
            <a:off x="7071382" y="2146124"/>
            <a:ext cx="1501571" cy="2933384"/>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Tree>
    <p:extLst>
      <p:ext uri="{BB962C8B-B14F-4D97-AF65-F5344CB8AC3E}">
        <p14:creationId xmlns:p14="http://schemas.microsoft.com/office/powerpoint/2010/main" val="119377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up)">
                                      <p:cBhvr>
                                        <p:cTn id="31" dur="500"/>
                                        <p:tgtEl>
                                          <p:spTgt spid="3">
                                            <p:txEl>
                                              <p:pRg st="6" end="6"/>
                                            </p:txEl>
                                          </p:spTgt>
                                        </p:tgtEl>
                                      </p:cBhvr>
                                    </p:animEffect>
                                  </p:childTnLst>
                                </p:cTn>
                              </p:par>
                            </p:childTnLst>
                          </p:cTn>
                        </p:par>
                        <p:par>
                          <p:cTn id="32" fill="hold">
                            <p:stCondLst>
                              <p:cond delay="7000"/>
                            </p:stCondLst>
                            <p:childTnLst>
                              <p:par>
                                <p:cTn id="33" presetID="22" presetClass="entr" presetSubtype="1" fill="hold" nodeType="afterEffect">
                                  <p:stCondLst>
                                    <p:cond delay="50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up)">
                                      <p:cBhvr>
                                        <p:cTn id="35" dur="500"/>
                                        <p:tgtEl>
                                          <p:spTgt spid="3">
                                            <p:txEl>
                                              <p:pRg st="7" end="7"/>
                                            </p:txEl>
                                          </p:spTgt>
                                        </p:tgtEl>
                                      </p:cBhvr>
                                    </p:animEffect>
                                  </p:childTnLst>
                                </p:cTn>
                              </p:par>
                            </p:childTnLst>
                          </p:cTn>
                        </p:par>
                        <p:par>
                          <p:cTn id="36" fill="hold">
                            <p:stCondLst>
                              <p:cond delay="8000"/>
                            </p:stCondLst>
                            <p:childTnLst>
                              <p:par>
                                <p:cTn id="37" presetID="22" presetClass="entr" presetSubtype="1" fill="hold" nodeType="afterEffect">
                                  <p:stCondLst>
                                    <p:cond delay="50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up)">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85"/>
                                        </p:tgtEl>
                                        <p:attrNameLst>
                                          <p:attrName>style.visibility</p:attrName>
                                        </p:attrNameLst>
                                      </p:cBhvr>
                                      <p:to>
                                        <p:strVal val="visible"/>
                                      </p:to>
                                    </p:set>
                                    <p:anim calcmode="lin" valueType="num">
                                      <p:cBhvr>
                                        <p:cTn id="44" dur="500" fill="hold"/>
                                        <p:tgtEl>
                                          <p:spTgt spid="385"/>
                                        </p:tgtEl>
                                        <p:attrNameLst>
                                          <p:attrName>ppt_w</p:attrName>
                                        </p:attrNameLst>
                                      </p:cBhvr>
                                      <p:tavLst>
                                        <p:tav tm="0">
                                          <p:val>
                                            <p:fltVal val="0"/>
                                          </p:val>
                                        </p:tav>
                                        <p:tav tm="100000">
                                          <p:val>
                                            <p:strVal val="#ppt_w"/>
                                          </p:val>
                                        </p:tav>
                                      </p:tavLst>
                                    </p:anim>
                                    <p:anim calcmode="lin" valueType="num">
                                      <p:cBhvr>
                                        <p:cTn id="45" dur="500" fill="hold"/>
                                        <p:tgtEl>
                                          <p:spTgt spid="385"/>
                                        </p:tgtEl>
                                        <p:attrNameLst>
                                          <p:attrName>ppt_h</p:attrName>
                                        </p:attrNameLst>
                                      </p:cBhvr>
                                      <p:tavLst>
                                        <p:tav tm="0">
                                          <p:val>
                                            <p:fltVal val="0"/>
                                          </p:val>
                                        </p:tav>
                                        <p:tav tm="100000">
                                          <p:val>
                                            <p:strVal val="#ppt_h"/>
                                          </p:val>
                                        </p:tav>
                                      </p:tavLst>
                                    </p:anim>
                                    <p:animEffect transition="in" filter="fade">
                                      <p:cBhvr>
                                        <p:cTn id="46" dur="500"/>
                                        <p:tgtEl>
                                          <p:spTgt spid="385"/>
                                        </p:tgtEl>
                                      </p:cBhvr>
                                    </p:animEffect>
                                  </p:childTnLst>
                                </p:cTn>
                              </p:par>
                            </p:childTnLst>
                          </p:cTn>
                        </p:par>
                        <p:par>
                          <p:cTn id="47" fill="hold">
                            <p:stCondLst>
                              <p:cond delay="500"/>
                            </p:stCondLst>
                            <p:childTnLst>
                              <p:par>
                                <p:cTn id="48" presetID="22" presetClass="entr" presetSubtype="1" fill="hold" grpId="0" nodeType="afterEffect">
                                  <p:stCondLst>
                                    <p:cond delay="500"/>
                                  </p:stCondLst>
                                  <p:childTnLst>
                                    <p:set>
                                      <p:cBhvr>
                                        <p:cTn id="49" dur="1" fill="hold">
                                          <p:stCondLst>
                                            <p:cond delay="0"/>
                                          </p:stCondLst>
                                        </p:cTn>
                                        <p:tgtEl>
                                          <p:spTgt spid="383"/>
                                        </p:tgtEl>
                                        <p:attrNameLst>
                                          <p:attrName>style.visibility</p:attrName>
                                        </p:attrNameLst>
                                      </p:cBhvr>
                                      <p:to>
                                        <p:strVal val="visible"/>
                                      </p:to>
                                    </p:set>
                                    <p:animEffect transition="in" filter="wipe(up)">
                                      <p:cBhvr>
                                        <p:cTn id="50" dur="500"/>
                                        <p:tgtEl>
                                          <p:spTgt spid="383"/>
                                        </p:tgtEl>
                                      </p:cBhvr>
                                    </p:animEffect>
                                  </p:childTnLst>
                                </p:cTn>
                              </p:par>
                            </p:childTnLst>
                          </p:cTn>
                        </p:par>
                        <p:par>
                          <p:cTn id="51" fill="hold">
                            <p:stCondLst>
                              <p:cond delay="1500"/>
                            </p:stCondLst>
                            <p:childTnLst>
                              <p:par>
                                <p:cTn id="52" presetID="22" presetClass="entr" presetSubtype="1" fill="hold" grpId="0" nodeType="afterEffect">
                                  <p:stCondLst>
                                    <p:cond delay="250"/>
                                  </p:stCondLst>
                                  <p:childTnLst>
                                    <p:set>
                                      <p:cBhvr>
                                        <p:cTn id="53" dur="1" fill="hold">
                                          <p:stCondLst>
                                            <p:cond delay="0"/>
                                          </p:stCondLst>
                                        </p:cTn>
                                        <p:tgtEl>
                                          <p:spTgt spid="382"/>
                                        </p:tgtEl>
                                        <p:attrNameLst>
                                          <p:attrName>style.visibility</p:attrName>
                                        </p:attrNameLst>
                                      </p:cBhvr>
                                      <p:to>
                                        <p:strVal val="visible"/>
                                      </p:to>
                                    </p:set>
                                    <p:animEffect transition="in" filter="wipe(up)">
                                      <p:cBhvr>
                                        <p:cTn id="54" dur="500"/>
                                        <p:tgtEl>
                                          <p:spTgt spid="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 grpId="0" animBg="1"/>
      <p:bldP spid="38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Line 5"/>
          <p:cNvSpPr>
            <a:spLocks noChangeShapeType="1"/>
          </p:cNvSpPr>
          <p:nvPr/>
        </p:nvSpPr>
        <p:spPr bwMode="auto">
          <a:xfrm>
            <a:off x="1284355" y="3221053"/>
            <a:ext cx="0" cy="38979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01060" name="Line 6"/>
          <p:cNvSpPr>
            <a:spLocks noChangeShapeType="1"/>
          </p:cNvSpPr>
          <p:nvPr/>
        </p:nvSpPr>
        <p:spPr bwMode="auto">
          <a:xfrm flipV="1">
            <a:off x="3575120" y="4000637"/>
            <a:ext cx="486568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pic>
        <p:nvPicPr>
          <p:cNvPr id="301061"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819" y="2929441"/>
            <a:ext cx="871537" cy="146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1062" name="Text Box 8"/>
          <p:cNvSpPr txBox="1">
            <a:spLocks noChangeArrowheads="1"/>
          </p:cNvSpPr>
          <p:nvPr/>
        </p:nvSpPr>
        <p:spPr bwMode="auto">
          <a:xfrm>
            <a:off x="58806" y="1966684"/>
            <a:ext cx="659155"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846" b="1">
                <a:solidFill>
                  <a:srgbClr val="000099"/>
                </a:solidFill>
                <a:latin typeface="Arial" charset="0"/>
                <a:ea typeface="黑体" pitchFamily="49" charset="-122"/>
              </a:rPr>
              <a:t>主机</a:t>
            </a:r>
          </a:p>
        </p:txBody>
      </p:sp>
      <p:sp>
        <p:nvSpPr>
          <p:cNvPr id="301063" name="Text Box 9"/>
          <p:cNvSpPr txBox="1">
            <a:spLocks noChangeArrowheads="1"/>
          </p:cNvSpPr>
          <p:nvPr/>
        </p:nvSpPr>
        <p:spPr bwMode="auto">
          <a:xfrm>
            <a:off x="8246606" y="2350615"/>
            <a:ext cx="896400"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846" b="1">
                <a:solidFill>
                  <a:srgbClr val="000099"/>
                </a:solidFill>
                <a:latin typeface="Arial" charset="0"/>
                <a:ea typeface="黑体" pitchFamily="49" charset="-122"/>
              </a:rPr>
              <a:t>DHCP</a:t>
            </a:r>
          </a:p>
          <a:p>
            <a:pPr algn="ctr" eaLnBrk="1" hangingPunct="1"/>
            <a:r>
              <a:rPr kumimoji="1" lang="zh-CN" altLang="en-US" sz="1846" b="1">
                <a:solidFill>
                  <a:srgbClr val="000099"/>
                </a:solidFill>
                <a:latin typeface="Arial" charset="0"/>
                <a:ea typeface="黑体" pitchFamily="49" charset="-122"/>
              </a:rPr>
              <a:t>服务器</a:t>
            </a:r>
          </a:p>
        </p:txBody>
      </p:sp>
      <p:grpSp>
        <p:nvGrpSpPr>
          <p:cNvPr id="301064" name="Group 10"/>
          <p:cNvGrpSpPr>
            <a:grpSpLocks/>
          </p:cNvGrpSpPr>
          <p:nvPr/>
        </p:nvGrpSpPr>
        <p:grpSpPr bwMode="auto">
          <a:xfrm>
            <a:off x="6342131" y="3317768"/>
            <a:ext cx="1465263" cy="1302727"/>
            <a:chOff x="3204" y="2684"/>
            <a:chExt cx="1080" cy="854"/>
          </a:xfrm>
        </p:grpSpPr>
        <p:sp>
          <p:nvSpPr>
            <p:cNvPr id="301084" name="Oval 11"/>
            <p:cNvSpPr>
              <a:spLocks noChangeArrowheads="1"/>
            </p:cNvSpPr>
            <p:nvPr/>
          </p:nvSpPr>
          <p:spPr bwMode="auto">
            <a:xfrm>
              <a:off x="3457" y="2684"/>
              <a:ext cx="464" cy="228"/>
            </a:xfrm>
            <a:prstGeom prst="ellipse">
              <a:avLst/>
            </a:prstGeom>
            <a:solidFill>
              <a:srgbClr val="EAEAEA"/>
            </a:solidFill>
            <a:ln w="12700">
              <a:solidFill>
                <a:srgbClr val="000000"/>
              </a:solidFill>
              <a:round/>
              <a:headEnd/>
              <a:tailEnd/>
            </a:ln>
          </p:spPr>
          <p:txBody>
            <a:bodyPr/>
            <a:lstStyle/>
            <a:p>
              <a:pPr eaLnBrk="1" hangingPunct="1"/>
              <a:endParaRPr lang="zh-CN" altLang="en-US" sz="1662" b="1">
                <a:solidFill>
                  <a:srgbClr val="000099"/>
                </a:solidFill>
              </a:endParaRPr>
            </a:p>
          </p:txBody>
        </p:sp>
        <p:sp>
          <p:nvSpPr>
            <p:cNvPr id="301085" name="Freeform 12"/>
            <p:cNvSpPr>
              <a:spLocks/>
            </p:cNvSpPr>
            <p:nvPr/>
          </p:nvSpPr>
          <p:spPr bwMode="auto">
            <a:xfrm>
              <a:off x="3853" y="2753"/>
              <a:ext cx="312" cy="202"/>
            </a:xfrm>
            <a:custGeom>
              <a:avLst/>
              <a:gdLst>
                <a:gd name="T0" fmla="*/ 182 w 312"/>
                <a:gd name="T1" fmla="*/ 10 h 202"/>
                <a:gd name="T2" fmla="*/ 150 w 312"/>
                <a:gd name="T3" fmla="*/ 4 h 202"/>
                <a:gd name="T4" fmla="*/ 119 w 312"/>
                <a:gd name="T5" fmla="*/ 0 h 202"/>
                <a:gd name="T6" fmla="*/ 91 w 312"/>
                <a:gd name="T7" fmla="*/ 2 h 202"/>
                <a:gd name="T8" fmla="*/ 67 w 312"/>
                <a:gd name="T9" fmla="*/ 8 h 202"/>
                <a:gd name="T10" fmla="*/ 44 w 312"/>
                <a:gd name="T11" fmla="*/ 16 h 202"/>
                <a:gd name="T12" fmla="*/ 25 w 312"/>
                <a:gd name="T13" fmla="*/ 29 h 202"/>
                <a:gd name="T14" fmla="*/ 12 w 312"/>
                <a:gd name="T15" fmla="*/ 44 h 202"/>
                <a:gd name="T16" fmla="*/ 2 w 312"/>
                <a:gd name="T17" fmla="*/ 61 h 202"/>
                <a:gd name="T18" fmla="*/ 0 w 312"/>
                <a:gd name="T19" fmla="*/ 80 h 202"/>
                <a:gd name="T20" fmla="*/ 6 w 312"/>
                <a:gd name="T21" fmla="*/ 99 h 202"/>
                <a:gd name="T22" fmla="*/ 16 w 312"/>
                <a:gd name="T23" fmla="*/ 117 h 202"/>
                <a:gd name="T24" fmla="*/ 31 w 312"/>
                <a:gd name="T25" fmla="*/ 136 h 202"/>
                <a:gd name="T26" fmla="*/ 51 w 312"/>
                <a:gd name="T27" fmla="*/ 153 h 202"/>
                <a:gd name="T28" fmla="*/ 74 w 312"/>
                <a:gd name="T29" fmla="*/ 170 h 202"/>
                <a:gd name="T30" fmla="*/ 102 w 312"/>
                <a:gd name="T31" fmla="*/ 183 h 202"/>
                <a:gd name="T32" fmla="*/ 133 w 312"/>
                <a:gd name="T33" fmla="*/ 193 h 202"/>
                <a:gd name="T34" fmla="*/ 165 w 312"/>
                <a:gd name="T35" fmla="*/ 199 h 202"/>
                <a:gd name="T36" fmla="*/ 195 w 312"/>
                <a:gd name="T37" fmla="*/ 202 h 202"/>
                <a:gd name="T38" fmla="*/ 223 w 312"/>
                <a:gd name="T39" fmla="*/ 200 h 202"/>
                <a:gd name="T40" fmla="*/ 248 w 312"/>
                <a:gd name="T41" fmla="*/ 195 h 202"/>
                <a:gd name="T42" fmla="*/ 271 w 312"/>
                <a:gd name="T43" fmla="*/ 187 h 202"/>
                <a:gd name="T44" fmla="*/ 289 w 312"/>
                <a:gd name="T45" fmla="*/ 174 h 202"/>
                <a:gd name="T46" fmla="*/ 303 w 312"/>
                <a:gd name="T47" fmla="*/ 159 h 202"/>
                <a:gd name="T48" fmla="*/ 310 w 312"/>
                <a:gd name="T49" fmla="*/ 142 h 202"/>
                <a:gd name="T50" fmla="*/ 312 w 312"/>
                <a:gd name="T51" fmla="*/ 123 h 202"/>
                <a:gd name="T52" fmla="*/ 308 w 312"/>
                <a:gd name="T53" fmla="*/ 104 h 202"/>
                <a:gd name="T54" fmla="*/ 297 w 312"/>
                <a:gd name="T55" fmla="*/ 85 h 202"/>
                <a:gd name="T56" fmla="*/ 284 w 312"/>
                <a:gd name="T57" fmla="*/ 66 h 202"/>
                <a:gd name="T58" fmla="*/ 263 w 312"/>
                <a:gd name="T59" fmla="*/ 50 h 202"/>
                <a:gd name="T60" fmla="*/ 240 w 312"/>
                <a:gd name="T61" fmla="*/ 33 h 202"/>
                <a:gd name="T62" fmla="*/ 212 w 312"/>
                <a:gd name="T63" fmla="*/ 19 h 202"/>
                <a:gd name="T64" fmla="*/ 182 w 312"/>
                <a:gd name="T65" fmla="*/ 10 h 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2" h="202">
                  <a:moveTo>
                    <a:pt x="182" y="10"/>
                  </a:moveTo>
                  <a:lnTo>
                    <a:pt x="150" y="4"/>
                  </a:lnTo>
                  <a:lnTo>
                    <a:pt x="119" y="0"/>
                  </a:lnTo>
                  <a:lnTo>
                    <a:pt x="91" y="2"/>
                  </a:lnTo>
                  <a:lnTo>
                    <a:pt x="67" y="8"/>
                  </a:lnTo>
                  <a:lnTo>
                    <a:pt x="44" y="16"/>
                  </a:lnTo>
                  <a:lnTo>
                    <a:pt x="25" y="29"/>
                  </a:lnTo>
                  <a:lnTo>
                    <a:pt x="12" y="44"/>
                  </a:lnTo>
                  <a:lnTo>
                    <a:pt x="2" y="61"/>
                  </a:lnTo>
                  <a:lnTo>
                    <a:pt x="0" y="80"/>
                  </a:lnTo>
                  <a:lnTo>
                    <a:pt x="6" y="99"/>
                  </a:lnTo>
                  <a:lnTo>
                    <a:pt x="16" y="117"/>
                  </a:lnTo>
                  <a:lnTo>
                    <a:pt x="31" y="136"/>
                  </a:lnTo>
                  <a:lnTo>
                    <a:pt x="51" y="153"/>
                  </a:lnTo>
                  <a:lnTo>
                    <a:pt x="74" y="170"/>
                  </a:lnTo>
                  <a:lnTo>
                    <a:pt x="102" y="183"/>
                  </a:lnTo>
                  <a:lnTo>
                    <a:pt x="133" y="193"/>
                  </a:lnTo>
                  <a:lnTo>
                    <a:pt x="165" y="199"/>
                  </a:lnTo>
                  <a:lnTo>
                    <a:pt x="195" y="202"/>
                  </a:lnTo>
                  <a:lnTo>
                    <a:pt x="223" y="200"/>
                  </a:lnTo>
                  <a:lnTo>
                    <a:pt x="248" y="195"/>
                  </a:lnTo>
                  <a:lnTo>
                    <a:pt x="271" y="187"/>
                  </a:lnTo>
                  <a:lnTo>
                    <a:pt x="289" y="174"/>
                  </a:lnTo>
                  <a:lnTo>
                    <a:pt x="303" y="159"/>
                  </a:lnTo>
                  <a:lnTo>
                    <a:pt x="310" y="142"/>
                  </a:lnTo>
                  <a:lnTo>
                    <a:pt x="312" y="123"/>
                  </a:lnTo>
                  <a:lnTo>
                    <a:pt x="308" y="104"/>
                  </a:lnTo>
                  <a:lnTo>
                    <a:pt x="297" y="85"/>
                  </a:lnTo>
                  <a:lnTo>
                    <a:pt x="284" y="66"/>
                  </a:lnTo>
                  <a:lnTo>
                    <a:pt x="263" y="50"/>
                  </a:lnTo>
                  <a:lnTo>
                    <a:pt x="240" y="33"/>
                  </a:lnTo>
                  <a:lnTo>
                    <a:pt x="212" y="19"/>
                  </a:lnTo>
                  <a:lnTo>
                    <a:pt x="182" y="10"/>
                  </a:lnTo>
                  <a:close/>
                </a:path>
              </a:pathLst>
            </a:custGeom>
            <a:solidFill>
              <a:srgbClr val="EAEAEA"/>
            </a:solidFill>
            <a:ln w="12700">
              <a:solidFill>
                <a:srgbClr val="000000"/>
              </a:solidFill>
              <a:prstDash val="solid"/>
              <a:round/>
              <a:headEnd/>
              <a:tailEnd/>
            </a:ln>
          </p:spPr>
          <p:txBody>
            <a:bodyPr/>
            <a:lstStyle/>
            <a:p>
              <a:endParaRPr lang="zh-CN" altLang="en-US" sz="1662" b="1">
                <a:solidFill>
                  <a:srgbClr val="000099"/>
                </a:solidFill>
              </a:endParaRPr>
            </a:p>
          </p:txBody>
        </p:sp>
        <p:sp>
          <p:nvSpPr>
            <p:cNvPr id="301086" name="Freeform 13"/>
            <p:cNvSpPr>
              <a:spLocks/>
            </p:cNvSpPr>
            <p:nvPr/>
          </p:nvSpPr>
          <p:spPr bwMode="auto">
            <a:xfrm>
              <a:off x="4014" y="2946"/>
              <a:ext cx="270" cy="232"/>
            </a:xfrm>
            <a:custGeom>
              <a:avLst/>
              <a:gdLst>
                <a:gd name="T0" fmla="*/ 181 w 270"/>
                <a:gd name="T1" fmla="*/ 15 h 232"/>
                <a:gd name="T2" fmla="*/ 155 w 270"/>
                <a:gd name="T3" fmla="*/ 6 h 232"/>
                <a:gd name="T4" fmla="*/ 128 w 270"/>
                <a:gd name="T5" fmla="*/ 0 h 232"/>
                <a:gd name="T6" fmla="*/ 104 w 270"/>
                <a:gd name="T7" fmla="*/ 0 h 232"/>
                <a:gd name="T8" fmla="*/ 79 w 270"/>
                <a:gd name="T9" fmla="*/ 4 h 232"/>
                <a:gd name="T10" fmla="*/ 57 w 270"/>
                <a:gd name="T11" fmla="*/ 11 h 232"/>
                <a:gd name="T12" fmla="*/ 38 w 270"/>
                <a:gd name="T13" fmla="*/ 23 h 232"/>
                <a:gd name="T14" fmla="*/ 21 w 270"/>
                <a:gd name="T15" fmla="*/ 38 h 232"/>
                <a:gd name="T16" fmla="*/ 9 w 270"/>
                <a:gd name="T17" fmla="*/ 56 h 232"/>
                <a:gd name="T18" fmla="*/ 2 w 270"/>
                <a:gd name="T19" fmla="*/ 79 h 232"/>
                <a:gd name="T20" fmla="*/ 0 w 270"/>
                <a:gd name="T21" fmla="*/ 100 h 232"/>
                <a:gd name="T22" fmla="*/ 4 w 270"/>
                <a:gd name="T23" fmla="*/ 123 h 232"/>
                <a:gd name="T24" fmla="*/ 13 w 270"/>
                <a:gd name="T25" fmla="*/ 145 h 232"/>
                <a:gd name="T26" fmla="*/ 26 w 270"/>
                <a:gd name="T27" fmla="*/ 166 h 232"/>
                <a:gd name="T28" fmla="*/ 43 w 270"/>
                <a:gd name="T29" fmla="*/ 185 h 232"/>
                <a:gd name="T30" fmla="*/ 64 w 270"/>
                <a:gd name="T31" fmla="*/ 202 h 232"/>
                <a:gd name="T32" fmla="*/ 89 w 270"/>
                <a:gd name="T33" fmla="*/ 217 h 232"/>
                <a:gd name="T34" fmla="*/ 115 w 270"/>
                <a:gd name="T35" fmla="*/ 226 h 232"/>
                <a:gd name="T36" fmla="*/ 142 w 270"/>
                <a:gd name="T37" fmla="*/ 232 h 232"/>
                <a:gd name="T38" fmla="*/ 166 w 270"/>
                <a:gd name="T39" fmla="*/ 232 h 232"/>
                <a:gd name="T40" fmla="*/ 191 w 270"/>
                <a:gd name="T41" fmla="*/ 228 h 232"/>
                <a:gd name="T42" fmla="*/ 213 w 270"/>
                <a:gd name="T43" fmla="*/ 221 h 232"/>
                <a:gd name="T44" fmla="*/ 232 w 270"/>
                <a:gd name="T45" fmla="*/ 209 h 232"/>
                <a:gd name="T46" fmla="*/ 249 w 270"/>
                <a:gd name="T47" fmla="*/ 194 h 232"/>
                <a:gd name="T48" fmla="*/ 261 w 270"/>
                <a:gd name="T49" fmla="*/ 175 h 232"/>
                <a:gd name="T50" fmla="*/ 268 w 270"/>
                <a:gd name="T51" fmla="*/ 155 h 232"/>
                <a:gd name="T52" fmla="*/ 270 w 270"/>
                <a:gd name="T53" fmla="*/ 132 h 232"/>
                <a:gd name="T54" fmla="*/ 266 w 270"/>
                <a:gd name="T55" fmla="*/ 109 h 232"/>
                <a:gd name="T56" fmla="*/ 257 w 270"/>
                <a:gd name="T57" fmla="*/ 87 h 232"/>
                <a:gd name="T58" fmla="*/ 244 w 270"/>
                <a:gd name="T59" fmla="*/ 66 h 232"/>
                <a:gd name="T60" fmla="*/ 227 w 270"/>
                <a:gd name="T61" fmla="*/ 47 h 232"/>
                <a:gd name="T62" fmla="*/ 206 w 270"/>
                <a:gd name="T63" fmla="*/ 30 h 232"/>
                <a:gd name="T64" fmla="*/ 181 w 270"/>
                <a:gd name="T65" fmla="*/ 15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0" h="232">
                  <a:moveTo>
                    <a:pt x="181" y="15"/>
                  </a:moveTo>
                  <a:lnTo>
                    <a:pt x="155" y="6"/>
                  </a:lnTo>
                  <a:lnTo>
                    <a:pt x="128" y="0"/>
                  </a:lnTo>
                  <a:lnTo>
                    <a:pt x="104" y="0"/>
                  </a:lnTo>
                  <a:lnTo>
                    <a:pt x="79" y="4"/>
                  </a:lnTo>
                  <a:lnTo>
                    <a:pt x="57" y="11"/>
                  </a:lnTo>
                  <a:lnTo>
                    <a:pt x="38" y="23"/>
                  </a:lnTo>
                  <a:lnTo>
                    <a:pt x="21" y="38"/>
                  </a:lnTo>
                  <a:lnTo>
                    <a:pt x="9" y="56"/>
                  </a:lnTo>
                  <a:lnTo>
                    <a:pt x="2" y="79"/>
                  </a:lnTo>
                  <a:lnTo>
                    <a:pt x="0" y="100"/>
                  </a:lnTo>
                  <a:lnTo>
                    <a:pt x="4" y="123"/>
                  </a:lnTo>
                  <a:lnTo>
                    <a:pt x="13" y="145"/>
                  </a:lnTo>
                  <a:lnTo>
                    <a:pt x="26" y="166"/>
                  </a:lnTo>
                  <a:lnTo>
                    <a:pt x="43" y="185"/>
                  </a:lnTo>
                  <a:lnTo>
                    <a:pt x="64" y="202"/>
                  </a:lnTo>
                  <a:lnTo>
                    <a:pt x="89" y="217"/>
                  </a:lnTo>
                  <a:lnTo>
                    <a:pt x="115" y="226"/>
                  </a:lnTo>
                  <a:lnTo>
                    <a:pt x="142" y="232"/>
                  </a:lnTo>
                  <a:lnTo>
                    <a:pt x="166" y="232"/>
                  </a:lnTo>
                  <a:lnTo>
                    <a:pt x="191" y="228"/>
                  </a:lnTo>
                  <a:lnTo>
                    <a:pt x="213" y="221"/>
                  </a:lnTo>
                  <a:lnTo>
                    <a:pt x="232" y="209"/>
                  </a:lnTo>
                  <a:lnTo>
                    <a:pt x="249" y="194"/>
                  </a:lnTo>
                  <a:lnTo>
                    <a:pt x="261" y="175"/>
                  </a:lnTo>
                  <a:lnTo>
                    <a:pt x="268" y="155"/>
                  </a:lnTo>
                  <a:lnTo>
                    <a:pt x="270" y="132"/>
                  </a:lnTo>
                  <a:lnTo>
                    <a:pt x="266" y="109"/>
                  </a:lnTo>
                  <a:lnTo>
                    <a:pt x="257" y="87"/>
                  </a:lnTo>
                  <a:lnTo>
                    <a:pt x="244" y="66"/>
                  </a:lnTo>
                  <a:lnTo>
                    <a:pt x="227" y="47"/>
                  </a:lnTo>
                  <a:lnTo>
                    <a:pt x="206" y="30"/>
                  </a:lnTo>
                  <a:lnTo>
                    <a:pt x="181" y="15"/>
                  </a:lnTo>
                  <a:close/>
                </a:path>
              </a:pathLst>
            </a:custGeom>
            <a:solidFill>
              <a:srgbClr val="EAEAEA"/>
            </a:solidFill>
            <a:ln w="12700">
              <a:solidFill>
                <a:srgbClr val="000000"/>
              </a:solidFill>
              <a:prstDash val="solid"/>
              <a:round/>
              <a:headEnd/>
              <a:tailEnd/>
            </a:ln>
          </p:spPr>
          <p:txBody>
            <a:bodyPr/>
            <a:lstStyle/>
            <a:p>
              <a:endParaRPr lang="zh-CN" altLang="en-US" sz="1662" b="1">
                <a:solidFill>
                  <a:srgbClr val="000099"/>
                </a:solidFill>
              </a:endParaRPr>
            </a:p>
          </p:txBody>
        </p:sp>
        <p:sp>
          <p:nvSpPr>
            <p:cNvPr id="301087" name="Freeform 14"/>
            <p:cNvSpPr>
              <a:spLocks/>
            </p:cNvSpPr>
            <p:nvPr/>
          </p:nvSpPr>
          <p:spPr bwMode="auto">
            <a:xfrm>
              <a:off x="3927" y="3165"/>
              <a:ext cx="325" cy="285"/>
            </a:xfrm>
            <a:custGeom>
              <a:avLst/>
              <a:gdLst>
                <a:gd name="T0" fmla="*/ 102 w 325"/>
                <a:gd name="T1" fmla="*/ 19 h 285"/>
                <a:gd name="T2" fmla="*/ 74 w 325"/>
                <a:gd name="T3" fmla="*/ 36 h 285"/>
                <a:gd name="T4" fmla="*/ 49 w 325"/>
                <a:gd name="T5" fmla="*/ 58 h 285"/>
                <a:gd name="T6" fmla="*/ 28 w 325"/>
                <a:gd name="T7" fmla="*/ 81 h 285"/>
                <a:gd name="T8" fmla="*/ 13 w 325"/>
                <a:gd name="T9" fmla="*/ 107 h 285"/>
                <a:gd name="T10" fmla="*/ 4 w 325"/>
                <a:gd name="T11" fmla="*/ 134 h 285"/>
                <a:gd name="T12" fmla="*/ 0 w 325"/>
                <a:gd name="T13" fmla="*/ 162 h 285"/>
                <a:gd name="T14" fmla="*/ 2 w 325"/>
                <a:gd name="T15" fmla="*/ 188 h 285"/>
                <a:gd name="T16" fmla="*/ 11 w 325"/>
                <a:gd name="T17" fmla="*/ 215 h 285"/>
                <a:gd name="T18" fmla="*/ 27 w 325"/>
                <a:gd name="T19" fmla="*/ 237 h 285"/>
                <a:gd name="T20" fmla="*/ 45 w 325"/>
                <a:gd name="T21" fmla="*/ 256 h 285"/>
                <a:gd name="T22" fmla="*/ 70 w 325"/>
                <a:gd name="T23" fmla="*/ 271 h 285"/>
                <a:gd name="T24" fmla="*/ 98 w 325"/>
                <a:gd name="T25" fmla="*/ 279 h 285"/>
                <a:gd name="T26" fmla="*/ 127 w 325"/>
                <a:gd name="T27" fmla="*/ 285 h 285"/>
                <a:gd name="T28" fmla="*/ 159 w 325"/>
                <a:gd name="T29" fmla="*/ 283 h 285"/>
                <a:gd name="T30" fmla="*/ 191 w 325"/>
                <a:gd name="T31" fmla="*/ 275 h 285"/>
                <a:gd name="T32" fmla="*/ 223 w 325"/>
                <a:gd name="T33" fmla="*/ 264 h 285"/>
                <a:gd name="T34" fmla="*/ 251 w 325"/>
                <a:gd name="T35" fmla="*/ 247 h 285"/>
                <a:gd name="T36" fmla="*/ 276 w 325"/>
                <a:gd name="T37" fmla="*/ 226 h 285"/>
                <a:gd name="T38" fmla="*/ 297 w 325"/>
                <a:gd name="T39" fmla="*/ 202 h 285"/>
                <a:gd name="T40" fmla="*/ 312 w 325"/>
                <a:gd name="T41" fmla="*/ 175 h 285"/>
                <a:gd name="T42" fmla="*/ 321 w 325"/>
                <a:gd name="T43" fmla="*/ 149 h 285"/>
                <a:gd name="T44" fmla="*/ 325 w 325"/>
                <a:gd name="T45" fmla="*/ 120 h 285"/>
                <a:gd name="T46" fmla="*/ 323 w 325"/>
                <a:gd name="T47" fmla="*/ 94 h 285"/>
                <a:gd name="T48" fmla="*/ 314 w 325"/>
                <a:gd name="T49" fmla="*/ 68 h 285"/>
                <a:gd name="T50" fmla="*/ 299 w 325"/>
                <a:gd name="T51" fmla="*/ 45 h 285"/>
                <a:gd name="T52" fmla="*/ 280 w 325"/>
                <a:gd name="T53" fmla="*/ 26 h 285"/>
                <a:gd name="T54" fmla="*/ 255 w 325"/>
                <a:gd name="T55" fmla="*/ 11 h 285"/>
                <a:gd name="T56" fmla="*/ 229 w 325"/>
                <a:gd name="T57" fmla="*/ 4 h 285"/>
                <a:gd name="T58" fmla="*/ 198 w 325"/>
                <a:gd name="T59" fmla="*/ 0 h 285"/>
                <a:gd name="T60" fmla="*/ 166 w 325"/>
                <a:gd name="T61" fmla="*/ 0 h 285"/>
                <a:gd name="T62" fmla="*/ 134 w 325"/>
                <a:gd name="T63" fmla="*/ 7 h 285"/>
                <a:gd name="T64" fmla="*/ 102 w 325"/>
                <a:gd name="T65" fmla="*/ 19 h 2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5" h="285">
                  <a:moveTo>
                    <a:pt x="102" y="19"/>
                  </a:moveTo>
                  <a:lnTo>
                    <a:pt x="74" y="36"/>
                  </a:lnTo>
                  <a:lnTo>
                    <a:pt x="49" y="58"/>
                  </a:lnTo>
                  <a:lnTo>
                    <a:pt x="28" y="81"/>
                  </a:lnTo>
                  <a:lnTo>
                    <a:pt x="13" y="107"/>
                  </a:lnTo>
                  <a:lnTo>
                    <a:pt x="4" y="134"/>
                  </a:lnTo>
                  <a:lnTo>
                    <a:pt x="0" y="162"/>
                  </a:lnTo>
                  <a:lnTo>
                    <a:pt x="2" y="188"/>
                  </a:lnTo>
                  <a:lnTo>
                    <a:pt x="11" y="215"/>
                  </a:lnTo>
                  <a:lnTo>
                    <a:pt x="27" y="237"/>
                  </a:lnTo>
                  <a:lnTo>
                    <a:pt x="45" y="256"/>
                  </a:lnTo>
                  <a:lnTo>
                    <a:pt x="70" y="271"/>
                  </a:lnTo>
                  <a:lnTo>
                    <a:pt x="98" y="279"/>
                  </a:lnTo>
                  <a:lnTo>
                    <a:pt x="127" y="285"/>
                  </a:lnTo>
                  <a:lnTo>
                    <a:pt x="159" y="283"/>
                  </a:lnTo>
                  <a:lnTo>
                    <a:pt x="191" y="275"/>
                  </a:lnTo>
                  <a:lnTo>
                    <a:pt x="223" y="264"/>
                  </a:lnTo>
                  <a:lnTo>
                    <a:pt x="251" y="247"/>
                  </a:lnTo>
                  <a:lnTo>
                    <a:pt x="276" y="226"/>
                  </a:lnTo>
                  <a:lnTo>
                    <a:pt x="297" y="202"/>
                  </a:lnTo>
                  <a:lnTo>
                    <a:pt x="312" y="175"/>
                  </a:lnTo>
                  <a:lnTo>
                    <a:pt x="321" y="149"/>
                  </a:lnTo>
                  <a:lnTo>
                    <a:pt x="325" y="120"/>
                  </a:lnTo>
                  <a:lnTo>
                    <a:pt x="323" y="94"/>
                  </a:lnTo>
                  <a:lnTo>
                    <a:pt x="314" y="68"/>
                  </a:lnTo>
                  <a:lnTo>
                    <a:pt x="299" y="45"/>
                  </a:lnTo>
                  <a:lnTo>
                    <a:pt x="280" y="26"/>
                  </a:lnTo>
                  <a:lnTo>
                    <a:pt x="255" y="11"/>
                  </a:lnTo>
                  <a:lnTo>
                    <a:pt x="229" y="4"/>
                  </a:lnTo>
                  <a:lnTo>
                    <a:pt x="198" y="0"/>
                  </a:lnTo>
                  <a:lnTo>
                    <a:pt x="166" y="0"/>
                  </a:lnTo>
                  <a:lnTo>
                    <a:pt x="134" y="7"/>
                  </a:lnTo>
                  <a:lnTo>
                    <a:pt x="102" y="19"/>
                  </a:lnTo>
                  <a:close/>
                </a:path>
              </a:pathLst>
            </a:custGeom>
            <a:solidFill>
              <a:srgbClr val="EAEAEA"/>
            </a:solidFill>
            <a:ln w="12700">
              <a:solidFill>
                <a:srgbClr val="000000"/>
              </a:solidFill>
              <a:prstDash val="solid"/>
              <a:round/>
              <a:headEnd/>
              <a:tailEnd/>
            </a:ln>
          </p:spPr>
          <p:txBody>
            <a:bodyPr/>
            <a:lstStyle/>
            <a:p>
              <a:endParaRPr lang="zh-CN" altLang="en-US" sz="1662" b="1">
                <a:solidFill>
                  <a:srgbClr val="000099"/>
                </a:solidFill>
              </a:endParaRPr>
            </a:p>
          </p:txBody>
        </p:sp>
        <p:sp>
          <p:nvSpPr>
            <p:cNvPr id="301088" name="Oval 15"/>
            <p:cNvSpPr>
              <a:spLocks noChangeArrowheads="1"/>
            </p:cNvSpPr>
            <p:nvPr/>
          </p:nvSpPr>
          <p:spPr bwMode="auto">
            <a:xfrm>
              <a:off x="3514" y="3201"/>
              <a:ext cx="538" cy="337"/>
            </a:xfrm>
            <a:prstGeom prst="ellipse">
              <a:avLst/>
            </a:prstGeom>
            <a:solidFill>
              <a:srgbClr val="EAEAEA"/>
            </a:solidFill>
            <a:ln w="12700">
              <a:solidFill>
                <a:srgbClr val="000000"/>
              </a:solidFill>
              <a:round/>
              <a:headEnd/>
              <a:tailEnd/>
            </a:ln>
          </p:spPr>
          <p:txBody>
            <a:bodyPr/>
            <a:lstStyle/>
            <a:p>
              <a:pPr eaLnBrk="1" hangingPunct="1"/>
              <a:endParaRPr lang="zh-CN" altLang="en-US" sz="1662" b="1">
                <a:solidFill>
                  <a:srgbClr val="000099"/>
                </a:solidFill>
              </a:endParaRPr>
            </a:p>
          </p:txBody>
        </p:sp>
        <p:sp>
          <p:nvSpPr>
            <p:cNvPr id="301089" name="Freeform 16"/>
            <p:cNvSpPr>
              <a:spLocks/>
            </p:cNvSpPr>
            <p:nvPr/>
          </p:nvSpPr>
          <p:spPr bwMode="auto">
            <a:xfrm>
              <a:off x="3289" y="3193"/>
              <a:ext cx="300" cy="232"/>
            </a:xfrm>
            <a:custGeom>
              <a:avLst/>
              <a:gdLst>
                <a:gd name="T0" fmla="*/ 185 w 300"/>
                <a:gd name="T1" fmla="*/ 9 h 232"/>
                <a:gd name="T2" fmla="*/ 155 w 300"/>
                <a:gd name="T3" fmla="*/ 2 h 232"/>
                <a:gd name="T4" fmla="*/ 124 w 300"/>
                <a:gd name="T5" fmla="*/ 0 h 232"/>
                <a:gd name="T6" fmla="*/ 98 w 300"/>
                <a:gd name="T7" fmla="*/ 2 h 232"/>
                <a:gd name="T8" fmla="*/ 71 w 300"/>
                <a:gd name="T9" fmla="*/ 8 h 232"/>
                <a:gd name="T10" fmla="*/ 49 w 300"/>
                <a:gd name="T11" fmla="*/ 17 h 232"/>
                <a:gd name="T12" fmla="*/ 30 w 300"/>
                <a:gd name="T13" fmla="*/ 30 h 232"/>
                <a:gd name="T14" fmla="*/ 15 w 300"/>
                <a:gd name="T15" fmla="*/ 47 h 232"/>
                <a:gd name="T16" fmla="*/ 3 w 300"/>
                <a:gd name="T17" fmla="*/ 68 h 232"/>
                <a:gd name="T18" fmla="*/ 0 w 300"/>
                <a:gd name="T19" fmla="*/ 91 h 232"/>
                <a:gd name="T20" fmla="*/ 2 w 300"/>
                <a:gd name="T21" fmla="*/ 113 h 232"/>
                <a:gd name="T22" fmla="*/ 9 w 300"/>
                <a:gd name="T23" fmla="*/ 136 h 232"/>
                <a:gd name="T24" fmla="*/ 22 w 300"/>
                <a:gd name="T25" fmla="*/ 157 h 232"/>
                <a:gd name="T26" fmla="*/ 39 w 300"/>
                <a:gd name="T27" fmla="*/ 177 h 232"/>
                <a:gd name="T28" fmla="*/ 62 w 300"/>
                <a:gd name="T29" fmla="*/ 196 h 232"/>
                <a:gd name="T30" fmla="*/ 87 w 300"/>
                <a:gd name="T31" fmla="*/ 211 h 232"/>
                <a:gd name="T32" fmla="*/ 115 w 300"/>
                <a:gd name="T33" fmla="*/ 223 h 232"/>
                <a:gd name="T34" fmla="*/ 145 w 300"/>
                <a:gd name="T35" fmla="*/ 230 h 232"/>
                <a:gd name="T36" fmla="*/ 175 w 300"/>
                <a:gd name="T37" fmla="*/ 232 h 232"/>
                <a:gd name="T38" fmla="*/ 202 w 300"/>
                <a:gd name="T39" fmla="*/ 230 h 232"/>
                <a:gd name="T40" fmla="*/ 228 w 300"/>
                <a:gd name="T41" fmla="*/ 225 h 232"/>
                <a:gd name="T42" fmla="*/ 251 w 300"/>
                <a:gd name="T43" fmla="*/ 213 h 232"/>
                <a:gd name="T44" fmla="*/ 270 w 300"/>
                <a:gd name="T45" fmla="*/ 200 h 232"/>
                <a:gd name="T46" fmla="*/ 287 w 300"/>
                <a:gd name="T47" fmla="*/ 183 h 232"/>
                <a:gd name="T48" fmla="*/ 296 w 300"/>
                <a:gd name="T49" fmla="*/ 162 h 232"/>
                <a:gd name="T50" fmla="*/ 300 w 300"/>
                <a:gd name="T51" fmla="*/ 140 h 232"/>
                <a:gd name="T52" fmla="*/ 298 w 300"/>
                <a:gd name="T53" fmla="*/ 117 h 232"/>
                <a:gd name="T54" fmla="*/ 291 w 300"/>
                <a:gd name="T55" fmla="*/ 94 h 232"/>
                <a:gd name="T56" fmla="*/ 277 w 300"/>
                <a:gd name="T57" fmla="*/ 74 h 232"/>
                <a:gd name="T58" fmla="*/ 260 w 300"/>
                <a:gd name="T59" fmla="*/ 55 h 232"/>
                <a:gd name="T60" fmla="*/ 238 w 300"/>
                <a:gd name="T61" fmla="*/ 36 h 232"/>
                <a:gd name="T62" fmla="*/ 213 w 300"/>
                <a:gd name="T63" fmla="*/ 21 h 232"/>
                <a:gd name="T64" fmla="*/ 185 w 300"/>
                <a:gd name="T65" fmla="*/ 9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00" h="232">
                  <a:moveTo>
                    <a:pt x="185" y="9"/>
                  </a:moveTo>
                  <a:lnTo>
                    <a:pt x="155" y="2"/>
                  </a:lnTo>
                  <a:lnTo>
                    <a:pt x="124" y="0"/>
                  </a:lnTo>
                  <a:lnTo>
                    <a:pt x="98" y="2"/>
                  </a:lnTo>
                  <a:lnTo>
                    <a:pt x="71" y="8"/>
                  </a:lnTo>
                  <a:lnTo>
                    <a:pt x="49" y="17"/>
                  </a:lnTo>
                  <a:lnTo>
                    <a:pt x="30" y="30"/>
                  </a:lnTo>
                  <a:lnTo>
                    <a:pt x="15" y="47"/>
                  </a:lnTo>
                  <a:lnTo>
                    <a:pt x="3" y="68"/>
                  </a:lnTo>
                  <a:lnTo>
                    <a:pt x="0" y="91"/>
                  </a:lnTo>
                  <a:lnTo>
                    <a:pt x="2" y="113"/>
                  </a:lnTo>
                  <a:lnTo>
                    <a:pt x="9" y="136"/>
                  </a:lnTo>
                  <a:lnTo>
                    <a:pt x="22" y="157"/>
                  </a:lnTo>
                  <a:lnTo>
                    <a:pt x="39" y="177"/>
                  </a:lnTo>
                  <a:lnTo>
                    <a:pt x="62" y="196"/>
                  </a:lnTo>
                  <a:lnTo>
                    <a:pt x="87" y="211"/>
                  </a:lnTo>
                  <a:lnTo>
                    <a:pt x="115" y="223"/>
                  </a:lnTo>
                  <a:lnTo>
                    <a:pt x="145" y="230"/>
                  </a:lnTo>
                  <a:lnTo>
                    <a:pt x="175" y="232"/>
                  </a:lnTo>
                  <a:lnTo>
                    <a:pt x="202" y="230"/>
                  </a:lnTo>
                  <a:lnTo>
                    <a:pt x="228" y="225"/>
                  </a:lnTo>
                  <a:lnTo>
                    <a:pt x="251" y="213"/>
                  </a:lnTo>
                  <a:lnTo>
                    <a:pt x="270" y="200"/>
                  </a:lnTo>
                  <a:lnTo>
                    <a:pt x="287" y="183"/>
                  </a:lnTo>
                  <a:lnTo>
                    <a:pt x="296" y="162"/>
                  </a:lnTo>
                  <a:lnTo>
                    <a:pt x="300" y="140"/>
                  </a:lnTo>
                  <a:lnTo>
                    <a:pt x="298" y="117"/>
                  </a:lnTo>
                  <a:lnTo>
                    <a:pt x="291" y="94"/>
                  </a:lnTo>
                  <a:lnTo>
                    <a:pt x="277" y="74"/>
                  </a:lnTo>
                  <a:lnTo>
                    <a:pt x="260" y="55"/>
                  </a:lnTo>
                  <a:lnTo>
                    <a:pt x="238" y="36"/>
                  </a:lnTo>
                  <a:lnTo>
                    <a:pt x="213" y="21"/>
                  </a:lnTo>
                  <a:lnTo>
                    <a:pt x="185" y="9"/>
                  </a:lnTo>
                  <a:close/>
                </a:path>
              </a:pathLst>
            </a:custGeom>
            <a:solidFill>
              <a:srgbClr val="EAEAEA"/>
            </a:solidFill>
            <a:ln w="12700">
              <a:solidFill>
                <a:srgbClr val="000000"/>
              </a:solidFill>
              <a:prstDash val="solid"/>
              <a:round/>
              <a:headEnd/>
              <a:tailEnd/>
            </a:ln>
          </p:spPr>
          <p:txBody>
            <a:bodyPr/>
            <a:lstStyle/>
            <a:p>
              <a:endParaRPr lang="zh-CN" altLang="en-US" sz="1662" b="1">
                <a:solidFill>
                  <a:srgbClr val="000099"/>
                </a:solidFill>
              </a:endParaRPr>
            </a:p>
          </p:txBody>
        </p:sp>
        <p:sp>
          <p:nvSpPr>
            <p:cNvPr id="301090" name="Oval 17"/>
            <p:cNvSpPr>
              <a:spLocks noChangeArrowheads="1"/>
            </p:cNvSpPr>
            <p:nvPr/>
          </p:nvSpPr>
          <p:spPr bwMode="auto">
            <a:xfrm>
              <a:off x="3204" y="3023"/>
              <a:ext cx="245" cy="219"/>
            </a:xfrm>
            <a:prstGeom prst="ellipse">
              <a:avLst/>
            </a:prstGeom>
            <a:solidFill>
              <a:srgbClr val="EAEAEA"/>
            </a:solidFill>
            <a:ln w="12700">
              <a:solidFill>
                <a:srgbClr val="000000"/>
              </a:solidFill>
              <a:round/>
              <a:headEnd/>
              <a:tailEnd/>
            </a:ln>
          </p:spPr>
          <p:txBody>
            <a:bodyPr/>
            <a:lstStyle/>
            <a:p>
              <a:pPr eaLnBrk="1" hangingPunct="1"/>
              <a:endParaRPr lang="zh-CN" altLang="en-US" sz="1662" b="1">
                <a:solidFill>
                  <a:srgbClr val="000099"/>
                </a:solidFill>
              </a:endParaRPr>
            </a:p>
          </p:txBody>
        </p:sp>
        <p:sp>
          <p:nvSpPr>
            <p:cNvPr id="301091" name="Freeform 18"/>
            <p:cNvSpPr>
              <a:spLocks/>
            </p:cNvSpPr>
            <p:nvPr/>
          </p:nvSpPr>
          <p:spPr bwMode="auto">
            <a:xfrm>
              <a:off x="3253" y="2827"/>
              <a:ext cx="315" cy="259"/>
            </a:xfrm>
            <a:custGeom>
              <a:avLst/>
              <a:gdLst>
                <a:gd name="T0" fmla="*/ 100 w 315"/>
                <a:gd name="T1" fmla="*/ 32 h 259"/>
                <a:gd name="T2" fmla="*/ 72 w 315"/>
                <a:gd name="T3" fmla="*/ 53 h 259"/>
                <a:gd name="T4" fmla="*/ 47 w 315"/>
                <a:gd name="T5" fmla="*/ 74 h 259"/>
                <a:gd name="T6" fmla="*/ 28 w 315"/>
                <a:gd name="T7" fmla="*/ 98 h 259"/>
                <a:gd name="T8" fmla="*/ 13 w 315"/>
                <a:gd name="T9" fmla="*/ 123 h 259"/>
                <a:gd name="T10" fmla="*/ 4 w 315"/>
                <a:gd name="T11" fmla="*/ 149 h 259"/>
                <a:gd name="T12" fmla="*/ 0 w 315"/>
                <a:gd name="T13" fmla="*/ 174 h 259"/>
                <a:gd name="T14" fmla="*/ 2 w 315"/>
                <a:gd name="T15" fmla="*/ 196 h 259"/>
                <a:gd name="T16" fmla="*/ 11 w 315"/>
                <a:gd name="T17" fmla="*/ 217 h 259"/>
                <a:gd name="T18" fmla="*/ 26 w 315"/>
                <a:gd name="T19" fmla="*/ 234 h 259"/>
                <a:gd name="T20" fmla="*/ 45 w 315"/>
                <a:gd name="T21" fmla="*/ 247 h 259"/>
                <a:gd name="T22" fmla="*/ 70 w 315"/>
                <a:gd name="T23" fmla="*/ 257 h 259"/>
                <a:gd name="T24" fmla="*/ 96 w 315"/>
                <a:gd name="T25" fmla="*/ 259 h 259"/>
                <a:gd name="T26" fmla="*/ 124 w 315"/>
                <a:gd name="T27" fmla="*/ 259 h 259"/>
                <a:gd name="T28" fmla="*/ 155 w 315"/>
                <a:gd name="T29" fmla="*/ 253 h 259"/>
                <a:gd name="T30" fmla="*/ 185 w 315"/>
                <a:gd name="T31" fmla="*/ 242 h 259"/>
                <a:gd name="T32" fmla="*/ 215 w 315"/>
                <a:gd name="T33" fmla="*/ 226 h 259"/>
                <a:gd name="T34" fmla="*/ 243 w 315"/>
                <a:gd name="T35" fmla="*/ 208 h 259"/>
                <a:gd name="T36" fmla="*/ 268 w 315"/>
                <a:gd name="T37" fmla="*/ 185 h 259"/>
                <a:gd name="T38" fmla="*/ 287 w 315"/>
                <a:gd name="T39" fmla="*/ 160 h 259"/>
                <a:gd name="T40" fmla="*/ 302 w 315"/>
                <a:gd name="T41" fmla="*/ 136 h 259"/>
                <a:gd name="T42" fmla="*/ 311 w 315"/>
                <a:gd name="T43" fmla="*/ 109 h 259"/>
                <a:gd name="T44" fmla="*/ 315 w 315"/>
                <a:gd name="T45" fmla="*/ 87 h 259"/>
                <a:gd name="T46" fmla="*/ 313 w 315"/>
                <a:gd name="T47" fmla="*/ 62 h 259"/>
                <a:gd name="T48" fmla="*/ 304 w 315"/>
                <a:gd name="T49" fmla="*/ 42 h 259"/>
                <a:gd name="T50" fmla="*/ 289 w 315"/>
                <a:gd name="T51" fmla="*/ 25 h 259"/>
                <a:gd name="T52" fmla="*/ 270 w 315"/>
                <a:gd name="T53" fmla="*/ 11 h 259"/>
                <a:gd name="T54" fmla="*/ 247 w 315"/>
                <a:gd name="T55" fmla="*/ 4 h 259"/>
                <a:gd name="T56" fmla="*/ 221 w 315"/>
                <a:gd name="T57" fmla="*/ 0 h 259"/>
                <a:gd name="T58" fmla="*/ 192 w 315"/>
                <a:gd name="T59" fmla="*/ 0 h 259"/>
                <a:gd name="T60" fmla="*/ 162 w 315"/>
                <a:gd name="T61" fmla="*/ 6 h 259"/>
                <a:gd name="T62" fmla="*/ 130 w 315"/>
                <a:gd name="T63" fmla="*/ 17 h 259"/>
                <a:gd name="T64" fmla="*/ 100 w 315"/>
                <a:gd name="T65" fmla="*/ 32 h 2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5" h="259">
                  <a:moveTo>
                    <a:pt x="100" y="32"/>
                  </a:moveTo>
                  <a:lnTo>
                    <a:pt x="72" y="53"/>
                  </a:lnTo>
                  <a:lnTo>
                    <a:pt x="47" y="74"/>
                  </a:lnTo>
                  <a:lnTo>
                    <a:pt x="28" y="98"/>
                  </a:lnTo>
                  <a:lnTo>
                    <a:pt x="13" y="123"/>
                  </a:lnTo>
                  <a:lnTo>
                    <a:pt x="4" y="149"/>
                  </a:lnTo>
                  <a:lnTo>
                    <a:pt x="0" y="174"/>
                  </a:lnTo>
                  <a:lnTo>
                    <a:pt x="2" y="196"/>
                  </a:lnTo>
                  <a:lnTo>
                    <a:pt x="11" y="217"/>
                  </a:lnTo>
                  <a:lnTo>
                    <a:pt x="26" y="234"/>
                  </a:lnTo>
                  <a:lnTo>
                    <a:pt x="45" y="247"/>
                  </a:lnTo>
                  <a:lnTo>
                    <a:pt x="70" y="257"/>
                  </a:lnTo>
                  <a:lnTo>
                    <a:pt x="96" y="259"/>
                  </a:lnTo>
                  <a:lnTo>
                    <a:pt x="124" y="259"/>
                  </a:lnTo>
                  <a:lnTo>
                    <a:pt x="155" y="253"/>
                  </a:lnTo>
                  <a:lnTo>
                    <a:pt x="185" y="242"/>
                  </a:lnTo>
                  <a:lnTo>
                    <a:pt x="215" y="226"/>
                  </a:lnTo>
                  <a:lnTo>
                    <a:pt x="243" y="208"/>
                  </a:lnTo>
                  <a:lnTo>
                    <a:pt x="268" y="185"/>
                  </a:lnTo>
                  <a:lnTo>
                    <a:pt x="287" y="160"/>
                  </a:lnTo>
                  <a:lnTo>
                    <a:pt x="302" y="136"/>
                  </a:lnTo>
                  <a:lnTo>
                    <a:pt x="311" y="109"/>
                  </a:lnTo>
                  <a:lnTo>
                    <a:pt x="315" y="87"/>
                  </a:lnTo>
                  <a:lnTo>
                    <a:pt x="313" y="62"/>
                  </a:lnTo>
                  <a:lnTo>
                    <a:pt x="304" y="42"/>
                  </a:lnTo>
                  <a:lnTo>
                    <a:pt x="289" y="25"/>
                  </a:lnTo>
                  <a:lnTo>
                    <a:pt x="270" y="11"/>
                  </a:lnTo>
                  <a:lnTo>
                    <a:pt x="247" y="4"/>
                  </a:lnTo>
                  <a:lnTo>
                    <a:pt x="221" y="0"/>
                  </a:lnTo>
                  <a:lnTo>
                    <a:pt x="192" y="0"/>
                  </a:lnTo>
                  <a:lnTo>
                    <a:pt x="162" y="6"/>
                  </a:lnTo>
                  <a:lnTo>
                    <a:pt x="130" y="17"/>
                  </a:lnTo>
                  <a:lnTo>
                    <a:pt x="100" y="32"/>
                  </a:lnTo>
                  <a:close/>
                </a:path>
              </a:pathLst>
            </a:custGeom>
            <a:solidFill>
              <a:srgbClr val="EAEAEA"/>
            </a:solidFill>
            <a:ln w="12700">
              <a:solidFill>
                <a:srgbClr val="000000"/>
              </a:solidFill>
              <a:prstDash val="solid"/>
              <a:round/>
              <a:headEnd/>
              <a:tailEnd/>
            </a:ln>
          </p:spPr>
          <p:txBody>
            <a:bodyPr/>
            <a:lstStyle/>
            <a:p>
              <a:endParaRPr lang="zh-CN" altLang="en-US" sz="1662" b="1">
                <a:solidFill>
                  <a:srgbClr val="000099"/>
                </a:solidFill>
              </a:endParaRPr>
            </a:p>
          </p:txBody>
        </p:sp>
        <p:sp>
          <p:nvSpPr>
            <p:cNvPr id="301092" name="Freeform 19"/>
            <p:cNvSpPr>
              <a:spLocks/>
            </p:cNvSpPr>
            <p:nvPr/>
          </p:nvSpPr>
          <p:spPr bwMode="auto">
            <a:xfrm>
              <a:off x="3319" y="2831"/>
              <a:ext cx="850" cy="583"/>
            </a:xfrm>
            <a:custGeom>
              <a:avLst/>
              <a:gdLst>
                <a:gd name="T0" fmla="*/ 125 w 850"/>
                <a:gd name="T1" fmla="*/ 117 h 583"/>
                <a:gd name="T2" fmla="*/ 166 w 850"/>
                <a:gd name="T3" fmla="*/ 109 h 583"/>
                <a:gd name="T4" fmla="*/ 210 w 850"/>
                <a:gd name="T5" fmla="*/ 102 h 583"/>
                <a:gd name="T6" fmla="*/ 247 w 850"/>
                <a:gd name="T7" fmla="*/ 96 h 583"/>
                <a:gd name="T8" fmla="*/ 272 w 850"/>
                <a:gd name="T9" fmla="*/ 66 h 583"/>
                <a:gd name="T10" fmla="*/ 234 w 850"/>
                <a:gd name="T11" fmla="*/ 58 h 583"/>
                <a:gd name="T12" fmla="*/ 198 w 850"/>
                <a:gd name="T13" fmla="*/ 66 h 583"/>
                <a:gd name="T14" fmla="*/ 179 w 850"/>
                <a:gd name="T15" fmla="*/ 66 h 583"/>
                <a:gd name="T16" fmla="*/ 217 w 850"/>
                <a:gd name="T17" fmla="*/ 36 h 583"/>
                <a:gd name="T18" fmla="*/ 261 w 850"/>
                <a:gd name="T19" fmla="*/ 21 h 583"/>
                <a:gd name="T20" fmla="*/ 296 w 850"/>
                <a:gd name="T21" fmla="*/ 13 h 583"/>
                <a:gd name="T22" fmla="*/ 334 w 850"/>
                <a:gd name="T23" fmla="*/ 5 h 583"/>
                <a:gd name="T24" fmla="*/ 372 w 850"/>
                <a:gd name="T25" fmla="*/ 0 h 583"/>
                <a:gd name="T26" fmla="*/ 410 w 850"/>
                <a:gd name="T27" fmla="*/ 0 h 583"/>
                <a:gd name="T28" fmla="*/ 446 w 850"/>
                <a:gd name="T29" fmla="*/ 0 h 583"/>
                <a:gd name="T30" fmla="*/ 534 w 850"/>
                <a:gd name="T31" fmla="*/ 0 h 583"/>
                <a:gd name="T32" fmla="*/ 584 w 850"/>
                <a:gd name="T33" fmla="*/ 0 h 583"/>
                <a:gd name="T34" fmla="*/ 627 w 850"/>
                <a:gd name="T35" fmla="*/ 21 h 583"/>
                <a:gd name="T36" fmla="*/ 657 w 850"/>
                <a:gd name="T37" fmla="*/ 51 h 583"/>
                <a:gd name="T38" fmla="*/ 695 w 850"/>
                <a:gd name="T39" fmla="*/ 72 h 583"/>
                <a:gd name="T40" fmla="*/ 733 w 850"/>
                <a:gd name="T41" fmla="*/ 81 h 583"/>
                <a:gd name="T42" fmla="*/ 771 w 850"/>
                <a:gd name="T43" fmla="*/ 109 h 583"/>
                <a:gd name="T44" fmla="*/ 801 w 850"/>
                <a:gd name="T45" fmla="*/ 139 h 583"/>
                <a:gd name="T46" fmla="*/ 825 w 850"/>
                <a:gd name="T47" fmla="*/ 183 h 583"/>
                <a:gd name="T48" fmla="*/ 833 w 850"/>
                <a:gd name="T49" fmla="*/ 234 h 583"/>
                <a:gd name="T50" fmla="*/ 839 w 850"/>
                <a:gd name="T51" fmla="*/ 279 h 583"/>
                <a:gd name="T52" fmla="*/ 839 w 850"/>
                <a:gd name="T53" fmla="*/ 324 h 583"/>
                <a:gd name="T54" fmla="*/ 839 w 850"/>
                <a:gd name="T55" fmla="*/ 368 h 583"/>
                <a:gd name="T56" fmla="*/ 850 w 850"/>
                <a:gd name="T57" fmla="*/ 413 h 583"/>
                <a:gd name="T58" fmla="*/ 850 w 850"/>
                <a:gd name="T59" fmla="*/ 456 h 583"/>
                <a:gd name="T60" fmla="*/ 825 w 850"/>
                <a:gd name="T61" fmla="*/ 500 h 583"/>
                <a:gd name="T62" fmla="*/ 782 w 850"/>
                <a:gd name="T63" fmla="*/ 524 h 583"/>
                <a:gd name="T64" fmla="*/ 746 w 850"/>
                <a:gd name="T65" fmla="*/ 545 h 583"/>
                <a:gd name="T66" fmla="*/ 708 w 850"/>
                <a:gd name="T67" fmla="*/ 568 h 583"/>
                <a:gd name="T68" fmla="*/ 670 w 850"/>
                <a:gd name="T69" fmla="*/ 575 h 583"/>
                <a:gd name="T70" fmla="*/ 621 w 850"/>
                <a:gd name="T71" fmla="*/ 583 h 583"/>
                <a:gd name="T72" fmla="*/ 576 w 850"/>
                <a:gd name="T73" fmla="*/ 583 h 583"/>
                <a:gd name="T74" fmla="*/ 540 w 850"/>
                <a:gd name="T75" fmla="*/ 583 h 583"/>
                <a:gd name="T76" fmla="*/ 502 w 850"/>
                <a:gd name="T77" fmla="*/ 583 h 583"/>
                <a:gd name="T78" fmla="*/ 465 w 850"/>
                <a:gd name="T79" fmla="*/ 583 h 583"/>
                <a:gd name="T80" fmla="*/ 427 w 850"/>
                <a:gd name="T81" fmla="*/ 583 h 583"/>
                <a:gd name="T82" fmla="*/ 391 w 850"/>
                <a:gd name="T83" fmla="*/ 583 h 583"/>
                <a:gd name="T84" fmla="*/ 353 w 850"/>
                <a:gd name="T85" fmla="*/ 583 h 583"/>
                <a:gd name="T86" fmla="*/ 310 w 850"/>
                <a:gd name="T87" fmla="*/ 583 h 583"/>
                <a:gd name="T88" fmla="*/ 272 w 850"/>
                <a:gd name="T89" fmla="*/ 583 h 583"/>
                <a:gd name="T90" fmla="*/ 234 w 850"/>
                <a:gd name="T91" fmla="*/ 583 h 583"/>
                <a:gd name="T92" fmla="*/ 198 w 850"/>
                <a:gd name="T93" fmla="*/ 560 h 583"/>
                <a:gd name="T94" fmla="*/ 160 w 850"/>
                <a:gd name="T95" fmla="*/ 545 h 583"/>
                <a:gd name="T96" fmla="*/ 125 w 850"/>
                <a:gd name="T97" fmla="*/ 524 h 583"/>
                <a:gd name="T98" fmla="*/ 92 w 850"/>
                <a:gd name="T99" fmla="*/ 487 h 583"/>
                <a:gd name="T100" fmla="*/ 68 w 850"/>
                <a:gd name="T101" fmla="*/ 456 h 583"/>
                <a:gd name="T102" fmla="*/ 43 w 850"/>
                <a:gd name="T103" fmla="*/ 413 h 583"/>
                <a:gd name="T104" fmla="*/ 17 w 850"/>
                <a:gd name="T105" fmla="*/ 360 h 583"/>
                <a:gd name="T106" fmla="*/ 0 w 850"/>
                <a:gd name="T107" fmla="*/ 309 h 583"/>
                <a:gd name="T108" fmla="*/ 0 w 850"/>
                <a:gd name="T109" fmla="*/ 264 h 583"/>
                <a:gd name="T110" fmla="*/ 6 w 850"/>
                <a:gd name="T111" fmla="*/ 213 h 583"/>
                <a:gd name="T112" fmla="*/ 30 w 850"/>
                <a:gd name="T113" fmla="*/ 175 h 583"/>
                <a:gd name="T114" fmla="*/ 62 w 850"/>
                <a:gd name="T115" fmla="*/ 155 h 583"/>
                <a:gd name="T116" fmla="*/ 98 w 850"/>
                <a:gd name="T117" fmla="*/ 139 h 583"/>
                <a:gd name="T118" fmla="*/ 130 w 850"/>
                <a:gd name="T119" fmla="*/ 117 h 583"/>
                <a:gd name="T120" fmla="*/ 147 w 850"/>
                <a:gd name="T121" fmla="*/ 139 h 58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850" h="583">
                  <a:moveTo>
                    <a:pt x="104" y="117"/>
                  </a:moveTo>
                  <a:lnTo>
                    <a:pt x="125" y="117"/>
                  </a:lnTo>
                  <a:lnTo>
                    <a:pt x="142" y="117"/>
                  </a:lnTo>
                  <a:lnTo>
                    <a:pt x="166" y="109"/>
                  </a:lnTo>
                  <a:lnTo>
                    <a:pt x="185" y="109"/>
                  </a:lnTo>
                  <a:lnTo>
                    <a:pt x="210" y="102"/>
                  </a:lnTo>
                  <a:lnTo>
                    <a:pt x="228" y="102"/>
                  </a:lnTo>
                  <a:lnTo>
                    <a:pt x="247" y="96"/>
                  </a:lnTo>
                  <a:lnTo>
                    <a:pt x="266" y="88"/>
                  </a:lnTo>
                  <a:lnTo>
                    <a:pt x="272" y="66"/>
                  </a:lnTo>
                  <a:lnTo>
                    <a:pt x="255" y="58"/>
                  </a:lnTo>
                  <a:lnTo>
                    <a:pt x="234" y="58"/>
                  </a:lnTo>
                  <a:lnTo>
                    <a:pt x="217" y="66"/>
                  </a:lnTo>
                  <a:lnTo>
                    <a:pt x="198" y="66"/>
                  </a:lnTo>
                  <a:lnTo>
                    <a:pt x="179" y="88"/>
                  </a:lnTo>
                  <a:lnTo>
                    <a:pt x="179" y="66"/>
                  </a:lnTo>
                  <a:lnTo>
                    <a:pt x="198" y="51"/>
                  </a:lnTo>
                  <a:lnTo>
                    <a:pt x="217" y="36"/>
                  </a:lnTo>
                  <a:lnTo>
                    <a:pt x="242" y="28"/>
                  </a:lnTo>
                  <a:lnTo>
                    <a:pt x="261" y="21"/>
                  </a:lnTo>
                  <a:lnTo>
                    <a:pt x="279" y="21"/>
                  </a:lnTo>
                  <a:lnTo>
                    <a:pt x="296" y="13"/>
                  </a:lnTo>
                  <a:lnTo>
                    <a:pt x="315" y="13"/>
                  </a:lnTo>
                  <a:lnTo>
                    <a:pt x="334" y="5"/>
                  </a:lnTo>
                  <a:lnTo>
                    <a:pt x="353" y="5"/>
                  </a:lnTo>
                  <a:lnTo>
                    <a:pt x="372" y="0"/>
                  </a:lnTo>
                  <a:lnTo>
                    <a:pt x="391" y="0"/>
                  </a:lnTo>
                  <a:lnTo>
                    <a:pt x="410" y="0"/>
                  </a:lnTo>
                  <a:lnTo>
                    <a:pt x="427" y="0"/>
                  </a:lnTo>
                  <a:lnTo>
                    <a:pt x="446" y="0"/>
                  </a:lnTo>
                  <a:lnTo>
                    <a:pt x="483" y="0"/>
                  </a:lnTo>
                  <a:lnTo>
                    <a:pt x="534" y="0"/>
                  </a:lnTo>
                  <a:lnTo>
                    <a:pt x="559" y="0"/>
                  </a:lnTo>
                  <a:lnTo>
                    <a:pt x="584" y="0"/>
                  </a:lnTo>
                  <a:lnTo>
                    <a:pt x="608" y="5"/>
                  </a:lnTo>
                  <a:lnTo>
                    <a:pt x="627" y="21"/>
                  </a:lnTo>
                  <a:lnTo>
                    <a:pt x="638" y="43"/>
                  </a:lnTo>
                  <a:lnTo>
                    <a:pt x="657" y="51"/>
                  </a:lnTo>
                  <a:lnTo>
                    <a:pt x="676" y="66"/>
                  </a:lnTo>
                  <a:lnTo>
                    <a:pt x="695" y="72"/>
                  </a:lnTo>
                  <a:lnTo>
                    <a:pt x="714" y="72"/>
                  </a:lnTo>
                  <a:lnTo>
                    <a:pt x="733" y="81"/>
                  </a:lnTo>
                  <a:lnTo>
                    <a:pt x="752" y="96"/>
                  </a:lnTo>
                  <a:lnTo>
                    <a:pt x="771" y="109"/>
                  </a:lnTo>
                  <a:lnTo>
                    <a:pt x="782" y="132"/>
                  </a:lnTo>
                  <a:lnTo>
                    <a:pt x="801" y="139"/>
                  </a:lnTo>
                  <a:lnTo>
                    <a:pt x="806" y="162"/>
                  </a:lnTo>
                  <a:lnTo>
                    <a:pt x="825" y="183"/>
                  </a:lnTo>
                  <a:lnTo>
                    <a:pt x="833" y="213"/>
                  </a:lnTo>
                  <a:lnTo>
                    <a:pt x="833" y="234"/>
                  </a:lnTo>
                  <a:lnTo>
                    <a:pt x="839" y="258"/>
                  </a:lnTo>
                  <a:lnTo>
                    <a:pt x="839" y="279"/>
                  </a:lnTo>
                  <a:lnTo>
                    <a:pt x="839" y="302"/>
                  </a:lnTo>
                  <a:lnTo>
                    <a:pt x="839" y="324"/>
                  </a:lnTo>
                  <a:lnTo>
                    <a:pt x="839" y="347"/>
                  </a:lnTo>
                  <a:lnTo>
                    <a:pt x="839" y="368"/>
                  </a:lnTo>
                  <a:lnTo>
                    <a:pt x="850" y="390"/>
                  </a:lnTo>
                  <a:lnTo>
                    <a:pt x="850" y="413"/>
                  </a:lnTo>
                  <a:lnTo>
                    <a:pt x="850" y="434"/>
                  </a:lnTo>
                  <a:lnTo>
                    <a:pt x="850" y="456"/>
                  </a:lnTo>
                  <a:lnTo>
                    <a:pt x="844" y="479"/>
                  </a:lnTo>
                  <a:lnTo>
                    <a:pt x="825" y="500"/>
                  </a:lnTo>
                  <a:lnTo>
                    <a:pt x="801" y="517"/>
                  </a:lnTo>
                  <a:lnTo>
                    <a:pt x="782" y="524"/>
                  </a:lnTo>
                  <a:lnTo>
                    <a:pt x="765" y="537"/>
                  </a:lnTo>
                  <a:lnTo>
                    <a:pt x="746" y="545"/>
                  </a:lnTo>
                  <a:lnTo>
                    <a:pt x="725" y="553"/>
                  </a:lnTo>
                  <a:lnTo>
                    <a:pt x="708" y="568"/>
                  </a:lnTo>
                  <a:lnTo>
                    <a:pt x="689" y="575"/>
                  </a:lnTo>
                  <a:lnTo>
                    <a:pt x="670" y="575"/>
                  </a:lnTo>
                  <a:lnTo>
                    <a:pt x="644" y="583"/>
                  </a:lnTo>
                  <a:lnTo>
                    <a:pt x="621" y="583"/>
                  </a:lnTo>
                  <a:lnTo>
                    <a:pt x="602" y="583"/>
                  </a:lnTo>
                  <a:lnTo>
                    <a:pt x="576" y="583"/>
                  </a:lnTo>
                  <a:lnTo>
                    <a:pt x="559" y="583"/>
                  </a:lnTo>
                  <a:lnTo>
                    <a:pt x="540" y="583"/>
                  </a:lnTo>
                  <a:lnTo>
                    <a:pt x="521" y="583"/>
                  </a:lnTo>
                  <a:lnTo>
                    <a:pt x="502" y="583"/>
                  </a:lnTo>
                  <a:lnTo>
                    <a:pt x="483" y="583"/>
                  </a:lnTo>
                  <a:lnTo>
                    <a:pt x="465" y="583"/>
                  </a:lnTo>
                  <a:lnTo>
                    <a:pt x="446" y="583"/>
                  </a:lnTo>
                  <a:lnTo>
                    <a:pt x="427" y="583"/>
                  </a:lnTo>
                  <a:lnTo>
                    <a:pt x="410" y="583"/>
                  </a:lnTo>
                  <a:lnTo>
                    <a:pt x="391" y="583"/>
                  </a:lnTo>
                  <a:lnTo>
                    <a:pt x="372" y="583"/>
                  </a:lnTo>
                  <a:lnTo>
                    <a:pt x="353" y="583"/>
                  </a:lnTo>
                  <a:lnTo>
                    <a:pt x="329" y="583"/>
                  </a:lnTo>
                  <a:lnTo>
                    <a:pt x="310" y="583"/>
                  </a:lnTo>
                  <a:lnTo>
                    <a:pt x="291" y="583"/>
                  </a:lnTo>
                  <a:lnTo>
                    <a:pt x="272" y="583"/>
                  </a:lnTo>
                  <a:lnTo>
                    <a:pt x="255" y="583"/>
                  </a:lnTo>
                  <a:lnTo>
                    <a:pt x="234" y="583"/>
                  </a:lnTo>
                  <a:lnTo>
                    <a:pt x="217" y="568"/>
                  </a:lnTo>
                  <a:lnTo>
                    <a:pt x="198" y="560"/>
                  </a:lnTo>
                  <a:lnTo>
                    <a:pt x="179" y="553"/>
                  </a:lnTo>
                  <a:lnTo>
                    <a:pt x="160" y="545"/>
                  </a:lnTo>
                  <a:lnTo>
                    <a:pt x="142" y="537"/>
                  </a:lnTo>
                  <a:lnTo>
                    <a:pt x="125" y="524"/>
                  </a:lnTo>
                  <a:lnTo>
                    <a:pt x="104" y="509"/>
                  </a:lnTo>
                  <a:lnTo>
                    <a:pt x="92" y="487"/>
                  </a:lnTo>
                  <a:lnTo>
                    <a:pt x="74" y="479"/>
                  </a:lnTo>
                  <a:lnTo>
                    <a:pt x="68" y="456"/>
                  </a:lnTo>
                  <a:lnTo>
                    <a:pt x="49" y="434"/>
                  </a:lnTo>
                  <a:lnTo>
                    <a:pt x="43" y="413"/>
                  </a:lnTo>
                  <a:lnTo>
                    <a:pt x="24" y="390"/>
                  </a:lnTo>
                  <a:lnTo>
                    <a:pt x="17" y="360"/>
                  </a:lnTo>
                  <a:lnTo>
                    <a:pt x="6" y="330"/>
                  </a:lnTo>
                  <a:lnTo>
                    <a:pt x="0" y="309"/>
                  </a:lnTo>
                  <a:lnTo>
                    <a:pt x="0" y="287"/>
                  </a:lnTo>
                  <a:lnTo>
                    <a:pt x="0" y="264"/>
                  </a:lnTo>
                  <a:lnTo>
                    <a:pt x="0" y="243"/>
                  </a:lnTo>
                  <a:lnTo>
                    <a:pt x="6" y="213"/>
                  </a:lnTo>
                  <a:lnTo>
                    <a:pt x="11" y="192"/>
                  </a:lnTo>
                  <a:lnTo>
                    <a:pt x="30" y="175"/>
                  </a:lnTo>
                  <a:lnTo>
                    <a:pt x="43" y="155"/>
                  </a:lnTo>
                  <a:lnTo>
                    <a:pt x="62" y="155"/>
                  </a:lnTo>
                  <a:lnTo>
                    <a:pt x="79" y="147"/>
                  </a:lnTo>
                  <a:lnTo>
                    <a:pt x="98" y="139"/>
                  </a:lnTo>
                  <a:lnTo>
                    <a:pt x="117" y="139"/>
                  </a:lnTo>
                  <a:lnTo>
                    <a:pt x="130" y="117"/>
                  </a:lnTo>
                  <a:lnTo>
                    <a:pt x="130" y="96"/>
                  </a:lnTo>
                  <a:lnTo>
                    <a:pt x="147" y="139"/>
                  </a:lnTo>
                  <a:lnTo>
                    <a:pt x="104" y="117"/>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301093" name="Freeform 20"/>
            <p:cNvSpPr>
              <a:spLocks/>
            </p:cNvSpPr>
            <p:nvPr/>
          </p:nvSpPr>
          <p:spPr bwMode="auto">
            <a:xfrm>
              <a:off x="3483" y="2787"/>
              <a:ext cx="132" cy="168"/>
            </a:xfrm>
            <a:custGeom>
              <a:avLst/>
              <a:gdLst>
                <a:gd name="T0" fmla="*/ 6 w 132"/>
                <a:gd name="T1" fmla="*/ 95 h 168"/>
                <a:gd name="T2" fmla="*/ 0 w 132"/>
                <a:gd name="T3" fmla="*/ 72 h 168"/>
                <a:gd name="T4" fmla="*/ 0 w 132"/>
                <a:gd name="T5" fmla="*/ 51 h 168"/>
                <a:gd name="T6" fmla="*/ 17 w 132"/>
                <a:gd name="T7" fmla="*/ 36 h 168"/>
                <a:gd name="T8" fmla="*/ 36 w 132"/>
                <a:gd name="T9" fmla="*/ 21 h 168"/>
                <a:gd name="T10" fmla="*/ 53 w 132"/>
                <a:gd name="T11" fmla="*/ 0 h 168"/>
                <a:gd name="T12" fmla="*/ 72 w 132"/>
                <a:gd name="T13" fmla="*/ 0 h 168"/>
                <a:gd name="T14" fmla="*/ 91 w 132"/>
                <a:gd name="T15" fmla="*/ 0 h 168"/>
                <a:gd name="T16" fmla="*/ 97 w 132"/>
                <a:gd name="T17" fmla="*/ 21 h 168"/>
                <a:gd name="T18" fmla="*/ 110 w 132"/>
                <a:gd name="T19" fmla="*/ 44 h 168"/>
                <a:gd name="T20" fmla="*/ 121 w 132"/>
                <a:gd name="T21" fmla="*/ 66 h 168"/>
                <a:gd name="T22" fmla="*/ 127 w 132"/>
                <a:gd name="T23" fmla="*/ 87 h 168"/>
                <a:gd name="T24" fmla="*/ 132 w 132"/>
                <a:gd name="T25" fmla="*/ 108 h 168"/>
                <a:gd name="T26" fmla="*/ 132 w 132"/>
                <a:gd name="T27" fmla="*/ 132 h 168"/>
                <a:gd name="T28" fmla="*/ 132 w 132"/>
                <a:gd name="T29" fmla="*/ 153 h 168"/>
                <a:gd name="T30" fmla="*/ 115 w 132"/>
                <a:gd name="T31" fmla="*/ 168 h 168"/>
                <a:gd name="T32" fmla="*/ 97 w 132"/>
                <a:gd name="T33" fmla="*/ 168 h 168"/>
                <a:gd name="T34" fmla="*/ 80 w 132"/>
                <a:gd name="T35" fmla="*/ 168 h 168"/>
                <a:gd name="T36" fmla="*/ 61 w 132"/>
                <a:gd name="T37" fmla="*/ 168 h 168"/>
                <a:gd name="T38" fmla="*/ 42 w 132"/>
                <a:gd name="T39" fmla="*/ 161 h 168"/>
                <a:gd name="T40" fmla="*/ 23 w 132"/>
                <a:gd name="T41" fmla="*/ 146 h 168"/>
                <a:gd name="T42" fmla="*/ 12 w 132"/>
                <a:gd name="T43" fmla="*/ 123 h 168"/>
                <a:gd name="T44" fmla="*/ 6 w 132"/>
                <a:gd name="T45" fmla="*/ 102 h 168"/>
                <a:gd name="T46" fmla="*/ 6 w 132"/>
                <a:gd name="T47" fmla="*/ 95 h 1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2" h="168">
                  <a:moveTo>
                    <a:pt x="6" y="95"/>
                  </a:moveTo>
                  <a:lnTo>
                    <a:pt x="0" y="72"/>
                  </a:lnTo>
                  <a:lnTo>
                    <a:pt x="0" y="51"/>
                  </a:lnTo>
                  <a:lnTo>
                    <a:pt x="17" y="36"/>
                  </a:lnTo>
                  <a:lnTo>
                    <a:pt x="36" y="21"/>
                  </a:lnTo>
                  <a:lnTo>
                    <a:pt x="53" y="0"/>
                  </a:lnTo>
                  <a:lnTo>
                    <a:pt x="72" y="0"/>
                  </a:lnTo>
                  <a:lnTo>
                    <a:pt x="91" y="0"/>
                  </a:lnTo>
                  <a:lnTo>
                    <a:pt x="97" y="21"/>
                  </a:lnTo>
                  <a:lnTo>
                    <a:pt x="110" y="44"/>
                  </a:lnTo>
                  <a:lnTo>
                    <a:pt x="121" y="66"/>
                  </a:lnTo>
                  <a:lnTo>
                    <a:pt x="127" y="87"/>
                  </a:lnTo>
                  <a:lnTo>
                    <a:pt x="132" y="108"/>
                  </a:lnTo>
                  <a:lnTo>
                    <a:pt x="132" y="132"/>
                  </a:lnTo>
                  <a:lnTo>
                    <a:pt x="132" y="153"/>
                  </a:lnTo>
                  <a:lnTo>
                    <a:pt x="115" y="168"/>
                  </a:lnTo>
                  <a:lnTo>
                    <a:pt x="97" y="168"/>
                  </a:lnTo>
                  <a:lnTo>
                    <a:pt x="80" y="168"/>
                  </a:lnTo>
                  <a:lnTo>
                    <a:pt x="61" y="168"/>
                  </a:lnTo>
                  <a:lnTo>
                    <a:pt x="42" y="161"/>
                  </a:lnTo>
                  <a:lnTo>
                    <a:pt x="23" y="146"/>
                  </a:lnTo>
                  <a:lnTo>
                    <a:pt x="12" y="123"/>
                  </a:lnTo>
                  <a:lnTo>
                    <a:pt x="6" y="102"/>
                  </a:lnTo>
                  <a:lnTo>
                    <a:pt x="6" y="95"/>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301094" name="Freeform 21"/>
            <p:cNvSpPr>
              <a:spLocks/>
            </p:cNvSpPr>
            <p:nvPr/>
          </p:nvSpPr>
          <p:spPr bwMode="auto">
            <a:xfrm>
              <a:off x="3802" y="2742"/>
              <a:ext cx="93" cy="123"/>
            </a:xfrm>
            <a:custGeom>
              <a:avLst/>
              <a:gdLst>
                <a:gd name="T0" fmla="*/ 0 w 93"/>
                <a:gd name="T1" fmla="*/ 0 h 123"/>
                <a:gd name="T2" fmla="*/ 17 w 93"/>
                <a:gd name="T3" fmla="*/ 15 h 123"/>
                <a:gd name="T4" fmla="*/ 36 w 93"/>
                <a:gd name="T5" fmla="*/ 28 h 123"/>
                <a:gd name="T6" fmla="*/ 55 w 93"/>
                <a:gd name="T7" fmla="*/ 28 h 123"/>
                <a:gd name="T8" fmla="*/ 74 w 93"/>
                <a:gd name="T9" fmla="*/ 44 h 123"/>
                <a:gd name="T10" fmla="*/ 87 w 93"/>
                <a:gd name="T11" fmla="*/ 66 h 123"/>
                <a:gd name="T12" fmla="*/ 93 w 93"/>
                <a:gd name="T13" fmla="*/ 87 h 123"/>
                <a:gd name="T14" fmla="*/ 93 w 93"/>
                <a:gd name="T15" fmla="*/ 110 h 123"/>
                <a:gd name="T16" fmla="*/ 74 w 93"/>
                <a:gd name="T17" fmla="*/ 123 h 123"/>
                <a:gd name="T18" fmla="*/ 55 w 93"/>
                <a:gd name="T19" fmla="*/ 123 h 123"/>
                <a:gd name="T20" fmla="*/ 31 w 93"/>
                <a:gd name="T21" fmla="*/ 115 h 123"/>
                <a:gd name="T22" fmla="*/ 12 w 93"/>
                <a:gd name="T23" fmla="*/ 102 h 123"/>
                <a:gd name="T24" fmla="*/ 6 w 93"/>
                <a:gd name="T25" fmla="*/ 79 h 123"/>
                <a:gd name="T26" fmla="*/ 0 w 93"/>
                <a:gd name="T27" fmla="*/ 57 h 123"/>
                <a:gd name="T28" fmla="*/ 0 w 93"/>
                <a:gd name="T29" fmla="*/ 36 h 123"/>
                <a:gd name="T30" fmla="*/ 12 w 93"/>
                <a:gd name="T31" fmla="*/ 15 h 123"/>
                <a:gd name="T32" fmla="*/ 0 w 93"/>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3" h="123">
                  <a:moveTo>
                    <a:pt x="0" y="0"/>
                  </a:moveTo>
                  <a:lnTo>
                    <a:pt x="17" y="15"/>
                  </a:lnTo>
                  <a:lnTo>
                    <a:pt x="36" y="28"/>
                  </a:lnTo>
                  <a:lnTo>
                    <a:pt x="55" y="28"/>
                  </a:lnTo>
                  <a:lnTo>
                    <a:pt x="74" y="44"/>
                  </a:lnTo>
                  <a:lnTo>
                    <a:pt x="87" y="66"/>
                  </a:lnTo>
                  <a:lnTo>
                    <a:pt x="93" y="87"/>
                  </a:lnTo>
                  <a:lnTo>
                    <a:pt x="93" y="110"/>
                  </a:lnTo>
                  <a:lnTo>
                    <a:pt x="74" y="123"/>
                  </a:lnTo>
                  <a:lnTo>
                    <a:pt x="55" y="123"/>
                  </a:lnTo>
                  <a:lnTo>
                    <a:pt x="31" y="115"/>
                  </a:lnTo>
                  <a:lnTo>
                    <a:pt x="12" y="102"/>
                  </a:lnTo>
                  <a:lnTo>
                    <a:pt x="6" y="79"/>
                  </a:lnTo>
                  <a:lnTo>
                    <a:pt x="0" y="57"/>
                  </a:lnTo>
                  <a:lnTo>
                    <a:pt x="0" y="36"/>
                  </a:lnTo>
                  <a:lnTo>
                    <a:pt x="12" y="15"/>
                  </a:ln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sp>
        <p:nvSpPr>
          <p:cNvPr id="301065" name="Line 22"/>
          <p:cNvSpPr>
            <a:spLocks noChangeShapeType="1"/>
          </p:cNvSpPr>
          <p:nvPr/>
        </p:nvSpPr>
        <p:spPr bwMode="auto">
          <a:xfrm>
            <a:off x="193744" y="3200538"/>
            <a:ext cx="3570287" cy="2051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01066" name="Line 23"/>
          <p:cNvSpPr>
            <a:spLocks noChangeShapeType="1"/>
          </p:cNvSpPr>
          <p:nvPr/>
        </p:nvSpPr>
        <p:spPr bwMode="auto">
          <a:xfrm>
            <a:off x="425518" y="2829795"/>
            <a:ext cx="0" cy="39125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01067" name="Line 24"/>
          <p:cNvSpPr>
            <a:spLocks noChangeShapeType="1"/>
          </p:cNvSpPr>
          <p:nvPr/>
        </p:nvSpPr>
        <p:spPr bwMode="auto">
          <a:xfrm>
            <a:off x="3383031" y="3221053"/>
            <a:ext cx="0" cy="38979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pic>
        <p:nvPicPr>
          <p:cNvPr id="301068" name="Picture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68" y="2372595"/>
            <a:ext cx="620712" cy="637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1069" name="Text Box 26"/>
          <p:cNvSpPr txBox="1">
            <a:spLocks noChangeArrowheads="1"/>
          </p:cNvSpPr>
          <p:nvPr/>
        </p:nvSpPr>
        <p:spPr bwMode="auto">
          <a:xfrm>
            <a:off x="6723754" y="3574211"/>
            <a:ext cx="659155"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846" b="1">
                <a:solidFill>
                  <a:srgbClr val="000099"/>
                </a:solidFill>
                <a:latin typeface="Arial" charset="0"/>
                <a:ea typeface="黑体" pitchFamily="49" charset="-122"/>
              </a:rPr>
              <a:t>其他</a:t>
            </a:r>
          </a:p>
          <a:p>
            <a:pPr algn="ctr" eaLnBrk="1" hangingPunct="1"/>
            <a:r>
              <a:rPr kumimoji="1" lang="zh-CN" altLang="en-US" sz="1846" b="1">
                <a:solidFill>
                  <a:srgbClr val="000099"/>
                </a:solidFill>
                <a:latin typeface="Arial" charset="0"/>
                <a:ea typeface="黑体" pitchFamily="49" charset="-122"/>
              </a:rPr>
              <a:t>网络</a:t>
            </a:r>
          </a:p>
        </p:txBody>
      </p:sp>
      <p:sp>
        <p:nvSpPr>
          <p:cNvPr id="301070" name="Text Box 27"/>
          <p:cNvSpPr txBox="1">
            <a:spLocks noChangeArrowheads="1"/>
          </p:cNvSpPr>
          <p:nvPr/>
        </p:nvSpPr>
        <p:spPr bwMode="auto">
          <a:xfrm>
            <a:off x="2854308" y="4131058"/>
            <a:ext cx="1133644"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846" b="1" dirty="0">
                <a:solidFill>
                  <a:srgbClr val="FF0000"/>
                </a:solidFill>
                <a:latin typeface="Arial" charset="0"/>
                <a:ea typeface="黑体" pitchFamily="49" charset="-122"/>
              </a:rPr>
              <a:t>DHCP</a:t>
            </a:r>
          </a:p>
          <a:p>
            <a:pPr algn="ctr" eaLnBrk="1" hangingPunct="1"/>
            <a:r>
              <a:rPr kumimoji="1" lang="zh-CN" altLang="en-US" sz="1846" b="1" dirty="0">
                <a:solidFill>
                  <a:srgbClr val="FF0000"/>
                </a:solidFill>
                <a:latin typeface="Arial" charset="0"/>
                <a:ea typeface="黑体" pitchFamily="49" charset="-122"/>
              </a:rPr>
              <a:t>中继代理</a:t>
            </a:r>
          </a:p>
        </p:txBody>
      </p:sp>
      <p:grpSp>
        <p:nvGrpSpPr>
          <p:cNvPr id="724009" name="Group 41"/>
          <p:cNvGrpSpPr>
            <a:grpSpLocks/>
          </p:cNvGrpSpPr>
          <p:nvPr/>
        </p:nvGrpSpPr>
        <p:grpSpPr bwMode="auto">
          <a:xfrm>
            <a:off x="965269" y="2233383"/>
            <a:ext cx="2576512" cy="792774"/>
            <a:chOff x="571" y="1480"/>
            <a:chExt cx="1623" cy="541"/>
          </a:xfrm>
        </p:grpSpPr>
        <p:grpSp>
          <p:nvGrpSpPr>
            <p:cNvPr id="301080" name="Group 31"/>
            <p:cNvGrpSpPr>
              <a:grpSpLocks/>
            </p:cNvGrpSpPr>
            <p:nvPr/>
          </p:nvGrpSpPr>
          <p:grpSpPr bwMode="auto">
            <a:xfrm>
              <a:off x="571" y="1754"/>
              <a:ext cx="1623" cy="267"/>
              <a:chOff x="1008" y="2400"/>
              <a:chExt cx="1296" cy="192"/>
            </a:xfrm>
          </p:grpSpPr>
          <p:sp>
            <p:nvSpPr>
              <p:cNvPr id="301082" name="AutoShape 32"/>
              <p:cNvSpPr>
                <a:spLocks noChangeArrowheads="1"/>
              </p:cNvSpPr>
              <p:nvPr/>
            </p:nvSpPr>
            <p:spPr bwMode="auto">
              <a:xfrm>
                <a:off x="2064" y="2448"/>
                <a:ext cx="240" cy="96"/>
              </a:xfrm>
              <a:prstGeom prst="rightArrow">
                <a:avLst>
                  <a:gd name="adj1" fmla="val 50000"/>
                  <a:gd name="adj2" fmla="val 625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301083" name="Rectangle 33"/>
              <p:cNvSpPr>
                <a:spLocks noChangeArrowheads="1"/>
              </p:cNvSpPr>
              <p:nvPr/>
            </p:nvSpPr>
            <p:spPr bwMode="auto">
              <a:xfrm>
                <a:off x="1008" y="2400"/>
                <a:ext cx="1056" cy="192"/>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eaLnBrk="1" hangingPunct="1"/>
                <a:r>
                  <a:rPr kumimoji="1" lang="en-US" altLang="zh-CN" sz="1846" b="1">
                    <a:solidFill>
                      <a:srgbClr val="000099"/>
                    </a:solidFill>
                    <a:latin typeface="Arial" charset="0"/>
                    <a:ea typeface="黑体" pitchFamily="49" charset="-122"/>
                  </a:rPr>
                  <a:t>DHCPDISCOVER</a:t>
                </a:r>
              </a:p>
            </p:txBody>
          </p:sp>
        </p:grpSp>
        <p:sp>
          <p:nvSpPr>
            <p:cNvPr id="301081" name="Text Box 34"/>
            <p:cNvSpPr txBox="1">
              <a:spLocks noChangeArrowheads="1"/>
            </p:cNvSpPr>
            <p:nvPr/>
          </p:nvSpPr>
          <p:spPr bwMode="auto">
            <a:xfrm>
              <a:off x="967" y="1480"/>
              <a:ext cx="415"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846" b="1" dirty="0">
                  <a:solidFill>
                    <a:srgbClr val="FF0000"/>
                  </a:solidFill>
                  <a:latin typeface="Arial" charset="0"/>
                  <a:ea typeface="黑体" pitchFamily="49" charset="-122"/>
                </a:rPr>
                <a:t>广播</a:t>
              </a:r>
            </a:p>
          </p:txBody>
        </p:sp>
      </p:grpSp>
      <p:grpSp>
        <p:nvGrpSpPr>
          <p:cNvPr id="724010" name="Group 42"/>
          <p:cNvGrpSpPr>
            <a:grpSpLocks/>
          </p:cNvGrpSpPr>
          <p:nvPr/>
        </p:nvGrpSpPr>
        <p:grpSpPr bwMode="auto">
          <a:xfrm>
            <a:off x="3764031" y="3032018"/>
            <a:ext cx="2578100" cy="773723"/>
            <a:chOff x="2334" y="2025"/>
            <a:chExt cx="1624" cy="528"/>
          </a:xfrm>
        </p:grpSpPr>
        <p:grpSp>
          <p:nvGrpSpPr>
            <p:cNvPr id="301076" name="Group 28"/>
            <p:cNvGrpSpPr>
              <a:grpSpLocks/>
            </p:cNvGrpSpPr>
            <p:nvPr/>
          </p:nvGrpSpPr>
          <p:grpSpPr bwMode="auto">
            <a:xfrm>
              <a:off x="2334" y="2287"/>
              <a:ext cx="1624" cy="266"/>
              <a:chOff x="1008" y="2400"/>
              <a:chExt cx="1296" cy="192"/>
            </a:xfrm>
          </p:grpSpPr>
          <p:sp>
            <p:nvSpPr>
              <p:cNvPr id="301078" name="AutoShape 29"/>
              <p:cNvSpPr>
                <a:spLocks noChangeArrowheads="1"/>
              </p:cNvSpPr>
              <p:nvPr/>
            </p:nvSpPr>
            <p:spPr bwMode="auto">
              <a:xfrm>
                <a:off x="2064" y="2448"/>
                <a:ext cx="240" cy="96"/>
              </a:xfrm>
              <a:prstGeom prst="rightArrow">
                <a:avLst>
                  <a:gd name="adj1" fmla="val 50000"/>
                  <a:gd name="adj2" fmla="val 62500"/>
                </a:avLst>
              </a:prstGeom>
              <a:solidFill>
                <a:srgbClr val="FFC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301079" name="Rectangle 30"/>
              <p:cNvSpPr>
                <a:spLocks noChangeArrowheads="1"/>
              </p:cNvSpPr>
              <p:nvPr/>
            </p:nvSpPr>
            <p:spPr bwMode="auto">
              <a:xfrm>
                <a:off x="1008" y="2400"/>
                <a:ext cx="1056" cy="192"/>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eaLnBrk="1" hangingPunct="1"/>
                <a:r>
                  <a:rPr kumimoji="1" lang="en-US" altLang="zh-CN" sz="1846" b="1">
                    <a:solidFill>
                      <a:srgbClr val="000099"/>
                    </a:solidFill>
                    <a:latin typeface="Arial" charset="0"/>
                    <a:ea typeface="黑体" pitchFamily="49" charset="-122"/>
                  </a:rPr>
                  <a:t>DHCPDISCOVER</a:t>
                </a:r>
              </a:p>
            </p:txBody>
          </p:sp>
        </p:grpSp>
        <p:sp>
          <p:nvSpPr>
            <p:cNvPr id="301077" name="Text Box 35"/>
            <p:cNvSpPr txBox="1">
              <a:spLocks noChangeArrowheads="1"/>
            </p:cNvSpPr>
            <p:nvPr/>
          </p:nvSpPr>
          <p:spPr bwMode="auto">
            <a:xfrm>
              <a:off x="2764" y="2025"/>
              <a:ext cx="415"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846" b="1" dirty="0">
                  <a:solidFill>
                    <a:srgbClr val="FF0000"/>
                  </a:solidFill>
                  <a:latin typeface="Arial" charset="0"/>
                  <a:ea typeface="黑体" pitchFamily="49" charset="-122"/>
                </a:rPr>
                <a:t>单播</a:t>
              </a:r>
            </a:p>
          </p:txBody>
        </p:sp>
      </p:grpSp>
      <p:pic>
        <p:nvPicPr>
          <p:cNvPr id="301073"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3682" y="3503872"/>
            <a:ext cx="620713" cy="637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1074"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1881" y="3537575"/>
            <a:ext cx="622300" cy="638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4008" name="Text Box 40"/>
          <p:cNvSpPr txBox="1">
            <a:spLocks noChangeArrowheads="1"/>
          </p:cNvSpPr>
          <p:nvPr/>
        </p:nvSpPr>
        <p:spPr bwMode="auto">
          <a:xfrm>
            <a:off x="415994" y="5061575"/>
            <a:ext cx="8542955" cy="490134"/>
          </a:xfrm>
          <a:prstGeom prst="rect">
            <a:avLst/>
          </a:prstGeom>
          <a:solidFill>
            <a:srgbClr val="FFFF66"/>
          </a:solidFill>
          <a:ln w="9525">
            <a:solidFill>
              <a:srgbClr val="333399"/>
            </a:solidFill>
            <a:miter lim="800000"/>
            <a:headEnd/>
            <a:tailEnd/>
          </a:ln>
          <a:effec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2585" b="1" dirty="0">
                <a:latin typeface="Times New Roman" panose="02020603050405020304" pitchFamily="18" charset="0"/>
                <a:ea typeface="+mn-ea"/>
              </a:rPr>
              <a:t>注意：</a:t>
            </a:r>
            <a:r>
              <a:rPr lang="en-US" altLang="zh-CN" sz="2585" b="1" dirty="0">
                <a:latin typeface="Times New Roman" panose="02020603050405020304" pitchFamily="18" charset="0"/>
                <a:ea typeface="+mn-ea"/>
              </a:rPr>
              <a:t>DHCP </a:t>
            </a:r>
            <a:r>
              <a:rPr lang="zh-CN" altLang="en-US" sz="2585" b="1" dirty="0">
                <a:latin typeface="Times New Roman" panose="02020603050405020304" pitchFamily="18" charset="0"/>
                <a:ea typeface="+mn-ea"/>
              </a:rPr>
              <a:t>报文只是 </a:t>
            </a:r>
            <a:r>
              <a:rPr lang="en-US" altLang="zh-CN" sz="2585" b="1" dirty="0">
                <a:solidFill>
                  <a:srgbClr val="FF0000"/>
                </a:solidFill>
                <a:latin typeface="Times New Roman" panose="02020603050405020304" pitchFamily="18" charset="0"/>
                <a:ea typeface="+mn-ea"/>
              </a:rPr>
              <a:t>UDP </a:t>
            </a:r>
            <a:r>
              <a:rPr lang="zh-CN" altLang="en-US" sz="2585" b="1" dirty="0">
                <a:latin typeface="Times New Roman" panose="02020603050405020304" pitchFamily="18" charset="0"/>
                <a:ea typeface="+mn-ea"/>
              </a:rPr>
              <a:t>用户数据报中的数据。 </a:t>
            </a:r>
          </a:p>
        </p:txBody>
      </p:sp>
      <p:sp>
        <p:nvSpPr>
          <p:cNvPr id="39" name="Rectangle 2"/>
          <p:cNvSpPr txBox="1">
            <a:spLocks noChangeArrowheads="1"/>
          </p:cNvSpPr>
          <p:nvPr/>
        </p:nvSpPr>
        <p:spPr>
          <a:xfrm>
            <a:off x="330200" y="1"/>
            <a:ext cx="8483600" cy="744849"/>
          </a:xfrm>
          <a:prstGeom prst="rect">
            <a:avLst/>
          </a:prstGeom>
        </p:spPr>
        <p:txBody>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altLang="zh-CN" dirty="0" smtClean="0">
                <a:latin typeface="Times New Roman" panose="02020603050405020304" pitchFamily="18" charset="0"/>
                <a:ea typeface="+mn-ea"/>
              </a:rPr>
              <a:t>2.4 DHCP </a:t>
            </a:r>
            <a:r>
              <a:rPr lang="zh-CN" altLang="en-US" dirty="0" smtClean="0">
                <a:latin typeface="Times New Roman" panose="02020603050405020304" pitchFamily="18" charset="0"/>
                <a:ea typeface="+mn-ea"/>
              </a:rPr>
              <a:t>中继代理</a:t>
            </a:r>
            <a:r>
              <a:rPr lang="en-US" altLang="zh-CN" dirty="0" smtClean="0">
                <a:latin typeface="Times New Roman" panose="02020603050405020304" pitchFamily="18" charset="0"/>
                <a:ea typeface="+mn-ea"/>
              </a:rPr>
              <a:t>(relay agent) </a:t>
            </a:r>
          </a:p>
        </p:txBody>
      </p:sp>
      <p:sp>
        <p:nvSpPr>
          <p:cNvPr id="2" name="矩形 1"/>
          <p:cNvSpPr/>
          <p:nvPr/>
        </p:nvSpPr>
        <p:spPr>
          <a:xfrm>
            <a:off x="3218643" y="1478604"/>
            <a:ext cx="1595725" cy="699670"/>
          </a:xfrm>
          <a:prstGeom prst="rect">
            <a:avLst/>
          </a:prstGeom>
          <a:solidFill>
            <a:srgbClr val="FFFF99"/>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可以是</a:t>
            </a:r>
            <a:endParaRPr lang="en-US" altLang="zh-CN" sz="2000" dirty="0" smtClean="0">
              <a:solidFill>
                <a:schemeClr val="tx1"/>
              </a:solidFill>
            </a:endParaRPr>
          </a:p>
          <a:p>
            <a:pPr algn="ctr"/>
            <a:r>
              <a:rPr lang="zh-CN" altLang="en-US" sz="2800" dirty="0" smtClean="0">
                <a:solidFill>
                  <a:schemeClr val="tx1"/>
                </a:solidFill>
              </a:rPr>
              <a:t>路由器</a:t>
            </a:r>
            <a:endParaRPr lang="zh-CN" altLang="en-US" dirty="0">
              <a:solidFill>
                <a:schemeClr val="tx1"/>
              </a:solidFill>
            </a:endParaRPr>
          </a:p>
        </p:txBody>
      </p:sp>
      <p:cxnSp>
        <p:nvCxnSpPr>
          <p:cNvPr id="4" name="直接箭头连接符 3"/>
          <p:cNvCxnSpPr/>
          <p:nvPr/>
        </p:nvCxnSpPr>
        <p:spPr>
          <a:xfrm flipH="1">
            <a:off x="3575120" y="2212501"/>
            <a:ext cx="559135" cy="1337914"/>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523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724009"/>
                                        </p:tgtEl>
                                        <p:attrNameLst>
                                          <p:attrName>style.visibility</p:attrName>
                                        </p:attrNameLst>
                                      </p:cBhvr>
                                      <p:to>
                                        <p:strVal val="visible"/>
                                      </p:to>
                                    </p:set>
                                    <p:animEffect transition="in" filter="wipe(left)">
                                      <p:cBhvr>
                                        <p:cTn id="7" dur="1000"/>
                                        <p:tgtEl>
                                          <p:spTgt spid="724009"/>
                                        </p:tgtEl>
                                      </p:cBhvr>
                                    </p:animEffect>
                                  </p:childTnLst>
                                </p:cTn>
                              </p:par>
                            </p:childTnLst>
                          </p:cTn>
                        </p:par>
                        <p:par>
                          <p:cTn id="8" fill="hold" nodeType="afterGroup">
                            <p:stCondLst>
                              <p:cond delay="1500"/>
                            </p:stCondLst>
                            <p:childTnLst>
                              <p:par>
                                <p:cTn id="9" presetID="22" presetClass="entr" presetSubtype="8" fill="hold" nodeType="afterEffect">
                                  <p:stCondLst>
                                    <p:cond delay="500"/>
                                  </p:stCondLst>
                                  <p:childTnLst>
                                    <p:set>
                                      <p:cBhvr>
                                        <p:cTn id="10" dur="1" fill="hold">
                                          <p:stCondLst>
                                            <p:cond delay="0"/>
                                          </p:stCondLst>
                                        </p:cTn>
                                        <p:tgtEl>
                                          <p:spTgt spid="724010"/>
                                        </p:tgtEl>
                                        <p:attrNameLst>
                                          <p:attrName>style.visibility</p:attrName>
                                        </p:attrNameLst>
                                      </p:cBhvr>
                                      <p:to>
                                        <p:strVal val="visible"/>
                                      </p:to>
                                    </p:set>
                                    <p:animEffect transition="in" filter="wipe(left)">
                                      <p:cBhvr>
                                        <p:cTn id="11" dur="1000"/>
                                        <p:tgtEl>
                                          <p:spTgt spid="724010"/>
                                        </p:tgtEl>
                                      </p:cBhvr>
                                    </p:animEffect>
                                  </p:childTnLst>
                                </p:cTn>
                              </p:par>
                            </p:childTnLst>
                          </p:cTn>
                        </p:par>
                        <p:par>
                          <p:cTn id="12" fill="hold" nodeType="afterGroup">
                            <p:stCondLst>
                              <p:cond delay="3000"/>
                            </p:stCondLst>
                            <p:childTnLst>
                              <p:par>
                                <p:cTn id="13" presetID="1" presetClass="entr" presetSubtype="0" fill="hold" grpId="0" nodeType="afterEffect">
                                  <p:stCondLst>
                                    <p:cond delay="0"/>
                                  </p:stCondLst>
                                  <p:childTnLst>
                                    <p:set>
                                      <p:cBhvr>
                                        <p:cTn id="14" dur="1" fill="hold">
                                          <p:stCondLst>
                                            <p:cond delay="0"/>
                                          </p:stCondLst>
                                        </p:cTn>
                                        <p:tgtEl>
                                          <p:spTgt spid="724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00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2.5 FTP</a:t>
            </a:r>
            <a:r>
              <a:rPr lang="zh-CN" altLang="en-US" dirty="0" smtClean="0"/>
              <a:t>文件传输协议</a:t>
            </a:r>
            <a:r>
              <a:rPr lang="en-US" altLang="zh-CN" dirty="0" smtClean="0"/>
              <a:t> </a:t>
            </a:r>
            <a:endParaRPr lang="zh-CN" altLang="en-US" dirty="0"/>
          </a:p>
        </p:txBody>
      </p:sp>
      <p:sp>
        <p:nvSpPr>
          <p:cNvPr id="3" name="内容占位符 2"/>
          <p:cNvSpPr>
            <a:spLocks noGrp="1"/>
          </p:cNvSpPr>
          <p:nvPr>
            <p:ph idx="1"/>
          </p:nvPr>
        </p:nvSpPr>
        <p:spPr>
          <a:xfrm>
            <a:off x="330200" y="856034"/>
            <a:ext cx="8483600" cy="5716216"/>
          </a:xfrm>
        </p:spPr>
        <p:txBody>
          <a:bodyPr>
            <a:normAutofit/>
          </a:bodyPr>
          <a:lstStyle/>
          <a:p>
            <a:pPr>
              <a:lnSpc>
                <a:spcPct val="100000"/>
              </a:lnSpc>
            </a:pPr>
            <a:r>
              <a:rPr lang="en-US" altLang="zh-CN" dirty="0" smtClean="0">
                <a:latin typeface="Times New Roman" panose="02020603050405020304" pitchFamily="18" charset="0"/>
              </a:rPr>
              <a:t>FTP</a:t>
            </a:r>
            <a:r>
              <a:rPr lang="zh-CN" altLang="en-US" dirty="0">
                <a:latin typeface="Times New Roman" panose="02020603050405020304" pitchFamily="18" charset="0"/>
              </a:rPr>
              <a:t> </a:t>
            </a:r>
            <a:r>
              <a:rPr lang="en-US" altLang="zh-CN" dirty="0" smtClean="0">
                <a:latin typeface="Times New Roman" panose="02020603050405020304" pitchFamily="18" charset="0"/>
              </a:rPr>
              <a:t>(File Transfer Protocol),</a:t>
            </a:r>
            <a:r>
              <a:rPr lang="zh-CN" altLang="en-US" dirty="0" smtClean="0">
                <a:latin typeface="Times New Roman" panose="02020603050405020304" pitchFamily="18" charset="0"/>
              </a:rPr>
              <a:t>文件传输协议提供</a:t>
            </a:r>
            <a:r>
              <a:rPr lang="zh-CN" altLang="en-US" dirty="0">
                <a:latin typeface="Times New Roman" panose="02020603050405020304" pitchFamily="18" charset="0"/>
              </a:rPr>
              <a:t>互联网</a:t>
            </a:r>
            <a:r>
              <a:rPr lang="zh-CN" altLang="en-US" dirty="0" smtClean="0">
                <a:latin typeface="Times New Roman" panose="02020603050405020304" pitchFamily="18" charset="0"/>
              </a:rPr>
              <a:t>上从一台主机到另一台主机的文件传送服务。</a:t>
            </a:r>
            <a:endParaRPr lang="en-US" altLang="zh-CN" dirty="0" smtClean="0">
              <a:latin typeface="Times New Roman" panose="02020603050405020304" pitchFamily="18" charset="0"/>
            </a:endParaRPr>
          </a:p>
          <a:p>
            <a:pPr>
              <a:lnSpc>
                <a:spcPct val="100000"/>
              </a:lnSpc>
            </a:pPr>
            <a:r>
              <a:rPr lang="en-US" altLang="zh-CN" dirty="0" smtClean="0">
                <a:latin typeface="Times New Roman" panose="02020603050405020304" pitchFamily="18" charset="0"/>
              </a:rPr>
              <a:t>FTP </a:t>
            </a:r>
            <a:r>
              <a:rPr lang="zh-CN" altLang="en-US" dirty="0">
                <a:latin typeface="Times New Roman" panose="02020603050405020304" pitchFamily="18" charset="0"/>
              </a:rPr>
              <a:t>的主要功能是减少或消除在不同操作系统下处理文件的不兼容性</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pPr>
              <a:lnSpc>
                <a:spcPct val="100000"/>
              </a:lnSpc>
            </a:pPr>
            <a:r>
              <a:rPr lang="en-US" altLang="zh-CN" dirty="0" smtClean="0">
                <a:latin typeface="Times New Roman" panose="02020603050405020304" pitchFamily="18" charset="0"/>
              </a:rPr>
              <a:t>FTP</a:t>
            </a:r>
            <a:r>
              <a:rPr lang="zh-CN" altLang="en-US" dirty="0" smtClean="0">
                <a:latin typeface="Times New Roman" panose="02020603050405020304" pitchFamily="18" charset="0"/>
              </a:rPr>
              <a:t>使用 </a:t>
            </a:r>
            <a:r>
              <a:rPr lang="en-US" altLang="zh-CN" dirty="0">
                <a:solidFill>
                  <a:srgbClr val="FF0000"/>
                </a:solidFill>
                <a:latin typeface="Times New Roman" panose="02020603050405020304" pitchFamily="18" charset="0"/>
              </a:rPr>
              <a:t>TCP </a:t>
            </a:r>
            <a:r>
              <a:rPr lang="zh-CN" altLang="en-US" dirty="0">
                <a:latin typeface="Times New Roman" panose="02020603050405020304" pitchFamily="18" charset="0"/>
              </a:rPr>
              <a:t>可靠的运输服务</a:t>
            </a:r>
            <a:r>
              <a:rPr lang="zh-CN" altLang="en-US" dirty="0" smtClean="0">
                <a:latin typeface="Times New Roman" panose="02020603050405020304" pitchFamily="18" charset="0"/>
              </a:rPr>
              <a:t>。</a:t>
            </a:r>
            <a:endParaRPr lang="zh-CN" altLang="en-US" dirty="0">
              <a:latin typeface="Times New Roman" panose="02020603050405020304" pitchFamily="18" charset="0"/>
            </a:endParaRPr>
          </a:p>
          <a:p>
            <a:pPr>
              <a:lnSpc>
                <a:spcPct val="100000"/>
              </a:lnSpc>
            </a:pPr>
            <a:r>
              <a:rPr lang="en-US" altLang="zh-CN" dirty="0">
                <a:latin typeface="Times New Roman" panose="02020603050405020304" pitchFamily="18" charset="0"/>
              </a:rPr>
              <a:t>FTP </a:t>
            </a:r>
            <a:r>
              <a:rPr lang="zh-CN" altLang="en-US" dirty="0">
                <a:latin typeface="Times New Roman" panose="02020603050405020304" pitchFamily="18" charset="0"/>
              </a:rPr>
              <a:t>使用</a:t>
            </a:r>
            <a:r>
              <a:rPr lang="zh-CN" altLang="en-US" dirty="0">
                <a:solidFill>
                  <a:srgbClr val="FF0000"/>
                </a:solidFill>
                <a:latin typeface="Times New Roman" panose="02020603050405020304" pitchFamily="18" charset="0"/>
              </a:rPr>
              <a:t>客户服务器</a:t>
            </a:r>
            <a:r>
              <a:rPr lang="zh-CN" altLang="en-US" dirty="0">
                <a:latin typeface="Times New Roman" panose="02020603050405020304" pitchFamily="18" charset="0"/>
              </a:rPr>
              <a:t>方式</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pPr>
              <a:lnSpc>
                <a:spcPct val="100000"/>
              </a:lnSpc>
            </a:pPr>
            <a:r>
              <a:rPr lang="en-US" altLang="zh-CN" dirty="0" smtClean="0">
                <a:latin typeface="Times New Roman" panose="02020603050405020304" pitchFamily="18" charset="0"/>
              </a:rPr>
              <a:t>FTP</a:t>
            </a:r>
            <a:r>
              <a:rPr lang="zh-CN" altLang="en-US" dirty="0" smtClean="0">
                <a:latin typeface="Times New Roman" panose="02020603050405020304" pitchFamily="18" charset="0"/>
              </a:rPr>
              <a:t>端口号：</a:t>
            </a:r>
            <a:r>
              <a:rPr lang="en-US" altLang="zh-CN" dirty="0" smtClean="0">
                <a:solidFill>
                  <a:srgbClr val="FF0000"/>
                </a:solidFill>
                <a:latin typeface="Times New Roman" panose="02020603050405020304" pitchFamily="18" charset="0"/>
              </a:rPr>
              <a:t>20</a:t>
            </a:r>
            <a:r>
              <a:rPr lang="zh-CN" altLang="en-US" dirty="0" smtClean="0">
                <a:solidFill>
                  <a:srgbClr val="FF0000"/>
                </a:solidFill>
                <a:latin typeface="Times New Roman" panose="02020603050405020304" pitchFamily="18" charset="0"/>
              </a:rPr>
              <a:t>、</a:t>
            </a:r>
            <a:r>
              <a:rPr lang="en-US" altLang="zh-CN" dirty="0" smtClean="0">
                <a:solidFill>
                  <a:srgbClr val="FF0000"/>
                </a:solidFill>
                <a:latin typeface="Times New Roman" panose="02020603050405020304" pitchFamily="18" charset="0"/>
              </a:rPr>
              <a:t>21</a:t>
            </a:r>
            <a:r>
              <a:rPr lang="zh-CN" altLang="en-US" dirty="0">
                <a:latin typeface="Times New Roman" panose="02020603050405020304" pitchFamily="18" charset="0"/>
              </a:rPr>
              <a:t>。</a:t>
            </a:r>
            <a:endParaRPr lang="en-US" altLang="zh-CN" dirty="0" smtClean="0">
              <a:latin typeface="Times New Roman" panose="02020603050405020304" pitchFamily="18" charset="0"/>
            </a:endParaRPr>
          </a:p>
        </p:txBody>
      </p:sp>
    </p:spTree>
    <p:extLst>
      <p:ext uri="{BB962C8B-B14F-4D97-AF65-F5344CB8AC3E}">
        <p14:creationId xmlns:p14="http://schemas.microsoft.com/office/powerpoint/2010/main" val="276632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normAutofit/>
          </a:bodyPr>
          <a:lstStyle/>
          <a:p>
            <a:r>
              <a:rPr lang="en-US" altLang="zh-CN" u="none" dirty="0"/>
              <a:t>2.3  </a:t>
            </a:r>
            <a:r>
              <a:rPr lang="en-US" altLang="zh-CN" dirty="0" smtClean="0"/>
              <a:t>FTP</a:t>
            </a:r>
            <a:r>
              <a:rPr lang="zh-CN" altLang="en-US" dirty="0" smtClean="0"/>
              <a:t>文件</a:t>
            </a:r>
            <a:r>
              <a:rPr lang="zh-CN" altLang="en-US" u="none" dirty="0"/>
              <a:t>传输</a:t>
            </a:r>
            <a:r>
              <a:rPr lang="zh-CN" altLang="en-US" u="none" dirty="0" smtClean="0"/>
              <a:t>协议</a:t>
            </a:r>
            <a:endParaRPr lang="zh-CN" altLang="en-US" u="none" dirty="0"/>
          </a:p>
        </p:txBody>
      </p:sp>
      <p:sp>
        <p:nvSpPr>
          <p:cNvPr id="443395" name="Rectangle 3"/>
          <p:cNvSpPr>
            <a:spLocks noGrp="1" noChangeArrowheads="1"/>
          </p:cNvSpPr>
          <p:nvPr>
            <p:ph type="body" idx="1"/>
          </p:nvPr>
        </p:nvSpPr>
        <p:spPr>
          <a:xfrm>
            <a:off x="330200" y="894821"/>
            <a:ext cx="8483600" cy="1075266"/>
          </a:xfrm>
        </p:spPr>
        <p:txBody>
          <a:bodyPr>
            <a:normAutofit/>
          </a:bodyPr>
          <a:lstStyle/>
          <a:p>
            <a:pPr>
              <a:lnSpc>
                <a:spcPct val="110000"/>
              </a:lnSpc>
            </a:pPr>
            <a:r>
              <a:rPr lang="zh-CN" altLang="en-US" sz="2800" dirty="0" smtClean="0">
                <a:latin typeface="Times New Roman" panose="02020603050405020304" pitchFamily="18" charset="0"/>
              </a:rPr>
              <a:t>用户</a:t>
            </a:r>
            <a:r>
              <a:rPr lang="zh-CN" altLang="en-US" sz="2800" dirty="0">
                <a:latin typeface="Times New Roman" panose="02020603050405020304" pitchFamily="18" charset="0"/>
              </a:rPr>
              <a:t>通过一个</a:t>
            </a:r>
            <a:r>
              <a:rPr lang="en-US" altLang="zh-CN" sz="2800" dirty="0">
                <a:latin typeface="Times New Roman" panose="02020603050405020304" pitchFamily="18" charset="0"/>
              </a:rPr>
              <a:t>FTP</a:t>
            </a:r>
            <a:r>
              <a:rPr lang="zh-CN" altLang="en-US" sz="2800" dirty="0">
                <a:solidFill>
                  <a:srgbClr val="FF0000"/>
                </a:solidFill>
                <a:latin typeface="Times New Roman" panose="02020603050405020304" pitchFamily="18" charset="0"/>
              </a:rPr>
              <a:t>用户代理</a:t>
            </a:r>
            <a:r>
              <a:rPr lang="zh-CN" altLang="en-US" sz="2800" dirty="0">
                <a:latin typeface="Times New Roman" panose="02020603050405020304" pitchFamily="18" charset="0"/>
              </a:rPr>
              <a:t>与</a:t>
            </a:r>
            <a:r>
              <a:rPr lang="en-US" altLang="zh-CN" sz="2800" dirty="0">
                <a:latin typeface="Times New Roman" panose="02020603050405020304" pitchFamily="18" charset="0"/>
              </a:rPr>
              <a:t>FTP</a:t>
            </a:r>
            <a:r>
              <a:rPr lang="zh-CN" altLang="en-US" sz="2800" dirty="0">
                <a:latin typeface="Times New Roman" panose="02020603050405020304" pitchFamily="18" charset="0"/>
              </a:rPr>
              <a:t>服务器</a:t>
            </a:r>
            <a:r>
              <a:rPr lang="zh-CN" altLang="en-US" sz="2800" dirty="0" smtClean="0">
                <a:latin typeface="Times New Roman" panose="02020603050405020304" pitchFamily="18" charset="0"/>
              </a:rPr>
              <a:t>交互，向</a:t>
            </a:r>
            <a:r>
              <a:rPr lang="zh-CN" altLang="en-US" sz="2800" dirty="0">
                <a:latin typeface="Times New Roman" panose="02020603050405020304" pitchFamily="18" charset="0"/>
              </a:rPr>
              <a:t>远程主机上传或者下载文件。</a:t>
            </a:r>
          </a:p>
        </p:txBody>
      </p:sp>
      <p:grpSp>
        <p:nvGrpSpPr>
          <p:cNvPr id="443396" name="Group 4"/>
          <p:cNvGrpSpPr>
            <a:grpSpLocks/>
          </p:cNvGrpSpPr>
          <p:nvPr/>
        </p:nvGrpSpPr>
        <p:grpSpPr bwMode="auto">
          <a:xfrm>
            <a:off x="1147763" y="2171700"/>
            <a:ext cx="6719888" cy="1995488"/>
            <a:chOff x="939" y="890"/>
            <a:chExt cx="4233" cy="1257"/>
          </a:xfrm>
        </p:grpSpPr>
        <p:graphicFrame>
          <p:nvGraphicFramePr>
            <p:cNvPr id="443397" name="Object 5"/>
            <p:cNvGraphicFramePr>
              <a:graphicFrameLocks noChangeAspect="1"/>
            </p:cNvGraphicFramePr>
            <p:nvPr/>
          </p:nvGraphicFramePr>
          <p:xfrm>
            <a:off x="2087" y="992"/>
            <a:ext cx="489" cy="393"/>
          </p:xfrm>
          <a:graphic>
            <a:graphicData uri="http://schemas.openxmlformats.org/presentationml/2006/ole">
              <mc:AlternateContent xmlns:mc="http://schemas.openxmlformats.org/markup-compatibility/2006">
                <mc:Choice xmlns:v="urn:schemas-microsoft-com:vml" Requires="v">
                  <p:oleObj spid="_x0000_s2195" name="Clip" r:id="rId4" imgW="1305000" imgH="1085760" progId="MS_ClipArt_Gallery.2">
                    <p:embed/>
                  </p:oleObj>
                </mc:Choice>
                <mc:Fallback>
                  <p:oleObj name="Clip" r:id="rId4" imgW="1305000" imgH="10857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7" y="992"/>
                          <a:ext cx="489"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43398" name="Group 6"/>
            <p:cNvGrpSpPr>
              <a:grpSpLocks/>
            </p:cNvGrpSpPr>
            <p:nvPr/>
          </p:nvGrpSpPr>
          <p:grpSpPr bwMode="auto">
            <a:xfrm>
              <a:off x="4261" y="890"/>
              <a:ext cx="224" cy="588"/>
              <a:chOff x="4180" y="783"/>
              <a:chExt cx="150" cy="307"/>
            </a:xfrm>
          </p:grpSpPr>
          <p:sp>
            <p:nvSpPr>
              <p:cNvPr id="443399" name="AutoShape 7"/>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00" name="Rectangle 8"/>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01" name="Rectangle 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02" name="AutoShape 1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03" name="Line 11"/>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04" name="Line 12"/>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05" name="Rectangle 1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06" name="Rectangle 14"/>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3407" name="Line 15"/>
            <p:cNvSpPr>
              <a:spLocks noChangeShapeType="1"/>
            </p:cNvSpPr>
            <p:nvPr/>
          </p:nvSpPr>
          <p:spPr bwMode="auto">
            <a:xfrm>
              <a:off x="2742" y="1380"/>
              <a:ext cx="1392" cy="6"/>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08" name="Text Box 16"/>
            <p:cNvSpPr txBox="1">
              <a:spLocks noChangeArrowheads="1"/>
            </p:cNvSpPr>
            <p:nvPr/>
          </p:nvSpPr>
          <p:spPr bwMode="auto">
            <a:xfrm>
              <a:off x="3052" y="1163"/>
              <a:ext cx="74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ClrTx/>
                <a:buSzTx/>
                <a:buFontTx/>
                <a:buNone/>
              </a:pPr>
              <a:r>
                <a:rPr lang="zh-CN" altLang="en-US" b="0" dirty="0">
                  <a:solidFill>
                    <a:srgbClr val="FF0000"/>
                  </a:solidFill>
                  <a:ea typeface="宋体" panose="02010600030101010101" pitchFamily="2" charset="-122"/>
                </a:rPr>
                <a:t>文件传输</a:t>
              </a:r>
              <a:endParaRPr lang="zh-CN" altLang="en-US" sz="2000" b="0" dirty="0">
                <a:latin typeface="Times New Roman" panose="02020603050405020304" pitchFamily="18" charset="0"/>
                <a:ea typeface="宋体" panose="02010600030101010101" pitchFamily="2" charset="-122"/>
              </a:endParaRPr>
            </a:p>
          </p:txBody>
        </p:sp>
        <p:grpSp>
          <p:nvGrpSpPr>
            <p:cNvPr id="443409" name="Group 17"/>
            <p:cNvGrpSpPr>
              <a:grpSpLocks/>
            </p:cNvGrpSpPr>
            <p:nvPr/>
          </p:nvGrpSpPr>
          <p:grpSpPr bwMode="auto">
            <a:xfrm>
              <a:off x="4104" y="1176"/>
              <a:ext cx="500" cy="522"/>
              <a:chOff x="3900" y="1386"/>
              <a:chExt cx="500" cy="522"/>
            </a:xfrm>
          </p:grpSpPr>
          <p:sp>
            <p:nvSpPr>
              <p:cNvPr id="443410" name="Rectangle 18"/>
              <p:cNvSpPr>
                <a:spLocks noChangeArrowheads="1"/>
              </p:cNvSpPr>
              <p:nvPr/>
            </p:nvSpPr>
            <p:spPr bwMode="auto">
              <a:xfrm>
                <a:off x="3930" y="1386"/>
                <a:ext cx="444" cy="522"/>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11" name="Text Box 19"/>
              <p:cNvSpPr txBox="1">
                <a:spLocks noChangeArrowheads="1"/>
              </p:cNvSpPr>
              <p:nvPr/>
            </p:nvSpPr>
            <p:spPr bwMode="auto">
              <a:xfrm>
                <a:off x="3900" y="1463"/>
                <a:ext cx="500"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zh-CN" sz="1600" b="0">
                    <a:ea typeface="宋体" panose="02010600030101010101" pitchFamily="2" charset="-122"/>
                  </a:rPr>
                  <a:t>FTP</a:t>
                </a:r>
              </a:p>
              <a:p>
                <a:pPr algn="ctr">
                  <a:spcBef>
                    <a:spcPct val="0"/>
                  </a:spcBef>
                  <a:buClrTx/>
                  <a:buSzTx/>
                  <a:buFontTx/>
                  <a:buNone/>
                </a:pPr>
                <a:r>
                  <a:rPr lang="zh-CN" altLang="en-US" sz="1600" b="0">
                    <a:ea typeface="宋体" panose="02010600030101010101" pitchFamily="2" charset="-122"/>
                  </a:rPr>
                  <a:t>服务器</a:t>
                </a:r>
                <a:endParaRPr lang="zh-CN" altLang="en-US" b="0">
                  <a:latin typeface="Times New Roman" panose="02020603050405020304" pitchFamily="18" charset="0"/>
                  <a:ea typeface="宋体" panose="02010600030101010101" pitchFamily="2" charset="-122"/>
                </a:endParaRPr>
              </a:p>
            </p:txBody>
          </p:sp>
        </p:grpSp>
        <p:grpSp>
          <p:nvGrpSpPr>
            <p:cNvPr id="443412" name="Group 20"/>
            <p:cNvGrpSpPr>
              <a:grpSpLocks/>
            </p:cNvGrpSpPr>
            <p:nvPr/>
          </p:nvGrpSpPr>
          <p:grpSpPr bwMode="auto">
            <a:xfrm>
              <a:off x="1675" y="1170"/>
              <a:ext cx="1105" cy="528"/>
              <a:chOff x="1693" y="1326"/>
              <a:chExt cx="1105" cy="528"/>
            </a:xfrm>
          </p:grpSpPr>
          <p:sp>
            <p:nvSpPr>
              <p:cNvPr id="443413" name="Rectangle 21"/>
              <p:cNvSpPr>
                <a:spLocks noChangeArrowheads="1"/>
              </p:cNvSpPr>
              <p:nvPr/>
            </p:nvSpPr>
            <p:spPr bwMode="auto">
              <a:xfrm>
                <a:off x="2328" y="1326"/>
                <a:ext cx="444" cy="522"/>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14" name="Rectangle 22"/>
              <p:cNvSpPr>
                <a:spLocks noChangeArrowheads="1"/>
              </p:cNvSpPr>
              <p:nvPr/>
            </p:nvSpPr>
            <p:spPr bwMode="auto">
              <a:xfrm>
                <a:off x="1704" y="1332"/>
                <a:ext cx="606" cy="522"/>
              </a:xfrm>
              <a:prstGeom prst="rect">
                <a:avLst/>
              </a:prstGeom>
              <a:solidFill>
                <a:srgbClr val="33CC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15" name="Text Box 23"/>
              <p:cNvSpPr txBox="1">
                <a:spLocks noChangeArrowheads="1"/>
              </p:cNvSpPr>
              <p:nvPr/>
            </p:nvSpPr>
            <p:spPr bwMode="auto">
              <a:xfrm>
                <a:off x="1693" y="1373"/>
                <a:ext cx="635"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0"/>
                  </a:spcBef>
                  <a:buClrTx/>
                  <a:buSzTx/>
                  <a:buFontTx/>
                  <a:buNone/>
                </a:pPr>
                <a:r>
                  <a:rPr lang="en-US" altLang="zh-CN" sz="1600" b="0" dirty="0">
                    <a:ea typeface="宋体" panose="02010600030101010101" pitchFamily="2" charset="-122"/>
                  </a:rPr>
                  <a:t>FTP</a:t>
                </a:r>
              </a:p>
              <a:p>
                <a:pPr algn="ctr">
                  <a:spcBef>
                    <a:spcPct val="0"/>
                  </a:spcBef>
                  <a:buClrTx/>
                  <a:buSzTx/>
                  <a:buFontTx/>
                  <a:buNone/>
                </a:pPr>
                <a:r>
                  <a:rPr lang="zh-CN" altLang="en-US" sz="1600" b="0" dirty="0">
                    <a:ea typeface="宋体" panose="02010600030101010101" pitchFamily="2" charset="-122"/>
                  </a:rPr>
                  <a:t>用户接口</a:t>
                </a:r>
                <a:endParaRPr lang="zh-CN" altLang="en-US" b="0" dirty="0">
                  <a:latin typeface="Times New Roman" panose="02020603050405020304" pitchFamily="18" charset="0"/>
                  <a:ea typeface="宋体" panose="02010600030101010101" pitchFamily="2" charset="-122"/>
                </a:endParaRPr>
              </a:p>
            </p:txBody>
          </p:sp>
          <p:sp>
            <p:nvSpPr>
              <p:cNvPr id="443416" name="Text Box 24"/>
              <p:cNvSpPr txBox="1">
                <a:spLocks noChangeArrowheads="1"/>
              </p:cNvSpPr>
              <p:nvPr/>
            </p:nvSpPr>
            <p:spPr bwMode="auto">
              <a:xfrm>
                <a:off x="2298" y="1403"/>
                <a:ext cx="500"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altLang="zh-CN" sz="1600" b="0" dirty="0">
                    <a:ea typeface="宋体" panose="02010600030101010101" pitchFamily="2" charset="-122"/>
                  </a:rPr>
                  <a:t>FTP</a:t>
                </a:r>
              </a:p>
              <a:p>
                <a:pPr algn="ctr">
                  <a:spcBef>
                    <a:spcPct val="0"/>
                  </a:spcBef>
                  <a:buClrTx/>
                  <a:buSzTx/>
                  <a:buFontTx/>
                  <a:buNone/>
                </a:pPr>
                <a:r>
                  <a:rPr lang="zh-CN" altLang="en-US" sz="1600" b="0" dirty="0">
                    <a:ea typeface="宋体" panose="02010600030101010101" pitchFamily="2" charset="-122"/>
                  </a:rPr>
                  <a:t>客户机</a:t>
                </a:r>
                <a:endParaRPr lang="zh-CN" altLang="en-US" b="0" dirty="0">
                  <a:latin typeface="Times New Roman" panose="02020603050405020304" pitchFamily="18" charset="0"/>
                  <a:ea typeface="宋体" panose="02010600030101010101" pitchFamily="2" charset="-122"/>
                </a:endParaRPr>
              </a:p>
            </p:txBody>
          </p:sp>
        </p:grpSp>
        <p:grpSp>
          <p:nvGrpSpPr>
            <p:cNvPr id="443417" name="Group 25"/>
            <p:cNvGrpSpPr>
              <a:grpSpLocks/>
            </p:cNvGrpSpPr>
            <p:nvPr/>
          </p:nvGrpSpPr>
          <p:grpSpPr bwMode="auto">
            <a:xfrm>
              <a:off x="2028" y="1698"/>
              <a:ext cx="1028" cy="449"/>
              <a:chOff x="1812" y="1776"/>
              <a:chExt cx="1028" cy="449"/>
            </a:xfrm>
          </p:grpSpPr>
          <p:grpSp>
            <p:nvGrpSpPr>
              <p:cNvPr id="443418" name="Group 26"/>
              <p:cNvGrpSpPr>
                <a:grpSpLocks/>
              </p:cNvGrpSpPr>
              <p:nvPr/>
            </p:nvGrpSpPr>
            <p:grpSpPr bwMode="auto">
              <a:xfrm>
                <a:off x="1903" y="1845"/>
                <a:ext cx="316" cy="313"/>
                <a:chOff x="4939" y="1431"/>
                <a:chExt cx="316" cy="313"/>
              </a:xfrm>
            </p:grpSpPr>
            <p:sp>
              <p:nvSpPr>
                <p:cNvPr id="443419" name="Oval 27"/>
                <p:cNvSpPr>
                  <a:spLocks noChangeArrowheads="1"/>
                </p:cNvSpPr>
                <p:nvPr/>
              </p:nvSpPr>
              <p:spPr bwMode="auto">
                <a:xfrm>
                  <a:off x="4941" y="1663"/>
                  <a:ext cx="310" cy="81"/>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20" name="Rectangle 28"/>
                <p:cNvSpPr>
                  <a:spLocks noChangeArrowheads="1"/>
                </p:cNvSpPr>
                <p:nvPr/>
              </p:nvSpPr>
              <p:spPr bwMode="auto">
                <a:xfrm>
                  <a:off x="4942" y="1490"/>
                  <a:ext cx="313" cy="214"/>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zh-CN" altLang="en-US" b="0">
                    <a:latin typeface="Times New Roman" panose="02020603050405020304" pitchFamily="18" charset="0"/>
                    <a:ea typeface="宋体" panose="02010600030101010101" pitchFamily="2" charset="-122"/>
                  </a:endParaRPr>
                </a:p>
              </p:txBody>
            </p:sp>
            <p:sp>
              <p:nvSpPr>
                <p:cNvPr id="443421" name="Oval 29"/>
                <p:cNvSpPr>
                  <a:spLocks noChangeArrowheads="1"/>
                </p:cNvSpPr>
                <p:nvPr/>
              </p:nvSpPr>
              <p:spPr bwMode="auto">
                <a:xfrm>
                  <a:off x="4939" y="1431"/>
                  <a:ext cx="313" cy="95"/>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22" name="Line 30"/>
                <p:cNvSpPr>
                  <a:spLocks noChangeShapeType="1"/>
                </p:cNvSpPr>
                <p:nvPr/>
              </p:nvSpPr>
              <p:spPr bwMode="auto">
                <a:xfrm>
                  <a:off x="5251" y="1479"/>
                  <a:ext cx="1" cy="2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23" name="Line 31"/>
                <p:cNvSpPr>
                  <a:spLocks noChangeShapeType="1"/>
                </p:cNvSpPr>
                <p:nvPr/>
              </p:nvSpPr>
              <p:spPr bwMode="auto">
                <a:xfrm flipH="1">
                  <a:off x="4939" y="1483"/>
                  <a:ext cx="1" cy="2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3424" name="Text Box 32"/>
              <p:cNvSpPr txBox="1">
                <a:spLocks noChangeArrowheads="1"/>
              </p:cNvSpPr>
              <p:nvPr/>
            </p:nvSpPr>
            <p:spPr bwMode="auto">
              <a:xfrm>
                <a:off x="2189" y="1859"/>
                <a:ext cx="651"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0"/>
                  </a:spcBef>
                  <a:buClrTx/>
                  <a:buSzTx/>
                  <a:buFontTx/>
                  <a:buNone/>
                </a:pPr>
                <a:r>
                  <a:rPr lang="zh-CN" altLang="en-US" sz="1600" b="0" dirty="0" smtClean="0">
                    <a:ea typeface="宋体" panose="02010600030101010101" pitchFamily="2" charset="-122"/>
                  </a:rPr>
                  <a:t>本地</a:t>
                </a:r>
                <a:endParaRPr lang="en-US" altLang="zh-CN" sz="1600" b="0" dirty="0" smtClean="0">
                  <a:ea typeface="宋体" panose="02010600030101010101" pitchFamily="2" charset="-122"/>
                </a:endParaRPr>
              </a:p>
              <a:p>
                <a:pPr algn="ctr">
                  <a:spcBef>
                    <a:spcPct val="0"/>
                  </a:spcBef>
                  <a:buClrTx/>
                  <a:buSzTx/>
                  <a:buFontTx/>
                  <a:buNone/>
                </a:pPr>
                <a:r>
                  <a:rPr lang="zh-CN" altLang="en-US" sz="1600" b="0" dirty="0" smtClean="0">
                    <a:ea typeface="宋体" panose="02010600030101010101" pitchFamily="2" charset="-122"/>
                  </a:rPr>
                  <a:t>文件系统</a:t>
                </a:r>
                <a:endParaRPr lang="zh-CN" altLang="en-US" b="0" dirty="0">
                  <a:latin typeface="Times New Roman" panose="02020603050405020304" pitchFamily="18" charset="0"/>
                  <a:ea typeface="宋体" panose="02010600030101010101" pitchFamily="2" charset="-122"/>
                </a:endParaRPr>
              </a:p>
            </p:txBody>
          </p:sp>
          <p:sp>
            <p:nvSpPr>
              <p:cNvPr id="443425" name="Line 33"/>
              <p:cNvSpPr>
                <a:spLocks noChangeShapeType="1"/>
              </p:cNvSpPr>
              <p:nvPr/>
            </p:nvSpPr>
            <p:spPr bwMode="auto">
              <a:xfrm>
                <a:off x="1812" y="1776"/>
                <a:ext cx="204" cy="276"/>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3426" name="Line 34"/>
            <p:cNvSpPr>
              <a:spLocks noChangeShapeType="1"/>
            </p:cNvSpPr>
            <p:nvPr/>
          </p:nvSpPr>
          <p:spPr bwMode="auto">
            <a:xfrm flipH="1">
              <a:off x="2340" y="1692"/>
              <a:ext cx="210" cy="276"/>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3427" name="Group 35"/>
            <p:cNvGrpSpPr>
              <a:grpSpLocks/>
            </p:cNvGrpSpPr>
            <p:nvPr/>
          </p:nvGrpSpPr>
          <p:grpSpPr bwMode="auto">
            <a:xfrm>
              <a:off x="4195" y="1779"/>
              <a:ext cx="316" cy="313"/>
              <a:chOff x="4939" y="1431"/>
              <a:chExt cx="316" cy="313"/>
            </a:xfrm>
          </p:grpSpPr>
          <p:sp>
            <p:nvSpPr>
              <p:cNvPr id="443428" name="Oval 36"/>
              <p:cNvSpPr>
                <a:spLocks noChangeArrowheads="1"/>
              </p:cNvSpPr>
              <p:nvPr/>
            </p:nvSpPr>
            <p:spPr bwMode="auto">
              <a:xfrm>
                <a:off x="4941" y="1663"/>
                <a:ext cx="310" cy="81"/>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29" name="Rectangle 37"/>
              <p:cNvSpPr>
                <a:spLocks noChangeArrowheads="1"/>
              </p:cNvSpPr>
              <p:nvPr/>
            </p:nvSpPr>
            <p:spPr bwMode="auto">
              <a:xfrm>
                <a:off x="4942" y="1490"/>
                <a:ext cx="313" cy="214"/>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zh-CN" altLang="en-US" b="0">
                  <a:latin typeface="Times New Roman" panose="02020603050405020304" pitchFamily="18" charset="0"/>
                  <a:ea typeface="宋体" panose="02010600030101010101" pitchFamily="2" charset="-122"/>
                </a:endParaRPr>
              </a:p>
            </p:txBody>
          </p:sp>
          <p:sp>
            <p:nvSpPr>
              <p:cNvPr id="443430" name="Oval 38"/>
              <p:cNvSpPr>
                <a:spLocks noChangeArrowheads="1"/>
              </p:cNvSpPr>
              <p:nvPr/>
            </p:nvSpPr>
            <p:spPr bwMode="auto">
              <a:xfrm>
                <a:off x="4939" y="1431"/>
                <a:ext cx="313" cy="95"/>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31" name="Line 39"/>
              <p:cNvSpPr>
                <a:spLocks noChangeShapeType="1"/>
              </p:cNvSpPr>
              <p:nvPr/>
            </p:nvSpPr>
            <p:spPr bwMode="auto">
              <a:xfrm>
                <a:off x="5251" y="1479"/>
                <a:ext cx="1" cy="2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32" name="Line 40"/>
              <p:cNvSpPr>
                <a:spLocks noChangeShapeType="1"/>
              </p:cNvSpPr>
              <p:nvPr/>
            </p:nvSpPr>
            <p:spPr bwMode="auto">
              <a:xfrm flipH="1">
                <a:off x="4939" y="1483"/>
                <a:ext cx="1" cy="2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3433" name="Text Box 41"/>
            <p:cNvSpPr txBox="1">
              <a:spLocks noChangeArrowheads="1"/>
            </p:cNvSpPr>
            <p:nvPr/>
          </p:nvSpPr>
          <p:spPr bwMode="auto">
            <a:xfrm>
              <a:off x="4511" y="1757"/>
              <a:ext cx="661"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0"/>
                </a:spcBef>
                <a:buClrTx/>
                <a:buSzTx/>
                <a:buFontTx/>
                <a:buNone/>
              </a:pPr>
              <a:r>
                <a:rPr lang="zh-CN" altLang="en-US" sz="1600" b="0" dirty="0" smtClean="0">
                  <a:ea typeface="宋体" panose="02010600030101010101" pitchFamily="2" charset="-122"/>
                </a:rPr>
                <a:t>远程</a:t>
              </a:r>
              <a:endParaRPr lang="en-US" altLang="zh-CN" sz="1600" b="0" dirty="0" smtClean="0">
                <a:ea typeface="宋体" panose="02010600030101010101" pitchFamily="2" charset="-122"/>
              </a:endParaRPr>
            </a:p>
            <a:p>
              <a:pPr algn="ctr">
                <a:spcBef>
                  <a:spcPct val="0"/>
                </a:spcBef>
                <a:buClrTx/>
                <a:buSzTx/>
                <a:buFontTx/>
                <a:buNone/>
              </a:pPr>
              <a:r>
                <a:rPr lang="zh-CN" altLang="en-US" sz="1600" b="0" dirty="0" smtClean="0">
                  <a:ea typeface="宋体" panose="02010600030101010101" pitchFamily="2" charset="-122"/>
                </a:rPr>
                <a:t>文件系统</a:t>
              </a:r>
              <a:endParaRPr lang="zh-CN" altLang="en-US" b="0" dirty="0">
                <a:latin typeface="Times New Roman" panose="02020603050405020304" pitchFamily="18" charset="0"/>
                <a:ea typeface="宋体" panose="02010600030101010101" pitchFamily="2" charset="-122"/>
              </a:endParaRPr>
            </a:p>
          </p:txBody>
        </p:sp>
        <p:sp>
          <p:nvSpPr>
            <p:cNvPr id="443434" name="Line 42"/>
            <p:cNvSpPr>
              <a:spLocks noChangeShapeType="1"/>
            </p:cNvSpPr>
            <p:nvPr/>
          </p:nvSpPr>
          <p:spPr bwMode="auto">
            <a:xfrm>
              <a:off x="4356" y="1698"/>
              <a:ext cx="0" cy="27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43435" name="Picture 43" descr="Ali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 y="1203"/>
              <a:ext cx="354" cy="437"/>
            </a:xfrm>
            <a:prstGeom prst="rect">
              <a:avLst/>
            </a:prstGeom>
            <a:noFill/>
            <a:extLst>
              <a:ext uri="{909E8E84-426E-40DD-AFC4-6F175D3DCCD1}">
                <a14:hiddenFill xmlns:a14="http://schemas.microsoft.com/office/drawing/2010/main">
                  <a:solidFill>
                    <a:srgbClr val="FFFFFF"/>
                  </a:solidFill>
                </a14:hiddenFill>
              </a:ext>
            </a:extLst>
          </p:spPr>
        </p:pic>
        <p:sp>
          <p:nvSpPr>
            <p:cNvPr id="443436" name="Text Box 44"/>
            <p:cNvSpPr txBox="1">
              <a:spLocks noChangeArrowheads="1"/>
            </p:cNvSpPr>
            <p:nvPr/>
          </p:nvSpPr>
          <p:spPr bwMode="auto">
            <a:xfrm>
              <a:off x="939" y="1649"/>
              <a:ext cx="43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0"/>
                </a:spcBef>
                <a:buClrTx/>
                <a:buSzTx/>
                <a:buFontTx/>
                <a:buNone/>
              </a:pPr>
              <a:r>
                <a:rPr lang="zh-CN" altLang="en-US" sz="1600" b="0" dirty="0" smtClean="0">
                  <a:ea typeface="宋体" panose="02010600030101010101" pitchFamily="2" charset="-122"/>
                </a:rPr>
                <a:t>用户</a:t>
              </a:r>
              <a:endParaRPr lang="zh-CN" altLang="en-US" b="0" dirty="0">
                <a:latin typeface="Times New Roman" panose="02020603050405020304" pitchFamily="18" charset="0"/>
                <a:ea typeface="宋体" panose="02010600030101010101" pitchFamily="2" charset="-122"/>
              </a:endParaRPr>
            </a:p>
          </p:txBody>
        </p:sp>
        <p:sp>
          <p:nvSpPr>
            <p:cNvPr id="443437" name="Line 45"/>
            <p:cNvSpPr>
              <a:spLocks noChangeShapeType="1"/>
            </p:cNvSpPr>
            <p:nvPr/>
          </p:nvSpPr>
          <p:spPr bwMode="auto">
            <a:xfrm>
              <a:off x="1296" y="1452"/>
              <a:ext cx="366"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3439" name="Line 47"/>
          <p:cNvSpPr>
            <a:spLocks noChangeShapeType="1"/>
          </p:cNvSpPr>
          <p:nvPr/>
        </p:nvSpPr>
        <p:spPr bwMode="auto">
          <a:xfrm>
            <a:off x="4559300" y="2549525"/>
            <a:ext cx="1270000" cy="0"/>
          </a:xfrm>
          <a:prstGeom prst="line">
            <a:avLst/>
          </a:prstGeom>
          <a:noFill/>
          <a:ln w="38100">
            <a:solidFill>
              <a:srgbClr val="2020A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3440" name="Line 48"/>
          <p:cNvSpPr>
            <a:spLocks noChangeShapeType="1"/>
          </p:cNvSpPr>
          <p:nvPr/>
        </p:nvSpPr>
        <p:spPr bwMode="auto">
          <a:xfrm flipH="1">
            <a:off x="4508500" y="3136900"/>
            <a:ext cx="1231900" cy="0"/>
          </a:xfrm>
          <a:prstGeom prst="line">
            <a:avLst/>
          </a:prstGeom>
          <a:noFill/>
          <a:ln w="38100">
            <a:solidFill>
              <a:srgbClr val="2020A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3441" name="Text Box 49"/>
          <p:cNvSpPr txBox="1">
            <a:spLocks noChangeArrowheads="1"/>
          </p:cNvSpPr>
          <p:nvPr/>
        </p:nvSpPr>
        <p:spPr bwMode="auto">
          <a:xfrm>
            <a:off x="4787900" y="2041525"/>
            <a:ext cx="85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a:latin typeface="Comic Sans MS" panose="030F0702030302020204" pitchFamily="66" charset="0"/>
                <a:ea typeface="宋体" panose="02010600030101010101" pitchFamily="2" charset="-122"/>
              </a:rPr>
              <a:t>上传</a:t>
            </a:r>
          </a:p>
        </p:txBody>
      </p:sp>
      <p:sp>
        <p:nvSpPr>
          <p:cNvPr id="443442" name="Text Box 50"/>
          <p:cNvSpPr txBox="1">
            <a:spLocks noChangeArrowheads="1"/>
          </p:cNvSpPr>
          <p:nvPr/>
        </p:nvSpPr>
        <p:spPr bwMode="auto">
          <a:xfrm>
            <a:off x="4749800" y="3222625"/>
            <a:ext cx="85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a:latin typeface="Comic Sans MS" panose="030F0702030302020204" pitchFamily="66" charset="0"/>
                <a:ea typeface="宋体" panose="02010600030101010101" pitchFamily="2" charset="-122"/>
              </a:rPr>
              <a:t>下载</a:t>
            </a:r>
          </a:p>
        </p:txBody>
      </p:sp>
      <p:sp>
        <p:nvSpPr>
          <p:cNvPr id="53" name="Rectangle 3"/>
          <p:cNvSpPr txBox="1">
            <a:spLocks noChangeArrowheads="1"/>
          </p:cNvSpPr>
          <p:nvPr/>
        </p:nvSpPr>
        <p:spPr>
          <a:xfrm>
            <a:off x="330199" y="4379913"/>
            <a:ext cx="8556625" cy="2478087"/>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800100" indent="-45720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pPr>
            <a:r>
              <a:rPr lang="zh-CN" altLang="en-US" sz="2800" dirty="0" smtClean="0">
                <a:latin typeface="Times New Roman" panose="02020603050405020304" pitchFamily="18" charset="0"/>
              </a:rPr>
              <a:t>提供服务器主机名：在本地主机的</a:t>
            </a:r>
            <a:r>
              <a:rPr lang="en-US" altLang="zh-CN" sz="2800" dirty="0" smtClean="0">
                <a:latin typeface="Times New Roman" panose="02020603050405020304" pitchFamily="18" charset="0"/>
              </a:rPr>
              <a:t>FTP</a:t>
            </a:r>
            <a:r>
              <a:rPr lang="zh-CN" altLang="en-US" sz="2800" dirty="0" smtClean="0">
                <a:latin typeface="Times New Roman" panose="02020603050405020304" pitchFamily="18" charset="0"/>
              </a:rPr>
              <a:t>客户机进程与远程主机</a:t>
            </a:r>
            <a:r>
              <a:rPr lang="en-US" altLang="zh-CN" sz="2800" dirty="0" smtClean="0">
                <a:latin typeface="Times New Roman" panose="02020603050405020304" pitchFamily="18" charset="0"/>
              </a:rPr>
              <a:t>FTP</a:t>
            </a:r>
            <a:r>
              <a:rPr lang="zh-CN" altLang="en-US" sz="2800" dirty="0" smtClean="0">
                <a:latin typeface="Times New Roman" panose="02020603050405020304" pitchFamily="18" charset="0"/>
              </a:rPr>
              <a:t>服务器进程之间建立</a:t>
            </a:r>
            <a:r>
              <a:rPr lang="en-US" altLang="zh-CN" sz="2800" dirty="0" smtClean="0">
                <a:latin typeface="Times New Roman" panose="02020603050405020304" pitchFamily="18" charset="0"/>
              </a:rPr>
              <a:t>TCP</a:t>
            </a:r>
            <a:r>
              <a:rPr lang="zh-CN" altLang="en-US" sz="2800" dirty="0" smtClean="0">
                <a:latin typeface="Times New Roman" panose="02020603050405020304" pitchFamily="18" charset="0"/>
              </a:rPr>
              <a:t>连接；</a:t>
            </a:r>
          </a:p>
          <a:p>
            <a:pPr>
              <a:lnSpc>
                <a:spcPct val="100000"/>
              </a:lnSpc>
            </a:pPr>
            <a:r>
              <a:rPr lang="zh-CN" altLang="en-US" sz="2800" dirty="0" smtClean="0">
                <a:latin typeface="Times New Roman" panose="02020603050405020304" pitchFamily="18" charset="0"/>
              </a:rPr>
              <a:t>服务认证：提供用户标识和口令。</a:t>
            </a:r>
          </a:p>
          <a:p>
            <a:pPr>
              <a:lnSpc>
                <a:spcPct val="100000"/>
              </a:lnSpc>
            </a:pPr>
            <a:r>
              <a:rPr lang="zh-CN" altLang="en-US" sz="2800" dirty="0" smtClean="0">
                <a:latin typeface="Times New Roman" panose="02020603050405020304" pitchFamily="18" charset="0"/>
              </a:rPr>
              <a:t>服务器验证通过后，进行文件传送（双向）：</a:t>
            </a:r>
            <a:r>
              <a:rPr lang="zh-CN" altLang="en-US" sz="2800" dirty="0">
                <a:latin typeface="Times New Roman" panose="02020603050405020304" pitchFamily="18" charset="0"/>
              </a:rPr>
              <a:t>上</a:t>
            </a:r>
            <a:r>
              <a:rPr lang="zh-CN" altLang="en-US" sz="2800" dirty="0" smtClean="0">
                <a:latin typeface="Times New Roman" panose="02020603050405020304" pitchFamily="18" charset="0"/>
              </a:rPr>
              <a:t>传、下载。</a:t>
            </a:r>
            <a:endParaRPr lang="en-US" altLang="zh-CN" sz="2800" b="1" dirty="0">
              <a:ea typeface="华文中宋" panose="02010600040101010101" pitchFamily="2" charset="-122"/>
            </a:endParaRPr>
          </a:p>
        </p:txBody>
      </p:sp>
      <p:cxnSp>
        <p:nvCxnSpPr>
          <p:cNvPr id="3" name="直接箭头连接符 2"/>
          <p:cNvCxnSpPr>
            <a:endCxn id="443414" idx="0"/>
          </p:cNvCxnSpPr>
          <p:nvPr/>
        </p:nvCxnSpPr>
        <p:spPr>
          <a:xfrm flipH="1">
            <a:off x="2814639" y="1304925"/>
            <a:ext cx="1109661" cy="1320800"/>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80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43395">
                                            <p:txEl>
                                              <p:pRg st="0" end="0"/>
                                            </p:txEl>
                                          </p:spTgt>
                                        </p:tgtEl>
                                        <p:attrNameLst>
                                          <p:attrName>style.visibility</p:attrName>
                                        </p:attrNameLst>
                                      </p:cBhvr>
                                      <p:to>
                                        <p:strVal val="visible"/>
                                      </p:to>
                                    </p:set>
                                    <p:animEffect transition="in" filter="wipe(up)">
                                      <p:cBhvr>
                                        <p:cTn id="7" dur="500"/>
                                        <p:tgtEl>
                                          <p:spTgt spid="443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3439"/>
                                        </p:tgtEl>
                                        <p:attrNameLst>
                                          <p:attrName>style.visibility</p:attrName>
                                        </p:attrNameLst>
                                      </p:cBhvr>
                                      <p:to>
                                        <p:strVal val="visible"/>
                                      </p:to>
                                    </p:set>
                                    <p:animEffect transition="in" filter="wipe(left)">
                                      <p:cBhvr>
                                        <p:cTn id="17" dur="500"/>
                                        <p:tgtEl>
                                          <p:spTgt spid="443439"/>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43441"/>
                                        </p:tgtEl>
                                        <p:attrNameLst>
                                          <p:attrName>style.visibility</p:attrName>
                                        </p:attrNameLst>
                                      </p:cBhvr>
                                      <p:to>
                                        <p:strVal val="visible"/>
                                      </p:to>
                                    </p:set>
                                    <p:animEffect transition="in" filter="wipe(left)">
                                      <p:cBhvr>
                                        <p:cTn id="20" dur="500"/>
                                        <p:tgtEl>
                                          <p:spTgt spid="443441"/>
                                        </p:tgtEl>
                                      </p:cBhvr>
                                    </p:animEffect>
                                  </p:childTnLst>
                                </p:cTn>
                              </p:par>
                            </p:childTnLst>
                          </p:cTn>
                        </p:par>
                        <p:par>
                          <p:cTn id="21" fill="hold">
                            <p:stCondLst>
                              <p:cond delay="500"/>
                            </p:stCondLst>
                            <p:childTnLst>
                              <p:par>
                                <p:cTn id="22" presetID="22" presetClass="entr" presetSubtype="2" fill="hold" grpId="0" nodeType="afterEffect">
                                  <p:stCondLst>
                                    <p:cond delay="500"/>
                                  </p:stCondLst>
                                  <p:childTnLst>
                                    <p:set>
                                      <p:cBhvr>
                                        <p:cTn id="23" dur="1" fill="hold">
                                          <p:stCondLst>
                                            <p:cond delay="0"/>
                                          </p:stCondLst>
                                        </p:cTn>
                                        <p:tgtEl>
                                          <p:spTgt spid="443440"/>
                                        </p:tgtEl>
                                        <p:attrNameLst>
                                          <p:attrName>style.visibility</p:attrName>
                                        </p:attrNameLst>
                                      </p:cBhvr>
                                      <p:to>
                                        <p:strVal val="visible"/>
                                      </p:to>
                                    </p:set>
                                    <p:animEffect transition="in" filter="wipe(right)">
                                      <p:cBhvr>
                                        <p:cTn id="24" dur="500"/>
                                        <p:tgtEl>
                                          <p:spTgt spid="443440"/>
                                        </p:tgtEl>
                                      </p:cBhvr>
                                    </p:animEffect>
                                  </p:childTnLst>
                                </p:cTn>
                              </p:par>
                              <p:par>
                                <p:cTn id="25" presetID="22" presetClass="entr" presetSubtype="2" fill="hold" grpId="0" nodeType="withEffect">
                                  <p:stCondLst>
                                    <p:cond delay="500"/>
                                  </p:stCondLst>
                                  <p:childTnLst>
                                    <p:set>
                                      <p:cBhvr>
                                        <p:cTn id="26" dur="1" fill="hold">
                                          <p:stCondLst>
                                            <p:cond delay="0"/>
                                          </p:stCondLst>
                                        </p:cTn>
                                        <p:tgtEl>
                                          <p:spTgt spid="443442"/>
                                        </p:tgtEl>
                                        <p:attrNameLst>
                                          <p:attrName>style.visibility</p:attrName>
                                        </p:attrNameLst>
                                      </p:cBhvr>
                                      <p:to>
                                        <p:strVal val="visible"/>
                                      </p:to>
                                    </p:set>
                                    <p:animEffect transition="in" filter="wipe(right)">
                                      <p:cBhvr>
                                        <p:cTn id="27" dur="500"/>
                                        <p:tgtEl>
                                          <p:spTgt spid="44344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500"/>
                                  </p:stCondLst>
                                  <p:childTnLst>
                                    <p:set>
                                      <p:cBhvr>
                                        <p:cTn id="31" dur="1" fill="hold">
                                          <p:stCondLst>
                                            <p:cond delay="0"/>
                                          </p:stCondLst>
                                        </p:cTn>
                                        <p:tgtEl>
                                          <p:spTgt spid="53">
                                            <p:txEl>
                                              <p:pRg st="0" end="0"/>
                                            </p:txEl>
                                          </p:spTgt>
                                        </p:tgtEl>
                                        <p:attrNameLst>
                                          <p:attrName>style.visibility</p:attrName>
                                        </p:attrNameLst>
                                      </p:cBhvr>
                                      <p:to>
                                        <p:strVal val="visible"/>
                                      </p:to>
                                    </p:set>
                                    <p:animEffect transition="in" filter="blinds(horizontal)">
                                      <p:cBhvr>
                                        <p:cTn id="32" dur="500"/>
                                        <p:tgtEl>
                                          <p:spTgt spid="53">
                                            <p:txEl>
                                              <p:pRg st="0" end="0"/>
                                            </p:txEl>
                                          </p:spTgt>
                                        </p:tgtEl>
                                      </p:cBhvr>
                                    </p:animEffect>
                                  </p:childTnLst>
                                </p:cTn>
                              </p:par>
                            </p:childTnLst>
                          </p:cTn>
                        </p:par>
                        <p:par>
                          <p:cTn id="33" fill="hold">
                            <p:stCondLst>
                              <p:cond delay="1000"/>
                            </p:stCondLst>
                            <p:childTnLst>
                              <p:par>
                                <p:cTn id="34" presetID="3" presetClass="entr" presetSubtype="10" fill="hold" grpId="0" nodeType="afterEffect">
                                  <p:stCondLst>
                                    <p:cond delay="500"/>
                                  </p:stCondLst>
                                  <p:childTnLst>
                                    <p:set>
                                      <p:cBhvr>
                                        <p:cTn id="35" dur="1" fill="hold">
                                          <p:stCondLst>
                                            <p:cond delay="0"/>
                                          </p:stCondLst>
                                        </p:cTn>
                                        <p:tgtEl>
                                          <p:spTgt spid="53">
                                            <p:txEl>
                                              <p:pRg st="1" end="1"/>
                                            </p:txEl>
                                          </p:spTgt>
                                        </p:tgtEl>
                                        <p:attrNameLst>
                                          <p:attrName>style.visibility</p:attrName>
                                        </p:attrNameLst>
                                      </p:cBhvr>
                                      <p:to>
                                        <p:strVal val="visible"/>
                                      </p:to>
                                    </p:set>
                                    <p:animEffect transition="in" filter="blinds(horizontal)">
                                      <p:cBhvr>
                                        <p:cTn id="36" dur="500"/>
                                        <p:tgtEl>
                                          <p:spTgt spid="53">
                                            <p:txEl>
                                              <p:pRg st="1" end="1"/>
                                            </p:txEl>
                                          </p:spTgt>
                                        </p:tgtEl>
                                      </p:cBhvr>
                                    </p:animEffect>
                                  </p:childTnLst>
                                </p:cTn>
                              </p:par>
                            </p:childTnLst>
                          </p:cTn>
                        </p:par>
                        <p:par>
                          <p:cTn id="37" fill="hold">
                            <p:stCondLst>
                              <p:cond delay="2000"/>
                            </p:stCondLst>
                            <p:childTnLst>
                              <p:par>
                                <p:cTn id="38" presetID="3" presetClass="entr" presetSubtype="10" fill="hold" grpId="0" nodeType="afterEffect">
                                  <p:stCondLst>
                                    <p:cond delay="500"/>
                                  </p:stCondLst>
                                  <p:childTnLst>
                                    <p:set>
                                      <p:cBhvr>
                                        <p:cTn id="39" dur="1" fill="hold">
                                          <p:stCondLst>
                                            <p:cond delay="0"/>
                                          </p:stCondLst>
                                        </p:cTn>
                                        <p:tgtEl>
                                          <p:spTgt spid="53">
                                            <p:txEl>
                                              <p:pRg st="2" end="2"/>
                                            </p:txEl>
                                          </p:spTgt>
                                        </p:tgtEl>
                                        <p:attrNameLst>
                                          <p:attrName>style.visibility</p:attrName>
                                        </p:attrNameLst>
                                      </p:cBhvr>
                                      <p:to>
                                        <p:strVal val="visible"/>
                                      </p:to>
                                    </p:set>
                                    <p:animEffect transition="in" filter="blinds(horizontal)">
                                      <p:cBhvr>
                                        <p:cTn id="40" dur="500"/>
                                        <p:tgtEl>
                                          <p:spTgt spid="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39" grpId="0" animBg="1"/>
      <p:bldP spid="443440" grpId="0" animBg="1"/>
      <p:bldP spid="443441" grpId="0"/>
      <p:bldP spid="443442" grpId="0"/>
      <p:bldP spid="5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5"/>
          <p:cNvSpPr>
            <a:spLocks noGrp="1"/>
          </p:cNvSpPr>
          <p:nvPr>
            <p:ph type="sldNum" sz="quarter" idx="12"/>
          </p:nvPr>
        </p:nvSpPr>
        <p:spPr>
          <a:xfrm>
            <a:off x="6238875" y="6308726"/>
            <a:ext cx="2057400" cy="365125"/>
          </a:xfrm>
        </p:spPr>
        <p:txBody>
          <a:bodyPr/>
          <a:lstStyle/>
          <a:p>
            <a:fld id="{5D00B4C3-3F43-4837-8788-ED0720BBFDA5}" type="slidenum">
              <a:rPr lang="zh-CN" altLang="en-US"/>
              <a:pPr/>
              <a:t>53</a:t>
            </a:fld>
            <a:endParaRPr lang="en-US" altLang="zh-CN"/>
          </a:p>
        </p:txBody>
      </p:sp>
      <p:sp>
        <p:nvSpPr>
          <p:cNvPr id="444418" name="Rectangle 2"/>
          <p:cNvSpPr>
            <a:spLocks noGrp="1" noChangeArrowheads="1"/>
          </p:cNvSpPr>
          <p:nvPr>
            <p:ph type="title"/>
          </p:nvPr>
        </p:nvSpPr>
        <p:spPr>
          <a:xfrm>
            <a:off x="342900" y="0"/>
            <a:ext cx="8496300" cy="779463"/>
          </a:xfrm>
        </p:spPr>
        <p:txBody>
          <a:bodyPr>
            <a:normAutofit/>
          </a:bodyPr>
          <a:lstStyle/>
          <a:p>
            <a:r>
              <a:rPr lang="en-US" altLang="zh-CN" dirty="0" smtClean="0">
                <a:ea typeface="+mn-ea"/>
              </a:rPr>
              <a:t>2.5 FTP</a:t>
            </a:r>
            <a:r>
              <a:rPr lang="zh-CN" altLang="en-US" dirty="0" smtClean="0">
                <a:ea typeface="+mn-ea"/>
              </a:rPr>
              <a:t>文件传输协议</a:t>
            </a:r>
            <a:endParaRPr lang="zh-CN" altLang="en-US" dirty="0">
              <a:ea typeface="+mn-ea"/>
            </a:endParaRPr>
          </a:p>
        </p:txBody>
      </p:sp>
      <p:sp>
        <p:nvSpPr>
          <p:cNvPr id="444419" name="Rectangle 3"/>
          <p:cNvSpPr>
            <a:spLocks noGrp="1" noChangeArrowheads="1"/>
          </p:cNvSpPr>
          <p:nvPr>
            <p:ph type="body" idx="1"/>
          </p:nvPr>
        </p:nvSpPr>
        <p:spPr>
          <a:xfrm>
            <a:off x="342900" y="881063"/>
            <a:ext cx="5384800" cy="1566862"/>
          </a:xfrm>
        </p:spPr>
        <p:txBody>
          <a:bodyPr>
            <a:noAutofit/>
          </a:bodyPr>
          <a:lstStyle/>
          <a:p>
            <a:pPr>
              <a:lnSpc>
                <a:spcPct val="110000"/>
              </a:lnSpc>
            </a:pPr>
            <a:r>
              <a:rPr lang="zh-CN" altLang="en-US" sz="2800" dirty="0" smtClean="0">
                <a:latin typeface="Times New Roman" panose="02020603050405020304" pitchFamily="18" charset="0"/>
              </a:rPr>
              <a:t> </a:t>
            </a:r>
            <a:r>
              <a:rPr lang="en-US" altLang="zh-CN" sz="2800" dirty="0">
                <a:latin typeface="Times New Roman" panose="02020603050405020304" pitchFamily="18" charset="0"/>
              </a:rPr>
              <a:t>FTP</a:t>
            </a:r>
            <a:r>
              <a:rPr lang="zh-CN" altLang="en-US" sz="2800" dirty="0">
                <a:latin typeface="Times New Roman" panose="02020603050405020304" pitchFamily="18" charset="0"/>
              </a:rPr>
              <a:t>使用了两个并行的</a:t>
            </a:r>
            <a:r>
              <a:rPr lang="en-US" altLang="zh-CN" sz="2800" dirty="0">
                <a:latin typeface="Times New Roman" panose="02020603050405020304" pitchFamily="18" charset="0"/>
              </a:rPr>
              <a:t>TCP</a:t>
            </a:r>
            <a:r>
              <a:rPr lang="zh-CN" altLang="en-US" sz="2800" dirty="0">
                <a:latin typeface="Times New Roman" panose="02020603050405020304" pitchFamily="18" charset="0"/>
              </a:rPr>
              <a:t>连接：</a:t>
            </a:r>
          </a:p>
          <a:p>
            <a:pPr lvl="1">
              <a:lnSpc>
                <a:spcPct val="110000"/>
              </a:lnSpc>
              <a:buFont typeface="Wingdings" panose="05000000000000000000" pitchFamily="2" charset="2"/>
              <a:buChar char="ü"/>
            </a:pPr>
            <a:r>
              <a:rPr lang="zh-CN" altLang="en-US" dirty="0" smtClean="0">
                <a:latin typeface="Times New Roman" panose="02020603050405020304" pitchFamily="18" charset="0"/>
              </a:rPr>
              <a:t>控制连接</a:t>
            </a:r>
            <a:endParaRPr lang="zh-CN" altLang="en-US" dirty="0">
              <a:latin typeface="Times New Roman" panose="02020603050405020304" pitchFamily="18" charset="0"/>
            </a:endParaRPr>
          </a:p>
          <a:p>
            <a:pPr lvl="1">
              <a:lnSpc>
                <a:spcPct val="110000"/>
              </a:lnSpc>
              <a:buFont typeface="Wingdings" panose="05000000000000000000" pitchFamily="2" charset="2"/>
              <a:buChar char="ü"/>
            </a:pPr>
            <a:r>
              <a:rPr lang="zh-CN" altLang="en-US" dirty="0" smtClean="0">
                <a:latin typeface="Times New Roman" panose="02020603050405020304" pitchFamily="18" charset="0"/>
              </a:rPr>
              <a:t>数据连接</a:t>
            </a:r>
            <a:endParaRPr lang="zh-CN" altLang="en-US" dirty="0">
              <a:latin typeface="Times New Roman" panose="02020603050405020304" pitchFamily="18" charset="0"/>
            </a:endParaRPr>
          </a:p>
        </p:txBody>
      </p:sp>
      <p:sp>
        <p:nvSpPr>
          <p:cNvPr id="26" name="Rectangle 82"/>
          <p:cNvSpPr>
            <a:spLocks noChangeArrowheads="1"/>
          </p:cNvSpPr>
          <p:nvPr/>
        </p:nvSpPr>
        <p:spPr bwMode="auto">
          <a:xfrm>
            <a:off x="6536716" y="3604343"/>
            <a:ext cx="1570199" cy="1615677"/>
          </a:xfrm>
          <a:prstGeom prst="rect">
            <a:avLst/>
          </a:prstGeom>
          <a:solidFill>
            <a:srgbClr val="FFFF99"/>
          </a:solidFill>
          <a:ln w="9525" algn="ctr">
            <a:solidFill>
              <a:schemeClr val="folHlink"/>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latin typeface="Times New Roman" panose="02020603050405020304" pitchFamily="18" charset="0"/>
            </a:endParaRPr>
          </a:p>
        </p:txBody>
      </p:sp>
      <p:sp>
        <p:nvSpPr>
          <p:cNvPr id="27" name="Oval 83"/>
          <p:cNvSpPr>
            <a:spLocks noChangeArrowheads="1"/>
          </p:cNvSpPr>
          <p:nvPr/>
        </p:nvSpPr>
        <p:spPr bwMode="auto">
          <a:xfrm>
            <a:off x="6616117" y="3788495"/>
            <a:ext cx="1308500" cy="511364"/>
          </a:xfrm>
          <a:prstGeom prst="ellipse">
            <a:avLst/>
          </a:prstGeom>
          <a:solidFill>
            <a:srgbClr val="FFCCCC"/>
          </a:solidFill>
          <a:ln w="9525" algn="ctr">
            <a:solidFill>
              <a:schemeClr val="folHlink"/>
            </a:solidFill>
            <a:round/>
            <a:headEnd/>
            <a:tailE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Times New Roman" panose="02020603050405020304" pitchFamily="18" charset="0"/>
              </a:rPr>
              <a:t>控制进程</a:t>
            </a:r>
          </a:p>
        </p:txBody>
      </p:sp>
      <p:grpSp>
        <p:nvGrpSpPr>
          <p:cNvPr id="2" name="组合 1"/>
          <p:cNvGrpSpPr/>
          <p:nvPr/>
        </p:nvGrpSpPr>
        <p:grpSpPr>
          <a:xfrm>
            <a:off x="123825" y="3047132"/>
            <a:ext cx="585074" cy="741363"/>
            <a:chOff x="123825" y="3047132"/>
            <a:chExt cx="585074" cy="741363"/>
          </a:xfrm>
        </p:grpSpPr>
        <p:grpSp>
          <p:nvGrpSpPr>
            <p:cNvPr id="29" name="Group 85"/>
            <p:cNvGrpSpPr>
              <a:grpSpLocks/>
            </p:cNvGrpSpPr>
            <p:nvPr/>
          </p:nvGrpSpPr>
          <p:grpSpPr bwMode="auto">
            <a:xfrm>
              <a:off x="395180" y="3099068"/>
              <a:ext cx="313719" cy="241350"/>
              <a:chOff x="717" y="1446"/>
              <a:chExt cx="274" cy="237"/>
            </a:xfrm>
          </p:grpSpPr>
          <p:sp>
            <p:nvSpPr>
              <p:cNvPr id="54" name="Arc 86"/>
              <p:cNvSpPr>
                <a:spLocks/>
              </p:cNvSpPr>
              <p:nvPr/>
            </p:nvSpPr>
            <p:spPr bwMode="auto">
              <a:xfrm>
                <a:off x="930" y="1618"/>
                <a:ext cx="58" cy="39"/>
              </a:xfrm>
              <a:custGeom>
                <a:avLst/>
                <a:gdLst>
                  <a:gd name="T0" fmla="*/ 0 w 38273"/>
                  <a:gd name="T1" fmla="*/ 0 h 35142"/>
                  <a:gd name="T2" fmla="*/ 0 w 38273"/>
                  <a:gd name="T3" fmla="*/ 0 h 35142"/>
                  <a:gd name="T4" fmla="*/ 0 w 38273"/>
                  <a:gd name="T5" fmla="*/ 0 h 35142"/>
                  <a:gd name="T6" fmla="*/ 0 60000 65536"/>
                  <a:gd name="T7" fmla="*/ 0 60000 65536"/>
                  <a:gd name="T8" fmla="*/ 0 60000 65536"/>
                </a:gdLst>
                <a:ahLst/>
                <a:cxnLst>
                  <a:cxn ang="T6">
                    <a:pos x="T0" y="T1"/>
                  </a:cxn>
                  <a:cxn ang="T7">
                    <a:pos x="T2" y="T3"/>
                  </a:cxn>
                  <a:cxn ang="T8">
                    <a:pos x="T4" y="T5"/>
                  </a:cxn>
                </a:cxnLst>
                <a:rect l="0" t="0" r="r" b="b"/>
                <a:pathLst>
                  <a:path w="38273" h="35142" fill="none" extrusionOk="0">
                    <a:moveTo>
                      <a:pt x="-1" y="7867"/>
                    </a:moveTo>
                    <a:cubicBezTo>
                      <a:pt x="4103" y="2886"/>
                      <a:pt x="10218" y="-1"/>
                      <a:pt x="16673" y="0"/>
                    </a:cubicBezTo>
                    <a:cubicBezTo>
                      <a:pt x="28602" y="0"/>
                      <a:pt x="38273" y="9670"/>
                      <a:pt x="38273" y="21600"/>
                    </a:cubicBezTo>
                    <a:cubicBezTo>
                      <a:pt x="38273" y="26526"/>
                      <a:pt x="36589" y="31304"/>
                      <a:pt x="33500" y="35141"/>
                    </a:cubicBezTo>
                  </a:path>
                  <a:path w="38273" h="35142" stroke="0" extrusionOk="0">
                    <a:moveTo>
                      <a:pt x="-1" y="7867"/>
                    </a:moveTo>
                    <a:cubicBezTo>
                      <a:pt x="4103" y="2886"/>
                      <a:pt x="10218" y="-1"/>
                      <a:pt x="16673" y="0"/>
                    </a:cubicBezTo>
                    <a:cubicBezTo>
                      <a:pt x="28602" y="0"/>
                      <a:pt x="38273" y="9670"/>
                      <a:pt x="38273" y="21600"/>
                    </a:cubicBezTo>
                    <a:cubicBezTo>
                      <a:pt x="38273" y="26526"/>
                      <a:pt x="36589" y="31304"/>
                      <a:pt x="33500" y="35141"/>
                    </a:cubicBezTo>
                    <a:lnTo>
                      <a:pt x="16673" y="21600"/>
                    </a:lnTo>
                    <a:lnTo>
                      <a:pt x="-1" y="7867"/>
                    </a:lnTo>
                    <a:close/>
                  </a:path>
                </a:pathLst>
              </a:custGeom>
              <a:noFill/>
              <a:ln w="4763">
                <a:solidFill>
                  <a:srgbClr val="49493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endParaRPr>
              </a:p>
            </p:txBody>
          </p:sp>
          <p:sp>
            <p:nvSpPr>
              <p:cNvPr id="55" name="Arc 87"/>
              <p:cNvSpPr>
                <a:spLocks/>
              </p:cNvSpPr>
              <p:nvPr/>
            </p:nvSpPr>
            <p:spPr bwMode="auto">
              <a:xfrm>
                <a:off x="929" y="1618"/>
                <a:ext cx="55" cy="36"/>
              </a:xfrm>
              <a:custGeom>
                <a:avLst/>
                <a:gdLst>
                  <a:gd name="T0" fmla="*/ 0 w 38146"/>
                  <a:gd name="T1" fmla="*/ 0 h 34928"/>
                  <a:gd name="T2" fmla="*/ 0 w 38146"/>
                  <a:gd name="T3" fmla="*/ 0 h 34928"/>
                  <a:gd name="T4" fmla="*/ 0 w 38146"/>
                  <a:gd name="T5" fmla="*/ 0 h 34928"/>
                  <a:gd name="T6" fmla="*/ 0 60000 65536"/>
                  <a:gd name="T7" fmla="*/ 0 60000 65536"/>
                  <a:gd name="T8" fmla="*/ 0 60000 65536"/>
                </a:gdLst>
                <a:ahLst/>
                <a:cxnLst>
                  <a:cxn ang="T6">
                    <a:pos x="T0" y="T1"/>
                  </a:cxn>
                  <a:cxn ang="T7">
                    <a:pos x="T2" y="T3"/>
                  </a:cxn>
                  <a:cxn ang="T8">
                    <a:pos x="T4" y="T5"/>
                  </a:cxn>
                </a:cxnLst>
                <a:rect l="0" t="0" r="r" b="b"/>
                <a:pathLst>
                  <a:path w="38146" h="34928" fill="none" extrusionOk="0">
                    <a:moveTo>
                      <a:pt x="0" y="7715"/>
                    </a:moveTo>
                    <a:cubicBezTo>
                      <a:pt x="4104" y="2824"/>
                      <a:pt x="10161" y="-1"/>
                      <a:pt x="16546" y="0"/>
                    </a:cubicBezTo>
                    <a:cubicBezTo>
                      <a:pt x="28475" y="0"/>
                      <a:pt x="38146" y="9670"/>
                      <a:pt x="38146" y="21600"/>
                    </a:cubicBezTo>
                    <a:cubicBezTo>
                      <a:pt x="38146" y="26432"/>
                      <a:pt x="36525" y="31125"/>
                      <a:pt x="33543" y="34927"/>
                    </a:cubicBezTo>
                  </a:path>
                  <a:path w="38146" h="34928" stroke="0" extrusionOk="0">
                    <a:moveTo>
                      <a:pt x="0" y="7715"/>
                    </a:moveTo>
                    <a:cubicBezTo>
                      <a:pt x="4104" y="2824"/>
                      <a:pt x="10161" y="-1"/>
                      <a:pt x="16546" y="0"/>
                    </a:cubicBezTo>
                    <a:cubicBezTo>
                      <a:pt x="28475" y="0"/>
                      <a:pt x="38146" y="9670"/>
                      <a:pt x="38146" y="21600"/>
                    </a:cubicBezTo>
                    <a:cubicBezTo>
                      <a:pt x="38146" y="26432"/>
                      <a:pt x="36525" y="31125"/>
                      <a:pt x="33543" y="34927"/>
                    </a:cubicBezTo>
                    <a:lnTo>
                      <a:pt x="16546" y="21600"/>
                    </a:lnTo>
                    <a:lnTo>
                      <a:pt x="0" y="7715"/>
                    </a:lnTo>
                    <a:close/>
                  </a:path>
                </a:pathLst>
              </a:custGeom>
              <a:noFill/>
              <a:ln w="4763">
                <a:solidFill>
                  <a:srgbClr val="DBDBCE"/>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endParaRPr>
              </a:p>
            </p:txBody>
          </p:sp>
          <p:sp>
            <p:nvSpPr>
              <p:cNvPr id="56" name="Freeform 88"/>
              <p:cNvSpPr>
                <a:spLocks/>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 h="26">
                    <a:moveTo>
                      <a:pt x="0" y="26"/>
                    </a:moveTo>
                    <a:lnTo>
                      <a:pt x="25" y="0"/>
                    </a:lnTo>
                    <a:lnTo>
                      <a:pt x="205" y="0"/>
                    </a:lnTo>
                    <a:lnTo>
                      <a:pt x="180"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57" name="Freeform 89"/>
              <p:cNvSpPr>
                <a:spLocks/>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 h="26">
                    <a:moveTo>
                      <a:pt x="0" y="26"/>
                    </a:moveTo>
                    <a:lnTo>
                      <a:pt x="25" y="0"/>
                    </a:lnTo>
                    <a:lnTo>
                      <a:pt x="205" y="0"/>
                    </a:lnTo>
                    <a:lnTo>
                      <a:pt x="180" y="26"/>
                    </a:lnTo>
                    <a:lnTo>
                      <a:pt x="0" y="26"/>
                    </a:lnTo>
                    <a:close/>
                  </a:path>
                </a:pathLst>
              </a:custGeom>
              <a:solidFill>
                <a:srgbClr val="C9C9B6"/>
              </a:solidFill>
              <a:ln w="4763">
                <a:solidFill>
                  <a:srgbClr val="494936"/>
                </a:solidFill>
                <a:prstDash val="solid"/>
                <a:round/>
                <a:headEnd/>
                <a:tailEnd/>
              </a:ln>
            </p:spPr>
            <p:txBody>
              <a:bodyPr/>
              <a:lstStyle/>
              <a:p>
                <a:endParaRPr lang="zh-CN" altLang="en-US" b="1">
                  <a:solidFill>
                    <a:srgbClr val="000099"/>
                  </a:solidFill>
                </a:endParaRPr>
              </a:p>
            </p:txBody>
          </p:sp>
          <p:sp>
            <p:nvSpPr>
              <p:cNvPr id="58" name="Rectangle 90"/>
              <p:cNvSpPr>
                <a:spLocks noChangeArrowheads="1"/>
              </p:cNvSpPr>
              <p:nvPr/>
            </p:nvSpPr>
            <p:spPr bwMode="auto">
              <a:xfrm>
                <a:off x="751" y="1617"/>
                <a:ext cx="180" cy="31"/>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59" name="Rectangle 91"/>
              <p:cNvSpPr>
                <a:spLocks noChangeArrowheads="1"/>
              </p:cNvSpPr>
              <p:nvPr/>
            </p:nvSpPr>
            <p:spPr bwMode="auto">
              <a:xfrm>
                <a:off x="752" y="1618"/>
                <a:ext cx="178" cy="29"/>
              </a:xfrm>
              <a:prstGeom prst="rect">
                <a:avLst/>
              </a:prstGeom>
              <a:solidFill>
                <a:srgbClr val="B7B79D"/>
              </a:solidFill>
              <a:ln w="4763">
                <a:solidFill>
                  <a:srgbClr val="494936"/>
                </a:solidFill>
                <a:miter lim="800000"/>
                <a:headEnd/>
                <a:tailEnd/>
              </a:ln>
            </p:spPr>
            <p:txBody>
              <a:bodyPr/>
              <a:lstStyle/>
              <a:p>
                <a:pPr eaLnBrk="1" hangingPunct="1"/>
                <a:endParaRPr lang="zh-CN" altLang="en-US" b="1">
                  <a:solidFill>
                    <a:srgbClr val="000099"/>
                  </a:solidFill>
                </a:endParaRPr>
              </a:p>
            </p:txBody>
          </p:sp>
          <p:sp>
            <p:nvSpPr>
              <p:cNvPr id="60" name="Freeform 92"/>
              <p:cNvSpPr>
                <a:spLocks/>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7">
                    <a:moveTo>
                      <a:pt x="0" y="57"/>
                    </a:moveTo>
                    <a:lnTo>
                      <a:pt x="25" y="35"/>
                    </a:lnTo>
                    <a:lnTo>
                      <a:pt x="25" y="0"/>
                    </a:lnTo>
                    <a:lnTo>
                      <a:pt x="0" y="26"/>
                    </a:lnTo>
                    <a:lnTo>
                      <a:pt x="0" y="57"/>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61" name="Freeform 93"/>
              <p:cNvSpPr>
                <a:spLocks/>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7">
                    <a:moveTo>
                      <a:pt x="0" y="57"/>
                    </a:moveTo>
                    <a:lnTo>
                      <a:pt x="25" y="35"/>
                    </a:lnTo>
                    <a:lnTo>
                      <a:pt x="25" y="0"/>
                    </a:lnTo>
                    <a:lnTo>
                      <a:pt x="0" y="26"/>
                    </a:lnTo>
                    <a:lnTo>
                      <a:pt x="0" y="57"/>
                    </a:lnTo>
                    <a:close/>
                  </a:path>
                </a:pathLst>
              </a:custGeom>
              <a:solidFill>
                <a:srgbClr val="7A7A5A"/>
              </a:solidFill>
              <a:ln w="4763">
                <a:solidFill>
                  <a:srgbClr val="494936"/>
                </a:solidFill>
                <a:prstDash val="solid"/>
                <a:round/>
                <a:headEnd/>
                <a:tailEnd/>
              </a:ln>
            </p:spPr>
            <p:txBody>
              <a:bodyPr/>
              <a:lstStyle/>
              <a:p>
                <a:endParaRPr lang="zh-CN" altLang="en-US" b="1">
                  <a:solidFill>
                    <a:srgbClr val="000099"/>
                  </a:solidFill>
                </a:endParaRPr>
              </a:p>
            </p:txBody>
          </p:sp>
          <p:sp>
            <p:nvSpPr>
              <p:cNvPr id="62" name="Freeform 94"/>
              <p:cNvSpPr>
                <a:spLocks/>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19">
                    <a:moveTo>
                      <a:pt x="0" y="19"/>
                    </a:moveTo>
                    <a:lnTo>
                      <a:pt x="19" y="0"/>
                    </a:lnTo>
                    <a:lnTo>
                      <a:pt x="196" y="0"/>
                    </a:lnTo>
                    <a:lnTo>
                      <a:pt x="177" y="19"/>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63" name="Freeform 95"/>
              <p:cNvSpPr>
                <a:spLocks/>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19">
                    <a:moveTo>
                      <a:pt x="0" y="19"/>
                    </a:moveTo>
                    <a:lnTo>
                      <a:pt x="19" y="0"/>
                    </a:lnTo>
                    <a:lnTo>
                      <a:pt x="196" y="0"/>
                    </a:lnTo>
                    <a:lnTo>
                      <a:pt x="177" y="19"/>
                    </a:lnTo>
                    <a:lnTo>
                      <a:pt x="0" y="19"/>
                    </a:lnTo>
                    <a:close/>
                  </a:path>
                </a:pathLst>
              </a:custGeom>
              <a:solidFill>
                <a:srgbClr val="000000"/>
              </a:solidFill>
              <a:ln w="4763">
                <a:solidFill>
                  <a:srgbClr val="000000"/>
                </a:solidFill>
                <a:prstDash val="solid"/>
                <a:round/>
                <a:headEnd/>
                <a:tailEnd/>
              </a:ln>
            </p:spPr>
            <p:txBody>
              <a:bodyPr/>
              <a:lstStyle/>
              <a:p>
                <a:endParaRPr lang="zh-CN" altLang="en-US" b="1">
                  <a:solidFill>
                    <a:srgbClr val="000099"/>
                  </a:solidFill>
                </a:endParaRPr>
              </a:p>
            </p:txBody>
          </p:sp>
          <p:sp>
            <p:nvSpPr>
              <p:cNvPr id="64" name="Freeform 96"/>
              <p:cNvSpPr>
                <a:spLocks/>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9">
                    <a:moveTo>
                      <a:pt x="0" y="19"/>
                    </a:moveTo>
                    <a:lnTo>
                      <a:pt x="19" y="0"/>
                    </a:lnTo>
                    <a:lnTo>
                      <a:pt x="202" y="0"/>
                    </a:lnTo>
                    <a:lnTo>
                      <a:pt x="180" y="19"/>
                    </a:lnTo>
                    <a:lnTo>
                      <a:pt x="0" y="1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65" name="Freeform 97"/>
              <p:cNvSpPr>
                <a:spLocks/>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9">
                    <a:moveTo>
                      <a:pt x="0" y="19"/>
                    </a:moveTo>
                    <a:lnTo>
                      <a:pt x="19" y="0"/>
                    </a:lnTo>
                    <a:lnTo>
                      <a:pt x="202" y="0"/>
                    </a:lnTo>
                    <a:lnTo>
                      <a:pt x="180" y="19"/>
                    </a:lnTo>
                    <a:lnTo>
                      <a:pt x="0" y="19"/>
                    </a:lnTo>
                    <a:close/>
                  </a:path>
                </a:pathLst>
              </a:custGeom>
              <a:solidFill>
                <a:srgbClr val="C9C9B6"/>
              </a:solidFill>
              <a:ln w="4763">
                <a:solidFill>
                  <a:srgbClr val="494936"/>
                </a:solidFill>
                <a:prstDash val="solid"/>
                <a:round/>
                <a:headEnd/>
                <a:tailEnd/>
              </a:ln>
            </p:spPr>
            <p:txBody>
              <a:bodyPr/>
              <a:lstStyle/>
              <a:p>
                <a:endParaRPr lang="zh-CN" altLang="en-US" b="1">
                  <a:solidFill>
                    <a:srgbClr val="000099"/>
                  </a:solidFill>
                </a:endParaRPr>
              </a:p>
            </p:txBody>
          </p:sp>
          <p:sp>
            <p:nvSpPr>
              <p:cNvPr id="66" name="Rectangle 98"/>
              <p:cNvSpPr>
                <a:spLocks noChangeArrowheads="1"/>
              </p:cNvSpPr>
              <p:nvPr/>
            </p:nvSpPr>
            <p:spPr bwMode="auto">
              <a:xfrm>
                <a:off x="752" y="1466"/>
                <a:ext cx="181" cy="140"/>
              </a:xfrm>
              <a:prstGeom prst="rect">
                <a:avLst/>
              </a:prstGeom>
              <a:solidFill>
                <a:srgbClr val="B7B79D"/>
              </a:solidFill>
              <a:ln w="4763">
                <a:solidFill>
                  <a:srgbClr val="494936"/>
                </a:solidFill>
                <a:miter lim="800000"/>
                <a:headEnd/>
                <a:tailEnd/>
              </a:ln>
            </p:spPr>
            <p:txBody>
              <a:bodyPr/>
              <a:lstStyle/>
              <a:p>
                <a:pPr eaLnBrk="1" hangingPunct="1"/>
                <a:endParaRPr lang="zh-CN" altLang="en-US" b="1">
                  <a:solidFill>
                    <a:srgbClr val="000099"/>
                  </a:solidFill>
                </a:endParaRPr>
              </a:p>
            </p:txBody>
          </p:sp>
          <p:sp>
            <p:nvSpPr>
              <p:cNvPr id="67" name="Rectangle 99"/>
              <p:cNvSpPr>
                <a:spLocks noChangeArrowheads="1"/>
              </p:cNvSpPr>
              <p:nvPr/>
            </p:nvSpPr>
            <p:spPr bwMode="auto">
              <a:xfrm>
                <a:off x="768" y="1485"/>
                <a:ext cx="149" cy="108"/>
              </a:xfrm>
              <a:prstGeom prst="rect">
                <a:avLst/>
              </a:prstGeom>
              <a:solidFill>
                <a:srgbClr val="FFFFFF"/>
              </a:solidFill>
              <a:ln w="4763">
                <a:solidFill>
                  <a:srgbClr val="494936"/>
                </a:solidFill>
                <a:miter lim="800000"/>
                <a:headEnd/>
                <a:tailEnd/>
              </a:ln>
            </p:spPr>
            <p:txBody>
              <a:bodyPr/>
              <a:lstStyle/>
              <a:p>
                <a:pPr eaLnBrk="1" hangingPunct="1"/>
                <a:endParaRPr lang="zh-CN" altLang="en-US" b="1">
                  <a:solidFill>
                    <a:srgbClr val="000099"/>
                  </a:solidFill>
                </a:endParaRPr>
              </a:p>
            </p:txBody>
          </p:sp>
          <p:sp>
            <p:nvSpPr>
              <p:cNvPr id="68" name="Freeform 100"/>
              <p:cNvSpPr>
                <a:spLocks/>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61">
                    <a:moveTo>
                      <a:pt x="0" y="161"/>
                    </a:moveTo>
                    <a:lnTo>
                      <a:pt x="22" y="142"/>
                    </a:lnTo>
                    <a:lnTo>
                      <a:pt x="22" y="0"/>
                    </a:lnTo>
                    <a:lnTo>
                      <a:pt x="0" y="19"/>
                    </a:lnTo>
                    <a:lnTo>
                      <a:pt x="0" y="161"/>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69" name="Freeform 101"/>
              <p:cNvSpPr>
                <a:spLocks/>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61">
                    <a:moveTo>
                      <a:pt x="0" y="161"/>
                    </a:moveTo>
                    <a:lnTo>
                      <a:pt x="22" y="142"/>
                    </a:lnTo>
                    <a:lnTo>
                      <a:pt x="22" y="0"/>
                    </a:lnTo>
                    <a:lnTo>
                      <a:pt x="0" y="19"/>
                    </a:lnTo>
                    <a:lnTo>
                      <a:pt x="0" y="161"/>
                    </a:lnTo>
                    <a:close/>
                  </a:path>
                </a:pathLst>
              </a:custGeom>
              <a:solidFill>
                <a:srgbClr val="7A7A5A"/>
              </a:solidFill>
              <a:ln w="4763">
                <a:solidFill>
                  <a:srgbClr val="494936"/>
                </a:solidFill>
                <a:prstDash val="solid"/>
                <a:round/>
                <a:headEnd/>
                <a:tailEnd/>
              </a:ln>
            </p:spPr>
            <p:txBody>
              <a:bodyPr/>
              <a:lstStyle/>
              <a:p>
                <a:endParaRPr lang="zh-CN" altLang="en-US" b="1">
                  <a:solidFill>
                    <a:srgbClr val="000099"/>
                  </a:solidFill>
                </a:endParaRPr>
              </a:p>
            </p:txBody>
          </p:sp>
          <p:sp>
            <p:nvSpPr>
              <p:cNvPr id="70" name="Freeform 102"/>
              <p:cNvSpPr>
                <a:spLocks/>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3" h="35">
                    <a:moveTo>
                      <a:pt x="0" y="35"/>
                    </a:moveTo>
                    <a:lnTo>
                      <a:pt x="28" y="0"/>
                    </a:lnTo>
                    <a:lnTo>
                      <a:pt x="223" y="0"/>
                    </a:lnTo>
                    <a:lnTo>
                      <a:pt x="195" y="35"/>
                    </a:lnTo>
                    <a:lnTo>
                      <a:pt x="0" y="3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1" name="Freeform 103"/>
              <p:cNvSpPr>
                <a:spLocks/>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3" h="35">
                    <a:moveTo>
                      <a:pt x="0" y="35"/>
                    </a:moveTo>
                    <a:lnTo>
                      <a:pt x="28" y="0"/>
                    </a:lnTo>
                    <a:lnTo>
                      <a:pt x="223" y="0"/>
                    </a:lnTo>
                    <a:lnTo>
                      <a:pt x="195" y="35"/>
                    </a:lnTo>
                    <a:lnTo>
                      <a:pt x="0" y="35"/>
                    </a:lnTo>
                    <a:close/>
                  </a:path>
                </a:pathLst>
              </a:custGeom>
              <a:solidFill>
                <a:srgbClr val="C9C9B6"/>
              </a:solidFill>
              <a:ln w="4763">
                <a:solidFill>
                  <a:srgbClr val="494936"/>
                </a:solidFill>
                <a:prstDash val="solid"/>
                <a:round/>
                <a:headEnd/>
                <a:tailEnd/>
              </a:ln>
            </p:spPr>
            <p:txBody>
              <a:bodyPr/>
              <a:lstStyle/>
              <a:p>
                <a:endParaRPr lang="zh-CN" altLang="en-US" b="1">
                  <a:solidFill>
                    <a:srgbClr val="000099"/>
                  </a:solidFill>
                </a:endParaRPr>
              </a:p>
            </p:txBody>
          </p:sp>
          <p:sp>
            <p:nvSpPr>
              <p:cNvPr id="72" name="Freeform 104"/>
              <p:cNvSpPr>
                <a:spLocks/>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1">
                    <a:moveTo>
                      <a:pt x="0" y="41"/>
                    </a:moveTo>
                    <a:lnTo>
                      <a:pt x="28" y="13"/>
                    </a:lnTo>
                    <a:lnTo>
                      <a:pt x="28" y="0"/>
                    </a:lnTo>
                    <a:lnTo>
                      <a:pt x="0" y="35"/>
                    </a:lnTo>
                    <a:lnTo>
                      <a:pt x="0" y="41"/>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3" name="Freeform 105"/>
              <p:cNvSpPr>
                <a:spLocks/>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1">
                    <a:moveTo>
                      <a:pt x="0" y="41"/>
                    </a:moveTo>
                    <a:lnTo>
                      <a:pt x="28" y="13"/>
                    </a:lnTo>
                    <a:lnTo>
                      <a:pt x="28" y="0"/>
                    </a:lnTo>
                    <a:lnTo>
                      <a:pt x="0" y="35"/>
                    </a:lnTo>
                    <a:lnTo>
                      <a:pt x="0" y="41"/>
                    </a:lnTo>
                    <a:close/>
                  </a:path>
                </a:pathLst>
              </a:custGeom>
              <a:solidFill>
                <a:srgbClr val="7A7A5A"/>
              </a:solidFill>
              <a:ln w="4763">
                <a:solidFill>
                  <a:srgbClr val="494936"/>
                </a:solidFill>
                <a:prstDash val="solid"/>
                <a:round/>
                <a:headEnd/>
                <a:tailEnd/>
              </a:ln>
            </p:spPr>
            <p:txBody>
              <a:bodyPr/>
              <a:lstStyle/>
              <a:p>
                <a:endParaRPr lang="zh-CN" altLang="en-US" b="1">
                  <a:solidFill>
                    <a:srgbClr val="000099"/>
                  </a:solidFill>
                </a:endParaRPr>
              </a:p>
            </p:txBody>
          </p:sp>
          <p:sp>
            <p:nvSpPr>
              <p:cNvPr id="74" name="Rectangle 106"/>
              <p:cNvSpPr>
                <a:spLocks noChangeArrowheads="1"/>
              </p:cNvSpPr>
              <p:nvPr/>
            </p:nvSpPr>
            <p:spPr bwMode="auto">
              <a:xfrm>
                <a:off x="717" y="1677"/>
                <a:ext cx="195"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75" name="Rectangle 107"/>
              <p:cNvSpPr>
                <a:spLocks noChangeArrowheads="1"/>
              </p:cNvSpPr>
              <p:nvPr/>
            </p:nvSpPr>
            <p:spPr bwMode="auto">
              <a:xfrm>
                <a:off x="718" y="1678"/>
                <a:ext cx="193" cy="4"/>
              </a:xfrm>
              <a:prstGeom prst="rect">
                <a:avLst/>
              </a:prstGeom>
              <a:solidFill>
                <a:srgbClr val="B7B79D"/>
              </a:solidFill>
              <a:ln w="4763">
                <a:solidFill>
                  <a:srgbClr val="494936"/>
                </a:solidFill>
                <a:miter lim="800000"/>
                <a:headEnd/>
                <a:tailEnd/>
              </a:ln>
            </p:spPr>
            <p:txBody>
              <a:bodyPr/>
              <a:lstStyle/>
              <a:p>
                <a:pPr eaLnBrk="1" hangingPunct="1"/>
                <a:endParaRPr lang="zh-CN" altLang="en-US" b="1">
                  <a:solidFill>
                    <a:srgbClr val="000099"/>
                  </a:solidFill>
                </a:endParaRPr>
              </a:p>
            </p:txBody>
          </p:sp>
          <p:sp>
            <p:nvSpPr>
              <p:cNvPr id="76" name="Freeform 108"/>
              <p:cNvSpPr>
                <a:spLocks/>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3">
                    <a:moveTo>
                      <a:pt x="0" y="23"/>
                    </a:moveTo>
                    <a:lnTo>
                      <a:pt x="13" y="0"/>
                    </a:lnTo>
                    <a:lnTo>
                      <a:pt x="38" y="0"/>
                    </a:lnTo>
                    <a:lnTo>
                      <a:pt x="25"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7" name="Freeform 109"/>
              <p:cNvSpPr>
                <a:spLocks/>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3">
                    <a:moveTo>
                      <a:pt x="0" y="23"/>
                    </a:moveTo>
                    <a:lnTo>
                      <a:pt x="13" y="0"/>
                    </a:lnTo>
                    <a:lnTo>
                      <a:pt x="38" y="0"/>
                    </a:lnTo>
                    <a:lnTo>
                      <a:pt x="25" y="23"/>
                    </a:lnTo>
                    <a:lnTo>
                      <a:pt x="0" y="23"/>
                    </a:lnTo>
                    <a:close/>
                  </a:path>
                </a:pathLst>
              </a:custGeom>
              <a:solidFill>
                <a:srgbClr val="C9C9B6"/>
              </a:solidFill>
              <a:ln w="4763">
                <a:solidFill>
                  <a:srgbClr val="494936"/>
                </a:solidFill>
                <a:prstDash val="solid"/>
                <a:round/>
                <a:headEnd/>
                <a:tailEnd/>
              </a:ln>
            </p:spPr>
            <p:txBody>
              <a:bodyPr/>
              <a:lstStyle/>
              <a:p>
                <a:endParaRPr lang="zh-CN" altLang="en-US" b="1">
                  <a:solidFill>
                    <a:srgbClr val="000099"/>
                  </a:solidFill>
                </a:endParaRPr>
              </a:p>
            </p:txBody>
          </p:sp>
          <p:sp>
            <p:nvSpPr>
              <p:cNvPr id="78" name="Freeform 110"/>
              <p:cNvSpPr>
                <a:spLocks/>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9">
                    <a:moveTo>
                      <a:pt x="0" y="29"/>
                    </a:moveTo>
                    <a:lnTo>
                      <a:pt x="13" y="16"/>
                    </a:lnTo>
                    <a:lnTo>
                      <a:pt x="13" y="0"/>
                    </a:lnTo>
                    <a:lnTo>
                      <a:pt x="0" y="23"/>
                    </a:lnTo>
                    <a:lnTo>
                      <a:pt x="0" y="2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9" name="Freeform 111"/>
              <p:cNvSpPr>
                <a:spLocks/>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9">
                    <a:moveTo>
                      <a:pt x="0" y="29"/>
                    </a:moveTo>
                    <a:lnTo>
                      <a:pt x="13" y="16"/>
                    </a:lnTo>
                    <a:lnTo>
                      <a:pt x="13" y="0"/>
                    </a:lnTo>
                    <a:lnTo>
                      <a:pt x="0" y="23"/>
                    </a:lnTo>
                    <a:lnTo>
                      <a:pt x="0" y="29"/>
                    </a:lnTo>
                    <a:close/>
                  </a:path>
                </a:pathLst>
              </a:custGeom>
              <a:solidFill>
                <a:srgbClr val="7A7A5A"/>
              </a:solidFill>
              <a:ln w="4763">
                <a:solidFill>
                  <a:srgbClr val="494936"/>
                </a:solidFill>
                <a:prstDash val="solid"/>
                <a:round/>
                <a:headEnd/>
                <a:tailEnd/>
              </a:ln>
            </p:spPr>
            <p:txBody>
              <a:bodyPr/>
              <a:lstStyle/>
              <a:p>
                <a:endParaRPr lang="zh-CN" altLang="en-US" b="1">
                  <a:solidFill>
                    <a:srgbClr val="000099"/>
                  </a:solidFill>
                </a:endParaRPr>
              </a:p>
            </p:txBody>
          </p:sp>
          <p:sp>
            <p:nvSpPr>
              <p:cNvPr id="80" name="Rectangle 112"/>
              <p:cNvSpPr>
                <a:spLocks noChangeArrowheads="1"/>
              </p:cNvSpPr>
              <p:nvPr/>
            </p:nvSpPr>
            <p:spPr bwMode="auto">
              <a:xfrm>
                <a:off x="950" y="1674"/>
                <a:ext cx="28"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81" name="Rectangle 113"/>
              <p:cNvSpPr>
                <a:spLocks noChangeArrowheads="1"/>
              </p:cNvSpPr>
              <p:nvPr/>
            </p:nvSpPr>
            <p:spPr bwMode="auto">
              <a:xfrm>
                <a:off x="951" y="1675"/>
                <a:ext cx="26" cy="4"/>
              </a:xfrm>
              <a:prstGeom prst="rect">
                <a:avLst/>
              </a:prstGeom>
              <a:solidFill>
                <a:srgbClr val="B7B79D"/>
              </a:solidFill>
              <a:ln w="4763">
                <a:solidFill>
                  <a:srgbClr val="494936"/>
                </a:solidFill>
                <a:miter lim="800000"/>
                <a:headEnd/>
                <a:tailEnd/>
              </a:ln>
            </p:spPr>
            <p:txBody>
              <a:bodyPr/>
              <a:lstStyle/>
              <a:p>
                <a:pPr eaLnBrk="1" hangingPunct="1"/>
                <a:endParaRPr lang="zh-CN" altLang="en-US" b="1">
                  <a:solidFill>
                    <a:srgbClr val="000099"/>
                  </a:solidFill>
                </a:endParaRPr>
              </a:p>
            </p:txBody>
          </p:sp>
        </p:grpSp>
        <p:sp>
          <p:nvSpPr>
            <p:cNvPr id="30" name="Freeform 114"/>
            <p:cNvSpPr>
              <a:spLocks/>
            </p:cNvSpPr>
            <p:nvPr/>
          </p:nvSpPr>
          <p:spPr bwMode="auto">
            <a:xfrm>
              <a:off x="387166" y="3276262"/>
              <a:ext cx="97322" cy="38698"/>
            </a:xfrm>
            <a:custGeom>
              <a:avLst/>
              <a:gdLst>
                <a:gd name="T0" fmla="*/ 0 w 85"/>
                <a:gd name="T1" fmla="*/ 16 h 38"/>
                <a:gd name="T2" fmla="*/ 25 w 85"/>
                <a:gd name="T3" fmla="*/ 16 h 38"/>
                <a:gd name="T4" fmla="*/ 44 w 85"/>
                <a:gd name="T5" fmla="*/ 0 h 38"/>
                <a:gd name="T6" fmla="*/ 70 w 85"/>
                <a:gd name="T7" fmla="*/ 9 h 38"/>
                <a:gd name="T8" fmla="*/ 79 w 85"/>
                <a:gd name="T9" fmla="*/ 12 h 38"/>
                <a:gd name="T10" fmla="*/ 85 w 85"/>
                <a:gd name="T11" fmla="*/ 19 h 38"/>
                <a:gd name="T12" fmla="*/ 82 w 85"/>
                <a:gd name="T13" fmla="*/ 31 h 38"/>
                <a:gd name="T14" fmla="*/ 79 w 85"/>
                <a:gd name="T15" fmla="*/ 31 h 38"/>
                <a:gd name="T16" fmla="*/ 73 w 85"/>
                <a:gd name="T17" fmla="*/ 22 h 38"/>
                <a:gd name="T18" fmla="*/ 70 w 85"/>
                <a:gd name="T19" fmla="*/ 19 h 38"/>
                <a:gd name="T20" fmla="*/ 57 w 85"/>
                <a:gd name="T21" fmla="*/ 22 h 38"/>
                <a:gd name="T22" fmla="*/ 66 w 85"/>
                <a:gd name="T23" fmla="*/ 25 h 38"/>
                <a:gd name="T24" fmla="*/ 70 w 85"/>
                <a:gd name="T25" fmla="*/ 25 h 38"/>
                <a:gd name="T26" fmla="*/ 70 w 85"/>
                <a:gd name="T27" fmla="*/ 31 h 38"/>
                <a:gd name="T28" fmla="*/ 41 w 85"/>
                <a:gd name="T29" fmla="*/ 38 h 38"/>
                <a:gd name="T30" fmla="*/ 22 w 85"/>
                <a:gd name="T31" fmla="*/ 31 h 38"/>
                <a:gd name="T32" fmla="*/ 3 w 85"/>
                <a:gd name="T33" fmla="*/ 31 h 38"/>
                <a:gd name="T34" fmla="*/ 0 w 85"/>
                <a:gd name="T35" fmla="*/ 16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31" name="Freeform 115"/>
            <p:cNvSpPr>
              <a:spLocks/>
            </p:cNvSpPr>
            <p:nvPr/>
          </p:nvSpPr>
          <p:spPr bwMode="auto">
            <a:xfrm>
              <a:off x="387166" y="3276262"/>
              <a:ext cx="97322" cy="38698"/>
            </a:xfrm>
            <a:custGeom>
              <a:avLst/>
              <a:gdLst>
                <a:gd name="T0" fmla="*/ 0 w 85"/>
                <a:gd name="T1" fmla="*/ 16 h 38"/>
                <a:gd name="T2" fmla="*/ 25 w 85"/>
                <a:gd name="T3" fmla="*/ 16 h 38"/>
                <a:gd name="T4" fmla="*/ 44 w 85"/>
                <a:gd name="T5" fmla="*/ 0 h 38"/>
                <a:gd name="T6" fmla="*/ 70 w 85"/>
                <a:gd name="T7" fmla="*/ 9 h 38"/>
                <a:gd name="T8" fmla="*/ 79 w 85"/>
                <a:gd name="T9" fmla="*/ 12 h 38"/>
                <a:gd name="T10" fmla="*/ 85 w 85"/>
                <a:gd name="T11" fmla="*/ 19 h 38"/>
                <a:gd name="T12" fmla="*/ 82 w 85"/>
                <a:gd name="T13" fmla="*/ 31 h 38"/>
                <a:gd name="T14" fmla="*/ 79 w 85"/>
                <a:gd name="T15" fmla="*/ 31 h 38"/>
                <a:gd name="T16" fmla="*/ 73 w 85"/>
                <a:gd name="T17" fmla="*/ 22 h 38"/>
                <a:gd name="T18" fmla="*/ 70 w 85"/>
                <a:gd name="T19" fmla="*/ 19 h 38"/>
                <a:gd name="T20" fmla="*/ 57 w 85"/>
                <a:gd name="T21" fmla="*/ 22 h 38"/>
                <a:gd name="T22" fmla="*/ 66 w 85"/>
                <a:gd name="T23" fmla="*/ 25 h 38"/>
                <a:gd name="T24" fmla="*/ 70 w 85"/>
                <a:gd name="T25" fmla="*/ 25 h 38"/>
                <a:gd name="T26" fmla="*/ 70 w 85"/>
                <a:gd name="T27" fmla="*/ 31 h 38"/>
                <a:gd name="T28" fmla="*/ 41 w 85"/>
                <a:gd name="T29" fmla="*/ 38 h 38"/>
                <a:gd name="T30" fmla="*/ 22 w 85"/>
                <a:gd name="T31" fmla="*/ 31 h 38"/>
                <a:gd name="T32" fmla="*/ 3 w 85"/>
                <a:gd name="T33" fmla="*/ 31 h 38"/>
                <a:gd name="T34" fmla="*/ 0 w 85"/>
                <a:gd name="T35" fmla="*/ 16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w="4763">
              <a:solidFill>
                <a:srgbClr val="000000"/>
              </a:solidFill>
              <a:prstDash val="solid"/>
              <a:round/>
              <a:headEnd/>
              <a:tailEnd/>
            </a:ln>
          </p:spPr>
          <p:txBody>
            <a:bodyPr/>
            <a:lstStyle/>
            <a:p>
              <a:endParaRPr lang="zh-CN" altLang="en-US" b="1">
                <a:solidFill>
                  <a:srgbClr val="000099"/>
                </a:solidFill>
              </a:endParaRPr>
            </a:p>
          </p:txBody>
        </p:sp>
        <p:sp>
          <p:nvSpPr>
            <p:cNvPr id="32" name="Freeform 116"/>
            <p:cNvSpPr>
              <a:spLocks/>
            </p:cNvSpPr>
            <p:nvPr/>
          </p:nvSpPr>
          <p:spPr bwMode="auto">
            <a:xfrm>
              <a:off x="274960" y="3285427"/>
              <a:ext cx="123656" cy="48881"/>
            </a:xfrm>
            <a:custGeom>
              <a:avLst/>
              <a:gdLst>
                <a:gd name="T0" fmla="*/ 0 w 108"/>
                <a:gd name="T1" fmla="*/ 0 h 48"/>
                <a:gd name="T2" fmla="*/ 101 w 108"/>
                <a:gd name="T3" fmla="*/ 3 h 48"/>
                <a:gd name="T4" fmla="*/ 108 w 108"/>
                <a:gd name="T5" fmla="*/ 13 h 48"/>
                <a:gd name="T6" fmla="*/ 108 w 108"/>
                <a:gd name="T7" fmla="*/ 32 h 48"/>
                <a:gd name="T8" fmla="*/ 29 w 108"/>
                <a:gd name="T9" fmla="*/ 48 h 48"/>
                <a:gd name="T10" fmla="*/ 0 w 10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 h="48">
                  <a:moveTo>
                    <a:pt x="0" y="0"/>
                  </a:moveTo>
                  <a:lnTo>
                    <a:pt x="101" y="3"/>
                  </a:lnTo>
                  <a:lnTo>
                    <a:pt x="108" y="13"/>
                  </a:lnTo>
                  <a:lnTo>
                    <a:pt x="108" y="32"/>
                  </a:lnTo>
                  <a:lnTo>
                    <a:pt x="29" y="48"/>
                  </a:lnTo>
                  <a:lnTo>
                    <a:pt x="0" y="0"/>
                  </a:lnTo>
                  <a:close/>
                </a:path>
              </a:pathLst>
            </a:custGeom>
            <a:solidFill>
              <a:srgbClr val="6262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33" name="Freeform 117"/>
            <p:cNvSpPr>
              <a:spLocks/>
            </p:cNvSpPr>
            <p:nvPr/>
          </p:nvSpPr>
          <p:spPr bwMode="auto">
            <a:xfrm>
              <a:off x="274960" y="3285427"/>
              <a:ext cx="123656" cy="48881"/>
            </a:xfrm>
            <a:custGeom>
              <a:avLst/>
              <a:gdLst>
                <a:gd name="T0" fmla="*/ 0 w 108"/>
                <a:gd name="T1" fmla="*/ 0 h 48"/>
                <a:gd name="T2" fmla="*/ 101 w 108"/>
                <a:gd name="T3" fmla="*/ 3 h 48"/>
                <a:gd name="T4" fmla="*/ 108 w 108"/>
                <a:gd name="T5" fmla="*/ 13 h 48"/>
                <a:gd name="T6" fmla="*/ 108 w 108"/>
                <a:gd name="T7" fmla="*/ 32 h 48"/>
                <a:gd name="T8" fmla="*/ 29 w 108"/>
                <a:gd name="T9" fmla="*/ 48 h 48"/>
                <a:gd name="T10" fmla="*/ 0 w 10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 h="48">
                  <a:moveTo>
                    <a:pt x="0" y="0"/>
                  </a:moveTo>
                  <a:lnTo>
                    <a:pt x="101" y="3"/>
                  </a:lnTo>
                  <a:lnTo>
                    <a:pt x="108" y="13"/>
                  </a:lnTo>
                  <a:lnTo>
                    <a:pt x="108" y="32"/>
                  </a:lnTo>
                  <a:lnTo>
                    <a:pt x="29" y="48"/>
                  </a:lnTo>
                  <a:lnTo>
                    <a:pt x="0" y="0"/>
                  </a:lnTo>
                  <a:close/>
                </a:path>
              </a:pathLst>
            </a:custGeom>
            <a:solidFill>
              <a:srgbClr val="626248"/>
            </a:solidFill>
            <a:ln w="4763">
              <a:solidFill>
                <a:srgbClr val="000000"/>
              </a:solidFill>
              <a:prstDash val="solid"/>
              <a:round/>
              <a:headEnd/>
              <a:tailEnd/>
            </a:ln>
          </p:spPr>
          <p:txBody>
            <a:bodyPr/>
            <a:lstStyle/>
            <a:p>
              <a:endParaRPr lang="zh-CN" altLang="en-US" b="1">
                <a:solidFill>
                  <a:srgbClr val="000099"/>
                </a:solidFill>
              </a:endParaRPr>
            </a:p>
          </p:txBody>
        </p:sp>
        <p:sp>
          <p:nvSpPr>
            <p:cNvPr id="34" name="Freeform 118"/>
            <p:cNvSpPr>
              <a:spLocks/>
            </p:cNvSpPr>
            <p:nvPr/>
          </p:nvSpPr>
          <p:spPr bwMode="auto">
            <a:xfrm>
              <a:off x="423804" y="3523723"/>
              <a:ext cx="90452" cy="99799"/>
            </a:xfrm>
            <a:custGeom>
              <a:avLst/>
              <a:gdLst>
                <a:gd name="T0" fmla="*/ 44 w 79"/>
                <a:gd name="T1" fmla="*/ 0 h 98"/>
                <a:gd name="T2" fmla="*/ 47 w 79"/>
                <a:gd name="T3" fmla="*/ 45 h 98"/>
                <a:gd name="T4" fmla="*/ 53 w 79"/>
                <a:gd name="T5" fmla="*/ 48 h 98"/>
                <a:gd name="T6" fmla="*/ 75 w 79"/>
                <a:gd name="T7" fmla="*/ 64 h 98"/>
                <a:gd name="T8" fmla="*/ 79 w 79"/>
                <a:gd name="T9" fmla="*/ 89 h 98"/>
                <a:gd name="T10" fmla="*/ 56 w 79"/>
                <a:gd name="T11" fmla="*/ 89 h 98"/>
                <a:gd name="T12" fmla="*/ 41 w 79"/>
                <a:gd name="T13" fmla="*/ 89 h 98"/>
                <a:gd name="T14" fmla="*/ 41 w 79"/>
                <a:gd name="T15" fmla="*/ 95 h 98"/>
                <a:gd name="T16" fmla="*/ 15 w 79"/>
                <a:gd name="T17" fmla="*/ 98 h 98"/>
                <a:gd name="T18" fmla="*/ 6 w 79"/>
                <a:gd name="T19" fmla="*/ 98 h 98"/>
                <a:gd name="T20" fmla="*/ 0 w 79"/>
                <a:gd name="T21" fmla="*/ 98 h 98"/>
                <a:gd name="T22" fmla="*/ 0 w 79"/>
                <a:gd name="T23" fmla="*/ 76 h 98"/>
                <a:gd name="T24" fmla="*/ 3 w 79"/>
                <a:gd name="T25" fmla="*/ 70 h 98"/>
                <a:gd name="T26" fmla="*/ 9 w 79"/>
                <a:gd name="T27" fmla="*/ 54 h 98"/>
                <a:gd name="T28" fmla="*/ 6 w 79"/>
                <a:gd name="T29" fmla="*/ 10 h 98"/>
                <a:gd name="T30" fmla="*/ 44 w 79"/>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35" name="Freeform 119"/>
            <p:cNvSpPr>
              <a:spLocks/>
            </p:cNvSpPr>
            <p:nvPr/>
          </p:nvSpPr>
          <p:spPr bwMode="auto">
            <a:xfrm>
              <a:off x="423804" y="3523723"/>
              <a:ext cx="90452" cy="99799"/>
            </a:xfrm>
            <a:custGeom>
              <a:avLst/>
              <a:gdLst>
                <a:gd name="T0" fmla="*/ 44 w 79"/>
                <a:gd name="T1" fmla="*/ 0 h 98"/>
                <a:gd name="T2" fmla="*/ 47 w 79"/>
                <a:gd name="T3" fmla="*/ 45 h 98"/>
                <a:gd name="T4" fmla="*/ 53 w 79"/>
                <a:gd name="T5" fmla="*/ 48 h 98"/>
                <a:gd name="T6" fmla="*/ 75 w 79"/>
                <a:gd name="T7" fmla="*/ 64 h 98"/>
                <a:gd name="T8" fmla="*/ 79 w 79"/>
                <a:gd name="T9" fmla="*/ 89 h 98"/>
                <a:gd name="T10" fmla="*/ 56 w 79"/>
                <a:gd name="T11" fmla="*/ 89 h 98"/>
                <a:gd name="T12" fmla="*/ 41 w 79"/>
                <a:gd name="T13" fmla="*/ 89 h 98"/>
                <a:gd name="T14" fmla="*/ 41 w 79"/>
                <a:gd name="T15" fmla="*/ 95 h 98"/>
                <a:gd name="T16" fmla="*/ 15 w 79"/>
                <a:gd name="T17" fmla="*/ 98 h 98"/>
                <a:gd name="T18" fmla="*/ 6 w 79"/>
                <a:gd name="T19" fmla="*/ 98 h 98"/>
                <a:gd name="T20" fmla="*/ 0 w 79"/>
                <a:gd name="T21" fmla="*/ 98 h 98"/>
                <a:gd name="T22" fmla="*/ 0 w 79"/>
                <a:gd name="T23" fmla="*/ 76 h 98"/>
                <a:gd name="T24" fmla="*/ 3 w 79"/>
                <a:gd name="T25" fmla="*/ 70 h 98"/>
                <a:gd name="T26" fmla="*/ 9 w 79"/>
                <a:gd name="T27" fmla="*/ 54 h 98"/>
                <a:gd name="T28" fmla="*/ 6 w 79"/>
                <a:gd name="T29" fmla="*/ 10 h 98"/>
                <a:gd name="T30" fmla="*/ 44 w 79"/>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w="4763">
              <a:solidFill>
                <a:srgbClr val="000000"/>
              </a:solidFill>
              <a:prstDash val="solid"/>
              <a:round/>
              <a:headEnd/>
              <a:tailEnd/>
            </a:ln>
          </p:spPr>
          <p:txBody>
            <a:bodyPr/>
            <a:lstStyle/>
            <a:p>
              <a:endParaRPr lang="zh-CN" altLang="en-US" b="1">
                <a:solidFill>
                  <a:srgbClr val="000099"/>
                </a:solidFill>
              </a:endParaRPr>
            </a:p>
          </p:txBody>
        </p:sp>
        <p:sp>
          <p:nvSpPr>
            <p:cNvPr id="36" name="Freeform 120"/>
            <p:cNvSpPr>
              <a:spLocks/>
            </p:cNvSpPr>
            <p:nvPr/>
          </p:nvSpPr>
          <p:spPr bwMode="auto">
            <a:xfrm>
              <a:off x="484487" y="3585842"/>
              <a:ext cx="137395" cy="99799"/>
            </a:xfrm>
            <a:custGeom>
              <a:avLst/>
              <a:gdLst>
                <a:gd name="T0" fmla="*/ 60 w 120"/>
                <a:gd name="T1" fmla="*/ 0 h 98"/>
                <a:gd name="T2" fmla="*/ 54 w 120"/>
                <a:gd name="T3" fmla="*/ 31 h 98"/>
                <a:gd name="T4" fmla="*/ 63 w 120"/>
                <a:gd name="T5" fmla="*/ 31 h 98"/>
                <a:gd name="T6" fmla="*/ 82 w 120"/>
                <a:gd name="T7" fmla="*/ 44 h 98"/>
                <a:gd name="T8" fmla="*/ 108 w 120"/>
                <a:gd name="T9" fmla="*/ 44 h 98"/>
                <a:gd name="T10" fmla="*/ 117 w 120"/>
                <a:gd name="T11" fmla="*/ 47 h 98"/>
                <a:gd name="T12" fmla="*/ 120 w 120"/>
                <a:gd name="T13" fmla="*/ 56 h 98"/>
                <a:gd name="T14" fmla="*/ 117 w 120"/>
                <a:gd name="T15" fmla="*/ 66 h 98"/>
                <a:gd name="T16" fmla="*/ 92 w 120"/>
                <a:gd name="T17" fmla="*/ 82 h 98"/>
                <a:gd name="T18" fmla="*/ 82 w 120"/>
                <a:gd name="T19" fmla="*/ 85 h 98"/>
                <a:gd name="T20" fmla="*/ 67 w 120"/>
                <a:gd name="T21" fmla="*/ 85 h 98"/>
                <a:gd name="T22" fmla="*/ 41 w 120"/>
                <a:gd name="T23" fmla="*/ 88 h 98"/>
                <a:gd name="T24" fmla="*/ 41 w 120"/>
                <a:gd name="T25" fmla="*/ 98 h 98"/>
                <a:gd name="T26" fmla="*/ 32 w 120"/>
                <a:gd name="T27" fmla="*/ 98 h 98"/>
                <a:gd name="T28" fmla="*/ 19 w 120"/>
                <a:gd name="T29" fmla="*/ 98 h 98"/>
                <a:gd name="T30" fmla="*/ 10 w 120"/>
                <a:gd name="T31" fmla="*/ 94 h 98"/>
                <a:gd name="T32" fmla="*/ 0 w 120"/>
                <a:gd name="T33" fmla="*/ 88 h 98"/>
                <a:gd name="T34" fmla="*/ 0 w 120"/>
                <a:gd name="T35" fmla="*/ 72 h 98"/>
                <a:gd name="T36" fmla="*/ 7 w 120"/>
                <a:gd name="T37" fmla="*/ 56 h 98"/>
                <a:gd name="T38" fmla="*/ 10 w 120"/>
                <a:gd name="T39" fmla="*/ 47 h 98"/>
                <a:gd name="T40" fmla="*/ 16 w 120"/>
                <a:gd name="T41" fmla="*/ 37 h 98"/>
                <a:gd name="T42" fmla="*/ 22 w 120"/>
                <a:gd name="T43" fmla="*/ 6 h 98"/>
                <a:gd name="T44" fmla="*/ 60 w 120"/>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37" name="Freeform 121"/>
            <p:cNvSpPr>
              <a:spLocks/>
            </p:cNvSpPr>
            <p:nvPr/>
          </p:nvSpPr>
          <p:spPr bwMode="auto">
            <a:xfrm>
              <a:off x="484487" y="3585842"/>
              <a:ext cx="137395" cy="99799"/>
            </a:xfrm>
            <a:custGeom>
              <a:avLst/>
              <a:gdLst>
                <a:gd name="T0" fmla="*/ 60 w 120"/>
                <a:gd name="T1" fmla="*/ 0 h 98"/>
                <a:gd name="T2" fmla="*/ 54 w 120"/>
                <a:gd name="T3" fmla="*/ 31 h 98"/>
                <a:gd name="T4" fmla="*/ 63 w 120"/>
                <a:gd name="T5" fmla="*/ 31 h 98"/>
                <a:gd name="T6" fmla="*/ 82 w 120"/>
                <a:gd name="T7" fmla="*/ 44 h 98"/>
                <a:gd name="T8" fmla="*/ 108 w 120"/>
                <a:gd name="T9" fmla="*/ 44 h 98"/>
                <a:gd name="T10" fmla="*/ 117 w 120"/>
                <a:gd name="T11" fmla="*/ 47 h 98"/>
                <a:gd name="T12" fmla="*/ 120 w 120"/>
                <a:gd name="T13" fmla="*/ 56 h 98"/>
                <a:gd name="T14" fmla="*/ 117 w 120"/>
                <a:gd name="T15" fmla="*/ 66 h 98"/>
                <a:gd name="T16" fmla="*/ 92 w 120"/>
                <a:gd name="T17" fmla="*/ 82 h 98"/>
                <a:gd name="T18" fmla="*/ 82 w 120"/>
                <a:gd name="T19" fmla="*/ 85 h 98"/>
                <a:gd name="T20" fmla="*/ 67 w 120"/>
                <a:gd name="T21" fmla="*/ 85 h 98"/>
                <a:gd name="T22" fmla="*/ 41 w 120"/>
                <a:gd name="T23" fmla="*/ 88 h 98"/>
                <a:gd name="T24" fmla="*/ 41 w 120"/>
                <a:gd name="T25" fmla="*/ 98 h 98"/>
                <a:gd name="T26" fmla="*/ 32 w 120"/>
                <a:gd name="T27" fmla="*/ 98 h 98"/>
                <a:gd name="T28" fmla="*/ 19 w 120"/>
                <a:gd name="T29" fmla="*/ 98 h 98"/>
                <a:gd name="T30" fmla="*/ 10 w 120"/>
                <a:gd name="T31" fmla="*/ 94 h 98"/>
                <a:gd name="T32" fmla="*/ 0 w 120"/>
                <a:gd name="T33" fmla="*/ 88 h 98"/>
                <a:gd name="T34" fmla="*/ 0 w 120"/>
                <a:gd name="T35" fmla="*/ 72 h 98"/>
                <a:gd name="T36" fmla="*/ 7 w 120"/>
                <a:gd name="T37" fmla="*/ 56 h 98"/>
                <a:gd name="T38" fmla="*/ 10 w 120"/>
                <a:gd name="T39" fmla="*/ 47 h 98"/>
                <a:gd name="T40" fmla="*/ 16 w 120"/>
                <a:gd name="T41" fmla="*/ 37 h 98"/>
                <a:gd name="T42" fmla="*/ 22 w 120"/>
                <a:gd name="T43" fmla="*/ 6 h 98"/>
                <a:gd name="T44" fmla="*/ 60 w 120"/>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w="4763">
              <a:solidFill>
                <a:srgbClr val="000000"/>
              </a:solidFill>
              <a:prstDash val="solid"/>
              <a:round/>
              <a:headEnd/>
              <a:tailEnd/>
            </a:ln>
          </p:spPr>
          <p:txBody>
            <a:bodyPr/>
            <a:lstStyle/>
            <a:p>
              <a:endParaRPr lang="zh-CN" altLang="en-US" b="1">
                <a:solidFill>
                  <a:srgbClr val="000099"/>
                </a:solidFill>
              </a:endParaRPr>
            </a:p>
          </p:txBody>
        </p:sp>
        <p:sp>
          <p:nvSpPr>
            <p:cNvPr id="38" name="Freeform 122"/>
            <p:cNvSpPr>
              <a:spLocks/>
            </p:cNvSpPr>
            <p:nvPr/>
          </p:nvSpPr>
          <p:spPr bwMode="auto">
            <a:xfrm>
              <a:off x="387166" y="3504374"/>
              <a:ext cx="105336" cy="54991"/>
            </a:xfrm>
            <a:custGeom>
              <a:avLst/>
              <a:gdLst>
                <a:gd name="T0" fmla="*/ 0 w 92"/>
                <a:gd name="T1" fmla="*/ 32 h 54"/>
                <a:gd name="T2" fmla="*/ 88 w 92"/>
                <a:gd name="T3" fmla="*/ 0 h 54"/>
                <a:gd name="T4" fmla="*/ 92 w 92"/>
                <a:gd name="T5" fmla="*/ 7 h 54"/>
                <a:gd name="T6" fmla="*/ 92 w 92"/>
                <a:gd name="T7" fmla="*/ 16 h 54"/>
                <a:gd name="T8" fmla="*/ 88 w 92"/>
                <a:gd name="T9" fmla="*/ 23 h 54"/>
                <a:gd name="T10" fmla="*/ 7 w 92"/>
                <a:gd name="T11" fmla="*/ 54 h 54"/>
                <a:gd name="T12" fmla="*/ 0 w 92"/>
                <a:gd name="T13" fmla="*/ 32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54">
                  <a:moveTo>
                    <a:pt x="0" y="32"/>
                  </a:moveTo>
                  <a:lnTo>
                    <a:pt x="88" y="0"/>
                  </a:lnTo>
                  <a:lnTo>
                    <a:pt x="92" y="7"/>
                  </a:lnTo>
                  <a:lnTo>
                    <a:pt x="92" y="16"/>
                  </a:lnTo>
                  <a:lnTo>
                    <a:pt x="88" y="23"/>
                  </a:lnTo>
                  <a:lnTo>
                    <a:pt x="7" y="54"/>
                  </a:lnTo>
                  <a:lnTo>
                    <a:pt x="0" y="32"/>
                  </a:lnTo>
                  <a:close/>
                </a:path>
              </a:pathLst>
            </a:cu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39" name="Freeform 123"/>
            <p:cNvSpPr>
              <a:spLocks/>
            </p:cNvSpPr>
            <p:nvPr/>
          </p:nvSpPr>
          <p:spPr bwMode="auto">
            <a:xfrm>
              <a:off x="387166" y="3504374"/>
              <a:ext cx="105336" cy="54991"/>
            </a:xfrm>
            <a:custGeom>
              <a:avLst/>
              <a:gdLst>
                <a:gd name="T0" fmla="*/ 0 w 92"/>
                <a:gd name="T1" fmla="*/ 32 h 54"/>
                <a:gd name="T2" fmla="*/ 88 w 92"/>
                <a:gd name="T3" fmla="*/ 0 h 54"/>
                <a:gd name="T4" fmla="*/ 92 w 92"/>
                <a:gd name="T5" fmla="*/ 7 h 54"/>
                <a:gd name="T6" fmla="*/ 92 w 92"/>
                <a:gd name="T7" fmla="*/ 16 h 54"/>
                <a:gd name="T8" fmla="*/ 88 w 92"/>
                <a:gd name="T9" fmla="*/ 23 h 54"/>
                <a:gd name="T10" fmla="*/ 7 w 92"/>
                <a:gd name="T11" fmla="*/ 54 h 54"/>
                <a:gd name="T12" fmla="*/ 0 w 92"/>
                <a:gd name="T13" fmla="*/ 32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54">
                  <a:moveTo>
                    <a:pt x="0" y="32"/>
                  </a:moveTo>
                  <a:lnTo>
                    <a:pt x="88" y="0"/>
                  </a:lnTo>
                  <a:lnTo>
                    <a:pt x="92" y="7"/>
                  </a:lnTo>
                  <a:lnTo>
                    <a:pt x="92" y="16"/>
                  </a:lnTo>
                  <a:lnTo>
                    <a:pt x="88" y="23"/>
                  </a:lnTo>
                  <a:lnTo>
                    <a:pt x="7" y="54"/>
                  </a:lnTo>
                  <a:lnTo>
                    <a:pt x="0" y="32"/>
                  </a:lnTo>
                  <a:close/>
                </a:path>
              </a:pathLst>
            </a:custGeom>
            <a:solidFill>
              <a:srgbClr val="004EFF"/>
            </a:solidFill>
            <a:ln w="4763">
              <a:solidFill>
                <a:srgbClr val="000000"/>
              </a:solidFill>
              <a:prstDash val="solid"/>
              <a:round/>
              <a:headEnd/>
              <a:tailEnd/>
            </a:ln>
          </p:spPr>
          <p:txBody>
            <a:bodyPr/>
            <a:lstStyle/>
            <a:p>
              <a:endParaRPr lang="zh-CN" altLang="en-US" b="1">
                <a:solidFill>
                  <a:srgbClr val="000099"/>
                </a:solidFill>
              </a:endParaRPr>
            </a:p>
          </p:txBody>
        </p:sp>
        <p:sp>
          <p:nvSpPr>
            <p:cNvPr id="40" name="Freeform 124"/>
            <p:cNvSpPr>
              <a:spLocks/>
            </p:cNvSpPr>
            <p:nvPr/>
          </p:nvSpPr>
          <p:spPr bwMode="auto">
            <a:xfrm>
              <a:off x="387166" y="3408648"/>
              <a:ext cx="194643" cy="192469"/>
            </a:xfrm>
            <a:custGeom>
              <a:avLst/>
              <a:gdLst>
                <a:gd name="T0" fmla="*/ 7 w 170"/>
                <a:gd name="T1" fmla="*/ 0 h 189"/>
                <a:gd name="T2" fmla="*/ 44 w 170"/>
                <a:gd name="T3" fmla="*/ 25 h 189"/>
                <a:gd name="T4" fmla="*/ 82 w 170"/>
                <a:gd name="T5" fmla="*/ 25 h 189"/>
                <a:gd name="T6" fmla="*/ 158 w 170"/>
                <a:gd name="T7" fmla="*/ 31 h 189"/>
                <a:gd name="T8" fmla="*/ 170 w 170"/>
                <a:gd name="T9" fmla="*/ 60 h 189"/>
                <a:gd name="T10" fmla="*/ 167 w 170"/>
                <a:gd name="T11" fmla="*/ 145 h 189"/>
                <a:gd name="T12" fmla="*/ 167 w 170"/>
                <a:gd name="T13" fmla="*/ 177 h 189"/>
                <a:gd name="T14" fmla="*/ 133 w 170"/>
                <a:gd name="T15" fmla="*/ 189 h 189"/>
                <a:gd name="T16" fmla="*/ 98 w 170"/>
                <a:gd name="T17" fmla="*/ 186 h 189"/>
                <a:gd name="T18" fmla="*/ 107 w 170"/>
                <a:gd name="T19" fmla="*/ 94 h 189"/>
                <a:gd name="T20" fmla="*/ 88 w 170"/>
                <a:gd name="T21" fmla="*/ 94 h 189"/>
                <a:gd name="T22" fmla="*/ 0 w 170"/>
                <a:gd name="T23" fmla="*/ 126 h 189"/>
                <a:gd name="T24" fmla="*/ 7 w 170"/>
                <a:gd name="T25" fmla="*/ 0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41" name="Freeform 125"/>
            <p:cNvSpPr>
              <a:spLocks/>
            </p:cNvSpPr>
            <p:nvPr/>
          </p:nvSpPr>
          <p:spPr bwMode="auto">
            <a:xfrm>
              <a:off x="387166" y="3408648"/>
              <a:ext cx="194643" cy="192469"/>
            </a:xfrm>
            <a:custGeom>
              <a:avLst/>
              <a:gdLst>
                <a:gd name="T0" fmla="*/ 7 w 170"/>
                <a:gd name="T1" fmla="*/ 0 h 189"/>
                <a:gd name="T2" fmla="*/ 44 w 170"/>
                <a:gd name="T3" fmla="*/ 25 h 189"/>
                <a:gd name="T4" fmla="*/ 82 w 170"/>
                <a:gd name="T5" fmla="*/ 25 h 189"/>
                <a:gd name="T6" fmla="*/ 158 w 170"/>
                <a:gd name="T7" fmla="*/ 31 h 189"/>
                <a:gd name="T8" fmla="*/ 170 w 170"/>
                <a:gd name="T9" fmla="*/ 60 h 189"/>
                <a:gd name="T10" fmla="*/ 167 w 170"/>
                <a:gd name="T11" fmla="*/ 145 h 189"/>
                <a:gd name="T12" fmla="*/ 167 w 170"/>
                <a:gd name="T13" fmla="*/ 177 h 189"/>
                <a:gd name="T14" fmla="*/ 133 w 170"/>
                <a:gd name="T15" fmla="*/ 189 h 189"/>
                <a:gd name="T16" fmla="*/ 98 w 170"/>
                <a:gd name="T17" fmla="*/ 186 h 189"/>
                <a:gd name="T18" fmla="*/ 107 w 170"/>
                <a:gd name="T19" fmla="*/ 94 h 189"/>
                <a:gd name="T20" fmla="*/ 88 w 170"/>
                <a:gd name="T21" fmla="*/ 94 h 189"/>
                <a:gd name="T22" fmla="*/ 0 w 170"/>
                <a:gd name="T23" fmla="*/ 126 h 189"/>
                <a:gd name="T24" fmla="*/ 7 w 170"/>
                <a:gd name="T25" fmla="*/ 0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w="4763">
              <a:solidFill>
                <a:srgbClr val="000000"/>
              </a:solidFill>
              <a:prstDash val="solid"/>
              <a:round/>
              <a:headEnd/>
              <a:tailEnd/>
            </a:ln>
          </p:spPr>
          <p:txBody>
            <a:bodyPr/>
            <a:lstStyle/>
            <a:p>
              <a:endParaRPr lang="zh-CN" altLang="en-US" b="1">
                <a:solidFill>
                  <a:srgbClr val="000099"/>
                </a:solidFill>
              </a:endParaRPr>
            </a:p>
          </p:txBody>
        </p:sp>
        <p:sp>
          <p:nvSpPr>
            <p:cNvPr id="42" name="Freeform 126"/>
            <p:cNvSpPr>
              <a:spLocks/>
            </p:cNvSpPr>
            <p:nvPr/>
          </p:nvSpPr>
          <p:spPr bwMode="auto">
            <a:xfrm>
              <a:off x="170768" y="3591952"/>
              <a:ext cx="270210" cy="196543"/>
            </a:xfrm>
            <a:custGeom>
              <a:avLst/>
              <a:gdLst>
                <a:gd name="T0" fmla="*/ 142 w 236"/>
                <a:gd name="T1" fmla="*/ 0 h 193"/>
                <a:gd name="T2" fmla="*/ 145 w 236"/>
                <a:gd name="T3" fmla="*/ 54 h 193"/>
                <a:gd name="T4" fmla="*/ 227 w 236"/>
                <a:gd name="T5" fmla="*/ 22 h 193"/>
                <a:gd name="T6" fmla="*/ 233 w 236"/>
                <a:gd name="T7" fmla="*/ 25 h 193"/>
                <a:gd name="T8" fmla="*/ 236 w 236"/>
                <a:gd name="T9" fmla="*/ 47 h 193"/>
                <a:gd name="T10" fmla="*/ 230 w 236"/>
                <a:gd name="T11" fmla="*/ 47 h 193"/>
                <a:gd name="T12" fmla="*/ 230 w 236"/>
                <a:gd name="T13" fmla="*/ 57 h 193"/>
                <a:gd name="T14" fmla="*/ 227 w 236"/>
                <a:gd name="T15" fmla="*/ 63 h 193"/>
                <a:gd name="T16" fmla="*/ 224 w 236"/>
                <a:gd name="T17" fmla="*/ 63 h 193"/>
                <a:gd name="T18" fmla="*/ 218 w 236"/>
                <a:gd name="T19" fmla="*/ 60 h 193"/>
                <a:gd name="T20" fmla="*/ 214 w 236"/>
                <a:gd name="T21" fmla="*/ 54 h 193"/>
                <a:gd name="T22" fmla="*/ 214 w 236"/>
                <a:gd name="T23" fmla="*/ 47 h 193"/>
                <a:gd name="T24" fmla="*/ 151 w 236"/>
                <a:gd name="T25" fmla="*/ 73 h 193"/>
                <a:gd name="T26" fmla="*/ 208 w 236"/>
                <a:gd name="T27" fmla="*/ 136 h 193"/>
                <a:gd name="T28" fmla="*/ 211 w 236"/>
                <a:gd name="T29" fmla="*/ 161 h 193"/>
                <a:gd name="T30" fmla="*/ 208 w 236"/>
                <a:gd name="T31" fmla="*/ 171 h 193"/>
                <a:gd name="T32" fmla="*/ 208 w 236"/>
                <a:gd name="T33" fmla="*/ 177 h 193"/>
                <a:gd name="T34" fmla="*/ 205 w 236"/>
                <a:gd name="T35" fmla="*/ 187 h 193"/>
                <a:gd name="T36" fmla="*/ 202 w 236"/>
                <a:gd name="T37" fmla="*/ 190 h 193"/>
                <a:gd name="T38" fmla="*/ 199 w 236"/>
                <a:gd name="T39" fmla="*/ 190 h 193"/>
                <a:gd name="T40" fmla="*/ 192 w 236"/>
                <a:gd name="T41" fmla="*/ 193 h 193"/>
                <a:gd name="T42" fmla="*/ 189 w 236"/>
                <a:gd name="T43" fmla="*/ 190 h 193"/>
                <a:gd name="T44" fmla="*/ 186 w 236"/>
                <a:gd name="T45" fmla="*/ 180 h 193"/>
                <a:gd name="T46" fmla="*/ 183 w 236"/>
                <a:gd name="T47" fmla="*/ 177 h 193"/>
                <a:gd name="T48" fmla="*/ 189 w 236"/>
                <a:gd name="T49" fmla="*/ 171 h 193"/>
                <a:gd name="T50" fmla="*/ 192 w 236"/>
                <a:gd name="T51" fmla="*/ 168 h 193"/>
                <a:gd name="T52" fmla="*/ 192 w 236"/>
                <a:gd name="T53" fmla="*/ 161 h 193"/>
                <a:gd name="T54" fmla="*/ 196 w 236"/>
                <a:gd name="T55" fmla="*/ 161 h 193"/>
                <a:gd name="T56" fmla="*/ 199 w 236"/>
                <a:gd name="T57" fmla="*/ 155 h 193"/>
                <a:gd name="T58" fmla="*/ 132 w 236"/>
                <a:gd name="T59" fmla="*/ 79 h 193"/>
                <a:gd name="T60" fmla="*/ 22 w 236"/>
                <a:gd name="T61" fmla="*/ 142 h 193"/>
                <a:gd name="T62" fmla="*/ 22 w 236"/>
                <a:gd name="T63" fmla="*/ 152 h 193"/>
                <a:gd name="T64" fmla="*/ 19 w 236"/>
                <a:gd name="T65" fmla="*/ 155 h 193"/>
                <a:gd name="T66" fmla="*/ 19 w 236"/>
                <a:gd name="T67" fmla="*/ 171 h 193"/>
                <a:gd name="T68" fmla="*/ 16 w 236"/>
                <a:gd name="T69" fmla="*/ 174 h 193"/>
                <a:gd name="T70" fmla="*/ 13 w 236"/>
                <a:gd name="T71" fmla="*/ 177 h 193"/>
                <a:gd name="T72" fmla="*/ 6 w 236"/>
                <a:gd name="T73" fmla="*/ 177 h 193"/>
                <a:gd name="T74" fmla="*/ 0 w 236"/>
                <a:gd name="T75" fmla="*/ 171 h 193"/>
                <a:gd name="T76" fmla="*/ 6 w 236"/>
                <a:gd name="T77" fmla="*/ 155 h 193"/>
                <a:gd name="T78" fmla="*/ 6 w 236"/>
                <a:gd name="T79" fmla="*/ 149 h 193"/>
                <a:gd name="T80" fmla="*/ 13 w 236"/>
                <a:gd name="T81" fmla="*/ 139 h 193"/>
                <a:gd name="T82" fmla="*/ 9 w 236"/>
                <a:gd name="T83" fmla="*/ 120 h 193"/>
                <a:gd name="T84" fmla="*/ 114 w 236"/>
                <a:gd name="T85" fmla="*/ 66 h 193"/>
                <a:gd name="T86" fmla="*/ 79 w 236"/>
                <a:gd name="T87" fmla="*/ 35 h 193"/>
                <a:gd name="T88" fmla="*/ 73 w 236"/>
                <a:gd name="T89" fmla="*/ 41 h 193"/>
                <a:gd name="T90" fmla="*/ 69 w 236"/>
                <a:gd name="T91" fmla="*/ 47 h 193"/>
                <a:gd name="T92" fmla="*/ 63 w 236"/>
                <a:gd name="T93" fmla="*/ 54 h 193"/>
                <a:gd name="T94" fmla="*/ 50 w 236"/>
                <a:gd name="T95" fmla="*/ 44 h 193"/>
                <a:gd name="T96" fmla="*/ 50 w 236"/>
                <a:gd name="T97" fmla="*/ 41 h 193"/>
                <a:gd name="T98" fmla="*/ 54 w 236"/>
                <a:gd name="T99" fmla="*/ 35 h 193"/>
                <a:gd name="T100" fmla="*/ 63 w 236"/>
                <a:gd name="T101" fmla="*/ 31 h 193"/>
                <a:gd name="T102" fmla="*/ 66 w 236"/>
                <a:gd name="T103" fmla="*/ 22 h 193"/>
                <a:gd name="T104" fmla="*/ 82 w 236"/>
                <a:gd name="T105" fmla="*/ 9 h 193"/>
                <a:gd name="T106" fmla="*/ 120 w 236"/>
                <a:gd name="T107" fmla="*/ 44 h 193"/>
                <a:gd name="T108" fmla="*/ 120 w 236"/>
                <a:gd name="T109" fmla="*/ 6 h 193"/>
                <a:gd name="T110" fmla="*/ 142 w 236"/>
                <a:gd name="T111" fmla="*/ 0 h 19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43" name="Freeform 127"/>
            <p:cNvSpPr>
              <a:spLocks/>
            </p:cNvSpPr>
            <p:nvPr/>
          </p:nvSpPr>
          <p:spPr bwMode="auto">
            <a:xfrm>
              <a:off x="170768" y="3591952"/>
              <a:ext cx="270210" cy="196543"/>
            </a:xfrm>
            <a:custGeom>
              <a:avLst/>
              <a:gdLst>
                <a:gd name="T0" fmla="*/ 142 w 236"/>
                <a:gd name="T1" fmla="*/ 0 h 193"/>
                <a:gd name="T2" fmla="*/ 145 w 236"/>
                <a:gd name="T3" fmla="*/ 54 h 193"/>
                <a:gd name="T4" fmla="*/ 227 w 236"/>
                <a:gd name="T5" fmla="*/ 22 h 193"/>
                <a:gd name="T6" fmla="*/ 233 w 236"/>
                <a:gd name="T7" fmla="*/ 25 h 193"/>
                <a:gd name="T8" fmla="*/ 236 w 236"/>
                <a:gd name="T9" fmla="*/ 47 h 193"/>
                <a:gd name="T10" fmla="*/ 230 w 236"/>
                <a:gd name="T11" fmla="*/ 47 h 193"/>
                <a:gd name="T12" fmla="*/ 230 w 236"/>
                <a:gd name="T13" fmla="*/ 57 h 193"/>
                <a:gd name="T14" fmla="*/ 227 w 236"/>
                <a:gd name="T15" fmla="*/ 63 h 193"/>
                <a:gd name="T16" fmla="*/ 224 w 236"/>
                <a:gd name="T17" fmla="*/ 63 h 193"/>
                <a:gd name="T18" fmla="*/ 218 w 236"/>
                <a:gd name="T19" fmla="*/ 60 h 193"/>
                <a:gd name="T20" fmla="*/ 214 w 236"/>
                <a:gd name="T21" fmla="*/ 54 h 193"/>
                <a:gd name="T22" fmla="*/ 214 w 236"/>
                <a:gd name="T23" fmla="*/ 47 h 193"/>
                <a:gd name="T24" fmla="*/ 151 w 236"/>
                <a:gd name="T25" fmla="*/ 73 h 193"/>
                <a:gd name="T26" fmla="*/ 208 w 236"/>
                <a:gd name="T27" fmla="*/ 136 h 193"/>
                <a:gd name="T28" fmla="*/ 211 w 236"/>
                <a:gd name="T29" fmla="*/ 161 h 193"/>
                <a:gd name="T30" fmla="*/ 208 w 236"/>
                <a:gd name="T31" fmla="*/ 171 h 193"/>
                <a:gd name="T32" fmla="*/ 208 w 236"/>
                <a:gd name="T33" fmla="*/ 177 h 193"/>
                <a:gd name="T34" fmla="*/ 205 w 236"/>
                <a:gd name="T35" fmla="*/ 187 h 193"/>
                <a:gd name="T36" fmla="*/ 202 w 236"/>
                <a:gd name="T37" fmla="*/ 190 h 193"/>
                <a:gd name="T38" fmla="*/ 199 w 236"/>
                <a:gd name="T39" fmla="*/ 190 h 193"/>
                <a:gd name="T40" fmla="*/ 192 w 236"/>
                <a:gd name="T41" fmla="*/ 193 h 193"/>
                <a:gd name="T42" fmla="*/ 189 w 236"/>
                <a:gd name="T43" fmla="*/ 190 h 193"/>
                <a:gd name="T44" fmla="*/ 186 w 236"/>
                <a:gd name="T45" fmla="*/ 180 h 193"/>
                <a:gd name="T46" fmla="*/ 183 w 236"/>
                <a:gd name="T47" fmla="*/ 177 h 193"/>
                <a:gd name="T48" fmla="*/ 189 w 236"/>
                <a:gd name="T49" fmla="*/ 171 h 193"/>
                <a:gd name="T50" fmla="*/ 192 w 236"/>
                <a:gd name="T51" fmla="*/ 168 h 193"/>
                <a:gd name="T52" fmla="*/ 192 w 236"/>
                <a:gd name="T53" fmla="*/ 161 h 193"/>
                <a:gd name="T54" fmla="*/ 196 w 236"/>
                <a:gd name="T55" fmla="*/ 161 h 193"/>
                <a:gd name="T56" fmla="*/ 199 w 236"/>
                <a:gd name="T57" fmla="*/ 155 h 193"/>
                <a:gd name="T58" fmla="*/ 132 w 236"/>
                <a:gd name="T59" fmla="*/ 79 h 193"/>
                <a:gd name="T60" fmla="*/ 22 w 236"/>
                <a:gd name="T61" fmla="*/ 142 h 193"/>
                <a:gd name="T62" fmla="*/ 22 w 236"/>
                <a:gd name="T63" fmla="*/ 152 h 193"/>
                <a:gd name="T64" fmla="*/ 19 w 236"/>
                <a:gd name="T65" fmla="*/ 155 h 193"/>
                <a:gd name="T66" fmla="*/ 19 w 236"/>
                <a:gd name="T67" fmla="*/ 171 h 193"/>
                <a:gd name="T68" fmla="*/ 16 w 236"/>
                <a:gd name="T69" fmla="*/ 174 h 193"/>
                <a:gd name="T70" fmla="*/ 13 w 236"/>
                <a:gd name="T71" fmla="*/ 177 h 193"/>
                <a:gd name="T72" fmla="*/ 6 w 236"/>
                <a:gd name="T73" fmla="*/ 177 h 193"/>
                <a:gd name="T74" fmla="*/ 0 w 236"/>
                <a:gd name="T75" fmla="*/ 171 h 193"/>
                <a:gd name="T76" fmla="*/ 6 w 236"/>
                <a:gd name="T77" fmla="*/ 155 h 193"/>
                <a:gd name="T78" fmla="*/ 6 w 236"/>
                <a:gd name="T79" fmla="*/ 149 h 193"/>
                <a:gd name="T80" fmla="*/ 13 w 236"/>
                <a:gd name="T81" fmla="*/ 139 h 193"/>
                <a:gd name="T82" fmla="*/ 9 w 236"/>
                <a:gd name="T83" fmla="*/ 120 h 193"/>
                <a:gd name="T84" fmla="*/ 114 w 236"/>
                <a:gd name="T85" fmla="*/ 66 h 193"/>
                <a:gd name="T86" fmla="*/ 79 w 236"/>
                <a:gd name="T87" fmla="*/ 35 h 193"/>
                <a:gd name="T88" fmla="*/ 73 w 236"/>
                <a:gd name="T89" fmla="*/ 41 h 193"/>
                <a:gd name="T90" fmla="*/ 69 w 236"/>
                <a:gd name="T91" fmla="*/ 47 h 193"/>
                <a:gd name="T92" fmla="*/ 63 w 236"/>
                <a:gd name="T93" fmla="*/ 54 h 193"/>
                <a:gd name="T94" fmla="*/ 50 w 236"/>
                <a:gd name="T95" fmla="*/ 44 h 193"/>
                <a:gd name="T96" fmla="*/ 50 w 236"/>
                <a:gd name="T97" fmla="*/ 41 h 193"/>
                <a:gd name="T98" fmla="*/ 54 w 236"/>
                <a:gd name="T99" fmla="*/ 35 h 193"/>
                <a:gd name="T100" fmla="*/ 63 w 236"/>
                <a:gd name="T101" fmla="*/ 31 h 193"/>
                <a:gd name="T102" fmla="*/ 66 w 236"/>
                <a:gd name="T103" fmla="*/ 22 h 193"/>
                <a:gd name="T104" fmla="*/ 82 w 236"/>
                <a:gd name="T105" fmla="*/ 9 h 193"/>
                <a:gd name="T106" fmla="*/ 120 w 236"/>
                <a:gd name="T107" fmla="*/ 44 h 193"/>
                <a:gd name="T108" fmla="*/ 120 w 236"/>
                <a:gd name="T109" fmla="*/ 6 h 193"/>
                <a:gd name="T110" fmla="*/ 142 w 236"/>
                <a:gd name="T111" fmla="*/ 0 h 19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w="4763">
              <a:solidFill>
                <a:srgbClr val="000000"/>
              </a:solidFill>
              <a:prstDash val="solid"/>
              <a:round/>
              <a:headEnd/>
              <a:tailEnd/>
            </a:ln>
          </p:spPr>
          <p:txBody>
            <a:bodyPr/>
            <a:lstStyle/>
            <a:p>
              <a:endParaRPr lang="zh-CN" altLang="en-US" b="1">
                <a:solidFill>
                  <a:srgbClr val="000099"/>
                </a:solidFill>
              </a:endParaRPr>
            </a:p>
          </p:txBody>
        </p:sp>
        <p:sp>
          <p:nvSpPr>
            <p:cNvPr id="44" name="Freeform 128"/>
            <p:cNvSpPr>
              <a:spLocks/>
            </p:cNvSpPr>
            <p:nvPr/>
          </p:nvSpPr>
          <p:spPr bwMode="auto">
            <a:xfrm>
              <a:off x="502806" y="3314960"/>
              <a:ext cx="79002" cy="54991"/>
            </a:xfrm>
            <a:custGeom>
              <a:avLst/>
              <a:gdLst>
                <a:gd name="T0" fmla="*/ 0 w 69"/>
                <a:gd name="T1" fmla="*/ 35 h 54"/>
                <a:gd name="T2" fmla="*/ 19 w 69"/>
                <a:gd name="T3" fmla="*/ 22 h 54"/>
                <a:gd name="T4" fmla="*/ 19 w 69"/>
                <a:gd name="T5" fmla="*/ 6 h 54"/>
                <a:gd name="T6" fmla="*/ 35 w 69"/>
                <a:gd name="T7" fmla="*/ 0 h 54"/>
                <a:gd name="T8" fmla="*/ 38 w 69"/>
                <a:gd name="T9" fmla="*/ 0 h 54"/>
                <a:gd name="T10" fmla="*/ 38 w 69"/>
                <a:gd name="T11" fmla="*/ 6 h 54"/>
                <a:gd name="T12" fmla="*/ 51 w 69"/>
                <a:gd name="T13" fmla="*/ 3 h 54"/>
                <a:gd name="T14" fmla="*/ 63 w 69"/>
                <a:gd name="T15" fmla="*/ 0 h 54"/>
                <a:gd name="T16" fmla="*/ 69 w 69"/>
                <a:gd name="T17" fmla="*/ 6 h 54"/>
                <a:gd name="T18" fmla="*/ 63 w 69"/>
                <a:gd name="T19" fmla="*/ 9 h 54"/>
                <a:gd name="T20" fmla="*/ 63 w 69"/>
                <a:gd name="T21" fmla="*/ 38 h 54"/>
                <a:gd name="T22" fmla="*/ 41 w 69"/>
                <a:gd name="T23" fmla="*/ 50 h 54"/>
                <a:gd name="T24" fmla="*/ 35 w 69"/>
                <a:gd name="T25" fmla="*/ 50 h 54"/>
                <a:gd name="T26" fmla="*/ 25 w 69"/>
                <a:gd name="T27" fmla="*/ 54 h 54"/>
                <a:gd name="T28" fmla="*/ 0 w 69"/>
                <a:gd name="T29" fmla="*/ 35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45" name="Freeform 129"/>
            <p:cNvSpPr>
              <a:spLocks/>
            </p:cNvSpPr>
            <p:nvPr/>
          </p:nvSpPr>
          <p:spPr bwMode="auto">
            <a:xfrm>
              <a:off x="502806" y="3314960"/>
              <a:ext cx="79002" cy="54991"/>
            </a:xfrm>
            <a:custGeom>
              <a:avLst/>
              <a:gdLst>
                <a:gd name="T0" fmla="*/ 0 w 69"/>
                <a:gd name="T1" fmla="*/ 35 h 54"/>
                <a:gd name="T2" fmla="*/ 19 w 69"/>
                <a:gd name="T3" fmla="*/ 22 h 54"/>
                <a:gd name="T4" fmla="*/ 19 w 69"/>
                <a:gd name="T5" fmla="*/ 6 h 54"/>
                <a:gd name="T6" fmla="*/ 35 w 69"/>
                <a:gd name="T7" fmla="*/ 0 h 54"/>
                <a:gd name="T8" fmla="*/ 38 w 69"/>
                <a:gd name="T9" fmla="*/ 0 h 54"/>
                <a:gd name="T10" fmla="*/ 38 w 69"/>
                <a:gd name="T11" fmla="*/ 6 h 54"/>
                <a:gd name="T12" fmla="*/ 51 w 69"/>
                <a:gd name="T13" fmla="*/ 3 h 54"/>
                <a:gd name="T14" fmla="*/ 63 w 69"/>
                <a:gd name="T15" fmla="*/ 0 h 54"/>
                <a:gd name="T16" fmla="*/ 69 w 69"/>
                <a:gd name="T17" fmla="*/ 6 h 54"/>
                <a:gd name="T18" fmla="*/ 63 w 69"/>
                <a:gd name="T19" fmla="*/ 9 h 54"/>
                <a:gd name="T20" fmla="*/ 63 w 69"/>
                <a:gd name="T21" fmla="*/ 38 h 54"/>
                <a:gd name="T22" fmla="*/ 41 w 69"/>
                <a:gd name="T23" fmla="*/ 50 h 54"/>
                <a:gd name="T24" fmla="*/ 35 w 69"/>
                <a:gd name="T25" fmla="*/ 50 h 54"/>
                <a:gd name="T26" fmla="*/ 25 w 69"/>
                <a:gd name="T27" fmla="*/ 54 h 54"/>
                <a:gd name="T28" fmla="*/ 0 w 69"/>
                <a:gd name="T29" fmla="*/ 35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w="4763">
              <a:solidFill>
                <a:srgbClr val="000000"/>
              </a:solidFill>
              <a:prstDash val="solid"/>
              <a:round/>
              <a:headEnd/>
              <a:tailEnd/>
            </a:ln>
          </p:spPr>
          <p:txBody>
            <a:bodyPr/>
            <a:lstStyle/>
            <a:p>
              <a:endParaRPr lang="zh-CN" altLang="en-US" b="1">
                <a:solidFill>
                  <a:srgbClr val="000099"/>
                </a:solidFill>
              </a:endParaRPr>
            </a:p>
          </p:txBody>
        </p:sp>
        <p:sp>
          <p:nvSpPr>
            <p:cNvPr id="46" name="Freeform 130"/>
            <p:cNvSpPr>
              <a:spLocks/>
            </p:cNvSpPr>
            <p:nvPr/>
          </p:nvSpPr>
          <p:spPr bwMode="auto">
            <a:xfrm>
              <a:off x="249770" y="3069536"/>
              <a:ext cx="127090" cy="151735"/>
            </a:xfrm>
            <a:custGeom>
              <a:avLst/>
              <a:gdLst>
                <a:gd name="T0" fmla="*/ 101 w 111"/>
                <a:gd name="T1" fmla="*/ 13 h 149"/>
                <a:gd name="T2" fmla="*/ 101 w 111"/>
                <a:gd name="T3" fmla="*/ 41 h 149"/>
                <a:gd name="T4" fmla="*/ 101 w 111"/>
                <a:gd name="T5" fmla="*/ 48 h 149"/>
                <a:gd name="T6" fmla="*/ 111 w 111"/>
                <a:gd name="T7" fmla="*/ 70 h 149"/>
                <a:gd name="T8" fmla="*/ 108 w 111"/>
                <a:gd name="T9" fmla="*/ 76 h 149"/>
                <a:gd name="T10" fmla="*/ 101 w 111"/>
                <a:gd name="T11" fmla="*/ 76 h 149"/>
                <a:gd name="T12" fmla="*/ 101 w 111"/>
                <a:gd name="T13" fmla="*/ 89 h 149"/>
                <a:gd name="T14" fmla="*/ 95 w 111"/>
                <a:gd name="T15" fmla="*/ 89 h 149"/>
                <a:gd name="T16" fmla="*/ 98 w 111"/>
                <a:gd name="T17" fmla="*/ 92 h 149"/>
                <a:gd name="T18" fmla="*/ 98 w 111"/>
                <a:gd name="T19" fmla="*/ 92 h 149"/>
                <a:gd name="T20" fmla="*/ 95 w 111"/>
                <a:gd name="T21" fmla="*/ 105 h 149"/>
                <a:gd name="T22" fmla="*/ 92 w 111"/>
                <a:gd name="T23" fmla="*/ 114 h 149"/>
                <a:gd name="T24" fmla="*/ 86 w 111"/>
                <a:gd name="T25" fmla="*/ 117 h 149"/>
                <a:gd name="T26" fmla="*/ 76 w 111"/>
                <a:gd name="T27" fmla="*/ 117 h 149"/>
                <a:gd name="T28" fmla="*/ 63 w 111"/>
                <a:gd name="T29" fmla="*/ 127 h 149"/>
                <a:gd name="T30" fmla="*/ 51 w 111"/>
                <a:gd name="T31" fmla="*/ 149 h 149"/>
                <a:gd name="T32" fmla="*/ 0 w 111"/>
                <a:gd name="T33" fmla="*/ 105 h 149"/>
                <a:gd name="T34" fmla="*/ 26 w 111"/>
                <a:gd name="T35" fmla="*/ 0 h 149"/>
                <a:gd name="T36" fmla="*/ 101 w 111"/>
                <a:gd name="T37" fmla="*/ 13 h 1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47" name="Freeform 131"/>
            <p:cNvSpPr>
              <a:spLocks/>
            </p:cNvSpPr>
            <p:nvPr/>
          </p:nvSpPr>
          <p:spPr bwMode="auto">
            <a:xfrm>
              <a:off x="249770" y="3069536"/>
              <a:ext cx="127090" cy="151735"/>
            </a:xfrm>
            <a:custGeom>
              <a:avLst/>
              <a:gdLst>
                <a:gd name="T0" fmla="*/ 101 w 111"/>
                <a:gd name="T1" fmla="*/ 13 h 149"/>
                <a:gd name="T2" fmla="*/ 101 w 111"/>
                <a:gd name="T3" fmla="*/ 41 h 149"/>
                <a:gd name="T4" fmla="*/ 101 w 111"/>
                <a:gd name="T5" fmla="*/ 48 h 149"/>
                <a:gd name="T6" fmla="*/ 111 w 111"/>
                <a:gd name="T7" fmla="*/ 70 h 149"/>
                <a:gd name="T8" fmla="*/ 108 w 111"/>
                <a:gd name="T9" fmla="*/ 76 h 149"/>
                <a:gd name="T10" fmla="*/ 101 w 111"/>
                <a:gd name="T11" fmla="*/ 76 h 149"/>
                <a:gd name="T12" fmla="*/ 101 w 111"/>
                <a:gd name="T13" fmla="*/ 89 h 149"/>
                <a:gd name="T14" fmla="*/ 95 w 111"/>
                <a:gd name="T15" fmla="*/ 89 h 149"/>
                <a:gd name="T16" fmla="*/ 98 w 111"/>
                <a:gd name="T17" fmla="*/ 92 h 149"/>
                <a:gd name="T18" fmla="*/ 95 w 111"/>
                <a:gd name="T19" fmla="*/ 105 h 149"/>
                <a:gd name="T20" fmla="*/ 92 w 111"/>
                <a:gd name="T21" fmla="*/ 114 h 149"/>
                <a:gd name="T22" fmla="*/ 86 w 111"/>
                <a:gd name="T23" fmla="*/ 117 h 149"/>
                <a:gd name="T24" fmla="*/ 76 w 111"/>
                <a:gd name="T25" fmla="*/ 117 h 149"/>
                <a:gd name="T26" fmla="*/ 63 w 111"/>
                <a:gd name="T27" fmla="*/ 127 h 149"/>
                <a:gd name="T28" fmla="*/ 51 w 111"/>
                <a:gd name="T29" fmla="*/ 149 h 149"/>
                <a:gd name="T30" fmla="*/ 0 w 111"/>
                <a:gd name="T31" fmla="*/ 105 h 149"/>
                <a:gd name="T32" fmla="*/ 26 w 111"/>
                <a:gd name="T33" fmla="*/ 0 h 149"/>
                <a:gd name="T34" fmla="*/ 101 w 111"/>
                <a:gd name="T35" fmla="*/ 13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w="4763">
              <a:solidFill>
                <a:srgbClr val="000000"/>
              </a:solidFill>
              <a:prstDash val="solid"/>
              <a:round/>
              <a:headEnd/>
              <a:tailEnd/>
            </a:ln>
          </p:spPr>
          <p:txBody>
            <a:bodyPr/>
            <a:lstStyle/>
            <a:p>
              <a:endParaRPr lang="zh-CN" altLang="en-US" b="1">
                <a:solidFill>
                  <a:srgbClr val="000099"/>
                </a:solidFill>
              </a:endParaRPr>
            </a:p>
          </p:txBody>
        </p:sp>
        <p:sp>
          <p:nvSpPr>
            <p:cNvPr id="48" name="Freeform 132"/>
            <p:cNvSpPr>
              <a:spLocks/>
            </p:cNvSpPr>
            <p:nvPr/>
          </p:nvSpPr>
          <p:spPr bwMode="auto">
            <a:xfrm>
              <a:off x="224581" y="3047132"/>
              <a:ext cx="152280" cy="126276"/>
            </a:xfrm>
            <a:custGeom>
              <a:avLst/>
              <a:gdLst>
                <a:gd name="T0" fmla="*/ 76 w 133"/>
                <a:gd name="T1" fmla="*/ 86 h 124"/>
                <a:gd name="T2" fmla="*/ 67 w 133"/>
                <a:gd name="T3" fmla="*/ 95 h 124"/>
                <a:gd name="T4" fmla="*/ 57 w 133"/>
                <a:gd name="T5" fmla="*/ 120 h 124"/>
                <a:gd name="T6" fmla="*/ 29 w 133"/>
                <a:gd name="T7" fmla="*/ 124 h 124"/>
                <a:gd name="T8" fmla="*/ 16 w 133"/>
                <a:gd name="T9" fmla="*/ 120 h 124"/>
                <a:gd name="T10" fmla="*/ 0 w 133"/>
                <a:gd name="T11" fmla="*/ 63 h 124"/>
                <a:gd name="T12" fmla="*/ 0 w 133"/>
                <a:gd name="T13" fmla="*/ 44 h 124"/>
                <a:gd name="T14" fmla="*/ 16 w 133"/>
                <a:gd name="T15" fmla="*/ 16 h 124"/>
                <a:gd name="T16" fmla="*/ 38 w 133"/>
                <a:gd name="T17" fmla="*/ 0 h 124"/>
                <a:gd name="T18" fmla="*/ 73 w 133"/>
                <a:gd name="T19" fmla="*/ 0 h 124"/>
                <a:gd name="T20" fmla="*/ 108 w 133"/>
                <a:gd name="T21" fmla="*/ 10 h 124"/>
                <a:gd name="T22" fmla="*/ 111 w 133"/>
                <a:gd name="T23" fmla="*/ 19 h 124"/>
                <a:gd name="T24" fmla="*/ 133 w 133"/>
                <a:gd name="T25" fmla="*/ 32 h 124"/>
                <a:gd name="T26" fmla="*/ 133 w 133"/>
                <a:gd name="T27" fmla="*/ 41 h 124"/>
                <a:gd name="T28" fmla="*/ 120 w 133"/>
                <a:gd name="T29" fmla="*/ 51 h 124"/>
                <a:gd name="T30" fmla="*/ 108 w 133"/>
                <a:gd name="T31" fmla="*/ 54 h 124"/>
                <a:gd name="T32" fmla="*/ 98 w 133"/>
                <a:gd name="T33" fmla="*/ 63 h 124"/>
                <a:gd name="T34" fmla="*/ 98 w 133"/>
                <a:gd name="T35" fmla="*/ 86 h 124"/>
                <a:gd name="T36" fmla="*/ 85 w 133"/>
                <a:gd name="T37" fmla="*/ 92 h 124"/>
                <a:gd name="T38" fmla="*/ 76 w 133"/>
                <a:gd name="T39" fmla="*/ 86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rgbClr val="8F5B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49" name="Freeform 133"/>
            <p:cNvSpPr>
              <a:spLocks/>
            </p:cNvSpPr>
            <p:nvPr/>
          </p:nvSpPr>
          <p:spPr bwMode="auto">
            <a:xfrm>
              <a:off x="224581" y="3047132"/>
              <a:ext cx="152280" cy="126276"/>
            </a:xfrm>
            <a:custGeom>
              <a:avLst/>
              <a:gdLst>
                <a:gd name="T0" fmla="*/ 76 w 133"/>
                <a:gd name="T1" fmla="*/ 86 h 124"/>
                <a:gd name="T2" fmla="*/ 67 w 133"/>
                <a:gd name="T3" fmla="*/ 95 h 124"/>
                <a:gd name="T4" fmla="*/ 57 w 133"/>
                <a:gd name="T5" fmla="*/ 120 h 124"/>
                <a:gd name="T6" fmla="*/ 29 w 133"/>
                <a:gd name="T7" fmla="*/ 124 h 124"/>
                <a:gd name="T8" fmla="*/ 16 w 133"/>
                <a:gd name="T9" fmla="*/ 120 h 124"/>
                <a:gd name="T10" fmla="*/ 0 w 133"/>
                <a:gd name="T11" fmla="*/ 63 h 124"/>
                <a:gd name="T12" fmla="*/ 0 w 133"/>
                <a:gd name="T13" fmla="*/ 44 h 124"/>
                <a:gd name="T14" fmla="*/ 16 w 133"/>
                <a:gd name="T15" fmla="*/ 16 h 124"/>
                <a:gd name="T16" fmla="*/ 38 w 133"/>
                <a:gd name="T17" fmla="*/ 0 h 124"/>
                <a:gd name="T18" fmla="*/ 73 w 133"/>
                <a:gd name="T19" fmla="*/ 0 h 124"/>
                <a:gd name="T20" fmla="*/ 108 w 133"/>
                <a:gd name="T21" fmla="*/ 10 h 124"/>
                <a:gd name="T22" fmla="*/ 111 w 133"/>
                <a:gd name="T23" fmla="*/ 19 h 124"/>
                <a:gd name="T24" fmla="*/ 133 w 133"/>
                <a:gd name="T25" fmla="*/ 32 h 124"/>
                <a:gd name="T26" fmla="*/ 133 w 133"/>
                <a:gd name="T27" fmla="*/ 41 h 124"/>
                <a:gd name="T28" fmla="*/ 120 w 133"/>
                <a:gd name="T29" fmla="*/ 51 h 124"/>
                <a:gd name="T30" fmla="*/ 108 w 133"/>
                <a:gd name="T31" fmla="*/ 54 h 124"/>
                <a:gd name="T32" fmla="*/ 98 w 133"/>
                <a:gd name="T33" fmla="*/ 63 h 124"/>
                <a:gd name="T34" fmla="*/ 98 w 133"/>
                <a:gd name="T35" fmla="*/ 86 h 124"/>
                <a:gd name="T36" fmla="*/ 85 w 133"/>
                <a:gd name="T37" fmla="*/ 92 h 124"/>
                <a:gd name="T38" fmla="*/ 76 w 133"/>
                <a:gd name="T39" fmla="*/ 86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chemeClr val="tx1"/>
            </a:solidFill>
            <a:ln w="4763">
              <a:solidFill>
                <a:srgbClr val="000000"/>
              </a:solidFill>
              <a:prstDash val="solid"/>
              <a:round/>
              <a:headEnd/>
              <a:tailEnd/>
            </a:ln>
          </p:spPr>
          <p:txBody>
            <a:bodyPr/>
            <a:lstStyle/>
            <a:p>
              <a:endParaRPr lang="zh-CN" altLang="en-US" b="1">
                <a:solidFill>
                  <a:srgbClr val="000099"/>
                </a:solidFill>
              </a:endParaRPr>
            </a:p>
          </p:txBody>
        </p:sp>
        <p:sp>
          <p:nvSpPr>
            <p:cNvPr id="50" name="Freeform 134"/>
            <p:cNvSpPr>
              <a:spLocks/>
            </p:cNvSpPr>
            <p:nvPr/>
          </p:nvSpPr>
          <p:spPr bwMode="auto">
            <a:xfrm>
              <a:off x="160464" y="3166280"/>
              <a:ext cx="374402" cy="454187"/>
            </a:xfrm>
            <a:custGeom>
              <a:avLst/>
              <a:gdLst>
                <a:gd name="T0" fmla="*/ 69 w 327"/>
                <a:gd name="T1" fmla="*/ 0 h 446"/>
                <a:gd name="T2" fmla="*/ 88 w 327"/>
                <a:gd name="T3" fmla="*/ 7 h 446"/>
                <a:gd name="T4" fmla="*/ 100 w 327"/>
                <a:gd name="T5" fmla="*/ 16 h 446"/>
                <a:gd name="T6" fmla="*/ 138 w 327"/>
                <a:gd name="T7" fmla="*/ 67 h 446"/>
                <a:gd name="T8" fmla="*/ 151 w 327"/>
                <a:gd name="T9" fmla="*/ 73 h 446"/>
                <a:gd name="T10" fmla="*/ 157 w 327"/>
                <a:gd name="T11" fmla="*/ 89 h 446"/>
                <a:gd name="T12" fmla="*/ 164 w 327"/>
                <a:gd name="T13" fmla="*/ 111 h 446"/>
                <a:gd name="T14" fmla="*/ 211 w 327"/>
                <a:gd name="T15" fmla="*/ 187 h 446"/>
                <a:gd name="T16" fmla="*/ 217 w 327"/>
                <a:gd name="T17" fmla="*/ 187 h 446"/>
                <a:gd name="T18" fmla="*/ 223 w 327"/>
                <a:gd name="T19" fmla="*/ 187 h 446"/>
                <a:gd name="T20" fmla="*/ 233 w 327"/>
                <a:gd name="T21" fmla="*/ 196 h 446"/>
                <a:gd name="T22" fmla="*/ 296 w 327"/>
                <a:gd name="T23" fmla="*/ 177 h 446"/>
                <a:gd name="T24" fmla="*/ 318 w 327"/>
                <a:gd name="T25" fmla="*/ 196 h 446"/>
                <a:gd name="T26" fmla="*/ 327 w 327"/>
                <a:gd name="T27" fmla="*/ 209 h 446"/>
                <a:gd name="T28" fmla="*/ 264 w 327"/>
                <a:gd name="T29" fmla="*/ 247 h 446"/>
                <a:gd name="T30" fmla="*/ 239 w 327"/>
                <a:gd name="T31" fmla="*/ 256 h 446"/>
                <a:gd name="T32" fmla="*/ 214 w 327"/>
                <a:gd name="T33" fmla="*/ 253 h 446"/>
                <a:gd name="T34" fmla="*/ 217 w 327"/>
                <a:gd name="T35" fmla="*/ 307 h 446"/>
                <a:gd name="T36" fmla="*/ 205 w 327"/>
                <a:gd name="T37" fmla="*/ 358 h 446"/>
                <a:gd name="T38" fmla="*/ 192 w 327"/>
                <a:gd name="T39" fmla="*/ 412 h 446"/>
                <a:gd name="T40" fmla="*/ 170 w 327"/>
                <a:gd name="T41" fmla="*/ 437 h 446"/>
                <a:gd name="T42" fmla="*/ 132 w 327"/>
                <a:gd name="T43" fmla="*/ 446 h 446"/>
                <a:gd name="T44" fmla="*/ 72 w 327"/>
                <a:gd name="T45" fmla="*/ 424 h 446"/>
                <a:gd name="T46" fmla="*/ 72 w 327"/>
                <a:gd name="T47" fmla="*/ 304 h 446"/>
                <a:gd name="T48" fmla="*/ 31 w 327"/>
                <a:gd name="T49" fmla="*/ 351 h 446"/>
                <a:gd name="T50" fmla="*/ 12 w 327"/>
                <a:gd name="T51" fmla="*/ 294 h 446"/>
                <a:gd name="T52" fmla="*/ 3 w 327"/>
                <a:gd name="T53" fmla="*/ 225 h 446"/>
                <a:gd name="T54" fmla="*/ 0 w 327"/>
                <a:gd name="T55" fmla="*/ 158 h 446"/>
                <a:gd name="T56" fmla="*/ 0 w 327"/>
                <a:gd name="T57" fmla="*/ 149 h 446"/>
                <a:gd name="T58" fmla="*/ 3 w 327"/>
                <a:gd name="T59" fmla="*/ 79 h 446"/>
                <a:gd name="T60" fmla="*/ 15 w 327"/>
                <a:gd name="T61" fmla="*/ 38 h 446"/>
                <a:gd name="T62" fmla="*/ 37 w 327"/>
                <a:gd name="T63" fmla="*/ 16 h 446"/>
                <a:gd name="T64" fmla="*/ 56 w 327"/>
                <a:gd name="T65" fmla="*/ 13 h 446"/>
                <a:gd name="T66" fmla="*/ 69 w 327"/>
                <a:gd name="T67" fmla="*/ 0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51" name="Freeform 135"/>
            <p:cNvSpPr>
              <a:spLocks/>
            </p:cNvSpPr>
            <p:nvPr/>
          </p:nvSpPr>
          <p:spPr bwMode="auto">
            <a:xfrm>
              <a:off x="160464" y="3166280"/>
              <a:ext cx="374402" cy="454187"/>
            </a:xfrm>
            <a:custGeom>
              <a:avLst/>
              <a:gdLst>
                <a:gd name="T0" fmla="*/ 69 w 327"/>
                <a:gd name="T1" fmla="*/ 0 h 446"/>
                <a:gd name="T2" fmla="*/ 88 w 327"/>
                <a:gd name="T3" fmla="*/ 7 h 446"/>
                <a:gd name="T4" fmla="*/ 100 w 327"/>
                <a:gd name="T5" fmla="*/ 16 h 446"/>
                <a:gd name="T6" fmla="*/ 138 w 327"/>
                <a:gd name="T7" fmla="*/ 67 h 446"/>
                <a:gd name="T8" fmla="*/ 151 w 327"/>
                <a:gd name="T9" fmla="*/ 73 h 446"/>
                <a:gd name="T10" fmla="*/ 157 w 327"/>
                <a:gd name="T11" fmla="*/ 89 h 446"/>
                <a:gd name="T12" fmla="*/ 164 w 327"/>
                <a:gd name="T13" fmla="*/ 111 h 446"/>
                <a:gd name="T14" fmla="*/ 211 w 327"/>
                <a:gd name="T15" fmla="*/ 187 h 446"/>
                <a:gd name="T16" fmla="*/ 217 w 327"/>
                <a:gd name="T17" fmla="*/ 187 h 446"/>
                <a:gd name="T18" fmla="*/ 223 w 327"/>
                <a:gd name="T19" fmla="*/ 187 h 446"/>
                <a:gd name="T20" fmla="*/ 233 w 327"/>
                <a:gd name="T21" fmla="*/ 196 h 446"/>
                <a:gd name="T22" fmla="*/ 296 w 327"/>
                <a:gd name="T23" fmla="*/ 177 h 446"/>
                <a:gd name="T24" fmla="*/ 318 w 327"/>
                <a:gd name="T25" fmla="*/ 196 h 446"/>
                <a:gd name="T26" fmla="*/ 327 w 327"/>
                <a:gd name="T27" fmla="*/ 209 h 446"/>
                <a:gd name="T28" fmla="*/ 264 w 327"/>
                <a:gd name="T29" fmla="*/ 247 h 446"/>
                <a:gd name="T30" fmla="*/ 239 w 327"/>
                <a:gd name="T31" fmla="*/ 256 h 446"/>
                <a:gd name="T32" fmla="*/ 214 w 327"/>
                <a:gd name="T33" fmla="*/ 253 h 446"/>
                <a:gd name="T34" fmla="*/ 217 w 327"/>
                <a:gd name="T35" fmla="*/ 307 h 446"/>
                <a:gd name="T36" fmla="*/ 205 w 327"/>
                <a:gd name="T37" fmla="*/ 358 h 446"/>
                <a:gd name="T38" fmla="*/ 192 w 327"/>
                <a:gd name="T39" fmla="*/ 412 h 446"/>
                <a:gd name="T40" fmla="*/ 170 w 327"/>
                <a:gd name="T41" fmla="*/ 437 h 446"/>
                <a:gd name="T42" fmla="*/ 132 w 327"/>
                <a:gd name="T43" fmla="*/ 446 h 446"/>
                <a:gd name="T44" fmla="*/ 72 w 327"/>
                <a:gd name="T45" fmla="*/ 424 h 446"/>
                <a:gd name="T46" fmla="*/ 72 w 327"/>
                <a:gd name="T47" fmla="*/ 304 h 446"/>
                <a:gd name="T48" fmla="*/ 31 w 327"/>
                <a:gd name="T49" fmla="*/ 351 h 446"/>
                <a:gd name="T50" fmla="*/ 12 w 327"/>
                <a:gd name="T51" fmla="*/ 294 h 446"/>
                <a:gd name="T52" fmla="*/ 3 w 327"/>
                <a:gd name="T53" fmla="*/ 225 h 446"/>
                <a:gd name="T54" fmla="*/ 0 w 327"/>
                <a:gd name="T55" fmla="*/ 158 h 446"/>
                <a:gd name="T56" fmla="*/ 0 w 327"/>
                <a:gd name="T57" fmla="*/ 149 h 446"/>
                <a:gd name="T58" fmla="*/ 3 w 327"/>
                <a:gd name="T59" fmla="*/ 79 h 446"/>
                <a:gd name="T60" fmla="*/ 15 w 327"/>
                <a:gd name="T61" fmla="*/ 38 h 446"/>
                <a:gd name="T62" fmla="*/ 37 w 327"/>
                <a:gd name="T63" fmla="*/ 16 h 446"/>
                <a:gd name="T64" fmla="*/ 56 w 327"/>
                <a:gd name="T65" fmla="*/ 13 h 446"/>
                <a:gd name="T66" fmla="*/ 69 w 327"/>
                <a:gd name="T67" fmla="*/ 0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w="4763">
              <a:solidFill>
                <a:srgbClr val="000000"/>
              </a:solidFill>
              <a:prstDash val="solid"/>
              <a:round/>
              <a:headEnd/>
              <a:tailEnd/>
            </a:ln>
          </p:spPr>
          <p:txBody>
            <a:bodyPr/>
            <a:lstStyle/>
            <a:p>
              <a:endParaRPr lang="zh-CN" altLang="en-US" b="1">
                <a:solidFill>
                  <a:srgbClr val="000099"/>
                </a:solidFill>
              </a:endParaRPr>
            </a:p>
          </p:txBody>
        </p:sp>
        <p:sp>
          <p:nvSpPr>
            <p:cNvPr id="52" name="Freeform 136"/>
            <p:cNvSpPr>
              <a:spLocks/>
            </p:cNvSpPr>
            <p:nvPr/>
          </p:nvSpPr>
          <p:spPr bwMode="auto">
            <a:xfrm>
              <a:off x="123825" y="3369951"/>
              <a:ext cx="155714" cy="247460"/>
            </a:xfrm>
            <a:custGeom>
              <a:avLst/>
              <a:gdLst>
                <a:gd name="T0" fmla="*/ 104 w 136"/>
                <a:gd name="T1" fmla="*/ 104 h 243"/>
                <a:gd name="T2" fmla="*/ 88 w 136"/>
                <a:gd name="T3" fmla="*/ 66 h 243"/>
                <a:gd name="T4" fmla="*/ 79 w 136"/>
                <a:gd name="T5" fmla="*/ 44 h 243"/>
                <a:gd name="T6" fmla="*/ 35 w 136"/>
                <a:gd name="T7" fmla="*/ 19 h 243"/>
                <a:gd name="T8" fmla="*/ 16 w 136"/>
                <a:gd name="T9" fmla="*/ 0 h 243"/>
                <a:gd name="T10" fmla="*/ 3 w 136"/>
                <a:gd name="T11" fmla="*/ 3 h 243"/>
                <a:gd name="T12" fmla="*/ 0 w 136"/>
                <a:gd name="T13" fmla="*/ 6 h 243"/>
                <a:gd name="T14" fmla="*/ 22 w 136"/>
                <a:gd name="T15" fmla="*/ 63 h 243"/>
                <a:gd name="T16" fmla="*/ 76 w 136"/>
                <a:gd name="T17" fmla="*/ 218 h 243"/>
                <a:gd name="T18" fmla="*/ 136 w 136"/>
                <a:gd name="T19" fmla="*/ 243 h 243"/>
                <a:gd name="T20" fmla="*/ 132 w 136"/>
                <a:gd name="T21" fmla="*/ 174 h 243"/>
                <a:gd name="T22" fmla="*/ 104 w 136"/>
                <a:gd name="T23" fmla="*/ 104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53" name="Freeform 137"/>
            <p:cNvSpPr>
              <a:spLocks/>
            </p:cNvSpPr>
            <p:nvPr/>
          </p:nvSpPr>
          <p:spPr bwMode="auto">
            <a:xfrm>
              <a:off x="123825" y="3369951"/>
              <a:ext cx="155714" cy="247460"/>
            </a:xfrm>
            <a:custGeom>
              <a:avLst/>
              <a:gdLst>
                <a:gd name="T0" fmla="*/ 104 w 136"/>
                <a:gd name="T1" fmla="*/ 104 h 243"/>
                <a:gd name="T2" fmla="*/ 88 w 136"/>
                <a:gd name="T3" fmla="*/ 66 h 243"/>
                <a:gd name="T4" fmla="*/ 79 w 136"/>
                <a:gd name="T5" fmla="*/ 44 h 243"/>
                <a:gd name="T6" fmla="*/ 35 w 136"/>
                <a:gd name="T7" fmla="*/ 19 h 243"/>
                <a:gd name="T8" fmla="*/ 16 w 136"/>
                <a:gd name="T9" fmla="*/ 0 h 243"/>
                <a:gd name="T10" fmla="*/ 3 w 136"/>
                <a:gd name="T11" fmla="*/ 3 h 243"/>
                <a:gd name="T12" fmla="*/ 0 w 136"/>
                <a:gd name="T13" fmla="*/ 6 h 243"/>
                <a:gd name="T14" fmla="*/ 22 w 136"/>
                <a:gd name="T15" fmla="*/ 63 h 243"/>
                <a:gd name="T16" fmla="*/ 76 w 136"/>
                <a:gd name="T17" fmla="*/ 218 h 243"/>
                <a:gd name="T18" fmla="*/ 136 w 136"/>
                <a:gd name="T19" fmla="*/ 243 h 243"/>
                <a:gd name="T20" fmla="*/ 132 w 136"/>
                <a:gd name="T21" fmla="*/ 174 h 243"/>
                <a:gd name="T22" fmla="*/ 104 w 136"/>
                <a:gd name="T23" fmla="*/ 104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w="4763">
              <a:solidFill>
                <a:srgbClr val="000000"/>
              </a:solidFill>
              <a:prstDash val="solid"/>
              <a:round/>
              <a:headEnd/>
              <a:tailEnd/>
            </a:ln>
          </p:spPr>
          <p:txBody>
            <a:bodyPr/>
            <a:lstStyle/>
            <a:p>
              <a:endParaRPr lang="zh-CN" altLang="en-US" b="1">
                <a:solidFill>
                  <a:srgbClr val="000099"/>
                </a:solidFill>
              </a:endParaRPr>
            </a:p>
          </p:txBody>
        </p:sp>
      </p:grpSp>
      <p:sp>
        <p:nvSpPr>
          <p:cNvPr id="82" name="Rectangle 138"/>
          <p:cNvSpPr>
            <a:spLocks noChangeArrowheads="1"/>
          </p:cNvSpPr>
          <p:nvPr/>
        </p:nvSpPr>
        <p:spPr bwMode="auto">
          <a:xfrm>
            <a:off x="1158927" y="2955057"/>
            <a:ext cx="1570199" cy="2264963"/>
          </a:xfrm>
          <a:prstGeom prst="rect">
            <a:avLst/>
          </a:prstGeom>
          <a:solidFill>
            <a:srgbClr val="FFFF99"/>
          </a:solidFill>
          <a:ln w="9525">
            <a:solidFill>
              <a:schemeClr val="folHlink"/>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83" name="Line 139"/>
          <p:cNvSpPr>
            <a:spLocks noChangeShapeType="1"/>
          </p:cNvSpPr>
          <p:nvPr/>
        </p:nvSpPr>
        <p:spPr bwMode="auto">
          <a:xfrm>
            <a:off x="626111" y="3326531"/>
            <a:ext cx="610633" cy="0"/>
          </a:xfrm>
          <a:prstGeom prst="line">
            <a:avLst/>
          </a:prstGeom>
          <a:noFill/>
          <a:ln w="952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84" name="Text Box 140"/>
          <p:cNvSpPr txBox="1">
            <a:spLocks noChangeArrowheads="1"/>
          </p:cNvSpPr>
          <p:nvPr/>
        </p:nvSpPr>
        <p:spPr bwMode="auto">
          <a:xfrm>
            <a:off x="1118479" y="5366469"/>
            <a:ext cx="17675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dirty="0">
                <a:latin typeface="Times New Roman" panose="02020603050405020304" pitchFamily="18" charset="0"/>
                <a:ea typeface="+mn-ea"/>
              </a:rPr>
              <a:t>FTP </a:t>
            </a:r>
            <a:r>
              <a:rPr kumimoji="1" lang="zh-CN" altLang="en-US" sz="2400" b="1" dirty="0">
                <a:latin typeface="Times New Roman" panose="02020603050405020304" pitchFamily="18" charset="0"/>
                <a:ea typeface="+mn-ea"/>
              </a:rPr>
              <a:t>客户端</a:t>
            </a:r>
          </a:p>
        </p:txBody>
      </p:sp>
      <p:sp>
        <p:nvSpPr>
          <p:cNvPr id="85" name="Text Box 141"/>
          <p:cNvSpPr txBox="1">
            <a:spLocks noChangeArrowheads="1"/>
          </p:cNvSpPr>
          <p:nvPr/>
        </p:nvSpPr>
        <p:spPr bwMode="auto">
          <a:xfrm>
            <a:off x="6375343" y="5395044"/>
            <a:ext cx="20828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dirty="0">
                <a:latin typeface="Times New Roman" panose="02020603050405020304" pitchFamily="18" charset="0"/>
                <a:ea typeface="+mn-ea"/>
              </a:rPr>
              <a:t>FTP </a:t>
            </a:r>
            <a:r>
              <a:rPr kumimoji="1" lang="zh-CN" altLang="en-US" sz="2400" b="1" dirty="0">
                <a:latin typeface="Times New Roman" panose="02020603050405020304" pitchFamily="18" charset="0"/>
                <a:ea typeface="+mn-ea"/>
              </a:rPr>
              <a:t>服务器端</a:t>
            </a:r>
          </a:p>
        </p:txBody>
      </p:sp>
      <p:sp>
        <p:nvSpPr>
          <p:cNvPr id="86" name="AutoShape 142"/>
          <p:cNvSpPr>
            <a:spLocks noChangeArrowheads="1"/>
          </p:cNvSpPr>
          <p:nvPr/>
        </p:nvSpPr>
        <p:spPr bwMode="auto">
          <a:xfrm>
            <a:off x="224581" y="4531445"/>
            <a:ext cx="469369" cy="635151"/>
          </a:xfrm>
          <a:prstGeom prst="can">
            <a:avLst>
              <a:gd name="adj" fmla="val 35445"/>
            </a:avLst>
          </a:prstGeom>
          <a:gradFill rotWithShape="1">
            <a:gsLst>
              <a:gs pos="0">
                <a:srgbClr val="5E5E76"/>
              </a:gs>
              <a:gs pos="50000">
                <a:srgbClr val="CCCCFF"/>
              </a:gs>
              <a:gs pos="100000">
                <a:srgbClr val="5E5E7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87" name="Line 143"/>
          <p:cNvSpPr>
            <a:spLocks noChangeShapeType="1"/>
          </p:cNvSpPr>
          <p:nvPr/>
        </p:nvSpPr>
        <p:spPr bwMode="auto">
          <a:xfrm>
            <a:off x="664211" y="4855293"/>
            <a:ext cx="610633" cy="0"/>
          </a:xfrm>
          <a:prstGeom prst="line">
            <a:avLst/>
          </a:prstGeom>
          <a:noFill/>
          <a:ln w="952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88" name="Line 144"/>
          <p:cNvSpPr>
            <a:spLocks noChangeShapeType="1"/>
          </p:cNvSpPr>
          <p:nvPr/>
        </p:nvSpPr>
        <p:spPr bwMode="auto">
          <a:xfrm>
            <a:off x="7923452" y="4855293"/>
            <a:ext cx="610632" cy="0"/>
          </a:xfrm>
          <a:prstGeom prst="line">
            <a:avLst/>
          </a:prstGeom>
          <a:noFill/>
          <a:ln w="952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89" name="AutoShape 145"/>
          <p:cNvSpPr>
            <a:spLocks noChangeArrowheads="1"/>
          </p:cNvSpPr>
          <p:nvPr/>
        </p:nvSpPr>
        <p:spPr bwMode="auto">
          <a:xfrm>
            <a:off x="8504346" y="4531445"/>
            <a:ext cx="515830" cy="672654"/>
          </a:xfrm>
          <a:prstGeom prst="can">
            <a:avLst>
              <a:gd name="adj" fmla="val 35445"/>
            </a:avLst>
          </a:prstGeom>
          <a:gradFill rotWithShape="1">
            <a:gsLst>
              <a:gs pos="0">
                <a:srgbClr val="5E5E76"/>
              </a:gs>
              <a:gs pos="50000">
                <a:srgbClr val="CCCCFF"/>
              </a:gs>
              <a:gs pos="100000">
                <a:srgbClr val="5E5E7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90" name="Line 146"/>
          <p:cNvSpPr>
            <a:spLocks noChangeShapeType="1"/>
          </p:cNvSpPr>
          <p:nvPr/>
        </p:nvSpPr>
        <p:spPr bwMode="auto">
          <a:xfrm>
            <a:off x="2719116" y="4901331"/>
            <a:ext cx="3838265" cy="0"/>
          </a:xfrm>
          <a:prstGeom prst="line">
            <a:avLst/>
          </a:prstGeom>
          <a:noFill/>
          <a:ln w="57150">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91" name="Line 147"/>
          <p:cNvSpPr>
            <a:spLocks noChangeShapeType="1"/>
          </p:cNvSpPr>
          <p:nvPr/>
        </p:nvSpPr>
        <p:spPr bwMode="auto">
          <a:xfrm>
            <a:off x="2719116" y="4067893"/>
            <a:ext cx="3838265" cy="0"/>
          </a:xfrm>
          <a:prstGeom prst="line">
            <a:avLst/>
          </a:prstGeom>
          <a:noFill/>
          <a:ln w="57150">
            <a:solidFill>
              <a:schemeClr va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aphicFrame>
        <p:nvGraphicFramePr>
          <p:cNvPr id="92" name="Object 148"/>
          <p:cNvGraphicFramePr>
            <a:graphicFrameLocks noChangeAspect="1"/>
          </p:cNvGraphicFramePr>
          <p:nvPr>
            <p:extLst>
              <p:ext uri="{D42A27DB-BD31-4B8C-83A1-F6EECF244321}">
                <p14:modId xmlns:p14="http://schemas.microsoft.com/office/powerpoint/2010/main" val="4201555411"/>
              </p:ext>
            </p:extLst>
          </p:nvPr>
        </p:nvGraphicFramePr>
        <p:xfrm>
          <a:off x="3468977" y="3696419"/>
          <a:ext cx="2268066" cy="1523602"/>
        </p:xfrm>
        <a:graphic>
          <a:graphicData uri="http://schemas.openxmlformats.org/presentationml/2006/ole">
            <mc:AlternateContent xmlns:mc="http://schemas.openxmlformats.org/markup-compatibility/2006">
              <mc:Choice xmlns:v="urn:schemas-microsoft-com:vml" Requires="v">
                <p:oleObj spid="_x0000_s4243" name="VISIO" r:id="rId4" imgW="1687068" imgH="964692" progId="Visio.Drawing.6">
                  <p:embed/>
                </p:oleObj>
              </mc:Choice>
              <mc:Fallback>
                <p:oleObj name="VISIO" r:id="rId4" imgW="1687068" imgH="96469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8977" y="3696419"/>
                        <a:ext cx="2268066" cy="1523602"/>
                      </a:xfrm>
                      <a:prstGeom prst="rect">
                        <a:avLst/>
                      </a:prstGeom>
                      <a:noFill/>
                      <a:ln>
                        <a:noFill/>
                      </a:ln>
                      <a:effectLst>
                        <a:outerShdw dist="25400" dir="5400000" algn="ctr" rotWithShape="0">
                          <a:schemeClr val="bg2"/>
                        </a:outerShdw>
                      </a:effectLst>
                      <a:extLst/>
                    </p:spPr>
                  </p:pic>
                </p:oleObj>
              </mc:Fallback>
            </mc:AlternateContent>
          </a:graphicData>
        </a:graphic>
      </p:graphicFrame>
      <p:sp>
        <p:nvSpPr>
          <p:cNvPr id="93" name="Text Box 149"/>
          <p:cNvSpPr txBox="1">
            <a:spLocks noChangeArrowheads="1"/>
          </p:cNvSpPr>
          <p:nvPr/>
        </p:nvSpPr>
        <p:spPr bwMode="auto">
          <a:xfrm>
            <a:off x="3912708" y="4210769"/>
            <a:ext cx="12688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800" b="1" dirty="0">
                <a:latin typeface="Times New Roman" panose="02020603050405020304" pitchFamily="18" charset="0"/>
                <a:ea typeface="+mn-ea"/>
              </a:rPr>
              <a:t>互联网</a:t>
            </a:r>
          </a:p>
        </p:txBody>
      </p:sp>
      <p:sp>
        <p:nvSpPr>
          <p:cNvPr id="94" name="Text Box 150"/>
          <p:cNvSpPr txBox="1">
            <a:spLocks noChangeArrowheads="1"/>
          </p:cNvSpPr>
          <p:nvPr/>
        </p:nvSpPr>
        <p:spPr bwMode="auto">
          <a:xfrm>
            <a:off x="3569628" y="3039194"/>
            <a:ext cx="21580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dirty="0">
                <a:latin typeface="Times New Roman" panose="02020603050405020304" pitchFamily="18" charset="0"/>
                <a:ea typeface="+mn-ea"/>
              </a:rPr>
              <a:t>TCP </a:t>
            </a:r>
            <a:r>
              <a:rPr kumimoji="1" lang="zh-CN" altLang="en-US" sz="2400" b="1" dirty="0">
                <a:solidFill>
                  <a:srgbClr val="FF0000"/>
                </a:solidFill>
                <a:latin typeface="Times New Roman" panose="02020603050405020304" pitchFamily="18" charset="0"/>
                <a:ea typeface="+mn-ea"/>
              </a:rPr>
              <a:t>控制</a:t>
            </a:r>
            <a:r>
              <a:rPr kumimoji="1" lang="zh-CN" altLang="en-US" sz="2400" b="1" dirty="0">
                <a:latin typeface="Times New Roman" panose="02020603050405020304" pitchFamily="18" charset="0"/>
                <a:ea typeface="+mn-ea"/>
              </a:rPr>
              <a:t>连接</a:t>
            </a:r>
          </a:p>
        </p:txBody>
      </p:sp>
      <p:sp>
        <p:nvSpPr>
          <p:cNvPr id="95" name="Text Box 151"/>
          <p:cNvSpPr txBox="1">
            <a:spLocks noChangeArrowheads="1"/>
          </p:cNvSpPr>
          <p:nvPr/>
        </p:nvSpPr>
        <p:spPr bwMode="auto">
          <a:xfrm>
            <a:off x="3648740" y="5631582"/>
            <a:ext cx="21615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dirty="0">
                <a:latin typeface="Times New Roman" panose="02020603050405020304" pitchFamily="18" charset="0"/>
                <a:ea typeface="+mn-ea"/>
              </a:rPr>
              <a:t>TCP </a:t>
            </a:r>
            <a:r>
              <a:rPr kumimoji="1" lang="zh-CN" altLang="en-US" sz="2400" b="1" dirty="0">
                <a:solidFill>
                  <a:srgbClr val="FF0000"/>
                </a:solidFill>
                <a:latin typeface="Times New Roman" panose="02020603050405020304" pitchFamily="18" charset="0"/>
                <a:ea typeface="+mn-ea"/>
              </a:rPr>
              <a:t>数据</a:t>
            </a:r>
            <a:r>
              <a:rPr kumimoji="1" lang="zh-CN" altLang="en-US" sz="2400" b="1" dirty="0">
                <a:latin typeface="Times New Roman" panose="02020603050405020304" pitchFamily="18" charset="0"/>
                <a:ea typeface="+mn-ea"/>
              </a:rPr>
              <a:t>连接</a:t>
            </a:r>
          </a:p>
        </p:txBody>
      </p:sp>
      <p:sp>
        <p:nvSpPr>
          <p:cNvPr id="96" name="Line 152"/>
          <p:cNvSpPr>
            <a:spLocks noChangeShapeType="1"/>
          </p:cNvSpPr>
          <p:nvPr/>
        </p:nvSpPr>
        <p:spPr bwMode="auto">
          <a:xfrm flipH="1" flipV="1">
            <a:off x="3227943" y="4901332"/>
            <a:ext cx="959566" cy="595862"/>
          </a:xfrm>
          <a:prstGeom prst="line">
            <a:avLst/>
          </a:prstGeom>
          <a:noFill/>
          <a:ln w="9525">
            <a:solidFill>
              <a:schemeClr val="folHlink"/>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97" name="Line 153"/>
          <p:cNvSpPr>
            <a:spLocks noChangeShapeType="1"/>
          </p:cNvSpPr>
          <p:nvPr/>
        </p:nvSpPr>
        <p:spPr bwMode="auto">
          <a:xfrm flipV="1">
            <a:off x="4872540" y="4901332"/>
            <a:ext cx="1046800" cy="595862"/>
          </a:xfrm>
          <a:prstGeom prst="line">
            <a:avLst/>
          </a:prstGeom>
          <a:noFill/>
          <a:ln w="9525">
            <a:solidFill>
              <a:schemeClr val="folHlink"/>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98" name="Line 154"/>
          <p:cNvSpPr>
            <a:spLocks noChangeShapeType="1"/>
          </p:cNvSpPr>
          <p:nvPr/>
        </p:nvSpPr>
        <p:spPr bwMode="auto">
          <a:xfrm>
            <a:off x="4785307" y="3510681"/>
            <a:ext cx="1134033" cy="511363"/>
          </a:xfrm>
          <a:prstGeom prst="line">
            <a:avLst/>
          </a:prstGeom>
          <a:noFill/>
          <a:ln w="9525">
            <a:solidFill>
              <a:schemeClr val="folHlink"/>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99" name="Line 155"/>
          <p:cNvSpPr>
            <a:spLocks noChangeShapeType="1"/>
          </p:cNvSpPr>
          <p:nvPr/>
        </p:nvSpPr>
        <p:spPr bwMode="auto">
          <a:xfrm flipH="1">
            <a:off x="3140709" y="3510681"/>
            <a:ext cx="1046800" cy="511363"/>
          </a:xfrm>
          <a:prstGeom prst="line">
            <a:avLst/>
          </a:prstGeom>
          <a:noFill/>
          <a:ln w="9525">
            <a:solidFill>
              <a:schemeClr val="folHlink"/>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00" name="Oval 156"/>
          <p:cNvSpPr>
            <a:spLocks noChangeArrowheads="1"/>
          </p:cNvSpPr>
          <p:nvPr/>
        </p:nvSpPr>
        <p:spPr bwMode="auto">
          <a:xfrm>
            <a:off x="1238328" y="3047131"/>
            <a:ext cx="1308499" cy="511363"/>
          </a:xfrm>
          <a:prstGeom prst="ellipse">
            <a:avLst/>
          </a:prstGeom>
          <a:solidFill>
            <a:srgbClr val="99FF33"/>
          </a:solidFill>
          <a:ln w="9525">
            <a:solidFill>
              <a:schemeClr val="tx1"/>
            </a:solidFill>
            <a:round/>
            <a:headEnd/>
            <a:tailE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Times New Roman" panose="02020603050405020304" pitchFamily="18" charset="0"/>
              </a:rPr>
              <a:t>用户界面</a:t>
            </a:r>
          </a:p>
        </p:txBody>
      </p:sp>
      <p:sp>
        <p:nvSpPr>
          <p:cNvPr id="101" name="Line 157"/>
          <p:cNvSpPr>
            <a:spLocks noChangeShapeType="1"/>
          </p:cNvSpPr>
          <p:nvPr/>
        </p:nvSpPr>
        <p:spPr bwMode="auto">
          <a:xfrm>
            <a:off x="1908786" y="4345706"/>
            <a:ext cx="0" cy="25495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02" name="Oval 158"/>
          <p:cNvSpPr>
            <a:spLocks noChangeArrowheads="1"/>
          </p:cNvSpPr>
          <p:nvPr/>
        </p:nvSpPr>
        <p:spPr bwMode="auto">
          <a:xfrm>
            <a:off x="1238328" y="3788495"/>
            <a:ext cx="1308499" cy="511364"/>
          </a:xfrm>
          <a:prstGeom prst="ellipse">
            <a:avLst/>
          </a:prstGeom>
          <a:solidFill>
            <a:srgbClr val="FFCCCC"/>
          </a:solidFill>
          <a:ln w="9525">
            <a:solidFill>
              <a:schemeClr val="folHlink"/>
            </a:solidFill>
            <a:round/>
            <a:headEnd/>
            <a:tailE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Times New Roman" panose="02020603050405020304" pitchFamily="18" charset="0"/>
              </a:rPr>
              <a:t>控制进程</a:t>
            </a:r>
          </a:p>
        </p:txBody>
      </p:sp>
      <p:sp>
        <p:nvSpPr>
          <p:cNvPr id="103" name="Oval 159"/>
          <p:cNvSpPr>
            <a:spLocks noChangeArrowheads="1"/>
          </p:cNvSpPr>
          <p:nvPr/>
        </p:nvSpPr>
        <p:spPr bwMode="auto">
          <a:xfrm>
            <a:off x="1238328" y="4531445"/>
            <a:ext cx="1308499" cy="680362"/>
          </a:xfrm>
          <a:prstGeom prst="ellipse">
            <a:avLst/>
          </a:prstGeom>
          <a:solidFill>
            <a:srgbClr val="CCECFF"/>
          </a:solidFill>
          <a:ln w="9525">
            <a:solidFill>
              <a:schemeClr val="folHlink"/>
            </a:solidFill>
            <a:round/>
            <a:headEnd/>
            <a:tailEnd/>
          </a:ln>
          <a:effectLst>
            <a:outerShdw dist="35921" dir="2700000" algn="ctr" rotWithShape="0">
              <a:schemeClr val="bg2"/>
            </a:outerShdw>
          </a:effectLst>
        </p:spPr>
        <p:txBody>
          <a:bodyPr wrap="none" anchor="ctr"/>
          <a:lstStyle/>
          <a:p>
            <a:pPr algn="ctr" eaLnBrk="1" hangingPunct="1"/>
            <a:r>
              <a:rPr kumimoji="1" lang="zh-CN" altLang="en-US" sz="2000" b="1" dirty="0">
                <a:solidFill>
                  <a:srgbClr val="000099"/>
                </a:solidFill>
                <a:latin typeface="Times New Roman" panose="02020603050405020304" pitchFamily="18" charset="0"/>
              </a:rPr>
              <a:t>数据传送</a:t>
            </a:r>
          </a:p>
          <a:p>
            <a:pPr algn="ctr" eaLnBrk="1" hangingPunct="1"/>
            <a:r>
              <a:rPr kumimoji="1" lang="zh-CN" altLang="en-US" sz="2000" b="1" dirty="0">
                <a:solidFill>
                  <a:srgbClr val="000099"/>
                </a:solidFill>
                <a:latin typeface="Times New Roman" panose="02020603050405020304" pitchFamily="18" charset="0"/>
              </a:rPr>
              <a:t>进程</a:t>
            </a:r>
          </a:p>
        </p:txBody>
      </p:sp>
      <p:sp>
        <p:nvSpPr>
          <p:cNvPr id="104" name="Line 160"/>
          <p:cNvSpPr>
            <a:spLocks noChangeShapeType="1"/>
          </p:cNvSpPr>
          <p:nvPr/>
        </p:nvSpPr>
        <p:spPr bwMode="auto">
          <a:xfrm>
            <a:off x="7286574" y="4345706"/>
            <a:ext cx="0" cy="25495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05" name="Oval 161"/>
          <p:cNvSpPr>
            <a:spLocks noChangeArrowheads="1"/>
          </p:cNvSpPr>
          <p:nvPr/>
        </p:nvSpPr>
        <p:spPr bwMode="auto">
          <a:xfrm>
            <a:off x="6616117" y="4531445"/>
            <a:ext cx="1308500" cy="680362"/>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Times New Roman" panose="02020603050405020304" pitchFamily="18" charset="0"/>
              </a:rPr>
              <a:t>数据传送</a:t>
            </a:r>
          </a:p>
          <a:p>
            <a:pPr algn="ctr" eaLnBrk="1" hangingPunct="1"/>
            <a:r>
              <a:rPr kumimoji="1" lang="zh-CN" altLang="en-US" sz="2000" b="1">
                <a:solidFill>
                  <a:srgbClr val="000099"/>
                </a:solidFill>
                <a:latin typeface="Times New Roman" panose="02020603050405020304" pitchFamily="18" charset="0"/>
              </a:rPr>
              <a:t>进程</a:t>
            </a:r>
          </a:p>
        </p:txBody>
      </p:sp>
    </p:spTree>
    <p:extLst>
      <p:ext uri="{BB962C8B-B14F-4D97-AF65-F5344CB8AC3E}">
        <p14:creationId xmlns:p14="http://schemas.microsoft.com/office/powerpoint/2010/main" val="3773437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500"/>
                                  </p:stCondLst>
                                  <p:childTnLst>
                                    <p:set>
                                      <p:cBhvr>
                                        <p:cTn id="6" dur="1" fill="hold">
                                          <p:stCondLst>
                                            <p:cond delay="0"/>
                                          </p:stCondLst>
                                        </p:cTn>
                                        <p:tgtEl>
                                          <p:spTgt spid="444419">
                                            <p:txEl>
                                              <p:pRg st="0" end="0"/>
                                            </p:txEl>
                                          </p:spTgt>
                                        </p:tgtEl>
                                        <p:attrNameLst>
                                          <p:attrName>style.visibility</p:attrName>
                                        </p:attrNameLst>
                                      </p:cBhvr>
                                      <p:to>
                                        <p:strVal val="visible"/>
                                      </p:to>
                                    </p:set>
                                    <p:animEffect transition="in" filter="wipe(up)">
                                      <p:cBhvr>
                                        <p:cTn id="7" dur="500"/>
                                        <p:tgtEl>
                                          <p:spTgt spid="444419">
                                            <p:txEl>
                                              <p:pRg st="0" end="0"/>
                                            </p:txEl>
                                          </p:spTgt>
                                        </p:tgtEl>
                                      </p:cBhvr>
                                    </p:animEffect>
                                  </p:childTnLst>
                                </p:cTn>
                              </p:par>
                            </p:childTnLst>
                          </p:cTn>
                        </p:par>
                        <p:par>
                          <p:cTn id="8" fill="hold" nodeType="withGroup">
                            <p:stCondLst>
                              <p:cond delay="1000"/>
                            </p:stCondLst>
                            <p:childTnLst>
                              <p:par>
                                <p:cTn id="9" presetID="22" presetClass="entr" presetSubtype="1" fill="hold" nodeType="afterEffect">
                                  <p:stCondLst>
                                    <p:cond delay="500"/>
                                  </p:stCondLst>
                                  <p:childTnLst>
                                    <p:set>
                                      <p:cBhvr>
                                        <p:cTn id="10" dur="1" fill="hold">
                                          <p:stCondLst>
                                            <p:cond delay="0"/>
                                          </p:stCondLst>
                                        </p:cTn>
                                        <p:tgtEl>
                                          <p:spTgt spid="444419">
                                            <p:txEl>
                                              <p:pRg st="1" end="1"/>
                                            </p:txEl>
                                          </p:spTgt>
                                        </p:tgtEl>
                                        <p:attrNameLst>
                                          <p:attrName>style.visibility</p:attrName>
                                        </p:attrNameLst>
                                      </p:cBhvr>
                                      <p:to>
                                        <p:strVal val="visible"/>
                                      </p:to>
                                    </p:set>
                                    <p:animEffect transition="in" filter="wipe(up)">
                                      <p:cBhvr>
                                        <p:cTn id="11" dur="500"/>
                                        <p:tgtEl>
                                          <p:spTgt spid="444419">
                                            <p:txEl>
                                              <p:pRg st="1" end="1"/>
                                            </p:txEl>
                                          </p:spTgt>
                                        </p:tgtEl>
                                      </p:cBhvr>
                                    </p:animEffect>
                                  </p:childTnLst>
                                </p:cTn>
                              </p:par>
                            </p:childTnLst>
                          </p:cTn>
                        </p:par>
                        <p:par>
                          <p:cTn id="12" fill="hold" nodeType="withGroup">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444419">
                                            <p:txEl>
                                              <p:pRg st="2" end="2"/>
                                            </p:txEl>
                                          </p:spTgt>
                                        </p:tgtEl>
                                        <p:attrNameLst>
                                          <p:attrName>style.visibility</p:attrName>
                                        </p:attrNameLst>
                                      </p:cBhvr>
                                      <p:to>
                                        <p:strVal val="visible"/>
                                      </p:to>
                                    </p:set>
                                    <p:animEffect transition="in" filter="wipe(up)">
                                      <p:cBhvr>
                                        <p:cTn id="15" dur="500"/>
                                        <p:tgtEl>
                                          <p:spTgt spid="4444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fade">
                                      <p:cBhvr>
                                        <p:cTn id="32" dur="500"/>
                                        <p:tgtEl>
                                          <p:spTgt spid="8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fade">
                                      <p:cBhvr>
                                        <p:cTn id="35" dur="500"/>
                                        <p:tgtEl>
                                          <p:spTgt spid="8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fade">
                                      <p:cBhvr>
                                        <p:cTn id="38" dur="500"/>
                                        <p:tgtEl>
                                          <p:spTgt spid="8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5"/>
                                        </p:tgtEl>
                                        <p:attrNameLst>
                                          <p:attrName>style.visibility</p:attrName>
                                        </p:attrNameLst>
                                      </p:cBhvr>
                                      <p:to>
                                        <p:strVal val="visible"/>
                                      </p:to>
                                    </p:set>
                                    <p:animEffect transition="in" filter="fade">
                                      <p:cBhvr>
                                        <p:cTn id="41" dur="500"/>
                                        <p:tgtEl>
                                          <p:spTgt spid="8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animEffect transition="in" filter="fade">
                                      <p:cBhvr>
                                        <p:cTn id="44" dur="500"/>
                                        <p:tgtEl>
                                          <p:spTgt spid="8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animEffect transition="in" filter="fade">
                                      <p:cBhvr>
                                        <p:cTn id="47" dur="500"/>
                                        <p:tgtEl>
                                          <p:spTgt spid="8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8"/>
                                        </p:tgtEl>
                                        <p:attrNameLst>
                                          <p:attrName>style.visibility</p:attrName>
                                        </p:attrNameLst>
                                      </p:cBhvr>
                                      <p:to>
                                        <p:strVal val="visible"/>
                                      </p:to>
                                    </p:set>
                                    <p:animEffect transition="in" filter="fade">
                                      <p:cBhvr>
                                        <p:cTn id="50" dur="500"/>
                                        <p:tgtEl>
                                          <p:spTgt spid="8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9"/>
                                        </p:tgtEl>
                                        <p:attrNameLst>
                                          <p:attrName>style.visibility</p:attrName>
                                        </p:attrNameLst>
                                      </p:cBhvr>
                                      <p:to>
                                        <p:strVal val="visible"/>
                                      </p:to>
                                    </p:set>
                                    <p:animEffect transition="in" filter="fade">
                                      <p:cBhvr>
                                        <p:cTn id="53" dur="500"/>
                                        <p:tgtEl>
                                          <p:spTgt spid="8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0"/>
                                        </p:tgtEl>
                                        <p:attrNameLst>
                                          <p:attrName>style.visibility</p:attrName>
                                        </p:attrNameLst>
                                      </p:cBhvr>
                                      <p:to>
                                        <p:strVal val="visible"/>
                                      </p:to>
                                    </p:set>
                                    <p:animEffect transition="in" filter="fade">
                                      <p:cBhvr>
                                        <p:cTn id="56" dur="500"/>
                                        <p:tgtEl>
                                          <p:spTgt spid="9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500"/>
                                        <p:tgtEl>
                                          <p:spTgt spid="91"/>
                                        </p:tgtEl>
                                      </p:cBhvr>
                                    </p:animEffect>
                                  </p:childTnLst>
                                </p:cTn>
                              </p:par>
                              <p:par>
                                <p:cTn id="60" presetID="10" presetClass="entr" presetSubtype="0" fill="hold" nodeType="with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500"/>
                                        <p:tgtEl>
                                          <p:spTgt spid="9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93"/>
                                        </p:tgtEl>
                                        <p:attrNameLst>
                                          <p:attrName>style.visibility</p:attrName>
                                        </p:attrNameLst>
                                      </p:cBhvr>
                                      <p:to>
                                        <p:strVal val="visible"/>
                                      </p:to>
                                    </p:set>
                                    <p:animEffect transition="in" filter="fade">
                                      <p:cBhvr>
                                        <p:cTn id="65" dur="500"/>
                                        <p:tgtEl>
                                          <p:spTgt spid="9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4"/>
                                        </p:tgtEl>
                                        <p:attrNameLst>
                                          <p:attrName>style.visibility</p:attrName>
                                        </p:attrNameLst>
                                      </p:cBhvr>
                                      <p:to>
                                        <p:strVal val="visible"/>
                                      </p:to>
                                    </p:set>
                                    <p:animEffect transition="in" filter="fade">
                                      <p:cBhvr>
                                        <p:cTn id="68" dur="500"/>
                                        <p:tgtEl>
                                          <p:spTgt spid="9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5"/>
                                        </p:tgtEl>
                                        <p:attrNameLst>
                                          <p:attrName>style.visibility</p:attrName>
                                        </p:attrNameLst>
                                      </p:cBhvr>
                                      <p:to>
                                        <p:strVal val="visible"/>
                                      </p:to>
                                    </p:set>
                                    <p:animEffect transition="in" filter="fade">
                                      <p:cBhvr>
                                        <p:cTn id="71" dur="500"/>
                                        <p:tgtEl>
                                          <p:spTgt spid="9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6"/>
                                        </p:tgtEl>
                                        <p:attrNameLst>
                                          <p:attrName>style.visibility</p:attrName>
                                        </p:attrNameLst>
                                      </p:cBhvr>
                                      <p:to>
                                        <p:strVal val="visible"/>
                                      </p:to>
                                    </p:set>
                                    <p:animEffect transition="in" filter="fade">
                                      <p:cBhvr>
                                        <p:cTn id="74" dur="500"/>
                                        <p:tgtEl>
                                          <p:spTgt spid="9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97"/>
                                        </p:tgtEl>
                                        <p:attrNameLst>
                                          <p:attrName>style.visibility</p:attrName>
                                        </p:attrNameLst>
                                      </p:cBhvr>
                                      <p:to>
                                        <p:strVal val="visible"/>
                                      </p:to>
                                    </p:set>
                                    <p:animEffect transition="in" filter="fade">
                                      <p:cBhvr>
                                        <p:cTn id="77" dur="500"/>
                                        <p:tgtEl>
                                          <p:spTgt spid="9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98"/>
                                        </p:tgtEl>
                                        <p:attrNameLst>
                                          <p:attrName>style.visibility</p:attrName>
                                        </p:attrNameLst>
                                      </p:cBhvr>
                                      <p:to>
                                        <p:strVal val="visible"/>
                                      </p:to>
                                    </p:set>
                                    <p:animEffect transition="in" filter="fade">
                                      <p:cBhvr>
                                        <p:cTn id="80" dur="500"/>
                                        <p:tgtEl>
                                          <p:spTgt spid="9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99"/>
                                        </p:tgtEl>
                                        <p:attrNameLst>
                                          <p:attrName>style.visibility</p:attrName>
                                        </p:attrNameLst>
                                      </p:cBhvr>
                                      <p:to>
                                        <p:strVal val="visible"/>
                                      </p:to>
                                    </p:set>
                                    <p:animEffect transition="in" filter="fade">
                                      <p:cBhvr>
                                        <p:cTn id="83" dur="500"/>
                                        <p:tgtEl>
                                          <p:spTgt spid="9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0"/>
                                        </p:tgtEl>
                                        <p:attrNameLst>
                                          <p:attrName>style.visibility</p:attrName>
                                        </p:attrNameLst>
                                      </p:cBhvr>
                                      <p:to>
                                        <p:strVal val="visible"/>
                                      </p:to>
                                    </p:set>
                                    <p:animEffect transition="in" filter="fade">
                                      <p:cBhvr>
                                        <p:cTn id="86" dur="500"/>
                                        <p:tgtEl>
                                          <p:spTgt spid="10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01"/>
                                        </p:tgtEl>
                                        <p:attrNameLst>
                                          <p:attrName>style.visibility</p:attrName>
                                        </p:attrNameLst>
                                      </p:cBhvr>
                                      <p:to>
                                        <p:strVal val="visible"/>
                                      </p:to>
                                    </p:set>
                                    <p:animEffect transition="in" filter="fade">
                                      <p:cBhvr>
                                        <p:cTn id="89" dur="500"/>
                                        <p:tgtEl>
                                          <p:spTgt spid="10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02"/>
                                        </p:tgtEl>
                                        <p:attrNameLst>
                                          <p:attrName>style.visibility</p:attrName>
                                        </p:attrNameLst>
                                      </p:cBhvr>
                                      <p:to>
                                        <p:strVal val="visible"/>
                                      </p:to>
                                    </p:set>
                                    <p:animEffect transition="in" filter="fade">
                                      <p:cBhvr>
                                        <p:cTn id="92" dur="500"/>
                                        <p:tgtEl>
                                          <p:spTgt spid="10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03"/>
                                        </p:tgtEl>
                                        <p:attrNameLst>
                                          <p:attrName>style.visibility</p:attrName>
                                        </p:attrNameLst>
                                      </p:cBhvr>
                                      <p:to>
                                        <p:strVal val="visible"/>
                                      </p:to>
                                    </p:set>
                                    <p:animEffect transition="in" filter="fade">
                                      <p:cBhvr>
                                        <p:cTn id="95" dur="500"/>
                                        <p:tgtEl>
                                          <p:spTgt spid="10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04"/>
                                        </p:tgtEl>
                                        <p:attrNameLst>
                                          <p:attrName>style.visibility</p:attrName>
                                        </p:attrNameLst>
                                      </p:cBhvr>
                                      <p:to>
                                        <p:strVal val="visible"/>
                                      </p:to>
                                    </p:set>
                                    <p:animEffect transition="in" filter="fade">
                                      <p:cBhvr>
                                        <p:cTn id="98" dur="500"/>
                                        <p:tgtEl>
                                          <p:spTgt spid="10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05"/>
                                        </p:tgtEl>
                                        <p:attrNameLst>
                                          <p:attrName>style.visibility</p:attrName>
                                        </p:attrNameLst>
                                      </p:cBhvr>
                                      <p:to>
                                        <p:strVal val="visible"/>
                                      </p:to>
                                    </p:set>
                                    <p:animEffect transition="in" filter="fade">
                                      <p:cBhvr>
                                        <p:cTn id="10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animBg="1"/>
      <p:bldP spid="27" grpId="0" animBg="1"/>
      <p:bldP spid="82" grpId="0" animBg="1"/>
      <p:bldP spid="83" grpId="0" animBg="1"/>
      <p:bldP spid="84" grpId="0"/>
      <p:bldP spid="85" grpId="0"/>
      <p:bldP spid="86" grpId="0" animBg="1"/>
      <p:bldP spid="87" grpId="0" animBg="1"/>
      <p:bldP spid="88" grpId="0" animBg="1"/>
      <p:bldP spid="89" grpId="0" animBg="1"/>
      <p:bldP spid="90" grpId="0" animBg="1"/>
      <p:bldP spid="91" grpId="0" animBg="1"/>
      <p:bldP spid="93" grpId="0"/>
      <p:bldP spid="94" grpId="0"/>
      <p:bldP spid="95" grpId="0"/>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a:xfrm>
            <a:off x="342900" y="923925"/>
            <a:ext cx="8496300" cy="583909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400" kern="1200" baseline="0">
                <a:solidFill>
                  <a:schemeClr val="tx1"/>
                </a:solidFill>
                <a:latin typeface="Times New Roman" panose="02020603050405020304" pitchFamily="18"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0000"/>
              </a:lnSpc>
            </a:pPr>
            <a:r>
              <a:rPr lang="zh-CN" altLang="en-US" dirty="0" smtClean="0">
                <a:latin typeface="Times New Roman" panose="02020603050405020304" pitchFamily="18" charset="0"/>
              </a:rPr>
              <a:t>控制连接用于在两主机间</a:t>
            </a:r>
            <a:r>
              <a:rPr lang="zh-CN" altLang="en-US" dirty="0" smtClean="0">
                <a:solidFill>
                  <a:srgbClr val="FF0000"/>
                </a:solidFill>
                <a:latin typeface="Times New Roman" panose="02020603050405020304" pitchFamily="18" charset="0"/>
              </a:rPr>
              <a:t>传输控制信息</a:t>
            </a:r>
            <a:r>
              <a:rPr lang="zh-CN" altLang="en-US" dirty="0" smtClean="0">
                <a:latin typeface="Times New Roman" panose="02020603050405020304" pitchFamily="18" charset="0"/>
              </a:rPr>
              <a:t>。</a:t>
            </a:r>
          </a:p>
          <a:p>
            <a:pPr lvl="1">
              <a:lnSpc>
                <a:spcPct val="110000"/>
              </a:lnSpc>
            </a:pPr>
            <a:r>
              <a:rPr lang="en-US" altLang="zh-CN" dirty="0" smtClean="0">
                <a:latin typeface="Times New Roman" panose="02020603050405020304" pitchFamily="18" charset="0"/>
              </a:rPr>
              <a:t>FTP</a:t>
            </a:r>
            <a:r>
              <a:rPr lang="zh-CN" altLang="en-US" dirty="0" smtClean="0">
                <a:latin typeface="Times New Roman" panose="02020603050405020304" pitchFamily="18" charset="0"/>
              </a:rPr>
              <a:t>的客户机与服务器在</a:t>
            </a:r>
            <a:r>
              <a:rPr lang="en-US" altLang="zh-CN" dirty="0" smtClean="0">
                <a:solidFill>
                  <a:srgbClr val="FF0000"/>
                </a:solidFill>
                <a:latin typeface="Times New Roman" panose="02020603050405020304" pitchFamily="18" charset="0"/>
              </a:rPr>
              <a:t>21</a:t>
            </a:r>
            <a:r>
              <a:rPr lang="zh-CN" altLang="en-US" dirty="0" smtClean="0">
                <a:solidFill>
                  <a:srgbClr val="FF0000"/>
                </a:solidFill>
                <a:latin typeface="Times New Roman" panose="02020603050405020304" pitchFamily="18" charset="0"/>
              </a:rPr>
              <a:t>号端口</a:t>
            </a:r>
            <a:r>
              <a:rPr lang="zh-CN" altLang="en-US" dirty="0" smtClean="0">
                <a:latin typeface="Times New Roman" panose="02020603050405020304" pitchFamily="18" charset="0"/>
              </a:rPr>
              <a:t>上建立</a:t>
            </a:r>
            <a:r>
              <a:rPr lang="en-US" altLang="zh-CN" dirty="0" smtClean="0">
                <a:latin typeface="Times New Roman" panose="02020603050405020304" pitchFamily="18" charset="0"/>
              </a:rPr>
              <a:t>TCP</a:t>
            </a:r>
            <a:r>
              <a:rPr lang="zh-CN" altLang="en-US" dirty="0" smtClean="0">
                <a:latin typeface="Times New Roman" panose="02020603050405020304" pitchFamily="18" charset="0"/>
              </a:rPr>
              <a:t>连接，</a:t>
            </a:r>
            <a:r>
              <a:rPr lang="zh-CN" altLang="en-US" dirty="0" smtClean="0">
                <a:solidFill>
                  <a:srgbClr val="FF0000"/>
                </a:solidFill>
                <a:latin typeface="Times New Roman" panose="02020603050405020304" pitchFamily="18" charset="0"/>
              </a:rPr>
              <a:t>持续</a:t>
            </a:r>
            <a:r>
              <a:rPr lang="zh-CN" altLang="en-US" dirty="0" smtClean="0">
                <a:latin typeface="Times New Roman" panose="02020603050405020304" pitchFamily="18" charset="0"/>
              </a:rPr>
              <a:t>连接</a:t>
            </a:r>
            <a:r>
              <a:rPr lang="zh-CN" altLang="en-US" dirty="0" smtClean="0">
                <a:latin typeface="Times New Roman" panose="02020603050405020304" pitchFamily="18" charset="0"/>
              </a:rPr>
              <a:t>。</a:t>
            </a:r>
          </a:p>
          <a:p>
            <a:pPr lvl="1">
              <a:lnSpc>
                <a:spcPct val="110000"/>
              </a:lnSpc>
            </a:pPr>
            <a:r>
              <a:rPr lang="en-US" altLang="zh-CN" dirty="0" smtClean="0">
                <a:latin typeface="Times New Roman" panose="02020603050405020304" pitchFamily="18" charset="0"/>
              </a:rPr>
              <a:t>FTP</a:t>
            </a:r>
            <a:r>
              <a:rPr lang="zh-CN" altLang="en-US" dirty="0" smtClean="0">
                <a:latin typeface="Times New Roman" panose="02020603050405020304" pitchFamily="18" charset="0"/>
              </a:rPr>
              <a:t>的客户机通过该连接发送用户标识和口令、改变远程目录的命令。</a:t>
            </a:r>
            <a:endParaRPr lang="en-US" altLang="zh-CN" dirty="0" smtClean="0">
              <a:latin typeface="Times New Roman" panose="02020603050405020304" pitchFamily="18" charset="0"/>
            </a:endParaRPr>
          </a:p>
          <a:p>
            <a:pPr>
              <a:lnSpc>
                <a:spcPct val="125000"/>
              </a:lnSpc>
            </a:pPr>
            <a:r>
              <a:rPr lang="zh-CN" altLang="en-US" dirty="0" smtClean="0">
                <a:latin typeface="Times New Roman" panose="02020603050405020304" pitchFamily="18" charset="0"/>
              </a:rPr>
              <a:t>数据连接用于</a:t>
            </a:r>
            <a:r>
              <a:rPr lang="zh-CN" altLang="en-US" dirty="0">
                <a:latin typeface="Times New Roman" panose="02020603050405020304" pitchFamily="18" charset="0"/>
              </a:rPr>
              <a:t>在两主机间</a:t>
            </a:r>
            <a:r>
              <a:rPr lang="zh-CN" altLang="en-US" dirty="0" smtClean="0">
                <a:solidFill>
                  <a:srgbClr val="FF0000"/>
                </a:solidFill>
                <a:latin typeface="Times New Roman" panose="02020603050405020304" pitchFamily="18" charset="0"/>
              </a:rPr>
              <a:t>传输</a:t>
            </a:r>
            <a:r>
              <a:rPr lang="zh-CN" altLang="en-US" dirty="0">
                <a:solidFill>
                  <a:srgbClr val="FF0000"/>
                </a:solidFill>
                <a:latin typeface="Times New Roman" panose="02020603050405020304" pitchFamily="18" charset="0"/>
              </a:rPr>
              <a:t>文件</a:t>
            </a:r>
            <a:r>
              <a:rPr lang="zh-CN" altLang="en-US" dirty="0">
                <a:latin typeface="Times New Roman" panose="02020603050405020304" pitchFamily="18" charset="0"/>
              </a:rPr>
              <a:t>。</a:t>
            </a:r>
          </a:p>
          <a:p>
            <a:pPr lvl="1">
              <a:lnSpc>
                <a:spcPct val="125000"/>
              </a:lnSpc>
            </a:pPr>
            <a:r>
              <a:rPr lang="zh-CN" altLang="en-US" dirty="0" smtClean="0"/>
              <a:t>当</a:t>
            </a:r>
            <a:r>
              <a:rPr lang="zh-CN" altLang="en-US" dirty="0"/>
              <a:t>服务器收到一个文件传输的命令</a:t>
            </a:r>
            <a:r>
              <a:rPr lang="zh-CN" altLang="en-US" dirty="0" smtClean="0"/>
              <a:t>后，</a:t>
            </a:r>
            <a:r>
              <a:rPr lang="zh-CN" altLang="en-US" dirty="0">
                <a:solidFill>
                  <a:srgbClr val="FF0000"/>
                </a:solidFill>
              </a:rPr>
              <a:t>在</a:t>
            </a:r>
            <a:r>
              <a:rPr lang="en-US" altLang="zh-CN" dirty="0">
                <a:solidFill>
                  <a:srgbClr val="FF0000"/>
                </a:solidFill>
              </a:rPr>
              <a:t>20</a:t>
            </a:r>
            <a:r>
              <a:rPr lang="zh-CN" altLang="en-US" dirty="0">
                <a:solidFill>
                  <a:srgbClr val="FF0000"/>
                </a:solidFill>
              </a:rPr>
              <a:t>端口</a:t>
            </a:r>
            <a:r>
              <a:rPr lang="zh-CN" altLang="en-US" dirty="0"/>
              <a:t>发起一个到客户机</a:t>
            </a:r>
            <a:r>
              <a:rPr lang="zh-CN" altLang="en-US" dirty="0" smtClean="0"/>
              <a:t>的</a:t>
            </a:r>
            <a:r>
              <a:rPr lang="en-US" altLang="zh-CN" dirty="0" smtClean="0"/>
              <a:t>TCP</a:t>
            </a:r>
            <a:r>
              <a:rPr lang="zh-CN" altLang="en-US" dirty="0" smtClean="0"/>
              <a:t>连接，</a:t>
            </a:r>
            <a:r>
              <a:rPr lang="zh-CN" altLang="en-US" dirty="0" smtClean="0">
                <a:solidFill>
                  <a:srgbClr val="FF0000"/>
                </a:solidFill>
              </a:rPr>
              <a:t>非</a:t>
            </a:r>
            <a:r>
              <a:rPr lang="zh-CN" altLang="en-US" dirty="0" smtClean="0">
                <a:solidFill>
                  <a:srgbClr val="FF0000"/>
                </a:solidFill>
              </a:rPr>
              <a:t>持</a:t>
            </a:r>
            <a:r>
              <a:rPr lang="zh-CN" altLang="en-US" dirty="0">
                <a:solidFill>
                  <a:srgbClr val="FF0000"/>
                </a:solidFill>
              </a:rPr>
              <a:t>续</a:t>
            </a:r>
            <a:r>
              <a:rPr lang="zh-CN" altLang="en-US" dirty="0" smtClean="0"/>
              <a:t>连接</a:t>
            </a:r>
            <a:r>
              <a:rPr lang="zh-CN" altLang="en-US" dirty="0" smtClean="0"/>
              <a:t>。</a:t>
            </a:r>
            <a:endParaRPr lang="zh-CN" altLang="en-US" dirty="0"/>
          </a:p>
          <a:p>
            <a:pPr lvl="1">
              <a:lnSpc>
                <a:spcPct val="125000"/>
              </a:lnSpc>
            </a:pPr>
            <a:r>
              <a:rPr lang="zh-CN" altLang="en-US" dirty="0" smtClean="0"/>
              <a:t>在</a:t>
            </a:r>
            <a:r>
              <a:rPr lang="zh-CN" altLang="en-US" dirty="0"/>
              <a:t>该数据连接上传送一个文件并关闭连接。</a:t>
            </a:r>
          </a:p>
          <a:p>
            <a:pPr>
              <a:lnSpc>
                <a:spcPct val="110000"/>
              </a:lnSpc>
            </a:pPr>
            <a:endParaRPr lang="zh-CN" altLang="en-US" sz="2400" dirty="0">
              <a:latin typeface="Times New Roman" panose="02020603050405020304" pitchFamily="18" charset="0"/>
            </a:endParaRPr>
          </a:p>
        </p:txBody>
      </p:sp>
      <p:sp>
        <p:nvSpPr>
          <p:cNvPr id="5" name="Rectangle 2"/>
          <p:cNvSpPr>
            <a:spLocks noGrp="1" noChangeArrowheads="1"/>
          </p:cNvSpPr>
          <p:nvPr>
            <p:ph type="title"/>
          </p:nvPr>
        </p:nvSpPr>
        <p:spPr>
          <a:xfrm>
            <a:off x="342900" y="0"/>
            <a:ext cx="8496300" cy="779463"/>
          </a:xfrm>
        </p:spPr>
        <p:txBody>
          <a:bodyPr>
            <a:normAutofit/>
          </a:bodyPr>
          <a:lstStyle/>
          <a:p>
            <a:r>
              <a:rPr lang="en-US" altLang="zh-CN" dirty="0" smtClean="0">
                <a:ea typeface="+mn-ea"/>
              </a:rPr>
              <a:t>2.5 FTP</a:t>
            </a:r>
            <a:r>
              <a:rPr lang="zh-CN" altLang="en-US" dirty="0" smtClean="0">
                <a:ea typeface="+mn-ea"/>
              </a:rPr>
              <a:t>文件传输协议</a:t>
            </a:r>
            <a:endParaRPr lang="zh-CN" altLang="en-US" dirty="0">
              <a:ea typeface="+mn-ea"/>
            </a:endParaRPr>
          </a:p>
        </p:txBody>
      </p:sp>
    </p:spTree>
    <p:extLst>
      <p:ext uri="{BB962C8B-B14F-4D97-AF65-F5344CB8AC3E}">
        <p14:creationId xmlns:p14="http://schemas.microsoft.com/office/powerpoint/2010/main" val="318720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up)">
                                      <p:cBhvr>
                                        <p:cTn id="11" dur="500"/>
                                        <p:tgtEl>
                                          <p:spTgt spid="4">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up)">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50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up)">
                                      <p:cBhvr>
                                        <p:cTn id="20" dur="500"/>
                                        <p:tgtEl>
                                          <p:spTgt spid="4">
                                            <p:txEl>
                                              <p:pRg st="3" end="3"/>
                                            </p:txEl>
                                          </p:spTgt>
                                        </p:tgtEl>
                                      </p:cBhvr>
                                    </p:animEffect>
                                  </p:childTnLst>
                                </p:cTn>
                              </p:par>
                            </p:childTnLst>
                          </p:cTn>
                        </p:par>
                        <p:par>
                          <p:cTn id="21" fill="hold">
                            <p:stCondLst>
                              <p:cond delay="1000"/>
                            </p:stCondLst>
                            <p:childTnLst>
                              <p:par>
                                <p:cTn id="22" presetID="22" presetClass="entr" presetSubtype="1" fill="hold" nodeType="afterEffect">
                                  <p:stCondLst>
                                    <p:cond delay="50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wipe(up)">
                                      <p:cBhvr>
                                        <p:cTn id="24" dur="500"/>
                                        <p:tgtEl>
                                          <p:spTgt spid="4">
                                            <p:txEl>
                                              <p:pRg st="4" end="4"/>
                                            </p:txEl>
                                          </p:spTgt>
                                        </p:tgtEl>
                                      </p:cBhvr>
                                    </p:animEffect>
                                  </p:childTnLst>
                                </p:cTn>
                              </p:par>
                            </p:childTnLst>
                          </p:cTn>
                        </p:par>
                        <p:par>
                          <p:cTn id="25" fill="hold">
                            <p:stCondLst>
                              <p:cond delay="2000"/>
                            </p:stCondLst>
                            <p:childTnLst>
                              <p:par>
                                <p:cTn id="26" presetID="22" presetClass="entr" presetSubtype="1" fill="hold" nodeType="afterEffect">
                                  <p:stCondLst>
                                    <p:cond delay="50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wipe(up)">
                                      <p:cBhvr>
                                        <p:cTn id="2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29890A3-59C8-4762-BCFC-A66FC12D3C3B}" type="slidenum">
              <a:rPr lang="zh-CN" altLang="en-US"/>
              <a:pPr/>
              <a:t>55</a:t>
            </a:fld>
            <a:endParaRPr lang="en-US" altLang="zh-CN"/>
          </a:p>
        </p:txBody>
      </p:sp>
      <p:sp>
        <p:nvSpPr>
          <p:cNvPr id="446467" name="Rectangle 3"/>
          <p:cNvSpPr>
            <a:spLocks noGrp="1" noChangeArrowheads="1"/>
          </p:cNvSpPr>
          <p:nvPr>
            <p:ph type="body" idx="1"/>
          </p:nvPr>
        </p:nvSpPr>
        <p:spPr>
          <a:xfrm>
            <a:off x="330200" y="1000125"/>
            <a:ext cx="8483600" cy="5176838"/>
          </a:xfrm>
        </p:spPr>
        <p:txBody>
          <a:bodyPr>
            <a:normAutofit/>
          </a:bodyPr>
          <a:lstStyle/>
          <a:p>
            <a:pPr>
              <a:lnSpc>
                <a:spcPct val="115000"/>
              </a:lnSpc>
            </a:pPr>
            <a:r>
              <a:rPr lang="en-US" altLang="zh-CN" sz="2800" dirty="0" smtClean="0">
                <a:latin typeface="Times New Roman" panose="02020603050405020304" pitchFamily="18" charset="0"/>
              </a:rPr>
              <a:t>FTP</a:t>
            </a:r>
            <a:r>
              <a:rPr lang="zh-CN" altLang="en-US" sz="2800" dirty="0" smtClean="0">
                <a:latin typeface="Times New Roman" panose="02020603050405020304" pitchFamily="18" charset="0"/>
              </a:rPr>
              <a:t>与</a:t>
            </a:r>
            <a:r>
              <a:rPr lang="en-US" altLang="zh-CN" sz="2800" dirty="0" smtClean="0">
                <a:latin typeface="Times New Roman" panose="02020603050405020304" pitchFamily="18" charset="0"/>
              </a:rPr>
              <a:t>HTTP</a:t>
            </a:r>
            <a:r>
              <a:rPr lang="zh-CN" altLang="en-US" sz="2800" dirty="0" smtClean="0">
                <a:latin typeface="Times New Roman" panose="02020603050405020304" pitchFamily="18" charset="0"/>
              </a:rPr>
              <a:t>都是</a:t>
            </a:r>
            <a:r>
              <a:rPr lang="zh-CN" altLang="en-US" sz="2800" dirty="0">
                <a:latin typeface="Times New Roman" panose="02020603050405020304" pitchFamily="18" charset="0"/>
              </a:rPr>
              <a:t>文件传输协议</a:t>
            </a:r>
            <a:r>
              <a:rPr lang="zh-CN" altLang="en-US" sz="2800" dirty="0" smtClean="0">
                <a:latin typeface="Times New Roman" panose="02020603050405020304" pitchFamily="18" charset="0"/>
              </a:rPr>
              <a:t>，</a:t>
            </a:r>
            <a:r>
              <a:rPr lang="zh-CN" altLang="en-US" sz="2800" dirty="0">
                <a:latin typeface="Times New Roman" panose="02020603050405020304" pitchFamily="18" charset="0"/>
              </a:rPr>
              <a:t>都</a:t>
            </a:r>
            <a:r>
              <a:rPr lang="zh-CN" altLang="en-US" sz="2800" dirty="0" smtClean="0">
                <a:latin typeface="Times New Roman" panose="02020603050405020304" pitchFamily="18" charset="0"/>
              </a:rPr>
              <a:t>运行</a:t>
            </a:r>
            <a:r>
              <a:rPr lang="zh-CN" altLang="en-US" sz="2800" dirty="0">
                <a:latin typeface="Times New Roman" panose="02020603050405020304" pitchFamily="18" charset="0"/>
              </a:rPr>
              <a:t>在</a:t>
            </a:r>
            <a:r>
              <a:rPr lang="en-US" altLang="zh-CN" sz="2800" dirty="0">
                <a:latin typeface="Times New Roman" panose="02020603050405020304" pitchFamily="18" charset="0"/>
              </a:rPr>
              <a:t>TCP</a:t>
            </a:r>
            <a:r>
              <a:rPr lang="zh-CN" altLang="en-US" sz="2800" dirty="0">
                <a:latin typeface="Times New Roman" panose="02020603050405020304" pitchFamily="18" charset="0"/>
              </a:rPr>
              <a:t>上。</a:t>
            </a:r>
            <a:endParaRPr lang="en-US" altLang="zh-CN" sz="2800" dirty="0" smtClean="0">
              <a:latin typeface="Times New Roman" panose="02020603050405020304" pitchFamily="18" charset="0"/>
            </a:endParaRPr>
          </a:p>
          <a:p>
            <a:pPr>
              <a:lnSpc>
                <a:spcPct val="115000"/>
              </a:lnSpc>
              <a:buFont typeface="Wingdings" panose="05000000000000000000" pitchFamily="2" charset="2"/>
              <a:buChar char="Ø"/>
            </a:pPr>
            <a:r>
              <a:rPr lang="en-US" altLang="zh-CN" sz="2800" dirty="0" smtClean="0">
                <a:latin typeface="Times New Roman" panose="02020603050405020304" pitchFamily="18" charset="0"/>
              </a:rPr>
              <a:t>FTP</a:t>
            </a:r>
            <a:r>
              <a:rPr lang="zh-CN" altLang="en-US" sz="2800" dirty="0" smtClean="0">
                <a:latin typeface="Times New Roman" panose="02020603050405020304" pitchFamily="18" charset="0"/>
              </a:rPr>
              <a:t>是</a:t>
            </a:r>
            <a:r>
              <a:rPr lang="zh-CN" altLang="en-US" sz="2800" dirty="0">
                <a:solidFill>
                  <a:srgbClr val="FF0000"/>
                </a:solidFill>
                <a:latin typeface="Times New Roman" panose="02020603050405020304" pitchFamily="18" charset="0"/>
              </a:rPr>
              <a:t>带外</a:t>
            </a:r>
            <a:r>
              <a:rPr lang="zh-CN" altLang="en-US" sz="2800" dirty="0" smtClean="0">
                <a:latin typeface="Times New Roman" panose="02020603050405020304" pitchFamily="18" charset="0"/>
              </a:rPr>
              <a:t>传送</a:t>
            </a:r>
            <a:r>
              <a:rPr lang="en-US" altLang="zh-CN" sz="2800" dirty="0" smtClean="0">
                <a:latin typeface="Times New Roman" panose="02020603050405020304" pitchFamily="18" charset="0"/>
              </a:rPr>
              <a:t>(out-of-band) </a:t>
            </a:r>
            <a:r>
              <a:rPr lang="zh-CN" altLang="en-US" sz="2800" dirty="0" smtClean="0">
                <a:latin typeface="Times New Roman" panose="02020603050405020304" pitchFamily="18" charset="0"/>
              </a:rPr>
              <a:t>：控制</a:t>
            </a:r>
            <a:r>
              <a:rPr lang="en-US" altLang="zh-CN" sz="2800" dirty="0" smtClean="0">
                <a:latin typeface="Times New Roman" panose="02020603050405020304" pitchFamily="18" charset="0"/>
              </a:rPr>
              <a:t>/</a:t>
            </a:r>
            <a:r>
              <a:rPr lang="zh-CN" altLang="en-US" sz="2800" dirty="0">
                <a:latin typeface="Times New Roman" panose="02020603050405020304" pitchFamily="18" charset="0"/>
              </a:rPr>
              <a:t>数据使用分离</a:t>
            </a:r>
            <a:r>
              <a:rPr lang="zh-CN" altLang="en-US" sz="2800" dirty="0" smtClean="0">
                <a:latin typeface="Times New Roman" panose="02020603050405020304" pitchFamily="18" charset="0"/>
              </a:rPr>
              <a:t>的独立连接</a:t>
            </a:r>
            <a:r>
              <a:rPr lang="zh-CN" altLang="en-US" sz="2800" dirty="0">
                <a:latin typeface="Times New Roman" panose="02020603050405020304" pitchFamily="18" charset="0"/>
              </a:rPr>
              <a:t>；</a:t>
            </a:r>
          </a:p>
          <a:p>
            <a:pPr>
              <a:lnSpc>
                <a:spcPct val="115000"/>
              </a:lnSpc>
              <a:buFont typeface="Wingdings" panose="05000000000000000000" pitchFamily="2" charset="2"/>
              <a:buChar char="Ø"/>
            </a:pPr>
            <a:r>
              <a:rPr lang="en-US" altLang="zh-CN" sz="2800" dirty="0" smtClean="0">
                <a:latin typeface="Times New Roman" panose="02020603050405020304" pitchFamily="18" charset="0"/>
              </a:rPr>
              <a:t>HTTP</a:t>
            </a:r>
            <a:r>
              <a:rPr lang="zh-CN" altLang="en-US" sz="2800" dirty="0" smtClean="0">
                <a:latin typeface="Times New Roman" panose="02020603050405020304" pitchFamily="18" charset="0"/>
              </a:rPr>
              <a:t>是</a:t>
            </a:r>
            <a:r>
              <a:rPr lang="zh-CN" altLang="en-US" sz="2800" dirty="0">
                <a:solidFill>
                  <a:srgbClr val="FF0000"/>
                </a:solidFill>
                <a:latin typeface="Times New Roman" panose="02020603050405020304" pitchFamily="18" charset="0"/>
              </a:rPr>
              <a:t>带内</a:t>
            </a:r>
            <a:r>
              <a:rPr lang="zh-CN" altLang="en-US" sz="2800" dirty="0">
                <a:latin typeface="Times New Roman" panose="02020603050405020304" pitchFamily="18" charset="0"/>
              </a:rPr>
              <a:t>传输</a:t>
            </a:r>
            <a:r>
              <a:rPr lang="en-US" altLang="zh-CN" sz="2800" dirty="0">
                <a:latin typeface="Times New Roman" panose="02020603050405020304" pitchFamily="18" charset="0"/>
              </a:rPr>
              <a:t>(in-band</a:t>
            </a:r>
            <a:r>
              <a:rPr lang="en-US" altLang="zh-CN" sz="2800" dirty="0" smtClean="0">
                <a:latin typeface="Times New Roman" panose="02020603050405020304" pitchFamily="18" charset="0"/>
              </a:rPr>
              <a:t>)</a:t>
            </a:r>
            <a:r>
              <a:rPr lang="zh-CN" altLang="en-US" sz="2800" dirty="0" smtClean="0">
                <a:latin typeface="Times New Roman" panose="02020603050405020304" pitchFamily="18" charset="0"/>
              </a:rPr>
              <a:t>：请求</a:t>
            </a:r>
            <a:r>
              <a:rPr lang="zh-CN" altLang="en-US" sz="2800" dirty="0">
                <a:latin typeface="Times New Roman" panose="02020603050405020304" pitchFamily="18" charset="0"/>
              </a:rPr>
              <a:t>和</a:t>
            </a:r>
            <a:r>
              <a:rPr lang="zh-CN" altLang="en-US" sz="2800" dirty="0" smtClean="0">
                <a:latin typeface="Times New Roman" panose="02020603050405020304" pitchFamily="18" charset="0"/>
              </a:rPr>
              <a:t>响应的控制信息都是</a:t>
            </a:r>
            <a:r>
              <a:rPr lang="zh-CN" altLang="en-US" sz="2800" dirty="0">
                <a:latin typeface="Times New Roman" panose="02020603050405020304" pitchFamily="18" charset="0"/>
              </a:rPr>
              <a:t>在传输文件的</a:t>
            </a:r>
            <a:r>
              <a:rPr lang="en-US" altLang="zh-CN" sz="2800" dirty="0">
                <a:latin typeface="Times New Roman" panose="02020603050405020304" pitchFamily="18" charset="0"/>
              </a:rPr>
              <a:t>TCP</a:t>
            </a:r>
            <a:r>
              <a:rPr lang="zh-CN" altLang="en-US" sz="2800" dirty="0">
                <a:latin typeface="Times New Roman" panose="02020603050405020304" pitchFamily="18" charset="0"/>
              </a:rPr>
              <a:t>连接中发送。</a:t>
            </a:r>
            <a:endParaRPr lang="zh-CN" altLang="en-US" sz="2800" dirty="0">
              <a:latin typeface="Times New Roman" panose="02020603050405020304" pitchFamily="18" charset="0"/>
              <a:sym typeface="Wingdings" panose="05000000000000000000" pitchFamily="2" charset="2"/>
            </a:endParaRPr>
          </a:p>
          <a:p>
            <a:pPr>
              <a:lnSpc>
                <a:spcPct val="115000"/>
              </a:lnSpc>
              <a:buFont typeface="Wingdings" panose="05000000000000000000" pitchFamily="2" charset="2"/>
              <a:buChar char="Ø"/>
            </a:pPr>
            <a:r>
              <a:rPr lang="en-US" altLang="zh-CN" sz="2800" dirty="0" smtClean="0">
                <a:latin typeface="Times New Roman" panose="02020603050405020304" pitchFamily="18" charset="0"/>
              </a:rPr>
              <a:t>FTP</a:t>
            </a:r>
            <a:r>
              <a:rPr lang="zh-CN" altLang="en-US" sz="2800" dirty="0">
                <a:latin typeface="Times New Roman" panose="02020603050405020304" pitchFamily="18" charset="0"/>
              </a:rPr>
              <a:t>协议是</a:t>
            </a:r>
            <a:r>
              <a:rPr lang="zh-CN" altLang="en-US" sz="2800" dirty="0">
                <a:solidFill>
                  <a:srgbClr val="FF0000"/>
                </a:solidFill>
                <a:latin typeface="Times New Roman" panose="02020603050405020304" pitchFamily="18" charset="0"/>
              </a:rPr>
              <a:t>有状态</a:t>
            </a:r>
            <a:r>
              <a:rPr lang="zh-CN" altLang="en-US" sz="2800" dirty="0">
                <a:latin typeface="Times New Roman" panose="02020603050405020304" pitchFamily="18" charset="0"/>
              </a:rPr>
              <a:t>的</a:t>
            </a:r>
            <a:r>
              <a:rPr lang="zh-CN" altLang="en-US" sz="2800" dirty="0" smtClean="0">
                <a:latin typeface="Times New Roman" panose="02020603050405020304" pitchFamily="18" charset="0"/>
              </a:rPr>
              <a:t>：</a:t>
            </a:r>
            <a:r>
              <a:rPr lang="en-US" altLang="zh-CN" sz="2800" dirty="0" smtClean="0">
                <a:latin typeface="Times New Roman" panose="02020603050405020304" pitchFamily="18" charset="0"/>
              </a:rPr>
              <a:t>FTP</a:t>
            </a:r>
            <a:r>
              <a:rPr lang="zh-CN" altLang="en-US" sz="2800" dirty="0">
                <a:latin typeface="Times New Roman" panose="02020603050405020304" pitchFamily="18" charset="0"/>
              </a:rPr>
              <a:t>服务器对每个活动用户会话的状态进行追踪，并保留；限制同时会话的总数</a:t>
            </a:r>
            <a:r>
              <a:rPr lang="zh-CN" altLang="en-US" sz="2800" dirty="0" smtClean="0">
                <a:latin typeface="Times New Roman" panose="02020603050405020304" pitchFamily="18" charset="0"/>
              </a:rPr>
              <a:t>。</a:t>
            </a:r>
            <a:endParaRPr lang="en-US" altLang="zh-CN" sz="2800" dirty="0" smtClean="0">
              <a:latin typeface="Times New Roman" panose="02020603050405020304" pitchFamily="18" charset="0"/>
            </a:endParaRPr>
          </a:p>
          <a:p>
            <a:pPr>
              <a:lnSpc>
                <a:spcPct val="115000"/>
              </a:lnSpc>
              <a:buFont typeface="Wingdings" panose="05000000000000000000" pitchFamily="2" charset="2"/>
              <a:buChar char="Ø"/>
            </a:pPr>
            <a:r>
              <a:rPr lang="en-US" altLang="zh-CN" sz="2800" dirty="0" smtClean="0">
                <a:latin typeface="Times New Roman" panose="02020603050405020304" pitchFamily="18" charset="0"/>
              </a:rPr>
              <a:t>HTTP</a:t>
            </a:r>
            <a:r>
              <a:rPr lang="zh-CN" altLang="en-US" sz="2800" dirty="0">
                <a:latin typeface="Times New Roman" panose="02020603050405020304" pitchFamily="18" charset="0"/>
              </a:rPr>
              <a:t>协议是</a:t>
            </a:r>
            <a:r>
              <a:rPr lang="zh-CN" altLang="en-US" sz="2800" dirty="0">
                <a:solidFill>
                  <a:srgbClr val="FF0000"/>
                </a:solidFill>
                <a:latin typeface="Times New Roman" panose="02020603050405020304" pitchFamily="18" charset="0"/>
              </a:rPr>
              <a:t>无状态</a:t>
            </a:r>
            <a:r>
              <a:rPr lang="zh-CN" altLang="en-US" sz="2800" dirty="0" smtClean="0">
                <a:latin typeface="Times New Roman" panose="02020603050405020304" pitchFamily="18" charset="0"/>
              </a:rPr>
              <a:t>的：不对</a:t>
            </a:r>
            <a:r>
              <a:rPr lang="zh-CN" altLang="en-US" sz="2800" dirty="0">
                <a:latin typeface="Times New Roman" panose="02020603050405020304" pitchFamily="18" charset="0"/>
              </a:rPr>
              <a:t>用户状态进行追踪。</a:t>
            </a:r>
          </a:p>
        </p:txBody>
      </p:sp>
      <p:sp>
        <p:nvSpPr>
          <p:cNvPr id="6" name="Rectangle 2"/>
          <p:cNvSpPr>
            <a:spLocks noGrp="1" noChangeArrowheads="1"/>
          </p:cNvSpPr>
          <p:nvPr>
            <p:ph type="title"/>
          </p:nvPr>
        </p:nvSpPr>
        <p:spPr>
          <a:xfrm>
            <a:off x="342900" y="0"/>
            <a:ext cx="8496300" cy="779463"/>
          </a:xfrm>
        </p:spPr>
        <p:txBody>
          <a:bodyPr>
            <a:normAutofit/>
          </a:bodyPr>
          <a:lstStyle/>
          <a:p>
            <a:r>
              <a:rPr lang="en-US" altLang="zh-CN" dirty="0" smtClean="0">
                <a:ea typeface="+mn-ea"/>
              </a:rPr>
              <a:t>2.5 FTP</a:t>
            </a:r>
            <a:r>
              <a:rPr lang="zh-CN" altLang="en-US" dirty="0">
                <a:ea typeface="+mn-ea"/>
              </a:rPr>
              <a:t>与</a:t>
            </a:r>
            <a:r>
              <a:rPr lang="en-US" altLang="zh-CN" dirty="0">
                <a:ea typeface="+mn-ea"/>
              </a:rPr>
              <a:t>HTTP</a:t>
            </a:r>
            <a:r>
              <a:rPr lang="zh-CN" altLang="en-US" dirty="0">
                <a:ea typeface="+mn-ea"/>
              </a:rPr>
              <a:t>比较 </a:t>
            </a:r>
          </a:p>
        </p:txBody>
      </p:sp>
    </p:spTree>
    <p:extLst>
      <p:ext uri="{BB962C8B-B14F-4D97-AF65-F5344CB8AC3E}">
        <p14:creationId xmlns:p14="http://schemas.microsoft.com/office/powerpoint/2010/main" val="2383364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446467">
                                            <p:txEl>
                                              <p:pRg st="0" end="0"/>
                                            </p:txEl>
                                          </p:spTgt>
                                        </p:tgtEl>
                                        <p:attrNameLst>
                                          <p:attrName>style.visibility</p:attrName>
                                        </p:attrNameLst>
                                      </p:cBhvr>
                                      <p:to>
                                        <p:strVal val="visible"/>
                                      </p:to>
                                    </p:set>
                                    <p:animEffect transition="in" filter="wipe(left)">
                                      <p:cBhvr>
                                        <p:cTn id="7" dur="1000"/>
                                        <p:tgtEl>
                                          <p:spTgt spid="446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500"/>
                                  </p:stCondLst>
                                  <p:childTnLst>
                                    <p:set>
                                      <p:cBhvr>
                                        <p:cTn id="11" dur="1" fill="hold">
                                          <p:stCondLst>
                                            <p:cond delay="0"/>
                                          </p:stCondLst>
                                        </p:cTn>
                                        <p:tgtEl>
                                          <p:spTgt spid="446467">
                                            <p:txEl>
                                              <p:pRg st="1" end="1"/>
                                            </p:txEl>
                                          </p:spTgt>
                                        </p:tgtEl>
                                        <p:attrNameLst>
                                          <p:attrName>style.visibility</p:attrName>
                                        </p:attrNameLst>
                                      </p:cBhvr>
                                      <p:to>
                                        <p:strVal val="visible"/>
                                      </p:to>
                                    </p:set>
                                    <p:animEffect transition="in" filter="wipe(up)">
                                      <p:cBhvr>
                                        <p:cTn id="12" dur="500"/>
                                        <p:tgtEl>
                                          <p:spTgt spid="446467">
                                            <p:txEl>
                                              <p:pRg st="1" end="1"/>
                                            </p:txEl>
                                          </p:spTgt>
                                        </p:tgtEl>
                                      </p:cBhvr>
                                    </p:animEffect>
                                  </p:childTnLst>
                                </p:cTn>
                              </p:par>
                            </p:childTnLst>
                          </p:cTn>
                        </p:par>
                        <p:par>
                          <p:cTn id="13" fill="hold">
                            <p:stCondLst>
                              <p:cond delay="1000"/>
                            </p:stCondLst>
                            <p:childTnLst>
                              <p:par>
                                <p:cTn id="14" presetID="22" presetClass="entr" presetSubtype="1" fill="hold" nodeType="afterEffect">
                                  <p:stCondLst>
                                    <p:cond delay="500"/>
                                  </p:stCondLst>
                                  <p:childTnLst>
                                    <p:set>
                                      <p:cBhvr>
                                        <p:cTn id="15" dur="1" fill="hold">
                                          <p:stCondLst>
                                            <p:cond delay="0"/>
                                          </p:stCondLst>
                                        </p:cTn>
                                        <p:tgtEl>
                                          <p:spTgt spid="446467">
                                            <p:txEl>
                                              <p:pRg st="2" end="2"/>
                                            </p:txEl>
                                          </p:spTgt>
                                        </p:tgtEl>
                                        <p:attrNameLst>
                                          <p:attrName>style.visibility</p:attrName>
                                        </p:attrNameLst>
                                      </p:cBhvr>
                                      <p:to>
                                        <p:strVal val="visible"/>
                                      </p:to>
                                    </p:set>
                                    <p:animEffect transition="in" filter="wipe(up)">
                                      <p:cBhvr>
                                        <p:cTn id="16" dur="500"/>
                                        <p:tgtEl>
                                          <p:spTgt spid="44646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500"/>
                                  </p:stCondLst>
                                  <p:childTnLst>
                                    <p:set>
                                      <p:cBhvr>
                                        <p:cTn id="20" dur="1" fill="hold">
                                          <p:stCondLst>
                                            <p:cond delay="0"/>
                                          </p:stCondLst>
                                        </p:cTn>
                                        <p:tgtEl>
                                          <p:spTgt spid="446467">
                                            <p:txEl>
                                              <p:pRg st="3" end="3"/>
                                            </p:txEl>
                                          </p:spTgt>
                                        </p:tgtEl>
                                        <p:attrNameLst>
                                          <p:attrName>style.visibility</p:attrName>
                                        </p:attrNameLst>
                                      </p:cBhvr>
                                      <p:to>
                                        <p:strVal val="visible"/>
                                      </p:to>
                                    </p:set>
                                    <p:animEffect transition="in" filter="wipe(up)">
                                      <p:cBhvr>
                                        <p:cTn id="21" dur="500"/>
                                        <p:tgtEl>
                                          <p:spTgt spid="446467">
                                            <p:txEl>
                                              <p:pRg st="3" end="3"/>
                                            </p:txEl>
                                          </p:spTgt>
                                        </p:tgtEl>
                                      </p:cBhvr>
                                    </p:animEffect>
                                  </p:childTnLst>
                                </p:cTn>
                              </p:par>
                            </p:childTnLst>
                          </p:cTn>
                        </p:par>
                        <p:par>
                          <p:cTn id="22" fill="hold">
                            <p:stCondLst>
                              <p:cond delay="1000"/>
                            </p:stCondLst>
                            <p:childTnLst>
                              <p:par>
                                <p:cTn id="23" presetID="22" presetClass="entr" presetSubtype="1" fill="hold" nodeType="afterEffect">
                                  <p:stCondLst>
                                    <p:cond delay="500"/>
                                  </p:stCondLst>
                                  <p:childTnLst>
                                    <p:set>
                                      <p:cBhvr>
                                        <p:cTn id="24" dur="1" fill="hold">
                                          <p:stCondLst>
                                            <p:cond delay="0"/>
                                          </p:stCondLst>
                                        </p:cTn>
                                        <p:tgtEl>
                                          <p:spTgt spid="446467">
                                            <p:txEl>
                                              <p:pRg st="4" end="4"/>
                                            </p:txEl>
                                          </p:spTgt>
                                        </p:tgtEl>
                                        <p:attrNameLst>
                                          <p:attrName>style.visibility</p:attrName>
                                        </p:attrNameLst>
                                      </p:cBhvr>
                                      <p:to>
                                        <p:strVal val="visible"/>
                                      </p:to>
                                    </p:set>
                                    <p:animEffect transition="in" filter="wipe(up)">
                                      <p:cBhvr>
                                        <p:cTn id="25" dur="500"/>
                                        <p:tgtEl>
                                          <p:spTgt spid="446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4738" name="Object 383"/>
          <p:cNvGraphicFramePr>
            <a:graphicFrameLocks noChangeAspect="1"/>
          </p:cNvGraphicFramePr>
          <p:nvPr>
            <p:extLst>
              <p:ext uri="{D42A27DB-BD31-4B8C-83A1-F6EECF244321}">
                <p14:modId xmlns:p14="http://schemas.microsoft.com/office/powerpoint/2010/main" val="149891789"/>
              </p:ext>
            </p:extLst>
          </p:nvPr>
        </p:nvGraphicFramePr>
        <p:xfrm>
          <a:off x="3441149" y="1822341"/>
          <a:ext cx="2519363" cy="1329104"/>
        </p:xfrm>
        <a:graphic>
          <a:graphicData uri="http://schemas.openxmlformats.org/presentationml/2006/ole">
            <mc:AlternateContent xmlns:mc="http://schemas.openxmlformats.org/markup-compatibility/2006">
              <mc:Choice xmlns:v="urn:schemas-microsoft-com:vml" Requires="v">
                <p:oleObj spid="_x0000_s7456" name="VISIO" r:id="rId4" imgW="1687068" imgH="964692" progId="Visio.Drawing.6">
                  <p:embed/>
                </p:oleObj>
              </mc:Choice>
              <mc:Fallback>
                <p:oleObj name="VISIO" r:id="rId4" imgW="1687068" imgH="96469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1149" y="1822341"/>
                        <a:ext cx="2519363" cy="1329104"/>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44739" name="Object 383"/>
          <p:cNvGraphicFramePr>
            <a:graphicFrameLocks noGrp="1" noChangeAspect="1"/>
          </p:cNvGraphicFramePr>
          <p:nvPr>
            <p:ph idx="4294967295"/>
            <p:extLst>
              <p:ext uri="{D42A27DB-BD31-4B8C-83A1-F6EECF244321}">
                <p14:modId xmlns:p14="http://schemas.microsoft.com/office/powerpoint/2010/main" val="2138803672"/>
              </p:ext>
            </p:extLst>
          </p:nvPr>
        </p:nvGraphicFramePr>
        <p:xfrm>
          <a:off x="6573653" y="1822340"/>
          <a:ext cx="2518996" cy="1329104"/>
        </p:xfrm>
        <a:graphic>
          <a:graphicData uri="http://schemas.openxmlformats.org/presentationml/2006/ole">
            <mc:AlternateContent xmlns:mc="http://schemas.openxmlformats.org/markup-compatibility/2006">
              <mc:Choice xmlns:v="urn:schemas-microsoft-com:vml" Requires="v">
                <p:oleObj spid="_x0000_s7457" name="VISIO" r:id="rId6" imgW="1687068" imgH="964692" progId="Visio.Drawing.6">
                  <p:embed/>
                </p:oleObj>
              </mc:Choice>
              <mc:Fallback>
                <p:oleObj name="VISIO" r:id="rId6" imgW="1687068" imgH="96469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3653" y="1822340"/>
                        <a:ext cx="2518996" cy="1329104"/>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44741" name="Line 3"/>
          <p:cNvSpPr>
            <a:spLocks noChangeShapeType="1"/>
          </p:cNvSpPr>
          <p:nvPr/>
        </p:nvSpPr>
        <p:spPr bwMode="auto">
          <a:xfrm flipH="1" flipV="1">
            <a:off x="1047199" y="2291262"/>
            <a:ext cx="762000" cy="70338"/>
          </a:xfrm>
          <a:prstGeom prst="line">
            <a:avLst/>
          </a:prstGeom>
          <a:noFill/>
          <a:ln w="38100">
            <a:solidFill>
              <a:srgbClr val="333399"/>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742" name="Freeform 4"/>
          <p:cNvSpPr>
            <a:spLocks/>
          </p:cNvSpPr>
          <p:nvPr/>
        </p:nvSpPr>
        <p:spPr bwMode="auto">
          <a:xfrm>
            <a:off x="7428948" y="2231183"/>
            <a:ext cx="762000" cy="131885"/>
          </a:xfrm>
          <a:custGeom>
            <a:avLst/>
            <a:gdLst>
              <a:gd name="T0" fmla="*/ 2147483646 w 480"/>
              <a:gd name="T1" fmla="*/ 0 h 90"/>
              <a:gd name="T2" fmla="*/ 0 w 480"/>
              <a:gd name="T3" fmla="*/ 2147483646 h 90"/>
              <a:gd name="T4" fmla="*/ 0 60000 65536"/>
              <a:gd name="T5" fmla="*/ 0 60000 65536"/>
            </a:gdLst>
            <a:ahLst/>
            <a:cxnLst>
              <a:cxn ang="T4">
                <a:pos x="T0" y="T1"/>
              </a:cxn>
              <a:cxn ang="T5">
                <a:pos x="T2" y="T3"/>
              </a:cxn>
            </a:cxnLst>
            <a:rect l="0" t="0" r="r" b="b"/>
            <a:pathLst>
              <a:path w="480" h="90">
                <a:moveTo>
                  <a:pt x="480" y="0"/>
                </a:moveTo>
                <a:lnTo>
                  <a:pt x="0" y="90"/>
                </a:lnTo>
              </a:path>
            </a:pathLst>
          </a:custGeom>
          <a:noFill/>
          <a:ln w="38100" cmpd="sng">
            <a:solidFill>
              <a:srgbClr val="333399"/>
            </a:solidFill>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743" name="Line 5"/>
          <p:cNvSpPr>
            <a:spLocks noChangeShapeType="1"/>
          </p:cNvSpPr>
          <p:nvPr/>
        </p:nvSpPr>
        <p:spPr bwMode="auto">
          <a:xfrm flipH="1" flipV="1">
            <a:off x="5828749" y="2431939"/>
            <a:ext cx="781050" cy="0"/>
          </a:xfrm>
          <a:prstGeom prst="line">
            <a:avLst/>
          </a:prstGeom>
          <a:noFill/>
          <a:ln w="38100">
            <a:solidFill>
              <a:srgbClr val="333399"/>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744" name="Line 6"/>
          <p:cNvSpPr>
            <a:spLocks noChangeShapeType="1"/>
          </p:cNvSpPr>
          <p:nvPr/>
        </p:nvSpPr>
        <p:spPr bwMode="auto">
          <a:xfrm flipH="1" flipV="1">
            <a:off x="2799799" y="2420216"/>
            <a:ext cx="781050" cy="0"/>
          </a:xfrm>
          <a:prstGeom prst="line">
            <a:avLst/>
          </a:prstGeom>
          <a:noFill/>
          <a:ln w="38100">
            <a:solidFill>
              <a:srgbClr val="333399"/>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745" name="Text Box 7"/>
          <p:cNvSpPr txBox="1">
            <a:spLocks noChangeArrowheads="1"/>
          </p:cNvSpPr>
          <p:nvPr/>
        </p:nvSpPr>
        <p:spPr bwMode="auto">
          <a:xfrm>
            <a:off x="56599" y="1533659"/>
            <a:ext cx="824265"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62" b="1" dirty="0">
                <a:latin typeface="Arial" charset="0"/>
                <a:ea typeface="黑体" pitchFamily="49" charset="-122"/>
              </a:rPr>
              <a:t>发送方</a:t>
            </a:r>
          </a:p>
        </p:txBody>
      </p:sp>
      <p:sp>
        <p:nvSpPr>
          <p:cNvPr id="244747" name="Text Box 9"/>
          <p:cNvSpPr txBox="1">
            <a:spLocks noChangeArrowheads="1"/>
          </p:cNvSpPr>
          <p:nvPr/>
        </p:nvSpPr>
        <p:spPr bwMode="auto">
          <a:xfrm>
            <a:off x="6046381" y="3359797"/>
            <a:ext cx="1250663" cy="60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62" b="1" dirty="0">
                <a:latin typeface="Arial" charset="0"/>
                <a:ea typeface="黑体" pitchFamily="49" charset="-122"/>
              </a:rPr>
              <a:t>   </a:t>
            </a:r>
            <a:r>
              <a:rPr kumimoji="1" lang="zh-CN" altLang="en-US" sz="1662" b="1" dirty="0">
                <a:latin typeface="Arial" charset="0"/>
                <a:ea typeface="黑体" pitchFamily="49" charset="-122"/>
              </a:rPr>
              <a:t>接收方</a:t>
            </a:r>
          </a:p>
          <a:p>
            <a:pPr eaLnBrk="1" hangingPunct="1"/>
            <a:r>
              <a:rPr kumimoji="1" lang="zh-CN" altLang="en-US" sz="1662" b="1" dirty="0">
                <a:latin typeface="Arial" charset="0"/>
                <a:ea typeface="黑体" pitchFamily="49" charset="-122"/>
              </a:rPr>
              <a:t>邮件服务器</a:t>
            </a:r>
          </a:p>
        </p:txBody>
      </p:sp>
      <p:sp>
        <p:nvSpPr>
          <p:cNvPr id="244748" name="Oval 10"/>
          <p:cNvSpPr>
            <a:spLocks noChangeArrowheads="1"/>
          </p:cNvSpPr>
          <p:nvPr/>
        </p:nvSpPr>
        <p:spPr bwMode="auto">
          <a:xfrm>
            <a:off x="6304999" y="1797429"/>
            <a:ext cx="1296988" cy="1197219"/>
          </a:xfrm>
          <a:prstGeom prst="ellipse">
            <a:avLst/>
          </a:prstGeom>
          <a:solidFill>
            <a:srgbClr val="66FF66"/>
          </a:solidFill>
          <a:ln w="19050">
            <a:solidFill>
              <a:schemeClr val="folHlink"/>
            </a:solidFill>
            <a:round/>
            <a:headEnd/>
            <a:tailEnd/>
          </a:ln>
          <a:effectLst>
            <a:outerShdw dist="35921" dir="2700000" algn="ctr" rotWithShape="0">
              <a:schemeClr val="bg2"/>
            </a:outerShdw>
          </a:effectLst>
        </p:spPr>
        <p:txBody>
          <a:bodyPr wrap="none" anchor="ctr"/>
          <a:lstStyle/>
          <a:p>
            <a:pPr eaLnBrk="1" hangingPunct="1"/>
            <a:endParaRPr lang="zh-CN" altLang="en-US" sz="1662" b="1">
              <a:solidFill>
                <a:srgbClr val="000099"/>
              </a:solidFill>
            </a:endParaRPr>
          </a:p>
        </p:txBody>
      </p:sp>
      <p:sp>
        <p:nvSpPr>
          <p:cNvPr id="244757" name="Oval 139"/>
          <p:cNvSpPr>
            <a:spLocks noChangeArrowheads="1"/>
          </p:cNvSpPr>
          <p:nvPr/>
        </p:nvSpPr>
        <p:spPr bwMode="auto">
          <a:xfrm>
            <a:off x="294724" y="2830524"/>
            <a:ext cx="265113" cy="95250"/>
          </a:xfrm>
          <a:prstGeom prst="ellipse">
            <a:avLst/>
          </a:prstGeom>
          <a:solidFill>
            <a:srgbClr val="606060"/>
          </a:solidFill>
          <a:ln w="3175">
            <a:solidFill>
              <a:srgbClr val="000000"/>
            </a:solidFill>
            <a:round/>
            <a:headEnd/>
            <a:tailEnd/>
          </a:ln>
        </p:spPr>
        <p:txBody>
          <a:bodyPr/>
          <a:lstStyle/>
          <a:p>
            <a:pPr eaLnBrk="1" hangingPunct="1"/>
            <a:endParaRPr lang="zh-CN" altLang="en-US" sz="1662" b="1">
              <a:solidFill>
                <a:srgbClr val="000099"/>
              </a:solidFill>
            </a:endParaRPr>
          </a:p>
        </p:txBody>
      </p:sp>
      <p:sp>
        <p:nvSpPr>
          <p:cNvPr id="244758" name="Rectangle 140"/>
          <p:cNvSpPr>
            <a:spLocks noChangeArrowheads="1"/>
          </p:cNvSpPr>
          <p:nvPr/>
        </p:nvSpPr>
        <p:spPr bwMode="auto">
          <a:xfrm>
            <a:off x="391562" y="2641489"/>
            <a:ext cx="69850" cy="216877"/>
          </a:xfrm>
          <a:prstGeom prst="rect">
            <a:avLst/>
          </a:prstGeom>
          <a:solidFill>
            <a:srgbClr val="606060"/>
          </a:solidFill>
          <a:ln w="3175">
            <a:solidFill>
              <a:srgbClr val="000000"/>
            </a:solidFill>
            <a:miter lim="800000"/>
            <a:headEnd/>
            <a:tailEnd/>
          </a:ln>
        </p:spPr>
        <p:txBody>
          <a:bodyPr/>
          <a:lstStyle/>
          <a:p>
            <a:pPr eaLnBrk="1" hangingPunct="1"/>
            <a:endParaRPr lang="zh-CN" altLang="en-US" sz="1662" b="1">
              <a:solidFill>
                <a:srgbClr val="000099"/>
              </a:solidFill>
            </a:endParaRPr>
          </a:p>
        </p:txBody>
      </p:sp>
      <p:sp>
        <p:nvSpPr>
          <p:cNvPr id="244760" name="Freeform 144"/>
          <p:cNvSpPr>
            <a:spLocks/>
          </p:cNvSpPr>
          <p:nvPr/>
        </p:nvSpPr>
        <p:spPr bwMode="auto">
          <a:xfrm>
            <a:off x="258213" y="2440731"/>
            <a:ext cx="479425" cy="410308"/>
          </a:xfrm>
          <a:custGeom>
            <a:avLst/>
            <a:gdLst>
              <a:gd name="T0" fmla="*/ 2147483646 w 1507"/>
              <a:gd name="T1" fmla="*/ 2147483646 h 1401"/>
              <a:gd name="T2" fmla="*/ 2147483646 w 1507"/>
              <a:gd name="T3" fmla="*/ 2147483646 h 1401"/>
              <a:gd name="T4" fmla="*/ 2147483646 w 1507"/>
              <a:gd name="T5" fmla="*/ 2147483646 h 1401"/>
              <a:gd name="T6" fmla="*/ 2147483646 w 1507"/>
              <a:gd name="T7" fmla="*/ 2147483646 h 1401"/>
              <a:gd name="T8" fmla="*/ 2147483646 w 1507"/>
              <a:gd name="T9" fmla="*/ 2147483646 h 1401"/>
              <a:gd name="T10" fmla="*/ 2147483646 w 1507"/>
              <a:gd name="T11" fmla="*/ 2147483646 h 1401"/>
              <a:gd name="T12" fmla="*/ 2147483646 w 1507"/>
              <a:gd name="T13" fmla="*/ 2147483646 h 1401"/>
              <a:gd name="T14" fmla="*/ 2147483646 w 1507"/>
              <a:gd name="T15" fmla="*/ 2147483646 h 1401"/>
              <a:gd name="T16" fmla="*/ 2147483646 w 1507"/>
              <a:gd name="T17" fmla="*/ 2147483646 h 1401"/>
              <a:gd name="T18" fmla="*/ 2147483646 w 1507"/>
              <a:gd name="T19" fmla="*/ 2147483646 h 1401"/>
              <a:gd name="T20" fmla="*/ 2147483646 w 1507"/>
              <a:gd name="T21" fmla="*/ 2147483646 h 1401"/>
              <a:gd name="T22" fmla="*/ 2147483646 w 1507"/>
              <a:gd name="T23" fmla="*/ 2147483646 h 1401"/>
              <a:gd name="T24" fmla="*/ 2147483646 w 1507"/>
              <a:gd name="T25" fmla="*/ 2147483646 h 1401"/>
              <a:gd name="T26" fmla="*/ 2147483646 w 1507"/>
              <a:gd name="T27" fmla="*/ 2147483646 h 1401"/>
              <a:gd name="T28" fmla="*/ 2147483646 w 1507"/>
              <a:gd name="T29" fmla="*/ 2147483646 h 1401"/>
              <a:gd name="T30" fmla="*/ 2147483646 w 1507"/>
              <a:gd name="T31" fmla="*/ 2147483646 h 1401"/>
              <a:gd name="T32" fmla="*/ 2147483646 w 1507"/>
              <a:gd name="T33" fmla="*/ 2147483646 h 1401"/>
              <a:gd name="T34" fmla="*/ 2147483646 w 1507"/>
              <a:gd name="T35" fmla="*/ 2147483646 h 1401"/>
              <a:gd name="T36" fmla="*/ 2147483646 w 1507"/>
              <a:gd name="T37" fmla="*/ 2147483646 h 1401"/>
              <a:gd name="T38" fmla="*/ 2147483646 w 1507"/>
              <a:gd name="T39" fmla="*/ 0 h 1401"/>
              <a:gd name="T40" fmla="*/ 2147483646 w 1507"/>
              <a:gd name="T41" fmla="*/ 2147483646 h 1401"/>
              <a:gd name="T42" fmla="*/ 2147483646 w 1507"/>
              <a:gd name="T43" fmla="*/ 2147483646 h 1401"/>
              <a:gd name="T44" fmla="*/ 2147483646 w 1507"/>
              <a:gd name="T45" fmla="*/ 2147483646 h 1401"/>
              <a:gd name="T46" fmla="*/ 2147483646 w 1507"/>
              <a:gd name="T47" fmla="*/ 2147483646 h 1401"/>
              <a:gd name="T48" fmla="*/ 2147483646 w 1507"/>
              <a:gd name="T49" fmla="*/ 2147483646 h 1401"/>
              <a:gd name="T50" fmla="*/ 0 w 1507"/>
              <a:gd name="T51" fmla="*/ 2147483646 h 1401"/>
              <a:gd name="T52" fmla="*/ 2147483646 w 1507"/>
              <a:gd name="T53" fmla="*/ 2147483646 h 1401"/>
              <a:gd name="T54" fmla="*/ 2147483646 w 1507"/>
              <a:gd name="T55" fmla="*/ 2147483646 h 1401"/>
              <a:gd name="T56" fmla="*/ 2147483646 w 1507"/>
              <a:gd name="T57" fmla="*/ 2147483646 h 1401"/>
              <a:gd name="T58" fmla="*/ 2147483646 w 1507"/>
              <a:gd name="T59" fmla="*/ 2147483646 h 1401"/>
              <a:gd name="T60" fmla="*/ 2147483646 w 1507"/>
              <a:gd name="T61" fmla="*/ 2147483646 h 1401"/>
              <a:gd name="T62" fmla="*/ 2147483646 w 1507"/>
              <a:gd name="T63" fmla="*/ 2147483646 h 1401"/>
              <a:gd name="T64" fmla="*/ 2147483646 w 1507"/>
              <a:gd name="T65" fmla="*/ 2147483646 h 1401"/>
              <a:gd name="T66" fmla="*/ 2147483646 w 1507"/>
              <a:gd name="T67" fmla="*/ 2147483646 h 1401"/>
              <a:gd name="T68" fmla="*/ 2147483646 w 1507"/>
              <a:gd name="T69" fmla="*/ 2147483646 h 1401"/>
              <a:gd name="T70" fmla="*/ 2147483646 w 1507"/>
              <a:gd name="T71" fmla="*/ 2147483646 h 1401"/>
              <a:gd name="T72" fmla="*/ 2147483646 w 1507"/>
              <a:gd name="T73" fmla="*/ 2147483646 h 1401"/>
              <a:gd name="T74" fmla="*/ 2147483646 w 1507"/>
              <a:gd name="T75" fmla="*/ 2147483646 h 1401"/>
              <a:gd name="T76" fmla="*/ 2147483646 w 1507"/>
              <a:gd name="T77" fmla="*/ 2147483646 h 1401"/>
              <a:gd name="T78" fmla="*/ 2147483646 w 1507"/>
              <a:gd name="T79" fmla="*/ 2147483646 h 1401"/>
              <a:gd name="T80" fmla="*/ 2147483646 w 1507"/>
              <a:gd name="T81" fmla="*/ 2147483646 h 1401"/>
              <a:gd name="T82" fmla="*/ 2147483646 w 1507"/>
              <a:gd name="T83" fmla="*/ 2147483646 h 1401"/>
              <a:gd name="T84" fmla="*/ 2147483646 w 1507"/>
              <a:gd name="T85" fmla="*/ 2147483646 h 1401"/>
              <a:gd name="T86" fmla="*/ 2147483646 w 1507"/>
              <a:gd name="T87" fmla="*/ 2147483646 h 1401"/>
              <a:gd name="T88" fmla="*/ 2147483646 w 1507"/>
              <a:gd name="T89" fmla="*/ 2147483646 h 1401"/>
              <a:gd name="T90" fmla="*/ 2147483646 w 1507"/>
              <a:gd name="T91" fmla="*/ 2147483646 h 1401"/>
              <a:gd name="T92" fmla="*/ 2147483646 w 1507"/>
              <a:gd name="T93" fmla="*/ 2147483646 h 1401"/>
              <a:gd name="T94" fmla="*/ 2147483646 w 1507"/>
              <a:gd name="T95" fmla="*/ 2147483646 h 1401"/>
              <a:gd name="T96" fmla="*/ 2147483646 w 1507"/>
              <a:gd name="T97" fmla="*/ 2147483646 h 1401"/>
              <a:gd name="T98" fmla="*/ 2147483646 w 1507"/>
              <a:gd name="T99" fmla="*/ 2147483646 h 1401"/>
              <a:gd name="T100" fmla="*/ 2147483646 w 1507"/>
              <a:gd name="T101" fmla="*/ 2147483646 h 1401"/>
              <a:gd name="T102" fmla="*/ 2147483646 w 1507"/>
              <a:gd name="T103" fmla="*/ 2147483646 h 1401"/>
              <a:gd name="T104" fmla="*/ 2147483646 w 1507"/>
              <a:gd name="T105" fmla="*/ 2147483646 h 1401"/>
              <a:gd name="T106" fmla="*/ 2147483646 w 1507"/>
              <a:gd name="T107" fmla="*/ 2147483646 h 1401"/>
              <a:gd name="T108" fmla="*/ 2147483646 w 1507"/>
              <a:gd name="T109" fmla="*/ 2147483646 h 1401"/>
              <a:gd name="T110" fmla="*/ 2147483646 w 1507"/>
              <a:gd name="T111" fmla="*/ 2147483646 h 1401"/>
              <a:gd name="T112" fmla="*/ 2147483646 w 1507"/>
              <a:gd name="T113" fmla="*/ 2147483646 h 14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507" h="1401">
                <a:moveTo>
                  <a:pt x="1501" y="789"/>
                </a:moveTo>
                <a:lnTo>
                  <a:pt x="1493" y="649"/>
                </a:lnTo>
                <a:lnTo>
                  <a:pt x="1495" y="499"/>
                </a:lnTo>
                <a:lnTo>
                  <a:pt x="1489" y="385"/>
                </a:lnTo>
                <a:lnTo>
                  <a:pt x="1424" y="317"/>
                </a:lnTo>
                <a:lnTo>
                  <a:pt x="1345" y="278"/>
                </a:lnTo>
                <a:lnTo>
                  <a:pt x="1166" y="213"/>
                </a:lnTo>
                <a:lnTo>
                  <a:pt x="903" y="149"/>
                </a:lnTo>
                <a:lnTo>
                  <a:pt x="852" y="144"/>
                </a:lnTo>
                <a:lnTo>
                  <a:pt x="817" y="149"/>
                </a:lnTo>
                <a:lnTo>
                  <a:pt x="809" y="135"/>
                </a:lnTo>
                <a:lnTo>
                  <a:pt x="794" y="122"/>
                </a:lnTo>
                <a:lnTo>
                  <a:pt x="777" y="125"/>
                </a:lnTo>
                <a:lnTo>
                  <a:pt x="754" y="126"/>
                </a:lnTo>
                <a:lnTo>
                  <a:pt x="745" y="100"/>
                </a:lnTo>
                <a:lnTo>
                  <a:pt x="726" y="85"/>
                </a:lnTo>
                <a:lnTo>
                  <a:pt x="704" y="82"/>
                </a:lnTo>
                <a:lnTo>
                  <a:pt x="678" y="82"/>
                </a:lnTo>
                <a:lnTo>
                  <a:pt x="681" y="59"/>
                </a:lnTo>
                <a:lnTo>
                  <a:pt x="651" y="0"/>
                </a:lnTo>
                <a:lnTo>
                  <a:pt x="37" y="16"/>
                </a:lnTo>
                <a:lnTo>
                  <a:pt x="39" y="79"/>
                </a:lnTo>
                <a:lnTo>
                  <a:pt x="28" y="135"/>
                </a:lnTo>
                <a:lnTo>
                  <a:pt x="18" y="175"/>
                </a:lnTo>
                <a:lnTo>
                  <a:pt x="8" y="225"/>
                </a:lnTo>
                <a:lnTo>
                  <a:pt x="0" y="306"/>
                </a:lnTo>
                <a:lnTo>
                  <a:pt x="9" y="354"/>
                </a:lnTo>
                <a:lnTo>
                  <a:pt x="28" y="399"/>
                </a:lnTo>
                <a:lnTo>
                  <a:pt x="49" y="438"/>
                </a:lnTo>
                <a:lnTo>
                  <a:pt x="78" y="451"/>
                </a:lnTo>
                <a:lnTo>
                  <a:pt x="122" y="464"/>
                </a:lnTo>
                <a:lnTo>
                  <a:pt x="180" y="483"/>
                </a:lnTo>
                <a:lnTo>
                  <a:pt x="208" y="514"/>
                </a:lnTo>
                <a:lnTo>
                  <a:pt x="240" y="541"/>
                </a:lnTo>
                <a:lnTo>
                  <a:pt x="289" y="564"/>
                </a:lnTo>
                <a:lnTo>
                  <a:pt x="348" y="582"/>
                </a:lnTo>
                <a:lnTo>
                  <a:pt x="441" y="594"/>
                </a:lnTo>
                <a:lnTo>
                  <a:pt x="520" y="594"/>
                </a:lnTo>
                <a:lnTo>
                  <a:pt x="581" y="587"/>
                </a:lnTo>
                <a:lnTo>
                  <a:pt x="637" y="582"/>
                </a:lnTo>
                <a:lnTo>
                  <a:pt x="678" y="604"/>
                </a:lnTo>
                <a:lnTo>
                  <a:pt x="758" y="600"/>
                </a:lnTo>
                <a:lnTo>
                  <a:pt x="1078" y="645"/>
                </a:lnTo>
                <a:lnTo>
                  <a:pt x="1165" y="655"/>
                </a:lnTo>
                <a:lnTo>
                  <a:pt x="1133" y="845"/>
                </a:lnTo>
                <a:lnTo>
                  <a:pt x="1130" y="942"/>
                </a:lnTo>
                <a:lnTo>
                  <a:pt x="1149" y="1066"/>
                </a:lnTo>
                <a:lnTo>
                  <a:pt x="1169" y="1212"/>
                </a:lnTo>
                <a:lnTo>
                  <a:pt x="1169" y="1363"/>
                </a:lnTo>
                <a:lnTo>
                  <a:pt x="1244" y="1385"/>
                </a:lnTo>
                <a:lnTo>
                  <a:pt x="1339" y="1395"/>
                </a:lnTo>
                <a:lnTo>
                  <a:pt x="1420" y="1401"/>
                </a:lnTo>
                <a:lnTo>
                  <a:pt x="1507" y="1391"/>
                </a:lnTo>
                <a:lnTo>
                  <a:pt x="1501" y="1252"/>
                </a:lnTo>
                <a:lnTo>
                  <a:pt x="1501" y="1024"/>
                </a:lnTo>
                <a:lnTo>
                  <a:pt x="1501" y="824"/>
                </a:lnTo>
                <a:lnTo>
                  <a:pt x="1501" y="789"/>
                </a:lnTo>
                <a:close/>
              </a:path>
            </a:pathLst>
          </a:custGeom>
          <a:solidFill>
            <a:srgbClr val="60606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4761" name="Freeform 145"/>
          <p:cNvSpPr>
            <a:spLocks/>
          </p:cNvSpPr>
          <p:nvPr/>
        </p:nvSpPr>
        <p:spPr bwMode="auto">
          <a:xfrm>
            <a:off x="264562" y="2456853"/>
            <a:ext cx="468312" cy="388326"/>
          </a:xfrm>
          <a:custGeom>
            <a:avLst/>
            <a:gdLst>
              <a:gd name="T0" fmla="*/ 2147483646 w 1473"/>
              <a:gd name="T1" fmla="*/ 2147483646 h 1324"/>
              <a:gd name="T2" fmla="*/ 2147483646 w 1473"/>
              <a:gd name="T3" fmla="*/ 2147483646 h 1324"/>
              <a:gd name="T4" fmla="*/ 2147483646 w 1473"/>
              <a:gd name="T5" fmla="*/ 2147483646 h 1324"/>
              <a:gd name="T6" fmla="*/ 2147483646 w 1473"/>
              <a:gd name="T7" fmla="*/ 2147483646 h 1324"/>
              <a:gd name="T8" fmla="*/ 2147483646 w 1473"/>
              <a:gd name="T9" fmla="*/ 2147483646 h 1324"/>
              <a:gd name="T10" fmla="*/ 2147483646 w 1473"/>
              <a:gd name="T11" fmla="*/ 2147483646 h 1324"/>
              <a:gd name="T12" fmla="*/ 2147483646 w 1473"/>
              <a:gd name="T13" fmla="*/ 2147483646 h 1324"/>
              <a:gd name="T14" fmla="*/ 2147483646 w 1473"/>
              <a:gd name="T15" fmla="*/ 2147483646 h 1324"/>
              <a:gd name="T16" fmla="*/ 2147483646 w 1473"/>
              <a:gd name="T17" fmla="*/ 2147483646 h 1324"/>
              <a:gd name="T18" fmla="*/ 2147483646 w 1473"/>
              <a:gd name="T19" fmla="*/ 2147483646 h 1324"/>
              <a:gd name="T20" fmla="*/ 2147483646 w 1473"/>
              <a:gd name="T21" fmla="*/ 2147483646 h 1324"/>
              <a:gd name="T22" fmla="*/ 2147483646 w 1473"/>
              <a:gd name="T23" fmla="*/ 2147483646 h 1324"/>
              <a:gd name="T24" fmla="*/ 2147483646 w 1473"/>
              <a:gd name="T25" fmla="*/ 2147483646 h 1324"/>
              <a:gd name="T26" fmla="*/ 2147483646 w 1473"/>
              <a:gd name="T27" fmla="*/ 2147483646 h 1324"/>
              <a:gd name="T28" fmla="*/ 2147483646 w 1473"/>
              <a:gd name="T29" fmla="*/ 2147483646 h 1324"/>
              <a:gd name="T30" fmla="*/ 2147483646 w 1473"/>
              <a:gd name="T31" fmla="*/ 2147483646 h 1324"/>
              <a:gd name="T32" fmla="*/ 2147483646 w 1473"/>
              <a:gd name="T33" fmla="*/ 2147483646 h 1324"/>
              <a:gd name="T34" fmla="*/ 2147483646 w 1473"/>
              <a:gd name="T35" fmla="*/ 2147483646 h 1324"/>
              <a:gd name="T36" fmla="*/ 2147483646 w 1473"/>
              <a:gd name="T37" fmla="*/ 2147483646 h 1324"/>
              <a:gd name="T38" fmla="*/ 2147483646 w 1473"/>
              <a:gd name="T39" fmla="*/ 2147483646 h 1324"/>
              <a:gd name="T40" fmla="*/ 2147483646 w 1473"/>
              <a:gd name="T41" fmla="*/ 2147483646 h 1324"/>
              <a:gd name="T42" fmla="*/ 2147483646 w 1473"/>
              <a:gd name="T43" fmla="*/ 2147483646 h 1324"/>
              <a:gd name="T44" fmla="*/ 2147483646 w 1473"/>
              <a:gd name="T45" fmla="*/ 2147483646 h 1324"/>
              <a:gd name="T46" fmla="*/ 2147483646 w 1473"/>
              <a:gd name="T47" fmla="*/ 2147483646 h 1324"/>
              <a:gd name="T48" fmla="*/ 2147483646 w 1473"/>
              <a:gd name="T49" fmla="*/ 2147483646 h 1324"/>
              <a:gd name="T50" fmla="*/ 2147483646 w 1473"/>
              <a:gd name="T51" fmla="*/ 2147483646 h 1324"/>
              <a:gd name="T52" fmla="*/ 2147483646 w 1473"/>
              <a:gd name="T53" fmla="*/ 2147483646 h 1324"/>
              <a:gd name="T54" fmla="*/ 2147483646 w 1473"/>
              <a:gd name="T55" fmla="*/ 2147483646 h 1324"/>
              <a:gd name="T56" fmla="*/ 2147483646 w 1473"/>
              <a:gd name="T57" fmla="*/ 2147483646 h 1324"/>
              <a:gd name="T58" fmla="*/ 2147483646 w 1473"/>
              <a:gd name="T59" fmla="*/ 2147483646 h 1324"/>
              <a:gd name="T60" fmla="*/ 2147483646 w 1473"/>
              <a:gd name="T61" fmla="*/ 2147483646 h 1324"/>
              <a:gd name="T62" fmla="*/ 2147483646 w 1473"/>
              <a:gd name="T63" fmla="*/ 2147483646 h 1324"/>
              <a:gd name="T64" fmla="*/ 2147483646 w 1473"/>
              <a:gd name="T65" fmla="*/ 2147483646 h 1324"/>
              <a:gd name="T66" fmla="*/ 2147483646 w 1473"/>
              <a:gd name="T67" fmla="*/ 2147483646 h 1324"/>
              <a:gd name="T68" fmla="*/ 2147483646 w 1473"/>
              <a:gd name="T69" fmla="*/ 2147483646 h 1324"/>
              <a:gd name="T70" fmla="*/ 2147483646 w 1473"/>
              <a:gd name="T71" fmla="*/ 2147483646 h 1324"/>
              <a:gd name="T72" fmla="*/ 2147483646 w 1473"/>
              <a:gd name="T73" fmla="*/ 2147483646 h 1324"/>
              <a:gd name="T74" fmla="*/ 2147483646 w 1473"/>
              <a:gd name="T75" fmla="*/ 2147483646 h 1324"/>
              <a:gd name="T76" fmla="*/ 2147483646 w 1473"/>
              <a:gd name="T77" fmla="*/ 2147483646 h 13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473" h="1324">
                <a:moveTo>
                  <a:pt x="49" y="23"/>
                </a:moveTo>
                <a:lnTo>
                  <a:pt x="46" y="66"/>
                </a:lnTo>
                <a:lnTo>
                  <a:pt x="29" y="49"/>
                </a:lnTo>
                <a:lnTo>
                  <a:pt x="10" y="144"/>
                </a:lnTo>
                <a:lnTo>
                  <a:pt x="0" y="254"/>
                </a:lnTo>
                <a:lnTo>
                  <a:pt x="39" y="367"/>
                </a:lnTo>
                <a:lnTo>
                  <a:pt x="130" y="393"/>
                </a:lnTo>
                <a:lnTo>
                  <a:pt x="120" y="367"/>
                </a:lnTo>
                <a:lnTo>
                  <a:pt x="169" y="406"/>
                </a:lnTo>
                <a:lnTo>
                  <a:pt x="211" y="449"/>
                </a:lnTo>
                <a:lnTo>
                  <a:pt x="306" y="494"/>
                </a:lnTo>
                <a:lnTo>
                  <a:pt x="421" y="504"/>
                </a:lnTo>
                <a:lnTo>
                  <a:pt x="562" y="511"/>
                </a:lnTo>
                <a:lnTo>
                  <a:pt x="620" y="504"/>
                </a:lnTo>
                <a:lnTo>
                  <a:pt x="569" y="481"/>
                </a:lnTo>
                <a:lnTo>
                  <a:pt x="546" y="423"/>
                </a:lnTo>
                <a:lnTo>
                  <a:pt x="588" y="471"/>
                </a:lnTo>
                <a:lnTo>
                  <a:pt x="641" y="501"/>
                </a:lnTo>
                <a:lnTo>
                  <a:pt x="688" y="527"/>
                </a:lnTo>
                <a:lnTo>
                  <a:pt x="737" y="520"/>
                </a:lnTo>
                <a:lnTo>
                  <a:pt x="706" y="497"/>
                </a:lnTo>
                <a:lnTo>
                  <a:pt x="672" y="469"/>
                </a:lnTo>
                <a:lnTo>
                  <a:pt x="725" y="488"/>
                </a:lnTo>
                <a:lnTo>
                  <a:pt x="776" y="527"/>
                </a:lnTo>
                <a:lnTo>
                  <a:pt x="946" y="546"/>
                </a:lnTo>
                <a:lnTo>
                  <a:pt x="1114" y="572"/>
                </a:lnTo>
                <a:lnTo>
                  <a:pt x="1165" y="585"/>
                </a:lnTo>
                <a:lnTo>
                  <a:pt x="1122" y="833"/>
                </a:lnTo>
                <a:lnTo>
                  <a:pt x="1155" y="1063"/>
                </a:lnTo>
                <a:lnTo>
                  <a:pt x="1159" y="1288"/>
                </a:lnTo>
                <a:lnTo>
                  <a:pt x="1266" y="1310"/>
                </a:lnTo>
                <a:lnTo>
                  <a:pt x="1360" y="1324"/>
                </a:lnTo>
                <a:lnTo>
                  <a:pt x="1473" y="1321"/>
                </a:lnTo>
                <a:lnTo>
                  <a:pt x="1468" y="998"/>
                </a:lnTo>
                <a:lnTo>
                  <a:pt x="1468" y="729"/>
                </a:lnTo>
                <a:lnTo>
                  <a:pt x="1451" y="579"/>
                </a:lnTo>
                <a:lnTo>
                  <a:pt x="1465" y="485"/>
                </a:lnTo>
                <a:lnTo>
                  <a:pt x="1455" y="381"/>
                </a:lnTo>
                <a:lnTo>
                  <a:pt x="1436" y="314"/>
                </a:lnTo>
                <a:lnTo>
                  <a:pt x="1355" y="261"/>
                </a:lnTo>
                <a:lnTo>
                  <a:pt x="1253" y="215"/>
                </a:lnTo>
                <a:lnTo>
                  <a:pt x="1057" y="150"/>
                </a:lnTo>
                <a:lnTo>
                  <a:pt x="897" y="105"/>
                </a:lnTo>
                <a:lnTo>
                  <a:pt x="809" y="98"/>
                </a:lnTo>
                <a:lnTo>
                  <a:pt x="773" y="150"/>
                </a:lnTo>
                <a:lnTo>
                  <a:pt x="662" y="205"/>
                </a:lnTo>
                <a:lnTo>
                  <a:pt x="722" y="157"/>
                </a:lnTo>
                <a:lnTo>
                  <a:pt x="767" y="131"/>
                </a:lnTo>
                <a:lnTo>
                  <a:pt x="783" y="95"/>
                </a:lnTo>
                <a:lnTo>
                  <a:pt x="776" y="79"/>
                </a:lnTo>
                <a:lnTo>
                  <a:pt x="744" y="79"/>
                </a:lnTo>
                <a:lnTo>
                  <a:pt x="725" y="98"/>
                </a:lnTo>
                <a:lnTo>
                  <a:pt x="706" y="117"/>
                </a:lnTo>
                <a:lnTo>
                  <a:pt x="656" y="137"/>
                </a:lnTo>
                <a:lnTo>
                  <a:pt x="702" y="98"/>
                </a:lnTo>
                <a:lnTo>
                  <a:pt x="722" y="68"/>
                </a:lnTo>
                <a:lnTo>
                  <a:pt x="708" y="49"/>
                </a:lnTo>
                <a:lnTo>
                  <a:pt x="669" y="36"/>
                </a:lnTo>
                <a:lnTo>
                  <a:pt x="618" y="82"/>
                </a:lnTo>
                <a:lnTo>
                  <a:pt x="569" y="112"/>
                </a:lnTo>
                <a:lnTo>
                  <a:pt x="627" y="45"/>
                </a:lnTo>
                <a:lnTo>
                  <a:pt x="646" y="20"/>
                </a:lnTo>
                <a:lnTo>
                  <a:pt x="646" y="0"/>
                </a:lnTo>
                <a:lnTo>
                  <a:pt x="597" y="7"/>
                </a:lnTo>
                <a:lnTo>
                  <a:pt x="553" y="40"/>
                </a:lnTo>
                <a:lnTo>
                  <a:pt x="523" y="63"/>
                </a:lnTo>
                <a:lnTo>
                  <a:pt x="383" y="75"/>
                </a:lnTo>
                <a:lnTo>
                  <a:pt x="386" y="40"/>
                </a:lnTo>
                <a:lnTo>
                  <a:pt x="345" y="26"/>
                </a:lnTo>
                <a:lnTo>
                  <a:pt x="345" y="72"/>
                </a:lnTo>
                <a:lnTo>
                  <a:pt x="303" y="82"/>
                </a:lnTo>
                <a:lnTo>
                  <a:pt x="211" y="95"/>
                </a:lnTo>
                <a:lnTo>
                  <a:pt x="218" y="45"/>
                </a:lnTo>
                <a:lnTo>
                  <a:pt x="185" y="45"/>
                </a:lnTo>
                <a:lnTo>
                  <a:pt x="182" y="95"/>
                </a:lnTo>
                <a:lnTo>
                  <a:pt x="130" y="91"/>
                </a:lnTo>
                <a:lnTo>
                  <a:pt x="75" y="79"/>
                </a:lnTo>
                <a:lnTo>
                  <a:pt x="72" y="40"/>
                </a:lnTo>
                <a:lnTo>
                  <a:pt x="49"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62" name="Freeform 146"/>
          <p:cNvSpPr>
            <a:spLocks/>
          </p:cNvSpPr>
          <p:nvPr/>
        </p:nvSpPr>
        <p:spPr bwMode="auto">
          <a:xfrm>
            <a:off x="329649" y="2521328"/>
            <a:ext cx="63500" cy="10257"/>
          </a:xfrm>
          <a:custGeom>
            <a:avLst/>
            <a:gdLst>
              <a:gd name="T0" fmla="*/ 0 w 199"/>
              <a:gd name="T1" fmla="*/ 0 h 33"/>
              <a:gd name="T2" fmla="*/ 2147483646 w 199"/>
              <a:gd name="T3" fmla="*/ 2147483646 h 33"/>
              <a:gd name="T4" fmla="*/ 2147483646 w 199"/>
              <a:gd name="T5" fmla="*/ 2147483646 h 33"/>
              <a:gd name="T6" fmla="*/ 0 w 199"/>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 h="33">
                <a:moveTo>
                  <a:pt x="0" y="0"/>
                </a:moveTo>
                <a:lnTo>
                  <a:pt x="93" y="33"/>
                </a:lnTo>
                <a:lnTo>
                  <a:pt x="199" y="2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63" name="Freeform 147"/>
          <p:cNvSpPr>
            <a:spLocks/>
          </p:cNvSpPr>
          <p:nvPr/>
        </p:nvSpPr>
        <p:spPr bwMode="auto">
          <a:xfrm>
            <a:off x="266150" y="2505208"/>
            <a:ext cx="39688" cy="11723"/>
          </a:xfrm>
          <a:custGeom>
            <a:avLst/>
            <a:gdLst>
              <a:gd name="T0" fmla="*/ 0 w 122"/>
              <a:gd name="T1" fmla="*/ 0 h 40"/>
              <a:gd name="T2" fmla="*/ 2147483646 w 122"/>
              <a:gd name="T3" fmla="*/ 2147483646 h 40"/>
              <a:gd name="T4" fmla="*/ 2147483646 w 122"/>
              <a:gd name="T5" fmla="*/ 2147483646 h 40"/>
              <a:gd name="T6" fmla="*/ 2147483646 w 122"/>
              <a:gd name="T7" fmla="*/ 2147483646 h 40"/>
              <a:gd name="T8" fmla="*/ 0 w 122"/>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40">
                <a:moveTo>
                  <a:pt x="0" y="0"/>
                </a:moveTo>
                <a:lnTo>
                  <a:pt x="32" y="25"/>
                </a:lnTo>
                <a:lnTo>
                  <a:pt x="122" y="38"/>
                </a:lnTo>
                <a:lnTo>
                  <a:pt x="30" y="4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64" name="Freeform 148"/>
          <p:cNvSpPr>
            <a:spLocks/>
          </p:cNvSpPr>
          <p:nvPr/>
        </p:nvSpPr>
        <p:spPr bwMode="auto">
          <a:xfrm>
            <a:off x="428074" y="2496416"/>
            <a:ext cx="60325" cy="29308"/>
          </a:xfrm>
          <a:custGeom>
            <a:avLst/>
            <a:gdLst>
              <a:gd name="T0" fmla="*/ 0 w 187"/>
              <a:gd name="T1" fmla="*/ 0 h 102"/>
              <a:gd name="T2" fmla="*/ 2147483646 w 187"/>
              <a:gd name="T3" fmla="*/ 2147483646 h 102"/>
              <a:gd name="T4" fmla="*/ 2147483646 w 187"/>
              <a:gd name="T5" fmla="*/ 2147483646 h 102"/>
              <a:gd name="T6" fmla="*/ 2147483646 w 187"/>
              <a:gd name="T7" fmla="*/ 2147483646 h 102"/>
              <a:gd name="T8" fmla="*/ 2147483646 w 187"/>
              <a:gd name="T9" fmla="*/ 2147483646 h 102"/>
              <a:gd name="T10" fmla="*/ 2147483646 w 187"/>
              <a:gd name="T11" fmla="*/ 2147483646 h 102"/>
              <a:gd name="T12" fmla="*/ 2147483646 w 187"/>
              <a:gd name="T13" fmla="*/ 2147483646 h 102"/>
              <a:gd name="T14" fmla="*/ 2147483646 w 187"/>
              <a:gd name="T15" fmla="*/ 2147483646 h 102"/>
              <a:gd name="T16" fmla="*/ 0 w 187"/>
              <a:gd name="T17" fmla="*/ 0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7" h="102">
                <a:moveTo>
                  <a:pt x="0" y="0"/>
                </a:moveTo>
                <a:lnTo>
                  <a:pt x="84" y="9"/>
                </a:lnTo>
                <a:lnTo>
                  <a:pt x="101" y="23"/>
                </a:lnTo>
                <a:lnTo>
                  <a:pt x="101" y="54"/>
                </a:lnTo>
                <a:lnTo>
                  <a:pt x="106" y="89"/>
                </a:lnTo>
                <a:lnTo>
                  <a:pt x="187" y="102"/>
                </a:lnTo>
                <a:lnTo>
                  <a:pt x="90" y="98"/>
                </a:lnTo>
                <a:lnTo>
                  <a:pt x="7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65" name="Freeform 149"/>
          <p:cNvSpPr>
            <a:spLocks/>
          </p:cNvSpPr>
          <p:nvPr/>
        </p:nvSpPr>
        <p:spPr bwMode="auto">
          <a:xfrm>
            <a:off x="488400" y="2563825"/>
            <a:ext cx="193675" cy="43962"/>
          </a:xfrm>
          <a:custGeom>
            <a:avLst/>
            <a:gdLst>
              <a:gd name="T0" fmla="*/ 0 w 609"/>
              <a:gd name="T1" fmla="*/ 0 h 150"/>
              <a:gd name="T2" fmla="*/ 2147483646 w 609"/>
              <a:gd name="T3" fmla="*/ 2147483646 h 150"/>
              <a:gd name="T4" fmla="*/ 2147483646 w 609"/>
              <a:gd name="T5" fmla="*/ 2147483646 h 150"/>
              <a:gd name="T6" fmla="*/ 2147483646 w 609"/>
              <a:gd name="T7" fmla="*/ 2147483646 h 150"/>
              <a:gd name="T8" fmla="*/ 2147483646 w 609"/>
              <a:gd name="T9" fmla="*/ 2147483646 h 150"/>
              <a:gd name="T10" fmla="*/ 2147483646 w 609"/>
              <a:gd name="T11" fmla="*/ 2147483646 h 150"/>
              <a:gd name="T12" fmla="*/ 2147483646 w 609"/>
              <a:gd name="T13" fmla="*/ 2147483646 h 150"/>
              <a:gd name="T14" fmla="*/ 2147483646 w 609"/>
              <a:gd name="T15" fmla="*/ 2147483646 h 150"/>
              <a:gd name="T16" fmla="*/ 2147483646 w 609"/>
              <a:gd name="T17" fmla="*/ 2147483646 h 150"/>
              <a:gd name="T18" fmla="*/ 2147483646 w 609"/>
              <a:gd name="T19" fmla="*/ 2147483646 h 150"/>
              <a:gd name="T20" fmla="*/ 2147483646 w 609"/>
              <a:gd name="T21" fmla="*/ 2147483646 h 150"/>
              <a:gd name="T22" fmla="*/ 2147483646 w 609"/>
              <a:gd name="T23" fmla="*/ 2147483646 h 150"/>
              <a:gd name="T24" fmla="*/ 2147483646 w 609"/>
              <a:gd name="T25" fmla="*/ 2147483646 h 150"/>
              <a:gd name="T26" fmla="*/ 0 w 609"/>
              <a:gd name="T27" fmla="*/ 0 h 1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9" h="150">
                <a:moveTo>
                  <a:pt x="0" y="0"/>
                </a:moveTo>
                <a:lnTo>
                  <a:pt x="154" y="7"/>
                </a:lnTo>
                <a:lnTo>
                  <a:pt x="313" y="44"/>
                </a:lnTo>
                <a:lnTo>
                  <a:pt x="431" y="51"/>
                </a:lnTo>
                <a:lnTo>
                  <a:pt x="527" y="71"/>
                </a:lnTo>
                <a:lnTo>
                  <a:pt x="563" y="122"/>
                </a:lnTo>
                <a:lnTo>
                  <a:pt x="609" y="150"/>
                </a:lnTo>
                <a:lnTo>
                  <a:pt x="563" y="141"/>
                </a:lnTo>
                <a:lnTo>
                  <a:pt x="521" y="84"/>
                </a:lnTo>
                <a:lnTo>
                  <a:pt x="392" y="58"/>
                </a:lnTo>
                <a:lnTo>
                  <a:pt x="313" y="58"/>
                </a:lnTo>
                <a:lnTo>
                  <a:pt x="252" y="44"/>
                </a:lnTo>
                <a:lnTo>
                  <a:pt x="146" y="17"/>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66" name="Freeform 150"/>
          <p:cNvSpPr>
            <a:spLocks/>
          </p:cNvSpPr>
          <p:nvPr/>
        </p:nvSpPr>
        <p:spPr bwMode="auto">
          <a:xfrm>
            <a:off x="294724" y="1963016"/>
            <a:ext cx="168275" cy="169985"/>
          </a:xfrm>
          <a:custGeom>
            <a:avLst/>
            <a:gdLst>
              <a:gd name="T0" fmla="*/ 2147483646 w 529"/>
              <a:gd name="T1" fmla="*/ 2147483646 h 580"/>
              <a:gd name="T2" fmla="*/ 2147483646 w 529"/>
              <a:gd name="T3" fmla="*/ 2147483646 h 580"/>
              <a:gd name="T4" fmla="*/ 2147483646 w 529"/>
              <a:gd name="T5" fmla="*/ 2147483646 h 580"/>
              <a:gd name="T6" fmla="*/ 2147483646 w 529"/>
              <a:gd name="T7" fmla="*/ 2147483646 h 580"/>
              <a:gd name="T8" fmla="*/ 2147483646 w 529"/>
              <a:gd name="T9" fmla="*/ 2147483646 h 580"/>
              <a:gd name="T10" fmla="*/ 2147483646 w 529"/>
              <a:gd name="T11" fmla="*/ 2147483646 h 580"/>
              <a:gd name="T12" fmla="*/ 2147483646 w 529"/>
              <a:gd name="T13" fmla="*/ 2147483646 h 580"/>
              <a:gd name="T14" fmla="*/ 2147483646 w 529"/>
              <a:gd name="T15" fmla="*/ 2147483646 h 580"/>
              <a:gd name="T16" fmla="*/ 2147483646 w 529"/>
              <a:gd name="T17" fmla="*/ 2147483646 h 580"/>
              <a:gd name="T18" fmla="*/ 2147483646 w 529"/>
              <a:gd name="T19" fmla="*/ 2147483646 h 580"/>
              <a:gd name="T20" fmla="*/ 2147483646 w 529"/>
              <a:gd name="T21" fmla="*/ 2147483646 h 580"/>
              <a:gd name="T22" fmla="*/ 2147483646 w 529"/>
              <a:gd name="T23" fmla="*/ 2147483646 h 580"/>
              <a:gd name="T24" fmla="*/ 2147483646 w 529"/>
              <a:gd name="T25" fmla="*/ 2147483646 h 580"/>
              <a:gd name="T26" fmla="*/ 2147483646 w 529"/>
              <a:gd name="T27" fmla="*/ 2147483646 h 580"/>
              <a:gd name="T28" fmla="*/ 2147483646 w 529"/>
              <a:gd name="T29" fmla="*/ 2147483646 h 580"/>
              <a:gd name="T30" fmla="*/ 2147483646 w 529"/>
              <a:gd name="T31" fmla="*/ 2147483646 h 580"/>
              <a:gd name="T32" fmla="*/ 2147483646 w 529"/>
              <a:gd name="T33" fmla="*/ 2147483646 h 580"/>
              <a:gd name="T34" fmla="*/ 2147483646 w 529"/>
              <a:gd name="T35" fmla="*/ 2147483646 h 580"/>
              <a:gd name="T36" fmla="*/ 2147483646 w 529"/>
              <a:gd name="T37" fmla="*/ 2147483646 h 580"/>
              <a:gd name="T38" fmla="*/ 2147483646 w 529"/>
              <a:gd name="T39" fmla="*/ 2147483646 h 580"/>
              <a:gd name="T40" fmla="*/ 2147483646 w 529"/>
              <a:gd name="T41" fmla="*/ 2147483646 h 580"/>
              <a:gd name="T42" fmla="*/ 2147483646 w 529"/>
              <a:gd name="T43" fmla="*/ 2147483646 h 580"/>
              <a:gd name="T44" fmla="*/ 2147483646 w 529"/>
              <a:gd name="T45" fmla="*/ 2147483646 h 580"/>
              <a:gd name="T46" fmla="*/ 2147483646 w 529"/>
              <a:gd name="T47" fmla="*/ 2147483646 h 580"/>
              <a:gd name="T48" fmla="*/ 2147483646 w 529"/>
              <a:gd name="T49" fmla="*/ 2147483646 h 580"/>
              <a:gd name="T50" fmla="*/ 2147483646 w 529"/>
              <a:gd name="T51" fmla="*/ 2147483646 h 580"/>
              <a:gd name="T52" fmla="*/ 2147483646 w 529"/>
              <a:gd name="T53" fmla="*/ 2147483646 h 580"/>
              <a:gd name="T54" fmla="*/ 2147483646 w 529"/>
              <a:gd name="T55" fmla="*/ 2147483646 h 580"/>
              <a:gd name="T56" fmla="*/ 2147483646 w 529"/>
              <a:gd name="T57" fmla="*/ 2147483646 h 580"/>
              <a:gd name="T58" fmla="*/ 0 w 529"/>
              <a:gd name="T59" fmla="*/ 2147483646 h 580"/>
              <a:gd name="T60" fmla="*/ 0 w 529"/>
              <a:gd name="T61" fmla="*/ 2147483646 h 580"/>
              <a:gd name="T62" fmla="*/ 2147483646 w 529"/>
              <a:gd name="T63" fmla="*/ 2147483646 h 580"/>
              <a:gd name="T64" fmla="*/ 2147483646 w 529"/>
              <a:gd name="T65" fmla="*/ 2147483646 h 580"/>
              <a:gd name="T66" fmla="*/ 2147483646 w 529"/>
              <a:gd name="T67" fmla="*/ 0 h 580"/>
              <a:gd name="T68" fmla="*/ 2147483646 w 529"/>
              <a:gd name="T69" fmla="*/ 2147483646 h 580"/>
              <a:gd name="T70" fmla="*/ 2147483646 w 529"/>
              <a:gd name="T71" fmla="*/ 2147483646 h 5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9" h="580">
                <a:moveTo>
                  <a:pt x="357" y="20"/>
                </a:moveTo>
                <a:lnTo>
                  <a:pt x="403" y="53"/>
                </a:lnTo>
                <a:lnTo>
                  <a:pt x="428" y="94"/>
                </a:lnTo>
                <a:lnTo>
                  <a:pt x="451" y="138"/>
                </a:lnTo>
                <a:lnTo>
                  <a:pt x="464" y="161"/>
                </a:lnTo>
                <a:lnTo>
                  <a:pt x="464" y="186"/>
                </a:lnTo>
                <a:lnTo>
                  <a:pt x="453" y="216"/>
                </a:lnTo>
                <a:lnTo>
                  <a:pt x="476" y="239"/>
                </a:lnTo>
                <a:lnTo>
                  <a:pt x="511" y="301"/>
                </a:lnTo>
                <a:lnTo>
                  <a:pt x="529" y="334"/>
                </a:lnTo>
                <a:lnTo>
                  <a:pt x="529" y="346"/>
                </a:lnTo>
                <a:lnTo>
                  <a:pt x="526" y="357"/>
                </a:lnTo>
                <a:lnTo>
                  <a:pt x="510" y="361"/>
                </a:lnTo>
                <a:lnTo>
                  <a:pt x="487" y="362"/>
                </a:lnTo>
                <a:lnTo>
                  <a:pt x="475" y="366"/>
                </a:lnTo>
                <a:lnTo>
                  <a:pt x="476" y="391"/>
                </a:lnTo>
                <a:lnTo>
                  <a:pt x="483" y="421"/>
                </a:lnTo>
                <a:lnTo>
                  <a:pt x="469" y="437"/>
                </a:lnTo>
                <a:lnTo>
                  <a:pt x="473" y="459"/>
                </a:lnTo>
                <a:lnTo>
                  <a:pt x="462" y="472"/>
                </a:lnTo>
                <a:lnTo>
                  <a:pt x="452" y="511"/>
                </a:lnTo>
                <a:lnTo>
                  <a:pt x="436" y="523"/>
                </a:lnTo>
                <a:lnTo>
                  <a:pt x="411" y="523"/>
                </a:lnTo>
                <a:lnTo>
                  <a:pt x="375" y="517"/>
                </a:lnTo>
                <a:lnTo>
                  <a:pt x="339" y="511"/>
                </a:lnTo>
                <a:lnTo>
                  <a:pt x="342" y="580"/>
                </a:lnTo>
                <a:lnTo>
                  <a:pt x="60" y="488"/>
                </a:lnTo>
                <a:lnTo>
                  <a:pt x="83" y="435"/>
                </a:lnTo>
                <a:lnTo>
                  <a:pt x="78" y="394"/>
                </a:lnTo>
                <a:lnTo>
                  <a:pt x="0" y="316"/>
                </a:lnTo>
                <a:lnTo>
                  <a:pt x="0" y="111"/>
                </a:lnTo>
                <a:lnTo>
                  <a:pt x="52" y="55"/>
                </a:lnTo>
                <a:lnTo>
                  <a:pt x="117" y="25"/>
                </a:lnTo>
                <a:lnTo>
                  <a:pt x="186" y="0"/>
                </a:lnTo>
                <a:lnTo>
                  <a:pt x="276" y="13"/>
                </a:lnTo>
                <a:lnTo>
                  <a:pt x="357" y="20"/>
                </a:lnTo>
                <a:close/>
              </a:path>
            </a:pathLst>
          </a:custGeom>
          <a:solidFill>
            <a:srgbClr val="FFC080"/>
          </a:solidFill>
          <a:ln w="3175">
            <a:solidFill>
              <a:srgbClr val="402000"/>
            </a:solidFill>
            <a:prstDash val="solid"/>
            <a:round/>
            <a:headEnd/>
            <a:tailEnd/>
          </a:ln>
        </p:spPr>
        <p:txBody>
          <a:bodyPr/>
          <a:lstStyle/>
          <a:p>
            <a:endParaRPr lang="zh-CN" altLang="en-US" sz="1662" b="1">
              <a:solidFill>
                <a:srgbClr val="000099"/>
              </a:solidFill>
            </a:endParaRPr>
          </a:p>
        </p:txBody>
      </p:sp>
      <p:sp>
        <p:nvSpPr>
          <p:cNvPr id="244767" name="Freeform 151"/>
          <p:cNvSpPr>
            <a:spLocks/>
          </p:cNvSpPr>
          <p:nvPr/>
        </p:nvSpPr>
        <p:spPr bwMode="auto">
          <a:xfrm>
            <a:off x="443949" y="2065593"/>
            <a:ext cx="9525" cy="1466"/>
          </a:xfrm>
          <a:custGeom>
            <a:avLst/>
            <a:gdLst>
              <a:gd name="T0" fmla="*/ 2147483646 w 30"/>
              <a:gd name="T1" fmla="*/ 2147483646 h 6"/>
              <a:gd name="T2" fmla="*/ 2147483646 w 30"/>
              <a:gd name="T3" fmla="*/ 2147483646 h 6"/>
              <a:gd name="T4" fmla="*/ 2147483646 w 30"/>
              <a:gd name="T5" fmla="*/ 2147483646 h 6"/>
              <a:gd name="T6" fmla="*/ 2147483646 w 30"/>
              <a:gd name="T7" fmla="*/ 2147483646 h 6"/>
              <a:gd name="T8" fmla="*/ 0 w 30"/>
              <a:gd name="T9" fmla="*/ 2147483646 h 6"/>
              <a:gd name="T10" fmla="*/ 2147483646 w 30"/>
              <a:gd name="T11" fmla="*/ 0 h 6"/>
              <a:gd name="T12" fmla="*/ 2147483646 w 30"/>
              <a:gd name="T13" fmla="*/ 2147483646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6">
                <a:moveTo>
                  <a:pt x="30" y="2"/>
                </a:moveTo>
                <a:lnTo>
                  <a:pt x="23" y="6"/>
                </a:lnTo>
                <a:lnTo>
                  <a:pt x="8" y="5"/>
                </a:lnTo>
                <a:lnTo>
                  <a:pt x="2" y="6"/>
                </a:lnTo>
                <a:lnTo>
                  <a:pt x="0" y="1"/>
                </a:lnTo>
                <a:lnTo>
                  <a:pt x="9" y="0"/>
                </a:lnTo>
                <a:lnTo>
                  <a:pt x="3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68" name="Freeform 152"/>
          <p:cNvSpPr>
            <a:spLocks/>
          </p:cNvSpPr>
          <p:nvPr/>
        </p:nvSpPr>
        <p:spPr bwMode="auto">
          <a:xfrm>
            <a:off x="440774" y="2059731"/>
            <a:ext cx="3175" cy="5862"/>
          </a:xfrm>
          <a:custGeom>
            <a:avLst/>
            <a:gdLst>
              <a:gd name="T0" fmla="*/ 2147483646 w 11"/>
              <a:gd name="T1" fmla="*/ 0 h 22"/>
              <a:gd name="T2" fmla="*/ 2147483646 w 11"/>
              <a:gd name="T3" fmla="*/ 2147483646 h 22"/>
              <a:gd name="T4" fmla="*/ 2147483646 w 11"/>
              <a:gd name="T5" fmla="*/ 2147483646 h 22"/>
              <a:gd name="T6" fmla="*/ 2147483646 w 11"/>
              <a:gd name="T7" fmla="*/ 2147483646 h 22"/>
              <a:gd name="T8" fmla="*/ 0 w 11"/>
              <a:gd name="T9" fmla="*/ 2147483646 h 22"/>
              <a:gd name="T10" fmla="*/ 0 w 11"/>
              <a:gd name="T11" fmla="*/ 2147483646 h 22"/>
              <a:gd name="T12" fmla="*/ 2147483646 w 11"/>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2">
                <a:moveTo>
                  <a:pt x="11" y="0"/>
                </a:moveTo>
                <a:lnTo>
                  <a:pt x="3" y="6"/>
                </a:lnTo>
                <a:lnTo>
                  <a:pt x="3" y="12"/>
                </a:lnTo>
                <a:lnTo>
                  <a:pt x="2" y="22"/>
                </a:lnTo>
                <a:lnTo>
                  <a:pt x="0" y="8"/>
                </a:lnTo>
                <a:lnTo>
                  <a:pt x="0" y="1"/>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69" name="Freeform 153"/>
          <p:cNvSpPr>
            <a:spLocks/>
          </p:cNvSpPr>
          <p:nvPr/>
        </p:nvSpPr>
        <p:spPr bwMode="auto">
          <a:xfrm>
            <a:off x="432837" y="2039216"/>
            <a:ext cx="4762" cy="11723"/>
          </a:xfrm>
          <a:custGeom>
            <a:avLst/>
            <a:gdLst>
              <a:gd name="T0" fmla="*/ 0 w 13"/>
              <a:gd name="T1" fmla="*/ 0 h 42"/>
              <a:gd name="T2" fmla="*/ 2147483646 w 13"/>
              <a:gd name="T3" fmla="*/ 2147483646 h 42"/>
              <a:gd name="T4" fmla="*/ 2147483646 w 13"/>
              <a:gd name="T5" fmla="*/ 2147483646 h 42"/>
              <a:gd name="T6" fmla="*/ 2147483646 w 13"/>
              <a:gd name="T7" fmla="*/ 2147483646 h 42"/>
              <a:gd name="T8" fmla="*/ 0 w 13"/>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42">
                <a:moveTo>
                  <a:pt x="0" y="0"/>
                </a:moveTo>
                <a:lnTo>
                  <a:pt x="9" y="24"/>
                </a:lnTo>
                <a:lnTo>
                  <a:pt x="13" y="42"/>
                </a:lnTo>
                <a:lnTo>
                  <a:pt x="6" y="3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70" name="Freeform 154"/>
          <p:cNvSpPr>
            <a:spLocks/>
          </p:cNvSpPr>
          <p:nvPr/>
        </p:nvSpPr>
        <p:spPr bwMode="auto">
          <a:xfrm>
            <a:off x="415374" y="2026028"/>
            <a:ext cx="19050" cy="10257"/>
          </a:xfrm>
          <a:custGeom>
            <a:avLst/>
            <a:gdLst>
              <a:gd name="T0" fmla="*/ 2147483646 w 56"/>
              <a:gd name="T1" fmla="*/ 0 h 36"/>
              <a:gd name="T2" fmla="*/ 2147483646 w 56"/>
              <a:gd name="T3" fmla="*/ 2147483646 h 36"/>
              <a:gd name="T4" fmla="*/ 2147483646 w 56"/>
              <a:gd name="T5" fmla="*/ 2147483646 h 36"/>
              <a:gd name="T6" fmla="*/ 2147483646 w 56"/>
              <a:gd name="T7" fmla="*/ 2147483646 h 36"/>
              <a:gd name="T8" fmla="*/ 2147483646 w 56"/>
              <a:gd name="T9" fmla="*/ 2147483646 h 36"/>
              <a:gd name="T10" fmla="*/ 2147483646 w 56"/>
              <a:gd name="T11" fmla="*/ 2147483646 h 36"/>
              <a:gd name="T12" fmla="*/ 2147483646 w 56"/>
              <a:gd name="T13" fmla="*/ 2147483646 h 36"/>
              <a:gd name="T14" fmla="*/ 2147483646 w 56"/>
              <a:gd name="T15" fmla="*/ 2147483646 h 36"/>
              <a:gd name="T16" fmla="*/ 0 w 56"/>
              <a:gd name="T17" fmla="*/ 2147483646 h 36"/>
              <a:gd name="T18" fmla="*/ 2147483646 w 56"/>
              <a:gd name="T19" fmla="*/ 2147483646 h 36"/>
              <a:gd name="T20" fmla="*/ 2147483646 w 56"/>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 h="36">
                <a:moveTo>
                  <a:pt x="56" y="0"/>
                </a:moveTo>
                <a:lnTo>
                  <a:pt x="45" y="20"/>
                </a:lnTo>
                <a:lnTo>
                  <a:pt x="47" y="26"/>
                </a:lnTo>
                <a:lnTo>
                  <a:pt x="47" y="29"/>
                </a:lnTo>
                <a:lnTo>
                  <a:pt x="51" y="36"/>
                </a:lnTo>
                <a:lnTo>
                  <a:pt x="43" y="24"/>
                </a:lnTo>
                <a:lnTo>
                  <a:pt x="32" y="24"/>
                </a:lnTo>
                <a:lnTo>
                  <a:pt x="20" y="20"/>
                </a:lnTo>
                <a:lnTo>
                  <a:pt x="0" y="19"/>
                </a:lnTo>
                <a:lnTo>
                  <a:pt x="20" y="7"/>
                </a:lnTo>
                <a:lnTo>
                  <a:pt x="5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71" name="Freeform 155"/>
          <p:cNvSpPr>
            <a:spLocks/>
          </p:cNvSpPr>
          <p:nvPr/>
        </p:nvSpPr>
        <p:spPr bwMode="auto">
          <a:xfrm>
            <a:off x="407436" y="2009910"/>
            <a:ext cx="31750" cy="10258"/>
          </a:xfrm>
          <a:custGeom>
            <a:avLst/>
            <a:gdLst>
              <a:gd name="T0" fmla="*/ 2147483646 w 96"/>
              <a:gd name="T1" fmla="*/ 2147483646 h 34"/>
              <a:gd name="T2" fmla="*/ 2147483646 w 96"/>
              <a:gd name="T3" fmla="*/ 2147483646 h 34"/>
              <a:gd name="T4" fmla="*/ 2147483646 w 96"/>
              <a:gd name="T5" fmla="*/ 2147483646 h 34"/>
              <a:gd name="T6" fmla="*/ 2147483646 w 96"/>
              <a:gd name="T7" fmla="*/ 2147483646 h 34"/>
              <a:gd name="T8" fmla="*/ 2147483646 w 96"/>
              <a:gd name="T9" fmla="*/ 2147483646 h 34"/>
              <a:gd name="T10" fmla="*/ 2147483646 w 96"/>
              <a:gd name="T11" fmla="*/ 2147483646 h 34"/>
              <a:gd name="T12" fmla="*/ 0 w 96"/>
              <a:gd name="T13" fmla="*/ 2147483646 h 34"/>
              <a:gd name="T14" fmla="*/ 2147483646 w 96"/>
              <a:gd name="T15" fmla="*/ 2147483646 h 34"/>
              <a:gd name="T16" fmla="*/ 2147483646 w 96"/>
              <a:gd name="T17" fmla="*/ 2147483646 h 34"/>
              <a:gd name="T18" fmla="*/ 2147483646 w 96"/>
              <a:gd name="T19" fmla="*/ 0 h 34"/>
              <a:gd name="T20" fmla="*/ 2147483646 w 96"/>
              <a:gd name="T21" fmla="*/ 2147483646 h 34"/>
              <a:gd name="T22" fmla="*/ 2147483646 w 96"/>
              <a:gd name="T23" fmla="*/ 2147483646 h 34"/>
              <a:gd name="T24" fmla="*/ 2147483646 w 96"/>
              <a:gd name="T25" fmla="*/ 2147483646 h 34"/>
              <a:gd name="T26" fmla="*/ 2147483646 w 96"/>
              <a:gd name="T27" fmla="*/ 2147483646 h 34"/>
              <a:gd name="T28" fmla="*/ 2147483646 w 96"/>
              <a:gd name="T29" fmla="*/ 2147483646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6" h="34">
                <a:moveTo>
                  <a:pt x="96" y="17"/>
                </a:moveTo>
                <a:lnTo>
                  <a:pt x="92" y="29"/>
                </a:lnTo>
                <a:lnTo>
                  <a:pt x="81" y="34"/>
                </a:lnTo>
                <a:lnTo>
                  <a:pt x="66" y="24"/>
                </a:lnTo>
                <a:lnTo>
                  <a:pt x="47" y="17"/>
                </a:lnTo>
                <a:lnTo>
                  <a:pt x="15" y="17"/>
                </a:lnTo>
                <a:lnTo>
                  <a:pt x="0" y="18"/>
                </a:lnTo>
                <a:lnTo>
                  <a:pt x="24" y="9"/>
                </a:lnTo>
                <a:lnTo>
                  <a:pt x="41" y="4"/>
                </a:lnTo>
                <a:lnTo>
                  <a:pt x="39" y="0"/>
                </a:lnTo>
                <a:lnTo>
                  <a:pt x="56" y="7"/>
                </a:lnTo>
                <a:lnTo>
                  <a:pt x="54" y="2"/>
                </a:lnTo>
                <a:lnTo>
                  <a:pt x="68" y="9"/>
                </a:lnTo>
                <a:lnTo>
                  <a:pt x="79" y="9"/>
                </a:lnTo>
                <a:lnTo>
                  <a:pt x="96" y="1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72" name="Freeform 156"/>
          <p:cNvSpPr>
            <a:spLocks/>
          </p:cNvSpPr>
          <p:nvPr/>
        </p:nvSpPr>
        <p:spPr bwMode="auto">
          <a:xfrm>
            <a:off x="351874" y="2024564"/>
            <a:ext cx="17463" cy="32238"/>
          </a:xfrm>
          <a:custGeom>
            <a:avLst/>
            <a:gdLst>
              <a:gd name="T0" fmla="*/ 2147483646 w 56"/>
              <a:gd name="T1" fmla="*/ 2147483646 h 113"/>
              <a:gd name="T2" fmla="*/ 2147483646 w 56"/>
              <a:gd name="T3" fmla="*/ 2147483646 h 113"/>
              <a:gd name="T4" fmla="*/ 2147483646 w 56"/>
              <a:gd name="T5" fmla="*/ 2147483646 h 113"/>
              <a:gd name="T6" fmla="*/ 2147483646 w 56"/>
              <a:gd name="T7" fmla="*/ 2147483646 h 113"/>
              <a:gd name="T8" fmla="*/ 2147483646 w 56"/>
              <a:gd name="T9" fmla="*/ 2147483646 h 113"/>
              <a:gd name="T10" fmla="*/ 2147483646 w 56"/>
              <a:gd name="T11" fmla="*/ 2147483646 h 113"/>
              <a:gd name="T12" fmla="*/ 2147483646 w 56"/>
              <a:gd name="T13" fmla="*/ 2147483646 h 113"/>
              <a:gd name="T14" fmla="*/ 2147483646 w 56"/>
              <a:gd name="T15" fmla="*/ 2147483646 h 113"/>
              <a:gd name="T16" fmla="*/ 2147483646 w 56"/>
              <a:gd name="T17" fmla="*/ 2147483646 h 113"/>
              <a:gd name="T18" fmla="*/ 2147483646 w 56"/>
              <a:gd name="T19" fmla="*/ 2147483646 h 113"/>
              <a:gd name="T20" fmla="*/ 2147483646 w 56"/>
              <a:gd name="T21" fmla="*/ 2147483646 h 113"/>
              <a:gd name="T22" fmla="*/ 2147483646 w 56"/>
              <a:gd name="T23" fmla="*/ 2147483646 h 113"/>
              <a:gd name="T24" fmla="*/ 2147483646 w 56"/>
              <a:gd name="T25" fmla="*/ 2147483646 h 113"/>
              <a:gd name="T26" fmla="*/ 2147483646 w 56"/>
              <a:gd name="T27" fmla="*/ 2147483646 h 113"/>
              <a:gd name="T28" fmla="*/ 2147483646 w 56"/>
              <a:gd name="T29" fmla="*/ 2147483646 h 113"/>
              <a:gd name="T30" fmla="*/ 2147483646 w 56"/>
              <a:gd name="T31" fmla="*/ 2147483646 h 113"/>
              <a:gd name="T32" fmla="*/ 2147483646 w 56"/>
              <a:gd name="T33" fmla="*/ 2147483646 h 113"/>
              <a:gd name="T34" fmla="*/ 0 w 56"/>
              <a:gd name="T35" fmla="*/ 2147483646 h 113"/>
              <a:gd name="T36" fmla="*/ 2147483646 w 56"/>
              <a:gd name="T37" fmla="*/ 2147483646 h 113"/>
              <a:gd name="T38" fmla="*/ 2147483646 w 56"/>
              <a:gd name="T39" fmla="*/ 2147483646 h 113"/>
              <a:gd name="T40" fmla="*/ 2147483646 w 56"/>
              <a:gd name="T41" fmla="*/ 0 h 113"/>
              <a:gd name="T42" fmla="*/ 2147483646 w 56"/>
              <a:gd name="T43" fmla="*/ 2147483646 h 113"/>
              <a:gd name="T44" fmla="*/ 2147483646 w 56"/>
              <a:gd name="T45" fmla="*/ 2147483646 h 1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6" h="113">
                <a:moveTo>
                  <a:pt x="56" y="21"/>
                </a:moveTo>
                <a:lnTo>
                  <a:pt x="39" y="8"/>
                </a:lnTo>
                <a:lnTo>
                  <a:pt x="19" y="11"/>
                </a:lnTo>
                <a:lnTo>
                  <a:pt x="8" y="29"/>
                </a:lnTo>
                <a:lnTo>
                  <a:pt x="6" y="55"/>
                </a:lnTo>
                <a:lnTo>
                  <a:pt x="8" y="75"/>
                </a:lnTo>
                <a:lnTo>
                  <a:pt x="15" y="91"/>
                </a:lnTo>
                <a:lnTo>
                  <a:pt x="24" y="66"/>
                </a:lnTo>
                <a:lnTo>
                  <a:pt x="35" y="52"/>
                </a:lnTo>
                <a:lnTo>
                  <a:pt x="53" y="42"/>
                </a:lnTo>
                <a:lnTo>
                  <a:pt x="38" y="62"/>
                </a:lnTo>
                <a:lnTo>
                  <a:pt x="22" y="79"/>
                </a:lnTo>
                <a:lnTo>
                  <a:pt x="21" y="95"/>
                </a:lnTo>
                <a:lnTo>
                  <a:pt x="28" y="110"/>
                </a:lnTo>
                <a:lnTo>
                  <a:pt x="37" y="113"/>
                </a:lnTo>
                <a:lnTo>
                  <a:pt x="14" y="107"/>
                </a:lnTo>
                <a:lnTo>
                  <a:pt x="2" y="83"/>
                </a:lnTo>
                <a:lnTo>
                  <a:pt x="0" y="52"/>
                </a:lnTo>
                <a:lnTo>
                  <a:pt x="2" y="24"/>
                </a:lnTo>
                <a:lnTo>
                  <a:pt x="15" y="5"/>
                </a:lnTo>
                <a:lnTo>
                  <a:pt x="32" y="0"/>
                </a:lnTo>
                <a:lnTo>
                  <a:pt x="48" y="3"/>
                </a:lnTo>
                <a:lnTo>
                  <a:pt x="56" y="2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73" name="Freeform 157"/>
          <p:cNvSpPr>
            <a:spLocks/>
          </p:cNvSpPr>
          <p:nvPr/>
        </p:nvSpPr>
        <p:spPr bwMode="auto">
          <a:xfrm>
            <a:off x="345525" y="2018702"/>
            <a:ext cx="28575" cy="45427"/>
          </a:xfrm>
          <a:custGeom>
            <a:avLst/>
            <a:gdLst>
              <a:gd name="T0" fmla="*/ 2147483646 w 91"/>
              <a:gd name="T1" fmla="*/ 2147483646 h 153"/>
              <a:gd name="T2" fmla="*/ 2147483646 w 91"/>
              <a:gd name="T3" fmla="*/ 2147483646 h 153"/>
              <a:gd name="T4" fmla="*/ 2147483646 w 91"/>
              <a:gd name="T5" fmla="*/ 2147483646 h 153"/>
              <a:gd name="T6" fmla="*/ 2147483646 w 91"/>
              <a:gd name="T7" fmla="*/ 2147483646 h 153"/>
              <a:gd name="T8" fmla="*/ 2147483646 w 91"/>
              <a:gd name="T9" fmla="*/ 2147483646 h 153"/>
              <a:gd name="T10" fmla="*/ 2147483646 w 91"/>
              <a:gd name="T11" fmla="*/ 2147483646 h 153"/>
              <a:gd name="T12" fmla="*/ 2147483646 w 91"/>
              <a:gd name="T13" fmla="*/ 2147483646 h 153"/>
              <a:gd name="T14" fmla="*/ 2147483646 w 91"/>
              <a:gd name="T15" fmla="*/ 2147483646 h 153"/>
              <a:gd name="T16" fmla="*/ 2147483646 w 91"/>
              <a:gd name="T17" fmla="*/ 2147483646 h 153"/>
              <a:gd name="T18" fmla="*/ 2147483646 w 91"/>
              <a:gd name="T19" fmla="*/ 2147483646 h 153"/>
              <a:gd name="T20" fmla="*/ 2147483646 w 91"/>
              <a:gd name="T21" fmla="*/ 2147483646 h 153"/>
              <a:gd name="T22" fmla="*/ 2147483646 w 91"/>
              <a:gd name="T23" fmla="*/ 2147483646 h 153"/>
              <a:gd name="T24" fmla="*/ 2147483646 w 91"/>
              <a:gd name="T25" fmla="*/ 2147483646 h 153"/>
              <a:gd name="T26" fmla="*/ 2147483646 w 91"/>
              <a:gd name="T27" fmla="*/ 2147483646 h 153"/>
              <a:gd name="T28" fmla="*/ 2147483646 w 91"/>
              <a:gd name="T29" fmla="*/ 2147483646 h 153"/>
              <a:gd name="T30" fmla="*/ 2147483646 w 91"/>
              <a:gd name="T31" fmla="*/ 2147483646 h 153"/>
              <a:gd name="T32" fmla="*/ 2147483646 w 91"/>
              <a:gd name="T33" fmla="*/ 2147483646 h 153"/>
              <a:gd name="T34" fmla="*/ 2147483646 w 91"/>
              <a:gd name="T35" fmla="*/ 2147483646 h 153"/>
              <a:gd name="T36" fmla="*/ 2147483646 w 91"/>
              <a:gd name="T37" fmla="*/ 2147483646 h 153"/>
              <a:gd name="T38" fmla="*/ 0 w 91"/>
              <a:gd name="T39" fmla="*/ 2147483646 h 153"/>
              <a:gd name="T40" fmla="*/ 0 w 91"/>
              <a:gd name="T41" fmla="*/ 2147483646 h 153"/>
              <a:gd name="T42" fmla="*/ 2147483646 w 91"/>
              <a:gd name="T43" fmla="*/ 2147483646 h 153"/>
              <a:gd name="T44" fmla="*/ 2147483646 w 91"/>
              <a:gd name="T45" fmla="*/ 2147483646 h 153"/>
              <a:gd name="T46" fmla="*/ 2147483646 w 91"/>
              <a:gd name="T47" fmla="*/ 0 h 153"/>
              <a:gd name="T48" fmla="*/ 2147483646 w 91"/>
              <a:gd name="T49" fmla="*/ 2147483646 h 153"/>
              <a:gd name="T50" fmla="*/ 2147483646 w 91"/>
              <a:gd name="T51" fmla="*/ 2147483646 h 153"/>
              <a:gd name="T52" fmla="*/ 2147483646 w 91"/>
              <a:gd name="T53" fmla="*/ 2147483646 h 15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1" h="153">
                <a:moveTo>
                  <a:pt x="91" y="38"/>
                </a:moveTo>
                <a:lnTo>
                  <a:pt x="76" y="13"/>
                </a:lnTo>
                <a:lnTo>
                  <a:pt x="54" y="7"/>
                </a:lnTo>
                <a:lnTo>
                  <a:pt x="24" y="12"/>
                </a:lnTo>
                <a:lnTo>
                  <a:pt x="14" y="25"/>
                </a:lnTo>
                <a:lnTo>
                  <a:pt x="7" y="48"/>
                </a:lnTo>
                <a:lnTo>
                  <a:pt x="7" y="66"/>
                </a:lnTo>
                <a:lnTo>
                  <a:pt x="11" y="79"/>
                </a:lnTo>
                <a:lnTo>
                  <a:pt x="11" y="98"/>
                </a:lnTo>
                <a:lnTo>
                  <a:pt x="15" y="120"/>
                </a:lnTo>
                <a:lnTo>
                  <a:pt x="34" y="142"/>
                </a:lnTo>
                <a:lnTo>
                  <a:pt x="47" y="142"/>
                </a:lnTo>
                <a:lnTo>
                  <a:pt x="63" y="142"/>
                </a:lnTo>
                <a:lnTo>
                  <a:pt x="63" y="144"/>
                </a:lnTo>
                <a:lnTo>
                  <a:pt x="51" y="153"/>
                </a:lnTo>
                <a:lnTo>
                  <a:pt x="36" y="151"/>
                </a:lnTo>
                <a:lnTo>
                  <a:pt x="19" y="144"/>
                </a:lnTo>
                <a:lnTo>
                  <a:pt x="6" y="121"/>
                </a:lnTo>
                <a:lnTo>
                  <a:pt x="5" y="86"/>
                </a:lnTo>
                <a:lnTo>
                  <a:pt x="0" y="62"/>
                </a:lnTo>
                <a:lnTo>
                  <a:pt x="0" y="41"/>
                </a:lnTo>
                <a:lnTo>
                  <a:pt x="9" y="23"/>
                </a:lnTo>
                <a:lnTo>
                  <a:pt x="18" y="7"/>
                </a:lnTo>
                <a:lnTo>
                  <a:pt x="42" y="0"/>
                </a:lnTo>
                <a:lnTo>
                  <a:pt x="76" y="5"/>
                </a:lnTo>
                <a:lnTo>
                  <a:pt x="89" y="13"/>
                </a:lnTo>
                <a:lnTo>
                  <a:pt x="91" y="3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74" name="Freeform 158"/>
          <p:cNvSpPr>
            <a:spLocks/>
          </p:cNvSpPr>
          <p:nvPr/>
        </p:nvSpPr>
        <p:spPr bwMode="auto">
          <a:xfrm>
            <a:off x="362987" y="2067060"/>
            <a:ext cx="26987" cy="38100"/>
          </a:xfrm>
          <a:custGeom>
            <a:avLst/>
            <a:gdLst>
              <a:gd name="T0" fmla="*/ 0 w 83"/>
              <a:gd name="T1" fmla="*/ 0 h 127"/>
              <a:gd name="T2" fmla="*/ 2147483646 w 83"/>
              <a:gd name="T3" fmla="*/ 2147483646 h 127"/>
              <a:gd name="T4" fmla="*/ 2147483646 w 83"/>
              <a:gd name="T5" fmla="*/ 2147483646 h 127"/>
              <a:gd name="T6" fmla="*/ 2147483646 w 83"/>
              <a:gd name="T7" fmla="*/ 2147483646 h 127"/>
              <a:gd name="T8" fmla="*/ 2147483646 w 83"/>
              <a:gd name="T9" fmla="*/ 2147483646 h 127"/>
              <a:gd name="T10" fmla="*/ 2147483646 w 83"/>
              <a:gd name="T11" fmla="*/ 2147483646 h 127"/>
              <a:gd name="T12" fmla="*/ 2147483646 w 83"/>
              <a:gd name="T13" fmla="*/ 2147483646 h 127"/>
              <a:gd name="T14" fmla="*/ 2147483646 w 83"/>
              <a:gd name="T15" fmla="*/ 2147483646 h 127"/>
              <a:gd name="T16" fmla="*/ 2147483646 w 83"/>
              <a:gd name="T17" fmla="*/ 2147483646 h 127"/>
              <a:gd name="T18" fmla="*/ 0 w 83"/>
              <a:gd name="T19" fmla="*/ 0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3" h="127">
                <a:moveTo>
                  <a:pt x="0" y="0"/>
                </a:moveTo>
                <a:lnTo>
                  <a:pt x="10" y="27"/>
                </a:lnTo>
                <a:lnTo>
                  <a:pt x="27" y="57"/>
                </a:lnTo>
                <a:lnTo>
                  <a:pt x="45" y="83"/>
                </a:lnTo>
                <a:lnTo>
                  <a:pt x="70" y="116"/>
                </a:lnTo>
                <a:lnTo>
                  <a:pt x="83" y="127"/>
                </a:lnTo>
                <a:lnTo>
                  <a:pt x="55" y="113"/>
                </a:lnTo>
                <a:lnTo>
                  <a:pt x="33" y="82"/>
                </a:lnTo>
                <a:lnTo>
                  <a:pt x="12" y="46"/>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75" name="Freeform 159"/>
          <p:cNvSpPr>
            <a:spLocks/>
          </p:cNvSpPr>
          <p:nvPr/>
        </p:nvSpPr>
        <p:spPr bwMode="auto">
          <a:xfrm>
            <a:off x="282025" y="1939570"/>
            <a:ext cx="150813" cy="140677"/>
          </a:xfrm>
          <a:custGeom>
            <a:avLst/>
            <a:gdLst>
              <a:gd name="T0" fmla="*/ 2147483646 w 478"/>
              <a:gd name="T1" fmla="*/ 2147483646 h 480"/>
              <a:gd name="T2" fmla="*/ 2147483646 w 478"/>
              <a:gd name="T3" fmla="*/ 2147483646 h 480"/>
              <a:gd name="T4" fmla="*/ 2147483646 w 478"/>
              <a:gd name="T5" fmla="*/ 2147483646 h 480"/>
              <a:gd name="T6" fmla="*/ 2147483646 w 478"/>
              <a:gd name="T7" fmla="*/ 2147483646 h 480"/>
              <a:gd name="T8" fmla="*/ 2147483646 w 478"/>
              <a:gd name="T9" fmla="*/ 2147483646 h 480"/>
              <a:gd name="T10" fmla="*/ 2147483646 w 478"/>
              <a:gd name="T11" fmla="*/ 2147483646 h 480"/>
              <a:gd name="T12" fmla="*/ 2147483646 w 478"/>
              <a:gd name="T13" fmla="*/ 2147483646 h 480"/>
              <a:gd name="T14" fmla="*/ 2147483646 w 478"/>
              <a:gd name="T15" fmla="*/ 2147483646 h 480"/>
              <a:gd name="T16" fmla="*/ 2147483646 w 478"/>
              <a:gd name="T17" fmla="*/ 2147483646 h 480"/>
              <a:gd name="T18" fmla="*/ 2147483646 w 478"/>
              <a:gd name="T19" fmla="*/ 2147483646 h 480"/>
              <a:gd name="T20" fmla="*/ 2147483646 w 478"/>
              <a:gd name="T21" fmla="*/ 2147483646 h 480"/>
              <a:gd name="T22" fmla="*/ 2147483646 w 478"/>
              <a:gd name="T23" fmla="*/ 2147483646 h 480"/>
              <a:gd name="T24" fmla="*/ 2147483646 w 478"/>
              <a:gd name="T25" fmla="*/ 2147483646 h 480"/>
              <a:gd name="T26" fmla="*/ 2147483646 w 478"/>
              <a:gd name="T27" fmla="*/ 2147483646 h 480"/>
              <a:gd name="T28" fmla="*/ 2147483646 w 478"/>
              <a:gd name="T29" fmla="*/ 2147483646 h 480"/>
              <a:gd name="T30" fmla="*/ 2147483646 w 478"/>
              <a:gd name="T31" fmla="*/ 2147483646 h 480"/>
              <a:gd name="T32" fmla="*/ 2147483646 w 478"/>
              <a:gd name="T33" fmla="*/ 2147483646 h 480"/>
              <a:gd name="T34" fmla="*/ 2147483646 w 478"/>
              <a:gd name="T35" fmla="*/ 2147483646 h 480"/>
              <a:gd name="T36" fmla="*/ 2147483646 w 478"/>
              <a:gd name="T37" fmla="*/ 2147483646 h 480"/>
              <a:gd name="T38" fmla="*/ 2147483646 w 478"/>
              <a:gd name="T39" fmla="*/ 2147483646 h 480"/>
              <a:gd name="T40" fmla="*/ 2147483646 w 478"/>
              <a:gd name="T41" fmla="*/ 2147483646 h 480"/>
              <a:gd name="T42" fmla="*/ 2147483646 w 478"/>
              <a:gd name="T43" fmla="*/ 2147483646 h 480"/>
              <a:gd name="T44" fmla="*/ 2147483646 w 478"/>
              <a:gd name="T45" fmla="*/ 2147483646 h 480"/>
              <a:gd name="T46" fmla="*/ 2147483646 w 478"/>
              <a:gd name="T47" fmla="*/ 2147483646 h 480"/>
              <a:gd name="T48" fmla="*/ 2147483646 w 478"/>
              <a:gd name="T49" fmla="*/ 2147483646 h 480"/>
              <a:gd name="T50" fmla="*/ 0 w 478"/>
              <a:gd name="T51" fmla="*/ 2147483646 h 480"/>
              <a:gd name="T52" fmla="*/ 2147483646 w 478"/>
              <a:gd name="T53" fmla="*/ 2147483646 h 480"/>
              <a:gd name="T54" fmla="*/ 2147483646 w 478"/>
              <a:gd name="T55" fmla="*/ 2147483646 h 480"/>
              <a:gd name="T56" fmla="*/ 2147483646 w 478"/>
              <a:gd name="T57" fmla="*/ 2147483646 h 480"/>
              <a:gd name="T58" fmla="*/ 2147483646 w 478"/>
              <a:gd name="T59" fmla="*/ 2147483646 h 480"/>
              <a:gd name="T60" fmla="*/ 2147483646 w 478"/>
              <a:gd name="T61" fmla="*/ 0 h 480"/>
              <a:gd name="T62" fmla="*/ 2147483646 w 478"/>
              <a:gd name="T63" fmla="*/ 2147483646 h 480"/>
              <a:gd name="T64" fmla="*/ 2147483646 w 478"/>
              <a:gd name="T65" fmla="*/ 2147483646 h 480"/>
              <a:gd name="T66" fmla="*/ 2147483646 w 478"/>
              <a:gd name="T67" fmla="*/ 2147483646 h 480"/>
              <a:gd name="T68" fmla="*/ 2147483646 w 478"/>
              <a:gd name="T69" fmla="*/ 2147483646 h 480"/>
              <a:gd name="T70" fmla="*/ 2147483646 w 478"/>
              <a:gd name="T71" fmla="*/ 2147483646 h 480"/>
              <a:gd name="T72" fmla="*/ 2147483646 w 478"/>
              <a:gd name="T73" fmla="*/ 2147483646 h 480"/>
              <a:gd name="T74" fmla="*/ 2147483646 w 478"/>
              <a:gd name="T75" fmla="*/ 2147483646 h 4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8" h="480">
                <a:moveTo>
                  <a:pt x="440" y="138"/>
                </a:moveTo>
                <a:lnTo>
                  <a:pt x="367" y="127"/>
                </a:lnTo>
                <a:lnTo>
                  <a:pt x="320" y="133"/>
                </a:lnTo>
                <a:lnTo>
                  <a:pt x="290" y="168"/>
                </a:lnTo>
                <a:lnTo>
                  <a:pt x="308" y="209"/>
                </a:lnTo>
                <a:lnTo>
                  <a:pt x="331" y="224"/>
                </a:lnTo>
                <a:lnTo>
                  <a:pt x="338" y="262"/>
                </a:lnTo>
                <a:lnTo>
                  <a:pt x="324" y="287"/>
                </a:lnTo>
                <a:lnTo>
                  <a:pt x="335" y="325"/>
                </a:lnTo>
                <a:lnTo>
                  <a:pt x="306" y="325"/>
                </a:lnTo>
                <a:lnTo>
                  <a:pt x="298" y="282"/>
                </a:lnTo>
                <a:lnTo>
                  <a:pt x="280" y="262"/>
                </a:lnTo>
                <a:lnTo>
                  <a:pt x="243" y="262"/>
                </a:lnTo>
                <a:lnTo>
                  <a:pt x="209" y="271"/>
                </a:lnTo>
                <a:lnTo>
                  <a:pt x="197" y="301"/>
                </a:lnTo>
                <a:lnTo>
                  <a:pt x="193" y="341"/>
                </a:lnTo>
                <a:lnTo>
                  <a:pt x="197" y="370"/>
                </a:lnTo>
                <a:lnTo>
                  <a:pt x="197" y="391"/>
                </a:lnTo>
                <a:lnTo>
                  <a:pt x="195" y="416"/>
                </a:lnTo>
                <a:lnTo>
                  <a:pt x="172" y="439"/>
                </a:lnTo>
                <a:lnTo>
                  <a:pt x="156" y="453"/>
                </a:lnTo>
                <a:lnTo>
                  <a:pt x="115" y="480"/>
                </a:lnTo>
                <a:lnTo>
                  <a:pt x="37" y="399"/>
                </a:lnTo>
                <a:lnTo>
                  <a:pt x="14" y="334"/>
                </a:lnTo>
                <a:lnTo>
                  <a:pt x="5" y="229"/>
                </a:lnTo>
                <a:lnTo>
                  <a:pt x="0" y="154"/>
                </a:lnTo>
                <a:lnTo>
                  <a:pt x="9" y="82"/>
                </a:lnTo>
                <a:lnTo>
                  <a:pt x="30" y="42"/>
                </a:lnTo>
                <a:lnTo>
                  <a:pt x="78" y="15"/>
                </a:lnTo>
                <a:lnTo>
                  <a:pt x="121" y="7"/>
                </a:lnTo>
                <a:lnTo>
                  <a:pt x="204" y="0"/>
                </a:lnTo>
                <a:lnTo>
                  <a:pt x="285" y="5"/>
                </a:lnTo>
                <a:lnTo>
                  <a:pt x="387" y="22"/>
                </a:lnTo>
                <a:lnTo>
                  <a:pt x="432" y="44"/>
                </a:lnTo>
                <a:lnTo>
                  <a:pt x="455" y="67"/>
                </a:lnTo>
                <a:lnTo>
                  <a:pt x="478" y="102"/>
                </a:lnTo>
                <a:lnTo>
                  <a:pt x="475" y="120"/>
                </a:lnTo>
                <a:lnTo>
                  <a:pt x="440" y="138"/>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76" name="Freeform 160"/>
          <p:cNvSpPr>
            <a:spLocks/>
          </p:cNvSpPr>
          <p:nvPr/>
        </p:nvSpPr>
        <p:spPr bwMode="auto">
          <a:xfrm>
            <a:off x="285199" y="1941036"/>
            <a:ext cx="144463" cy="134815"/>
          </a:xfrm>
          <a:custGeom>
            <a:avLst/>
            <a:gdLst>
              <a:gd name="T0" fmla="*/ 2147483646 w 455"/>
              <a:gd name="T1" fmla="*/ 2147483646 h 460"/>
              <a:gd name="T2" fmla="*/ 2147483646 w 455"/>
              <a:gd name="T3" fmla="*/ 2147483646 h 460"/>
              <a:gd name="T4" fmla="*/ 2147483646 w 455"/>
              <a:gd name="T5" fmla="*/ 2147483646 h 460"/>
              <a:gd name="T6" fmla="*/ 2147483646 w 455"/>
              <a:gd name="T7" fmla="*/ 2147483646 h 460"/>
              <a:gd name="T8" fmla="*/ 2147483646 w 455"/>
              <a:gd name="T9" fmla="*/ 2147483646 h 460"/>
              <a:gd name="T10" fmla="*/ 2147483646 w 455"/>
              <a:gd name="T11" fmla="*/ 2147483646 h 460"/>
              <a:gd name="T12" fmla="*/ 2147483646 w 455"/>
              <a:gd name="T13" fmla="*/ 2147483646 h 460"/>
              <a:gd name="T14" fmla="*/ 2147483646 w 455"/>
              <a:gd name="T15" fmla="*/ 2147483646 h 460"/>
              <a:gd name="T16" fmla="*/ 2147483646 w 455"/>
              <a:gd name="T17" fmla="*/ 2147483646 h 460"/>
              <a:gd name="T18" fmla="*/ 2147483646 w 455"/>
              <a:gd name="T19" fmla="*/ 2147483646 h 460"/>
              <a:gd name="T20" fmla="*/ 2147483646 w 455"/>
              <a:gd name="T21" fmla="*/ 2147483646 h 460"/>
              <a:gd name="T22" fmla="*/ 2147483646 w 455"/>
              <a:gd name="T23" fmla="*/ 2147483646 h 460"/>
              <a:gd name="T24" fmla="*/ 2147483646 w 455"/>
              <a:gd name="T25" fmla="*/ 2147483646 h 460"/>
              <a:gd name="T26" fmla="*/ 2147483646 w 455"/>
              <a:gd name="T27" fmla="*/ 2147483646 h 460"/>
              <a:gd name="T28" fmla="*/ 2147483646 w 455"/>
              <a:gd name="T29" fmla="*/ 2147483646 h 460"/>
              <a:gd name="T30" fmla="*/ 2147483646 w 455"/>
              <a:gd name="T31" fmla="*/ 2147483646 h 460"/>
              <a:gd name="T32" fmla="*/ 2147483646 w 455"/>
              <a:gd name="T33" fmla="*/ 2147483646 h 460"/>
              <a:gd name="T34" fmla="*/ 2147483646 w 455"/>
              <a:gd name="T35" fmla="*/ 2147483646 h 460"/>
              <a:gd name="T36" fmla="*/ 2147483646 w 455"/>
              <a:gd name="T37" fmla="*/ 2147483646 h 460"/>
              <a:gd name="T38" fmla="*/ 2147483646 w 455"/>
              <a:gd name="T39" fmla="*/ 2147483646 h 460"/>
              <a:gd name="T40" fmla="*/ 2147483646 w 455"/>
              <a:gd name="T41" fmla="*/ 2147483646 h 460"/>
              <a:gd name="T42" fmla="*/ 2147483646 w 455"/>
              <a:gd name="T43" fmla="*/ 2147483646 h 460"/>
              <a:gd name="T44" fmla="*/ 2147483646 w 455"/>
              <a:gd name="T45" fmla="*/ 2147483646 h 460"/>
              <a:gd name="T46" fmla="*/ 2147483646 w 455"/>
              <a:gd name="T47" fmla="*/ 2147483646 h 460"/>
              <a:gd name="T48" fmla="*/ 2147483646 w 455"/>
              <a:gd name="T49" fmla="*/ 2147483646 h 460"/>
              <a:gd name="T50" fmla="*/ 2147483646 w 455"/>
              <a:gd name="T51" fmla="*/ 2147483646 h 460"/>
              <a:gd name="T52" fmla="*/ 2147483646 w 455"/>
              <a:gd name="T53" fmla="*/ 2147483646 h 460"/>
              <a:gd name="T54" fmla="*/ 2147483646 w 455"/>
              <a:gd name="T55" fmla="*/ 2147483646 h 460"/>
              <a:gd name="T56" fmla="*/ 2147483646 w 455"/>
              <a:gd name="T57" fmla="*/ 2147483646 h 460"/>
              <a:gd name="T58" fmla="*/ 2147483646 w 455"/>
              <a:gd name="T59" fmla="*/ 2147483646 h 460"/>
              <a:gd name="T60" fmla="*/ 2147483646 w 455"/>
              <a:gd name="T61" fmla="*/ 2147483646 h 460"/>
              <a:gd name="T62" fmla="*/ 2147483646 w 455"/>
              <a:gd name="T63" fmla="*/ 2147483646 h 460"/>
              <a:gd name="T64" fmla="*/ 2147483646 w 455"/>
              <a:gd name="T65" fmla="*/ 2147483646 h 460"/>
              <a:gd name="T66" fmla="*/ 2147483646 w 455"/>
              <a:gd name="T67" fmla="*/ 2147483646 h 460"/>
              <a:gd name="T68" fmla="*/ 2147483646 w 455"/>
              <a:gd name="T69" fmla="*/ 2147483646 h 460"/>
              <a:gd name="T70" fmla="*/ 2147483646 w 455"/>
              <a:gd name="T71" fmla="*/ 2147483646 h 460"/>
              <a:gd name="T72" fmla="*/ 2147483646 w 455"/>
              <a:gd name="T73" fmla="*/ 2147483646 h 460"/>
              <a:gd name="T74" fmla="*/ 2147483646 w 455"/>
              <a:gd name="T75" fmla="*/ 2147483646 h 460"/>
              <a:gd name="T76" fmla="*/ 2147483646 w 455"/>
              <a:gd name="T77" fmla="*/ 2147483646 h 460"/>
              <a:gd name="T78" fmla="*/ 2147483646 w 455"/>
              <a:gd name="T79" fmla="*/ 2147483646 h 460"/>
              <a:gd name="T80" fmla="*/ 2147483646 w 455"/>
              <a:gd name="T81" fmla="*/ 2147483646 h 460"/>
              <a:gd name="T82" fmla="*/ 2147483646 w 455"/>
              <a:gd name="T83" fmla="*/ 2147483646 h 460"/>
              <a:gd name="T84" fmla="*/ 2147483646 w 455"/>
              <a:gd name="T85" fmla="*/ 2147483646 h 460"/>
              <a:gd name="T86" fmla="*/ 2147483646 w 455"/>
              <a:gd name="T87" fmla="*/ 2147483646 h 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55" h="460">
                <a:moveTo>
                  <a:pt x="379" y="28"/>
                </a:moveTo>
                <a:lnTo>
                  <a:pt x="418" y="44"/>
                </a:lnTo>
                <a:lnTo>
                  <a:pt x="436" y="69"/>
                </a:lnTo>
                <a:lnTo>
                  <a:pt x="447" y="85"/>
                </a:lnTo>
                <a:lnTo>
                  <a:pt x="455" y="98"/>
                </a:lnTo>
                <a:lnTo>
                  <a:pt x="444" y="108"/>
                </a:lnTo>
                <a:lnTo>
                  <a:pt x="425" y="120"/>
                </a:lnTo>
                <a:lnTo>
                  <a:pt x="376" y="113"/>
                </a:lnTo>
                <a:lnTo>
                  <a:pt x="339" y="113"/>
                </a:lnTo>
                <a:lnTo>
                  <a:pt x="315" y="100"/>
                </a:lnTo>
                <a:lnTo>
                  <a:pt x="279" y="92"/>
                </a:lnTo>
                <a:lnTo>
                  <a:pt x="247" y="90"/>
                </a:lnTo>
                <a:lnTo>
                  <a:pt x="209" y="92"/>
                </a:lnTo>
                <a:lnTo>
                  <a:pt x="264" y="98"/>
                </a:lnTo>
                <a:lnTo>
                  <a:pt x="291" y="105"/>
                </a:lnTo>
                <a:lnTo>
                  <a:pt x="311" y="113"/>
                </a:lnTo>
                <a:lnTo>
                  <a:pt x="315" y="115"/>
                </a:lnTo>
                <a:lnTo>
                  <a:pt x="302" y="120"/>
                </a:lnTo>
                <a:lnTo>
                  <a:pt x="291" y="131"/>
                </a:lnTo>
                <a:lnTo>
                  <a:pt x="272" y="120"/>
                </a:lnTo>
                <a:lnTo>
                  <a:pt x="256" y="116"/>
                </a:lnTo>
                <a:lnTo>
                  <a:pt x="223" y="110"/>
                </a:lnTo>
                <a:lnTo>
                  <a:pt x="212" y="110"/>
                </a:lnTo>
                <a:lnTo>
                  <a:pt x="246" y="122"/>
                </a:lnTo>
                <a:lnTo>
                  <a:pt x="270" y="133"/>
                </a:lnTo>
                <a:lnTo>
                  <a:pt x="283" y="142"/>
                </a:lnTo>
                <a:lnTo>
                  <a:pt x="272" y="154"/>
                </a:lnTo>
                <a:lnTo>
                  <a:pt x="246" y="145"/>
                </a:lnTo>
                <a:lnTo>
                  <a:pt x="223" y="140"/>
                </a:lnTo>
                <a:lnTo>
                  <a:pt x="264" y="161"/>
                </a:lnTo>
                <a:lnTo>
                  <a:pt x="277" y="170"/>
                </a:lnTo>
                <a:lnTo>
                  <a:pt x="281" y="189"/>
                </a:lnTo>
                <a:lnTo>
                  <a:pt x="289" y="199"/>
                </a:lnTo>
                <a:lnTo>
                  <a:pt x="264" y="187"/>
                </a:lnTo>
                <a:lnTo>
                  <a:pt x="241" y="183"/>
                </a:lnTo>
                <a:lnTo>
                  <a:pt x="205" y="181"/>
                </a:lnTo>
                <a:lnTo>
                  <a:pt x="259" y="197"/>
                </a:lnTo>
                <a:lnTo>
                  <a:pt x="293" y="210"/>
                </a:lnTo>
                <a:lnTo>
                  <a:pt x="315" y="222"/>
                </a:lnTo>
                <a:lnTo>
                  <a:pt x="318" y="239"/>
                </a:lnTo>
                <a:lnTo>
                  <a:pt x="291" y="227"/>
                </a:lnTo>
                <a:lnTo>
                  <a:pt x="254" y="214"/>
                </a:lnTo>
                <a:lnTo>
                  <a:pt x="237" y="214"/>
                </a:lnTo>
                <a:lnTo>
                  <a:pt x="277" y="228"/>
                </a:lnTo>
                <a:lnTo>
                  <a:pt x="309" y="242"/>
                </a:lnTo>
                <a:lnTo>
                  <a:pt x="320" y="253"/>
                </a:lnTo>
                <a:lnTo>
                  <a:pt x="315" y="264"/>
                </a:lnTo>
                <a:lnTo>
                  <a:pt x="291" y="255"/>
                </a:lnTo>
                <a:lnTo>
                  <a:pt x="269" y="246"/>
                </a:lnTo>
                <a:lnTo>
                  <a:pt x="221" y="244"/>
                </a:lnTo>
                <a:lnTo>
                  <a:pt x="202" y="246"/>
                </a:lnTo>
                <a:lnTo>
                  <a:pt x="158" y="249"/>
                </a:lnTo>
                <a:lnTo>
                  <a:pt x="107" y="242"/>
                </a:lnTo>
                <a:lnTo>
                  <a:pt x="137" y="253"/>
                </a:lnTo>
                <a:lnTo>
                  <a:pt x="191" y="262"/>
                </a:lnTo>
                <a:lnTo>
                  <a:pt x="181" y="280"/>
                </a:lnTo>
                <a:lnTo>
                  <a:pt x="141" y="271"/>
                </a:lnTo>
                <a:lnTo>
                  <a:pt x="104" y="258"/>
                </a:lnTo>
                <a:lnTo>
                  <a:pt x="79" y="246"/>
                </a:lnTo>
                <a:lnTo>
                  <a:pt x="126" y="280"/>
                </a:lnTo>
                <a:lnTo>
                  <a:pt x="156" y="290"/>
                </a:lnTo>
                <a:lnTo>
                  <a:pt x="181" y="298"/>
                </a:lnTo>
                <a:lnTo>
                  <a:pt x="178" y="317"/>
                </a:lnTo>
                <a:lnTo>
                  <a:pt x="141" y="310"/>
                </a:lnTo>
                <a:lnTo>
                  <a:pt x="113" y="302"/>
                </a:lnTo>
                <a:lnTo>
                  <a:pt x="131" y="315"/>
                </a:lnTo>
                <a:lnTo>
                  <a:pt x="161" y="323"/>
                </a:lnTo>
                <a:lnTo>
                  <a:pt x="178" y="325"/>
                </a:lnTo>
                <a:lnTo>
                  <a:pt x="178" y="365"/>
                </a:lnTo>
                <a:lnTo>
                  <a:pt x="143" y="351"/>
                </a:lnTo>
                <a:lnTo>
                  <a:pt x="116" y="341"/>
                </a:lnTo>
                <a:lnTo>
                  <a:pt x="145" y="363"/>
                </a:lnTo>
                <a:lnTo>
                  <a:pt x="182" y="379"/>
                </a:lnTo>
                <a:lnTo>
                  <a:pt x="181" y="397"/>
                </a:lnTo>
                <a:lnTo>
                  <a:pt x="159" y="418"/>
                </a:lnTo>
                <a:lnTo>
                  <a:pt x="141" y="395"/>
                </a:lnTo>
                <a:lnTo>
                  <a:pt x="116" y="365"/>
                </a:lnTo>
                <a:lnTo>
                  <a:pt x="100" y="337"/>
                </a:lnTo>
                <a:lnTo>
                  <a:pt x="116" y="381"/>
                </a:lnTo>
                <a:lnTo>
                  <a:pt x="131" y="397"/>
                </a:lnTo>
                <a:lnTo>
                  <a:pt x="156" y="429"/>
                </a:lnTo>
                <a:lnTo>
                  <a:pt x="137" y="449"/>
                </a:lnTo>
                <a:lnTo>
                  <a:pt x="109" y="424"/>
                </a:lnTo>
                <a:lnTo>
                  <a:pt x="88" y="395"/>
                </a:lnTo>
                <a:lnTo>
                  <a:pt x="69" y="363"/>
                </a:lnTo>
                <a:lnTo>
                  <a:pt x="86" y="409"/>
                </a:lnTo>
                <a:lnTo>
                  <a:pt x="104" y="430"/>
                </a:lnTo>
                <a:lnTo>
                  <a:pt x="121" y="452"/>
                </a:lnTo>
                <a:lnTo>
                  <a:pt x="107" y="460"/>
                </a:lnTo>
                <a:lnTo>
                  <a:pt x="69" y="429"/>
                </a:lnTo>
                <a:lnTo>
                  <a:pt x="34" y="379"/>
                </a:lnTo>
                <a:lnTo>
                  <a:pt x="21" y="341"/>
                </a:lnTo>
                <a:lnTo>
                  <a:pt x="12" y="275"/>
                </a:lnTo>
                <a:lnTo>
                  <a:pt x="7" y="227"/>
                </a:lnTo>
                <a:lnTo>
                  <a:pt x="0" y="170"/>
                </a:lnTo>
                <a:lnTo>
                  <a:pt x="39" y="181"/>
                </a:lnTo>
                <a:lnTo>
                  <a:pt x="81" y="197"/>
                </a:lnTo>
                <a:lnTo>
                  <a:pt x="145" y="212"/>
                </a:lnTo>
                <a:lnTo>
                  <a:pt x="88" y="189"/>
                </a:lnTo>
                <a:lnTo>
                  <a:pt x="67" y="177"/>
                </a:lnTo>
                <a:lnTo>
                  <a:pt x="26" y="162"/>
                </a:lnTo>
                <a:lnTo>
                  <a:pt x="5" y="158"/>
                </a:lnTo>
                <a:lnTo>
                  <a:pt x="5" y="129"/>
                </a:lnTo>
                <a:lnTo>
                  <a:pt x="10" y="92"/>
                </a:lnTo>
                <a:lnTo>
                  <a:pt x="61" y="100"/>
                </a:lnTo>
                <a:lnTo>
                  <a:pt x="94" y="110"/>
                </a:lnTo>
                <a:lnTo>
                  <a:pt x="135" y="129"/>
                </a:lnTo>
                <a:lnTo>
                  <a:pt x="97" y="100"/>
                </a:lnTo>
                <a:lnTo>
                  <a:pt x="54" y="88"/>
                </a:lnTo>
                <a:lnTo>
                  <a:pt x="12" y="77"/>
                </a:lnTo>
                <a:lnTo>
                  <a:pt x="21" y="49"/>
                </a:lnTo>
                <a:lnTo>
                  <a:pt x="34" y="31"/>
                </a:lnTo>
                <a:lnTo>
                  <a:pt x="73" y="19"/>
                </a:lnTo>
                <a:lnTo>
                  <a:pt x="111" y="28"/>
                </a:lnTo>
                <a:lnTo>
                  <a:pt x="145" y="53"/>
                </a:lnTo>
                <a:lnTo>
                  <a:pt x="121" y="25"/>
                </a:lnTo>
                <a:lnTo>
                  <a:pt x="86" y="10"/>
                </a:lnTo>
                <a:lnTo>
                  <a:pt x="126" y="4"/>
                </a:lnTo>
                <a:lnTo>
                  <a:pt x="156" y="2"/>
                </a:lnTo>
                <a:lnTo>
                  <a:pt x="198" y="8"/>
                </a:lnTo>
                <a:lnTo>
                  <a:pt x="226" y="27"/>
                </a:lnTo>
                <a:lnTo>
                  <a:pt x="272" y="35"/>
                </a:lnTo>
                <a:lnTo>
                  <a:pt x="241" y="23"/>
                </a:lnTo>
                <a:lnTo>
                  <a:pt x="218" y="8"/>
                </a:lnTo>
                <a:lnTo>
                  <a:pt x="205" y="0"/>
                </a:lnTo>
                <a:lnTo>
                  <a:pt x="249" y="2"/>
                </a:lnTo>
                <a:lnTo>
                  <a:pt x="289" y="4"/>
                </a:lnTo>
                <a:lnTo>
                  <a:pt x="313" y="15"/>
                </a:lnTo>
                <a:lnTo>
                  <a:pt x="337" y="37"/>
                </a:lnTo>
                <a:lnTo>
                  <a:pt x="356" y="67"/>
                </a:lnTo>
                <a:lnTo>
                  <a:pt x="346" y="33"/>
                </a:lnTo>
                <a:lnTo>
                  <a:pt x="322" y="10"/>
                </a:lnTo>
                <a:lnTo>
                  <a:pt x="379" y="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80" name="Freeform 190"/>
          <p:cNvSpPr>
            <a:spLocks/>
          </p:cNvSpPr>
          <p:nvPr/>
        </p:nvSpPr>
        <p:spPr bwMode="auto">
          <a:xfrm>
            <a:off x="683662" y="2631231"/>
            <a:ext cx="14287" cy="206620"/>
          </a:xfrm>
          <a:custGeom>
            <a:avLst/>
            <a:gdLst>
              <a:gd name="T0" fmla="*/ 2147483646 w 43"/>
              <a:gd name="T1" fmla="*/ 0 h 703"/>
              <a:gd name="T2" fmla="*/ 2147483646 w 43"/>
              <a:gd name="T3" fmla="*/ 2147483646 h 703"/>
              <a:gd name="T4" fmla="*/ 2147483646 w 43"/>
              <a:gd name="T5" fmla="*/ 2147483646 h 703"/>
              <a:gd name="T6" fmla="*/ 2147483646 w 43"/>
              <a:gd name="T7" fmla="*/ 2147483646 h 703"/>
              <a:gd name="T8" fmla="*/ 2147483646 w 43"/>
              <a:gd name="T9" fmla="*/ 2147483646 h 703"/>
              <a:gd name="T10" fmla="*/ 2147483646 w 43"/>
              <a:gd name="T11" fmla="*/ 2147483646 h 703"/>
              <a:gd name="T12" fmla="*/ 2147483646 w 43"/>
              <a:gd name="T13" fmla="*/ 2147483646 h 703"/>
              <a:gd name="T14" fmla="*/ 0 w 43"/>
              <a:gd name="T15" fmla="*/ 2147483646 h 703"/>
              <a:gd name="T16" fmla="*/ 2147483646 w 43"/>
              <a:gd name="T17" fmla="*/ 2147483646 h 703"/>
              <a:gd name="T18" fmla="*/ 2147483646 w 43"/>
              <a:gd name="T19" fmla="*/ 2147483646 h 703"/>
              <a:gd name="T20" fmla="*/ 2147483646 w 43"/>
              <a:gd name="T21" fmla="*/ 2147483646 h 703"/>
              <a:gd name="T22" fmla="*/ 2147483646 w 43"/>
              <a:gd name="T23" fmla="*/ 2147483646 h 703"/>
              <a:gd name="T24" fmla="*/ 2147483646 w 43"/>
              <a:gd name="T25" fmla="*/ 2147483646 h 703"/>
              <a:gd name="T26" fmla="*/ 2147483646 w 43"/>
              <a:gd name="T27" fmla="*/ 2147483646 h 703"/>
              <a:gd name="T28" fmla="*/ 2147483646 w 43"/>
              <a:gd name="T29" fmla="*/ 0 h 7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 h="703">
                <a:moveTo>
                  <a:pt x="29" y="0"/>
                </a:moveTo>
                <a:lnTo>
                  <a:pt x="43" y="36"/>
                </a:lnTo>
                <a:lnTo>
                  <a:pt x="27" y="63"/>
                </a:lnTo>
                <a:lnTo>
                  <a:pt x="14" y="122"/>
                </a:lnTo>
                <a:lnTo>
                  <a:pt x="32" y="176"/>
                </a:lnTo>
                <a:lnTo>
                  <a:pt x="21" y="491"/>
                </a:lnTo>
                <a:lnTo>
                  <a:pt x="21" y="693"/>
                </a:lnTo>
                <a:lnTo>
                  <a:pt x="0" y="703"/>
                </a:lnTo>
                <a:lnTo>
                  <a:pt x="2" y="284"/>
                </a:lnTo>
                <a:lnTo>
                  <a:pt x="21" y="184"/>
                </a:lnTo>
                <a:lnTo>
                  <a:pt x="10" y="137"/>
                </a:lnTo>
                <a:lnTo>
                  <a:pt x="4" y="120"/>
                </a:lnTo>
                <a:lnTo>
                  <a:pt x="12" y="69"/>
                </a:lnTo>
                <a:lnTo>
                  <a:pt x="27" y="40"/>
                </a:lnTo>
                <a:lnTo>
                  <a:pt x="2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81" name="Freeform 191"/>
          <p:cNvSpPr>
            <a:spLocks/>
          </p:cNvSpPr>
          <p:nvPr/>
        </p:nvSpPr>
        <p:spPr bwMode="auto">
          <a:xfrm>
            <a:off x="626512" y="2634164"/>
            <a:ext cx="34925" cy="10258"/>
          </a:xfrm>
          <a:custGeom>
            <a:avLst/>
            <a:gdLst>
              <a:gd name="T0" fmla="*/ 2147483646 w 112"/>
              <a:gd name="T1" fmla="*/ 0 h 36"/>
              <a:gd name="T2" fmla="*/ 2147483646 w 112"/>
              <a:gd name="T3" fmla="*/ 2147483646 h 36"/>
              <a:gd name="T4" fmla="*/ 2147483646 w 112"/>
              <a:gd name="T5" fmla="*/ 2147483646 h 36"/>
              <a:gd name="T6" fmla="*/ 0 w 112"/>
              <a:gd name="T7" fmla="*/ 2147483646 h 36"/>
              <a:gd name="T8" fmla="*/ 2147483646 w 112"/>
              <a:gd name="T9" fmla="*/ 2147483646 h 36"/>
              <a:gd name="T10" fmla="*/ 2147483646 w 112"/>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36">
                <a:moveTo>
                  <a:pt x="112" y="0"/>
                </a:moveTo>
                <a:lnTo>
                  <a:pt x="57" y="26"/>
                </a:lnTo>
                <a:lnTo>
                  <a:pt x="9" y="36"/>
                </a:lnTo>
                <a:lnTo>
                  <a:pt x="0" y="36"/>
                </a:lnTo>
                <a:lnTo>
                  <a:pt x="29" y="11"/>
                </a:lnTo>
                <a:lnTo>
                  <a:pt x="112"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82" name="Freeform 192"/>
          <p:cNvSpPr>
            <a:spLocks/>
          </p:cNvSpPr>
          <p:nvPr/>
        </p:nvSpPr>
        <p:spPr bwMode="auto">
          <a:xfrm>
            <a:off x="478874" y="2097831"/>
            <a:ext cx="47625" cy="118697"/>
          </a:xfrm>
          <a:custGeom>
            <a:avLst/>
            <a:gdLst>
              <a:gd name="T0" fmla="*/ 0 w 150"/>
              <a:gd name="T1" fmla="*/ 0 h 407"/>
              <a:gd name="T2" fmla="*/ 2147483646 w 150"/>
              <a:gd name="T3" fmla="*/ 2147483646 h 407"/>
              <a:gd name="T4" fmla="*/ 2147483646 w 150"/>
              <a:gd name="T5" fmla="*/ 2147483646 h 407"/>
              <a:gd name="T6" fmla="*/ 2147483646 w 150"/>
              <a:gd name="T7" fmla="*/ 2147483646 h 407"/>
              <a:gd name="T8" fmla="*/ 2147483646 w 150"/>
              <a:gd name="T9" fmla="*/ 2147483646 h 407"/>
              <a:gd name="T10" fmla="*/ 2147483646 w 150"/>
              <a:gd name="T11" fmla="*/ 2147483646 h 407"/>
              <a:gd name="T12" fmla="*/ 2147483646 w 150"/>
              <a:gd name="T13" fmla="*/ 2147483646 h 407"/>
              <a:gd name="T14" fmla="*/ 2147483646 w 150"/>
              <a:gd name="T15" fmla="*/ 2147483646 h 407"/>
              <a:gd name="T16" fmla="*/ 2147483646 w 150"/>
              <a:gd name="T17" fmla="*/ 2147483646 h 407"/>
              <a:gd name="T18" fmla="*/ 2147483646 w 150"/>
              <a:gd name="T19" fmla="*/ 2147483646 h 407"/>
              <a:gd name="T20" fmla="*/ 2147483646 w 150"/>
              <a:gd name="T21" fmla="*/ 2147483646 h 407"/>
              <a:gd name="T22" fmla="*/ 2147483646 w 150"/>
              <a:gd name="T23" fmla="*/ 2147483646 h 407"/>
              <a:gd name="T24" fmla="*/ 2147483646 w 150"/>
              <a:gd name="T25" fmla="*/ 2147483646 h 407"/>
              <a:gd name="T26" fmla="*/ 2147483646 w 150"/>
              <a:gd name="T27" fmla="*/ 2147483646 h 407"/>
              <a:gd name="T28" fmla="*/ 2147483646 w 150"/>
              <a:gd name="T29" fmla="*/ 2147483646 h 407"/>
              <a:gd name="T30" fmla="*/ 2147483646 w 150"/>
              <a:gd name="T31" fmla="*/ 2147483646 h 407"/>
              <a:gd name="T32" fmla="*/ 2147483646 w 150"/>
              <a:gd name="T33" fmla="*/ 2147483646 h 407"/>
              <a:gd name="T34" fmla="*/ 2147483646 w 150"/>
              <a:gd name="T35" fmla="*/ 2147483646 h 407"/>
              <a:gd name="T36" fmla="*/ 2147483646 w 150"/>
              <a:gd name="T37" fmla="*/ 2147483646 h 407"/>
              <a:gd name="T38" fmla="*/ 2147483646 w 150"/>
              <a:gd name="T39" fmla="*/ 2147483646 h 407"/>
              <a:gd name="T40" fmla="*/ 2147483646 w 150"/>
              <a:gd name="T41" fmla="*/ 2147483646 h 407"/>
              <a:gd name="T42" fmla="*/ 2147483646 w 150"/>
              <a:gd name="T43" fmla="*/ 2147483646 h 407"/>
              <a:gd name="T44" fmla="*/ 2147483646 w 150"/>
              <a:gd name="T45" fmla="*/ 2147483646 h 407"/>
              <a:gd name="T46" fmla="*/ 2147483646 w 150"/>
              <a:gd name="T47" fmla="*/ 2147483646 h 407"/>
              <a:gd name="T48" fmla="*/ 2147483646 w 150"/>
              <a:gd name="T49" fmla="*/ 2147483646 h 4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0" h="407">
                <a:moveTo>
                  <a:pt x="0" y="0"/>
                </a:moveTo>
                <a:lnTo>
                  <a:pt x="20" y="10"/>
                </a:lnTo>
                <a:lnTo>
                  <a:pt x="17" y="34"/>
                </a:lnTo>
                <a:lnTo>
                  <a:pt x="36" y="22"/>
                </a:lnTo>
                <a:lnTo>
                  <a:pt x="33" y="50"/>
                </a:lnTo>
                <a:lnTo>
                  <a:pt x="58" y="46"/>
                </a:lnTo>
                <a:lnTo>
                  <a:pt x="39" y="69"/>
                </a:lnTo>
                <a:lnTo>
                  <a:pt x="91" y="73"/>
                </a:lnTo>
                <a:lnTo>
                  <a:pt x="61" y="101"/>
                </a:lnTo>
                <a:lnTo>
                  <a:pt x="105" y="101"/>
                </a:lnTo>
                <a:lnTo>
                  <a:pt x="75" y="130"/>
                </a:lnTo>
                <a:lnTo>
                  <a:pt x="121" y="127"/>
                </a:lnTo>
                <a:lnTo>
                  <a:pt x="92" y="167"/>
                </a:lnTo>
                <a:lnTo>
                  <a:pt x="133" y="164"/>
                </a:lnTo>
                <a:lnTo>
                  <a:pt x="98" y="199"/>
                </a:lnTo>
                <a:lnTo>
                  <a:pt x="150" y="205"/>
                </a:lnTo>
                <a:lnTo>
                  <a:pt x="105" y="237"/>
                </a:lnTo>
                <a:lnTo>
                  <a:pt x="150" y="250"/>
                </a:lnTo>
                <a:lnTo>
                  <a:pt x="101" y="266"/>
                </a:lnTo>
                <a:lnTo>
                  <a:pt x="146" y="293"/>
                </a:lnTo>
                <a:lnTo>
                  <a:pt x="98" y="312"/>
                </a:lnTo>
                <a:lnTo>
                  <a:pt x="140" y="343"/>
                </a:lnTo>
                <a:lnTo>
                  <a:pt x="98" y="355"/>
                </a:lnTo>
                <a:lnTo>
                  <a:pt x="121" y="382"/>
                </a:lnTo>
                <a:lnTo>
                  <a:pt x="88" y="40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b="1">
              <a:solidFill>
                <a:srgbClr val="000099"/>
              </a:solidFill>
            </a:endParaRPr>
          </a:p>
        </p:txBody>
      </p:sp>
      <p:sp>
        <p:nvSpPr>
          <p:cNvPr id="244783" name="Text Box 193"/>
          <p:cNvSpPr txBox="1">
            <a:spLocks noChangeArrowheads="1"/>
          </p:cNvSpPr>
          <p:nvPr/>
        </p:nvSpPr>
        <p:spPr bwMode="auto">
          <a:xfrm>
            <a:off x="7794244" y="3098695"/>
            <a:ext cx="1037463"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62" b="1" dirty="0">
                <a:latin typeface="Arial" charset="0"/>
                <a:ea typeface="黑体" pitchFamily="49" charset="-122"/>
              </a:rPr>
              <a:t>用户代理</a:t>
            </a:r>
          </a:p>
        </p:txBody>
      </p:sp>
      <p:sp>
        <p:nvSpPr>
          <p:cNvPr id="244784" name="Oval 194"/>
          <p:cNvSpPr>
            <a:spLocks noChangeArrowheads="1"/>
          </p:cNvSpPr>
          <p:nvPr/>
        </p:nvSpPr>
        <p:spPr bwMode="auto">
          <a:xfrm>
            <a:off x="742399" y="2196014"/>
            <a:ext cx="298450" cy="14946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244788" name="Freeform 268"/>
          <p:cNvSpPr>
            <a:spLocks/>
          </p:cNvSpPr>
          <p:nvPr/>
        </p:nvSpPr>
        <p:spPr bwMode="auto">
          <a:xfrm>
            <a:off x="8656087" y="1826737"/>
            <a:ext cx="195262" cy="196362"/>
          </a:xfrm>
          <a:custGeom>
            <a:avLst/>
            <a:gdLst>
              <a:gd name="T0" fmla="*/ 2147483646 w 741"/>
              <a:gd name="T1" fmla="*/ 2147483646 h 807"/>
              <a:gd name="T2" fmla="*/ 2147483646 w 741"/>
              <a:gd name="T3" fmla="*/ 2147483646 h 807"/>
              <a:gd name="T4" fmla="*/ 2147483646 w 741"/>
              <a:gd name="T5" fmla="*/ 2147483646 h 807"/>
              <a:gd name="T6" fmla="*/ 2147483646 w 741"/>
              <a:gd name="T7" fmla="*/ 2147483646 h 807"/>
              <a:gd name="T8" fmla="*/ 2147483646 w 741"/>
              <a:gd name="T9" fmla="*/ 2147483646 h 807"/>
              <a:gd name="T10" fmla="*/ 2147483646 w 741"/>
              <a:gd name="T11" fmla="*/ 2147483646 h 807"/>
              <a:gd name="T12" fmla="*/ 2147483646 w 741"/>
              <a:gd name="T13" fmla="*/ 2147483646 h 807"/>
              <a:gd name="T14" fmla="*/ 2147483646 w 741"/>
              <a:gd name="T15" fmla="*/ 2147483646 h 807"/>
              <a:gd name="T16" fmla="*/ 2147483646 w 741"/>
              <a:gd name="T17" fmla="*/ 2147483646 h 807"/>
              <a:gd name="T18" fmla="*/ 0 w 741"/>
              <a:gd name="T19" fmla="*/ 2147483646 h 807"/>
              <a:gd name="T20" fmla="*/ 0 w 741"/>
              <a:gd name="T21" fmla="*/ 2147483646 h 807"/>
              <a:gd name="T22" fmla="*/ 2147483646 w 741"/>
              <a:gd name="T23" fmla="*/ 2147483646 h 807"/>
              <a:gd name="T24" fmla="*/ 2147483646 w 741"/>
              <a:gd name="T25" fmla="*/ 2147483646 h 807"/>
              <a:gd name="T26" fmla="*/ 2147483646 w 741"/>
              <a:gd name="T27" fmla="*/ 2147483646 h 807"/>
              <a:gd name="T28" fmla="*/ 2147483646 w 741"/>
              <a:gd name="T29" fmla="*/ 2147483646 h 807"/>
              <a:gd name="T30" fmla="*/ 2147483646 w 741"/>
              <a:gd name="T31" fmla="*/ 2147483646 h 807"/>
              <a:gd name="T32" fmla="*/ 2147483646 w 741"/>
              <a:gd name="T33" fmla="*/ 2147483646 h 807"/>
              <a:gd name="T34" fmla="*/ 2147483646 w 741"/>
              <a:gd name="T35" fmla="*/ 2147483646 h 807"/>
              <a:gd name="T36" fmla="*/ 2147483646 w 741"/>
              <a:gd name="T37" fmla="*/ 2147483646 h 807"/>
              <a:gd name="T38" fmla="*/ 2147483646 w 741"/>
              <a:gd name="T39" fmla="*/ 2147483646 h 807"/>
              <a:gd name="T40" fmla="*/ 2147483646 w 741"/>
              <a:gd name="T41" fmla="*/ 2147483646 h 807"/>
              <a:gd name="T42" fmla="*/ 2147483646 w 741"/>
              <a:gd name="T43" fmla="*/ 2147483646 h 807"/>
              <a:gd name="T44" fmla="*/ 2147483646 w 741"/>
              <a:gd name="T45" fmla="*/ 2147483646 h 807"/>
              <a:gd name="T46" fmla="*/ 2147483646 w 741"/>
              <a:gd name="T47" fmla="*/ 2147483646 h 807"/>
              <a:gd name="T48" fmla="*/ 2147483646 w 741"/>
              <a:gd name="T49" fmla="*/ 2147483646 h 807"/>
              <a:gd name="T50" fmla="*/ 2147483646 w 741"/>
              <a:gd name="T51" fmla="*/ 2147483646 h 807"/>
              <a:gd name="T52" fmla="*/ 2147483646 w 741"/>
              <a:gd name="T53" fmla="*/ 2147483646 h 807"/>
              <a:gd name="T54" fmla="*/ 2147483646 w 741"/>
              <a:gd name="T55" fmla="*/ 2147483646 h 807"/>
              <a:gd name="T56" fmla="*/ 2147483646 w 741"/>
              <a:gd name="T57" fmla="*/ 2147483646 h 807"/>
              <a:gd name="T58" fmla="*/ 2147483646 w 741"/>
              <a:gd name="T59" fmla="*/ 2147483646 h 807"/>
              <a:gd name="T60" fmla="*/ 2147483646 w 741"/>
              <a:gd name="T61" fmla="*/ 2147483646 h 807"/>
              <a:gd name="T62" fmla="*/ 2147483646 w 741"/>
              <a:gd name="T63" fmla="*/ 2147483646 h 807"/>
              <a:gd name="T64" fmla="*/ 2147483646 w 741"/>
              <a:gd name="T65" fmla="*/ 2147483646 h 807"/>
              <a:gd name="T66" fmla="*/ 2147483646 w 741"/>
              <a:gd name="T67" fmla="*/ 0 h 807"/>
              <a:gd name="T68" fmla="*/ 2147483646 w 741"/>
              <a:gd name="T69" fmla="*/ 2147483646 h 807"/>
              <a:gd name="T70" fmla="*/ 2147483646 w 741"/>
              <a:gd name="T71" fmla="*/ 2147483646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headEnd/>
            <a:tailEnd/>
          </a:ln>
        </p:spPr>
        <p:txBody>
          <a:bodyPr/>
          <a:lstStyle/>
          <a:p>
            <a:endParaRPr lang="zh-CN" altLang="en-US" sz="1662" b="1">
              <a:solidFill>
                <a:srgbClr val="000099"/>
              </a:solidFill>
            </a:endParaRPr>
          </a:p>
        </p:txBody>
      </p:sp>
      <p:sp>
        <p:nvSpPr>
          <p:cNvPr id="244789" name="Freeform 269"/>
          <p:cNvSpPr>
            <a:spLocks/>
          </p:cNvSpPr>
          <p:nvPr/>
        </p:nvSpPr>
        <p:spPr bwMode="auto">
          <a:xfrm>
            <a:off x="8665612" y="1945433"/>
            <a:ext cx="11112" cy="2931"/>
          </a:xfrm>
          <a:custGeom>
            <a:avLst/>
            <a:gdLst>
              <a:gd name="T0" fmla="*/ 0 w 42"/>
              <a:gd name="T1" fmla="*/ 2147483646 h 9"/>
              <a:gd name="T2" fmla="*/ 2147483646 w 42"/>
              <a:gd name="T3" fmla="*/ 2147483646 h 9"/>
              <a:gd name="T4" fmla="*/ 2147483646 w 42"/>
              <a:gd name="T5" fmla="*/ 2147483646 h 9"/>
              <a:gd name="T6" fmla="*/ 2147483646 w 42"/>
              <a:gd name="T7" fmla="*/ 2147483646 h 9"/>
              <a:gd name="T8" fmla="*/ 2147483646 w 42"/>
              <a:gd name="T9" fmla="*/ 2147483646 h 9"/>
              <a:gd name="T10" fmla="*/ 2147483646 w 42"/>
              <a:gd name="T11" fmla="*/ 0 h 9"/>
              <a:gd name="T12" fmla="*/ 0 w 42"/>
              <a:gd name="T13" fmla="*/ 2147483646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9">
                <a:moveTo>
                  <a:pt x="0" y="3"/>
                </a:moveTo>
                <a:lnTo>
                  <a:pt x="9" y="8"/>
                </a:lnTo>
                <a:lnTo>
                  <a:pt x="30" y="6"/>
                </a:lnTo>
                <a:lnTo>
                  <a:pt x="39" y="9"/>
                </a:lnTo>
                <a:lnTo>
                  <a:pt x="42" y="2"/>
                </a:lnTo>
                <a:lnTo>
                  <a:pt x="29" y="0"/>
                </a:lnTo>
                <a:lnTo>
                  <a:pt x="0" y="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90" name="Freeform 270"/>
          <p:cNvSpPr>
            <a:spLocks/>
          </p:cNvSpPr>
          <p:nvPr/>
        </p:nvSpPr>
        <p:spPr bwMode="auto">
          <a:xfrm>
            <a:off x="8676724" y="1938106"/>
            <a:ext cx="4763" cy="7326"/>
          </a:xfrm>
          <a:custGeom>
            <a:avLst/>
            <a:gdLst>
              <a:gd name="T0" fmla="*/ 0 w 17"/>
              <a:gd name="T1" fmla="*/ 0 h 31"/>
              <a:gd name="T2" fmla="*/ 2147483646 w 17"/>
              <a:gd name="T3" fmla="*/ 2147483646 h 31"/>
              <a:gd name="T4" fmla="*/ 2147483646 w 17"/>
              <a:gd name="T5" fmla="*/ 2147483646 h 31"/>
              <a:gd name="T6" fmla="*/ 2147483646 w 17"/>
              <a:gd name="T7" fmla="*/ 2147483646 h 31"/>
              <a:gd name="T8" fmla="*/ 2147483646 w 17"/>
              <a:gd name="T9" fmla="*/ 2147483646 h 31"/>
              <a:gd name="T10" fmla="*/ 2147483646 w 17"/>
              <a:gd name="T11" fmla="*/ 2147483646 h 31"/>
              <a:gd name="T12" fmla="*/ 0 w 17"/>
              <a:gd name="T13" fmla="*/ 0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31">
                <a:moveTo>
                  <a:pt x="0" y="0"/>
                </a:moveTo>
                <a:lnTo>
                  <a:pt x="11" y="7"/>
                </a:lnTo>
                <a:lnTo>
                  <a:pt x="11" y="16"/>
                </a:lnTo>
                <a:lnTo>
                  <a:pt x="13" y="31"/>
                </a:lnTo>
                <a:lnTo>
                  <a:pt x="17" y="12"/>
                </a:lnTo>
                <a:lnTo>
                  <a:pt x="17" y="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91" name="Freeform 271"/>
          <p:cNvSpPr>
            <a:spLocks/>
          </p:cNvSpPr>
          <p:nvPr/>
        </p:nvSpPr>
        <p:spPr bwMode="auto">
          <a:xfrm>
            <a:off x="8684662" y="1913194"/>
            <a:ext cx="4762" cy="14654"/>
          </a:xfrm>
          <a:custGeom>
            <a:avLst/>
            <a:gdLst>
              <a:gd name="T0" fmla="*/ 2147483646 w 19"/>
              <a:gd name="T1" fmla="*/ 0 h 60"/>
              <a:gd name="T2" fmla="*/ 2147483646 w 19"/>
              <a:gd name="T3" fmla="*/ 2147483646 h 60"/>
              <a:gd name="T4" fmla="*/ 0 w 19"/>
              <a:gd name="T5" fmla="*/ 2147483646 h 60"/>
              <a:gd name="T6" fmla="*/ 2147483646 w 19"/>
              <a:gd name="T7" fmla="*/ 2147483646 h 60"/>
              <a:gd name="T8" fmla="*/ 2147483646 w 19"/>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0">
                <a:moveTo>
                  <a:pt x="19" y="0"/>
                </a:moveTo>
                <a:lnTo>
                  <a:pt x="5" y="34"/>
                </a:lnTo>
                <a:lnTo>
                  <a:pt x="0" y="60"/>
                </a:lnTo>
                <a:lnTo>
                  <a:pt x="9" y="43"/>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92" name="Freeform 272"/>
          <p:cNvSpPr>
            <a:spLocks/>
          </p:cNvSpPr>
          <p:nvPr/>
        </p:nvSpPr>
        <p:spPr bwMode="auto">
          <a:xfrm>
            <a:off x="8687838" y="1898539"/>
            <a:ext cx="20637" cy="13189"/>
          </a:xfrm>
          <a:custGeom>
            <a:avLst/>
            <a:gdLst>
              <a:gd name="T0" fmla="*/ 0 w 80"/>
              <a:gd name="T1" fmla="*/ 0 h 51"/>
              <a:gd name="T2" fmla="*/ 2147483646 w 80"/>
              <a:gd name="T3" fmla="*/ 2147483646 h 51"/>
              <a:gd name="T4" fmla="*/ 2147483646 w 80"/>
              <a:gd name="T5" fmla="*/ 2147483646 h 51"/>
              <a:gd name="T6" fmla="*/ 2147483646 w 80"/>
              <a:gd name="T7" fmla="*/ 2147483646 h 51"/>
              <a:gd name="T8" fmla="*/ 2147483646 w 80"/>
              <a:gd name="T9" fmla="*/ 2147483646 h 51"/>
              <a:gd name="T10" fmla="*/ 2147483646 w 80"/>
              <a:gd name="T11" fmla="*/ 2147483646 h 51"/>
              <a:gd name="T12" fmla="*/ 2147483646 w 80"/>
              <a:gd name="T13" fmla="*/ 2147483646 h 51"/>
              <a:gd name="T14" fmla="*/ 2147483646 w 80"/>
              <a:gd name="T15" fmla="*/ 2147483646 h 51"/>
              <a:gd name="T16" fmla="*/ 2147483646 w 80"/>
              <a:gd name="T17" fmla="*/ 2147483646 h 51"/>
              <a:gd name="T18" fmla="*/ 2147483646 w 80"/>
              <a:gd name="T19" fmla="*/ 2147483646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93" name="Freeform 273"/>
          <p:cNvSpPr>
            <a:spLocks/>
          </p:cNvSpPr>
          <p:nvPr/>
        </p:nvSpPr>
        <p:spPr bwMode="auto">
          <a:xfrm>
            <a:off x="8683075" y="1880954"/>
            <a:ext cx="34925" cy="11723"/>
          </a:xfrm>
          <a:custGeom>
            <a:avLst/>
            <a:gdLst>
              <a:gd name="T0" fmla="*/ 0 w 135"/>
              <a:gd name="T1" fmla="*/ 2147483646 h 48"/>
              <a:gd name="T2" fmla="*/ 2147483646 w 135"/>
              <a:gd name="T3" fmla="*/ 2147483646 h 48"/>
              <a:gd name="T4" fmla="*/ 2147483646 w 135"/>
              <a:gd name="T5" fmla="*/ 2147483646 h 48"/>
              <a:gd name="T6" fmla="*/ 2147483646 w 135"/>
              <a:gd name="T7" fmla="*/ 2147483646 h 48"/>
              <a:gd name="T8" fmla="*/ 2147483646 w 135"/>
              <a:gd name="T9" fmla="*/ 2147483646 h 48"/>
              <a:gd name="T10" fmla="*/ 2147483646 w 135"/>
              <a:gd name="T11" fmla="*/ 2147483646 h 48"/>
              <a:gd name="T12" fmla="*/ 2147483646 w 135"/>
              <a:gd name="T13" fmla="*/ 2147483646 h 48"/>
              <a:gd name="T14" fmla="*/ 2147483646 w 135"/>
              <a:gd name="T15" fmla="*/ 2147483646 h 48"/>
              <a:gd name="T16" fmla="*/ 2147483646 w 135"/>
              <a:gd name="T17" fmla="*/ 2147483646 h 48"/>
              <a:gd name="T18" fmla="*/ 2147483646 w 135"/>
              <a:gd name="T19" fmla="*/ 0 h 48"/>
              <a:gd name="T20" fmla="*/ 2147483646 w 135"/>
              <a:gd name="T21" fmla="*/ 2147483646 h 48"/>
              <a:gd name="T22" fmla="*/ 2147483646 w 135"/>
              <a:gd name="T23" fmla="*/ 2147483646 h 48"/>
              <a:gd name="T24" fmla="*/ 2147483646 w 135"/>
              <a:gd name="T25" fmla="*/ 2147483646 h 48"/>
              <a:gd name="T26" fmla="*/ 2147483646 w 135"/>
              <a:gd name="T27" fmla="*/ 2147483646 h 48"/>
              <a:gd name="T28" fmla="*/ 0 w 135"/>
              <a:gd name="T29" fmla="*/ 2147483646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94" name="Freeform 274"/>
          <p:cNvSpPr>
            <a:spLocks/>
          </p:cNvSpPr>
          <p:nvPr/>
        </p:nvSpPr>
        <p:spPr bwMode="auto">
          <a:xfrm>
            <a:off x="8762448" y="1897075"/>
            <a:ext cx="20638" cy="38100"/>
          </a:xfrm>
          <a:custGeom>
            <a:avLst/>
            <a:gdLst>
              <a:gd name="T0" fmla="*/ 0 w 78"/>
              <a:gd name="T1" fmla="*/ 2147483646 h 159"/>
              <a:gd name="T2" fmla="*/ 2147483646 w 78"/>
              <a:gd name="T3" fmla="*/ 2147483646 h 159"/>
              <a:gd name="T4" fmla="*/ 2147483646 w 78"/>
              <a:gd name="T5" fmla="*/ 2147483646 h 159"/>
              <a:gd name="T6" fmla="*/ 2147483646 w 78"/>
              <a:gd name="T7" fmla="*/ 2147483646 h 159"/>
              <a:gd name="T8" fmla="*/ 2147483646 w 78"/>
              <a:gd name="T9" fmla="*/ 2147483646 h 159"/>
              <a:gd name="T10" fmla="*/ 2147483646 w 78"/>
              <a:gd name="T11" fmla="*/ 2147483646 h 159"/>
              <a:gd name="T12" fmla="*/ 2147483646 w 78"/>
              <a:gd name="T13" fmla="*/ 2147483646 h 159"/>
              <a:gd name="T14" fmla="*/ 2147483646 w 78"/>
              <a:gd name="T15" fmla="*/ 2147483646 h 159"/>
              <a:gd name="T16" fmla="*/ 2147483646 w 78"/>
              <a:gd name="T17" fmla="*/ 2147483646 h 159"/>
              <a:gd name="T18" fmla="*/ 2147483646 w 78"/>
              <a:gd name="T19" fmla="*/ 2147483646 h 159"/>
              <a:gd name="T20" fmla="*/ 2147483646 w 78"/>
              <a:gd name="T21" fmla="*/ 2147483646 h 159"/>
              <a:gd name="T22" fmla="*/ 2147483646 w 78"/>
              <a:gd name="T23" fmla="*/ 2147483646 h 159"/>
              <a:gd name="T24" fmla="*/ 2147483646 w 78"/>
              <a:gd name="T25" fmla="*/ 2147483646 h 159"/>
              <a:gd name="T26" fmla="*/ 2147483646 w 78"/>
              <a:gd name="T27" fmla="*/ 2147483646 h 159"/>
              <a:gd name="T28" fmla="*/ 2147483646 w 78"/>
              <a:gd name="T29" fmla="*/ 2147483646 h 159"/>
              <a:gd name="T30" fmla="*/ 2147483646 w 78"/>
              <a:gd name="T31" fmla="*/ 2147483646 h 159"/>
              <a:gd name="T32" fmla="*/ 2147483646 w 78"/>
              <a:gd name="T33" fmla="*/ 2147483646 h 159"/>
              <a:gd name="T34" fmla="*/ 2147483646 w 78"/>
              <a:gd name="T35" fmla="*/ 2147483646 h 159"/>
              <a:gd name="T36" fmla="*/ 2147483646 w 78"/>
              <a:gd name="T37" fmla="*/ 2147483646 h 159"/>
              <a:gd name="T38" fmla="*/ 2147483646 w 78"/>
              <a:gd name="T39" fmla="*/ 2147483646 h 159"/>
              <a:gd name="T40" fmla="*/ 2147483646 w 78"/>
              <a:gd name="T41" fmla="*/ 0 h 159"/>
              <a:gd name="T42" fmla="*/ 2147483646 w 78"/>
              <a:gd name="T43" fmla="*/ 2147483646 h 159"/>
              <a:gd name="T44" fmla="*/ 0 w 78"/>
              <a:gd name="T45" fmla="*/ 2147483646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95" name="Freeform 275"/>
          <p:cNvSpPr>
            <a:spLocks/>
          </p:cNvSpPr>
          <p:nvPr/>
        </p:nvSpPr>
        <p:spPr bwMode="auto">
          <a:xfrm>
            <a:off x="8757688" y="1891213"/>
            <a:ext cx="33337" cy="51288"/>
          </a:xfrm>
          <a:custGeom>
            <a:avLst/>
            <a:gdLst>
              <a:gd name="T0" fmla="*/ 0 w 129"/>
              <a:gd name="T1" fmla="*/ 2147483646 h 215"/>
              <a:gd name="T2" fmla="*/ 2147483646 w 129"/>
              <a:gd name="T3" fmla="*/ 2147483646 h 215"/>
              <a:gd name="T4" fmla="*/ 2147483646 w 129"/>
              <a:gd name="T5" fmla="*/ 2147483646 h 215"/>
              <a:gd name="T6" fmla="*/ 2147483646 w 129"/>
              <a:gd name="T7" fmla="*/ 2147483646 h 215"/>
              <a:gd name="T8" fmla="*/ 2147483646 w 129"/>
              <a:gd name="T9" fmla="*/ 2147483646 h 215"/>
              <a:gd name="T10" fmla="*/ 2147483646 w 129"/>
              <a:gd name="T11" fmla="*/ 2147483646 h 215"/>
              <a:gd name="T12" fmla="*/ 2147483646 w 129"/>
              <a:gd name="T13" fmla="*/ 2147483646 h 215"/>
              <a:gd name="T14" fmla="*/ 2147483646 w 129"/>
              <a:gd name="T15" fmla="*/ 2147483646 h 215"/>
              <a:gd name="T16" fmla="*/ 2147483646 w 129"/>
              <a:gd name="T17" fmla="*/ 2147483646 h 215"/>
              <a:gd name="T18" fmla="*/ 2147483646 w 129"/>
              <a:gd name="T19" fmla="*/ 2147483646 h 215"/>
              <a:gd name="T20" fmla="*/ 2147483646 w 129"/>
              <a:gd name="T21" fmla="*/ 2147483646 h 215"/>
              <a:gd name="T22" fmla="*/ 2147483646 w 129"/>
              <a:gd name="T23" fmla="*/ 2147483646 h 215"/>
              <a:gd name="T24" fmla="*/ 2147483646 w 129"/>
              <a:gd name="T25" fmla="*/ 2147483646 h 215"/>
              <a:gd name="T26" fmla="*/ 2147483646 w 129"/>
              <a:gd name="T27" fmla="*/ 2147483646 h 215"/>
              <a:gd name="T28" fmla="*/ 2147483646 w 129"/>
              <a:gd name="T29" fmla="*/ 2147483646 h 215"/>
              <a:gd name="T30" fmla="*/ 2147483646 w 129"/>
              <a:gd name="T31" fmla="*/ 2147483646 h 215"/>
              <a:gd name="T32" fmla="*/ 2147483646 w 129"/>
              <a:gd name="T33" fmla="*/ 2147483646 h 215"/>
              <a:gd name="T34" fmla="*/ 2147483646 w 129"/>
              <a:gd name="T35" fmla="*/ 2147483646 h 215"/>
              <a:gd name="T36" fmla="*/ 2147483646 w 129"/>
              <a:gd name="T37" fmla="*/ 2147483646 h 215"/>
              <a:gd name="T38" fmla="*/ 2147483646 w 129"/>
              <a:gd name="T39" fmla="*/ 2147483646 h 215"/>
              <a:gd name="T40" fmla="*/ 2147483646 w 129"/>
              <a:gd name="T41" fmla="*/ 2147483646 h 215"/>
              <a:gd name="T42" fmla="*/ 2147483646 w 129"/>
              <a:gd name="T43" fmla="*/ 2147483646 h 215"/>
              <a:gd name="T44" fmla="*/ 2147483646 w 129"/>
              <a:gd name="T45" fmla="*/ 2147483646 h 215"/>
              <a:gd name="T46" fmla="*/ 2147483646 w 129"/>
              <a:gd name="T47" fmla="*/ 0 h 215"/>
              <a:gd name="T48" fmla="*/ 2147483646 w 129"/>
              <a:gd name="T49" fmla="*/ 2147483646 h 215"/>
              <a:gd name="T50" fmla="*/ 2147483646 w 129"/>
              <a:gd name="T51" fmla="*/ 2147483646 h 215"/>
              <a:gd name="T52" fmla="*/ 0 w 129"/>
              <a:gd name="T53" fmla="*/ 2147483646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96" name="Freeform 276"/>
          <p:cNvSpPr>
            <a:spLocks/>
          </p:cNvSpPr>
          <p:nvPr/>
        </p:nvSpPr>
        <p:spPr bwMode="auto">
          <a:xfrm>
            <a:off x="8740225" y="1946898"/>
            <a:ext cx="30163" cy="43962"/>
          </a:xfrm>
          <a:custGeom>
            <a:avLst/>
            <a:gdLst>
              <a:gd name="T0" fmla="*/ 2147483646 w 118"/>
              <a:gd name="T1" fmla="*/ 0 h 179"/>
              <a:gd name="T2" fmla="*/ 2147483646 w 118"/>
              <a:gd name="T3" fmla="*/ 2147483646 h 179"/>
              <a:gd name="T4" fmla="*/ 2147483646 w 118"/>
              <a:gd name="T5" fmla="*/ 2147483646 h 179"/>
              <a:gd name="T6" fmla="*/ 2147483646 w 118"/>
              <a:gd name="T7" fmla="*/ 2147483646 h 179"/>
              <a:gd name="T8" fmla="*/ 2147483646 w 118"/>
              <a:gd name="T9" fmla="*/ 2147483646 h 179"/>
              <a:gd name="T10" fmla="*/ 0 w 118"/>
              <a:gd name="T11" fmla="*/ 2147483646 h 179"/>
              <a:gd name="T12" fmla="*/ 2147483646 w 118"/>
              <a:gd name="T13" fmla="*/ 2147483646 h 179"/>
              <a:gd name="T14" fmla="*/ 2147483646 w 118"/>
              <a:gd name="T15" fmla="*/ 2147483646 h 179"/>
              <a:gd name="T16" fmla="*/ 2147483646 w 118"/>
              <a:gd name="T17" fmla="*/ 2147483646 h 179"/>
              <a:gd name="T18" fmla="*/ 2147483646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97" name="Freeform 277"/>
          <p:cNvSpPr>
            <a:spLocks/>
          </p:cNvSpPr>
          <p:nvPr/>
        </p:nvSpPr>
        <p:spPr bwMode="auto">
          <a:xfrm>
            <a:off x="8687838" y="1798894"/>
            <a:ext cx="177800" cy="162658"/>
          </a:xfrm>
          <a:custGeom>
            <a:avLst/>
            <a:gdLst>
              <a:gd name="T0" fmla="*/ 2147483646 w 671"/>
              <a:gd name="T1" fmla="*/ 2147483646 h 670"/>
              <a:gd name="T2" fmla="*/ 2147483646 w 671"/>
              <a:gd name="T3" fmla="*/ 2147483646 h 670"/>
              <a:gd name="T4" fmla="*/ 2147483646 w 671"/>
              <a:gd name="T5" fmla="*/ 2147483646 h 670"/>
              <a:gd name="T6" fmla="*/ 2147483646 w 671"/>
              <a:gd name="T7" fmla="*/ 2147483646 h 670"/>
              <a:gd name="T8" fmla="*/ 2147483646 w 671"/>
              <a:gd name="T9" fmla="*/ 2147483646 h 670"/>
              <a:gd name="T10" fmla="*/ 2147483646 w 671"/>
              <a:gd name="T11" fmla="*/ 2147483646 h 670"/>
              <a:gd name="T12" fmla="*/ 2147483646 w 671"/>
              <a:gd name="T13" fmla="*/ 2147483646 h 670"/>
              <a:gd name="T14" fmla="*/ 2147483646 w 671"/>
              <a:gd name="T15" fmla="*/ 2147483646 h 670"/>
              <a:gd name="T16" fmla="*/ 2147483646 w 671"/>
              <a:gd name="T17" fmla="*/ 2147483646 h 670"/>
              <a:gd name="T18" fmla="*/ 2147483646 w 671"/>
              <a:gd name="T19" fmla="*/ 2147483646 h 670"/>
              <a:gd name="T20" fmla="*/ 2147483646 w 671"/>
              <a:gd name="T21" fmla="*/ 2147483646 h 670"/>
              <a:gd name="T22" fmla="*/ 2147483646 w 671"/>
              <a:gd name="T23" fmla="*/ 2147483646 h 670"/>
              <a:gd name="T24" fmla="*/ 2147483646 w 671"/>
              <a:gd name="T25" fmla="*/ 2147483646 h 670"/>
              <a:gd name="T26" fmla="*/ 2147483646 w 671"/>
              <a:gd name="T27" fmla="*/ 2147483646 h 670"/>
              <a:gd name="T28" fmla="*/ 2147483646 w 671"/>
              <a:gd name="T29" fmla="*/ 2147483646 h 670"/>
              <a:gd name="T30" fmla="*/ 2147483646 w 671"/>
              <a:gd name="T31" fmla="*/ 2147483646 h 670"/>
              <a:gd name="T32" fmla="*/ 2147483646 w 671"/>
              <a:gd name="T33" fmla="*/ 2147483646 h 670"/>
              <a:gd name="T34" fmla="*/ 2147483646 w 671"/>
              <a:gd name="T35" fmla="*/ 2147483646 h 670"/>
              <a:gd name="T36" fmla="*/ 2147483646 w 671"/>
              <a:gd name="T37" fmla="*/ 2147483646 h 670"/>
              <a:gd name="T38" fmla="*/ 2147483646 w 671"/>
              <a:gd name="T39" fmla="*/ 2147483646 h 670"/>
              <a:gd name="T40" fmla="*/ 2147483646 w 671"/>
              <a:gd name="T41" fmla="*/ 2147483646 h 670"/>
              <a:gd name="T42" fmla="*/ 2147483646 w 671"/>
              <a:gd name="T43" fmla="*/ 2147483646 h 670"/>
              <a:gd name="T44" fmla="*/ 2147483646 w 671"/>
              <a:gd name="T45" fmla="*/ 2147483646 h 670"/>
              <a:gd name="T46" fmla="*/ 2147483646 w 671"/>
              <a:gd name="T47" fmla="*/ 2147483646 h 670"/>
              <a:gd name="T48" fmla="*/ 2147483646 w 671"/>
              <a:gd name="T49" fmla="*/ 2147483646 h 670"/>
              <a:gd name="T50" fmla="*/ 2147483646 w 671"/>
              <a:gd name="T51" fmla="*/ 2147483646 h 670"/>
              <a:gd name="T52" fmla="*/ 2147483646 w 671"/>
              <a:gd name="T53" fmla="*/ 2147483646 h 670"/>
              <a:gd name="T54" fmla="*/ 2147483646 w 671"/>
              <a:gd name="T55" fmla="*/ 2147483646 h 670"/>
              <a:gd name="T56" fmla="*/ 2147483646 w 671"/>
              <a:gd name="T57" fmla="*/ 2147483646 h 670"/>
              <a:gd name="T58" fmla="*/ 2147483646 w 671"/>
              <a:gd name="T59" fmla="*/ 2147483646 h 670"/>
              <a:gd name="T60" fmla="*/ 2147483646 w 671"/>
              <a:gd name="T61" fmla="*/ 0 h 670"/>
              <a:gd name="T62" fmla="*/ 2147483646 w 671"/>
              <a:gd name="T63" fmla="*/ 2147483646 h 670"/>
              <a:gd name="T64" fmla="*/ 2147483646 w 671"/>
              <a:gd name="T65" fmla="*/ 2147483646 h 670"/>
              <a:gd name="T66" fmla="*/ 2147483646 w 671"/>
              <a:gd name="T67" fmla="*/ 2147483646 h 670"/>
              <a:gd name="T68" fmla="*/ 2147483646 w 671"/>
              <a:gd name="T69" fmla="*/ 2147483646 h 670"/>
              <a:gd name="T70" fmla="*/ 0 w 671"/>
              <a:gd name="T71" fmla="*/ 2147483646 h 670"/>
              <a:gd name="T72" fmla="*/ 2147483646 w 671"/>
              <a:gd name="T73" fmla="*/ 2147483646 h 670"/>
              <a:gd name="T74" fmla="*/ 2147483646 w 671"/>
              <a:gd name="T75" fmla="*/ 2147483646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798" name="Freeform 278"/>
          <p:cNvSpPr>
            <a:spLocks/>
          </p:cNvSpPr>
          <p:nvPr/>
        </p:nvSpPr>
        <p:spPr bwMode="auto">
          <a:xfrm>
            <a:off x="8692599" y="1800359"/>
            <a:ext cx="169863" cy="156796"/>
          </a:xfrm>
          <a:custGeom>
            <a:avLst/>
            <a:gdLst>
              <a:gd name="T0" fmla="*/ 2147483646 w 636"/>
              <a:gd name="T1" fmla="*/ 2147483646 h 643"/>
              <a:gd name="T2" fmla="*/ 2147483646 w 636"/>
              <a:gd name="T3" fmla="*/ 2147483646 h 643"/>
              <a:gd name="T4" fmla="*/ 2147483646 w 636"/>
              <a:gd name="T5" fmla="*/ 2147483646 h 643"/>
              <a:gd name="T6" fmla="*/ 2147483646 w 636"/>
              <a:gd name="T7" fmla="*/ 2147483646 h 643"/>
              <a:gd name="T8" fmla="*/ 2147483646 w 636"/>
              <a:gd name="T9" fmla="*/ 2147483646 h 643"/>
              <a:gd name="T10" fmla="*/ 2147483646 w 636"/>
              <a:gd name="T11" fmla="*/ 2147483646 h 643"/>
              <a:gd name="T12" fmla="*/ 2147483646 w 636"/>
              <a:gd name="T13" fmla="*/ 2147483646 h 643"/>
              <a:gd name="T14" fmla="*/ 2147483646 w 636"/>
              <a:gd name="T15" fmla="*/ 2147483646 h 643"/>
              <a:gd name="T16" fmla="*/ 2147483646 w 636"/>
              <a:gd name="T17" fmla="*/ 2147483646 h 643"/>
              <a:gd name="T18" fmla="*/ 2147483646 w 636"/>
              <a:gd name="T19" fmla="*/ 2147483646 h 643"/>
              <a:gd name="T20" fmla="*/ 2147483646 w 636"/>
              <a:gd name="T21" fmla="*/ 2147483646 h 643"/>
              <a:gd name="T22" fmla="*/ 2147483646 w 636"/>
              <a:gd name="T23" fmla="*/ 2147483646 h 643"/>
              <a:gd name="T24" fmla="*/ 2147483646 w 636"/>
              <a:gd name="T25" fmla="*/ 2147483646 h 643"/>
              <a:gd name="T26" fmla="*/ 2147483646 w 636"/>
              <a:gd name="T27" fmla="*/ 2147483646 h 643"/>
              <a:gd name="T28" fmla="*/ 2147483646 w 636"/>
              <a:gd name="T29" fmla="*/ 2147483646 h 643"/>
              <a:gd name="T30" fmla="*/ 2147483646 w 636"/>
              <a:gd name="T31" fmla="*/ 2147483646 h 643"/>
              <a:gd name="T32" fmla="*/ 2147483646 w 636"/>
              <a:gd name="T33" fmla="*/ 2147483646 h 643"/>
              <a:gd name="T34" fmla="*/ 2147483646 w 636"/>
              <a:gd name="T35" fmla="*/ 2147483646 h 643"/>
              <a:gd name="T36" fmla="*/ 2147483646 w 636"/>
              <a:gd name="T37" fmla="*/ 2147483646 h 643"/>
              <a:gd name="T38" fmla="*/ 2147483646 w 636"/>
              <a:gd name="T39" fmla="*/ 2147483646 h 643"/>
              <a:gd name="T40" fmla="*/ 2147483646 w 636"/>
              <a:gd name="T41" fmla="*/ 2147483646 h 643"/>
              <a:gd name="T42" fmla="*/ 2147483646 w 636"/>
              <a:gd name="T43" fmla="*/ 2147483646 h 643"/>
              <a:gd name="T44" fmla="*/ 2147483646 w 636"/>
              <a:gd name="T45" fmla="*/ 2147483646 h 643"/>
              <a:gd name="T46" fmla="*/ 2147483646 w 636"/>
              <a:gd name="T47" fmla="*/ 2147483646 h 643"/>
              <a:gd name="T48" fmla="*/ 2147483646 w 636"/>
              <a:gd name="T49" fmla="*/ 2147483646 h 643"/>
              <a:gd name="T50" fmla="*/ 2147483646 w 636"/>
              <a:gd name="T51" fmla="*/ 2147483646 h 643"/>
              <a:gd name="T52" fmla="*/ 2147483646 w 636"/>
              <a:gd name="T53" fmla="*/ 2147483646 h 643"/>
              <a:gd name="T54" fmla="*/ 2147483646 w 636"/>
              <a:gd name="T55" fmla="*/ 2147483646 h 643"/>
              <a:gd name="T56" fmla="*/ 2147483646 w 636"/>
              <a:gd name="T57" fmla="*/ 2147483646 h 643"/>
              <a:gd name="T58" fmla="*/ 2147483646 w 636"/>
              <a:gd name="T59" fmla="*/ 2147483646 h 643"/>
              <a:gd name="T60" fmla="*/ 2147483646 w 636"/>
              <a:gd name="T61" fmla="*/ 2147483646 h 643"/>
              <a:gd name="T62" fmla="*/ 2147483646 w 636"/>
              <a:gd name="T63" fmla="*/ 2147483646 h 643"/>
              <a:gd name="T64" fmla="*/ 2147483646 w 636"/>
              <a:gd name="T65" fmla="*/ 2147483646 h 643"/>
              <a:gd name="T66" fmla="*/ 2147483646 w 636"/>
              <a:gd name="T67" fmla="*/ 2147483646 h 643"/>
              <a:gd name="T68" fmla="*/ 2147483646 w 636"/>
              <a:gd name="T69" fmla="*/ 2147483646 h 643"/>
              <a:gd name="T70" fmla="*/ 2147483646 w 636"/>
              <a:gd name="T71" fmla="*/ 2147483646 h 643"/>
              <a:gd name="T72" fmla="*/ 2147483646 w 636"/>
              <a:gd name="T73" fmla="*/ 2147483646 h 643"/>
              <a:gd name="T74" fmla="*/ 2147483646 w 636"/>
              <a:gd name="T75" fmla="*/ 2147483646 h 643"/>
              <a:gd name="T76" fmla="*/ 2147483646 w 636"/>
              <a:gd name="T77" fmla="*/ 2147483646 h 643"/>
              <a:gd name="T78" fmla="*/ 2147483646 w 636"/>
              <a:gd name="T79" fmla="*/ 2147483646 h 643"/>
              <a:gd name="T80" fmla="*/ 2147483646 w 636"/>
              <a:gd name="T81" fmla="*/ 2147483646 h 643"/>
              <a:gd name="T82" fmla="*/ 2147483646 w 636"/>
              <a:gd name="T83" fmla="*/ 2147483646 h 643"/>
              <a:gd name="T84" fmla="*/ 2147483646 w 636"/>
              <a:gd name="T85" fmla="*/ 2147483646 h 643"/>
              <a:gd name="T86" fmla="*/ 2147483646 w 636"/>
              <a:gd name="T87" fmla="*/ 2147483646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02" name="Oval 308"/>
          <p:cNvSpPr>
            <a:spLocks noChangeArrowheads="1"/>
          </p:cNvSpPr>
          <p:nvPr/>
        </p:nvSpPr>
        <p:spPr bwMode="auto">
          <a:xfrm>
            <a:off x="7987749" y="2049476"/>
            <a:ext cx="298450" cy="14946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244803" name="Oval 309"/>
          <p:cNvSpPr>
            <a:spLocks noChangeArrowheads="1"/>
          </p:cNvSpPr>
          <p:nvPr/>
        </p:nvSpPr>
        <p:spPr bwMode="auto">
          <a:xfrm>
            <a:off x="1732999" y="1798893"/>
            <a:ext cx="1296988" cy="1197220"/>
          </a:xfrm>
          <a:prstGeom prst="ellipse">
            <a:avLst/>
          </a:prstGeom>
          <a:solidFill>
            <a:srgbClr val="66FF66"/>
          </a:solidFill>
          <a:ln w="19050">
            <a:solidFill>
              <a:schemeClr val="folHlink"/>
            </a:solidFill>
            <a:round/>
            <a:headEnd/>
            <a:tailEnd/>
          </a:ln>
          <a:effectLst>
            <a:outerShdw dist="35921" dir="2700000" algn="ctr" rotWithShape="0">
              <a:schemeClr val="bg2"/>
            </a:outerShdw>
          </a:effectLst>
        </p:spPr>
        <p:txBody>
          <a:bodyPr wrap="none" anchor="ctr"/>
          <a:lstStyle/>
          <a:p>
            <a:pPr eaLnBrk="1" hangingPunct="1"/>
            <a:endParaRPr lang="zh-CN" altLang="en-US" sz="1662" b="1">
              <a:solidFill>
                <a:srgbClr val="000099"/>
              </a:solidFill>
            </a:endParaRPr>
          </a:p>
        </p:txBody>
      </p:sp>
      <p:sp>
        <p:nvSpPr>
          <p:cNvPr id="244812" name="Text Box 350"/>
          <p:cNvSpPr txBox="1">
            <a:spLocks noChangeArrowheads="1"/>
          </p:cNvSpPr>
          <p:nvPr/>
        </p:nvSpPr>
        <p:spPr bwMode="auto">
          <a:xfrm>
            <a:off x="2222616" y="3308116"/>
            <a:ext cx="1250663" cy="60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62" b="1" dirty="0">
                <a:latin typeface="Arial" charset="0"/>
                <a:ea typeface="黑体" pitchFamily="49" charset="-122"/>
              </a:rPr>
              <a:t>   </a:t>
            </a:r>
            <a:r>
              <a:rPr kumimoji="1" lang="zh-CN" altLang="en-US" sz="1662" b="1" dirty="0">
                <a:latin typeface="Arial" charset="0"/>
                <a:ea typeface="黑体" pitchFamily="49" charset="-122"/>
              </a:rPr>
              <a:t>发送方</a:t>
            </a:r>
          </a:p>
          <a:p>
            <a:pPr eaLnBrk="1" hangingPunct="1"/>
            <a:r>
              <a:rPr kumimoji="1" lang="zh-CN" altLang="en-US" sz="1662" b="1" dirty="0">
                <a:latin typeface="Arial" charset="0"/>
                <a:ea typeface="黑体" pitchFamily="49" charset="-122"/>
              </a:rPr>
              <a:t>邮件服务器</a:t>
            </a:r>
          </a:p>
        </p:txBody>
      </p:sp>
      <p:sp>
        <p:nvSpPr>
          <p:cNvPr id="244813" name="Line 351"/>
          <p:cNvSpPr>
            <a:spLocks noChangeShapeType="1"/>
          </p:cNvSpPr>
          <p:nvPr/>
        </p:nvSpPr>
        <p:spPr bwMode="auto">
          <a:xfrm flipV="1">
            <a:off x="8152848" y="2099294"/>
            <a:ext cx="23814" cy="1052149"/>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nvGrpSpPr>
          <p:cNvPr id="26" name="组合 25"/>
          <p:cNvGrpSpPr/>
          <p:nvPr/>
        </p:nvGrpSpPr>
        <p:grpSpPr>
          <a:xfrm>
            <a:off x="6687586" y="1898539"/>
            <a:ext cx="457199" cy="422031"/>
            <a:chOff x="6687586" y="1898539"/>
            <a:chExt cx="457199" cy="422031"/>
          </a:xfrm>
        </p:grpSpPr>
        <p:sp>
          <p:nvSpPr>
            <p:cNvPr id="245118" name="Rectangle 12"/>
            <p:cNvSpPr>
              <a:spLocks noChangeArrowheads="1"/>
            </p:cNvSpPr>
            <p:nvPr/>
          </p:nvSpPr>
          <p:spPr bwMode="auto">
            <a:xfrm rot="16200000">
              <a:off x="6706133" y="1881917"/>
              <a:ext cx="421056" cy="456249"/>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pPr eaLnBrk="1" hangingPunct="1"/>
              <a:endParaRPr lang="zh-CN" altLang="en-US" sz="1662" b="1">
                <a:solidFill>
                  <a:srgbClr val="000099"/>
                </a:solidFill>
              </a:endParaRPr>
            </a:p>
          </p:txBody>
        </p:sp>
        <p:sp>
          <p:nvSpPr>
            <p:cNvPr id="245119" name="Line 13"/>
            <p:cNvSpPr>
              <a:spLocks noChangeShapeType="1"/>
            </p:cNvSpPr>
            <p:nvPr/>
          </p:nvSpPr>
          <p:spPr bwMode="auto">
            <a:xfrm rot="10800000">
              <a:off x="6687586" y="2235774"/>
              <a:ext cx="4562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20" name="Line 14"/>
            <p:cNvSpPr>
              <a:spLocks noChangeShapeType="1"/>
            </p:cNvSpPr>
            <p:nvPr/>
          </p:nvSpPr>
          <p:spPr bwMode="auto">
            <a:xfrm rot="10800000">
              <a:off x="6687586" y="2150978"/>
              <a:ext cx="4562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21" name="Line 15"/>
            <p:cNvSpPr>
              <a:spLocks noChangeShapeType="1"/>
            </p:cNvSpPr>
            <p:nvPr/>
          </p:nvSpPr>
          <p:spPr bwMode="auto">
            <a:xfrm rot="10800000">
              <a:off x="6687586" y="2067156"/>
              <a:ext cx="4562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22" name="Line 16"/>
            <p:cNvSpPr>
              <a:spLocks noChangeShapeType="1"/>
            </p:cNvSpPr>
            <p:nvPr/>
          </p:nvSpPr>
          <p:spPr bwMode="auto">
            <a:xfrm rot="10800000">
              <a:off x="6687586" y="1982360"/>
              <a:ext cx="4562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23" name="Line 17"/>
            <p:cNvSpPr>
              <a:spLocks noChangeShapeType="1"/>
            </p:cNvSpPr>
            <p:nvPr/>
          </p:nvSpPr>
          <p:spPr bwMode="auto">
            <a:xfrm rot="5400000">
              <a:off x="6842057" y="2109067"/>
              <a:ext cx="42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24" name="Line 18"/>
            <p:cNvSpPr>
              <a:spLocks noChangeShapeType="1"/>
            </p:cNvSpPr>
            <p:nvPr/>
          </p:nvSpPr>
          <p:spPr bwMode="auto">
            <a:xfrm rot="5400000">
              <a:off x="6750808" y="2109067"/>
              <a:ext cx="42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25" name="Line 19"/>
            <p:cNvSpPr>
              <a:spLocks noChangeShapeType="1"/>
            </p:cNvSpPr>
            <p:nvPr/>
          </p:nvSpPr>
          <p:spPr bwMode="auto">
            <a:xfrm rot="5400000">
              <a:off x="6659558" y="2109067"/>
              <a:ext cx="42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26" name="Line 20"/>
            <p:cNvSpPr>
              <a:spLocks noChangeShapeType="1"/>
            </p:cNvSpPr>
            <p:nvPr/>
          </p:nvSpPr>
          <p:spPr bwMode="auto">
            <a:xfrm rot="5400000">
              <a:off x="6568308" y="2109067"/>
              <a:ext cx="42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grpSp>
        <p:nvGrpSpPr>
          <p:cNvPr id="25" name="组合 24"/>
          <p:cNvGrpSpPr/>
          <p:nvPr/>
        </p:nvGrpSpPr>
        <p:grpSpPr>
          <a:xfrm>
            <a:off x="6582812" y="2408493"/>
            <a:ext cx="730250" cy="422031"/>
            <a:chOff x="6582812" y="2408493"/>
            <a:chExt cx="730250" cy="422031"/>
          </a:xfrm>
        </p:grpSpPr>
        <p:sp>
          <p:nvSpPr>
            <p:cNvPr id="245095" name="Rectangle 22"/>
            <p:cNvSpPr>
              <a:spLocks noChangeArrowheads="1"/>
            </p:cNvSpPr>
            <p:nvPr/>
          </p:nvSpPr>
          <p:spPr bwMode="auto">
            <a:xfrm>
              <a:off x="6582812" y="2408493"/>
              <a:ext cx="730250" cy="422031"/>
            </a:xfrm>
            <a:prstGeom prst="rect">
              <a:avLst/>
            </a:prstGeom>
            <a:solidFill>
              <a:srgbClr val="FFFF99"/>
            </a:solidFill>
            <a:ln w="12700">
              <a:solidFill>
                <a:schemeClr val="tx1"/>
              </a:solidFill>
              <a:miter lim="800000"/>
              <a:headEnd/>
              <a:tailEnd/>
            </a:ln>
            <a:effectLst>
              <a:outerShdw dist="35921" dir="2700000" algn="ctr" rotWithShape="0">
                <a:schemeClr val="bg2"/>
              </a:outerShdw>
            </a:effectLst>
          </p:spPr>
          <p:txBody>
            <a:bodyPr wrap="none" anchor="ctr"/>
            <a:lstStyle/>
            <a:p>
              <a:pPr algn="ctr" eaLnBrk="1" hangingPunct="1"/>
              <a:endParaRPr kumimoji="1" lang="zh-CN" altLang="zh-CN" sz="1662" b="1">
                <a:solidFill>
                  <a:srgbClr val="000099"/>
                </a:solidFill>
                <a:latin typeface="Arial" charset="0"/>
                <a:ea typeface="黑体" pitchFamily="49" charset="-122"/>
              </a:endParaRPr>
            </a:p>
          </p:txBody>
        </p:sp>
        <p:grpSp>
          <p:nvGrpSpPr>
            <p:cNvPr id="245096" name="Group 23"/>
            <p:cNvGrpSpPr>
              <a:grpSpLocks/>
            </p:cNvGrpSpPr>
            <p:nvPr/>
          </p:nvGrpSpPr>
          <p:grpSpPr bwMode="auto">
            <a:xfrm>
              <a:off x="6676063" y="2485112"/>
              <a:ext cx="516166" cy="268794"/>
              <a:chOff x="2928" y="3744"/>
              <a:chExt cx="528" cy="336"/>
            </a:xfrm>
          </p:grpSpPr>
          <p:grpSp>
            <p:nvGrpSpPr>
              <p:cNvPr id="245097" name="Group 24"/>
              <p:cNvGrpSpPr>
                <a:grpSpLocks/>
              </p:cNvGrpSpPr>
              <p:nvPr/>
            </p:nvGrpSpPr>
            <p:grpSpPr bwMode="auto">
              <a:xfrm>
                <a:off x="3024" y="3744"/>
                <a:ext cx="432" cy="240"/>
                <a:chOff x="2736" y="3648"/>
                <a:chExt cx="432" cy="240"/>
              </a:xfrm>
            </p:grpSpPr>
            <p:grpSp>
              <p:nvGrpSpPr>
                <p:cNvPr id="245112" name="Group 25"/>
                <p:cNvGrpSpPr>
                  <a:grpSpLocks/>
                </p:cNvGrpSpPr>
                <p:nvPr/>
              </p:nvGrpSpPr>
              <p:grpSpPr bwMode="auto">
                <a:xfrm>
                  <a:off x="2736" y="3648"/>
                  <a:ext cx="432" cy="240"/>
                  <a:chOff x="2592" y="3504"/>
                  <a:chExt cx="576" cy="384"/>
                </a:xfrm>
              </p:grpSpPr>
              <p:sp>
                <p:nvSpPr>
                  <p:cNvPr id="245114" name="Rectangle 26"/>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245115" name="Freeform 27"/>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16" name="Line 28"/>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17" name="Line 29"/>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sp>
              <p:nvSpPr>
                <p:cNvPr id="245113" name="Line 30"/>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grpSp>
            <p:nvGrpSpPr>
              <p:cNvPr id="245098" name="Group 31"/>
              <p:cNvGrpSpPr>
                <a:grpSpLocks/>
              </p:cNvGrpSpPr>
              <p:nvPr/>
            </p:nvGrpSpPr>
            <p:grpSpPr bwMode="auto">
              <a:xfrm>
                <a:off x="2976" y="3792"/>
                <a:ext cx="432" cy="240"/>
                <a:chOff x="2736" y="3648"/>
                <a:chExt cx="432" cy="240"/>
              </a:xfrm>
            </p:grpSpPr>
            <p:grpSp>
              <p:nvGrpSpPr>
                <p:cNvPr id="245106" name="Group 32"/>
                <p:cNvGrpSpPr>
                  <a:grpSpLocks/>
                </p:cNvGrpSpPr>
                <p:nvPr/>
              </p:nvGrpSpPr>
              <p:grpSpPr bwMode="auto">
                <a:xfrm>
                  <a:off x="2736" y="3648"/>
                  <a:ext cx="432" cy="240"/>
                  <a:chOff x="2592" y="3504"/>
                  <a:chExt cx="576" cy="384"/>
                </a:xfrm>
              </p:grpSpPr>
              <p:sp>
                <p:nvSpPr>
                  <p:cNvPr id="245108" name="Rectangle 33"/>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245109" name="Freeform 34"/>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10" name="Line 35"/>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11" name="Line 36"/>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sp>
              <p:nvSpPr>
                <p:cNvPr id="245107" name="Line 37"/>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grpSp>
            <p:nvGrpSpPr>
              <p:cNvPr id="245099" name="Group 38"/>
              <p:cNvGrpSpPr>
                <a:grpSpLocks/>
              </p:cNvGrpSpPr>
              <p:nvPr/>
            </p:nvGrpSpPr>
            <p:grpSpPr bwMode="auto">
              <a:xfrm>
                <a:off x="2928" y="3840"/>
                <a:ext cx="432" cy="240"/>
                <a:chOff x="2736" y="3648"/>
                <a:chExt cx="432" cy="240"/>
              </a:xfrm>
            </p:grpSpPr>
            <p:grpSp>
              <p:nvGrpSpPr>
                <p:cNvPr id="245100" name="Group 39"/>
                <p:cNvGrpSpPr>
                  <a:grpSpLocks/>
                </p:cNvGrpSpPr>
                <p:nvPr/>
              </p:nvGrpSpPr>
              <p:grpSpPr bwMode="auto">
                <a:xfrm>
                  <a:off x="2736" y="3648"/>
                  <a:ext cx="432" cy="240"/>
                  <a:chOff x="2592" y="3504"/>
                  <a:chExt cx="576" cy="384"/>
                </a:xfrm>
              </p:grpSpPr>
              <p:sp>
                <p:nvSpPr>
                  <p:cNvPr id="245102" name="Rectangle 40"/>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245103" name="Freeform 41"/>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04" name="Line 42"/>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5105" name="Line 43"/>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sp>
              <p:nvSpPr>
                <p:cNvPr id="245101" name="Line 44"/>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grpSp>
      </p:grpSp>
      <p:grpSp>
        <p:nvGrpSpPr>
          <p:cNvPr id="24" name="组合 23"/>
          <p:cNvGrpSpPr/>
          <p:nvPr/>
        </p:nvGrpSpPr>
        <p:grpSpPr>
          <a:xfrm>
            <a:off x="370924" y="1996720"/>
            <a:ext cx="884238" cy="936380"/>
            <a:chOff x="370924" y="1996720"/>
            <a:chExt cx="884238" cy="936380"/>
          </a:xfrm>
        </p:grpSpPr>
        <p:grpSp>
          <p:nvGrpSpPr>
            <p:cNvPr id="245036" name="Group 46"/>
            <p:cNvGrpSpPr>
              <a:grpSpLocks/>
            </p:cNvGrpSpPr>
            <p:nvPr/>
          </p:nvGrpSpPr>
          <p:grpSpPr bwMode="auto">
            <a:xfrm>
              <a:off x="370924" y="2254627"/>
              <a:ext cx="884238" cy="678473"/>
              <a:chOff x="246" y="1943"/>
              <a:chExt cx="557" cy="463"/>
            </a:xfrm>
          </p:grpSpPr>
          <p:sp>
            <p:nvSpPr>
              <p:cNvPr id="245089" name="Freeform 47"/>
              <p:cNvSpPr>
                <a:spLocks/>
              </p:cNvSpPr>
              <p:nvPr/>
            </p:nvSpPr>
            <p:spPr bwMode="auto">
              <a:xfrm>
                <a:off x="373" y="2005"/>
                <a:ext cx="196" cy="295"/>
              </a:xfrm>
              <a:custGeom>
                <a:avLst/>
                <a:gdLst>
                  <a:gd name="T0" fmla="*/ 0 w 982"/>
                  <a:gd name="T1" fmla="*/ 0 h 1477"/>
                  <a:gd name="T2" fmla="*/ 0 w 982"/>
                  <a:gd name="T3" fmla="*/ 0 h 1477"/>
                  <a:gd name="T4" fmla="*/ 0 w 982"/>
                  <a:gd name="T5" fmla="*/ 0 h 1477"/>
                  <a:gd name="T6" fmla="*/ 0 w 982"/>
                  <a:gd name="T7" fmla="*/ 0 h 14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2" h="1477">
                    <a:moveTo>
                      <a:pt x="652" y="26"/>
                    </a:moveTo>
                    <a:lnTo>
                      <a:pt x="982" y="1347"/>
                    </a:lnTo>
                    <a:lnTo>
                      <a:pt x="0" y="1477"/>
                    </a:lnTo>
                    <a:lnTo>
                      <a:pt x="252"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b="1">
                  <a:solidFill>
                    <a:srgbClr val="000099"/>
                  </a:solidFill>
                </a:endParaRPr>
              </a:p>
            </p:txBody>
          </p:sp>
          <p:grpSp>
            <p:nvGrpSpPr>
              <p:cNvPr id="245090" name="Group 48"/>
              <p:cNvGrpSpPr>
                <a:grpSpLocks/>
              </p:cNvGrpSpPr>
              <p:nvPr/>
            </p:nvGrpSpPr>
            <p:grpSpPr bwMode="auto">
              <a:xfrm>
                <a:off x="246" y="1943"/>
                <a:ext cx="551" cy="121"/>
                <a:chOff x="246" y="1943"/>
                <a:chExt cx="551" cy="121"/>
              </a:xfrm>
            </p:grpSpPr>
            <p:sp>
              <p:nvSpPr>
                <p:cNvPr id="245092" name="Freeform 49"/>
                <p:cNvSpPr>
                  <a:spLocks/>
                </p:cNvSpPr>
                <p:nvPr/>
              </p:nvSpPr>
              <p:spPr bwMode="auto">
                <a:xfrm>
                  <a:off x="246" y="1943"/>
                  <a:ext cx="551" cy="104"/>
                </a:xfrm>
                <a:custGeom>
                  <a:avLst/>
                  <a:gdLst>
                    <a:gd name="T0" fmla="*/ 0 w 2751"/>
                    <a:gd name="T1" fmla="*/ 0 h 522"/>
                    <a:gd name="T2" fmla="*/ 0 w 2751"/>
                    <a:gd name="T3" fmla="*/ 0 h 522"/>
                    <a:gd name="T4" fmla="*/ 0 w 2751"/>
                    <a:gd name="T5" fmla="*/ 0 h 522"/>
                    <a:gd name="T6" fmla="*/ 0 w 2751"/>
                    <a:gd name="T7" fmla="*/ 0 h 522"/>
                    <a:gd name="T8" fmla="*/ 0 w 2751"/>
                    <a:gd name="T9" fmla="*/ 0 h 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1" h="522">
                      <a:moveTo>
                        <a:pt x="2751" y="270"/>
                      </a:moveTo>
                      <a:lnTo>
                        <a:pt x="1016" y="522"/>
                      </a:lnTo>
                      <a:lnTo>
                        <a:pt x="0" y="132"/>
                      </a:lnTo>
                      <a:lnTo>
                        <a:pt x="1302" y="0"/>
                      </a:lnTo>
                      <a:lnTo>
                        <a:pt x="2751" y="270"/>
                      </a:lnTo>
                      <a:close/>
                    </a:path>
                  </a:pathLst>
                </a:custGeom>
                <a:solidFill>
                  <a:srgbClr val="FFFFFF"/>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93" name="Freeform 50"/>
                <p:cNvSpPr>
                  <a:spLocks/>
                </p:cNvSpPr>
                <p:nvPr/>
              </p:nvSpPr>
              <p:spPr bwMode="auto">
                <a:xfrm>
                  <a:off x="450" y="1997"/>
                  <a:ext cx="345" cy="67"/>
                </a:xfrm>
                <a:custGeom>
                  <a:avLst/>
                  <a:gdLst>
                    <a:gd name="T0" fmla="*/ 0 w 1728"/>
                    <a:gd name="T1" fmla="*/ 0 h 337"/>
                    <a:gd name="T2" fmla="*/ 0 w 1728"/>
                    <a:gd name="T3" fmla="*/ 0 h 337"/>
                    <a:gd name="T4" fmla="*/ 0 w 1728"/>
                    <a:gd name="T5" fmla="*/ 0 h 337"/>
                    <a:gd name="T6" fmla="*/ 0 w 1728"/>
                    <a:gd name="T7" fmla="*/ 0 h 337"/>
                    <a:gd name="T8" fmla="*/ 0 w 1728"/>
                    <a:gd name="T9" fmla="*/ 0 h 3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8" h="337">
                      <a:moveTo>
                        <a:pt x="1728" y="0"/>
                      </a:moveTo>
                      <a:lnTo>
                        <a:pt x="0" y="251"/>
                      </a:lnTo>
                      <a:lnTo>
                        <a:pt x="0" y="337"/>
                      </a:lnTo>
                      <a:lnTo>
                        <a:pt x="1728" y="88"/>
                      </a:lnTo>
                      <a:lnTo>
                        <a:pt x="1728" y="0"/>
                      </a:lnTo>
                      <a:close/>
                    </a:path>
                  </a:pathLst>
                </a:custGeom>
                <a:solidFill>
                  <a:srgbClr val="E0E0E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94" name="Freeform 51"/>
                <p:cNvSpPr>
                  <a:spLocks/>
                </p:cNvSpPr>
                <p:nvPr/>
              </p:nvSpPr>
              <p:spPr bwMode="auto">
                <a:xfrm>
                  <a:off x="246" y="1969"/>
                  <a:ext cx="204" cy="95"/>
                </a:xfrm>
                <a:custGeom>
                  <a:avLst/>
                  <a:gdLst>
                    <a:gd name="T0" fmla="*/ 0 w 1016"/>
                    <a:gd name="T1" fmla="*/ 0 h 476"/>
                    <a:gd name="T2" fmla="*/ 0 w 1016"/>
                    <a:gd name="T3" fmla="*/ 0 h 476"/>
                    <a:gd name="T4" fmla="*/ 0 w 1016"/>
                    <a:gd name="T5" fmla="*/ 0 h 476"/>
                    <a:gd name="T6" fmla="*/ 0 w 1016"/>
                    <a:gd name="T7" fmla="*/ 0 h 476"/>
                    <a:gd name="T8" fmla="*/ 0 w 1016"/>
                    <a:gd name="T9" fmla="*/ 0 h 4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6" h="476">
                      <a:moveTo>
                        <a:pt x="1016" y="476"/>
                      </a:moveTo>
                      <a:lnTo>
                        <a:pt x="1016" y="390"/>
                      </a:lnTo>
                      <a:lnTo>
                        <a:pt x="0" y="0"/>
                      </a:lnTo>
                      <a:lnTo>
                        <a:pt x="0" y="60"/>
                      </a:lnTo>
                      <a:lnTo>
                        <a:pt x="1016" y="476"/>
                      </a:lnTo>
                      <a:close/>
                    </a:path>
                  </a:pathLst>
                </a:custGeom>
                <a:solidFill>
                  <a:srgbClr val="C0C0C0"/>
                </a:solidFill>
                <a:ln w="3175">
                  <a:solidFill>
                    <a:srgbClr val="000000"/>
                  </a:solidFill>
                  <a:prstDash val="solid"/>
                  <a:round/>
                  <a:headEnd/>
                  <a:tailEnd/>
                </a:ln>
              </p:spPr>
              <p:txBody>
                <a:bodyPr/>
                <a:lstStyle/>
                <a:p>
                  <a:endParaRPr lang="zh-CN" altLang="en-US" sz="1662" b="1">
                    <a:solidFill>
                      <a:srgbClr val="000099"/>
                    </a:solidFill>
                  </a:endParaRPr>
                </a:p>
              </p:txBody>
            </p:sp>
          </p:grpSp>
          <p:sp>
            <p:nvSpPr>
              <p:cNvPr id="245091" name="Freeform 52"/>
              <p:cNvSpPr>
                <a:spLocks/>
              </p:cNvSpPr>
              <p:nvPr/>
            </p:nvSpPr>
            <p:spPr bwMode="auto">
              <a:xfrm>
                <a:off x="564" y="2028"/>
                <a:ext cx="239" cy="378"/>
              </a:xfrm>
              <a:custGeom>
                <a:avLst/>
                <a:gdLst>
                  <a:gd name="T0" fmla="*/ 0 w 1195"/>
                  <a:gd name="T1" fmla="*/ 0 h 1893"/>
                  <a:gd name="T2" fmla="*/ 0 w 1195"/>
                  <a:gd name="T3" fmla="*/ 0 h 1893"/>
                  <a:gd name="T4" fmla="*/ 0 w 1195"/>
                  <a:gd name="T5" fmla="*/ 0 h 1893"/>
                  <a:gd name="T6" fmla="*/ 0 w 1195"/>
                  <a:gd name="T7" fmla="*/ 0 h 18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5" h="1893">
                    <a:moveTo>
                      <a:pt x="660" y="0"/>
                    </a:moveTo>
                    <a:lnTo>
                      <a:pt x="1195" y="1747"/>
                    </a:lnTo>
                    <a:lnTo>
                      <a:pt x="0" y="1893"/>
                    </a:lnTo>
                    <a:lnTo>
                      <a:pt x="191" y="35"/>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b="1">
                  <a:solidFill>
                    <a:srgbClr val="000099"/>
                  </a:solidFill>
                </a:endParaRPr>
              </a:p>
            </p:txBody>
          </p:sp>
        </p:grpSp>
        <p:grpSp>
          <p:nvGrpSpPr>
            <p:cNvPr id="245037" name="Group 53"/>
            <p:cNvGrpSpPr>
              <a:grpSpLocks/>
            </p:cNvGrpSpPr>
            <p:nvPr/>
          </p:nvGrpSpPr>
          <p:grpSpPr bwMode="auto">
            <a:xfrm>
              <a:off x="496337" y="1996720"/>
              <a:ext cx="608013" cy="392723"/>
              <a:chOff x="325" y="1767"/>
              <a:chExt cx="383" cy="268"/>
            </a:xfrm>
          </p:grpSpPr>
          <p:grpSp>
            <p:nvGrpSpPr>
              <p:cNvPr id="245038" name="Group 54"/>
              <p:cNvGrpSpPr>
                <a:grpSpLocks/>
              </p:cNvGrpSpPr>
              <p:nvPr/>
            </p:nvGrpSpPr>
            <p:grpSpPr bwMode="auto">
              <a:xfrm>
                <a:off x="412" y="1767"/>
                <a:ext cx="296" cy="243"/>
                <a:chOff x="412" y="1767"/>
                <a:chExt cx="296" cy="243"/>
              </a:xfrm>
            </p:grpSpPr>
            <p:grpSp>
              <p:nvGrpSpPr>
                <p:cNvPr id="245071" name="Group 55"/>
                <p:cNvGrpSpPr>
                  <a:grpSpLocks/>
                </p:cNvGrpSpPr>
                <p:nvPr/>
              </p:nvGrpSpPr>
              <p:grpSpPr bwMode="auto">
                <a:xfrm>
                  <a:off x="412" y="1767"/>
                  <a:ext cx="296" cy="243"/>
                  <a:chOff x="412" y="1767"/>
                  <a:chExt cx="296" cy="243"/>
                </a:xfrm>
              </p:grpSpPr>
              <p:grpSp>
                <p:nvGrpSpPr>
                  <p:cNvPr id="245080" name="Group 56"/>
                  <p:cNvGrpSpPr>
                    <a:grpSpLocks/>
                  </p:cNvGrpSpPr>
                  <p:nvPr/>
                </p:nvGrpSpPr>
                <p:grpSpPr bwMode="auto">
                  <a:xfrm>
                    <a:off x="412" y="1904"/>
                    <a:ext cx="296" cy="106"/>
                    <a:chOff x="412" y="1904"/>
                    <a:chExt cx="296" cy="106"/>
                  </a:xfrm>
                </p:grpSpPr>
                <p:sp>
                  <p:nvSpPr>
                    <p:cNvPr id="245086" name="Freeform 57"/>
                    <p:cNvSpPr>
                      <a:spLocks/>
                    </p:cNvSpPr>
                    <p:nvPr/>
                  </p:nvSpPr>
                  <p:spPr bwMode="auto">
                    <a:xfrm>
                      <a:off x="412" y="1904"/>
                      <a:ext cx="170" cy="106"/>
                    </a:xfrm>
                    <a:custGeom>
                      <a:avLst/>
                      <a:gdLst>
                        <a:gd name="T0" fmla="*/ 0 w 848"/>
                        <a:gd name="T1" fmla="*/ 0 h 530"/>
                        <a:gd name="T2" fmla="*/ 0 w 848"/>
                        <a:gd name="T3" fmla="*/ 0 h 530"/>
                        <a:gd name="T4" fmla="*/ 0 w 848"/>
                        <a:gd name="T5" fmla="*/ 0 h 530"/>
                        <a:gd name="T6" fmla="*/ 0 w 848"/>
                        <a:gd name="T7" fmla="*/ 0 h 530"/>
                        <a:gd name="T8" fmla="*/ 0 w 848"/>
                        <a:gd name="T9" fmla="*/ 0 h 5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8" h="530">
                          <a:moveTo>
                            <a:pt x="848" y="162"/>
                          </a:moveTo>
                          <a:lnTo>
                            <a:pt x="848" y="530"/>
                          </a:lnTo>
                          <a:lnTo>
                            <a:pt x="0" y="258"/>
                          </a:lnTo>
                          <a:lnTo>
                            <a:pt x="0" y="0"/>
                          </a:lnTo>
                          <a:lnTo>
                            <a:pt x="848" y="162"/>
                          </a:lnTo>
                          <a:close/>
                        </a:path>
                      </a:pathLst>
                    </a:custGeom>
                    <a:solidFill>
                      <a:srgbClr val="A0A0A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87" name="Freeform 58"/>
                    <p:cNvSpPr>
                      <a:spLocks/>
                    </p:cNvSpPr>
                    <p:nvPr/>
                  </p:nvSpPr>
                  <p:spPr bwMode="auto">
                    <a:xfrm>
                      <a:off x="582" y="1929"/>
                      <a:ext cx="126" cy="81"/>
                    </a:xfrm>
                    <a:custGeom>
                      <a:avLst/>
                      <a:gdLst>
                        <a:gd name="T0" fmla="*/ 0 w 631"/>
                        <a:gd name="T1" fmla="*/ 0 h 404"/>
                        <a:gd name="T2" fmla="*/ 0 w 631"/>
                        <a:gd name="T3" fmla="*/ 0 h 404"/>
                        <a:gd name="T4" fmla="*/ 0 w 631"/>
                        <a:gd name="T5" fmla="*/ 0 h 404"/>
                        <a:gd name="T6" fmla="*/ 0 w 631"/>
                        <a:gd name="T7" fmla="*/ 0 h 404"/>
                        <a:gd name="T8" fmla="*/ 0 w 631"/>
                        <a:gd name="T9" fmla="*/ 0 h 4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1" h="404">
                          <a:moveTo>
                            <a:pt x="0" y="36"/>
                          </a:moveTo>
                          <a:lnTo>
                            <a:pt x="0" y="404"/>
                          </a:lnTo>
                          <a:lnTo>
                            <a:pt x="631" y="312"/>
                          </a:lnTo>
                          <a:lnTo>
                            <a:pt x="631" y="0"/>
                          </a:lnTo>
                          <a:lnTo>
                            <a:pt x="0" y="36"/>
                          </a:lnTo>
                          <a:close/>
                        </a:path>
                      </a:pathLst>
                    </a:custGeom>
                    <a:solidFill>
                      <a:srgbClr val="80808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88" name="Freeform 59"/>
                    <p:cNvSpPr>
                      <a:spLocks/>
                    </p:cNvSpPr>
                    <p:nvPr/>
                  </p:nvSpPr>
                  <p:spPr bwMode="auto">
                    <a:xfrm>
                      <a:off x="412" y="1904"/>
                      <a:ext cx="296" cy="32"/>
                    </a:xfrm>
                    <a:custGeom>
                      <a:avLst/>
                      <a:gdLst>
                        <a:gd name="T0" fmla="*/ 0 w 1479"/>
                        <a:gd name="T1" fmla="*/ 0 h 162"/>
                        <a:gd name="T2" fmla="*/ 0 w 1479"/>
                        <a:gd name="T3" fmla="*/ 0 h 162"/>
                        <a:gd name="T4" fmla="*/ 0 w 1479"/>
                        <a:gd name="T5" fmla="*/ 0 h 162"/>
                        <a:gd name="T6" fmla="*/ 0 w 1479"/>
                        <a:gd name="T7" fmla="*/ 0 h 162"/>
                        <a:gd name="T8" fmla="*/ 0 w 1479"/>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79" h="162">
                          <a:moveTo>
                            <a:pt x="1479" y="126"/>
                          </a:moveTo>
                          <a:lnTo>
                            <a:pt x="842" y="162"/>
                          </a:lnTo>
                          <a:lnTo>
                            <a:pt x="0" y="0"/>
                          </a:lnTo>
                          <a:lnTo>
                            <a:pt x="619" y="0"/>
                          </a:lnTo>
                          <a:lnTo>
                            <a:pt x="1479" y="126"/>
                          </a:lnTo>
                          <a:close/>
                        </a:path>
                      </a:pathLst>
                    </a:custGeom>
                    <a:solidFill>
                      <a:srgbClr val="C0C0C0"/>
                    </a:solidFill>
                    <a:ln w="3175">
                      <a:solidFill>
                        <a:srgbClr val="000000"/>
                      </a:solidFill>
                      <a:prstDash val="solid"/>
                      <a:round/>
                      <a:headEnd/>
                      <a:tailEnd/>
                    </a:ln>
                  </p:spPr>
                  <p:txBody>
                    <a:bodyPr/>
                    <a:lstStyle/>
                    <a:p>
                      <a:endParaRPr lang="zh-CN" altLang="en-US" sz="1662" b="1">
                        <a:solidFill>
                          <a:srgbClr val="000099"/>
                        </a:solidFill>
                      </a:endParaRPr>
                    </a:p>
                  </p:txBody>
                </p:sp>
              </p:grpSp>
              <p:sp>
                <p:nvSpPr>
                  <p:cNvPr id="245081" name="Freeform 60"/>
                  <p:cNvSpPr>
                    <a:spLocks/>
                  </p:cNvSpPr>
                  <p:nvPr/>
                </p:nvSpPr>
                <p:spPr bwMode="auto">
                  <a:xfrm>
                    <a:off x="504" y="1895"/>
                    <a:ext cx="108" cy="30"/>
                  </a:xfrm>
                  <a:custGeom>
                    <a:avLst/>
                    <a:gdLst>
                      <a:gd name="T0" fmla="*/ 0 w 538"/>
                      <a:gd name="T1" fmla="*/ 0 h 151"/>
                      <a:gd name="T2" fmla="*/ 0 w 538"/>
                      <a:gd name="T3" fmla="*/ 0 h 151"/>
                      <a:gd name="T4" fmla="*/ 0 w 538"/>
                      <a:gd name="T5" fmla="*/ 0 h 151"/>
                      <a:gd name="T6" fmla="*/ 0 w 538"/>
                      <a:gd name="T7" fmla="*/ 0 h 151"/>
                      <a:gd name="T8" fmla="*/ 0 w 538"/>
                      <a:gd name="T9" fmla="*/ 0 h 151"/>
                      <a:gd name="T10" fmla="*/ 0 w 538"/>
                      <a:gd name="T11" fmla="*/ 0 h 1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8" h="151">
                        <a:moveTo>
                          <a:pt x="538" y="86"/>
                        </a:moveTo>
                        <a:lnTo>
                          <a:pt x="538" y="135"/>
                        </a:lnTo>
                        <a:lnTo>
                          <a:pt x="287" y="151"/>
                        </a:lnTo>
                        <a:lnTo>
                          <a:pt x="0" y="97"/>
                        </a:lnTo>
                        <a:lnTo>
                          <a:pt x="0" y="0"/>
                        </a:lnTo>
                        <a:lnTo>
                          <a:pt x="538" y="86"/>
                        </a:lnTo>
                        <a:close/>
                      </a:path>
                    </a:pathLst>
                  </a:custGeom>
                  <a:solidFill>
                    <a:srgbClr val="606060"/>
                  </a:solidFill>
                  <a:ln w="3175">
                    <a:solidFill>
                      <a:srgbClr val="000000"/>
                    </a:solidFill>
                    <a:prstDash val="solid"/>
                    <a:round/>
                    <a:headEnd/>
                    <a:tailEnd/>
                  </a:ln>
                </p:spPr>
                <p:txBody>
                  <a:bodyPr/>
                  <a:lstStyle/>
                  <a:p>
                    <a:endParaRPr lang="zh-CN" altLang="en-US" sz="1662" b="1">
                      <a:solidFill>
                        <a:srgbClr val="000099"/>
                      </a:solidFill>
                    </a:endParaRPr>
                  </a:p>
                </p:txBody>
              </p:sp>
              <p:grpSp>
                <p:nvGrpSpPr>
                  <p:cNvPr id="245082" name="Group 61"/>
                  <p:cNvGrpSpPr>
                    <a:grpSpLocks/>
                  </p:cNvGrpSpPr>
                  <p:nvPr/>
                </p:nvGrpSpPr>
                <p:grpSpPr bwMode="auto">
                  <a:xfrm>
                    <a:off x="446" y="1767"/>
                    <a:ext cx="239" cy="151"/>
                    <a:chOff x="446" y="1767"/>
                    <a:chExt cx="239" cy="151"/>
                  </a:xfrm>
                </p:grpSpPr>
                <p:sp>
                  <p:nvSpPr>
                    <p:cNvPr id="245083" name="Freeform 62"/>
                    <p:cNvSpPr>
                      <a:spLocks/>
                    </p:cNvSpPr>
                    <p:nvPr/>
                  </p:nvSpPr>
                  <p:spPr bwMode="auto">
                    <a:xfrm>
                      <a:off x="446" y="1767"/>
                      <a:ext cx="137" cy="148"/>
                    </a:xfrm>
                    <a:custGeom>
                      <a:avLst/>
                      <a:gdLst>
                        <a:gd name="T0" fmla="*/ 0 w 686"/>
                        <a:gd name="T1" fmla="*/ 0 h 740"/>
                        <a:gd name="T2" fmla="*/ 0 w 686"/>
                        <a:gd name="T3" fmla="*/ 0 h 740"/>
                        <a:gd name="T4" fmla="*/ 0 w 686"/>
                        <a:gd name="T5" fmla="*/ 0 h 740"/>
                        <a:gd name="T6" fmla="*/ 0 w 686"/>
                        <a:gd name="T7" fmla="*/ 0 h 740"/>
                        <a:gd name="T8" fmla="*/ 0 w 686"/>
                        <a:gd name="T9" fmla="*/ 0 h 7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6" h="740">
                          <a:moveTo>
                            <a:pt x="589" y="740"/>
                          </a:moveTo>
                          <a:lnTo>
                            <a:pt x="686" y="24"/>
                          </a:lnTo>
                          <a:lnTo>
                            <a:pt x="95" y="0"/>
                          </a:lnTo>
                          <a:lnTo>
                            <a:pt x="0" y="638"/>
                          </a:lnTo>
                          <a:lnTo>
                            <a:pt x="589" y="740"/>
                          </a:lnTo>
                          <a:close/>
                        </a:path>
                      </a:pathLst>
                    </a:custGeom>
                    <a:solidFill>
                      <a:srgbClr val="A0A0A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84" name="Freeform 63"/>
                    <p:cNvSpPr>
                      <a:spLocks/>
                    </p:cNvSpPr>
                    <p:nvPr/>
                  </p:nvSpPr>
                  <p:spPr bwMode="auto">
                    <a:xfrm>
                      <a:off x="564" y="1771"/>
                      <a:ext cx="121" cy="147"/>
                    </a:xfrm>
                    <a:custGeom>
                      <a:avLst/>
                      <a:gdLst>
                        <a:gd name="T0" fmla="*/ 0 w 608"/>
                        <a:gd name="T1" fmla="*/ 0 h 735"/>
                        <a:gd name="T2" fmla="*/ 0 w 608"/>
                        <a:gd name="T3" fmla="*/ 0 h 735"/>
                        <a:gd name="T4" fmla="*/ 0 w 608"/>
                        <a:gd name="T5" fmla="*/ 0 h 735"/>
                        <a:gd name="T6" fmla="*/ 0 w 608"/>
                        <a:gd name="T7" fmla="*/ 0 h 735"/>
                        <a:gd name="T8" fmla="*/ 0 w 608"/>
                        <a:gd name="T9" fmla="*/ 0 h 7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8" h="735">
                          <a:moveTo>
                            <a:pt x="97" y="0"/>
                          </a:moveTo>
                          <a:lnTo>
                            <a:pt x="608" y="163"/>
                          </a:lnTo>
                          <a:lnTo>
                            <a:pt x="536" y="735"/>
                          </a:lnTo>
                          <a:lnTo>
                            <a:pt x="0" y="717"/>
                          </a:lnTo>
                          <a:lnTo>
                            <a:pt x="97" y="0"/>
                          </a:lnTo>
                          <a:close/>
                        </a:path>
                      </a:pathLst>
                    </a:custGeom>
                    <a:solidFill>
                      <a:srgbClr val="80808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85" name="Freeform 64"/>
                    <p:cNvSpPr>
                      <a:spLocks/>
                    </p:cNvSpPr>
                    <p:nvPr/>
                  </p:nvSpPr>
                  <p:spPr bwMode="auto">
                    <a:xfrm>
                      <a:off x="462" y="1781"/>
                      <a:ext cx="98" cy="112"/>
                    </a:xfrm>
                    <a:custGeom>
                      <a:avLst/>
                      <a:gdLst>
                        <a:gd name="T0" fmla="*/ 0 w 493"/>
                        <a:gd name="T1" fmla="*/ 0 h 557"/>
                        <a:gd name="T2" fmla="*/ 0 w 493"/>
                        <a:gd name="T3" fmla="*/ 0 h 557"/>
                        <a:gd name="T4" fmla="*/ 0 w 493"/>
                        <a:gd name="T5" fmla="*/ 0 h 557"/>
                        <a:gd name="T6" fmla="*/ 0 w 493"/>
                        <a:gd name="T7" fmla="*/ 0 h 557"/>
                        <a:gd name="T8" fmla="*/ 0 w 493"/>
                        <a:gd name="T9" fmla="*/ 0 h 5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557">
                          <a:moveTo>
                            <a:pt x="493" y="25"/>
                          </a:moveTo>
                          <a:lnTo>
                            <a:pt x="423" y="557"/>
                          </a:lnTo>
                          <a:lnTo>
                            <a:pt x="0" y="494"/>
                          </a:lnTo>
                          <a:lnTo>
                            <a:pt x="73" y="0"/>
                          </a:lnTo>
                          <a:lnTo>
                            <a:pt x="493" y="25"/>
                          </a:lnTo>
                          <a:close/>
                        </a:path>
                      </a:pathLst>
                    </a:custGeom>
                    <a:solidFill>
                      <a:srgbClr val="00C0C0"/>
                    </a:solidFill>
                    <a:ln w="3175">
                      <a:solidFill>
                        <a:srgbClr val="000000"/>
                      </a:solidFill>
                      <a:prstDash val="solid"/>
                      <a:round/>
                      <a:headEnd/>
                      <a:tailEnd/>
                    </a:ln>
                  </p:spPr>
                  <p:txBody>
                    <a:bodyPr/>
                    <a:lstStyle/>
                    <a:p>
                      <a:endParaRPr lang="zh-CN" altLang="en-US" sz="1662" b="1">
                        <a:solidFill>
                          <a:srgbClr val="000099"/>
                        </a:solidFill>
                      </a:endParaRPr>
                    </a:p>
                  </p:txBody>
                </p:sp>
              </p:grpSp>
            </p:grpSp>
            <p:grpSp>
              <p:nvGrpSpPr>
                <p:cNvPr id="245072" name="Group 65"/>
                <p:cNvGrpSpPr>
                  <a:grpSpLocks/>
                </p:cNvGrpSpPr>
                <p:nvPr/>
              </p:nvGrpSpPr>
              <p:grpSpPr bwMode="auto">
                <a:xfrm>
                  <a:off x="424" y="1915"/>
                  <a:ext cx="97" cy="69"/>
                  <a:chOff x="424" y="1915"/>
                  <a:chExt cx="97" cy="69"/>
                </a:xfrm>
              </p:grpSpPr>
              <p:sp>
                <p:nvSpPr>
                  <p:cNvPr id="245073" name="Freeform 66"/>
                  <p:cNvSpPr>
                    <a:spLocks/>
                  </p:cNvSpPr>
                  <p:nvPr/>
                </p:nvSpPr>
                <p:spPr bwMode="auto">
                  <a:xfrm>
                    <a:off x="424" y="1915"/>
                    <a:ext cx="97" cy="69"/>
                  </a:xfrm>
                  <a:custGeom>
                    <a:avLst/>
                    <a:gdLst>
                      <a:gd name="T0" fmla="*/ 0 w 483"/>
                      <a:gd name="T1" fmla="*/ 0 h 346"/>
                      <a:gd name="T2" fmla="*/ 0 w 483"/>
                      <a:gd name="T3" fmla="*/ 0 h 346"/>
                      <a:gd name="T4" fmla="*/ 0 w 483"/>
                      <a:gd name="T5" fmla="*/ 0 h 346"/>
                      <a:gd name="T6" fmla="*/ 0 w 483"/>
                      <a:gd name="T7" fmla="*/ 0 h 346"/>
                      <a:gd name="T8" fmla="*/ 0 w 483"/>
                      <a:gd name="T9" fmla="*/ 0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 h="346">
                        <a:moveTo>
                          <a:pt x="0" y="0"/>
                        </a:moveTo>
                        <a:lnTo>
                          <a:pt x="483" y="104"/>
                        </a:lnTo>
                        <a:lnTo>
                          <a:pt x="483" y="346"/>
                        </a:lnTo>
                        <a:lnTo>
                          <a:pt x="0" y="195"/>
                        </a:lnTo>
                        <a:lnTo>
                          <a:pt x="0" y="0"/>
                        </a:lnTo>
                        <a:close/>
                      </a:path>
                    </a:pathLst>
                  </a:custGeom>
                  <a:solidFill>
                    <a:srgbClr val="40404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74" name="Line 67"/>
                  <p:cNvSpPr>
                    <a:spLocks noChangeShapeType="1"/>
                  </p:cNvSpPr>
                  <p:nvPr/>
                </p:nvSpPr>
                <p:spPr bwMode="auto">
                  <a:xfrm flipH="1" flipV="1">
                    <a:off x="433" y="1933"/>
                    <a:ext cx="26" cy="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75" name="Line 68"/>
                  <p:cNvSpPr>
                    <a:spLocks noChangeShapeType="1"/>
                  </p:cNvSpPr>
                  <p:nvPr/>
                </p:nvSpPr>
                <p:spPr bwMode="auto">
                  <a:xfrm>
                    <a:off x="472" y="1941"/>
                    <a:ext cx="34"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76" name="Line 69"/>
                  <p:cNvSpPr>
                    <a:spLocks noChangeShapeType="1"/>
                  </p:cNvSpPr>
                  <p:nvPr/>
                </p:nvSpPr>
                <p:spPr bwMode="auto">
                  <a:xfrm>
                    <a:off x="465" y="1924"/>
                    <a:ext cx="1"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77" name="Line 70"/>
                  <p:cNvSpPr>
                    <a:spLocks noChangeShapeType="1"/>
                  </p:cNvSpPr>
                  <p:nvPr/>
                </p:nvSpPr>
                <p:spPr bwMode="auto">
                  <a:xfrm>
                    <a:off x="511" y="1934"/>
                    <a:ext cx="1" cy="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78" name="Line 71"/>
                  <p:cNvSpPr>
                    <a:spLocks noChangeShapeType="1"/>
                  </p:cNvSpPr>
                  <p:nvPr/>
                </p:nvSpPr>
                <p:spPr bwMode="auto">
                  <a:xfrm>
                    <a:off x="425" y="1933"/>
                    <a:ext cx="88" cy="2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79" name="Line 72"/>
                  <p:cNvSpPr>
                    <a:spLocks noChangeShapeType="1"/>
                  </p:cNvSpPr>
                  <p:nvPr/>
                </p:nvSpPr>
                <p:spPr bwMode="auto">
                  <a:xfrm flipH="1" flipV="1">
                    <a:off x="424" y="1926"/>
                    <a:ext cx="89" cy="2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grpSp>
          </p:grpSp>
          <p:grpSp>
            <p:nvGrpSpPr>
              <p:cNvPr id="245039" name="Group 73"/>
              <p:cNvGrpSpPr>
                <a:grpSpLocks/>
              </p:cNvGrpSpPr>
              <p:nvPr/>
            </p:nvGrpSpPr>
            <p:grpSpPr bwMode="auto">
              <a:xfrm>
                <a:off x="325" y="1917"/>
                <a:ext cx="231" cy="118"/>
                <a:chOff x="325" y="1917"/>
                <a:chExt cx="231" cy="118"/>
              </a:xfrm>
            </p:grpSpPr>
            <p:grpSp>
              <p:nvGrpSpPr>
                <p:cNvPr id="245040" name="Group 74"/>
                <p:cNvGrpSpPr>
                  <a:grpSpLocks/>
                </p:cNvGrpSpPr>
                <p:nvPr/>
              </p:nvGrpSpPr>
              <p:grpSpPr bwMode="auto">
                <a:xfrm>
                  <a:off x="504" y="1981"/>
                  <a:ext cx="37" cy="28"/>
                  <a:chOff x="504" y="1981"/>
                  <a:chExt cx="37" cy="28"/>
                </a:xfrm>
              </p:grpSpPr>
              <p:sp>
                <p:nvSpPr>
                  <p:cNvPr id="245069" name="Freeform 75"/>
                  <p:cNvSpPr>
                    <a:spLocks/>
                  </p:cNvSpPr>
                  <p:nvPr/>
                </p:nvSpPr>
                <p:spPr bwMode="auto">
                  <a:xfrm>
                    <a:off x="531" y="1981"/>
                    <a:ext cx="10" cy="28"/>
                  </a:xfrm>
                  <a:custGeom>
                    <a:avLst/>
                    <a:gdLst>
                      <a:gd name="T0" fmla="*/ 0 w 53"/>
                      <a:gd name="T1" fmla="*/ 0 h 140"/>
                      <a:gd name="T2" fmla="*/ 0 w 53"/>
                      <a:gd name="T3" fmla="*/ 0 h 140"/>
                      <a:gd name="T4" fmla="*/ 0 w 53"/>
                      <a:gd name="T5" fmla="*/ 0 h 140"/>
                      <a:gd name="T6" fmla="*/ 0 w 53"/>
                      <a:gd name="T7" fmla="*/ 0 h 140"/>
                      <a:gd name="T8" fmla="*/ 0 w 53"/>
                      <a:gd name="T9" fmla="*/ 0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40">
                        <a:moveTo>
                          <a:pt x="37" y="0"/>
                        </a:moveTo>
                        <a:lnTo>
                          <a:pt x="53" y="131"/>
                        </a:lnTo>
                        <a:lnTo>
                          <a:pt x="14" y="140"/>
                        </a:lnTo>
                        <a:lnTo>
                          <a:pt x="0" y="6"/>
                        </a:lnTo>
                        <a:lnTo>
                          <a:pt x="37" y="0"/>
                        </a:lnTo>
                        <a:close/>
                      </a:path>
                    </a:pathLst>
                  </a:custGeom>
                  <a:solidFill>
                    <a:srgbClr val="60606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70" name="Freeform 76"/>
                  <p:cNvSpPr>
                    <a:spLocks/>
                  </p:cNvSpPr>
                  <p:nvPr/>
                </p:nvSpPr>
                <p:spPr bwMode="auto">
                  <a:xfrm>
                    <a:off x="504" y="1985"/>
                    <a:ext cx="29" cy="24"/>
                  </a:xfrm>
                  <a:custGeom>
                    <a:avLst/>
                    <a:gdLst>
                      <a:gd name="T0" fmla="*/ 0 w 148"/>
                      <a:gd name="T1" fmla="*/ 0 h 122"/>
                      <a:gd name="T2" fmla="*/ 0 w 148"/>
                      <a:gd name="T3" fmla="*/ 0 h 122"/>
                      <a:gd name="T4" fmla="*/ 0 w 148"/>
                      <a:gd name="T5" fmla="*/ 0 h 122"/>
                      <a:gd name="T6" fmla="*/ 0 w 148"/>
                      <a:gd name="T7" fmla="*/ 0 h 122"/>
                      <a:gd name="T8" fmla="*/ 0 w 148"/>
                      <a:gd name="T9" fmla="*/ 0 h 122"/>
                      <a:gd name="T10" fmla="*/ 0 w 148"/>
                      <a:gd name="T11" fmla="*/ 0 h 122"/>
                      <a:gd name="T12" fmla="*/ 0 w 148"/>
                      <a:gd name="T13" fmla="*/ 0 h 1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 h="122">
                        <a:moveTo>
                          <a:pt x="136" y="5"/>
                        </a:moveTo>
                        <a:lnTo>
                          <a:pt x="148" y="122"/>
                        </a:lnTo>
                        <a:lnTo>
                          <a:pt x="0" y="61"/>
                        </a:lnTo>
                        <a:lnTo>
                          <a:pt x="58" y="43"/>
                        </a:lnTo>
                        <a:lnTo>
                          <a:pt x="111" y="70"/>
                        </a:lnTo>
                        <a:lnTo>
                          <a:pt x="94" y="0"/>
                        </a:lnTo>
                        <a:lnTo>
                          <a:pt x="136" y="5"/>
                        </a:lnTo>
                        <a:close/>
                      </a:path>
                    </a:pathLst>
                  </a:custGeom>
                  <a:solidFill>
                    <a:srgbClr val="404040"/>
                  </a:solidFill>
                  <a:ln w="3175">
                    <a:solidFill>
                      <a:srgbClr val="000000"/>
                    </a:solidFill>
                    <a:prstDash val="solid"/>
                    <a:round/>
                    <a:headEnd/>
                    <a:tailEnd/>
                  </a:ln>
                </p:spPr>
                <p:txBody>
                  <a:bodyPr/>
                  <a:lstStyle/>
                  <a:p>
                    <a:endParaRPr lang="zh-CN" altLang="en-US" sz="1662" b="1">
                      <a:solidFill>
                        <a:srgbClr val="000099"/>
                      </a:solidFill>
                    </a:endParaRPr>
                  </a:p>
                </p:txBody>
              </p:sp>
            </p:grpSp>
            <p:grpSp>
              <p:nvGrpSpPr>
                <p:cNvPr id="245041" name="Group 77"/>
                <p:cNvGrpSpPr>
                  <a:grpSpLocks/>
                </p:cNvGrpSpPr>
                <p:nvPr/>
              </p:nvGrpSpPr>
              <p:grpSpPr bwMode="auto">
                <a:xfrm>
                  <a:off x="325" y="1917"/>
                  <a:ext cx="231" cy="118"/>
                  <a:chOff x="325" y="1917"/>
                  <a:chExt cx="231" cy="118"/>
                </a:xfrm>
              </p:grpSpPr>
              <p:sp>
                <p:nvSpPr>
                  <p:cNvPr id="245042" name="Freeform 78"/>
                  <p:cNvSpPr>
                    <a:spLocks/>
                  </p:cNvSpPr>
                  <p:nvPr/>
                </p:nvSpPr>
                <p:spPr bwMode="auto">
                  <a:xfrm>
                    <a:off x="326" y="1917"/>
                    <a:ext cx="226" cy="105"/>
                  </a:xfrm>
                  <a:custGeom>
                    <a:avLst/>
                    <a:gdLst>
                      <a:gd name="T0" fmla="*/ 0 w 1132"/>
                      <a:gd name="T1" fmla="*/ 0 h 525"/>
                      <a:gd name="T2" fmla="*/ 0 w 1132"/>
                      <a:gd name="T3" fmla="*/ 0 h 525"/>
                      <a:gd name="T4" fmla="*/ 0 w 1132"/>
                      <a:gd name="T5" fmla="*/ 0 h 525"/>
                      <a:gd name="T6" fmla="*/ 0 w 1132"/>
                      <a:gd name="T7" fmla="*/ 0 h 525"/>
                      <a:gd name="T8" fmla="*/ 0 w 1132"/>
                      <a:gd name="T9" fmla="*/ 0 h 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2" h="525">
                        <a:moveTo>
                          <a:pt x="1132" y="223"/>
                        </a:moveTo>
                        <a:lnTo>
                          <a:pt x="589" y="525"/>
                        </a:lnTo>
                        <a:lnTo>
                          <a:pt x="0" y="230"/>
                        </a:lnTo>
                        <a:lnTo>
                          <a:pt x="452" y="0"/>
                        </a:lnTo>
                        <a:lnTo>
                          <a:pt x="1132" y="223"/>
                        </a:lnTo>
                        <a:close/>
                      </a:path>
                    </a:pathLst>
                  </a:custGeom>
                  <a:solidFill>
                    <a:srgbClr val="80808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43" name="Freeform 79"/>
                  <p:cNvSpPr>
                    <a:spLocks/>
                  </p:cNvSpPr>
                  <p:nvPr/>
                </p:nvSpPr>
                <p:spPr bwMode="auto">
                  <a:xfrm>
                    <a:off x="443" y="1961"/>
                    <a:ext cx="113" cy="74"/>
                  </a:xfrm>
                  <a:custGeom>
                    <a:avLst/>
                    <a:gdLst>
                      <a:gd name="T0" fmla="*/ 0 w 566"/>
                      <a:gd name="T1" fmla="*/ 0 h 371"/>
                      <a:gd name="T2" fmla="*/ 0 w 566"/>
                      <a:gd name="T3" fmla="*/ 0 h 371"/>
                      <a:gd name="T4" fmla="*/ 0 w 566"/>
                      <a:gd name="T5" fmla="*/ 0 h 371"/>
                      <a:gd name="T6" fmla="*/ 0 w 566"/>
                      <a:gd name="T7" fmla="*/ 0 h 371"/>
                      <a:gd name="T8" fmla="*/ 0 w 566"/>
                      <a:gd name="T9" fmla="*/ 0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6" h="371">
                        <a:moveTo>
                          <a:pt x="547" y="0"/>
                        </a:moveTo>
                        <a:lnTo>
                          <a:pt x="0" y="307"/>
                        </a:lnTo>
                        <a:lnTo>
                          <a:pt x="16" y="371"/>
                        </a:lnTo>
                        <a:lnTo>
                          <a:pt x="566" y="60"/>
                        </a:lnTo>
                        <a:lnTo>
                          <a:pt x="547" y="0"/>
                        </a:lnTo>
                        <a:close/>
                      </a:path>
                    </a:pathLst>
                  </a:custGeom>
                  <a:solidFill>
                    <a:srgbClr val="60606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44" name="Freeform 80"/>
                  <p:cNvSpPr>
                    <a:spLocks/>
                  </p:cNvSpPr>
                  <p:nvPr/>
                </p:nvSpPr>
                <p:spPr bwMode="auto">
                  <a:xfrm>
                    <a:off x="325" y="1963"/>
                    <a:ext cx="121" cy="72"/>
                  </a:xfrm>
                  <a:custGeom>
                    <a:avLst/>
                    <a:gdLst>
                      <a:gd name="T0" fmla="*/ 0 w 605"/>
                      <a:gd name="T1" fmla="*/ 0 h 363"/>
                      <a:gd name="T2" fmla="*/ 0 w 605"/>
                      <a:gd name="T3" fmla="*/ 0 h 363"/>
                      <a:gd name="T4" fmla="*/ 0 w 605"/>
                      <a:gd name="T5" fmla="*/ 0 h 363"/>
                      <a:gd name="T6" fmla="*/ 0 w 605"/>
                      <a:gd name="T7" fmla="*/ 0 h 363"/>
                      <a:gd name="T8" fmla="*/ 0 w 605"/>
                      <a:gd name="T9" fmla="*/ 0 h 3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5" h="363">
                        <a:moveTo>
                          <a:pt x="605" y="363"/>
                        </a:moveTo>
                        <a:lnTo>
                          <a:pt x="587" y="295"/>
                        </a:lnTo>
                        <a:lnTo>
                          <a:pt x="0" y="0"/>
                        </a:lnTo>
                        <a:lnTo>
                          <a:pt x="21" y="53"/>
                        </a:lnTo>
                        <a:lnTo>
                          <a:pt x="605" y="363"/>
                        </a:lnTo>
                        <a:close/>
                      </a:path>
                    </a:pathLst>
                  </a:custGeom>
                  <a:solidFill>
                    <a:srgbClr val="40404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45" name="Freeform 81"/>
                  <p:cNvSpPr>
                    <a:spLocks/>
                  </p:cNvSpPr>
                  <p:nvPr/>
                </p:nvSpPr>
                <p:spPr bwMode="auto">
                  <a:xfrm>
                    <a:off x="417" y="1966"/>
                    <a:ext cx="90" cy="46"/>
                  </a:xfrm>
                  <a:custGeom>
                    <a:avLst/>
                    <a:gdLst>
                      <a:gd name="T0" fmla="*/ 0 w 454"/>
                      <a:gd name="T1" fmla="*/ 0 h 230"/>
                      <a:gd name="T2" fmla="*/ 0 w 454"/>
                      <a:gd name="T3" fmla="*/ 0 h 230"/>
                      <a:gd name="T4" fmla="*/ 0 w 454"/>
                      <a:gd name="T5" fmla="*/ 0 h 230"/>
                      <a:gd name="T6" fmla="*/ 0 w 454"/>
                      <a:gd name="T7" fmla="*/ 0 h 230"/>
                      <a:gd name="T8" fmla="*/ 0 w 454"/>
                      <a:gd name="T9" fmla="*/ 0 h 2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230">
                        <a:moveTo>
                          <a:pt x="454" y="59"/>
                        </a:moveTo>
                        <a:lnTo>
                          <a:pt x="297" y="0"/>
                        </a:lnTo>
                        <a:lnTo>
                          <a:pt x="0" y="161"/>
                        </a:lnTo>
                        <a:lnTo>
                          <a:pt x="151" y="230"/>
                        </a:lnTo>
                        <a:lnTo>
                          <a:pt x="454" y="5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46" name="Freeform 82"/>
                  <p:cNvSpPr>
                    <a:spLocks/>
                  </p:cNvSpPr>
                  <p:nvPr/>
                </p:nvSpPr>
                <p:spPr bwMode="auto">
                  <a:xfrm>
                    <a:off x="336" y="1934"/>
                    <a:ext cx="134" cy="61"/>
                  </a:xfrm>
                  <a:custGeom>
                    <a:avLst/>
                    <a:gdLst>
                      <a:gd name="T0" fmla="*/ 0 w 669"/>
                      <a:gd name="T1" fmla="*/ 0 h 309"/>
                      <a:gd name="T2" fmla="*/ 0 w 669"/>
                      <a:gd name="T3" fmla="*/ 0 h 309"/>
                      <a:gd name="T4" fmla="*/ 0 w 669"/>
                      <a:gd name="T5" fmla="*/ 0 h 309"/>
                      <a:gd name="T6" fmla="*/ 0 w 669"/>
                      <a:gd name="T7" fmla="*/ 0 h 309"/>
                      <a:gd name="T8" fmla="*/ 0 w 669"/>
                      <a:gd name="T9" fmla="*/ 0 h 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 h="309">
                        <a:moveTo>
                          <a:pt x="669" y="150"/>
                        </a:moveTo>
                        <a:lnTo>
                          <a:pt x="377" y="309"/>
                        </a:lnTo>
                        <a:lnTo>
                          <a:pt x="0" y="132"/>
                        </a:lnTo>
                        <a:lnTo>
                          <a:pt x="273" y="0"/>
                        </a:lnTo>
                        <a:lnTo>
                          <a:pt x="669" y="15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47" name="Freeform 83"/>
                  <p:cNvSpPr>
                    <a:spLocks/>
                  </p:cNvSpPr>
                  <p:nvPr/>
                </p:nvSpPr>
                <p:spPr bwMode="auto">
                  <a:xfrm>
                    <a:off x="393" y="1920"/>
                    <a:ext cx="148" cy="57"/>
                  </a:xfrm>
                  <a:custGeom>
                    <a:avLst/>
                    <a:gdLst>
                      <a:gd name="T0" fmla="*/ 0 w 738"/>
                      <a:gd name="T1" fmla="*/ 0 h 283"/>
                      <a:gd name="T2" fmla="*/ 0 w 738"/>
                      <a:gd name="T3" fmla="*/ 0 h 283"/>
                      <a:gd name="T4" fmla="*/ 0 w 738"/>
                      <a:gd name="T5" fmla="*/ 0 h 283"/>
                      <a:gd name="T6" fmla="*/ 0 w 738"/>
                      <a:gd name="T7" fmla="*/ 0 h 283"/>
                      <a:gd name="T8" fmla="*/ 0 w 738"/>
                      <a:gd name="T9" fmla="*/ 0 h 2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8" h="283">
                        <a:moveTo>
                          <a:pt x="584" y="283"/>
                        </a:moveTo>
                        <a:lnTo>
                          <a:pt x="738" y="205"/>
                        </a:lnTo>
                        <a:lnTo>
                          <a:pt x="118" y="0"/>
                        </a:lnTo>
                        <a:lnTo>
                          <a:pt x="0" y="60"/>
                        </a:lnTo>
                        <a:lnTo>
                          <a:pt x="584" y="2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48" name="Line 84"/>
                  <p:cNvSpPr>
                    <a:spLocks noChangeShapeType="1"/>
                  </p:cNvSpPr>
                  <p:nvPr/>
                </p:nvSpPr>
                <p:spPr bwMode="auto">
                  <a:xfrm flipH="1" flipV="1">
                    <a:off x="411" y="1923"/>
                    <a:ext cx="128" cy="4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49" name="Line 85"/>
                  <p:cNvSpPr>
                    <a:spLocks noChangeShapeType="1"/>
                  </p:cNvSpPr>
                  <p:nvPr/>
                </p:nvSpPr>
                <p:spPr bwMode="auto">
                  <a:xfrm flipH="1" flipV="1">
                    <a:off x="404" y="1925"/>
                    <a:ext cx="124" cy="45"/>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50" name="Line 86"/>
                  <p:cNvSpPr>
                    <a:spLocks noChangeShapeType="1"/>
                  </p:cNvSpPr>
                  <p:nvPr/>
                </p:nvSpPr>
                <p:spPr bwMode="auto">
                  <a:xfrm flipH="1" flipV="1">
                    <a:off x="399" y="1930"/>
                    <a:ext cx="121" cy="46"/>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51" name="Line 87"/>
                  <p:cNvSpPr>
                    <a:spLocks noChangeShapeType="1"/>
                  </p:cNvSpPr>
                  <p:nvPr/>
                </p:nvSpPr>
                <p:spPr bwMode="auto">
                  <a:xfrm flipH="1" flipV="1">
                    <a:off x="384" y="1937"/>
                    <a:ext cx="119"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52" name="Line 88"/>
                  <p:cNvSpPr>
                    <a:spLocks noChangeShapeType="1"/>
                  </p:cNvSpPr>
                  <p:nvPr/>
                </p:nvSpPr>
                <p:spPr bwMode="auto">
                  <a:xfrm flipH="1" flipV="1">
                    <a:off x="375" y="1942"/>
                    <a:ext cx="118"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53" name="Line 89"/>
                  <p:cNvSpPr>
                    <a:spLocks noChangeShapeType="1"/>
                  </p:cNvSpPr>
                  <p:nvPr/>
                </p:nvSpPr>
                <p:spPr bwMode="auto">
                  <a:xfrm flipH="1" flipV="1">
                    <a:off x="365" y="1946"/>
                    <a:ext cx="119"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54" name="Line 90"/>
                  <p:cNvSpPr>
                    <a:spLocks noChangeShapeType="1"/>
                  </p:cNvSpPr>
                  <p:nvPr/>
                </p:nvSpPr>
                <p:spPr bwMode="auto">
                  <a:xfrm flipH="1" flipV="1">
                    <a:off x="358" y="1951"/>
                    <a:ext cx="114" cy="50"/>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55" name="Line 91"/>
                  <p:cNvSpPr>
                    <a:spLocks noChangeShapeType="1"/>
                  </p:cNvSpPr>
                  <p:nvPr/>
                </p:nvSpPr>
                <p:spPr bwMode="auto">
                  <a:xfrm flipH="1" flipV="1">
                    <a:off x="347" y="1956"/>
                    <a:ext cx="114"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56" name="Line 92"/>
                  <p:cNvSpPr>
                    <a:spLocks noChangeShapeType="1"/>
                  </p:cNvSpPr>
                  <p:nvPr/>
                </p:nvSpPr>
                <p:spPr bwMode="auto">
                  <a:xfrm flipH="1">
                    <a:off x="437" y="1974"/>
                    <a:ext cx="61" cy="3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57" name="Line 93"/>
                  <p:cNvSpPr>
                    <a:spLocks noChangeShapeType="1"/>
                  </p:cNvSpPr>
                  <p:nvPr/>
                </p:nvSpPr>
                <p:spPr bwMode="auto">
                  <a:xfrm flipH="1">
                    <a:off x="426" y="1970"/>
                    <a:ext cx="58" cy="32"/>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58" name="Line 94"/>
                  <p:cNvSpPr>
                    <a:spLocks noChangeShapeType="1"/>
                  </p:cNvSpPr>
                  <p:nvPr/>
                </p:nvSpPr>
                <p:spPr bwMode="auto">
                  <a:xfrm flipH="1">
                    <a:off x="401" y="1959"/>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59" name="Line 95"/>
                  <p:cNvSpPr>
                    <a:spLocks noChangeShapeType="1"/>
                  </p:cNvSpPr>
                  <p:nvPr/>
                </p:nvSpPr>
                <p:spPr bwMode="auto">
                  <a:xfrm flipH="1">
                    <a:off x="387" y="1954"/>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60" name="Line 96"/>
                  <p:cNvSpPr>
                    <a:spLocks noChangeShapeType="1"/>
                  </p:cNvSpPr>
                  <p:nvPr/>
                </p:nvSpPr>
                <p:spPr bwMode="auto">
                  <a:xfrm flipH="1">
                    <a:off x="375" y="1949"/>
                    <a:ext cx="56"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61" name="Line 97"/>
                  <p:cNvSpPr>
                    <a:spLocks noChangeShapeType="1"/>
                  </p:cNvSpPr>
                  <p:nvPr/>
                </p:nvSpPr>
                <p:spPr bwMode="auto">
                  <a:xfrm flipH="1">
                    <a:off x="364" y="1944"/>
                    <a:ext cx="53"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62" name="Line 98"/>
                  <p:cNvSpPr>
                    <a:spLocks noChangeShapeType="1"/>
                  </p:cNvSpPr>
                  <p:nvPr/>
                </p:nvSpPr>
                <p:spPr bwMode="auto">
                  <a:xfrm flipH="1">
                    <a:off x="352" y="1939"/>
                    <a:ext cx="55"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63" name="Line 99"/>
                  <p:cNvSpPr>
                    <a:spLocks noChangeShapeType="1"/>
                  </p:cNvSpPr>
                  <p:nvPr/>
                </p:nvSpPr>
                <p:spPr bwMode="auto">
                  <a:xfrm flipH="1">
                    <a:off x="494" y="1955"/>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64" name="Line 100"/>
                  <p:cNvSpPr>
                    <a:spLocks noChangeShapeType="1"/>
                  </p:cNvSpPr>
                  <p:nvPr/>
                </p:nvSpPr>
                <p:spPr bwMode="auto">
                  <a:xfrm flipH="1">
                    <a:off x="477" y="1949"/>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65" name="Line 101"/>
                  <p:cNvSpPr>
                    <a:spLocks noChangeShapeType="1"/>
                  </p:cNvSpPr>
                  <p:nvPr/>
                </p:nvSpPr>
                <p:spPr bwMode="auto">
                  <a:xfrm flipH="1">
                    <a:off x="460" y="1943"/>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66" name="Line 102"/>
                  <p:cNvSpPr>
                    <a:spLocks noChangeShapeType="1"/>
                  </p:cNvSpPr>
                  <p:nvPr/>
                </p:nvSpPr>
                <p:spPr bwMode="auto">
                  <a:xfrm flipH="1">
                    <a:off x="443" y="1937"/>
                    <a:ext cx="27"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67" name="Line 103"/>
                  <p:cNvSpPr>
                    <a:spLocks noChangeShapeType="1"/>
                  </p:cNvSpPr>
                  <p:nvPr/>
                </p:nvSpPr>
                <p:spPr bwMode="auto">
                  <a:xfrm flipH="1">
                    <a:off x="427" y="1931"/>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5068" name="Line 104"/>
                  <p:cNvSpPr>
                    <a:spLocks noChangeShapeType="1"/>
                  </p:cNvSpPr>
                  <p:nvPr/>
                </p:nvSpPr>
                <p:spPr bwMode="auto">
                  <a:xfrm flipH="1">
                    <a:off x="408" y="1925"/>
                    <a:ext cx="24"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grpSp>
          </p:grpSp>
        </p:grpSp>
      </p:grpSp>
      <p:grpSp>
        <p:nvGrpSpPr>
          <p:cNvPr id="23" name="组合 22"/>
          <p:cNvGrpSpPr/>
          <p:nvPr/>
        </p:nvGrpSpPr>
        <p:grpSpPr>
          <a:xfrm>
            <a:off x="436012" y="2150585"/>
            <a:ext cx="87312" cy="158262"/>
            <a:chOff x="436012" y="2150585"/>
            <a:chExt cx="87312" cy="158262"/>
          </a:xfrm>
        </p:grpSpPr>
        <p:sp>
          <p:nvSpPr>
            <p:cNvPr id="245034" name="Freeform 106"/>
            <p:cNvSpPr>
              <a:spLocks/>
            </p:cNvSpPr>
            <p:nvPr/>
          </p:nvSpPr>
          <p:spPr bwMode="auto">
            <a:xfrm>
              <a:off x="436012" y="2150585"/>
              <a:ext cx="87312" cy="158262"/>
            </a:xfrm>
            <a:custGeom>
              <a:avLst/>
              <a:gdLst>
                <a:gd name="T0" fmla="*/ 0 w 276"/>
                <a:gd name="T1" fmla="*/ 0 h 540"/>
                <a:gd name="T2" fmla="*/ 0 w 276"/>
                <a:gd name="T3" fmla="*/ 0 h 540"/>
                <a:gd name="T4" fmla="*/ 0 w 276"/>
                <a:gd name="T5" fmla="*/ 0 h 540"/>
                <a:gd name="T6" fmla="*/ 0 w 276"/>
                <a:gd name="T7" fmla="*/ 0 h 540"/>
                <a:gd name="T8" fmla="*/ 0 w 276"/>
                <a:gd name="T9" fmla="*/ 0 h 540"/>
                <a:gd name="T10" fmla="*/ 0 w 276"/>
                <a:gd name="T11" fmla="*/ 0 h 540"/>
                <a:gd name="T12" fmla="*/ 0 w 276"/>
                <a:gd name="T13" fmla="*/ 0 h 540"/>
                <a:gd name="T14" fmla="*/ 0 w 276"/>
                <a:gd name="T15" fmla="*/ 0 h 540"/>
                <a:gd name="T16" fmla="*/ 0 w 276"/>
                <a:gd name="T17" fmla="*/ 0 h 540"/>
                <a:gd name="T18" fmla="*/ 0 w 276"/>
                <a:gd name="T19" fmla="*/ 0 h 540"/>
                <a:gd name="T20" fmla="*/ 0 w 276"/>
                <a:gd name="T21" fmla="*/ 0 h 540"/>
                <a:gd name="T22" fmla="*/ 0 w 276"/>
                <a:gd name="T23" fmla="*/ 0 h 5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6" h="540">
                  <a:moveTo>
                    <a:pt x="0" y="192"/>
                  </a:moveTo>
                  <a:lnTo>
                    <a:pt x="53" y="121"/>
                  </a:lnTo>
                  <a:lnTo>
                    <a:pt x="104" y="84"/>
                  </a:lnTo>
                  <a:lnTo>
                    <a:pt x="125" y="30"/>
                  </a:lnTo>
                  <a:lnTo>
                    <a:pt x="137" y="6"/>
                  </a:lnTo>
                  <a:lnTo>
                    <a:pt x="195" y="0"/>
                  </a:lnTo>
                  <a:lnTo>
                    <a:pt x="276" y="45"/>
                  </a:lnTo>
                  <a:lnTo>
                    <a:pt x="255" y="143"/>
                  </a:lnTo>
                  <a:lnTo>
                    <a:pt x="232" y="198"/>
                  </a:lnTo>
                  <a:lnTo>
                    <a:pt x="179" y="365"/>
                  </a:lnTo>
                  <a:lnTo>
                    <a:pt x="92" y="540"/>
                  </a:lnTo>
                  <a:lnTo>
                    <a:pt x="0" y="192"/>
                  </a:lnTo>
                  <a:close/>
                </a:path>
              </a:pathLst>
            </a:custGeom>
            <a:solidFill>
              <a:srgbClr val="C0C0C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35" name="Freeform 107"/>
            <p:cNvSpPr>
              <a:spLocks/>
            </p:cNvSpPr>
            <p:nvPr/>
          </p:nvSpPr>
          <p:spPr bwMode="auto">
            <a:xfrm>
              <a:off x="450299" y="2162308"/>
              <a:ext cx="68262" cy="112835"/>
            </a:xfrm>
            <a:custGeom>
              <a:avLst/>
              <a:gdLst>
                <a:gd name="T0" fmla="*/ 0 w 216"/>
                <a:gd name="T1" fmla="*/ 0 h 385"/>
                <a:gd name="T2" fmla="*/ 0 w 216"/>
                <a:gd name="T3" fmla="*/ 0 h 385"/>
                <a:gd name="T4" fmla="*/ 0 w 216"/>
                <a:gd name="T5" fmla="*/ 0 h 385"/>
                <a:gd name="T6" fmla="*/ 0 w 216"/>
                <a:gd name="T7" fmla="*/ 0 h 385"/>
                <a:gd name="T8" fmla="*/ 0 w 216"/>
                <a:gd name="T9" fmla="*/ 0 h 385"/>
                <a:gd name="T10" fmla="*/ 0 w 216"/>
                <a:gd name="T11" fmla="*/ 0 h 385"/>
                <a:gd name="T12" fmla="*/ 0 w 216"/>
                <a:gd name="T13" fmla="*/ 0 h 385"/>
                <a:gd name="T14" fmla="*/ 0 w 216"/>
                <a:gd name="T15" fmla="*/ 0 h 385"/>
                <a:gd name="T16" fmla="*/ 0 w 216"/>
                <a:gd name="T17" fmla="*/ 0 h 385"/>
                <a:gd name="T18" fmla="*/ 0 w 216"/>
                <a:gd name="T19" fmla="*/ 0 h 385"/>
                <a:gd name="T20" fmla="*/ 0 w 216"/>
                <a:gd name="T21" fmla="*/ 0 h 385"/>
                <a:gd name="T22" fmla="*/ 0 w 216"/>
                <a:gd name="T23" fmla="*/ 0 h 385"/>
                <a:gd name="T24" fmla="*/ 0 w 216"/>
                <a:gd name="T25" fmla="*/ 0 h 385"/>
                <a:gd name="T26" fmla="*/ 0 w 216"/>
                <a:gd name="T27" fmla="*/ 0 h 385"/>
                <a:gd name="T28" fmla="*/ 0 w 216"/>
                <a:gd name="T29" fmla="*/ 0 h 385"/>
                <a:gd name="T30" fmla="*/ 0 w 216"/>
                <a:gd name="T31" fmla="*/ 0 h 385"/>
                <a:gd name="T32" fmla="*/ 0 w 216"/>
                <a:gd name="T33" fmla="*/ 0 h 385"/>
                <a:gd name="T34" fmla="*/ 0 w 216"/>
                <a:gd name="T35" fmla="*/ 0 h 385"/>
                <a:gd name="T36" fmla="*/ 0 w 216"/>
                <a:gd name="T37" fmla="*/ 0 h 385"/>
                <a:gd name="T38" fmla="*/ 0 w 216"/>
                <a:gd name="T39" fmla="*/ 0 h 385"/>
                <a:gd name="T40" fmla="*/ 0 w 216"/>
                <a:gd name="T41" fmla="*/ 0 h 385"/>
                <a:gd name="T42" fmla="*/ 0 w 216"/>
                <a:gd name="T43" fmla="*/ 0 h 385"/>
                <a:gd name="T44" fmla="*/ 0 w 216"/>
                <a:gd name="T45" fmla="*/ 0 h 385"/>
                <a:gd name="T46" fmla="*/ 0 w 216"/>
                <a:gd name="T47" fmla="*/ 0 h 385"/>
                <a:gd name="T48" fmla="*/ 0 w 216"/>
                <a:gd name="T49" fmla="*/ 0 h 385"/>
                <a:gd name="T50" fmla="*/ 0 w 216"/>
                <a:gd name="T51" fmla="*/ 0 h 385"/>
                <a:gd name="T52" fmla="*/ 0 w 216"/>
                <a:gd name="T53" fmla="*/ 0 h 385"/>
                <a:gd name="T54" fmla="*/ 0 w 216"/>
                <a:gd name="T55" fmla="*/ 0 h 38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 h="385">
                  <a:moveTo>
                    <a:pt x="91" y="0"/>
                  </a:moveTo>
                  <a:lnTo>
                    <a:pt x="115" y="25"/>
                  </a:lnTo>
                  <a:lnTo>
                    <a:pt x="165" y="46"/>
                  </a:lnTo>
                  <a:lnTo>
                    <a:pt x="216" y="44"/>
                  </a:lnTo>
                  <a:lnTo>
                    <a:pt x="185" y="132"/>
                  </a:lnTo>
                  <a:lnTo>
                    <a:pt x="147" y="128"/>
                  </a:lnTo>
                  <a:lnTo>
                    <a:pt x="118" y="112"/>
                  </a:lnTo>
                  <a:lnTo>
                    <a:pt x="134" y="138"/>
                  </a:lnTo>
                  <a:lnTo>
                    <a:pt x="177" y="146"/>
                  </a:lnTo>
                  <a:lnTo>
                    <a:pt x="145" y="242"/>
                  </a:lnTo>
                  <a:lnTo>
                    <a:pt x="124" y="312"/>
                  </a:lnTo>
                  <a:lnTo>
                    <a:pt x="115" y="271"/>
                  </a:lnTo>
                  <a:lnTo>
                    <a:pt x="103" y="197"/>
                  </a:lnTo>
                  <a:lnTo>
                    <a:pt x="102" y="155"/>
                  </a:lnTo>
                  <a:lnTo>
                    <a:pt x="94" y="173"/>
                  </a:lnTo>
                  <a:lnTo>
                    <a:pt x="94" y="222"/>
                  </a:lnTo>
                  <a:lnTo>
                    <a:pt x="103" y="290"/>
                  </a:lnTo>
                  <a:lnTo>
                    <a:pt x="110" y="333"/>
                  </a:lnTo>
                  <a:lnTo>
                    <a:pt x="91" y="385"/>
                  </a:lnTo>
                  <a:lnTo>
                    <a:pt x="55" y="250"/>
                  </a:lnTo>
                  <a:lnTo>
                    <a:pt x="39" y="204"/>
                  </a:lnTo>
                  <a:lnTo>
                    <a:pt x="12" y="135"/>
                  </a:lnTo>
                  <a:lnTo>
                    <a:pt x="0" y="115"/>
                  </a:lnTo>
                  <a:lnTo>
                    <a:pt x="16" y="88"/>
                  </a:lnTo>
                  <a:lnTo>
                    <a:pt x="64" y="64"/>
                  </a:lnTo>
                  <a:lnTo>
                    <a:pt x="81" y="87"/>
                  </a:lnTo>
                  <a:lnTo>
                    <a:pt x="71" y="46"/>
                  </a:lnTo>
                  <a:lnTo>
                    <a:pt x="9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22" name="组合 21"/>
          <p:cNvGrpSpPr/>
          <p:nvPr/>
        </p:nvGrpSpPr>
        <p:grpSpPr>
          <a:xfrm>
            <a:off x="421725" y="2059731"/>
            <a:ext cx="111126" cy="111369"/>
            <a:chOff x="421725" y="2059731"/>
            <a:chExt cx="111126" cy="111369"/>
          </a:xfrm>
        </p:grpSpPr>
        <p:sp>
          <p:nvSpPr>
            <p:cNvPr id="245019" name="Freeform 109"/>
            <p:cNvSpPr>
              <a:spLocks/>
            </p:cNvSpPr>
            <p:nvPr/>
          </p:nvSpPr>
          <p:spPr bwMode="auto">
            <a:xfrm>
              <a:off x="451888" y="2067058"/>
              <a:ext cx="80963" cy="104042"/>
            </a:xfrm>
            <a:custGeom>
              <a:avLst/>
              <a:gdLst>
                <a:gd name="T0" fmla="*/ 0 w 256"/>
                <a:gd name="T1" fmla="*/ 0 h 356"/>
                <a:gd name="T2" fmla="*/ 0 w 256"/>
                <a:gd name="T3" fmla="*/ 0 h 356"/>
                <a:gd name="T4" fmla="*/ 0 w 256"/>
                <a:gd name="T5" fmla="*/ 0 h 356"/>
                <a:gd name="T6" fmla="*/ 0 w 256"/>
                <a:gd name="T7" fmla="*/ 0 h 356"/>
                <a:gd name="T8" fmla="*/ 0 w 256"/>
                <a:gd name="T9" fmla="*/ 0 h 356"/>
                <a:gd name="T10" fmla="*/ 0 w 256"/>
                <a:gd name="T11" fmla="*/ 0 h 356"/>
                <a:gd name="T12" fmla="*/ 0 w 256"/>
                <a:gd name="T13" fmla="*/ 0 h 356"/>
                <a:gd name="T14" fmla="*/ 0 w 256"/>
                <a:gd name="T15" fmla="*/ 0 h 356"/>
                <a:gd name="T16" fmla="*/ 0 w 256"/>
                <a:gd name="T17" fmla="*/ 0 h 356"/>
                <a:gd name="T18" fmla="*/ 0 w 256"/>
                <a:gd name="T19" fmla="*/ 0 h 356"/>
                <a:gd name="T20" fmla="*/ 0 w 256"/>
                <a:gd name="T21" fmla="*/ 0 h 356"/>
                <a:gd name="T22" fmla="*/ 0 w 256"/>
                <a:gd name="T23" fmla="*/ 0 h 356"/>
                <a:gd name="T24" fmla="*/ 0 w 256"/>
                <a:gd name="T25" fmla="*/ 0 h 356"/>
                <a:gd name="T26" fmla="*/ 0 w 256"/>
                <a:gd name="T27" fmla="*/ 0 h 356"/>
                <a:gd name="T28" fmla="*/ 0 w 256"/>
                <a:gd name="T29" fmla="*/ 0 h 356"/>
                <a:gd name="T30" fmla="*/ 0 w 256"/>
                <a:gd name="T31" fmla="*/ 0 h 356"/>
                <a:gd name="T32" fmla="*/ 0 w 256"/>
                <a:gd name="T33" fmla="*/ 0 h 356"/>
                <a:gd name="T34" fmla="*/ 0 w 256"/>
                <a:gd name="T35" fmla="*/ 0 h 356"/>
                <a:gd name="T36" fmla="*/ 0 w 256"/>
                <a:gd name="T37" fmla="*/ 0 h 356"/>
                <a:gd name="T38" fmla="*/ 0 w 256"/>
                <a:gd name="T39" fmla="*/ 0 h 356"/>
                <a:gd name="T40" fmla="*/ 0 w 256"/>
                <a:gd name="T41" fmla="*/ 0 h 356"/>
                <a:gd name="T42" fmla="*/ 0 w 256"/>
                <a:gd name="T43" fmla="*/ 0 h 356"/>
                <a:gd name="T44" fmla="*/ 0 w 256"/>
                <a:gd name="T45" fmla="*/ 0 h 356"/>
                <a:gd name="T46" fmla="*/ 0 w 256"/>
                <a:gd name="T47" fmla="*/ 0 h 356"/>
                <a:gd name="T48" fmla="*/ 0 w 256"/>
                <a:gd name="T49" fmla="*/ 0 h 356"/>
                <a:gd name="T50" fmla="*/ 0 w 256"/>
                <a:gd name="T51" fmla="*/ 0 h 356"/>
                <a:gd name="T52" fmla="*/ 0 w 256"/>
                <a:gd name="T53" fmla="*/ 0 h 356"/>
                <a:gd name="T54" fmla="*/ 0 w 256"/>
                <a:gd name="T55" fmla="*/ 0 h 356"/>
                <a:gd name="T56" fmla="*/ 0 w 256"/>
                <a:gd name="T57" fmla="*/ 0 h 356"/>
                <a:gd name="T58" fmla="*/ 0 w 256"/>
                <a:gd name="T59" fmla="*/ 0 h 356"/>
                <a:gd name="T60" fmla="*/ 0 w 256"/>
                <a:gd name="T61" fmla="*/ 0 h 356"/>
                <a:gd name="T62" fmla="*/ 0 w 256"/>
                <a:gd name="T63" fmla="*/ 0 h 356"/>
                <a:gd name="T64" fmla="*/ 0 w 256"/>
                <a:gd name="T65" fmla="*/ 0 h 356"/>
                <a:gd name="T66" fmla="*/ 0 w 256"/>
                <a:gd name="T67" fmla="*/ 0 h 356"/>
                <a:gd name="T68" fmla="*/ 0 w 256"/>
                <a:gd name="T69" fmla="*/ 0 h 356"/>
                <a:gd name="T70" fmla="*/ 0 w 256"/>
                <a:gd name="T71" fmla="*/ 0 h 356"/>
                <a:gd name="T72" fmla="*/ 0 w 256"/>
                <a:gd name="T73" fmla="*/ 0 h 356"/>
                <a:gd name="T74" fmla="*/ 0 w 256"/>
                <a:gd name="T75" fmla="*/ 0 h 356"/>
                <a:gd name="T76" fmla="*/ 0 w 256"/>
                <a:gd name="T77" fmla="*/ 0 h 356"/>
                <a:gd name="T78" fmla="*/ 0 w 256"/>
                <a:gd name="T79" fmla="*/ 0 h 356"/>
                <a:gd name="T80" fmla="*/ 0 w 256"/>
                <a:gd name="T81" fmla="*/ 0 h 356"/>
                <a:gd name="T82" fmla="*/ 0 w 256"/>
                <a:gd name="T83" fmla="*/ 0 h 356"/>
                <a:gd name="T84" fmla="*/ 0 w 256"/>
                <a:gd name="T85" fmla="*/ 0 h 356"/>
                <a:gd name="T86" fmla="*/ 0 w 256"/>
                <a:gd name="T87" fmla="*/ 0 h 356"/>
                <a:gd name="T88" fmla="*/ 0 w 256"/>
                <a:gd name="T89" fmla="*/ 0 h 356"/>
                <a:gd name="T90" fmla="*/ 0 w 256"/>
                <a:gd name="T91" fmla="*/ 0 h 356"/>
                <a:gd name="T92" fmla="*/ 0 w 256"/>
                <a:gd name="T93" fmla="*/ 0 h 356"/>
                <a:gd name="T94" fmla="*/ 0 w 256"/>
                <a:gd name="T95" fmla="*/ 0 h 3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56" h="356">
                  <a:moveTo>
                    <a:pt x="3" y="130"/>
                  </a:moveTo>
                  <a:lnTo>
                    <a:pt x="11" y="155"/>
                  </a:lnTo>
                  <a:lnTo>
                    <a:pt x="26" y="167"/>
                  </a:lnTo>
                  <a:lnTo>
                    <a:pt x="35" y="187"/>
                  </a:lnTo>
                  <a:lnTo>
                    <a:pt x="45" y="203"/>
                  </a:lnTo>
                  <a:lnTo>
                    <a:pt x="61" y="218"/>
                  </a:lnTo>
                  <a:lnTo>
                    <a:pt x="73" y="227"/>
                  </a:lnTo>
                  <a:lnTo>
                    <a:pt x="93" y="238"/>
                  </a:lnTo>
                  <a:lnTo>
                    <a:pt x="96" y="252"/>
                  </a:lnTo>
                  <a:lnTo>
                    <a:pt x="96" y="270"/>
                  </a:lnTo>
                  <a:lnTo>
                    <a:pt x="91" y="315"/>
                  </a:lnTo>
                  <a:lnTo>
                    <a:pt x="127" y="341"/>
                  </a:lnTo>
                  <a:lnTo>
                    <a:pt x="157" y="354"/>
                  </a:lnTo>
                  <a:lnTo>
                    <a:pt x="182" y="356"/>
                  </a:lnTo>
                  <a:lnTo>
                    <a:pt x="207" y="354"/>
                  </a:lnTo>
                  <a:lnTo>
                    <a:pt x="216" y="325"/>
                  </a:lnTo>
                  <a:lnTo>
                    <a:pt x="222" y="260"/>
                  </a:lnTo>
                  <a:lnTo>
                    <a:pt x="237" y="237"/>
                  </a:lnTo>
                  <a:lnTo>
                    <a:pt x="248" y="204"/>
                  </a:lnTo>
                  <a:lnTo>
                    <a:pt x="250" y="173"/>
                  </a:lnTo>
                  <a:lnTo>
                    <a:pt x="255" y="131"/>
                  </a:lnTo>
                  <a:lnTo>
                    <a:pt x="256" y="107"/>
                  </a:lnTo>
                  <a:lnTo>
                    <a:pt x="255" y="92"/>
                  </a:lnTo>
                  <a:lnTo>
                    <a:pt x="248" y="66"/>
                  </a:lnTo>
                  <a:lnTo>
                    <a:pt x="234" y="52"/>
                  </a:lnTo>
                  <a:lnTo>
                    <a:pt x="215" y="48"/>
                  </a:lnTo>
                  <a:lnTo>
                    <a:pt x="208" y="33"/>
                  </a:lnTo>
                  <a:lnTo>
                    <a:pt x="191" y="23"/>
                  </a:lnTo>
                  <a:lnTo>
                    <a:pt x="173" y="33"/>
                  </a:lnTo>
                  <a:lnTo>
                    <a:pt x="160" y="12"/>
                  </a:lnTo>
                  <a:lnTo>
                    <a:pt x="140" y="5"/>
                  </a:lnTo>
                  <a:lnTo>
                    <a:pt x="118" y="24"/>
                  </a:lnTo>
                  <a:lnTo>
                    <a:pt x="108" y="0"/>
                  </a:lnTo>
                  <a:lnTo>
                    <a:pt x="78" y="3"/>
                  </a:lnTo>
                  <a:lnTo>
                    <a:pt x="63" y="42"/>
                  </a:lnTo>
                  <a:lnTo>
                    <a:pt x="60" y="64"/>
                  </a:lnTo>
                  <a:lnTo>
                    <a:pt x="57" y="93"/>
                  </a:lnTo>
                  <a:lnTo>
                    <a:pt x="51" y="131"/>
                  </a:lnTo>
                  <a:lnTo>
                    <a:pt x="43" y="116"/>
                  </a:lnTo>
                  <a:lnTo>
                    <a:pt x="39" y="89"/>
                  </a:lnTo>
                  <a:lnTo>
                    <a:pt x="34" y="70"/>
                  </a:lnTo>
                  <a:lnTo>
                    <a:pt x="27" y="61"/>
                  </a:lnTo>
                  <a:lnTo>
                    <a:pt x="12" y="54"/>
                  </a:lnTo>
                  <a:lnTo>
                    <a:pt x="4" y="57"/>
                  </a:lnTo>
                  <a:lnTo>
                    <a:pt x="0" y="66"/>
                  </a:lnTo>
                  <a:lnTo>
                    <a:pt x="5" y="80"/>
                  </a:lnTo>
                  <a:lnTo>
                    <a:pt x="7" y="107"/>
                  </a:lnTo>
                  <a:lnTo>
                    <a:pt x="3" y="130"/>
                  </a:lnTo>
                  <a:close/>
                </a:path>
              </a:pathLst>
            </a:custGeom>
            <a:solidFill>
              <a:srgbClr val="FFC080"/>
            </a:solidFill>
            <a:ln w="3175">
              <a:solidFill>
                <a:srgbClr val="402000"/>
              </a:solidFill>
              <a:prstDash val="solid"/>
              <a:round/>
              <a:headEnd/>
              <a:tailEnd/>
            </a:ln>
          </p:spPr>
          <p:txBody>
            <a:bodyPr/>
            <a:lstStyle/>
            <a:p>
              <a:endParaRPr lang="zh-CN" altLang="en-US" sz="1662" b="1">
                <a:solidFill>
                  <a:srgbClr val="000099"/>
                </a:solidFill>
              </a:endParaRPr>
            </a:p>
          </p:txBody>
        </p:sp>
        <p:sp>
          <p:nvSpPr>
            <p:cNvPr id="245020" name="Freeform 110"/>
            <p:cNvSpPr>
              <a:spLocks/>
            </p:cNvSpPr>
            <p:nvPr/>
          </p:nvSpPr>
          <p:spPr bwMode="auto">
            <a:xfrm>
              <a:off x="488400" y="2074385"/>
              <a:ext cx="41275" cy="39565"/>
            </a:xfrm>
            <a:custGeom>
              <a:avLst/>
              <a:gdLst>
                <a:gd name="T0" fmla="*/ 0 w 129"/>
                <a:gd name="T1" fmla="*/ 0 h 134"/>
                <a:gd name="T2" fmla="*/ 0 w 129"/>
                <a:gd name="T3" fmla="*/ 0 h 134"/>
                <a:gd name="T4" fmla="*/ 0 w 129"/>
                <a:gd name="T5" fmla="*/ 0 h 134"/>
                <a:gd name="T6" fmla="*/ 0 w 129"/>
                <a:gd name="T7" fmla="*/ 0 h 134"/>
                <a:gd name="T8" fmla="*/ 0 w 129"/>
                <a:gd name="T9" fmla="*/ 0 h 134"/>
                <a:gd name="T10" fmla="*/ 0 w 129"/>
                <a:gd name="T11" fmla="*/ 0 h 134"/>
                <a:gd name="T12" fmla="*/ 0 w 129"/>
                <a:gd name="T13" fmla="*/ 0 h 134"/>
                <a:gd name="T14" fmla="*/ 0 w 129"/>
                <a:gd name="T15" fmla="*/ 0 h 134"/>
                <a:gd name="T16" fmla="*/ 0 w 129"/>
                <a:gd name="T17" fmla="*/ 0 h 134"/>
                <a:gd name="T18" fmla="*/ 0 w 129"/>
                <a:gd name="T19" fmla="*/ 0 h 134"/>
                <a:gd name="T20" fmla="*/ 0 w 129"/>
                <a:gd name="T21" fmla="*/ 0 h 134"/>
                <a:gd name="T22" fmla="*/ 0 w 129"/>
                <a:gd name="T23" fmla="*/ 0 h 134"/>
                <a:gd name="T24" fmla="*/ 0 w 129"/>
                <a:gd name="T25" fmla="*/ 0 h 134"/>
                <a:gd name="T26" fmla="*/ 0 w 129"/>
                <a:gd name="T27" fmla="*/ 0 h 134"/>
                <a:gd name="T28" fmla="*/ 0 w 129"/>
                <a:gd name="T29" fmla="*/ 0 h 134"/>
                <a:gd name="T30" fmla="*/ 0 w 129"/>
                <a:gd name="T31" fmla="*/ 0 h 134"/>
                <a:gd name="T32" fmla="*/ 0 w 129"/>
                <a:gd name="T33" fmla="*/ 0 h 134"/>
                <a:gd name="T34" fmla="*/ 0 w 129"/>
                <a:gd name="T35" fmla="*/ 0 h 134"/>
                <a:gd name="T36" fmla="*/ 0 w 129"/>
                <a:gd name="T37" fmla="*/ 0 h 134"/>
                <a:gd name="T38" fmla="*/ 0 w 129"/>
                <a:gd name="T39" fmla="*/ 0 h 134"/>
                <a:gd name="T40" fmla="*/ 0 w 129"/>
                <a:gd name="T41" fmla="*/ 0 h 134"/>
                <a:gd name="T42" fmla="*/ 0 w 129"/>
                <a:gd name="T43" fmla="*/ 0 h 134"/>
                <a:gd name="T44" fmla="*/ 0 w 129"/>
                <a:gd name="T45" fmla="*/ 0 h 134"/>
                <a:gd name="T46" fmla="*/ 0 w 129"/>
                <a:gd name="T47" fmla="*/ 0 h 134"/>
                <a:gd name="T48" fmla="*/ 0 w 129"/>
                <a:gd name="T49" fmla="*/ 0 h 134"/>
                <a:gd name="T50" fmla="*/ 0 w 129"/>
                <a:gd name="T51" fmla="*/ 0 h 134"/>
                <a:gd name="T52" fmla="*/ 0 w 129"/>
                <a:gd name="T53" fmla="*/ 0 h 134"/>
                <a:gd name="T54" fmla="*/ 0 w 129"/>
                <a:gd name="T55" fmla="*/ 0 h 134"/>
                <a:gd name="T56" fmla="*/ 0 w 129"/>
                <a:gd name="T57" fmla="*/ 0 h 134"/>
                <a:gd name="T58" fmla="*/ 0 w 129"/>
                <a:gd name="T59" fmla="*/ 0 h 134"/>
                <a:gd name="T60" fmla="*/ 0 w 129"/>
                <a:gd name="T61" fmla="*/ 0 h 134"/>
                <a:gd name="T62" fmla="*/ 0 w 129"/>
                <a:gd name="T63" fmla="*/ 0 h 134"/>
                <a:gd name="T64" fmla="*/ 0 w 129"/>
                <a:gd name="T65" fmla="*/ 0 h 134"/>
                <a:gd name="T66" fmla="*/ 0 w 129"/>
                <a:gd name="T67" fmla="*/ 0 h 134"/>
                <a:gd name="T68" fmla="*/ 0 w 129"/>
                <a:gd name="T69" fmla="*/ 0 h 134"/>
                <a:gd name="T70" fmla="*/ 0 w 129"/>
                <a:gd name="T71" fmla="*/ 0 h 134"/>
                <a:gd name="T72" fmla="*/ 0 w 129"/>
                <a:gd name="T73" fmla="*/ 0 h 134"/>
                <a:gd name="T74" fmla="*/ 0 w 129"/>
                <a:gd name="T75" fmla="*/ 0 h 134"/>
                <a:gd name="T76" fmla="*/ 0 w 129"/>
                <a:gd name="T77" fmla="*/ 0 h 134"/>
                <a:gd name="T78" fmla="*/ 0 w 129"/>
                <a:gd name="T79" fmla="*/ 0 h 134"/>
                <a:gd name="T80" fmla="*/ 0 w 129"/>
                <a:gd name="T81" fmla="*/ 0 h 134"/>
                <a:gd name="T82" fmla="*/ 0 w 129"/>
                <a:gd name="T83" fmla="*/ 0 h 134"/>
                <a:gd name="T84" fmla="*/ 0 w 129"/>
                <a:gd name="T85" fmla="*/ 0 h 134"/>
                <a:gd name="T86" fmla="*/ 0 w 129"/>
                <a:gd name="T87" fmla="*/ 0 h 134"/>
                <a:gd name="T88" fmla="*/ 0 w 129"/>
                <a:gd name="T89" fmla="*/ 0 h 134"/>
                <a:gd name="T90" fmla="*/ 0 w 129"/>
                <a:gd name="T91" fmla="*/ 0 h 134"/>
                <a:gd name="T92" fmla="*/ 0 w 129"/>
                <a:gd name="T93" fmla="*/ 0 h 134"/>
                <a:gd name="T94" fmla="*/ 0 w 129"/>
                <a:gd name="T95" fmla="*/ 0 h 134"/>
                <a:gd name="T96" fmla="*/ 0 w 129"/>
                <a:gd name="T97" fmla="*/ 0 h 134"/>
                <a:gd name="T98" fmla="*/ 0 w 129"/>
                <a:gd name="T99" fmla="*/ 0 h 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9" h="134">
                  <a:moveTo>
                    <a:pt x="6" y="2"/>
                  </a:moveTo>
                  <a:lnTo>
                    <a:pt x="13" y="30"/>
                  </a:lnTo>
                  <a:lnTo>
                    <a:pt x="22" y="49"/>
                  </a:lnTo>
                  <a:lnTo>
                    <a:pt x="11" y="91"/>
                  </a:lnTo>
                  <a:lnTo>
                    <a:pt x="18" y="100"/>
                  </a:lnTo>
                  <a:lnTo>
                    <a:pt x="28" y="104"/>
                  </a:lnTo>
                  <a:lnTo>
                    <a:pt x="41" y="102"/>
                  </a:lnTo>
                  <a:lnTo>
                    <a:pt x="51" y="79"/>
                  </a:lnTo>
                  <a:lnTo>
                    <a:pt x="60" y="61"/>
                  </a:lnTo>
                  <a:lnTo>
                    <a:pt x="55" y="36"/>
                  </a:lnTo>
                  <a:lnTo>
                    <a:pt x="53" y="9"/>
                  </a:lnTo>
                  <a:lnTo>
                    <a:pt x="60" y="12"/>
                  </a:lnTo>
                  <a:lnTo>
                    <a:pt x="62" y="37"/>
                  </a:lnTo>
                  <a:lnTo>
                    <a:pt x="65" y="54"/>
                  </a:lnTo>
                  <a:lnTo>
                    <a:pt x="65" y="68"/>
                  </a:lnTo>
                  <a:lnTo>
                    <a:pt x="56" y="83"/>
                  </a:lnTo>
                  <a:lnTo>
                    <a:pt x="47" y="100"/>
                  </a:lnTo>
                  <a:lnTo>
                    <a:pt x="46" y="116"/>
                  </a:lnTo>
                  <a:lnTo>
                    <a:pt x="56" y="123"/>
                  </a:lnTo>
                  <a:lnTo>
                    <a:pt x="75" y="120"/>
                  </a:lnTo>
                  <a:lnTo>
                    <a:pt x="86" y="106"/>
                  </a:lnTo>
                  <a:lnTo>
                    <a:pt x="104" y="84"/>
                  </a:lnTo>
                  <a:lnTo>
                    <a:pt x="103" y="70"/>
                  </a:lnTo>
                  <a:lnTo>
                    <a:pt x="101" y="45"/>
                  </a:lnTo>
                  <a:lnTo>
                    <a:pt x="107" y="65"/>
                  </a:lnTo>
                  <a:lnTo>
                    <a:pt x="108" y="84"/>
                  </a:lnTo>
                  <a:lnTo>
                    <a:pt x="94" y="103"/>
                  </a:lnTo>
                  <a:lnTo>
                    <a:pt x="93" y="117"/>
                  </a:lnTo>
                  <a:lnTo>
                    <a:pt x="96" y="128"/>
                  </a:lnTo>
                  <a:lnTo>
                    <a:pt x="104" y="131"/>
                  </a:lnTo>
                  <a:lnTo>
                    <a:pt x="113" y="125"/>
                  </a:lnTo>
                  <a:lnTo>
                    <a:pt x="129" y="109"/>
                  </a:lnTo>
                  <a:lnTo>
                    <a:pt x="116" y="127"/>
                  </a:lnTo>
                  <a:lnTo>
                    <a:pt x="111" y="134"/>
                  </a:lnTo>
                  <a:lnTo>
                    <a:pt x="97" y="134"/>
                  </a:lnTo>
                  <a:lnTo>
                    <a:pt x="91" y="126"/>
                  </a:lnTo>
                  <a:lnTo>
                    <a:pt x="87" y="114"/>
                  </a:lnTo>
                  <a:lnTo>
                    <a:pt x="79" y="125"/>
                  </a:lnTo>
                  <a:lnTo>
                    <a:pt x="63" y="127"/>
                  </a:lnTo>
                  <a:lnTo>
                    <a:pt x="49" y="127"/>
                  </a:lnTo>
                  <a:lnTo>
                    <a:pt x="43" y="116"/>
                  </a:lnTo>
                  <a:lnTo>
                    <a:pt x="41" y="106"/>
                  </a:lnTo>
                  <a:lnTo>
                    <a:pt x="35" y="109"/>
                  </a:lnTo>
                  <a:lnTo>
                    <a:pt x="24" y="109"/>
                  </a:lnTo>
                  <a:lnTo>
                    <a:pt x="11" y="101"/>
                  </a:lnTo>
                  <a:lnTo>
                    <a:pt x="8" y="86"/>
                  </a:lnTo>
                  <a:lnTo>
                    <a:pt x="18" y="51"/>
                  </a:lnTo>
                  <a:lnTo>
                    <a:pt x="7" y="29"/>
                  </a:lnTo>
                  <a:lnTo>
                    <a:pt x="0" y="0"/>
                  </a:lnTo>
                  <a:lnTo>
                    <a:pt x="6"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21" name="Freeform 111"/>
            <p:cNvSpPr>
              <a:spLocks/>
            </p:cNvSpPr>
            <p:nvPr/>
          </p:nvSpPr>
          <p:spPr bwMode="auto">
            <a:xfrm>
              <a:off x="496338" y="2094900"/>
              <a:ext cx="6350" cy="1465"/>
            </a:xfrm>
            <a:custGeom>
              <a:avLst/>
              <a:gdLst>
                <a:gd name="T0" fmla="*/ 0 w 20"/>
                <a:gd name="T1" fmla="*/ 0 h 5"/>
                <a:gd name="T2" fmla="*/ 0 w 20"/>
                <a:gd name="T3" fmla="*/ 0 h 5"/>
                <a:gd name="T4" fmla="*/ 0 w 20"/>
                <a:gd name="T5" fmla="*/ 0 h 5"/>
                <a:gd name="T6" fmla="*/ 0 w 20"/>
                <a:gd name="T7" fmla="*/ 0 h 5"/>
                <a:gd name="T8" fmla="*/ 0 w 20"/>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5">
                  <a:moveTo>
                    <a:pt x="0" y="5"/>
                  </a:moveTo>
                  <a:lnTo>
                    <a:pt x="6" y="4"/>
                  </a:lnTo>
                  <a:lnTo>
                    <a:pt x="20" y="4"/>
                  </a:lnTo>
                  <a:lnTo>
                    <a:pt x="5" y="0"/>
                  </a:lnTo>
                  <a:lnTo>
                    <a:pt x="0"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22" name="Freeform 112"/>
            <p:cNvSpPr>
              <a:spLocks/>
            </p:cNvSpPr>
            <p:nvPr/>
          </p:nvSpPr>
          <p:spPr bwMode="auto">
            <a:xfrm>
              <a:off x="504275" y="2100762"/>
              <a:ext cx="9525" cy="2931"/>
            </a:xfrm>
            <a:custGeom>
              <a:avLst/>
              <a:gdLst>
                <a:gd name="T0" fmla="*/ 0 w 27"/>
                <a:gd name="T1" fmla="*/ 0 h 9"/>
                <a:gd name="T2" fmla="*/ 0 w 27"/>
                <a:gd name="T3" fmla="*/ 0 h 9"/>
                <a:gd name="T4" fmla="*/ 0 w 27"/>
                <a:gd name="T5" fmla="*/ 0 h 9"/>
                <a:gd name="T6" fmla="*/ 0 w 27"/>
                <a:gd name="T7" fmla="*/ 0 h 9"/>
                <a:gd name="T8" fmla="*/ 0 w 27"/>
                <a:gd name="T9" fmla="*/ 0 h 9"/>
                <a:gd name="T10" fmla="*/ 0 w 27"/>
                <a:gd name="T11" fmla="*/ 0 h 9"/>
                <a:gd name="T12" fmla="*/ 0 w 27"/>
                <a:gd name="T13" fmla="*/ 0 h 9"/>
                <a:gd name="T14" fmla="*/ 0 w 27"/>
                <a:gd name="T15" fmla="*/ 0 h 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 h="9">
                  <a:moveTo>
                    <a:pt x="27" y="7"/>
                  </a:moveTo>
                  <a:lnTo>
                    <a:pt x="23" y="3"/>
                  </a:lnTo>
                  <a:lnTo>
                    <a:pt x="17" y="1"/>
                  </a:lnTo>
                  <a:lnTo>
                    <a:pt x="6" y="0"/>
                  </a:lnTo>
                  <a:lnTo>
                    <a:pt x="0" y="9"/>
                  </a:lnTo>
                  <a:lnTo>
                    <a:pt x="8" y="3"/>
                  </a:lnTo>
                  <a:lnTo>
                    <a:pt x="15" y="2"/>
                  </a:lnTo>
                  <a:lnTo>
                    <a:pt x="27" y="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23" name="Freeform 113"/>
            <p:cNvSpPr>
              <a:spLocks/>
            </p:cNvSpPr>
            <p:nvPr/>
          </p:nvSpPr>
          <p:spPr bwMode="auto">
            <a:xfrm>
              <a:off x="520150" y="2105158"/>
              <a:ext cx="6350" cy="1465"/>
            </a:xfrm>
            <a:custGeom>
              <a:avLst/>
              <a:gdLst>
                <a:gd name="T0" fmla="*/ 0 w 20"/>
                <a:gd name="T1" fmla="*/ 0 h 4"/>
                <a:gd name="T2" fmla="*/ 0 w 20"/>
                <a:gd name="T3" fmla="*/ 0 h 4"/>
                <a:gd name="T4" fmla="*/ 0 w 20"/>
                <a:gd name="T5" fmla="*/ 0 h 4"/>
                <a:gd name="T6" fmla="*/ 0 w 20"/>
                <a:gd name="T7" fmla="*/ 0 h 4"/>
                <a:gd name="T8" fmla="*/ 0 w 20"/>
                <a:gd name="T9" fmla="*/ 0 h 4"/>
                <a:gd name="T10" fmla="*/ 0 w 20"/>
                <a:gd name="T11" fmla="*/ 0 h 4"/>
                <a:gd name="T12" fmla="*/ 0 w 20"/>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4">
                  <a:moveTo>
                    <a:pt x="0" y="2"/>
                  </a:moveTo>
                  <a:lnTo>
                    <a:pt x="4" y="0"/>
                  </a:lnTo>
                  <a:lnTo>
                    <a:pt x="11" y="0"/>
                  </a:lnTo>
                  <a:lnTo>
                    <a:pt x="20" y="4"/>
                  </a:lnTo>
                  <a:lnTo>
                    <a:pt x="15" y="3"/>
                  </a:lnTo>
                  <a:lnTo>
                    <a:pt x="11" y="1"/>
                  </a:lnTo>
                  <a:lnTo>
                    <a:pt x="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24" name="Freeform 114"/>
            <p:cNvSpPr>
              <a:spLocks/>
            </p:cNvSpPr>
            <p:nvPr/>
          </p:nvSpPr>
          <p:spPr bwMode="auto">
            <a:xfrm>
              <a:off x="493163" y="2111019"/>
              <a:ext cx="9525" cy="21981"/>
            </a:xfrm>
            <a:custGeom>
              <a:avLst/>
              <a:gdLst>
                <a:gd name="T0" fmla="*/ 0 w 31"/>
                <a:gd name="T1" fmla="*/ 0 h 74"/>
                <a:gd name="T2" fmla="*/ 0 w 31"/>
                <a:gd name="T3" fmla="*/ 0 h 74"/>
                <a:gd name="T4" fmla="*/ 0 w 31"/>
                <a:gd name="T5" fmla="*/ 0 h 74"/>
                <a:gd name="T6" fmla="*/ 0 w 31"/>
                <a:gd name="T7" fmla="*/ 0 h 74"/>
                <a:gd name="T8" fmla="*/ 0 w 31"/>
                <a:gd name="T9" fmla="*/ 0 h 74"/>
                <a:gd name="T10" fmla="*/ 0 w 31"/>
                <a:gd name="T11" fmla="*/ 0 h 74"/>
                <a:gd name="T12" fmla="*/ 0 w 31"/>
                <a:gd name="T13" fmla="*/ 0 h 74"/>
                <a:gd name="T14" fmla="*/ 0 w 31"/>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 h="74">
                  <a:moveTo>
                    <a:pt x="0" y="0"/>
                  </a:moveTo>
                  <a:lnTo>
                    <a:pt x="17" y="19"/>
                  </a:lnTo>
                  <a:lnTo>
                    <a:pt x="25" y="42"/>
                  </a:lnTo>
                  <a:lnTo>
                    <a:pt x="26" y="74"/>
                  </a:lnTo>
                  <a:lnTo>
                    <a:pt x="31" y="49"/>
                  </a:lnTo>
                  <a:lnTo>
                    <a:pt x="29" y="29"/>
                  </a:lnTo>
                  <a:lnTo>
                    <a:pt x="24" y="2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25" name="Freeform 115"/>
            <p:cNvSpPr>
              <a:spLocks/>
            </p:cNvSpPr>
            <p:nvPr/>
          </p:nvSpPr>
          <p:spPr bwMode="auto">
            <a:xfrm>
              <a:off x="469350" y="2102227"/>
              <a:ext cx="15875" cy="7327"/>
            </a:xfrm>
            <a:custGeom>
              <a:avLst/>
              <a:gdLst>
                <a:gd name="T0" fmla="*/ 0 w 50"/>
                <a:gd name="T1" fmla="*/ 0 h 25"/>
                <a:gd name="T2" fmla="*/ 0 w 50"/>
                <a:gd name="T3" fmla="*/ 0 h 25"/>
                <a:gd name="T4" fmla="*/ 0 w 50"/>
                <a:gd name="T5" fmla="*/ 0 h 25"/>
                <a:gd name="T6" fmla="*/ 0 w 50"/>
                <a:gd name="T7" fmla="*/ 0 h 25"/>
                <a:gd name="T8" fmla="*/ 0 w 50"/>
                <a:gd name="T9" fmla="*/ 0 h 25"/>
                <a:gd name="T10" fmla="*/ 0 w 50"/>
                <a:gd name="T11" fmla="*/ 0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25">
                  <a:moveTo>
                    <a:pt x="0" y="11"/>
                  </a:moveTo>
                  <a:lnTo>
                    <a:pt x="19" y="13"/>
                  </a:lnTo>
                  <a:lnTo>
                    <a:pt x="50" y="25"/>
                  </a:lnTo>
                  <a:lnTo>
                    <a:pt x="28" y="9"/>
                  </a:lnTo>
                  <a:lnTo>
                    <a:pt x="1" y="0"/>
                  </a:lnTo>
                  <a:lnTo>
                    <a:pt x="0" y="1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26" name="Freeform 116"/>
            <p:cNvSpPr>
              <a:spLocks/>
            </p:cNvSpPr>
            <p:nvPr/>
          </p:nvSpPr>
          <p:spPr bwMode="auto">
            <a:xfrm>
              <a:off x="489988" y="2135931"/>
              <a:ext cx="11113" cy="10258"/>
            </a:xfrm>
            <a:custGeom>
              <a:avLst/>
              <a:gdLst>
                <a:gd name="T0" fmla="*/ 0 w 39"/>
                <a:gd name="T1" fmla="*/ 0 h 33"/>
                <a:gd name="T2" fmla="*/ 0 w 39"/>
                <a:gd name="T3" fmla="*/ 0 h 33"/>
                <a:gd name="T4" fmla="*/ 0 w 39"/>
                <a:gd name="T5" fmla="*/ 0 h 33"/>
                <a:gd name="T6" fmla="*/ 0 w 39"/>
                <a:gd name="T7" fmla="*/ 0 h 33"/>
                <a:gd name="T8" fmla="*/ 0 w 39"/>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33">
                  <a:moveTo>
                    <a:pt x="39" y="0"/>
                  </a:moveTo>
                  <a:lnTo>
                    <a:pt x="20" y="21"/>
                  </a:lnTo>
                  <a:lnTo>
                    <a:pt x="0" y="33"/>
                  </a:lnTo>
                  <a:lnTo>
                    <a:pt x="26" y="25"/>
                  </a:lnTo>
                  <a:lnTo>
                    <a:pt x="3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27" name="Freeform 117"/>
            <p:cNvSpPr>
              <a:spLocks/>
            </p:cNvSpPr>
            <p:nvPr/>
          </p:nvSpPr>
          <p:spPr bwMode="auto">
            <a:xfrm>
              <a:off x="507450" y="2130069"/>
              <a:ext cx="11113" cy="10258"/>
            </a:xfrm>
            <a:custGeom>
              <a:avLst/>
              <a:gdLst>
                <a:gd name="T0" fmla="*/ 0 w 38"/>
                <a:gd name="T1" fmla="*/ 0 h 35"/>
                <a:gd name="T2" fmla="*/ 0 w 38"/>
                <a:gd name="T3" fmla="*/ 0 h 35"/>
                <a:gd name="T4" fmla="*/ 0 w 38"/>
                <a:gd name="T5" fmla="*/ 0 h 35"/>
                <a:gd name="T6" fmla="*/ 0 w 38"/>
                <a:gd name="T7" fmla="*/ 0 h 35"/>
                <a:gd name="T8" fmla="*/ 0 w 38"/>
                <a:gd name="T9" fmla="*/ 0 h 35"/>
                <a:gd name="T10" fmla="*/ 0 w 38"/>
                <a:gd name="T11" fmla="*/ 0 h 35"/>
                <a:gd name="T12" fmla="*/ 0 w 38"/>
                <a:gd name="T13" fmla="*/ 0 h 35"/>
                <a:gd name="T14" fmla="*/ 0 w 38"/>
                <a:gd name="T15" fmla="*/ 0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35">
                  <a:moveTo>
                    <a:pt x="0" y="0"/>
                  </a:moveTo>
                  <a:lnTo>
                    <a:pt x="3" y="13"/>
                  </a:lnTo>
                  <a:lnTo>
                    <a:pt x="22" y="29"/>
                  </a:lnTo>
                  <a:lnTo>
                    <a:pt x="38" y="35"/>
                  </a:lnTo>
                  <a:lnTo>
                    <a:pt x="12" y="32"/>
                  </a:lnTo>
                  <a:lnTo>
                    <a:pt x="3" y="21"/>
                  </a:lnTo>
                  <a:lnTo>
                    <a:pt x="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28" name="Freeform 118"/>
            <p:cNvSpPr>
              <a:spLocks/>
            </p:cNvSpPr>
            <p:nvPr/>
          </p:nvSpPr>
          <p:spPr bwMode="auto">
            <a:xfrm>
              <a:off x="421725" y="2059731"/>
              <a:ext cx="65088" cy="45427"/>
            </a:xfrm>
            <a:custGeom>
              <a:avLst/>
              <a:gdLst>
                <a:gd name="T0" fmla="*/ 0 w 201"/>
                <a:gd name="T1" fmla="*/ 0 h 158"/>
                <a:gd name="T2" fmla="*/ 0 w 201"/>
                <a:gd name="T3" fmla="*/ 0 h 158"/>
                <a:gd name="T4" fmla="*/ 0 w 201"/>
                <a:gd name="T5" fmla="*/ 0 h 158"/>
                <a:gd name="T6" fmla="*/ 0 w 201"/>
                <a:gd name="T7" fmla="*/ 0 h 158"/>
                <a:gd name="T8" fmla="*/ 0 w 201"/>
                <a:gd name="T9" fmla="*/ 0 h 158"/>
                <a:gd name="T10" fmla="*/ 0 w 201"/>
                <a:gd name="T11" fmla="*/ 0 h 158"/>
                <a:gd name="T12" fmla="*/ 0 w 201"/>
                <a:gd name="T13" fmla="*/ 0 h 1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1" h="158">
                  <a:moveTo>
                    <a:pt x="165" y="158"/>
                  </a:moveTo>
                  <a:lnTo>
                    <a:pt x="201" y="76"/>
                  </a:lnTo>
                  <a:lnTo>
                    <a:pt x="132" y="31"/>
                  </a:lnTo>
                  <a:lnTo>
                    <a:pt x="29" y="0"/>
                  </a:lnTo>
                  <a:lnTo>
                    <a:pt x="0" y="87"/>
                  </a:lnTo>
                  <a:lnTo>
                    <a:pt x="94" y="114"/>
                  </a:lnTo>
                  <a:lnTo>
                    <a:pt x="165" y="158"/>
                  </a:lnTo>
                  <a:close/>
                </a:path>
              </a:pathLst>
            </a:custGeom>
            <a:solidFill>
              <a:srgbClr val="FFFFFF"/>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29" name="Oval 119"/>
            <p:cNvSpPr>
              <a:spLocks noChangeArrowheads="1"/>
            </p:cNvSpPr>
            <p:nvPr/>
          </p:nvSpPr>
          <p:spPr bwMode="auto">
            <a:xfrm>
              <a:off x="463000" y="2080246"/>
              <a:ext cx="11113" cy="13188"/>
            </a:xfrm>
            <a:prstGeom prst="ellipse">
              <a:avLst/>
            </a:prstGeom>
            <a:solidFill>
              <a:srgbClr val="FFFFFF"/>
            </a:solidFill>
            <a:ln w="3175">
              <a:solidFill>
                <a:srgbClr val="000000"/>
              </a:solidFill>
              <a:round/>
              <a:headEnd/>
              <a:tailEnd/>
            </a:ln>
          </p:spPr>
          <p:txBody>
            <a:bodyPr/>
            <a:lstStyle/>
            <a:p>
              <a:pPr eaLnBrk="1" hangingPunct="1"/>
              <a:endParaRPr lang="zh-CN" altLang="en-US" sz="1662" b="1">
                <a:solidFill>
                  <a:srgbClr val="000099"/>
                </a:solidFill>
              </a:endParaRPr>
            </a:p>
          </p:txBody>
        </p:sp>
        <p:sp>
          <p:nvSpPr>
            <p:cNvPr id="245030" name="Freeform 120"/>
            <p:cNvSpPr>
              <a:spLocks/>
            </p:cNvSpPr>
            <p:nvPr/>
          </p:nvSpPr>
          <p:spPr bwMode="auto">
            <a:xfrm>
              <a:off x="451888" y="2083177"/>
              <a:ext cx="15875" cy="32238"/>
            </a:xfrm>
            <a:custGeom>
              <a:avLst/>
              <a:gdLst>
                <a:gd name="T0" fmla="*/ 0 w 52"/>
                <a:gd name="T1" fmla="*/ 0 h 111"/>
                <a:gd name="T2" fmla="*/ 0 w 52"/>
                <a:gd name="T3" fmla="*/ 0 h 111"/>
                <a:gd name="T4" fmla="*/ 0 w 52"/>
                <a:gd name="T5" fmla="*/ 0 h 111"/>
                <a:gd name="T6" fmla="*/ 0 w 52"/>
                <a:gd name="T7" fmla="*/ 0 h 111"/>
                <a:gd name="T8" fmla="*/ 0 w 52"/>
                <a:gd name="T9" fmla="*/ 0 h 111"/>
                <a:gd name="T10" fmla="*/ 0 w 52"/>
                <a:gd name="T11" fmla="*/ 0 h 111"/>
                <a:gd name="T12" fmla="*/ 0 w 52"/>
                <a:gd name="T13" fmla="*/ 0 h 111"/>
                <a:gd name="T14" fmla="*/ 0 w 52"/>
                <a:gd name="T15" fmla="*/ 0 h 111"/>
                <a:gd name="T16" fmla="*/ 0 w 52"/>
                <a:gd name="T17" fmla="*/ 0 h 111"/>
                <a:gd name="T18" fmla="*/ 0 w 52"/>
                <a:gd name="T19" fmla="*/ 0 h 111"/>
                <a:gd name="T20" fmla="*/ 0 w 52"/>
                <a:gd name="T21" fmla="*/ 0 h 111"/>
                <a:gd name="T22" fmla="*/ 0 w 52"/>
                <a:gd name="T23" fmla="*/ 0 h 111"/>
                <a:gd name="T24" fmla="*/ 0 w 52"/>
                <a:gd name="T25" fmla="*/ 0 h 111"/>
                <a:gd name="T26" fmla="*/ 0 w 52"/>
                <a:gd name="T27" fmla="*/ 0 h 111"/>
                <a:gd name="T28" fmla="*/ 0 w 52"/>
                <a:gd name="T29" fmla="*/ 0 h 111"/>
                <a:gd name="T30" fmla="*/ 0 w 52"/>
                <a:gd name="T31" fmla="*/ 0 h 1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2" h="111">
                  <a:moveTo>
                    <a:pt x="4" y="74"/>
                  </a:moveTo>
                  <a:lnTo>
                    <a:pt x="7" y="55"/>
                  </a:lnTo>
                  <a:lnTo>
                    <a:pt x="5" y="36"/>
                  </a:lnTo>
                  <a:lnTo>
                    <a:pt x="4" y="23"/>
                  </a:lnTo>
                  <a:lnTo>
                    <a:pt x="0" y="13"/>
                  </a:lnTo>
                  <a:lnTo>
                    <a:pt x="4" y="4"/>
                  </a:lnTo>
                  <a:lnTo>
                    <a:pt x="11" y="0"/>
                  </a:lnTo>
                  <a:lnTo>
                    <a:pt x="27" y="6"/>
                  </a:lnTo>
                  <a:lnTo>
                    <a:pt x="33" y="16"/>
                  </a:lnTo>
                  <a:lnTo>
                    <a:pt x="37" y="27"/>
                  </a:lnTo>
                  <a:lnTo>
                    <a:pt x="39" y="39"/>
                  </a:lnTo>
                  <a:lnTo>
                    <a:pt x="40" y="59"/>
                  </a:lnTo>
                  <a:lnTo>
                    <a:pt x="52" y="79"/>
                  </a:lnTo>
                  <a:lnTo>
                    <a:pt x="23" y="111"/>
                  </a:lnTo>
                  <a:lnTo>
                    <a:pt x="11" y="103"/>
                  </a:lnTo>
                  <a:lnTo>
                    <a:pt x="4" y="74"/>
                  </a:lnTo>
                  <a:close/>
                </a:path>
              </a:pathLst>
            </a:custGeom>
            <a:solidFill>
              <a:srgbClr val="FFC080"/>
            </a:solidFill>
            <a:ln w="3175">
              <a:solidFill>
                <a:srgbClr val="402000"/>
              </a:solidFill>
              <a:prstDash val="solid"/>
              <a:round/>
              <a:headEnd/>
              <a:tailEnd/>
            </a:ln>
          </p:spPr>
          <p:txBody>
            <a:bodyPr/>
            <a:lstStyle/>
            <a:p>
              <a:endParaRPr lang="zh-CN" altLang="en-US" sz="1662" b="1">
                <a:solidFill>
                  <a:srgbClr val="000099"/>
                </a:solidFill>
              </a:endParaRPr>
            </a:p>
          </p:txBody>
        </p:sp>
        <p:sp>
          <p:nvSpPr>
            <p:cNvPr id="245031" name="Freeform 121"/>
            <p:cNvSpPr>
              <a:spLocks/>
            </p:cNvSpPr>
            <p:nvPr/>
          </p:nvSpPr>
          <p:spPr bwMode="auto">
            <a:xfrm>
              <a:off x="458238" y="2105158"/>
              <a:ext cx="11113" cy="10258"/>
            </a:xfrm>
            <a:custGeom>
              <a:avLst/>
              <a:gdLst>
                <a:gd name="T0" fmla="*/ 0 w 35"/>
                <a:gd name="T1" fmla="*/ 0 h 34"/>
                <a:gd name="T2" fmla="*/ 0 w 35"/>
                <a:gd name="T3" fmla="*/ 0 h 34"/>
                <a:gd name="T4" fmla="*/ 0 w 35"/>
                <a:gd name="T5" fmla="*/ 0 h 34"/>
                <a:gd name="T6" fmla="*/ 0 w 35"/>
                <a:gd name="T7" fmla="*/ 0 h 34"/>
                <a:gd name="T8" fmla="*/ 0 w 35"/>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4">
                  <a:moveTo>
                    <a:pt x="24" y="0"/>
                  </a:moveTo>
                  <a:lnTo>
                    <a:pt x="35" y="4"/>
                  </a:lnTo>
                  <a:lnTo>
                    <a:pt x="9" y="34"/>
                  </a:lnTo>
                  <a:lnTo>
                    <a:pt x="0" y="26"/>
                  </a:lnTo>
                  <a:lnTo>
                    <a:pt x="24"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32" name="Freeform 122"/>
            <p:cNvSpPr>
              <a:spLocks/>
            </p:cNvSpPr>
            <p:nvPr/>
          </p:nvSpPr>
          <p:spPr bwMode="auto">
            <a:xfrm>
              <a:off x="475700" y="2067058"/>
              <a:ext cx="14288" cy="29308"/>
            </a:xfrm>
            <a:custGeom>
              <a:avLst/>
              <a:gdLst>
                <a:gd name="T0" fmla="*/ 0 w 48"/>
                <a:gd name="T1" fmla="*/ 0 h 97"/>
                <a:gd name="T2" fmla="*/ 0 w 48"/>
                <a:gd name="T3" fmla="*/ 0 h 97"/>
                <a:gd name="T4" fmla="*/ 0 w 48"/>
                <a:gd name="T5" fmla="*/ 0 h 97"/>
                <a:gd name="T6" fmla="*/ 0 w 48"/>
                <a:gd name="T7" fmla="*/ 0 h 97"/>
                <a:gd name="T8" fmla="*/ 0 w 48"/>
                <a:gd name="T9" fmla="*/ 0 h 97"/>
                <a:gd name="T10" fmla="*/ 0 w 48"/>
                <a:gd name="T11" fmla="*/ 0 h 97"/>
                <a:gd name="T12" fmla="*/ 0 w 48"/>
                <a:gd name="T13" fmla="*/ 0 h 97"/>
                <a:gd name="T14" fmla="*/ 0 w 48"/>
                <a:gd name="T15" fmla="*/ 0 h 97"/>
                <a:gd name="T16" fmla="*/ 0 w 48"/>
                <a:gd name="T17" fmla="*/ 0 h 97"/>
                <a:gd name="T18" fmla="*/ 0 w 48"/>
                <a:gd name="T19" fmla="*/ 0 h 97"/>
                <a:gd name="T20" fmla="*/ 0 w 48"/>
                <a:gd name="T21" fmla="*/ 0 h 97"/>
                <a:gd name="T22" fmla="*/ 0 w 48"/>
                <a:gd name="T23" fmla="*/ 0 h 97"/>
                <a:gd name="T24" fmla="*/ 0 w 48"/>
                <a:gd name="T25" fmla="*/ 0 h 97"/>
                <a:gd name="T26" fmla="*/ 0 w 48"/>
                <a:gd name="T27" fmla="*/ 0 h 97"/>
                <a:gd name="T28" fmla="*/ 0 w 48"/>
                <a:gd name="T29" fmla="*/ 0 h 97"/>
                <a:gd name="T30" fmla="*/ 0 w 48"/>
                <a:gd name="T31" fmla="*/ 0 h 97"/>
                <a:gd name="T32" fmla="*/ 0 w 48"/>
                <a:gd name="T33" fmla="*/ 0 h 97"/>
                <a:gd name="T34" fmla="*/ 0 w 48"/>
                <a:gd name="T35" fmla="*/ 0 h 97"/>
                <a:gd name="T36" fmla="*/ 0 w 48"/>
                <a:gd name="T37" fmla="*/ 0 h 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8" h="97">
                  <a:moveTo>
                    <a:pt x="0" y="23"/>
                  </a:moveTo>
                  <a:lnTo>
                    <a:pt x="4" y="43"/>
                  </a:lnTo>
                  <a:lnTo>
                    <a:pt x="6" y="51"/>
                  </a:lnTo>
                  <a:lnTo>
                    <a:pt x="7" y="64"/>
                  </a:lnTo>
                  <a:lnTo>
                    <a:pt x="5" y="73"/>
                  </a:lnTo>
                  <a:lnTo>
                    <a:pt x="7" y="84"/>
                  </a:lnTo>
                  <a:lnTo>
                    <a:pt x="14" y="95"/>
                  </a:lnTo>
                  <a:lnTo>
                    <a:pt x="21" y="96"/>
                  </a:lnTo>
                  <a:lnTo>
                    <a:pt x="34" y="97"/>
                  </a:lnTo>
                  <a:lnTo>
                    <a:pt x="43" y="91"/>
                  </a:lnTo>
                  <a:lnTo>
                    <a:pt x="46" y="88"/>
                  </a:lnTo>
                  <a:lnTo>
                    <a:pt x="48" y="77"/>
                  </a:lnTo>
                  <a:lnTo>
                    <a:pt x="48" y="59"/>
                  </a:lnTo>
                  <a:lnTo>
                    <a:pt x="48" y="48"/>
                  </a:lnTo>
                  <a:lnTo>
                    <a:pt x="46" y="32"/>
                  </a:lnTo>
                  <a:lnTo>
                    <a:pt x="44" y="22"/>
                  </a:lnTo>
                  <a:lnTo>
                    <a:pt x="36" y="0"/>
                  </a:lnTo>
                  <a:lnTo>
                    <a:pt x="7" y="1"/>
                  </a:lnTo>
                  <a:lnTo>
                    <a:pt x="0" y="23"/>
                  </a:lnTo>
                  <a:close/>
                </a:path>
              </a:pathLst>
            </a:custGeom>
            <a:solidFill>
              <a:srgbClr val="FFC080"/>
            </a:solidFill>
            <a:ln w="3175">
              <a:solidFill>
                <a:srgbClr val="402000"/>
              </a:solidFill>
              <a:prstDash val="solid"/>
              <a:round/>
              <a:headEnd/>
              <a:tailEnd/>
            </a:ln>
          </p:spPr>
          <p:txBody>
            <a:bodyPr/>
            <a:lstStyle/>
            <a:p>
              <a:endParaRPr lang="zh-CN" altLang="en-US" sz="1662" b="1">
                <a:solidFill>
                  <a:srgbClr val="000099"/>
                </a:solidFill>
              </a:endParaRPr>
            </a:p>
          </p:txBody>
        </p:sp>
        <p:sp>
          <p:nvSpPr>
            <p:cNvPr id="245033" name="Freeform 123"/>
            <p:cNvSpPr>
              <a:spLocks/>
            </p:cNvSpPr>
            <p:nvPr/>
          </p:nvSpPr>
          <p:spPr bwMode="auto">
            <a:xfrm>
              <a:off x="480463" y="2086108"/>
              <a:ext cx="7938" cy="5862"/>
            </a:xfrm>
            <a:custGeom>
              <a:avLst/>
              <a:gdLst>
                <a:gd name="T0" fmla="*/ 0 w 24"/>
                <a:gd name="T1" fmla="*/ 0 h 20"/>
                <a:gd name="T2" fmla="*/ 0 w 24"/>
                <a:gd name="T3" fmla="*/ 0 h 20"/>
                <a:gd name="T4" fmla="*/ 0 w 24"/>
                <a:gd name="T5" fmla="*/ 0 h 20"/>
                <a:gd name="T6" fmla="*/ 0 w 24"/>
                <a:gd name="T7" fmla="*/ 0 h 20"/>
                <a:gd name="T8" fmla="*/ 0 w 24"/>
                <a:gd name="T9" fmla="*/ 0 h 20"/>
                <a:gd name="T10" fmla="*/ 0 w 24"/>
                <a:gd name="T11" fmla="*/ 0 h 20"/>
                <a:gd name="T12" fmla="*/ 0 w 24"/>
                <a:gd name="T13" fmla="*/ 0 h 20"/>
                <a:gd name="T14" fmla="*/ 0 w 24"/>
                <a:gd name="T15" fmla="*/ 0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20">
                  <a:moveTo>
                    <a:pt x="24" y="5"/>
                  </a:moveTo>
                  <a:lnTo>
                    <a:pt x="12" y="0"/>
                  </a:lnTo>
                  <a:lnTo>
                    <a:pt x="3" y="1"/>
                  </a:lnTo>
                  <a:lnTo>
                    <a:pt x="0" y="5"/>
                  </a:lnTo>
                  <a:lnTo>
                    <a:pt x="1" y="20"/>
                  </a:lnTo>
                  <a:lnTo>
                    <a:pt x="3" y="8"/>
                  </a:lnTo>
                  <a:lnTo>
                    <a:pt x="5" y="4"/>
                  </a:lnTo>
                  <a:lnTo>
                    <a:pt x="24"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21" name="组合 20"/>
          <p:cNvGrpSpPr/>
          <p:nvPr/>
        </p:nvGrpSpPr>
        <p:grpSpPr>
          <a:xfrm>
            <a:off x="575712" y="2799751"/>
            <a:ext cx="220662" cy="104042"/>
            <a:chOff x="575712" y="2799751"/>
            <a:chExt cx="220662" cy="104042"/>
          </a:xfrm>
        </p:grpSpPr>
        <p:sp>
          <p:nvSpPr>
            <p:cNvPr id="245014" name="Freeform 125"/>
            <p:cNvSpPr>
              <a:spLocks/>
            </p:cNvSpPr>
            <p:nvPr/>
          </p:nvSpPr>
          <p:spPr bwMode="auto">
            <a:xfrm>
              <a:off x="575712" y="2799751"/>
              <a:ext cx="220662" cy="104042"/>
            </a:xfrm>
            <a:custGeom>
              <a:avLst/>
              <a:gdLst>
                <a:gd name="T0" fmla="*/ 0 w 691"/>
                <a:gd name="T1" fmla="*/ 0 h 355"/>
                <a:gd name="T2" fmla="*/ 0 w 691"/>
                <a:gd name="T3" fmla="*/ 0 h 355"/>
                <a:gd name="T4" fmla="*/ 0 w 691"/>
                <a:gd name="T5" fmla="*/ 0 h 355"/>
                <a:gd name="T6" fmla="*/ 0 w 691"/>
                <a:gd name="T7" fmla="*/ 0 h 355"/>
                <a:gd name="T8" fmla="*/ 0 w 691"/>
                <a:gd name="T9" fmla="*/ 0 h 355"/>
                <a:gd name="T10" fmla="*/ 0 w 691"/>
                <a:gd name="T11" fmla="*/ 0 h 355"/>
                <a:gd name="T12" fmla="*/ 0 w 691"/>
                <a:gd name="T13" fmla="*/ 0 h 355"/>
                <a:gd name="T14" fmla="*/ 0 w 691"/>
                <a:gd name="T15" fmla="*/ 0 h 355"/>
                <a:gd name="T16" fmla="*/ 0 w 691"/>
                <a:gd name="T17" fmla="*/ 0 h 355"/>
                <a:gd name="T18" fmla="*/ 0 w 691"/>
                <a:gd name="T19" fmla="*/ 0 h 355"/>
                <a:gd name="T20" fmla="*/ 0 w 691"/>
                <a:gd name="T21" fmla="*/ 0 h 355"/>
                <a:gd name="T22" fmla="*/ 0 w 691"/>
                <a:gd name="T23" fmla="*/ 0 h 355"/>
                <a:gd name="T24" fmla="*/ 0 w 691"/>
                <a:gd name="T25" fmla="*/ 0 h 355"/>
                <a:gd name="T26" fmla="*/ 0 w 691"/>
                <a:gd name="T27" fmla="*/ 0 h 355"/>
                <a:gd name="T28" fmla="*/ 0 w 691"/>
                <a:gd name="T29" fmla="*/ 0 h 355"/>
                <a:gd name="T30" fmla="*/ 0 w 691"/>
                <a:gd name="T31" fmla="*/ 0 h 355"/>
                <a:gd name="T32" fmla="*/ 0 w 691"/>
                <a:gd name="T33" fmla="*/ 0 h 355"/>
                <a:gd name="T34" fmla="*/ 0 w 691"/>
                <a:gd name="T35" fmla="*/ 0 h 355"/>
                <a:gd name="T36" fmla="*/ 0 w 691"/>
                <a:gd name="T37" fmla="*/ 0 h 355"/>
                <a:gd name="T38" fmla="*/ 0 w 691"/>
                <a:gd name="T39" fmla="*/ 0 h 3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91" h="355">
                  <a:moveTo>
                    <a:pt x="279" y="11"/>
                  </a:moveTo>
                  <a:lnTo>
                    <a:pt x="274" y="104"/>
                  </a:lnTo>
                  <a:lnTo>
                    <a:pt x="455" y="189"/>
                  </a:lnTo>
                  <a:lnTo>
                    <a:pt x="607" y="226"/>
                  </a:lnTo>
                  <a:lnTo>
                    <a:pt x="691" y="263"/>
                  </a:lnTo>
                  <a:lnTo>
                    <a:pt x="687" y="313"/>
                  </a:lnTo>
                  <a:lnTo>
                    <a:pt x="577" y="343"/>
                  </a:lnTo>
                  <a:lnTo>
                    <a:pt x="413" y="355"/>
                  </a:lnTo>
                  <a:lnTo>
                    <a:pt x="274" y="331"/>
                  </a:lnTo>
                  <a:lnTo>
                    <a:pt x="188" y="307"/>
                  </a:lnTo>
                  <a:lnTo>
                    <a:pt x="183" y="334"/>
                  </a:lnTo>
                  <a:lnTo>
                    <a:pt x="74" y="331"/>
                  </a:lnTo>
                  <a:lnTo>
                    <a:pt x="7" y="318"/>
                  </a:lnTo>
                  <a:lnTo>
                    <a:pt x="7" y="270"/>
                  </a:lnTo>
                  <a:lnTo>
                    <a:pt x="0" y="242"/>
                  </a:lnTo>
                  <a:lnTo>
                    <a:pt x="0" y="173"/>
                  </a:lnTo>
                  <a:lnTo>
                    <a:pt x="18" y="135"/>
                  </a:lnTo>
                  <a:lnTo>
                    <a:pt x="53" y="91"/>
                  </a:lnTo>
                  <a:lnTo>
                    <a:pt x="60" y="0"/>
                  </a:lnTo>
                  <a:lnTo>
                    <a:pt x="279" y="11"/>
                  </a:lnTo>
                  <a:close/>
                </a:path>
              </a:pathLst>
            </a:custGeom>
            <a:solidFill>
              <a:srgbClr val="60606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15" name="Freeform 126"/>
            <p:cNvSpPr>
              <a:spLocks/>
            </p:cNvSpPr>
            <p:nvPr/>
          </p:nvSpPr>
          <p:spPr bwMode="auto">
            <a:xfrm>
              <a:off x="648737" y="2837851"/>
              <a:ext cx="66675" cy="32238"/>
            </a:xfrm>
            <a:custGeom>
              <a:avLst/>
              <a:gdLst>
                <a:gd name="T0" fmla="*/ 0 w 208"/>
                <a:gd name="T1" fmla="*/ 0 h 110"/>
                <a:gd name="T2" fmla="*/ 0 w 208"/>
                <a:gd name="T3" fmla="*/ 0 h 110"/>
                <a:gd name="T4" fmla="*/ 0 w 208"/>
                <a:gd name="T5" fmla="*/ 0 h 110"/>
                <a:gd name="T6" fmla="*/ 0 w 208"/>
                <a:gd name="T7" fmla="*/ 0 h 110"/>
                <a:gd name="T8" fmla="*/ 0 w 20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 h="110">
                  <a:moveTo>
                    <a:pt x="53" y="0"/>
                  </a:moveTo>
                  <a:lnTo>
                    <a:pt x="0" y="58"/>
                  </a:lnTo>
                  <a:lnTo>
                    <a:pt x="186" y="110"/>
                  </a:lnTo>
                  <a:lnTo>
                    <a:pt x="208" y="70"/>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16" name="Freeform 127"/>
            <p:cNvSpPr>
              <a:spLocks/>
            </p:cNvSpPr>
            <p:nvPr/>
          </p:nvSpPr>
          <p:spPr bwMode="auto">
            <a:xfrm>
              <a:off x="715412" y="2859832"/>
              <a:ext cx="73025" cy="19050"/>
            </a:xfrm>
            <a:custGeom>
              <a:avLst/>
              <a:gdLst>
                <a:gd name="T0" fmla="*/ 0 w 233"/>
                <a:gd name="T1" fmla="*/ 0 h 67"/>
                <a:gd name="T2" fmla="*/ 0 w 233"/>
                <a:gd name="T3" fmla="*/ 0 h 67"/>
                <a:gd name="T4" fmla="*/ 0 w 233"/>
                <a:gd name="T5" fmla="*/ 0 h 67"/>
                <a:gd name="T6" fmla="*/ 0 w 233"/>
                <a:gd name="T7" fmla="*/ 0 h 67"/>
                <a:gd name="T8" fmla="*/ 0 w 233"/>
                <a:gd name="T9" fmla="*/ 0 h 67"/>
                <a:gd name="T10" fmla="*/ 0 w 233"/>
                <a:gd name="T11" fmla="*/ 0 h 67"/>
                <a:gd name="T12" fmla="*/ 0 w 233"/>
                <a:gd name="T13" fmla="*/ 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3" h="67">
                  <a:moveTo>
                    <a:pt x="27" y="0"/>
                  </a:moveTo>
                  <a:lnTo>
                    <a:pt x="0" y="32"/>
                  </a:lnTo>
                  <a:lnTo>
                    <a:pt x="115" y="62"/>
                  </a:lnTo>
                  <a:lnTo>
                    <a:pt x="168" y="67"/>
                  </a:lnTo>
                  <a:lnTo>
                    <a:pt x="233" y="64"/>
                  </a:lnTo>
                  <a:lnTo>
                    <a:pt x="165" y="30"/>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17" name="Freeform 128"/>
            <p:cNvSpPr>
              <a:spLocks/>
            </p:cNvSpPr>
            <p:nvPr/>
          </p:nvSpPr>
          <p:spPr bwMode="auto">
            <a:xfrm>
              <a:off x="577299" y="2837851"/>
              <a:ext cx="212725" cy="60081"/>
            </a:xfrm>
            <a:custGeom>
              <a:avLst/>
              <a:gdLst>
                <a:gd name="T0" fmla="*/ 0 w 670"/>
                <a:gd name="T1" fmla="*/ 0 h 209"/>
                <a:gd name="T2" fmla="*/ 0 w 670"/>
                <a:gd name="T3" fmla="*/ 0 h 209"/>
                <a:gd name="T4" fmla="*/ 0 w 670"/>
                <a:gd name="T5" fmla="*/ 0 h 209"/>
                <a:gd name="T6" fmla="*/ 0 w 670"/>
                <a:gd name="T7" fmla="*/ 0 h 209"/>
                <a:gd name="T8" fmla="*/ 0 w 670"/>
                <a:gd name="T9" fmla="*/ 0 h 209"/>
                <a:gd name="T10" fmla="*/ 0 w 670"/>
                <a:gd name="T11" fmla="*/ 0 h 209"/>
                <a:gd name="T12" fmla="*/ 0 w 670"/>
                <a:gd name="T13" fmla="*/ 0 h 209"/>
                <a:gd name="T14" fmla="*/ 0 w 670"/>
                <a:gd name="T15" fmla="*/ 0 h 209"/>
                <a:gd name="T16" fmla="*/ 0 w 670"/>
                <a:gd name="T17" fmla="*/ 0 h 209"/>
                <a:gd name="T18" fmla="*/ 0 w 670"/>
                <a:gd name="T19" fmla="*/ 0 h 209"/>
                <a:gd name="T20" fmla="*/ 0 w 670"/>
                <a:gd name="T21" fmla="*/ 0 h 209"/>
                <a:gd name="T22" fmla="*/ 0 w 670"/>
                <a:gd name="T23" fmla="*/ 0 h 209"/>
                <a:gd name="T24" fmla="*/ 0 w 670"/>
                <a:gd name="T25" fmla="*/ 0 h 209"/>
                <a:gd name="T26" fmla="*/ 0 w 670"/>
                <a:gd name="T27" fmla="*/ 0 h 209"/>
                <a:gd name="T28" fmla="*/ 0 w 670"/>
                <a:gd name="T29" fmla="*/ 0 h 209"/>
                <a:gd name="T30" fmla="*/ 0 w 670"/>
                <a:gd name="T31" fmla="*/ 0 h 209"/>
                <a:gd name="T32" fmla="*/ 0 w 670"/>
                <a:gd name="T33" fmla="*/ 0 h 209"/>
                <a:gd name="T34" fmla="*/ 0 w 670"/>
                <a:gd name="T35" fmla="*/ 0 h 209"/>
                <a:gd name="T36" fmla="*/ 0 w 670"/>
                <a:gd name="T37" fmla="*/ 0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0" h="209">
                  <a:moveTo>
                    <a:pt x="670" y="178"/>
                  </a:moveTo>
                  <a:lnTo>
                    <a:pt x="670" y="146"/>
                  </a:lnTo>
                  <a:lnTo>
                    <a:pt x="582" y="155"/>
                  </a:lnTo>
                  <a:lnTo>
                    <a:pt x="442" y="134"/>
                  </a:lnTo>
                  <a:lnTo>
                    <a:pt x="361" y="116"/>
                  </a:lnTo>
                  <a:lnTo>
                    <a:pt x="206" y="66"/>
                  </a:lnTo>
                  <a:lnTo>
                    <a:pt x="140" y="58"/>
                  </a:lnTo>
                  <a:lnTo>
                    <a:pt x="73" y="34"/>
                  </a:lnTo>
                  <a:lnTo>
                    <a:pt x="40" y="0"/>
                  </a:lnTo>
                  <a:lnTo>
                    <a:pt x="0" y="43"/>
                  </a:lnTo>
                  <a:lnTo>
                    <a:pt x="0" y="132"/>
                  </a:lnTo>
                  <a:lnTo>
                    <a:pt x="49" y="146"/>
                  </a:lnTo>
                  <a:lnTo>
                    <a:pt x="170" y="162"/>
                  </a:lnTo>
                  <a:lnTo>
                    <a:pt x="218" y="167"/>
                  </a:lnTo>
                  <a:lnTo>
                    <a:pt x="298" y="196"/>
                  </a:lnTo>
                  <a:lnTo>
                    <a:pt x="388" y="209"/>
                  </a:lnTo>
                  <a:lnTo>
                    <a:pt x="452" y="209"/>
                  </a:lnTo>
                  <a:lnTo>
                    <a:pt x="553" y="209"/>
                  </a:lnTo>
                  <a:lnTo>
                    <a:pt x="670"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18" name="Freeform 129"/>
            <p:cNvSpPr>
              <a:spLocks/>
            </p:cNvSpPr>
            <p:nvPr/>
          </p:nvSpPr>
          <p:spPr bwMode="auto">
            <a:xfrm>
              <a:off x="593174" y="2802682"/>
              <a:ext cx="69850" cy="49823"/>
            </a:xfrm>
            <a:custGeom>
              <a:avLst/>
              <a:gdLst>
                <a:gd name="T0" fmla="*/ 0 w 219"/>
                <a:gd name="T1" fmla="*/ 0 h 171"/>
                <a:gd name="T2" fmla="*/ 0 w 219"/>
                <a:gd name="T3" fmla="*/ 0 h 171"/>
                <a:gd name="T4" fmla="*/ 0 w 219"/>
                <a:gd name="T5" fmla="*/ 0 h 171"/>
                <a:gd name="T6" fmla="*/ 0 w 219"/>
                <a:gd name="T7" fmla="*/ 0 h 171"/>
                <a:gd name="T8" fmla="*/ 0 w 219"/>
                <a:gd name="T9" fmla="*/ 0 h 171"/>
                <a:gd name="T10" fmla="*/ 0 w 219"/>
                <a:gd name="T11" fmla="*/ 0 h 171"/>
                <a:gd name="T12" fmla="*/ 0 w 219"/>
                <a:gd name="T13" fmla="*/ 0 h 171"/>
                <a:gd name="T14" fmla="*/ 0 w 219"/>
                <a:gd name="T15" fmla="*/ 0 h 171"/>
                <a:gd name="T16" fmla="*/ 0 w 219"/>
                <a:gd name="T17" fmla="*/ 0 h 171"/>
                <a:gd name="T18" fmla="*/ 0 w 219"/>
                <a:gd name="T19" fmla="*/ 0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9" h="171">
                  <a:moveTo>
                    <a:pt x="214" y="11"/>
                  </a:moveTo>
                  <a:lnTo>
                    <a:pt x="207" y="96"/>
                  </a:lnTo>
                  <a:lnTo>
                    <a:pt x="219" y="114"/>
                  </a:lnTo>
                  <a:lnTo>
                    <a:pt x="170" y="171"/>
                  </a:lnTo>
                  <a:lnTo>
                    <a:pt x="103" y="171"/>
                  </a:lnTo>
                  <a:lnTo>
                    <a:pt x="26" y="146"/>
                  </a:lnTo>
                  <a:lnTo>
                    <a:pt x="0" y="112"/>
                  </a:lnTo>
                  <a:lnTo>
                    <a:pt x="15" y="89"/>
                  </a:lnTo>
                  <a:lnTo>
                    <a:pt x="20" y="0"/>
                  </a:lnTo>
                  <a:lnTo>
                    <a:pt x="214"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20" name="组合 19"/>
          <p:cNvGrpSpPr/>
          <p:nvPr/>
        </p:nvGrpSpPr>
        <p:grpSpPr>
          <a:xfrm>
            <a:off x="580475" y="2618045"/>
            <a:ext cx="92075" cy="208085"/>
            <a:chOff x="580475" y="2618045"/>
            <a:chExt cx="92075" cy="208085"/>
          </a:xfrm>
        </p:grpSpPr>
        <p:sp>
          <p:nvSpPr>
            <p:cNvPr id="245012" name="Freeform 131"/>
            <p:cNvSpPr>
              <a:spLocks/>
            </p:cNvSpPr>
            <p:nvPr/>
          </p:nvSpPr>
          <p:spPr bwMode="auto">
            <a:xfrm>
              <a:off x="580475" y="2618045"/>
              <a:ext cx="92075" cy="208085"/>
            </a:xfrm>
            <a:custGeom>
              <a:avLst/>
              <a:gdLst>
                <a:gd name="T0" fmla="*/ 0 w 292"/>
                <a:gd name="T1" fmla="*/ 0 h 710"/>
                <a:gd name="T2" fmla="*/ 0 w 292"/>
                <a:gd name="T3" fmla="*/ 0 h 710"/>
                <a:gd name="T4" fmla="*/ 0 w 292"/>
                <a:gd name="T5" fmla="*/ 0 h 710"/>
                <a:gd name="T6" fmla="*/ 0 w 292"/>
                <a:gd name="T7" fmla="*/ 0 h 710"/>
                <a:gd name="T8" fmla="*/ 0 w 292"/>
                <a:gd name="T9" fmla="*/ 0 h 710"/>
                <a:gd name="T10" fmla="*/ 0 w 292"/>
                <a:gd name="T11" fmla="*/ 0 h 710"/>
                <a:gd name="T12" fmla="*/ 0 w 292"/>
                <a:gd name="T13" fmla="*/ 0 h 710"/>
                <a:gd name="T14" fmla="*/ 0 w 292"/>
                <a:gd name="T15" fmla="*/ 0 h 7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2" h="710">
                  <a:moveTo>
                    <a:pt x="24" y="15"/>
                  </a:moveTo>
                  <a:lnTo>
                    <a:pt x="6" y="256"/>
                  </a:lnTo>
                  <a:lnTo>
                    <a:pt x="10" y="454"/>
                  </a:lnTo>
                  <a:lnTo>
                    <a:pt x="0" y="678"/>
                  </a:lnTo>
                  <a:lnTo>
                    <a:pt x="144" y="710"/>
                  </a:lnTo>
                  <a:lnTo>
                    <a:pt x="283" y="710"/>
                  </a:lnTo>
                  <a:lnTo>
                    <a:pt x="292" y="0"/>
                  </a:lnTo>
                  <a:lnTo>
                    <a:pt x="24" y="15"/>
                  </a:lnTo>
                  <a:close/>
                </a:path>
              </a:pathLst>
            </a:custGeom>
            <a:solidFill>
              <a:srgbClr val="60606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13" name="Freeform 132"/>
            <p:cNvSpPr>
              <a:spLocks/>
            </p:cNvSpPr>
            <p:nvPr/>
          </p:nvSpPr>
          <p:spPr bwMode="auto">
            <a:xfrm>
              <a:off x="588413" y="2620976"/>
              <a:ext cx="79375" cy="199293"/>
            </a:xfrm>
            <a:custGeom>
              <a:avLst/>
              <a:gdLst>
                <a:gd name="T0" fmla="*/ 0 w 252"/>
                <a:gd name="T1" fmla="*/ 0 h 681"/>
                <a:gd name="T2" fmla="*/ 0 w 252"/>
                <a:gd name="T3" fmla="*/ 0 h 681"/>
                <a:gd name="T4" fmla="*/ 0 w 252"/>
                <a:gd name="T5" fmla="*/ 0 h 681"/>
                <a:gd name="T6" fmla="*/ 0 w 252"/>
                <a:gd name="T7" fmla="*/ 0 h 681"/>
                <a:gd name="T8" fmla="*/ 0 w 252"/>
                <a:gd name="T9" fmla="*/ 0 h 681"/>
                <a:gd name="T10" fmla="*/ 0 w 252"/>
                <a:gd name="T11" fmla="*/ 0 h 681"/>
                <a:gd name="T12" fmla="*/ 0 w 252"/>
                <a:gd name="T13" fmla="*/ 0 h 681"/>
                <a:gd name="T14" fmla="*/ 0 w 252"/>
                <a:gd name="T15" fmla="*/ 0 h 6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2" h="681">
                  <a:moveTo>
                    <a:pt x="23" y="21"/>
                  </a:moveTo>
                  <a:lnTo>
                    <a:pt x="0" y="223"/>
                  </a:lnTo>
                  <a:lnTo>
                    <a:pt x="5" y="385"/>
                  </a:lnTo>
                  <a:lnTo>
                    <a:pt x="5" y="633"/>
                  </a:lnTo>
                  <a:lnTo>
                    <a:pt x="128" y="681"/>
                  </a:lnTo>
                  <a:lnTo>
                    <a:pt x="238" y="681"/>
                  </a:lnTo>
                  <a:lnTo>
                    <a:pt x="252" y="0"/>
                  </a:lnTo>
                  <a:lnTo>
                    <a:pt x="23" y="2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19" name="组合 18"/>
          <p:cNvGrpSpPr/>
          <p:nvPr/>
        </p:nvGrpSpPr>
        <p:grpSpPr>
          <a:xfrm>
            <a:off x="628099" y="2829059"/>
            <a:ext cx="223838" cy="104042"/>
            <a:chOff x="628099" y="2829059"/>
            <a:chExt cx="223838" cy="104042"/>
          </a:xfrm>
        </p:grpSpPr>
        <p:sp>
          <p:nvSpPr>
            <p:cNvPr id="245007" name="Freeform 134"/>
            <p:cNvSpPr>
              <a:spLocks/>
            </p:cNvSpPr>
            <p:nvPr/>
          </p:nvSpPr>
          <p:spPr bwMode="auto">
            <a:xfrm>
              <a:off x="628099" y="2829059"/>
              <a:ext cx="223838" cy="104042"/>
            </a:xfrm>
            <a:custGeom>
              <a:avLst/>
              <a:gdLst>
                <a:gd name="T0" fmla="*/ 0 w 703"/>
                <a:gd name="T1" fmla="*/ 0 h 356"/>
                <a:gd name="T2" fmla="*/ 0 w 703"/>
                <a:gd name="T3" fmla="*/ 0 h 356"/>
                <a:gd name="T4" fmla="*/ 0 w 703"/>
                <a:gd name="T5" fmla="*/ 0 h 356"/>
                <a:gd name="T6" fmla="*/ 0 w 703"/>
                <a:gd name="T7" fmla="*/ 0 h 356"/>
                <a:gd name="T8" fmla="*/ 0 w 703"/>
                <a:gd name="T9" fmla="*/ 0 h 356"/>
                <a:gd name="T10" fmla="*/ 0 w 703"/>
                <a:gd name="T11" fmla="*/ 0 h 356"/>
                <a:gd name="T12" fmla="*/ 0 w 703"/>
                <a:gd name="T13" fmla="*/ 0 h 356"/>
                <a:gd name="T14" fmla="*/ 0 w 703"/>
                <a:gd name="T15" fmla="*/ 0 h 356"/>
                <a:gd name="T16" fmla="*/ 0 w 703"/>
                <a:gd name="T17" fmla="*/ 0 h 356"/>
                <a:gd name="T18" fmla="*/ 0 w 703"/>
                <a:gd name="T19" fmla="*/ 0 h 356"/>
                <a:gd name="T20" fmla="*/ 0 w 703"/>
                <a:gd name="T21" fmla="*/ 0 h 356"/>
                <a:gd name="T22" fmla="*/ 0 w 703"/>
                <a:gd name="T23" fmla="*/ 0 h 356"/>
                <a:gd name="T24" fmla="*/ 0 w 703"/>
                <a:gd name="T25" fmla="*/ 0 h 356"/>
                <a:gd name="T26" fmla="*/ 0 w 703"/>
                <a:gd name="T27" fmla="*/ 0 h 356"/>
                <a:gd name="T28" fmla="*/ 0 w 703"/>
                <a:gd name="T29" fmla="*/ 0 h 356"/>
                <a:gd name="T30" fmla="*/ 0 w 703"/>
                <a:gd name="T31" fmla="*/ 0 h 356"/>
                <a:gd name="T32" fmla="*/ 0 w 703"/>
                <a:gd name="T33" fmla="*/ 0 h 356"/>
                <a:gd name="T34" fmla="*/ 0 w 703"/>
                <a:gd name="T35" fmla="*/ 0 h 356"/>
                <a:gd name="T36" fmla="*/ 0 w 703"/>
                <a:gd name="T37" fmla="*/ 0 h 356"/>
                <a:gd name="T38" fmla="*/ 0 w 703"/>
                <a:gd name="T39" fmla="*/ 0 h 3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03" h="356">
                  <a:moveTo>
                    <a:pt x="285" y="13"/>
                  </a:moveTo>
                  <a:lnTo>
                    <a:pt x="280" y="104"/>
                  </a:lnTo>
                  <a:lnTo>
                    <a:pt x="463" y="191"/>
                  </a:lnTo>
                  <a:lnTo>
                    <a:pt x="617" y="227"/>
                  </a:lnTo>
                  <a:lnTo>
                    <a:pt x="703" y="264"/>
                  </a:lnTo>
                  <a:lnTo>
                    <a:pt x="698" y="314"/>
                  </a:lnTo>
                  <a:lnTo>
                    <a:pt x="588" y="345"/>
                  </a:lnTo>
                  <a:lnTo>
                    <a:pt x="420" y="356"/>
                  </a:lnTo>
                  <a:lnTo>
                    <a:pt x="280" y="332"/>
                  </a:lnTo>
                  <a:lnTo>
                    <a:pt x="194" y="307"/>
                  </a:lnTo>
                  <a:lnTo>
                    <a:pt x="188" y="335"/>
                  </a:lnTo>
                  <a:lnTo>
                    <a:pt x="76" y="332"/>
                  </a:lnTo>
                  <a:lnTo>
                    <a:pt x="8" y="320"/>
                  </a:lnTo>
                  <a:lnTo>
                    <a:pt x="8" y="271"/>
                  </a:lnTo>
                  <a:lnTo>
                    <a:pt x="0" y="243"/>
                  </a:lnTo>
                  <a:lnTo>
                    <a:pt x="0" y="174"/>
                  </a:lnTo>
                  <a:lnTo>
                    <a:pt x="22" y="136"/>
                  </a:lnTo>
                  <a:lnTo>
                    <a:pt x="56" y="94"/>
                  </a:lnTo>
                  <a:lnTo>
                    <a:pt x="64" y="0"/>
                  </a:lnTo>
                  <a:lnTo>
                    <a:pt x="285" y="13"/>
                  </a:lnTo>
                  <a:close/>
                </a:path>
              </a:pathLst>
            </a:custGeom>
            <a:solidFill>
              <a:srgbClr val="60606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08" name="Freeform 135"/>
            <p:cNvSpPr>
              <a:spLocks/>
            </p:cNvSpPr>
            <p:nvPr/>
          </p:nvSpPr>
          <p:spPr bwMode="auto">
            <a:xfrm>
              <a:off x="702712" y="2867159"/>
              <a:ext cx="66675" cy="32238"/>
            </a:xfrm>
            <a:custGeom>
              <a:avLst/>
              <a:gdLst>
                <a:gd name="T0" fmla="*/ 0 w 210"/>
                <a:gd name="T1" fmla="*/ 0 h 111"/>
                <a:gd name="T2" fmla="*/ 0 w 210"/>
                <a:gd name="T3" fmla="*/ 0 h 111"/>
                <a:gd name="T4" fmla="*/ 0 w 210"/>
                <a:gd name="T5" fmla="*/ 0 h 111"/>
                <a:gd name="T6" fmla="*/ 0 w 210"/>
                <a:gd name="T7" fmla="*/ 0 h 111"/>
                <a:gd name="T8" fmla="*/ 0 w 210"/>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0" h="111">
                  <a:moveTo>
                    <a:pt x="53" y="0"/>
                  </a:moveTo>
                  <a:lnTo>
                    <a:pt x="0" y="60"/>
                  </a:lnTo>
                  <a:lnTo>
                    <a:pt x="187" y="111"/>
                  </a:lnTo>
                  <a:lnTo>
                    <a:pt x="210" y="71"/>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09" name="Freeform 136"/>
            <p:cNvSpPr>
              <a:spLocks/>
            </p:cNvSpPr>
            <p:nvPr/>
          </p:nvSpPr>
          <p:spPr bwMode="auto">
            <a:xfrm>
              <a:off x="769387" y="2890605"/>
              <a:ext cx="74613" cy="19050"/>
            </a:xfrm>
            <a:custGeom>
              <a:avLst/>
              <a:gdLst>
                <a:gd name="T0" fmla="*/ 0 w 237"/>
                <a:gd name="T1" fmla="*/ 0 h 66"/>
                <a:gd name="T2" fmla="*/ 0 w 237"/>
                <a:gd name="T3" fmla="*/ 0 h 66"/>
                <a:gd name="T4" fmla="*/ 0 w 237"/>
                <a:gd name="T5" fmla="*/ 0 h 66"/>
                <a:gd name="T6" fmla="*/ 0 w 237"/>
                <a:gd name="T7" fmla="*/ 0 h 66"/>
                <a:gd name="T8" fmla="*/ 0 w 237"/>
                <a:gd name="T9" fmla="*/ 0 h 66"/>
                <a:gd name="T10" fmla="*/ 0 w 237"/>
                <a:gd name="T11" fmla="*/ 0 h 66"/>
                <a:gd name="T12" fmla="*/ 0 w 237"/>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7" h="66">
                  <a:moveTo>
                    <a:pt x="27" y="0"/>
                  </a:moveTo>
                  <a:lnTo>
                    <a:pt x="0" y="31"/>
                  </a:lnTo>
                  <a:lnTo>
                    <a:pt x="116" y="59"/>
                  </a:lnTo>
                  <a:lnTo>
                    <a:pt x="171" y="66"/>
                  </a:lnTo>
                  <a:lnTo>
                    <a:pt x="237" y="61"/>
                  </a:lnTo>
                  <a:lnTo>
                    <a:pt x="168" y="28"/>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10" name="Freeform 137"/>
            <p:cNvSpPr>
              <a:spLocks/>
            </p:cNvSpPr>
            <p:nvPr/>
          </p:nvSpPr>
          <p:spPr bwMode="auto">
            <a:xfrm>
              <a:off x="631274" y="2867159"/>
              <a:ext cx="214313" cy="61546"/>
            </a:xfrm>
            <a:custGeom>
              <a:avLst/>
              <a:gdLst>
                <a:gd name="T0" fmla="*/ 0 w 678"/>
                <a:gd name="T1" fmla="*/ 0 h 211"/>
                <a:gd name="T2" fmla="*/ 0 w 678"/>
                <a:gd name="T3" fmla="*/ 0 h 211"/>
                <a:gd name="T4" fmla="*/ 0 w 678"/>
                <a:gd name="T5" fmla="*/ 0 h 211"/>
                <a:gd name="T6" fmla="*/ 0 w 678"/>
                <a:gd name="T7" fmla="*/ 0 h 211"/>
                <a:gd name="T8" fmla="*/ 0 w 678"/>
                <a:gd name="T9" fmla="*/ 0 h 211"/>
                <a:gd name="T10" fmla="*/ 0 w 678"/>
                <a:gd name="T11" fmla="*/ 0 h 211"/>
                <a:gd name="T12" fmla="*/ 0 w 678"/>
                <a:gd name="T13" fmla="*/ 0 h 211"/>
                <a:gd name="T14" fmla="*/ 0 w 678"/>
                <a:gd name="T15" fmla="*/ 0 h 211"/>
                <a:gd name="T16" fmla="*/ 0 w 678"/>
                <a:gd name="T17" fmla="*/ 0 h 211"/>
                <a:gd name="T18" fmla="*/ 0 w 678"/>
                <a:gd name="T19" fmla="*/ 0 h 211"/>
                <a:gd name="T20" fmla="*/ 0 w 678"/>
                <a:gd name="T21" fmla="*/ 0 h 211"/>
                <a:gd name="T22" fmla="*/ 0 w 678"/>
                <a:gd name="T23" fmla="*/ 0 h 211"/>
                <a:gd name="T24" fmla="*/ 0 w 678"/>
                <a:gd name="T25" fmla="*/ 0 h 211"/>
                <a:gd name="T26" fmla="*/ 0 w 678"/>
                <a:gd name="T27" fmla="*/ 0 h 211"/>
                <a:gd name="T28" fmla="*/ 0 w 678"/>
                <a:gd name="T29" fmla="*/ 0 h 211"/>
                <a:gd name="T30" fmla="*/ 0 w 678"/>
                <a:gd name="T31" fmla="*/ 0 h 211"/>
                <a:gd name="T32" fmla="*/ 0 w 678"/>
                <a:gd name="T33" fmla="*/ 0 h 211"/>
                <a:gd name="T34" fmla="*/ 0 w 678"/>
                <a:gd name="T35" fmla="*/ 0 h 211"/>
                <a:gd name="T36" fmla="*/ 0 w 678"/>
                <a:gd name="T37" fmla="*/ 0 h 2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8" h="211">
                  <a:moveTo>
                    <a:pt x="678" y="178"/>
                  </a:moveTo>
                  <a:lnTo>
                    <a:pt x="678" y="147"/>
                  </a:lnTo>
                  <a:lnTo>
                    <a:pt x="590" y="156"/>
                  </a:lnTo>
                  <a:lnTo>
                    <a:pt x="446" y="136"/>
                  </a:lnTo>
                  <a:lnTo>
                    <a:pt x="365" y="117"/>
                  </a:lnTo>
                  <a:lnTo>
                    <a:pt x="209" y="66"/>
                  </a:lnTo>
                  <a:lnTo>
                    <a:pt x="140" y="60"/>
                  </a:lnTo>
                  <a:lnTo>
                    <a:pt x="74" y="35"/>
                  </a:lnTo>
                  <a:lnTo>
                    <a:pt x="39" y="0"/>
                  </a:lnTo>
                  <a:lnTo>
                    <a:pt x="0" y="44"/>
                  </a:lnTo>
                  <a:lnTo>
                    <a:pt x="0" y="133"/>
                  </a:lnTo>
                  <a:lnTo>
                    <a:pt x="50" y="147"/>
                  </a:lnTo>
                  <a:lnTo>
                    <a:pt x="171" y="162"/>
                  </a:lnTo>
                  <a:lnTo>
                    <a:pt x="220" y="170"/>
                  </a:lnTo>
                  <a:lnTo>
                    <a:pt x="300" y="197"/>
                  </a:lnTo>
                  <a:lnTo>
                    <a:pt x="392" y="211"/>
                  </a:lnTo>
                  <a:lnTo>
                    <a:pt x="458" y="211"/>
                  </a:lnTo>
                  <a:lnTo>
                    <a:pt x="560" y="211"/>
                  </a:lnTo>
                  <a:lnTo>
                    <a:pt x="678"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11" name="Freeform 138"/>
            <p:cNvSpPr>
              <a:spLocks/>
            </p:cNvSpPr>
            <p:nvPr/>
          </p:nvSpPr>
          <p:spPr bwMode="auto">
            <a:xfrm>
              <a:off x="645562" y="2831990"/>
              <a:ext cx="71438" cy="49823"/>
            </a:xfrm>
            <a:custGeom>
              <a:avLst/>
              <a:gdLst>
                <a:gd name="T0" fmla="*/ 0 w 224"/>
                <a:gd name="T1" fmla="*/ 0 h 170"/>
                <a:gd name="T2" fmla="*/ 0 w 224"/>
                <a:gd name="T3" fmla="*/ 0 h 170"/>
                <a:gd name="T4" fmla="*/ 0 w 224"/>
                <a:gd name="T5" fmla="*/ 0 h 170"/>
                <a:gd name="T6" fmla="*/ 0 w 224"/>
                <a:gd name="T7" fmla="*/ 0 h 170"/>
                <a:gd name="T8" fmla="*/ 0 w 224"/>
                <a:gd name="T9" fmla="*/ 0 h 170"/>
                <a:gd name="T10" fmla="*/ 0 w 224"/>
                <a:gd name="T11" fmla="*/ 0 h 170"/>
                <a:gd name="T12" fmla="*/ 0 w 224"/>
                <a:gd name="T13" fmla="*/ 0 h 170"/>
                <a:gd name="T14" fmla="*/ 0 w 224"/>
                <a:gd name="T15" fmla="*/ 0 h 170"/>
                <a:gd name="T16" fmla="*/ 0 w 224"/>
                <a:gd name="T17" fmla="*/ 0 h 170"/>
                <a:gd name="T18" fmla="*/ 0 w 22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4" h="170">
                  <a:moveTo>
                    <a:pt x="216" y="12"/>
                  </a:moveTo>
                  <a:lnTo>
                    <a:pt x="210" y="95"/>
                  </a:lnTo>
                  <a:lnTo>
                    <a:pt x="224" y="114"/>
                  </a:lnTo>
                  <a:lnTo>
                    <a:pt x="173" y="170"/>
                  </a:lnTo>
                  <a:lnTo>
                    <a:pt x="105" y="170"/>
                  </a:lnTo>
                  <a:lnTo>
                    <a:pt x="28" y="145"/>
                  </a:lnTo>
                  <a:lnTo>
                    <a:pt x="0" y="112"/>
                  </a:lnTo>
                  <a:lnTo>
                    <a:pt x="16" y="89"/>
                  </a:lnTo>
                  <a:lnTo>
                    <a:pt x="20" y="0"/>
                  </a:lnTo>
                  <a:lnTo>
                    <a:pt x="216"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18" name="组合 17"/>
          <p:cNvGrpSpPr/>
          <p:nvPr/>
        </p:nvGrpSpPr>
        <p:grpSpPr>
          <a:xfrm>
            <a:off x="269324" y="2559429"/>
            <a:ext cx="350838" cy="112834"/>
            <a:chOff x="269324" y="2559429"/>
            <a:chExt cx="350838" cy="112834"/>
          </a:xfrm>
        </p:grpSpPr>
        <p:sp>
          <p:nvSpPr>
            <p:cNvPr id="245005" name="Freeform 142"/>
            <p:cNvSpPr>
              <a:spLocks/>
            </p:cNvSpPr>
            <p:nvPr/>
          </p:nvSpPr>
          <p:spPr bwMode="auto">
            <a:xfrm>
              <a:off x="269324" y="2559429"/>
              <a:ext cx="350838" cy="112834"/>
            </a:xfrm>
            <a:custGeom>
              <a:avLst/>
              <a:gdLst>
                <a:gd name="T0" fmla="*/ 0 w 1106"/>
                <a:gd name="T1" fmla="*/ 0 h 386"/>
                <a:gd name="T2" fmla="*/ 0 w 1106"/>
                <a:gd name="T3" fmla="*/ 0 h 386"/>
                <a:gd name="T4" fmla="*/ 0 w 1106"/>
                <a:gd name="T5" fmla="*/ 0 h 386"/>
                <a:gd name="T6" fmla="*/ 0 w 1106"/>
                <a:gd name="T7" fmla="*/ 0 h 386"/>
                <a:gd name="T8" fmla="*/ 0 w 1106"/>
                <a:gd name="T9" fmla="*/ 0 h 386"/>
                <a:gd name="T10" fmla="*/ 0 w 1106"/>
                <a:gd name="T11" fmla="*/ 0 h 386"/>
                <a:gd name="T12" fmla="*/ 0 w 1106"/>
                <a:gd name="T13" fmla="*/ 0 h 386"/>
                <a:gd name="T14" fmla="*/ 0 w 1106"/>
                <a:gd name="T15" fmla="*/ 0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06" h="386">
                  <a:moveTo>
                    <a:pt x="1106" y="202"/>
                  </a:moveTo>
                  <a:lnTo>
                    <a:pt x="1099" y="321"/>
                  </a:lnTo>
                  <a:lnTo>
                    <a:pt x="735" y="386"/>
                  </a:lnTo>
                  <a:lnTo>
                    <a:pt x="334" y="386"/>
                  </a:lnTo>
                  <a:lnTo>
                    <a:pt x="19" y="288"/>
                  </a:lnTo>
                  <a:lnTo>
                    <a:pt x="0" y="10"/>
                  </a:lnTo>
                  <a:lnTo>
                    <a:pt x="625" y="0"/>
                  </a:lnTo>
                  <a:lnTo>
                    <a:pt x="1106" y="202"/>
                  </a:lnTo>
                  <a:close/>
                </a:path>
              </a:pathLst>
            </a:custGeom>
            <a:solidFill>
              <a:srgbClr val="40404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5006" name="Freeform 143"/>
            <p:cNvSpPr>
              <a:spLocks/>
            </p:cNvSpPr>
            <p:nvPr/>
          </p:nvSpPr>
          <p:spPr bwMode="auto">
            <a:xfrm>
              <a:off x="277262" y="2601925"/>
              <a:ext cx="334963" cy="65942"/>
            </a:xfrm>
            <a:custGeom>
              <a:avLst/>
              <a:gdLst>
                <a:gd name="T0" fmla="*/ 0 w 1055"/>
                <a:gd name="T1" fmla="*/ 0 h 221"/>
                <a:gd name="T2" fmla="*/ 0 w 1055"/>
                <a:gd name="T3" fmla="*/ 0 h 221"/>
                <a:gd name="T4" fmla="*/ 0 w 1055"/>
                <a:gd name="T5" fmla="*/ 0 h 221"/>
                <a:gd name="T6" fmla="*/ 0 w 1055"/>
                <a:gd name="T7" fmla="*/ 0 h 221"/>
                <a:gd name="T8" fmla="*/ 0 w 1055"/>
                <a:gd name="T9" fmla="*/ 0 h 221"/>
                <a:gd name="T10" fmla="*/ 0 w 1055"/>
                <a:gd name="T11" fmla="*/ 0 h 221"/>
                <a:gd name="T12" fmla="*/ 0 w 1055"/>
                <a:gd name="T13" fmla="*/ 0 h 221"/>
                <a:gd name="T14" fmla="*/ 0 w 1055"/>
                <a:gd name="T15" fmla="*/ 0 h 221"/>
                <a:gd name="T16" fmla="*/ 0 w 1055"/>
                <a:gd name="T17" fmla="*/ 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5" h="221">
                  <a:moveTo>
                    <a:pt x="1055" y="75"/>
                  </a:moveTo>
                  <a:lnTo>
                    <a:pt x="1049" y="162"/>
                  </a:lnTo>
                  <a:lnTo>
                    <a:pt x="721" y="221"/>
                  </a:lnTo>
                  <a:lnTo>
                    <a:pt x="296" y="221"/>
                  </a:lnTo>
                  <a:lnTo>
                    <a:pt x="0" y="119"/>
                  </a:lnTo>
                  <a:lnTo>
                    <a:pt x="0" y="0"/>
                  </a:lnTo>
                  <a:lnTo>
                    <a:pt x="283" y="119"/>
                  </a:lnTo>
                  <a:lnTo>
                    <a:pt x="716" y="124"/>
                  </a:lnTo>
                  <a:lnTo>
                    <a:pt x="1055" y="7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17" name="组合 16"/>
          <p:cNvGrpSpPr/>
          <p:nvPr/>
        </p:nvGrpSpPr>
        <p:grpSpPr>
          <a:xfrm>
            <a:off x="578887" y="2282470"/>
            <a:ext cx="157162" cy="89389"/>
            <a:chOff x="578887" y="2282470"/>
            <a:chExt cx="157162" cy="89389"/>
          </a:xfrm>
        </p:grpSpPr>
        <p:sp>
          <p:nvSpPr>
            <p:cNvPr id="244995" name="Freeform 162"/>
            <p:cNvSpPr>
              <a:spLocks/>
            </p:cNvSpPr>
            <p:nvPr/>
          </p:nvSpPr>
          <p:spPr bwMode="auto">
            <a:xfrm>
              <a:off x="578887" y="2282470"/>
              <a:ext cx="157162" cy="89389"/>
            </a:xfrm>
            <a:custGeom>
              <a:avLst/>
              <a:gdLst>
                <a:gd name="T0" fmla="*/ 0 w 497"/>
                <a:gd name="T1" fmla="*/ 0 h 305"/>
                <a:gd name="T2" fmla="*/ 0 w 497"/>
                <a:gd name="T3" fmla="*/ 0 h 305"/>
                <a:gd name="T4" fmla="*/ 0 w 497"/>
                <a:gd name="T5" fmla="*/ 0 h 305"/>
                <a:gd name="T6" fmla="*/ 0 w 497"/>
                <a:gd name="T7" fmla="*/ 0 h 305"/>
                <a:gd name="T8" fmla="*/ 0 w 497"/>
                <a:gd name="T9" fmla="*/ 0 h 305"/>
                <a:gd name="T10" fmla="*/ 0 w 497"/>
                <a:gd name="T11" fmla="*/ 0 h 305"/>
                <a:gd name="T12" fmla="*/ 0 w 497"/>
                <a:gd name="T13" fmla="*/ 0 h 305"/>
                <a:gd name="T14" fmla="*/ 0 w 497"/>
                <a:gd name="T15" fmla="*/ 0 h 305"/>
                <a:gd name="T16" fmla="*/ 0 w 497"/>
                <a:gd name="T17" fmla="*/ 0 h 305"/>
                <a:gd name="T18" fmla="*/ 0 w 497"/>
                <a:gd name="T19" fmla="*/ 0 h 305"/>
                <a:gd name="T20" fmla="*/ 0 w 497"/>
                <a:gd name="T21" fmla="*/ 0 h 305"/>
                <a:gd name="T22" fmla="*/ 0 w 497"/>
                <a:gd name="T23" fmla="*/ 0 h 305"/>
                <a:gd name="T24" fmla="*/ 0 w 497"/>
                <a:gd name="T25" fmla="*/ 0 h 305"/>
                <a:gd name="T26" fmla="*/ 0 w 497"/>
                <a:gd name="T27" fmla="*/ 0 h 305"/>
                <a:gd name="T28" fmla="*/ 0 w 497"/>
                <a:gd name="T29" fmla="*/ 0 h 305"/>
                <a:gd name="T30" fmla="*/ 0 w 497"/>
                <a:gd name="T31" fmla="*/ 0 h 305"/>
                <a:gd name="T32" fmla="*/ 0 w 497"/>
                <a:gd name="T33" fmla="*/ 0 h 305"/>
                <a:gd name="T34" fmla="*/ 0 w 497"/>
                <a:gd name="T35" fmla="*/ 0 h 305"/>
                <a:gd name="T36" fmla="*/ 0 w 497"/>
                <a:gd name="T37" fmla="*/ 0 h 305"/>
                <a:gd name="T38" fmla="*/ 0 w 497"/>
                <a:gd name="T39" fmla="*/ 0 h 305"/>
                <a:gd name="T40" fmla="*/ 0 w 497"/>
                <a:gd name="T41" fmla="*/ 0 h 305"/>
                <a:gd name="T42" fmla="*/ 0 w 497"/>
                <a:gd name="T43" fmla="*/ 0 h 305"/>
                <a:gd name="T44" fmla="*/ 0 w 497"/>
                <a:gd name="T45" fmla="*/ 0 h 305"/>
                <a:gd name="T46" fmla="*/ 0 w 497"/>
                <a:gd name="T47" fmla="*/ 0 h 305"/>
                <a:gd name="T48" fmla="*/ 0 w 497"/>
                <a:gd name="T49" fmla="*/ 0 h 305"/>
                <a:gd name="T50" fmla="*/ 0 w 497"/>
                <a:gd name="T51" fmla="*/ 0 h 305"/>
                <a:gd name="T52" fmla="*/ 0 w 497"/>
                <a:gd name="T53" fmla="*/ 0 h 305"/>
                <a:gd name="T54" fmla="*/ 0 w 497"/>
                <a:gd name="T55" fmla="*/ 0 h 305"/>
                <a:gd name="T56" fmla="*/ 0 w 497"/>
                <a:gd name="T57" fmla="*/ 0 h 305"/>
                <a:gd name="T58" fmla="*/ 0 w 497"/>
                <a:gd name="T59" fmla="*/ 0 h 305"/>
                <a:gd name="T60" fmla="*/ 0 w 497"/>
                <a:gd name="T61" fmla="*/ 0 h 305"/>
                <a:gd name="T62" fmla="*/ 0 w 497"/>
                <a:gd name="T63" fmla="*/ 0 h 305"/>
                <a:gd name="T64" fmla="*/ 0 w 497"/>
                <a:gd name="T65" fmla="*/ 0 h 305"/>
                <a:gd name="T66" fmla="*/ 0 w 497"/>
                <a:gd name="T67" fmla="*/ 0 h 305"/>
                <a:gd name="T68" fmla="*/ 0 w 497"/>
                <a:gd name="T69" fmla="*/ 0 h 305"/>
                <a:gd name="T70" fmla="*/ 0 w 497"/>
                <a:gd name="T71" fmla="*/ 0 h 305"/>
                <a:gd name="T72" fmla="*/ 0 w 497"/>
                <a:gd name="T73" fmla="*/ 0 h 305"/>
                <a:gd name="T74" fmla="*/ 0 w 497"/>
                <a:gd name="T75" fmla="*/ 0 h 305"/>
                <a:gd name="T76" fmla="*/ 0 w 497"/>
                <a:gd name="T77" fmla="*/ 0 h 305"/>
                <a:gd name="T78" fmla="*/ 0 w 497"/>
                <a:gd name="T79" fmla="*/ 0 h 305"/>
                <a:gd name="T80" fmla="*/ 0 w 497"/>
                <a:gd name="T81" fmla="*/ 0 h 305"/>
                <a:gd name="T82" fmla="*/ 0 w 497"/>
                <a:gd name="T83" fmla="*/ 0 h 305"/>
                <a:gd name="T84" fmla="*/ 0 w 497"/>
                <a:gd name="T85" fmla="*/ 0 h 305"/>
                <a:gd name="T86" fmla="*/ 0 w 497"/>
                <a:gd name="T87" fmla="*/ 0 h 305"/>
                <a:gd name="T88" fmla="*/ 0 w 497"/>
                <a:gd name="T89" fmla="*/ 0 h 305"/>
                <a:gd name="T90" fmla="*/ 0 w 497"/>
                <a:gd name="T91" fmla="*/ 0 h 305"/>
                <a:gd name="T92" fmla="*/ 0 w 497"/>
                <a:gd name="T93" fmla="*/ 0 h 305"/>
                <a:gd name="T94" fmla="*/ 0 w 497"/>
                <a:gd name="T95" fmla="*/ 0 h 305"/>
                <a:gd name="T96" fmla="*/ 0 w 497"/>
                <a:gd name="T97" fmla="*/ 0 h 305"/>
                <a:gd name="T98" fmla="*/ 0 w 497"/>
                <a:gd name="T99" fmla="*/ 0 h 30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97" h="305">
                  <a:moveTo>
                    <a:pt x="0" y="182"/>
                  </a:moveTo>
                  <a:lnTo>
                    <a:pt x="61" y="168"/>
                  </a:lnTo>
                  <a:lnTo>
                    <a:pt x="84" y="163"/>
                  </a:lnTo>
                  <a:lnTo>
                    <a:pt x="98" y="150"/>
                  </a:lnTo>
                  <a:lnTo>
                    <a:pt x="112" y="130"/>
                  </a:lnTo>
                  <a:lnTo>
                    <a:pt x="142" y="102"/>
                  </a:lnTo>
                  <a:lnTo>
                    <a:pt x="197" y="56"/>
                  </a:lnTo>
                  <a:lnTo>
                    <a:pt x="206" y="41"/>
                  </a:lnTo>
                  <a:lnTo>
                    <a:pt x="221" y="28"/>
                  </a:lnTo>
                  <a:lnTo>
                    <a:pt x="249" y="23"/>
                  </a:lnTo>
                  <a:lnTo>
                    <a:pt x="336" y="8"/>
                  </a:lnTo>
                  <a:lnTo>
                    <a:pt x="360" y="0"/>
                  </a:lnTo>
                  <a:lnTo>
                    <a:pt x="382" y="11"/>
                  </a:lnTo>
                  <a:lnTo>
                    <a:pt x="393" y="20"/>
                  </a:lnTo>
                  <a:lnTo>
                    <a:pt x="443" y="37"/>
                  </a:lnTo>
                  <a:lnTo>
                    <a:pt x="464" y="45"/>
                  </a:lnTo>
                  <a:lnTo>
                    <a:pt x="471" y="53"/>
                  </a:lnTo>
                  <a:lnTo>
                    <a:pt x="481" y="81"/>
                  </a:lnTo>
                  <a:lnTo>
                    <a:pt x="486" y="96"/>
                  </a:lnTo>
                  <a:lnTo>
                    <a:pt x="490" y="104"/>
                  </a:lnTo>
                  <a:lnTo>
                    <a:pt x="497" y="119"/>
                  </a:lnTo>
                  <a:lnTo>
                    <a:pt x="497" y="129"/>
                  </a:lnTo>
                  <a:lnTo>
                    <a:pt x="487" y="137"/>
                  </a:lnTo>
                  <a:lnTo>
                    <a:pt x="466" y="136"/>
                  </a:lnTo>
                  <a:lnTo>
                    <a:pt x="434" y="121"/>
                  </a:lnTo>
                  <a:lnTo>
                    <a:pt x="393" y="113"/>
                  </a:lnTo>
                  <a:lnTo>
                    <a:pt x="356" y="119"/>
                  </a:lnTo>
                  <a:lnTo>
                    <a:pt x="395" y="128"/>
                  </a:lnTo>
                  <a:lnTo>
                    <a:pt x="422" y="137"/>
                  </a:lnTo>
                  <a:lnTo>
                    <a:pt x="454" y="150"/>
                  </a:lnTo>
                  <a:lnTo>
                    <a:pt x="462" y="161"/>
                  </a:lnTo>
                  <a:lnTo>
                    <a:pt x="462" y="173"/>
                  </a:lnTo>
                  <a:lnTo>
                    <a:pt x="449" y="182"/>
                  </a:lnTo>
                  <a:lnTo>
                    <a:pt x="435" y="179"/>
                  </a:lnTo>
                  <a:lnTo>
                    <a:pt x="391" y="168"/>
                  </a:lnTo>
                  <a:lnTo>
                    <a:pt x="351" y="166"/>
                  </a:lnTo>
                  <a:lnTo>
                    <a:pt x="320" y="168"/>
                  </a:lnTo>
                  <a:lnTo>
                    <a:pt x="303" y="179"/>
                  </a:lnTo>
                  <a:lnTo>
                    <a:pt x="282" y="200"/>
                  </a:lnTo>
                  <a:lnTo>
                    <a:pt x="267" y="223"/>
                  </a:lnTo>
                  <a:lnTo>
                    <a:pt x="251" y="246"/>
                  </a:lnTo>
                  <a:lnTo>
                    <a:pt x="237" y="263"/>
                  </a:lnTo>
                  <a:lnTo>
                    <a:pt x="213" y="280"/>
                  </a:lnTo>
                  <a:lnTo>
                    <a:pt x="190" y="284"/>
                  </a:lnTo>
                  <a:lnTo>
                    <a:pt x="165" y="287"/>
                  </a:lnTo>
                  <a:lnTo>
                    <a:pt x="135" y="284"/>
                  </a:lnTo>
                  <a:lnTo>
                    <a:pt x="112" y="282"/>
                  </a:lnTo>
                  <a:lnTo>
                    <a:pt x="82" y="290"/>
                  </a:lnTo>
                  <a:lnTo>
                    <a:pt x="0" y="305"/>
                  </a:lnTo>
                  <a:lnTo>
                    <a:pt x="0" y="182"/>
                  </a:lnTo>
                  <a:close/>
                </a:path>
              </a:pathLst>
            </a:custGeom>
            <a:solidFill>
              <a:srgbClr val="FFC080"/>
            </a:solidFill>
            <a:ln w="3175">
              <a:solidFill>
                <a:srgbClr val="402000"/>
              </a:solidFill>
              <a:prstDash val="solid"/>
              <a:round/>
              <a:headEnd/>
              <a:tailEnd/>
            </a:ln>
          </p:spPr>
          <p:txBody>
            <a:bodyPr/>
            <a:lstStyle/>
            <a:p>
              <a:endParaRPr lang="zh-CN" altLang="en-US" sz="1662" b="1">
                <a:solidFill>
                  <a:srgbClr val="000099"/>
                </a:solidFill>
              </a:endParaRPr>
            </a:p>
          </p:txBody>
        </p:sp>
        <p:sp>
          <p:nvSpPr>
            <p:cNvPr id="244996" name="Freeform 163"/>
            <p:cNvSpPr>
              <a:spLocks/>
            </p:cNvSpPr>
            <p:nvPr/>
          </p:nvSpPr>
          <p:spPr bwMode="auto">
            <a:xfrm>
              <a:off x="677312" y="2298589"/>
              <a:ext cx="50800" cy="10258"/>
            </a:xfrm>
            <a:custGeom>
              <a:avLst/>
              <a:gdLst>
                <a:gd name="T0" fmla="*/ 0 w 159"/>
                <a:gd name="T1" fmla="*/ 0 h 37"/>
                <a:gd name="T2" fmla="*/ 0 w 159"/>
                <a:gd name="T3" fmla="*/ 0 h 37"/>
                <a:gd name="T4" fmla="*/ 0 w 159"/>
                <a:gd name="T5" fmla="*/ 0 h 37"/>
                <a:gd name="T6" fmla="*/ 0 w 159"/>
                <a:gd name="T7" fmla="*/ 0 h 37"/>
                <a:gd name="T8" fmla="*/ 0 w 159"/>
                <a:gd name="T9" fmla="*/ 0 h 37"/>
                <a:gd name="T10" fmla="*/ 0 w 159"/>
                <a:gd name="T11" fmla="*/ 0 h 37"/>
                <a:gd name="T12" fmla="*/ 0 w 159"/>
                <a:gd name="T13" fmla="*/ 0 h 37"/>
                <a:gd name="T14" fmla="*/ 0 w 159"/>
                <a:gd name="T15" fmla="*/ 0 h 37"/>
                <a:gd name="T16" fmla="*/ 0 w 159"/>
                <a:gd name="T17" fmla="*/ 0 h 37"/>
                <a:gd name="T18" fmla="*/ 0 w 159"/>
                <a:gd name="T19" fmla="*/ 0 h 37"/>
                <a:gd name="T20" fmla="*/ 0 w 159"/>
                <a:gd name="T21" fmla="*/ 0 h 37"/>
                <a:gd name="T22" fmla="*/ 0 w 159"/>
                <a:gd name="T23" fmla="*/ 0 h 37"/>
                <a:gd name="T24" fmla="*/ 0 w 159"/>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9" h="37">
                  <a:moveTo>
                    <a:pt x="159" y="37"/>
                  </a:moveTo>
                  <a:lnTo>
                    <a:pt x="132" y="24"/>
                  </a:lnTo>
                  <a:lnTo>
                    <a:pt x="110" y="21"/>
                  </a:lnTo>
                  <a:lnTo>
                    <a:pt x="84" y="13"/>
                  </a:lnTo>
                  <a:lnTo>
                    <a:pt x="61" y="7"/>
                  </a:lnTo>
                  <a:lnTo>
                    <a:pt x="25" y="10"/>
                  </a:lnTo>
                  <a:lnTo>
                    <a:pt x="0" y="13"/>
                  </a:lnTo>
                  <a:lnTo>
                    <a:pt x="38" y="5"/>
                  </a:lnTo>
                  <a:lnTo>
                    <a:pt x="69" y="0"/>
                  </a:lnTo>
                  <a:lnTo>
                    <a:pt x="110" y="17"/>
                  </a:lnTo>
                  <a:lnTo>
                    <a:pt x="132" y="19"/>
                  </a:lnTo>
                  <a:lnTo>
                    <a:pt x="157" y="31"/>
                  </a:lnTo>
                  <a:lnTo>
                    <a:pt x="159" y="3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97" name="Freeform 164"/>
            <p:cNvSpPr>
              <a:spLocks/>
            </p:cNvSpPr>
            <p:nvPr/>
          </p:nvSpPr>
          <p:spPr bwMode="auto">
            <a:xfrm>
              <a:off x="658262" y="2286866"/>
              <a:ext cx="42862" cy="7327"/>
            </a:xfrm>
            <a:custGeom>
              <a:avLst/>
              <a:gdLst>
                <a:gd name="T0" fmla="*/ 0 w 133"/>
                <a:gd name="T1" fmla="*/ 0 h 25"/>
                <a:gd name="T2" fmla="*/ 0 w 133"/>
                <a:gd name="T3" fmla="*/ 0 h 25"/>
                <a:gd name="T4" fmla="*/ 0 w 133"/>
                <a:gd name="T5" fmla="*/ 0 h 25"/>
                <a:gd name="T6" fmla="*/ 0 w 133"/>
                <a:gd name="T7" fmla="*/ 0 h 25"/>
                <a:gd name="T8" fmla="*/ 0 w 133"/>
                <a:gd name="T9" fmla="*/ 0 h 25"/>
                <a:gd name="T10" fmla="*/ 0 w 133"/>
                <a:gd name="T11" fmla="*/ 0 h 25"/>
                <a:gd name="T12" fmla="*/ 0 w 133"/>
                <a:gd name="T13" fmla="*/ 0 h 25"/>
                <a:gd name="T14" fmla="*/ 0 w 133"/>
                <a:gd name="T15" fmla="*/ 0 h 25"/>
                <a:gd name="T16" fmla="*/ 0 w 133"/>
                <a:gd name="T17" fmla="*/ 0 h 25"/>
                <a:gd name="T18" fmla="*/ 0 w 133"/>
                <a:gd name="T19" fmla="*/ 0 h 25"/>
                <a:gd name="T20" fmla="*/ 0 w 133"/>
                <a:gd name="T21" fmla="*/ 0 h 25"/>
                <a:gd name="T22" fmla="*/ 0 w 133"/>
                <a:gd name="T23" fmla="*/ 0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3" h="25">
                  <a:moveTo>
                    <a:pt x="97" y="0"/>
                  </a:moveTo>
                  <a:lnTo>
                    <a:pt x="113" y="1"/>
                  </a:lnTo>
                  <a:lnTo>
                    <a:pt x="133" y="8"/>
                  </a:lnTo>
                  <a:lnTo>
                    <a:pt x="120" y="7"/>
                  </a:lnTo>
                  <a:lnTo>
                    <a:pt x="99" y="3"/>
                  </a:lnTo>
                  <a:lnTo>
                    <a:pt x="56" y="15"/>
                  </a:lnTo>
                  <a:lnTo>
                    <a:pt x="32" y="21"/>
                  </a:lnTo>
                  <a:lnTo>
                    <a:pt x="4" y="25"/>
                  </a:lnTo>
                  <a:lnTo>
                    <a:pt x="0" y="21"/>
                  </a:lnTo>
                  <a:lnTo>
                    <a:pt x="29" y="16"/>
                  </a:lnTo>
                  <a:lnTo>
                    <a:pt x="64" y="8"/>
                  </a:lnTo>
                  <a:lnTo>
                    <a:pt x="9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98" name="Freeform 165"/>
            <p:cNvSpPr>
              <a:spLocks/>
            </p:cNvSpPr>
            <p:nvPr/>
          </p:nvSpPr>
          <p:spPr bwMode="auto">
            <a:xfrm>
              <a:off x="675724" y="2314709"/>
              <a:ext cx="17462" cy="2931"/>
            </a:xfrm>
            <a:custGeom>
              <a:avLst/>
              <a:gdLst>
                <a:gd name="T0" fmla="*/ 0 w 53"/>
                <a:gd name="T1" fmla="*/ 0 h 12"/>
                <a:gd name="T2" fmla="*/ 0 w 53"/>
                <a:gd name="T3" fmla="*/ 0 h 12"/>
                <a:gd name="T4" fmla="*/ 0 w 53"/>
                <a:gd name="T5" fmla="*/ 0 h 12"/>
                <a:gd name="T6" fmla="*/ 0 w 53"/>
                <a:gd name="T7" fmla="*/ 0 h 12"/>
                <a:gd name="T8" fmla="*/ 0 w 53"/>
                <a:gd name="T9" fmla="*/ 0 h 12"/>
                <a:gd name="T10" fmla="*/ 0 w 53"/>
                <a:gd name="T11" fmla="*/ 0 h 12"/>
                <a:gd name="T12" fmla="*/ 0 w 53"/>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2">
                  <a:moveTo>
                    <a:pt x="53" y="5"/>
                  </a:moveTo>
                  <a:lnTo>
                    <a:pt x="46" y="12"/>
                  </a:lnTo>
                  <a:lnTo>
                    <a:pt x="27" y="9"/>
                  </a:lnTo>
                  <a:lnTo>
                    <a:pt x="5" y="9"/>
                  </a:lnTo>
                  <a:lnTo>
                    <a:pt x="0" y="0"/>
                  </a:lnTo>
                  <a:lnTo>
                    <a:pt x="14" y="3"/>
                  </a:lnTo>
                  <a:lnTo>
                    <a:pt x="53"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99" name="Freeform 166"/>
            <p:cNvSpPr>
              <a:spLocks/>
            </p:cNvSpPr>
            <p:nvPr/>
          </p:nvSpPr>
          <p:spPr bwMode="auto">
            <a:xfrm>
              <a:off x="724937" y="2311778"/>
              <a:ext cx="4762" cy="5862"/>
            </a:xfrm>
            <a:custGeom>
              <a:avLst/>
              <a:gdLst>
                <a:gd name="T0" fmla="*/ 0 w 11"/>
                <a:gd name="T1" fmla="*/ 0 h 23"/>
                <a:gd name="T2" fmla="*/ 0 w 11"/>
                <a:gd name="T3" fmla="*/ 0 h 23"/>
                <a:gd name="T4" fmla="*/ 0 w 11"/>
                <a:gd name="T5" fmla="*/ 0 h 23"/>
                <a:gd name="T6" fmla="*/ 0 w 11"/>
                <a:gd name="T7" fmla="*/ 0 h 23"/>
                <a:gd name="T8" fmla="*/ 0 w 11"/>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23">
                  <a:moveTo>
                    <a:pt x="0" y="0"/>
                  </a:moveTo>
                  <a:lnTo>
                    <a:pt x="0" y="6"/>
                  </a:lnTo>
                  <a:lnTo>
                    <a:pt x="2" y="18"/>
                  </a:lnTo>
                  <a:lnTo>
                    <a:pt x="11" y="2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00" name="Freeform 167"/>
            <p:cNvSpPr>
              <a:spLocks/>
            </p:cNvSpPr>
            <p:nvPr/>
          </p:nvSpPr>
          <p:spPr bwMode="auto">
            <a:xfrm>
              <a:off x="713824" y="2327897"/>
              <a:ext cx="3175" cy="2931"/>
            </a:xfrm>
            <a:custGeom>
              <a:avLst/>
              <a:gdLst>
                <a:gd name="T0" fmla="*/ 0 w 11"/>
                <a:gd name="T1" fmla="*/ 0 h 13"/>
                <a:gd name="T2" fmla="*/ 0 w 11"/>
                <a:gd name="T3" fmla="*/ 0 h 13"/>
                <a:gd name="T4" fmla="*/ 0 w 11"/>
                <a:gd name="T5" fmla="*/ 0 h 13"/>
                <a:gd name="T6" fmla="*/ 0 w 11"/>
                <a:gd name="T7" fmla="*/ 0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13">
                  <a:moveTo>
                    <a:pt x="0" y="0"/>
                  </a:moveTo>
                  <a:lnTo>
                    <a:pt x="3" y="7"/>
                  </a:lnTo>
                  <a:lnTo>
                    <a:pt x="11" y="1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01" name="Freeform 168"/>
            <p:cNvSpPr>
              <a:spLocks/>
            </p:cNvSpPr>
            <p:nvPr/>
          </p:nvSpPr>
          <p:spPr bwMode="auto">
            <a:xfrm>
              <a:off x="651912" y="2304451"/>
              <a:ext cx="7937" cy="8792"/>
            </a:xfrm>
            <a:custGeom>
              <a:avLst/>
              <a:gdLst>
                <a:gd name="T0" fmla="*/ 0 w 25"/>
                <a:gd name="T1" fmla="*/ 0 h 29"/>
                <a:gd name="T2" fmla="*/ 0 w 25"/>
                <a:gd name="T3" fmla="*/ 0 h 29"/>
                <a:gd name="T4" fmla="*/ 0 w 25"/>
                <a:gd name="T5" fmla="*/ 0 h 29"/>
                <a:gd name="T6" fmla="*/ 0 w 25"/>
                <a:gd name="T7" fmla="*/ 0 h 29"/>
                <a:gd name="T8" fmla="*/ 0 w 2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9">
                  <a:moveTo>
                    <a:pt x="25" y="0"/>
                  </a:moveTo>
                  <a:lnTo>
                    <a:pt x="21" y="9"/>
                  </a:lnTo>
                  <a:lnTo>
                    <a:pt x="21" y="17"/>
                  </a:lnTo>
                  <a:lnTo>
                    <a:pt x="0" y="29"/>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02" name="Freeform 169"/>
            <p:cNvSpPr>
              <a:spLocks/>
            </p:cNvSpPr>
            <p:nvPr/>
          </p:nvSpPr>
          <p:spPr bwMode="auto">
            <a:xfrm>
              <a:off x="620162" y="2304451"/>
              <a:ext cx="25400" cy="23446"/>
            </a:xfrm>
            <a:custGeom>
              <a:avLst/>
              <a:gdLst>
                <a:gd name="T0" fmla="*/ 0 w 80"/>
                <a:gd name="T1" fmla="*/ 0 h 81"/>
                <a:gd name="T2" fmla="*/ 0 w 80"/>
                <a:gd name="T3" fmla="*/ 0 h 81"/>
                <a:gd name="T4" fmla="*/ 0 w 80"/>
                <a:gd name="T5" fmla="*/ 0 h 81"/>
                <a:gd name="T6" fmla="*/ 0 w 80"/>
                <a:gd name="T7" fmla="*/ 0 h 81"/>
                <a:gd name="T8" fmla="*/ 0 w 80"/>
                <a:gd name="T9" fmla="*/ 0 h 81"/>
                <a:gd name="T10" fmla="*/ 0 w 80"/>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 h="81">
                  <a:moveTo>
                    <a:pt x="80" y="0"/>
                  </a:moveTo>
                  <a:lnTo>
                    <a:pt x="66" y="26"/>
                  </a:lnTo>
                  <a:lnTo>
                    <a:pt x="50" y="46"/>
                  </a:lnTo>
                  <a:lnTo>
                    <a:pt x="0" y="81"/>
                  </a:lnTo>
                  <a:lnTo>
                    <a:pt x="47" y="38"/>
                  </a:lnTo>
                  <a:lnTo>
                    <a:pt x="8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03" name="Freeform 170"/>
            <p:cNvSpPr>
              <a:spLocks/>
            </p:cNvSpPr>
            <p:nvPr/>
          </p:nvSpPr>
          <p:spPr bwMode="auto">
            <a:xfrm>
              <a:off x="607462" y="2338155"/>
              <a:ext cx="6350" cy="17585"/>
            </a:xfrm>
            <a:custGeom>
              <a:avLst/>
              <a:gdLst>
                <a:gd name="T0" fmla="*/ 0 w 18"/>
                <a:gd name="T1" fmla="*/ 0 h 58"/>
                <a:gd name="T2" fmla="*/ 0 w 18"/>
                <a:gd name="T3" fmla="*/ 0 h 58"/>
                <a:gd name="T4" fmla="*/ 0 w 18"/>
                <a:gd name="T5" fmla="*/ 0 h 58"/>
                <a:gd name="T6" fmla="*/ 0 w 18"/>
                <a:gd name="T7" fmla="*/ 0 h 58"/>
                <a:gd name="T8" fmla="*/ 0 w 18"/>
                <a:gd name="T9" fmla="*/ 0 h 58"/>
                <a:gd name="T10" fmla="*/ 0 w 18"/>
                <a:gd name="T11" fmla="*/ 0 h 58"/>
                <a:gd name="T12" fmla="*/ 0 w 18"/>
                <a:gd name="T13" fmla="*/ 0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58">
                  <a:moveTo>
                    <a:pt x="0" y="0"/>
                  </a:moveTo>
                  <a:lnTo>
                    <a:pt x="11" y="20"/>
                  </a:lnTo>
                  <a:lnTo>
                    <a:pt x="15" y="41"/>
                  </a:lnTo>
                  <a:lnTo>
                    <a:pt x="16" y="58"/>
                  </a:lnTo>
                  <a:lnTo>
                    <a:pt x="18" y="33"/>
                  </a:lnTo>
                  <a:lnTo>
                    <a:pt x="16" y="1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5004" name="Freeform 171"/>
            <p:cNvSpPr>
              <a:spLocks/>
            </p:cNvSpPr>
            <p:nvPr/>
          </p:nvSpPr>
          <p:spPr bwMode="auto">
            <a:xfrm>
              <a:off x="666199" y="2320570"/>
              <a:ext cx="3175" cy="5862"/>
            </a:xfrm>
            <a:custGeom>
              <a:avLst/>
              <a:gdLst>
                <a:gd name="T0" fmla="*/ 0 w 9"/>
                <a:gd name="T1" fmla="*/ 0 h 21"/>
                <a:gd name="T2" fmla="*/ 0 w 9"/>
                <a:gd name="T3" fmla="*/ 0 h 21"/>
                <a:gd name="T4" fmla="*/ 0 w 9"/>
                <a:gd name="T5" fmla="*/ 0 h 21"/>
                <a:gd name="T6" fmla="*/ 0 w 9"/>
                <a:gd name="T7" fmla="*/ 0 h 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1">
                  <a:moveTo>
                    <a:pt x="2" y="0"/>
                  </a:moveTo>
                  <a:lnTo>
                    <a:pt x="0" y="9"/>
                  </a:lnTo>
                  <a:lnTo>
                    <a:pt x="9" y="21"/>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16" name="组合 15"/>
          <p:cNvGrpSpPr/>
          <p:nvPr/>
        </p:nvGrpSpPr>
        <p:grpSpPr>
          <a:xfrm>
            <a:off x="237574" y="2086110"/>
            <a:ext cx="363538" cy="383931"/>
            <a:chOff x="237574" y="2086110"/>
            <a:chExt cx="363538" cy="383931"/>
          </a:xfrm>
        </p:grpSpPr>
        <p:sp>
          <p:nvSpPr>
            <p:cNvPr id="244981" name="Freeform 173"/>
            <p:cNvSpPr>
              <a:spLocks/>
            </p:cNvSpPr>
            <p:nvPr/>
          </p:nvSpPr>
          <p:spPr bwMode="auto">
            <a:xfrm>
              <a:off x="434424" y="2086110"/>
              <a:ext cx="11113" cy="7327"/>
            </a:xfrm>
            <a:custGeom>
              <a:avLst/>
              <a:gdLst>
                <a:gd name="T0" fmla="*/ 0 w 37"/>
                <a:gd name="T1" fmla="*/ 0 h 25"/>
                <a:gd name="T2" fmla="*/ 0 w 37"/>
                <a:gd name="T3" fmla="*/ 0 h 25"/>
                <a:gd name="T4" fmla="*/ 0 w 37"/>
                <a:gd name="T5" fmla="*/ 0 h 25"/>
                <a:gd name="T6" fmla="*/ 0 w 37"/>
                <a:gd name="T7" fmla="*/ 0 h 25"/>
                <a:gd name="T8" fmla="*/ 0 w 37"/>
                <a:gd name="T9" fmla="*/ 0 h 25"/>
                <a:gd name="T10" fmla="*/ 0 w 37"/>
                <a:gd name="T11" fmla="*/ 0 h 25"/>
                <a:gd name="T12" fmla="*/ 0 w 37"/>
                <a:gd name="T13" fmla="*/ 0 h 25"/>
                <a:gd name="T14" fmla="*/ 0 w 37"/>
                <a:gd name="T15" fmla="*/ 0 h 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25">
                  <a:moveTo>
                    <a:pt x="37" y="0"/>
                  </a:moveTo>
                  <a:lnTo>
                    <a:pt x="26" y="7"/>
                  </a:lnTo>
                  <a:lnTo>
                    <a:pt x="16" y="10"/>
                  </a:lnTo>
                  <a:lnTo>
                    <a:pt x="6" y="16"/>
                  </a:lnTo>
                  <a:lnTo>
                    <a:pt x="0" y="25"/>
                  </a:lnTo>
                  <a:lnTo>
                    <a:pt x="9" y="22"/>
                  </a:lnTo>
                  <a:lnTo>
                    <a:pt x="26" y="17"/>
                  </a:lnTo>
                  <a:lnTo>
                    <a:pt x="3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82" name="Freeform 174"/>
            <p:cNvSpPr>
              <a:spLocks/>
            </p:cNvSpPr>
            <p:nvPr/>
          </p:nvSpPr>
          <p:spPr bwMode="auto">
            <a:xfrm>
              <a:off x="439187" y="2099298"/>
              <a:ext cx="3175" cy="4396"/>
            </a:xfrm>
            <a:custGeom>
              <a:avLst/>
              <a:gdLst>
                <a:gd name="T0" fmla="*/ 0 w 9"/>
                <a:gd name="T1" fmla="*/ 0 h 16"/>
                <a:gd name="T2" fmla="*/ 0 w 9"/>
                <a:gd name="T3" fmla="*/ 0 h 16"/>
                <a:gd name="T4" fmla="*/ 0 w 9"/>
                <a:gd name="T5" fmla="*/ 0 h 16"/>
                <a:gd name="T6" fmla="*/ 0 w 9"/>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16">
                  <a:moveTo>
                    <a:pt x="9" y="0"/>
                  </a:moveTo>
                  <a:lnTo>
                    <a:pt x="0" y="0"/>
                  </a:lnTo>
                  <a:lnTo>
                    <a:pt x="0" y="16"/>
                  </a:lnTo>
                  <a:lnTo>
                    <a:pt x="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83" name="Freeform 175"/>
            <p:cNvSpPr>
              <a:spLocks/>
            </p:cNvSpPr>
            <p:nvPr/>
          </p:nvSpPr>
          <p:spPr bwMode="auto">
            <a:xfrm>
              <a:off x="393149" y="2137398"/>
              <a:ext cx="98425" cy="225669"/>
            </a:xfrm>
            <a:custGeom>
              <a:avLst/>
              <a:gdLst>
                <a:gd name="T0" fmla="*/ 0 w 309"/>
                <a:gd name="T1" fmla="*/ 0 h 772"/>
                <a:gd name="T2" fmla="*/ 0 w 309"/>
                <a:gd name="T3" fmla="*/ 0 h 772"/>
                <a:gd name="T4" fmla="*/ 0 w 309"/>
                <a:gd name="T5" fmla="*/ 0 h 772"/>
                <a:gd name="T6" fmla="*/ 0 w 309"/>
                <a:gd name="T7" fmla="*/ 0 h 772"/>
                <a:gd name="T8" fmla="*/ 0 w 309"/>
                <a:gd name="T9" fmla="*/ 0 h 772"/>
                <a:gd name="T10" fmla="*/ 0 w 309"/>
                <a:gd name="T11" fmla="*/ 0 h 772"/>
                <a:gd name="T12" fmla="*/ 0 w 309"/>
                <a:gd name="T13" fmla="*/ 0 h 772"/>
                <a:gd name="T14" fmla="*/ 0 w 309"/>
                <a:gd name="T15" fmla="*/ 0 h 772"/>
                <a:gd name="T16" fmla="*/ 0 w 309"/>
                <a:gd name="T17" fmla="*/ 0 h 772"/>
                <a:gd name="T18" fmla="*/ 0 w 309"/>
                <a:gd name="T19" fmla="*/ 0 h 7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772">
                  <a:moveTo>
                    <a:pt x="46" y="0"/>
                  </a:moveTo>
                  <a:lnTo>
                    <a:pt x="75" y="32"/>
                  </a:lnTo>
                  <a:lnTo>
                    <a:pt x="84" y="78"/>
                  </a:lnTo>
                  <a:lnTo>
                    <a:pt x="127" y="122"/>
                  </a:lnTo>
                  <a:lnTo>
                    <a:pt x="218" y="330"/>
                  </a:lnTo>
                  <a:lnTo>
                    <a:pt x="269" y="519"/>
                  </a:lnTo>
                  <a:lnTo>
                    <a:pt x="309" y="772"/>
                  </a:lnTo>
                  <a:lnTo>
                    <a:pt x="182" y="659"/>
                  </a:lnTo>
                  <a:lnTo>
                    <a:pt x="0" y="100"/>
                  </a:lnTo>
                  <a:lnTo>
                    <a:pt x="46" y="0"/>
                  </a:lnTo>
                  <a:close/>
                </a:path>
              </a:pathLst>
            </a:custGeom>
            <a:solidFill>
              <a:srgbClr val="40000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4984" name="Freeform 176"/>
            <p:cNvSpPr>
              <a:spLocks/>
            </p:cNvSpPr>
            <p:nvPr/>
          </p:nvSpPr>
          <p:spPr bwMode="auto">
            <a:xfrm>
              <a:off x="237574" y="2093437"/>
              <a:ext cx="363538" cy="376604"/>
            </a:xfrm>
            <a:custGeom>
              <a:avLst/>
              <a:gdLst>
                <a:gd name="T0" fmla="*/ 0 w 1147"/>
                <a:gd name="T1" fmla="*/ 0 h 1285"/>
                <a:gd name="T2" fmla="*/ 0 w 1147"/>
                <a:gd name="T3" fmla="*/ 0 h 1285"/>
                <a:gd name="T4" fmla="*/ 0 w 1147"/>
                <a:gd name="T5" fmla="*/ 0 h 1285"/>
                <a:gd name="T6" fmla="*/ 0 w 1147"/>
                <a:gd name="T7" fmla="*/ 0 h 1285"/>
                <a:gd name="T8" fmla="*/ 0 w 1147"/>
                <a:gd name="T9" fmla="*/ 0 h 1285"/>
                <a:gd name="T10" fmla="*/ 0 w 1147"/>
                <a:gd name="T11" fmla="*/ 0 h 1285"/>
                <a:gd name="T12" fmla="*/ 0 w 1147"/>
                <a:gd name="T13" fmla="*/ 0 h 1285"/>
                <a:gd name="T14" fmla="*/ 0 w 1147"/>
                <a:gd name="T15" fmla="*/ 0 h 1285"/>
                <a:gd name="T16" fmla="*/ 0 w 1147"/>
                <a:gd name="T17" fmla="*/ 0 h 1285"/>
                <a:gd name="T18" fmla="*/ 0 w 1147"/>
                <a:gd name="T19" fmla="*/ 0 h 1285"/>
                <a:gd name="T20" fmla="*/ 0 w 1147"/>
                <a:gd name="T21" fmla="*/ 0 h 1285"/>
                <a:gd name="T22" fmla="*/ 0 w 1147"/>
                <a:gd name="T23" fmla="*/ 0 h 1285"/>
                <a:gd name="T24" fmla="*/ 0 w 1147"/>
                <a:gd name="T25" fmla="*/ 0 h 1285"/>
                <a:gd name="T26" fmla="*/ 0 w 1147"/>
                <a:gd name="T27" fmla="*/ 0 h 1285"/>
                <a:gd name="T28" fmla="*/ 0 w 1147"/>
                <a:gd name="T29" fmla="*/ 0 h 1285"/>
                <a:gd name="T30" fmla="*/ 0 w 1147"/>
                <a:gd name="T31" fmla="*/ 0 h 1285"/>
                <a:gd name="T32" fmla="*/ 0 w 1147"/>
                <a:gd name="T33" fmla="*/ 0 h 1285"/>
                <a:gd name="T34" fmla="*/ 0 w 1147"/>
                <a:gd name="T35" fmla="*/ 0 h 1285"/>
                <a:gd name="T36" fmla="*/ 0 w 1147"/>
                <a:gd name="T37" fmla="*/ 0 h 1285"/>
                <a:gd name="T38" fmla="*/ 0 w 1147"/>
                <a:gd name="T39" fmla="*/ 0 h 1285"/>
                <a:gd name="T40" fmla="*/ 0 w 1147"/>
                <a:gd name="T41" fmla="*/ 0 h 1285"/>
                <a:gd name="T42" fmla="*/ 0 w 1147"/>
                <a:gd name="T43" fmla="*/ 0 h 1285"/>
                <a:gd name="T44" fmla="*/ 0 w 1147"/>
                <a:gd name="T45" fmla="*/ 0 h 1285"/>
                <a:gd name="T46" fmla="*/ 0 w 1147"/>
                <a:gd name="T47" fmla="*/ 0 h 1285"/>
                <a:gd name="T48" fmla="*/ 0 w 1147"/>
                <a:gd name="T49" fmla="*/ 0 h 1285"/>
                <a:gd name="T50" fmla="*/ 0 w 1147"/>
                <a:gd name="T51" fmla="*/ 0 h 1285"/>
                <a:gd name="T52" fmla="*/ 0 w 1147"/>
                <a:gd name="T53" fmla="*/ 0 h 1285"/>
                <a:gd name="T54" fmla="*/ 0 w 1147"/>
                <a:gd name="T55" fmla="*/ 0 h 1285"/>
                <a:gd name="T56" fmla="*/ 0 w 1147"/>
                <a:gd name="T57" fmla="*/ 0 h 1285"/>
                <a:gd name="T58" fmla="*/ 0 w 1147"/>
                <a:gd name="T59" fmla="*/ 0 h 1285"/>
                <a:gd name="T60" fmla="*/ 0 w 1147"/>
                <a:gd name="T61" fmla="*/ 0 h 1285"/>
                <a:gd name="T62" fmla="*/ 0 w 1147"/>
                <a:gd name="T63" fmla="*/ 0 h 1285"/>
                <a:gd name="T64" fmla="*/ 0 w 1147"/>
                <a:gd name="T65" fmla="*/ 0 h 1285"/>
                <a:gd name="T66" fmla="*/ 0 w 1147"/>
                <a:gd name="T67" fmla="*/ 0 h 1285"/>
                <a:gd name="T68" fmla="*/ 0 w 1147"/>
                <a:gd name="T69" fmla="*/ 0 h 1285"/>
                <a:gd name="T70" fmla="*/ 0 w 1147"/>
                <a:gd name="T71" fmla="*/ 0 h 1285"/>
                <a:gd name="T72" fmla="*/ 0 w 1147"/>
                <a:gd name="T73" fmla="*/ 0 h 1285"/>
                <a:gd name="T74" fmla="*/ 0 w 1147"/>
                <a:gd name="T75" fmla="*/ 0 h 1285"/>
                <a:gd name="T76" fmla="*/ 0 w 1147"/>
                <a:gd name="T77" fmla="*/ 0 h 1285"/>
                <a:gd name="T78" fmla="*/ 0 w 1147"/>
                <a:gd name="T79" fmla="*/ 0 h 1285"/>
                <a:gd name="T80" fmla="*/ 0 w 1147"/>
                <a:gd name="T81" fmla="*/ 0 h 1285"/>
                <a:gd name="T82" fmla="*/ 0 w 1147"/>
                <a:gd name="T83" fmla="*/ 0 h 1285"/>
                <a:gd name="T84" fmla="*/ 0 w 1147"/>
                <a:gd name="T85" fmla="*/ 0 h 1285"/>
                <a:gd name="T86" fmla="*/ 0 w 1147"/>
                <a:gd name="T87" fmla="*/ 0 h 1285"/>
                <a:gd name="T88" fmla="*/ 0 w 1147"/>
                <a:gd name="T89" fmla="*/ 0 h 1285"/>
                <a:gd name="T90" fmla="*/ 0 w 1147"/>
                <a:gd name="T91" fmla="*/ 0 h 128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147" h="1285">
                  <a:moveTo>
                    <a:pt x="212" y="67"/>
                  </a:moveTo>
                  <a:lnTo>
                    <a:pt x="247" y="0"/>
                  </a:lnTo>
                  <a:lnTo>
                    <a:pt x="528" y="116"/>
                  </a:lnTo>
                  <a:lnTo>
                    <a:pt x="541" y="206"/>
                  </a:lnTo>
                  <a:lnTo>
                    <a:pt x="563" y="238"/>
                  </a:lnTo>
                  <a:lnTo>
                    <a:pt x="595" y="274"/>
                  </a:lnTo>
                  <a:lnTo>
                    <a:pt x="614" y="339"/>
                  </a:lnTo>
                  <a:lnTo>
                    <a:pt x="676" y="487"/>
                  </a:lnTo>
                  <a:lnTo>
                    <a:pt x="727" y="663"/>
                  </a:lnTo>
                  <a:lnTo>
                    <a:pt x="748" y="780"/>
                  </a:lnTo>
                  <a:lnTo>
                    <a:pt x="974" y="785"/>
                  </a:lnTo>
                  <a:lnTo>
                    <a:pt x="1011" y="807"/>
                  </a:lnTo>
                  <a:lnTo>
                    <a:pt x="1115" y="807"/>
                  </a:lnTo>
                  <a:lnTo>
                    <a:pt x="1143" y="853"/>
                  </a:lnTo>
                  <a:lnTo>
                    <a:pt x="1147" y="907"/>
                  </a:lnTo>
                  <a:lnTo>
                    <a:pt x="1137" y="956"/>
                  </a:lnTo>
                  <a:lnTo>
                    <a:pt x="1042" y="974"/>
                  </a:lnTo>
                  <a:lnTo>
                    <a:pt x="997" y="1041"/>
                  </a:lnTo>
                  <a:lnTo>
                    <a:pt x="907" y="1064"/>
                  </a:lnTo>
                  <a:lnTo>
                    <a:pt x="840" y="1064"/>
                  </a:lnTo>
                  <a:lnTo>
                    <a:pt x="763" y="1079"/>
                  </a:lnTo>
                  <a:lnTo>
                    <a:pt x="759" y="1110"/>
                  </a:lnTo>
                  <a:lnTo>
                    <a:pt x="763" y="1177"/>
                  </a:lnTo>
                  <a:lnTo>
                    <a:pt x="754" y="1223"/>
                  </a:lnTo>
                  <a:lnTo>
                    <a:pt x="713" y="1227"/>
                  </a:lnTo>
                  <a:lnTo>
                    <a:pt x="663" y="1236"/>
                  </a:lnTo>
                  <a:lnTo>
                    <a:pt x="614" y="1282"/>
                  </a:lnTo>
                  <a:lnTo>
                    <a:pt x="554" y="1282"/>
                  </a:lnTo>
                  <a:lnTo>
                    <a:pt x="501" y="1276"/>
                  </a:lnTo>
                  <a:lnTo>
                    <a:pt x="420" y="1250"/>
                  </a:lnTo>
                  <a:lnTo>
                    <a:pt x="330" y="1259"/>
                  </a:lnTo>
                  <a:lnTo>
                    <a:pt x="238" y="1285"/>
                  </a:lnTo>
                  <a:lnTo>
                    <a:pt x="153" y="1267"/>
                  </a:lnTo>
                  <a:lnTo>
                    <a:pt x="95" y="1200"/>
                  </a:lnTo>
                  <a:lnTo>
                    <a:pt x="99" y="1128"/>
                  </a:lnTo>
                  <a:lnTo>
                    <a:pt x="76" y="1038"/>
                  </a:lnTo>
                  <a:lnTo>
                    <a:pt x="64" y="920"/>
                  </a:lnTo>
                  <a:lnTo>
                    <a:pt x="36" y="812"/>
                  </a:lnTo>
                  <a:lnTo>
                    <a:pt x="0" y="650"/>
                  </a:lnTo>
                  <a:lnTo>
                    <a:pt x="4" y="487"/>
                  </a:lnTo>
                  <a:lnTo>
                    <a:pt x="4" y="342"/>
                  </a:lnTo>
                  <a:lnTo>
                    <a:pt x="14" y="243"/>
                  </a:lnTo>
                  <a:lnTo>
                    <a:pt x="36" y="198"/>
                  </a:lnTo>
                  <a:lnTo>
                    <a:pt x="87" y="162"/>
                  </a:lnTo>
                  <a:lnTo>
                    <a:pt x="145" y="102"/>
                  </a:lnTo>
                  <a:lnTo>
                    <a:pt x="212" y="67"/>
                  </a:lnTo>
                  <a:close/>
                </a:path>
              </a:pathLst>
            </a:custGeom>
            <a:solidFill>
              <a:srgbClr val="C0C0C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4985" name="Freeform 177"/>
            <p:cNvSpPr>
              <a:spLocks/>
            </p:cNvSpPr>
            <p:nvPr/>
          </p:nvSpPr>
          <p:spPr bwMode="auto">
            <a:xfrm>
              <a:off x="243924" y="2115418"/>
              <a:ext cx="230188" cy="351693"/>
            </a:xfrm>
            <a:custGeom>
              <a:avLst/>
              <a:gdLst>
                <a:gd name="T0" fmla="*/ 0 w 725"/>
                <a:gd name="T1" fmla="*/ 0 h 1198"/>
                <a:gd name="T2" fmla="*/ 0 w 725"/>
                <a:gd name="T3" fmla="*/ 0 h 1198"/>
                <a:gd name="T4" fmla="*/ 0 w 725"/>
                <a:gd name="T5" fmla="*/ 0 h 1198"/>
                <a:gd name="T6" fmla="*/ 0 w 725"/>
                <a:gd name="T7" fmla="*/ 0 h 1198"/>
                <a:gd name="T8" fmla="*/ 0 w 725"/>
                <a:gd name="T9" fmla="*/ 0 h 1198"/>
                <a:gd name="T10" fmla="*/ 0 w 725"/>
                <a:gd name="T11" fmla="*/ 0 h 1198"/>
                <a:gd name="T12" fmla="*/ 0 w 725"/>
                <a:gd name="T13" fmla="*/ 0 h 1198"/>
                <a:gd name="T14" fmla="*/ 0 w 725"/>
                <a:gd name="T15" fmla="*/ 0 h 1198"/>
                <a:gd name="T16" fmla="*/ 0 w 725"/>
                <a:gd name="T17" fmla="*/ 0 h 1198"/>
                <a:gd name="T18" fmla="*/ 0 w 725"/>
                <a:gd name="T19" fmla="*/ 0 h 1198"/>
                <a:gd name="T20" fmla="*/ 0 w 725"/>
                <a:gd name="T21" fmla="*/ 0 h 1198"/>
                <a:gd name="T22" fmla="*/ 0 w 725"/>
                <a:gd name="T23" fmla="*/ 0 h 1198"/>
                <a:gd name="T24" fmla="*/ 0 w 725"/>
                <a:gd name="T25" fmla="*/ 0 h 1198"/>
                <a:gd name="T26" fmla="*/ 0 w 725"/>
                <a:gd name="T27" fmla="*/ 0 h 1198"/>
                <a:gd name="T28" fmla="*/ 0 w 725"/>
                <a:gd name="T29" fmla="*/ 0 h 1198"/>
                <a:gd name="T30" fmla="*/ 0 w 725"/>
                <a:gd name="T31" fmla="*/ 0 h 1198"/>
                <a:gd name="T32" fmla="*/ 0 w 725"/>
                <a:gd name="T33" fmla="*/ 0 h 1198"/>
                <a:gd name="T34" fmla="*/ 0 w 725"/>
                <a:gd name="T35" fmla="*/ 0 h 1198"/>
                <a:gd name="T36" fmla="*/ 0 w 725"/>
                <a:gd name="T37" fmla="*/ 0 h 1198"/>
                <a:gd name="T38" fmla="*/ 0 w 725"/>
                <a:gd name="T39" fmla="*/ 0 h 1198"/>
                <a:gd name="T40" fmla="*/ 0 w 725"/>
                <a:gd name="T41" fmla="*/ 0 h 1198"/>
                <a:gd name="T42" fmla="*/ 0 w 725"/>
                <a:gd name="T43" fmla="*/ 0 h 1198"/>
                <a:gd name="T44" fmla="*/ 0 w 725"/>
                <a:gd name="T45" fmla="*/ 0 h 1198"/>
                <a:gd name="T46" fmla="*/ 0 w 725"/>
                <a:gd name="T47" fmla="*/ 0 h 1198"/>
                <a:gd name="T48" fmla="*/ 0 w 725"/>
                <a:gd name="T49" fmla="*/ 0 h 1198"/>
                <a:gd name="T50" fmla="*/ 0 w 725"/>
                <a:gd name="T51" fmla="*/ 0 h 1198"/>
                <a:gd name="T52" fmla="*/ 0 w 725"/>
                <a:gd name="T53" fmla="*/ 0 h 1198"/>
                <a:gd name="T54" fmla="*/ 0 w 725"/>
                <a:gd name="T55" fmla="*/ 0 h 1198"/>
                <a:gd name="T56" fmla="*/ 0 w 725"/>
                <a:gd name="T57" fmla="*/ 0 h 1198"/>
                <a:gd name="T58" fmla="*/ 0 w 725"/>
                <a:gd name="T59" fmla="*/ 0 h 1198"/>
                <a:gd name="T60" fmla="*/ 0 w 725"/>
                <a:gd name="T61" fmla="*/ 0 h 1198"/>
                <a:gd name="T62" fmla="*/ 0 w 725"/>
                <a:gd name="T63" fmla="*/ 0 h 1198"/>
                <a:gd name="T64" fmla="*/ 0 w 725"/>
                <a:gd name="T65" fmla="*/ 0 h 1198"/>
                <a:gd name="T66" fmla="*/ 0 w 725"/>
                <a:gd name="T67" fmla="*/ 0 h 1198"/>
                <a:gd name="T68" fmla="*/ 0 w 725"/>
                <a:gd name="T69" fmla="*/ 0 h 1198"/>
                <a:gd name="T70" fmla="*/ 0 w 725"/>
                <a:gd name="T71" fmla="*/ 0 h 1198"/>
                <a:gd name="T72" fmla="*/ 0 w 725"/>
                <a:gd name="T73" fmla="*/ 0 h 1198"/>
                <a:gd name="T74" fmla="*/ 0 w 725"/>
                <a:gd name="T75" fmla="*/ 0 h 1198"/>
                <a:gd name="T76" fmla="*/ 0 w 725"/>
                <a:gd name="T77" fmla="*/ 0 h 119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25" h="1198">
                  <a:moveTo>
                    <a:pt x="725" y="1005"/>
                  </a:moveTo>
                  <a:lnTo>
                    <a:pt x="630" y="990"/>
                  </a:lnTo>
                  <a:lnTo>
                    <a:pt x="549" y="986"/>
                  </a:lnTo>
                  <a:lnTo>
                    <a:pt x="460" y="978"/>
                  </a:lnTo>
                  <a:lnTo>
                    <a:pt x="359" y="963"/>
                  </a:lnTo>
                  <a:lnTo>
                    <a:pt x="314" y="932"/>
                  </a:lnTo>
                  <a:lnTo>
                    <a:pt x="193" y="780"/>
                  </a:lnTo>
                  <a:lnTo>
                    <a:pt x="256" y="825"/>
                  </a:lnTo>
                  <a:lnTo>
                    <a:pt x="297" y="861"/>
                  </a:lnTo>
                  <a:lnTo>
                    <a:pt x="274" y="753"/>
                  </a:lnTo>
                  <a:lnTo>
                    <a:pt x="228" y="712"/>
                  </a:lnTo>
                  <a:lnTo>
                    <a:pt x="162" y="600"/>
                  </a:lnTo>
                  <a:lnTo>
                    <a:pt x="225" y="653"/>
                  </a:lnTo>
                  <a:lnTo>
                    <a:pt x="266" y="668"/>
                  </a:lnTo>
                  <a:lnTo>
                    <a:pt x="256" y="590"/>
                  </a:lnTo>
                  <a:lnTo>
                    <a:pt x="211" y="532"/>
                  </a:lnTo>
                  <a:lnTo>
                    <a:pt x="167" y="487"/>
                  </a:lnTo>
                  <a:lnTo>
                    <a:pt x="121" y="355"/>
                  </a:lnTo>
                  <a:lnTo>
                    <a:pt x="207" y="464"/>
                  </a:lnTo>
                  <a:lnTo>
                    <a:pt x="256" y="504"/>
                  </a:lnTo>
                  <a:lnTo>
                    <a:pt x="261" y="337"/>
                  </a:lnTo>
                  <a:lnTo>
                    <a:pt x="274" y="271"/>
                  </a:lnTo>
                  <a:lnTo>
                    <a:pt x="301" y="240"/>
                  </a:lnTo>
                  <a:lnTo>
                    <a:pt x="341" y="190"/>
                  </a:lnTo>
                  <a:lnTo>
                    <a:pt x="405" y="167"/>
                  </a:lnTo>
                  <a:lnTo>
                    <a:pt x="437" y="153"/>
                  </a:lnTo>
                  <a:lnTo>
                    <a:pt x="347" y="68"/>
                  </a:lnTo>
                  <a:lnTo>
                    <a:pt x="251" y="90"/>
                  </a:lnTo>
                  <a:lnTo>
                    <a:pt x="188" y="127"/>
                  </a:lnTo>
                  <a:lnTo>
                    <a:pt x="167" y="162"/>
                  </a:lnTo>
                  <a:lnTo>
                    <a:pt x="184" y="107"/>
                  </a:lnTo>
                  <a:lnTo>
                    <a:pt x="220" y="90"/>
                  </a:lnTo>
                  <a:lnTo>
                    <a:pt x="278" y="68"/>
                  </a:lnTo>
                  <a:lnTo>
                    <a:pt x="324" y="60"/>
                  </a:lnTo>
                  <a:lnTo>
                    <a:pt x="297" y="45"/>
                  </a:lnTo>
                  <a:lnTo>
                    <a:pt x="251" y="32"/>
                  </a:lnTo>
                  <a:lnTo>
                    <a:pt x="211" y="17"/>
                  </a:lnTo>
                  <a:lnTo>
                    <a:pt x="188" y="0"/>
                  </a:lnTo>
                  <a:lnTo>
                    <a:pt x="136" y="37"/>
                  </a:lnTo>
                  <a:lnTo>
                    <a:pt x="104" y="68"/>
                  </a:lnTo>
                  <a:lnTo>
                    <a:pt x="73" y="107"/>
                  </a:lnTo>
                  <a:lnTo>
                    <a:pt x="27" y="130"/>
                  </a:lnTo>
                  <a:lnTo>
                    <a:pt x="18" y="172"/>
                  </a:lnTo>
                  <a:lnTo>
                    <a:pt x="0" y="240"/>
                  </a:lnTo>
                  <a:lnTo>
                    <a:pt x="0" y="342"/>
                  </a:lnTo>
                  <a:lnTo>
                    <a:pt x="5" y="450"/>
                  </a:lnTo>
                  <a:lnTo>
                    <a:pt x="8" y="573"/>
                  </a:lnTo>
                  <a:lnTo>
                    <a:pt x="31" y="698"/>
                  </a:lnTo>
                  <a:lnTo>
                    <a:pt x="58" y="830"/>
                  </a:lnTo>
                  <a:lnTo>
                    <a:pt x="73" y="941"/>
                  </a:lnTo>
                  <a:lnTo>
                    <a:pt x="95" y="1022"/>
                  </a:lnTo>
                  <a:lnTo>
                    <a:pt x="90" y="1095"/>
                  </a:lnTo>
                  <a:lnTo>
                    <a:pt x="99" y="1135"/>
                  </a:lnTo>
                  <a:lnTo>
                    <a:pt x="131" y="1166"/>
                  </a:lnTo>
                  <a:lnTo>
                    <a:pt x="171" y="1193"/>
                  </a:lnTo>
                  <a:lnTo>
                    <a:pt x="225" y="1198"/>
                  </a:lnTo>
                  <a:lnTo>
                    <a:pt x="251" y="1185"/>
                  </a:lnTo>
                  <a:lnTo>
                    <a:pt x="288" y="1181"/>
                  </a:lnTo>
                  <a:lnTo>
                    <a:pt x="374" y="1163"/>
                  </a:lnTo>
                  <a:lnTo>
                    <a:pt x="337" y="1118"/>
                  </a:lnTo>
                  <a:lnTo>
                    <a:pt x="297" y="1053"/>
                  </a:lnTo>
                  <a:lnTo>
                    <a:pt x="356" y="1099"/>
                  </a:lnTo>
                  <a:lnTo>
                    <a:pt x="401" y="1140"/>
                  </a:lnTo>
                  <a:lnTo>
                    <a:pt x="433" y="1163"/>
                  </a:lnTo>
                  <a:lnTo>
                    <a:pt x="477" y="1185"/>
                  </a:lnTo>
                  <a:lnTo>
                    <a:pt x="527" y="1185"/>
                  </a:lnTo>
                  <a:lnTo>
                    <a:pt x="575" y="1185"/>
                  </a:lnTo>
                  <a:lnTo>
                    <a:pt x="603" y="1172"/>
                  </a:lnTo>
                  <a:lnTo>
                    <a:pt x="616" y="1158"/>
                  </a:lnTo>
                  <a:lnTo>
                    <a:pt x="553" y="1122"/>
                  </a:lnTo>
                  <a:lnTo>
                    <a:pt x="491" y="1063"/>
                  </a:lnTo>
                  <a:lnTo>
                    <a:pt x="472" y="1036"/>
                  </a:lnTo>
                  <a:lnTo>
                    <a:pt x="523" y="1050"/>
                  </a:lnTo>
                  <a:lnTo>
                    <a:pt x="598" y="1108"/>
                  </a:lnTo>
                  <a:lnTo>
                    <a:pt x="630" y="1135"/>
                  </a:lnTo>
                  <a:lnTo>
                    <a:pt x="702" y="1140"/>
                  </a:lnTo>
                  <a:lnTo>
                    <a:pt x="725" y="1126"/>
                  </a:lnTo>
                  <a:lnTo>
                    <a:pt x="725" y="1095"/>
                  </a:lnTo>
                  <a:lnTo>
                    <a:pt x="725" y="100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86" name="Freeform 178"/>
            <p:cNvSpPr>
              <a:spLocks/>
            </p:cNvSpPr>
            <p:nvPr/>
          </p:nvSpPr>
          <p:spPr bwMode="auto">
            <a:xfrm>
              <a:off x="259799" y="2291264"/>
              <a:ext cx="68263" cy="161192"/>
            </a:xfrm>
            <a:custGeom>
              <a:avLst/>
              <a:gdLst>
                <a:gd name="T0" fmla="*/ 0 w 211"/>
                <a:gd name="T1" fmla="*/ 0 h 553"/>
                <a:gd name="T2" fmla="*/ 0 w 211"/>
                <a:gd name="T3" fmla="*/ 0 h 553"/>
                <a:gd name="T4" fmla="*/ 0 w 211"/>
                <a:gd name="T5" fmla="*/ 0 h 553"/>
                <a:gd name="T6" fmla="*/ 0 w 211"/>
                <a:gd name="T7" fmla="*/ 0 h 553"/>
                <a:gd name="T8" fmla="*/ 0 w 211"/>
                <a:gd name="T9" fmla="*/ 0 h 553"/>
                <a:gd name="T10" fmla="*/ 0 w 211"/>
                <a:gd name="T11" fmla="*/ 0 h 553"/>
                <a:gd name="T12" fmla="*/ 0 w 211"/>
                <a:gd name="T13" fmla="*/ 0 h 553"/>
                <a:gd name="T14" fmla="*/ 0 w 211"/>
                <a:gd name="T15" fmla="*/ 0 h 553"/>
                <a:gd name="T16" fmla="*/ 0 w 211"/>
                <a:gd name="T17" fmla="*/ 0 h 553"/>
                <a:gd name="T18" fmla="*/ 0 w 211"/>
                <a:gd name="T19" fmla="*/ 0 h 553"/>
                <a:gd name="T20" fmla="*/ 0 w 211"/>
                <a:gd name="T21" fmla="*/ 0 h 553"/>
                <a:gd name="T22" fmla="*/ 0 w 211"/>
                <a:gd name="T23" fmla="*/ 0 h 553"/>
                <a:gd name="T24" fmla="*/ 0 w 211"/>
                <a:gd name="T25" fmla="*/ 0 h 553"/>
                <a:gd name="T26" fmla="*/ 0 w 211"/>
                <a:gd name="T27" fmla="*/ 0 h 5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1" h="553">
                  <a:moveTo>
                    <a:pt x="211" y="553"/>
                  </a:moveTo>
                  <a:lnTo>
                    <a:pt x="173" y="535"/>
                  </a:lnTo>
                  <a:lnTo>
                    <a:pt x="134" y="490"/>
                  </a:lnTo>
                  <a:lnTo>
                    <a:pt x="99" y="410"/>
                  </a:lnTo>
                  <a:lnTo>
                    <a:pt x="81" y="342"/>
                  </a:lnTo>
                  <a:lnTo>
                    <a:pt x="53" y="265"/>
                  </a:lnTo>
                  <a:lnTo>
                    <a:pt x="41" y="192"/>
                  </a:lnTo>
                  <a:lnTo>
                    <a:pt x="19" y="81"/>
                  </a:lnTo>
                  <a:lnTo>
                    <a:pt x="0" y="0"/>
                  </a:lnTo>
                  <a:lnTo>
                    <a:pt x="45" y="162"/>
                  </a:lnTo>
                  <a:lnTo>
                    <a:pt x="81" y="287"/>
                  </a:lnTo>
                  <a:lnTo>
                    <a:pt x="121" y="373"/>
                  </a:lnTo>
                  <a:lnTo>
                    <a:pt x="183" y="463"/>
                  </a:lnTo>
                  <a:lnTo>
                    <a:pt x="211" y="55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87" name="Freeform 179"/>
            <p:cNvSpPr>
              <a:spLocks/>
            </p:cNvSpPr>
            <p:nvPr/>
          </p:nvSpPr>
          <p:spPr bwMode="auto">
            <a:xfrm>
              <a:off x="329649" y="2159379"/>
              <a:ext cx="265113" cy="244719"/>
            </a:xfrm>
            <a:custGeom>
              <a:avLst/>
              <a:gdLst>
                <a:gd name="T0" fmla="*/ 0 w 838"/>
                <a:gd name="T1" fmla="*/ 0 h 832"/>
                <a:gd name="T2" fmla="*/ 0 w 838"/>
                <a:gd name="T3" fmla="*/ 0 h 832"/>
                <a:gd name="T4" fmla="*/ 0 w 838"/>
                <a:gd name="T5" fmla="*/ 0 h 832"/>
                <a:gd name="T6" fmla="*/ 0 w 838"/>
                <a:gd name="T7" fmla="*/ 0 h 832"/>
                <a:gd name="T8" fmla="*/ 0 w 838"/>
                <a:gd name="T9" fmla="*/ 0 h 832"/>
                <a:gd name="T10" fmla="*/ 0 w 838"/>
                <a:gd name="T11" fmla="*/ 0 h 832"/>
                <a:gd name="T12" fmla="*/ 0 w 838"/>
                <a:gd name="T13" fmla="*/ 0 h 832"/>
                <a:gd name="T14" fmla="*/ 0 w 838"/>
                <a:gd name="T15" fmla="*/ 0 h 832"/>
                <a:gd name="T16" fmla="*/ 0 w 838"/>
                <a:gd name="T17" fmla="*/ 0 h 832"/>
                <a:gd name="T18" fmla="*/ 0 w 838"/>
                <a:gd name="T19" fmla="*/ 0 h 832"/>
                <a:gd name="T20" fmla="*/ 0 w 838"/>
                <a:gd name="T21" fmla="*/ 0 h 832"/>
                <a:gd name="T22" fmla="*/ 0 w 838"/>
                <a:gd name="T23" fmla="*/ 0 h 832"/>
                <a:gd name="T24" fmla="*/ 0 w 838"/>
                <a:gd name="T25" fmla="*/ 0 h 832"/>
                <a:gd name="T26" fmla="*/ 0 w 838"/>
                <a:gd name="T27" fmla="*/ 0 h 832"/>
                <a:gd name="T28" fmla="*/ 0 w 838"/>
                <a:gd name="T29" fmla="*/ 0 h 832"/>
                <a:gd name="T30" fmla="*/ 0 w 838"/>
                <a:gd name="T31" fmla="*/ 0 h 832"/>
                <a:gd name="T32" fmla="*/ 0 w 838"/>
                <a:gd name="T33" fmla="*/ 0 h 832"/>
                <a:gd name="T34" fmla="*/ 0 w 838"/>
                <a:gd name="T35" fmla="*/ 0 h 832"/>
                <a:gd name="T36" fmla="*/ 0 w 838"/>
                <a:gd name="T37" fmla="*/ 0 h 832"/>
                <a:gd name="T38" fmla="*/ 0 w 838"/>
                <a:gd name="T39" fmla="*/ 0 h 832"/>
                <a:gd name="T40" fmla="*/ 0 w 838"/>
                <a:gd name="T41" fmla="*/ 0 h 832"/>
                <a:gd name="T42" fmla="*/ 0 w 838"/>
                <a:gd name="T43" fmla="*/ 0 h 832"/>
                <a:gd name="T44" fmla="*/ 0 w 838"/>
                <a:gd name="T45" fmla="*/ 0 h 832"/>
                <a:gd name="T46" fmla="*/ 0 w 838"/>
                <a:gd name="T47" fmla="*/ 0 h 832"/>
                <a:gd name="T48" fmla="*/ 0 w 838"/>
                <a:gd name="T49" fmla="*/ 0 h 832"/>
                <a:gd name="T50" fmla="*/ 0 w 838"/>
                <a:gd name="T51" fmla="*/ 0 h 832"/>
                <a:gd name="T52" fmla="*/ 0 w 838"/>
                <a:gd name="T53" fmla="*/ 0 h 832"/>
                <a:gd name="T54" fmla="*/ 0 w 838"/>
                <a:gd name="T55" fmla="*/ 0 h 832"/>
                <a:gd name="T56" fmla="*/ 0 w 838"/>
                <a:gd name="T57" fmla="*/ 0 h 832"/>
                <a:gd name="T58" fmla="*/ 0 w 838"/>
                <a:gd name="T59" fmla="*/ 0 h 832"/>
                <a:gd name="T60" fmla="*/ 0 w 838"/>
                <a:gd name="T61" fmla="*/ 0 h 832"/>
                <a:gd name="T62" fmla="*/ 0 w 838"/>
                <a:gd name="T63" fmla="*/ 0 h 832"/>
                <a:gd name="T64" fmla="*/ 0 w 838"/>
                <a:gd name="T65" fmla="*/ 0 h 832"/>
                <a:gd name="T66" fmla="*/ 0 w 838"/>
                <a:gd name="T67" fmla="*/ 0 h 832"/>
                <a:gd name="T68" fmla="*/ 0 w 838"/>
                <a:gd name="T69" fmla="*/ 0 h 832"/>
                <a:gd name="T70" fmla="*/ 0 w 838"/>
                <a:gd name="T71" fmla="*/ 0 h 832"/>
                <a:gd name="T72" fmla="*/ 0 w 838"/>
                <a:gd name="T73" fmla="*/ 0 h 832"/>
                <a:gd name="T74" fmla="*/ 0 w 838"/>
                <a:gd name="T75" fmla="*/ 0 h 832"/>
                <a:gd name="T76" fmla="*/ 0 w 838"/>
                <a:gd name="T77" fmla="*/ 0 h 832"/>
                <a:gd name="T78" fmla="*/ 0 w 838"/>
                <a:gd name="T79" fmla="*/ 0 h 832"/>
                <a:gd name="T80" fmla="*/ 0 w 838"/>
                <a:gd name="T81" fmla="*/ 0 h 832"/>
                <a:gd name="T82" fmla="*/ 0 w 838"/>
                <a:gd name="T83" fmla="*/ 0 h 832"/>
                <a:gd name="T84" fmla="*/ 0 w 838"/>
                <a:gd name="T85" fmla="*/ 0 h 832"/>
                <a:gd name="T86" fmla="*/ 0 w 838"/>
                <a:gd name="T87" fmla="*/ 0 h 832"/>
                <a:gd name="T88" fmla="*/ 0 w 838"/>
                <a:gd name="T89" fmla="*/ 0 h 832"/>
                <a:gd name="T90" fmla="*/ 0 w 838"/>
                <a:gd name="T91" fmla="*/ 0 h 832"/>
                <a:gd name="T92" fmla="*/ 0 w 838"/>
                <a:gd name="T93" fmla="*/ 0 h 832"/>
                <a:gd name="T94" fmla="*/ 0 w 838"/>
                <a:gd name="T95" fmla="*/ 0 h 832"/>
                <a:gd name="T96" fmla="*/ 0 w 838"/>
                <a:gd name="T97" fmla="*/ 0 h 832"/>
                <a:gd name="T98" fmla="*/ 0 w 838"/>
                <a:gd name="T99" fmla="*/ 0 h 832"/>
                <a:gd name="T100" fmla="*/ 0 w 838"/>
                <a:gd name="T101" fmla="*/ 0 h 832"/>
                <a:gd name="T102" fmla="*/ 0 w 838"/>
                <a:gd name="T103" fmla="*/ 0 h 832"/>
                <a:gd name="T104" fmla="*/ 0 w 838"/>
                <a:gd name="T105" fmla="*/ 0 h 832"/>
                <a:gd name="T106" fmla="*/ 0 w 838"/>
                <a:gd name="T107" fmla="*/ 0 h 832"/>
                <a:gd name="T108" fmla="*/ 0 w 838"/>
                <a:gd name="T109" fmla="*/ 0 h 832"/>
                <a:gd name="T110" fmla="*/ 0 w 838"/>
                <a:gd name="T111" fmla="*/ 0 h 8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38" h="832">
                  <a:moveTo>
                    <a:pt x="155" y="0"/>
                  </a:moveTo>
                  <a:lnTo>
                    <a:pt x="253" y="30"/>
                  </a:lnTo>
                  <a:lnTo>
                    <a:pt x="298" y="70"/>
                  </a:lnTo>
                  <a:lnTo>
                    <a:pt x="326" y="153"/>
                  </a:lnTo>
                  <a:lnTo>
                    <a:pt x="326" y="228"/>
                  </a:lnTo>
                  <a:lnTo>
                    <a:pt x="311" y="272"/>
                  </a:lnTo>
                  <a:lnTo>
                    <a:pt x="320" y="350"/>
                  </a:lnTo>
                  <a:lnTo>
                    <a:pt x="320" y="408"/>
                  </a:lnTo>
                  <a:lnTo>
                    <a:pt x="306" y="423"/>
                  </a:lnTo>
                  <a:lnTo>
                    <a:pt x="320" y="445"/>
                  </a:lnTo>
                  <a:lnTo>
                    <a:pt x="329" y="467"/>
                  </a:lnTo>
                  <a:lnTo>
                    <a:pt x="311" y="490"/>
                  </a:lnTo>
                  <a:lnTo>
                    <a:pt x="311" y="513"/>
                  </a:lnTo>
                  <a:lnTo>
                    <a:pt x="347" y="521"/>
                  </a:lnTo>
                  <a:lnTo>
                    <a:pt x="343" y="544"/>
                  </a:lnTo>
                  <a:lnTo>
                    <a:pt x="378" y="557"/>
                  </a:lnTo>
                  <a:lnTo>
                    <a:pt x="411" y="548"/>
                  </a:lnTo>
                  <a:lnTo>
                    <a:pt x="433" y="557"/>
                  </a:lnTo>
                  <a:lnTo>
                    <a:pt x="532" y="571"/>
                  </a:lnTo>
                  <a:lnTo>
                    <a:pt x="622" y="567"/>
                  </a:lnTo>
                  <a:lnTo>
                    <a:pt x="679" y="571"/>
                  </a:lnTo>
                  <a:lnTo>
                    <a:pt x="717" y="594"/>
                  </a:lnTo>
                  <a:lnTo>
                    <a:pt x="807" y="594"/>
                  </a:lnTo>
                  <a:lnTo>
                    <a:pt x="838" y="625"/>
                  </a:lnTo>
                  <a:lnTo>
                    <a:pt x="838" y="660"/>
                  </a:lnTo>
                  <a:lnTo>
                    <a:pt x="833" y="719"/>
                  </a:lnTo>
                  <a:lnTo>
                    <a:pt x="762" y="738"/>
                  </a:lnTo>
                  <a:lnTo>
                    <a:pt x="762" y="700"/>
                  </a:lnTo>
                  <a:lnTo>
                    <a:pt x="757" y="669"/>
                  </a:lnTo>
                  <a:lnTo>
                    <a:pt x="743" y="656"/>
                  </a:lnTo>
                  <a:lnTo>
                    <a:pt x="739" y="692"/>
                  </a:lnTo>
                  <a:lnTo>
                    <a:pt x="734" y="738"/>
                  </a:lnTo>
                  <a:lnTo>
                    <a:pt x="717" y="765"/>
                  </a:lnTo>
                  <a:lnTo>
                    <a:pt x="685" y="800"/>
                  </a:lnTo>
                  <a:lnTo>
                    <a:pt x="610" y="818"/>
                  </a:lnTo>
                  <a:lnTo>
                    <a:pt x="550" y="828"/>
                  </a:lnTo>
                  <a:lnTo>
                    <a:pt x="482" y="832"/>
                  </a:lnTo>
                  <a:lnTo>
                    <a:pt x="569" y="782"/>
                  </a:lnTo>
                  <a:lnTo>
                    <a:pt x="627" y="738"/>
                  </a:lnTo>
                  <a:lnTo>
                    <a:pt x="639" y="700"/>
                  </a:lnTo>
                  <a:lnTo>
                    <a:pt x="631" y="669"/>
                  </a:lnTo>
                  <a:lnTo>
                    <a:pt x="582" y="665"/>
                  </a:lnTo>
                  <a:lnTo>
                    <a:pt x="564" y="700"/>
                  </a:lnTo>
                  <a:lnTo>
                    <a:pt x="550" y="742"/>
                  </a:lnTo>
                  <a:lnTo>
                    <a:pt x="505" y="787"/>
                  </a:lnTo>
                  <a:lnTo>
                    <a:pt x="456" y="823"/>
                  </a:lnTo>
                  <a:lnTo>
                    <a:pt x="406" y="828"/>
                  </a:lnTo>
                  <a:lnTo>
                    <a:pt x="329" y="823"/>
                  </a:lnTo>
                  <a:lnTo>
                    <a:pt x="411" y="759"/>
                  </a:lnTo>
                  <a:lnTo>
                    <a:pt x="469" y="727"/>
                  </a:lnTo>
                  <a:lnTo>
                    <a:pt x="514" y="692"/>
                  </a:lnTo>
                  <a:lnTo>
                    <a:pt x="528" y="665"/>
                  </a:lnTo>
                  <a:lnTo>
                    <a:pt x="524" y="637"/>
                  </a:lnTo>
                  <a:lnTo>
                    <a:pt x="497" y="633"/>
                  </a:lnTo>
                  <a:lnTo>
                    <a:pt x="465" y="660"/>
                  </a:lnTo>
                  <a:lnTo>
                    <a:pt x="447" y="697"/>
                  </a:lnTo>
                  <a:lnTo>
                    <a:pt x="406" y="742"/>
                  </a:lnTo>
                  <a:lnTo>
                    <a:pt x="356" y="765"/>
                  </a:lnTo>
                  <a:lnTo>
                    <a:pt x="320" y="787"/>
                  </a:lnTo>
                  <a:lnTo>
                    <a:pt x="280" y="805"/>
                  </a:lnTo>
                  <a:lnTo>
                    <a:pt x="234" y="813"/>
                  </a:lnTo>
                  <a:lnTo>
                    <a:pt x="181" y="813"/>
                  </a:lnTo>
                  <a:lnTo>
                    <a:pt x="129" y="804"/>
                  </a:lnTo>
                  <a:lnTo>
                    <a:pt x="244" y="765"/>
                  </a:lnTo>
                  <a:lnTo>
                    <a:pt x="288" y="742"/>
                  </a:lnTo>
                  <a:lnTo>
                    <a:pt x="320" y="700"/>
                  </a:lnTo>
                  <a:lnTo>
                    <a:pt x="326" y="665"/>
                  </a:lnTo>
                  <a:lnTo>
                    <a:pt x="298" y="665"/>
                  </a:lnTo>
                  <a:lnTo>
                    <a:pt x="285" y="697"/>
                  </a:lnTo>
                  <a:lnTo>
                    <a:pt x="262" y="723"/>
                  </a:lnTo>
                  <a:lnTo>
                    <a:pt x="225" y="751"/>
                  </a:lnTo>
                  <a:lnTo>
                    <a:pt x="185" y="779"/>
                  </a:lnTo>
                  <a:lnTo>
                    <a:pt x="132" y="802"/>
                  </a:lnTo>
                  <a:lnTo>
                    <a:pt x="91" y="787"/>
                  </a:lnTo>
                  <a:lnTo>
                    <a:pt x="72" y="765"/>
                  </a:lnTo>
                  <a:lnTo>
                    <a:pt x="42" y="709"/>
                  </a:lnTo>
                  <a:lnTo>
                    <a:pt x="100" y="697"/>
                  </a:lnTo>
                  <a:lnTo>
                    <a:pt x="212" y="683"/>
                  </a:lnTo>
                  <a:lnTo>
                    <a:pt x="280" y="652"/>
                  </a:lnTo>
                  <a:lnTo>
                    <a:pt x="315" y="621"/>
                  </a:lnTo>
                  <a:lnTo>
                    <a:pt x="329" y="585"/>
                  </a:lnTo>
                  <a:lnTo>
                    <a:pt x="334" y="567"/>
                  </a:lnTo>
                  <a:lnTo>
                    <a:pt x="315" y="567"/>
                  </a:lnTo>
                  <a:lnTo>
                    <a:pt x="293" y="594"/>
                  </a:lnTo>
                  <a:lnTo>
                    <a:pt x="257" y="642"/>
                  </a:lnTo>
                  <a:lnTo>
                    <a:pt x="176" y="669"/>
                  </a:lnTo>
                  <a:lnTo>
                    <a:pt x="100" y="693"/>
                  </a:lnTo>
                  <a:lnTo>
                    <a:pt x="42" y="709"/>
                  </a:lnTo>
                  <a:lnTo>
                    <a:pt x="19" y="616"/>
                  </a:lnTo>
                  <a:lnTo>
                    <a:pt x="14" y="548"/>
                  </a:lnTo>
                  <a:lnTo>
                    <a:pt x="14" y="489"/>
                  </a:lnTo>
                  <a:lnTo>
                    <a:pt x="91" y="530"/>
                  </a:lnTo>
                  <a:lnTo>
                    <a:pt x="181" y="548"/>
                  </a:lnTo>
                  <a:lnTo>
                    <a:pt x="253" y="544"/>
                  </a:lnTo>
                  <a:lnTo>
                    <a:pt x="271" y="536"/>
                  </a:lnTo>
                  <a:lnTo>
                    <a:pt x="280" y="513"/>
                  </a:lnTo>
                  <a:lnTo>
                    <a:pt x="239" y="513"/>
                  </a:lnTo>
                  <a:lnTo>
                    <a:pt x="196" y="526"/>
                  </a:lnTo>
                  <a:lnTo>
                    <a:pt x="88" y="530"/>
                  </a:lnTo>
                  <a:lnTo>
                    <a:pt x="14" y="490"/>
                  </a:lnTo>
                  <a:lnTo>
                    <a:pt x="10" y="405"/>
                  </a:lnTo>
                  <a:lnTo>
                    <a:pt x="5" y="345"/>
                  </a:lnTo>
                  <a:lnTo>
                    <a:pt x="0" y="287"/>
                  </a:lnTo>
                  <a:lnTo>
                    <a:pt x="10" y="188"/>
                  </a:lnTo>
                  <a:lnTo>
                    <a:pt x="32" y="153"/>
                  </a:lnTo>
                  <a:lnTo>
                    <a:pt x="100" y="108"/>
                  </a:lnTo>
                  <a:lnTo>
                    <a:pt x="78" y="113"/>
                  </a:lnTo>
                  <a:lnTo>
                    <a:pt x="10" y="143"/>
                  </a:lnTo>
                  <a:lnTo>
                    <a:pt x="37" y="81"/>
                  </a:lnTo>
                  <a:lnTo>
                    <a:pt x="60" y="48"/>
                  </a:lnTo>
                  <a:lnTo>
                    <a:pt x="78" y="26"/>
                  </a:lnTo>
                  <a:lnTo>
                    <a:pt x="15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88" name="Freeform 180"/>
            <p:cNvSpPr>
              <a:spLocks/>
            </p:cNvSpPr>
            <p:nvPr/>
          </p:nvSpPr>
          <p:spPr bwMode="auto">
            <a:xfrm>
              <a:off x="347112" y="2250233"/>
              <a:ext cx="66675" cy="55685"/>
            </a:xfrm>
            <a:custGeom>
              <a:avLst/>
              <a:gdLst>
                <a:gd name="T0" fmla="*/ 0 w 209"/>
                <a:gd name="T1" fmla="*/ 0 h 187"/>
                <a:gd name="T2" fmla="*/ 0 w 209"/>
                <a:gd name="T3" fmla="*/ 0 h 187"/>
                <a:gd name="T4" fmla="*/ 0 w 209"/>
                <a:gd name="T5" fmla="*/ 0 h 187"/>
                <a:gd name="T6" fmla="*/ 0 w 209"/>
                <a:gd name="T7" fmla="*/ 0 h 187"/>
                <a:gd name="T8" fmla="*/ 0 w 209"/>
                <a:gd name="T9" fmla="*/ 0 h 187"/>
                <a:gd name="T10" fmla="*/ 0 w 209"/>
                <a:gd name="T11" fmla="*/ 0 h 187"/>
                <a:gd name="T12" fmla="*/ 0 w 209"/>
                <a:gd name="T13" fmla="*/ 0 h 187"/>
                <a:gd name="T14" fmla="*/ 0 w 209"/>
                <a:gd name="T15" fmla="*/ 0 h 187"/>
                <a:gd name="T16" fmla="*/ 0 w 209"/>
                <a:gd name="T17" fmla="*/ 0 h 187"/>
                <a:gd name="T18" fmla="*/ 0 w 209"/>
                <a:gd name="T19" fmla="*/ 0 h 187"/>
                <a:gd name="T20" fmla="*/ 0 w 209"/>
                <a:gd name="T21" fmla="*/ 0 h 187"/>
                <a:gd name="T22" fmla="*/ 0 w 209"/>
                <a:gd name="T23" fmla="*/ 0 h 187"/>
                <a:gd name="T24" fmla="*/ 0 w 209"/>
                <a:gd name="T25" fmla="*/ 0 h 187"/>
                <a:gd name="T26" fmla="*/ 0 w 209"/>
                <a:gd name="T27" fmla="*/ 0 h 187"/>
                <a:gd name="T28" fmla="*/ 0 w 209"/>
                <a:gd name="T29" fmla="*/ 0 h 187"/>
                <a:gd name="T30" fmla="*/ 0 w 209"/>
                <a:gd name="T31" fmla="*/ 0 h 187"/>
                <a:gd name="T32" fmla="*/ 0 w 209"/>
                <a:gd name="T33" fmla="*/ 0 h 187"/>
                <a:gd name="T34" fmla="*/ 0 w 209"/>
                <a:gd name="T35" fmla="*/ 0 h 187"/>
                <a:gd name="T36" fmla="*/ 0 w 209"/>
                <a:gd name="T37" fmla="*/ 0 h 187"/>
                <a:gd name="T38" fmla="*/ 0 w 209"/>
                <a:gd name="T39" fmla="*/ 0 h 187"/>
                <a:gd name="T40" fmla="*/ 0 w 209"/>
                <a:gd name="T41" fmla="*/ 0 h 187"/>
                <a:gd name="T42" fmla="*/ 0 w 209"/>
                <a:gd name="T43" fmla="*/ 0 h 187"/>
                <a:gd name="T44" fmla="*/ 0 w 209"/>
                <a:gd name="T45" fmla="*/ 0 h 1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09" h="187">
                  <a:moveTo>
                    <a:pt x="209" y="0"/>
                  </a:moveTo>
                  <a:lnTo>
                    <a:pt x="209" y="15"/>
                  </a:lnTo>
                  <a:lnTo>
                    <a:pt x="182" y="51"/>
                  </a:lnTo>
                  <a:lnTo>
                    <a:pt x="157" y="71"/>
                  </a:lnTo>
                  <a:lnTo>
                    <a:pt x="100" y="113"/>
                  </a:lnTo>
                  <a:lnTo>
                    <a:pt x="77" y="130"/>
                  </a:lnTo>
                  <a:lnTo>
                    <a:pt x="25" y="170"/>
                  </a:lnTo>
                  <a:lnTo>
                    <a:pt x="82" y="152"/>
                  </a:lnTo>
                  <a:lnTo>
                    <a:pt x="140" y="135"/>
                  </a:lnTo>
                  <a:lnTo>
                    <a:pt x="198" y="130"/>
                  </a:lnTo>
                  <a:lnTo>
                    <a:pt x="194" y="147"/>
                  </a:lnTo>
                  <a:lnTo>
                    <a:pt x="100" y="164"/>
                  </a:lnTo>
                  <a:lnTo>
                    <a:pt x="52" y="184"/>
                  </a:lnTo>
                  <a:lnTo>
                    <a:pt x="25" y="187"/>
                  </a:lnTo>
                  <a:lnTo>
                    <a:pt x="2" y="180"/>
                  </a:lnTo>
                  <a:lnTo>
                    <a:pt x="0" y="158"/>
                  </a:lnTo>
                  <a:lnTo>
                    <a:pt x="18" y="141"/>
                  </a:lnTo>
                  <a:lnTo>
                    <a:pt x="44" y="116"/>
                  </a:lnTo>
                  <a:lnTo>
                    <a:pt x="75" y="80"/>
                  </a:lnTo>
                  <a:lnTo>
                    <a:pt x="107" y="40"/>
                  </a:lnTo>
                  <a:lnTo>
                    <a:pt x="144" y="12"/>
                  </a:lnTo>
                  <a:lnTo>
                    <a:pt x="184" y="2"/>
                  </a:lnTo>
                  <a:lnTo>
                    <a:pt x="20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89" name="Freeform 181"/>
            <p:cNvSpPr>
              <a:spLocks/>
            </p:cNvSpPr>
            <p:nvPr/>
          </p:nvSpPr>
          <p:spPr bwMode="auto">
            <a:xfrm>
              <a:off x="348699" y="2204806"/>
              <a:ext cx="61913" cy="71804"/>
            </a:xfrm>
            <a:custGeom>
              <a:avLst/>
              <a:gdLst>
                <a:gd name="T0" fmla="*/ 0 w 192"/>
                <a:gd name="T1" fmla="*/ 0 h 246"/>
                <a:gd name="T2" fmla="*/ 0 w 192"/>
                <a:gd name="T3" fmla="*/ 0 h 246"/>
                <a:gd name="T4" fmla="*/ 0 w 192"/>
                <a:gd name="T5" fmla="*/ 0 h 246"/>
                <a:gd name="T6" fmla="*/ 0 w 192"/>
                <a:gd name="T7" fmla="*/ 0 h 246"/>
                <a:gd name="T8" fmla="*/ 0 w 192"/>
                <a:gd name="T9" fmla="*/ 0 h 246"/>
                <a:gd name="T10" fmla="*/ 0 w 192"/>
                <a:gd name="T11" fmla="*/ 0 h 246"/>
                <a:gd name="T12" fmla="*/ 0 w 192"/>
                <a:gd name="T13" fmla="*/ 0 h 246"/>
                <a:gd name="T14" fmla="*/ 0 w 192"/>
                <a:gd name="T15" fmla="*/ 0 h 246"/>
                <a:gd name="T16" fmla="*/ 0 w 192"/>
                <a:gd name="T17" fmla="*/ 0 h 246"/>
                <a:gd name="T18" fmla="*/ 0 w 192"/>
                <a:gd name="T19" fmla="*/ 0 h 246"/>
                <a:gd name="T20" fmla="*/ 0 w 192"/>
                <a:gd name="T21" fmla="*/ 0 h 246"/>
                <a:gd name="T22" fmla="*/ 0 w 192"/>
                <a:gd name="T23" fmla="*/ 0 h 246"/>
                <a:gd name="T24" fmla="*/ 0 w 192"/>
                <a:gd name="T25" fmla="*/ 0 h 246"/>
                <a:gd name="T26" fmla="*/ 0 w 192"/>
                <a:gd name="T27" fmla="*/ 0 h 246"/>
                <a:gd name="T28" fmla="*/ 0 w 192"/>
                <a:gd name="T29" fmla="*/ 0 h 246"/>
                <a:gd name="T30" fmla="*/ 0 w 192"/>
                <a:gd name="T31" fmla="*/ 0 h 246"/>
                <a:gd name="T32" fmla="*/ 0 w 192"/>
                <a:gd name="T33" fmla="*/ 0 h 2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2" h="246">
                  <a:moveTo>
                    <a:pt x="156" y="0"/>
                  </a:moveTo>
                  <a:lnTo>
                    <a:pt x="183" y="4"/>
                  </a:lnTo>
                  <a:lnTo>
                    <a:pt x="192" y="27"/>
                  </a:lnTo>
                  <a:lnTo>
                    <a:pt x="190" y="46"/>
                  </a:lnTo>
                  <a:lnTo>
                    <a:pt x="174" y="71"/>
                  </a:lnTo>
                  <a:lnTo>
                    <a:pt x="152" y="78"/>
                  </a:lnTo>
                  <a:lnTo>
                    <a:pt x="110" y="106"/>
                  </a:lnTo>
                  <a:lnTo>
                    <a:pt x="69" y="140"/>
                  </a:lnTo>
                  <a:lnTo>
                    <a:pt x="41" y="184"/>
                  </a:lnTo>
                  <a:lnTo>
                    <a:pt x="8" y="231"/>
                  </a:lnTo>
                  <a:lnTo>
                    <a:pt x="0" y="246"/>
                  </a:lnTo>
                  <a:lnTo>
                    <a:pt x="8" y="190"/>
                  </a:lnTo>
                  <a:lnTo>
                    <a:pt x="16" y="141"/>
                  </a:lnTo>
                  <a:lnTo>
                    <a:pt x="31" y="99"/>
                  </a:lnTo>
                  <a:lnTo>
                    <a:pt x="57" y="60"/>
                  </a:lnTo>
                  <a:lnTo>
                    <a:pt x="128" y="6"/>
                  </a:lnTo>
                  <a:lnTo>
                    <a:pt x="15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90" name="Freeform 182"/>
            <p:cNvSpPr>
              <a:spLocks/>
            </p:cNvSpPr>
            <p:nvPr/>
          </p:nvSpPr>
          <p:spPr bwMode="auto">
            <a:xfrm>
              <a:off x="356637" y="2133002"/>
              <a:ext cx="65088" cy="42496"/>
            </a:xfrm>
            <a:custGeom>
              <a:avLst/>
              <a:gdLst>
                <a:gd name="T0" fmla="*/ 0 w 204"/>
                <a:gd name="T1" fmla="*/ 0 h 141"/>
                <a:gd name="T2" fmla="*/ 0 w 204"/>
                <a:gd name="T3" fmla="*/ 0 h 141"/>
                <a:gd name="T4" fmla="*/ 0 w 204"/>
                <a:gd name="T5" fmla="*/ 0 h 141"/>
                <a:gd name="T6" fmla="*/ 0 w 204"/>
                <a:gd name="T7" fmla="*/ 0 h 141"/>
                <a:gd name="T8" fmla="*/ 0 w 204"/>
                <a:gd name="T9" fmla="*/ 0 h 141"/>
                <a:gd name="T10" fmla="*/ 0 w 204"/>
                <a:gd name="T11" fmla="*/ 0 h 141"/>
                <a:gd name="T12" fmla="*/ 0 w 204"/>
                <a:gd name="T13" fmla="*/ 0 h 141"/>
                <a:gd name="T14" fmla="*/ 0 w 204"/>
                <a:gd name="T15" fmla="*/ 0 h 141"/>
                <a:gd name="T16" fmla="*/ 0 w 204"/>
                <a:gd name="T17" fmla="*/ 0 h 141"/>
                <a:gd name="T18" fmla="*/ 0 w 204"/>
                <a:gd name="T19" fmla="*/ 0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4" h="141">
                  <a:moveTo>
                    <a:pt x="204" y="141"/>
                  </a:moveTo>
                  <a:lnTo>
                    <a:pt x="169" y="110"/>
                  </a:lnTo>
                  <a:lnTo>
                    <a:pt x="111" y="89"/>
                  </a:lnTo>
                  <a:lnTo>
                    <a:pt x="71" y="78"/>
                  </a:lnTo>
                  <a:lnTo>
                    <a:pt x="0" y="0"/>
                  </a:lnTo>
                  <a:lnTo>
                    <a:pt x="53" y="30"/>
                  </a:lnTo>
                  <a:lnTo>
                    <a:pt x="103" y="51"/>
                  </a:lnTo>
                  <a:lnTo>
                    <a:pt x="138" y="69"/>
                  </a:lnTo>
                  <a:lnTo>
                    <a:pt x="155" y="89"/>
                  </a:lnTo>
                  <a:lnTo>
                    <a:pt x="204" y="14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91" name="Freeform 183"/>
            <p:cNvSpPr>
              <a:spLocks/>
            </p:cNvSpPr>
            <p:nvPr/>
          </p:nvSpPr>
          <p:spPr bwMode="auto">
            <a:xfrm>
              <a:off x="434424" y="2210668"/>
              <a:ext cx="36513" cy="106973"/>
            </a:xfrm>
            <a:custGeom>
              <a:avLst/>
              <a:gdLst>
                <a:gd name="T0" fmla="*/ 0 w 115"/>
                <a:gd name="T1" fmla="*/ 0 h 368"/>
                <a:gd name="T2" fmla="*/ 0 w 115"/>
                <a:gd name="T3" fmla="*/ 0 h 368"/>
                <a:gd name="T4" fmla="*/ 0 w 115"/>
                <a:gd name="T5" fmla="*/ 0 h 368"/>
                <a:gd name="T6" fmla="*/ 0 w 115"/>
                <a:gd name="T7" fmla="*/ 0 h 368"/>
                <a:gd name="T8" fmla="*/ 0 w 115"/>
                <a:gd name="T9" fmla="*/ 0 h 368"/>
                <a:gd name="T10" fmla="*/ 0 w 115"/>
                <a:gd name="T11" fmla="*/ 0 h 368"/>
                <a:gd name="T12" fmla="*/ 0 w 115"/>
                <a:gd name="T13" fmla="*/ 0 h 368"/>
                <a:gd name="T14" fmla="*/ 0 w 115"/>
                <a:gd name="T15" fmla="*/ 0 h 368"/>
                <a:gd name="T16" fmla="*/ 0 w 115"/>
                <a:gd name="T17" fmla="*/ 0 h 368"/>
                <a:gd name="T18" fmla="*/ 0 w 115"/>
                <a:gd name="T19" fmla="*/ 0 h 368"/>
                <a:gd name="T20" fmla="*/ 0 w 115"/>
                <a:gd name="T21" fmla="*/ 0 h 368"/>
                <a:gd name="T22" fmla="*/ 0 w 115"/>
                <a:gd name="T23" fmla="*/ 0 h 368"/>
                <a:gd name="T24" fmla="*/ 0 w 115"/>
                <a:gd name="T25" fmla="*/ 0 h 368"/>
                <a:gd name="T26" fmla="*/ 0 w 115"/>
                <a:gd name="T27" fmla="*/ 0 h 368"/>
                <a:gd name="T28" fmla="*/ 0 w 115"/>
                <a:gd name="T29" fmla="*/ 0 h 368"/>
                <a:gd name="T30" fmla="*/ 0 w 115"/>
                <a:gd name="T31" fmla="*/ 0 h 368"/>
                <a:gd name="T32" fmla="*/ 0 w 115"/>
                <a:gd name="T33" fmla="*/ 0 h 368"/>
                <a:gd name="T34" fmla="*/ 0 w 115"/>
                <a:gd name="T35" fmla="*/ 0 h 368"/>
                <a:gd name="T36" fmla="*/ 0 w 115"/>
                <a:gd name="T37" fmla="*/ 0 h 3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5" h="368">
                  <a:moveTo>
                    <a:pt x="115" y="368"/>
                  </a:moveTo>
                  <a:lnTo>
                    <a:pt x="58" y="368"/>
                  </a:lnTo>
                  <a:lnTo>
                    <a:pt x="40" y="364"/>
                  </a:lnTo>
                  <a:lnTo>
                    <a:pt x="40" y="349"/>
                  </a:lnTo>
                  <a:lnTo>
                    <a:pt x="28" y="336"/>
                  </a:lnTo>
                  <a:lnTo>
                    <a:pt x="9" y="323"/>
                  </a:lnTo>
                  <a:lnTo>
                    <a:pt x="19" y="309"/>
                  </a:lnTo>
                  <a:lnTo>
                    <a:pt x="19" y="291"/>
                  </a:lnTo>
                  <a:lnTo>
                    <a:pt x="5" y="269"/>
                  </a:lnTo>
                  <a:lnTo>
                    <a:pt x="5" y="246"/>
                  </a:lnTo>
                  <a:lnTo>
                    <a:pt x="14" y="219"/>
                  </a:lnTo>
                  <a:lnTo>
                    <a:pt x="14" y="161"/>
                  </a:lnTo>
                  <a:lnTo>
                    <a:pt x="0" y="107"/>
                  </a:lnTo>
                  <a:lnTo>
                    <a:pt x="5" y="67"/>
                  </a:lnTo>
                  <a:lnTo>
                    <a:pt x="5" y="0"/>
                  </a:lnTo>
                  <a:lnTo>
                    <a:pt x="40" y="101"/>
                  </a:lnTo>
                  <a:lnTo>
                    <a:pt x="71" y="197"/>
                  </a:lnTo>
                  <a:lnTo>
                    <a:pt x="93" y="300"/>
                  </a:lnTo>
                  <a:lnTo>
                    <a:pt x="115" y="36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92" name="Freeform 184"/>
            <p:cNvSpPr>
              <a:spLocks/>
            </p:cNvSpPr>
            <p:nvPr/>
          </p:nvSpPr>
          <p:spPr bwMode="auto">
            <a:xfrm>
              <a:off x="350287" y="2326433"/>
              <a:ext cx="65088" cy="20515"/>
            </a:xfrm>
            <a:custGeom>
              <a:avLst/>
              <a:gdLst>
                <a:gd name="T0" fmla="*/ 0 w 206"/>
                <a:gd name="T1" fmla="*/ 0 h 69"/>
                <a:gd name="T2" fmla="*/ 0 w 206"/>
                <a:gd name="T3" fmla="*/ 0 h 69"/>
                <a:gd name="T4" fmla="*/ 0 w 206"/>
                <a:gd name="T5" fmla="*/ 0 h 69"/>
                <a:gd name="T6" fmla="*/ 0 w 206"/>
                <a:gd name="T7" fmla="*/ 0 h 69"/>
                <a:gd name="T8" fmla="*/ 0 w 206"/>
                <a:gd name="T9" fmla="*/ 0 h 69"/>
                <a:gd name="T10" fmla="*/ 0 w 206"/>
                <a:gd name="T11" fmla="*/ 0 h 69"/>
                <a:gd name="T12" fmla="*/ 0 w 206"/>
                <a:gd name="T13" fmla="*/ 0 h 69"/>
                <a:gd name="T14" fmla="*/ 0 w 206"/>
                <a:gd name="T15" fmla="*/ 0 h 69"/>
                <a:gd name="T16" fmla="*/ 0 w 206"/>
                <a:gd name="T17" fmla="*/ 0 h 69"/>
                <a:gd name="T18" fmla="*/ 0 w 206"/>
                <a:gd name="T19" fmla="*/ 0 h 69"/>
                <a:gd name="T20" fmla="*/ 0 w 206"/>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 h="69">
                  <a:moveTo>
                    <a:pt x="42" y="34"/>
                  </a:moveTo>
                  <a:lnTo>
                    <a:pt x="87" y="15"/>
                  </a:lnTo>
                  <a:lnTo>
                    <a:pt x="129" y="3"/>
                  </a:lnTo>
                  <a:lnTo>
                    <a:pt x="184" y="0"/>
                  </a:lnTo>
                  <a:lnTo>
                    <a:pt x="206" y="4"/>
                  </a:lnTo>
                  <a:lnTo>
                    <a:pt x="196" y="26"/>
                  </a:lnTo>
                  <a:lnTo>
                    <a:pt x="174" y="43"/>
                  </a:lnTo>
                  <a:lnTo>
                    <a:pt x="126" y="57"/>
                  </a:lnTo>
                  <a:lnTo>
                    <a:pt x="50" y="69"/>
                  </a:lnTo>
                  <a:lnTo>
                    <a:pt x="0" y="65"/>
                  </a:lnTo>
                  <a:lnTo>
                    <a:pt x="42" y="3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93" name="Freeform 185"/>
            <p:cNvSpPr>
              <a:spLocks/>
            </p:cNvSpPr>
            <p:nvPr/>
          </p:nvSpPr>
          <p:spPr bwMode="auto">
            <a:xfrm>
              <a:off x="431249" y="2336691"/>
              <a:ext cx="39688" cy="45427"/>
            </a:xfrm>
            <a:custGeom>
              <a:avLst/>
              <a:gdLst>
                <a:gd name="T0" fmla="*/ 0 w 124"/>
                <a:gd name="T1" fmla="*/ 0 h 154"/>
                <a:gd name="T2" fmla="*/ 0 w 124"/>
                <a:gd name="T3" fmla="*/ 0 h 154"/>
                <a:gd name="T4" fmla="*/ 0 w 124"/>
                <a:gd name="T5" fmla="*/ 0 h 154"/>
                <a:gd name="T6" fmla="*/ 0 w 124"/>
                <a:gd name="T7" fmla="*/ 0 h 154"/>
                <a:gd name="T8" fmla="*/ 0 w 124"/>
                <a:gd name="T9" fmla="*/ 0 h 154"/>
                <a:gd name="T10" fmla="*/ 0 w 124"/>
                <a:gd name="T11" fmla="*/ 0 h 154"/>
                <a:gd name="T12" fmla="*/ 0 w 124"/>
                <a:gd name="T13" fmla="*/ 0 h 154"/>
                <a:gd name="T14" fmla="*/ 0 w 124"/>
                <a:gd name="T15" fmla="*/ 0 h 154"/>
                <a:gd name="T16" fmla="*/ 0 w 124"/>
                <a:gd name="T17" fmla="*/ 0 h 154"/>
                <a:gd name="T18" fmla="*/ 0 w 124"/>
                <a:gd name="T19" fmla="*/ 0 h 154"/>
                <a:gd name="T20" fmla="*/ 0 w 124"/>
                <a:gd name="T21" fmla="*/ 0 h 154"/>
                <a:gd name="T22" fmla="*/ 0 w 124"/>
                <a:gd name="T23" fmla="*/ 0 h 154"/>
                <a:gd name="T24" fmla="*/ 0 w 124"/>
                <a:gd name="T25" fmla="*/ 0 h 1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4" h="154">
                  <a:moveTo>
                    <a:pt x="67" y="43"/>
                  </a:moveTo>
                  <a:lnTo>
                    <a:pt x="82" y="9"/>
                  </a:lnTo>
                  <a:lnTo>
                    <a:pt x="106" y="0"/>
                  </a:lnTo>
                  <a:lnTo>
                    <a:pt x="122" y="7"/>
                  </a:lnTo>
                  <a:lnTo>
                    <a:pt x="124" y="25"/>
                  </a:lnTo>
                  <a:lnTo>
                    <a:pt x="114" y="55"/>
                  </a:lnTo>
                  <a:lnTo>
                    <a:pt x="95" y="82"/>
                  </a:lnTo>
                  <a:lnTo>
                    <a:pt x="73" y="108"/>
                  </a:lnTo>
                  <a:lnTo>
                    <a:pt x="45" y="133"/>
                  </a:lnTo>
                  <a:lnTo>
                    <a:pt x="0" y="154"/>
                  </a:lnTo>
                  <a:lnTo>
                    <a:pt x="40" y="110"/>
                  </a:lnTo>
                  <a:lnTo>
                    <a:pt x="53" y="78"/>
                  </a:lnTo>
                  <a:lnTo>
                    <a:pt x="67" y="4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94" name="Freeform 186"/>
            <p:cNvSpPr>
              <a:spLocks/>
            </p:cNvSpPr>
            <p:nvPr/>
          </p:nvSpPr>
          <p:spPr bwMode="auto">
            <a:xfrm>
              <a:off x="310599" y="2097833"/>
              <a:ext cx="95250" cy="54219"/>
            </a:xfrm>
            <a:custGeom>
              <a:avLst/>
              <a:gdLst>
                <a:gd name="T0" fmla="*/ 0 w 298"/>
                <a:gd name="T1" fmla="*/ 0 h 186"/>
                <a:gd name="T2" fmla="*/ 0 w 298"/>
                <a:gd name="T3" fmla="*/ 0 h 186"/>
                <a:gd name="T4" fmla="*/ 0 w 298"/>
                <a:gd name="T5" fmla="*/ 0 h 186"/>
                <a:gd name="T6" fmla="*/ 0 w 298"/>
                <a:gd name="T7" fmla="*/ 0 h 186"/>
                <a:gd name="T8" fmla="*/ 0 w 298"/>
                <a:gd name="T9" fmla="*/ 0 h 186"/>
                <a:gd name="T10" fmla="*/ 0 w 298"/>
                <a:gd name="T11" fmla="*/ 0 h 186"/>
                <a:gd name="T12" fmla="*/ 0 w 298"/>
                <a:gd name="T13" fmla="*/ 0 h 186"/>
                <a:gd name="T14" fmla="*/ 0 w 298"/>
                <a:gd name="T15" fmla="*/ 0 h 186"/>
                <a:gd name="T16" fmla="*/ 0 w 298"/>
                <a:gd name="T17" fmla="*/ 0 h 186"/>
                <a:gd name="T18" fmla="*/ 0 w 298"/>
                <a:gd name="T19" fmla="*/ 0 h 186"/>
                <a:gd name="T20" fmla="*/ 0 w 298"/>
                <a:gd name="T21" fmla="*/ 0 h 186"/>
                <a:gd name="T22" fmla="*/ 0 w 298"/>
                <a:gd name="T23" fmla="*/ 0 h 1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8" h="186">
                  <a:moveTo>
                    <a:pt x="298" y="186"/>
                  </a:moveTo>
                  <a:lnTo>
                    <a:pt x="289" y="109"/>
                  </a:lnTo>
                  <a:lnTo>
                    <a:pt x="226" y="82"/>
                  </a:lnTo>
                  <a:lnTo>
                    <a:pt x="142" y="49"/>
                  </a:lnTo>
                  <a:lnTo>
                    <a:pt x="80" y="25"/>
                  </a:lnTo>
                  <a:lnTo>
                    <a:pt x="23" y="0"/>
                  </a:lnTo>
                  <a:lnTo>
                    <a:pt x="0" y="53"/>
                  </a:lnTo>
                  <a:lnTo>
                    <a:pt x="55" y="84"/>
                  </a:lnTo>
                  <a:lnTo>
                    <a:pt x="119" y="107"/>
                  </a:lnTo>
                  <a:lnTo>
                    <a:pt x="168" y="122"/>
                  </a:lnTo>
                  <a:lnTo>
                    <a:pt x="229" y="154"/>
                  </a:lnTo>
                  <a:lnTo>
                    <a:pt x="298" y="186"/>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15" name="组合 14"/>
          <p:cNvGrpSpPr/>
          <p:nvPr/>
        </p:nvGrpSpPr>
        <p:grpSpPr>
          <a:xfrm>
            <a:off x="204237" y="2352809"/>
            <a:ext cx="195262" cy="244720"/>
            <a:chOff x="204237" y="2352809"/>
            <a:chExt cx="195262" cy="244720"/>
          </a:xfrm>
        </p:grpSpPr>
        <p:sp>
          <p:nvSpPr>
            <p:cNvPr id="244979" name="Freeform 188"/>
            <p:cNvSpPr>
              <a:spLocks/>
            </p:cNvSpPr>
            <p:nvPr/>
          </p:nvSpPr>
          <p:spPr bwMode="auto">
            <a:xfrm>
              <a:off x="204237" y="2352809"/>
              <a:ext cx="195262" cy="244720"/>
            </a:xfrm>
            <a:custGeom>
              <a:avLst/>
              <a:gdLst>
                <a:gd name="T0" fmla="*/ 0 w 617"/>
                <a:gd name="T1" fmla="*/ 0 h 835"/>
                <a:gd name="T2" fmla="*/ 0 w 617"/>
                <a:gd name="T3" fmla="*/ 0 h 835"/>
                <a:gd name="T4" fmla="*/ 0 w 617"/>
                <a:gd name="T5" fmla="*/ 0 h 835"/>
                <a:gd name="T6" fmla="*/ 0 w 617"/>
                <a:gd name="T7" fmla="*/ 0 h 835"/>
                <a:gd name="T8" fmla="*/ 0 w 617"/>
                <a:gd name="T9" fmla="*/ 0 h 835"/>
                <a:gd name="T10" fmla="*/ 0 w 617"/>
                <a:gd name="T11" fmla="*/ 0 h 835"/>
                <a:gd name="T12" fmla="*/ 0 w 617"/>
                <a:gd name="T13" fmla="*/ 0 h 835"/>
                <a:gd name="T14" fmla="*/ 0 w 617"/>
                <a:gd name="T15" fmla="*/ 0 h 835"/>
                <a:gd name="T16" fmla="*/ 0 w 617"/>
                <a:gd name="T17" fmla="*/ 0 h 835"/>
                <a:gd name="T18" fmla="*/ 0 w 617"/>
                <a:gd name="T19" fmla="*/ 0 h 835"/>
                <a:gd name="T20" fmla="*/ 0 w 617"/>
                <a:gd name="T21" fmla="*/ 0 h 835"/>
                <a:gd name="T22" fmla="*/ 0 w 617"/>
                <a:gd name="T23" fmla="*/ 0 h 835"/>
                <a:gd name="T24" fmla="*/ 0 w 617"/>
                <a:gd name="T25" fmla="*/ 0 h 835"/>
                <a:gd name="T26" fmla="*/ 0 w 617"/>
                <a:gd name="T27" fmla="*/ 0 h 835"/>
                <a:gd name="T28" fmla="*/ 0 w 617"/>
                <a:gd name="T29" fmla="*/ 0 h 835"/>
                <a:gd name="T30" fmla="*/ 0 w 617"/>
                <a:gd name="T31" fmla="*/ 0 h 835"/>
                <a:gd name="T32" fmla="*/ 0 w 617"/>
                <a:gd name="T33" fmla="*/ 0 h 835"/>
                <a:gd name="T34" fmla="*/ 0 w 617"/>
                <a:gd name="T35" fmla="*/ 0 h 835"/>
                <a:gd name="T36" fmla="*/ 0 w 617"/>
                <a:gd name="T37" fmla="*/ 0 h 835"/>
                <a:gd name="T38" fmla="*/ 0 w 617"/>
                <a:gd name="T39" fmla="*/ 0 h 835"/>
                <a:gd name="T40" fmla="*/ 0 w 617"/>
                <a:gd name="T41" fmla="*/ 0 h 835"/>
                <a:gd name="T42" fmla="*/ 0 w 617"/>
                <a:gd name="T43" fmla="*/ 0 h 835"/>
                <a:gd name="T44" fmla="*/ 0 w 617"/>
                <a:gd name="T45" fmla="*/ 0 h 835"/>
                <a:gd name="T46" fmla="*/ 0 w 617"/>
                <a:gd name="T47" fmla="*/ 0 h 8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17" h="835">
                  <a:moveTo>
                    <a:pt x="342" y="123"/>
                  </a:moveTo>
                  <a:lnTo>
                    <a:pt x="229" y="113"/>
                  </a:lnTo>
                  <a:lnTo>
                    <a:pt x="160" y="96"/>
                  </a:lnTo>
                  <a:lnTo>
                    <a:pt x="139" y="64"/>
                  </a:lnTo>
                  <a:lnTo>
                    <a:pt x="139" y="38"/>
                  </a:lnTo>
                  <a:lnTo>
                    <a:pt x="121" y="15"/>
                  </a:lnTo>
                  <a:lnTo>
                    <a:pt x="58" y="0"/>
                  </a:lnTo>
                  <a:lnTo>
                    <a:pt x="0" y="5"/>
                  </a:lnTo>
                  <a:lnTo>
                    <a:pt x="70" y="650"/>
                  </a:lnTo>
                  <a:lnTo>
                    <a:pt x="121" y="710"/>
                  </a:lnTo>
                  <a:lnTo>
                    <a:pt x="183" y="768"/>
                  </a:lnTo>
                  <a:lnTo>
                    <a:pt x="273" y="813"/>
                  </a:lnTo>
                  <a:lnTo>
                    <a:pt x="377" y="827"/>
                  </a:lnTo>
                  <a:lnTo>
                    <a:pt x="518" y="835"/>
                  </a:lnTo>
                  <a:lnTo>
                    <a:pt x="599" y="823"/>
                  </a:lnTo>
                  <a:lnTo>
                    <a:pt x="617" y="777"/>
                  </a:lnTo>
                  <a:lnTo>
                    <a:pt x="608" y="718"/>
                  </a:lnTo>
                  <a:lnTo>
                    <a:pt x="550" y="537"/>
                  </a:lnTo>
                  <a:lnTo>
                    <a:pt x="500" y="357"/>
                  </a:lnTo>
                  <a:lnTo>
                    <a:pt x="478" y="221"/>
                  </a:lnTo>
                  <a:lnTo>
                    <a:pt x="478" y="186"/>
                  </a:lnTo>
                  <a:lnTo>
                    <a:pt x="446" y="136"/>
                  </a:lnTo>
                  <a:lnTo>
                    <a:pt x="409" y="123"/>
                  </a:lnTo>
                  <a:lnTo>
                    <a:pt x="342" y="123"/>
                  </a:lnTo>
                  <a:close/>
                </a:path>
              </a:pathLst>
            </a:custGeom>
            <a:solidFill>
              <a:srgbClr val="404040"/>
            </a:solidFill>
            <a:ln w="3175">
              <a:solidFill>
                <a:srgbClr val="000000"/>
              </a:solidFill>
              <a:prstDash val="solid"/>
              <a:round/>
              <a:headEnd/>
              <a:tailEnd/>
            </a:ln>
          </p:spPr>
          <p:txBody>
            <a:bodyPr/>
            <a:lstStyle/>
            <a:p>
              <a:endParaRPr lang="zh-CN" altLang="en-US" sz="1662" b="1">
                <a:solidFill>
                  <a:srgbClr val="000099"/>
                </a:solidFill>
              </a:endParaRPr>
            </a:p>
          </p:txBody>
        </p:sp>
        <p:sp>
          <p:nvSpPr>
            <p:cNvPr id="244980" name="Freeform 189"/>
            <p:cNvSpPr>
              <a:spLocks/>
            </p:cNvSpPr>
            <p:nvPr/>
          </p:nvSpPr>
          <p:spPr bwMode="auto">
            <a:xfrm>
              <a:off x="207412" y="2365998"/>
              <a:ext cx="168275" cy="224205"/>
            </a:xfrm>
            <a:custGeom>
              <a:avLst/>
              <a:gdLst>
                <a:gd name="T0" fmla="*/ 0 w 531"/>
                <a:gd name="T1" fmla="*/ 0 h 766"/>
                <a:gd name="T2" fmla="*/ 0 w 531"/>
                <a:gd name="T3" fmla="*/ 0 h 766"/>
                <a:gd name="T4" fmla="*/ 0 w 531"/>
                <a:gd name="T5" fmla="*/ 0 h 766"/>
                <a:gd name="T6" fmla="*/ 0 w 531"/>
                <a:gd name="T7" fmla="*/ 0 h 766"/>
                <a:gd name="T8" fmla="*/ 0 w 531"/>
                <a:gd name="T9" fmla="*/ 0 h 766"/>
                <a:gd name="T10" fmla="*/ 0 w 531"/>
                <a:gd name="T11" fmla="*/ 0 h 766"/>
                <a:gd name="T12" fmla="*/ 0 w 531"/>
                <a:gd name="T13" fmla="*/ 0 h 766"/>
                <a:gd name="T14" fmla="*/ 0 w 531"/>
                <a:gd name="T15" fmla="*/ 0 h 766"/>
                <a:gd name="T16" fmla="*/ 0 w 531"/>
                <a:gd name="T17" fmla="*/ 0 h 766"/>
                <a:gd name="T18" fmla="*/ 0 w 531"/>
                <a:gd name="T19" fmla="*/ 0 h 766"/>
                <a:gd name="T20" fmla="*/ 0 w 531"/>
                <a:gd name="T21" fmla="*/ 0 h 766"/>
                <a:gd name="T22" fmla="*/ 0 w 531"/>
                <a:gd name="T23" fmla="*/ 0 h 766"/>
                <a:gd name="T24" fmla="*/ 0 w 531"/>
                <a:gd name="T25" fmla="*/ 0 h 766"/>
                <a:gd name="T26" fmla="*/ 0 w 531"/>
                <a:gd name="T27" fmla="*/ 0 h 766"/>
                <a:gd name="T28" fmla="*/ 0 w 531"/>
                <a:gd name="T29" fmla="*/ 0 h 766"/>
                <a:gd name="T30" fmla="*/ 0 w 531"/>
                <a:gd name="T31" fmla="*/ 0 h 766"/>
                <a:gd name="T32" fmla="*/ 0 w 531"/>
                <a:gd name="T33" fmla="*/ 0 h 766"/>
                <a:gd name="T34" fmla="*/ 0 w 531"/>
                <a:gd name="T35" fmla="*/ 0 h 766"/>
                <a:gd name="T36" fmla="*/ 0 w 531"/>
                <a:gd name="T37" fmla="*/ 0 h 766"/>
                <a:gd name="T38" fmla="*/ 0 w 531"/>
                <a:gd name="T39" fmla="*/ 0 h 766"/>
                <a:gd name="T40" fmla="*/ 0 w 531"/>
                <a:gd name="T41" fmla="*/ 0 h 7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31" h="766">
                  <a:moveTo>
                    <a:pt x="347" y="154"/>
                  </a:moveTo>
                  <a:lnTo>
                    <a:pt x="248" y="150"/>
                  </a:lnTo>
                  <a:lnTo>
                    <a:pt x="143" y="131"/>
                  </a:lnTo>
                  <a:lnTo>
                    <a:pt x="81" y="99"/>
                  </a:lnTo>
                  <a:lnTo>
                    <a:pt x="46" y="72"/>
                  </a:lnTo>
                  <a:lnTo>
                    <a:pt x="0" y="0"/>
                  </a:lnTo>
                  <a:lnTo>
                    <a:pt x="67" y="589"/>
                  </a:lnTo>
                  <a:lnTo>
                    <a:pt x="113" y="643"/>
                  </a:lnTo>
                  <a:lnTo>
                    <a:pt x="162" y="694"/>
                  </a:lnTo>
                  <a:lnTo>
                    <a:pt x="225" y="729"/>
                  </a:lnTo>
                  <a:lnTo>
                    <a:pt x="279" y="747"/>
                  </a:lnTo>
                  <a:lnTo>
                    <a:pt x="347" y="756"/>
                  </a:lnTo>
                  <a:lnTo>
                    <a:pt x="409" y="766"/>
                  </a:lnTo>
                  <a:lnTo>
                    <a:pt x="480" y="766"/>
                  </a:lnTo>
                  <a:lnTo>
                    <a:pt x="512" y="756"/>
                  </a:lnTo>
                  <a:lnTo>
                    <a:pt x="531" y="729"/>
                  </a:lnTo>
                  <a:lnTo>
                    <a:pt x="522" y="685"/>
                  </a:lnTo>
                  <a:lnTo>
                    <a:pt x="476" y="581"/>
                  </a:lnTo>
                  <a:lnTo>
                    <a:pt x="399" y="229"/>
                  </a:lnTo>
                  <a:lnTo>
                    <a:pt x="387" y="180"/>
                  </a:lnTo>
                  <a:lnTo>
                    <a:pt x="347" y="15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14" name="组合 13"/>
          <p:cNvGrpSpPr/>
          <p:nvPr/>
        </p:nvGrpSpPr>
        <p:grpSpPr>
          <a:xfrm>
            <a:off x="7906786" y="1860439"/>
            <a:ext cx="709612" cy="457200"/>
            <a:chOff x="7906786" y="1860439"/>
            <a:chExt cx="709612" cy="457200"/>
          </a:xfrm>
        </p:grpSpPr>
        <p:grpSp>
          <p:nvGrpSpPr>
            <p:cNvPr id="244928" name="Group 196"/>
            <p:cNvGrpSpPr>
              <a:grpSpLocks/>
            </p:cNvGrpSpPr>
            <p:nvPr/>
          </p:nvGrpSpPr>
          <p:grpSpPr bwMode="auto">
            <a:xfrm>
              <a:off x="7906786" y="1860439"/>
              <a:ext cx="547687" cy="413238"/>
              <a:chOff x="4993" y="1674"/>
              <a:chExt cx="345" cy="282"/>
            </a:xfrm>
          </p:grpSpPr>
          <p:grpSp>
            <p:nvGrpSpPr>
              <p:cNvPr id="244961" name="Group 197"/>
              <p:cNvGrpSpPr>
                <a:grpSpLocks/>
              </p:cNvGrpSpPr>
              <p:nvPr/>
            </p:nvGrpSpPr>
            <p:grpSpPr bwMode="auto">
              <a:xfrm>
                <a:off x="4993" y="1674"/>
                <a:ext cx="345" cy="282"/>
                <a:chOff x="4993" y="1674"/>
                <a:chExt cx="345" cy="282"/>
              </a:xfrm>
            </p:grpSpPr>
            <p:grpSp>
              <p:nvGrpSpPr>
                <p:cNvPr id="244970" name="Group 198"/>
                <p:cNvGrpSpPr>
                  <a:grpSpLocks/>
                </p:cNvGrpSpPr>
                <p:nvPr/>
              </p:nvGrpSpPr>
              <p:grpSpPr bwMode="auto">
                <a:xfrm>
                  <a:off x="4993" y="1833"/>
                  <a:ext cx="345" cy="123"/>
                  <a:chOff x="4993" y="1833"/>
                  <a:chExt cx="345" cy="123"/>
                </a:xfrm>
              </p:grpSpPr>
              <p:sp>
                <p:nvSpPr>
                  <p:cNvPr id="244976" name="Freeform 199"/>
                  <p:cNvSpPr>
                    <a:spLocks/>
                  </p:cNvSpPr>
                  <p:nvPr/>
                </p:nvSpPr>
                <p:spPr bwMode="auto">
                  <a:xfrm>
                    <a:off x="5140" y="1833"/>
                    <a:ext cx="198" cy="123"/>
                  </a:xfrm>
                  <a:custGeom>
                    <a:avLst/>
                    <a:gdLst>
                      <a:gd name="T0" fmla="*/ 0 w 1188"/>
                      <a:gd name="T1" fmla="*/ 0 h 738"/>
                      <a:gd name="T2" fmla="*/ 0 w 1188"/>
                      <a:gd name="T3" fmla="*/ 0 h 738"/>
                      <a:gd name="T4" fmla="*/ 0 w 1188"/>
                      <a:gd name="T5" fmla="*/ 0 h 738"/>
                      <a:gd name="T6" fmla="*/ 0 w 1188"/>
                      <a:gd name="T7" fmla="*/ 0 h 738"/>
                      <a:gd name="T8" fmla="*/ 0 w 1188"/>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77" name="Freeform 200"/>
                  <p:cNvSpPr>
                    <a:spLocks/>
                  </p:cNvSpPr>
                  <p:nvPr/>
                </p:nvSpPr>
                <p:spPr bwMode="auto">
                  <a:xfrm>
                    <a:off x="4993" y="1862"/>
                    <a:ext cx="147" cy="94"/>
                  </a:xfrm>
                  <a:custGeom>
                    <a:avLst/>
                    <a:gdLst>
                      <a:gd name="T0" fmla="*/ 0 w 882"/>
                      <a:gd name="T1" fmla="*/ 0 h 563"/>
                      <a:gd name="T2" fmla="*/ 0 w 882"/>
                      <a:gd name="T3" fmla="*/ 0 h 563"/>
                      <a:gd name="T4" fmla="*/ 0 w 882"/>
                      <a:gd name="T5" fmla="*/ 0 h 563"/>
                      <a:gd name="T6" fmla="*/ 0 w 882"/>
                      <a:gd name="T7" fmla="*/ 0 h 563"/>
                      <a:gd name="T8" fmla="*/ 0 w 882"/>
                      <a:gd name="T9" fmla="*/ 0 h 5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78" name="Freeform 201"/>
                  <p:cNvSpPr>
                    <a:spLocks/>
                  </p:cNvSpPr>
                  <p:nvPr/>
                </p:nvSpPr>
                <p:spPr bwMode="auto">
                  <a:xfrm>
                    <a:off x="4993" y="1833"/>
                    <a:ext cx="345" cy="38"/>
                  </a:xfrm>
                  <a:custGeom>
                    <a:avLst/>
                    <a:gdLst>
                      <a:gd name="T0" fmla="*/ 0 w 2070"/>
                      <a:gd name="T1" fmla="*/ 0 h 225"/>
                      <a:gd name="T2" fmla="*/ 0 w 2070"/>
                      <a:gd name="T3" fmla="*/ 0 h 225"/>
                      <a:gd name="T4" fmla="*/ 0 w 2070"/>
                      <a:gd name="T5" fmla="*/ 0 h 225"/>
                      <a:gd name="T6" fmla="*/ 0 w 2070"/>
                      <a:gd name="T7" fmla="*/ 0 h 225"/>
                      <a:gd name="T8" fmla="*/ 0 w 2070"/>
                      <a:gd name="T9" fmla="*/ 0 h 2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headEnd/>
                    <a:tailEnd/>
                  </a:ln>
                </p:spPr>
                <p:txBody>
                  <a:bodyPr/>
                  <a:lstStyle/>
                  <a:p>
                    <a:endParaRPr lang="zh-CN" altLang="en-US" sz="1662" b="1">
                      <a:solidFill>
                        <a:srgbClr val="000099"/>
                      </a:solidFill>
                    </a:endParaRPr>
                  </a:p>
                </p:txBody>
              </p:sp>
            </p:grpSp>
            <p:sp>
              <p:nvSpPr>
                <p:cNvPr id="244971" name="Freeform 202"/>
                <p:cNvSpPr>
                  <a:spLocks/>
                </p:cNvSpPr>
                <p:nvPr/>
              </p:nvSpPr>
              <p:spPr bwMode="auto">
                <a:xfrm>
                  <a:off x="5105" y="1823"/>
                  <a:ext cx="126" cy="35"/>
                </a:xfrm>
                <a:custGeom>
                  <a:avLst/>
                  <a:gdLst>
                    <a:gd name="T0" fmla="*/ 0 w 751"/>
                    <a:gd name="T1" fmla="*/ 0 h 210"/>
                    <a:gd name="T2" fmla="*/ 0 w 751"/>
                    <a:gd name="T3" fmla="*/ 0 h 210"/>
                    <a:gd name="T4" fmla="*/ 0 w 751"/>
                    <a:gd name="T5" fmla="*/ 0 h 210"/>
                    <a:gd name="T6" fmla="*/ 0 w 751"/>
                    <a:gd name="T7" fmla="*/ 0 h 210"/>
                    <a:gd name="T8" fmla="*/ 0 w 751"/>
                    <a:gd name="T9" fmla="*/ 0 h 210"/>
                    <a:gd name="T10" fmla="*/ 0 w 751"/>
                    <a:gd name="T11" fmla="*/ 0 h 2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headEnd/>
                  <a:tailEnd/>
                </a:ln>
              </p:spPr>
              <p:txBody>
                <a:bodyPr/>
                <a:lstStyle/>
                <a:p>
                  <a:endParaRPr lang="zh-CN" altLang="en-US" sz="1662" b="1">
                    <a:solidFill>
                      <a:srgbClr val="000099"/>
                    </a:solidFill>
                  </a:endParaRPr>
                </a:p>
              </p:txBody>
            </p:sp>
            <p:grpSp>
              <p:nvGrpSpPr>
                <p:cNvPr id="244972" name="Group 203"/>
                <p:cNvGrpSpPr>
                  <a:grpSpLocks/>
                </p:cNvGrpSpPr>
                <p:nvPr/>
              </p:nvGrpSpPr>
              <p:grpSpPr bwMode="auto">
                <a:xfrm>
                  <a:off x="5020" y="1674"/>
                  <a:ext cx="279" cy="176"/>
                  <a:chOff x="5020" y="1674"/>
                  <a:chExt cx="279" cy="176"/>
                </a:xfrm>
              </p:grpSpPr>
              <p:sp>
                <p:nvSpPr>
                  <p:cNvPr id="244973" name="Freeform 204"/>
                  <p:cNvSpPr>
                    <a:spLocks/>
                  </p:cNvSpPr>
                  <p:nvPr/>
                </p:nvSpPr>
                <p:spPr bwMode="auto">
                  <a:xfrm>
                    <a:off x="5139" y="1674"/>
                    <a:ext cx="160" cy="172"/>
                  </a:xfrm>
                  <a:custGeom>
                    <a:avLst/>
                    <a:gdLst>
                      <a:gd name="T0" fmla="*/ 0 w 960"/>
                      <a:gd name="T1" fmla="*/ 0 h 1031"/>
                      <a:gd name="T2" fmla="*/ 0 w 960"/>
                      <a:gd name="T3" fmla="*/ 0 h 1031"/>
                      <a:gd name="T4" fmla="*/ 0 w 960"/>
                      <a:gd name="T5" fmla="*/ 0 h 1031"/>
                      <a:gd name="T6" fmla="*/ 0 w 960"/>
                      <a:gd name="T7" fmla="*/ 0 h 1031"/>
                      <a:gd name="T8" fmla="*/ 0 w 960"/>
                      <a:gd name="T9" fmla="*/ 0 h 10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74" name="Freeform 205"/>
                  <p:cNvSpPr>
                    <a:spLocks/>
                  </p:cNvSpPr>
                  <p:nvPr/>
                </p:nvSpPr>
                <p:spPr bwMode="auto">
                  <a:xfrm>
                    <a:off x="5020" y="1679"/>
                    <a:ext cx="141" cy="171"/>
                  </a:xfrm>
                  <a:custGeom>
                    <a:avLst/>
                    <a:gdLst>
                      <a:gd name="T0" fmla="*/ 0 w 850"/>
                      <a:gd name="T1" fmla="*/ 0 h 1026"/>
                      <a:gd name="T2" fmla="*/ 0 w 850"/>
                      <a:gd name="T3" fmla="*/ 0 h 1026"/>
                      <a:gd name="T4" fmla="*/ 0 w 850"/>
                      <a:gd name="T5" fmla="*/ 0 h 1026"/>
                      <a:gd name="T6" fmla="*/ 0 w 850"/>
                      <a:gd name="T7" fmla="*/ 0 h 1026"/>
                      <a:gd name="T8" fmla="*/ 0 w 850"/>
                      <a:gd name="T9" fmla="*/ 0 h 10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75" name="Freeform 206"/>
                  <p:cNvSpPr>
                    <a:spLocks/>
                  </p:cNvSpPr>
                  <p:nvPr/>
                </p:nvSpPr>
                <p:spPr bwMode="auto">
                  <a:xfrm>
                    <a:off x="5166" y="1691"/>
                    <a:ext cx="115" cy="129"/>
                  </a:xfrm>
                  <a:custGeom>
                    <a:avLst/>
                    <a:gdLst>
                      <a:gd name="T0" fmla="*/ 0 w 689"/>
                      <a:gd name="T1" fmla="*/ 0 h 778"/>
                      <a:gd name="T2" fmla="*/ 0 w 689"/>
                      <a:gd name="T3" fmla="*/ 0 h 778"/>
                      <a:gd name="T4" fmla="*/ 0 w 689"/>
                      <a:gd name="T5" fmla="*/ 0 h 778"/>
                      <a:gd name="T6" fmla="*/ 0 w 689"/>
                      <a:gd name="T7" fmla="*/ 0 h 778"/>
                      <a:gd name="T8" fmla="*/ 0 w 689"/>
                      <a:gd name="T9" fmla="*/ 0 h 7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headEnd/>
                    <a:tailEnd/>
                  </a:ln>
                </p:spPr>
                <p:txBody>
                  <a:bodyPr/>
                  <a:lstStyle/>
                  <a:p>
                    <a:endParaRPr lang="zh-CN" altLang="en-US" sz="1662" b="1">
                      <a:solidFill>
                        <a:srgbClr val="000099"/>
                      </a:solidFill>
                    </a:endParaRPr>
                  </a:p>
                </p:txBody>
              </p:sp>
            </p:grpSp>
          </p:grpSp>
          <p:grpSp>
            <p:nvGrpSpPr>
              <p:cNvPr id="244962" name="Group 207"/>
              <p:cNvGrpSpPr>
                <a:grpSpLocks/>
              </p:cNvGrpSpPr>
              <p:nvPr/>
            </p:nvGrpSpPr>
            <p:grpSpPr bwMode="auto">
              <a:xfrm>
                <a:off x="5212" y="1846"/>
                <a:ext cx="113" cy="80"/>
                <a:chOff x="5212" y="1846"/>
                <a:chExt cx="113" cy="80"/>
              </a:xfrm>
            </p:grpSpPr>
            <p:sp>
              <p:nvSpPr>
                <p:cNvPr id="244963" name="Freeform 208"/>
                <p:cNvSpPr>
                  <a:spLocks/>
                </p:cNvSpPr>
                <p:nvPr/>
              </p:nvSpPr>
              <p:spPr bwMode="auto">
                <a:xfrm>
                  <a:off x="5212" y="1846"/>
                  <a:ext cx="112" cy="80"/>
                </a:xfrm>
                <a:custGeom>
                  <a:avLst/>
                  <a:gdLst>
                    <a:gd name="T0" fmla="*/ 0 w 674"/>
                    <a:gd name="T1" fmla="*/ 0 h 482"/>
                    <a:gd name="T2" fmla="*/ 0 w 674"/>
                    <a:gd name="T3" fmla="*/ 0 h 482"/>
                    <a:gd name="T4" fmla="*/ 0 w 674"/>
                    <a:gd name="T5" fmla="*/ 0 h 482"/>
                    <a:gd name="T6" fmla="*/ 0 w 674"/>
                    <a:gd name="T7" fmla="*/ 0 h 482"/>
                    <a:gd name="T8" fmla="*/ 0 w 674"/>
                    <a:gd name="T9" fmla="*/ 0 h 4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64" name="Line 209"/>
                <p:cNvSpPr>
                  <a:spLocks noChangeShapeType="1"/>
                </p:cNvSpPr>
                <p:nvPr/>
              </p:nvSpPr>
              <p:spPr bwMode="auto">
                <a:xfrm flipV="1">
                  <a:off x="5286" y="1866"/>
                  <a:ext cx="30"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65" name="Line 210"/>
                <p:cNvSpPr>
                  <a:spLocks noChangeShapeType="1"/>
                </p:cNvSpPr>
                <p:nvPr/>
              </p:nvSpPr>
              <p:spPr bwMode="auto">
                <a:xfrm flipH="1">
                  <a:off x="5231" y="1876"/>
                  <a:ext cx="39" cy="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66" name="Line 211"/>
                <p:cNvSpPr>
                  <a:spLocks noChangeShapeType="1"/>
                </p:cNvSpPr>
                <p:nvPr/>
              </p:nvSpPr>
              <p:spPr bwMode="auto">
                <a:xfrm>
                  <a:off x="5277" y="1856"/>
                  <a:ext cx="1" cy="5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67" name="Line 212"/>
                <p:cNvSpPr>
                  <a:spLocks noChangeShapeType="1"/>
                </p:cNvSpPr>
                <p:nvPr/>
              </p:nvSpPr>
              <p:spPr bwMode="auto">
                <a:xfrm>
                  <a:off x="5223" y="1868"/>
                  <a:ext cx="1" cy="5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68" name="Line 213"/>
                <p:cNvSpPr>
                  <a:spLocks noChangeShapeType="1"/>
                </p:cNvSpPr>
                <p:nvPr/>
              </p:nvSpPr>
              <p:spPr bwMode="auto">
                <a:xfrm flipH="1">
                  <a:off x="5223" y="1867"/>
                  <a:ext cx="102"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69" name="Line 214"/>
                <p:cNvSpPr>
                  <a:spLocks noChangeShapeType="1"/>
                </p:cNvSpPr>
                <p:nvPr/>
              </p:nvSpPr>
              <p:spPr bwMode="auto">
                <a:xfrm flipV="1">
                  <a:off x="5223" y="1860"/>
                  <a:ext cx="102" cy="2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grpSp>
        </p:grpSp>
        <p:grpSp>
          <p:nvGrpSpPr>
            <p:cNvPr id="244929" name="Group 215"/>
            <p:cNvGrpSpPr>
              <a:grpSpLocks/>
            </p:cNvGrpSpPr>
            <p:nvPr/>
          </p:nvGrpSpPr>
          <p:grpSpPr bwMode="auto">
            <a:xfrm>
              <a:off x="8187773" y="2115416"/>
              <a:ext cx="428625" cy="202223"/>
              <a:chOff x="5170" y="1848"/>
              <a:chExt cx="270" cy="138"/>
            </a:xfrm>
          </p:grpSpPr>
          <p:grpSp>
            <p:nvGrpSpPr>
              <p:cNvPr id="244930" name="Group 216"/>
              <p:cNvGrpSpPr>
                <a:grpSpLocks/>
              </p:cNvGrpSpPr>
              <p:nvPr/>
            </p:nvGrpSpPr>
            <p:grpSpPr bwMode="auto">
              <a:xfrm>
                <a:off x="5188" y="1923"/>
                <a:ext cx="43" cy="32"/>
                <a:chOff x="5188" y="1923"/>
                <a:chExt cx="43" cy="32"/>
              </a:xfrm>
            </p:grpSpPr>
            <p:sp>
              <p:nvSpPr>
                <p:cNvPr id="244959" name="Freeform 217"/>
                <p:cNvSpPr>
                  <a:spLocks/>
                </p:cNvSpPr>
                <p:nvPr/>
              </p:nvSpPr>
              <p:spPr bwMode="auto">
                <a:xfrm>
                  <a:off x="5188" y="1923"/>
                  <a:ext cx="12" cy="32"/>
                </a:xfrm>
                <a:custGeom>
                  <a:avLst/>
                  <a:gdLst>
                    <a:gd name="T0" fmla="*/ 0 w 75"/>
                    <a:gd name="T1" fmla="*/ 0 h 194"/>
                    <a:gd name="T2" fmla="*/ 0 w 75"/>
                    <a:gd name="T3" fmla="*/ 0 h 194"/>
                    <a:gd name="T4" fmla="*/ 0 w 75"/>
                    <a:gd name="T5" fmla="*/ 0 h 194"/>
                    <a:gd name="T6" fmla="*/ 0 w 75"/>
                    <a:gd name="T7" fmla="*/ 0 h 194"/>
                    <a:gd name="T8" fmla="*/ 0 w 75"/>
                    <a:gd name="T9" fmla="*/ 0 h 1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60" name="Freeform 218"/>
                <p:cNvSpPr>
                  <a:spLocks/>
                </p:cNvSpPr>
                <p:nvPr/>
              </p:nvSpPr>
              <p:spPr bwMode="auto">
                <a:xfrm>
                  <a:off x="5197" y="1927"/>
                  <a:ext cx="34" cy="28"/>
                </a:xfrm>
                <a:custGeom>
                  <a:avLst/>
                  <a:gdLst>
                    <a:gd name="T0" fmla="*/ 0 w 206"/>
                    <a:gd name="T1" fmla="*/ 0 h 168"/>
                    <a:gd name="T2" fmla="*/ 0 w 206"/>
                    <a:gd name="T3" fmla="*/ 0 h 168"/>
                    <a:gd name="T4" fmla="*/ 0 w 206"/>
                    <a:gd name="T5" fmla="*/ 0 h 168"/>
                    <a:gd name="T6" fmla="*/ 0 w 206"/>
                    <a:gd name="T7" fmla="*/ 0 h 168"/>
                    <a:gd name="T8" fmla="*/ 0 w 206"/>
                    <a:gd name="T9" fmla="*/ 0 h 168"/>
                    <a:gd name="T10" fmla="*/ 0 w 206"/>
                    <a:gd name="T11" fmla="*/ 0 h 168"/>
                    <a:gd name="T12" fmla="*/ 0 w 206"/>
                    <a:gd name="T13" fmla="*/ 0 h 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headEnd/>
                  <a:tailEnd/>
                </a:ln>
              </p:spPr>
              <p:txBody>
                <a:bodyPr/>
                <a:lstStyle/>
                <a:p>
                  <a:endParaRPr lang="zh-CN" altLang="en-US" sz="1662" b="1">
                    <a:solidFill>
                      <a:srgbClr val="000099"/>
                    </a:solidFill>
                  </a:endParaRPr>
                </a:p>
              </p:txBody>
            </p:sp>
          </p:grpSp>
          <p:grpSp>
            <p:nvGrpSpPr>
              <p:cNvPr id="244931" name="Group 219"/>
              <p:cNvGrpSpPr>
                <a:grpSpLocks/>
              </p:cNvGrpSpPr>
              <p:nvPr/>
            </p:nvGrpSpPr>
            <p:grpSpPr bwMode="auto">
              <a:xfrm>
                <a:off x="5170" y="1848"/>
                <a:ext cx="270" cy="138"/>
                <a:chOff x="5170" y="1848"/>
                <a:chExt cx="270" cy="138"/>
              </a:xfrm>
            </p:grpSpPr>
            <p:sp>
              <p:nvSpPr>
                <p:cNvPr id="244932" name="Freeform 220"/>
                <p:cNvSpPr>
                  <a:spLocks/>
                </p:cNvSpPr>
                <p:nvPr/>
              </p:nvSpPr>
              <p:spPr bwMode="auto">
                <a:xfrm>
                  <a:off x="5175" y="1848"/>
                  <a:ext cx="264" cy="122"/>
                </a:xfrm>
                <a:custGeom>
                  <a:avLst/>
                  <a:gdLst>
                    <a:gd name="T0" fmla="*/ 0 w 1583"/>
                    <a:gd name="T1" fmla="*/ 0 h 729"/>
                    <a:gd name="T2" fmla="*/ 0 w 1583"/>
                    <a:gd name="T3" fmla="*/ 0 h 729"/>
                    <a:gd name="T4" fmla="*/ 0 w 1583"/>
                    <a:gd name="T5" fmla="*/ 0 h 729"/>
                    <a:gd name="T6" fmla="*/ 0 w 1583"/>
                    <a:gd name="T7" fmla="*/ 0 h 729"/>
                    <a:gd name="T8" fmla="*/ 0 w 1583"/>
                    <a:gd name="T9" fmla="*/ 0 h 7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33" name="Freeform 221"/>
                <p:cNvSpPr>
                  <a:spLocks/>
                </p:cNvSpPr>
                <p:nvPr/>
              </p:nvSpPr>
              <p:spPr bwMode="auto">
                <a:xfrm>
                  <a:off x="5170" y="1899"/>
                  <a:ext cx="133" cy="86"/>
                </a:xfrm>
                <a:custGeom>
                  <a:avLst/>
                  <a:gdLst>
                    <a:gd name="T0" fmla="*/ 0 w 792"/>
                    <a:gd name="T1" fmla="*/ 0 h 516"/>
                    <a:gd name="T2" fmla="*/ 0 w 792"/>
                    <a:gd name="T3" fmla="*/ 0 h 516"/>
                    <a:gd name="T4" fmla="*/ 0 w 792"/>
                    <a:gd name="T5" fmla="*/ 0 h 516"/>
                    <a:gd name="T6" fmla="*/ 0 w 792"/>
                    <a:gd name="T7" fmla="*/ 0 h 516"/>
                    <a:gd name="T8" fmla="*/ 0 w 792"/>
                    <a:gd name="T9" fmla="*/ 0 h 5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34" name="Freeform 222"/>
                <p:cNvSpPr>
                  <a:spLocks/>
                </p:cNvSpPr>
                <p:nvPr/>
              </p:nvSpPr>
              <p:spPr bwMode="auto">
                <a:xfrm>
                  <a:off x="5299" y="1901"/>
                  <a:ext cx="141" cy="85"/>
                </a:xfrm>
                <a:custGeom>
                  <a:avLst/>
                  <a:gdLst>
                    <a:gd name="T0" fmla="*/ 0 w 846"/>
                    <a:gd name="T1" fmla="*/ 0 h 507"/>
                    <a:gd name="T2" fmla="*/ 0 w 846"/>
                    <a:gd name="T3" fmla="*/ 0 h 507"/>
                    <a:gd name="T4" fmla="*/ 0 w 846"/>
                    <a:gd name="T5" fmla="*/ 0 h 507"/>
                    <a:gd name="T6" fmla="*/ 0 w 846"/>
                    <a:gd name="T7" fmla="*/ 0 h 507"/>
                    <a:gd name="T8" fmla="*/ 0 w 846"/>
                    <a:gd name="T9" fmla="*/ 0 h 5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35" name="Freeform 223"/>
                <p:cNvSpPr>
                  <a:spLocks/>
                </p:cNvSpPr>
                <p:nvPr/>
              </p:nvSpPr>
              <p:spPr bwMode="auto">
                <a:xfrm>
                  <a:off x="5227" y="1905"/>
                  <a:ext cx="106" cy="54"/>
                </a:xfrm>
                <a:custGeom>
                  <a:avLst/>
                  <a:gdLst>
                    <a:gd name="T0" fmla="*/ 0 w 637"/>
                    <a:gd name="T1" fmla="*/ 0 h 321"/>
                    <a:gd name="T2" fmla="*/ 0 w 637"/>
                    <a:gd name="T3" fmla="*/ 0 h 321"/>
                    <a:gd name="T4" fmla="*/ 0 w 637"/>
                    <a:gd name="T5" fmla="*/ 0 h 321"/>
                    <a:gd name="T6" fmla="*/ 0 w 637"/>
                    <a:gd name="T7" fmla="*/ 0 h 321"/>
                    <a:gd name="T8" fmla="*/ 0 w 637"/>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321">
                      <a:moveTo>
                        <a:pt x="0" y="83"/>
                      </a:moveTo>
                      <a:lnTo>
                        <a:pt x="220" y="0"/>
                      </a:lnTo>
                      <a:lnTo>
                        <a:pt x="637" y="224"/>
                      </a:lnTo>
                      <a:lnTo>
                        <a:pt x="425" y="321"/>
                      </a:lnTo>
                      <a:lnTo>
                        <a:pt x="0" y="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36" name="Freeform 224"/>
                <p:cNvSpPr>
                  <a:spLocks/>
                </p:cNvSpPr>
                <p:nvPr/>
              </p:nvSpPr>
              <p:spPr bwMode="auto">
                <a:xfrm>
                  <a:off x="5270" y="1868"/>
                  <a:ext cx="156" cy="72"/>
                </a:xfrm>
                <a:custGeom>
                  <a:avLst/>
                  <a:gdLst>
                    <a:gd name="T0" fmla="*/ 0 w 938"/>
                    <a:gd name="T1" fmla="*/ 0 h 434"/>
                    <a:gd name="T2" fmla="*/ 0 w 938"/>
                    <a:gd name="T3" fmla="*/ 0 h 434"/>
                    <a:gd name="T4" fmla="*/ 0 w 938"/>
                    <a:gd name="T5" fmla="*/ 0 h 434"/>
                    <a:gd name="T6" fmla="*/ 0 w 938"/>
                    <a:gd name="T7" fmla="*/ 0 h 434"/>
                    <a:gd name="T8" fmla="*/ 0 w 938"/>
                    <a:gd name="T9" fmla="*/ 0 h 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8" h="434">
                      <a:moveTo>
                        <a:pt x="0" y="210"/>
                      </a:moveTo>
                      <a:lnTo>
                        <a:pt x="410" y="434"/>
                      </a:lnTo>
                      <a:lnTo>
                        <a:pt x="938" y="186"/>
                      </a:lnTo>
                      <a:lnTo>
                        <a:pt x="554" y="0"/>
                      </a:lnTo>
                      <a:lnTo>
                        <a:pt x="0" y="21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37" name="Freeform 225"/>
                <p:cNvSpPr>
                  <a:spLocks/>
                </p:cNvSpPr>
                <p:nvPr/>
              </p:nvSpPr>
              <p:spPr bwMode="auto">
                <a:xfrm>
                  <a:off x="5188" y="1852"/>
                  <a:ext cx="172" cy="66"/>
                </a:xfrm>
                <a:custGeom>
                  <a:avLst/>
                  <a:gdLst>
                    <a:gd name="T0" fmla="*/ 0 w 1034"/>
                    <a:gd name="T1" fmla="*/ 0 h 395"/>
                    <a:gd name="T2" fmla="*/ 0 w 1034"/>
                    <a:gd name="T3" fmla="*/ 0 h 395"/>
                    <a:gd name="T4" fmla="*/ 0 w 1034"/>
                    <a:gd name="T5" fmla="*/ 0 h 395"/>
                    <a:gd name="T6" fmla="*/ 0 w 1034"/>
                    <a:gd name="T7" fmla="*/ 0 h 395"/>
                    <a:gd name="T8" fmla="*/ 0 w 1034"/>
                    <a:gd name="T9" fmla="*/ 0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4" h="395">
                      <a:moveTo>
                        <a:pt x="216" y="395"/>
                      </a:moveTo>
                      <a:lnTo>
                        <a:pt x="0" y="285"/>
                      </a:lnTo>
                      <a:lnTo>
                        <a:pt x="867" y="0"/>
                      </a:lnTo>
                      <a:lnTo>
                        <a:pt x="1034" y="82"/>
                      </a:lnTo>
                      <a:lnTo>
                        <a:pt x="216" y="39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38" name="Line 226"/>
                <p:cNvSpPr>
                  <a:spLocks noChangeShapeType="1"/>
                </p:cNvSpPr>
                <p:nvPr/>
              </p:nvSpPr>
              <p:spPr bwMode="auto">
                <a:xfrm flipV="1">
                  <a:off x="5193" y="1855"/>
                  <a:ext cx="148" cy="51"/>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39" name="Line 227"/>
                <p:cNvSpPr>
                  <a:spLocks noChangeShapeType="1"/>
                </p:cNvSpPr>
                <p:nvPr/>
              </p:nvSpPr>
              <p:spPr bwMode="auto">
                <a:xfrm flipV="1">
                  <a:off x="5205" y="1858"/>
                  <a:ext cx="144" cy="5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40" name="Line 228"/>
                <p:cNvSpPr>
                  <a:spLocks noChangeShapeType="1"/>
                </p:cNvSpPr>
                <p:nvPr/>
              </p:nvSpPr>
              <p:spPr bwMode="auto">
                <a:xfrm flipV="1">
                  <a:off x="5214" y="1862"/>
                  <a:ext cx="141" cy="54"/>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41" name="Line 229"/>
                <p:cNvSpPr>
                  <a:spLocks noChangeShapeType="1"/>
                </p:cNvSpPr>
                <p:nvPr/>
              </p:nvSpPr>
              <p:spPr bwMode="auto">
                <a:xfrm flipV="1">
                  <a:off x="5235" y="1871"/>
                  <a:ext cx="138" cy="5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42" name="Line 230"/>
                <p:cNvSpPr>
                  <a:spLocks noChangeShapeType="1"/>
                </p:cNvSpPr>
                <p:nvPr/>
              </p:nvSpPr>
              <p:spPr bwMode="auto">
                <a:xfrm flipV="1">
                  <a:off x="5246" y="1877"/>
                  <a:ext cx="137" cy="5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43" name="Line 231"/>
                <p:cNvSpPr>
                  <a:spLocks noChangeShapeType="1"/>
                </p:cNvSpPr>
                <p:nvPr/>
              </p:nvSpPr>
              <p:spPr bwMode="auto">
                <a:xfrm flipV="1">
                  <a:off x="5261" y="1885"/>
                  <a:ext cx="124"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44" name="Line 232"/>
                <p:cNvSpPr>
                  <a:spLocks noChangeShapeType="1"/>
                </p:cNvSpPr>
                <p:nvPr/>
              </p:nvSpPr>
              <p:spPr bwMode="auto">
                <a:xfrm flipV="1">
                  <a:off x="5274" y="1890"/>
                  <a:ext cx="119"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45" name="Line 233"/>
                <p:cNvSpPr>
                  <a:spLocks noChangeShapeType="1"/>
                </p:cNvSpPr>
                <p:nvPr/>
              </p:nvSpPr>
              <p:spPr bwMode="auto">
                <a:xfrm flipV="1">
                  <a:off x="5291" y="1897"/>
                  <a:ext cx="114" cy="5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46" name="Line 234"/>
                <p:cNvSpPr>
                  <a:spLocks noChangeShapeType="1"/>
                </p:cNvSpPr>
                <p:nvPr/>
              </p:nvSpPr>
              <p:spPr bwMode="auto">
                <a:xfrm>
                  <a:off x="5239" y="1915"/>
                  <a:ext cx="71" cy="4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47" name="Line 235"/>
                <p:cNvSpPr>
                  <a:spLocks noChangeShapeType="1"/>
                </p:cNvSpPr>
                <p:nvPr/>
              </p:nvSpPr>
              <p:spPr bwMode="auto">
                <a:xfrm>
                  <a:off x="5255" y="1910"/>
                  <a:ext cx="69" cy="3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48" name="Line 236"/>
                <p:cNvSpPr>
                  <a:spLocks noChangeShapeType="1"/>
                </p:cNvSpPr>
                <p:nvPr/>
              </p:nvSpPr>
              <p:spPr bwMode="auto">
                <a:xfrm>
                  <a:off x="5285" y="1897"/>
                  <a:ext cx="68" cy="3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49" name="Line 237"/>
                <p:cNvSpPr>
                  <a:spLocks noChangeShapeType="1"/>
                </p:cNvSpPr>
                <p:nvPr/>
              </p:nvSpPr>
              <p:spPr bwMode="auto">
                <a:xfrm>
                  <a:off x="5301" y="1891"/>
                  <a:ext cx="67" cy="3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50" name="Line 238"/>
                <p:cNvSpPr>
                  <a:spLocks noChangeShapeType="1"/>
                </p:cNvSpPr>
                <p:nvPr/>
              </p:nvSpPr>
              <p:spPr bwMode="auto">
                <a:xfrm>
                  <a:off x="5318" y="1886"/>
                  <a:ext cx="65" cy="3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51" name="Line 239"/>
                <p:cNvSpPr>
                  <a:spLocks noChangeShapeType="1"/>
                </p:cNvSpPr>
                <p:nvPr/>
              </p:nvSpPr>
              <p:spPr bwMode="auto">
                <a:xfrm>
                  <a:off x="5332" y="1880"/>
                  <a:ext cx="64" cy="34"/>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52" name="Line 240"/>
                <p:cNvSpPr>
                  <a:spLocks noChangeShapeType="1"/>
                </p:cNvSpPr>
                <p:nvPr/>
              </p:nvSpPr>
              <p:spPr bwMode="auto">
                <a:xfrm>
                  <a:off x="5346" y="1874"/>
                  <a:ext cx="64" cy="3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53" name="Line 241"/>
                <p:cNvSpPr>
                  <a:spLocks noChangeShapeType="1"/>
                </p:cNvSpPr>
                <p:nvPr/>
              </p:nvSpPr>
              <p:spPr bwMode="auto">
                <a:xfrm>
                  <a:off x="5209" y="1892"/>
                  <a:ext cx="35" cy="1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54" name="Line 242"/>
                <p:cNvSpPr>
                  <a:spLocks noChangeShapeType="1"/>
                </p:cNvSpPr>
                <p:nvPr/>
              </p:nvSpPr>
              <p:spPr bwMode="auto">
                <a:xfrm>
                  <a:off x="5232" y="1885"/>
                  <a:ext cx="32" cy="1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55" name="Line 243"/>
                <p:cNvSpPr>
                  <a:spLocks noChangeShapeType="1"/>
                </p:cNvSpPr>
                <p:nvPr/>
              </p:nvSpPr>
              <p:spPr bwMode="auto">
                <a:xfrm>
                  <a:off x="5252" y="1879"/>
                  <a:ext cx="33" cy="1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56" name="Line 244"/>
                <p:cNvSpPr>
                  <a:spLocks noChangeShapeType="1"/>
                </p:cNvSpPr>
                <p:nvPr/>
              </p:nvSpPr>
              <p:spPr bwMode="auto">
                <a:xfrm>
                  <a:off x="5272" y="1872"/>
                  <a:ext cx="32" cy="1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57" name="Line 245"/>
                <p:cNvSpPr>
                  <a:spLocks noChangeShapeType="1"/>
                </p:cNvSpPr>
                <p:nvPr/>
              </p:nvSpPr>
              <p:spPr bwMode="auto">
                <a:xfrm>
                  <a:off x="5292" y="1865"/>
                  <a:ext cx="31" cy="1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sp>
              <p:nvSpPr>
                <p:cNvPr id="244958" name="Line 246"/>
                <p:cNvSpPr>
                  <a:spLocks noChangeShapeType="1"/>
                </p:cNvSpPr>
                <p:nvPr/>
              </p:nvSpPr>
              <p:spPr bwMode="auto">
                <a:xfrm>
                  <a:off x="5315" y="1858"/>
                  <a:ext cx="29" cy="1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ndParaRPr>
                </a:p>
              </p:txBody>
            </p:sp>
          </p:grpSp>
        </p:grpSp>
      </p:grpSp>
      <p:grpSp>
        <p:nvGrpSpPr>
          <p:cNvPr id="13" name="组合 12"/>
          <p:cNvGrpSpPr/>
          <p:nvPr/>
        </p:nvGrpSpPr>
        <p:grpSpPr>
          <a:xfrm>
            <a:off x="8340174" y="2380651"/>
            <a:ext cx="552450" cy="227134"/>
            <a:chOff x="8340174" y="2380651"/>
            <a:chExt cx="552450" cy="227134"/>
          </a:xfrm>
        </p:grpSpPr>
        <p:sp>
          <p:nvSpPr>
            <p:cNvPr id="244922" name="Freeform 248"/>
            <p:cNvSpPr>
              <a:spLocks/>
            </p:cNvSpPr>
            <p:nvPr/>
          </p:nvSpPr>
          <p:spPr bwMode="auto">
            <a:xfrm>
              <a:off x="8340174" y="2380651"/>
              <a:ext cx="552450" cy="227134"/>
            </a:xfrm>
            <a:custGeom>
              <a:avLst/>
              <a:gdLst>
                <a:gd name="T0" fmla="*/ 0 w 2091"/>
                <a:gd name="T1" fmla="*/ 0 h 931"/>
                <a:gd name="T2" fmla="*/ 0 w 2091"/>
                <a:gd name="T3" fmla="*/ 0 h 931"/>
                <a:gd name="T4" fmla="*/ 0 w 2091"/>
                <a:gd name="T5" fmla="*/ 0 h 931"/>
                <a:gd name="T6" fmla="*/ 0 w 2091"/>
                <a:gd name="T7" fmla="*/ 0 h 931"/>
                <a:gd name="T8" fmla="*/ 0 w 2091"/>
                <a:gd name="T9" fmla="*/ 0 h 931"/>
                <a:gd name="T10" fmla="*/ 0 w 2091"/>
                <a:gd name="T11" fmla="*/ 0 h 931"/>
                <a:gd name="T12" fmla="*/ 0 w 2091"/>
                <a:gd name="T13" fmla="*/ 0 h 931"/>
                <a:gd name="T14" fmla="*/ 0 w 2091"/>
                <a:gd name="T15" fmla="*/ 0 h 931"/>
                <a:gd name="T16" fmla="*/ 0 w 2091"/>
                <a:gd name="T17" fmla="*/ 0 h 931"/>
                <a:gd name="T18" fmla="*/ 0 w 2091"/>
                <a:gd name="T19" fmla="*/ 0 h 931"/>
                <a:gd name="T20" fmla="*/ 0 w 2091"/>
                <a:gd name="T21" fmla="*/ 0 h 931"/>
                <a:gd name="T22" fmla="*/ 0 w 2091"/>
                <a:gd name="T23" fmla="*/ 0 h 931"/>
                <a:gd name="T24" fmla="*/ 0 w 2091"/>
                <a:gd name="T25" fmla="*/ 0 h 931"/>
                <a:gd name="T26" fmla="*/ 0 w 2091"/>
                <a:gd name="T27" fmla="*/ 0 h 931"/>
                <a:gd name="T28" fmla="*/ 0 w 2091"/>
                <a:gd name="T29" fmla="*/ 0 h 931"/>
                <a:gd name="T30" fmla="*/ 0 w 2091"/>
                <a:gd name="T31" fmla="*/ 0 h 931"/>
                <a:gd name="T32" fmla="*/ 0 w 2091"/>
                <a:gd name="T33" fmla="*/ 0 h 931"/>
                <a:gd name="T34" fmla="*/ 0 w 2091"/>
                <a:gd name="T35" fmla="*/ 0 h 931"/>
                <a:gd name="T36" fmla="*/ 0 w 2091"/>
                <a:gd name="T37" fmla="*/ 0 h 931"/>
                <a:gd name="T38" fmla="*/ 0 w 2091"/>
                <a:gd name="T39" fmla="*/ 0 h 931"/>
                <a:gd name="T40" fmla="*/ 0 w 2091"/>
                <a:gd name="T41" fmla="*/ 0 h 931"/>
                <a:gd name="T42" fmla="*/ 0 w 2091"/>
                <a:gd name="T43" fmla="*/ 0 h 931"/>
                <a:gd name="T44" fmla="*/ 0 w 2091"/>
                <a:gd name="T45" fmla="*/ 0 h 931"/>
                <a:gd name="T46" fmla="*/ 0 w 2091"/>
                <a:gd name="T47" fmla="*/ 0 h 931"/>
                <a:gd name="T48" fmla="*/ 0 w 2091"/>
                <a:gd name="T49" fmla="*/ 0 h 931"/>
                <a:gd name="T50" fmla="*/ 0 w 2091"/>
                <a:gd name="T51" fmla="*/ 0 h 931"/>
                <a:gd name="T52" fmla="*/ 0 w 2091"/>
                <a:gd name="T53" fmla="*/ 0 h 931"/>
                <a:gd name="T54" fmla="*/ 0 w 2091"/>
                <a:gd name="T55" fmla="*/ 0 h 931"/>
                <a:gd name="T56" fmla="*/ 0 w 2091"/>
                <a:gd name="T57" fmla="*/ 0 h 931"/>
                <a:gd name="T58" fmla="*/ 0 w 2091"/>
                <a:gd name="T59" fmla="*/ 0 h 931"/>
                <a:gd name="T60" fmla="*/ 0 w 2091"/>
                <a:gd name="T61" fmla="*/ 0 h 931"/>
                <a:gd name="T62" fmla="*/ 0 w 2091"/>
                <a:gd name="T63" fmla="*/ 0 h 931"/>
                <a:gd name="T64" fmla="*/ 0 w 2091"/>
                <a:gd name="T65" fmla="*/ 0 h 931"/>
                <a:gd name="T66" fmla="*/ 0 w 2091"/>
                <a:gd name="T67" fmla="*/ 0 h 931"/>
                <a:gd name="T68" fmla="*/ 0 w 2091"/>
                <a:gd name="T69" fmla="*/ 0 h 931"/>
                <a:gd name="T70" fmla="*/ 0 w 2091"/>
                <a:gd name="T71" fmla="*/ 0 h 931"/>
                <a:gd name="T72" fmla="*/ 0 w 2091"/>
                <a:gd name="T73" fmla="*/ 0 h 931"/>
                <a:gd name="T74" fmla="*/ 0 w 2091"/>
                <a:gd name="T75" fmla="*/ 0 h 931"/>
                <a:gd name="T76" fmla="*/ 0 w 2091"/>
                <a:gd name="T77" fmla="*/ 0 h 931"/>
                <a:gd name="T78" fmla="*/ 0 w 2091"/>
                <a:gd name="T79" fmla="*/ 0 h 931"/>
                <a:gd name="T80" fmla="*/ 0 w 2091"/>
                <a:gd name="T81" fmla="*/ 0 h 931"/>
                <a:gd name="T82" fmla="*/ 0 w 2091"/>
                <a:gd name="T83" fmla="*/ 0 h 931"/>
                <a:gd name="T84" fmla="*/ 0 w 2091"/>
                <a:gd name="T85" fmla="*/ 0 h 931"/>
                <a:gd name="T86" fmla="*/ 0 w 2091"/>
                <a:gd name="T87" fmla="*/ 0 h 931"/>
                <a:gd name="T88" fmla="*/ 0 w 2091"/>
                <a:gd name="T89" fmla="*/ 0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23" name="Freeform 249"/>
            <p:cNvSpPr>
              <a:spLocks/>
            </p:cNvSpPr>
            <p:nvPr/>
          </p:nvSpPr>
          <p:spPr bwMode="auto">
            <a:xfrm>
              <a:off x="8343349" y="2401166"/>
              <a:ext cx="542925" cy="202223"/>
            </a:xfrm>
            <a:custGeom>
              <a:avLst/>
              <a:gdLst>
                <a:gd name="T0" fmla="*/ 0 w 2049"/>
                <a:gd name="T1" fmla="*/ 0 h 829"/>
                <a:gd name="T2" fmla="*/ 0 w 2049"/>
                <a:gd name="T3" fmla="*/ 0 h 829"/>
                <a:gd name="T4" fmla="*/ 0 w 2049"/>
                <a:gd name="T5" fmla="*/ 0 h 829"/>
                <a:gd name="T6" fmla="*/ 0 w 2049"/>
                <a:gd name="T7" fmla="*/ 0 h 829"/>
                <a:gd name="T8" fmla="*/ 0 w 2049"/>
                <a:gd name="T9" fmla="*/ 0 h 829"/>
                <a:gd name="T10" fmla="*/ 0 w 2049"/>
                <a:gd name="T11" fmla="*/ 0 h 829"/>
                <a:gd name="T12" fmla="*/ 0 w 2049"/>
                <a:gd name="T13" fmla="*/ 0 h 829"/>
                <a:gd name="T14" fmla="*/ 0 w 2049"/>
                <a:gd name="T15" fmla="*/ 0 h 829"/>
                <a:gd name="T16" fmla="*/ 0 w 2049"/>
                <a:gd name="T17" fmla="*/ 0 h 829"/>
                <a:gd name="T18" fmla="*/ 0 w 2049"/>
                <a:gd name="T19" fmla="*/ 0 h 829"/>
                <a:gd name="T20" fmla="*/ 0 w 2049"/>
                <a:gd name="T21" fmla="*/ 0 h 829"/>
                <a:gd name="T22" fmla="*/ 0 w 2049"/>
                <a:gd name="T23" fmla="*/ 0 h 829"/>
                <a:gd name="T24" fmla="*/ 0 w 2049"/>
                <a:gd name="T25" fmla="*/ 0 h 829"/>
                <a:gd name="T26" fmla="*/ 0 w 2049"/>
                <a:gd name="T27" fmla="*/ 0 h 829"/>
                <a:gd name="T28" fmla="*/ 0 w 2049"/>
                <a:gd name="T29" fmla="*/ 0 h 829"/>
                <a:gd name="T30" fmla="*/ 0 w 2049"/>
                <a:gd name="T31" fmla="*/ 0 h 829"/>
                <a:gd name="T32" fmla="*/ 0 w 2049"/>
                <a:gd name="T33" fmla="*/ 0 h 829"/>
                <a:gd name="T34" fmla="*/ 0 w 2049"/>
                <a:gd name="T35" fmla="*/ 0 h 829"/>
                <a:gd name="T36" fmla="*/ 0 w 2049"/>
                <a:gd name="T37" fmla="*/ 0 h 829"/>
                <a:gd name="T38" fmla="*/ 0 w 2049"/>
                <a:gd name="T39" fmla="*/ 0 h 829"/>
                <a:gd name="T40" fmla="*/ 0 w 2049"/>
                <a:gd name="T41" fmla="*/ 0 h 829"/>
                <a:gd name="T42" fmla="*/ 0 w 2049"/>
                <a:gd name="T43" fmla="*/ 0 h 829"/>
                <a:gd name="T44" fmla="*/ 0 w 2049"/>
                <a:gd name="T45" fmla="*/ 0 h 829"/>
                <a:gd name="T46" fmla="*/ 0 w 2049"/>
                <a:gd name="T47" fmla="*/ 0 h 829"/>
                <a:gd name="T48" fmla="*/ 0 w 2049"/>
                <a:gd name="T49" fmla="*/ 0 h 829"/>
                <a:gd name="T50" fmla="*/ 0 w 2049"/>
                <a:gd name="T51" fmla="*/ 0 h 829"/>
                <a:gd name="T52" fmla="*/ 0 w 2049"/>
                <a:gd name="T53" fmla="*/ 0 h 829"/>
                <a:gd name="T54" fmla="*/ 0 w 2049"/>
                <a:gd name="T55" fmla="*/ 0 h 829"/>
                <a:gd name="T56" fmla="*/ 0 w 2049"/>
                <a:gd name="T57" fmla="*/ 0 h 829"/>
                <a:gd name="T58" fmla="*/ 0 w 2049"/>
                <a:gd name="T59" fmla="*/ 0 h 829"/>
                <a:gd name="T60" fmla="*/ 0 w 2049"/>
                <a:gd name="T61" fmla="*/ 0 h 829"/>
                <a:gd name="T62" fmla="*/ 0 w 2049"/>
                <a:gd name="T63" fmla="*/ 0 h 829"/>
                <a:gd name="T64" fmla="*/ 0 w 2049"/>
                <a:gd name="T65" fmla="*/ 0 h 829"/>
                <a:gd name="T66" fmla="*/ 0 w 2049"/>
                <a:gd name="T67" fmla="*/ 0 h 829"/>
                <a:gd name="T68" fmla="*/ 0 w 2049"/>
                <a:gd name="T69" fmla="*/ 0 h 829"/>
                <a:gd name="T70" fmla="*/ 0 w 2049"/>
                <a:gd name="T71" fmla="*/ 0 h 829"/>
                <a:gd name="T72" fmla="*/ 0 w 2049"/>
                <a:gd name="T73" fmla="*/ 0 h 829"/>
                <a:gd name="T74" fmla="*/ 0 w 2049"/>
                <a:gd name="T75" fmla="*/ 0 h 829"/>
                <a:gd name="T76" fmla="*/ 0 w 2049"/>
                <a:gd name="T77" fmla="*/ 0 h 829"/>
                <a:gd name="T78" fmla="*/ 0 w 2049"/>
                <a:gd name="T79" fmla="*/ 0 h 829"/>
                <a:gd name="T80" fmla="*/ 0 w 2049"/>
                <a:gd name="T81" fmla="*/ 0 h 829"/>
                <a:gd name="T82" fmla="*/ 0 w 2049"/>
                <a:gd name="T83" fmla="*/ 0 h 829"/>
                <a:gd name="T84" fmla="*/ 0 w 2049"/>
                <a:gd name="T85" fmla="*/ 0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24" name="Freeform 250"/>
            <p:cNvSpPr>
              <a:spLocks/>
            </p:cNvSpPr>
            <p:nvPr/>
          </p:nvSpPr>
          <p:spPr bwMode="auto">
            <a:xfrm>
              <a:off x="8735462" y="2474435"/>
              <a:ext cx="74613" cy="11723"/>
            </a:xfrm>
            <a:custGeom>
              <a:avLst/>
              <a:gdLst>
                <a:gd name="T0" fmla="*/ 0 w 280"/>
                <a:gd name="T1" fmla="*/ 0 h 48"/>
                <a:gd name="T2" fmla="*/ 0 w 280"/>
                <a:gd name="T3" fmla="*/ 0 h 48"/>
                <a:gd name="T4" fmla="*/ 0 w 280"/>
                <a:gd name="T5" fmla="*/ 0 h 48"/>
                <a:gd name="T6" fmla="*/ 0 w 280"/>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0" h="48">
                  <a:moveTo>
                    <a:pt x="280" y="0"/>
                  </a:moveTo>
                  <a:lnTo>
                    <a:pt x="149" y="48"/>
                  </a:lnTo>
                  <a:lnTo>
                    <a:pt x="0" y="35"/>
                  </a:lnTo>
                  <a:lnTo>
                    <a:pt x="28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25" name="Freeform 251"/>
            <p:cNvSpPr>
              <a:spLocks/>
            </p:cNvSpPr>
            <p:nvPr/>
          </p:nvSpPr>
          <p:spPr bwMode="auto">
            <a:xfrm>
              <a:off x="8838649" y="2455385"/>
              <a:ext cx="44450" cy="14654"/>
            </a:xfrm>
            <a:custGeom>
              <a:avLst/>
              <a:gdLst>
                <a:gd name="T0" fmla="*/ 0 w 170"/>
                <a:gd name="T1" fmla="*/ 0 h 57"/>
                <a:gd name="T2" fmla="*/ 0 w 170"/>
                <a:gd name="T3" fmla="*/ 0 h 57"/>
                <a:gd name="T4" fmla="*/ 0 w 170"/>
                <a:gd name="T5" fmla="*/ 0 h 57"/>
                <a:gd name="T6" fmla="*/ 0 w 170"/>
                <a:gd name="T7" fmla="*/ 0 h 57"/>
                <a:gd name="T8" fmla="*/ 0 w 170"/>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57">
                  <a:moveTo>
                    <a:pt x="170" y="0"/>
                  </a:moveTo>
                  <a:lnTo>
                    <a:pt x="125" y="35"/>
                  </a:lnTo>
                  <a:lnTo>
                    <a:pt x="0" y="53"/>
                  </a:lnTo>
                  <a:lnTo>
                    <a:pt x="130" y="57"/>
                  </a:lnTo>
                  <a:lnTo>
                    <a:pt x="17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26" name="Freeform 252"/>
            <p:cNvSpPr>
              <a:spLocks/>
            </p:cNvSpPr>
            <p:nvPr/>
          </p:nvSpPr>
          <p:spPr bwMode="auto">
            <a:xfrm>
              <a:off x="8624337" y="2445128"/>
              <a:ext cx="69850" cy="35169"/>
            </a:xfrm>
            <a:custGeom>
              <a:avLst/>
              <a:gdLst>
                <a:gd name="T0" fmla="*/ 0 w 263"/>
                <a:gd name="T1" fmla="*/ 0 h 143"/>
                <a:gd name="T2" fmla="*/ 0 w 263"/>
                <a:gd name="T3" fmla="*/ 0 h 143"/>
                <a:gd name="T4" fmla="*/ 0 w 263"/>
                <a:gd name="T5" fmla="*/ 0 h 143"/>
                <a:gd name="T6" fmla="*/ 0 w 263"/>
                <a:gd name="T7" fmla="*/ 0 h 143"/>
                <a:gd name="T8" fmla="*/ 0 w 263"/>
                <a:gd name="T9" fmla="*/ 0 h 143"/>
                <a:gd name="T10" fmla="*/ 0 w 263"/>
                <a:gd name="T11" fmla="*/ 0 h 143"/>
                <a:gd name="T12" fmla="*/ 0 w 263"/>
                <a:gd name="T13" fmla="*/ 0 h 143"/>
                <a:gd name="T14" fmla="*/ 0 w 263"/>
                <a:gd name="T15" fmla="*/ 0 h 143"/>
                <a:gd name="T16" fmla="*/ 0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27" name="Freeform 253"/>
            <p:cNvSpPr>
              <a:spLocks/>
            </p:cNvSpPr>
            <p:nvPr/>
          </p:nvSpPr>
          <p:spPr bwMode="auto">
            <a:xfrm>
              <a:off x="8398912" y="2524258"/>
              <a:ext cx="225425" cy="51288"/>
            </a:xfrm>
            <a:custGeom>
              <a:avLst/>
              <a:gdLst>
                <a:gd name="T0" fmla="*/ 0 w 853"/>
                <a:gd name="T1" fmla="*/ 0 h 212"/>
                <a:gd name="T2" fmla="*/ 0 w 853"/>
                <a:gd name="T3" fmla="*/ 0 h 212"/>
                <a:gd name="T4" fmla="*/ 0 w 853"/>
                <a:gd name="T5" fmla="*/ 0 h 212"/>
                <a:gd name="T6" fmla="*/ 0 w 853"/>
                <a:gd name="T7" fmla="*/ 0 h 212"/>
                <a:gd name="T8" fmla="*/ 0 w 853"/>
                <a:gd name="T9" fmla="*/ 0 h 212"/>
                <a:gd name="T10" fmla="*/ 0 w 853"/>
                <a:gd name="T11" fmla="*/ 0 h 212"/>
                <a:gd name="T12" fmla="*/ 0 w 853"/>
                <a:gd name="T13" fmla="*/ 0 h 212"/>
                <a:gd name="T14" fmla="*/ 0 w 853"/>
                <a:gd name="T15" fmla="*/ 0 h 212"/>
                <a:gd name="T16" fmla="*/ 0 w 853"/>
                <a:gd name="T17" fmla="*/ 0 h 212"/>
                <a:gd name="T18" fmla="*/ 0 w 853"/>
                <a:gd name="T19" fmla="*/ 0 h 212"/>
                <a:gd name="T20" fmla="*/ 0 w 853"/>
                <a:gd name="T21" fmla="*/ 0 h 212"/>
                <a:gd name="T22" fmla="*/ 0 w 853"/>
                <a:gd name="T23" fmla="*/ 0 h 212"/>
                <a:gd name="T24" fmla="*/ 0 w 853"/>
                <a:gd name="T25" fmla="*/ 0 h 212"/>
                <a:gd name="T26" fmla="*/ 0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12" name="组合 11"/>
          <p:cNvGrpSpPr/>
          <p:nvPr/>
        </p:nvGrpSpPr>
        <p:grpSpPr>
          <a:xfrm>
            <a:off x="8433837" y="2133002"/>
            <a:ext cx="228601" cy="115766"/>
            <a:chOff x="8433837" y="2133002"/>
            <a:chExt cx="228601" cy="115766"/>
          </a:xfrm>
        </p:grpSpPr>
        <p:grpSp>
          <p:nvGrpSpPr>
            <p:cNvPr id="244909" name="Group 255"/>
            <p:cNvGrpSpPr>
              <a:grpSpLocks/>
            </p:cNvGrpSpPr>
            <p:nvPr/>
          </p:nvGrpSpPr>
          <p:grpSpPr bwMode="auto">
            <a:xfrm>
              <a:off x="8433837" y="2133002"/>
              <a:ext cx="198438" cy="92320"/>
              <a:chOff x="5325" y="1860"/>
              <a:chExt cx="125" cy="63"/>
            </a:xfrm>
          </p:grpSpPr>
          <p:sp>
            <p:nvSpPr>
              <p:cNvPr id="244913" name="Freeform 256"/>
              <p:cNvSpPr>
                <a:spLocks/>
              </p:cNvSpPr>
              <p:nvPr/>
            </p:nvSpPr>
            <p:spPr bwMode="auto">
              <a:xfrm>
                <a:off x="5325" y="1860"/>
                <a:ext cx="125" cy="63"/>
              </a:xfrm>
              <a:custGeom>
                <a:avLst/>
                <a:gdLst>
                  <a:gd name="T0" fmla="*/ 0 w 751"/>
                  <a:gd name="T1" fmla="*/ 0 h 379"/>
                  <a:gd name="T2" fmla="*/ 0 w 751"/>
                  <a:gd name="T3" fmla="*/ 0 h 379"/>
                  <a:gd name="T4" fmla="*/ 0 w 751"/>
                  <a:gd name="T5" fmla="*/ 0 h 379"/>
                  <a:gd name="T6" fmla="*/ 0 w 751"/>
                  <a:gd name="T7" fmla="*/ 0 h 379"/>
                  <a:gd name="T8" fmla="*/ 0 w 751"/>
                  <a:gd name="T9" fmla="*/ 0 h 379"/>
                  <a:gd name="T10" fmla="*/ 0 w 751"/>
                  <a:gd name="T11" fmla="*/ 0 h 379"/>
                  <a:gd name="T12" fmla="*/ 0 w 751"/>
                  <a:gd name="T13" fmla="*/ 0 h 379"/>
                  <a:gd name="T14" fmla="*/ 0 w 751"/>
                  <a:gd name="T15" fmla="*/ 0 h 379"/>
                  <a:gd name="T16" fmla="*/ 0 w 751"/>
                  <a:gd name="T17" fmla="*/ 0 h 379"/>
                  <a:gd name="T18" fmla="*/ 0 w 751"/>
                  <a:gd name="T19" fmla="*/ 0 h 379"/>
                  <a:gd name="T20" fmla="*/ 0 w 751"/>
                  <a:gd name="T21" fmla="*/ 0 h 379"/>
                  <a:gd name="T22" fmla="*/ 0 w 751"/>
                  <a:gd name="T23" fmla="*/ 0 h 379"/>
                  <a:gd name="T24" fmla="*/ 0 w 751"/>
                  <a:gd name="T25" fmla="*/ 0 h 379"/>
                  <a:gd name="T26" fmla="*/ 0 w 751"/>
                  <a:gd name="T27" fmla="*/ 0 h 379"/>
                  <a:gd name="T28" fmla="*/ 0 w 751"/>
                  <a:gd name="T29" fmla="*/ 0 h 379"/>
                  <a:gd name="T30" fmla="*/ 0 w 751"/>
                  <a:gd name="T31" fmla="*/ 0 h 379"/>
                  <a:gd name="T32" fmla="*/ 0 w 751"/>
                  <a:gd name="T33" fmla="*/ 0 h 379"/>
                  <a:gd name="T34" fmla="*/ 0 w 751"/>
                  <a:gd name="T35" fmla="*/ 0 h 379"/>
                  <a:gd name="T36" fmla="*/ 0 w 751"/>
                  <a:gd name="T37" fmla="*/ 0 h 379"/>
                  <a:gd name="T38" fmla="*/ 0 w 751"/>
                  <a:gd name="T39" fmla="*/ 0 h 379"/>
                  <a:gd name="T40" fmla="*/ 0 w 751"/>
                  <a:gd name="T41" fmla="*/ 0 h 379"/>
                  <a:gd name="T42" fmla="*/ 0 w 751"/>
                  <a:gd name="T43" fmla="*/ 0 h 379"/>
                  <a:gd name="T44" fmla="*/ 0 w 751"/>
                  <a:gd name="T45" fmla="*/ 0 h 379"/>
                  <a:gd name="T46" fmla="*/ 0 w 751"/>
                  <a:gd name="T47" fmla="*/ 0 h 379"/>
                  <a:gd name="T48" fmla="*/ 0 w 751"/>
                  <a:gd name="T49" fmla="*/ 0 h 379"/>
                  <a:gd name="T50" fmla="*/ 0 w 751"/>
                  <a:gd name="T51" fmla="*/ 0 h 379"/>
                  <a:gd name="T52" fmla="*/ 0 w 751"/>
                  <a:gd name="T53" fmla="*/ 0 h 379"/>
                  <a:gd name="T54" fmla="*/ 0 w 751"/>
                  <a:gd name="T55" fmla="*/ 0 h 379"/>
                  <a:gd name="T56" fmla="*/ 0 w 751"/>
                  <a:gd name="T57" fmla="*/ 0 h 379"/>
                  <a:gd name="T58" fmla="*/ 0 w 751"/>
                  <a:gd name="T59" fmla="*/ 0 h 379"/>
                  <a:gd name="T60" fmla="*/ 0 w 751"/>
                  <a:gd name="T61" fmla="*/ 0 h 379"/>
                  <a:gd name="T62" fmla="*/ 0 w 751"/>
                  <a:gd name="T63" fmla="*/ 0 h 379"/>
                  <a:gd name="T64" fmla="*/ 0 w 751"/>
                  <a:gd name="T65" fmla="*/ 0 h 379"/>
                  <a:gd name="T66" fmla="*/ 0 w 751"/>
                  <a:gd name="T67" fmla="*/ 0 h 379"/>
                  <a:gd name="T68" fmla="*/ 0 w 751"/>
                  <a:gd name="T69" fmla="*/ 0 h 379"/>
                  <a:gd name="T70" fmla="*/ 0 w 751"/>
                  <a:gd name="T71" fmla="*/ 0 h 379"/>
                  <a:gd name="T72" fmla="*/ 0 w 751"/>
                  <a:gd name="T73" fmla="*/ 0 h 379"/>
                  <a:gd name="T74" fmla="*/ 0 w 751"/>
                  <a:gd name="T75" fmla="*/ 0 h 379"/>
                  <a:gd name="T76" fmla="*/ 0 w 751"/>
                  <a:gd name="T77" fmla="*/ 0 h 379"/>
                  <a:gd name="T78" fmla="*/ 0 w 751"/>
                  <a:gd name="T79" fmla="*/ 0 h 379"/>
                  <a:gd name="T80" fmla="*/ 0 w 751"/>
                  <a:gd name="T81" fmla="*/ 0 h 379"/>
                  <a:gd name="T82" fmla="*/ 0 w 751"/>
                  <a:gd name="T83" fmla="*/ 0 h 379"/>
                  <a:gd name="T84" fmla="*/ 0 w 751"/>
                  <a:gd name="T85" fmla="*/ 0 h 379"/>
                  <a:gd name="T86" fmla="*/ 0 w 751"/>
                  <a:gd name="T87" fmla="*/ 0 h 379"/>
                  <a:gd name="T88" fmla="*/ 0 w 751"/>
                  <a:gd name="T89" fmla="*/ 0 h 379"/>
                  <a:gd name="T90" fmla="*/ 0 w 751"/>
                  <a:gd name="T91" fmla="*/ 0 h 379"/>
                  <a:gd name="T92" fmla="*/ 0 w 751"/>
                  <a:gd name="T93" fmla="*/ 0 h 379"/>
                  <a:gd name="T94" fmla="*/ 0 w 751"/>
                  <a:gd name="T95" fmla="*/ 0 h 379"/>
                  <a:gd name="T96" fmla="*/ 0 w 751"/>
                  <a:gd name="T97" fmla="*/ 0 h 379"/>
                  <a:gd name="T98" fmla="*/ 0 w 751"/>
                  <a:gd name="T99" fmla="*/ 0 h 379"/>
                  <a:gd name="T100" fmla="*/ 0 w 751"/>
                  <a:gd name="T101" fmla="*/ 0 h 379"/>
                  <a:gd name="T102" fmla="*/ 0 w 751"/>
                  <a:gd name="T103" fmla="*/ 0 h 379"/>
                  <a:gd name="T104" fmla="*/ 0 w 751"/>
                  <a:gd name="T105" fmla="*/ 0 h 379"/>
                  <a:gd name="T106" fmla="*/ 0 w 751"/>
                  <a:gd name="T107" fmla="*/ 0 h 379"/>
                  <a:gd name="T108" fmla="*/ 0 w 751"/>
                  <a:gd name="T109" fmla="*/ 0 h 379"/>
                  <a:gd name="T110" fmla="*/ 0 w 751"/>
                  <a:gd name="T111" fmla="*/ 0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headEnd/>
                <a:tailEnd/>
              </a:ln>
            </p:spPr>
            <p:txBody>
              <a:bodyPr/>
              <a:lstStyle/>
              <a:p>
                <a:endParaRPr lang="zh-CN" altLang="en-US" sz="1662" b="1">
                  <a:solidFill>
                    <a:srgbClr val="000099"/>
                  </a:solidFill>
                </a:endParaRPr>
              </a:p>
            </p:txBody>
          </p:sp>
          <p:sp>
            <p:nvSpPr>
              <p:cNvPr id="244914" name="Freeform 257"/>
              <p:cNvSpPr>
                <a:spLocks/>
              </p:cNvSpPr>
              <p:nvPr/>
            </p:nvSpPr>
            <p:spPr bwMode="auto">
              <a:xfrm>
                <a:off x="5374" y="1888"/>
                <a:ext cx="29" cy="7"/>
              </a:xfrm>
              <a:custGeom>
                <a:avLst/>
                <a:gdLst>
                  <a:gd name="T0" fmla="*/ 0 w 179"/>
                  <a:gd name="T1" fmla="*/ 0 h 43"/>
                  <a:gd name="T2" fmla="*/ 0 w 179"/>
                  <a:gd name="T3" fmla="*/ 0 h 43"/>
                  <a:gd name="T4" fmla="*/ 0 w 179"/>
                  <a:gd name="T5" fmla="*/ 0 h 43"/>
                  <a:gd name="T6" fmla="*/ 0 w 179"/>
                  <a:gd name="T7" fmla="*/ 0 h 43"/>
                  <a:gd name="T8" fmla="*/ 0 w 179"/>
                  <a:gd name="T9" fmla="*/ 0 h 43"/>
                  <a:gd name="T10" fmla="*/ 0 w 179"/>
                  <a:gd name="T11" fmla="*/ 0 h 43"/>
                  <a:gd name="T12" fmla="*/ 0 w 179"/>
                  <a:gd name="T13" fmla="*/ 0 h 43"/>
                  <a:gd name="T14" fmla="*/ 0 w 179"/>
                  <a:gd name="T15" fmla="*/ 0 h 43"/>
                  <a:gd name="T16" fmla="*/ 0 w 179"/>
                  <a:gd name="T17" fmla="*/ 0 h 43"/>
                  <a:gd name="T18" fmla="*/ 0 w 179"/>
                  <a:gd name="T19" fmla="*/ 0 h 43"/>
                  <a:gd name="T20" fmla="*/ 0 w 179"/>
                  <a:gd name="T21" fmla="*/ 0 h 43"/>
                  <a:gd name="T22" fmla="*/ 0 w 179"/>
                  <a:gd name="T23" fmla="*/ 0 h 43"/>
                  <a:gd name="T24" fmla="*/ 0 w 179"/>
                  <a:gd name="T25" fmla="*/ 0 h 43"/>
                  <a:gd name="T26" fmla="*/ 0 w 179"/>
                  <a:gd name="T27" fmla="*/ 0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15" name="Freeform 258"/>
              <p:cNvSpPr>
                <a:spLocks/>
              </p:cNvSpPr>
              <p:nvPr/>
            </p:nvSpPr>
            <p:spPr bwMode="auto">
              <a:xfrm>
                <a:off x="5362" y="1894"/>
                <a:ext cx="4" cy="4"/>
              </a:xfrm>
              <a:custGeom>
                <a:avLst/>
                <a:gdLst>
                  <a:gd name="T0" fmla="*/ 0 w 20"/>
                  <a:gd name="T1" fmla="*/ 0 h 24"/>
                  <a:gd name="T2" fmla="*/ 0 w 20"/>
                  <a:gd name="T3" fmla="*/ 0 h 24"/>
                  <a:gd name="T4" fmla="*/ 0 w 20"/>
                  <a:gd name="T5" fmla="*/ 0 h 24"/>
                  <a:gd name="T6" fmla="*/ 0 w 20"/>
                  <a:gd name="T7" fmla="*/ 0 h 24"/>
                  <a:gd name="T8" fmla="*/ 0 w 20"/>
                  <a:gd name="T9" fmla="*/ 0 h 24"/>
                  <a:gd name="T10" fmla="*/ 0 w 20"/>
                  <a:gd name="T11" fmla="*/ 0 h 24"/>
                  <a:gd name="T12" fmla="*/ 0 w 20"/>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24">
                    <a:moveTo>
                      <a:pt x="4" y="0"/>
                    </a:moveTo>
                    <a:lnTo>
                      <a:pt x="12" y="6"/>
                    </a:lnTo>
                    <a:lnTo>
                      <a:pt x="9" y="15"/>
                    </a:lnTo>
                    <a:lnTo>
                      <a:pt x="0" y="24"/>
                    </a:lnTo>
                    <a:lnTo>
                      <a:pt x="17" y="18"/>
                    </a:lnTo>
                    <a:lnTo>
                      <a:pt x="20" y="8"/>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16" name="Freeform 259"/>
              <p:cNvSpPr>
                <a:spLocks/>
              </p:cNvSpPr>
              <p:nvPr/>
            </p:nvSpPr>
            <p:spPr bwMode="auto">
              <a:xfrm>
                <a:off x="5331" y="1869"/>
                <a:ext cx="17" cy="8"/>
              </a:xfrm>
              <a:custGeom>
                <a:avLst/>
                <a:gdLst>
                  <a:gd name="T0" fmla="*/ 0 w 104"/>
                  <a:gd name="T1" fmla="*/ 0 h 48"/>
                  <a:gd name="T2" fmla="*/ 0 w 104"/>
                  <a:gd name="T3" fmla="*/ 0 h 48"/>
                  <a:gd name="T4" fmla="*/ 0 w 104"/>
                  <a:gd name="T5" fmla="*/ 0 h 48"/>
                  <a:gd name="T6" fmla="*/ 0 w 104"/>
                  <a:gd name="T7" fmla="*/ 0 h 48"/>
                  <a:gd name="T8" fmla="*/ 0 w 104"/>
                  <a:gd name="T9" fmla="*/ 0 h 48"/>
                  <a:gd name="T10" fmla="*/ 0 w 104"/>
                  <a:gd name="T11" fmla="*/ 0 h 48"/>
                  <a:gd name="T12" fmla="*/ 0 w 104"/>
                  <a:gd name="T13" fmla="*/ 0 h 48"/>
                  <a:gd name="T14" fmla="*/ 0 w 104"/>
                  <a:gd name="T15" fmla="*/ 0 h 48"/>
                  <a:gd name="T16" fmla="*/ 0 w 104"/>
                  <a:gd name="T17" fmla="*/ 0 h 48"/>
                  <a:gd name="T18" fmla="*/ 0 w 104"/>
                  <a:gd name="T19" fmla="*/ 0 h 48"/>
                  <a:gd name="T20" fmla="*/ 0 w 104"/>
                  <a:gd name="T21" fmla="*/ 0 h 48"/>
                  <a:gd name="T22" fmla="*/ 0 w 104"/>
                  <a:gd name="T23" fmla="*/ 0 h 48"/>
                  <a:gd name="T24" fmla="*/ 0 w 104"/>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17" name="Freeform 260"/>
              <p:cNvSpPr>
                <a:spLocks/>
              </p:cNvSpPr>
              <p:nvPr/>
            </p:nvSpPr>
            <p:spPr bwMode="auto">
              <a:xfrm>
                <a:off x="5357" y="1866"/>
                <a:ext cx="27" cy="7"/>
              </a:xfrm>
              <a:custGeom>
                <a:avLst/>
                <a:gdLst>
                  <a:gd name="T0" fmla="*/ 0 w 166"/>
                  <a:gd name="T1" fmla="*/ 0 h 42"/>
                  <a:gd name="T2" fmla="*/ 0 w 166"/>
                  <a:gd name="T3" fmla="*/ 0 h 42"/>
                  <a:gd name="T4" fmla="*/ 0 w 166"/>
                  <a:gd name="T5" fmla="*/ 0 h 42"/>
                  <a:gd name="T6" fmla="*/ 0 w 166"/>
                  <a:gd name="T7" fmla="*/ 0 h 42"/>
                  <a:gd name="T8" fmla="*/ 0 w 166"/>
                  <a:gd name="T9" fmla="*/ 0 h 42"/>
                  <a:gd name="T10" fmla="*/ 0 w 166"/>
                  <a:gd name="T11" fmla="*/ 0 h 42"/>
                  <a:gd name="T12" fmla="*/ 0 w 166"/>
                  <a:gd name="T13" fmla="*/ 0 h 42"/>
                  <a:gd name="T14" fmla="*/ 0 w 166"/>
                  <a:gd name="T15" fmla="*/ 0 h 42"/>
                  <a:gd name="T16" fmla="*/ 0 w 166"/>
                  <a:gd name="T17" fmla="*/ 0 h 42"/>
                  <a:gd name="T18" fmla="*/ 0 w 166"/>
                  <a:gd name="T19" fmla="*/ 0 h 42"/>
                  <a:gd name="T20" fmla="*/ 0 w 166"/>
                  <a:gd name="T21" fmla="*/ 0 h 42"/>
                  <a:gd name="T22" fmla="*/ 0 w 166"/>
                  <a:gd name="T23" fmla="*/ 0 h 42"/>
                  <a:gd name="T24" fmla="*/ 0 w 166"/>
                  <a:gd name="T25" fmla="*/ 0 h 42"/>
                  <a:gd name="T26" fmla="*/ 0 w 166"/>
                  <a:gd name="T27" fmla="*/ 0 h 42"/>
                  <a:gd name="T28" fmla="*/ 0 w 166"/>
                  <a:gd name="T29" fmla="*/ 0 h 42"/>
                  <a:gd name="T30" fmla="*/ 0 w 166"/>
                  <a:gd name="T31" fmla="*/ 0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18" name="Freeform 261"/>
              <p:cNvSpPr>
                <a:spLocks/>
              </p:cNvSpPr>
              <p:nvPr/>
            </p:nvSpPr>
            <p:spPr bwMode="auto">
              <a:xfrm>
                <a:off x="5335" y="1874"/>
                <a:ext cx="6" cy="5"/>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30">
                    <a:moveTo>
                      <a:pt x="25" y="0"/>
                    </a:moveTo>
                    <a:lnTo>
                      <a:pt x="33" y="11"/>
                    </a:lnTo>
                    <a:lnTo>
                      <a:pt x="23" y="24"/>
                    </a:lnTo>
                    <a:lnTo>
                      <a:pt x="0" y="30"/>
                    </a:lnTo>
                    <a:lnTo>
                      <a:pt x="25" y="15"/>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19" name="Freeform 262"/>
              <p:cNvSpPr>
                <a:spLocks/>
              </p:cNvSpPr>
              <p:nvPr/>
            </p:nvSpPr>
            <p:spPr bwMode="auto">
              <a:xfrm>
                <a:off x="5329" y="1870"/>
                <a:ext cx="6" cy="4"/>
              </a:xfrm>
              <a:custGeom>
                <a:avLst/>
                <a:gdLst>
                  <a:gd name="T0" fmla="*/ 0 w 33"/>
                  <a:gd name="T1" fmla="*/ 0 h 28"/>
                  <a:gd name="T2" fmla="*/ 0 w 33"/>
                  <a:gd name="T3" fmla="*/ 0 h 28"/>
                  <a:gd name="T4" fmla="*/ 0 w 33"/>
                  <a:gd name="T5" fmla="*/ 0 h 28"/>
                  <a:gd name="T6" fmla="*/ 0 w 33"/>
                  <a:gd name="T7" fmla="*/ 0 h 28"/>
                  <a:gd name="T8" fmla="*/ 0 w 33"/>
                  <a:gd name="T9" fmla="*/ 0 h 28"/>
                  <a:gd name="T10" fmla="*/ 0 w 33"/>
                  <a:gd name="T11" fmla="*/ 0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28">
                    <a:moveTo>
                      <a:pt x="33" y="16"/>
                    </a:moveTo>
                    <a:lnTo>
                      <a:pt x="25" y="0"/>
                    </a:lnTo>
                    <a:lnTo>
                      <a:pt x="24" y="13"/>
                    </a:lnTo>
                    <a:lnTo>
                      <a:pt x="0" y="26"/>
                    </a:lnTo>
                    <a:lnTo>
                      <a:pt x="3" y="28"/>
                    </a:lnTo>
                    <a:lnTo>
                      <a:pt x="33"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20" name="Freeform 263"/>
              <p:cNvSpPr>
                <a:spLocks/>
              </p:cNvSpPr>
              <p:nvPr/>
            </p:nvSpPr>
            <p:spPr bwMode="auto">
              <a:xfrm>
                <a:off x="5399" y="1876"/>
                <a:ext cx="6" cy="7"/>
              </a:xfrm>
              <a:custGeom>
                <a:avLst/>
                <a:gdLst>
                  <a:gd name="T0" fmla="*/ 0 w 37"/>
                  <a:gd name="T1" fmla="*/ 0 h 42"/>
                  <a:gd name="T2" fmla="*/ 0 w 37"/>
                  <a:gd name="T3" fmla="*/ 0 h 42"/>
                  <a:gd name="T4" fmla="*/ 0 w 37"/>
                  <a:gd name="T5" fmla="*/ 0 h 42"/>
                  <a:gd name="T6" fmla="*/ 0 w 37"/>
                  <a:gd name="T7" fmla="*/ 0 h 42"/>
                  <a:gd name="T8" fmla="*/ 0 w 37"/>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42">
                    <a:moveTo>
                      <a:pt x="0" y="0"/>
                    </a:moveTo>
                    <a:lnTo>
                      <a:pt x="8" y="21"/>
                    </a:lnTo>
                    <a:lnTo>
                      <a:pt x="23" y="39"/>
                    </a:lnTo>
                    <a:lnTo>
                      <a:pt x="37"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21" name="Freeform 264"/>
              <p:cNvSpPr>
                <a:spLocks/>
              </p:cNvSpPr>
              <p:nvPr/>
            </p:nvSpPr>
            <p:spPr bwMode="auto">
              <a:xfrm>
                <a:off x="5420" y="1907"/>
                <a:ext cx="9" cy="6"/>
              </a:xfrm>
              <a:custGeom>
                <a:avLst/>
                <a:gdLst>
                  <a:gd name="T0" fmla="*/ 0 w 50"/>
                  <a:gd name="T1" fmla="*/ 0 h 39"/>
                  <a:gd name="T2" fmla="*/ 0 w 50"/>
                  <a:gd name="T3" fmla="*/ 0 h 39"/>
                  <a:gd name="T4" fmla="*/ 0 w 50"/>
                  <a:gd name="T5" fmla="*/ 0 h 39"/>
                  <a:gd name="T6" fmla="*/ 0 w 50"/>
                  <a:gd name="T7" fmla="*/ 0 h 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39">
                    <a:moveTo>
                      <a:pt x="50" y="0"/>
                    </a:moveTo>
                    <a:lnTo>
                      <a:pt x="17" y="14"/>
                    </a:lnTo>
                    <a:lnTo>
                      <a:pt x="0" y="39"/>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244910" name="Group 265"/>
            <p:cNvGrpSpPr>
              <a:grpSpLocks/>
            </p:cNvGrpSpPr>
            <p:nvPr/>
          </p:nvGrpSpPr>
          <p:grpSpPr bwMode="auto">
            <a:xfrm>
              <a:off x="8603700" y="2182825"/>
              <a:ext cx="58738" cy="65943"/>
              <a:chOff x="5432" y="1894"/>
              <a:chExt cx="37" cy="45"/>
            </a:xfrm>
          </p:grpSpPr>
          <p:sp>
            <p:nvSpPr>
              <p:cNvPr id="244911" name="Freeform 266"/>
              <p:cNvSpPr>
                <a:spLocks/>
              </p:cNvSpPr>
              <p:nvPr/>
            </p:nvSpPr>
            <p:spPr bwMode="auto">
              <a:xfrm>
                <a:off x="5432" y="1894"/>
                <a:ext cx="37" cy="45"/>
              </a:xfrm>
              <a:custGeom>
                <a:avLst/>
                <a:gdLst>
                  <a:gd name="T0" fmla="*/ 0 w 219"/>
                  <a:gd name="T1" fmla="*/ 0 h 267"/>
                  <a:gd name="T2" fmla="*/ 0 w 219"/>
                  <a:gd name="T3" fmla="*/ 0 h 267"/>
                  <a:gd name="T4" fmla="*/ 0 w 219"/>
                  <a:gd name="T5" fmla="*/ 0 h 267"/>
                  <a:gd name="T6" fmla="*/ 0 w 219"/>
                  <a:gd name="T7" fmla="*/ 0 h 267"/>
                  <a:gd name="T8" fmla="*/ 0 w 219"/>
                  <a:gd name="T9" fmla="*/ 0 h 267"/>
                  <a:gd name="T10" fmla="*/ 0 w 219"/>
                  <a:gd name="T11" fmla="*/ 0 h 267"/>
                  <a:gd name="T12" fmla="*/ 0 w 219"/>
                  <a:gd name="T13" fmla="*/ 0 h 267"/>
                  <a:gd name="T14" fmla="*/ 0 w 219"/>
                  <a:gd name="T15" fmla="*/ 0 h 267"/>
                  <a:gd name="T16" fmla="*/ 0 w 219"/>
                  <a:gd name="T17" fmla="*/ 0 h 267"/>
                  <a:gd name="T18" fmla="*/ 0 w 219"/>
                  <a:gd name="T19" fmla="*/ 0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912" name="Freeform 267"/>
              <p:cNvSpPr>
                <a:spLocks/>
              </p:cNvSpPr>
              <p:nvPr/>
            </p:nvSpPr>
            <p:spPr bwMode="auto">
              <a:xfrm>
                <a:off x="5436" y="1898"/>
                <a:ext cx="29" cy="37"/>
              </a:xfrm>
              <a:custGeom>
                <a:avLst/>
                <a:gdLst>
                  <a:gd name="T0" fmla="*/ 0 w 175"/>
                  <a:gd name="T1" fmla="*/ 0 h 220"/>
                  <a:gd name="T2" fmla="*/ 0 w 175"/>
                  <a:gd name="T3" fmla="*/ 0 h 220"/>
                  <a:gd name="T4" fmla="*/ 0 w 175"/>
                  <a:gd name="T5" fmla="*/ 0 h 220"/>
                  <a:gd name="T6" fmla="*/ 0 w 175"/>
                  <a:gd name="T7" fmla="*/ 0 h 220"/>
                  <a:gd name="T8" fmla="*/ 0 w 175"/>
                  <a:gd name="T9" fmla="*/ 0 h 220"/>
                  <a:gd name="T10" fmla="*/ 0 w 175"/>
                  <a:gd name="T11" fmla="*/ 0 h 220"/>
                  <a:gd name="T12" fmla="*/ 0 w 175"/>
                  <a:gd name="T13" fmla="*/ 0 h 220"/>
                  <a:gd name="T14" fmla="*/ 0 w 175"/>
                  <a:gd name="T15" fmla="*/ 0 h 220"/>
                  <a:gd name="T16" fmla="*/ 0 w 175"/>
                  <a:gd name="T17" fmla="*/ 0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grpSp>
        <p:nvGrpSpPr>
          <p:cNvPr id="11" name="组合 10"/>
          <p:cNvGrpSpPr/>
          <p:nvPr/>
        </p:nvGrpSpPr>
        <p:grpSpPr>
          <a:xfrm>
            <a:off x="8336999" y="2197479"/>
            <a:ext cx="184150" cy="104043"/>
            <a:chOff x="8336999" y="2197479"/>
            <a:chExt cx="184150" cy="104043"/>
          </a:xfrm>
        </p:grpSpPr>
        <p:sp>
          <p:nvSpPr>
            <p:cNvPr id="244899" name="Freeform 280"/>
            <p:cNvSpPr>
              <a:spLocks/>
            </p:cNvSpPr>
            <p:nvPr/>
          </p:nvSpPr>
          <p:spPr bwMode="auto">
            <a:xfrm>
              <a:off x="8336999" y="2197479"/>
              <a:ext cx="184150" cy="104043"/>
            </a:xfrm>
            <a:custGeom>
              <a:avLst/>
              <a:gdLst>
                <a:gd name="T0" fmla="*/ 0 w 698"/>
                <a:gd name="T1" fmla="*/ 0 h 425"/>
                <a:gd name="T2" fmla="*/ 0 w 698"/>
                <a:gd name="T3" fmla="*/ 0 h 425"/>
                <a:gd name="T4" fmla="*/ 0 w 698"/>
                <a:gd name="T5" fmla="*/ 0 h 425"/>
                <a:gd name="T6" fmla="*/ 0 w 698"/>
                <a:gd name="T7" fmla="*/ 0 h 425"/>
                <a:gd name="T8" fmla="*/ 0 w 698"/>
                <a:gd name="T9" fmla="*/ 0 h 425"/>
                <a:gd name="T10" fmla="*/ 0 w 698"/>
                <a:gd name="T11" fmla="*/ 0 h 425"/>
                <a:gd name="T12" fmla="*/ 0 w 698"/>
                <a:gd name="T13" fmla="*/ 0 h 425"/>
                <a:gd name="T14" fmla="*/ 0 w 698"/>
                <a:gd name="T15" fmla="*/ 0 h 425"/>
                <a:gd name="T16" fmla="*/ 0 w 698"/>
                <a:gd name="T17" fmla="*/ 0 h 425"/>
                <a:gd name="T18" fmla="*/ 0 w 698"/>
                <a:gd name="T19" fmla="*/ 0 h 425"/>
                <a:gd name="T20" fmla="*/ 0 w 698"/>
                <a:gd name="T21" fmla="*/ 0 h 425"/>
                <a:gd name="T22" fmla="*/ 0 w 698"/>
                <a:gd name="T23" fmla="*/ 0 h 425"/>
                <a:gd name="T24" fmla="*/ 0 w 698"/>
                <a:gd name="T25" fmla="*/ 0 h 425"/>
                <a:gd name="T26" fmla="*/ 0 w 698"/>
                <a:gd name="T27" fmla="*/ 0 h 425"/>
                <a:gd name="T28" fmla="*/ 0 w 698"/>
                <a:gd name="T29" fmla="*/ 0 h 425"/>
                <a:gd name="T30" fmla="*/ 0 w 698"/>
                <a:gd name="T31" fmla="*/ 0 h 425"/>
                <a:gd name="T32" fmla="*/ 0 w 698"/>
                <a:gd name="T33" fmla="*/ 0 h 425"/>
                <a:gd name="T34" fmla="*/ 0 w 698"/>
                <a:gd name="T35" fmla="*/ 0 h 425"/>
                <a:gd name="T36" fmla="*/ 0 w 698"/>
                <a:gd name="T37" fmla="*/ 0 h 425"/>
                <a:gd name="T38" fmla="*/ 0 w 698"/>
                <a:gd name="T39" fmla="*/ 0 h 425"/>
                <a:gd name="T40" fmla="*/ 0 w 698"/>
                <a:gd name="T41" fmla="*/ 0 h 425"/>
                <a:gd name="T42" fmla="*/ 0 w 698"/>
                <a:gd name="T43" fmla="*/ 0 h 425"/>
                <a:gd name="T44" fmla="*/ 0 w 698"/>
                <a:gd name="T45" fmla="*/ 0 h 425"/>
                <a:gd name="T46" fmla="*/ 0 w 698"/>
                <a:gd name="T47" fmla="*/ 0 h 425"/>
                <a:gd name="T48" fmla="*/ 0 w 698"/>
                <a:gd name="T49" fmla="*/ 0 h 425"/>
                <a:gd name="T50" fmla="*/ 0 w 698"/>
                <a:gd name="T51" fmla="*/ 0 h 425"/>
                <a:gd name="T52" fmla="*/ 0 w 698"/>
                <a:gd name="T53" fmla="*/ 0 h 425"/>
                <a:gd name="T54" fmla="*/ 0 w 698"/>
                <a:gd name="T55" fmla="*/ 0 h 425"/>
                <a:gd name="T56" fmla="*/ 0 w 698"/>
                <a:gd name="T57" fmla="*/ 0 h 425"/>
                <a:gd name="T58" fmla="*/ 0 w 698"/>
                <a:gd name="T59" fmla="*/ 0 h 425"/>
                <a:gd name="T60" fmla="*/ 0 w 698"/>
                <a:gd name="T61" fmla="*/ 0 h 425"/>
                <a:gd name="T62" fmla="*/ 0 w 698"/>
                <a:gd name="T63" fmla="*/ 0 h 425"/>
                <a:gd name="T64" fmla="*/ 0 w 698"/>
                <a:gd name="T65" fmla="*/ 0 h 425"/>
                <a:gd name="T66" fmla="*/ 0 w 698"/>
                <a:gd name="T67" fmla="*/ 0 h 425"/>
                <a:gd name="T68" fmla="*/ 0 w 698"/>
                <a:gd name="T69" fmla="*/ 0 h 425"/>
                <a:gd name="T70" fmla="*/ 0 w 698"/>
                <a:gd name="T71" fmla="*/ 0 h 425"/>
                <a:gd name="T72" fmla="*/ 0 w 698"/>
                <a:gd name="T73" fmla="*/ 0 h 425"/>
                <a:gd name="T74" fmla="*/ 0 w 698"/>
                <a:gd name="T75" fmla="*/ 0 h 425"/>
                <a:gd name="T76" fmla="*/ 0 w 698"/>
                <a:gd name="T77" fmla="*/ 0 h 425"/>
                <a:gd name="T78" fmla="*/ 0 w 698"/>
                <a:gd name="T79" fmla="*/ 0 h 425"/>
                <a:gd name="T80" fmla="*/ 0 w 698"/>
                <a:gd name="T81" fmla="*/ 0 h 425"/>
                <a:gd name="T82" fmla="*/ 0 w 698"/>
                <a:gd name="T83" fmla="*/ 0 h 425"/>
                <a:gd name="T84" fmla="*/ 0 w 698"/>
                <a:gd name="T85" fmla="*/ 0 h 425"/>
                <a:gd name="T86" fmla="*/ 0 w 698"/>
                <a:gd name="T87" fmla="*/ 0 h 425"/>
                <a:gd name="T88" fmla="*/ 0 w 698"/>
                <a:gd name="T89" fmla="*/ 0 h 425"/>
                <a:gd name="T90" fmla="*/ 0 w 698"/>
                <a:gd name="T91" fmla="*/ 0 h 425"/>
                <a:gd name="T92" fmla="*/ 0 w 698"/>
                <a:gd name="T93" fmla="*/ 0 h 425"/>
                <a:gd name="T94" fmla="*/ 0 w 698"/>
                <a:gd name="T95" fmla="*/ 0 h 425"/>
                <a:gd name="T96" fmla="*/ 0 w 698"/>
                <a:gd name="T97" fmla="*/ 0 h 425"/>
                <a:gd name="T98" fmla="*/ 0 w 698"/>
                <a:gd name="T99" fmla="*/ 0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headEnd/>
              <a:tailEnd/>
            </a:ln>
          </p:spPr>
          <p:txBody>
            <a:bodyPr/>
            <a:lstStyle/>
            <a:p>
              <a:endParaRPr lang="zh-CN" altLang="en-US" sz="1662" b="1">
                <a:solidFill>
                  <a:srgbClr val="000099"/>
                </a:solidFill>
              </a:endParaRPr>
            </a:p>
          </p:txBody>
        </p:sp>
        <p:sp>
          <p:nvSpPr>
            <p:cNvPr id="244900" name="Freeform 281"/>
            <p:cNvSpPr>
              <a:spLocks/>
            </p:cNvSpPr>
            <p:nvPr/>
          </p:nvSpPr>
          <p:spPr bwMode="auto">
            <a:xfrm>
              <a:off x="8344937" y="2215064"/>
              <a:ext cx="58738" cy="13189"/>
            </a:xfrm>
            <a:custGeom>
              <a:avLst/>
              <a:gdLst>
                <a:gd name="T0" fmla="*/ 0 w 223"/>
                <a:gd name="T1" fmla="*/ 0 h 52"/>
                <a:gd name="T2" fmla="*/ 0 w 223"/>
                <a:gd name="T3" fmla="*/ 0 h 52"/>
                <a:gd name="T4" fmla="*/ 0 w 223"/>
                <a:gd name="T5" fmla="*/ 0 h 52"/>
                <a:gd name="T6" fmla="*/ 0 w 223"/>
                <a:gd name="T7" fmla="*/ 0 h 52"/>
                <a:gd name="T8" fmla="*/ 0 w 223"/>
                <a:gd name="T9" fmla="*/ 0 h 52"/>
                <a:gd name="T10" fmla="*/ 0 w 223"/>
                <a:gd name="T11" fmla="*/ 0 h 52"/>
                <a:gd name="T12" fmla="*/ 0 w 223"/>
                <a:gd name="T13" fmla="*/ 0 h 52"/>
                <a:gd name="T14" fmla="*/ 0 w 223"/>
                <a:gd name="T15" fmla="*/ 0 h 52"/>
                <a:gd name="T16" fmla="*/ 0 w 223"/>
                <a:gd name="T17" fmla="*/ 0 h 52"/>
                <a:gd name="T18" fmla="*/ 0 w 223"/>
                <a:gd name="T19" fmla="*/ 0 h 52"/>
                <a:gd name="T20" fmla="*/ 0 w 223"/>
                <a:gd name="T21" fmla="*/ 0 h 52"/>
                <a:gd name="T22" fmla="*/ 0 w 223"/>
                <a:gd name="T23" fmla="*/ 0 h 52"/>
                <a:gd name="T24" fmla="*/ 0 w 223"/>
                <a:gd name="T25" fmla="*/ 0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01" name="Freeform 282"/>
            <p:cNvSpPr>
              <a:spLocks/>
            </p:cNvSpPr>
            <p:nvPr/>
          </p:nvSpPr>
          <p:spPr bwMode="auto">
            <a:xfrm>
              <a:off x="8376687" y="2201875"/>
              <a:ext cx="49213" cy="8792"/>
            </a:xfrm>
            <a:custGeom>
              <a:avLst/>
              <a:gdLst>
                <a:gd name="T0" fmla="*/ 0 w 188"/>
                <a:gd name="T1" fmla="*/ 0 h 36"/>
                <a:gd name="T2" fmla="*/ 0 w 188"/>
                <a:gd name="T3" fmla="*/ 0 h 36"/>
                <a:gd name="T4" fmla="*/ 0 w 188"/>
                <a:gd name="T5" fmla="*/ 0 h 36"/>
                <a:gd name="T6" fmla="*/ 0 w 188"/>
                <a:gd name="T7" fmla="*/ 0 h 36"/>
                <a:gd name="T8" fmla="*/ 0 w 188"/>
                <a:gd name="T9" fmla="*/ 0 h 36"/>
                <a:gd name="T10" fmla="*/ 0 w 188"/>
                <a:gd name="T11" fmla="*/ 0 h 36"/>
                <a:gd name="T12" fmla="*/ 0 w 188"/>
                <a:gd name="T13" fmla="*/ 0 h 36"/>
                <a:gd name="T14" fmla="*/ 0 w 188"/>
                <a:gd name="T15" fmla="*/ 0 h 36"/>
                <a:gd name="T16" fmla="*/ 0 w 188"/>
                <a:gd name="T17" fmla="*/ 0 h 36"/>
                <a:gd name="T18" fmla="*/ 0 w 188"/>
                <a:gd name="T19" fmla="*/ 0 h 36"/>
                <a:gd name="T20" fmla="*/ 0 w 188"/>
                <a:gd name="T21" fmla="*/ 0 h 36"/>
                <a:gd name="T22" fmla="*/ 0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02" name="Freeform 283"/>
            <p:cNvSpPr>
              <a:spLocks/>
            </p:cNvSpPr>
            <p:nvPr/>
          </p:nvSpPr>
          <p:spPr bwMode="auto">
            <a:xfrm>
              <a:off x="8386212" y="2234114"/>
              <a:ext cx="20638" cy="4396"/>
            </a:xfrm>
            <a:custGeom>
              <a:avLst/>
              <a:gdLst>
                <a:gd name="T0" fmla="*/ 0 w 76"/>
                <a:gd name="T1" fmla="*/ 0 h 17"/>
                <a:gd name="T2" fmla="*/ 0 w 76"/>
                <a:gd name="T3" fmla="*/ 0 h 17"/>
                <a:gd name="T4" fmla="*/ 0 w 76"/>
                <a:gd name="T5" fmla="*/ 0 h 17"/>
                <a:gd name="T6" fmla="*/ 0 w 76"/>
                <a:gd name="T7" fmla="*/ 0 h 17"/>
                <a:gd name="T8" fmla="*/ 0 w 76"/>
                <a:gd name="T9" fmla="*/ 0 h 17"/>
                <a:gd name="T10" fmla="*/ 0 w 76"/>
                <a:gd name="T11" fmla="*/ 0 h 17"/>
                <a:gd name="T12" fmla="*/ 0 w 7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6" h="17">
                  <a:moveTo>
                    <a:pt x="0" y="8"/>
                  </a:moveTo>
                  <a:lnTo>
                    <a:pt x="8" y="17"/>
                  </a:lnTo>
                  <a:lnTo>
                    <a:pt x="36" y="12"/>
                  </a:lnTo>
                  <a:lnTo>
                    <a:pt x="67" y="12"/>
                  </a:lnTo>
                  <a:lnTo>
                    <a:pt x="76" y="0"/>
                  </a:lnTo>
                  <a:lnTo>
                    <a:pt x="55" y="4"/>
                  </a:lnTo>
                  <a:lnTo>
                    <a:pt x="0"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03" name="Freeform 284"/>
            <p:cNvSpPr>
              <a:spLocks/>
            </p:cNvSpPr>
            <p:nvPr/>
          </p:nvSpPr>
          <p:spPr bwMode="auto">
            <a:xfrm>
              <a:off x="8343349" y="2229718"/>
              <a:ext cx="4763" cy="8792"/>
            </a:xfrm>
            <a:custGeom>
              <a:avLst/>
              <a:gdLst>
                <a:gd name="T0" fmla="*/ 0 w 19"/>
                <a:gd name="T1" fmla="*/ 0 h 32"/>
                <a:gd name="T2" fmla="*/ 0 w 19"/>
                <a:gd name="T3" fmla="*/ 0 h 32"/>
                <a:gd name="T4" fmla="*/ 0 w 19"/>
                <a:gd name="T5" fmla="*/ 0 h 32"/>
                <a:gd name="T6" fmla="*/ 0 w 19"/>
                <a:gd name="T7" fmla="*/ 0 h 32"/>
                <a:gd name="T8" fmla="*/ 0 w 19"/>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2">
                  <a:moveTo>
                    <a:pt x="19" y="0"/>
                  </a:moveTo>
                  <a:lnTo>
                    <a:pt x="19" y="9"/>
                  </a:lnTo>
                  <a:lnTo>
                    <a:pt x="14" y="24"/>
                  </a:lnTo>
                  <a:lnTo>
                    <a:pt x="0" y="32"/>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04" name="Freeform 285"/>
            <p:cNvSpPr>
              <a:spLocks/>
            </p:cNvSpPr>
            <p:nvPr/>
          </p:nvSpPr>
          <p:spPr bwMode="auto">
            <a:xfrm>
              <a:off x="8357637" y="2250233"/>
              <a:ext cx="4763" cy="4396"/>
            </a:xfrm>
            <a:custGeom>
              <a:avLst/>
              <a:gdLst>
                <a:gd name="T0" fmla="*/ 0 w 14"/>
                <a:gd name="T1" fmla="*/ 0 h 18"/>
                <a:gd name="T2" fmla="*/ 0 w 14"/>
                <a:gd name="T3" fmla="*/ 0 h 18"/>
                <a:gd name="T4" fmla="*/ 0 w 14"/>
                <a:gd name="T5" fmla="*/ 0 h 18"/>
                <a:gd name="T6" fmla="*/ 0 w 14"/>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18">
                  <a:moveTo>
                    <a:pt x="14" y="0"/>
                  </a:moveTo>
                  <a:lnTo>
                    <a:pt x="11" y="9"/>
                  </a:lnTo>
                  <a:lnTo>
                    <a:pt x="0" y="18"/>
                  </a:lnTo>
                  <a:lnTo>
                    <a:pt x="1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05" name="Freeform 286"/>
            <p:cNvSpPr>
              <a:spLocks/>
            </p:cNvSpPr>
            <p:nvPr/>
          </p:nvSpPr>
          <p:spPr bwMode="auto">
            <a:xfrm>
              <a:off x="8424312" y="2222391"/>
              <a:ext cx="9525" cy="10258"/>
            </a:xfrm>
            <a:custGeom>
              <a:avLst/>
              <a:gdLst>
                <a:gd name="T0" fmla="*/ 0 w 35"/>
                <a:gd name="T1" fmla="*/ 0 h 43"/>
                <a:gd name="T2" fmla="*/ 0 w 35"/>
                <a:gd name="T3" fmla="*/ 0 h 43"/>
                <a:gd name="T4" fmla="*/ 0 w 35"/>
                <a:gd name="T5" fmla="*/ 0 h 43"/>
                <a:gd name="T6" fmla="*/ 0 w 35"/>
                <a:gd name="T7" fmla="*/ 0 h 43"/>
                <a:gd name="T8" fmla="*/ 0 w 35"/>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43">
                  <a:moveTo>
                    <a:pt x="0" y="0"/>
                  </a:moveTo>
                  <a:lnTo>
                    <a:pt x="7" y="14"/>
                  </a:lnTo>
                  <a:lnTo>
                    <a:pt x="7" y="24"/>
                  </a:lnTo>
                  <a:lnTo>
                    <a:pt x="35" y="4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06" name="Freeform 287"/>
            <p:cNvSpPr>
              <a:spLocks/>
            </p:cNvSpPr>
            <p:nvPr/>
          </p:nvSpPr>
          <p:spPr bwMode="auto">
            <a:xfrm>
              <a:off x="8441774" y="2222391"/>
              <a:ext cx="30163" cy="27842"/>
            </a:xfrm>
            <a:custGeom>
              <a:avLst/>
              <a:gdLst>
                <a:gd name="T0" fmla="*/ 0 w 114"/>
                <a:gd name="T1" fmla="*/ 0 h 114"/>
                <a:gd name="T2" fmla="*/ 0 w 114"/>
                <a:gd name="T3" fmla="*/ 0 h 114"/>
                <a:gd name="T4" fmla="*/ 0 w 114"/>
                <a:gd name="T5" fmla="*/ 0 h 114"/>
                <a:gd name="T6" fmla="*/ 0 w 114"/>
                <a:gd name="T7" fmla="*/ 0 h 114"/>
                <a:gd name="T8" fmla="*/ 0 w 114"/>
                <a:gd name="T9" fmla="*/ 0 h 114"/>
                <a:gd name="T10" fmla="*/ 0 w 114"/>
                <a:gd name="T11" fmla="*/ 0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 h="114">
                  <a:moveTo>
                    <a:pt x="0" y="0"/>
                  </a:moveTo>
                  <a:lnTo>
                    <a:pt x="21" y="35"/>
                  </a:lnTo>
                  <a:lnTo>
                    <a:pt x="43" y="63"/>
                  </a:lnTo>
                  <a:lnTo>
                    <a:pt x="114" y="114"/>
                  </a:lnTo>
                  <a:lnTo>
                    <a:pt x="47" y="5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07" name="Freeform 288"/>
            <p:cNvSpPr>
              <a:spLocks/>
            </p:cNvSpPr>
            <p:nvPr/>
          </p:nvSpPr>
          <p:spPr bwMode="auto">
            <a:xfrm>
              <a:off x="8479874" y="2261956"/>
              <a:ext cx="6350" cy="19050"/>
            </a:xfrm>
            <a:custGeom>
              <a:avLst/>
              <a:gdLst>
                <a:gd name="T0" fmla="*/ 0 w 27"/>
                <a:gd name="T1" fmla="*/ 0 h 82"/>
                <a:gd name="T2" fmla="*/ 0 w 27"/>
                <a:gd name="T3" fmla="*/ 0 h 82"/>
                <a:gd name="T4" fmla="*/ 0 w 27"/>
                <a:gd name="T5" fmla="*/ 0 h 82"/>
                <a:gd name="T6" fmla="*/ 0 w 27"/>
                <a:gd name="T7" fmla="*/ 0 h 82"/>
                <a:gd name="T8" fmla="*/ 0 w 27"/>
                <a:gd name="T9" fmla="*/ 0 h 82"/>
                <a:gd name="T10" fmla="*/ 0 w 27"/>
                <a:gd name="T11" fmla="*/ 0 h 82"/>
                <a:gd name="T12" fmla="*/ 0 w 27"/>
                <a:gd name="T13" fmla="*/ 0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82">
                  <a:moveTo>
                    <a:pt x="27" y="0"/>
                  </a:moveTo>
                  <a:lnTo>
                    <a:pt x="9" y="29"/>
                  </a:lnTo>
                  <a:lnTo>
                    <a:pt x="4" y="57"/>
                  </a:lnTo>
                  <a:lnTo>
                    <a:pt x="3" y="82"/>
                  </a:lnTo>
                  <a:lnTo>
                    <a:pt x="0" y="47"/>
                  </a:lnTo>
                  <a:lnTo>
                    <a:pt x="3" y="2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908" name="Freeform 289"/>
            <p:cNvSpPr>
              <a:spLocks/>
            </p:cNvSpPr>
            <p:nvPr/>
          </p:nvSpPr>
          <p:spPr bwMode="auto">
            <a:xfrm>
              <a:off x="8413199" y="2241441"/>
              <a:ext cx="3175" cy="7327"/>
            </a:xfrm>
            <a:custGeom>
              <a:avLst/>
              <a:gdLst>
                <a:gd name="T0" fmla="*/ 0 w 15"/>
                <a:gd name="T1" fmla="*/ 0 h 30"/>
                <a:gd name="T2" fmla="*/ 0 w 15"/>
                <a:gd name="T3" fmla="*/ 0 h 30"/>
                <a:gd name="T4" fmla="*/ 0 w 15"/>
                <a:gd name="T5" fmla="*/ 0 h 30"/>
                <a:gd name="T6" fmla="*/ 0 w 15"/>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30">
                  <a:moveTo>
                    <a:pt x="11" y="0"/>
                  </a:moveTo>
                  <a:lnTo>
                    <a:pt x="15" y="12"/>
                  </a:lnTo>
                  <a:lnTo>
                    <a:pt x="0" y="30"/>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10" name="组合 9"/>
          <p:cNvGrpSpPr/>
          <p:nvPr/>
        </p:nvGrpSpPr>
        <p:grpSpPr>
          <a:xfrm>
            <a:off x="8492574" y="1968877"/>
            <a:ext cx="425450" cy="446943"/>
            <a:chOff x="8492574" y="1968877"/>
            <a:chExt cx="425450" cy="446943"/>
          </a:xfrm>
        </p:grpSpPr>
        <p:sp>
          <p:nvSpPr>
            <p:cNvPr id="244885" name="Freeform 291"/>
            <p:cNvSpPr>
              <a:spLocks/>
            </p:cNvSpPr>
            <p:nvPr/>
          </p:nvSpPr>
          <p:spPr bwMode="auto">
            <a:xfrm>
              <a:off x="8675137" y="1968877"/>
              <a:ext cx="12700" cy="8792"/>
            </a:xfrm>
            <a:custGeom>
              <a:avLst/>
              <a:gdLst>
                <a:gd name="T0" fmla="*/ 0 w 51"/>
                <a:gd name="T1" fmla="*/ 0 h 36"/>
                <a:gd name="T2" fmla="*/ 0 w 51"/>
                <a:gd name="T3" fmla="*/ 0 h 36"/>
                <a:gd name="T4" fmla="*/ 0 w 51"/>
                <a:gd name="T5" fmla="*/ 0 h 36"/>
                <a:gd name="T6" fmla="*/ 0 w 51"/>
                <a:gd name="T7" fmla="*/ 0 h 36"/>
                <a:gd name="T8" fmla="*/ 0 w 51"/>
                <a:gd name="T9" fmla="*/ 0 h 36"/>
                <a:gd name="T10" fmla="*/ 0 w 51"/>
                <a:gd name="T11" fmla="*/ 0 h 36"/>
                <a:gd name="T12" fmla="*/ 0 w 51"/>
                <a:gd name="T13" fmla="*/ 0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86" name="Freeform 292"/>
            <p:cNvSpPr>
              <a:spLocks/>
            </p:cNvSpPr>
            <p:nvPr/>
          </p:nvSpPr>
          <p:spPr bwMode="auto">
            <a:xfrm>
              <a:off x="8678312" y="1983531"/>
              <a:ext cx="3175" cy="5862"/>
            </a:xfrm>
            <a:custGeom>
              <a:avLst/>
              <a:gdLst>
                <a:gd name="T0" fmla="*/ 0 w 14"/>
                <a:gd name="T1" fmla="*/ 0 h 24"/>
                <a:gd name="T2" fmla="*/ 0 w 14"/>
                <a:gd name="T3" fmla="*/ 0 h 24"/>
                <a:gd name="T4" fmla="*/ 0 w 14"/>
                <a:gd name="T5" fmla="*/ 0 h 24"/>
                <a:gd name="T6" fmla="*/ 0 w 14"/>
                <a:gd name="T7" fmla="*/ 0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4">
                  <a:moveTo>
                    <a:pt x="0" y="0"/>
                  </a:moveTo>
                  <a:lnTo>
                    <a:pt x="14" y="0"/>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87" name="Freeform 293"/>
            <p:cNvSpPr>
              <a:spLocks/>
            </p:cNvSpPr>
            <p:nvPr/>
          </p:nvSpPr>
          <p:spPr bwMode="auto">
            <a:xfrm>
              <a:off x="8622749" y="2027492"/>
              <a:ext cx="112713" cy="263770"/>
            </a:xfrm>
            <a:custGeom>
              <a:avLst/>
              <a:gdLst>
                <a:gd name="T0" fmla="*/ 0 w 431"/>
                <a:gd name="T1" fmla="*/ 0 h 1076"/>
                <a:gd name="T2" fmla="*/ 0 w 431"/>
                <a:gd name="T3" fmla="*/ 0 h 1076"/>
                <a:gd name="T4" fmla="*/ 0 w 431"/>
                <a:gd name="T5" fmla="*/ 0 h 1076"/>
                <a:gd name="T6" fmla="*/ 0 w 431"/>
                <a:gd name="T7" fmla="*/ 0 h 1076"/>
                <a:gd name="T8" fmla="*/ 0 w 431"/>
                <a:gd name="T9" fmla="*/ 0 h 1076"/>
                <a:gd name="T10" fmla="*/ 0 w 431"/>
                <a:gd name="T11" fmla="*/ 0 h 1076"/>
                <a:gd name="T12" fmla="*/ 0 w 431"/>
                <a:gd name="T13" fmla="*/ 0 h 1076"/>
                <a:gd name="T14" fmla="*/ 0 w 431"/>
                <a:gd name="T15" fmla="*/ 0 h 1076"/>
                <a:gd name="T16" fmla="*/ 0 w 431"/>
                <a:gd name="T17" fmla="*/ 0 h 1076"/>
                <a:gd name="T18" fmla="*/ 0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888" name="Freeform 294"/>
            <p:cNvSpPr>
              <a:spLocks/>
            </p:cNvSpPr>
            <p:nvPr/>
          </p:nvSpPr>
          <p:spPr bwMode="auto">
            <a:xfrm>
              <a:off x="8492574" y="1977669"/>
              <a:ext cx="425450" cy="438151"/>
            </a:xfrm>
            <a:custGeom>
              <a:avLst/>
              <a:gdLst>
                <a:gd name="T0" fmla="*/ 0 w 1606"/>
                <a:gd name="T1" fmla="*/ 0 h 1792"/>
                <a:gd name="T2" fmla="*/ 0 w 1606"/>
                <a:gd name="T3" fmla="*/ 0 h 1792"/>
                <a:gd name="T4" fmla="*/ 0 w 1606"/>
                <a:gd name="T5" fmla="*/ 0 h 1792"/>
                <a:gd name="T6" fmla="*/ 0 w 1606"/>
                <a:gd name="T7" fmla="*/ 0 h 1792"/>
                <a:gd name="T8" fmla="*/ 0 w 1606"/>
                <a:gd name="T9" fmla="*/ 0 h 1792"/>
                <a:gd name="T10" fmla="*/ 0 w 1606"/>
                <a:gd name="T11" fmla="*/ 0 h 1792"/>
                <a:gd name="T12" fmla="*/ 0 w 1606"/>
                <a:gd name="T13" fmla="*/ 0 h 1792"/>
                <a:gd name="T14" fmla="*/ 0 w 1606"/>
                <a:gd name="T15" fmla="*/ 0 h 1792"/>
                <a:gd name="T16" fmla="*/ 0 w 1606"/>
                <a:gd name="T17" fmla="*/ 0 h 1792"/>
                <a:gd name="T18" fmla="*/ 0 w 1606"/>
                <a:gd name="T19" fmla="*/ 0 h 1792"/>
                <a:gd name="T20" fmla="*/ 0 w 1606"/>
                <a:gd name="T21" fmla="*/ 0 h 1792"/>
                <a:gd name="T22" fmla="*/ 0 w 1606"/>
                <a:gd name="T23" fmla="*/ 0 h 1792"/>
                <a:gd name="T24" fmla="*/ 0 w 1606"/>
                <a:gd name="T25" fmla="*/ 0 h 1792"/>
                <a:gd name="T26" fmla="*/ 0 w 1606"/>
                <a:gd name="T27" fmla="*/ 0 h 1792"/>
                <a:gd name="T28" fmla="*/ 0 w 1606"/>
                <a:gd name="T29" fmla="*/ 0 h 1792"/>
                <a:gd name="T30" fmla="*/ 0 w 1606"/>
                <a:gd name="T31" fmla="*/ 0 h 1792"/>
                <a:gd name="T32" fmla="*/ 0 w 1606"/>
                <a:gd name="T33" fmla="*/ 0 h 1792"/>
                <a:gd name="T34" fmla="*/ 0 w 1606"/>
                <a:gd name="T35" fmla="*/ 0 h 1792"/>
                <a:gd name="T36" fmla="*/ 0 w 1606"/>
                <a:gd name="T37" fmla="*/ 0 h 1792"/>
                <a:gd name="T38" fmla="*/ 0 w 1606"/>
                <a:gd name="T39" fmla="*/ 0 h 1792"/>
                <a:gd name="T40" fmla="*/ 0 w 1606"/>
                <a:gd name="T41" fmla="*/ 0 h 1792"/>
                <a:gd name="T42" fmla="*/ 0 w 1606"/>
                <a:gd name="T43" fmla="*/ 0 h 1792"/>
                <a:gd name="T44" fmla="*/ 0 w 1606"/>
                <a:gd name="T45" fmla="*/ 0 h 1792"/>
                <a:gd name="T46" fmla="*/ 0 w 1606"/>
                <a:gd name="T47" fmla="*/ 0 h 1792"/>
                <a:gd name="T48" fmla="*/ 0 w 1606"/>
                <a:gd name="T49" fmla="*/ 0 h 1792"/>
                <a:gd name="T50" fmla="*/ 0 w 1606"/>
                <a:gd name="T51" fmla="*/ 0 h 1792"/>
                <a:gd name="T52" fmla="*/ 0 w 1606"/>
                <a:gd name="T53" fmla="*/ 0 h 1792"/>
                <a:gd name="T54" fmla="*/ 0 w 1606"/>
                <a:gd name="T55" fmla="*/ 0 h 1792"/>
                <a:gd name="T56" fmla="*/ 0 w 1606"/>
                <a:gd name="T57" fmla="*/ 0 h 1792"/>
                <a:gd name="T58" fmla="*/ 0 w 1606"/>
                <a:gd name="T59" fmla="*/ 0 h 1792"/>
                <a:gd name="T60" fmla="*/ 0 w 1606"/>
                <a:gd name="T61" fmla="*/ 0 h 1792"/>
                <a:gd name="T62" fmla="*/ 0 w 1606"/>
                <a:gd name="T63" fmla="*/ 0 h 1792"/>
                <a:gd name="T64" fmla="*/ 0 w 1606"/>
                <a:gd name="T65" fmla="*/ 0 h 1792"/>
                <a:gd name="T66" fmla="*/ 0 w 1606"/>
                <a:gd name="T67" fmla="*/ 0 h 1792"/>
                <a:gd name="T68" fmla="*/ 0 w 1606"/>
                <a:gd name="T69" fmla="*/ 0 h 1792"/>
                <a:gd name="T70" fmla="*/ 0 w 1606"/>
                <a:gd name="T71" fmla="*/ 0 h 1792"/>
                <a:gd name="T72" fmla="*/ 0 w 1606"/>
                <a:gd name="T73" fmla="*/ 0 h 1792"/>
                <a:gd name="T74" fmla="*/ 0 w 1606"/>
                <a:gd name="T75" fmla="*/ 0 h 1792"/>
                <a:gd name="T76" fmla="*/ 0 w 1606"/>
                <a:gd name="T77" fmla="*/ 0 h 1792"/>
                <a:gd name="T78" fmla="*/ 0 w 1606"/>
                <a:gd name="T79" fmla="*/ 0 h 1792"/>
                <a:gd name="T80" fmla="*/ 0 w 1606"/>
                <a:gd name="T81" fmla="*/ 0 h 1792"/>
                <a:gd name="T82" fmla="*/ 0 w 1606"/>
                <a:gd name="T83" fmla="*/ 0 h 1792"/>
                <a:gd name="T84" fmla="*/ 0 w 1606"/>
                <a:gd name="T85" fmla="*/ 0 h 1792"/>
                <a:gd name="T86" fmla="*/ 0 w 1606"/>
                <a:gd name="T87" fmla="*/ 0 h 1792"/>
                <a:gd name="T88" fmla="*/ 0 w 1606"/>
                <a:gd name="T89" fmla="*/ 0 h 1792"/>
                <a:gd name="T90" fmla="*/ 0 w 1606"/>
                <a:gd name="T91" fmla="*/ 0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889" name="Freeform 295"/>
            <p:cNvSpPr>
              <a:spLocks/>
            </p:cNvSpPr>
            <p:nvPr/>
          </p:nvSpPr>
          <p:spPr bwMode="auto">
            <a:xfrm>
              <a:off x="8641799" y="2004046"/>
              <a:ext cx="268288" cy="407378"/>
            </a:xfrm>
            <a:custGeom>
              <a:avLst/>
              <a:gdLst>
                <a:gd name="T0" fmla="*/ 0 w 1014"/>
                <a:gd name="T1" fmla="*/ 0 h 1671"/>
                <a:gd name="T2" fmla="*/ 0 w 1014"/>
                <a:gd name="T3" fmla="*/ 0 h 1671"/>
                <a:gd name="T4" fmla="*/ 0 w 1014"/>
                <a:gd name="T5" fmla="*/ 0 h 1671"/>
                <a:gd name="T6" fmla="*/ 0 w 1014"/>
                <a:gd name="T7" fmla="*/ 0 h 1671"/>
                <a:gd name="T8" fmla="*/ 0 w 1014"/>
                <a:gd name="T9" fmla="*/ 0 h 1671"/>
                <a:gd name="T10" fmla="*/ 0 w 1014"/>
                <a:gd name="T11" fmla="*/ 0 h 1671"/>
                <a:gd name="T12" fmla="*/ 0 w 1014"/>
                <a:gd name="T13" fmla="*/ 0 h 1671"/>
                <a:gd name="T14" fmla="*/ 0 w 1014"/>
                <a:gd name="T15" fmla="*/ 0 h 1671"/>
                <a:gd name="T16" fmla="*/ 0 w 1014"/>
                <a:gd name="T17" fmla="*/ 0 h 1671"/>
                <a:gd name="T18" fmla="*/ 0 w 1014"/>
                <a:gd name="T19" fmla="*/ 0 h 1671"/>
                <a:gd name="T20" fmla="*/ 0 w 1014"/>
                <a:gd name="T21" fmla="*/ 0 h 1671"/>
                <a:gd name="T22" fmla="*/ 0 w 1014"/>
                <a:gd name="T23" fmla="*/ 0 h 1671"/>
                <a:gd name="T24" fmla="*/ 0 w 1014"/>
                <a:gd name="T25" fmla="*/ 0 h 1671"/>
                <a:gd name="T26" fmla="*/ 0 w 1014"/>
                <a:gd name="T27" fmla="*/ 0 h 1671"/>
                <a:gd name="T28" fmla="*/ 0 w 1014"/>
                <a:gd name="T29" fmla="*/ 0 h 1671"/>
                <a:gd name="T30" fmla="*/ 0 w 1014"/>
                <a:gd name="T31" fmla="*/ 0 h 1671"/>
                <a:gd name="T32" fmla="*/ 0 w 1014"/>
                <a:gd name="T33" fmla="*/ 0 h 1671"/>
                <a:gd name="T34" fmla="*/ 0 w 1014"/>
                <a:gd name="T35" fmla="*/ 0 h 1671"/>
                <a:gd name="T36" fmla="*/ 0 w 1014"/>
                <a:gd name="T37" fmla="*/ 0 h 1671"/>
                <a:gd name="T38" fmla="*/ 0 w 1014"/>
                <a:gd name="T39" fmla="*/ 0 h 1671"/>
                <a:gd name="T40" fmla="*/ 0 w 1014"/>
                <a:gd name="T41" fmla="*/ 0 h 1671"/>
                <a:gd name="T42" fmla="*/ 0 w 1014"/>
                <a:gd name="T43" fmla="*/ 0 h 1671"/>
                <a:gd name="T44" fmla="*/ 0 w 1014"/>
                <a:gd name="T45" fmla="*/ 0 h 1671"/>
                <a:gd name="T46" fmla="*/ 0 w 1014"/>
                <a:gd name="T47" fmla="*/ 0 h 1671"/>
                <a:gd name="T48" fmla="*/ 0 w 1014"/>
                <a:gd name="T49" fmla="*/ 0 h 1671"/>
                <a:gd name="T50" fmla="*/ 0 w 1014"/>
                <a:gd name="T51" fmla="*/ 0 h 1671"/>
                <a:gd name="T52" fmla="*/ 0 w 1014"/>
                <a:gd name="T53" fmla="*/ 0 h 1671"/>
                <a:gd name="T54" fmla="*/ 0 w 1014"/>
                <a:gd name="T55" fmla="*/ 0 h 1671"/>
                <a:gd name="T56" fmla="*/ 0 w 1014"/>
                <a:gd name="T57" fmla="*/ 0 h 1671"/>
                <a:gd name="T58" fmla="*/ 0 w 1014"/>
                <a:gd name="T59" fmla="*/ 0 h 1671"/>
                <a:gd name="T60" fmla="*/ 0 w 1014"/>
                <a:gd name="T61" fmla="*/ 0 h 1671"/>
                <a:gd name="T62" fmla="*/ 0 w 1014"/>
                <a:gd name="T63" fmla="*/ 0 h 1671"/>
                <a:gd name="T64" fmla="*/ 0 w 1014"/>
                <a:gd name="T65" fmla="*/ 0 h 1671"/>
                <a:gd name="T66" fmla="*/ 0 w 1014"/>
                <a:gd name="T67" fmla="*/ 0 h 1671"/>
                <a:gd name="T68" fmla="*/ 0 w 1014"/>
                <a:gd name="T69" fmla="*/ 0 h 1671"/>
                <a:gd name="T70" fmla="*/ 0 w 1014"/>
                <a:gd name="T71" fmla="*/ 0 h 1671"/>
                <a:gd name="T72" fmla="*/ 0 w 1014"/>
                <a:gd name="T73" fmla="*/ 0 h 1671"/>
                <a:gd name="T74" fmla="*/ 0 w 1014"/>
                <a:gd name="T75" fmla="*/ 0 h 1671"/>
                <a:gd name="T76" fmla="*/ 0 w 1014"/>
                <a:gd name="T77" fmla="*/ 0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90" name="Freeform 296"/>
            <p:cNvSpPr>
              <a:spLocks/>
            </p:cNvSpPr>
            <p:nvPr/>
          </p:nvSpPr>
          <p:spPr bwMode="auto">
            <a:xfrm>
              <a:off x="8811662" y="2206270"/>
              <a:ext cx="79375" cy="189035"/>
            </a:xfrm>
            <a:custGeom>
              <a:avLst/>
              <a:gdLst>
                <a:gd name="T0" fmla="*/ 0 w 295"/>
                <a:gd name="T1" fmla="*/ 0 h 774"/>
                <a:gd name="T2" fmla="*/ 0 w 295"/>
                <a:gd name="T3" fmla="*/ 0 h 774"/>
                <a:gd name="T4" fmla="*/ 0 w 295"/>
                <a:gd name="T5" fmla="*/ 0 h 774"/>
                <a:gd name="T6" fmla="*/ 0 w 295"/>
                <a:gd name="T7" fmla="*/ 0 h 774"/>
                <a:gd name="T8" fmla="*/ 0 w 295"/>
                <a:gd name="T9" fmla="*/ 0 h 774"/>
                <a:gd name="T10" fmla="*/ 0 w 295"/>
                <a:gd name="T11" fmla="*/ 0 h 774"/>
                <a:gd name="T12" fmla="*/ 0 w 295"/>
                <a:gd name="T13" fmla="*/ 0 h 774"/>
                <a:gd name="T14" fmla="*/ 0 w 295"/>
                <a:gd name="T15" fmla="*/ 0 h 774"/>
                <a:gd name="T16" fmla="*/ 0 w 295"/>
                <a:gd name="T17" fmla="*/ 0 h 774"/>
                <a:gd name="T18" fmla="*/ 0 w 295"/>
                <a:gd name="T19" fmla="*/ 0 h 774"/>
                <a:gd name="T20" fmla="*/ 0 w 295"/>
                <a:gd name="T21" fmla="*/ 0 h 774"/>
                <a:gd name="T22" fmla="*/ 0 w 295"/>
                <a:gd name="T23" fmla="*/ 0 h 774"/>
                <a:gd name="T24" fmla="*/ 0 w 295"/>
                <a:gd name="T25" fmla="*/ 0 h 774"/>
                <a:gd name="T26" fmla="*/ 0 w 295"/>
                <a:gd name="T27" fmla="*/ 0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91" name="Freeform 297"/>
            <p:cNvSpPr>
              <a:spLocks/>
            </p:cNvSpPr>
            <p:nvPr/>
          </p:nvSpPr>
          <p:spPr bwMode="auto">
            <a:xfrm>
              <a:off x="8500512" y="2053869"/>
              <a:ext cx="309563" cy="284285"/>
            </a:xfrm>
            <a:custGeom>
              <a:avLst/>
              <a:gdLst>
                <a:gd name="T0" fmla="*/ 0 w 1172"/>
                <a:gd name="T1" fmla="*/ 0 h 1162"/>
                <a:gd name="T2" fmla="*/ 0 w 1172"/>
                <a:gd name="T3" fmla="*/ 0 h 1162"/>
                <a:gd name="T4" fmla="*/ 0 w 1172"/>
                <a:gd name="T5" fmla="*/ 0 h 1162"/>
                <a:gd name="T6" fmla="*/ 0 w 1172"/>
                <a:gd name="T7" fmla="*/ 0 h 1162"/>
                <a:gd name="T8" fmla="*/ 0 w 1172"/>
                <a:gd name="T9" fmla="*/ 0 h 1162"/>
                <a:gd name="T10" fmla="*/ 0 w 1172"/>
                <a:gd name="T11" fmla="*/ 0 h 1162"/>
                <a:gd name="T12" fmla="*/ 0 w 1172"/>
                <a:gd name="T13" fmla="*/ 0 h 1162"/>
                <a:gd name="T14" fmla="*/ 0 w 1172"/>
                <a:gd name="T15" fmla="*/ 0 h 1162"/>
                <a:gd name="T16" fmla="*/ 0 w 1172"/>
                <a:gd name="T17" fmla="*/ 0 h 1162"/>
                <a:gd name="T18" fmla="*/ 0 w 1172"/>
                <a:gd name="T19" fmla="*/ 0 h 1162"/>
                <a:gd name="T20" fmla="*/ 0 w 1172"/>
                <a:gd name="T21" fmla="*/ 0 h 1162"/>
                <a:gd name="T22" fmla="*/ 0 w 1172"/>
                <a:gd name="T23" fmla="*/ 0 h 1162"/>
                <a:gd name="T24" fmla="*/ 0 w 1172"/>
                <a:gd name="T25" fmla="*/ 0 h 1162"/>
                <a:gd name="T26" fmla="*/ 0 w 1172"/>
                <a:gd name="T27" fmla="*/ 0 h 1162"/>
                <a:gd name="T28" fmla="*/ 0 w 1172"/>
                <a:gd name="T29" fmla="*/ 0 h 1162"/>
                <a:gd name="T30" fmla="*/ 0 w 1172"/>
                <a:gd name="T31" fmla="*/ 0 h 1162"/>
                <a:gd name="T32" fmla="*/ 0 w 1172"/>
                <a:gd name="T33" fmla="*/ 0 h 1162"/>
                <a:gd name="T34" fmla="*/ 0 w 1172"/>
                <a:gd name="T35" fmla="*/ 0 h 1162"/>
                <a:gd name="T36" fmla="*/ 0 w 1172"/>
                <a:gd name="T37" fmla="*/ 0 h 1162"/>
                <a:gd name="T38" fmla="*/ 0 w 1172"/>
                <a:gd name="T39" fmla="*/ 0 h 1162"/>
                <a:gd name="T40" fmla="*/ 0 w 1172"/>
                <a:gd name="T41" fmla="*/ 0 h 1162"/>
                <a:gd name="T42" fmla="*/ 0 w 1172"/>
                <a:gd name="T43" fmla="*/ 0 h 1162"/>
                <a:gd name="T44" fmla="*/ 0 w 1172"/>
                <a:gd name="T45" fmla="*/ 0 h 1162"/>
                <a:gd name="T46" fmla="*/ 0 w 1172"/>
                <a:gd name="T47" fmla="*/ 0 h 1162"/>
                <a:gd name="T48" fmla="*/ 0 w 1172"/>
                <a:gd name="T49" fmla="*/ 0 h 1162"/>
                <a:gd name="T50" fmla="*/ 0 w 1172"/>
                <a:gd name="T51" fmla="*/ 0 h 1162"/>
                <a:gd name="T52" fmla="*/ 0 w 1172"/>
                <a:gd name="T53" fmla="*/ 0 h 1162"/>
                <a:gd name="T54" fmla="*/ 0 w 1172"/>
                <a:gd name="T55" fmla="*/ 0 h 1162"/>
                <a:gd name="T56" fmla="*/ 0 w 1172"/>
                <a:gd name="T57" fmla="*/ 0 h 1162"/>
                <a:gd name="T58" fmla="*/ 0 w 1172"/>
                <a:gd name="T59" fmla="*/ 0 h 1162"/>
                <a:gd name="T60" fmla="*/ 0 w 1172"/>
                <a:gd name="T61" fmla="*/ 0 h 1162"/>
                <a:gd name="T62" fmla="*/ 0 w 1172"/>
                <a:gd name="T63" fmla="*/ 0 h 1162"/>
                <a:gd name="T64" fmla="*/ 0 w 1172"/>
                <a:gd name="T65" fmla="*/ 0 h 1162"/>
                <a:gd name="T66" fmla="*/ 0 w 1172"/>
                <a:gd name="T67" fmla="*/ 0 h 1162"/>
                <a:gd name="T68" fmla="*/ 0 w 1172"/>
                <a:gd name="T69" fmla="*/ 0 h 1162"/>
                <a:gd name="T70" fmla="*/ 0 w 1172"/>
                <a:gd name="T71" fmla="*/ 0 h 1162"/>
                <a:gd name="T72" fmla="*/ 0 w 1172"/>
                <a:gd name="T73" fmla="*/ 0 h 1162"/>
                <a:gd name="T74" fmla="*/ 0 w 1172"/>
                <a:gd name="T75" fmla="*/ 0 h 1162"/>
                <a:gd name="T76" fmla="*/ 0 w 1172"/>
                <a:gd name="T77" fmla="*/ 0 h 1162"/>
                <a:gd name="T78" fmla="*/ 0 w 1172"/>
                <a:gd name="T79" fmla="*/ 0 h 1162"/>
                <a:gd name="T80" fmla="*/ 0 w 1172"/>
                <a:gd name="T81" fmla="*/ 0 h 1162"/>
                <a:gd name="T82" fmla="*/ 0 w 1172"/>
                <a:gd name="T83" fmla="*/ 0 h 1162"/>
                <a:gd name="T84" fmla="*/ 0 w 1172"/>
                <a:gd name="T85" fmla="*/ 0 h 1162"/>
                <a:gd name="T86" fmla="*/ 0 w 1172"/>
                <a:gd name="T87" fmla="*/ 0 h 1162"/>
                <a:gd name="T88" fmla="*/ 0 w 1172"/>
                <a:gd name="T89" fmla="*/ 0 h 1162"/>
                <a:gd name="T90" fmla="*/ 0 w 1172"/>
                <a:gd name="T91" fmla="*/ 0 h 1162"/>
                <a:gd name="T92" fmla="*/ 0 w 1172"/>
                <a:gd name="T93" fmla="*/ 0 h 1162"/>
                <a:gd name="T94" fmla="*/ 0 w 1172"/>
                <a:gd name="T95" fmla="*/ 0 h 1162"/>
                <a:gd name="T96" fmla="*/ 0 w 1172"/>
                <a:gd name="T97" fmla="*/ 0 h 1162"/>
                <a:gd name="T98" fmla="*/ 0 w 1172"/>
                <a:gd name="T99" fmla="*/ 0 h 1162"/>
                <a:gd name="T100" fmla="*/ 0 w 1172"/>
                <a:gd name="T101" fmla="*/ 0 h 1162"/>
                <a:gd name="T102" fmla="*/ 0 w 1172"/>
                <a:gd name="T103" fmla="*/ 0 h 1162"/>
                <a:gd name="T104" fmla="*/ 0 w 1172"/>
                <a:gd name="T105" fmla="*/ 0 h 1162"/>
                <a:gd name="T106" fmla="*/ 0 w 1172"/>
                <a:gd name="T107" fmla="*/ 0 h 1162"/>
                <a:gd name="T108" fmla="*/ 0 w 1172"/>
                <a:gd name="T109" fmla="*/ 0 h 1162"/>
                <a:gd name="T110" fmla="*/ 0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92" name="Freeform 298"/>
            <p:cNvSpPr>
              <a:spLocks/>
            </p:cNvSpPr>
            <p:nvPr/>
          </p:nvSpPr>
          <p:spPr bwMode="auto">
            <a:xfrm>
              <a:off x="8711649" y="2159377"/>
              <a:ext cx="77788" cy="64477"/>
            </a:xfrm>
            <a:custGeom>
              <a:avLst/>
              <a:gdLst>
                <a:gd name="T0" fmla="*/ 0 w 295"/>
                <a:gd name="T1" fmla="*/ 0 h 263"/>
                <a:gd name="T2" fmla="*/ 0 w 295"/>
                <a:gd name="T3" fmla="*/ 0 h 263"/>
                <a:gd name="T4" fmla="*/ 0 w 295"/>
                <a:gd name="T5" fmla="*/ 0 h 263"/>
                <a:gd name="T6" fmla="*/ 0 w 295"/>
                <a:gd name="T7" fmla="*/ 0 h 263"/>
                <a:gd name="T8" fmla="*/ 0 w 295"/>
                <a:gd name="T9" fmla="*/ 0 h 263"/>
                <a:gd name="T10" fmla="*/ 0 w 295"/>
                <a:gd name="T11" fmla="*/ 0 h 263"/>
                <a:gd name="T12" fmla="*/ 0 w 295"/>
                <a:gd name="T13" fmla="*/ 0 h 263"/>
                <a:gd name="T14" fmla="*/ 0 w 295"/>
                <a:gd name="T15" fmla="*/ 0 h 263"/>
                <a:gd name="T16" fmla="*/ 0 w 295"/>
                <a:gd name="T17" fmla="*/ 0 h 263"/>
                <a:gd name="T18" fmla="*/ 0 w 295"/>
                <a:gd name="T19" fmla="*/ 0 h 263"/>
                <a:gd name="T20" fmla="*/ 0 w 295"/>
                <a:gd name="T21" fmla="*/ 0 h 263"/>
                <a:gd name="T22" fmla="*/ 0 w 295"/>
                <a:gd name="T23" fmla="*/ 0 h 263"/>
                <a:gd name="T24" fmla="*/ 0 w 295"/>
                <a:gd name="T25" fmla="*/ 0 h 263"/>
                <a:gd name="T26" fmla="*/ 0 w 295"/>
                <a:gd name="T27" fmla="*/ 0 h 263"/>
                <a:gd name="T28" fmla="*/ 0 w 295"/>
                <a:gd name="T29" fmla="*/ 0 h 263"/>
                <a:gd name="T30" fmla="*/ 0 w 295"/>
                <a:gd name="T31" fmla="*/ 0 h 263"/>
                <a:gd name="T32" fmla="*/ 0 w 295"/>
                <a:gd name="T33" fmla="*/ 0 h 263"/>
                <a:gd name="T34" fmla="*/ 0 w 295"/>
                <a:gd name="T35" fmla="*/ 0 h 263"/>
                <a:gd name="T36" fmla="*/ 0 w 295"/>
                <a:gd name="T37" fmla="*/ 0 h 263"/>
                <a:gd name="T38" fmla="*/ 0 w 295"/>
                <a:gd name="T39" fmla="*/ 0 h 263"/>
                <a:gd name="T40" fmla="*/ 0 w 295"/>
                <a:gd name="T41" fmla="*/ 0 h 263"/>
                <a:gd name="T42" fmla="*/ 0 w 295"/>
                <a:gd name="T43" fmla="*/ 0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93" name="Freeform 299"/>
            <p:cNvSpPr>
              <a:spLocks/>
            </p:cNvSpPr>
            <p:nvPr/>
          </p:nvSpPr>
          <p:spPr bwMode="auto">
            <a:xfrm>
              <a:off x="8716412" y="2106623"/>
              <a:ext cx="69850" cy="83527"/>
            </a:xfrm>
            <a:custGeom>
              <a:avLst/>
              <a:gdLst>
                <a:gd name="T0" fmla="*/ 0 w 270"/>
                <a:gd name="T1" fmla="*/ 0 h 345"/>
                <a:gd name="T2" fmla="*/ 0 w 270"/>
                <a:gd name="T3" fmla="*/ 0 h 345"/>
                <a:gd name="T4" fmla="*/ 0 w 270"/>
                <a:gd name="T5" fmla="*/ 0 h 345"/>
                <a:gd name="T6" fmla="*/ 0 w 270"/>
                <a:gd name="T7" fmla="*/ 0 h 345"/>
                <a:gd name="T8" fmla="*/ 0 w 270"/>
                <a:gd name="T9" fmla="*/ 0 h 345"/>
                <a:gd name="T10" fmla="*/ 0 w 270"/>
                <a:gd name="T11" fmla="*/ 0 h 345"/>
                <a:gd name="T12" fmla="*/ 0 w 270"/>
                <a:gd name="T13" fmla="*/ 0 h 345"/>
                <a:gd name="T14" fmla="*/ 0 w 270"/>
                <a:gd name="T15" fmla="*/ 0 h 345"/>
                <a:gd name="T16" fmla="*/ 0 w 270"/>
                <a:gd name="T17" fmla="*/ 0 h 345"/>
                <a:gd name="T18" fmla="*/ 0 w 270"/>
                <a:gd name="T19" fmla="*/ 0 h 345"/>
                <a:gd name="T20" fmla="*/ 0 w 270"/>
                <a:gd name="T21" fmla="*/ 0 h 345"/>
                <a:gd name="T22" fmla="*/ 0 w 270"/>
                <a:gd name="T23" fmla="*/ 0 h 345"/>
                <a:gd name="T24" fmla="*/ 0 w 270"/>
                <a:gd name="T25" fmla="*/ 0 h 345"/>
                <a:gd name="T26" fmla="*/ 0 w 270"/>
                <a:gd name="T27" fmla="*/ 0 h 345"/>
                <a:gd name="T28" fmla="*/ 0 w 270"/>
                <a:gd name="T29" fmla="*/ 0 h 345"/>
                <a:gd name="T30" fmla="*/ 0 w 270"/>
                <a:gd name="T31" fmla="*/ 0 h 345"/>
                <a:gd name="T32" fmla="*/ 0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94" name="Freeform 300"/>
            <p:cNvSpPr>
              <a:spLocks/>
            </p:cNvSpPr>
            <p:nvPr/>
          </p:nvSpPr>
          <p:spPr bwMode="auto">
            <a:xfrm>
              <a:off x="8702124" y="2023096"/>
              <a:ext cx="76200" cy="49823"/>
            </a:xfrm>
            <a:custGeom>
              <a:avLst/>
              <a:gdLst>
                <a:gd name="T0" fmla="*/ 0 w 287"/>
                <a:gd name="T1" fmla="*/ 0 h 199"/>
                <a:gd name="T2" fmla="*/ 0 w 287"/>
                <a:gd name="T3" fmla="*/ 0 h 199"/>
                <a:gd name="T4" fmla="*/ 0 w 287"/>
                <a:gd name="T5" fmla="*/ 0 h 199"/>
                <a:gd name="T6" fmla="*/ 0 w 287"/>
                <a:gd name="T7" fmla="*/ 0 h 199"/>
                <a:gd name="T8" fmla="*/ 0 w 287"/>
                <a:gd name="T9" fmla="*/ 0 h 199"/>
                <a:gd name="T10" fmla="*/ 0 w 287"/>
                <a:gd name="T11" fmla="*/ 0 h 199"/>
                <a:gd name="T12" fmla="*/ 0 w 287"/>
                <a:gd name="T13" fmla="*/ 0 h 199"/>
                <a:gd name="T14" fmla="*/ 0 w 287"/>
                <a:gd name="T15" fmla="*/ 0 h 199"/>
                <a:gd name="T16" fmla="*/ 0 w 287"/>
                <a:gd name="T17" fmla="*/ 0 h 199"/>
                <a:gd name="T18" fmla="*/ 0 w 287"/>
                <a:gd name="T19" fmla="*/ 0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95" name="Freeform 301"/>
            <p:cNvSpPr>
              <a:spLocks/>
            </p:cNvSpPr>
            <p:nvPr/>
          </p:nvSpPr>
          <p:spPr bwMode="auto">
            <a:xfrm>
              <a:off x="8644974" y="2112485"/>
              <a:ext cx="42863" cy="126023"/>
            </a:xfrm>
            <a:custGeom>
              <a:avLst/>
              <a:gdLst>
                <a:gd name="T0" fmla="*/ 0 w 162"/>
                <a:gd name="T1" fmla="*/ 0 h 514"/>
                <a:gd name="T2" fmla="*/ 0 w 162"/>
                <a:gd name="T3" fmla="*/ 0 h 514"/>
                <a:gd name="T4" fmla="*/ 0 w 162"/>
                <a:gd name="T5" fmla="*/ 0 h 514"/>
                <a:gd name="T6" fmla="*/ 0 w 162"/>
                <a:gd name="T7" fmla="*/ 0 h 514"/>
                <a:gd name="T8" fmla="*/ 0 w 162"/>
                <a:gd name="T9" fmla="*/ 0 h 514"/>
                <a:gd name="T10" fmla="*/ 0 w 162"/>
                <a:gd name="T11" fmla="*/ 0 h 514"/>
                <a:gd name="T12" fmla="*/ 0 w 162"/>
                <a:gd name="T13" fmla="*/ 0 h 514"/>
                <a:gd name="T14" fmla="*/ 0 w 162"/>
                <a:gd name="T15" fmla="*/ 0 h 514"/>
                <a:gd name="T16" fmla="*/ 0 w 162"/>
                <a:gd name="T17" fmla="*/ 0 h 514"/>
                <a:gd name="T18" fmla="*/ 0 w 162"/>
                <a:gd name="T19" fmla="*/ 0 h 514"/>
                <a:gd name="T20" fmla="*/ 0 w 162"/>
                <a:gd name="T21" fmla="*/ 0 h 514"/>
                <a:gd name="T22" fmla="*/ 0 w 162"/>
                <a:gd name="T23" fmla="*/ 0 h 514"/>
                <a:gd name="T24" fmla="*/ 0 w 162"/>
                <a:gd name="T25" fmla="*/ 0 h 514"/>
                <a:gd name="T26" fmla="*/ 0 w 162"/>
                <a:gd name="T27" fmla="*/ 0 h 514"/>
                <a:gd name="T28" fmla="*/ 0 w 162"/>
                <a:gd name="T29" fmla="*/ 0 h 514"/>
                <a:gd name="T30" fmla="*/ 0 w 162"/>
                <a:gd name="T31" fmla="*/ 0 h 514"/>
                <a:gd name="T32" fmla="*/ 0 w 162"/>
                <a:gd name="T33" fmla="*/ 0 h 514"/>
                <a:gd name="T34" fmla="*/ 0 w 162"/>
                <a:gd name="T35" fmla="*/ 0 h 514"/>
                <a:gd name="T36" fmla="*/ 0 w 162"/>
                <a:gd name="T37" fmla="*/ 0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96" name="Freeform 302"/>
            <p:cNvSpPr>
              <a:spLocks/>
            </p:cNvSpPr>
            <p:nvPr/>
          </p:nvSpPr>
          <p:spPr bwMode="auto">
            <a:xfrm>
              <a:off x="8708474" y="2248766"/>
              <a:ext cx="76200" cy="23446"/>
            </a:xfrm>
            <a:custGeom>
              <a:avLst/>
              <a:gdLst>
                <a:gd name="T0" fmla="*/ 0 w 289"/>
                <a:gd name="T1" fmla="*/ 0 h 97"/>
                <a:gd name="T2" fmla="*/ 0 w 289"/>
                <a:gd name="T3" fmla="*/ 0 h 97"/>
                <a:gd name="T4" fmla="*/ 0 w 289"/>
                <a:gd name="T5" fmla="*/ 0 h 97"/>
                <a:gd name="T6" fmla="*/ 0 w 289"/>
                <a:gd name="T7" fmla="*/ 0 h 97"/>
                <a:gd name="T8" fmla="*/ 0 w 289"/>
                <a:gd name="T9" fmla="*/ 0 h 97"/>
                <a:gd name="T10" fmla="*/ 0 w 289"/>
                <a:gd name="T11" fmla="*/ 0 h 97"/>
                <a:gd name="T12" fmla="*/ 0 w 289"/>
                <a:gd name="T13" fmla="*/ 0 h 97"/>
                <a:gd name="T14" fmla="*/ 0 w 289"/>
                <a:gd name="T15" fmla="*/ 0 h 97"/>
                <a:gd name="T16" fmla="*/ 0 w 289"/>
                <a:gd name="T17" fmla="*/ 0 h 97"/>
                <a:gd name="T18" fmla="*/ 0 w 289"/>
                <a:gd name="T19" fmla="*/ 0 h 97"/>
                <a:gd name="T20" fmla="*/ 0 w 289"/>
                <a:gd name="T21" fmla="*/ 0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97" name="Freeform 303"/>
            <p:cNvSpPr>
              <a:spLocks/>
            </p:cNvSpPr>
            <p:nvPr/>
          </p:nvSpPr>
          <p:spPr bwMode="auto">
            <a:xfrm>
              <a:off x="8644974" y="2260489"/>
              <a:ext cx="47625" cy="52754"/>
            </a:xfrm>
            <a:custGeom>
              <a:avLst/>
              <a:gdLst>
                <a:gd name="T0" fmla="*/ 0 w 176"/>
                <a:gd name="T1" fmla="*/ 0 h 216"/>
                <a:gd name="T2" fmla="*/ 0 w 176"/>
                <a:gd name="T3" fmla="*/ 0 h 216"/>
                <a:gd name="T4" fmla="*/ 0 w 176"/>
                <a:gd name="T5" fmla="*/ 0 h 216"/>
                <a:gd name="T6" fmla="*/ 0 w 176"/>
                <a:gd name="T7" fmla="*/ 0 h 216"/>
                <a:gd name="T8" fmla="*/ 0 w 176"/>
                <a:gd name="T9" fmla="*/ 0 h 216"/>
                <a:gd name="T10" fmla="*/ 0 w 176"/>
                <a:gd name="T11" fmla="*/ 0 h 216"/>
                <a:gd name="T12" fmla="*/ 0 w 176"/>
                <a:gd name="T13" fmla="*/ 0 h 216"/>
                <a:gd name="T14" fmla="*/ 0 w 176"/>
                <a:gd name="T15" fmla="*/ 0 h 216"/>
                <a:gd name="T16" fmla="*/ 0 w 176"/>
                <a:gd name="T17" fmla="*/ 0 h 216"/>
                <a:gd name="T18" fmla="*/ 0 w 176"/>
                <a:gd name="T19" fmla="*/ 0 h 216"/>
                <a:gd name="T20" fmla="*/ 0 w 176"/>
                <a:gd name="T21" fmla="*/ 0 h 216"/>
                <a:gd name="T22" fmla="*/ 0 w 176"/>
                <a:gd name="T23" fmla="*/ 0 h 216"/>
                <a:gd name="T24" fmla="*/ 0 w 176"/>
                <a:gd name="T25" fmla="*/ 0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sp>
          <p:nvSpPr>
            <p:cNvPr id="244898" name="Freeform 304"/>
            <p:cNvSpPr>
              <a:spLocks/>
            </p:cNvSpPr>
            <p:nvPr/>
          </p:nvSpPr>
          <p:spPr bwMode="auto">
            <a:xfrm>
              <a:off x="8721174" y="1982065"/>
              <a:ext cx="111125" cy="64477"/>
            </a:xfrm>
            <a:custGeom>
              <a:avLst/>
              <a:gdLst>
                <a:gd name="T0" fmla="*/ 0 w 418"/>
                <a:gd name="T1" fmla="*/ 0 h 260"/>
                <a:gd name="T2" fmla="*/ 0 w 418"/>
                <a:gd name="T3" fmla="*/ 0 h 260"/>
                <a:gd name="T4" fmla="*/ 0 w 418"/>
                <a:gd name="T5" fmla="*/ 0 h 260"/>
                <a:gd name="T6" fmla="*/ 0 w 418"/>
                <a:gd name="T7" fmla="*/ 0 h 260"/>
                <a:gd name="T8" fmla="*/ 0 w 418"/>
                <a:gd name="T9" fmla="*/ 0 h 260"/>
                <a:gd name="T10" fmla="*/ 0 w 418"/>
                <a:gd name="T11" fmla="*/ 0 h 260"/>
                <a:gd name="T12" fmla="*/ 0 w 418"/>
                <a:gd name="T13" fmla="*/ 0 h 260"/>
                <a:gd name="T14" fmla="*/ 0 w 418"/>
                <a:gd name="T15" fmla="*/ 0 h 260"/>
                <a:gd name="T16" fmla="*/ 0 w 418"/>
                <a:gd name="T17" fmla="*/ 0 h 260"/>
                <a:gd name="T18" fmla="*/ 0 w 418"/>
                <a:gd name="T19" fmla="*/ 0 h 260"/>
                <a:gd name="T20" fmla="*/ 0 w 418"/>
                <a:gd name="T21" fmla="*/ 0 h 260"/>
                <a:gd name="T22" fmla="*/ 0 w 418"/>
                <a:gd name="T23" fmla="*/ 0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9" name="组合 8"/>
          <p:cNvGrpSpPr/>
          <p:nvPr/>
        </p:nvGrpSpPr>
        <p:grpSpPr>
          <a:xfrm>
            <a:off x="8729111" y="2279540"/>
            <a:ext cx="228600" cy="284285"/>
            <a:chOff x="8729111" y="2279540"/>
            <a:chExt cx="228600" cy="284285"/>
          </a:xfrm>
        </p:grpSpPr>
        <p:sp>
          <p:nvSpPr>
            <p:cNvPr id="244883" name="Freeform 306"/>
            <p:cNvSpPr>
              <a:spLocks/>
            </p:cNvSpPr>
            <p:nvPr/>
          </p:nvSpPr>
          <p:spPr bwMode="auto">
            <a:xfrm>
              <a:off x="8729111" y="2279540"/>
              <a:ext cx="228600" cy="284285"/>
            </a:xfrm>
            <a:custGeom>
              <a:avLst/>
              <a:gdLst>
                <a:gd name="T0" fmla="*/ 0 w 863"/>
                <a:gd name="T1" fmla="*/ 0 h 1164"/>
                <a:gd name="T2" fmla="*/ 0 w 863"/>
                <a:gd name="T3" fmla="*/ 0 h 1164"/>
                <a:gd name="T4" fmla="*/ 0 w 863"/>
                <a:gd name="T5" fmla="*/ 0 h 1164"/>
                <a:gd name="T6" fmla="*/ 0 w 863"/>
                <a:gd name="T7" fmla="*/ 0 h 1164"/>
                <a:gd name="T8" fmla="*/ 0 w 863"/>
                <a:gd name="T9" fmla="*/ 0 h 1164"/>
                <a:gd name="T10" fmla="*/ 0 w 863"/>
                <a:gd name="T11" fmla="*/ 0 h 1164"/>
                <a:gd name="T12" fmla="*/ 0 w 863"/>
                <a:gd name="T13" fmla="*/ 0 h 1164"/>
                <a:gd name="T14" fmla="*/ 0 w 863"/>
                <a:gd name="T15" fmla="*/ 0 h 1164"/>
                <a:gd name="T16" fmla="*/ 0 w 863"/>
                <a:gd name="T17" fmla="*/ 0 h 1164"/>
                <a:gd name="T18" fmla="*/ 0 w 863"/>
                <a:gd name="T19" fmla="*/ 0 h 1164"/>
                <a:gd name="T20" fmla="*/ 0 w 863"/>
                <a:gd name="T21" fmla="*/ 0 h 1164"/>
                <a:gd name="T22" fmla="*/ 0 w 863"/>
                <a:gd name="T23" fmla="*/ 0 h 1164"/>
                <a:gd name="T24" fmla="*/ 0 w 863"/>
                <a:gd name="T25" fmla="*/ 0 h 1164"/>
                <a:gd name="T26" fmla="*/ 0 w 863"/>
                <a:gd name="T27" fmla="*/ 0 h 1164"/>
                <a:gd name="T28" fmla="*/ 0 w 863"/>
                <a:gd name="T29" fmla="*/ 0 h 1164"/>
                <a:gd name="T30" fmla="*/ 0 w 863"/>
                <a:gd name="T31" fmla="*/ 0 h 1164"/>
                <a:gd name="T32" fmla="*/ 0 w 863"/>
                <a:gd name="T33" fmla="*/ 0 h 1164"/>
                <a:gd name="T34" fmla="*/ 0 w 863"/>
                <a:gd name="T35" fmla="*/ 0 h 1164"/>
                <a:gd name="T36" fmla="*/ 0 w 863"/>
                <a:gd name="T37" fmla="*/ 0 h 1164"/>
                <a:gd name="T38" fmla="*/ 0 w 863"/>
                <a:gd name="T39" fmla="*/ 0 h 1164"/>
                <a:gd name="T40" fmla="*/ 0 w 863"/>
                <a:gd name="T41" fmla="*/ 0 h 1164"/>
                <a:gd name="T42" fmla="*/ 0 w 863"/>
                <a:gd name="T43" fmla="*/ 0 h 1164"/>
                <a:gd name="T44" fmla="*/ 0 w 863"/>
                <a:gd name="T45" fmla="*/ 0 h 1164"/>
                <a:gd name="T46" fmla="*/ 0 w 863"/>
                <a:gd name="T47" fmla="*/ 0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headEnd/>
              <a:tailEnd/>
            </a:ln>
          </p:spPr>
          <p:txBody>
            <a:bodyPr/>
            <a:lstStyle/>
            <a:p>
              <a:endParaRPr lang="zh-CN" altLang="en-US" sz="1662" b="1">
                <a:solidFill>
                  <a:srgbClr val="000099"/>
                </a:solidFill>
              </a:endParaRPr>
            </a:p>
          </p:txBody>
        </p:sp>
        <p:sp>
          <p:nvSpPr>
            <p:cNvPr id="244884" name="Freeform 307"/>
            <p:cNvSpPr>
              <a:spLocks/>
            </p:cNvSpPr>
            <p:nvPr/>
          </p:nvSpPr>
          <p:spPr bwMode="auto">
            <a:xfrm>
              <a:off x="8756099" y="2294194"/>
              <a:ext cx="196850" cy="259373"/>
            </a:xfrm>
            <a:custGeom>
              <a:avLst/>
              <a:gdLst>
                <a:gd name="T0" fmla="*/ 0 w 743"/>
                <a:gd name="T1" fmla="*/ 0 h 1068"/>
                <a:gd name="T2" fmla="*/ 0 w 743"/>
                <a:gd name="T3" fmla="*/ 0 h 1068"/>
                <a:gd name="T4" fmla="*/ 0 w 743"/>
                <a:gd name="T5" fmla="*/ 0 h 1068"/>
                <a:gd name="T6" fmla="*/ 0 w 743"/>
                <a:gd name="T7" fmla="*/ 0 h 1068"/>
                <a:gd name="T8" fmla="*/ 0 w 743"/>
                <a:gd name="T9" fmla="*/ 0 h 1068"/>
                <a:gd name="T10" fmla="*/ 0 w 743"/>
                <a:gd name="T11" fmla="*/ 0 h 1068"/>
                <a:gd name="T12" fmla="*/ 0 w 743"/>
                <a:gd name="T13" fmla="*/ 0 h 1068"/>
                <a:gd name="T14" fmla="*/ 0 w 743"/>
                <a:gd name="T15" fmla="*/ 0 h 1068"/>
                <a:gd name="T16" fmla="*/ 0 w 743"/>
                <a:gd name="T17" fmla="*/ 0 h 1068"/>
                <a:gd name="T18" fmla="*/ 0 w 743"/>
                <a:gd name="T19" fmla="*/ 0 h 1068"/>
                <a:gd name="T20" fmla="*/ 0 w 743"/>
                <a:gd name="T21" fmla="*/ 0 h 1068"/>
                <a:gd name="T22" fmla="*/ 0 w 743"/>
                <a:gd name="T23" fmla="*/ 0 h 1068"/>
                <a:gd name="T24" fmla="*/ 0 w 743"/>
                <a:gd name="T25" fmla="*/ 0 h 1068"/>
                <a:gd name="T26" fmla="*/ 0 w 743"/>
                <a:gd name="T27" fmla="*/ 0 h 1068"/>
                <a:gd name="T28" fmla="*/ 0 w 743"/>
                <a:gd name="T29" fmla="*/ 0 h 1068"/>
                <a:gd name="T30" fmla="*/ 0 w 743"/>
                <a:gd name="T31" fmla="*/ 0 h 1068"/>
                <a:gd name="T32" fmla="*/ 0 w 743"/>
                <a:gd name="T33" fmla="*/ 0 h 1068"/>
                <a:gd name="T34" fmla="*/ 0 w 743"/>
                <a:gd name="T35" fmla="*/ 0 h 1068"/>
                <a:gd name="T36" fmla="*/ 0 w 743"/>
                <a:gd name="T37" fmla="*/ 0 h 1068"/>
                <a:gd name="T38" fmla="*/ 0 w 743"/>
                <a:gd name="T39" fmla="*/ 0 h 1068"/>
                <a:gd name="T40" fmla="*/ 0 w 743"/>
                <a:gd name="T41" fmla="*/ 0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ndParaRPr>
            </a:p>
          </p:txBody>
        </p:sp>
      </p:grpSp>
      <p:grpSp>
        <p:nvGrpSpPr>
          <p:cNvPr id="8" name="组合 7"/>
          <p:cNvGrpSpPr/>
          <p:nvPr/>
        </p:nvGrpSpPr>
        <p:grpSpPr>
          <a:xfrm>
            <a:off x="2115586" y="1900005"/>
            <a:ext cx="457199" cy="422031"/>
            <a:chOff x="2115586" y="1900005"/>
            <a:chExt cx="457199" cy="422031"/>
          </a:xfrm>
        </p:grpSpPr>
        <p:sp>
          <p:nvSpPr>
            <p:cNvPr id="244874" name="Rectangle 311"/>
            <p:cNvSpPr>
              <a:spLocks noChangeArrowheads="1"/>
            </p:cNvSpPr>
            <p:nvPr/>
          </p:nvSpPr>
          <p:spPr bwMode="auto">
            <a:xfrm rot="16200000">
              <a:off x="2134133" y="1883383"/>
              <a:ext cx="421056" cy="456249"/>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pPr eaLnBrk="1" hangingPunct="1"/>
              <a:endParaRPr lang="zh-CN" altLang="en-US" sz="1662" b="1">
                <a:solidFill>
                  <a:srgbClr val="000099"/>
                </a:solidFill>
              </a:endParaRPr>
            </a:p>
          </p:txBody>
        </p:sp>
        <p:sp>
          <p:nvSpPr>
            <p:cNvPr id="244875" name="Line 312"/>
            <p:cNvSpPr>
              <a:spLocks noChangeShapeType="1"/>
            </p:cNvSpPr>
            <p:nvPr/>
          </p:nvSpPr>
          <p:spPr bwMode="auto">
            <a:xfrm rot="10800000">
              <a:off x="2115586" y="2237240"/>
              <a:ext cx="4562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76" name="Line 313"/>
            <p:cNvSpPr>
              <a:spLocks noChangeShapeType="1"/>
            </p:cNvSpPr>
            <p:nvPr/>
          </p:nvSpPr>
          <p:spPr bwMode="auto">
            <a:xfrm rot="10800000">
              <a:off x="2115586" y="2152444"/>
              <a:ext cx="4562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77" name="Line 314"/>
            <p:cNvSpPr>
              <a:spLocks noChangeShapeType="1"/>
            </p:cNvSpPr>
            <p:nvPr/>
          </p:nvSpPr>
          <p:spPr bwMode="auto">
            <a:xfrm rot="10800000">
              <a:off x="2115586" y="2068622"/>
              <a:ext cx="4562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78" name="Line 315"/>
            <p:cNvSpPr>
              <a:spLocks noChangeShapeType="1"/>
            </p:cNvSpPr>
            <p:nvPr/>
          </p:nvSpPr>
          <p:spPr bwMode="auto">
            <a:xfrm rot="10800000">
              <a:off x="2115586" y="1983826"/>
              <a:ext cx="4562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79" name="Line 316"/>
            <p:cNvSpPr>
              <a:spLocks noChangeShapeType="1"/>
            </p:cNvSpPr>
            <p:nvPr/>
          </p:nvSpPr>
          <p:spPr bwMode="auto">
            <a:xfrm rot="5400000">
              <a:off x="2270057" y="2110533"/>
              <a:ext cx="42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80" name="Line 317"/>
            <p:cNvSpPr>
              <a:spLocks noChangeShapeType="1"/>
            </p:cNvSpPr>
            <p:nvPr/>
          </p:nvSpPr>
          <p:spPr bwMode="auto">
            <a:xfrm rot="5400000">
              <a:off x="2178808" y="2110533"/>
              <a:ext cx="42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81" name="Line 318"/>
            <p:cNvSpPr>
              <a:spLocks noChangeShapeType="1"/>
            </p:cNvSpPr>
            <p:nvPr/>
          </p:nvSpPr>
          <p:spPr bwMode="auto">
            <a:xfrm rot="5400000">
              <a:off x="2087558" y="2110533"/>
              <a:ext cx="42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82" name="Line 319"/>
            <p:cNvSpPr>
              <a:spLocks noChangeShapeType="1"/>
            </p:cNvSpPr>
            <p:nvPr/>
          </p:nvSpPr>
          <p:spPr bwMode="auto">
            <a:xfrm rot="5400000">
              <a:off x="1996308" y="2110533"/>
              <a:ext cx="42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grpSp>
        <p:nvGrpSpPr>
          <p:cNvPr id="7" name="组合 6"/>
          <p:cNvGrpSpPr/>
          <p:nvPr/>
        </p:nvGrpSpPr>
        <p:grpSpPr>
          <a:xfrm>
            <a:off x="2010812" y="2409959"/>
            <a:ext cx="730250" cy="422031"/>
            <a:chOff x="2010812" y="2409959"/>
            <a:chExt cx="730250" cy="422031"/>
          </a:xfrm>
        </p:grpSpPr>
        <p:sp>
          <p:nvSpPr>
            <p:cNvPr id="244851" name="Rectangle 321"/>
            <p:cNvSpPr>
              <a:spLocks noChangeArrowheads="1"/>
            </p:cNvSpPr>
            <p:nvPr/>
          </p:nvSpPr>
          <p:spPr bwMode="auto">
            <a:xfrm>
              <a:off x="2010812" y="2409959"/>
              <a:ext cx="730250" cy="422031"/>
            </a:xfrm>
            <a:prstGeom prst="rect">
              <a:avLst/>
            </a:prstGeom>
            <a:solidFill>
              <a:srgbClr val="FFFF99"/>
            </a:solidFill>
            <a:ln w="12700">
              <a:solidFill>
                <a:schemeClr val="tx1"/>
              </a:solidFill>
              <a:miter lim="800000"/>
              <a:headEnd/>
              <a:tailEnd/>
            </a:ln>
            <a:effectLst>
              <a:outerShdw dist="35921" dir="2700000" algn="ctr" rotWithShape="0">
                <a:schemeClr val="bg2"/>
              </a:outerShdw>
            </a:effectLst>
          </p:spPr>
          <p:txBody>
            <a:bodyPr wrap="none" anchor="ctr"/>
            <a:lstStyle/>
            <a:p>
              <a:pPr algn="ctr" eaLnBrk="1" hangingPunct="1"/>
              <a:endParaRPr kumimoji="1" lang="zh-CN" altLang="zh-CN" sz="1662" b="1">
                <a:solidFill>
                  <a:srgbClr val="000099"/>
                </a:solidFill>
                <a:latin typeface="Arial" charset="0"/>
                <a:ea typeface="黑体" pitchFamily="49" charset="-122"/>
              </a:endParaRPr>
            </a:p>
          </p:txBody>
        </p:sp>
        <p:grpSp>
          <p:nvGrpSpPr>
            <p:cNvPr id="244852" name="Group 322"/>
            <p:cNvGrpSpPr>
              <a:grpSpLocks/>
            </p:cNvGrpSpPr>
            <p:nvPr/>
          </p:nvGrpSpPr>
          <p:grpSpPr bwMode="auto">
            <a:xfrm>
              <a:off x="2104063" y="2486578"/>
              <a:ext cx="516166" cy="268794"/>
              <a:chOff x="2928" y="3744"/>
              <a:chExt cx="528" cy="336"/>
            </a:xfrm>
          </p:grpSpPr>
          <p:grpSp>
            <p:nvGrpSpPr>
              <p:cNvPr id="244853" name="Group 323"/>
              <p:cNvGrpSpPr>
                <a:grpSpLocks/>
              </p:cNvGrpSpPr>
              <p:nvPr/>
            </p:nvGrpSpPr>
            <p:grpSpPr bwMode="auto">
              <a:xfrm>
                <a:off x="3024" y="3744"/>
                <a:ext cx="432" cy="240"/>
                <a:chOff x="2736" y="3648"/>
                <a:chExt cx="432" cy="240"/>
              </a:xfrm>
            </p:grpSpPr>
            <p:grpSp>
              <p:nvGrpSpPr>
                <p:cNvPr id="244868" name="Group 324"/>
                <p:cNvGrpSpPr>
                  <a:grpSpLocks/>
                </p:cNvGrpSpPr>
                <p:nvPr/>
              </p:nvGrpSpPr>
              <p:grpSpPr bwMode="auto">
                <a:xfrm>
                  <a:off x="2736" y="3648"/>
                  <a:ext cx="432" cy="240"/>
                  <a:chOff x="2592" y="3504"/>
                  <a:chExt cx="576" cy="384"/>
                </a:xfrm>
              </p:grpSpPr>
              <p:sp>
                <p:nvSpPr>
                  <p:cNvPr id="244870" name="Rectangle 325"/>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244871" name="Freeform 326"/>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72" name="Line 327"/>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73" name="Line 328"/>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sp>
              <p:nvSpPr>
                <p:cNvPr id="244869" name="Line 329"/>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grpSp>
            <p:nvGrpSpPr>
              <p:cNvPr id="244854" name="Group 330"/>
              <p:cNvGrpSpPr>
                <a:grpSpLocks/>
              </p:cNvGrpSpPr>
              <p:nvPr/>
            </p:nvGrpSpPr>
            <p:grpSpPr bwMode="auto">
              <a:xfrm>
                <a:off x="2976" y="3792"/>
                <a:ext cx="432" cy="240"/>
                <a:chOff x="2736" y="3648"/>
                <a:chExt cx="432" cy="240"/>
              </a:xfrm>
            </p:grpSpPr>
            <p:grpSp>
              <p:nvGrpSpPr>
                <p:cNvPr id="244862" name="Group 331"/>
                <p:cNvGrpSpPr>
                  <a:grpSpLocks/>
                </p:cNvGrpSpPr>
                <p:nvPr/>
              </p:nvGrpSpPr>
              <p:grpSpPr bwMode="auto">
                <a:xfrm>
                  <a:off x="2736" y="3648"/>
                  <a:ext cx="432" cy="240"/>
                  <a:chOff x="2592" y="3504"/>
                  <a:chExt cx="576" cy="384"/>
                </a:xfrm>
              </p:grpSpPr>
              <p:sp>
                <p:nvSpPr>
                  <p:cNvPr id="244864" name="Rectangle 332"/>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244865" name="Freeform 333"/>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66" name="Line 334"/>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67" name="Line 335"/>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sp>
              <p:nvSpPr>
                <p:cNvPr id="244863" name="Line 336"/>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grpSp>
            <p:nvGrpSpPr>
              <p:cNvPr id="244855" name="Group 337"/>
              <p:cNvGrpSpPr>
                <a:grpSpLocks/>
              </p:cNvGrpSpPr>
              <p:nvPr/>
            </p:nvGrpSpPr>
            <p:grpSpPr bwMode="auto">
              <a:xfrm>
                <a:off x="2928" y="3840"/>
                <a:ext cx="432" cy="240"/>
                <a:chOff x="2736" y="3648"/>
                <a:chExt cx="432" cy="240"/>
              </a:xfrm>
            </p:grpSpPr>
            <p:grpSp>
              <p:nvGrpSpPr>
                <p:cNvPr id="244856" name="Group 338"/>
                <p:cNvGrpSpPr>
                  <a:grpSpLocks/>
                </p:cNvGrpSpPr>
                <p:nvPr/>
              </p:nvGrpSpPr>
              <p:grpSpPr bwMode="auto">
                <a:xfrm>
                  <a:off x="2736" y="3648"/>
                  <a:ext cx="432" cy="240"/>
                  <a:chOff x="2592" y="3504"/>
                  <a:chExt cx="576" cy="384"/>
                </a:xfrm>
              </p:grpSpPr>
              <p:sp>
                <p:nvSpPr>
                  <p:cNvPr id="244858" name="Rectangle 339"/>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244859" name="Freeform 340"/>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60" name="Line 341"/>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61" name="Line 342"/>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sp>
              <p:nvSpPr>
                <p:cNvPr id="244857" name="Line 343"/>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grpSp>
      </p:grpSp>
      <p:grpSp>
        <p:nvGrpSpPr>
          <p:cNvPr id="27" name="组合 26"/>
          <p:cNvGrpSpPr/>
          <p:nvPr/>
        </p:nvGrpSpPr>
        <p:grpSpPr>
          <a:xfrm>
            <a:off x="1322961" y="2713293"/>
            <a:ext cx="1037463" cy="954002"/>
            <a:chOff x="1322961" y="2713293"/>
            <a:chExt cx="1037463" cy="954002"/>
          </a:xfrm>
        </p:grpSpPr>
        <p:sp>
          <p:nvSpPr>
            <p:cNvPr id="244746" name="Text Box 8"/>
            <p:cNvSpPr txBox="1">
              <a:spLocks noChangeArrowheads="1"/>
            </p:cNvSpPr>
            <p:nvPr/>
          </p:nvSpPr>
          <p:spPr bwMode="auto">
            <a:xfrm>
              <a:off x="1322961" y="3319186"/>
              <a:ext cx="1037463"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62" b="1" dirty="0">
                  <a:solidFill>
                    <a:srgbClr val="000099"/>
                  </a:solidFill>
                  <a:latin typeface="Arial" charset="0"/>
                  <a:ea typeface="黑体" pitchFamily="49" charset="-122"/>
                </a:rPr>
                <a:t>邮件缓存</a:t>
              </a:r>
            </a:p>
          </p:txBody>
        </p:sp>
        <p:sp>
          <p:nvSpPr>
            <p:cNvPr id="244814" name="Line 352"/>
            <p:cNvSpPr>
              <a:spLocks noChangeShapeType="1"/>
            </p:cNvSpPr>
            <p:nvPr/>
          </p:nvSpPr>
          <p:spPr bwMode="auto">
            <a:xfrm flipV="1">
              <a:off x="1834885" y="2713293"/>
              <a:ext cx="431513" cy="624156"/>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sp>
        <p:nvSpPr>
          <p:cNvPr id="244815" name="Line 353"/>
          <p:cNvSpPr>
            <a:spLocks noChangeShapeType="1"/>
          </p:cNvSpPr>
          <p:nvPr/>
        </p:nvSpPr>
        <p:spPr bwMode="auto">
          <a:xfrm flipV="1">
            <a:off x="716999" y="2275143"/>
            <a:ext cx="173038" cy="80889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16" name="Text Box 354"/>
          <p:cNvSpPr txBox="1">
            <a:spLocks noChangeArrowheads="1"/>
          </p:cNvSpPr>
          <p:nvPr/>
        </p:nvSpPr>
        <p:spPr bwMode="auto">
          <a:xfrm>
            <a:off x="208999" y="3031282"/>
            <a:ext cx="1037463"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62" b="1" dirty="0">
                <a:latin typeface="Arial" charset="0"/>
                <a:ea typeface="黑体" pitchFamily="49" charset="-122"/>
              </a:rPr>
              <a:t>用户代理</a:t>
            </a:r>
          </a:p>
        </p:txBody>
      </p:sp>
      <p:sp>
        <p:nvSpPr>
          <p:cNvPr id="244818" name="Line 356"/>
          <p:cNvSpPr>
            <a:spLocks noChangeShapeType="1"/>
          </p:cNvSpPr>
          <p:nvPr/>
        </p:nvSpPr>
        <p:spPr bwMode="auto">
          <a:xfrm rot="10800000" flipH="1" flipV="1">
            <a:off x="6324049" y="1447200"/>
            <a:ext cx="439738" cy="410308"/>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19" name="Text Box 357"/>
          <p:cNvSpPr txBox="1">
            <a:spLocks noChangeArrowheads="1"/>
          </p:cNvSpPr>
          <p:nvPr/>
        </p:nvSpPr>
        <p:spPr bwMode="auto">
          <a:xfrm>
            <a:off x="8254449" y="1422290"/>
            <a:ext cx="824265"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62" b="1" dirty="0">
                <a:latin typeface="Arial" charset="0"/>
                <a:ea typeface="黑体" pitchFamily="49" charset="-122"/>
              </a:rPr>
              <a:t>接收方</a:t>
            </a:r>
          </a:p>
        </p:txBody>
      </p:sp>
      <p:sp>
        <p:nvSpPr>
          <p:cNvPr id="244820" name="Line 358"/>
          <p:cNvSpPr>
            <a:spLocks noChangeShapeType="1"/>
          </p:cNvSpPr>
          <p:nvPr/>
        </p:nvSpPr>
        <p:spPr bwMode="auto">
          <a:xfrm flipH="1" flipV="1">
            <a:off x="6671713" y="2955082"/>
            <a:ext cx="4350" cy="424308"/>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21" name="Line 359"/>
          <p:cNvSpPr>
            <a:spLocks noChangeShapeType="1"/>
          </p:cNvSpPr>
          <p:nvPr/>
        </p:nvSpPr>
        <p:spPr bwMode="auto">
          <a:xfrm flipH="1" flipV="1">
            <a:off x="2704910" y="2955082"/>
            <a:ext cx="48848" cy="382366"/>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nvGrpSpPr>
          <p:cNvPr id="3" name="组合 2"/>
          <p:cNvGrpSpPr/>
          <p:nvPr/>
        </p:nvGrpSpPr>
        <p:grpSpPr>
          <a:xfrm>
            <a:off x="875749" y="1529996"/>
            <a:ext cx="1238250" cy="1033096"/>
            <a:chOff x="875749" y="1539521"/>
            <a:chExt cx="1238250" cy="1033096"/>
          </a:xfrm>
        </p:grpSpPr>
        <p:sp>
          <p:nvSpPr>
            <p:cNvPr id="244806" name="Freeform 344"/>
            <p:cNvSpPr>
              <a:spLocks/>
            </p:cNvSpPr>
            <p:nvPr/>
          </p:nvSpPr>
          <p:spPr bwMode="auto">
            <a:xfrm>
              <a:off x="875749" y="2113952"/>
              <a:ext cx="1238250" cy="458665"/>
            </a:xfrm>
            <a:custGeom>
              <a:avLst/>
              <a:gdLst>
                <a:gd name="T0" fmla="*/ 0 w 780"/>
                <a:gd name="T1" fmla="*/ 2147483646 h 313"/>
                <a:gd name="T2" fmla="*/ 2147483646 w 780"/>
                <a:gd name="T3" fmla="*/ 2147483646 h 313"/>
                <a:gd name="T4" fmla="*/ 2147483646 w 780"/>
                <a:gd name="T5" fmla="*/ 2147483646 h 313"/>
                <a:gd name="T6" fmla="*/ 2147483646 w 780"/>
                <a:gd name="T7" fmla="*/ 2147483646 h 313"/>
                <a:gd name="T8" fmla="*/ 2147483646 w 780"/>
                <a:gd name="T9" fmla="*/ 2147483646 h 313"/>
                <a:gd name="T10" fmla="*/ 2147483646 w 780"/>
                <a:gd name="T11" fmla="*/ 2147483646 h 3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0" h="313">
                  <a:moveTo>
                    <a:pt x="0" y="99"/>
                  </a:moveTo>
                  <a:cubicBezTo>
                    <a:pt x="38" y="85"/>
                    <a:pt x="154" y="26"/>
                    <a:pt x="228" y="13"/>
                  </a:cubicBezTo>
                  <a:cubicBezTo>
                    <a:pt x="302" y="0"/>
                    <a:pt x="385" y="10"/>
                    <a:pt x="444" y="19"/>
                  </a:cubicBezTo>
                  <a:cubicBezTo>
                    <a:pt x="503" y="28"/>
                    <a:pt x="534" y="34"/>
                    <a:pt x="582" y="67"/>
                  </a:cubicBezTo>
                  <a:cubicBezTo>
                    <a:pt x="630" y="100"/>
                    <a:pt x="699" y="176"/>
                    <a:pt x="732" y="217"/>
                  </a:cubicBezTo>
                  <a:cubicBezTo>
                    <a:pt x="765" y="258"/>
                    <a:pt x="768" y="289"/>
                    <a:pt x="780" y="313"/>
                  </a:cubicBezTo>
                </a:path>
              </a:pathLst>
            </a:custGeom>
            <a:noFill/>
            <a:ln w="7620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10" name="Text Box 348"/>
            <p:cNvSpPr txBox="1">
              <a:spLocks noChangeArrowheads="1"/>
            </p:cNvSpPr>
            <p:nvPr/>
          </p:nvSpPr>
          <p:spPr bwMode="auto">
            <a:xfrm>
              <a:off x="1072599" y="1787171"/>
              <a:ext cx="777777"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62" b="1" dirty="0">
                  <a:solidFill>
                    <a:srgbClr val="FF0000"/>
                  </a:solidFill>
                  <a:latin typeface="Arial" charset="0"/>
                  <a:ea typeface="黑体" pitchFamily="49" charset="-122"/>
                </a:rPr>
                <a:t>SMTP</a:t>
              </a:r>
            </a:p>
          </p:txBody>
        </p:sp>
        <p:sp>
          <p:nvSpPr>
            <p:cNvPr id="244822" name="Text Box 375"/>
            <p:cNvSpPr txBox="1">
              <a:spLocks noChangeArrowheads="1"/>
            </p:cNvSpPr>
            <p:nvPr/>
          </p:nvSpPr>
          <p:spPr bwMode="auto">
            <a:xfrm>
              <a:off x="904324" y="1539521"/>
              <a:ext cx="1178528"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62" b="1" dirty="0">
                  <a:solidFill>
                    <a:srgbClr val="FF0000"/>
                  </a:solidFill>
                  <a:latin typeface="Arial" charset="0"/>
                  <a:ea typeface="黑体" pitchFamily="49" charset="-122"/>
                </a:rPr>
                <a:t>(</a:t>
              </a:r>
              <a:r>
                <a:rPr kumimoji="1" lang="zh-CN" altLang="en-US" sz="1662" b="1" dirty="0">
                  <a:solidFill>
                    <a:srgbClr val="FF0000"/>
                  </a:solidFill>
                  <a:latin typeface="Arial" charset="0"/>
                  <a:ea typeface="黑体" pitchFamily="49" charset="-122"/>
                </a:rPr>
                <a:t>发送邮件</a:t>
              </a:r>
              <a:r>
                <a:rPr kumimoji="1" lang="en-US" altLang="zh-CN" sz="1662" b="1" dirty="0">
                  <a:solidFill>
                    <a:srgbClr val="FF0000"/>
                  </a:solidFill>
                  <a:latin typeface="Arial" charset="0"/>
                  <a:ea typeface="黑体" pitchFamily="49" charset="-122"/>
                </a:rPr>
                <a:t>)</a:t>
              </a:r>
            </a:p>
          </p:txBody>
        </p:sp>
      </p:grpSp>
      <p:grpSp>
        <p:nvGrpSpPr>
          <p:cNvPr id="4" name="组合 3"/>
          <p:cNvGrpSpPr/>
          <p:nvPr/>
        </p:nvGrpSpPr>
        <p:grpSpPr>
          <a:xfrm>
            <a:off x="2418799" y="1008646"/>
            <a:ext cx="4462463" cy="1550782"/>
            <a:chOff x="2418799" y="951496"/>
            <a:chExt cx="4462463" cy="1550782"/>
          </a:xfrm>
        </p:grpSpPr>
        <p:sp>
          <p:nvSpPr>
            <p:cNvPr id="244807" name="Freeform 345"/>
            <p:cNvSpPr>
              <a:spLocks/>
            </p:cNvSpPr>
            <p:nvPr/>
          </p:nvSpPr>
          <p:spPr bwMode="auto">
            <a:xfrm>
              <a:off x="2418799" y="1558570"/>
              <a:ext cx="4462463" cy="943708"/>
            </a:xfrm>
            <a:custGeom>
              <a:avLst/>
              <a:gdLst>
                <a:gd name="T0" fmla="*/ 0 w 2811"/>
                <a:gd name="T1" fmla="*/ 2147483646 h 644"/>
                <a:gd name="T2" fmla="*/ 2147483646 w 2811"/>
                <a:gd name="T3" fmla="*/ 2147483646 h 644"/>
                <a:gd name="T4" fmla="*/ 2147483646 w 2811"/>
                <a:gd name="T5" fmla="*/ 2147483646 h 644"/>
                <a:gd name="T6" fmla="*/ 2147483646 w 2811"/>
                <a:gd name="T7" fmla="*/ 2147483646 h 644"/>
                <a:gd name="T8" fmla="*/ 2147483646 w 2811"/>
                <a:gd name="T9" fmla="*/ 2147483646 h 644"/>
                <a:gd name="T10" fmla="*/ 2147483646 w 2811"/>
                <a:gd name="T11" fmla="*/ 2147483646 h 644"/>
                <a:gd name="T12" fmla="*/ 2147483646 w 2811"/>
                <a:gd name="T13" fmla="*/ 2147483646 h 6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11" h="644">
                  <a:moveTo>
                    <a:pt x="0" y="644"/>
                  </a:moveTo>
                  <a:cubicBezTo>
                    <a:pt x="81" y="585"/>
                    <a:pt x="354" y="376"/>
                    <a:pt x="488" y="292"/>
                  </a:cubicBezTo>
                  <a:cubicBezTo>
                    <a:pt x="622" y="208"/>
                    <a:pt x="688" y="181"/>
                    <a:pt x="807" y="137"/>
                  </a:cubicBezTo>
                  <a:cubicBezTo>
                    <a:pt x="926" y="93"/>
                    <a:pt x="1051" y="49"/>
                    <a:pt x="1200" y="28"/>
                  </a:cubicBezTo>
                  <a:cubicBezTo>
                    <a:pt x="1349" y="7"/>
                    <a:pt x="1533" y="0"/>
                    <a:pt x="1704" y="12"/>
                  </a:cubicBezTo>
                  <a:cubicBezTo>
                    <a:pt x="1875" y="24"/>
                    <a:pt x="2042" y="45"/>
                    <a:pt x="2226" y="98"/>
                  </a:cubicBezTo>
                  <a:cubicBezTo>
                    <a:pt x="2410" y="151"/>
                    <a:pt x="2689" y="281"/>
                    <a:pt x="2811" y="329"/>
                  </a:cubicBezTo>
                </a:path>
              </a:pathLst>
            </a:custGeom>
            <a:noFill/>
            <a:ln w="7620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09" name="Text Box 347"/>
            <p:cNvSpPr txBox="1">
              <a:spLocks noChangeArrowheads="1"/>
            </p:cNvSpPr>
            <p:nvPr/>
          </p:nvSpPr>
          <p:spPr bwMode="auto">
            <a:xfrm>
              <a:off x="4412699" y="1204196"/>
              <a:ext cx="777777"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62" b="1" dirty="0">
                  <a:solidFill>
                    <a:srgbClr val="FF0000"/>
                  </a:solidFill>
                  <a:latin typeface="Arial" charset="0"/>
                  <a:ea typeface="黑体" pitchFamily="49" charset="-122"/>
                </a:rPr>
                <a:t>SMTP</a:t>
              </a:r>
            </a:p>
          </p:txBody>
        </p:sp>
        <p:sp>
          <p:nvSpPr>
            <p:cNvPr id="244823" name="Text Box 376"/>
            <p:cNvSpPr txBox="1">
              <a:spLocks noChangeArrowheads="1"/>
            </p:cNvSpPr>
            <p:nvPr/>
          </p:nvSpPr>
          <p:spPr bwMode="auto">
            <a:xfrm>
              <a:off x="4063449" y="951496"/>
              <a:ext cx="1463862"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62" b="1" dirty="0">
                  <a:solidFill>
                    <a:srgbClr val="FF0000"/>
                  </a:solidFill>
                  <a:latin typeface="Arial" charset="0"/>
                  <a:ea typeface="黑体" pitchFamily="49" charset="-122"/>
                </a:rPr>
                <a:t>（发送邮件）</a:t>
              </a:r>
            </a:p>
          </p:txBody>
        </p:sp>
      </p:grpSp>
      <p:grpSp>
        <p:nvGrpSpPr>
          <p:cNvPr id="5" name="组合 4"/>
          <p:cNvGrpSpPr/>
          <p:nvPr/>
        </p:nvGrpSpPr>
        <p:grpSpPr>
          <a:xfrm>
            <a:off x="6949526" y="1316782"/>
            <a:ext cx="1382625" cy="927587"/>
            <a:chOff x="6968574" y="1240582"/>
            <a:chExt cx="1224859" cy="910003"/>
          </a:xfrm>
        </p:grpSpPr>
        <p:sp>
          <p:nvSpPr>
            <p:cNvPr id="244808" name="Freeform 346"/>
            <p:cNvSpPr>
              <a:spLocks/>
            </p:cNvSpPr>
            <p:nvPr/>
          </p:nvSpPr>
          <p:spPr bwMode="auto">
            <a:xfrm>
              <a:off x="6979687" y="1829666"/>
              <a:ext cx="1154112" cy="320919"/>
            </a:xfrm>
            <a:custGeom>
              <a:avLst/>
              <a:gdLst>
                <a:gd name="T0" fmla="*/ 0 w 727"/>
                <a:gd name="T1" fmla="*/ 2147483646 h 219"/>
                <a:gd name="T2" fmla="*/ 2147483646 w 727"/>
                <a:gd name="T3" fmla="*/ 2147483646 h 219"/>
                <a:gd name="T4" fmla="*/ 2147483646 w 727"/>
                <a:gd name="T5" fmla="*/ 2147483646 h 219"/>
                <a:gd name="T6" fmla="*/ 2147483646 w 727"/>
                <a:gd name="T7" fmla="*/ 2147483646 h 219"/>
                <a:gd name="T8" fmla="*/ 2147483646 w 727"/>
                <a:gd name="T9" fmla="*/ 2147483646 h 219"/>
                <a:gd name="T10" fmla="*/ 2147483646 w 727"/>
                <a:gd name="T11" fmla="*/ 2147483646 h 219"/>
                <a:gd name="T12" fmla="*/ 2147483646 w 727"/>
                <a:gd name="T13" fmla="*/ 2147483646 h 2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7" h="219">
                  <a:moveTo>
                    <a:pt x="0" y="129"/>
                  </a:moveTo>
                  <a:cubicBezTo>
                    <a:pt x="24" y="114"/>
                    <a:pt x="107" y="58"/>
                    <a:pt x="145" y="38"/>
                  </a:cubicBezTo>
                  <a:cubicBezTo>
                    <a:pt x="183" y="18"/>
                    <a:pt x="202" y="15"/>
                    <a:pt x="229" y="9"/>
                  </a:cubicBezTo>
                  <a:cubicBezTo>
                    <a:pt x="256" y="3"/>
                    <a:pt x="282" y="3"/>
                    <a:pt x="307" y="3"/>
                  </a:cubicBezTo>
                  <a:cubicBezTo>
                    <a:pt x="332" y="3"/>
                    <a:pt x="353" y="0"/>
                    <a:pt x="382" y="6"/>
                  </a:cubicBezTo>
                  <a:cubicBezTo>
                    <a:pt x="411" y="12"/>
                    <a:pt x="423" y="3"/>
                    <a:pt x="481" y="39"/>
                  </a:cubicBezTo>
                  <a:cubicBezTo>
                    <a:pt x="539" y="75"/>
                    <a:pt x="676" y="182"/>
                    <a:pt x="727" y="219"/>
                  </a:cubicBezTo>
                </a:path>
              </a:pathLst>
            </a:custGeom>
            <a:noFill/>
            <a:ln w="7620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11" name="Text Box 349"/>
            <p:cNvSpPr txBox="1">
              <a:spLocks noChangeArrowheads="1"/>
            </p:cNvSpPr>
            <p:nvPr/>
          </p:nvSpPr>
          <p:spPr bwMode="auto">
            <a:xfrm>
              <a:off x="7147962" y="1526333"/>
              <a:ext cx="1045471" cy="341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62" b="1" dirty="0" smtClean="0">
                  <a:solidFill>
                    <a:srgbClr val="FF0000"/>
                  </a:solidFill>
                  <a:latin typeface="Arial" charset="0"/>
                  <a:ea typeface="黑体" pitchFamily="49" charset="-122"/>
                </a:rPr>
                <a:t>POP3 </a:t>
              </a:r>
              <a:r>
                <a:rPr kumimoji="1" lang="en-US" altLang="zh-CN" sz="1662" b="1" i="1" dirty="0" smtClean="0">
                  <a:solidFill>
                    <a:srgbClr val="FF0000"/>
                  </a:solidFill>
                  <a:latin typeface="Arial" charset="0"/>
                  <a:ea typeface="黑体" pitchFamily="49" charset="-122"/>
                </a:rPr>
                <a:t>etc.</a:t>
              </a:r>
              <a:endParaRPr kumimoji="1" lang="en-US" altLang="zh-CN" sz="1662" b="1" i="1" dirty="0">
                <a:solidFill>
                  <a:srgbClr val="FF0000"/>
                </a:solidFill>
                <a:latin typeface="Arial" charset="0"/>
                <a:ea typeface="黑体" pitchFamily="49" charset="-122"/>
              </a:endParaRPr>
            </a:p>
          </p:txBody>
        </p:sp>
        <p:sp>
          <p:nvSpPr>
            <p:cNvPr id="244824" name="Text Box 379"/>
            <p:cNvSpPr txBox="1">
              <a:spLocks noChangeArrowheads="1"/>
            </p:cNvSpPr>
            <p:nvPr/>
          </p:nvSpPr>
          <p:spPr bwMode="auto">
            <a:xfrm>
              <a:off x="6968574" y="1240582"/>
              <a:ext cx="1178528"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62" b="1" dirty="0">
                  <a:solidFill>
                    <a:srgbClr val="FF0000"/>
                  </a:solidFill>
                  <a:latin typeface="Arial" charset="0"/>
                  <a:ea typeface="黑体" pitchFamily="49" charset="-122"/>
                </a:rPr>
                <a:t>(</a:t>
              </a:r>
              <a:r>
                <a:rPr kumimoji="1" lang="zh-CN" altLang="en-US" sz="1662" b="1" dirty="0">
                  <a:solidFill>
                    <a:srgbClr val="FF0000"/>
                  </a:solidFill>
                  <a:latin typeface="Arial" charset="0"/>
                  <a:ea typeface="黑体" pitchFamily="49" charset="-122"/>
                </a:rPr>
                <a:t>读取邮件</a:t>
              </a:r>
              <a:r>
                <a:rPr kumimoji="1" lang="en-US" altLang="zh-CN" sz="1662" b="1" dirty="0">
                  <a:solidFill>
                    <a:srgbClr val="FF0000"/>
                  </a:solidFill>
                  <a:latin typeface="Arial" charset="0"/>
                  <a:ea typeface="黑体" pitchFamily="49" charset="-122"/>
                </a:rPr>
                <a:t>)</a:t>
              </a:r>
            </a:p>
          </p:txBody>
        </p:sp>
      </p:grpSp>
      <p:sp>
        <p:nvSpPr>
          <p:cNvPr id="244825" name="Text Box 384"/>
          <p:cNvSpPr txBox="1">
            <a:spLocks noChangeArrowheads="1"/>
          </p:cNvSpPr>
          <p:nvPr/>
        </p:nvSpPr>
        <p:spPr bwMode="auto">
          <a:xfrm>
            <a:off x="4303162" y="2217994"/>
            <a:ext cx="824265"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62" b="1">
                <a:solidFill>
                  <a:srgbClr val="000099"/>
                </a:solidFill>
                <a:latin typeface="Arial" charset="0"/>
                <a:ea typeface="黑体" pitchFamily="49" charset="-122"/>
              </a:rPr>
              <a:t>互联网</a:t>
            </a:r>
          </a:p>
        </p:txBody>
      </p:sp>
      <p:grpSp>
        <p:nvGrpSpPr>
          <p:cNvPr id="2" name="组合 1"/>
          <p:cNvGrpSpPr/>
          <p:nvPr/>
        </p:nvGrpSpPr>
        <p:grpSpPr>
          <a:xfrm>
            <a:off x="38054" y="4413864"/>
            <a:ext cx="9032439" cy="2168769"/>
            <a:chOff x="38054" y="4413864"/>
            <a:chExt cx="9032439" cy="2168769"/>
          </a:xfrm>
        </p:grpSpPr>
        <p:sp>
          <p:nvSpPr>
            <p:cNvPr id="244826" name="Rectangle 385"/>
            <p:cNvSpPr>
              <a:spLocks noChangeArrowheads="1"/>
            </p:cNvSpPr>
            <p:nvPr/>
          </p:nvSpPr>
          <p:spPr bwMode="auto">
            <a:xfrm>
              <a:off x="8140149" y="4986830"/>
              <a:ext cx="863600" cy="1595803"/>
            </a:xfrm>
            <a:prstGeom prst="rect">
              <a:avLst/>
            </a:prstGeom>
            <a:solidFill>
              <a:srgbClr val="CCECFF"/>
            </a:solidFill>
            <a:ln w="9525" algn="ctr">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sz="1662" b="1">
                <a:solidFill>
                  <a:srgbClr val="000099"/>
                </a:solidFill>
              </a:endParaRPr>
            </a:p>
          </p:txBody>
        </p:sp>
        <p:sp>
          <p:nvSpPr>
            <p:cNvPr id="244827" name="Rectangle 386"/>
            <p:cNvSpPr>
              <a:spLocks noChangeArrowheads="1"/>
            </p:cNvSpPr>
            <p:nvPr/>
          </p:nvSpPr>
          <p:spPr bwMode="auto">
            <a:xfrm>
              <a:off x="1875874" y="4976570"/>
              <a:ext cx="863600" cy="1606062"/>
            </a:xfrm>
            <a:prstGeom prst="rect">
              <a:avLst/>
            </a:prstGeom>
            <a:solidFill>
              <a:srgbClr val="66FF66"/>
            </a:solidFill>
            <a:ln w="19050" algn="ctr">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sz="1662" b="1">
                <a:solidFill>
                  <a:srgbClr val="000099"/>
                </a:solidFill>
              </a:endParaRPr>
            </a:p>
          </p:txBody>
        </p:sp>
        <p:sp>
          <p:nvSpPr>
            <p:cNvPr id="244828" name="Rectangle 387"/>
            <p:cNvSpPr>
              <a:spLocks noChangeArrowheads="1"/>
            </p:cNvSpPr>
            <p:nvPr/>
          </p:nvSpPr>
          <p:spPr bwMode="auto">
            <a:xfrm>
              <a:off x="147087" y="4976570"/>
              <a:ext cx="863600" cy="1606062"/>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sz="1662" b="1">
                <a:solidFill>
                  <a:srgbClr val="000099"/>
                </a:solidFill>
              </a:endParaRPr>
            </a:p>
          </p:txBody>
        </p:sp>
        <p:sp>
          <p:nvSpPr>
            <p:cNvPr id="244829" name="Line 388"/>
            <p:cNvSpPr>
              <a:spLocks noChangeShapeType="1"/>
            </p:cNvSpPr>
            <p:nvPr/>
          </p:nvSpPr>
          <p:spPr bwMode="auto">
            <a:xfrm>
              <a:off x="751924" y="5385413"/>
              <a:ext cx="1195388" cy="0"/>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30" name="Text Box 389"/>
            <p:cNvSpPr txBox="1">
              <a:spLocks noChangeArrowheads="1"/>
            </p:cNvSpPr>
            <p:nvPr/>
          </p:nvSpPr>
          <p:spPr bwMode="auto">
            <a:xfrm>
              <a:off x="1015856" y="5067019"/>
              <a:ext cx="7537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dirty="0">
                  <a:solidFill>
                    <a:srgbClr val="FF0000"/>
                  </a:solidFill>
                  <a:latin typeface="Arial" charset="0"/>
                  <a:ea typeface="黑体" pitchFamily="49" charset="-122"/>
                </a:rPr>
                <a:t>SMTP</a:t>
              </a:r>
            </a:p>
          </p:txBody>
        </p:sp>
        <p:sp>
          <p:nvSpPr>
            <p:cNvPr id="244831" name="Text Box 390"/>
            <p:cNvSpPr txBox="1">
              <a:spLocks noChangeArrowheads="1"/>
            </p:cNvSpPr>
            <p:nvPr/>
          </p:nvSpPr>
          <p:spPr bwMode="auto">
            <a:xfrm>
              <a:off x="7229903" y="5025255"/>
              <a:ext cx="11432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dirty="0" smtClean="0">
                  <a:solidFill>
                    <a:srgbClr val="FF0000"/>
                  </a:solidFill>
                  <a:latin typeface="Arial" charset="0"/>
                  <a:ea typeface="黑体" pitchFamily="49" charset="-122"/>
                </a:rPr>
                <a:t>POP3 </a:t>
              </a:r>
              <a:r>
                <a:rPr kumimoji="1" lang="en-US" altLang="zh-CN" sz="1600" b="1" i="1" dirty="0" smtClean="0">
                  <a:solidFill>
                    <a:srgbClr val="FF0000"/>
                  </a:solidFill>
                  <a:latin typeface="Arial" charset="0"/>
                  <a:ea typeface="黑体" pitchFamily="49" charset="-122"/>
                </a:rPr>
                <a:t>etc.</a:t>
              </a:r>
              <a:endParaRPr kumimoji="1" lang="en-US" altLang="zh-CN" sz="1600" b="1" i="1" dirty="0">
                <a:solidFill>
                  <a:srgbClr val="FF0000"/>
                </a:solidFill>
                <a:latin typeface="Arial" charset="0"/>
                <a:ea typeface="黑体" pitchFamily="49" charset="-122"/>
              </a:endParaRPr>
            </a:p>
          </p:txBody>
        </p:sp>
        <p:sp>
          <p:nvSpPr>
            <p:cNvPr id="244832" name="Text Box 391"/>
            <p:cNvSpPr txBox="1">
              <a:spLocks noChangeArrowheads="1"/>
            </p:cNvSpPr>
            <p:nvPr/>
          </p:nvSpPr>
          <p:spPr bwMode="auto">
            <a:xfrm>
              <a:off x="1079867" y="4595819"/>
              <a:ext cx="5982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600" b="1" dirty="0">
                  <a:solidFill>
                    <a:srgbClr val="FF0000"/>
                  </a:solidFill>
                  <a:latin typeface="Arial" charset="0"/>
                  <a:ea typeface="黑体" pitchFamily="49" charset="-122"/>
                </a:rPr>
                <a:t>发送</a:t>
              </a:r>
            </a:p>
            <a:p>
              <a:pPr algn="ctr" eaLnBrk="1" hangingPunct="1"/>
              <a:r>
                <a:rPr kumimoji="1" lang="zh-CN" altLang="en-US" sz="1600" b="1" dirty="0">
                  <a:solidFill>
                    <a:srgbClr val="FF0000"/>
                  </a:solidFill>
                  <a:latin typeface="Arial" charset="0"/>
                  <a:ea typeface="黑体" pitchFamily="49" charset="-122"/>
                </a:rPr>
                <a:t>邮件</a:t>
              </a:r>
            </a:p>
          </p:txBody>
        </p:sp>
        <p:sp>
          <p:nvSpPr>
            <p:cNvPr id="244833" name="Text Box 392"/>
            <p:cNvSpPr txBox="1">
              <a:spLocks noChangeArrowheads="1"/>
            </p:cNvSpPr>
            <p:nvPr/>
          </p:nvSpPr>
          <p:spPr bwMode="auto">
            <a:xfrm>
              <a:off x="3747537" y="5753348"/>
              <a:ext cx="16385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00" b="1" dirty="0">
                  <a:solidFill>
                    <a:srgbClr val="FF0000"/>
                  </a:solidFill>
                  <a:latin typeface="Arial" charset="0"/>
                  <a:ea typeface="黑体" pitchFamily="49" charset="-122"/>
                </a:rPr>
                <a:t>发送邮件 </a:t>
              </a:r>
              <a:r>
                <a:rPr kumimoji="1" lang="en-US" altLang="zh-CN" sz="1600" b="1" dirty="0">
                  <a:solidFill>
                    <a:srgbClr val="FF0000"/>
                  </a:solidFill>
                  <a:latin typeface="Arial" charset="0"/>
                  <a:ea typeface="黑体" pitchFamily="49" charset="-122"/>
                </a:rPr>
                <a:t>SMTP</a:t>
              </a:r>
            </a:p>
          </p:txBody>
        </p:sp>
        <p:sp>
          <p:nvSpPr>
            <p:cNvPr id="244834" name="Text Box 393"/>
            <p:cNvSpPr txBox="1">
              <a:spLocks noChangeArrowheads="1"/>
            </p:cNvSpPr>
            <p:nvPr/>
          </p:nvSpPr>
          <p:spPr bwMode="auto">
            <a:xfrm>
              <a:off x="7380512" y="4568789"/>
              <a:ext cx="5982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00" b="1" dirty="0">
                  <a:solidFill>
                    <a:srgbClr val="FF0000"/>
                  </a:solidFill>
                  <a:latin typeface="Arial" charset="0"/>
                  <a:ea typeface="黑体" pitchFamily="49" charset="-122"/>
                </a:rPr>
                <a:t>读取</a:t>
              </a:r>
            </a:p>
            <a:p>
              <a:pPr eaLnBrk="1" hangingPunct="1"/>
              <a:r>
                <a:rPr kumimoji="1" lang="zh-CN" altLang="en-US" sz="1600" b="1" dirty="0">
                  <a:solidFill>
                    <a:srgbClr val="FF0000"/>
                  </a:solidFill>
                  <a:latin typeface="Arial" charset="0"/>
                  <a:ea typeface="黑体" pitchFamily="49" charset="-122"/>
                </a:rPr>
                <a:t>邮件</a:t>
              </a:r>
            </a:p>
          </p:txBody>
        </p:sp>
        <p:sp>
          <p:nvSpPr>
            <p:cNvPr id="244835" name="Text Box 394"/>
            <p:cNvSpPr txBox="1">
              <a:spLocks noChangeArrowheads="1"/>
            </p:cNvSpPr>
            <p:nvPr/>
          </p:nvSpPr>
          <p:spPr bwMode="auto">
            <a:xfrm>
              <a:off x="1083712" y="5432589"/>
              <a:ext cx="5982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dirty="0">
                  <a:solidFill>
                    <a:srgbClr val="000099"/>
                  </a:solidFill>
                  <a:latin typeface="Arial" charset="0"/>
                  <a:ea typeface="黑体" pitchFamily="49" charset="-122"/>
                </a:rPr>
                <a:t>TCP</a:t>
              </a:r>
            </a:p>
            <a:p>
              <a:pPr eaLnBrk="1" hangingPunct="1"/>
              <a:r>
                <a:rPr kumimoji="1" lang="zh-CN" altLang="en-US" sz="1600" b="1" dirty="0">
                  <a:solidFill>
                    <a:srgbClr val="000099"/>
                  </a:solidFill>
                  <a:latin typeface="Arial" charset="0"/>
                  <a:ea typeface="黑体" pitchFamily="49" charset="-122"/>
                </a:rPr>
                <a:t>连接</a:t>
              </a:r>
            </a:p>
          </p:txBody>
        </p:sp>
        <p:sp>
          <p:nvSpPr>
            <p:cNvPr id="244836" name="Text Box 395"/>
            <p:cNvSpPr txBox="1">
              <a:spLocks noChangeArrowheads="1"/>
            </p:cNvSpPr>
            <p:nvPr/>
          </p:nvSpPr>
          <p:spPr bwMode="auto">
            <a:xfrm>
              <a:off x="7405136" y="5467882"/>
              <a:ext cx="5982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a:solidFill>
                    <a:srgbClr val="000099"/>
                  </a:solidFill>
                  <a:latin typeface="Arial" charset="0"/>
                  <a:ea typeface="黑体" pitchFamily="49" charset="-122"/>
                </a:rPr>
                <a:t>TCP</a:t>
              </a:r>
            </a:p>
            <a:p>
              <a:pPr eaLnBrk="1" hangingPunct="1"/>
              <a:r>
                <a:rPr kumimoji="1" lang="zh-CN" altLang="en-US" sz="1600" b="1">
                  <a:solidFill>
                    <a:srgbClr val="000099"/>
                  </a:solidFill>
                  <a:latin typeface="Arial" charset="0"/>
                  <a:ea typeface="黑体" pitchFamily="49" charset="-122"/>
                </a:rPr>
                <a:t>连接</a:t>
              </a:r>
            </a:p>
          </p:txBody>
        </p:sp>
        <p:sp>
          <p:nvSpPr>
            <p:cNvPr id="244837" name="Text Box 396"/>
            <p:cNvSpPr txBox="1">
              <a:spLocks noChangeArrowheads="1"/>
            </p:cNvSpPr>
            <p:nvPr/>
          </p:nvSpPr>
          <p:spPr bwMode="auto">
            <a:xfrm>
              <a:off x="1708912" y="4413864"/>
              <a:ext cx="12186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600" b="1" dirty="0">
                  <a:latin typeface="+mn-ea"/>
                  <a:ea typeface="+mn-ea"/>
                </a:rPr>
                <a:t>发送方</a:t>
              </a:r>
            </a:p>
            <a:p>
              <a:pPr algn="ctr" eaLnBrk="1" hangingPunct="1"/>
              <a:r>
                <a:rPr kumimoji="1" lang="zh-CN" altLang="en-US" sz="1600" b="1" dirty="0">
                  <a:latin typeface="+mn-ea"/>
                  <a:ea typeface="+mn-ea"/>
                </a:rPr>
                <a:t>邮件服务器</a:t>
              </a:r>
            </a:p>
          </p:txBody>
        </p:sp>
        <p:sp>
          <p:nvSpPr>
            <p:cNvPr id="244838" name="Oval 397"/>
            <p:cNvSpPr>
              <a:spLocks noChangeArrowheads="1"/>
            </p:cNvSpPr>
            <p:nvPr/>
          </p:nvSpPr>
          <p:spPr bwMode="auto">
            <a:xfrm>
              <a:off x="218523" y="5052770"/>
              <a:ext cx="719138" cy="663820"/>
            </a:xfrm>
            <a:prstGeom prst="ellipse">
              <a:avLst/>
            </a:prstGeom>
            <a:solidFill>
              <a:srgbClr val="FFFF99"/>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477" b="1">
                  <a:solidFill>
                    <a:srgbClr val="000099"/>
                  </a:solidFill>
                  <a:latin typeface="Arial" charset="0"/>
                  <a:ea typeface="黑体" pitchFamily="49" charset="-122"/>
                </a:rPr>
                <a:t>SMTP</a:t>
              </a:r>
            </a:p>
            <a:p>
              <a:pPr algn="ctr" eaLnBrk="1" hangingPunct="1"/>
              <a:r>
                <a:rPr kumimoji="1" lang="zh-CN" altLang="en-US" sz="1477" b="1">
                  <a:solidFill>
                    <a:srgbClr val="000099"/>
                  </a:solidFill>
                  <a:latin typeface="Arial" charset="0"/>
                  <a:ea typeface="黑体" pitchFamily="49" charset="-122"/>
                </a:rPr>
                <a:t>客户</a:t>
              </a:r>
            </a:p>
          </p:txBody>
        </p:sp>
        <p:sp>
          <p:nvSpPr>
            <p:cNvPr id="244839" name="Oval 398"/>
            <p:cNvSpPr>
              <a:spLocks noChangeArrowheads="1"/>
            </p:cNvSpPr>
            <p:nvPr/>
          </p:nvSpPr>
          <p:spPr bwMode="auto">
            <a:xfrm>
              <a:off x="8211587" y="5052770"/>
              <a:ext cx="719137" cy="663820"/>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477" b="1">
                  <a:solidFill>
                    <a:srgbClr val="000099"/>
                  </a:solidFill>
                  <a:latin typeface="Arial" charset="0"/>
                  <a:ea typeface="黑体" pitchFamily="49" charset="-122"/>
                </a:rPr>
                <a:t>POP3</a:t>
              </a:r>
            </a:p>
            <a:p>
              <a:pPr algn="ctr" eaLnBrk="1" hangingPunct="1"/>
              <a:r>
                <a:rPr kumimoji="1" lang="zh-CN" altLang="en-US" sz="1477" b="1">
                  <a:solidFill>
                    <a:srgbClr val="000099"/>
                  </a:solidFill>
                  <a:latin typeface="Arial" charset="0"/>
                  <a:ea typeface="黑体" pitchFamily="49" charset="-122"/>
                </a:rPr>
                <a:t>客户</a:t>
              </a:r>
            </a:p>
          </p:txBody>
        </p:sp>
        <p:sp>
          <p:nvSpPr>
            <p:cNvPr id="244840" name="Text Box 399"/>
            <p:cNvSpPr txBox="1">
              <a:spLocks noChangeArrowheads="1"/>
            </p:cNvSpPr>
            <p:nvPr/>
          </p:nvSpPr>
          <p:spPr bwMode="auto">
            <a:xfrm>
              <a:off x="38054" y="4413864"/>
              <a:ext cx="10118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600" b="1" dirty="0">
                  <a:latin typeface="+mn-ea"/>
                  <a:ea typeface="+mn-ea"/>
                </a:rPr>
                <a:t>发件人</a:t>
              </a:r>
            </a:p>
            <a:p>
              <a:pPr algn="ctr" eaLnBrk="1" hangingPunct="1"/>
              <a:r>
                <a:rPr kumimoji="1" lang="zh-CN" altLang="en-US" sz="1600" b="1" dirty="0">
                  <a:latin typeface="+mn-ea"/>
                  <a:ea typeface="+mn-ea"/>
                </a:rPr>
                <a:t>用户代理</a:t>
              </a:r>
            </a:p>
          </p:txBody>
        </p:sp>
        <p:sp>
          <p:nvSpPr>
            <p:cNvPr id="244841" name="Text Box 400"/>
            <p:cNvSpPr txBox="1">
              <a:spLocks noChangeArrowheads="1"/>
            </p:cNvSpPr>
            <p:nvPr/>
          </p:nvSpPr>
          <p:spPr bwMode="auto">
            <a:xfrm>
              <a:off x="6210047" y="4413864"/>
              <a:ext cx="12186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600" b="1" dirty="0">
                  <a:latin typeface="+mn-ea"/>
                  <a:ea typeface="+mn-ea"/>
                </a:rPr>
                <a:t>接收方</a:t>
              </a:r>
            </a:p>
            <a:p>
              <a:pPr algn="ctr" eaLnBrk="1" hangingPunct="1"/>
              <a:r>
                <a:rPr kumimoji="1" lang="zh-CN" altLang="en-US" sz="1600" b="1" dirty="0">
                  <a:latin typeface="+mn-ea"/>
                  <a:ea typeface="+mn-ea"/>
                </a:rPr>
                <a:t>邮件服务器</a:t>
              </a:r>
            </a:p>
          </p:txBody>
        </p:sp>
        <p:sp>
          <p:nvSpPr>
            <p:cNvPr id="244842" name="Rectangle 401"/>
            <p:cNvSpPr>
              <a:spLocks noChangeArrowheads="1"/>
            </p:cNvSpPr>
            <p:nvPr/>
          </p:nvSpPr>
          <p:spPr bwMode="auto">
            <a:xfrm>
              <a:off x="6412949" y="4986830"/>
              <a:ext cx="863600" cy="1595803"/>
            </a:xfrm>
            <a:prstGeom prst="rect">
              <a:avLst/>
            </a:prstGeom>
            <a:solidFill>
              <a:srgbClr val="66FF66"/>
            </a:solidFill>
            <a:ln w="19050" algn="ctr">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sz="1662" b="1">
                <a:solidFill>
                  <a:srgbClr val="000099"/>
                </a:solidFill>
              </a:endParaRPr>
            </a:p>
          </p:txBody>
        </p:sp>
        <p:sp>
          <p:nvSpPr>
            <p:cNvPr id="244843" name="Oval 402"/>
            <p:cNvSpPr>
              <a:spLocks noChangeArrowheads="1"/>
            </p:cNvSpPr>
            <p:nvPr/>
          </p:nvSpPr>
          <p:spPr bwMode="auto">
            <a:xfrm>
              <a:off x="6484388" y="5783999"/>
              <a:ext cx="719137" cy="663819"/>
            </a:xfrm>
            <a:prstGeom prst="ellipse">
              <a:avLst/>
            </a:prstGeom>
            <a:solidFill>
              <a:srgbClr val="FFCCFF"/>
            </a:solidFill>
            <a:ln w="952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477" b="1" dirty="0">
                  <a:solidFill>
                    <a:srgbClr val="000099"/>
                  </a:solidFill>
                  <a:latin typeface="Arial" charset="0"/>
                  <a:ea typeface="黑体" pitchFamily="49" charset="-122"/>
                </a:rPr>
                <a:t>SMTP</a:t>
              </a:r>
            </a:p>
            <a:p>
              <a:pPr algn="ctr" eaLnBrk="1" hangingPunct="1"/>
              <a:r>
                <a:rPr kumimoji="1" lang="zh-CN" altLang="en-US" sz="1477" b="1" dirty="0">
                  <a:solidFill>
                    <a:srgbClr val="000099"/>
                  </a:solidFill>
                  <a:latin typeface="Arial" charset="0"/>
                  <a:ea typeface="黑体" pitchFamily="49" charset="-122"/>
                </a:rPr>
                <a:t>服务器</a:t>
              </a:r>
            </a:p>
          </p:txBody>
        </p:sp>
        <p:sp>
          <p:nvSpPr>
            <p:cNvPr id="244844" name="Oval 403"/>
            <p:cNvSpPr>
              <a:spLocks noChangeArrowheads="1"/>
            </p:cNvSpPr>
            <p:nvPr/>
          </p:nvSpPr>
          <p:spPr bwMode="auto">
            <a:xfrm>
              <a:off x="6484388" y="5052770"/>
              <a:ext cx="719137" cy="663820"/>
            </a:xfrm>
            <a:prstGeom prst="ellipse">
              <a:avLst/>
            </a:prstGeom>
            <a:solidFill>
              <a:srgbClr val="FF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477" b="1" dirty="0">
                  <a:solidFill>
                    <a:srgbClr val="000099"/>
                  </a:solidFill>
                  <a:latin typeface="Arial" charset="0"/>
                  <a:ea typeface="黑体" pitchFamily="49" charset="-122"/>
                </a:rPr>
                <a:t>POP3</a:t>
              </a:r>
            </a:p>
            <a:p>
              <a:pPr algn="ctr" eaLnBrk="1" hangingPunct="1"/>
              <a:r>
                <a:rPr kumimoji="1" lang="zh-CN" altLang="en-US" sz="1477" b="1" dirty="0">
                  <a:solidFill>
                    <a:srgbClr val="000099"/>
                  </a:solidFill>
                  <a:latin typeface="Arial" charset="0"/>
                  <a:ea typeface="黑体" pitchFamily="49" charset="-122"/>
                </a:rPr>
                <a:t>服务器</a:t>
              </a:r>
            </a:p>
          </p:txBody>
        </p:sp>
        <p:sp>
          <p:nvSpPr>
            <p:cNvPr id="244845" name="Line 404"/>
            <p:cNvSpPr>
              <a:spLocks noChangeShapeType="1"/>
            </p:cNvSpPr>
            <p:nvPr/>
          </p:nvSpPr>
          <p:spPr bwMode="auto">
            <a:xfrm flipV="1">
              <a:off x="2595012" y="6116639"/>
              <a:ext cx="3887787" cy="0"/>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46" name="Oval 405"/>
            <p:cNvSpPr>
              <a:spLocks noChangeArrowheads="1"/>
            </p:cNvSpPr>
            <p:nvPr/>
          </p:nvSpPr>
          <p:spPr bwMode="auto">
            <a:xfrm>
              <a:off x="1948899" y="5052770"/>
              <a:ext cx="719138" cy="663820"/>
            </a:xfrm>
            <a:prstGeom prst="ellipse">
              <a:avLst/>
            </a:prstGeom>
            <a:solidFill>
              <a:srgbClr val="FFCCFF"/>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477" b="1">
                  <a:solidFill>
                    <a:srgbClr val="000099"/>
                  </a:solidFill>
                  <a:latin typeface="Arial" charset="0"/>
                  <a:ea typeface="黑体" pitchFamily="49" charset="-122"/>
                </a:rPr>
                <a:t>SMTP</a:t>
              </a:r>
            </a:p>
            <a:p>
              <a:pPr algn="ctr" eaLnBrk="1" hangingPunct="1"/>
              <a:r>
                <a:rPr kumimoji="1" lang="zh-CN" altLang="en-US" sz="1477" b="1">
                  <a:solidFill>
                    <a:srgbClr val="000099"/>
                  </a:solidFill>
                  <a:latin typeface="Arial" charset="0"/>
                  <a:ea typeface="黑体" pitchFamily="49" charset="-122"/>
                </a:rPr>
                <a:t>服务器</a:t>
              </a:r>
            </a:p>
          </p:txBody>
        </p:sp>
        <p:sp>
          <p:nvSpPr>
            <p:cNvPr id="244847" name="Oval 406"/>
            <p:cNvSpPr>
              <a:spLocks noChangeArrowheads="1"/>
            </p:cNvSpPr>
            <p:nvPr/>
          </p:nvSpPr>
          <p:spPr bwMode="auto">
            <a:xfrm>
              <a:off x="1948899" y="5783999"/>
              <a:ext cx="719138" cy="663819"/>
            </a:xfrm>
            <a:prstGeom prst="ellipse">
              <a:avLst/>
            </a:prstGeom>
            <a:solidFill>
              <a:srgbClr val="FFFF99"/>
            </a:solidFill>
            <a:ln w="952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477" b="1" dirty="0">
                  <a:solidFill>
                    <a:srgbClr val="000099"/>
                  </a:solidFill>
                  <a:latin typeface="Arial" charset="0"/>
                  <a:ea typeface="黑体" pitchFamily="49" charset="-122"/>
                </a:rPr>
                <a:t>SMTP</a:t>
              </a:r>
            </a:p>
            <a:p>
              <a:pPr algn="ctr" eaLnBrk="1" hangingPunct="1"/>
              <a:r>
                <a:rPr kumimoji="1" lang="zh-CN" altLang="en-US" sz="1477" b="1" dirty="0">
                  <a:solidFill>
                    <a:srgbClr val="000099"/>
                  </a:solidFill>
                  <a:latin typeface="Arial" charset="0"/>
                  <a:ea typeface="黑体" pitchFamily="49" charset="-122"/>
                </a:rPr>
                <a:t>客户</a:t>
              </a:r>
            </a:p>
          </p:txBody>
        </p:sp>
        <p:sp>
          <p:nvSpPr>
            <p:cNvPr id="244848" name="Text Box 407"/>
            <p:cNvSpPr txBox="1">
              <a:spLocks noChangeArrowheads="1"/>
            </p:cNvSpPr>
            <p:nvPr/>
          </p:nvSpPr>
          <p:spPr bwMode="auto">
            <a:xfrm>
              <a:off x="8058677" y="4413864"/>
              <a:ext cx="10118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600" b="1" dirty="0">
                  <a:latin typeface="+mn-ea"/>
                  <a:ea typeface="+mn-ea"/>
                </a:rPr>
                <a:t>收件人</a:t>
              </a:r>
            </a:p>
            <a:p>
              <a:pPr algn="ctr" eaLnBrk="1" hangingPunct="1"/>
              <a:r>
                <a:rPr kumimoji="1" lang="zh-CN" altLang="en-US" sz="1600" b="1" dirty="0">
                  <a:latin typeface="+mn-ea"/>
                  <a:ea typeface="+mn-ea"/>
                </a:rPr>
                <a:t>用户代理</a:t>
              </a:r>
            </a:p>
          </p:txBody>
        </p:sp>
        <p:sp>
          <p:nvSpPr>
            <p:cNvPr id="244849" name="Line 408"/>
            <p:cNvSpPr>
              <a:spLocks noChangeShapeType="1"/>
            </p:cNvSpPr>
            <p:nvPr/>
          </p:nvSpPr>
          <p:spPr bwMode="auto">
            <a:xfrm flipV="1">
              <a:off x="7203524" y="5385413"/>
              <a:ext cx="1008063" cy="0"/>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244850" name="Text Box 409"/>
            <p:cNvSpPr txBox="1">
              <a:spLocks noChangeArrowheads="1"/>
            </p:cNvSpPr>
            <p:nvPr/>
          </p:nvSpPr>
          <p:spPr bwMode="auto">
            <a:xfrm>
              <a:off x="4034874" y="6156611"/>
              <a:ext cx="10609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a:solidFill>
                    <a:srgbClr val="000099"/>
                  </a:solidFill>
                  <a:latin typeface="Arial" charset="0"/>
                  <a:ea typeface="黑体" pitchFamily="49" charset="-122"/>
                </a:rPr>
                <a:t>TCP </a:t>
              </a:r>
              <a:r>
                <a:rPr kumimoji="1" lang="zh-CN" altLang="en-US" sz="1600" b="1">
                  <a:solidFill>
                    <a:srgbClr val="000099"/>
                  </a:solidFill>
                  <a:latin typeface="Arial" charset="0"/>
                  <a:ea typeface="黑体" pitchFamily="49" charset="-122"/>
                </a:rPr>
                <a:t>连接</a:t>
              </a:r>
            </a:p>
          </p:txBody>
        </p:sp>
      </p:grpSp>
      <p:sp>
        <p:nvSpPr>
          <p:cNvPr id="391" name="标题 1"/>
          <p:cNvSpPr txBox="1">
            <a:spLocks/>
          </p:cNvSpPr>
          <p:nvPr/>
        </p:nvSpPr>
        <p:spPr>
          <a:xfrm>
            <a:off x="330200" y="1"/>
            <a:ext cx="8483600" cy="744849"/>
          </a:xfrm>
          <a:prstGeom prst="rect">
            <a:avLst/>
          </a:prstGeom>
        </p:spPr>
        <p:txBody>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altLang="zh-CN" dirty="0" smtClean="0">
                <a:latin typeface="Times New Roman" panose="02020603050405020304" pitchFamily="18" charset="0"/>
              </a:rPr>
              <a:t>2.6 Email</a:t>
            </a:r>
            <a:r>
              <a:rPr lang="zh-CN" altLang="en-US" dirty="0" smtClean="0">
                <a:latin typeface="Times New Roman" panose="02020603050405020304" pitchFamily="18" charset="0"/>
              </a:rPr>
              <a:t>电子邮件系统的组成</a:t>
            </a:r>
            <a:endParaRPr lang="zh-CN" altLang="en-US" dirty="0">
              <a:latin typeface="Times New Roman" panose="02020603050405020304" pitchFamily="18" charset="0"/>
            </a:endParaRPr>
          </a:p>
        </p:txBody>
      </p:sp>
      <p:sp>
        <p:nvSpPr>
          <p:cNvPr id="392" name="AutoShape 139"/>
          <p:cNvSpPr>
            <a:spLocks noChangeArrowheads="1"/>
          </p:cNvSpPr>
          <p:nvPr/>
        </p:nvSpPr>
        <p:spPr bwMode="auto">
          <a:xfrm>
            <a:off x="5527311" y="5323"/>
            <a:ext cx="3636919" cy="972892"/>
          </a:xfrm>
          <a:prstGeom prst="wedgeRoundRectCallout">
            <a:avLst>
              <a:gd name="adj1" fmla="val -11181"/>
              <a:gd name="adj2" fmla="val 158557"/>
              <a:gd name="adj3" fmla="val 16667"/>
            </a:avLst>
          </a:prstGeom>
          <a:solidFill>
            <a:srgbClr val="FFFF99"/>
          </a:solidFill>
          <a:ln>
            <a:noFill/>
          </a:ln>
          <a:effectLst/>
        </p:spPr>
        <p:txBody>
          <a:bodyPr/>
          <a:lstStyle>
            <a:lvl1pPr marL="342900" indent="-342900"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zh-CN" altLang="en-US" dirty="0">
                <a:ea typeface="华文中宋" panose="02010600040101010101" pitchFamily="2" charset="-122"/>
              </a:rPr>
              <a:t>电子邮件地址</a:t>
            </a:r>
          </a:p>
          <a:p>
            <a:pPr algn="ctr">
              <a:spcBef>
                <a:spcPct val="20000"/>
              </a:spcBef>
            </a:pPr>
            <a:r>
              <a:rPr lang="zh-CN" altLang="en-US" dirty="0" smtClean="0">
                <a:solidFill>
                  <a:srgbClr val="FF3300"/>
                </a:solidFill>
                <a:ea typeface="华文中宋" panose="02010600040101010101" pitchFamily="2" charset="-122"/>
              </a:rPr>
              <a:t>用户名</a:t>
            </a:r>
            <a:r>
              <a:rPr lang="en-US" altLang="zh-CN" dirty="0" smtClean="0">
                <a:solidFill>
                  <a:srgbClr val="FF3300"/>
                </a:solidFill>
                <a:ea typeface="华文中宋" panose="02010600040101010101" pitchFamily="2" charset="-122"/>
              </a:rPr>
              <a:t>@</a:t>
            </a:r>
            <a:r>
              <a:rPr lang="zh-CN" altLang="en-US" dirty="0" smtClean="0">
                <a:solidFill>
                  <a:srgbClr val="FF3300"/>
                </a:solidFill>
                <a:ea typeface="华文中宋" panose="02010600040101010101" pitchFamily="2" charset="-122"/>
              </a:rPr>
              <a:t>邮件服务器域名</a:t>
            </a:r>
            <a:endParaRPr lang="zh-CN" altLang="en-US" dirty="0">
              <a:solidFill>
                <a:srgbClr val="FF3300"/>
              </a:solidFill>
              <a:ea typeface="华文中宋" panose="02010600040101010101" pitchFamily="2" charset="-122"/>
            </a:endParaRPr>
          </a:p>
        </p:txBody>
      </p:sp>
      <p:sp>
        <p:nvSpPr>
          <p:cNvPr id="244817" name="Text Box 355"/>
          <p:cNvSpPr txBox="1">
            <a:spLocks noChangeArrowheads="1"/>
          </p:cNvSpPr>
          <p:nvPr/>
        </p:nvSpPr>
        <p:spPr bwMode="auto">
          <a:xfrm>
            <a:off x="5762074" y="1140936"/>
            <a:ext cx="1037463" cy="3481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62" b="1" dirty="0">
                <a:solidFill>
                  <a:srgbClr val="000099"/>
                </a:solidFill>
                <a:latin typeface="Arial" charset="0"/>
                <a:ea typeface="黑体" pitchFamily="49" charset="-122"/>
              </a:rPr>
              <a:t>用户邮箱</a:t>
            </a:r>
          </a:p>
        </p:txBody>
      </p:sp>
    </p:spTree>
    <p:extLst>
      <p:ext uri="{BB962C8B-B14F-4D97-AF65-F5344CB8AC3E}">
        <p14:creationId xmlns:p14="http://schemas.microsoft.com/office/powerpoint/2010/main" val="213161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92"/>
                                        </p:tgtEl>
                                        <p:attrNameLst>
                                          <p:attrName>style.visibility</p:attrName>
                                        </p:attrNameLst>
                                      </p:cBhvr>
                                      <p:to>
                                        <p:strVal val="visible"/>
                                      </p:to>
                                    </p:set>
                                    <p:anim calcmode="lin" valueType="num">
                                      <p:cBhvr>
                                        <p:cTn id="22" dur="500" fill="hold"/>
                                        <p:tgtEl>
                                          <p:spTgt spid="392"/>
                                        </p:tgtEl>
                                        <p:attrNameLst>
                                          <p:attrName>ppt_w</p:attrName>
                                        </p:attrNameLst>
                                      </p:cBhvr>
                                      <p:tavLst>
                                        <p:tav tm="0">
                                          <p:val>
                                            <p:fltVal val="0"/>
                                          </p:val>
                                        </p:tav>
                                        <p:tav tm="100000">
                                          <p:val>
                                            <p:strVal val="#ppt_w"/>
                                          </p:val>
                                        </p:tav>
                                      </p:tavLst>
                                    </p:anim>
                                    <p:anim calcmode="lin" valueType="num">
                                      <p:cBhvr>
                                        <p:cTn id="23" dur="500" fill="hold"/>
                                        <p:tgtEl>
                                          <p:spTgt spid="392"/>
                                        </p:tgtEl>
                                        <p:attrNameLst>
                                          <p:attrName>ppt_h</p:attrName>
                                        </p:attrNameLst>
                                      </p:cBhvr>
                                      <p:tavLst>
                                        <p:tav tm="0">
                                          <p:val>
                                            <p:fltVal val="0"/>
                                          </p:val>
                                        </p:tav>
                                        <p:tav tm="100000">
                                          <p:val>
                                            <p:strVal val="#ppt_h"/>
                                          </p:val>
                                        </p:tav>
                                      </p:tavLst>
                                    </p:anim>
                                    <p:animEffect transition="in" filter="fade">
                                      <p:cBhvr>
                                        <p:cTn id="24" dur="500"/>
                                        <p:tgtEl>
                                          <p:spTgt spid="39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330200" y="0"/>
            <a:ext cx="8483600" cy="731077"/>
          </a:xfrm>
        </p:spPr>
        <p:txBody>
          <a:bodyPr>
            <a:normAutofit/>
          </a:bodyPr>
          <a:lstStyle/>
          <a:p>
            <a:r>
              <a:rPr lang="en-US" altLang="zh-CN" dirty="0" smtClean="0">
                <a:ea typeface="+mn-ea"/>
              </a:rPr>
              <a:t>2.6 </a:t>
            </a:r>
            <a:r>
              <a:rPr lang="zh-CN" altLang="en-US" dirty="0" smtClean="0">
                <a:ea typeface="+mn-ea"/>
              </a:rPr>
              <a:t>电子邮件发送</a:t>
            </a:r>
            <a:r>
              <a:rPr lang="en-US" altLang="zh-CN" dirty="0" smtClean="0">
                <a:ea typeface="+mn-ea"/>
              </a:rPr>
              <a:t>/</a:t>
            </a:r>
            <a:r>
              <a:rPr lang="zh-CN" altLang="en-US" dirty="0" smtClean="0">
                <a:ea typeface="+mn-ea"/>
              </a:rPr>
              <a:t>接收的重要</a:t>
            </a:r>
            <a:r>
              <a:rPr lang="zh-CN" altLang="en-US" dirty="0">
                <a:ea typeface="+mn-ea"/>
              </a:rPr>
              <a:t>步骤</a:t>
            </a:r>
          </a:p>
        </p:txBody>
      </p:sp>
      <p:sp>
        <p:nvSpPr>
          <p:cNvPr id="250883" name="Rectangle 3"/>
          <p:cNvSpPr>
            <a:spLocks noGrp="1" noChangeArrowheads="1"/>
          </p:cNvSpPr>
          <p:nvPr>
            <p:ph idx="1"/>
          </p:nvPr>
        </p:nvSpPr>
        <p:spPr>
          <a:xfrm>
            <a:off x="330200" y="866775"/>
            <a:ext cx="8483600" cy="5310188"/>
          </a:xfrm>
        </p:spPr>
        <p:txBody>
          <a:bodyPr/>
          <a:lstStyle/>
          <a:p>
            <a:pPr marL="514350" indent="-514350" eaLnBrk="1" hangingPunct="1">
              <a:buFont typeface="+mj-lt"/>
              <a:buAutoNum type="arabicPeriod"/>
            </a:pPr>
            <a:r>
              <a:rPr lang="zh-CN" altLang="en-US" dirty="0" smtClean="0">
                <a:latin typeface="Times New Roman" panose="02020603050405020304" pitchFamily="18" charset="0"/>
              </a:rPr>
              <a:t>发件人调用 </a:t>
            </a:r>
            <a:r>
              <a:rPr lang="en-US" altLang="zh-CN" dirty="0" smtClean="0">
                <a:latin typeface="Times New Roman" panose="02020603050405020304" pitchFamily="18" charset="0"/>
              </a:rPr>
              <a:t>PC </a:t>
            </a:r>
            <a:r>
              <a:rPr lang="zh-CN" altLang="en-US" dirty="0" smtClean="0">
                <a:latin typeface="Times New Roman" panose="02020603050405020304" pitchFamily="18" charset="0"/>
              </a:rPr>
              <a:t>中的用户代理撰写和编辑要发送的邮件。</a:t>
            </a:r>
          </a:p>
          <a:p>
            <a:pPr marL="514350" indent="-514350" eaLnBrk="1" hangingPunct="1">
              <a:buFont typeface="+mj-lt"/>
              <a:buAutoNum type="arabicPeriod"/>
            </a:pPr>
            <a:r>
              <a:rPr lang="zh-CN" altLang="en-US" dirty="0" smtClean="0">
                <a:latin typeface="Times New Roman" panose="02020603050405020304" pitchFamily="18" charset="0"/>
              </a:rPr>
              <a:t>发件人的用户代理把邮件用 </a:t>
            </a:r>
            <a:r>
              <a:rPr lang="en-US" altLang="zh-CN" dirty="0" smtClean="0">
                <a:latin typeface="Times New Roman" panose="02020603050405020304" pitchFamily="18" charset="0"/>
              </a:rPr>
              <a:t>SMTP </a:t>
            </a:r>
            <a:r>
              <a:rPr lang="zh-CN" altLang="en-US" dirty="0" smtClean="0">
                <a:latin typeface="Times New Roman" panose="02020603050405020304" pitchFamily="18" charset="0"/>
              </a:rPr>
              <a:t>协议发给发送方邮件服务器，</a:t>
            </a:r>
          </a:p>
          <a:p>
            <a:pPr marL="514350" indent="-514350" eaLnBrk="1" hangingPunct="1">
              <a:buFont typeface="+mj-lt"/>
              <a:buAutoNum type="arabicPeriod"/>
            </a:pPr>
            <a:r>
              <a:rPr lang="en-US" altLang="zh-CN" dirty="0" smtClean="0">
                <a:latin typeface="Times New Roman" panose="02020603050405020304" pitchFamily="18" charset="0"/>
              </a:rPr>
              <a:t>SMTP </a:t>
            </a:r>
            <a:r>
              <a:rPr lang="zh-CN" altLang="en-US" dirty="0" smtClean="0">
                <a:latin typeface="Times New Roman" panose="02020603050405020304" pitchFamily="18" charset="0"/>
              </a:rPr>
              <a:t>服务器把邮件临时存放在邮件缓存队列中，等待发送。</a:t>
            </a:r>
          </a:p>
          <a:p>
            <a:pPr marL="514350" indent="-514350" eaLnBrk="1" hangingPunct="1">
              <a:buFont typeface="+mj-lt"/>
              <a:buAutoNum type="arabicPeriod"/>
            </a:pPr>
            <a:r>
              <a:rPr lang="zh-CN" altLang="en-US" dirty="0" smtClean="0">
                <a:latin typeface="Times New Roman" panose="02020603050405020304" pitchFamily="18" charset="0"/>
              </a:rPr>
              <a:t>发送方邮件服务器的 </a:t>
            </a:r>
            <a:r>
              <a:rPr lang="en-US" altLang="zh-CN" dirty="0" smtClean="0">
                <a:latin typeface="Times New Roman" panose="02020603050405020304" pitchFamily="18" charset="0"/>
              </a:rPr>
              <a:t>SMTP </a:t>
            </a:r>
            <a:r>
              <a:rPr lang="zh-CN" altLang="en-US" dirty="0" smtClean="0">
                <a:latin typeface="Times New Roman" panose="02020603050405020304" pitchFamily="18" charset="0"/>
              </a:rPr>
              <a:t>客户与接收方邮件服务器的 </a:t>
            </a:r>
            <a:r>
              <a:rPr lang="en-US" altLang="zh-CN" dirty="0" smtClean="0">
                <a:latin typeface="Times New Roman" panose="02020603050405020304" pitchFamily="18" charset="0"/>
              </a:rPr>
              <a:t>SMTP </a:t>
            </a:r>
            <a:r>
              <a:rPr lang="zh-CN" altLang="en-US" dirty="0" smtClean="0">
                <a:latin typeface="Times New Roman" panose="02020603050405020304" pitchFamily="18" charset="0"/>
              </a:rPr>
              <a:t>服务器建立 </a:t>
            </a:r>
            <a:r>
              <a:rPr lang="en-US" altLang="zh-CN" dirty="0" smtClean="0">
                <a:latin typeface="Times New Roman" panose="02020603050405020304" pitchFamily="18" charset="0"/>
              </a:rPr>
              <a:t>TCP </a:t>
            </a:r>
            <a:r>
              <a:rPr lang="zh-CN" altLang="en-US" dirty="0" smtClean="0">
                <a:latin typeface="Times New Roman" panose="02020603050405020304" pitchFamily="18" charset="0"/>
              </a:rPr>
              <a:t>连接，然后把邮件缓存队列中的邮件依次发送出去。   </a:t>
            </a:r>
          </a:p>
        </p:txBody>
      </p:sp>
    </p:spTree>
    <p:extLst>
      <p:ext uri="{BB962C8B-B14F-4D97-AF65-F5344CB8AC3E}">
        <p14:creationId xmlns:p14="http://schemas.microsoft.com/office/powerpoint/2010/main" val="281051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wipe(up)">
                                      <p:cBhvr>
                                        <p:cTn id="7" dur="500"/>
                                        <p:tgtEl>
                                          <p:spTgt spid="25088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250883">
                                            <p:txEl>
                                              <p:pRg st="1" end="1"/>
                                            </p:txEl>
                                          </p:spTgt>
                                        </p:tgtEl>
                                        <p:attrNameLst>
                                          <p:attrName>style.visibility</p:attrName>
                                        </p:attrNameLst>
                                      </p:cBhvr>
                                      <p:to>
                                        <p:strVal val="visible"/>
                                      </p:to>
                                    </p:set>
                                    <p:animEffect transition="in" filter="wipe(up)">
                                      <p:cBhvr>
                                        <p:cTn id="11" dur="500"/>
                                        <p:tgtEl>
                                          <p:spTgt spid="25088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250883">
                                            <p:txEl>
                                              <p:pRg st="2" end="2"/>
                                            </p:txEl>
                                          </p:spTgt>
                                        </p:tgtEl>
                                        <p:attrNameLst>
                                          <p:attrName>style.visibility</p:attrName>
                                        </p:attrNameLst>
                                      </p:cBhvr>
                                      <p:to>
                                        <p:strVal val="visible"/>
                                      </p:to>
                                    </p:set>
                                    <p:animEffect transition="in" filter="wipe(up)">
                                      <p:cBhvr>
                                        <p:cTn id="15" dur="500"/>
                                        <p:tgtEl>
                                          <p:spTgt spid="25088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250883">
                                            <p:txEl>
                                              <p:pRg st="3" end="3"/>
                                            </p:txEl>
                                          </p:spTgt>
                                        </p:tgtEl>
                                        <p:attrNameLst>
                                          <p:attrName>style.visibility</p:attrName>
                                        </p:attrNameLst>
                                      </p:cBhvr>
                                      <p:to>
                                        <p:strVal val="visible"/>
                                      </p:to>
                                    </p:set>
                                    <p:animEffect transition="in" filter="wipe(up)">
                                      <p:cBhvr>
                                        <p:cTn id="19" dur="500"/>
                                        <p:tgtEl>
                                          <p:spTgt spid="2508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Rectangle 3"/>
          <p:cNvSpPr>
            <a:spLocks noGrp="1" noChangeArrowheads="1"/>
          </p:cNvSpPr>
          <p:nvPr>
            <p:ph idx="1"/>
          </p:nvPr>
        </p:nvSpPr>
        <p:spPr>
          <a:xfrm>
            <a:off x="330200" y="895350"/>
            <a:ext cx="8483600" cy="5281613"/>
          </a:xfrm>
        </p:spPr>
        <p:txBody>
          <a:bodyPr/>
          <a:lstStyle/>
          <a:p>
            <a:pPr marL="514350" indent="-514350" eaLnBrk="1" hangingPunct="1">
              <a:buFont typeface="+mj-lt"/>
              <a:buAutoNum type="arabicPeriod" startAt="5"/>
              <a:defRPr/>
            </a:pPr>
            <a:r>
              <a:rPr lang="zh-CN" altLang="en-US" dirty="0" smtClean="0">
                <a:latin typeface="Times New Roman" panose="02020603050405020304" pitchFamily="18" charset="0"/>
              </a:rPr>
              <a:t>运行在接收方邮件服务器中的</a:t>
            </a:r>
            <a:r>
              <a:rPr lang="en-US" altLang="zh-CN" dirty="0" smtClean="0">
                <a:latin typeface="Times New Roman" panose="02020603050405020304" pitchFamily="18" charset="0"/>
              </a:rPr>
              <a:t>SMTP</a:t>
            </a:r>
            <a:r>
              <a:rPr lang="zh-CN" altLang="en-US" dirty="0" smtClean="0">
                <a:latin typeface="Times New Roman" panose="02020603050405020304" pitchFamily="18" charset="0"/>
              </a:rPr>
              <a:t>服务器进程收到邮件后，把邮件放入收件人的用户邮箱中，等待收件人进行读取。 </a:t>
            </a:r>
            <a:endParaRPr lang="en-US" altLang="zh-CN" dirty="0" smtClean="0">
              <a:latin typeface="Times New Roman" panose="02020603050405020304" pitchFamily="18" charset="0"/>
            </a:endParaRPr>
          </a:p>
          <a:p>
            <a:pPr marL="514350" indent="-514350" eaLnBrk="1" hangingPunct="1">
              <a:buFont typeface="+mj-lt"/>
              <a:buAutoNum type="arabicPeriod" startAt="5"/>
              <a:defRPr/>
            </a:pPr>
            <a:r>
              <a:rPr lang="zh-CN" altLang="en-US" dirty="0" smtClean="0">
                <a:latin typeface="Times New Roman" panose="02020603050405020304" pitchFamily="18" charset="0"/>
              </a:rPr>
              <a:t>收件人在打算收信时，就运行 </a:t>
            </a:r>
            <a:r>
              <a:rPr lang="en-US" altLang="zh-CN" dirty="0" smtClean="0">
                <a:latin typeface="Times New Roman" panose="02020603050405020304" pitchFamily="18" charset="0"/>
              </a:rPr>
              <a:t>PC </a:t>
            </a:r>
            <a:r>
              <a:rPr lang="zh-CN" altLang="en-US" dirty="0" smtClean="0">
                <a:latin typeface="Times New Roman" panose="02020603050405020304" pitchFamily="18" charset="0"/>
              </a:rPr>
              <a:t>机中的用户代理，使用 </a:t>
            </a:r>
            <a:r>
              <a:rPr lang="en-US" altLang="zh-CN" dirty="0" smtClean="0">
                <a:latin typeface="Times New Roman" panose="02020603050405020304" pitchFamily="18" charset="0"/>
              </a:rPr>
              <a:t>POP3</a:t>
            </a:r>
            <a:r>
              <a:rPr lang="zh-CN" altLang="en-US" dirty="0" smtClean="0">
                <a:latin typeface="Times New Roman" panose="02020603050405020304" pitchFamily="18" charset="0"/>
              </a:rPr>
              <a:t>（或 </a:t>
            </a:r>
            <a:r>
              <a:rPr lang="en-US" altLang="zh-CN" dirty="0" smtClean="0">
                <a:latin typeface="Times New Roman" panose="02020603050405020304" pitchFamily="18" charset="0"/>
              </a:rPr>
              <a:t>IMAP</a:t>
            </a:r>
            <a:r>
              <a:rPr lang="zh-CN" altLang="en-US" dirty="0" smtClean="0">
                <a:latin typeface="Times New Roman" panose="02020603050405020304" pitchFamily="18" charset="0"/>
              </a:rPr>
              <a:t>）协议读取发送给自己的邮件。 </a:t>
            </a:r>
          </a:p>
        </p:txBody>
      </p:sp>
      <p:sp>
        <p:nvSpPr>
          <p:cNvPr id="2" name="矩形 1"/>
          <p:cNvSpPr/>
          <p:nvPr/>
        </p:nvSpPr>
        <p:spPr>
          <a:xfrm>
            <a:off x="828675" y="4199701"/>
            <a:ext cx="7781925" cy="1077218"/>
          </a:xfrm>
          <a:prstGeom prst="rect">
            <a:avLst/>
          </a:prstGeom>
          <a:solidFill>
            <a:srgbClr val="FFFF99"/>
          </a:solidFill>
          <a:ln w="19050">
            <a:solidFill>
              <a:schemeClr val="tx2">
                <a:lumMod val="60000"/>
                <a:lumOff val="40000"/>
              </a:schemeClr>
            </a:solidFill>
          </a:ln>
        </p:spPr>
        <p:txBody>
          <a:bodyPr wrap="square">
            <a:spAutoFit/>
          </a:bodyPr>
          <a:lstStyle/>
          <a:p>
            <a:r>
              <a:rPr lang="en-US" altLang="zh-CN" sz="3200" dirty="0" smtClean="0">
                <a:latin typeface="Times New Roman" panose="02020603050405020304" pitchFamily="18" charset="0"/>
              </a:rPr>
              <a:t>POP3 </a:t>
            </a:r>
            <a:r>
              <a:rPr lang="zh-CN" altLang="en-US" sz="3200" dirty="0">
                <a:latin typeface="Times New Roman" panose="02020603050405020304" pitchFamily="18" charset="0"/>
              </a:rPr>
              <a:t>服务器和 </a:t>
            </a:r>
            <a:r>
              <a:rPr lang="en-US" altLang="zh-CN" sz="3200" dirty="0">
                <a:latin typeface="Times New Roman" panose="02020603050405020304" pitchFamily="18" charset="0"/>
              </a:rPr>
              <a:t>POP3 </a:t>
            </a:r>
            <a:r>
              <a:rPr lang="zh-CN" altLang="en-US" sz="3200" dirty="0">
                <a:latin typeface="Times New Roman" panose="02020603050405020304" pitchFamily="18" charset="0"/>
              </a:rPr>
              <a:t>客户之间的通信是由 </a:t>
            </a:r>
            <a:r>
              <a:rPr lang="en-US" altLang="zh-CN" sz="3200" dirty="0">
                <a:latin typeface="Times New Roman" panose="02020603050405020304" pitchFamily="18" charset="0"/>
              </a:rPr>
              <a:t>POP3 </a:t>
            </a:r>
            <a:r>
              <a:rPr lang="zh-CN" altLang="en-US" sz="3200" dirty="0">
                <a:latin typeface="Times New Roman" panose="02020603050405020304" pitchFamily="18" charset="0"/>
              </a:rPr>
              <a:t>客户发起的。</a:t>
            </a:r>
          </a:p>
        </p:txBody>
      </p:sp>
      <p:sp>
        <p:nvSpPr>
          <p:cNvPr id="6" name="Rectangle 2"/>
          <p:cNvSpPr>
            <a:spLocks noGrp="1" noChangeArrowheads="1"/>
          </p:cNvSpPr>
          <p:nvPr>
            <p:ph type="title"/>
          </p:nvPr>
        </p:nvSpPr>
        <p:spPr>
          <a:xfrm>
            <a:off x="330200" y="0"/>
            <a:ext cx="8483600" cy="731077"/>
          </a:xfrm>
        </p:spPr>
        <p:txBody>
          <a:bodyPr>
            <a:normAutofit/>
          </a:bodyPr>
          <a:lstStyle/>
          <a:p>
            <a:r>
              <a:rPr lang="en-US" altLang="zh-CN" dirty="0" smtClean="0">
                <a:ea typeface="+mn-ea"/>
              </a:rPr>
              <a:t>2.6 </a:t>
            </a:r>
            <a:r>
              <a:rPr lang="zh-CN" altLang="en-US" dirty="0" smtClean="0">
                <a:ea typeface="+mn-ea"/>
              </a:rPr>
              <a:t>电子邮件发送</a:t>
            </a:r>
            <a:r>
              <a:rPr lang="en-US" altLang="zh-CN" dirty="0" smtClean="0">
                <a:ea typeface="+mn-ea"/>
              </a:rPr>
              <a:t>/</a:t>
            </a:r>
            <a:r>
              <a:rPr lang="zh-CN" altLang="en-US" dirty="0" smtClean="0">
                <a:ea typeface="+mn-ea"/>
              </a:rPr>
              <a:t>接收的重要</a:t>
            </a:r>
            <a:r>
              <a:rPr lang="zh-CN" altLang="en-US" dirty="0">
                <a:ea typeface="+mn-ea"/>
              </a:rPr>
              <a:t>步骤</a:t>
            </a:r>
          </a:p>
        </p:txBody>
      </p:sp>
    </p:spTree>
    <p:extLst>
      <p:ext uri="{BB962C8B-B14F-4D97-AF65-F5344CB8AC3E}">
        <p14:creationId xmlns:p14="http://schemas.microsoft.com/office/powerpoint/2010/main" val="67340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241668">
                                            <p:txEl>
                                              <p:pRg st="0" end="0"/>
                                            </p:txEl>
                                          </p:spTgt>
                                        </p:tgtEl>
                                        <p:attrNameLst>
                                          <p:attrName>style.visibility</p:attrName>
                                        </p:attrNameLst>
                                      </p:cBhvr>
                                      <p:to>
                                        <p:strVal val="visible"/>
                                      </p:to>
                                    </p:set>
                                    <p:animEffect transition="in" filter="wipe(up)">
                                      <p:cBhvr>
                                        <p:cTn id="7" dur="500"/>
                                        <p:tgtEl>
                                          <p:spTgt spid="241668">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241668">
                                            <p:txEl>
                                              <p:pRg st="1" end="1"/>
                                            </p:txEl>
                                          </p:spTgt>
                                        </p:tgtEl>
                                        <p:attrNameLst>
                                          <p:attrName>style.visibility</p:attrName>
                                        </p:attrNameLst>
                                      </p:cBhvr>
                                      <p:to>
                                        <p:strVal val="visible"/>
                                      </p:to>
                                    </p:set>
                                    <p:animEffect transition="in" filter="wipe(up)">
                                      <p:cBhvr>
                                        <p:cTn id="11" dur="500"/>
                                        <p:tgtEl>
                                          <p:spTgt spid="241668">
                                            <p:txEl>
                                              <p:pRg st="1" end="1"/>
                                            </p:txEl>
                                          </p:spTgt>
                                        </p:tgtEl>
                                      </p:cBhvr>
                                    </p:animEffect>
                                  </p:childTnLst>
                                </p:cTn>
                              </p:par>
                            </p:childTnLst>
                          </p:cTn>
                        </p:par>
                        <p:par>
                          <p:cTn id="12" fill="hold">
                            <p:stCondLst>
                              <p:cond delay="2000"/>
                            </p:stCondLst>
                            <p:childTnLst>
                              <p:par>
                                <p:cTn id="13" presetID="14" presetClass="entr" presetSubtype="10" fill="hold" grpId="0" nodeType="afterEffect">
                                  <p:stCondLst>
                                    <p:cond delay="50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1" name="Rectangle 3"/>
          <p:cNvSpPr>
            <a:spLocks noGrp="1" noChangeArrowheads="1"/>
          </p:cNvSpPr>
          <p:nvPr>
            <p:ph idx="1"/>
          </p:nvPr>
        </p:nvSpPr>
        <p:spPr>
          <a:xfrm>
            <a:off x="349658" y="914401"/>
            <a:ext cx="8483600" cy="5320929"/>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t" anchorCtr="0" compatLnSpc="1">
            <a:prstTxWarp prst="textNoShape">
              <a:avLst/>
            </a:prstTxWarp>
            <a:normAutofit/>
          </a:bodyPr>
          <a:lstStyle/>
          <a:p>
            <a:r>
              <a:rPr lang="zh-CN" altLang="en-US" dirty="0"/>
              <a:t>用户代理 </a:t>
            </a:r>
            <a:r>
              <a:rPr lang="en-US" altLang="zh-CN" dirty="0"/>
              <a:t>UA </a:t>
            </a:r>
            <a:r>
              <a:rPr lang="en-US" altLang="zh-CN" dirty="0">
                <a:ea typeface="黑体" pitchFamily="49" charset="-122"/>
              </a:rPr>
              <a:t>(User Agent</a:t>
            </a:r>
            <a:r>
              <a:rPr lang="en-US" altLang="zh-CN" dirty="0" smtClean="0">
                <a:ea typeface="黑体" pitchFamily="49" charset="-122"/>
              </a:rPr>
              <a:t>)</a:t>
            </a:r>
            <a:endParaRPr lang="en-US" altLang="zh-CN" dirty="0" smtClean="0"/>
          </a:p>
          <a:p>
            <a:pPr lvl="1"/>
            <a:r>
              <a:rPr lang="zh-CN" altLang="en-US" dirty="0" smtClean="0"/>
              <a:t>是</a:t>
            </a:r>
            <a:r>
              <a:rPr lang="zh-CN" altLang="en-US" dirty="0"/>
              <a:t>用户与电子邮件系统的接口，是电子邮件客户端软件。</a:t>
            </a:r>
          </a:p>
          <a:p>
            <a:pPr lvl="1"/>
            <a:r>
              <a:rPr lang="zh-CN" altLang="en-US" dirty="0"/>
              <a:t>用户代理的</a:t>
            </a:r>
            <a:r>
              <a:rPr lang="zh-CN" altLang="en-US" dirty="0">
                <a:solidFill>
                  <a:srgbClr val="FF0000"/>
                </a:solidFill>
              </a:rPr>
              <a:t>功能：</a:t>
            </a:r>
            <a:r>
              <a:rPr lang="zh-CN" altLang="en-US" dirty="0"/>
              <a:t>撰写、显示、处理和通信。</a:t>
            </a:r>
          </a:p>
          <a:p>
            <a:r>
              <a:rPr lang="zh-CN" altLang="en-US" dirty="0"/>
              <a:t>邮件</a:t>
            </a:r>
            <a:r>
              <a:rPr lang="zh-CN" altLang="en-US" dirty="0" smtClean="0"/>
              <a:t>服务器</a:t>
            </a:r>
            <a:endParaRPr lang="en-US" altLang="zh-CN" dirty="0" smtClean="0"/>
          </a:p>
          <a:p>
            <a:pPr lvl="1"/>
            <a:r>
              <a:rPr lang="zh-CN" altLang="en-US" dirty="0" smtClean="0"/>
              <a:t>功能</a:t>
            </a:r>
            <a:r>
              <a:rPr lang="zh-CN" altLang="en-US" dirty="0"/>
              <a:t>是发送和接收邮件，同时还要向发信人报告邮件传送的情况（已交付、被拒绝、丢失等）。</a:t>
            </a:r>
          </a:p>
          <a:p>
            <a:pPr lvl="1"/>
            <a:r>
              <a:rPr lang="zh-CN" altLang="en-US" dirty="0"/>
              <a:t>邮件服务器按照</a:t>
            </a:r>
            <a:r>
              <a:rPr lang="zh-CN" altLang="en-US" dirty="0">
                <a:solidFill>
                  <a:srgbClr val="FF0000"/>
                </a:solidFill>
              </a:rPr>
              <a:t>客户</a:t>
            </a:r>
            <a:r>
              <a:rPr lang="zh-CN" altLang="en-US" dirty="0">
                <a:solidFill>
                  <a:srgbClr val="FF0000"/>
                </a:solidFill>
                <a:sym typeface="Symbol" panose="05050102010706020507" pitchFamily="18" charset="2"/>
              </a:rPr>
              <a:t></a:t>
            </a:r>
            <a:r>
              <a:rPr lang="zh-CN" altLang="en-US" dirty="0">
                <a:solidFill>
                  <a:srgbClr val="FF0000"/>
                </a:solidFill>
              </a:rPr>
              <a:t>服务器</a:t>
            </a:r>
            <a:r>
              <a:rPr lang="zh-CN" altLang="en-US" dirty="0"/>
              <a:t>方式工作</a:t>
            </a:r>
            <a:r>
              <a:rPr lang="zh-CN" altLang="en-US" dirty="0" smtClean="0"/>
              <a:t>。</a:t>
            </a:r>
            <a:endParaRPr lang="en-US" altLang="zh-CN" dirty="0" smtClean="0"/>
          </a:p>
          <a:p>
            <a:r>
              <a:rPr lang="zh-CN" altLang="en-US" dirty="0" smtClean="0"/>
              <a:t>电子邮件协议</a:t>
            </a:r>
            <a:endParaRPr lang="en-US" altLang="zh-CN" dirty="0" smtClean="0"/>
          </a:p>
          <a:p>
            <a:pPr lvl="1"/>
            <a:r>
              <a:rPr lang="zh-CN" altLang="en-US" dirty="0" smtClean="0"/>
              <a:t>邮件</a:t>
            </a:r>
            <a:r>
              <a:rPr lang="zh-CN" altLang="en-US" dirty="0"/>
              <a:t>服务器需要使用</a:t>
            </a:r>
            <a:r>
              <a:rPr lang="zh-CN" altLang="en-US" dirty="0">
                <a:solidFill>
                  <a:srgbClr val="FF0000"/>
                </a:solidFill>
              </a:rPr>
              <a:t>发送</a:t>
            </a:r>
            <a:r>
              <a:rPr lang="zh-CN" altLang="en-US" dirty="0"/>
              <a:t>和</a:t>
            </a:r>
            <a:r>
              <a:rPr lang="zh-CN" altLang="en-US" dirty="0">
                <a:solidFill>
                  <a:srgbClr val="FF0000"/>
                </a:solidFill>
              </a:rPr>
              <a:t>读取</a:t>
            </a:r>
            <a:r>
              <a:rPr lang="zh-CN" altLang="en-US" dirty="0"/>
              <a:t>两个不同的协议。</a:t>
            </a:r>
          </a:p>
        </p:txBody>
      </p:sp>
      <p:sp>
        <p:nvSpPr>
          <p:cNvPr id="5" name="标题 1"/>
          <p:cNvSpPr txBox="1">
            <a:spLocks/>
          </p:cNvSpPr>
          <p:nvPr/>
        </p:nvSpPr>
        <p:spPr>
          <a:xfrm>
            <a:off x="349658" y="0"/>
            <a:ext cx="8483600" cy="744849"/>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dirty="0" smtClean="0">
                <a:latin typeface="Times New Roman" panose="02020603050405020304" pitchFamily="18" charset="0"/>
              </a:rPr>
              <a:t>2.6 Email</a:t>
            </a:r>
            <a:r>
              <a:rPr lang="zh-CN" altLang="en-US" sz="4000" dirty="0" smtClean="0">
                <a:latin typeface="Times New Roman" panose="02020603050405020304" pitchFamily="18" charset="0"/>
              </a:rPr>
              <a:t>电子邮件系统的组成</a:t>
            </a:r>
            <a:endParaRPr lang="zh-CN" altLang="en-US" sz="4000" dirty="0">
              <a:latin typeface="Times New Roman" panose="02020603050405020304" pitchFamily="18" charset="0"/>
            </a:endParaRPr>
          </a:p>
        </p:txBody>
      </p:sp>
    </p:spTree>
    <p:extLst>
      <p:ext uri="{BB962C8B-B14F-4D97-AF65-F5344CB8AC3E}">
        <p14:creationId xmlns:p14="http://schemas.microsoft.com/office/powerpoint/2010/main" val="253509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138691">
                                            <p:txEl>
                                              <p:pRg st="0" end="0"/>
                                            </p:txEl>
                                          </p:spTgt>
                                        </p:tgtEl>
                                        <p:attrNameLst>
                                          <p:attrName>style.visibility</p:attrName>
                                        </p:attrNameLst>
                                      </p:cBhvr>
                                      <p:to>
                                        <p:strVal val="visible"/>
                                      </p:to>
                                    </p:set>
                                    <p:animEffect transition="in" filter="wipe(up)">
                                      <p:cBhvr>
                                        <p:cTn id="7" dur="500"/>
                                        <p:tgtEl>
                                          <p:spTgt spid="1138691">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1138691">
                                            <p:txEl>
                                              <p:pRg st="1" end="1"/>
                                            </p:txEl>
                                          </p:spTgt>
                                        </p:tgtEl>
                                        <p:attrNameLst>
                                          <p:attrName>style.visibility</p:attrName>
                                        </p:attrNameLst>
                                      </p:cBhvr>
                                      <p:to>
                                        <p:strVal val="visible"/>
                                      </p:to>
                                    </p:set>
                                    <p:animEffect transition="in" filter="wipe(up)">
                                      <p:cBhvr>
                                        <p:cTn id="11" dur="500"/>
                                        <p:tgtEl>
                                          <p:spTgt spid="1138691">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1138691">
                                            <p:txEl>
                                              <p:pRg st="2" end="2"/>
                                            </p:txEl>
                                          </p:spTgt>
                                        </p:tgtEl>
                                        <p:attrNameLst>
                                          <p:attrName>style.visibility</p:attrName>
                                        </p:attrNameLst>
                                      </p:cBhvr>
                                      <p:to>
                                        <p:strVal val="visible"/>
                                      </p:to>
                                    </p:set>
                                    <p:animEffect transition="in" filter="wipe(up)">
                                      <p:cBhvr>
                                        <p:cTn id="15" dur="500"/>
                                        <p:tgtEl>
                                          <p:spTgt spid="1138691">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1138691">
                                            <p:txEl>
                                              <p:pRg st="3" end="3"/>
                                            </p:txEl>
                                          </p:spTgt>
                                        </p:tgtEl>
                                        <p:attrNameLst>
                                          <p:attrName>style.visibility</p:attrName>
                                        </p:attrNameLst>
                                      </p:cBhvr>
                                      <p:to>
                                        <p:strVal val="visible"/>
                                      </p:to>
                                    </p:set>
                                    <p:animEffect transition="in" filter="wipe(up)">
                                      <p:cBhvr>
                                        <p:cTn id="19" dur="500"/>
                                        <p:tgtEl>
                                          <p:spTgt spid="1138691">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1138691">
                                            <p:txEl>
                                              <p:pRg st="4" end="4"/>
                                            </p:txEl>
                                          </p:spTgt>
                                        </p:tgtEl>
                                        <p:attrNameLst>
                                          <p:attrName>style.visibility</p:attrName>
                                        </p:attrNameLst>
                                      </p:cBhvr>
                                      <p:to>
                                        <p:strVal val="visible"/>
                                      </p:to>
                                    </p:set>
                                    <p:animEffect transition="in" filter="wipe(up)">
                                      <p:cBhvr>
                                        <p:cTn id="23" dur="500"/>
                                        <p:tgtEl>
                                          <p:spTgt spid="1138691">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1138691">
                                            <p:txEl>
                                              <p:pRg st="5" end="5"/>
                                            </p:txEl>
                                          </p:spTgt>
                                        </p:tgtEl>
                                        <p:attrNameLst>
                                          <p:attrName>style.visibility</p:attrName>
                                        </p:attrNameLst>
                                      </p:cBhvr>
                                      <p:to>
                                        <p:strVal val="visible"/>
                                      </p:to>
                                    </p:set>
                                    <p:animEffect transition="in" filter="wipe(up)">
                                      <p:cBhvr>
                                        <p:cTn id="27" dur="500"/>
                                        <p:tgtEl>
                                          <p:spTgt spid="1138691">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1138691">
                                            <p:txEl>
                                              <p:pRg st="6" end="6"/>
                                            </p:txEl>
                                          </p:spTgt>
                                        </p:tgtEl>
                                        <p:attrNameLst>
                                          <p:attrName>style.visibility</p:attrName>
                                        </p:attrNameLst>
                                      </p:cBhvr>
                                      <p:to>
                                        <p:strVal val="visible"/>
                                      </p:to>
                                    </p:set>
                                    <p:animEffect transition="in" filter="wipe(up)">
                                      <p:cBhvr>
                                        <p:cTn id="31" dur="500"/>
                                        <p:tgtEl>
                                          <p:spTgt spid="1138691">
                                            <p:txEl>
                                              <p:pRg st="6" end="6"/>
                                            </p:txEl>
                                          </p:spTgt>
                                        </p:tgtEl>
                                      </p:cBhvr>
                                    </p:animEffect>
                                  </p:childTnLst>
                                </p:cTn>
                              </p:par>
                            </p:childTnLst>
                          </p:cTn>
                        </p:par>
                        <p:par>
                          <p:cTn id="32" fill="hold">
                            <p:stCondLst>
                              <p:cond delay="7000"/>
                            </p:stCondLst>
                            <p:childTnLst>
                              <p:par>
                                <p:cTn id="33" presetID="22" presetClass="entr" presetSubtype="1" fill="hold" nodeType="afterEffect">
                                  <p:stCondLst>
                                    <p:cond delay="500"/>
                                  </p:stCondLst>
                                  <p:childTnLst>
                                    <p:set>
                                      <p:cBhvr>
                                        <p:cTn id="34" dur="1" fill="hold">
                                          <p:stCondLst>
                                            <p:cond delay="0"/>
                                          </p:stCondLst>
                                        </p:cTn>
                                        <p:tgtEl>
                                          <p:spTgt spid="1138691">
                                            <p:txEl>
                                              <p:pRg st="7" end="7"/>
                                            </p:txEl>
                                          </p:spTgt>
                                        </p:tgtEl>
                                        <p:attrNameLst>
                                          <p:attrName>style.visibility</p:attrName>
                                        </p:attrNameLst>
                                      </p:cBhvr>
                                      <p:to>
                                        <p:strVal val="visible"/>
                                      </p:to>
                                    </p:set>
                                    <p:animEffect transition="in" filter="wipe(up)">
                                      <p:cBhvr>
                                        <p:cTn id="35" dur="500"/>
                                        <p:tgtEl>
                                          <p:spTgt spid="11386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6" name="组合 385"/>
          <p:cNvGrpSpPr/>
          <p:nvPr/>
        </p:nvGrpSpPr>
        <p:grpSpPr>
          <a:xfrm>
            <a:off x="5133975" y="923621"/>
            <a:ext cx="3962399" cy="5573063"/>
            <a:chOff x="5133975" y="923621"/>
            <a:chExt cx="3962399" cy="5573063"/>
          </a:xfrm>
        </p:grpSpPr>
        <p:grpSp>
          <p:nvGrpSpPr>
            <p:cNvPr id="4" name="Group 566"/>
            <p:cNvGrpSpPr>
              <a:grpSpLocks/>
            </p:cNvGrpSpPr>
            <p:nvPr/>
          </p:nvGrpSpPr>
          <p:grpSpPr bwMode="auto">
            <a:xfrm>
              <a:off x="5133975" y="1579245"/>
              <a:ext cx="3962399" cy="4917439"/>
              <a:chOff x="3277" y="974"/>
              <a:chExt cx="2230" cy="2863"/>
            </a:xfrm>
          </p:grpSpPr>
          <p:sp>
            <p:nvSpPr>
              <p:cNvPr id="5" name="Freeform 567"/>
              <p:cNvSpPr>
                <a:spLocks/>
              </p:cNvSpPr>
              <p:nvPr/>
            </p:nvSpPr>
            <p:spPr bwMode="auto">
              <a:xfrm>
                <a:off x="3277" y="1079"/>
                <a:ext cx="1094" cy="675"/>
              </a:xfrm>
              <a:custGeom>
                <a:avLst/>
                <a:gdLst>
                  <a:gd name="T0" fmla="*/ 1178 w 1036"/>
                  <a:gd name="T1" fmla="*/ 11 h 675"/>
                  <a:gd name="T2" fmla="*/ 711 w 1036"/>
                  <a:gd name="T3" fmla="*/ 53 h 675"/>
                  <a:gd name="T4" fmla="*/ 376 w 1036"/>
                  <a:gd name="T5" fmla="*/ 129 h 675"/>
                  <a:gd name="T6" fmla="*/ 279 w 1036"/>
                  <a:gd name="T7" fmla="*/ 229 h 675"/>
                  <a:gd name="T8" fmla="*/ 39 w 1036"/>
                  <a:gd name="T9" fmla="*/ 297 h 675"/>
                  <a:gd name="T10" fmla="*/ 31 w 1036"/>
                  <a:gd name="T11" fmla="*/ 459 h 675"/>
                  <a:gd name="T12" fmla="*/ 240 w 1036"/>
                  <a:gd name="T13" fmla="*/ 489 h 675"/>
                  <a:gd name="T14" fmla="*/ 836 w 1036"/>
                  <a:gd name="T15" fmla="*/ 489 h 675"/>
                  <a:gd name="T16" fmla="*/ 1088 w 1036"/>
                  <a:gd name="T17" fmla="*/ 555 h 675"/>
                  <a:gd name="T18" fmla="*/ 1369 w 1036"/>
                  <a:gd name="T19" fmla="*/ 657 h 675"/>
                  <a:gd name="T20" fmla="*/ 1583 w 1036"/>
                  <a:gd name="T21" fmla="*/ 661 h 675"/>
                  <a:gd name="T22" fmla="*/ 1732 w 1036"/>
                  <a:gd name="T23" fmla="*/ 603 h 675"/>
                  <a:gd name="T24" fmla="*/ 1807 w 1036"/>
                  <a:gd name="T25" fmla="*/ 445 h 675"/>
                  <a:gd name="T26" fmla="*/ 1853 w 1036"/>
                  <a:gd name="T27" fmla="*/ 291 h 675"/>
                  <a:gd name="T28" fmla="*/ 1859 w 1036"/>
                  <a:gd name="T29" fmla="*/ 107 h 675"/>
                  <a:gd name="T30" fmla="*/ 1700 w 1036"/>
                  <a:gd name="T31" fmla="*/ 17 h 675"/>
                  <a:gd name="T32" fmla="*/ 1412 w 1036"/>
                  <a:gd name="T33" fmla="*/ 3 h 675"/>
                  <a:gd name="T34" fmla="*/ 1178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6" name="Group 568"/>
              <p:cNvGrpSpPr>
                <a:grpSpLocks/>
              </p:cNvGrpSpPr>
              <p:nvPr/>
            </p:nvGrpSpPr>
            <p:grpSpPr bwMode="auto">
              <a:xfrm>
                <a:off x="3383" y="1920"/>
                <a:ext cx="919" cy="588"/>
                <a:chOff x="2889" y="1631"/>
                <a:chExt cx="980" cy="743"/>
              </a:xfrm>
            </p:grpSpPr>
            <p:sp>
              <p:nvSpPr>
                <p:cNvPr id="380" name="Rectangle 569"/>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381" name="AutoShape 570"/>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solidFill>
                      <a:srgbClr val="00CCFF"/>
                    </a:solidFill>
                    <a:latin typeface="Arial" panose="020B0604020202020204" pitchFamily="34" charset="0"/>
                  </a:endParaRPr>
                </a:p>
              </p:txBody>
            </p:sp>
          </p:grpSp>
          <p:sp>
            <p:nvSpPr>
              <p:cNvPr id="7" name="Freeform 571"/>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 name="Line 572"/>
              <p:cNvSpPr>
                <a:spLocks noChangeShapeType="1"/>
              </p:cNvSpPr>
              <p:nvPr/>
            </p:nvSpPr>
            <p:spPr bwMode="auto">
              <a:xfrm rot="-5400000">
                <a:off x="4924" y="3316"/>
                <a:ext cx="284" cy="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 name="Line 573"/>
              <p:cNvSpPr>
                <a:spLocks noChangeShapeType="1"/>
              </p:cNvSpPr>
              <p:nvPr/>
            </p:nvSpPr>
            <p:spPr bwMode="auto">
              <a:xfrm rot="5400000" flipV="1">
                <a:off x="5034" y="3429"/>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 name="Line 574"/>
              <p:cNvSpPr>
                <a:spLocks noChangeShapeType="1"/>
              </p:cNvSpPr>
              <p:nvPr/>
            </p:nvSpPr>
            <p:spPr bwMode="auto">
              <a:xfrm rot="16200000" flipH="1">
                <a:off x="5113" y="3192"/>
                <a:ext cx="90" cy="5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 name="Line 576"/>
              <p:cNvSpPr>
                <a:spLocks noChangeShapeType="1"/>
              </p:cNvSpPr>
              <p:nvPr/>
            </p:nvSpPr>
            <p:spPr bwMode="auto">
              <a:xfrm>
                <a:off x="3843" y="3009"/>
                <a:ext cx="99" cy="81"/>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2" name="Line 577"/>
              <p:cNvSpPr>
                <a:spLocks noChangeShapeType="1"/>
              </p:cNvSpPr>
              <p:nvPr/>
            </p:nvSpPr>
            <p:spPr bwMode="auto">
              <a:xfrm flipV="1">
                <a:off x="3680" y="3159"/>
                <a:ext cx="256" cy="6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 name="Line 580"/>
              <p:cNvSpPr>
                <a:spLocks noChangeShapeType="1"/>
              </p:cNvSpPr>
              <p:nvPr/>
            </p:nvSpPr>
            <p:spPr bwMode="auto">
              <a:xfrm flipH="1">
                <a:off x="3948" y="3204"/>
                <a:ext cx="90" cy="11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4" name="Line 581"/>
              <p:cNvSpPr>
                <a:spLocks noChangeShapeType="1"/>
              </p:cNvSpPr>
              <p:nvPr/>
            </p:nvSpPr>
            <p:spPr bwMode="auto">
              <a:xfrm flipH="1" flipV="1">
                <a:off x="4146" y="3213"/>
                <a:ext cx="51" cy="10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5" name="Line 582"/>
              <p:cNvSpPr>
                <a:spLocks noChangeShapeType="1"/>
              </p:cNvSpPr>
              <p:nvPr/>
            </p:nvSpPr>
            <p:spPr bwMode="auto">
              <a:xfrm>
                <a:off x="4248" y="3185"/>
                <a:ext cx="317" cy="17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6" name="Line 584"/>
              <p:cNvSpPr>
                <a:spLocks noChangeShapeType="1"/>
              </p:cNvSpPr>
              <p:nvPr/>
            </p:nvSpPr>
            <p:spPr bwMode="auto">
              <a:xfrm>
                <a:off x="3809" y="2257"/>
                <a:ext cx="148"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7" name="Line 585"/>
              <p:cNvSpPr>
                <a:spLocks noChangeShapeType="1"/>
              </p:cNvSpPr>
              <p:nvPr/>
            </p:nvSpPr>
            <p:spPr bwMode="auto">
              <a:xfrm flipV="1">
                <a:off x="3711" y="2354"/>
                <a:ext cx="106" cy="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nvGrpSpPr>
              <p:cNvPr id="18" name="Group 586"/>
              <p:cNvGrpSpPr>
                <a:grpSpLocks/>
              </p:cNvGrpSpPr>
              <p:nvPr/>
            </p:nvGrpSpPr>
            <p:grpSpPr bwMode="auto">
              <a:xfrm>
                <a:off x="3535" y="2207"/>
                <a:ext cx="319" cy="222"/>
                <a:chOff x="2967" y="478"/>
                <a:chExt cx="788" cy="625"/>
              </a:xfrm>
            </p:grpSpPr>
            <p:pic>
              <p:nvPicPr>
                <p:cNvPr id="378" name="Picture 587" descr="access_point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 name="Picture 588" descr="antenna_radiation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Freeform 589"/>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0" name="Freeform 590"/>
              <p:cNvSpPr>
                <a:spLocks/>
              </p:cNvSpPr>
              <p:nvPr/>
            </p:nvSpPr>
            <p:spPr bwMode="auto">
              <a:xfrm>
                <a:off x="4417" y="1263"/>
                <a:ext cx="1090" cy="709"/>
              </a:xfrm>
              <a:custGeom>
                <a:avLst/>
                <a:gdLst>
                  <a:gd name="T0" fmla="*/ 20841 w 765"/>
                  <a:gd name="T1" fmla="*/ 1179 h 459"/>
                  <a:gd name="T2" fmla="*/ 14124 w 765"/>
                  <a:gd name="T3" fmla="*/ 8372 h 459"/>
                  <a:gd name="T4" fmla="*/ 4725 w 765"/>
                  <a:gd name="T5" fmla="*/ 11916 h 459"/>
                  <a:gd name="T6" fmla="*/ 675 w 765"/>
                  <a:gd name="T7" fmla="*/ 40153 h 459"/>
                  <a:gd name="T8" fmla="*/ 8837 w 765"/>
                  <a:gd name="T9" fmla="*/ 53053 h 459"/>
                  <a:gd name="T10" fmla="*/ 16987 w 765"/>
                  <a:gd name="T11" fmla="*/ 50852 h 459"/>
                  <a:gd name="T12" fmla="*/ 28673 w 765"/>
                  <a:gd name="T13" fmla="*/ 53053 h 459"/>
                  <a:gd name="T14" fmla="*/ 34311 w 765"/>
                  <a:gd name="T15" fmla="*/ 51822 h 459"/>
                  <a:gd name="T16" fmla="*/ 36933 w 765"/>
                  <a:gd name="T17" fmla="*/ 44463 h 459"/>
                  <a:gd name="T18" fmla="*/ 36868 w 765"/>
                  <a:gd name="T19" fmla="*/ 18873 h 459"/>
                  <a:gd name="T20" fmla="*/ 32538 w 765"/>
                  <a:gd name="T21" fmla="*/ 4117 h 459"/>
                  <a:gd name="T22" fmla="*/ 20841 w 765"/>
                  <a:gd name="T23" fmla="*/ 1179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1" name="Line 591"/>
              <p:cNvSpPr>
                <a:spLocks noChangeShapeType="1"/>
              </p:cNvSpPr>
              <p:nvPr/>
            </p:nvSpPr>
            <p:spPr bwMode="auto">
              <a:xfrm>
                <a:off x="4659" y="2404"/>
                <a:ext cx="103" cy="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 name="Line 592"/>
              <p:cNvSpPr>
                <a:spLocks noChangeShapeType="1"/>
              </p:cNvSpPr>
              <p:nvPr/>
            </p:nvSpPr>
            <p:spPr bwMode="auto">
              <a:xfrm>
                <a:off x="4720" y="2354"/>
                <a:ext cx="17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 name="Line 593"/>
              <p:cNvSpPr>
                <a:spLocks noChangeShapeType="1"/>
              </p:cNvSpPr>
              <p:nvPr/>
            </p:nvSpPr>
            <p:spPr bwMode="auto">
              <a:xfrm flipV="1">
                <a:off x="4869" y="2408"/>
                <a:ext cx="85"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4" name="Line 594"/>
              <p:cNvSpPr>
                <a:spLocks noChangeShapeType="1"/>
              </p:cNvSpPr>
              <p:nvPr/>
            </p:nvSpPr>
            <p:spPr bwMode="auto">
              <a:xfrm>
                <a:off x="4235" y="1632"/>
                <a:ext cx="321" cy="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5" name="Line 595"/>
              <p:cNvSpPr>
                <a:spLocks noChangeShapeType="1"/>
              </p:cNvSpPr>
              <p:nvPr/>
            </p:nvSpPr>
            <p:spPr bwMode="auto">
              <a:xfrm>
                <a:off x="4635" y="2961"/>
                <a:ext cx="246" cy="11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6" name="Line 596"/>
              <p:cNvSpPr>
                <a:spLocks noChangeShapeType="1"/>
              </p:cNvSpPr>
              <p:nvPr/>
            </p:nvSpPr>
            <p:spPr bwMode="auto">
              <a:xfrm flipV="1">
                <a:off x="4244" y="2953"/>
                <a:ext cx="203" cy="1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7" name="Line 597"/>
              <p:cNvSpPr>
                <a:spLocks noChangeShapeType="1"/>
              </p:cNvSpPr>
              <p:nvPr/>
            </p:nvSpPr>
            <p:spPr bwMode="auto">
              <a:xfrm flipV="1">
                <a:off x="4271" y="3137"/>
                <a:ext cx="6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8" name="Line 598"/>
              <p:cNvSpPr>
                <a:spLocks noChangeShapeType="1"/>
              </p:cNvSpPr>
              <p:nvPr/>
            </p:nvSpPr>
            <p:spPr bwMode="auto">
              <a:xfrm flipV="1">
                <a:off x="4773" y="1572"/>
                <a:ext cx="78" cy="5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9" name="Line 599"/>
              <p:cNvSpPr>
                <a:spLocks noChangeShapeType="1"/>
              </p:cNvSpPr>
              <p:nvPr/>
            </p:nvSpPr>
            <p:spPr bwMode="auto">
              <a:xfrm>
                <a:off x="4665" y="1681"/>
                <a:ext cx="0" cy="5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0" name="Line 600"/>
              <p:cNvSpPr>
                <a:spLocks noChangeShapeType="1"/>
              </p:cNvSpPr>
              <p:nvPr/>
            </p:nvSpPr>
            <p:spPr bwMode="auto">
              <a:xfrm flipV="1">
                <a:off x="4773" y="1616"/>
                <a:ext cx="166" cy="18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1" name="Line 601"/>
              <p:cNvSpPr>
                <a:spLocks noChangeShapeType="1"/>
              </p:cNvSpPr>
              <p:nvPr/>
            </p:nvSpPr>
            <p:spPr bwMode="auto">
              <a:xfrm>
                <a:off x="5003" y="1615"/>
                <a:ext cx="0" cy="1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2" name="Line 602"/>
              <p:cNvSpPr>
                <a:spLocks noChangeShapeType="1"/>
              </p:cNvSpPr>
              <p:nvPr/>
            </p:nvSpPr>
            <p:spPr bwMode="auto">
              <a:xfrm>
                <a:off x="4785" y="1808"/>
                <a:ext cx="11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 name="Line 603"/>
              <p:cNvSpPr>
                <a:spLocks noChangeShapeType="1"/>
              </p:cNvSpPr>
              <p:nvPr/>
            </p:nvSpPr>
            <p:spPr bwMode="auto">
              <a:xfrm>
                <a:off x="5134" y="1802"/>
                <a:ext cx="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4" name="Line 604"/>
              <p:cNvSpPr>
                <a:spLocks noChangeShapeType="1"/>
              </p:cNvSpPr>
              <p:nvPr/>
            </p:nvSpPr>
            <p:spPr bwMode="auto">
              <a:xfrm flipH="1">
                <a:off x="4596" y="1850"/>
                <a:ext cx="62" cy="44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 name="Line 605"/>
              <p:cNvSpPr>
                <a:spLocks noChangeShapeType="1"/>
              </p:cNvSpPr>
              <p:nvPr/>
            </p:nvSpPr>
            <p:spPr bwMode="auto">
              <a:xfrm flipH="1">
                <a:off x="4969" y="1850"/>
                <a:ext cx="70" cy="45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 name="Line 606"/>
              <p:cNvSpPr>
                <a:spLocks noChangeShapeType="1"/>
              </p:cNvSpPr>
              <p:nvPr/>
            </p:nvSpPr>
            <p:spPr bwMode="auto">
              <a:xfrm flipV="1">
                <a:off x="4581" y="2569"/>
                <a:ext cx="143" cy="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7" name="Line 607"/>
              <p:cNvSpPr>
                <a:spLocks noChangeShapeType="1"/>
              </p:cNvSpPr>
              <p:nvPr/>
            </p:nvSpPr>
            <p:spPr bwMode="auto">
              <a:xfrm>
                <a:off x="5257" y="1801"/>
                <a:ext cx="112"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350"/>
              </a:p>
            </p:txBody>
          </p:sp>
          <p:grpSp>
            <p:nvGrpSpPr>
              <p:cNvPr id="38" name="Group 608"/>
              <p:cNvGrpSpPr>
                <a:grpSpLocks/>
              </p:cNvGrpSpPr>
              <p:nvPr/>
            </p:nvGrpSpPr>
            <p:grpSpPr bwMode="auto">
              <a:xfrm>
                <a:off x="3813" y="1163"/>
                <a:ext cx="295" cy="391"/>
                <a:chOff x="1653" y="3023"/>
                <a:chExt cx="622" cy="911"/>
              </a:xfrm>
            </p:grpSpPr>
            <p:sp>
              <p:nvSpPr>
                <p:cNvPr id="361" name="Line 270"/>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62" name="Line 271"/>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63" name="Line 272"/>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64" name="Line 273"/>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65" name="Line 274"/>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66" name="Line 275"/>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67" name="Line 276"/>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68" name="Line 277"/>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69" name="Line 278"/>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70" name="Line 279"/>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71" name="Line 280"/>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72" name="Line 281"/>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73" name="Line 282"/>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74" name="Line 283"/>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75" name="Line 284"/>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76" name="Oval 624"/>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pic>
              <p:nvPicPr>
                <p:cNvPr id="377" name="Picture 625" descr="cell_tower_radiation_gr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Group 626"/>
              <p:cNvGrpSpPr>
                <a:grpSpLocks/>
              </p:cNvGrpSpPr>
              <p:nvPr/>
            </p:nvGrpSpPr>
            <p:grpSpPr bwMode="auto">
              <a:xfrm>
                <a:off x="3962" y="1516"/>
                <a:ext cx="286" cy="160"/>
                <a:chOff x="3843" y="1516"/>
                <a:chExt cx="286" cy="160"/>
              </a:xfrm>
            </p:grpSpPr>
            <p:sp>
              <p:nvSpPr>
                <p:cNvPr id="352" name="Line 627"/>
                <p:cNvSpPr>
                  <a:spLocks noChangeShapeType="1"/>
                </p:cNvSpPr>
                <p:nvPr/>
              </p:nvSpPr>
              <p:spPr bwMode="auto">
                <a:xfrm>
                  <a:off x="3843" y="1516"/>
                  <a:ext cx="96" cy="6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3"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54"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55"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356" name="Group 631"/>
                <p:cNvGrpSpPr>
                  <a:grpSpLocks/>
                </p:cNvGrpSpPr>
                <p:nvPr/>
              </p:nvGrpSpPr>
              <p:grpSpPr bwMode="auto">
                <a:xfrm>
                  <a:off x="3932" y="1587"/>
                  <a:ext cx="138" cy="33"/>
                  <a:chOff x="2468" y="1332"/>
                  <a:chExt cx="310" cy="60"/>
                </a:xfrm>
              </p:grpSpPr>
              <p:sp>
                <p:nvSpPr>
                  <p:cNvPr id="359" name="Freeform 63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360" name="Freeform 63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357" name="Line 634"/>
                <p:cNvSpPr>
                  <a:spLocks noChangeShapeType="1"/>
                </p:cNvSpPr>
                <p:nvPr/>
              </p:nvSpPr>
              <p:spPr bwMode="auto">
                <a:xfrm>
                  <a:off x="3884" y="1602"/>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 name="Line 635"/>
                <p:cNvSpPr>
                  <a:spLocks noChangeShapeType="1"/>
                </p:cNvSpPr>
                <p:nvPr/>
              </p:nvSpPr>
              <p:spPr bwMode="auto">
                <a:xfrm>
                  <a:off x="4127" y="1604"/>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40" name="Group 636"/>
              <p:cNvGrpSpPr>
                <a:grpSpLocks/>
              </p:cNvGrpSpPr>
              <p:nvPr/>
            </p:nvGrpSpPr>
            <p:grpSpPr bwMode="auto">
              <a:xfrm>
                <a:off x="4537" y="1571"/>
                <a:ext cx="246" cy="110"/>
                <a:chOff x="4334" y="1470"/>
                <a:chExt cx="246" cy="107"/>
              </a:xfrm>
            </p:grpSpPr>
            <p:sp>
              <p:nvSpPr>
                <p:cNvPr id="34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4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4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347" name="Group 640"/>
                <p:cNvGrpSpPr>
                  <a:grpSpLocks/>
                </p:cNvGrpSpPr>
                <p:nvPr/>
              </p:nvGrpSpPr>
              <p:grpSpPr bwMode="auto">
                <a:xfrm>
                  <a:off x="4383" y="1488"/>
                  <a:ext cx="138" cy="33"/>
                  <a:chOff x="2468" y="1332"/>
                  <a:chExt cx="310" cy="60"/>
                </a:xfrm>
              </p:grpSpPr>
              <p:sp>
                <p:nvSpPr>
                  <p:cNvPr id="350" name="Freeform 64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351" name="Freeform 64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348" name="Line 643"/>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49" name="Line 644"/>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41" name="Group 645"/>
              <p:cNvGrpSpPr>
                <a:grpSpLocks/>
              </p:cNvGrpSpPr>
              <p:nvPr/>
            </p:nvGrpSpPr>
            <p:grpSpPr bwMode="auto">
              <a:xfrm>
                <a:off x="4544" y="1737"/>
                <a:ext cx="246" cy="110"/>
                <a:chOff x="4334" y="1470"/>
                <a:chExt cx="246" cy="107"/>
              </a:xfrm>
            </p:grpSpPr>
            <p:sp>
              <p:nvSpPr>
                <p:cNvPr id="33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3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3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339" name="Group 649"/>
                <p:cNvGrpSpPr>
                  <a:grpSpLocks/>
                </p:cNvGrpSpPr>
                <p:nvPr/>
              </p:nvGrpSpPr>
              <p:grpSpPr bwMode="auto">
                <a:xfrm>
                  <a:off x="4383" y="1488"/>
                  <a:ext cx="138" cy="33"/>
                  <a:chOff x="2468" y="1332"/>
                  <a:chExt cx="310" cy="60"/>
                </a:xfrm>
              </p:grpSpPr>
              <p:sp>
                <p:nvSpPr>
                  <p:cNvPr id="342" name="Freeform 65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343" name="Freeform 65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340" name="Line 652"/>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41" name="Line 653"/>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42" name="Group 654"/>
              <p:cNvGrpSpPr>
                <a:grpSpLocks/>
              </p:cNvGrpSpPr>
              <p:nvPr/>
            </p:nvGrpSpPr>
            <p:grpSpPr bwMode="auto">
              <a:xfrm>
                <a:off x="4890" y="1738"/>
                <a:ext cx="246" cy="110"/>
                <a:chOff x="4334" y="1470"/>
                <a:chExt cx="246" cy="107"/>
              </a:xfrm>
            </p:grpSpPr>
            <p:sp>
              <p:nvSpPr>
                <p:cNvPr id="32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2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3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331" name="Group 658"/>
                <p:cNvGrpSpPr>
                  <a:grpSpLocks/>
                </p:cNvGrpSpPr>
                <p:nvPr/>
              </p:nvGrpSpPr>
              <p:grpSpPr bwMode="auto">
                <a:xfrm>
                  <a:off x="4383" y="1488"/>
                  <a:ext cx="138" cy="33"/>
                  <a:chOff x="2468" y="1332"/>
                  <a:chExt cx="310" cy="60"/>
                </a:xfrm>
              </p:grpSpPr>
              <p:sp>
                <p:nvSpPr>
                  <p:cNvPr id="334" name="Freeform 65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335" name="Freeform 66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332" name="Line 661"/>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3" name="Line 662"/>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43" name="Group 663"/>
              <p:cNvGrpSpPr>
                <a:grpSpLocks/>
              </p:cNvGrpSpPr>
              <p:nvPr/>
            </p:nvGrpSpPr>
            <p:grpSpPr bwMode="auto">
              <a:xfrm>
                <a:off x="4844" y="1508"/>
                <a:ext cx="246" cy="110"/>
                <a:chOff x="4334" y="1470"/>
                <a:chExt cx="246" cy="107"/>
              </a:xfrm>
            </p:grpSpPr>
            <p:sp>
              <p:nvSpPr>
                <p:cNvPr id="32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2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2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323" name="Group 667"/>
                <p:cNvGrpSpPr>
                  <a:grpSpLocks/>
                </p:cNvGrpSpPr>
                <p:nvPr/>
              </p:nvGrpSpPr>
              <p:grpSpPr bwMode="auto">
                <a:xfrm>
                  <a:off x="4383" y="1488"/>
                  <a:ext cx="138" cy="33"/>
                  <a:chOff x="2468" y="1332"/>
                  <a:chExt cx="310" cy="60"/>
                </a:xfrm>
              </p:grpSpPr>
              <p:sp>
                <p:nvSpPr>
                  <p:cNvPr id="326" name="Freeform 6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327" name="Freeform 6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324" name="Line 670"/>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25" name="Line 671"/>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44" name="Group 672"/>
              <p:cNvGrpSpPr>
                <a:grpSpLocks/>
              </p:cNvGrpSpPr>
              <p:nvPr/>
            </p:nvGrpSpPr>
            <p:grpSpPr bwMode="auto">
              <a:xfrm>
                <a:off x="4874" y="2296"/>
                <a:ext cx="310" cy="130"/>
                <a:chOff x="4334" y="1470"/>
                <a:chExt cx="246" cy="107"/>
              </a:xfrm>
            </p:grpSpPr>
            <p:sp>
              <p:nvSpPr>
                <p:cNvPr id="31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1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1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315" name="Group 676"/>
                <p:cNvGrpSpPr>
                  <a:grpSpLocks/>
                </p:cNvGrpSpPr>
                <p:nvPr/>
              </p:nvGrpSpPr>
              <p:grpSpPr bwMode="auto">
                <a:xfrm>
                  <a:off x="4383" y="1488"/>
                  <a:ext cx="138" cy="33"/>
                  <a:chOff x="2468" y="1332"/>
                  <a:chExt cx="310" cy="60"/>
                </a:xfrm>
              </p:grpSpPr>
              <p:sp>
                <p:nvSpPr>
                  <p:cNvPr id="318" name="Freeform 67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319" name="Freeform 67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316" name="Line 679"/>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17" name="Line 680"/>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45" name="Line 681"/>
              <p:cNvSpPr>
                <a:spLocks noChangeShapeType="1"/>
              </p:cNvSpPr>
              <p:nvPr/>
            </p:nvSpPr>
            <p:spPr bwMode="auto">
              <a:xfrm>
                <a:off x="4049" y="2358"/>
                <a:ext cx="42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nvGrpSpPr>
              <p:cNvPr id="46" name="Group 682"/>
              <p:cNvGrpSpPr>
                <a:grpSpLocks/>
              </p:cNvGrpSpPr>
              <p:nvPr/>
            </p:nvGrpSpPr>
            <p:grpSpPr bwMode="auto">
              <a:xfrm>
                <a:off x="4464" y="2288"/>
                <a:ext cx="310" cy="130"/>
                <a:chOff x="4334" y="1470"/>
                <a:chExt cx="246" cy="107"/>
              </a:xfrm>
            </p:grpSpPr>
            <p:sp>
              <p:nvSpPr>
                <p:cNvPr id="30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0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30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307" name="Group 686"/>
                <p:cNvGrpSpPr>
                  <a:grpSpLocks/>
                </p:cNvGrpSpPr>
                <p:nvPr/>
              </p:nvGrpSpPr>
              <p:grpSpPr bwMode="auto">
                <a:xfrm>
                  <a:off x="4383" y="1488"/>
                  <a:ext cx="138" cy="33"/>
                  <a:chOff x="2468" y="1332"/>
                  <a:chExt cx="310" cy="60"/>
                </a:xfrm>
              </p:grpSpPr>
              <p:sp>
                <p:nvSpPr>
                  <p:cNvPr id="310" name="Freeform 68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311" name="Freeform 68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308" name="Line 689"/>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09" name="Line 690"/>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47" name="Group 691"/>
              <p:cNvGrpSpPr>
                <a:grpSpLocks/>
              </p:cNvGrpSpPr>
              <p:nvPr/>
            </p:nvGrpSpPr>
            <p:grpSpPr bwMode="auto">
              <a:xfrm>
                <a:off x="4660" y="2464"/>
                <a:ext cx="310" cy="130"/>
                <a:chOff x="4334" y="1470"/>
                <a:chExt cx="246" cy="107"/>
              </a:xfrm>
            </p:grpSpPr>
            <p:sp>
              <p:nvSpPr>
                <p:cNvPr id="29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29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29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299" name="Group 695"/>
                <p:cNvGrpSpPr>
                  <a:grpSpLocks/>
                </p:cNvGrpSpPr>
                <p:nvPr/>
              </p:nvGrpSpPr>
              <p:grpSpPr bwMode="auto">
                <a:xfrm>
                  <a:off x="4383" y="1488"/>
                  <a:ext cx="138" cy="33"/>
                  <a:chOff x="2468" y="1332"/>
                  <a:chExt cx="310" cy="60"/>
                </a:xfrm>
              </p:grpSpPr>
              <p:sp>
                <p:nvSpPr>
                  <p:cNvPr id="302" name="Freeform 69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303" name="Freeform 69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300" name="Line 698"/>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01" name="Line 699"/>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48" name="Group 700"/>
              <p:cNvGrpSpPr>
                <a:grpSpLocks/>
              </p:cNvGrpSpPr>
              <p:nvPr/>
            </p:nvGrpSpPr>
            <p:grpSpPr bwMode="auto">
              <a:xfrm>
                <a:off x="4782" y="3028"/>
                <a:ext cx="392" cy="154"/>
                <a:chOff x="4334" y="1470"/>
                <a:chExt cx="246" cy="107"/>
              </a:xfrm>
            </p:grpSpPr>
            <p:sp>
              <p:nvSpPr>
                <p:cNvPr id="28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28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29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291" name="Group 704"/>
                <p:cNvGrpSpPr>
                  <a:grpSpLocks/>
                </p:cNvGrpSpPr>
                <p:nvPr/>
              </p:nvGrpSpPr>
              <p:grpSpPr bwMode="auto">
                <a:xfrm>
                  <a:off x="4383" y="1488"/>
                  <a:ext cx="138" cy="33"/>
                  <a:chOff x="2468" y="1332"/>
                  <a:chExt cx="310" cy="60"/>
                </a:xfrm>
              </p:grpSpPr>
              <p:sp>
                <p:nvSpPr>
                  <p:cNvPr id="294" name="Freeform 70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295" name="Freeform 70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292" name="Line 707"/>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93" name="Line 708"/>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49" name="Group 709"/>
              <p:cNvGrpSpPr>
                <a:grpSpLocks/>
              </p:cNvGrpSpPr>
              <p:nvPr/>
            </p:nvGrpSpPr>
            <p:grpSpPr bwMode="auto">
              <a:xfrm>
                <a:off x="4388" y="2840"/>
                <a:ext cx="392" cy="154"/>
                <a:chOff x="4334" y="1470"/>
                <a:chExt cx="246" cy="107"/>
              </a:xfrm>
            </p:grpSpPr>
            <p:sp>
              <p:nvSpPr>
                <p:cNvPr id="28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28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28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283" name="Group 713"/>
                <p:cNvGrpSpPr>
                  <a:grpSpLocks/>
                </p:cNvGrpSpPr>
                <p:nvPr/>
              </p:nvGrpSpPr>
              <p:grpSpPr bwMode="auto">
                <a:xfrm>
                  <a:off x="4383" y="1488"/>
                  <a:ext cx="138" cy="33"/>
                  <a:chOff x="2468" y="1332"/>
                  <a:chExt cx="310" cy="60"/>
                </a:xfrm>
              </p:grpSpPr>
              <p:sp>
                <p:nvSpPr>
                  <p:cNvPr id="286" name="Freeform 71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287" name="Freeform 71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284" name="Line 716"/>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85" name="Line 717"/>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50" name="Group 718"/>
              <p:cNvGrpSpPr>
                <a:grpSpLocks/>
              </p:cNvGrpSpPr>
              <p:nvPr/>
            </p:nvGrpSpPr>
            <p:grpSpPr bwMode="auto">
              <a:xfrm>
                <a:off x="3932" y="3056"/>
                <a:ext cx="392" cy="154"/>
                <a:chOff x="4334" y="1470"/>
                <a:chExt cx="246" cy="107"/>
              </a:xfrm>
            </p:grpSpPr>
            <p:sp>
              <p:nvSpPr>
                <p:cNvPr id="27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27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27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275" name="Group 722"/>
                <p:cNvGrpSpPr>
                  <a:grpSpLocks/>
                </p:cNvGrpSpPr>
                <p:nvPr/>
              </p:nvGrpSpPr>
              <p:grpSpPr bwMode="auto">
                <a:xfrm>
                  <a:off x="4383" y="1488"/>
                  <a:ext cx="138" cy="33"/>
                  <a:chOff x="2468" y="1332"/>
                  <a:chExt cx="310" cy="60"/>
                </a:xfrm>
              </p:grpSpPr>
              <p:sp>
                <p:nvSpPr>
                  <p:cNvPr id="278" name="Freeform 72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279" name="Freeform 72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276" name="Line 725"/>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77" name="Line 726"/>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51" name="Group 727"/>
              <p:cNvGrpSpPr>
                <a:grpSpLocks/>
              </p:cNvGrpSpPr>
              <p:nvPr/>
            </p:nvGrpSpPr>
            <p:grpSpPr bwMode="auto">
              <a:xfrm>
                <a:off x="3812" y="2296"/>
                <a:ext cx="246" cy="108"/>
                <a:chOff x="4334" y="1470"/>
                <a:chExt cx="246" cy="107"/>
              </a:xfrm>
            </p:grpSpPr>
            <p:sp>
              <p:nvSpPr>
                <p:cNvPr id="26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26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sp>
              <p:nvSpPr>
                <p:cNvPr id="26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cs typeface="Arial" panose="020B0604020202020204" pitchFamily="34" charset="0"/>
                  </a:endParaRPr>
                </a:p>
              </p:txBody>
            </p:sp>
            <p:grpSp>
              <p:nvGrpSpPr>
                <p:cNvPr id="267" name="Group 731"/>
                <p:cNvGrpSpPr>
                  <a:grpSpLocks/>
                </p:cNvGrpSpPr>
                <p:nvPr/>
              </p:nvGrpSpPr>
              <p:grpSpPr bwMode="auto">
                <a:xfrm>
                  <a:off x="4383" y="1488"/>
                  <a:ext cx="138" cy="33"/>
                  <a:chOff x="2468" y="1332"/>
                  <a:chExt cx="310" cy="60"/>
                </a:xfrm>
              </p:grpSpPr>
              <p:sp>
                <p:nvSpPr>
                  <p:cNvPr id="270" name="Freeform 73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sp>
                <p:nvSpPr>
                  <p:cNvPr id="271" name="Freeform 73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sz="1350"/>
                  </a:p>
                </p:txBody>
              </p:sp>
            </p:grpSp>
            <p:sp>
              <p:nvSpPr>
                <p:cNvPr id="268" name="Line 734"/>
                <p:cNvSpPr>
                  <a:spLocks noChangeShapeType="1"/>
                </p:cNvSpPr>
                <p:nvPr/>
              </p:nvSpPr>
              <p:spPr bwMode="auto">
                <a:xfrm>
                  <a:off x="4335" y="1503"/>
                  <a:ext cx="0" cy="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69" name="Line 735"/>
                <p:cNvSpPr>
                  <a:spLocks noChangeShapeType="1"/>
                </p:cNvSpPr>
                <p:nvPr/>
              </p:nvSpPr>
              <p:spPr bwMode="auto">
                <a:xfrm>
                  <a:off x="4578" y="1505"/>
                  <a:ext cx="0" cy="4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52" name="Group 736"/>
              <p:cNvGrpSpPr>
                <a:grpSpLocks/>
              </p:cNvGrpSpPr>
              <p:nvPr/>
            </p:nvGrpSpPr>
            <p:grpSpPr bwMode="auto">
              <a:xfrm>
                <a:off x="4511" y="3153"/>
                <a:ext cx="281" cy="266"/>
                <a:chOff x="5072" y="3611"/>
                <a:chExt cx="459" cy="380"/>
              </a:xfrm>
            </p:grpSpPr>
            <p:grpSp>
              <p:nvGrpSpPr>
                <p:cNvPr id="250" name="Group 737"/>
                <p:cNvGrpSpPr>
                  <a:grpSpLocks/>
                </p:cNvGrpSpPr>
                <p:nvPr/>
              </p:nvGrpSpPr>
              <p:grpSpPr bwMode="auto">
                <a:xfrm>
                  <a:off x="5144" y="3611"/>
                  <a:ext cx="387" cy="99"/>
                  <a:chOff x="5030" y="2639"/>
                  <a:chExt cx="387" cy="99"/>
                </a:xfrm>
              </p:grpSpPr>
              <p:sp>
                <p:nvSpPr>
                  <p:cNvPr id="252" name="Freeform 738"/>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53" name="Freeform 739"/>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54" name="Freeform 740"/>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55" name="Freeform 741"/>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56" name="Freeform 742"/>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57" name="Freeform 743"/>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58" name="Freeform 744"/>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sz="1350"/>
                  </a:p>
                </p:txBody>
              </p:sp>
              <p:sp>
                <p:nvSpPr>
                  <p:cNvPr id="259" name="Freeform 745"/>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sz="1350"/>
                  </a:p>
                </p:txBody>
              </p:sp>
              <p:sp>
                <p:nvSpPr>
                  <p:cNvPr id="260" name="Freeform 746"/>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sz="1350"/>
                  </a:p>
                </p:txBody>
              </p:sp>
              <p:sp>
                <p:nvSpPr>
                  <p:cNvPr id="261" name="Freeform 747"/>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sz="1350"/>
                  </a:p>
                </p:txBody>
              </p:sp>
              <p:sp>
                <p:nvSpPr>
                  <p:cNvPr id="262" name="Freeform 748"/>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sz="1350"/>
                  </a:p>
                </p:txBody>
              </p:sp>
              <p:sp>
                <p:nvSpPr>
                  <p:cNvPr id="263" name="Freeform 749"/>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sz="1350"/>
                  </a:p>
                </p:txBody>
              </p:sp>
            </p:grpSp>
            <p:pic>
              <p:nvPicPr>
                <p:cNvPr id="251" name="Picture 750" descr="access_point_stylized_gray_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751"/>
              <p:cNvGrpSpPr>
                <a:grpSpLocks/>
              </p:cNvGrpSpPr>
              <p:nvPr/>
            </p:nvGrpSpPr>
            <p:grpSpPr bwMode="auto">
              <a:xfrm>
                <a:off x="3552" y="2211"/>
                <a:ext cx="251" cy="226"/>
                <a:chOff x="5072" y="3611"/>
                <a:chExt cx="459" cy="380"/>
              </a:xfrm>
            </p:grpSpPr>
            <p:grpSp>
              <p:nvGrpSpPr>
                <p:cNvPr id="236" name="Group 752"/>
                <p:cNvGrpSpPr>
                  <a:grpSpLocks/>
                </p:cNvGrpSpPr>
                <p:nvPr/>
              </p:nvGrpSpPr>
              <p:grpSpPr bwMode="auto">
                <a:xfrm>
                  <a:off x="5144" y="3611"/>
                  <a:ext cx="387" cy="99"/>
                  <a:chOff x="5030" y="2639"/>
                  <a:chExt cx="387" cy="99"/>
                </a:xfrm>
              </p:grpSpPr>
              <p:sp>
                <p:nvSpPr>
                  <p:cNvPr id="238" name="Freeform 753"/>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39" name="Freeform 754"/>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40" name="Freeform 755"/>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41" name="Freeform 756"/>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42" name="Freeform 757"/>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43" name="Freeform 758"/>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44" name="Freeform 759"/>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sz="1350"/>
                  </a:p>
                </p:txBody>
              </p:sp>
              <p:sp>
                <p:nvSpPr>
                  <p:cNvPr id="245" name="Freeform 760"/>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sz="1350"/>
                  </a:p>
                </p:txBody>
              </p:sp>
              <p:sp>
                <p:nvSpPr>
                  <p:cNvPr id="246" name="Freeform 761"/>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sz="1350"/>
                  </a:p>
                </p:txBody>
              </p:sp>
              <p:sp>
                <p:nvSpPr>
                  <p:cNvPr id="247" name="Freeform 762"/>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sz="1350"/>
                  </a:p>
                </p:txBody>
              </p:sp>
              <p:sp>
                <p:nvSpPr>
                  <p:cNvPr id="248" name="Freeform 763"/>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sz="1350"/>
                  </a:p>
                </p:txBody>
              </p:sp>
              <p:sp>
                <p:nvSpPr>
                  <p:cNvPr id="249" name="Freeform 764"/>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sz="1350"/>
                  </a:p>
                </p:txBody>
              </p:sp>
            </p:grpSp>
            <p:pic>
              <p:nvPicPr>
                <p:cNvPr id="237" name="Picture 765" descr="access_point_stylized_gray_smal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Line 766"/>
              <p:cNvSpPr>
                <a:spLocks noChangeShapeType="1"/>
              </p:cNvSpPr>
              <p:nvPr/>
            </p:nvSpPr>
            <p:spPr bwMode="auto">
              <a:xfrm rot="5400000" flipV="1">
                <a:off x="5034" y="3427"/>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grpSp>
            <p:nvGrpSpPr>
              <p:cNvPr id="55" name="Group 767"/>
              <p:cNvGrpSpPr>
                <a:grpSpLocks/>
              </p:cNvGrpSpPr>
              <p:nvPr/>
            </p:nvGrpSpPr>
            <p:grpSpPr bwMode="auto">
              <a:xfrm flipH="1">
                <a:off x="3638" y="2856"/>
                <a:ext cx="261" cy="235"/>
                <a:chOff x="2839" y="3501"/>
                <a:chExt cx="755" cy="803"/>
              </a:xfrm>
            </p:grpSpPr>
            <p:pic>
              <p:nvPicPr>
                <p:cNvPr id="234" name="Picture 768" descr="desktop_computer_stylized_mediu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76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sz="1350"/>
                </a:p>
              </p:txBody>
            </p:sp>
          </p:grpSp>
          <p:grpSp>
            <p:nvGrpSpPr>
              <p:cNvPr id="56" name="Group 770"/>
              <p:cNvGrpSpPr>
                <a:grpSpLocks/>
              </p:cNvGrpSpPr>
              <p:nvPr/>
            </p:nvGrpSpPr>
            <p:grpSpPr bwMode="auto">
              <a:xfrm flipH="1">
                <a:off x="3438" y="3121"/>
                <a:ext cx="304" cy="256"/>
                <a:chOff x="2839" y="3501"/>
                <a:chExt cx="755" cy="803"/>
              </a:xfrm>
            </p:grpSpPr>
            <p:pic>
              <p:nvPicPr>
                <p:cNvPr id="232" name="Picture 771" descr="desktop_computer_stylized_mediu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77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sz="1350"/>
                </a:p>
              </p:txBody>
            </p:sp>
          </p:grpSp>
          <p:grpSp>
            <p:nvGrpSpPr>
              <p:cNvPr id="57" name="Group 773"/>
              <p:cNvGrpSpPr>
                <a:grpSpLocks/>
              </p:cNvGrpSpPr>
              <p:nvPr/>
            </p:nvGrpSpPr>
            <p:grpSpPr bwMode="auto">
              <a:xfrm flipH="1">
                <a:off x="3739" y="3311"/>
                <a:ext cx="269" cy="220"/>
                <a:chOff x="2839" y="3501"/>
                <a:chExt cx="755" cy="803"/>
              </a:xfrm>
            </p:grpSpPr>
            <p:pic>
              <p:nvPicPr>
                <p:cNvPr id="230" name="Picture 774" descr="desktop_computer_stylized_medium"/>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 name="Freeform 77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sz="1350"/>
                </a:p>
              </p:txBody>
            </p:sp>
          </p:grpSp>
          <p:grpSp>
            <p:nvGrpSpPr>
              <p:cNvPr id="58" name="Group 776"/>
              <p:cNvGrpSpPr>
                <a:grpSpLocks/>
              </p:cNvGrpSpPr>
              <p:nvPr/>
            </p:nvGrpSpPr>
            <p:grpSpPr bwMode="auto">
              <a:xfrm>
                <a:off x="4126" y="3300"/>
                <a:ext cx="269" cy="221"/>
                <a:chOff x="2839" y="3501"/>
                <a:chExt cx="755" cy="803"/>
              </a:xfrm>
            </p:grpSpPr>
            <p:pic>
              <p:nvPicPr>
                <p:cNvPr id="228" name="Picture 777" descr="desktop_computer_stylized_medium"/>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 name="Freeform 77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sz="1350"/>
                </a:p>
              </p:txBody>
            </p:sp>
          </p:grpSp>
          <p:pic>
            <p:nvPicPr>
              <p:cNvPr id="59" name="Picture 779" descr="car_icon_small"/>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 name="Group 780"/>
              <p:cNvGrpSpPr>
                <a:grpSpLocks/>
              </p:cNvGrpSpPr>
              <p:nvPr/>
            </p:nvGrpSpPr>
            <p:grpSpPr bwMode="auto">
              <a:xfrm>
                <a:off x="3536" y="974"/>
                <a:ext cx="262" cy="243"/>
                <a:chOff x="2751" y="1851"/>
                <a:chExt cx="462" cy="478"/>
              </a:xfrm>
            </p:grpSpPr>
            <p:pic>
              <p:nvPicPr>
                <p:cNvPr id="226" name="Picture 781" descr="iphone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7" name="Picture 782" descr="antenna_radiation_styliz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 name="Group 783"/>
              <p:cNvGrpSpPr>
                <a:grpSpLocks/>
              </p:cNvGrpSpPr>
              <p:nvPr/>
            </p:nvGrpSpPr>
            <p:grpSpPr bwMode="auto">
              <a:xfrm>
                <a:off x="5191" y="3151"/>
                <a:ext cx="143" cy="303"/>
                <a:chOff x="4140" y="429"/>
                <a:chExt cx="1425" cy="2396"/>
              </a:xfrm>
            </p:grpSpPr>
            <p:sp>
              <p:nvSpPr>
                <p:cNvPr id="194" name="Freeform 784"/>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95" name="Rectangle 785"/>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96" name="Freeform 786"/>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97" name="Freeform 787"/>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98" name="Rectangle 788"/>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199" name="Group 789"/>
                <p:cNvGrpSpPr>
                  <a:grpSpLocks/>
                </p:cNvGrpSpPr>
                <p:nvPr/>
              </p:nvGrpSpPr>
              <p:grpSpPr bwMode="auto">
                <a:xfrm>
                  <a:off x="4749" y="668"/>
                  <a:ext cx="581" cy="145"/>
                  <a:chOff x="614" y="2568"/>
                  <a:chExt cx="725" cy="139"/>
                </a:xfrm>
              </p:grpSpPr>
              <p:sp>
                <p:nvSpPr>
                  <p:cNvPr id="224" name="AutoShape 790"/>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25" name="AutoShape 791"/>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200" name="Rectangle 792"/>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201" name="Group 793"/>
                <p:cNvGrpSpPr>
                  <a:grpSpLocks/>
                </p:cNvGrpSpPr>
                <p:nvPr/>
              </p:nvGrpSpPr>
              <p:grpSpPr bwMode="auto">
                <a:xfrm>
                  <a:off x="4747" y="994"/>
                  <a:ext cx="581" cy="134"/>
                  <a:chOff x="614" y="2568"/>
                  <a:chExt cx="725" cy="139"/>
                </a:xfrm>
              </p:grpSpPr>
              <p:sp>
                <p:nvSpPr>
                  <p:cNvPr id="222" name="AutoShape 794"/>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23" name="AutoShape 795"/>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202" name="Rectangle 796"/>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03" name="Rectangle 797"/>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204" name="Group 798"/>
                <p:cNvGrpSpPr>
                  <a:grpSpLocks/>
                </p:cNvGrpSpPr>
                <p:nvPr/>
              </p:nvGrpSpPr>
              <p:grpSpPr bwMode="auto">
                <a:xfrm>
                  <a:off x="4735" y="1627"/>
                  <a:ext cx="582" cy="151"/>
                  <a:chOff x="614" y="2568"/>
                  <a:chExt cx="725" cy="139"/>
                </a:xfrm>
              </p:grpSpPr>
              <p:sp>
                <p:nvSpPr>
                  <p:cNvPr id="220" name="AutoShape 799"/>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21" name="AutoShape 800"/>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205" name="Freeform 801"/>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206" name="Group 802"/>
                <p:cNvGrpSpPr>
                  <a:grpSpLocks/>
                </p:cNvGrpSpPr>
                <p:nvPr/>
              </p:nvGrpSpPr>
              <p:grpSpPr bwMode="auto">
                <a:xfrm>
                  <a:off x="4739" y="1327"/>
                  <a:ext cx="582" cy="139"/>
                  <a:chOff x="614" y="2568"/>
                  <a:chExt cx="725" cy="139"/>
                </a:xfrm>
              </p:grpSpPr>
              <p:sp>
                <p:nvSpPr>
                  <p:cNvPr id="218" name="AutoShape 803"/>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19" name="AutoShape 804"/>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207" name="Rectangle 805"/>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08" name="Freeform 806"/>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09" name="Freeform 807"/>
                <p:cNvSpPr>
                  <a:spLocks/>
                </p:cNvSpPr>
                <p:nvPr/>
              </p:nvSpPr>
              <p:spPr bwMode="auto">
                <a:xfrm>
                  <a:off x="5315" y="680"/>
                  <a:ext cx="244" cy="240"/>
                </a:xfrm>
                <a:custGeom>
                  <a:avLst/>
                  <a:gdLst>
                    <a:gd name="T0" fmla="*/ 0 w 304"/>
                    <a:gd name="T1" fmla="*/ 0 h 288"/>
                    <a:gd name="T2" fmla="*/ 27 w 304"/>
                    <a:gd name="T3" fmla="*/ 23 h 288"/>
                    <a:gd name="T4" fmla="*/ 25 w 304"/>
                    <a:gd name="T5" fmla="*/ 39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10" name="Oval 808"/>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11" name="Freeform 809"/>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12" name="AutoShape 810"/>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13" name="AutoShape 811"/>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14" name="Oval 812"/>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15" name="Oval 813"/>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lnSpc>
                      <a:spcPct val="100000"/>
                    </a:lnSpc>
                    <a:spcBef>
                      <a:spcPct val="0"/>
                    </a:spcBef>
                    <a:buClrTx/>
                    <a:buSzTx/>
                    <a:buFontTx/>
                    <a:buNone/>
                  </a:pPr>
                  <a:endParaRPr lang="zh-CN" altLang="zh-CN" sz="1350">
                    <a:solidFill>
                      <a:srgbClr val="FF0000"/>
                    </a:solidFill>
                    <a:latin typeface="Arial" panose="020B0604020202020204" pitchFamily="34" charset="0"/>
                    <a:cs typeface="Arial" panose="020B0604020202020204" pitchFamily="34" charset="0"/>
                  </a:endParaRPr>
                </a:p>
              </p:txBody>
            </p:sp>
            <p:sp>
              <p:nvSpPr>
                <p:cNvPr id="216" name="Oval 814"/>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17" name="Rectangle 815"/>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grpSp>
            <p:nvGrpSpPr>
              <p:cNvPr id="62" name="Group 816"/>
              <p:cNvGrpSpPr>
                <a:grpSpLocks/>
              </p:cNvGrpSpPr>
              <p:nvPr/>
            </p:nvGrpSpPr>
            <p:grpSpPr bwMode="auto">
              <a:xfrm>
                <a:off x="4992" y="3341"/>
                <a:ext cx="143" cy="303"/>
                <a:chOff x="4140" y="429"/>
                <a:chExt cx="1425" cy="2396"/>
              </a:xfrm>
            </p:grpSpPr>
            <p:sp>
              <p:nvSpPr>
                <p:cNvPr id="162" name="Freeform 817"/>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63" name="Rectangle 818"/>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64" name="Freeform 819"/>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65" name="Freeform 820"/>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66" name="Rectangle 821"/>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167" name="Group 822"/>
                <p:cNvGrpSpPr>
                  <a:grpSpLocks/>
                </p:cNvGrpSpPr>
                <p:nvPr/>
              </p:nvGrpSpPr>
              <p:grpSpPr bwMode="auto">
                <a:xfrm>
                  <a:off x="4749" y="668"/>
                  <a:ext cx="581" cy="145"/>
                  <a:chOff x="614" y="2568"/>
                  <a:chExt cx="725" cy="139"/>
                </a:xfrm>
              </p:grpSpPr>
              <p:sp>
                <p:nvSpPr>
                  <p:cNvPr id="192" name="AutoShape 823"/>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93" name="AutoShape 824"/>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168" name="Rectangle 825"/>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169" name="Group 826"/>
                <p:cNvGrpSpPr>
                  <a:grpSpLocks/>
                </p:cNvGrpSpPr>
                <p:nvPr/>
              </p:nvGrpSpPr>
              <p:grpSpPr bwMode="auto">
                <a:xfrm>
                  <a:off x="4747" y="994"/>
                  <a:ext cx="581" cy="134"/>
                  <a:chOff x="614" y="2568"/>
                  <a:chExt cx="725" cy="139"/>
                </a:xfrm>
              </p:grpSpPr>
              <p:sp>
                <p:nvSpPr>
                  <p:cNvPr id="190" name="AutoShape 827"/>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91" name="AutoShape 828"/>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170" name="Rectangle 829"/>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71" name="Rectangle 830"/>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nvGrpSpPr>
                <p:cNvPr id="172" name="Group 831"/>
                <p:cNvGrpSpPr>
                  <a:grpSpLocks/>
                </p:cNvGrpSpPr>
                <p:nvPr/>
              </p:nvGrpSpPr>
              <p:grpSpPr bwMode="auto">
                <a:xfrm>
                  <a:off x="4735" y="1627"/>
                  <a:ext cx="582" cy="151"/>
                  <a:chOff x="614" y="2568"/>
                  <a:chExt cx="725" cy="139"/>
                </a:xfrm>
              </p:grpSpPr>
              <p:sp>
                <p:nvSpPr>
                  <p:cNvPr id="188" name="AutoShape 832"/>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89" name="AutoShape 833"/>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173" name="Freeform 834"/>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174" name="Group 835"/>
                <p:cNvGrpSpPr>
                  <a:grpSpLocks/>
                </p:cNvGrpSpPr>
                <p:nvPr/>
              </p:nvGrpSpPr>
              <p:grpSpPr bwMode="auto">
                <a:xfrm>
                  <a:off x="4739" y="1327"/>
                  <a:ext cx="582" cy="139"/>
                  <a:chOff x="614" y="2568"/>
                  <a:chExt cx="725" cy="139"/>
                </a:xfrm>
              </p:grpSpPr>
              <p:sp>
                <p:nvSpPr>
                  <p:cNvPr id="186" name="AutoShape 836"/>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87" name="AutoShape 837"/>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175" name="Rectangle 838"/>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76" name="Freeform 839"/>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77" name="Freeform 840"/>
                <p:cNvSpPr>
                  <a:spLocks/>
                </p:cNvSpPr>
                <p:nvPr/>
              </p:nvSpPr>
              <p:spPr bwMode="auto">
                <a:xfrm>
                  <a:off x="5315" y="680"/>
                  <a:ext cx="244" cy="240"/>
                </a:xfrm>
                <a:custGeom>
                  <a:avLst/>
                  <a:gdLst>
                    <a:gd name="T0" fmla="*/ 0 w 304"/>
                    <a:gd name="T1" fmla="*/ 0 h 288"/>
                    <a:gd name="T2" fmla="*/ 27 w 304"/>
                    <a:gd name="T3" fmla="*/ 23 h 288"/>
                    <a:gd name="T4" fmla="*/ 25 w 304"/>
                    <a:gd name="T5" fmla="*/ 39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78" name="Oval 841"/>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79" name="Freeform 842"/>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80" name="AutoShape 843"/>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81" name="AutoShape 844"/>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82" name="Oval 845"/>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83" name="Oval 846"/>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lnSpc>
                      <a:spcPct val="100000"/>
                    </a:lnSpc>
                    <a:spcBef>
                      <a:spcPct val="0"/>
                    </a:spcBef>
                    <a:buClrTx/>
                    <a:buSzTx/>
                    <a:buFontTx/>
                    <a:buNone/>
                  </a:pPr>
                  <a:endParaRPr lang="zh-CN" altLang="zh-CN" sz="1350">
                    <a:solidFill>
                      <a:srgbClr val="FF0000"/>
                    </a:solidFill>
                    <a:latin typeface="Arial" panose="020B0604020202020204" pitchFamily="34" charset="0"/>
                    <a:cs typeface="Arial" panose="020B0604020202020204" pitchFamily="34" charset="0"/>
                  </a:endParaRPr>
                </a:p>
              </p:txBody>
            </p:sp>
            <p:sp>
              <p:nvSpPr>
                <p:cNvPr id="184" name="Oval 847"/>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185" name="Rectangle 848"/>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grpSp>
            <p:nvGrpSpPr>
              <p:cNvPr id="63" name="Group 849"/>
              <p:cNvGrpSpPr>
                <a:grpSpLocks/>
              </p:cNvGrpSpPr>
              <p:nvPr/>
            </p:nvGrpSpPr>
            <p:grpSpPr bwMode="auto">
              <a:xfrm>
                <a:off x="3340" y="1287"/>
                <a:ext cx="337" cy="257"/>
                <a:chOff x="877" y="1008"/>
                <a:chExt cx="2747" cy="2591"/>
              </a:xfrm>
            </p:grpSpPr>
            <p:pic>
              <p:nvPicPr>
                <p:cNvPr id="139" name="Picture 850" descr="antenna_stylize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 name="Picture 851" descr="laptop_keyboar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852"/>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sz="1350"/>
                </a:p>
              </p:txBody>
            </p:sp>
            <p:pic>
              <p:nvPicPr>
                <p:cNvPr id="142" name="Picture 853" descr="scre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 name="Freeform 854"/>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44" name="Freeform 855"/>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45" name="Freeform 856"/>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46" name="Freeform 857"/>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47" name="Freeform 858"/>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48" name="Freeform 859"/>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149" name="Group 860"/>
                <p:cNvGrpSpPr>
                  <a:grpSpLocks/>
                </p:cNvGrpSpPr>
                <p:nvPr/>
              </p:nvGrpSpPr>
              <p:grpSpPr bwMode="auto">
                <a:xfrm>
                  <a:off x="1709" y="3008"/>
                  <a:ext cx="507" cy="234"/>
                  <a:chOff x="1740" y="2642"/>
                  <a:chExt cx="752" cy="327"/>
                </a:xfrm>
              </p:grpSpPr>
              <p:sp>
                <p:nvSpPr>
                  <p:cNvPr id="156" name="Freeform 86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57" name="Freeform 86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58" name="Freeform 86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59" name="Freeform 86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60" name="Freeform 86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61" name="Freeform 86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150" name="Freeform 867"/>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51" name="Freeform 868"/>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52" name="Freeform 869"/>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53" name="Freeform 870"/>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54" name="Freeform 871"/>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55" name="Freeform 872"/>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grpSp>
            <p:nvGrpSpPr>
              <p:cNvPr id="64" name="Group 873"/>
              <p:cNvGrpSpPr>
                <a:grpSpLocks/>
              </p:cNvGrpSpPr>
              <p:nvPr/>
            </p:nvGrpSpPr>
            <p:grpSpPr bwMode="auto">
              <a:xfrm>
                <a:off x="4329" y="3456"/>
                <a:ext cx="299" cy="257"/>
                <a:chOff x="877" y="1008"/>
                <a:chExt cx="2747" cy="2591"/>
              </a:xfrm>
            </p:grpSpPr>
            <p:pic>
              <p:nvPicPr>
                <p:cNvPr id="116" name="Picture 874" descr="antenna_stylize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75" descr="laptop_keyboard"/>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Freeform 876"/>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sz="1350"/>
                </a:p>
              </p:txBody>
            </p:sp>
            <p:pic>
              <p:nvPicPr>
                <p:cNvPr id="119" name="Picture 877" descr="screen"/>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Freeform 878"/>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21" name="Freeform 879"/>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22" name="Freeform 880"/>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23" name="Freeform 881"/>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24" name="Freeform 882"/>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25" name="Freeform 883"/>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126" name="Group 884"/>
                <p:cNvGrpSpPr>
                  <a:grpSpLocks/>
                </p:cNvGrpSpPr>
                <p:nvPr/>
              </p:nvGrpSpPr>
              <p:grpSpPr bwMode="auto">
                <a:xfrm>
                  <a:off x="1709" y="3008"/>
                  <a:ext cx="507" cy="234"/>
                  <a:chOff x="1740" y="2642"/>
                  <a:chExt cx="752" cy="327"/>
                </a:xfrm>
              </p:grpSpPr>
              <p:sp>
                <p:nvSpPr>
                  <p:cNvPr id="133" name="Freeform 885"/>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34" name="Freeform 886"/>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35" name="Freeform 887"/>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36" name="Freeform 888"/>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37" name="Freeform 889"/>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38" name="Freeform 890"/>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127" name="Freeform 891"/>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28" name="Freeform 892"/>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29" name="Freeform 893"/>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30" name="Freeform 894"/>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31" name="Freeform 895"/>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32" name="Freeform 896"/>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grpSp>
            <p:nvGrpSpPr>
              <p:cNvPr id="65" name="Group 897"/>
              <p:cNvGrpSpPr>
                <a:grpSpLocks/>
              </p:cNvGrpSpPr>
              <p:nvPr/>
            </p:nvGrpSpPr>
            <p:grpSpPr bwMode="auto">
              <a:xfrm>
                <a:off x="3503" y="1916"/>
                <a:ext cx="280" cy="257"/>
                <a:chOff x="877" y="1008"/>
                <a:chExt cx="2747" cy="2591"/>
              </a:xfrm>
            </p:grpSpPr>
            <p:pic>
              <p:nvPicPr>
                <p:cNvPr id="93" name="Picture 898" descr="antenna_stylized"/>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899" descr="laptop_keyboard"/>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Freeform 900"/>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sz="1350"/>
                </a:p>
              </p:txBody>
            </p:sp>
            <p:pic>
              <p:nvPicPr>
                <p:cNvPr id="96" name="Picture 901" descr="screen"/>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Freeform 902"/>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8" name="Freeform 903"/>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9" name="Freeform 904"/>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00" name="Freeform 905"/>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01" name="Freeform 906"/>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02" name="Freeform 907"/>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103" name="Group 908"/>
                <p:cNvGrpSpPr>
                  <a:grpSpLocks/>
                </p:cNvGrpSpPr>
                <p:nvPr/>
              </p:nvGrpSpPr>
              <p:grpSpPr bwMode="auto">
                <a:xfrm>
                  <a:off x="1709" y="3008"/>
                  <a:ext cx="507" cy="234"/>
                  <a:chOff x="1740" y="2642"/>
                  <a:chExt cx="752" cy="327"/>
                </a:xfrm>
              </p:grpSpPr>
              <p:sp>
                <p:nvSpPr>
                  <p:cNvPr id="110" name="Freeform 909"/>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11" name="Freeform 910"/>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12" name="Freeform 911"/>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13" name="Freeform 912"/>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14" name="Freeform 913"/>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15" name="Freeform 914"/>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104" name="Freeform 915"/>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05" name="Freeform 916"/>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06" name="Freeform 917"/>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07" name="Freeform 918"/>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08" name="Freeform 919"/>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09" name="Freeform 920"/>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grpSp>
            <p:nvGrpSpPr>
              <p:cNvPr id="66" name="Group 921"/>
              <p:cNvGrpSpPr>
                <a:grpSpLocks/>
              </p:cNvGrpSpPr>
              <p:nvPr/>
            </p:nvGrpSpPr>
            <p:grpSpPr bwMode="auto">
              <a:xfrm flipH="1">
                <a:off x="3742" y="2030"/>
                <a:ext cx="261" cy="235"/>
                <a:chOff x="2839" y="3501"/>
                <a:chExt cx="755" cy="803"/>
              </a:xfrm>
            </p:grpSpPr>
            <p:pic>
              <p:nvPicPr>
                <p:cNvPr id="91" name="Picture 922" descr="desktop_computer_stylized_mediu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Freeform 923"/>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sz="1350"/>
                </a:p>
              </p:txBody>
            </p:sp>
          </p:grpSp>
          <p:grpSp>
            <p:nvGrpSpPr>
              <p:cNvPr id="67" name="Group 924"/>
              <p:cNvGrpSpPr>
                <a:grpSpLocks/>
              </p:cNvGrpSpPr>
              <p:nvPr/>
            </p:nvGrpSpPr>
            <p:grpSpPr bwMode="auto">
              <a:xfrm>
                <a:off x="4603" y="3416"/>
                <a:ext cx="299" cy="257"/>
                <a:chOff x="877" y="1008"/>
                <a:chExt cx="2747" cy="2591"/>
              </a:xfrm>
            </p:grpSpPr>
            <p:pic>
              <p:nvPicPr>
                <p:cNvPr id="68" name="Picture 925" descr="antenna_stylize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926" descr="laptop_keyboard"/>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Freeform 927"/>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sz="1350"/>
                </a:p>
              </p:txBody>
            </p:sp>
            <p:pic>
              <p:nvPicPr>
                <p:cNvPr id="71" name="Picture 928" descr="screen"/>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Freeform 929"/>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73" name="Freeform 930"/>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74" name="Freeform 931"/>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75" name="Freeform 932"/>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76" name="Freeform 933"/>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77" name="Freeform 934"/>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78" name="Group 935"/>
                <p:cNvGrpSpPr>
                  <a:grpSpLocks/>
                </p:cNvGrpSpPr>
                <p:nvPr/>
              </p:nvGrpSpPr>
              <p:grpSpPr bwMode="auto">
                <a:xfrm>
                  <a:off x="1709" y="3008"/>
                  <a:ext cx="507" cy="234"/>
                  <a:chOff x="1740" y="2642"/>
                  <a:chExt cx="752" cy="327"/>
                </a:xfrm>
              </p:grpSpPr>
              <p:sp>
                <p:nvSpPr>
                  <p:cNvPr id="85" name="Freeform 93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6" name="Freeform 93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7" name="Freeform 93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8" name="Freeform 93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9" name="Freeform 94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0" name="Freeform 94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79" name="Freeform 942"/>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0" name="Freeform 943"/>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1" name="Freeform 944"/>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2" name="Freeform 945"/>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3" name="Freeform 946"/>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84" name="Freeform 947"/>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grpSp>
        <p:sp>
          <p:nvSpPr>
            <p:cNvPr id="385" name="Text Box 1037"/>
            <p:cNvSpPr txBox="1">
              <a:spLocks noChangeArrowheads="1"/>
            </p:cNvSpPr>
            <p:nvPr/>
          </p:nvSpPr>
          <p:spPr bwMode="auto">
            <a:xfrm>
              <a:off x="6250969" y="923621"/>
              <a:ext cx="1295547" cy="400110"/>
            </a:xfrm>
            <a:prstGeom prst="rect">
              <a:avLst/>
            </a:prstGeom>
            <a:solidFill>
              <a:srgbClr val="FFFF99"/>
            </a:solidFill>
            <a:ln>
              <a:solidFill>
                <a:schemeClr val="tx2">
                  <a:lumMod val="40000"/>
                  <a:lumOff val="60000"/>
                </a:schemeClr>
              </a:solidFill>
            </a:ln>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zh-CN" sz="2000" dirty="0">
                  <a:solidFill>
                    <a:srgbClr val="CC0000"/>
                  </a:solidFill>
                  <a:latin typeface="Arial" panose="020B0604020202020204" pitchFamily="34" charset="0"/>
                </a:rPr>
                <a:t>peer-peer</a:t>
              </a:r>
            </a:p>
          </p:txBody>
        </p:sp>
      </p:grpSp>
      <p:sp>
        <p:nvSpPr>
          <p:cNvPr id="2" name="标题 1"/>
          <p:cNvSpPr>
            <a:spLocks noGrp="1"/>
          </p:cNvSpPr>
          <p:nvPr>
            <p:ph type="title"/>
          </p:nvPr>
        </p:nvSpPr>
        <p:spPr/>
        <p:txBody>
          <a:bodyPr>
            <a:normAutofit/>
          </a:bodyPr>
          <a:lstStyle/>
          <a:p>
            <a:r>
              <a:rPr lang="en-US" altLang="zh-CN" dirty="0" smtClean="0"/>
              <a:t>2.1 P2P</a:t>
            </a:r>
            <a:r>
              <a:rPr lang="zh-CN" altLang="en-US" dirty="0" smtClean="0"/>
              <a:t>体系结构</a:t>
            </a:r>
            <a:endParaRPr lang="zh-CN" altLang="en-US" dirty="0"/>
          </a:p>
        </p:txBody>
      </p:sp>
      <p:sp>
        <p:nvSpPr>
          <p:cNvPr id="3" name="内容占位符 2"/>
          <p:cNvSpPr>
            <a:spLocks noGrp="1"/>
          </p:cNvSpPr>
          <p:nvPr>
            <p:ph idx="1"/>
          </p:nvPr>
        </p:nvSpPr>
        <p:spPr>
          <a:xfrm>
            <a:off x="330200" y="860425"/>
            <a:ext cx="4957318" cy="5892800"/>
          </a:xfrm>
        </p:spPr>
        <p:txBody>
          <a:bodyPr>
            <a:normAutofit fontScale="92500" lnSpcReduction="20000"/>
          </a:bodyPr>
          <a:lstStyle/>
          <a:p>
            <a:pPr>
              <a:lnSpc>
                <a:spcPct val="120000"/>
              </a:lnSpc>
            </a:pPr>
            <a:r>
              <a:rPr lang="zh-CN" altLang="en-US" dirty="0" smtClean="0"/>
              <a:t>没有总是在线的服务器角色</a:t>
            </a:r>
            <a:endParaRPr lang="en-US" altLang="zh-CN" dirty="0" smtClean="0"/>
          </a:p>
          <a:p>
            <a:pPr>
              <a:lnSpc>
                <a:spcPct val="120000"/>
              </a:lnSpc>
            </a:pPr>
            <a:r>
              <a:rPr lang="zh-CN" altLang="en-US" dirty="0" smtClean="0"/>
              <a:t>任意端系统之间直接通信</a:t>
            </a:r>
            <a:endParaRPr lang="en-US" altLang="zh-CN" dirty="0" smtClean="0"/>
          </a:p>
          <a:p>
            <a:pPr>
              <a:lnSpc>
                <a:spcPct val="120000"/>
              </a:lnSpc>
            </a:pPr>
            <a:r>
              <a:rPr lang="zh-CN" altLang="en-US" dirty="0" smtClean="0"/>
              <a:t>对等方直接向其他对等方请求服务，对等方彼此之间互相提供服务。</a:t>
            </a:r>
            <a:endParaRPr lang="en-US" altLang="zh-CN" dirty="0" smtClean="0"/>
          </a:p>
          <a:p>
            <a:pPr lvl="1">
              <a:lnSpc>
                <a:spcPct val="120000"/>
              </a:lnSpc>
            </a:pPr>
            <a:r>
              <a:rPr lang="zh-CN" altLang="en-US" dirty="0" smtClean="0"/>
              <a:t>自扩展性 </a:t>
            </a: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新加入的对等方可以向其他对等方提供新的服务能力，当然也带来新的服务请求。</a:t>
            </a:r>
            <a:endParaRPr lang="en-US" altLang="zh-CN" dirty="0" smtClean="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对等</a:t>
            </a:r>
            <a:r>
              <a:rPr lang="zh-CN" altLang="en-US" dirty="0" smtClean="0">
                <a:latin typeface="宋体" panose="02010600030101010101" pitchFamily="2" charset="-122"/>
                <a:ea typeface="宋体" panose="02010600030101010101" pitchFamily="2" charset="-122"/>
              </a:rPr>
              <a:t>方彼此间间断性的连接</a:t>
            </a:r>
            <a:endParaRPr lang="en-US" altLang="zh-CN" dirty="0" smtClean="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对等</a:t>
            </a:r>
            <a:r>
              <a:rPr lang="zh-CN" altLang="en-US" dirty="0" smtClean="0">
                <a:latin typeface="宋体" panose="02010600030101010101" pitchFamily="2" charset="-122"/>
                <a:ea typeface="宋体" panose="02010600030101010101" pitchFamily="2" charset="-122"/>
              </a:rPr>
              <a:t>方的</a:t>
            </a:r>
            <a:r>
              <a:rPr lang="en-US" altLang="zh-CN" dirty="0" smtClean="0">
                <a:latin typeface="宋体" panose="02010600030101010101" pitchFamily="2" charset="-122"/>
                <a:ea typeface="宋体" panose="02010600030101010101" pitchFamily="2" charset="-122"/>
              </a:rPr>
              <a:t>IP</a:t>
            </a:r>
            <a:r>
              <a:rPr lang="zh-CN" altLang="en-US" dirty="0" smtClean="0">
                <a:latin typeface="宋体" panose="02010600030101010101" pitchFamily="2" charset="-122"/>
                <a:ea typeface="宋体" panose="02010600030101010101" pitchFamily="2" charset="-122"/>
              </a:rPr>
              <a:t>地址不固定</a:t>
            </a:r>
            <a:endParaRPr lang="en-US" altLang="zh-CN" dirty="0" smtClean="0">
              <a:latin typeface="宋体" panose="02010600030101010101" pitchFamily="2" charset="-122"/>
              <a:ea typeface="宋体" panose="02010600030101010101" pitchFamily="2" charset="-122"/>
            </a:endParaRPr>
          </a:p>
          <a:p>
            <a:pPr>
              <a:lnSpc>
                <a:spcPct val="120000"/>
              </a:lnSpc>
            </a:pPr>
            <a:r>
              <a:rPr lang="zh-CN" altLang="en-US" dirty="0" smtClean="0">
                <a:latin typeface="宋体" panose="02010600030101010101" pitchFamily="2" charset="-122"/>
                <a:ea typeface="宋体" panose="02010600030101010101" pitchFamily="2" charset="-122"/>
              </a:rPr>
              <a:t>管理复杂</a:t>
            </a:r>
            <a:endParaRPr lang="en-US" altLang="zh-CN" dirty="0" smtClean="0">
              <a:latin typeface="宋体" panose="02010600030101010101" pitchFamily="2" charset="-122"/>
              <a:ea typeface="宋体" panose="02010600030101010101" pitchFamily="2" charset="-122"/>
            </a:endParaRPr>
          </a:p>
        </p:txBody>
      </p:sp>
      <p:sp>
        <p:nvSpPr>
          <p:cNvPr id="382" name="Line 1034"/>
          <p:cNvSpPr>
            <a:spLocks noChangeShapeType="1"/>
          </p:cNvSpPr>
          <p:nvPr/>
        </p:nvSpPr>
        <p:spPr bwMode="auto">
          <a:xfrm flipH="1">
            <a:off x="6380560" y="1974149"/>
            <a:ext cx="577900" cy="1368841"/>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383" name="Line 1035"/>
          <p:cNvSpPr>
            <a:spLocks noChangeShapeType="1"/>
          </p:cNvSpPr>
          <p:nvPr/>
        </p:nvSpPr>
        <p:spPr bwMode="auto">
          <a:xfrm>
            <a:off x="5676611" y="2593274"/>
            <a:ext cx="400742" cy="2197849"/>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384" name="Line 1036"/>
          <p:cNvSpPr>
            <a:spLocks noChangeShapeType="1"/>
          </p:cNvSpPr>
          <p:nvPr/>
        </p:nvSpPr>
        <p:spPr bwMode="auto">
          <a:xfrm>
            <a:off x="6421040" y="3683508"/>
            <a:ext cx="927323" cy="2248109"/>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Tree>
    <p:extLst>
      <p:ext uri="{BB962C8B-B14F-4D97-AF65-F5344CB8AC3E}">
        <p14:creationId xmlns:p14="http://schemas.microsoft.com/office/powerpoint/2010/main" val="123408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up)">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250"/>
                                  </p:stCondLst>
                                  <p:childTnLst>
                                    <p:set>
                                      <p:cBhvr>
                                        <p:cTn id="35" dur="1" fill="hold">
                                          <p:stCondLst>
                                            <p:cond delay="0"/>
                                          </p:stCondLst>
                                        </p:cTn>
                                        <p:tgtEl>
                                          <p:spTgt spid="386"/>
                                        </p:tgtEl>
                                        <p:attrNameLst>
                                          <p:attrName>style.visibility</p:attrName>
                                        </p:attrNameLst>
                                      </p:cBhvr>
                                      <p:to>
                                        <p:strVal val="visible"/>
                                      </p:to>
                                    </p:set>
                                    <p:anim calcmode="lin" valueType="num">
                                      <p:cBhvr>
                                        <p:cTn id="36" dur="500" fill="hold"/>
                                        <p:tgtEl>
                                          <p:spTgt spid="386"/>
                                        </p:tgtEl>
                                        <p:attrNameLst>
                                          <p:attrName>ppt_w</p:attrName>
                                        </p:attrNameLst>
                                      </p:cBhvr>
                                      <p:tavLst>
                                        <p:tav tm="0">
                                          <p:val>
                                            <p:fltVal val="0"/>
                                          </p:val>
                                        </p:tav>
                                        <p:tav tm="100000">
                                          <p:val>
                                            <p:strVal val="#ppt_w"/>
                                          </p:val>
                                        </p:tav>
                                      </p:tavLst>
                                    </p:anim>
                                    <p:anim calcmode="lin" valueType="num">
                                      <p:cBhvr>
                                        <p:cTn id="37" dur="500" fill="hold"/>
                                        <p:tgtEl>
                                          <p:spTgt spid="386"/>
                                        </p:tgtEl>
                                        <p:attrNameLst>
                                          <p:attrName>ppt_h</p:attrName>
                                        </p:attrNameLst>
                                      </p:cBhvr>
                                      <p:tavLst>
                                        <p:tav tm="0">
                                          <p:val>
                                            <p:fltVal val="0"/>
                                          </p:val>
                                        </p:tav>
                                        <p:tav tm="100000">
                                          <p:val>
                                            <p:strVal val="#ppt_h"/>
                                          </p:val>
                                        </p:tav>
                                      </p:tavLst>
                                    </p:anim>
                                    <p:animEffect transition="in" filter="fade">
                                      <p:cBhvr>
                                        <p:cTn id="38" dur="500"/>
                                        <p:tgtEl>
                                          <p:spTgt spid="386"/>
                                        </p:tgtEl>
                                      </p:cBhvr>
                                    </p:animEffect>
                                  </p:childTnLst>
                                </p:cTn>
                              </p:par>
                            </p:childTnLst>
                          </p:cTn>
                        </p:par>
                        <p:par>
                          <p:cTn id="39" fill="hold">
                            <p:stCondLst>
                              <p:cond delay="750"/>
                            </p:stCondLst>
                            <p:childTnLst>
                              <p:par>
                                <p:cTn id="40" presetID="53" presetClass="entr" presetSubtype="16" fill="hold" grpId="0" nodeType="afterEffect">
                                  <p:stCondLst>
                                    <p:cond delay="250"/>
                                  </p:stCondLst>
                                  <p:childTnLst>
                                    <p:set>
                                      <p:cBhvr>
                                        <p:cTn id="41" dur="1" fill="hold">
                                          <p:stCondLst>
                                            <p:cond delay="0"/>
                                          </p:stCondLst>
                                        </p:cTn>
                                        <p:tgtEl>
                                          <p:spTgt spid="382"/>
                                        </p:tgtEl>
                                        <p:attrNameLst>
                                          <p:attrName>style.visibility</p:attrName>
                                        </p:attrNameLst>
                                      </p:cBhvr>
                                      <p:to>
                                        <p:strVal val="visible"/>
                                      </p:to>
                                    </p:set>
                                    <p:anim calcmode="lin" valueType="num">
                                      <p:cBhvr>
                                        <p:cTn id="42" dur="500" fill="hold"/>
                                        <p:tgtEl>
                                          <p:spTgt spid="382"/>
                                        </p:tgtEl>
                                        <p:attrNameLst>
                                          <p:attrName>ppt_w</p:attrName>
                                        </p:attrNameLst>
                                      </p:cBhvr>
                                      <p:tavLst>
                                        <p:tav tm="0">
                                          <p:val>
                                            <p:fltVal val="0"/>
                                          </p:val>
                                        </p:tav>
                                        <p:tav tm="100000">
                                          <p:val>
                                            <p:strVal val="#ppt_w"/>
                                          </p:val>
                                        </p:tav>
                                      </p:tavLst>
                                    </p:anim>
                                    <p:anim calcmode="lin" valueType="num">
                                      <p:cBhvr>
                                        <p:cTn id="43" dur="500" fill="hold"/>
                                        <p:tgtEl>
                                          <p:spTgt spid="382"/>
                                        </p:tgtEl>
                                        <p:attrNameLst>
                                          <p:attrName>ppt_h</p:attrName>
                                        </p:attrNameLst>
                                      </p:cBhvr>
                                      <p:tavLst>
                                        <p:tav tm="0">
                                          <p:val>
                                            <p:fltVal val="0"/>
                                          </p:val>
                                        </p:tav>
                                        <p:tav tm="100000">
                                          <p:val>
                                            <p:strVal val="#ppt_h"/>
                                          </p:val>
                                        </p:tav>
                                      </p:tavLst>
                                    </p:anim>
                                    <p:animEffect transition="in" filter="fade">
                                      <p:cBhvr>
                                        <p:cTn id="44" dur="500"/>
                                        <p:tgtEl>
                                          <p:spTgt spid="382"/>
                                        </p:tgtEl>
                                      </p:cBhvr>
                                    </p:animEffect>
                                  </p:childTnLst>
                                </p:cTn>
                              </p:par>
                            </p:childTnLst>
                          </p:cTn>
                        </p:par>
                        <p:par>
                          <p:cTn id="45" fill="hold">
                            <p:stCondLst>
                              <p:cond delay="1500"/>
                            </p:stCondLst>
                            <p:childTnLst>
                              <p:par>
                                <p:cTn id="46" presetID="53" presetClass="entr" presetSubtype="16" fill="hold" grpId="0" nodeType="afterEffect">
                                  <p:stCondLst>
                                    <p:cond delay="250"/>
                                  </p:stCondLst>
                                  <p:childTnLst>
                                    <p:set>
                                      <p:cBhvr>
                                        <p:cTn id="47" dur="1" fill="hold">
                                          <p:stCondLst>
                                            <p:cond delay="0"/>
                                          </p:stCondLst>
                                        </p:cTn>
                                        <p:tgtEl>
                                          <p:spTgt spid="383"/>
                                        </p:tgtEl>
                                        <p:attrNameLst>
                                          <p:attrName>style.visibility</p:attrName>
                                        </p:attrNameLst>
                                      </p:cBhvr>
                                      <p:to>
                                        <p:strVal val="visible"/>
                                      </p:to>
                                    </p:set>
                                    <p:anim calcmode="lin" valueType="num">
                                      <p:cBhvr>
                                        <p:cTn id="48" dur="500" fill="hold"/>
                                        <p:tgtEl>
                                          <p:spTgt spid="383"/>
                                        </p:tgtEl>
                                        <p:attrNameLst>
                                          <p:attrName>ppt_w</p:attrName>
                                        </p:attrNameLst>
                                      </p:cBhvr>
                                      <p:tavLst>
                                        <p:tav tm="0">
                                          <p:val>
                                            <p:fltVal val="0"/>
                                          </p:val>
                                        </p:tav>
                                        <p:tav tm="100000">
                                          <p:val>
                                            <p:strVal val="#ppt_w"/>
                                          </p:val>
                                        </p:tav>
                                      </p:tavLst>
                                    </p:anim>
                                    <p:anim calcmode="lin" valueType="num">
                                      <p:cBhvr>
                                        <p:cTn id="49" dur="500" fill="hold"/>
                                        <p:tgtEl>
                                          <p:spTgt spid="383"/>
                                        </p:tgtEl>
                                        <p:attrNameLst>
                                          <p:attrName>ppt_h</p:attrName>
                                        </p:attrNameLst>
                                      </p:cBhvr>
                                      <p:tavLst>
                                        <p:tav tm="0">
                                          <p:val>
                                            <p:fltVal val="0"/>
                                          </p:val>
                                        </p:tav>
                                        <p:tav tm="100000">
                                          <p:val>
                                            <p:strVal val="#ppt_h"/>
                                          </p:val>
                                        </p:tav>
                                      </p:tavLst>
                                    </p:anim>
                                    <p:animEffect transition="in" filter="fade">
                                      <p:cBhvr>
                                        <p:cTn id="50" dur="500"/>
                                        <p:tgtEl>
                                          <p:spTgt spid="383"/>
                                        </p:tgtEl>
                                      </p:cBhvr>
                                    </p:animEffect>
                                  </p:childTnLst>
                                </p:cTn>
                              </p:par>
                            </p:childTnLst>
                          </p:cTn>
                        </p:par>
                        <p:par>
                          <p:cTn id="51" fill="hold">
                            <p:stCondLst>
                              <p:cond delay="2250"/>
                            </p:stCondLst>
                            <p:childTnLst>
                              <p:par>
                                <p:cTn id="52" presetID="53" presetClass="entr" presetSubtype="16" fill="hold" grpId="0" nodeType="afterEffect">
                                  <p:stCondLst>
                                    <p:cond delay="250"/>
                                  </p:stCondLst>
                                  <p:childTnLst>
                                    <p:set>
                                      <p:cBhvr>
                                        <p:cTn id="53" dur="1" fill="hold">
                                          <p:stCondLst>
                                            <p:cond delay="0"/>
                                          </p:stCondLst>
                                        </p:cTn>
                                        <p:tgtEl>
                                          <p:spTgt spid="384"/>
                                        </p:tgtEl>
                                        <p:attrNameLst>
                                          <p:attrName>style.visibility</p:attrName>
                                        </p:attrNameLst>
                                      </p:cBhvr>
                                      <p:to>
                                        <p:strVal val="visible"/>
                                      </p:to>
                                    </p:set>
                                    <p:anim calcmode="lin" valueType="num">
                                      <p:cBhvr>
                                        <p:cTn id="54" dur="500" fill="hold"/>
                                        <p:tgtEl>
                                          <p:spTgt spid="384"/>
                                        </p:tgtEl>
                                        <p:attrNameLst>
                                          <p:attrName>ppt_w</p:attrName>
                                        </p:attrNameLst>
                                      </p:cBhvr>
                                      <p:tavLst>
                                        <p:tav tm="0">
                                          <p:val>
                                            <p:fltVal val="0"/>
                                          </p:val>
                                        </p:tav>
                                        <p:tav tm="100000">
                                          <p:val>
                                            <p:strVal val="#ppt_w"/>
                                          </p:val>
                                        </p:tav>
                                      </p:tavLst>
                                    </p:anim>
                                    <p:anim calcmode="lin" valueType="num">
                                      <p:cBhvr>
                                        <p:cTn id="55" dur="500" fill="hold"/>
                                        <p:tgtEl>
                                          <p:spTgt spid="384"/>
                                        </p:tgtEl>
                                        <p:attrNameLst>
                                          <p:attrName>ppt_h</p:attrName>
                                        </p:attrNameLst>
                                      </p:cBhvr>
                                      <p:tavLst>
                                        <p:tav tm="0">
                                          <p:val>
                                            <p:fltVal val="0"/>
                                          </p:val>
                                        </p:tav>
                                        <p:tav tm="100000">
                                          <p:val>
                                            <p:strVal val="#ppt_h"/>
                                          </p:val>
                                        </p:tav>
                                      </p:tavLst>
                                    </p:anim>
                                    <p:animEffect transition="in" filter="fade">
                                      <p:cBhvr>
                                        <p:cTn id="56" dur="5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 grpId="0" animBg="1"/>
      <p:bldP spid="383" grpId="0" animBg="1"/>
      <p:bldP spid="38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 Email</a:t>
            </a:r>
            <a:r>
              <a:rPr lang="zh-CN" altLang="en-US" dirty="0" smtClean="0"/>
              <a:t>电子邮件系统</a:t>
            </a:r>
            <a:endParaRPr lang="zh-CN" altLang="en-US" dirty="0"/>
          </a:p>
        </p:txBody>
      </p:sp>
      <p:sp>
        <p:nvSpPr>
          <p:cNvPr id="3" name="内容占位符 2"/>
          <p:cNvSpPr>
            <a:spLocks noGrp="1"/>
          </p:cNvSpPr>
          <p:nvPr>
            <p:ph idx="1"/>
          </p:nvPr>
        </p:nvSpPr>
        <p:spPr>
          <a:xfrm>
            <a:off x="330200" y="1952625"/>
            <a:ext cx="8483600" cy="4097980"/>
          </a:xfrm>
        </p:spPr>
        <p:txBody>
          <a:bodyPr/>
          <a:lstStyle/>
          <a:p>
            <a:r>
              <a:rPr lang="zh-CN" altLang="en-US" dirty="0">
                <a:latin typeface="Times New Roman" panose="02020603050405020304" pitchFamily="18" charset="0"/>
              </a:rPr>
              <a:t>发送邮件的协议：</a:t>
            </a:r>
            <a:r>
              <a:rPr lang="en-US" altLang="zh-CN" dirty="0">
                <a:latin typeface="Times New Roman" panose="02020603050405020304" pitchFamily="18" charset="0"/>
              </a:rPr>
              <a:t>SMTP</a:t>
            </a:r>
          </a:p>
          <a:p>
            <a:r>
              <a:rPr lang="zh-CN" altLang="en-US" dirty="0">
                <a:latin typeface="Times New Roman" panose="02020603050405020304" pitchFamily="18" charset="0"/>
              </a:rPr>
              <a:t>读取邮件的协议：</a:t>
            </a:r>
            <a:r>
              <a:rPr lang="en-US" altLang="zh-CN" dirty="0">
                <a:latin typeface="Times New Roman" panose="02020603050405020304" pitchFamily="18" charset="0"/>
              </a:rPr>
              <a:t>POP3 </a:t>
            </a:r>
            <a:r>
              <a:rPr lang="zh-CN" altLang="en-US" dirty="0">
                <a:latin typeface="Times New Roman" panose="02020603050405020304" pitchFamily="18" charset="0"/>
              </a:rPr>
              <a:t>和 </a:t>
            </a:r>
            <a:r>
              <a:rPr lang="en-US" altLang="zh-CN" dirty="0" smtClean="0">
                <a:latin typeface="Times New Roman" panose="02020603050405020304" pitchFamily="18" charset="0"/>
              </a:rPr>
              <a:t>IMAP</a:t>
            </a:r>
            <a:endParaRPr lang="en-US" altLang="zh-CN" dirty="0">
              <a:latin typeface="Times New Roman" panose="02020603050405020304" pitchFamily="18" charset="0"/>
            </a:endParaRPr>
          </a:p>
          <a:p>
            <a:r>
              <a:rPr lang="en-US" altLang="zh-CN" dirty="0">
                <a:latin typeface="Times New Roman" panose="02020603050405020304" pitchFamily="18" charset="0"/>
              </a:rPr>
              <a:t>RFC822</a:t>
            </a:r>
            <a:r>
              <a:rPr lang="zh-CN" altLang="en-US" dirty="0" smtClean="0">
                <a:latin typeface="Times New Roman" panose="02020603050405020304" pitchFamily="18" charset="0"/>
              </a:rPr>
              <a:t>消息格式</a:t>
            </a:r>
            <a:endParaRPr lang="en-US" altLang="zh-CN" dirty="0" smtClean="0">
              <a:latin typeface="Times New Roman" panose="02020603050405020304" pitchFamily="18" charset="0"/>
            </a:endParaRPr>
          </a:p>
          <a:p>
            <a:r>
              <a:rPr lang="en-US" altLang="zh-CN" dirty="0" smtClean="0">
                <a:latin typeface="Times New Roman" panose="02020603050405020304" pitchFamily="18" charset="0"/>
              </a:rPr>
              <a:t>MIME </a:t>
            </a:r>
            <a:r>
              <a:rPr lang="zh-CN" altLang="en-US" dirty="0">
                <a:latin typeface="Times New Roman" panose="02020603050405020304" pitchFamily="18" charset="0"/>
              </a:rPr>
              <a:t>在其邮件首部中说明了邮件的数据类型</a:t>
            </a:r>
            <a:r>
              <a:rPr lang="en-US" altLang="zh-CN" dirty="0">
                <a:latin typeface="Times New Roman" panose="02020603050405020304" pitchFamily="18" charset="0"/>
              </a:rPr>
              <a:t>(</a:t>
            </a:r>
            <a:r>
              <a:rPr lang="zh-CN" altLang="en-US" dirty="0">
                <a:latin typeface="Times New Roman" panose="02020603050405020304" pitchFamily="18" charset="0"/>
              </a:rPr>
              <a:t>如文本、声音、图像、视像等</a:t>
            </a:r>
            <a:r>
              <a:rPr lang="en-US" altLang="zh-CN" dirty="0">
                <a:latin typeface="Times New Roman" panose="02020603050405020304" pitchFamily="18" charset="0"/>
              </a:rPr>
              <a:t>)</a:t>
            </a:r>
            <a:r>
              <a:rPr lang="zh-CN" altLang="en-US" dirty="0">
                <a:latin typeface="Times New Roman" panose="02020603050405020304" pitchFamily="18" charset="0"/>
              </a:rPr>
              <a:t>，使用 </a:t>
            </a:r>
            <a:r>
              <a:rPr lang="en-US" altLang="zh-CN" dirty="0">
                <a:latin typeface="Times New Roman" panose="02020603050405020304" pitchFamily="18" charset="0"/>
              </a:rPr>
              <a:t>MIME </a:t>
            </a:r>
            <a:r>
              <a:rPr lang="zh-CN" altLang="en-US" dirty="0">
                <a:latin typeface="Times New Roman" panose="02020603050405020304" pitchFamily="18" charset="0"/>
              </a:rPr>
              <a:t>可在邮件中同时传送多种类型的数据。 </a:t>
            </a:r>
          </a:p>
        </p:txBody>
      </p:sp>
      <p:sp>
        <p:nvSpPr>
          <p:cNvPr id="4" name="矩形 3"/>
          <p:cNvSpPr/>
          <p:nvPr/>
        </p:nvSpPr>
        <p:spPr>
          <a:xfrm>
            <a:off x="408555" y="996414"/>
            <a:ext cx="4801619" cy="739302"/>
          </a:xfrm>
          <a:prstGeom prst="rect">
            <a:avLst/>
          </a:prstGeom>
          <a:solidFill>
            <a:srgbClr val="FFFF99"/>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tx1"/>
                </a:solidFill>
              </a:rPr>
              <a:t>电子邮件</a:t>
            </a:r>
            <a:r>
              <a:rPr lang="zh-CN" altLang="en-US" sz="3200" dirty="0">
                <a:solidFill>
                  <a:schemeClr val="tx1"/>
                </a:solidFill>
              </a:rPr>
              <a:t>系统</a:t>
            </a:r>
            <a:r>
              <a:rPr lang="zh-CN" altLang="en-US" sz="3200" dirty="0" smtClean="0">
                <a:solidFill>
                  <a:schemeClr val="tx1"/>
                </a:solidFill>
              </a:rPr>
              <a:t>的一些协议</a:t>
            </a:r>
            <a:endParaRPr lang="zh-CN" altLang="en-US" sz="3200" dirty="0">
              <a:solidFill>
                <a:schemeClr val="tx1"/>
              </a:solidFill>
            </a:endParaRPr>
          </a:p>
        </p:txBody>
      </p:sp>
    </p:spTree>
    <p:extLst>
      <p:ext uri="{BB962C8B-B14F-4D97-AF65-F5344CB8AC3E}">
        <p14:creationId xmlns:p14="http://schemas.microsoft.com/office/powerpoint/2010/main" val="126217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par>
                          <p:cTn id="13" fill="hold">
                            <p:stCondLst>
                              <p:cond delay="1000"/>
                            </p:stCondLst>
                            <p:childTnLst>
                              <p:par>
                                <p:cTn id="14" presetID="22" presetClass="entr" presetSubtype="1" fill="hold" nodeType="afterEffect">
                                  <p:stCondLst>
                                    <p:cond delay="50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up)">
                                      <p:cBhvr>
                                        <p:cTn id="16" dur="500"/>
                                        <p:tgtEl>
                                          <p:spTgt spid="3">
                                            <p:txEl>
                                              <p:pRg st="1" end="1"/>
                                            </p:txEl>
                                          </p:spTgt>
                                        </p:tgtEl>
                                      </p:cBhvr>
                                    </p:animEffect>
                                  </p:childTnLst>
                                </p:cTn>
                              </p:par>
                            </p:childTnLst>
                          </p:cTn>
                        </p:par>
                        <p:par>
                          <p:cTn id="17" fill="hold">
                            <p:stCondLst>
                              <p:cond delay="2000"/>
                            </p:stCondLst>
                            <p:childTnLst>
                              <p:par>
                                <p:cTn id="18" presetID="22" presetClass="entr" presetSubtype="1" fill="hold" nodeType="afterEffect">
                                  <p:stCondLst>
                                    <p:cond delay="50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up)">
                                      <p:cBhvr>
                                        <p:cTn id="20" dur="500"/>
                                        <p:tgtEl>
                                          <p:spTgt spid="3">
                                            <p:txEl>
                                              <p:pRg st="2" end="2"/>
                                            </p:txEl>
                                          </p:spTgt>
                                        </p:tgtEl>
                                      </p:cBhvr>
                                    </p:animEffect>
                                  </p:childTnLst>
                                </p:cTn>
                              </p:par>
                            </p:childTnLst>
                          </p:cTn>
                        </p:par>
                        <p:par>
                          <p:cTn id="21" fill="hold">
                            <p:stCondLst>
                              <p:cond delay="3000"/>
                            </p:stCondLst>
                            <p:childTnLst>
                              <p:par>
                                <p:cTn id="22" presetID="22" presetClass="entr" presetSubtype="1" fill="hold" nodeType="afterEffect">
                                  <p:stCondLst>
                                    <p:cond delay="50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up)">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30200" y="0"/>
            <a:ext cx="8483600" cy="731077"/>
          </a:xfrm>
          <a:prstGeom prst="rect">
            <a:avLst/>
          </a:prstGeom>
        </p:spPr>
        <p:txBody>
          <a:bodyP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altLang="zh-CN" dirty="0" smtClean="0">
                <a:ea typeface="+mn-ea"/>
              </a:rPr>
              <a:t>2.6 SMTP</a:t>
            </a:r>
            <a:r>
              <a:rPr lang="zh-CN" altLang="en-US" dirty="0" smtClean="0">
                <a:ea typeface="+mn-ea"/>
              </a:rPr>
              <a:t>简单邮件传输协议</a:t>
            </a:r>
            <a:endParaRPr lang="zh-CN" altLang="en-US" dirty="0">
              <a:ea typeface="+mn-ea"/>
            </a:endParaRPr>
          </a:p>
        </p:txBody>
      </p:sp>
      <p:sp>
        <p:nvSpPr>
          <p:cNvPr id="3" name="内容占位符 2"/>
          <p:cNvSpPr txBox="1">
            <a:spLocks/>
          </p:cNvSpPr>
          <p:nvPr/>
        </p:nvSpPr>
        <p:spPr>
          <a:xfrm>
            <a:off x="330200" y="866775"/>
            <a:ext cx="8483600" cy="5648325"/>
          </a:xfrm>
          <a:prstGeom prst="rect">
            <a:avLst/>
          </a:prstGeom>
        </p:spPr>
        <p:txBody>
          <a:bodyPr/>
          <a:lstStyle>
            <a:lvl1pPr marL="171450" indent="-171450" algn="l" defTabSz="685800" rtl="0" eaLnBrk="1" latinLnBrk="0" hangingPunct="1">
              <a:lnSpc>
                <a:spcPct val="90000"/>
              </a:lnSpc>
              <a:spcBef>
                <a:spcPts val="750"/>
              </a:spcBef>
              <a:buFont typeface="Wingdings" panose="05000000000000000000" pitchFamily="2" charset="2"/>
              <a:buChar char="Ø"/>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panose="05000000000000000000" pitchFamily="2" charset="2"/>
              <a:buChar char="ü"/>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Char char="•"/>
            </a:pPr>
            <a:r>
              <a:rPr lang="en-US" altLang="zh-CN" u="sng" dirty="0" smtClean="0">
                <a:latin typeface="Times New Roman" panose="02020603050405020304" pitchFamily="18" charset="0"/>
              </a:rPr>
              <a:t>SMTP</a:t>
            </a:r>
            <a:r>
              <a:rPr lang="zh-CN" altLang="en-US" dirty="0" smtClean="0">
                <a:latin typeface="Times New Roman" panose="02020603050405020304" pitchFamily="18" charset="0"/>
              </a:rPr>
              <a:t>使用</a:t>
            </a:r>
            <a:r>
              <a:rPr lang="zh-CN" altLang="en-US" dirty="0" smtClean="0">
                <a:solidFill>
                  <a:srgbClr val="FF0000"/>
                </a:solidFill>
                <a:latin typeface="Times New Roman" panose="02020603050405020304" pitchFamily="18" charset="0"/>
              </a:rPr>
              <a:t>客户服务器</a:t>
            </a:r>
            <a:r>
              <a:rPr lang="zh-CN" altLang="en-US" dirty="0" smtClean="0">
                <a:latin typeface="Times New Roman" panose="02020603050405020304" pitchFamily="18" charset="0"/>
              </a:rPr>
              <a:t>方式。</a:t>
            </a:r>
            <a:endParaRPr lang="en-US" altLang="zh-CN" dirty="0" smtClean="0">
              <a:latin typeface="Times New Roman" panose="02020603050405020304" pitchFamily="18" charset="0"/>
            </a:endParaRPr>
          </a:p>
          <a:p>
            <a:pPr>
              <a:buFont typeface="Arial" panose="020B0604020202020204" pitchFamily="34" charset="0"/>
              <a:buChar char="•"/>
            </a:pPr>
            <a:r>
              <a:rPr lang="zh-CN" altLang="en-US" dirty="0" smtClean="0">
                <a:latin typeface="Times New Roman" panose="02020603050405020304" pitchFamily="18" charset="0"/>
              </a:rPr>
              <a:t>客户</a:t>
            </a:r>
            <a:r>
              <a:rPr lang="zh-CN" altLang="en-US" dirty="0">
                <a:latin typeface="Times New Roman" panose="02020603050405020304" pitchFamily="18" charset="0"/>
              </a:rPr>
              <a:t>使用</a:t>
            </a:r>
            <a:r>
              <a:rPr lang="en-US" altLang="zh-CN" dirty="0">
                <a:solidFill>
                  <a:srgbClr val="FF0000"/>
                </a:solidFill>
                <a:latin typeface="Times New Roman" panose="02020603050405020304" pitchFamily="18" charset="0"/>
              </a:rPr>
              <a:t>TCP</a:t>
            </a:r>
            <a:r>
              <a:rPr lang="zh-CN" altLang="en-US" dirty="0">
                <a:solidFill>
                  <a:srgbClr val="FF0000"/>
                </a:solidFill>
                <a:latin typeface="Times New Roman" panose="02020603050405020304" pitchFamily="18" charset="0"/>
              </a:rPr>
              <a:t>来可靠传输</a:t>
            </a:r>
            <a:r>
              <a:rPr lang="zh-CN" altLang="en-US" dirty="0">
                <a:latin typeface="Times New Roman" panose="02020603050405020304" pitchFamily="18" charset="0"/>
              </a:rPr>
              <a:t>邮件报文到服务器端口号</a:t>
            </a:r>
            <a:r>
              <a:rPr lang="en-US" altLang="zh-CN" dirty="0">
                <a:solidFill>
                  <a:srgbClr val="FF0000"/>
                </a:solidFill>
                <a:latin typeface="Times New Roman" panose="02020603050405020304" pitchFamily="18" charset="0"/>
              </a:rPr>
              <a:t>25</a:t>
            </a:r>
            <a:r>
              <a:rPr lang="zh-CN" altLang="en-US" dirty="0">
                <a:latin typeface="Times New Roman" panose="02020603050405020304" pitchFamily="18" charset="0"/>
              </a:rPr>
              <a:t>。</a:t>
            </a:r>
          </a:p>
          <a:p>
            <a:pPr lvl="1">
              <a:lnSpc>
                <a:spcPct val="125000"/>
              </a:lnSpc>
            </a:pPr>
            <a:r>
              <a:rPr lang="zh-CN" altLang="en-US" dirty="0">
                <a:latin typeface="Times New Roman" panose="02020603050405020304" pitchFamily="18" charset="0"/>
              </a:rPr>
              <a:t>建立</a:t>
            </a:r>
            <a:r>
              <a:rPr lang="en-US" altLang="zh-CN" dirty="0">
                <a:latin typeface="Times New Roman" panose="02020603050405020304" pitchFamily="18" charset="0"/>
              </a:rPr>
              <a:t>TCP</a:t>
            </a:r>
            <a:r>
              <a:rPr lang="zh-CN" altLang="en-US" dirty="0" smtClean="0">
                <a:latin typeface="Times New Roman" panose="02020603050405020304" pitchFamily="18" charset="0"/>
              </a:rPr>
              <a:t>连接，客户</a:t>
            </a:r>
            <a:r>
              <a:rPr lang="en-US" altLang="zh-CN" dirty="0" smtClean="0">
                <a:latin typeface="Times New Roman" panose="02020603050405020304" pitchFamily="18" charset="0"/>
              </a:rPr>
              <a:t>-&gt;</a:t>
            </a:r>
            <a:r>
              <a:rPr lang="zh-CN" altLang="en-US" dirty="0" smtClean="0">
                <a:latin typeface="Times New Roman" panose="02020603050405020304" pitchFamily="18" charset="0"/>
              </a:rPr>
              <a:t>服务器</a:t>
            </a:r>
            <a:r>
              <a:rPr lang="en-US" altLang="zh-CN" dirty="0" smtClean="0">
                <a:latin typeface="Times New Roman" panose="02020603050405020304" pitchFamily="18" charset="0"/>
              </a:rPr>
              <a:t>25</a:t>
            </a:r>
            <a:r>
              <a:rPr lang="zh-CN" altLang="en-US" dirty="0" smtClean="0">
                <a:latin typeface="Times New Roman" panose="02020603050405020304" pitchFamily="18" charset="0"/>
              </a:rPr>
              <a:t>端口；</a:t>
            </a:r>
            <a:endParaRPr lang="zh-CN" altLang="en-US" dirty="0">
              <a:latin typeface="Times New Roman" panose="02020603050405020304" pitchFamily="18" charset="0"/>
            </a:endParaRPr>
          </a:p>
          <a:p>
            <a:pPr lvl="1">
              <a:lnSpc>
                <a:spcPct val="125000"/>
              </a:lnSpc>
            </a:pPr>
            <a:r>
              <a:rPr lang="zh-CN" altLang="en-US" dirty="0">
                <a:latin typeface="Times New Roman" panose="02020603050405020304" pitchFamily="18" charset="0"/>
              </a:rPr>
              <a:t>握手： 指明收发双方的邮件</a:t>
            </a:r>
            <a:r>
              <a:rPr lang="zh-CN" altLang="en-US" dirty="0" smtClean="0">
                <a:latin typeface="Times New Roman" panose="02020603050405020304" pitchFamily="18" charset="0"/>
              </a:rPr>
              <a:t>地址；</a:t>
            </a:r>
            <a:endParaRPr lang="en-US" altLang="zh-CN" dirty="0">
              <a:latin typeface="Times New Roman" panose="02020603050405020304" pitchFamily="18" charset="0"/>
            </a:endParaRPr>
          </a:p>
          <a:p>
            <a:pPr lvl="1">
              <a:lnSpc>
                <a:spcPct val="125000"/>
              </a:lnSpc>
            </a:pPr>
            <a:r>
              <a:rPr lang="zh-CN" altLang="en-US" dirty="0">
                <a:latin typeface="Times New Roman" panose="02020603050405020304" pitchFamily="18" charset="0"/>
              </a:rPr>
              <a:t>邮件报文的</a:t>
            </a:r>
            <a:r>
              <a:rPr lang="zh-CN" altLang="en-US" dirty="0" smtClean="0">
                <a:latin typeface="Times New Roman" panose="02020603050405020304" pitchFamily="18" charset="0"/>
              </a:rPr>
              <a:t>传送；</a:t>
            </a:r>
            <a:endParaRPr lang="zh-CN" altLang="en-US" dirty="0">
              <a:latin typeface="Times New Roman" panose="02020603050405020304" pitchFamily="18" charset="0"/>
            </a:endParaRPr>
          </a:p>
          <a:p>
            <a:pPr lvl="1">
              <a:lnSpc>
                <a:spcPct val="125000"/>
              </a:lnSpc>
            </a:pPr>
            <a:r>
              <a:rPr lang="zh-CN" altLang="en-US" dirty="0">
                <a:latin typeface="Times New Roman" panose="02020603050405020304" pitchFamily="18" charset="0"/>
              </a:rPr>
              <a:t>结束：</a:t>
            </a:r>
            <a:r>
              <a:rPr lang="zh-CN" altLang="en-US" dirty="0" smtClean="0">
                <a:latin typeface="Times New Roman" panose="02020603050405020304" pitchFamily="18" charset="0"/>
              </a:rPr>
              <a:t>关闭</a:t>
            </a:r>
            <a:r>
              <a:rPr lang="en-US" altLang="zh-CN" dirty="0">
                <a:latin typeface="Times New Roman" panose="02020603050405020304" pitchFamily="18" charset="0"/>
              </a:rPr>
              <a:t>TCP</a:t>
            </a:r>
            <a:r>
              <a:rPr lang="zh-CN" altLang="en-US" dirty="0" smtClean="0">
                <a:latin typeface="Times New Roman" panose="02020603050405020304" pitchFamily="18" charset="0"/>
              </a:rPr>
              <a:t>连接。</a:t>
            </a:r>
            <a:endParaRPr lang="en-US" altLang="zh-CN" dirty="0" smtClean="0">
              <a:latin typeface="Times New Roman" panose="02020603050405020304" pitchFamily="18" charset="0"/>
            </a:endParaRPr>
          </a:p>
          <a:p>
            <a:pPr>
              <a:buFont typeface="Arial" panose="020B0604020202020204" pitchFamily="34" charset="0"/>
              <a:buChar char="•"/>
            </a:pPr>
            <a:r>
              <a:rPr lang="en-US" altLang="zh-CN" dirty="0" smtClean="0">
                <a:latin typeface="Times New Roman" panose="02020603050405020304" pitchFamily="18" charset="0"/>
              </a:rPr>
              <a:t>SMTP</a:t>
            </a:r>
            <a:r>
              <a:rPr lang="zh-CN" altLang="en-US" dirty="0" smtClean="0">
                <a:latin typeface="Times New Roman" panose="02020603050405020304" pitchFamily="18" charset="0"/>
              </a:rPr>
              <a:t>使用</a:t>
            </a:r>
            <a:r>
              <a:rPr lang="zh-CN" altLang="en-US" dirty="0" smtClean="0">
                <a:solidFill>
                  <a:srgbClr val="FF0000"/>
                </a:solidFill>
                <a:latin typeface="Times New Roman" panose="02020603050405020304" pitchFamily="18" charset="0"/>
              </a:rPr>
              <a:t>持续</a:t>
            </a:r>
            <a:r>
              <a:rPr lang="zh-CN" altLang="en-US" dirty="0" smtClean="0">
                <a:latin typeface="Times New Roman" panose="02020603050405020304" pitchFamily="18" charset="0"/>
              </a:rPr>
              <a:t>连接。</a:t>
            </a:r>
            <a:endParaRPr lang="en-US" altLang="zh-CN" dirty="0" smtClean="0">
              <a:latin typeface="Times New Roman" panose="02020603050405020304" pitchFamily="18" charset="0"/>
            </a:endParaRPr>
          </a:p>
          <a:p>
            <a:pPr>
              <a:buFont typeface="Arial" panose="020B0604020202020204" pitchFamily="34" charset="0"/>
              <a:buChar char="•"/>
            </a:pPr>
            <a:r>
              <a:rPr lang="en-US" altLang="zh-CN" dirty="0" smtClean="0">
                <a:latin typeface="Times New Roman" panose="02020603050405020304" pitchFamily="18" charset="0"/>
              </a:rPr>
              <a:t>SMTP</a:t>
            </a:r>
            <a:r>
              <a:rPr lang="zh-CN" altLang="en-US" dirty="0" smtClean="0">
                <a:solidFill>
                  <a:srgbClr val="FF0000"/>
                </a:solidFill>
                <a:latin typeface="Times New Roman" panose="02020603050405020304" pitchFamily="18" charset="0"/>
              </a:rPr>
              <a:t>不使用中间邮件服务器</a:t>
            </a:r>
            <a:r>
              <a:rPr lang="zh-CN" altLang="en-US" dirty="0" smtClean="0">
                <a:latin typeface="Times New Roman" panose="02020603050405020304" pitchFamily="18" charset="0"/>
              </a:rPr>
              <a:t>发送邮件，即</a:t>
            </a:r>
            <a:r>
              <a:rPr lang="en-US" altLang="zh-CN" dirty="0">
                <a:latin typeface="Times New Roman" panose="02020603050405020304" pitchFamily="18" charset="0"/>
              </a:rPr>
              <a:t>TCP </a:t>
            </a:r>
            <a:r>
              <a:rPr lang="zh-CN" altLang="en-US" dirty="0">
                <a:latin typeface="Times New Roman" panose="02020603050405020304" pitchFamily="18" charset="0"/>
              </a:rPr>
              <a:t>连接是从发送方到接收方的</a:t>
            </a:r>
            <a:r>
              <a:rPr lang="zh-CN" altLang="en-US" dirty="0">
                <a:solidFill>
                  <a:srgbClr val="FF0000"/>
                </a:solidFill>
                <a:latin typeface="Times New Roman" panose="02020603050405020304" pitchFamily="18" charset="0"/>
              </a:rPr>
              <a:t>直接相连</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pPr>
              <a:buFont typeface="Arial" panose="020B0604020202020204" pitchFamily="34" charset="0"/>
              <a:buChar char="•"/>
            </a:pPr>
            <a:r>
              <a:rPr lang="en-US" altLang="zh-CN" dirty="0" smtClean="0">
                <a:latin typeface="Times New Roman" panose="02020603050405020304" pitchFamily="18" charset="0"/>
              </a:rPr>
              <a:t>SMTP</a:t>
            </a:r>
            <a:r>
              <a:rPr lang="zh-CN" altLang="en-US" dirty="0" smtClean="0">
                <a:latin typeface="Times New Roman" panose="02020603050405020304" pitchFamily="18" charset="0"/>
              </a:rPr>
              <a:t>采用“</a:t>
            </a:r>
            <a:r>
              <a:rPr lang="zh-CN" altLang="en-US" dirty="0" smtClean="0">
                <a:solidFill>
                  <a:srgbClr val="FF0000"/>
                </a:solidFill>
                <a:latin typeface="Times New Roman" panose="02020603050405020304" pitchFamily="18" charset="0"/>
              </a:rPr>
              <a:t>推</a:t>
            </a:r>
            <a:r>
              <a:rPr lang="zh-CN" altLang="en-US" dirty="0" smtClean="0">
                <a:latin typeface="Times New Roman" panose="02020603050405020304" pitchFamily="18" charset="0"/>
              </a:rPr>
              <a:t>”的方式发送邮件。</a:t>
            </a:r>
            <a:endParaRPr lang="zh-CN" altLang="en-US" dirty="0">
              <a:latin typeface="Times New Roman" panose="02020603050405020304" pitchFamily="18" charset="0"/>
            </a:endParaRPr>
          </a:p>
        </p:txBody>
      </p:sp>
      <p:sp>
        <p:nvSpPr>
          <p:cNvPr id="4" name="右大括号 3"/>
          <p:cNvSpPr/>
          <p:nvPr/>
        </p:nvSpPr>
        <p:spPr>
          <a:xfrm>
            <a:off x="6353176" y="3209924"/>
            <a:ext cx="342900" cy="67627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p:nvSpPr>
        <p:spPr>
          <a:xfrm>
            <a:off x="6819899" y="3309937"/>
            <a:ext cx="1419226" cy="523875"/>
          </a:xfrm>
          <a:prstGeom prst="rect">
            <a:avLst/>
          </a:prstGeom>
          <a:solidFill>
            <a:srgbClr val="FFFF99"/>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传输过程</a:t>
            </a:r>
            <a:endParaRPr lang="zh-CN" altLang="en-US" sz="2400" dirty="0">
              <a:solidFill>
                <a:schemeClr val="tx1"/>
              </a:solidFill>
            </a:endParaRPr>
          </a:p>
        </p:txBody>
      </p:sp>
    </p:spTree>
    <p:extLst>
      <p:ext uri="{BB962C8B-B14F-4D97-AF65-F5344CB8AC3E}">
        <p14:creationId xmlns:p14="http://schemas.microsoft.com/office/powerpoint/2010/main" val="206959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p:stCondLst>
                              <p:cond delay="5000"/>
                            </p:stCondLst>
                            <p:childTnLst>
                              <p:par>
                                <p:cTn id="25" presetID="53" presetClass="entr" presetSubtype="16"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par>
                          <p:cTn id="30" fill="hold">
                            <p:stCondLst>
                              <p:cond delay="5500"/>
                            </p:stCondLst>
                            <p:childTnLst>
                              <p:par>
                                <p:cTn id="31" presetID="53" presetClass="entr" presetSubtype="16"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par>
                          <p:cTn id="36" fill="hold">
                            <p:stCondLst>
                              <p:cond delay="6000"/>
                            </p:stCondLst>
                            <p:childTnLst>
                              <p:par>
                                <p:cTn id="37" presetID="22" presetClass="entr" presetSubtype="1" fill="hold"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up)">
                                      <p:cBhvr>
                                        <p:cTn id="39" dur="500"/>
                                        <p:tgtEl>
                                          <p:spTgt spid="3">
                                            <p:txEl>
                                              <p:pRg st="5" end="5"/>
                                            </p:txEl>
                                          </p:spTgt>
                                        </p:tgtEl>
                                      </p:cBhvr>
                                    </p:animEffect>
                                  </p:childTnLst>
                                </p:cTn>
                              </p:par>
                            </p:childTnLst>
                          </p:cTn>
                        </p:par>
                        <p:par>
                          <p:cTn id="40" fill="hold">
                            <p:stCondLst>
                              <p:cond delay="6500"/>
                            </p:stCondLst>
                            <p:childTnLst>
                              <p:par>
                                <p:cTn id="41" presetID="22" presetClass="entr" presetSubtype="1" fill="hold"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up)">
                                      <p:cBhvr>
                                        <p:cTn id="43" dur="500"/>
                                        <p:tgtEl>
                                          <p:spTgt spid="3">
                                            <p:txEl>
                                              <p:pRg st="6" end="6"/>
                                            </p:txEl>
                                          </p:spTgt>
                                        </p:tgtEl>
                                      </p:cBhvr>
                                    </p:animEffect>
                                  </p:childTnLst>
                                </p:cTn>
                              </p:par>
                            </p:childTnLst>
                          </p:cTn>
                        </p:par>
                        <p:par>
                          <p:cTn id="44" fill="hold">
                            <p:stCondLst>
                              <p:cond delay="7000"/>
                            </p:stCondLst>
                            <p:childTnLst>
                              <p:par>
                                <p:cTn id="45" presetID="22" presetClass="entr" presetSubtype="1" fill="hold" nodeType="afterEffect">
                                  <p:stCondLst>
                                    <p:cond delay="50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up)">
                                      <p:cBhvr>
                                        <p:cTn id="47" dur="500"/>
                                        <p:tgtEl>
                                          <p:spTgt spid="3">
                                            <p:txEl>
                                              <p:pRg st="7" end="7"/>
                                            </p:txEl>
                                          </p:spTgt>
                                        </p:tgtEl>
                                      </p:cBhvr>
                                    </p:animEffect>
                                  </p:childTnLst>
                                </p:cTn>
                              </p:par>
                            </p:childTnLst>
                          </p:cTn>
                        </p:par>
                        <p:par>
                          <p:cTn id="48" fill="hold">
                            <p:stCondLst>
                              <p:cond delay="8000"/>
                            </p:stCondLst>
                            <p:childTnLst>
                              <p:par>
                                <p:cTn id="49" presetID="22" presetClass="entr" presetSubtype="1" fill="hold" nodeType="afterEffect">
                                  <p:stCondLst>
                                    <p:cond delay="50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wipe(up)">
                                      <p:cBhvr>
                                        <p:cTn id="5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6"/>
          <p:cNvSpPr>
            <a:spLocks noGrp="1"/>
          </p:cNvSpPr>
          <p:nvPr>
            <p:ph type="sldNum" sz="quarter" idx="12"/>
          </p:nvPr>
        </p:nvSpPr>
        <p:spPr/>
        <p:txBody>
          <a:bodyPr/>
          <a:lstStyle/>
          <a:p>
            <a:fld id="{D50D0580-557C-4E9D-8886-467FAD63CC50}" type="slidenum">
              <a:rPr lang="zh-CN" altLang="en-US"/>
              <a:pPr/>
              <a:t>62</a:t>
            </a:fld>
            <a:endParaRPr lang="en-US" altLang="zh-CN" dirty="0"/>
          </a:p>
        </p:txBody>
      </p:sp>
      <p:sp>
        <p:nvSpPr>
          <p:cNvPr id="63490" name="Rectangle 2"/>
          <p:cNvSpPr>
            <a:spLocks noGrp="1" noChangeArrowheads="1"/>
          </p:cNvSpPr>
          <p:nvPr>
            <p:ph type="title"/>
          </p:nvPr>
        </p:nvSpPr>
        <p:spPr/>
        <p:txBody>
          <a:bodyPr>
            <a:normAutofit/>
          </a:bodyPr>
          <a:lstStyle/>
          <a:p>
            <a:r>
              <a:rPr lang="en-US" altLang="zh-CN" dirty="0" smtClean="0">
                <a:latin typeface="Times New Roman" panose="02020603050405020304" pitchFamily="18" charset="0"/>
                <a:ea typeface="+mn-ea"/>
              </a:rPr>
              <a:t>2.6 </a:t>
            </a:r>
            <a:r>
              <a:rPr lang="zh-CN" altLang="en-US" dirty="0" smtClean="0">
                <a:latin typeface="Times New Roman" panose="02020603050405020304" pitchFamily="18" charset="0"/>
                <a:ea typeface="+mn-ea"/>
              </a:rPr>
              <a:t>电子邮件</a:t>
            </a:r>
            <a:r>
              <a:rPr lang="zh-CN" altLang="en-US" dirty="0">
                <a:latin typeface="Times New Roman" panose="02020603050405020304" pitchFamily="18" charset="0"/>
                <a:ea typeface="+mn-ea"/>
              </a:rPr>
              <a:t>报文格式</a:t>
            </a:r>
            <a:endParaRPr lang="en-US" altLang="zh-CN" sz="4400" dirty="0">
              <a:latin typeface="Times New Roman" panose="02020603050405020304" pitchFamily="18" charset="0"/>
              <a:ea typeface="+mn-ea"/>
            </a:endParaRPr>
          </a:p>
        </p:txBody>
      </p:sp>
      <p:sp>
        <p:nvSpPr>
          <p:cNvPr id="63491" name="Rectangle 3"/>
          <p:cNvSpPr>
            <a:spLocks noGrp="1" noChangeArrowheads="1"/>
          </p:cNvSpPr>
          <p:nvPr>
            <p:ph type="body" sz="half" idx="1"/>
          </p:nvPr>
        </p:nvSpPr>
        <p:spPr>
          <a:xfrm>
            <a:off x="292099" y="933450"/>
            <a:ext cx="4482229" cy="3362325"/>
          </a:xfrm>
        </p:spPr>
        <p:txBody>
          <a:bodyPr>
            <a:normAutofit lnSpcReduction="10000"/>
          </a:bodyPr>
          <a:lstStyle/>
          <a:p>
            <a:pPr>
              <a:buFont typeface="Arial" panose="020B0604020202020204" pitchFamily="34" charset="0"/>
              <a:buChar char="•"/>
            </a:pPr>
            <a:r>
              <a:rPr lang="zh-CN" altLang="en-US" dirty="0" smtClean="0">
                <a:latin typeface="Times New Roman" panose="02020603050405020304" pitchFamily="18" charset="0"/>
              </a:rPr>
              <a:t>首部</a:t>
            </a:r>
            <a:r>
              <a:rPr lang="zh-CN" altLang="en-US" dirty="0">
                <a:latin typeface="Times New Roman" panose="02020603050405020304" pitchFamily="18" charset="0"/>
              </a:rPr>
              <a:t>行（收发人、主题）</a:t>
            </a:r>
            <a:endParaRPr lang="en-US" altLang="zh-CN" dirty="0">
              <a:latin typeface="Times New Roman" panose="02020603050405020304" pitchFamily="18" charset="0"/>
            </a:endParaRPr>
          </a:p>
          <a:p>
            <a:pPr lvl="1"/>
            <a:r>
              <a:rPr lang="en-US" altLang="zh-CN" sz="2800" dirty="0">
                <a:latin typeface="Times New Roman" panose="02020603050405020304" pitchFamily="18" charset="0"/>
              </a:rPr>
              <a:t>From:</a:t>
            </a:r>
          </a:p>
          <a:p>
            <a:pPr lvl="1"/>
            <a:r>
              <a:rPr lang="en-US" altLang="zh-CN" sz="2800" dirty="0" smtClean="0">
                <a:latin typeface="Times New Roman" panose="02020603050405020304" pitchFamily="18" charset="0"/>
              </a:rPr>
              <a:t>To:</a:t>
            </a:r>
          </a:p>
          <a:p>
            <a:pPr lvl="1"/>
            <a:r>
              <a:rPr lang="en-US" altLang="zh-CN" sz="2800" dirty="0" smtClean="0">
                <a:latin typeface="Times New Roman" panose="02020603050405020304" pitchFamily="18" charset="0"/>
              </a:rPr>
              <a:t>Cc</a:t>
            </a:r>
            <a:r>
              <a:rPr lang="zh-CN" altLang="en-US" sz="2800" dirty="0" smtClean="0">
                <a:latin typeface="Times New Roman" panose="02020603050405020304" pitchFamily="18" charset="0"/>
              </a:rPr>
              <a:t>：</a:t>
            </a:r>
            <a:endParaRPr lang="en-US" altLang="zh-CN" sz="2800" dirty="0">
              <a:latin typeface="Times New Roman" panose="02020603050405020304" pitchFamily="18" charset="0"/>
            </a:endParaRPr>
          </a:p>
          <a:p>
            <a:pPr lvl="1"/>
            <a:r>
              <a:rPr lang="en-US" altLang="zh-CN" sz="2800" dirty="0" smtClean="0">
                <a:latin typeface="Times New Roman" panose="02020603050405020304" pitchFamily="18" charset="0"/>
              </a:rPr>
              <a:t>Subject</a:t>
            </a:r>
            <a:r>
              <a:rPr lang="en-US" altLang="zh-CN" sz="2800" dirty="0">
                <a:latin typeface="Times New Roman" panose="02020603050405020304" pitchFamily="18" charset="0"/>
              </a:rPr>
              <a:t>:</a:t>
            </a:r>
          </a:p>
          <a:p>
            <a:pPr>
              <a:buFont typeface="Arial" panose="020B0604020202020204" pitchFamily="34" charset="0"/>
              <a:buChar char="•"/>
            </a:pPr>
            <a:r>
              <a:rPr lang="zh-CN" altLang="en-US" dirty="0">
                <a:latin typeface="Times New Roman" panose="02020603050405020304" pitchFamily="18" charset="0"/>
              </a:rPr>
              <a:t>主体</a:t>
            </a:r>
          </a:p>
          <a:p>
            <a:pPr lvl="1"/>
            <a:r>
              <a:rPr lang="en-US" altLang="zh-CN" sz="2800" dirty="0">
                <a:latin typeface="Times New Roman" panose="02020603050405020304" pitchFamily="18" charset="0"/>
              </a:rPr>
              <a:t>“</a:t>
            </a:r>
            <a:r>
              <a:rPr lang="zh-CN" altLang="en-US" sz="2800" dirty="0">
                <a:latin typeface="Times New Roman" panose="02020603050405020304" pitchFamily="18" charset="0"/>
              </a:rPr>
              <a:t>报文</a:t>
            </a:r>
            <a:r>
              <a:rPr lang="en-US" altLang="zh-CN" sz="2800" dirty="0">
                <a:latin typeface="Times New Roman" panose="02020603050405020304" pitchFamily="18" charset="0"/>
              </a:rPr>
              <a:t>”, </a:t>
            </a:r>
            <a:r>
              <a:rPr lang="zh-CN" altLang="en-US" sz="2800" dirty="0">
                <a:latin typeface="Times New Roman" panose="02020603050405020304" pitchFamily="18" charset="0"/>
              </a:rPr>
              <a:t>均为</a:t>
            </a:r>
            <a:r>
              <a:rPr lang="en-US" altLang="zh-CN" sz="2800" dirty="0">
                <a:latin typeface="Times New Roman" panose="02020603050405020304" pitchFamily="18" charset="0"/>
              </a:rPr>
              <a:t>ASCII </a:t>
            </a:r>
            <a:r>
              <a:rPr lang="zh-CN" altLang="en-US" sz="2800" dirty="0" smtClean="0">
                <a:latin typeface="Times New Roman" panose="02020603050405020304" pitchFamily="18" charset="0"/>
              </a:rPr>
              <a:t>字符。</a:t>
            </a:r>
            <a:endParaRPr lang="zh-CN" altLang="en-US" sz="2800" dirty="0">
              <a:latin typeface="Times New Roman" panose="02020603050405020304" pitchFamily="18" charset="0"/>
            </a:endParaRPr>
          </a:p>
        </p:txBody>
      </p:sp>
      <p:sp>
        <p:nvSpPr>
          <p:cNvPr id="63493" name="Rectangle 5"/>
          <p:cNvSpPr>
            <a:spLocks noChangeArrowheads="1"/>
          </p:cNvSpPr>
          <p:nvPr/>
        </p:nvSpPr>
        <p:spPr bwMode="auto">
          <a:xfrm>
            <a:off x="5102225" y="1228726"/>
            <a:ext cx="2970928" cy="542924"/>
          </a:xfrm>
          <a:prstGeom prst="rect">
            <a:avLst/>
          </a:prstGeom>
          <a:solidFill>
            <a:srgbClr val="FFFF99"/>
          </a:solidFill>
          <a:ln w="9525">
            <a:solidFill>
              <a:schemeClr val="tx1"/>
            </a:solidFill>
            <a:miter lim="800000"/>
            <a:headEnd/>
            <a:tailEnd/>
          </a:ln>
          <a:effectLst/>
        </p:spPr>
        <p:txBody>
          <a:bodyPr wrap="none" anchor="ctr"/>
          <a:lstStyle/>
          <a:p>
            <a:pPr algn="ctr">
              <a:spcBef>
                <a:spcPct val="0"/>
              </a:spcBef>
            </a:pPr>
            <a:r>
              <a:rPr lang="zh-CN" altLang="en-US" sz="2800" dirty="0" smtClean="0">
                <a:ea typeface="宋体" panose="02010600030101010101" pitchFamily="2" charset="-122"/>
              </a:rPr>
              <a:t>首部</a:t>
            </a:r>
            <a:endParaRPr lang="zh-CN" altLang="en-US" sz="2800" dirty="0">
              <a:ea typeface="宋体" panose="02010600030101010101" pitchFamily="2" charset="-122"/>
            </a:endParaRPr>
          </a:p>
        </p:txBody>
      </p:sp>
      <p:sp>
        <p:nvSpPr>
          <p:cNvPr id="63495" name="Rectangle 7"/>
          <p:cNvSpPr>
            <a:spLocks noChangeArrowheads="1"/>
          </p:cNvSpPr>
          <p:nvPr/>
        </p:nvSpPr>
        <p:spPr bwMode="auto">
          <a:xfrm>
            <a:off x="5102225" y="2066924"/>
            <a:ext cx="2970928" cy="2047876"/>
          </a:xfrm>
          <a:prstGeom prst="rect">
            <a:avLst/>
          </a:prstGeom>
          <a:solidFill>
            <a:srgbClr val="CCECFF"/>
          </a:solidFill>
          <a:ln w="9525">
            <a:solidFill>
              <a:schemeClr val="tx1"/>
            </a:solidFill>
            <a:miter lim="800000"/>
            <a:headEnd/>
            <a:tailEnd/>
          </a:ln>
          <a:effectLst/>
        </p:spPr>
        <p:txBody>
          <a:bodyPr wrap="none" anchor="ctr"/>
          <a:lstStyle/>
          <a:p>
            <a:pPr algn="ctr">
              <a:spcBef>
                <a:spcPct val="0"/>
              </a:spcBef>
              <a:buClrTx/>
              <a:buSzTx/>
              <a:buFontTx/>
              <a:buNone/>
            </a:pPr>
            <a:r>
              <a:rPr lang="zh-CN" altLang="en-US" sz="2800" dirty="0">
                <a:ea typeface="宋体" panose="02010600030101010101" pitchFamily="2" charset="-122"/>
              </a:rPr>
              <a:t>主体</a:t>
            </a:r>
          </a:p>
        </p:txBody>
      </p:sp>
      <p:sp>
        <p:nvSpPr>
          <p:cNvPr id="63497" name="Rectangle 9"/>
          <p:cNvSpPr>
            <a:spLocks noChangeArrowheads="1"/>
          </p:cNvSpPr>
          <p:nvPr/>
        </p:nvSpPr>
        <p:spPr bwMode="auto">
          <a:xfrm>
            <a:off x="4899025" y="1028700"/>
            <a:ext cx="3397250" cy="33051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8" name="Line 10"/>
          <p:cNvSpPr>
            <a:spLocks noChangeShapeType="1"/>
          </p:cNvSpPr>
          <p:nvPr/>
        </p:nvSpPr>
        <p:spPr bwMode="auto">
          <a:xfrm>
            <a:off x="1981199" y="1362075"/>
            <a:ext cx="3121025" cy="219075"/>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9" name="Line 11"/>
          <p:cNvSpPr>
            <a:spLocks noChangeShapeType="1"/>
          </p:cNvSpPr>
          <p:nvPr/>
        </p:nvSpPr>
        <p:spPr bwMode="auto">
          <a:xfrm flipV="1">
            <a:off x="1562099" y="2990848"/>
            <a:ext cx="3540125" cy="282635"/>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2" name="Line 14"/>
          <p:cNvSpPr>
            <a:spLocks noChangeShapeType="1"/>
          </p:cNvSpPr>
          <p:nvPr/>
        </p:nvSpPr>
        <p:spPr bwMode="auto">
          <a:xfrm flipH="1">
            <a:off x="7375524" y="1854260"/>
            <a:ext cx="1060449" cy="60265"/>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7"/>
          <p:cNvSpPr txBox="1">
            <a:spLocks noChangeArrowheads="1"/>
          </p:cNvSpPr>
          <p:nvPr/>
        </p:nvSpPr>
        <p:spPr>
          <a:xfrm>
            <a:off x="292099" y="4300286"/>
            <a:ext cx="8521701" cy="2557714"/>
          </a:xfrm>
          <a:prstGeom prst="rect">
            <a:avLst/>
          </a:prstGeom>
        </p:spPr>
        <p:txBody>
          <a:bodyPr vert="horz" lIns="91440" tIns="45720" rIns="91440" bIns="45720" rtlCol="0">
            <a:normAutofit fontScale="92500" lnSpcReduction="20000"/>
          </a:bodyPr>
          <a:lstStyle>
            <a:lvl1pPr marL="171450" indent="-171450" algn="l" defTabSz="685800" rtl="0" eaLnBrk="1" latinLnBrk="0" hangingPunct="1">
              <a:lnSpc>
                <a:spcPct val="90000"/>
              </a:lnSpc>
              <a:spcBef>
                <a:spcPts val="750"/>
              </a:spcBef>
              <a:buFont typeface="Wingdings" panose="05000000000000000000" pitchFamily="2" charset="2"/>
              <a:buChar char="Ø"/>
              <a:defRPr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panose="05000000000000000000" pitchFamily="2" charset="2"/>
              <a:buChar char="ü"/>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5000"/>
              </a:lnSpc>
            </a:pPr>
            <a:r>
              <a:rPr lang="zh-CN" altLang="en-US" dirty="0" smtClean="0">
                <a:latin typeface="Times New Roman" panose="02020603050405020304" pitchFamily="18" charset="0"/>
              </a:rPr>
              <a:t> </a:t>
            </a:r>
            <a:r>
              <a:rPr lang="en-US" altLang="zh-CN" dirty="0" smtClean="0">
                <a:latin typeface="Times New Roman" panose="02020603050405020304" pitchFamily="18" charset="0"/>
              </a:rPr>
              <a:t>RFC822</a:t>
            </a:r>
            <a:r>
              <a:rPr lang="zh-CN" altLang="en-US" dirty="0" smtClean="0">
                <a:latin typeface="Times New Roman" panose="02020603050405020304" pitchFamily="18" charset="0"/>
              </a:rPr>
              <a:t>：首部、空行、主体。</a:t>
            </a:r>
          </a:p>
          <a:p>
            <a:pPr>
              <a:lnSpc>
                <a:spcPct val="115000"/>
              </a:lnSpc>
            </a:pPr>
            <a:r>
              <a:rPr lang="en-US" altLang="zh-CN" dirty="0" smtClean="0">
                <a:latin typeface="Times New Roman" panose="02020603050405020304" pitchFamily="18" charset="0"/>
              </a:rPr>
              <a:t> MIME</a:t>
            </a:r>
            <a:r>
              <a:rPr lang="zh-CN" altLang="en-US" dirty="0" smtClean="0">
                <a:latin typeface="Times New Roman" panose="02020603050405020304" pitchFamily="18" charset="0"/>
              </a:rPr>
              <a:t>：</a:t>
            </a:r>
            <a:r>
              <a:rPr lang="en-US" altLang="zh-CN" dirty="0"/>
              <a:t> </a:t>
            </a:r>
            <a:r>
              <a:rPr lang="en-US" altLang="zh-CN" dirty="0">
                <a:latin typeface="Times New Roman" panose="02020603050405020304" pitchFamily="18" charset="0"/>
              </a:rPr>
              <a:t>MIME(Multipurpose Internet Mail Extensions)</a:t>
            </a:r>
            <a:r>
              <a:rPr lang="zh-CN" altLang="en-US" dirty="0">
                <a:latin typeface="Times New Roman" panose="02020603050405020304" pitchFamily="18" charset="0"/>
              </a:rPr>
              <a:t>多用途互联网邮件</a:t>
            </a:r>
            <a:r>
              <a:rPr lang="zh-CN" altLang="en-US" dirty="0" smtClean="0">
                <a:latin typeface="Times New Roman" panose="02020603050405020304" pitchFamily="18" charset="0"/>
              </a:rPr>
              <a:t>扩展</a:t>
            </a:r>
            <a:r>
              <a:rPr lang="zh-CN" altLang="en-US" dirty="0">
                <a:latin typeface="Times New Roman" panose="02020603050405020304" pitchFamily="18" charset="0"/>
              </a:rPr>
              <a:t>协议</a:t>
            </a:r>
            <a:r>
              <a:rPr lang="zh-CN" altLang="en-US" dirty="0" smtClean="0">
                <a:latin typeface="Times New Roman" panose="02020603050405020304" pitchFamily="18" charset="0"/>
              </a:rPr>
              <a:t>用于非</a:t>
            </a:r>
            <a:r>
              <a:rPr lang="en-US" altLang="zh-CN" dirty="0" smtClean="0">
                <a:latin typeface="Times New Roman" panose="02020603050405020304" pitchFamily="18" charset="0"/>
              </a:rPr>
              <a:t>ASCII</a:t>
            </a:r>
            <a:r>
              <a:rPr lang="zh-CN" altLang="en-US" dirty="0" smtClean="0">
                <a:latin typeface="Times New Roman" panose="02020603050405020304" pitchFamily="18" charset="0"/>
              </a:rPr>
              <a:t>数据传输，将非</a:t>
            </a:r>
            <a:r>
              <a:rPr lang="en-US" altLang="zh-CN" dirty="0" smtClean="0">
                <a:latin typeface="Times New Roman" panose="02020603050405020304" pitchFamily="18" charset="0"/>
              </a:rPr>
              <a:t>ASCII</a:t>
            </a:r>
            <a:r>
              <a:rPr lang="zh-CN" altLang="en-US" dirty="0" smtClean="0">
                <a:latin typeface="Times New Roman" panose="02020603050405020304" pitchFamily="18" charset="0"/>
              </a:rPr>
              <a:t>数据编码后传输，接收方再解码还原。</a:t>
            </a:r>
          </a:p>
          <a:p>
            <a:pPr lvl="1">
              <a:lnSpc>
                <a:spcPct val="115000"/>
              </a:lnSpc>
              <a:buFont typeface="Arial" panose="020B0604020202020204" pitchFamily="34" charset="0"/>
              <a:buChar char="•"/>
            </a:pPr>
            <a:r>
              <a:rPr lang="zh-CN" altLang="en-US" dirty="0" smtClean="0">
                <a:latin typeface="Times New Roman" panose="02020603050405020304" pitchFamily="18" charset="0"/>
              </a:rPr>
              <a:t>增加新的</a:t>
            </a:r>
            <a:r>
              <a:rPr lang="en-US" altLang="zh-CN" dirty="0" smtClean="0">
                <a:latin typeface="Times New Roman" panose="02020603050405020304" pitchFamily="18" charset="0"/>
              </a:rPr>
              <a:t>MIME</a:t>
            </a:r>
            <a:r>
              <a:rPr lang="zh-CN" altLang="en-US" dirty="0" smtClean="0">
                <a:latin typeface="Times New Roman" panose="02020603050405020304" pitchFamily="18" charset="0"/>
              </a:rPr>
              <a:t>邮件首部。</a:t>
            </a:r>
          </a:p>
          <a:p>
            <a:pPr lvl="1">
              <a:lnSpc>
                <a:spcPct val="115000"/>
              </a:lnSpc>
              <a:buFont typeface="Arial" panose="020B0604020202020204" pitchFamily="34" charset="0"/>
              <a:buChar char="•"/>
            </a:pPr>
            <a:r>
              <a:rPr lang="zh-CN" altLang="en-US" dirty="0" smtClean="0">
                <a:latin typeface="Times New Roman" panose="02020603050405020304" pitchFamily="18" charset="0"/>
              </a:rPr>
              <a:t>采用某种编码。</a:t>
            </a:r>
          </a:p>
          <a:p>
            <a:pPr>
              <a:lnSpc>
                <a:spcPct val="115000"/>
              </a:lnSpc>
              <a:buFont typeface="Wingdings" panose="05000000000000000000" pitchFamily="2" charset="2"/>
              <a:buChar char="ü"/>
            </a:pPr>
            <a:endParaRPr lang="en-US" altLang="zh-CN" sz="2400" b="1" dirty="0">
              <a:ea typeface="华文中宋" panose="02010600040101010101" pitchFamily="2" charset="-122"/>
            </a:endParaRPr>
          </a:p>
        </p:txBody>
      </p:sp>
      <p:sp>
        <p:nvSpPr>
          <p:cNvPr id="2" name="矩形 1"/>
          <p:cNvSpPr/>
          <p:nvPr/>
        </p:nvSpPr>
        <p:spPr>
          <a:xfrm>
            <a:off x="8400990" y="1682234"/>
            <a:ext cx="800219" cy="461665"/>
          </a:xfrm>
          <a:prstGeom prst="rect">
            <a:avLst/>
          </a:prstGeom>
        </p:spPr>
        <p:txBody>
          <a:bodyPr wrap="none">
            <a:spAutoFit/>
          </a:bodyPr>
          <a:lstStyle/>
          <a:p>
            <a:pPr algn="ctr">
              <a:spcBef>
                <a:spcPct val="0"/>
              </a:spcBef>
            </a:pPr>
            <a:r>
              <a:rPr lang="zh-CN" altLang="en-US" sz="2400" dirty="0">
                <a:solidFill>
                  <a:srgbClr val="FF0000"/>
                </a:solidFill>
              </a:rPr>
              <a:t>空行</a:t>
            </a:r>
          </a:p>
        </p:txBody>
      </p:sp>
    </p:spTree>
    <p:extLst>
      <p:ext uri="{BB962C8B-B14F-4D97-AF65-F5344CB8AC3E}">
        <p14:creationId xmlns:p14="http://schemas.microsoft.com/office/powerpoint/2010/main" val="295920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250"/>
                                  </p:stCondLst>
                                  <p:childTnLst>
                                    <p:set>
                                      <p:cBhvr>
                                        <p:cTn id="6" dur="1" fill="hold">
                                          <p:stCondLst>
                                            <p:cond delay="0"/>
                                          </p:stCondLst>
                                        </p:cTn>
                                        <p:tgtEl>
                                          <p:spTgt spid="63497"/>
                                        </p:tgtEl>
                                        <p:attrNameLst>
                                          <p:attrName>style.visibility</p:attrName>
                                        </p:attrNameLst>
                                      </p:cBhvr>
                                      <p:to>
                                        <p:strVal val="visible"/>
                                      </p:to>
                                    </p:set>
                                    <p:anim calcmode="lin" valueType="num">
                                      <p:cBhvr>
                                        <p:cTn id="7" dur="500" fill="hold"/>
                                        <p:tgtEl>
                                          <p:spTgt spid="63497"/>
                                        </p:tgtEl>
                                        <p:attrNameLst>
                                          <p:attrName>ppt_w</p:attrName>
                                        </p:attrNameLst>
                                      </p:cBhvr>
                                      <p:tavLst>
                                        <p:tav tm="0">
                                          <p:val>
                                            <p:fltVal val="0"/>
                                          </p:val>
                                        </p:tav>
                                        <p:tav tm="100000">
                                          <p:val>
                                            <p:strVal val="#ppt_w"/>
                                          </p:val>
                                        </p:tav>
                                      </p:tavLst>
                                    </p:anim>
                                    <p:anim calcmode="lin" valueType="num">
                                      <p:cBhvr>
                                        <p:cTn id="8" dur="500" fill="hold"/>
                                        <p:tgtEl>
                                          <p:spTgt spid="63497"/>
                                        </p:tgtEl>
                                        <p:attrNameLst>
                                          <p:attrName>ppt_h</p:attrName>
                                        </p:attrNameLst>
                                      </p:cBhvr>
                                      <p:tavLst>
                                        <p:tav tm="0">
                                          <p:val>
                                            <p:fltVal val="0"/>
                                          </p:val>
                                        </p:tav>
                                        <p:tav tm="100000">
                                          <p:val>
                                            <p:strVal val="#ppt_h"/>
                                          </p:val>
                                        </p:tav>
                                      </p:tavLst>
                                    </p:anim>
                                    <p:animEffect transition="in" filter="fade">
                                      <p:cBhvr>
                                        <p:cTn id="9" dur="500"/>
                                        <p:tgtEl>
                                          <p:spTgt spid="6349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3491">
                                            <p:txEl>
                                              <p:pRg st="0" end="0"/>
                                            </p:txEl>
                                          </p:spTgt>
                                        </p:tgtEl>
                                        <p:attrNameLst>
                                          <p:attrName>style.visibility</p:attrName>
                                        </p:attrNameLst>
                                      </p:cBhvr>
                                      <p:to>
                                        <p:strVal val="visible"/>
                                      </p:to>
                                    </p:set>
                                    <p:animEffect transition="in" filter="wipe(up)">
                                      <p:cBhvr>
                                        <p:cTn id="14" dur="500"/>
                                        <p:tgtEl>
                                          <p:spTgt spid="63491">
                                            <p:txEl>
                                              <p:pRg st="0" end="0"/>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63491">
                                            <p:txEl>
                                              <p:pRg st="1" end="1"/>
                                            </p:txEl>
                                          </p:spTgt>
                                        </p:tgtEl>
                                        <p:attrNameLst>
                                          <p:attrName>style.visibility</p:attrName>
                                        </p:attrNameLst>
                                      </p:cBhvr>
                                      <p:to>
                                        <p:strVal val="visible"/>
                                      </p:to>
                                    </p:set>
                                    <p:animEffect transition="in" filter="wipe(up)">
                                      <p:cBhvr>
                                        <p:cTn id="17" dur="500"/>
                                        <p:tgtEl>
                                          <p:spTgt spid="63491">
                                            <p:txEl>
                                              <p:pRg st="1" end="1"/>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63491">
                                            <p:txEl>
                                              <p:pRg st="2" end="2"/>
                                            </p:txEl>
                                          </p:spTgt>
                                        </p:tgtEl>
                                        <p:attrNameLst>
                                          <p:attrName>style.visibility</p:attrName>
                                        </p:attrNameLst>
                                      </p:cBhvr>
                                      <p:to>
                                        <p:strVal val="visible"/>
                                      </p:to>
                                    </p:set>
                                    <p:animEffect transition="in" filter="wipe(up)">
                                      <p:cBhvr>
                                        <p:cTn id="20" dur="500"/>
                                        <p:tgtEl>
                                          <p:spTgt spid="63491">
                                            <p:txEl>
                                              <p:pRg st="2" end="2"/>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63491">
                                            <p:txEl>
                                              <p:pRg st="3" end="3"/>
                                            </p:txEl>
                                          </p:spTgt>
                                        </p:tgtEl>
                                        <p:attrNameLst>
                                          <p:attrName>style.visibility</p:attrName>
                                        </p:attrNameLst>
                                      </p:cBhvr>
                                      <p:to>
                                        <p:strVal val="visible"/>
                                      </p:to>
                                    </p:set>
                                    <p:animEffect transition="in" filter="wipe(up)">
                                      <p:cBhvr>
                                        <p:cTn id="23" dur="500"/>
                                        <p:tgtEl>
                                          <p:spTgt spid="63491">
                                            <p:txEl>
                                              <p:pRg st="3" end="3"/>
                                            </p:txEl>
                                          </p:spTgt>
                                        </p:tgtEl>
                                      </p:cBhvr>
                                    </p:animEffect>
                                  </p:childTnLst>
                                </p:cTn>
                              </p:par>
                              <p:par>
                                <p:cTn id="24" presetID="22" presetClass="entr" presetSubtype="1" fill="hold" nodeType="withEffect">
                                  <p:stCondLst>
                                    <p:cond delay="0"/>
                                  </p:stCondLst>
                                  <p:childTnLst>
                                    <p:set>
                                      <p:cBhvr>
                                        <p:cTn id="25" dur="1" fill="hold">
                                          <p:stCondLst>
                                            <p:cond delay="0"/>
                                          </p:stCondLst>
                                        </p:cTn>
                                        <p:tgtEl>
                                          <p:spTgt spid="63491">
                                            <p:txEl>
                                              <p:pRg st="4" end="4"/>
                                            </p:txEl>
                                          </p:spTgt>
                                        </p:tgtEl>
                                        <p:attrNameLst>
                                          <p:attrName>style.visibility</p:attrName>
                                        </p:attrNameLst>
                                      </p:cBhvr>
                                      <p:to>
                                        <p:strVal val="visible"/>
                                      </p:to>
                                    </p:set>
                                    <p:animEffect transition="in" filter="wipe(up)">
                                      <p:cBhvr>
                                        <p:cTn id="26" dur="500"/>
                                        <p:tgtEl>
                                          <p:spTgt spid="63491">
                                            <p:txEl>
                                              <p:pRg st="4" end="4"/>
                                            </p:txEl>
                                          </p:spTgt>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63498"/>
                                        </p:tgtEl>
                                        <p:attrNameLst>
                                          <p:attrName>style.visibility</p:attrName>
                                        </p:attrNameLst>
                                      </p:cBhvr>
                                      <p:to>
                                        <p:strVal val="visible"/>
                                      </p:to>
                                    </p:set>
                                    <p:animEffect transition="in" filter="wipe(left)">
                                      <p:cBhvr>
                                        <p:cTn id="30" dur="500"/>
                                        <p:tgtEl>
                                          <p:spTgt spid="6349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250"/>
                                  </p:stCondLst>
                                  <p:childTnLst>
                                    <p:set>
                                      <p:cBhvr>
                                        <p:cTn id="34" dur="1" fill="hold">
                                          <p:stCondLst>
                                            <p:cond delay="0"/>
                                          </p:stCondLst>
                                        </p:cTn>
                                        <p:tgtEl>
                                          <p:spTgt spid="63491">
                                            <p:txEl>
                                              <p:pRg st="5" end="5"/>
                                            </p:txEl>
                                          </p:spTgt>
                                        </p:tgtEl>
                                        <p:attrNameLst>
                                          <p:attrName>style.visibility</p:attrName>
                                        </p:attrNameLst>
                                      </p:cBhvr>
                                      <p:to>
                                        <p:strVal val="visible"/>
                                      </p:to>
                                    </p:set>
                                    <p:animEffect transition="in" filter="wipe(up)">
                                      <p:cBhvr>
                                        <p:cTn id="35" dur="500"/>
                                        <p:tgtEl>
                                          <p:spTgt spid="63491">
                                            <p:txEl>
                                              <p:pRg st="5" end="5"/>
                                            </p:txEl>
                                          </p:spTgt>
                                        </p:tgtEl>
                                      </p:cBhvr>
                                    </p:animEffect>
                                  </p:childTnLst>
                                </p:cTn>
                              </p:par>
                              <p:par>
                                <p:cTn id="36" presetID="22" presetClass="entr" presetSubtype="1" fill="hold" nodeType="withEffect">
                                  <p:stCondLst>
                                    <p:cond delay="500"/>
                                  </p:stCondLst>
                                  <p:childTnLst>
                                    <p:set>
                                      <p:cBhvr>
                                        <p:cTn id="37" dur="1" fill="hold">
                                          <p:stCondLst>
                                            <p:cond delay="0"/>
                                          </p:stCondLst>
                                        </p:cTn>
                                        <p:tgtEl>
                                          <p:spTgt spid="63491">
                                            <p:txEl>
                                              <p:pRg st="6" end="6"/>
                                            </p:txEl>
                                          </p:spTgt>
                                        </p:tgtEl>
                                        <p:attrNameLst>
                                          <p:attrName>style.visibility</p:attrName>
                                        </p:attrNameLst>
                                      </p:cBhvr>
                                      <p:to>
                                        <p:strVal val="visible"/>
                                      </p:to>
                                    </p:set>
                                    <p:animEffect transition="in" filter="wipe(up)">
                                      <p:cBhvr>
                                        <p:cTn id="38" dur="500"/>
                                        <p:tgtEl>
                                          <p:spTgt spid="63491">
                                            <p:txEl>
                                              <p:pRg st="6" end="6"/>
                                            </p:txEl>
                                          </p:spTgt>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63499"/>
                                        </p:tgtEl>
                                        <p:attrNameLst>
                                          <p:attrName>style.visibility</p:attrName>
                                        </p:attrNameLst>
                                      </p:cBhvr>
                                      <p:to>
                                        <p:strVal val="visible"/>
                                      </p:to>
                                    </p:set>
                                    <p:animEffect transition="in" filter="wipe(left)">
                                      <p:cBhvr>
                                        <p:cTn id="42" dur="500"/>
                                        <p:tgtEl>
                                          <p:spTgt spid="6349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63502"/>
                                        </p:tgtEl>
                                        <p:attrNameLst>
                                          <p:attrName>style.visibility</p:attrName>
                                        </p:attrNameLst>
                                      </p:cBhvr>
                                      <p:to>
                                        <p:strVal val="visible"/>
                                      </p:to>
                                    </p:set>
                                    <p:animEffect transition="in" filter="wipe(right)">
                                      <p:cBhvr>
                                        <p:cTn id="47" dur="500"/>
                                        <p:tgtEl>
                                          <p:spTgt spid="63502"/>
                                        </p:tgtEl>
                                      </p:cBhvr>
                                    </p:animEffect>
                                  </p:childTnLst>
                                </p:cTn>
                              </p:par>
                            </p:childTnLst>
                          </p:cTn>
                        </p:par>
                        <p:par>
                          <p:cTn id="48" fill="hold">
                            <p:stCondLst>
                              <p:cond delay="500"/>
                            </p:stCondLst>
                            <p:childTnLst>
                              <p:par>
                                <p:cTn id="49" presetID="53" presetClass="entr" presetSubtype="16" fill="hold" grpId="0" nodeType="after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p:cTn id="51" dur="500" fill="hold"/>
                                        <p:tgtEl>
                                          <p:spTgt spid="2"/>
                                        </p:tgtEl>
                                        <p:attrNameLst>
                                          <p:attrName>ppt_w</p:attrName>
                                        </p:attrNameLst>
                                      </p:cBhvr>
                                      <p:tavLst>
                                        <p:tav tm="0">
                                          <p:val>
                                            <p:fltVal val="0"/>
                                          </p:val>
                                        </p:tav>
                                        <p:tav tm="100000">
                                          <p:val>
                                            <p:strVal val="#ppt_w"/>
                                          </p:val>
                                        </p:tav>
                                      </p:tavLst>
                                    </p:anim>
                                    <p:anim calcmode="lin" valueType="num">
                                      <p:cBhvr>
                                        <p:cTn id="52" dur="500" fill="hold"/>
                                        <p:tgtEl>
                                          <p:spTgt spid="2"/>
                                        </p:tgtEl>
                                        <p:attrNameLst>
                                          <p:attrName>ppt_h</p:attrName>
                                        </p:attrNameLst>
                                      </p:cBhvr>
                                      <p:tavLst>
                                        <p:tav tm="0">
                                          <p:val>
                                            <p:fltVal val="0"/>
                                          </p:val>
                                        </p:tav>
                                        <p:tav tm="100000">
                                          <p:val>
                                            <p:strVal val="#ppt_h"/>
                                          </p:val>
                                        </p:tav>
                                      </p:tavLst>
                                    </p:anim>
                                    <p:animEffect transition="in" filter="fade">
                                      <p:cBhvr>
                                        <p:cTn id="53" dur="500"/>
                                        <p:tgtEl>
                                          <p:spTgt spid="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250"/>
                                  </p:stCondLst>
                                  <p:childTnLst>
                                    <p:set>
                                      <p:cBhvr>
                                        <p:cTn id="57" dur="1" fill="hold">
                                          <p:stCondLst>
                                            <p:cond delay="0"/>
                                          </p:stCondLst>
                                        </p:cTn>
                                        <p:tgtEl>
                                          <p:spTgt spid="13">
                                            <p:txEl>
                                              <p:pRg st="0" end="0"/>
                                            </p:txEl>
                                          </p:spTgt>
                                        </p:tgtEl>
                                        <p:attrNameLst>
                                          <p:attrName>style.visibility</p:attrName>
                                        </p:attrNameLst>
                                      </p:cBhvr>
                                      <p:to>
                                        <p:strVal val="visible"/>
                                      </p:to>
                                    </p:set>
                                    <p:animEffect transition="in" filter="wipe(up)">
                                      <p:cBhvr>
                                        <p:cTn id="58" dur="500"/>
                                        <p:tgtEl>
                                          <p:spTgt spid="13">
                                            <p:txEl>
                                              <p:pRg st="0" end="0"/>
                                            </p:txEl>
                                          </p:spTgt>
                                        </p:tgtEl>
                                      </p:cBhvr>
                                    </p:animEffect>
                                  </p:childTnLst>
                                </p:cTn>
                              </p:par>
                            </p:childTnLst>
                          </p:cTn>
                        </p:par>
                        <p:par>
                          <p:cTn id="59" fill="hold">
                            <p:stCondLst>
                              <p:cond delay="750"/>
                            </p:stCondLst>
                            <p:childTnLst>
                              <p:par>
                                <p:cTn id="60" presetID="22" presetClass="entr" presetSubtype="1" fill="hold" nodeType="afterEffect">
                                  <p:stCondLst>
                                    <p:cond delay="500"/>
                                  </p:stCondLst>
                                  <p:childTnLst>
                                    <p:set>
                                      <p:cBhvr>
                                        <p:cTn id="61" dur="1" fill="hold">
                                          <p:stCondLst>
                                            <p:cond delay="0"/>
                                          </p:stCondLst>
                                        </p:cTn>
                                        <p:tgtEl>
                                          <p:spTgt spid="13">
                                            <p:txEl>
                                              <p:pRg st="1" end="1"/>
                                            </p:txEl>
                                          </p:spTgt>
                                        </p:tgtEl>
                                        <p:attrNameLst>
                                          <p:attrName>style.visibility</p:attrName>
                                        </p:attrNameLst>
                                      </p:cBhvr>
                                      <p:to>
                                        <p:strVal val="visible"/>
                                      </p:to>
                                    </p:set>
                                    <p:animEffect transition="in" filter="wipe(up)">
                                      <p:cBhvr>
                                        <p:cTn id="62" dur="500"/>
                                        <p:tgtEl>
                                          <p:spTgt spid="13">
                                            <p:txEl>
                                              <p:pRg st="1" end="1"/>
                                            </p:txEl>
                                          </p:spTgt>
                                        </p:tgtEl>
                                      </p:cBhvr>
                                    </p:animEffect>
                                  </p:childTnLst>
                                </p:cTn>
                              </p:par>
                            </p:childTnLst>
                          </p:cTn>
                        </p:par>
                        <p:par>
                          <p:cTn id="63" fill="hold">
                            <p:stCondLst>
                              <p:cond delay="1750"/>
                            </p:stCondLst>
                            <p:childTnLst>
                              <p:par>
                                <p:cTn id="64" presetID="22" presetClass="entr" presetSubtype="1" fill="hold" nodeType="afterEffect">
                                  <p:stCondLst>
                                    <p:cond delay="500"/>
                                  </p:stCondLst>
                                  <p:childTnLst>
                                    <p:set>
                                      <p:cBhvr>
                                        <p:cTn id="65" dur="1" fill="hold">
                                          <p:stCondLst>
                                            <p:cond delay="0"/>
                                          </p:stCondLst>
                                        </p:cTn>
                                        <p:tgtEl>
                                          <p:spTgt spid="13">
                                            <p:txEl>
                                              <p:pRg st="2" end="2"/>
                                            </p:txEl>
                                          </p:spTgt>
                                        </p:tgtEl>
                                        <p:attrNameLst>
                                          <p:attrName>style.visibility</p:attrName>
                                        </p:attrNameLst>
                                      </p:cBhvr>
                                      <p:to>
                                        <p:strVal val="visible"/>
                                      </p:to>
                                    </p:set>
                                    <p:animEffect transition="in" filter="wipe(up)">
                                      <p:cBhvr>
                                        <p:cTn id="66" dur="500"/>
                                        <p:tgtEl>
                                          <p:spTgt spid="13">
                                            <p:txEl>
                                              <p:pRg st="2" end="2"/>
                                            </p:txEl>
                                          </p:spTgt>
                                        </p:tgtEl>
                                      </p:cBhvr>
                                    </p:animEffect>
                                  </p:childTnLst>
                                </p:cTn>
                              </p:par>
                            </p:childTnLst>
                          </p:cTn>
                        </p:par>
                        <p:par>
                          <p:cTn id="67" fill="hold">
                            <p:stCondLst>
                              <p:cond delay="2750"/>
                            </p:stCondLst>
                            <p:childTnLst>
                              <p:par>
                                <p:cTn id="68" presetID="22" presetClass="entr" presetSubtype="1" fill="hold" nodeType="afterEffect">
                                  <p:stCondLst>
                                    <p:cond delay="500"/>
                                  </p:stCondLst>
                                  <p:childTnLst>
                                    <p:set>
                                      <p:cBhvr>
                                        <p:cTn id="69" dur="1" fill="hold">
                                          <p:stCondLst>
                                            <p:cond delay="0"/>
                                          </p:stCondLst>
                                        </p:cTn>
                                        <p:tgtEl>
                                          <p:spTgt spid="13">
                                            <p:txEl>
                                              <p:pRg st="3" end="3"/>
                                            </p:txEl>
                                          </p:spTgt>
                                        </p:tgtEl>
                                        <p:attrNameLst>
                                          <p:attrName>style.visibility</p:attrName>
                                        </p:attrNameLst>
                                      </p:cBhvr>
                                      <p:to>
                                        <p:strVal val="visible"/>
                                      </p:to>
                                    </p:set>
                                    <p:animEffect transition="in" filter="wipe(up)">
                                      <p:cBhvr>
                                        <p:cTn id="70"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7" grpId="0" animBg="1"/>
      <p:bldP spid="63498" grpId="0" animBg="1"/>
      <p:bldP spid="63499" grpId="0" animBg="1"/>
      <p:bldP spid="63502" grpId="0" animBg="1"/>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40" name="AutoShape 16"/>
          <p:cNvSpPr>
            <a:spLocks noChangeArrowheads="1"/>
          </p:cNvSpPr>
          <p:nvPr/>
        </p:nvSpPr>
        <p:spPr bwMode="auto">
          <a:xfrm>
            <a:off x="5499100" y="1206500"/>
            <a:ext cx="3016250" cy="889000"/>
          </a:xfrm>
          <a:prstGeom prst="wedgeRoundRectCallout">
            <a:avLst>
              <a:gd name="adj1" fmla="val 31685"/>
              <a:gd name="adj2" fmla="val 249648"/>
              <a:gd name="adj3" fmla="val 16667"/>
            </a:avLst>
          </a:prstGeom>
          <a:solidFill>
            <a:srgbClr val="FFFF99"/>
          </a:solidFill>
          <a:ln>
            <a:solidFill>
              <a:schemeClr val="tx2">
                <a:lumMod val="60000"/>
                <a:lumOff val="40000"/>
              </a:schemeClr>
            </a:solidFill>
          </a:ln>
          <a:effectLst/>
        </p:spPr>
        <p:txBody>
          <a:bodyPr/>
          <a:lstStyle>
            <a:lvl1pPr marL="342900" indent="-342900"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kumimoji="1" lang="en-US" altLang="zh-CN" dirty="0">
                <a:solidFill>
                  <a:srgbClr val="FF3300"/>
                </a:solidFill>
                <a:latin typeface="Comic Sans MS" panose="030F0702030302020204" pitchFamily="66" charset="0"/>
                <a:ea typeface="宋体" panose="02010600030101010101" pitchFamily="2" charset="-122"/>
              </a:rPr>
              <a:t>base64</a:t>
            </a:r>
            <a:r>
              <a:rPr kumimoji="1" lang="zh-CN" altLang="en-US" dirty="0">
                <a:solidFill>
                  <a:srgbClr val="FF3300"/>
                </a:solidFill>
                <a:latin typeface="Comic Sans MS" panose="030F0702030302020204" pitchFamily="66" charset="0"/>
                <a:ea typeface="宋体" panose="02010600030101010101" pitchFamily="2" charset="-122"/>
              </a:rPr>
              <a:t>编码</a:t>
            </a:r>
            <a:r>
              <a:rPr kumimoji="1" lang="zh-CN" altLang="en-US" dirty="0">
                <a:latin typeface="Comic Sans MS" panose="030F0702030302020204" pitchFamily="66" charset="0"/>
                <a:ea typeface="宋体" panose="02010600030101010101" pitchFamily="2" charset="-122"/>
              </a:rPr>
              <a:t>：用于二进制文件</a:t>
            </a:r>
          </a:p>
        </p:txBody>
      </p:sp>
      <p:sp>
        <p:nvSpPr>
          <p:cNvPr id="538641" name="AutoShape 17"/>
          <p:cNvSpPr>
            <a:spLocks noChangeArrowheads="1"/>
          </p:cNvSpPr>
          <p:nvPr/>
        </p:nvSpPr>
        <p:spPr bwMode="auto">
          <a:xfrm>
            <a:off x="1895474" y="1444624"/>
            <a:ext cx="3260725" cy="663575"/>
          </a:xfrm>
          <a:prstGeom prst="wedgeRoundRectCallout">
            <a:avLst>
              <a:gd name="adj1" fmla="val 79727"/>
              <a:gd name="adj2" fmla="val 354906"/>
              <a:gd name="adj3" fmla="val 16667"/>
            </a:avLst>
          </a:prstGeom>
          <a:solidFill>
            <a:srgbClr val="FFFF99"/>
          </a:solidFill>
          <a:ln>
            <a:solidFill>
              <a:schemeClr val="tx2">
                <a:lumMod val="60000"/>
                <a:lumOff val="40000"/>
              </a:schemeClr>
            </a:solidFill>
          </a:ln>
          <a:effectLst/>
        </p:spPr>
        <p:txBody>
          <a:bodyPr/>
          <a:lstStyle>
            <a:lvl1pPr marL="342900" indent="-342900"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zh-CN">
                <a:latin typeface="Comic Sans MS" panose="030F0702030302020204" pitchFamily="66" charset="0"/>
                <a:ea typeface="宋体" panose="02010600030101010101" pitchFamily="2" charset="-122"/>
              </a:rPr>
              <a:t>jpeg</a:t>
            </a:r>
            <a:r>
              <a:rPr lang="zh-CN" altLang="en-US">
                <a:latin typeface="Comic Sans MS" panose="030F0702030302020204" pitchFamily="66" charset="0"/>
                <a:ea typeface="宋体" panose="02010600030101010101" pitchFamily="2" charset="-122"/>
              </a:rPr>
              <a:t>格式的静止图像</a:t>
            </a:r>
          </a:p>
        </p:txBody>
      </p:sp>
      <p:sp>
        <p:nvSpPr>
          <p:cNvPr id="19" name="灯片编号占位符 6"/>
          <p:cNvSpPr>
            <a:spLocks noGrp="1"/>
          </p:cNvSpPr>
          <p:nvPr>
            <p:ph type="sldNum" sz="quarter" idx="12"/>
          </p:nvPr>
        </p:nvSpPr>
        <p:spPr/>
        <p:txBody>
          <a:bodyPr/>
          <a:lstStyle/>
          <a:p>
            <a:fld id="{6095F085-53AD-43F9-926F-0FA51BEF0C03}" type="slidenum">
              <a:rPr lang="zh-CN" altLang="en-US"/>
              <a:pPr/>
              <a:t>63</a:t>
            </a:fld>
            <a:endParaRPr lang="en-US" altLang="zh-CN"/>
          </a:p>
        </p:txBody>
      </p:sp>
      <p:sp>
        <p:nvSpPr>
          <p:cNvPr id="538626" name="Rectangle 2"/>
          <p:cNvSpPr>
            <a:spLocks noGrp="1" noChangeArrowheads="1"/>
          </p:cNvSpPr>
          <p:nvPr>
            <p:ph type="title"/>
          </p:nvPr>
        </p:nvSpPr>
        <p:spPr>
          <a:xfrm>
            <a:off x="358776" y="0"/>
            <a:ext cx="8509000" cy="765120"/>
          </a:xfrm>
        </p:spPr>
        <p:txBody>
          <a:bodyPr>
            <a:normAutofit/>
          </a:bodyPr>
          <a:lstStyle/>
          <a:p>
            <a:r>
              <a:rPr lang="en-US" altLang="zh-CN" dirty="0" smtClean="0">
                <a:latin typeface="Times New Roman" panose="02020603050405020304" pitchFamily="18" charset="0"/>
                <a:ea typeface="+mn-ea"/>
              </a:rPr>
              <a:t>2.6 SMTP</a:t>
            </a:r>
            <a:r>
              <a:rPr lang="zh-CN" altLang="en-US" dirty="0" smtClean="0">
                <a:latin typeface="Times New Roman" panose="02020603050405020304" pitchFamily="18" charset="0"/>
                <a:ea typeface="+mn-ea"/>
              </a:rPr>
              <a:t>传输</a:t>
            </a:r>
            <a:r>
              <a:rPr lang="zh-CN" altLang="en-US" dirty="0">
                <a:latin typeface="Times New Roman" panose="02020603050405020304" pitchFamily="18" charset="0"/>
                <a:ea typeface="+mn-ea"/>
              </a:rPr>
              <a:t>一个</a:t>
            </a:r>
            <a:r>
              <a:rPr lang="en-US" altLang="zh-CN" dirty="0">
                <a:latin typeface="Times New Roman" panose="02020603050405020304" pitchFamily="18" charset="0"/>
                <a:ea typeface="+mn-ea"/>
              </a:rPr>
              <a:t>jpeg</a:t>
            </a:r>
            <a:r>
              <a:rPr lang="zh-CN" altLang="en-US" dirty="0" smtClean="0">
                <a:latin typeface="Times New Roman" panose="02020603050405020304" pitchFamily="18" charset="0"/>
                <a:ea typeface="+mn-ea"/>
              </a:rPr>
              <a:t>图形的示例</a:t>
            </a:r>
            <a:endParaRPr lang="zh-CN" altLang="en-US" dirty="0">
              <a:latin typeface="Times New Roman" panose="02020603050405020304" pitchFamily="18" charset="0"/>
              <a:ea typeface="+mn-ea"/>
            </a:endParaRPr>
          </a:p>
        </p:txBody>
      </p:sp>
      <p:grpSp>
        <p:nvGrpSpPr>
          <p:cNvPr id="538628" name="Group 4"/>
          <p:cNvGrpSpPr>
            <a:grpSpLocks/>
          </p:cNvGrpSpPr>
          <p:nvPr/>
        </p:nvGrpSpPr>
        <p:grpSpPr bwMode="auto">
          <a:xfrm>
            <a:off x="3654560" y="2628900"/>
            <a:ext cx="5292590" cy="3335338"/>
            <a:chOff x="1424" y="1808"/>
            <a:chExt cx="3152" cy="2152"/>
          </a:xfrm>
        </p:grpSpPr>
        <p:sp>
          <p:nvSpPr>
            <p:cNvPr id="538629" name="Text Box 5"/>
            <p:cNvSpPr txBox="1">
              <a:spLocks noChangeArrowheads="1"/>
            </p:cNvSpPr>
            <p:nvPr/>
          </p:nvSpPr>
          <p:spPr bwMode="auto">
            <a:xfrm>
              <a:off x="1440" y="1808"/>
              <a:ext cx="3136" cy="2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buClrTx/>
                <a:buSzTx/>
                <a:buFontTx/>
                <a:buNone/>
              </a:pPr>
              <a:r>
                <a:rPr lang="en-US" altLang="zh-CN" sz="1800" dirty="0">
                  <a:latin typeface="Courier New" panose="02070309020205020404" pitchFamily="49" charset="0"/>
                  <a:ea typeface="宋体" panose="02010600030101010101" pitchFamily="2" charset="-122"/>
                </a:rPr>
                <a:t>From: alice@crepes.fr </a:t>
              </a:r>
            </a:p>
            <a:p>
              <a:pPr algn="l">
                <a:spcBef>
                  <a:spcPct val="0"/>
                </a:spcBef>
                <a:buClrTx/>
                <a:buSzTx/>
                <a:buFontTx/>
                <a:buNone/>
              </a:pPr>
              <a:r>
                <a:rPr lang="en-US" altLang="zh-CN" sz="1800" dirty="0">
                  <a:latin typeface="Courier New" panose="02070309020205020404" pitchFamily="49" charset="0"/>
                  <a:ea typeface="宋体" panose="02010600030101010101" pitchFamily="2" charset="-122"/>
                </a:rPr>
                <a:t>To: bob@hamburger.edu </a:t>
              </a:r>
            </a:p>
            <a:p>
              <a:pPr algn="l">
                <a:spcBef>
                  <a:spcPct val="0"/>
                </a:spcBef>
                <a:buClrTx/>
                <a:buSzTx/>
                <a:buFontTx/>
                <a:buNone/>
              </a:pPr>
              <a:r>
                <a:rPr lang="en-US" altLang="zh-CN" sz="1800" dirty="0">
                  <a:latin typeface="Courier New" panose="02070309020205020404" pitchFamily="49" charset="0"/>
                  <a:ea typeface="宋体" panose="02010600030101010101" pitchFamily="2" charset="-122"/>
                </a:rPr>
                <a:t>Subject: Picture of yummy crepe. </a:t>
              </a:r>
            </a:p>
            <a:p>
              <a:pPr algn="l">
                <a:spcBef>
                  <a:spcPct val="0"/>
                </a:spcBef>
                <a:buClrTx/>
                <a:buSzTx/>
                <a:buFontTx/>
                <a:buNone/>
              </a:pPr>
              <a:r>
                <a:rPr lang="en-US" altLang="zh-CN" sz="1800" dirty="0">
                  <a:solidFill>
                    <a:srgbClr val="FF3300"/>
                  </a:solidFill>
                  <a:latin typeface="Courier New" panose="02070309020205020404" pitchFamily="49" charset="0"/>
                  <a:ea typeface="宋体" panose="02010600030101010101" pitchFamily="2" charset="-122"/>
                </a:rPr>
                <a:t>MIME-Version: 1.0 </a:t>
              </a:r>
            </a:p>
            <a:p>
              <a:pPr algn="l">
                <a:spcBef>
                  <a:spcPct val="0"/>
                </a:spcBef>
                <a:buClrTx/>
                <a:buSzTx/>
                <a:buFontTx/>
                <a:buNone/>
              </a:pPr>
              <a:r>
                <a:rPr lang="en-US" altLang="zh-CN" sz="1800" dirty="0">
                  <a:solidFill>
                    <a:srgbClr val="FF3300"/>
                  </a:solidFill>
                  <a:latin typeface="Courier New" panose="02070309020205020404" pitchFamily="49" charset="0"/>
                  <a:ea typeface="宋体" panose="02010600030101010101" pitchFamily="2" charset="-122"/>
                </a:rPr>
                <a:t>Content-Transfer-Encoding:</a:t>
              </a:r>
              <a:r>
                <a:rPr lang="en-US" altLang="zh-CN" sz="1800" dirty="0">
                  <a:latin typeface="Courier New" panose="02070309020205020404" pitchFamily="49" charset="0"/>
                  <a:ea typeface="宋体" panose="02010600030101010101" pitchFamily="2" charset="-122"/>
                </a:rPr>
                <a:t> base64 </a:t>
              </a:r>
            </a:p>
            <a:p>
              <a:pPr algn="l">
                <a:spcBef>
                  <a:spcPct val="0"/>
                </a:spcBef>
                <a:buClrTx/>
                <a:buSzTx/>
                <a:buFontTx/>
                <a:buNone/>
              </a:pPr>
              <a:r>
                <a:rPr lang="en-US" altLang="zh-CN" sz="1800" dirty="0">
                  <a:solidFill>
                    <a:srgbClr val="FF3300"/>
                  </a:solidFill>
                  <a:latin typeface="Courier New" panose="02070309020205020404" pitchFamily="49" charset="0"/>
                  <a:ea typeface="宋体" panose="02010600030101010101" pitchFamily="2" charset="-122"/>
                </a:rPr>
                <a:t>Content-Type:</a:t>
              </a:r>
              <a:r>
                <a:rPr lang="en-US" altLang="zh-CN" sz="1800" dirty="0">
                  <a:latin typeface="Courier New" panose="02070309020205020404" pitchFamily="49" charset="0"/>
                  <a:ea typeface="宋体" panose="02010600030101010101" pitchFamily="2" charset="-122"/>
                </a:rPr>
                <a:t> image/jpeg </a:t>
              </a:r>
            </a:p>
            <a:p>
              <a:pPr algn="l">
                <a:spcBef>
                  <a:spcPct val="0"/>
                </a:spcBef>
                <a:buClrTx/>
                <a:buSzTx/>
                <a:buFontTx/>
                <a:buNone/>
              </a:pPr>
              <a:endParaRPr lang="en-US" altLang="zh-CN" sz="1800" dirty="0">
                <a:latin typeface="Courier New" panose="02070309020205020404" pitchFamily="49" charset="0"/>
                <a:ea typeface="宋体" panose="02010600030101010101" pitchFamily="2" charset="-122"/>
              </a:endParaRPr>
            </a:p>
            <a:p>
              <a:pPr algn="l">
                <a:spcBef>
                  <a:spcPct val="0"/>
                </a:spcBef>
                <a:buClrTx/>
                <a:buSzTx/>
                <a:buFontTx/>
                <a:buNone/>
              </a:pPr>
              <a:r>
                <a:rPr lang="en-US" altLang="zh-CN" sz="1800" dirty="0">
                  <a:latin typeface="Courier New" panose="02070309020205020404" pitchFamily="49" charset="0"/>
                  <a:ea typeface="宋体" panose="02010600030101010101" pitchFamily="2" charset="-122"/>
                </a:rPr>
                <a:t>base64 encoded data ..... </a:t>
              </a:r>
            </a:p>
            <a:p>
              <a:pPr algn="l">
                <a:spcBef>
                  <a:spcPct val="0"/>
                </a:spcBef>
                <a:buClrTx/>
                <a:buSzTx/>
                <a:buFontTx/>
                <a:buNone/>
              </a:pPr>
              <a:r>
                <a:rPr lang="en-US" altLang="zh-CN" sz="1800" dirty="0">
                  <a:latin typeface="Courier New" panose="02070309020205020404" pitchFamily="49" charset="0"/>
                  <a:ea typeface="宋体" panose="02010600030101010101" pitchFamily="2" charset="-122"/>
                </a:rPr>
                <a:t>......................... </a:t>
              </a:r>
            </a:p>
            <a:p>
              <a:pPr algn="l">
                <a:spcBef>
                  <a:spcPct val="0"/>
                </a:spcBef>
                <a:buClrTx/>
                <a:buSzTx/>
                <a:buFontTx/>
                <a:buNone/>
              </a:pPr>
              <a:r>
                <a:rPr lang="en-US" altLang="zh-CN" sz="1800" dirty="0">
                  <a:latin typeface="Courier New" panose="02070309020205020404" pitchFamily="49" charset="0"/>
                  <a:ea typeface="宋体" panose="02010600030101010101" pitchFamily="2" charset="-122"/>
                </a:rPr>
                <a:t>......base64 encoded data </a:t>
              </a:r>
            </a:p>
            <a:p>
              <a:pPr algn="l">
                <a:spcBef>
                  <a:spcPct val="0"/>
                </a:spcBef>
                <a:buClrTx/>
                <a:buSzTx/>
                <a:buFontTx/>
                <a:buNone/>
              </a:pPr>
              <a:r>
                <a:rPr lang="en-US" altLang="zh-CN" sz="1800" dirty="0">
                  <a:latin typeface="Courier New" panose="02070309020205020404" pitchFamily="49" charset="0"/>
                  <a:ea typeface="宋体" panose="02010600030101010101" pitchFamily="2" charset="-122"/>
                </a:rPr>
                <a:t> </a:t>
              </a:r>
            </a:p>
          </p:txBody>
        </p:sp>
        <p:sp>
          <p:nvSpPr>
            <p:cNvPr id="538630" name="Rectangle 6"/>
            <p:cNvSpPr>
              <a:spLocks noChangeArrowheads="1"/>
            </p:cNvSpPr>
            <p:nvPr/>
          </p:nvSpPr>
          <p:spPr bwMode="auto">
            <a:xfrm>
              <a:off x="1424" y="1808"/>
              <a:ext cx="2984" cy="202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zh-CN" altLang="en-US" b="0">
                <a:latin typeface="Times New Roman" panose="02020603050405020304" pitchFamily="18" charset="0"/>
                <a:ea typeface="宋体" panose="02010600030101010101" pitchFamily="2" charset="-122"/>
              </a:endParaRPr>
            </a:p>
          </p:txBody>
        </p:sp>
      </p:grpSp>
      <p:sp>
        <p:nvSpPr>
          <p:cNvPr id="538631" name="Text Box 7"/>
          <p:cNvSpPr txBox="1">
            <a:spLocks noChangeArrowheads="1"/>
          </p:cNvSpPr>
          <p:nvPr/>
        </p:nvSpPr>
        <p:spPr bwMode="auto">
          <a:xfrm>
            <a:off x="406400" y="4327525"/>
            <a:ext cx="22288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0"/>
              </a:spcBef>
              <a:buClrTx/>
              <a:buSzTx/>
              <a:buFontTx/>
              <a:buNone/>
            </a:pPr>
            <a:r>
              <a:rPr lang="zh-CN" altLang="en-US" sz="2000" dirty="0">
                <a:ea typeface="宋体" panose="02010600030101010101" pitchFamily="2" charset="-122"/>
              </a:rPr>
              <a:t>多媒体数据类型，</a:t>
            </a:r>
          </a:p>
          <a:p>
            <a:pPr algn="r">
              <a:spcBef>
                <a:spcPct val="0"/>
              </a:spcBef>
              <a:buClrTx/>
              <a:buSzTx/>
              <a:buFontTx/>
              <a:buNone/>
            </a:pPr>
            <a:r>
              <a:rPr lang="zh-CN" altLang="en-US" sz="2000" dirty="0">
                <a:ea typeface="宋体" panose="02010600030101010101" pitchFamily="2" charset="-122"/>
              </a:rPr>
              <a:t>子类型，</a:t>
            </a:r>
          </a:p>
          <a:p>
            <a:pPr algn="r">
              <a:spcBef>
                <a:spcPct val="0"/>
              </a:spcBef>
              <a:buClrTx/>
              <a:buSzTx/>
              <a:buFontTx/>
              <a:buNone/>
            </a:pPr>
            <a:r>
              <a:rPr lang="zh-CN" altLang="en-US" sz="2000" dirty="0">
                <a:ea typeface="宋体" panose="02010600030101010101" pitchFamily="2" charset="-122"/>
              </a:rPr>
              <a:t>声明参数</a:t>
            </a:r>
            <a:endParaRPr lang="en-US" altLang="zh-CN" dirty="0">
              <a:latin typeface="Times New Roman" panose="02020603050405020304" pitchFamily="18" charset="0"/>
              <a:ea typeface="宋体" panose="02010600030101010101" pitchFamily="2" charset="-122"/>
            </a:endParaRPr>
          </a:p>
        </p:txBody>
      </p:sp>
      <p:sp>
        <p:nvSpPr>
          <p:cNvPr id="538632" name="Text Box 8"/>
          <p:cNvSpPr txBox="1">
            <a:spLocks noChangeArrowheads="1"/>
          </p:cNvSpPr>
          <p:nvPr/>
        </p:nvSpPr>
        <p:spPr bwMode="auto">
          <a:xfrm>
            <a:off x="548859" y="3663950"/>
            <a:ext cx="1980029"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0"/>
              </a:spcBef>
              <a:buClrTx/>
              <a:buSzTx/>
              <a:buFontTx/>
              <a:buNone/>
            </a:pPr>
            <a:r>
              <a:rPr lang="zh-CN" altLang="en-US" sz="2000" dirty="0" smtClean="0">
                <a:ea typeface="宋体" panose="02010600030101010101" pitchFamily="2" charset="-122"/>
              </a:rPr>
              <a:t>数据编码</a:t>
            </a:r>
            <a:r>
              <a:rPr lang="zh-CN" altLang="en-US" sz="2000" dirty="0">
                <a:ea typeface="宋体" panose="02010600030101010101" pitchFamily="2" charset="-122"/>
              </a:rPr>
              <a:t>的方法</a:t>
            </a:r>
          </a:p>
        </p:txBody>
      </p:sp>
      <p:sp>
        <p:nvSpPr>
          <p:cNvPr id="538633" name="Text Box 9"/>
          <p:cNvSpPr txBox="1">
            <a:spLocks noChangeArrowheads="1"/>
          </p:cNvSpPr>
          <p:nvPr/>
        </p:nvSpPr>
        <p:spPr bwMode="auto">
          <a:xfrm>
            <a:off x="838200" y="3001963"/>
            <a:ext cx="162256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zh-CN" sz="2400" b="0">
                <a:ea typeface="宋体" panose="02010600030101010101" pitchFamily="2" charset="-122"/>
              </a:rPr>
              <a:t>MIME </a:t>
            </a:r>
            <a:r>
              <a:rPr lang="zh-CN" altLang="en-US" sz="2400" b="0">
                <a:ea typeface="宋体" panose="02010600030101010101" pitchFamily="2" charset="-122"/>
              </a:rPr>
              <a:t>版本</a:t>
            </a:r>
            <a:endParaRPr lang="zh-CN" altLang="en-US" sz="2000" b="0">
              <a:latin typeface="Times New Roman" panose="02020603050405020304" pitchFamily="18" charset="0"/>
              <a:ea typeface="宋体" panose="02010600030101010101" pitchFamily="2" charset="-122"/>
            </a:endParaRPr>
          </a:p>
        </p:txBody>
      </p:sp>
      <p:sp>
        <p:nvSpPr>
          <p:cNvPr id="538634" name="Text Box 10"/>
          <p:cNvSpPr txBox="1">
            <a:spLocks noChangeArrowheads="1"/>
          </p:cNvSpPr>
          <p:nvPr/>
        </p:nvSpPr>
        <p:spPr bwMode="auto">
          <a:xfrm>
            <a:off x="1222375" y="5518150"/>
            <a:ext cx="12065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zh-CN" altLang="en-US" sz="2000">
                <a:ea typeface="宋体" panose="02010600030101010101" pitchFamily="2" charset="-122"/>
              </a:rPr>
              <a:t>编码数据</a:t>
            </a:r>
            <a:endParaRPr lang="zh-CN" altLang="en-US">
              <a:latin typeface="Times New Roman" panose="02020603050405020304" pitchFamily="18" charset="0"/>
              <a:ea typeface="宋体" panose="02010600030101010101" pitchFamily="2" charset="-122"/>
            </a:endParaRPr>
          </a:p>
        </p:txBody>
      </p:sp>
      <p:sp>
        <p:nvSpPr>
          <p:cNvPr id="538635" name="Line 11"/>
          <p:cNvSpPr>
            <a:spLocks noChangeShapeType="1"/>
          </p:cNvSpPr>
          <p:nvPr/>
        </p:nvSpPr>
        <p:spPr bwMode="auto">
          <a:xfrm>
            <a:off x="2552700" y="3276600"/>
            <a:ext cx="1155700" cy="352425"/>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8636" name="Line 12"/>
          <p:cNvSpPr>
            <a:spLocks noChangeShapeType="1"/>
          </p:cNvSpPr>
          <p:nvPr/>
        </p:nvSpPr>
        <p:spPr bwMode="auto">
          <a:xfrm>
            <a:off x="2538412" y="3860799"/>
            <a:ext cx="1208087" cy="38099"/>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8637" name="Line 13"/>
          <p:cNvSpPr>
            <a:spLocks noChangeShapeType="1"/>
          </p:cNvSpPr>
          <p:nvPr/>
        </p:nvSpPr>
        <p:spPr bwMode="auto">
          <a:xfrm flipV="1">
            <a:off x="2528888" y="4186237"/>
            <a:ext cx="1220787" cy="579439"/>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8638" name="Line 14"/>
          <p:cNvSpPr>
            <a:spLocks noChangeShapeType="1"/>
          </p:cNvSpPr>
          <p:nvPr/>
        </p:nvSpPr>
        <p:spPr bwMode="auto">
          <a:xfrm flipV="1">
            <a:off x="2428875" y="5111750"/>
            <a:ext cx="1009650" cy="53974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8639" name="Freeform 15"/>
          <p:cNvSpPr>
            <a:spLocks/>
          </p:cNvSpPr>
          <p:nvPr/>
        </p:nvSpPr>
        <p:spPr bwMode="auto">
          <a:xfrm>
            <a:off x="3462338" y="4724401"/>
            <a:ext cx="284162" cy="638174"/>
          </a:xfrm>
          <a:custGeom>
            <a:avLst/>
            <a:gdLst>
              <a:gd name="T0" fmla="*/ 159 w 195"/>
              <a:gd name="T1" fmla="*/ 3 h 555"/>
              <a:gd name="T2" fmla="*/ 0 w 195"/>
              <a:gd name="T3" fmla="*/ 0 h 555"/>
              <a:gd name="T4" fmla="*/ 0 w 195"/>
              <a:gd name="T5" fmla="*/ 555 h 555"/>
              <a:gd name="T6" fmla="*/ 195 w 195"/>
              <a:gd name="T7" fmla="*/ 552 h 555"/>
            </a:gdLst>
            <a:ahLst/>
            <a:cxnLst>
              <a:cxn ang="0">
                <a:pos x="T0" y="T1"/>
              </a:cxn>
              <a:cxn ang="0">
                <a:pos x="T2" y="T3"/>
              </a:cxn>
              <a:cxn ang="0">
                <a:pos x="T4" y="T5"/>
              </a:cxn>
              <a:cxn ang="0">
                <a:pos x="T6" y="T7"/>
              </a:cxn>
            </a:cxnLst>
            <a:rect l="0" t="0" r="r" b="b"/>
            <a:pathLst>
              <a:path w="195" h="555">
                <a:moveTo>
                  <a:pt x="159" y="3"/>
                </a:moveTo>
                <a:lnTo>
                  <a:pt x="0" y="0"/>
                </a:lnTo>
                <a:lnTo>
                  <a:pt x="0" y="555"/>
                </a:lnTo>
                <a:lnTo>
                  <a:pt x="195" y="552"/>
                </a:lnTo>
              </a:path>
            </a:pathLst>
          </a:custGeom>
          <a:noFill/>
          <a:ln w="19050"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283619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8635"/>
                                        </p:tgtEl>
                                        <p:attrNameLst>
                                          <p:attrName>style.visibility</p:attrName>
                                        </p:attrNameLst>
                                      </p:cBhvr>
                                      <p:to>
                                        <p:strVal val="visible"/>
                                      </p:to>
                                    </p:set>
                                    <p:animEffect transition="in" filter="dissolve">
                                      <p:cBhvr>
                                        <p:cTn id="7" dur="500"/>
                                        <p:tgtEl>
                                          <p:spTgt spid="53863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8633"/>
                                        </p:tgtEl>
                                        <p:attrNameLst>
                                          <p:attrName>style.visibility</p:attrName>
                                        </p:attrNameLst>
                                      </p:cBhvr>
                                      <p:to>
                                        <p:strVal val="visible"/>
                                      </p:to>
                                    </p:set>
                                    <p:animEffect transition="in" filter="dissolve">
                                      <p:cBhvr>
                                        <p:cTn id="10" dur="500"/>
                                        <p:tgtEl>
                                          <p:spTgt spid="53863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38632"/>
                                        </p:tgtEl>
                                        <p:attrNameLst>
                                          <p:attrName>style.visibility</p:attrName>
                                        </p:attrNameLst>
                                      </p:cBhvr>
                                      <p:to>
                                        <p:strVal val="visible"/>
                                      </p:to>
                                    </p:set>
                                    <p:animEffect transition="in" filter="dissolve">
                                      <p:cBhvr>
                                        <p:cTn id="15" dur="500"/>
                                        <p:tgtEl>
                                          <p:spTgt spid="53863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38636"/>
                                        </p:tgtEl>
                                        <p:attrNameLst>
                                          <p:attrName>style.visibility</p:attrName>
                                        </p:attrNameLst>
                                      </p:cBhvr>
                                      <p:to>
                                        <p:strVal val="visible"/>
                                      </p:to>
                                    </p:set>
                                    <p:animEffect transition="in" filter="dissolve">
                                      <p:cBhvr>
                                        <p:cTn id="18" dur="500"/>
                                        <p:tgtEl>
                                          <p:spTgt spid="53863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538640"/>
                                        </p:tgtEl>
                                        <p:attrNameLst>
                                          <p:attrName>style.visibility</p:attrName>
                                        </p:attrNameLst>
                                      </p:cBhvr>
                                      <p:to>
                                        <p:strVal val="visible"/>
                                      </p:to>
                                    </p:set>
                                    <p:anim calcmode="lin" valueType="num">
                                      <p:cBhvr>
                                        <p:cTn id="23" dur="500" fill="hold"/>
                                        <p:tgtEl>
                                          <p:spTgt spid="538640"/>
                                        </p:tgtEl>
                                        <p:attrNameLst>
                                          <p:attrName>ppt_w</p:attrName>
                                        </p:attrNameLst>
                                      </p:cBhvr>
                                      <p:tavLst>
                                        <p:tav tm="0">
                                          <p:val>
                                            <p:fltVal val="0"/>
                                          </p:val>
                                        </p:tav>
                                        <p:tav tm="100000">
                                          <p:val>
                                            <p:strVal val="#ppt_w"/>
                                          </p:val>
                                        </p:tav>
                                      </p:tavLst>
                                    </p:anim>
                                    <p:anim calcmode="lin" valueType="num">
                                      <p:cBhvr>
                                        <p:cTn id="24" dur="500" fill="hold"/>
                                        <p:tgtEl>
                                          <p:spTgt spid="538640"/>
                                        </p:tgtEl>
                                        <p:attrNameLst>
                                          <p:attrName>ppt_h</p:attrName>
                                        </p:attrNameLst>
                                      </p:cBhvr>
                                      <p:tavLst>
                                        <p:tav tm="0">
                                          <p:val>
                                            <p:fltVal val="0"/>
                                          </p:val>
                                        </p:tav>
                                        <p:tav tm="100000">
                                          <p:val>
                                            <p:strVal val="#ppt_h"/>
                                          </p:val>
                                        </p:tav>
                                      </p:tavLst>
                                    </p:anim>
                                    <p:animEffect transition="in" filter="fade">
                                      <p:cBhvr>
                                        <p:cTn id="25" dur="500"/>
                                        <p:tgtEl>
                                          <p:spTgt spid="538640"/>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38631"/>
                                        </p:tgtEl>
                                        <p:attrNameLst>
                                          <p:attrName>style.visibility</p:attrName>
                                        </p:attrNameLst>
                                      </p:cBhvr>
                                      <p:to>
                                        <p:strVal val="visible"/>
                                      </p:to>
                                    </p:set>
                                    <p:animEffect transition="in" filter="dissolve">
                                      <p:cBhvr>
                                        <p:cTn id="30" dur="500"/>
                                        <p:tgtEl>
                                          <p:spTgt spid="53863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38637"/>
                                        </p:tgtEl>
                                        <p:attrNameLst>
                                          <p:attrName>style.visibility</p:attrName>
                                        </p:attrNameLst>
                                      </p:cBhvr>
                                      <p:to>
                                        <p:strVal val="visible"/>
                                      </p:to>
                                    </p:set>
                                    <p:animEffect transition="in" filter="dissolve">
                                      <p:cBhvr>
                                        <p:cTn id="33" dur="500"/>
                                        <p:tgtEl>
                                          <p:spTgt spid="53863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538641"/>
                                        </p:tgtEl>
                                        <p:attrNameLst>
                                          <p:attrName>style.visibility</p:attrName>
                                        </p:attrNameLst>
                                      </p:cBhvr>
                                      <p:to>
                                        <p:strVal val="visible"/>
                                      </p:to>
                                    </p:set>
                                    <p:anim calcmode="lin" valueType="num">
                                      <p:cBhvr>
                                        <p:cTn id="38" dur="500" fill="hold"/>
                                        <p:tgtEl>
                                          <p:spTgt spid="538641"/>
                                        </p:tgtEl>
                                        <p:attrNameLst>
                                          <p:attrName>ppt_w</p:attrName>
                                        </p:attrNameLst>
                                      </p:cBhvr>
                                      <p:tavLst>
                                        <p:tav tm="0">
                                          <p:val>
                                            <p:fltVal val="0"/>
                                          </p:val>
                                        </p:tav>
                                        <p:tav tm="100000">
                                          <p:val>
                                            <p:strVal val="#ppt_w"/>
                                          </p:val>
                                        </p:tav>
                                      </p:tavLst>
                                    </p:anim>
                                    <p:anim calcmode="lin" valueType="num">
                                      <p:cBhvr>
                                        <p:cTn id="39" dur="500" fill="hold"/>
                                        <p:tgtEl>
                                          <p:spTgt spid="538641"/>
                                        </p:tgtEl>
                                        <p:attrNameLst>
                                          <p:attrName>ppt_h</p:attrName>
                                        </p:attrNameLst>
                                      </p:cBhvr>
                                      <p:tavLst>
                                        <p:tav tm="0">
                                          <p:val>
                                            <p:fltVal val="0"/>
                                          </p:val>
                                        </p:tav>
                                        <p:tav tm="100000">
                                          <p:val>
                                            <p:strVal val="#ppt_h"/>
                                          </p:val>
                                        </p:tav>
                                      </p:tavLst>
                                    </p:anim>
                                    <p:animEffect transition="in" filter="fade">
                                      <p:cBhvr>
                                        <p:cTn id="40" dur="500"/>
                                        <p:tgtEl>
                                          <p:spTgt spid="53864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38634"/>
                                        </p:tgtEl>
                                        <p:attrNameLst>
                                          <p:attrName>style.visibility</p:attrName>
                                        </p:attrNameLst>
                                      </p:cBhvr>
                                      <p:to>
                                        <p:strVal val="visible"/>
                                      </p:to>
                                    </p:set>
                                    <p:animEffect transition="in" filter="dissolve">
                                      <p:cBhvr>
                                        <p:cTn id="45" dur="500"/>
                                        <p:tgtEl>
                                          <p:spTgt spid="53863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538638"/>
                                        </p:tgtEl>
                                        <p:attrNameLst>
                                          <p:attrName>style.visibility</p:attrName>
                                        </p:attrNameLst>
                                      </p:cBhvr>
                                      <p:to>
                                        <p:strVal val="visible"/>
                                      </p:to>
                                    </p:set>
                                    <p:animEffect transition="in" filter="dissolve">
                                      <p:cBhvr>
                                        <p:cTn id="48" dur="500"/>
                                        <p:tgtEl>
                                          <p:spTgt spid="538638"/>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538639"/>
                                        </p:tgtEl>
                                        <p:attrNameLst>
                                          <p:attrName>style.visibility</p:attrName>
                                        </p:attrNameLst>
                                      </p:cBhvr>
                                      <p:to>
                                        <p:strVal val="visible"/>
                                      </p:to>
                                    </p:set>
                                    <p:animEffect transition="in" filter="dissolve">
                                      <p:cBhvr>
                                        <p:cTn id="51" dur="500"/>
                                        <p:tgtEl>
                                          <p:spTgt spid="538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40" grpId="0" animBg="1"/>
      <p:bldP spid="538641" grpId="0" animBg="1"/>
      <p:bldP spid="538631" grpId="0"/>
      <p:bldP spid="538632" grpId="0"/>
      <p:bldP spid="538633" grpId="0"/>
      <p:bldP spid="538634" grpId="0"/>
      <p:bldP spid="538635" grpId="0" animBg="1"/>
      <p:bldP spid="538636" grpId="0" animBg="1"/>
      <p:bldP spid="538637" grpId="0" animBg="1"/>
      <p:bldP spid="538638" grpId="0" animBg="1"/>
      <p:bldP spid="53863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rPr>
              <a:t>2.6 MIME</a:t>
            </a:r>
            <a:r>
              <a:rPr lang="zh-CN" altLang="en-US" dirty="0" smtClean="0">
                <a:latin typeface="Times New Roman" panose="02020603050405020304" pitchFamily="18" charset="0"/>
              </a:rPr>
              <a:t>简介</a:t>
            </a:r>
            <a:endParaRPr lang="zh-CN" altLang="en-US" dirty="0">
              <a:latin typeface="Times New Roman" panose="02020603050405020304" pitchFamily="18" charset="0"/>
            </a:endParaRPr>
          </a:p>
        </p:txBody>
      </p:sp>
      <p:sp>
        <p:nvSpPr>
          <p:cNvPr id="3" name="内容占位符 2"/>
          <p:cNvSpPr>
            <a:spLocks noGrp="1"/>
          </p:cNvSpPr>
          <p:nvPr>
            <p:ph sz="half" idx="1"/>
          </p:nvPr>
        </p:nvSpPr>
        <p:spPr>
          <a:xfrm>
            <a:off x="330200" y="852799"/>
            <a:ext cx="8483600" cy="5395601"/>
          </a:xfrm>
        </p:spPr>
        <p:txBody>
          <a:bodyPr/>
          <a:lstStyle/>
          <a:p>
            <a:pPr>
              <a:lnSpc>
                <a:spcPct val="100000"/>
              </a:lnSpc>
            </a:pPr>
            <a:r>
              <a:rPr lang="en-US" altLang="zh-CN" dirty="0" smtClean="0">
                <a:solidFill>
                  <a:srgbClr val="FF0000"/>
                </a:solidFill>
                <a:latin typeface="Times New Roman" panose="02020603050405020304" pitchFamily="18" charset="0"/>
              </a:rPr>
              <a:t>MIME</a:t>
            </a:r>
            <a:r>
              <a:rPr lang="zh-CN" altLang="en-US" dirty="0" smtClean="0">
                <a:latin typeface="Times New Roman" panose="02020603050405020304" pitchFamily="18" charset="0"/>
              </a:rPr>
              <a:t>并没有</a:t>
            </a:r>
            <a:r>
              <a:rPr lang="zh-CN" altLang="en-US" dirty="0">
                <a:latin typeface="Times New Roman" panose="02020603050405020304" pitchFamily="18" charset="0"/>
              </a:rPr>
              <a:t>改动 </a:t>
            </a:r>
            <a:r>
              <a:rPr lang="en-US" altLang="zh-CN" dirty="0">
                <a:latin typeface="Times New Roman" panose="02020603050405020304" pitchFamily="18" charset="0"/>
              </a:rPr>
              <a:t>SMTP </a:t>
            </a:r>
            <a:r>
              <a:rPr lang="zh-CN" altLang="en-US" dirty="0">
                <a:latin typeface="Times New Roman" panose="02020603050405020304" pitchFamily="18" charset="0"/>
              </a:rPr>
              <a:t>或取代它。</a:t>
            </a:r>
          </a:p>
          <a:p>
            <a:pPr>
              <a:lnSpc>
                <a:spcPct val="100000"/>
              </a:lnSpc>
            </a:pPr>
            <a:r>
              <a:rPr lang="en-US" altLang="zh-CN" dirty="0">
                <a:latin typeface="Times New Roman" panose="02020603050405020304" pitchFamily="18" charset="0"/>
              </a:rPr>
              <a:t>MIME </a:t>
            </a:r>
            <a:r>
              <a:rPr lang="zh-CN" altLang="en-US" dirty="0" smtClean="0">
                <a:latin typeface="Times New Roman" panose="02020603050405020304" pitchFamily="18" charset="0"/>
              </a:rPr>
              <a:t>的目的是</a:t>
            </a:r>
            <a:r>
              <a:rPr lang="zh-CN" altLang="en-US" dirty="0">
                <a:latin typeface="Times New Roman" panose="02020603050405020304" pitchFamily="18" charset="0"/>
              </a:rPr>
              <a:t>继续使用目前的 </a:t>
            </a:r>
            <a:r>
              <a:rPr lang="en-US" altLang="zh-CN" dirty="0">
                <a:latin typeface="Times New Roman" panose="02020603050405020304" pitchFamily="18" charset="0"/>
              </a:rPr>
              <a:t>[RFC 822] </a:t>
            </a:r>
            <a:r>
              <a:rPr lang="zh-CN" altLang="en-US" dirty="0">
                <a:latin typeface="Times New Roman" panose="02020603050405020304" pitchFamily="18" charset="0"/>
              </a:rPr>
              <a:t>格式，但增加了邮件主体的</a:t>
            </a:r>
            <a:r>
              <a:rPr lang="zh-CN" altLang="en-US" dirty="0">
                <a:solidFill>
                  <a:srgbClr val="FF0000"/>
                </a:solidFill>
                <a:latin typeface="Times New Roman" panose="02020603050405020304" pitchFamily="18" charset="0"/>
              </a:rPr>
              <a:t>结构，</a:t>
            </a:r>
            <a:r>
              <a:rPr lang="zh-CN" altLang="en-US" dirty="0">
                <a:latin typeface="Times New Roman" panose="02020603050405020304" pitchFamily="18" charset="0"/>
              </a:rPr>
              <a:t>并定义了传送非 </a:t>
            </a:r>
            <a:r>
              <a:rPr lang="en-US" altLang="zh-CN" dirty="0">
                <a:latin typeface="Times New Roman" panose="02020603050405020304" pitchFamily="18" charset="0"/>
              </a:rPr>
              <a:t>ASCII </a:t>
            </a:r>
            <a:r>
              <a:rPr lang="zh-CN" altLang="en-US" dirty="0">
                <a:latin typeface="Times New Roman" panose="02020603050405020304" pitchFamily="18" charset="0"/>
              </a:rPr>
              <a:t>码的</a:t>
            </a:r>
            <a:r>
              <a:rPr lang="zh-CN" altLang="en-US" dirty="0">
                <a:solidFill>
                  <a:srgbClr val="FF0000"/>
                </a:solidFill>
                <a:latin typeface="Times New Roman" panose="02020603050405020304" pitchFamily="18" charset="0"/>
              </a:rPr>
              <a:t>编码规则。</a:t>
            </a:r>
            <a:r>
              <a:rPr lang="zh-CN" altLang="en-US" dirty="0">
                <a:latin typeface="Times New Roman" panose="02020603050405020304" pitchFamily="18" charset="0"/>
              </a:rPr>
              <a:t>  </a:t>
            </a:r>
          </a:p>
          <a:p>
            <a:pPr lvl="1">
              <a:lnSpc>
                <a:spcPct val="100000"/>
              </a:lnSpc>
            </a:pPr>
            <a:r>
              <a:rPr lang="zh-CN" altLang="en-US" dirty="0" smtClean="0">
                <a:latin typeface="Times New Roman" panose="02020603050405020304" pitchFamily="18" charset="0"/>
              </a:rPr>
              <a:t>增加了新</a:t>
            </a:r>
            <a:r>
              <a:rPr lang="zh-CN" altLang="en-US" dirty="0">
                <a:latin typeface="Times New Roman" panose="02020603050405020304" pitchFamily="18" charset="0"/>
              </a:rPr>
              <a:t>的邮件</a:t>
            </a:r>
            <a:r>
              <a:rPr lang="zh-CN" altLang="en-US" dirty="0">
                <a:solidFill>
                  <a:srgbClr val="FF0000"/>
                </a:solidFill>
                <a:latin typeface="Times New Roman" panose="02020603050405020304" pitchFamily="18" charset="0"/>
              </a:rPr>
              <a:t>首部字段</a:t>
            </a:r>
            <a:r>
              <a:rPr lang="zh-CN" altLang="en-US" dirty="0" smtClean="0">
                <a:solidFill>
                  <a:srgbClr val="FF0000"/>
                </a:solidFill>
                <a:latin typeface="Times New Roman" panose="02020603050405020304" pitchFamily="18" charset="0"/>
              </a:rPr>
              <a:t>，</a:t>
            </a:r>
            <a:r>
              <a:rPr lang="zh-CN" altLang="en-US" dirty="0" smtClean="0">
                <a:latin typeface="Times New Roman" panose="02020603050405020304" pitchFamily="18" charset="0"/>
              </a:rPr>
              <a:t>这些</a:t>
            </a:r>
            <a:r>
              <a:rPr lang="zh-CN" altLang="en-US" dirty="0">
                <a:latin typeface="Times New Roman" panose="02020603050405020304" pitchFamily="18" charset="0"/>
              </a:rPr>
              <a:t>字段提供了有关邮件主体的信息</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pPr lvl="1">
              <a:lnSpc>
                <a:spcPct val="100000"/>
              </a:lnSpc>
            </a:pPr>
            <a:r>
              <a:rPr lang="zh-CN" altLang="en-US" dirty="0" smtClean="0">
                <a:latin typeface="Times New Roman" panose="02020603050405020304" pitchFamily="18" charset="0"/>
              </a:rPr>
              <a:t>定义</a:t>
            </a:r>
            <a:r>
              <a:rPr lang="zh-CN" altLang="en-US" dirty="0">
                <a:latin typeface="Times New Roman" panose="02020603050405020304" pitchFamily="18" charset="0"/>
              </a:rPr>
              <a:t>了许多邮件内容的</a:t>
            </a:r>
            <a:r>
              <a:rPr lang="zh-CN" altLang="en-US" dirty="0">
                <a:solidFill>
                  <a:srgbClr val="FF0000"/>
                </a:solidFill>
                <a:latin typeface="Times New Roman" panose="02020603050405020304" pitchFamily="18" charset="0"/>
              </a:rPr>
              <a:t>格式，</a:t>
            </a:r>
            <a:r>
              <a:rPr lang="zh-CN" altLang="en-US" dirty="0">
                <a:latin typeface="Times New Roman" panose="02020603050405020304" pitchFamily="18" charset="0"/>
              </a:rPr>
              <a:t>对多媒体电子邮件的表示方法进行了标准化。</a:t>
            </a:r>
          </a:p>
          <a:p>
            <a:pPr lvl="1">
              <a:lnSpc>
                <a:spcPct val="100000"/>
              </a:lnSpc>
            </a:pPr>
            <a:r>
              <a:rPr lang="zh-CN" altLang="en-US" dirty="0">
                <a:latin typeface="Times New Roman" panose="02020603050405020304" pitchFamily="18" charset="0"/>
              </a:rPr>
              <a:t>定义了</a:t>
            </a:r>
            <a:r>
              <a:rPr lang="zh-CN" altLang="en-US" dirty="0">
                <a:solidFill>
                  <a:srgbClr val="FF0000"/>
                </a:solidFill>
                <a:latin typeface="Times New Roman" panose="02020603050405020304" pitchFamily="18" charset="0"/>
              </a:rPr>
              <a:t>传送编码，</a:t>
            </a:r>
            <a:r>
              <a:rPr lang="zh-CN" altLang="en-US" dirty="0">
                <a:latin typeface="Times New Roman" panose="02020603050405020304" pitchFamily="18" charset="0"/>
              </a:rPr>
              <a:t>可对任何内容格式进行转换，而不会被邮件系统改变</a:t>
            </a:r>
            <a:r>
              <a:rPr lang="zh-CN" altLang="en-US" dirty="0" smtClean="0">
                <a:latin typeface="Times New Roman" panose="02020603050405020304" pitchFamily="18" charset="0"/>
              </a:rPr>
              <a:t>。</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82843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r>
              <a:rPr lang="en-US" altLang="zh-CN" dirty="0" smtClean="0">
                <a:latin typeface="Times New Roman" panose="02020603050405020304" pitchFamily="18" charset="0"/>
                <a:ea typeface="+mn-ea"/>
              </a:rPr>
              <a:t>2.6 MIME </a:t>
            </a:r>
            <a:r>
              <a:rPr lang="zh-CN" altLang="en-US" dirty="0" smtClean="0">
                <a:latin typeface="Times New Roman" panose="02020603050405020304" pitchFamily="18" charset="0"/>
                <a:ea typeface="+mn-ea"/>
              </a:rPr>
              <a:t>和 </a:t>
            </a:r>
            <a:r>
              <a:rPr lang="en-US" altLang="zh-CN" dirty="0" smtClean="0">
                <a:latin typeface="Times New Roman" panose="02020603050405020304" pitchFamily="18" charset="0"/>
                <a:ea typeface="+mn-ea"/>
              </a:rPr>
              <a:t>SMTP </a:t>
            </a:r>
            <a:r>
              <a:rPr lang="zh-CN" altLang="en-US" dirty="0" smtClean="0">
                <a:latin typeface="Times New Roman" panose="02020603050405020304" pitchFamily="18" charset="0"/>
                <a:ea typeface="+mn-ea"/>
              </a:rPr>
              <a:t>的关系 </a:t>
            </a:r>
          </a:p>
        </p:txBody>
      </p:sp>
      <p:sp>
        <p:nvSpPr>
          <p:cNvPr id="278531" name="Text Box 3"/>
          <p:cNvSpPr txBox="1">
            <a:spLocks noChangeArrowheads="1"/>
          </p:cNvSpPr>
          <p:nvPr/>
        </p:nvSpPr>
        <p:spPr bwMode="auto">
          <a:xfrm>
            <a:off x="1698197" y="2506884"/>
            <a:ext cx="1658531"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215" b="1" dirty="0">
                <a:latin typeface="Times New Roman" panose="02020603050405020304" pitchFamily="18" charset="0"/>
                <a:ea typeface="+mn-ea"/>
              </a:rPr>
              <a:t>非 </a:t>
            </a:r>
            <a:r>
              <a:rPr kumimoji="1" lang="en-US" altLang="zh-CN" sz="2215" b="1" dirty="0">
                <a:latin typeface="Times New Roman" panose="02020603050405020304" pitchFamily="18" charset="0"/>
                <a:ea typeface="+mn-ea"/>
              </a:rPr>
              <a:t>ASCII </a:t>
            </a:r>
            <a:r>
              <a:rPr kumimoji="1" lang="zh-CN" altLang="en-US" sz="2215" b="1" dirty="0">
                <a:latin typeface="Times New Roman" panose="02020603050405020304" pitchFamily="18" charset="0"/>
                <a:ea typeface="+mn-ea"/>
              </a:rPr>
              <a:t>码</a:t>
            </a:r>
          </a:p>
        </p:txBody>
      </p:sp>
      <p:sp>
        <p:nvSpPr>
          <p:cNvPr id="278532" name="Text Box 4"/>
          <p:cNvSpPr txBox="1">
            <a:spLocks noChangeArrowheads="1"/>
          </p:cNvSpPr>
          <p:nvPr/>
        </p:nvSpPr>
        <p:spPr bwMode="auto">
          <a:xfrm>
            <a:off x="1693435" y="3903395"/>
            <a:ext cx="1895775"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215" b="1" dirty="0">
                <a:latin typeface="Times New Roman" panose="02020603050405020304" pitchFamily="18" charset="0"/>
                <a:ea typeface="+mn-ea"/>
              </a:rPr>
              <a:t>7 </a:t>
            </a:r>
            <a:r>
              <a:rPr kumimoji="1" lang="zh-CN" altLang="en-US" sz="2215" b="1" dirty="0">
                <a:latin typeface="Times New Roman" panose="02020603050405020304" pitchFamily="18" charset="0"/>
                <a:ea typeface="+mn-ea"/>
              </a:rPr>
              <a:t>位 </a:t>
            </a:r>
            <a:r>
              <a:rPr kumimoji="1" lang="en-US" altLang="zh-CN" sz="2215" b="1" dirty="0">
                <a:latin typeface="Times New Roman" panose="02020603050405020304" pitchFamily="18" charset="0"/>
                <a:ea typeface="+mn-ea"/>
              </a:rPr>
              <a:t>ASCII </a:t>
            </a:r>
            <a:r>
              <a:rPr kumimoji="1" lang="zh-CN" altLang="en-US" sz="2215" b="1" dirty="0">
                <a:latin typeface="Times New Roman" panose="02020603050405020304" pitchFamily="18" charset="0"/>
                <a:ea typeface="+mn-ea"/>
              </a:rPr>
              <a:t>码</a:t>
            </a:r>
          </a:p>
        </p:txBody>
      </p:sp>
      <p:sp>
        <p:nvSpPr>
          <p:cNvPr id="278533" name="Rectangle 5"/>
          <p:cNvSpPr>
            <a:spLocks noChangeArrowheads="1"/>
          </p:cNvSpPr>
          <p:nvPr/>
        </p:nvSpPr>
        <p:spPr bwMode="auto">
          <a:xfrm>
            <a:off x="1093360" y="3040283"/>
            <a:ext cx="1182687" cy="550985"/>
          </a:xfrm>
          <a:prstGeom prst="rect">
            <a:avLst/>
          </a:prstGeom>
          <a:solidFill>
            <a:srgbClr val="FFCCFF"/>
          </a:solidFill>
          <a:ln w="9525">
            <a:solidFill>
              <a:srgbClr val="333399"/>
            </a:solidFill>
            <a:miter lim="800000"/>
            <a:headEnd/>
            <a:tailEnd/>
          </a:ln>
          <a:effectLst>
            <a:outerShdw dist="53882" dir="2700000" algn="ctr" rotWithShape="0">
              <a:schemeClr val="bg2"/>
            </a:outerShdw>
          </a:effectLst>
        </p:spPr>
        <p:txBody>
          <a:bodyPr wrap="none" anchor="ctr"/>
          <a:lstStyle/>
          <a:p>
            <a:pPr algn="ctr" eaLnBrk="1" hangingPunct="1"/>
            <a:r>
              <a:rPr kumimoji="1" lang="en-US" altLang="zh-CN" sz="1662" b="1">
                <a:solidFill>
                  <a:srgbClr val="000099"/>
                </a:solidFill>
                <a:latin typeface="Arial" charset="0"/>
                <a:ea typeface="黑体" pitchFamily="49" charset="-122"/>
              </a:rPr>
              <a:t>MIME</a:t>
            </a:r>
          </a:p>
        </p:txBody>
      </p:sp>
      <p:sp>
        <p:nvSpPr>
          <p:cNvPr id="278534" name="Rectangle 6"/>
          <p:cNvSpPr>
            <a:spLocks noChangeArrowheads="1"/>
          </p:cNvSpPr>
          <p:nvPr/>
        </p:nvSpPr>
        <p:spPr bwMode="auto">
          <a:xfrm>
            <a:off x="1093360" y="4583332"/>
            <a:ext cx="1182687" cy="550985"/>
          </a:xfrm>
          <a:prstGeom prst="rect">
            <a:avLst/>
          </a:prstGeom>
          <a:solidFill>
            <a:srgbClr val="CCECFF"/>
          </a:solidFill>
          <a:ln w="9525">
            <a:solidFill>
              <a:srgbClr val="333399"/>
            </a:solidFill>
            <a:miter lim="800000"/>
            <a:headEnd/>
            <a:tailEnd/>
          </a:ln>
          <a:effectLst>
            <a:outerShdw dist="45791" dir="2021404" algn="ctr" rotWithShape="0">
              <a:schemeClr val="bg2"/>
            </a:outerShdw>
          </a:effectLst>
        </p:spPr>
        <p:txBody>
          <a:bodyPr wrap="none" anchor="ctr"/>
          <a:lstStyle/>
          <a:p>
            <a:pPr algn="ctr" eaLnBrk="1" hangingPunct="1"/>
            <a:r>
              <a:rPr kumimoji="1" lang="en-US" altLang="zh-CN" sz="1662" b="1" dirty="0">
                <a:solidFill>
                  <a:srgbClr val="000099"/>
                </a:solidFill>
                <a:latin typeface="Arial" charset="0"/>
                <a:ea typeface="黑体" pitchFamily="49" charset="-122"/>
              </a:rPr>
              <a:t>SMTP</a:t>
            </a:r>
          </a:p>
        </p:txBody>
      </p:sp>
      <p:sp>
        <p:nvSpPr>
          <p:cNvPr id="278535" name="Rectangle 7"/>
          <p:cNvSpPr>
            <a:spLocks noChangeArrowheads="1"/>
          </p:cNvSpPr>
          <p:nvPr/>
        </p:nvSpPr>
        <p:spPr bwMode="auto">
          <a:xfrm>
            <a:off x="7111572" y="3040283"/>
            <a:ext cx="1182688" cy="550985"/>
          </a:xfrm>
          <a:prstGeom prst="rect">
            <a:avLst/>
          </a:prstGeom>
          <a:solidFill>
            <a:srgbClr val="FFCCFF"/>
          </a:solidFill>
          <a:ln w="9525">
            <a:solidFill>
              <a:srgbClr val="333399"/>
            </a:solidFill>
            <a:miter lim="800000"/>
            <a:headEnd/>
            <a:tailEnd/>
          </a:ln>
          <a:effectLst>
            <a:outerShdw dist="53882" dir="2700000" algn="ctr" rotWithShape="0">
              <a:schemeClr val="bg2"/>
            </a:outerShdw>
          </a:effectLst>
        </p:spPr>
        <p:txBody>
          <a:bodyPr wrap="none" anchor="ctr"/>
          <a:lstStyle/>
          <a:p>
            <a:pPr algn="ctr" eaLnBrk="1" hangingPunct="1"/>
            <a:r>
              <a:rPr kumimoji="1" lang="en-US" altLang="zh-CN" sz="1662" b="1">
                <a:solidFill>
                  <a:srgbClr val="000099"/>
                </a:solidFill>
                <a:latin typeface="Arial" charset="0"/>
                <a:ea typeface="黑体" pitchFamily="49" charset="-122"/>
              </a:rPr>
              <a:t>MIME</a:t>
            </a:r>
          </a:p>
        </p:txBody>
      </p:sp>
      <p:sp>
        <p:nvSpPr>
          <p:cNvPr id="278536" name="Rectangle 8"/>
          <p:cNvSpPr>
            <a:spLocks noChangeArrowheads="1"/>
          </p:cNvSpPr>
          <p:nvPr/>
        </p:nvSpPr>
        <p:spPr bwMode="auto">
          <a:xfrm>
            <a:off x="7111572" y="4583332"/>
            <a:ext cx="1182688" cy="550985"/>
          </a:xfrm>
          <a:prstGeom prst="rect">
            <a:avLst/>
          </a:prstGeom>
          <a:solidFill>
            <a:srgbClr val="CCECFF"/>
          </a:solidFill>
          <a:ln w="9525">
            <a:solidFill>
              <a:srgbClr val="333399"/>
            </a:solidFill>
            <a:miter lim="800000"/>
            <a:headEnd/>
            <a:tailEnd/>
          </a:ln>
          <a:effectLst>
            <a:outerShdw dist="45791" dir="2021404" algn="ctr" rotWithShape="0">
              <a:schemeClr val="bg2"/>
            </a:outerShdw>
          </a:effectLst>
        </p:spPr>
        <p:txBody>
          <a:bodyPr wrap="none" anchor="ctr"/>
          <a:lstStyle/>
          <a:p>
            <a:pPr algn="ctr" eaLnBrk="1" hangingPunct="1"/>
            <a:r>
              <a:rPr kumimoji="1" lang="en-US" altLang="zh-CN" sz="1662" b="1">
                <a:solidFill>
                  <a:srgbClr val="000099"/>
                </a:solidFill>
                <a:latin typeface="Arial" charset="0"/>
                <a:ea typeface="黑体" pitchFamily="49" charset="-122"/>
              </a:rPr>
              <a:t>SMTP</a:t>
            </a:r>
          </a:p>
        </p:txBody>
      </p:sp>
      <p:sp>
        <p:nvSpPr>
          <p:cNvPr id="278537" name="Line 9"/>
          <p:cNvSpPr>
            <a:spLocks noChangeShapeType="1"/>
          </p:cNvSpPr>
          <p:nvPr/>
        </p:nvSpPr>
        <p:spPr bwMode="auto">
          <a:xfrm>
            <a:off x="2293510" y="4858825"/>
            <a:ext cx="4837112"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endParaRPr>
          </a:p>
        </p:txBody>
      </p:sp>
      <p:sp>
        <p:nvSpPr>
          <p:cNvPr id="278538" name="Line 10"/>
          <p:cNvSpPr>
            <a:spLocks noChangeShapeType="1"/>
          </p:cNvSpPr>
          <p:nvPr/>
        </p:nvSpPr>
        <p:spPr bwMode="auto">
          <a:xfrm rot="5400000" flipH="1" flipV="1">
            <a:off x="1187878" y="4087301"/>
            <a:ext cx="99206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endParaRPr>
          </a:p>
        </p:txBody>
      </p:sp>
      <p:sp>
        <p:nvSpPr>
          <p:cNvPr id="278539" name="Line 11"/>
          <p:cNvSpPr>
            <a:spLocks noChangeShapeType="1"/>
          </p:cNvSpPr>
          <p:nvPr/>
        </p:nvSpPr>
        <p:spPr bwMode="auto">
          <a:xfrm rot="5400000" flipH="1" flipV="1">
            <a:off x="7207678" y="4087301"/>
            <a:ext cx="99206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endParaRPr>
          </a:p>
        </p:txBody>
      </p:sp>
      <p:sp>
        <p:nvSpPr>
          <p:cNvPr id="278540" name="Line 12"/>
          <p:cNvSpPr>
            <a:spLocks noChangeShapeType="1"/>
          </p:cNvSpPr>
          <p:nvPr/>
        </p:nvSpPr>
        <p:spPr bwMode="auto">
          <a:xfrm rot="16200000" flipV="1">
            <a:off x="1328553" y="2684927"/>
            <a:ext cx="710712"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latin typeface="Times New Roman" panose="02020603050405020304" pitchFamily="18" charset="0"/>
            </a:endParaRPr>
          </a:p>
        </p:txBody>
      </p:sp>
      <p:sp>
        <p:nvSpPr>
          <p:cNvPr id="278541" name="Line 13"/>
          <p:cNvSpPr>
            <a:spLocks noChangeShapeType="1"/>
          </p:cNvSpPr>
          <p:nvPr/>
        </p:nvSpPr>
        <p:spPr bwMode="auto">
          <a:xfrm rot="16200000" flipV="1">
            <a:off x="7348353" y="2684927"/>
            <a:ext cx="710712"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latin typeface="Times New Roman" panose="02020603050405020304" pitchFamily="18" charset="0"/>
            </a:endParaRPr>
          </a:p>
        </p:txBody>
      </p:sp>
      <p:sp>
        <p:nvSpPr>
          <p:cNvPr id="278542" name="Text Box 14"/>
          <p:cNvSpPr txBox="1">
            <a:spLocks noChangeArrowheads="1"/>
          </p:cNvSpPr>
          <p:nvPr/>
        </p:nvSpPr>
        <p:spPr bwMode="auto">
          <a:xfrm>
            <a:off x="5905072" y="3857967"/>
            <a:ext cx="1895775"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215" b="1" dirty="0">
                <a:latin typeface="Times New Roman" panose="02020603050405020304" pitchFamily="18" charset="0"/>
                <a:ea typeface="+mn-ea"/>
              </a:rPr>
              <a:t>7 </a:t>
            </a:r>
            <a:r>
              <a:rPr kumimoji="1" lang="zh-CN" altLang="en-US" sz="2215" b="1" dirty="0">
                <a:latin typeface="Times New Roman" panose="02020603050405020304" pitchFamily="18" charset="0"/>
                <a:ea typeface="+mn-ea"/>
              </a:rPr>
              <a:t>位 </a:t>
            </a:r>
            <a:r>
              <a:rPr kumimoji="1" lang="en-US" altLang="zh-CN" sz="2215" b="1" dirty="0">
                <a:latin typeface="Times New Roman" panose="02020603050405020304" pitchFamily="18" charset="0"/>
                <a:ea typeface="+mn-ea"/>
              </a:rPr>
              <a:t>ASCII </a:t>
            </a:r>
            <a:r>
              <a:rPr kumimoji="1" lang="zh-CN" altLang="en-US" sz="2215" b="1" dirty="0">
                <a:latin typeface="Times New Roman" panose="02020603050405020304" pitchFamily="18" charset="0"/>
                <a:ea typeface="+mn-ea"/>
              </a:rPr>
              <a:t>码</a:t>
            </a:r>
          </a:p>
        </p:txBody>
      </p:sp>
      <p:sp>
        <p:nvSpPr>
          <p:cNvPr id="278543" name="Text Box 15"/>
          <p:cNvSpPr txBox="1">
            <a:spLocks noChangeArrowheads="1"/>
          </p:cNvSpPr>
          <p:nvPr/>
        </p:nvSpPr>
        <p:spPr bwMode="auto">
          <a:xfrm>
            <a:off x="3650822" y="4449983"/>
            <a:ext cx="1895775"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215" b="1" dirty="0">
                <a:latin typeface="Times New Roman" panose="02020603050405020304" pitchFamily="18" charset="0"/>
                <a:ea typeface="+mn-ea"/>
              </a:rPr>
              <a:t>7 </a:t>
            </a:r>
            <a:r>
              <a:rPr kumimoji="1" lang="zh-CN" altLang="en-US" sz="2215" b="1" dirty="0">
                <a:latin typeface="Times New Roman" panose="02020603050405020304" pitchFamily="18" charset="0"/>
                <a:ea typeface="+mn-ea"/>
              </a:rPr>
              <a:t>位 </a:t>
            </a:r>
            <a:r>
              <a:rPr kumimoji="1" lang="en-US" altLang="zh-CN" sz="2215" b="1" dirty="0">
                <a:latin typeface="Times New Roman" panose="02020603050405020304" pitchFamily="18" charset="0"/>
                <a:ea typeface="+mn-ea"/>
              </a:rPr>
              <a:t>ASCII </a:t>
            </a:r>
            <a:r>
              <a:rPr kumimoji="1" lang="zh-CN" altLang="en-US" sz="2215" b="1" dirty="0">
                <a:latin typeface="Times New Roman" panose="02020603050405020304" pitchFamily="18" charset="0"/>
                <a:ea typeface="+mn-ea"/>
              </a:rPr>
              <a:t>码</a:t>
            </a:r>
          </a:p>
        </p:txBody>
      </p:sp>
      <p:sp>
        <p:nvSpPr>
          <p:cNvPr id="278544" name="Text Box 16"/>
          <p:cNvSpPr txBox="1">
            <a:spLocks noChangeArrowheads="1"/>
          </p:cNvSpPr>
          <p:nvPr/>
        </p:nvSpPr>
        <p:spPr bwMode="auto">
          <a:xfrm>
            <a:off x="6120972" y="2506884"/>
            <a:ext cx="1658531"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215" b="1" dirty="0">
                <a:latin typeface="Times New Roman" panose="02020603050405020304" pitchFamily="18" charset="0"/>
                <a:ea typeface="+mn-ea"/>
              </a:rPr>
              <a:t>非 </a:t>
            </a:r>
            <a:r>
              <a:rPr kumimoji="1" lang="en-US" altLang="zh-CN" sz="2215" b="1" dirty="0">
                <a:latin typeface="Times New Roman" panose="02020603050405020304" pitchFamily="18" charset="0"/>
                <a:ea typeface="+mn-ea"/>
              </a:rPr>
              <a:t>ASCII </a:t>
            </a:r>
            <a:r>
              <a:rPr kumimoji="1" lang="zh-CN" altLang="en-US" sz="2215" b="1" dirty="0">
                <a:latin typeface="Times New Roman" panose="02020603050405020304" pitchFamily="18" charset="0"/>
                <a:ea typeface="+mn-ea"/>
              </a:rPr>
              <a:t>码</a:t>
            </a:r>
          </a:p>
        </p:txBody>
      </p:sp>
      <p:sp>
        <p:nvSpPr>
          <p:cNvPr id="278545" name="Rectangle 17"/>
          <p:cNvSpPr>
            <a:spLocks noChangeArrowheads="1"/>
          </p:cNvSpPr>
          <p:nvPr/>
        </p:nvSpPr>
        <p:spPr bwMode="auto">
          <a:xfrm>
            <a:off x="1201311" y="1900215"/>
            <a:ext cx="966787" cy="441080"/>
          </a:xfrm>
          <a:prstGeom prst="rect">
            <a:avLst/>
          </a:prstGeom>
          <a:solidFill>
            <a:srgbClr val="FFFF99"/>
          </a:solidFill>
          <a:ln w="9525">
            <a:solidFill>
              <a:srgbClr val="333399"/>
            </a:solidFill>
            <a:miter lim="800000"/>
            <a:headEnd/>
            <a:tailEnd/>
          </a:ln>
          <a:effectLst>
            <a:outerShdw dist="45791" dir="2021404" algn="ctr" rotWithShape="0">
              <a:schemeClr val="bg2"/>
            </a:outerShdw>
          </a:effectLst>
        </p:spPr>
        <p:txBody>
          <a:bodyPr wrap="none" anchor="ctr"/>
          <a:lstStyle/>
          <a:p>
            <a:pPr algn="ctr" eaLnBrk="1" hangingPunct="1"/>
            <a:r>
              <a:rPr kumimoji="1" lang="zh-CN" altLang="en-US" sz="1662" b="1">
                <a:solidFill>
                  <a:srgbClr val="000099"/>
                </a:solidFill>
                <a:latin typeface="Arial" charset="0"/>
                <a:ea typeface="黑体" pitchFamily="49" charset="-122"/>
              </a:rPr>
              <a:t>用户</a:t>
            </a:r>
          </a:p>
        </p:txBody>
      </p:sp>
      <p:sp>
        <p:nvSpPr>
          <p:cNvPr id="278546" name="Rectangle 18"/>
          <p:cNvSpPr>
            <a:spLocks noChangeArrowheads="1"/>
          </p:cNvSpPr>
          <p:nvPr/>
        </p:nvSpPr>
        <p:spPr bwMode="auto">
          <a:xfrm>
            <a:off x="7219521" y="1900215"/>
            <a:ext cx="966788" cy="441080"/>
          </a:xfrm>
          <a:prstGeom prst="rect">
            <a:avLst/>
          </a:prstGeom>
          <a:solidFill>
            <a:srgbClr val="FFFF99"/>
          </a:solidFill>
          <a:ln w="9525">
            <a:solidFill>
              <a:srgbClr val="333399"/>
            </a:solidFill>
            <a:miter lim="800000"/>
            <a:headEnd/>
            <a:tailEnd/>
          </a:ln>
          <a:effectLst>
            <a:outerShdw dist="45791" dir="2021404" algn="ctr" rotWithShape="0">
              <a:schemeClr val="bg2"/>
            </a:outerShdw>
          </a:effectLst>
        </p:spPr>
        <p:txBody>
          <a:bodyPr wrap="none" anchor="ctr"/>
          <a:lstStyle/>
          <a:p>
            <a:pPr algn="ctr" eaLnBrk="1" hangingPunct="1"/>
            <a:r>
              <a:rPr kumimoji="1" lang="zh-CN" altLang="en-US" sz="1662" b="1">
                <a:solidFill>
                  <a:srgbClr val="000099"/>
                </a:solidFill>
                <a:latin typeface="Arial" charset="0"/>
                <a:ea typeface="黑体" pitchFamily="49" charset="-122"/>
              </a:rPr>
              <a:t>用户</a:t>
            </a:r>
          </a:p>
        </p:txBody>
      </p:sp>
    </p:spTree>
    <p:extLst>
      <p:ext uri="{BB962C8B-B14F-4D97-AF65-F5344CB8AC3E}">
        <p14:creationId xmlns:p14="http://schemas.microsoft.com/office/powerpoint/2010/main" val="19183042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631104359"/>
              </p:ext>
            </p:extLst>
          </p:nvPr>
        </p:nvGraphicFramePr>
        <p:xfrm>
          <a:off x="234950" y="1304924"/>
          <a:ext cx="8708245" cy="3971039"/>
        </p:xfrm>
        <a:graphic>
          <a:graphicData uri="http://schemas.openxmlformats.org/drawingml/2006/table">
            <a:tbl>
              <a:tblPr firstRow="1" firstCol="1" bandRow="1" bandCol="1"/>
              <a:tblGrid>
                <a:gridCol w="2470150"/>
                <a:gridCol w="3183071"/>
                <a:gridCol w="3055024"/>
              </a:tblGrid>
              <a:tr h="540603">
                <a:tc>
                  <a:txBody>
                    <a:bodyPr/>
                    <a:lstStyle/>
                    <a:p>
                      <a:pPr algn="ctr" hangingPunct="0">
                        <a:lnSpc>
                          <a:spcPct val="100000"/>
                        </a:lnSpc>
                        <a:spcAft>
                          <a:spcPts val="0"/>
                        </a:spcAft>
                      </a:pPr>
                      <a:r>
                        <a:rPr lang="zh-CN" sz="2000" b="0" i="0" baseline="0" dirty="0">
                          <a:effectLst/>
                          <a:latin typeface="Times New Roman" panose="02020603050405020304" pitchFamily="18" charset="0"/>
                          <a:ea typeface="+mn-ea"/>
                        </a:rPr>
                        <a:t>内容类型</a:t>
                      </a:r>
                    </a:p>
                  </a:txBody>
                  <a:tcPr marL="28791" marR="28791"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hangingPunct="0">
                        <a:lnSpc>
                          <a:spcPct val="100000"/>
                        </a:lnSpc>
                        <a:spcAft>
                          <a:spcPts val="0"/>
                        </a:spcAft>
                      </a:pPr>
                      <a:r>
                        <a:rPr lang="zh-CN" sz="2000" b="0" i="0" baseline="0" dirty="0">
                          <a:effectLst/>
                          <a:latin typeface="Times New Roman" panose="02020603050405020304" pitchFamily="18" charset="0"/>
                          <a:ea typeface="+mn-ea"/>
                        </a:rPr>
                        <a:t>子类型举例</a:t>
                      </a:r>
                    </a:p>
                  </a:txBody>
                  <a:tcPr marL="28791" marR="287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hangingPunct="0">
                        <a:lnSpc>
                          <a:spcPct val="100000"/>
                        </a:lnSpc>
                        <a:spcAft>
                          <a:spcPts val="0"/>
                        </a:spcAft>
                      </a:pPr>
                      <a:r>
                        <a:rPr lang="zh-CN" sz="2000" b="0" i="0" baseline="0" dirty="0">
                          <a:effectLst/>
                          <a:latin typeface="Times New Roman" panose="02020603050405020304" pitchFamily="18" charset="0"/>
                          <a:ea typeface="+mn-ea"/>
                        </a:rPr>
                        <a:t>说明</a:t>
                      </a:r>
                    </a:p>
                  </a:txBody>
                  <a:tcPr marL="28791" marR="28791"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r>
              <a:tr h="373798">
                <a:tc>
                  <a:txBody>
                    <a:bodyPr/>
                    <a:lstStyle/>
                    <a:p>
                      <a:pPr algn="ctr" hangingPunct="0">
                        <a:lnSpc>
                          <a:spcPct val="100000"/>
                        </a:lnSpc>
                        <a:spcAft>
                          <a:spcPts val="0"/>
                        </a:spcAft>
                      </a:pPr>
                      <a:r>
                        <a:rPr lang="en-US" sz="2000" b="0" i="0" baseline="0" dirty="0">
                          <a:effectLst/>
                          <a:latin typeface="Times New Roman" panose="02020603050405020304" pitchFamily="18" charset="0"/>
                          <a:ea typeface="+mn-ea"/>
                        </a:rPr>
                        <a:t>text</a:t>
                      </a:r>
                      <a:r>
                        <a:rPr lang="zh-CN" sz="2000" b="0" i="0" baseline="0" dirty="0">
                          <a:effectLst/>
                          <a:latin typeface="Times New Roman" panose="02020603050405020304" pitchFamily="18" charset="0"/>
                          <a:ea typeface="+mn-ea"/>
                        </a:rPr>
                        <a:t>（文本）</a:t>
                      </a:r>
                    </a:p>
                  </a:txBody>
                  <a:tcPr marL="28791" marR="28791"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00000"/>
                        </a:lnSpc>
                        <a:spcAft>
                          <a:spcPts val="0"/>
                        </a:spcAft>
                      </a:pPr>
                      <a:r>
                        <a:rPr lang="en-US" sz="2000" b="0" i="0" baseline="0" dirty="0">
                          <a:effectLst/>
                          <a:latin typeface="Times New Roman" panose="02020603050405020304" pitchFamily="18" charset="0"/>
                          <a:ea typeface="+mn-ea"/>
                        </a:rPr>
                        <a:t>plain, html, xml, </a:t>
                      </a:r>
                      <a:r>
                        <a:rPr lang="en-US" sz="2000" b="0" i="0" baseline="0" dirty="0" err="1">
                          <a:effectLst/>
                          <a:latin typeface="Times New Roman" panose="02020603050405020304" pitchFamily="18" charset="0"/>
                          <a:ea typeface="+mn-ea"/>
                        </a:rPr>
                        <a:t>css</a:t>
                      </a:r>
                      <a:endParaRPr lang="zh-CN" sz="2000" b="0" i="0" baseline="0" dirty="0">
                        <a:effectLst/>
                        <a:latin typeface="Times New Roman" panose="02020603050405020304" pitchFamily="18" charset="0"/>
                        <a:ea typeface="+mn-ea"/>
                      </a:endParaRPr>
                    </a:p>
                  </a:txBody>
                  <a:tcPr marL="28791" marR="287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00000"/>
                        </a:lnSpc>
                        <a:spcAft>
                          <a:spcPts val="0"/>
                        </a:spcAft>
                      </a:pPr>
                      <a:r>
                        <a:rPr lang="zh-CN" sz="2000" b="0" i="0" baseline="0" dirty="0">
                          <a:effectLst/>
                          <a:latin typeface="Times New Roman" panose="02020603050405020304" pitchFamily="18" charset="0"/>
                          <a:ea typeface="+mn-ea"/>
                        </a:rPr>
                        <a:t>不同格式的文本</a:t>
                      </a:r>
                    </a:p>
                  </a:txBody>
                  <a:tcPr marL="28791" marR="28791"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433">
                <a:tc>
                  <a:txBody>
                    <a:bodyPr/>
                    <a:lstStyle/>
                    <a:p>
                      <a:pPr algn="ctr" hangingPunct="0">
                        <a:lnSpc>
                          <a:spcPct val="100000"/>
                        </a:lnSpc>
                        <a:spcAft>
                          <a:spcPts val="0"/>
                        </a:spcAft>
                      </a:pPr>
                      <a:r>
                        <a:rPr lang="en-US" sz="2000" b="0" i="0" baseline="0">
                          <a:effectLst/>
                          <a:latin typeface="Times New Roman" panose="02020603050405020304" pitchFamily="18" charset="0"/>
                          <a:ea typeface="+mn-ea"/>
                        </a:rPr>
                        <a:t>image</a:t>
                      </a:r>
                      <a:r>
                        <a:rPr lang="zh-CN" sz="2000" b="0" i="0" baseline="0">
                          <a:effectLst/>
                          <a:latin typeface="Times New Roman" panose="02020603050405020304" pitchFamily="18" charset="0"/>
                          <a:ea typeface="+mn-ea"/>
                        </a:rPr>
                        <a:t>（图像）</a:t>
                      </a:r>
                    </a:p>
                  </a:txBody>
                  <a:tcPr marL="28791" marR="28791"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00000"/>
                        </a:lnSpc>
                        <a:spcAft>
                          <a:spcPts val="0"/>
                        </a:spcAft>
                      </a:pPr>
                      <a:r>
                        <a:rPr lang="en-US" sz="2000" b="0" i="0" baseline="0">
                          <a:effectLst/>
                          <a:latin typeface="Times New Roman" panose="02020603050405020304" pitchFamily="18" charset="0"/>
                          <a:ea typeface="+mn-ea"/>
                        </a:rPr>
                        <a:t>gif, jpeg, tiff</a:t>
                      </a:r>
                      <a:endParaRPr lang="zh-CN" sz="2000" b="0" i="0" baseline="0">
                        <a:effectLst/>
                        <a:latin typeface="Times New Roman" panose="02020603050405020304" pitchFamily="18" charset="0"/>
                        <a:ea typeface="+mn-ea"/>
                      </a:endParaRPr>
                    </a:p>
                  </a:txBody>
                  <a:tcPr marL="28791" marR="287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00000"/>
                        </a:lnSpc>
                        <a:spcAft>
                          <a:spcPts val="0"/>
                        </a:spcAft>
                      </a:pPr>
                      <a:r>
                        <a:rPr lang="zh-CN" sz="2000" b="0" i="0" baseline="0" dirty="0">
                          <a:effectLst/>
                          <a:latin typeface="Times New Roman" panose="02020603050405020304" pitchFamily="18" charset="0"/>
                          <a:ea typeface="+mn-ea"/>
                        </a:rPr>
                        <a:t>不同格式的静止图像</a:t>
                      </a:r>
                    </a:p>
                  </a:txBody>
                  <a:tcPr marL="28791" marR="28791"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165">
                <a:tc>
                  <a:txBody>
                    <a:bodyPr/>
                    <a:lstStyle/>
                    <a:p>
                      <a:pPr algn="ctr" hangingPunct="0">
                        <a:lnSpc>
                          <a:spcPct val="100000"/>
                        </a:lnSpc>
                        <a:spcAft>
                          <a:spcPts val="0"/>
                        </a:spcAft>
                      </a:pPr>
                      <a:r>
                        <a:rPr lang="en-US" sz="2000" b="0" i="0" baseline="0">
                          <a:effectLst/>
                          <a:latin typeface="Times New Roman" panose="02020603050405020304" pitchFamily="18" charset="0"/>
                          <a:ea typeface="+mn-ea"/>
                        </a:rPr>
                        <a:t>audio</a:t>
                      </a:r>
                      <a:r>
                        <a:rPr lang="zh-CN" sz="2000" b="0" i="0" baseline="0">
                          <a:effectLst/>
                          <a:latin typeface="Times New Roman" panose="02020603050405020304" pitchFamily="18" charset="0"/>
                          <a:ea typeface="+mn-ea"/>
                        </a:rPr>
                        <a:t>（音频）</a:t>
                      </a:r>
                    </a:p>
                  </a:txBody>
                  <a:tcPr marL="28791" marR="28791"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00000"/>
                        </a:lnSpc>
                        <a:spcAft>
                          <a:spcPts val="0"/>
                        </a:spcAft>
                      </a:pPr>
                      <a:r>
                        <a:rPr lang="en-US" sz="2000" b="0" i="0" baseline="0">
                          <a:effectLst/>
                          <a:latin typeface="Times New Roman" panose="02020603050405020304" pitchFamily="18" charset="0"/>
                          <a:ea typeface="+mn-ea"/>
                        </a:rPr>
                        <a:t>basic, mpeg, mp4</a:t>
                      </a:r>
                      <a:endParaRPr lang="zh-CN" sz="2000" b="0" i="0" baseline="0">
                        <a:effectLst/>
                        <a:latin typeface="Times New Roman" panose="02020603050405020304" pitchFamily="18" charset="0"/>
                        <a:ea typeface="+mn-ea"/>
                      </a:endParaRPr>
                    </a:p>
                  </a:txBody>
                  <a:tcPr marL="28791" marR="287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00000"/>
                        </a:lnSpc>
                        <a:spcAft>
                          <a:spcPts val="0"/>
                        </a:spcAft>
                      </a:pPr>
                      <a:r>
                        <a:rPr lang="zh-CN" altLang="en-US" sz="2000" b="0" i="0" baseline="0" dirty="0" smtClean="0">
                          <a:effectLst/>
                          <a:latin typeface="Times New Roman" panose="02020603050405020304" pitchFamily="18" charset="0"/>
                          <a:ea typeface="+mn-ea"/>
                        </a:rPr>
                        <a:t>音频文件格式</a:t>
                      </a:r>
                      <a:endParaRPr lang="zh-CN" sz="2000" b="0" i="0" baseline="0" dirty="0">
                        <a:effectLst/>
                        <a:latin typeface="Times New Roman" panose="02020603050405020304" pitchFamily="18" charset="0"/>
                        <a:ea typeface="+mn-ea"/>
                      </a:endParaRPr>
                    </a:p>
                  </a:txBody>
                  <a:tcPr marL="28791" marR="28791"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165">
                <a:tc>
                  <a:txBody>
                    <a:bodyPr/>
                    <a:lstStyle/>
                    <a:p>
                      <a:pPr algn="ctr" hangingPunct="0">
                        <a:lnSpc>
                          <a:spcPct val="100000"/>
                        </a:lnSpc>
                        <a:spcAft>
                          <a:spcPts val="0"/>
                        </a:spcAft>
                      </a:pPr>
                      <a:r>
                        <a:rPr lang="en-US" sz="2000" b="0" i="0" baseline="0" dirty="0">
                          <a:effectLst/>
                          <a:latin typeface="Times New Roman" panose="02020603050405020304" pitchFamily="18" charset="0"/>
                          <a:ea typeface="+mn-ea"/>
                        </a:rPr>
                        <a:t>video</a:t>
                      </a:r>
                      <a:r>
                        <a:rPr lang="zh-CN" sz="2000" b="0" i="0" baseline="0" dirty="0">
                          <a:effectLst/>
                          <a:latin typeface="Times New Roman" panose="02020603050405020304" pitchFamily="18" charset="0"/>
                          <a:ea typeface="+mn-ea"/>
                        </a:rPr>
                        <a:t>（视频）</a:t>
                      </a:r>
                    </a:p>
                  </a:txBody>
                  <a:tcPr marL="28791" marR="28791"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00000"/>
                        </a:lnSpc>
                        <a:spcAft>
                          <a:spcPts val="0"/>
                        </a:spcAft>
                      </a:pPr>
                      <a:r>
                        <a:rPr lang="en-US" sz="2000" b="0" i="0" baseline="0">
                          <a:effectLst/>
                          <a:latin typeface="Times New Roman" panose="02020603050405020304" pitchFamily="18" charset="0"/>
                          <a:ea typeface="+mn-ea"/>
                        </a:rPr>
                        <a:t>mpeg, mp4, quicktime</a:t>
                      </a:r>
                      <a:endParaRPr lang="zh-CN" sz="2000" b="0" i="0" baseline="0">
                        <a:effectLst/>
                        <a:latin typeface="Times New Roman" panose="02020603050405020304" pitchFamily="18" charset="0"/>
                        <a:ea typeface="+mn-ea"/>
                      </a:endParaRPr>
                    </a:p>
                  </a:txBody>
                  <a:tcPr marL="28791" marR="287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00000"/>
                        </a:lnSpc>
                        <a:spcAft>
                          <a:spcPts val="0"/>
                        </a:spcAft>
                      </a:pPr>
                      <a:r>
                        <a:rPr lang="zh-CN" altLang="en-US" sz="2000" b="0" i="0" baseline="0" dirty="0" smtClean="0">
                          <a:effectLst/>
                          <a:latin typeface="Times New Roman" panose="02020603050405020304" pitchFamily="18" charset="0"/>
                          <a:ea typeface="+mn-ea"/>
                        </a:rPr>
                        <a:t>视频文件</a:t>
                      </a:r>
                      <a:r>
                        <a:rPr lang="zh-CN" altLang="zh-CN" sz="2000" b="0" i="0" baseline="0" dirty="0" smtClean="0">
                          <a:effectLst/>
                          <a:latin typeface="Times New Roman" panose="02020603050405020304" pitchFamily="18" charset="0"/>
                          <a:ea typeface="+mn-ea"/>
                        </a:rPr>
                        <a:t>格式</a:t>
                      </a:r>
                      <a:endParaRPr lang="zh-CN" sz="2000" b="0" i="0" baseline="0" dirty="0">
                        <a:effectLst/>
                        <a:latin typeface="Times New Roman" panose="02020603050405020304" pitchFamily="18" charset="0"/>
                        <a:ea typeface="+mn-ea"/>
                      </a:endParaRPr>
                    </a:p>
                  </a:txBody>
                  <a:tcPr marL="28791" marR="28791"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165">
                <a:tc>
                  <a:txBody>
                    <a:bodyPr/>
                    <a:lstStyle/>
                    <a:p>
                      <a:pPr algn="ctr" hangingPunct="0">
                        <a:lnSpc>
                          <a:spcPct val="100000"/>
                        </a:lnSpc>
                        <a:spcAft>
                          <a:spcPts val="0"/>
                        </a:spcAft>
                      </a:pPr>
                      <a:r>
                        <a:rPr lang="en-US" sz="2000" b="0" i="0" baseline="0">
                          <a:effectLst/>
                          <a:latin typeface="Times New Roman" panose="02020603050405020304" pitchFamily="18" charset="0"/>
                          <a:ea typeface="+mn-ea"/>
                        </a:rPr>
                        <a:t>model</a:t>
                      </a:r>
                      <a:r>
                        <a:rPr lang="zh-CN" sz="2000" b="0" i="0" baseline="0">
                          <a:effectLst/>
                          <a:latin typeface="Times New Roman" panose="02020603050405020304" pitchFamily="18" charset="0"/>
                          <a:ea typeface="+mn-ea"/>
                        </a:rPr>
                        <a:t>（模型）</a:t>
                      </a:r>
                    </a:p>
                  </a:txBody>
                  <a:tcPr marL="28791" marR="28791"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00000"/>
                        </a:lnSpc>
                        <a:spcAft>
                          <a:spcPts val="0"/>
                        </a:spcAft>
                      </a:pPr>
                      <a:r>
                        <a:rPr lang="en-US" sz="2000" b="0" i="0" baseline="0">
                          <a:effectLst/>
                          <a:latin typeface="Times New Roman" panose="02020603050405020304" pitchFamily="18" charset="0"/>
                          <a:ea typeface="+mn-ea"/>
                        </a:rPr>
                        <a:t>vrml</a:t>
                      </a:r>
                      <a:endParaRPr lang="zh-CN" sz="2000" b="0" i="0" baseline="0">
                        <a:effectLst/>
                        <a:latin typeface="Times New Roman" panose="02020603050405020304" pitchFamily="18" charset="0"/>
                        <a:ea typeface="+mn-ea"/>
                      </a:endParaRPr>
                    </a:p>
                  </a:txBody>
                  <a:tcPr marL="28791" marR="287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00000"/>
                        </a:lnSpc>
                        <a:spcAft>
                          <a:spcPts val="0"/>
                        </a:spcAft>
                      </a:pPr>
                      <a:r>
                        <a:rPr lang="en-US" sz="2000" b="0" i="0" baseline="0" dirty="0">
                          <a:effectLst/>
                          <a:latin typeface="Times New Roman" panose="02020603050405020304" pitchFamily="18" charset="0"/>
                          <a:ea typeface="+mn-ea"/>
                        </a:rPr>
                        <a:t>3D</a:t>
                      </a:r>
                      <a:r>
                        <a:rPr lang="zh-CN" sz="2000" b="0" i="0" baseline="0" dirty="0">
                          <a:effectLst/>
                          <a:latin typeface="Times New Roman" panose="02020603050405020304" pitchFamily="18" charset="0"/>
                          <a:ea typeface="+mn-ea"/>
                        </a:rPr>
                        <a:t>模型</a:t>
                      </a:r>
                    </a:p>
                  </a:txBody>
                  <a:tcPr marL="28791" marR="28791"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0330">
                <a:tc>
                  <a:txBody>
                    <a:bodyPr/>
                    <a:lstStyle/>
                    <a:p>
                      <a:pPr algn="ctr" hangingPunct="0">
                        <a:lnSpc>
                          <a:spcPct val="100000"/>
                        </a:lnSpc>
                        <a:spcAft>
                          <a:spcPts val="0"/>
                        </a:spcAft>
                      </a:pPr>
                      <a:r>
                        <a:rPr lang="en-US" sz="2000" b="0" i="0" baseline="0">
                          <a:effectLst/>
                          <a:latin typeface="Times New Roman" panose="02020603050405020304" pitchFamily="18" charset="0"/>
                          <a:ea typeface="+mn-ea"/>
                        </a:rPr>
                        <a:t>application</a:t>
                      </a:r>
                      <a:r>
                        <a:rPr lang="zh-CN" sz="2000" b="0" i="0" baseline="0">
                          <a:effectLst/>
                          <a:latin typeface="Times New Roman" panose="02020603050405020304" pitchFamily="18" charset="0"/>
                          <a:ea typeface="+mn-ea"/>
                        </a:rPr>
                        <a:t>（应用）</a:t>
                      </a:r>
                    </a:p>
                  </a:txBody>
                  <a:tcPr marL="28791" marR="28791"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00000"/>
                        </a:lnSpc>
                        <a:spcAft>
                          <a:spcPts val="0"/>
                        </a:spcAft>
                      </a:pPr>
                      <a:r>
                        <a:rPr lang="en-US" sz="2000" b="0" i="0" baseline="0" dirty="0">
                          <a:effectLst/>
                          <a:latin typeface="Times New Roman" panose="02020603050405020304" pitchFamily="18" charset="0"/>
                          <a:ea typeface="+mn-ea"/>
                        </a:rPr>
                        <a:t>octet-stream, </a:t>
                      </a:r>
                      <a:r>
                        <a:rPr lang="en-US" sz="2000" b="0" i="0" baseline="0" dirty="0" err="1">
                          <a:effectLst/>
                          <a:latin typeface="Times New Roman" panose="02020603050405020304" pitchFamily="18" charset="0"/>
                          <a:ea typeface="+mn-ea"/>
                        </a:rPr>
                        <a:t>pdf</a:t>
                      </a:r>
                      <a:r>
                        <a:rPr lang="en-US" sz="2000" b="0" i="0" baseline="0" dirty="0">
                          <a:effectLst/>
                          <a:latin typeface="Times New Roman" panose="02020603050405020304" pitchFamily="18" charset="0"/>
                          <a:ea typeface="+mn-ea"/>
                        </a:rPr>
                        <a:t>, </a:t>
                      </a:r>
                      <a:r>
                        <a:rPr lang="en-US" sz="2000" b="0" i="0" baseline="0" dirty="0" err="1">
                          <a:effectLst/>
                          <a:latin typeface="Times New Roman" panose="02020603050405020304" pitchFamily="18" charset="0"/>
                          <a:ea typeface="+mn-ea"/>
                        </a:rPr>
                        <a:t>javascript</a:t>
                      </a:r>
                      <a:r>
                        <a:rPr lang="en-US" sz="2000" b="0" i="0" baseline="0" dirty="0">
                          <a:effectLst/>
                          <a:latin typeface="Times New Roman" panose="02020603050405020304" pitchFamily="18" charset="0"/>
                          <a:ea typeface="+mn-ea"/>
                        </a:rPr>
                        <a:t>, zip</a:t>
                      </a:r>
                      <a:endParaRPr lang="zh-CN" sz="2000" b="0" i="0" baseline="0" dirty="0">
                        <a:effectLst/>
                        <a:latin typeface="Times New Roman" panose="02020603050405020304" pitchFamily="18" charset="0"/>
                        <a:ea typeface="+mn-ea"/>
                      </a:endParaRPr>
                    </a:p>
                  </a:txBody>
                  <a:tcPr marL="28791" marR="287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00000"/>
                        </a:lnSpc>
                        <a:spcAft>
                          <a:spcPts val="0"/>
                        </a:spcAft>
                      </a:pPr>
                      <a:r>
                        <a:rPr lang="zh-CN" sz="2000" b="0" i="0" baseline="0" dirty="0">
                          <a:solidFill>
                            <a:schemeClr val="tx1"/>
                          </a:solidFill>
                          <a:effectLst/>
                          <a:latin typeface="Times New Roman" panose="02020603050405020304" pitchFamily="18" charset="0"/>
                          <a:ea typeface="+mn-ea"/>
                        </a:rPr>
                        <a:t>不同应用程序产生的数据</a:t>
                      </a:r>
                    </a:p>
                  </a:txBody>
                  <a:tcPr marL="28791" marR="28791"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7050">
                <a:tc>
                  <a:txBody>
                    <a:bodyPr/>
                    <a:lstStyle/>
                    <a:p>
                      <a:pPr algn="ctr" hangingPunct="0">
                        <a:lnSpc>
                          <a:spcPct val="100000"/>
                        </a:lnSpc>
                        <a:spcAft>
                          <a:spcPts val="0"/>
                        </a:spcAft>
                      </a:pPr>
                      <a:r>
                        <a:rPr lang="en-US" sz="2000" b="0" i="0" baseline="0">
                          <a:effectLst/>
                          <a:latin typeface="Times New Roman" panose="02020603050405020304" pitchFamily="18" charset="0"/>
                          <a:ea typeface="+mn-ea"/>
                        </a:rPr>
                        <a:t>message</a:t>
                      </a:r>
                      <a:r>
                        <a:rPr lang="zh-CN" sz="2000" b="0" i="0" baseline="0">
                          <a:effectLst/>
                          <a:latin typeface="Times New Roman" panose="02020603050405020304" pitchFamily="18" charset="0"/>
                          <a:ea typeface="+mn-ea"/>
                        </a:rPr>
                        <a:t>（报文）</a:t>
                      </a:r>
                    </a:p>
                  </a:txBody>
                  <a:tcPr marL="28791" marR="28791"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00000"/>
                        </a:lnSpc>
                        <a:spcAft>
                          <a:spcPts val="0"/>
                        </a:spcAft>
                      </a:pPr>
                      <a:r>
                        <a:rPr lang="en-US" sz="2000" b="0" i="0" baseline="0" dirty="0">
                          <a:effectLst/>
                          <a:latin typeface="Times New Roman" panose="02020603050405020304" pitchFamily="18" charset="0"/>
                          <a:ea typeface="+mn-ea"/>
                        </a:rPr>
                        <a:t>http, rfc822</a:t>
                      </a:r>
                      <a:endParaRPr lang="zh-CN" sz="2000" b="0" i="0" baseline="0" dirty="0">
                        <a:effectLst/>
                        <a:latin typeface="Times New Roman" panose="02020603050405020304" pitchFamily="18" charset="0"/>
                        <a:ea typeface="+mn-ea"/>
                      </a:endParaRPr>
                    </a:p>
                  </a:txBody>
                  <a:tcPr marL="28791" marR="287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00000"/>
                        </a:lnSpc>
                        <a:spcAft>
                          <a:spcPts val="0"/>
                        </a:spcAft>
                      </a:pPr>
                      <a:r>
                        <a:rPr lang="zh-CN" sz="2000" b="0" i="0" baseline="0" dirty="0">
                          <a:effectLst/>
                          <a:latin typeface="Times New Roman" panose="02020603050405020304" pitchFamily="18" charset="0"/>
                          <a:ea typeface="+mn-ea"/>
                        </a:rPr>
                        <a:t>封装的报文</a:t>
                      </a:r>
                    </a:p>
                  </a:txBody>
                  <a:tcPr marL="28791" marR="28791"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0330">
                <a:tc>
                  <a:txBody>
                    <a:bodyPr/>
                    <a:lstStyle/>
                    <a:p>
                      <a:pPr algn="ctr" hangingPunct="0">
                        <a:lnSpc>
                          <a:spcPct val="100000"/>
                        </a:lnSpc>
                        <a:spcAft>
                          <a:spcPts val="0"/>
                        </a:spcAft>
                      </a:pPr>
                      <a:r>
                        <a:rPr lang="en-US" sz="2000" b="0" i="0" baseline="0">
                          <a:effectLst/>
                          <a:latin typeface="Times New Roman" panose="02020603050405020304" pitchFamily="18" charset="0"/>
                          <a:ea typeface="+mn-ea"/>
                        </a:rPr>
                        <a:t>multipart</a:t>
                      </a:r>
                      <a:r>
                        <a:rPr lang="zh-CN" sz="2000" b="0" i="0" baseline="0">
                          <a:effectLst/>
                          <a:latin typeface="Times New Roman" panose="02020603050405020304" pitchFamily="18" charset="0"/>
                          <a:ea typeface="+mn-ea"/>
                        </a:rPr>
                        <a:t>（多部分）</a:t>
                      </a:r>
                    </a:p>
                  </a:txBody>
                  <a:tcPr marL="28791" marR="28791"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hangingPunct="0">
                        <a:lnSpc>
                          <a:spcPct val="100000"/>
                        </a:lnSpc>
                        <a:spcAft>
                          <a:spcPts val="0"/>
                        </a:spcAft>
                      </a:pPr>
                      <a:r>
                        <a:rPr lang="en-US" sz="2000" b="0" i="0" baseline="0" dirty="0">
                          <a:effectLst/>
                          <a:latin typeface="Times New Roman" panose="02020603050405020304" pitchFamily="18" charset="0"/>
                          <a:ea typeface="+mn-ea"/>
                        </a:rPr>
                        <a:t>mixed, alternative, parallel, digest</a:t>
                      </a:r>
                      <a:endParaRPr lang="zh-CN" sz="2000" b="0" i="0" baseline="0" dirty="0">
                        <a:effectLst/>
                        <a:latin typeface="Times New Roman" panose="02020603050405020304" pitchFamily="18" charset="0"/>
                        <a:ea typeface="+mn-ea"/>
                      </a:endParaRPr>
                    </a:p>
                  </a:txBody>
                  <a:tcPr marL="28791" marR="287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hangingPunct="0">
                        <a:lnSpc>
                          <a:spcPct val="100000"/>
                        </a:lnSpc>
                        <a:spcAft>
                          <a:spcPts val="0"/>
                        </a:spcAft>
                      </a:pPr>
                      <a:r>
                        <a:rPr lang="zh-CN" sz="2000" b="0" i="0" baseline="0" dirty="0">
                          <a:effectLst/>
                          <a:latin typeface="Times New Roman" panose="02020603050405020304" pitchFamily="18" charset="0"/>
                          <a:ea typeface="+mn-ea"/>
                        </a:rPr>
                        <a:t>多种类型的组合</a:t>
                      </a:r>
                    </a:p>
                  </a:txBody>
                  <a:tcPr marL="28791" marR="28791"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3" name="标题 2"/>
          <p:cNvSpPr>
            <a:spLocks noGrp="1"/>
          </p:cNvSpPr>
          <p:nvPr>
            <p:ph type="title"/>
          </p:nvPr>
        </p:nvSpPr>
        <p:spPr/>
        <p:txBody>
          <a:bodyPr>
            <a:normAutofit/>
          </a:bodyPr>
          <a:lstStyle/>
          <a:p>
            <a:r>
              <a:rPr lang="en-US" altLang="zh-CN" sz="3200" dirty="0" smtClean="0"/>
              <a:t>2.6 </a:t>
            </a:r>
            <a:r>
              <a:rPr lang="en-US" altLang="zh-CN" sz="3200" dirty="0"/>
              <a:t>MIME Content-Type </a:t>
            </a:r>
            <a:r>
              <a:rPr lang="zh-CN" altLang="zh-CN" sz="3200" dirty="0"/>
              <a:t>说明中的类型及子类型</a:t>
            </a:r>
            <a:endParaRPr lang="zh-CN" altLang="en-US" sz="3200" dirty="0"/>
          </a:p>
        </p:txBody>
      </p:sp>
    </p:spTree>
    <p:extLst>
      <p:ext uri="{BB962C8B-B14F-4D97-AF65-F5344CB8AC3E}">
        <p14:creationId xmlns:p14="http://schemas.microsoft.com/office/powerpoint/2010/main" val="32259298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4F3B81C-8EB2-447E-A41C-8298A6942889}" type="slidenum">
              <a:rPr lang="zh-CN" altLang="en-US"/>
              <a:pPr/>
              <a:t>67</a:t>
            </a:fld>
            <a:endParaRPr lang="en-US" altLang="zh-CN"/>
          </a:p>
        </p:txBody>
      </p:sp>
      <p:sp>
        <p:nvSpPr>
          <p:cNvPr id="532483" name="Rectangle 3"/>
          <p:cNvSpPr>
            <a:spLocks noGrp="1" noChangeArrowheads="1"/>
          </p:cNvSpPr>
          <p:nvPr>
            <p:ph type="body" idx="1"/>
          </p:nvPr>
        </p:nvSpPr>
        <p:spPr>
          <a:xfrm>
            <a:off x="330200" y="895350"/>
            <a:ext cx="8483600" cy="5607050"/>
          </a:xfrm>
        </p:spPr>
        <p:txBody>
          <a:bodyPr>
            <a:normAutofit lnSpcReduction="10000"/>
          </a:bodyPr>
          <a:lstStyle/>
          <a:p>
            <a:pPr>
              <a:lnSpc>
                <a:spcPct val="130000"/>
              </a:lnSpc>
            </a:pPr>
            <a:r>
              <a:rPr lang="zh-CN" altLang="en-US" dirty="0" smtClean="0">
                <a:latin typeface="Times New Roman" panose="02020603050405020304" pitchFamily="18" charset="0"/>
              </a:rPr>
              <a:t>邮件访问协议工作于</a:t>
            </a:r>
            <a:r>
              <a:rPr lang="zh-CN" altLang="en-US" dirty="0" smtClean="0">
                <a:solidFill>
                  <a:srgbClr val="FF0000"/>
                </a:solidFill>
                <a:latin typeface="Times New Roman" panose="02020603050405020304" pitchFamily="18" charset="0"/>
              </a:rPr>
              <a:t>客户服务器</a:t>
            </a:r>
            <a:r>
              <a:rPr lang="zh-CN" altLang="en-US" dirty="0" smtClean="0">
                <a:latin typeface="Times New Roman" panose="02020603050405020304" pitchFamily="18" charset="0"/>
              </a:rPr>
              <a:t>方式。</a:t>
            </a:r>
            <a:endParaRPr lang="en-US" altLang="zh-CN" dirty="0" smtClean="0">
              <a:latin typeface="Times New Roman" panose="02020603050405020304" pitchFamily="18" charset="0"/>
            </a:endParaRPr>
          </a:p>
          <a:p>
            <a:pPr>
              <a:lnSpc>
                <a:spcPct val="130000"/>
              </a:lnSpc>
            </a:pPr>
            <a:r>
              <a:rPr lang="zh-CN" altLang="en-US" dirty="0">
                <a:latin typeface="Times New Roman" panose="02020603050405020304" pitchFamily="18" charset="0"/>
              </a:rPr>
              <a:t>邮件访问</a:t>
            </a:r>
            <a:r>
              <a:rPr lang="zh-CN" altLang="en-US" dirty="0" smtClean="0">
                <a:latin typeface="Times New Roman" panose="02020603050405020304" pitchFamily="18" charset="0"/>
              </a:rPr>
              <a:t>协议采用“</a:t>
            </a:r>
            <a:r>
              <a:rPr lang="zh-CN" altLang="en-US" dirty="0" smtClean="0">
                <a:solidFill>
                  <a:srgbClr val="FF0000"/>
                </a:solidFill>
                <a:latin typeface="Times New Roman" panose="02020603050405020304" pitchFamily="18" charset="0"/>
              </a:rPr>
              <a:t>拉</a:t>
            </a:r>
            <a:r>
              <a:rPr lang="zh-CN" altLang="en-US" dirty="0" smtClean="0">
                <a:latin typeface="Times New Roman" panose="02020603050405020304" pitchFamily="18" charset="0"/>
              </a:rPr>
              <a:t>”的方式读取邮件。</a:t>
            </a:r>
            <a:endParaRPr lang="en-US" altLang="zh-CN" dirty="0" smtClean="0">
              <a:latin typeface="Times New Roman" panose="02020603050405020304" pitchFamily="18" charset="0"/>
            </a:endParaRPr>
          </a:p>
          <a:p>
            <a:pPr>
              <a:lnSpc>
                <a:spcPct val="130000"/>
              </a:lnSpc>
            </a:pPr>
            <a:r>
              <a:rPr lang="en-US" altLang="zh-CN" sz="2800" dirty="0" smtClean="0">
                <a:latin typeface="Times New Roman" panose="02020603050405020304" pitchFamily="18" charset="0"/>
              </a:rPr>
              <a:t>POP3</a:t>
            </a:r>
            <a:r>
              <a:rPr lang="zh-CN" altLang="en-US" sz="2800" dirty="0" smtClean="0">
                <a:latin typeface="Times New Roman" panose="02020603050405020304" pitchFamily="18" charset="0"/>
              </a:rPr>
              <a:t>客户与邮件服务器端口“</a:t>
            </a:r>
            <a:r>
              <a:rPr lang="en-US" altLang="zh-CN" sz="2800" dirty="0" smtClean="0">
                <a:solidFill>
                  <a:srgbClr val="FF0000"/>
                </a:solidFill>
                <a:latin typeface="Times New Roman" panose="02020603050405020304" pitchFamily="18" charset="0"/>
              </a:rPr>
              <a:t>110</a:t>
            </a:r>
            <a:r>
              <a:rPr lang="zh-CN" altLang="en-US" sz="2800" dirty="0" smtClean="0">
                <a:latin typeface="Times New Roman" panose="02020603050405020304" pitchFamily="18" charset="0"/>
              </a:rPr>
              <a:t>”建立</a:t>
            </a:r>
            <a:r>
              <a:rPr lang="en-US" altLang="zh-CN" sz="2800" dirty="0" smtClean="0">
                <a:solidFill>
                  <a:srgbClr val="FF0000"/>
                </a:solidFill>
                <a:latin typeface="Times New Roman" panose="02020603050405020304" pitchFamily="18" charset="0"/>
              </a:rPr>
              <a:t>TCP</a:t>
            </a:r>
            <a:r>
              <a:rPr lang="zh-CN" altLang="en-US" sz="2800" dirty="0" smtClean="0">
                <a:solidFill>
                  <a:srgbClr val="FF0000"/>
                </a:solidFill>
                <a:latin typeface="Times New Roman" panose="02020603050405020304" pitchFamily="18" charset="0"/>
              </a:rPr>
              <a:t>连接</a:t>
            </a:r>
            <a:r>
              <a:rPr lang="zh-CN" altLang="en-US" sz="2800" dirty="0" smtClean="0">
                <a:latin typeface="Times New Roman" panose="02020603050405020304" pitchFamily="18" charset="0"/>
              </a:rPr>
              <a:t>读取邮件：</a:t>
            </a:r>
            <a:endParaRPr lang="en-US" altLang="zh-CN" sz="2800" dirty="0" smtClean="0">
              <a:latin typeface="Times New Roman" panose="02020603050405020304" pitchFamily="18" charset="0"/>
            </a:endParaRPr>
          </a:p>
          <a:p>
            <a:pPr marL="800100" lvl="1" indent="-457200">
              <a:lnSpc>
                <a:spcPct val="130000"/>
              </a:lnSpc>
              <a:buFont typeface="+mj-lt"/>
              <a:buAutoNum type="arabicPeriod"/>
            </a:pPr>
            <a:r>
              <a:rPr lang="zh-CN" altLang="en-US" sz="2400" dirty="0" smtClean="0"/>
              <a:t>特许阶段</a:t>
            </a:r>
            <a:r>
              <a:rPr lang="zh-CN" altLang="en-US" sz="2400" dirty="0"/>
              <a:t>（身份认证</a:t>
            </a:r>
            <a:r>
              <a:rPr lang="zh-CN" altLang="en-US" sz="2400" dirty="0" smtClean="0"/>
              <a:t>），用户</a:t>
            </a:r>
            <a:r>
              <a:rPr lang="zh-CN" altLang="en-US" sz="2400" dirty="0"/>
              <a:t>代理发送用户名和口令获得下载邮件的</a:t>
            </a:r>
            <a:r>
              <a:rPr lang="zh-CN" altLang="en-US" sz="2400" dirty="0" smtClean="0"/>
              <a:t>特许。</a:t>
            </a:r>
            <a:endParaRPr lang="en-US" altLang="zh-CN" sz="2400" dirty="0"/>
          </a:p>
          <a:p>
            <a:pPr marL="800100" lvl="1" indent="-457200">
              <a:lnSpc>
                <a:spcPct val="130000"/>
              </a:lnSpc>
              <a:buFont typeface="+mj-lt"/>
              <a:buAutoNum type="arabicPeriod"/>
            </a:pPr>
            <a:r>
              <a:rPr lang="zh-CN" altLang="en-US" sz="2400" dirty="0" smtClean="0"/>
              <a:t>事务处理阶段</a:t>
            </a:r>
            <a:r>
              <a:rPr lang="zh-CN" altLang="en-US" sz="2400" dirty="0"/>
              <a:t>，</a:t>
            </a:r>
            <a:r>
              <a:rPr lang="zh-CN" altLang="en-US" sz="2400" dirty="0" smtClean="0"/>
              <a:t>用户</a:t>
            </a:r>
            <a:r>
              <a:rPr lang="zh-CN" altLang="en-US" sz="2400" dirty="0"/>
              <a:t>代理</a:t>
            </a:r>
            <a:r>
              <a:rPr lang="zh-CN" altLang="en-US" sz="2400" dirty="0">
                <a:solidFill>
                  <a:srgbClr val="FF0000"/>
                </a:solidFill>
              </a:rPr>
              <a:t>取回</a:t>
            </a:r>
            <a:r>
              <a:rPr lang="zh-CN" altLang="en-US" sz="2400" dirty="0"/>
              <a:t>报文，可对邮件</a:t>
            </a:r>
            <a:r>
              <a:rPr lang="zh-CN" altLang="en-US" sz="2400" dirty="0" smtClean="0"/>
              <a:t>进行</a:t>
            </a:r>
            <a:r>
              <a:rPr lang="zh-CN" altLang="en-US" sz="2400" dirty="0"/>
              <a:t>某些操作。</a:t>
            </a:r>
          </a:p>
          <a:p>
            <a:pPr marL="800100" lvl="1" indent="-457200">
              <a:lnSpc>
                <a:spcPct val="130000"/>
              </a:lnSpc>
              <a:buFont typeface="+mj-lt"/>
              <a:buAutoNum type="arabicPeriod"/>
            </a:pPr>
            <a:r>
              <a:rPr lang="zh-CN" altLang="en-US" sz="2400" dirty="0" smtClean="0"/>
              <a:t>更新</a:t>
            </a:r>
            <a:r>
              <a:rPr lang="zh-CN" altLang="en-US" sz="2400" dirty="0"/>
              <a:t>阶段</a:t>
            </a:r>
            <a:r>
              <a:rPr lang="zh-CN" altLang="en-US" sz="2400" dirty="0" smtClean="0"/>
              <a:t>：邮件</a:t>
            </a:r>
            <a:r>
              <a:rPr lang="zh-CN" altLang="en-US" sz="2400" dirty="0"/>
              <a:t>服务器删除带有删除标记的报文，结束</a:t>
            </a:r>
            <a:r>
              <a:rPr lang="en-US" altLang="zh-CN" sz="2400" dirty="0"/>
              <a:t>POP</a:t>
            </a:r>
            <a:r>
              <a:rPr lang="zh-CN" altLang="en-US" sz="2400" dirty="0"/>
              <a:t>会话。</a:t>
            </a:r>
          </a:p>
        </p:txBody>
      </p:sp>
      <p:sp>
        <p:nvSpPr>
          <p:cNvPr id="2" name="标题 1"/>
          <p:cNvSpPr>
            <a:spLocks noGrp="1"/>
          </p:cNvSpPr>
          <p:nvPr>
            <p:ph type="title"/>
          </p:nvPr>
        </p:nvSpPr>
        <p:spPr/>
        <p:txBody>
          <a:bodyPr/>
          <a:lstStyle/>
          <a:p>
            <a:r>
              <a:rPr lang="en-US" altLang="zh-CN" dirty="0" smtClean="0"/>
              <a:t>2.6 </a:t>
            </a:r>
            <a:r>
              <a:rPr lang="zh-CN" altLang="en-US" dirty="0" smtClean="0"/>
              <a:t>电子邮件访问协议</a:t>
            </a:r>
            <a:r>
              <a:rPr lang="en-US" altLang="zh-CN" dirty="0" smtClean="0"/>
              <a:t>-POP3</a:t>
            </a:r>
            <a:endParaRPr lang="zh-CN" altLang="en-US" dirty="0"/>
          </a:p>
        </p:txBody>
      </p:sp>
    </p:spTree>
    <p:extLst>
      <p:ext uri="{BB962C8B-B14F-4D97-AF65-F5344CB8AC3E}">
        <p14:creationId xmlns:p14="http://schemas.microsoft.com/office/powerpoint/2010/main" val="2809945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500"/>
                                  </p:stCondLst>
                                  <p:childTnLst>
                                    <p:set>
                                      <p:cBhvr>
                                        <p:cTn id="6" dur="1" fill="hold">
                                          <p:stCondLst>
                                            <p:cond delay="0"/>
                                          </p:stCondLst>
                                        </p:cTn>
                                        <p:tgtEl>
                                          <p:spTgt spid="532483">
                                            <p:txEl>
                                              <p:pRg st="5" end="5"/>
                                            </p:txEl>
                                          </p:spTgt>
                                        </p:tgtEl>
                                        <p:attrNameLst>
                                          <p:attrName>style.visibility</p:attrName>
                                        </p:attrNameLst>
                                      </p:cBhvr>
                                      <p:to>
                                        <p:strVal val="visible"/>
                                      </p:to>
                                    </p:set>
                                    <p:animEffect transition="in" filter="wipe(up)">
                                      <p:cBhvr>
                                        <p:cTn id="7" dur="500"/>
                                        <p:tgtEl>
                                          <p:spTgt spid="532483">
                                            <p:txEl>
                                              <p:pRg st="5" end="5"/>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532483">
                                            <p:txEl>
                                              <p:pRg st="0" end="0"/>
                                            </p:txEl>
                                          </p:spTgt>
                                        </p:tgtEl>
                                        <p:attrNameLst>
                                          <p:attrName>style.visibility</p:attrName>
                                        </p:attrNameLst>
                                      </p:cBhvr>
                                      <p:to>
                                        <p:strVal val="visible"/>
                                      </p:to>
                                    </p:set>
                                    <p:animEffect transition="in" filter="wipe(up)">
                                      <p:cBhvr>
                                        <p:cTn id="11" dur="500"/>
                                        <p:tgtEl>
                                          <p:spTgt spid="532483">
                                            <p:txEl>
                                              <p:pRg st="0" end="0"/>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532483">
                                            <p:txEl>
                                              <p:pRg st="1" end="1"/>
                                            </p:txEl>
                                          </p:spTgt>
                                        </p:tgtEl>
                                        <p:attrNameLst>
                                          <p:attrName>style.visibility</p:attrName>
                                        </p:attrNameLst>
                                      </p:cBhvr>
                                      <p:to>
                                        <p:strVal val="visible"/>
                                      </p:to>
                                    </p:set>
                                    <p:animEffect transition="in" filter="wipe(up)">
                                      <p:cBhvr>
                                        <p:cTn id="15" dur="500"/>
                                        <p:tgtEl>
                                          <p:spTgt spid="532483">
                                            <p:txEl>
                                              <p:pRg st="1" end="1"/>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532483">
                                            <p:txEl>
                                              <p:pRg st="2" end="2"/>
                                            </p:txEl>
                                          </p:spTgt>
                                        </p:tgtEl>
                                        <p:attrNameLst>
                                          <p:attrName>style.visibility</p:attrName>
                                        </p:attrNameLst>
                                      </p:cBhvr>
                                      <p:to>
                                        <p:strVal val="visible"/>
                                      </p:to>
                                    </p:set>
                                    <p:animEffect transition="in" filter="wipe(up)">
                                      <p:cBhvr>
                                        <p:cTn id="19" dur="500"/>
                                        <p:tgtEl>
                                          <p:spTgt spid="532483">
                                            <p:txEl>
                                              <p:pRg st="2" end="2"/>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532483">
                                            <p:txEl>
                                              <p:pRg st="3" end="3"/>
                                            </p:txEl>
                                          </p:spTgt>
                                        </p:tgtEl>
                                        <p:attrNameLst>
                                          <p:attrName>style.visibility</p:attrName>
                                        </p:attrNameLst>
                                      </p:cBhvr>
                                      <p:to>
                                        <p:strVal val="visible"/>
                                      </p:to>
                                    </p:set>
                                    <p:animEffect transition="in" filter="wipe(up)">
                                      <p:cBhvr>
                                        <p:cTn id="23" dur="500"/>
                                        <p:tgtEl>
                                          <p:spTgt spid="532483">
                                            <p:txEl>
                                              <p:pRg st="3" end="3"/>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532483">
                                            <p:txEl>
                                              <p:pRg st="4" end="4"/>
                                            </p:txEl>
                                          </p:spTgt>
                                        </p:tgtEl>
                                        <p:attrNameLst>
                                          <p:attrName>style.visibility</p:attrName>
                                        </p:attrNameLst>
                                      </p:cBhvr>
                                      <p:to>
                                        <p:strVal val="visible"/>
                                      </p:to>
                                    </p:set>
                                    <p:animEffect transition="in" filter="wipe(up)">
                                      <p:cBhvr>
                                        <p:cTn id="27" dur="500"/>
                                        <p:tgtEl>
                                          <p:spTgt spid="532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7D092DB-567E-4624-8D0E-342E4D902DEC}" type="slidenum">
              <a:rPr lang="zh-CN" altLang="en-US"/>
              <a:pPr/>
              <a:t>68</a:t>
            </a:fld>
            <a:endParaRPr lang="en-US" altLang="zh-CN"/>
          </a:p>
        </p:txBody>
      </p:sp>
      <p:sp>
        <p:nvSpPr>
          <p:cNvPr id="463875" name="Rectangle 3"/>
          <p:cNvSpPr>
            <a:spLocks noGrp="1" noChangeArrowheads="1"/>
          </p:cNvSpPr>
          <p:nvPr>
            <p:ph type="body" idx="1"/>
          </p:nvPr>
        </p:nvSpPr>
        <p:spPr>
          <a:xfrm>
            <a:off x="330200" y="923925"/>
            <a:ext cx="8483600" cy="5553075"/>
          </a:xfrm>
        </p:spPr>
        <p:txBody>
          <a:bodyPr>
            <a:normAutofit/>
          </a:bodyPr>
          <a:lstStyle/>
          <a:p>
            <a:pPr>
              <a:lnSpc>
                <a:spcPct val="115000"/>
              </a:lnSpc>
            </a:pPr>
            <a:r>
              <a:rPr lang="en-US" altLang="zh-CN" sz="2800" dirty="0" smtClean="0">
                <a:solidFill>
                  <a:srgbClr val="FF3300"/>
                </a:solidFill>
                <a:latin typeface="Times New Roman" panose="02020603050405020304" pitchFamily="18" charset="0"/>
              </a:rPr>
              <a:t>POP3</a:t>
            </a:r>
            <a:r>
              <a:rPr lang="zh-CN" altLang="en-US" sz="2800" dirty="0" smtClean="0">
                <a:solidFill>
                  <a:srgbClr val="FF3300"/>
                </a:solidFill>
                <a:latin typeface="Times New Roman" panose="02020603050405020304" pitchFamily="18" charset="0"/>
              </a:rPr>
              <a:t>：</a:t>
            </a:r>
            <a:r>
              <a:rPr lang="zh-CN" altLang="en-US" sz="2800" dirty="0" smtClean="0">
                <a:latin typeface="Times New Roman" panose="02020603050405020304" pitchFamily="18" charset="0"/>
              </a:rPr>
              <a:t>简单，功能有限。</a:t>
            </a:r>
            <a:endParaRPr lang="zh-CN" altLang="en-US" sz="2800" dirty="0">
              <a:latin typeface="Times New Roman" panose="02020603050405020304" pitchFamily="18" charset="0"/>
            </a:endParaRPr>
          </a:p>
          <a:p>
            <a:pPr>
              <a:lnSpc>
                <a:spcPct val="115000"/>
              </a:lnSpc>
            </a:pPr>
            <a:r>
              <a:rPr lang="en-US" altLang="zh-CN" sz="2800" dirty="0">
                <a:solidFill>
                  <a:srgbClr val="FF3300"/>
                </a:solidFill>
                <a:latin typeface="Times New Roman" panose="02020603050405020304" pitchFamily="18" charset="0"/>
              </a:rPr>
              <a:t>IMAP</a:t>
            </a:r>
            <a:r>
              <a:rPr lang="zh-CN" altLang="en-US" sz="2800" dirty="0">
                <a:solidFill>
                  <a:srgbClr val="FF3300"/>
                </a:solidFill>
                <a:latin typeface="Times New Roman" panose="02020603050405020304" pitchFamily="18" charset="0"/>
              </a:rPr>
              <a:t>：</a:t>
            </a:r>
            <a:r>
              <a:rPr lang="zh-CN" altLang="en-US" sz="2800" dirty="0">
                <a:latin typeface="Times New Roman" panose="02020603050405020304" pitchFamily="18" charset="0"/>
              </a:rPr>
              <a:t> 功能</a:t>
            </a:r>
            <a:r>
              <a:rPr lang="zh-CN" altLang="en-US" sz="2800" dirty="0" smtClean="0">
                <a:latin typeface="Times New Roman" panose="02020603050405020304" pitchFamily="18" charset="0"/>
              </a:rPr>
              <a:t>强，复杂。</a:t>
            </a:r>
            <a:endParaRPr lang="zh-CN" altLang="en-US" sz="2800" dirty="0">
              <a:latin typeface="Times New Roman" panose="02020603050405020304" pitchFamily="18" charset="0"/>
            </a:endParaRPr>
          </a:p>
          <a:p>
            <a:pPr lvl="1">
              <a:lnSpc>
                <a:spcPct val="115000"/>
              </a:lnSpc>
            </a:pPr>
            <a:r>
              <a:rPr lang="zh-CN" altLang="en-US" sz="2400" dirty="0" smtClean="0">
                <a:latin typeface="Times New Roman" panose="02020603050405020304" pitchFamily="18" charset="0"/>
              </a:rPr>
              <a:t>用户</a:t>
            </a:r>
            <a:r>
              <a:rPr lang="en-US" altLang="zh-CN" sz="2400" dirty="0" smtClean="0">
                <a:latin typeface="Times New Roman" panose="02020603050405020304" pitchFamily="18" charset="0"/>
              </a:rPr>
              <a:t>PC</a:t>
            </a:r>
            <a:r>
              <a:rPr lang="zh-CN" altLang="en-US" sz="2400" dirty="0">
                <a:latin typeface="Times New Roman" panose="02020603050405020304" pitchFamily="18" charset="0"/>
              </a:rPr>
              <a:t>机上运行</a:t>
            </a:r>
            <a:r>
              <a:rPr lang="en-US" altLang="zh-CN" sz="2400" dirty="0">
                <a:latin typeface="Times New Roman" panose="02020603050405020304" pitchFamily="18" charset="0"/>
              </a:rPr>
              <a:t>IMAP</a:t>
            </a:r>
            <a:r>
              <a:rPr lang="zh-CN" altLang="en-US" sz="2400" dirty="0">
                <a:latin typeface="Times New Roman" panose="02020603050405020304" pitchFamily="18" charset="0"/>
              </a:rPr>
              <a:t>客户程序</a:t>
            </a:r>
            <a:r>
              <a:rPr lang="zh-CN" altLang="en-US" sz="2400" dirty="0" smtClean="0">
                <a:latin typeface="Times New Roman" panose="02020603050405020304" pitchFamily="18" charset="0"/>
              </a:rPr>
              <a:t>，与邮件</a:t>
            </a:r>
            <a:r>
              <a:rPr lang="zh-CN" altLang="en-US" sz="2400" dirty="0">
                <a:latin typeface="Times New Roman" panose="02020603050405020304" pitchFamily="18" charset="0"/>
              </a:rPr>
              <a:t>服务器上的</a:t>
            </a:r>
            <a:r>
              <a:rPr lang="en-US" altLang="zh-CN" sz="2400" dirty="0">
                <a:latin typeface="Times New Roman" panose="02020603050405020304" pitchFamily="18" charset="0"/>
              </a:rPr>
              <a:t>IMAP</a:t>
            </a:r>
            <a:r>
              <a:rPr lang="zh-CN" altLang="en-US" sz="2400" dirty="0">
                <a:latin typeface="Times New Roman" panose="02020603050405020304" pitchFamily="18" charset="0"/>
              </a:rPr>
              <a:t>服务器程序建立</a:t>
            </a:r>
            <a:r>
              <a:rPr lang="en-US" altLang="zh-CN" sz="2400" dirty="0">
                <a:solidFill>
                  <a:srgbClr val="FF0000"/>
                </a:solidFill>
                <a:latin typeface="Times New Roman" panose="02020603050405020304" pitchFamily="18" charset="0"/>
              </a:rPr>
              <a:t>TCP</a:t>
            </a:r>
            <a:r>
              <a:rPr lang="zh-CN" altLang="en-US" sz="2400" dirty="0" smtClean="0">
                <a:latin typeface="Times New Roman" panose="02020603050405020304" pitchFamily="18" charset="0"/>
              </a:rPr>
              <a:t>连接，默认端口</a:t>
            </a:r>
            <a:r>
              <a:rPr lang="en-US" altLang="zh-CN" sz="2400" dirty="0" smtClean="0">
                <a:solidFill>
                  <a:srgbClr val="FF0000"/>
                </a:solidFill>
                <a:latin typeface="Times New Roman" panose="02020603050405020304" pitchFamily="18" charset="0"/>
              </a:rPr>
              <a:t>143</a:t>
            </a:r>
            <a:r>
              <a:rPr lang="zh-CN" altLang="en-US" sz="2400" dirty="0" smtClean="0">
                <a:latin typeface="Times New Roman" panose="02020603050405020304" pitchFamily="18" charset="0"/>
              </a:rPr>
              <a:t>。</a:t>
            </a:r>
            <a:endParaRPr lang="zh-CN" altLang="en-US" sz="2400" dirty="0">
              <a:latin typeface="Times New Roman" panose="02020603050405020304" pitchFamily="18" charset="0"/>
            </a:endParaRPr>
          </a:p>
          <a:p>
            <a:pPr lvl="1">
              <a:lnSpc>
                <a:spcPct val="115000"/>
              </a:lnSpc>
            </a:pPr>
            <a:r>
              <a:rPr lang="en-US" altLang="zh-CN" sz="2400" dirty="0" smtClean="0">
                <a:latin typeface="Times New Roman" panose="02020603050405020304" pitchFamily="18" charset="0"/>
              </a:rPr>
              <a:t>IMAP</a:t>
            </a:r>
            <a:r>
              <a:rPr lang="zh-CN" altLang="en-US" sz="2400" dirty="0" smtClean="0">
                <a:latin typeface="Times New Roman" panose="02020603050405020304" pitchFamily="18" charset="0"/>
              </a:rPr>
              <a:t>是</a:t>
            </a:r>
            <a:r>
              <a:rPr lang="zh-CN" altLang="en-US" sz="2400" dirty="0">
                <a:latin typeface="Times New Roman" panose="02020603050405020304" pitchFamily="18" charset="0"/>
              </a:rPr>
              <a:t>一个</a:t>
            </a:r>
            <a:r>
              <a:rPr lang="zh-CN" altLang="en-US" sz="2400" dirty="0">
                <a:solidFill>
                  <a:srgbClr val="FF3300"/>
                </a:solidFill>
                <a:latin typeface="Times New Roman" panose="02020603050405020304" pitchFamily="18" charset="0"/>
              </a:rPr>
              <a:t>联机</a:t>
            </a:r>
            <a:r>
              <a:rPr lang="zh-CN" altLang="en-US" sz="2400" dirty="0" smtClean="0">
                <a:solidFill>
                  <a:srgbClr val="FF3300"/>
                </a:solidFill>
                <a:latin typeface="Times New Roman" panose="02020603050405020304" pitchFamily="18" charset="0"/>
              </a:rPr>
              <a:t>协议，</a:t>
            </a:r>
            <a:endParaRPr lang="en-US" altLang="zh-CN" sz="2400" dirty="0" smtClean="0">
              <a:solidFill>
                <a:srgbClr val="FF3300"/>
              </a:solidFill>
              <a:latin typeface="Times New Roman" panose="02020603050405020304" pitchFamily="18" charset="0"/>
            </a:endParaRPr>
          </a:p>
          <a:p>
            <a:pPr lvl="2">
              <a:lnSpc>
                <a:spcPct val="115000"/>
              </a:lnSpc>
            </a:pPr>
            <a:r>
              <a:rPr lang="zh-CN" altLang="en-US" sz="2200" dirty="0" smtClean="0"/>
              <a:t>用户在</a:t>
            </a:r>
            <a:r>
              <a:rPr lang="en-US" altLang="zh-CN" sz="2200" dirty="0"/>
              <a:t>IMAP</a:t>
            </a:r>
            <a:r>
              <a:rPr lang="zh-CN" altLang="en-US" sz="2200" dirty="0" smtClean="0"/>
              <a:t>客户打开</a:t>
            </a:r>
            <a:r>
              <a:rPr lang="en-US" altLang="zh-CN" sz="2200" dirty="0" smtClean="0"/>
              <a:t>IMAP</a:t>
            </a:r>
            <a:r>
              <a:rPr lang="zh-CN" altLang="en-US" sz="2200" dirty="0" smtClean="0"/>
              <a:t>服务器邮件时，看到的是邮件的</a:t>
            </a:r>
            <a:r>
              <a:rPr lang="zh-CN" altLang="en-US" sz="2200" dirty="0" smtClean="0">
                <a:solidFill>
                  <a:srgbClr val="FF0000"/>
                </a:solidFill>
              </a:rPr>
              <a:t>首部</a:t>
            </a:r>
            <a:r>
              <a:rPr lang="zh-CN" altLang="en-US" sz="2200" dirty="0" smtClean="0"/>
              <a:t>。</a:t>
            </a:r>
            <a:endParaRPr lang="en-US" altLang="zh-CN" sz="2200" dirty="0" smtClean="0"/>
          </a:p>
          <a:p>
            <a:pPr lvl="2">
              <a:lnSpc>
                <a:spcPct val="115000"/>
              </a:lnSpc>
            </a:pPr>
            <a:r>
              <a:rPr lang="zh-CN" altLang="en-US" sz="2200" dirty="0"/>
              <a:t>用户需要打开某个邮件，则该邮件才传到用户</a:t>
            </a:r>
            <a:r>
              <a:rPr lang="zh-CN" altLang="en-US" sz="2200" dirty="0" smtClean="0"/>
              <a:t>的本地主机上。</a:t>
            </a:r>
            <a:endParaRPr lang="en-US" altLang="zh-CN" sz="2200" dirty="0" smtClean="0"/>
          </a:p>
          <a:p>
            <a:pPr lvl="2">
              <a:lnSpc>
                <a:spcPct val="115000"/>
              </a:lnSpc>
            </a:pPr>
            <a:r>
              <a:rPr lang="zh-CN" altLang="en-US" sz="2200" dirty="0" smtClean="0"/>
              <a:t>用户在本地主机上可以</a:t>
            </a:r>
            <a:r>
              <a:rPr lang="zh-CN" altLang="en-US" sz="2200" dirty="0"/>
              <a:t>操纵邮件服务器的邮箱</a:t>
            </a:r>
            <a:r>
              <a:rPr lang="zh-CN" altLang="en-US" sz="2200" dirty="0" smtClean="0"/>
              <a:t>，如创建文件夹等。 </a:t>
            </a:r>
            <a:endParaRPr lang="zh-CN" altLang="en-US" sz="2200" dirty="0"/>
          </a:p>
          <a:p>
            <a:pPr lvl="1">
              <a:lnSpc>
                <a:spcPct val="115000"/>
              </a:lnSpc>
            </a:pPr>
            <a:r>
              <a:rPr lang="zh-CN" altLang="en-US" sz="2400" dirty="0">
                <a:latin typeface="Times New Roman" panose="02020603050405020304" pitchFamily="18" charset="0"/>
              </a:rPr>
              <a:t>未发出删除命令前，一直保存在邮件</a:t>
            </a:r>
            <a:r>
              <a:rPr lang="zh-CN" altLang="en-US" sz="2400" dirty="0" smtClean="0">
                <a:latin typeface="Times New Roman" panose="02020603050405020304" pitchFamily="18" charset="0"/>
              </a:rPr>
              <a:t>服务器中。</a:t>
            </a:r>
            <a:endParaRPr lang="zh-CN" altLang="en-US" sz="2400" dirty="0">
              <a:latin typeface="Times New Roman" panose="02020603050405020304" pitchFamily="18" charset="0"/>
            </a:endParaRPr>
          </a:p>
          <a:p>
            <a:pPr marL="342900" lvl="1" indent="0">
              <a:lnSpc>
                <a:spcPct val="115000"/>
              </a:lnSpc>
              <a:buNone/>
            </a:pPr>
            <a:endParaRPr lang="zh-CN" altLang="en-US" sz="2400" dirty="0">
              <a:latin typeface="Times New Roman" panose="02020603050405020304" pitchFamily="18" charset="0"/>
            </a:endParaRPr>
          </a:p>
        </p:txBody>
      </p:sp>
      <p:sp>
        <p:nvSpPr>
          <p:cNvPr id="6" name="标题 1"/>
          <p:cNvSpPr>
            <a:spLocks noGrp="1"/>
          </p:cNvSpPr>
          <p:nvPr>
            <p:ph type="title"/>
          </p:nvPr>
        </p:nvSpPr>
        <p:spPr>
          <a:xfrm>
            <a:off x="330200" y="1"/>
            <a:ext cx="8483600" cy="744849"/>
          </a:xfrm>
        </p:spPr>
        <p:txBody>
          <a:bodyPr/>
          <a:lstStyle/>
          <a:p>
            <a:r>
              <a:rPr lang="en-US" altLang="zh-CN" dirty="0" smtClean="0"/>
              <a:t>2.6 </a:t>
            </a:r>
            <a:r>
              <a:rPr lang="zh-CN" altLang="en-US" dirty="0" smtClean="0"/>
              <a:t>电子邮件访问协议</a:t>
            </a:r>
            <a:r>
              <a:rPr lang="en-US" altLang="zh-CN" dirty="0" smtClean="0"/>
              <a:t>-IMAP</a:t>
            </a:r>
            <a:endParaRPr lang="zh-CN" altLang="en-US" dirty="0"/>
          </a:p>
        </p:txBody>
      </p:sp>
    </p:spTree>
    <p:extLst>
      <p:ext uri="{BB962C8B-B14F-4D97-AF65-F5344CB8AC3E}">
        <p14:creationId xmlns:p14="http://schemas.microsoft.com/office/powerpoint/2010/main" val="1956337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463875">
                                            <p:txEl>
                                              <p:pRg st="0" end="0"/>
                                            </p:txEl>
                                          </p:spTgt>
                                        </p:tgtEl>
                                        <p:attrNameLst>
                                          <p:attrName>style.visibility</p:attrName>
                                        </p:attrNameLst>
                                      </p:cBhvr>
                                      <p:to>
                                        <p:strVal val="visible"/>
                                      </p:to>
                                    </p:set>
                                    <p:animEffect transition="in" filter="wipe(up)">
                                      <p:cBhvr>
                                        <p:cTn id="7" dur="500"/>
                                        <p:tgtEl>
                                          <p:spTgt spid="463875">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463875">
                                            <p:txEl>
                                              <p:pRg st="1" end="1"/>
                                            </p:txEl>
                                          </p:spTgt>
                                        </p:tgtEl>
                                        <p:attrNameLst>
                                          <p:attrName>style.visibility</p:attrName>
                                        </p:attrNameLst>
                                      </p:cBhvr>
                                      <p:to>
                                        <p:strVal val="visible"/>
                                      </p:to>
                                    </p:set>
                                    <p:animEffect transition="in" filter="wipe(up)">
                                      <p:cBhvr>
                                        <p:cTn id="11" dur="500"/>
                                        <p:tgtEl>
                                          <p:spTgt spid="463875">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463875">
                                            <p:txEl>
                                              <p:pRg st="2" end="2"/>
                                            </p:txEl>
                                          </p:spTgt>
                                        </p:tgtEl>
                                        <p:attrNameLst>
                                          <p:attrName>style.visibility</p:attrName>
                                        </p:attrNameLst>
                                      </p:cBhvr>
                                      <p:to>
                                        <p:strVal val="visible"/>
                                      </p:to>
                                    </p:set>
                                    <p:animEffect transition="in" filter="wipe(up)">
                                      <p:cBhvr>
                                        <p:cTn id="15" dur="500"/>
                                        <p:tgtEl>
                                          <p:spTgt spid="463875">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463875">
                                            <p:txEl>
                                              <p:pRg st="3" end="3"/>
                                            </p:txEl>
                                          </p:spTgt>
                                        </p:tgtEl>
                                        <p:attrNameLst>
                                          <p:attrName>style.visibility</p:attrName>
                                        </p:attrNameLst>
                                      </p:cBhvr>
                                      <p:to>
                                        <p:strVal val="visible"/>
                                      </p:to>
                                    </p:set>
                                    <p:animEffect transition="in" filter="wipe(up)">
                                      <p:cBhvr>
                                        <p:cTn id="19" dur="500"/>
                                        <p:tgtEl>
                                          <p:spTgt spid="463875">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463875">
                                            <p:txEl>
                                              <p:pRg st="4" end="4"/>
                                            </p:txEl>
                                          </p:spTgt>
                                        </p:tgtEl>
                                        <p:attrNameLst>
                                          <p:attrName>style.visibility</p:attrName>
                                        </p:attrNameLst>
                                      </p:cBhvr>
                                      <p:to>
                                        <p:strVal val="visible"/>
                                      </p:to>
                                    </p:set>
                                    <p:animEffect transition="in" filter="wipe(up)">
                                      <p:cBhvr>
                                        <p:cTn id="23" dur="500"/>
                                        <p:tgtEl>
                                          <p:spTgt spid="463875">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463875">
                                            <p:txEl>
                                              <p:pRg st="5" end="5"/>
                                            </p:txEl>
                                          </p:spTgt>
                                        </p:tgtEl>
                                        <p:attrNameLst>
                                          <p:attrName>style.visibility</p:attrName>
                                        </p:attrNameLst>
                                      </p:cBhvr>
                                      <p:to>
                                        <p:strVal val="visible"/>
                                      </p:to>
                                    </p:set>
                                    <p:animEffect transition="in" filter="wipe(up)">
                                      <p:cBhvr>
                                        <p:cTn id="27" dur="500"/>
                                        <p:tgtEl>
                                          <p:spTgt spid="463875">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463875">
                                            <p:txEl>
                                              <p:pRg st="6" end="6"/>
                                            </p:txEl>
                                          </p:spTgt>
                                        </p:tgtEl>
                                        <p:attrNameLst>
                                          <p:attrName>style.visibility</p:attrName>
                                        </p:attrNameLst>
                                      </p:cBhvr>
                                      <p:to>
                                        <p:strVal val="visible"/>
                                      </p:to>
                                    </p:set>
                                    <p:animEffect transition="in" filter="wipe(up)">
                                      <p:cBhvr>
                                        <p:cTn id="31" dur="500"/>
                                        <p:tgtEl>
                                          <p:spTgt spid="463875">
                                            <p:txEl>
                                              <p:pRg st="6" end="6"/>
                                            </p:txEl>
                                          </p:spTgt>
                                        </p:tgtEl>
                                      </p:cBhvr>
                                    </p:animEffect>
                                  </p:childTnLst>
                                </p:cTn>
                              </p:par>
                            </p:childTnLst>
                          </p:cTn>
                        </p:par>
                        <p:par>
                          <p:cTn id="32" fill="hold">
                            <p:stCondLst>
                              <p:cond delay="7000"/>
                            </p:stCondLst>
                            <p:childTnLst>
                              <p:par>
                                <p:cTn id="33" presetID="22" presetClass="entr" presetSubtype="1" fill="hold" nodeType="afterEffect">
                                  <p:stCondLst>
                                    <p:cond delay="500"/>
                                  </p:stCondLst>
                                  <p:childTnLst>
                                    <p:set>
                                      <p:cBhvr>
                                        <p:cTn id="34" dur="1" fill="hold">
                                          <p:stCondLst>
                                            <p:cond delay="0"/>
                                          </p:stCondLst>
                                        </p:cTn>
                                        <p:tgtEl>
                                          <p:spTgt spid="463875">
                                            <p:txEl>
                                              <p:pRg st="7" end="7"/>
                                            </p:txEl>
                                          </p:spTgt>
                                        </p:tgtEl>
                                        <p:attrNameLst>
                                          <p:attrName>style.visibility</p:attrName>
                                        </p:attrNameLst>
                                      </p:cBhvr>
                                      <p:to>
                                        <p:strVal val="visible"/>
                                      </p:to>
                                    </p:set>
                                    <p:animEffect transition="in" filter="wipe(up)">
                                      <p:cBhvr>
                                        <p:cTn id="35" dur="500"/>
                                        <p:tgtEl>
                                          <p:spTgt spid="4638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Rectangle 2"/>
          <p:cNvSpPr>
            <a:spLocks noGrp="1" noChangeArrowheads="1"/>
          </p:cNvSpPr>
          <p:nvPr>
            <p:ph type="title"/>
          </p:nvPr>
        </p:nvSpPr>
        <p:spPr/>
        <p:txBody>
          <a:bodyPr/>
          <a:lstStyle/>
          <a:p>
            <a:pPr eaLnBrk="1" hangingPunct="1">
              <a:defRPr/>
            </a:pPr>
            <a:r>
              <a:rPr lang="en-US" altLang="zh-CN" dirty="0" smtClean="0"/>
              <a:t>2.6  </a:t>
            </a:r>
            <a:r>
              <a:rPr dirty="0" err="1" smtClean="0"/>
              <a:t>基于</a:t>
            </a:r>
            <a:r>
              <a:rPr lang="en-US" altLang="zh-CN" dirty="0" err="1" smtClean="0"/>
              <a:t>Web</a:t>
            </a:r>
            <a:r>
              <a:rPr dirty="0" err="1" smtClean="0"/>
              <a:t>的电子邮件</a:t>
            </a:r>
            <a:endParaRPr dirty="0"/>
          </a:p>
        </p:txBody>
      </p:sp>
      <p:sp>
        <p:nvSpPr>
          <p:cNvPr id="263174" name="Rectangle 3"/>
          <p:cNvSpPr>
            <a:spLocks noGrp="1" noChangeArrowheads="1"/>
          </p:cNvSpPr>
          <p:nvPr>
            <p:ph idx="1"/>
          </p:nvPr>
        </p:nvSpPr>
        <p:spPr>
          <a:xfrm>
            <a:off x="330200" y="827459"/>
            <a:ext cx="8483600" cy="2551169"/>
          </a:xfrm>
        </p:spPr>
        <p:txBody>
          <a:bodyPr>
            <a:normAutofit lnSpcReduction="10000"/>
          </a:bodyPr>
          <a:lstStyle/>
          <a:p>
            <a:pPr marL="292190" indent="-292190">
              <a:lnSpc>
                <a:spcPct val="110000"/>
              </a:lnSpc>
              <a:spcBef>
                <a:spcPts val="511"/>
              </a:spcBef>
              <a:defRPr/>
            </a:pPr>
            <a:r>
              <a:rPr lang="zh-CN" altLang="en-US" sz="2800" dirty="0">
                <a:latin typeface="Times New Roman" panose="02020603050405020304" pitchFamily="18" charset="0"/>
              </a:rPr>
              <a:t>电子邮件</a:t>
            </a:r>
            <a:r>
              <a:rPr lang="zh-CN" altLang="en-US" sz="2800" dirty="0" smtClean="0">
                <a:latin typeface="Times New Roman" panose="02020603050405020304" pitchFamily="18" charset="0"/>
              </a:rPr>
              <a:t>从主机 </a:t>
            </a:r>
            <a:r>
              <a:rPr lang="en-US" altLang="zh-CN" sz="2800" dirty="0">
                <a:latin typeface="Times New Roman" panose="02020603050405020304" pitchFamily="18" charset="0"/>
              </a:rPr>
              <a:t>A </a:t>
            </a:r>
            <a:r>
              <a:rPr lang="zh-CN" altLang="en-US" sz="2800" dirty="0">
                <a:latin typeface="Times New Roman" panose="02020603050405020304" pitchFamily="18" charset="0"/>
              </a:rPr>
              <a:t>发送到网易邮件服务器使用</a:t>
            </a:r>
            <a:r>
              <a:rPr lang="zh-CN" altLang="en-US" sz="2800" dirty="0">
                <a:solidFill>
                  <a:srgbClr val="FF0000"/>
                </a:solidFill>
                <a:latin typeface="Times New Roman" panose="02020603050405020304" pitchFamily="18" charset="0"/>
              </a:rPr>
              <a:t> </a:t>
            </a:r>
            <a:r>
              <a:rPr lang="en-US" altLang="zh-CN" sz="2800" dirty="0">
                <a:solidFill>
                  <a:srgbClr val="FF0000"/>
                </a:solidFill>
                <a:latin typeface="Times New Roman" panose="02020603050405020304" pitchFamily="18" charset="0"/>
              </a:rPr>
              <a:t>HTTP </a:t>
            </a:r>
            <a:r>
              <a:rPr lang="zh-CN" altLang="en-US" sz="2800" dirty="0">
                <a:solidFill>
                  <a:srgbClr val="FF0000"/>
                </a:solidFill>
                <a:latin typeface="Times New Roman" panose="02020603050405020304" pitchFamily="18" charset="0"/>
              </a:rPr>
              <a:t>协议。</a:t>
            </a:r>
          </a:p>
          <a:p>
            <a:pPr marL="292190" indent="-292190">
              <a:lnSpc>
                <a:spcPct val="110000"/>
              </a:lnSpc>
              <a:spcBef>
                <a:spcPts val="511"/>
              </a:spcBef>
              <a:defRPr/>
            </a:pPr>
            <a:r>
              <a:rPr lang="zh-CN" altLang="en-US" sz="2800" dirty="0">
                <a:latin typeface="Times New Roman" panose="02020603050405020304" pitchFamily="18" charset="0"/>
              </a:rPr>
              <a:t>两个邮件服务器之间的传送使用 </a:t>
            </a:r>
            <a:r>
              <a:rPr lang="en-US" altLang="zh-CN" sz="2800" dirty="0" smtClean="0">
                <a:solidFill>
                  <a:srgbClr val="FF0000"/>
                </a:solidFill>
                <a:latin typeface="Times New Roman" panose="02020603050405020304" pitchFamily="18" charset="0"/>
              </a:rPr>
              <a:t>SMTP</a:t>
            </a:r>
            <a:r>
              <a:rPr lang="zh-CN" altLang="en-US" sz="2800" dirty="0" smtClean="0">
                <a:solidFill>
                  <a:srgbClr val="FF0000"/>
                </a:solidFill>
                <a:latin typeface="Times New Roman" panose="02020603050405020304" pitchFamily="18" charset="0"/>
              </a:rPr>
              <a:t>协议</a:t>
            </a:r>
            <a:r>
              <a:rPr lang="zh-CN" altLang="en-US" sz="2800" dirty="0" smtClean="0">
                <a:latin typeface="Times New Roman" panose="02020603050405020304" pitchFamily="18" charset="0"/>
              </a:rPr>
              <a:t>。</a:t>
            </a:r>
            <a:endParaRPr lang="zh-CN" altLang="en-US" sz="2800" dirty="0">
              <a:latin typeface="Times New Roman" panose="02020603050405020304" pitchFamily="18" charset="0"/>
            </a:endParaRPr>
          </a:p>
          <a:p>
            <a:pPr marL="292190" indent="-292190">
              <a:lnSpc>
                <a:spcPct val="110000"/>
              </a:lnSpc>
              <a:spcBef>
                <a:spcPts val="511"/>
              </a:spcBef>
              <a:defRPr/>
            </a:pPr>
            <a:r>
              <a:rPr lang="zh-CN" altLang="en-US" sz="2800" dirty="0">
                <a:latin typeface="Times New Roman" panose="02020603050405020304" pitchFamily="18" charset="0"/>
              </a:rPr>
              <a:t>电子</a:t>
            </a:r>
            <a:r>
              <a:rPr lang="zh-CN" altLang="en-US" sz="2800" dirty="0" smtClean="0">
                <a:latin typeface="Times New Roman" panose="02020603050405020304" pitchFamily="18" charset="0"/>
              </a:rPr>
              <a:t>邮件从</a:t>
            </a:r>
            <a:r>
              <a:rPr lang="en-US" altLang="zh-CN" sz="2800" dirty="0" smtClean="0">
                <a:latin typeface="Times New Roman" panose="02020603050405020304" pitchFamily="18" charset="0"/>
              </a:rPr>
              <a:t>CUC</a:t>
            </a:r>
            <a:r>
              <a:rPr lang="zh-CN" altLang="en-US" sz="2800" dirty="0" smtClean="0">
                <a:latin typeface="Times New Roman" panose="02020603050405020304" pitchFamily="18" charset="0"/>
              </a:rPr>
              <a:t>邮件</a:t>
            </a:r>
            <a:r>
              <a:rPr lang="zh-CN" altLang="en-US" sz="2800" dirty="0">
                <a:latin typeface="Times New Roman" panose="02020603050405020304" pitchFamily="18" charset="0"/>
              </a:rPr>
              <a:t>服务器传送</a:t>
            </a:r>
            <a:r>
              <a:rPr lang="zh-CN" altLang="en-US" sz="2800" dirty="0" smtClean="0">
                <a:latin typeface="Times New Roman" panose="02020603050405020304" pitchFamily="18" charset="0"/>
              </a:rPr>
              <a:t>到主机 </a:t>
            </a:r>
            <a:r>
              <a:rPr lang="en-US" altLang="zh-CN" sz="2800" dirty="0" smtClean="0">
                <a:latin typeface="Times New Roman" panose="02020603050405020304" pitchFamily="18" charset="0"/>
              </a:rPr>
              <a:t>B</a:t>
            </a:r>
            <a:r>
              <a:rPr lang="zh-CN" altLang="en-US" sz="2800" dirty="0" smtClean="0">
                <a:latin typeface="Times New Roman" panose="02020603050405020304" pitchFamily="18" charset="0"/>
              </a:rPr>
              <a:t> 使用 </a:t>
            </a:r>
            <a:r>
              <a:rPr lang="en-US" altLang="zh-CN" sz="2800" dirty="0">
                <a:solidFill>
                  <a:srgbClr val="FF0000"/>
                </a:solidFill>
                <a:latin typeface="Times New Roman" panose="02020603050405020304" pitchFamily="18" charset="0"/>
              </a:rPr>
              <a:t>HTTP </a:t>
            </a:r>
            <a:r>
              <a:rPr lang="zh-CN" altLang="en-US" sz="2800" dirty="0">
                <a:solidFill>
                  <a:srgbClr val="FF0000"/>
                </a:solidFill>
                <a:latin typeface="Times New Roman" panose="02020603050405020304" pitchFamily="18" charset="0"/>
              </a:rPr>
              <a:t>协议</a:t>
            </a:r>
            <a:r>
              <a:rPr lang="zh-CN" altLang="en-US" sz="2800" dirty="0">
                <a:latin typeface="Times New Roman" panose="02020603050405020304" pitchFamily="18" charset="0"/>
              </a:rPr>
              <a:t>。</a:t>
            </a:r>
          </a:p>
        </p:txBody>
      </p:sp>
      <p:grpSp>
        <p:nvGrpSpPr>
          <p:cNvPr id="3" name="组合 2"/>
          <p:cNvGrpSpPr/>
          <p:nvPr/>
        </p:nvGrpSpPr>
        <p:grpSpPr>
          <a:xfrm>
            <a:off x="473087" y="3361076"/>
            <a:ext cx="8325764" cy="1556238"/>
            <a:chOff x="473087" y="3037226"/>
            <a:chExt cx="8325764" cy="1556238"/>
          </a:xfrm>
        </p:grpSpPr>
        <p:sp>
          <p:nvSpPr>
            <p:cNvPr id="273410" name="Text Box 15"/>
            <p:cNvSpPr txBox="1">
              <a:spLocks noChangeArrowheads="1"/>
            </p:cNvSpPr>
            <p:nvPr/>
          </p:nvSpPr>
          <p:spPr bwMode="auto">
            <a:xfrm>
              <a:off x="7197737" y="3772849"/>
              <a:ext cx="957313"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en-US" altLang="zh-CN" sz="2215" b="1">
                  <a:solidFill>
                    <a:srgbClr val="FF0000"/>
                  </a:solidFill>
                  <a:latin typeface="Times New Roman" panose="02020603050405020304" pitchFamily="18" charset="0"/>
                  <a:ea typeface="+mn-ea"/>
                </a:rPr>
                <a:t>HTTP</a:t>
              </a:r>
            </a:p>
          </p:txBody>
        </p:sp>
        <p:sp>
          <p:nvSpPr>
            <p:cNvPr id="273411" name="Text Box 14"/>
            <p:cNvSpPr txBox="1">
              <a:spLocks noChangeArrowheads="1"/>
            </p:cNvSpPr>
            <p:nvPr/>
          </p:nvSpPr>
          <p:spPr bwMode="auto">
            <a:xfrm>
              <a:off x="976326" y="3772849"/>
              <a:ext cx="957313"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en-US" altLang="zh-CN" sz="2215" b="1" dirty="0">
                  <a:solidFill>
                    <a:srgbClr val="FF0000"/>
                  </a:solidFill>
                  <a:latin typeface="Times New Roman" panose="02020603050405020304" pitchFamily="18" charset="0"/>
                  <a:ea typeface="+mn-ea"/>
                </a:rPr>
                <a:t>HTTP</a:t>
              </a:r>
            </a:p>
          </p:txBody>
        </p:sp>
        <p:sp>
          <p:nvSpPr>
            <p:cNvPr id="273414" name="Text Box 4"/>
            <p:cNvSpPr txBox="1">
              <a:spLocks noChangeArrowheads="1"/>
            </p:cNvSpPr>
            <p:nvPr/>
          </p:nvSpPr>
          <p:spPr bwMode="auto">
            <a:xfrm>
              <a:off x="477849" y="347610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en-US" altLang="zh-CN" sz="2400" b="1" dirty="0">
                  <a:latin typeface="Times New Roman" panose="02020603050405020304" pitchFamily="18" charset="0"/>
                  <a:ea typeface="+mn-ea"/>
                </a:rPr>
                <a:t>A</a:t>
              </a:r>
            </a:p>
          </p:txBody>
        </p:sp>
        <p:pic>
          <p:nvPicPr>
            <p:cNvPr id="273415"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73087" y="3942835"/>
              <a:ext cx="3984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3416"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200287" y="3677598"/>
              <a:ext cx="565150" cy="915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3417"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346837" y="3677598"/>
              <a:ext cx="565150" cy="915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3418" name="Text Box 8"/>
            <p:cNvSpPr txBox="1">
              <a:spLocks noChangeArrowheads="1"/>
            </p:cNvSpPr>
            <p:nvPr/>
          </p:nvSpPr>
          <p:spPr bwMode="auto">
            <a:xfrm>
              <a:off x="8409001" y="3460687"/>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en-US" altLang="zh-CN" sz="2400" b="1" dirty="0">
                  <a:latin typeface="Times New Roman" panose="02020603050405020304" pitchFamily="18" charset="0"/>
                  <a:ea typeface="+mn-ea"/>
                </a:rPr>
                <a:t>B</a:t>
              </a:r>
            </a:p>
          </p:txBody>
        </p:sp>
        <p:pic>
          <p:nvPicPr>
            <p:cNvPr id="273419" name="Picture 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385187" y="3941368"/>
              <a:ext cx="3984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3420" name="Line 10"/>
            <p:cNvSpPr>
              <a:spLocks noChangeShapeType="1"/>
            </p:cNvSpPr>
            <p:nvPr/>
          </p:nvSpPr>
          <p:spPr bwMode="auto">
            <a:xfrm flipV="1">
              <a:off x="787412" y="4209534"/>
              <a:ext cx="1485900" cy="11723"/>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273421" name="Line 11"/>
            <p:cNvSpPr>
              <a:spLocks noChangeShapeType="1"/>
            </p:cNvSpPr>
            <p:nvPr/>
          </p:nvSpPr>
          <p:spPr bwMode="auto">
            <a:xfrm flipV="1">
              <a:off x="2705112" y="4194881"/>
              <a:ext cx="3744913" cy="14654"/>
            </a:xfrm>
            <a:prstGeom prst="line">
              <a:avLst/>
            </a:prstGeom>
            <a:noFill/>
            <a:ln w="762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FF0000"/>
                </a:solidFill>
                <a:latin typeface="Times New Roman" panose="02020603050405020304" pitchFamily="18" charset="0"/>
              </a:endParaRPr>
            </a:p>
          </p:txBody>
        </p:sp>
        <p:sp>
          <p:nvSpPr>
            <p:cNvPr id="273422" name="Line 12"/>
            <p:cNvSpPr>
              <a:spLocks noChangeShapeType="1"/>
            </p:cNvSpPr>
            <p:nvPr/>
          </p:nvSpPr>
          <p:spPr bwMode="auto">
            <a:xfrm flipV="1">
              <a:off x="6911988" y="4194881"/>
              <a:ext cx="1554163" cy="14654"/>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FF0000"/>
                </a:solidFill>
                <a:latin typeface="Times New Roman" panose="02020603050405020304" pitchFamily="18" charset="0"/>
              </a:endParaRPr>
            </a:p>
          </p:txBody>
        </p:sp>
        <p:sp>
          <p:nvSpPr>
            <p:cNvPr id="273423" name="Text Box 13"/>
            <p:cNvSpPr txBox="1">
              <a:spLocks noChangeArrowheads="1"/>
            </p:cNvSpPr>
            <p:nvPr/>
          </p:nvSpPr>
          <p:spPr bwMode="auto">
            <a:xfrm>
              <a:off x="4051312" y="3681995"/>
              <a:ext cx="973343"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en-US" altLang="zh-CN" sz="2215" b="1" dirty="0">
                  <a:solidFill>
                    <a:srgbClr val="FF0000"/>
                  </a:solidFill>
                  <a:latin typeface="Times New Roman" panose="02020603050405020304" pitchFamily="18" charset="0"/>
                  <a:ea typeface="+mn-ea"/>
                </a:rPr>
                <a:t>SMTP</a:t>
              </a:r>
            </a:p>
          </p:txBody>
        </p:sp>
        <p:sp>
          <p:nvSpPr>
            <p:cNvPr id="273424" name="Text Box 16"/>
            <p:cNvSpPr txBox="1">
              <a:spLocks noChangeArrowheads="1"/>
            </p:cNvSpPr>
            <p:nvPr/>
          </p:nvSpPr>
          <p:spPr bwMode="auto">
            <a:xfrm>
              <a:off x="1485650" y="3037226"/>
              <a:ext cx="19912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90000"/>
                </a:lnSpc>
              </a:pPr>
              <a:r>
                <a:rPr lang="zh-CN" altLang="en-US" sz="2000" dirty="0">
                  <a:latin typeface="Times New Roman" panose="02020603050405020304" pitchFamily="18" charset="0"/>
                  <a:ea typeface="+mn-ea"/>
                </a:rPr>
                <a:t>网易邮件服务器</a:t>
              </a:r>
            </a:p>
            <a:p>
              <a:pPr algn="ctr" eaLnBrk="1" hangingPunct="1">
                <a:lnSpc>
                  <a:spcPct val="90000"/>
                </a:lnSpc>
              </a:pPr>
              <a:r>
                <a:rPr lang="en-US" altLang="zh-CN" sz="2000" dirty="0">
                  <a:latin typeface="Times New Roman" panose="02020603050405020304" pitchFamily="18" charset="0"/>
                  <a:ea typeface="+mn-ea"/>
                </a:rPr>
                <a:t>mail.163.com</a:t>
              </a:r>
            </a:p>
          </p:txBody>
        </p:sp>
        <p:sp>
          <p:nvSpPr>
            <p:cNvPr id="273425" name="Text Box 17"/>
            <p:cNvSpPr txBox="1">
              <a:spLocks noChangeArrowheads="1"/>
            </p:cNvSpPr>
            <p:nvPr/>
          </p:nvSpPr>
          <p:spPr bwMode="auto">
            <a:xfrm>
              <a:off x="5548654" y="3037226"/>
              <a:ext cx="20329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90000"/>
                </a:lnSpc>
              </a:pPr>
              <a:r>
                <a:rPr lang="en-US" altLang="zh-CN" sz="2000" dirty="0" smtClean="0">
                  <a:latin typeface="Times New Roman" panose="02020603050405020304" pitchFamily="18" charset="0"/>
                  <a:ea typeface="+mn-ea"/>
                </a:rPr>
                <a:t>CUC</a:t>
              </a:r>
              <a:r>
                <a:rPr lang="zh-CN" altLang="en-US" sz="2000" dirty="0" smtClean="0">
                  <a:latin typeface="Times New Roman" panose="02020603050405020304" pitchFamily="18" charset="0"/>
                  <a:ea typeface="+mn-ea"/>
                </a:rPr>
                <a:t>邮件</a:t>
              </a:r>
              <a:r>
                <a:rPr lang="zh-CN" altLang="en-US" sz="2000" dirty="0">
                  <a:latin typeface="Times New Roman" panose="02020603050405020304" pitchFamily="18" charset="0"/>
                  <a:ea typeface="+mn-ea"/>
                </a:rPr>
                <a:t>服务器</a:t>
              </a:r>
            </a:p>
            <a:p>
              <a:pPr algn="ctr" eaLnBrk="1" hangingPunct="1">
                <a:lnSpc>
                  <a:spcPct val="90000"/>
                </a:lnSpc>
              </a:pPr>
              <a:r>
                <a:rPr lang="en-US" altLang="zh-CN" sz="2000" dirty="0" smtClean="0">
                  <a:latin typeface="Times New Roman" panose="02020603050405020304" pitchFamily="18" charset="0"/>
                  <a:ea typeface="+mn-ea"/>
                </a:rPr>
                <a:t>mail.cuc.edu.cn</a:t>
              </a:r>
              <a:endParaRPr lang="en-US" altLang="zh-CN" sz="2000" dirty="0">
                <a:latin typeface="Times New Roman" panose="02020603050405020304" pitchFamily="18" charset="0"/>
                <a:ea typeface="+mn-ea"/>
              </a:endParaRPr>
            </a:p>
          </p:txBody>
        </p:sp>
      </p:grpSp>
      <p:sp>
        <p:nvSpPr>
          <p:cNvPr id="2" name="矩形 1"/>
          <p:cNvSpPr/>
          <p:nvPr/>
        </p:nvSpPr>
        <p:spPr>
          <a:xfrm>
            <a:off x="636701" y="5151809"/>
            <a:ext cx="7859713" cy="1384995"/>
          </a:xfrm>
          <a:prstGeom prst="rect">
            <a:avLst/>
          </a:prstGeom>
          <a:solidFill>
            <a:srgbClr val="FFFF66"/>
          </a:solidFill>
          <a:ln>
            <a:solidFill>
              <a:srgbClr val="000066"/>
            </a:solidFill>
          </a:ln>
        </p:spPr>
        <p:txBody>
          <a:bodyPr wrap="square">
            <a:spAutoFit/>
          </a:bodyPr>
          <a:lstStyle/>
          <a:p>
            <a:r>
              <a:rPr lang="en-US" altLang="zh-CN" sz="2800" b="1" dirty="0" smtClean="0">
                <a:solidFill>
                  <a:srgbClr val="FF0000"/>
                </a:solidFill>
                <a:latin typeface="Times New Roman" panose="02020603050405020304" pitchFamily="18" charset="0"/>
              </a:rPr>
              <a:t>web</a:t>
            </a:r>
            <a:r>
              <a:rPr lang="zh-CN" altLang="zh-CN" sz="2800" b="1" dirty="0" smtClean="0">
                <a:solidFill>
                  <a:srgbClr val="FF0000"/>
                </a:solidFill>
                <a:latin typeface="Times New Roman" panose="02020603050405020304" pitchFamily="18" charset="0"/>
              </a:rPr>
              <a:t>电子邮件</a:t>
            </a:r>
            <a:r>
              <a:rPr lang="zh-CN" altLang="zh-CN" sz="2800" b="1" dirty="0">
                <a:solidFill>
                  <a:srgbClr val="FF0000"/>
                </a:solidFill>
                <a:latin typeface="Times New Roman" panose="02020603050405020304" pitchFamily="18" charset="0"/>
              </a:rPr>
              <a:t>的好处：</a:t>
            </a:r>
            <a:r>
              <a:rPr lang="zh-CN" altLang="zh-CN" sz="2800" b="1" dirty="0">
                <a:solidFill>
                  <a:srgbClr val="000066"/>
                </a:solidFill>
                <a:latin typeface="Times New Roman" panose="02020603050405020304" pitchFamily="18" charset="0"/>
              </a:rPr>
              <a:t>只要能够找到上网的计算机，打开任何一种浏览器就可以非常方便地收发电子邮件。</a:t>
            </a:r>
            <a:endParaRPr lang="zh-CN" altLang="en-US" sz="2800" b="1" dirty="0">
              <a:solidFill>
                <a:srgbClr val="000066"/>
              </a:solidFill>
              <a:latin typeface="Times New Roman" panose="02020603050405020304" pitchFamily="18" charset="0"/>
            </a:endParaRPr>
          </a:p>
        </p:txBody>
      </p:sp>
    </p:spTree>
    <p:extLst>
      <p:ext uri="{BB962C8B-B14F-4D97-AF65-F5344CB8AC3E}">
        <p14:creationId xmlns:p14="http://schemas.microsoft.com/office/powerpoint/2010/main" val="335234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263174">
                                            <p:txEl>
                                              <p:pRg st="0" end="0"/>
                                            </p:txEl>
                                          </p:spTgt>
                                        </p:tgtEl>
                                        <p:attrNameLst>
                                          <p:attrName>style.visibility</p:attrName>
                                        </p:attrNameLst>
                                      </p:cBhvr>
                                      <p:to>
                                        <p:strVal val="visible"/>
                                      </p:to>
                                    </p:set>
                                    <p:animEffect transition="in" filter="wipe(up)">
                                      <p:cBhvr>
                                        <p:cTn id="7" dur="500"/>
                                        <p:tgtEl>
                                          <p:spTgt spid="263174">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263174">
                                            <p:txEl>
                                              <p:pRg st="1" end="1"/>
                                            </p:txEl>
                                          </p:spTgt>
                                        </p:tgtEl>
                                        <p:attrNameLst>
                                          <p:attrName>style.visibility</p:attrName>
                                        </p:attrNameLst>
                                      </p:cBhvr>
                                      <p:to>
                                        <p:strVal val="visible"/>
                                      </p:to>
                                    </p:set>
                                    <p:animEffect transition="in" filter="wipe(up)">
                                      <p:cBhvr>
                                        <p:cTn id="11" dur="500"/>
                                        <p:tgtEl>
                                          <p:spTgt spid="263174">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263174">
                                            <p:txEl>
                                              <p:pRg st="2" end="2"/>
                                            </p:txEl>
                                          </p:spTgt>
                                        </p:tgtEl>
                                        <p:attrNameLst>
                                          <p:attrName>style.visibility</p:attrName>
                                        </p:attrNameLst>
                                      </p:cBhvr>
                                      <p:to>
                                        <p:strVal val="visible"/>
                                      </p:to>
                                    </p:set>
                                    <p:animEffect transition="in" filter="wipe(up)">
                                      <p:cBhvr>
                                        <p:cTn id="15" dur="500"/>
                                        <p:tgtEl>
                                          <p:spTgt spid="263174">
                                            <p:txEl>
                                              <p:pRg st="2" end="2"/>
                                            </p:txEl>
                                          </p:spTgt>
                                        </p:tgtEl>
                                      </p:cBhvr>
                                    </p:animEffect>
                                  </p:childTnLst>
                                </p:cTn>
                              </p:par>
                            </p:childTnLst>
                          </p:cTn>
                        </p:par>
                        <p:par>
                          <p:cTn id="16" fill="hold">
                            <p:stCondLst>
                              <p:cond delay="3000"/>
                            </p:stCondLst>
                            <p:childTnLst>
                              <p:par>
                                <p:cTn id="17" presetID="22" presetClass="entr" presetSubtype="8" fill="hold" nodeType="afterEffect">
                                  <p:stCondLst>
                                    <p:cond delay="50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750"/>
                                        <p:tgtEl>
                                          <p:spTgt spid="3"/>
                                        </p:tgtEl>
                                      </p:cBhvr>
                                    </p:animEffect>
                                  </p:childTnLst>
                                </p:cTn>
                              </p:par>
                            </p:childTnLst>
                          </p:cTn>
                        </p:par>
                        <p:par>
                          <p:cTn id="20" fill="hold">
                            <p:stCondLst>
                              <p:cond delay="4250"/>
                            </p:stCondLst>
                            <p:childTnLst>
                              <p:par>
                                <p:cTn id="21" presetID="22" presetClass="entr" presetSubtype="1" fill="hold" grpId="0" nodeType="afterEffect">
                                  <p:stCondLst>
                                    <p:cond delay="50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2.1 </a:t>
            </a:r>
            <a:r>
              <a:rPr lang="zh-CN" altLang="en-US" dirty="0" smtClean="0"/>
              <a:t>进程通信</a:t>
            </a:r>
            <a:endParaRPr lang="zh-CN" altLang="en-US" dirty="0"/>
          </a:p>
        </p:txBody>
      </p:sp>
      <p:grpSp>
        <p:nvGrpSpPr>
          <p:cNvPr id="109" name="组合 108"/>
          <p:cNvGrpSpPr/>
          <p:nvPr/>
        </p:nvGrpSpPr>
        <p:grpSpPr>
          <a:xfrm>
            <a:off x="330200" y="947831"/>
            <a:ext cx="8483600" cy="1895105"/>
            <a:chOff x="330200" y="947831"/>
            <a:chExt cx="8483600" cy="1895105"/>
          </a:xfrm>
        </p:grpSpPr>
        <p:sp>
          <p:nvSpPr>
            <p:cNvPr id="107" name="任意多边形 106"/>
            <p:cNvSpPr/>
            <p:nvPr/>
          </p:nvSpPr>
          <p:spPr>
            <a:xfrm>
              <a:off x="330200" y="947831"/>
              <a:ext cx="8483600" cy="781462"/>
            </a:xfrm>
            <a:custGeom>
              <a:avLst/>
              <a:gdLst>
                <a:gd name="connsiteX0" fmla="*/ 0 w 8483600"/>
                <a:gd name="connsiteY0" fmla="*/ 121585 h 729495"/>
                <a:gd name="connsiteX1" fmla="*/ 121585 w 8483600"/>
                <a:gd name="connsiteY1" fmla="*/ 0 h 729495"/>
                <a:gd name="connsiteX2" fmla="*/ 8362015 w 8483600"/>
                <a:gd name="connsiteY2" fmla="*/ 0 h 729495"/>
                <a:gd name="connsiteX3" fmla="*/ 8483600 w 8483600"/>
                <a:gd name="connsiteY3" fmla="*/ 121585 h 729495"/>
                <a:gd name="connsiteX4" fmla="*/ 8483600 w 8483600"/>
                <a:gd name="connsiteY4" fmla="*/ 607910 h 729495"/>
                <a:gd name="connsiteX5" fmla="*/ 8362015 w 8483600"/>
                <a:gd name="connsiteY5" fmla="*/ 729495 h 729495"/>
                <a:gd name="connsiteX6" fmla="*/ 121585 w 8483600"/>
                <a:gd name="connsiteY6" fmla="*/ 729495 h 729495"/>
                <a:gd name="connsiteX7" fmla="*/ 0 w 8483600"/>
                <a:gd name="connsiteY7" fmla="*/ 607910 h 729495"/>
                <a:gd name="connsiteX8" fmla="*/ 0 w 8483600"/>
                <a:gd name="connsiteY8" fmla="*/ 121585 h 72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3600" h="729495">
                  <a:moveTo>
                    <a:pt x="0" y="121585"/>
                  </a:moveTo>
                  <a:cubicBezTo>
                    <a:pt x="0" y="54435"/>
                    <a:pt x="54435" y="0"/>
                    <a:pt x="121585" y="0"/>
                  </a:cubicBezTo>
                  <a:lnTo>
                    <a:pt x="8362015" y="0"/>
                  </a:lnTo>
                  <a:cubicBezTo>
                    <a:pt x="8429165" y="0"/>
                    <a:pt x="8483600" y="54435"/>
                    <a:pt x="8483600" y="121585"/>
                  </a:cubicBezTo>
                  <a:lnTo>
                    <a:pt x="8483600" y="607910"/>
                  </a:lnTo>
                  <a:cubicBezTo>
                    <a:pt x="8483600" y="675060"/>
                    <a:pt x="8429165" y="729495"/>
                    <a:pt x="8362015" y="729495"/>
                  </a:cubicBezTo>
                  <a:lnTo>
                    <a:pt x="121585" y="729495"/>
                  </a:lnTo>
                  <a:cubicBezTo>
                    <a:pt x="54435" y="729495"/>
                    <a:pt x="0" y="675060"/>
                    <a:pt x="0" y="607910"/>
                  </a:cubicBezTo>
                  <a:lnTo>
                    <a:pt x="0" y="121585"/>
                  </a:lnTo>
                  <a:close/>
                </a:path>
              </a:pathLst>
            </a:custGeom>
            <a:solidFill>
              <a:srgbClr val="FFFF99"/>
            </a:solidFill>
            <a:ln w="19050">
              <a:solidFill>
                <a:schemeClr val="tx2">
                  <a:lumMod val="40000"/>
                  <a:lumOff val="6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46101" tIns="146101" rIns="146101" bIns="146101" numCol="1" spcCol="1270" anchor="ctr" anchorCtr="0">
              <a:noAutofit/>
            </a:bodyPr>
            <a:lstStyle/>
            <a:p>
              <a:pPr lvl="0" algn="l" defTabSz="1289050" rtl="0">
                <a:lnSpc>
                  <a:spcPct val="90000"/>
                </a:lnSpc>
                <a:spcBef>
                  <a:spcPct val="0"/>
                </a:spcBef>
                <a:spcAft>
                  <a:spcPct val="35000"/>
                </a:spcAft>
              </a:pPr>
              <a:r>
                <a:rPr lang="zh-CN" altLang="en-US" sz="3600" kern="1200" dirty="0" smtClean="0">
                  <a:solidFill>
                    <a:schemeClr val="tx1"/>
                  </a:solidFill>
                </a:rPr>
                <a:t>应用层协议的</a:t>
              </a:r>
              <a:r>
                <a:rPr lang="zh-CN" altLang="en-US" sz="3600" kern="1200" dirty="0" smtClean="0">
                  <a:solidFill>
                    <a:srgbClr val="FF0000"/>
                  </a:solidFill>
                </a:rPr>
                <a:t>客户</a:t>
              </a:r>
              <a:r>
                <a:rPr lang="en-US" altLang="zh-CN" sz="3600" kern="1200" dirty="0" smtClean="0">
                  <a:solidFill>
                    <a:srgbClr val="FF0000"/>
                  </a:solidFill>
                </a:rPr>
                <a:t>/</a:t>
              </a:r>
              <a:r>
                <a:rPr lang="zh-CN" altLang="en-US" sz="3600" kern="1200" dirty="0" smtClean="0">
                  <a:solidFill>
                    <a:srgbClr val="FF0000"/>
                  </a:solidFill>
                </a:rPr>
                <a:t>服务器</a:t>
              </a:r>
              <a:r>
                <a:rPr lang="zh-CN" altLang="en-US" sz="3600" kern="1200" dirty="0" smtClean="0">
                  <a:solidFill>
                    <a:schemeClr val="tx1"/>
                  </a:solidFill>
                </a:rPr>
                <a:t>方式</a:t>
              </a:r>
              <a:endParaRPr lang="en-US" sz="3600" kern="1200" dirty="0">
                <a:solidFill>
                  <a:schemeClr val="tx1"/>
                </a:solidFill>
              </a:endParaRPr>
            </a:p>
          </p:txBody>
        </p:sp>
        <p:sp>
          <p:nvSpPr>
            <p:cNvPr id="108" name="任意多边形 107"/>
            <p:cNvSpPr/>
            <p:nvPr/>
          </p:nvSpPr>
          <p:spPr>
            <a:xfrm>
              <a:off x="330200" y="1822427"/>
              <a:ext cx="8483600" cy="1020509"/>
            </a:xfrm>
            <a:custGeom>
              <a:avLst/>
              <a:gdLst>
                <a:gd name="connsiteX0" fmla="*/ 0 w 8483600"/>
                <a:gd name="connsiteY0" fmla="*/ 0 h 1020509"/>
                <a:gd name="connsiteX1" fmla="*/ 8483600 w 8483600"/>
                <a:gd name="connsiteY1" fmla="*/ 0 h 1020509"/>
                <a:gd name="connsiteX2" fmla="*/ 8483600 w 8483600"/>
                <a:gd name="connsiteY2" fmla="*/ 1020509 h 1020509"/>
                <a:gd name="connsiteX3" fmla="*/ 0 w 8483600"/>
                <a:gd name="connsiteY3" fmla="*/ 1020509 h 1020509"/>
                <a:gd name="connsiteX4" fmla="*/ 0 w 8483600"/>
                <a:gd name="connsiteY4" fmla="*/ 0 h 1020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3600" h="1020509">
                  <a:moveTo>
                    <a:pt x="0" y="0"/>
                  </a:moveTo>
                  <a:lnTo>
                    <a:pt x="8483600" y="0"/>
                  </a:lnTo>
                  <a:lnTo>
                    <a:pt x="8483600" y="1020509"/>
                  </a:lnTo>
                  <a:lnTo>
                    <a:pt x="0" y="10205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354"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zh-CN" altLang="en-US" sz="2800" b="0" kern="1200" dirty="0" smtClean="0"/>
                <a:t>客户和服务器是指通信中的两个</a:t>
              </a:r>
              <a:r>
                <a:rPr lang="zh-CN" altLang="en-US" sz="2800" b="0" kern="1200" dirty="0" smtClean="0">
                  <a:solidFill>
                    <a:srgbClr val="FF0000"/>
                  </a:solidFill>
                </a:rPr>
                <a:t>应用进程</a:t>
              </a:r>
              <a:r>
                <a:rPr lang="zh-CN" altLang="en-US" sz="2800" b="0" kern="1200" dirty="0" smtClean="0">
                  <a:solidFill>
                    <a:schemeClr val="hlink"/>
                  </a:solidFill>
                </a:rPr>
                <a:t>。</a:t>
              </a:r>
              <a:endParaRPr lang="zh-CN" altLang="en-US" sz="2800" b="0" kern="1200" dirty="0"/>
            </a:p>
            <a:p>
              <a:pPr marL="285750" lvl="1" indent="-285750" algn="l" defTabSz="1244600" rtl="0">
                <a:lnSpc>
                  <a:spcPct val="90000"/>
                </a:lnSpc>
                <a:spcBef>
                  <a:spcPct val="0"/>
                </a:spcBef>
                <a:spcAft>
                  <a:spcPct val="20000"/>
                </a:spcAft>
                <a:buChar char="••"/>
              </a:pPr>
              <a:r>
                <a:rPr lang="zh-CN" altLang="en-US" sz="2800" b="0" kern="1200" dirty="0" smtClean="0"/>
                <a:t>服务器进程向客户进程提供服务 。</a:t>
              </a:r>
              <a:endParaRPr lang="zh-CN" altLang="en-US" sz="2800" b="0" kern="1200" dirty="0"/>
            </a:p>
          </p:txBody>
        </p:sp>
      </p:grpSp>
      <p:grpSp>
        <p:nvGrpSpPr>
          <p:cNvPr id="6" name="Group 222"/>
          <p:cNvGrpSpPr>
            <a:grpSpLocks/>
          </p:cNvGrpSpPr>
          <p:nvPr/>
        </p:nvGrpSpPr>
        <p:grpSpPr bwMode="auto">
          <a:xfrm>
            <a:off x="508000" y="2874010"/>
            <a:ext cx="8158480" cy="3872230"/>
            <a:chOff x="930" y="1344"/>
            <a:chExt cx="3842" cy="2643"/>
          </a:xfrm>
        </p:grpSpPr>
        <p:sp>
          <p:nvSpPr>
            <p:cNvPr id="7" name="Line 114"/>
            <p:cNvSpPr>
              <a:spLocks noChangeShapeType="1"/>
            </p:cNvSpPr>
            <p:nvPr/>
          </p:nvSpPr>
          <p:spPr bwMode="auto">
            <a:xfrm>
              <a:off x="2849" y="3397"/>
              <a:ext cx="0" cy="361"/>
            </a:xfrm>
            <a:prstGeom prst="line">
              <a:avLst/>
            </a:prstGeom>
            <a:noFill/>
            <a:ln w="9525">
              <a:solidFill>
                <a:srgbClr val="000000"/>
              </a:solidFill>
              <a:round/>
              <a:headEnd/>
              <a:tailEnd/>
            </a:ln>
          </p:spPr>
          <p:txBody>
            <a:bodyPr/>
            <a:lstStyle/>
            <a:p>
              <a:endParaRPr lang="zh-CN" altLang="en-US" sz="1350"/>
            </a:p>
          </p:txBody>
        </p:sp>
        <p:sp>
          <p:nvSpPr>
            <p:cNvPr id="8" name="Text Box 116"/>
            <p:cNvSpPr txBox="1">
              <a:spLocks noChangeArrowheads="1"/>
            </p:cNvSpPr>
            <p:nvPr/>
          </p:nvSpPr>
          <p:spPr bwMode="auto">
            <a:xfrm>
              <a:off x="930" y="3161"/>
              <a:ext cx="709" cy="226"/>
            </a:xfrm>
            <a:prstGeom prst="rect">
              <a:avLst/>
            </a:prstGeom>
            <a:solidFill>
              <a:srgbClr val="FFFFFF"/>
            </a:solidFill>
            <a:ln w="9525">
              <a:solidFill>
                <a:srgbClr val="000000"/>
              </a:solidFill>
              <a:miter lim="800000"/>
              <a:headEnd/>
              <a:tailEnd/>
            </a:ln>
            <a:effectLst>
              <a:outerShdw dist="35921" dir="18900000" algn="ctr" rotWithShape="0">
                <a:srgbClr val="808080">
                  <a:alpha val="50000"/>
                </a:srgbClr>
              </a:outerShdw>
            </a:effectLst>
          </p:spPr>
          <p:txBody>
            <a:bodyPr/>
            <a:lstStyle/>
            <a:p>
              <a:pPr algn="ctr"/>
              <a:r>
                <a:rPr lang="zh-CN" altLang="en-US" sz="1350">
                  <a:latin typeface="Times New Roman" pitchFamily="18" charset="0"/>
                  <a:ea typeface="黑体" pitchFamily="2" charset="-122"/>
                </a:rPr>
                <a:t>物理层</a:t>
              </a:r>
            </a:p>
          </p:txBody>
        </p:sp>
        <p:sp>
          <p:nvSpPr>
            <p:cNvPr id="9" name="Text Box 117"/>
            <p:cNvSpPr txBox="1">
              <a:spLocks noChangeArrowheads="1"/>
            </p:cNvSpPr>
            <p:nvPr/>
          </p:nvSpPr>
          <p:spPr bwMode="auto">
            <a:xfrm>
              <a:off x="930" y="2937"/>
              <a:ext cx="709" cy="226"/>
            </a:xfrm>
            <a:prstGeom prst="rect">
              <a:avLst/>
            </a:prstGeom>
            <a:solidFill>
              <a:srgbClr val="FFFFFF"/>
            </a:solidFill>
            <a:ln w="9525">
              <a:solidFill>
                <a:srgbClr val="000000"/>
              </a:solidFill>
              <a:miter lim="800000"/>
              <a:headEnd/>
              <a:tailEnd/>
            </a:ln>
            <a:effectLst>
              <a:outerShdw dist="35921" dir="18900000" algn="ctr" rotWithShape="0">
                <a:srgbClr val="808080">
                  <a:alpha val="50000"/>
                </a:srgbClr>
              </a:outerShdw>
            </a:effectLst>
          </p:spPr>
          <p:txBody>
            <a:bodyPr/>
            <a:lstStyle/>
            <a:p>
              <a:pPr algn="ctr"/>
              <a:r>
                <a:rPr lang="zh-CN" altLang="en-US" sz="1350" dirty="0">
                  <a:latin typeface="Times New Roman" pitchFamily="18" charset="0"/>
                  <a:ea typeface="黑体" pitchFamily="2" charset="-122"/>
                </a:rPr>
                <a:t>数据链路层</a:t>
              </a:r>
            </a:p>
          </p:txBody>
        </p:sp>
        <p:sp>
          <p:nvSpPr>
            <p:cNvPr id="10" name="Text Box 118"/>
            <p:cNvSpPr txBox="1">
              <a:spLocks noChangeArrowheads="1"/>
            </p:cNvSpPr>
            <p:nvPr/>
          </p:nvSpPr>
          <p:spPr bwMode="auto">
            <a:xfrm>
              <a:off x="930" y="2710"/>
              <a:ext cx="709" cy="227"/>
            </a:xfrm>
            <a:prstGeom prst="rect">
              <a:avLst/>
            </a:prstGeom>
            <a:solidFill>
              <a:srgbClr val="FFFFFF"/>
            </a:solidFill>
            <a:ln w="9525">
              <a:solidFill>
                <a:srgbClr val="000000"/>
              </a:solidFill>
              <a:miter lim="800000"/>
              <a:headEnd/>
              <a:tailEnd/>
            </a:ln>
            <a:effectLst>
              <a:outerShdw dist="35921" dir="18900000" algn="ctr" rotWithShape="0">
                <a:srgbClr val="808080">
                  <a:alpha val="50000"/>
                </a:srgbClr>
              </a:outerShdw>
            </a:effectLst>
          </p:spPr>
          <p:txBody>
            <a:bodyPr/>
            <a:lstStyle/>
            <a:p>
              <a:pPr algn="ctr"/>
              <a:r>
                <a:rPr lang="zh-CN" altLang="en-US" sz="1350">
                  <a:latin typeface="Times New Roman" pitchFamily="18" charset="0"/>
                  <a:ea typeface="黑体" pitchFamily="2" charset="-122"/>
                </a:rPr>
                <a:t>网络层</a:t>
              </a:r>
            </a:p>
          </p:txBody>
        </p:sp>
        <p:sp>
          <p:nvSpPr>
            <p:cNvPr id="11" name="Text Box 119"/>
            <p:cNvSpPr txBox="1">
              <a:spLocks noChangeArrowheads="1"/>
            </p:cNvSpPr>
            <p:nvPr/>
          </p:nvSpPr>
          <p:spPr bwMode="auto">
            <a:xfrm>
              <a:off x="930" y="2486"/>
              <a:ext cx="709" cy="226"/>
            </a:xfrm>
            <a:prstGeom prst="rect">
              <a:avLst/>
            </a:prstGeom>
            <a:solidFill>
              <a:srgbClr val="FFFFFF"/>
            </a:solidFill>
            <a:ln w="9525">
              <a:solidFill>
                <a:srgbClr val="000000"/>
              </a:solidFill>
              <a:miter lim="800000"/>
              <a:headEnd/>
              <a:tailEnd/>
            </a:ln>
            <a:effectLst>
              <a:outerShdw dist="35921" dir="18900000" algn="ctr" rotWithShape="0">
                <a:srgbClr val="808080">
                  <a:alpha val="50000"/>
                </a:srgbClr>
              </a:outerShdw>
            </a:effectLst>
          </p:spPr>
          <p:txBody>
            <a:bodyPr/>
            <a:lstStyle/>
            <a:p>
              <a:pPr algn="ctr"/>
              <a:r>
                <a:rPr lang="zh-CN" altLang="en-US" sz="1350">
                  <a:latin typeface="Times New Roman" pitchFamily="18" charset="0"/>
                  <a:ea typeface="黑体" pitchFamily="2" charset="-122"/>
                </a:rPr>
                <a:t>运输层</a:t>
              </a:r>
            </a:p>
          </p:txBody>
        </p:sp>
        <p:sp>
          <p:nvSpPr>
            <p:cNvPr id="12" name="Text Box 120"/>
            <p:cNvSpPr txBox="1">
              <a:spLocks noChangeArrowheads="1"/>
            </p:cNvSpPr>
            <p:nvPr/>
          </p:nvSpPr>
          <p:spPr bwMode="auto">
            <a:xfrm>
              <a:off x="930" y="1928"/>
              <a:ext cx="709" cy="558"/>
            </a:xfrm>
            <a:prstGeom prst="rect">
              <a:avLst/>
            </a:prstGeom>
            <a:solidFill>
              <a:srgbClr val="FFFFFF"/>
            </a:solidFill>
            <a:ln w="9525">
              <a:solidFill>
                <a:srgbClr val="000000"/>
              </a:solidFill>
              <a:miter lim="800000"/>
              <a:headEnd/>
              <a:tailEnd/>
            </a:ln>
            <a:effectLst>
              <a:outerShdw dist="35921" dir="18900000" algn="ctr" rotWithShape="0">
                <a:srgbClr val="808080">
                  <a:alpha val="50000"/>
                </a:srgbClr>
              </a:outerShdw>
            </a:effectLst>
          </p:spPr>
          <p:txBody>
            <a:bodyPr/>
            <a:lstStyle/>
            <a:p>
              <a:pPr algn="ctr"/>
              <a:r>
                <a:rPr lang="zh-CN" altLang="en-US" sz="1350">
                  <a:latin typeface="Times New Roman" pitchFamily="18" charset="0"/>
                  <a:ea typeface="黑体" pitchFamily="2" charset="-122"/>
                </a:rPr>
                <a:t>应用层</a:t>
              </a:r>
              <a:endParaRPr lang="zh-CN" altLang="en-US" sz="1350">
                <a:ea typeface="黑体" pitchFamily="2" charset="-122"/>
              </a:endParaRPr>
            </a:p>
          </p:txBody>
        </p:sp>
        <p:sp>
          <p:nvSpPr>
            <p:cNvPr id="13" name="Text Box 122"/>
            <p:cNvSpPr txBox="1">
              <a:spLocks noChangeArrowheads="1"/>
            </p:cNvSpPr>
            <p:nvPr/>
          </p:nvSpPr>
          <p:spPr bwMode="auto">
            <a:xfrm>
              <a:off x="4059" y="3172"/>
              <a:ext cx="709" cy="227"/>
            </a:xfrm>
            <a:prstGeom prst="rect">
              <a:avLst/>
            </a:prstGeom>
            <a:solidFill>
              <a:srgbClr val="FFFFFF"/>
            </a:solidFill>
            <a:ln w="9525">
              <a:solidFill>
                <a:srgbClr val="000000"/>
              </a:solidFill>
              <a:miter lim="800000"/>
              <a:headEnd/>
              <a:tailEnd/>
            </a:ln>
            <a:effectLst>
              <a:outerShdw dist="35921" dir="18900000" algn="ctr" rotWithShape="0">
                <a:srgbClr val="808080">
                  <a:alpha val="50000"/>
                </a:srgbClr>
              </a:outerShdw>
            </a:effectLst>
          </p:spPr>
          <p:txBody>
            <a:bodyPr/>
            <a:lstStyle/>
            <a:p>
              <a:pPr algn="ctr"/>
              <a:r>
                <a:rPr lang="zh-CN" altLang="en-US" sz="1350">
                  <a:latin typeface="Times New Roman" pitchFamily="18" charset="0"/>
                  <a:ea typeface="黑体" pitchFamily="2" charset="-122"/>
                </a:rPr>
                <a:t>物理层</a:t>
              </a:r>
            </a:p>
          </p:txBody>
        </p:sp>
        <p:sp>
          <p:nvSpPr>
            <p:cNvPr id="14" name="Text Box 123"/>
            <p:cNvSpPr txBox="1">
              <a:spLocks noChangeArrowheads="1"/>
            </p:cNvSpPr>
            <p:nvPr/>
          </p:nvSpPr>
          <p:spPr bwMode="auto">
            <a:xfrm>
              <a:off x="4059" y="2947"/>
              <a:ext cx="713" cy="227"/>
            </a:xfrm>
            <a:prstGeom prst="rect">
              <a:avLst/>
            </a:prstGeom>
            <a:solidFill>
              <a:srgbClr val="FFFFFF"/>
            </a:solidFill>
            <a:ln w="9525">
              <a:solidFill>
                <a:srgbClr val="000000"/>
              </a:solidFill>
              <a:miter lim="800000"/>
              <a:headEnd/>
              <a:tailEnd/>
            </a:ln>
            <a:effectLst>
              <a:outerShdw dist="35921" dir="18900000" algn="ctr" rotWithShape="0">
                <a:srgbClr val="808080">
                  <a:alpha val="50000"/>
                </a:srgbClr>
              </a:outerShdw>
            </a:effectLst>
          </p:spPr>
          <p:txBody>
            <a:bodyPr/>
            <a:lstStyle/>
            <a:p>
              <a:pPr algn="ctr"/>
              <a:r>
                <a:rPr lang="zh-CN" altLang="en-US" sz="1350">
                  <a:latin typeface="Times New Roman" pitchFamily="18" charset="0"/>
                  <a:ea typeface="黑体" pitchFamily="2" charset="-122"/>
                </a:rPr>
                <a:t>数据链路层</a:t>
              </a:r>
            </a:p>
          </p:txBody>
        </p:sp>
        <p:sp>
          <p:nvSpPr>
            <p:cNvPr id="15" name="Text Box 124"/>
            <p:cNvSpPr txBox="1">
              <a:spLocks noChangeArrowheads="1"/>
            </p:cNvSpPr>
            <p:nvPr/>
          </p:nvSpPr>
          <p:spPr bwMode="auto">
            <a:xfrm>
              <a:off x="4059" y="2720"/>
              <a:ext cx="709" cy="227"/>
            </a:xfrm>
            <a:prstGeom prst="rect">
              <a:avLst/>
            </a:prstGeom>
            <a:solidFill>
              <a:srgbClr val="FFFFFF"/>
            </a:solidFill>
            <a:ln w="9525">
              <a:solidFill>
                <a:srgbClr val="000000"/>
              </a:solidFill>
              <a:miter lim="800000"/>
              <a:headEnd/>
              <a:tailEnd/>
            </a:ln>
            <a:effectLst>
              <a:outerShdw dist="35921" dir="18900000" algn="ctr" rotWithShape="0">
                <a:srgbClr val="808080">
                  <a:alpha val="50000"/>
                </a:srgbClr>
              </a:outerShdw>
            </a:effectLst>
          </p:spPr>
          <p:txBody>
            <a:bodyPr/>
            <a:lstStyle/>
            <a:p>
              <a:pPr algn="ctr"/>
              <a:r>
                <a:rPr lang="zh-CN" altLang="en-US" sz="1350">
                  <a:latin typeface="Times New Roman" pitchFamily="18" charset="0"/>
                  <a:ea typeface="黑体" pitchFamily="2" charset="-122"/>
                </a:rPr>
                <a:t>网络层</a:t>
              </a:r>
            </a:p>
          </p:txBody>
        </p:sp>
        <p:sp>
          <p:nvSpPr>
            <p:cNvPr id="16" name="Text Box 125"/>
            <p:cNvSpPr txBox="1">
              <a:spLocks noChangeArrowheads="1"/>
            </p:cNvSpPr>
            <p:nvPr/>
          </p:nvSpPr>
          <p:spPr bwMode="auto">
            <a:xfrm>
              <a:off x="4059" y="2494"/>
              <a:ext cx="709" cy="227"/>
            </a:xfrm>
            <a:prstGeom prst="rect">
              <a:avLst/>
            </a:prstGeom>
            <a:solidFill>
              <a:srgbClr val="FFFFFF"/>
            </a:solidFill>
            <a:ln w="9525">
              <a:solidFill>
                <a:srgbClr val="000000"/>
              </a:solidFill>
              <a:miter lim="800000"/>
              <a:headEnd/>
              <a:tailEnd/>
            </a:ln>
            <a:effectLst>
              <a:outerShdw dist="35921" dir="18900000" algn="ctr" rotWithShape="0">
                <a:srgbClr val="808080">
                  <a:alpha val="50000"/>
                </a:srgbClr>
              </a:outerShdw>
            </a:effectLst>
          </p:spPr>
          <p:txBody>
            <a:bodyPr/>
            <a:lstStyle/>
            <a:p>
              <a:pPr algn="ctr"/>
              <a:r>
                <a:rPr lang="zh-CN" altLang="en-US" sz="1350">
                  <a:latin typeface="Times New Roman" pitchFamily="18" charset="0"/>
                  <a:ea typeface="黑体" pitchFamily="2" charset="-122"/>
                </a:rPr>
                <a:t>运输层</a:t>
              </a:r>
            </a:p>
          </p:txBody>
        </p:sp>
        <p:sp>
          <p:nvSpPr>
            <p:cNvPr id="17" name="Text Box 126"/>
            <p:cNvSpPr txBox="1">
              <a:spLocks noChangeArrowheads="1"/>
            </p:cNvSpPr>
            <p:nvPr/>
          </p:nvSpPr>
          <p:spPr bwMode="auto">
            <a:xfrm>
              <a:off x="4059" y="1934"/>
              <a:ext cx="709" cy="560"/>
            </a:xfrm>
            <a:prstGeom prst="rect">
              <a:avLst/>
            </a:prstGeom>
            <a:solidFill>
              <a:srgbClr val="FFFFFF"/>
            </a:solidFill>
            <a:ln w="9525">
              <a:solidFill>
                <a:srgbClr val="000000"/>
              </a:solidFill>
              <a:miter lim="800000"/>
              <a:headEnd/>
              <a:tailEnd/>
            </a:ln>
            <a:effectLst>
              <a:outerShdw dist="35921" dir="18900000" algn="ctr" rotWithShape="0">
                <a:srgbClr val="808080">
                  <a:alpha val="50000"/>
                </a:srgbClr>
              </a:outerShdw>
            </a:effectLst>
          </p:spPr>
          <p:txBody>
            <a:bodyPr/>
            <a:lstStyle/>
            <a:p>
              <a:pPr algn="ctr"/>
              <a:r>
                <a:rPr lang="zh-CN" altLang="en-US" sz="1350">
                  <a:latin typeface="Times New Roman" pitchFamily="18" charset="0"/>
                  <a:ea typeface="黑体" pitchFamily="2" charset="-122"/>
                </a:rPr>
                <a:t>应用层</a:t>
              </a:r>
            </a:p>
          </p:txBody>
        </p:sp>
        <p:grpSp>
          <p:nvGrpSpPr>
            <p:cNvPr id="18" name="Group 127"/>
            <p:cNvGrpSpPr>
              <a:grpSpLocks/>
            </p:cNvGrpSpPr>
            <p:nvPr/>
          </p:nvGrpSpPr>
          <p:grpSpPr bwMode="auto">
            <a:xfrm>
              <a:off x="2147" y="1935"/>
              <a:ext cx="1396" cy="1458"/>
              <a:chOff x="3240" y="1926"/>
              <a:chExt cx="1320" cy="2478"/>
            </a:xfrm>
          </p:grpSpPr>
          <p:sp>
            <p:nvSpPr>
              <p:cNvPr id="101" name="Text Box 128"/>
              <p:cNvSpPr txBox="1">
                <a:spLocks noChangeArrowheads="1"/>
              </p:cNvSpPr>
              <p:nvPr/>
            </p:nvSpPr>
            <p:spPr bwMode="auto">
              <a:xfrm>
                <a:off x="3240" y="4020"/>
                <a:ext cx="1320" cy="384"/>
              </a:xfrm>
              <a:prstGeom prst="rect">
                <a:avLst/>
              </a:prstGeom>
              <a:solidFill>
                <a:srgbClr val="FFFFFF"/>
              </a:solidFill>
              <a:ln w="9525">
                <a:solidFill>
                  <a:srgbClr val="000000"/>
                </a:solidFill>
                <a:miter lim="800000"/>
                <a:headEnd/>
                <a:tailEnd/>
              </a:ln>
              <a:effectLst>
                <a:outerShdw dist="35921" dir="18900000" algn="ctr" rotWithShape="0">
                  <a:srgbClr val="808080">
                    <a:alpha val="50000"/>
                  </a:srgbClr>
                </a:outerShdw>
              </a:effectLst>
            </p:spPr>
            <p:txBody>
              <a:bodyPr/>
              <a:lstStyle/>
              <a:p>
                <a:pPr algn="ctr"/>
                <a:r>
                  <a:rPr lang="zh-CN" altLang="en-US" sz="1350" dirty="0">
                    <a:latin typeface="Times New Roman" pitchFamily="18" charset="0"/>
                    <a:ea typeface="黑体" pitchFamily="2" charset="-122"/>
                  </a:rPr>
                  <a:t>物理层</a:t>
                </a:r>
              </a:p>
            </p:txBody>
          </p:sp>
          <p:sp>
            <p:nvSpPr>
              <p:cNvPr id="102" name="Text Box 129"/>
              <p:cNvSpPr txBox="1">
                <a:spLocks noChangeArrowheads="1"/>
              </p:cNvSpPr>
              <p:nvPr/>
            </p:nvSpPr>
            <p:spPr bwMode="auto">
              <a:xfrm>
                <a:off x="3240" y="3639"/>
                <a:ext cx="1320" cy="384"/>
              </a:xfrm>
              <a:prstGeom prst="rect">
                <a:avLst/>
              </a:prstGeom>
              <a:solidFill>
                <a:srgbClr val="FFFFFF"/>
              </a:solidFill>
              <a:ln w="9525">
                <a:solidFill>
                  <a:srgbClr val="000000"/>
                </a:solidFill>
                <a:miter lim="800000"/>
                <a:headEnd/>
                <a:tailEnd/>
              </a:ln>
              <a:effectLst>
                <a:outerShdw dist="35921" dir="18900000" algn="ctr" rotWithShape="0">
                  <a:srgbClr val="808080">
                    <a:alpha val="50000"/>
                  </a:srgbClr>
                </a:outerShdw>
              </a:effectLst>
            </p:spPr>
            <p:txBody>
              <a:bodyPr/>
              <a:lstStyle/>
              <a:p>
                <a:pPr algn="ctr"/>
                <a:r>
                  <a:rPr lang="zh-CN" altLang="en-US" sz="1350">
                    <a:latin typeface="Times New Roman" pitchFamily="18" charset="0"/>
                    <a:ea typeface="黑体" pitchFamily="2" charset="-122"/>
                  </a:rPr>
                  <a:t>数据链路层</a:t>
                </a:r>
              </a:p>
            </p:txBody>
          </p:sp>
          <p:sp>
            <p:nvSpPr>
              <p:cNvPr id="103" name="Text Box 130"/>
              <p:cNvSpPr txBox="1">
                <a:spLocks noChangeArrowheads="1"/>
              </p:cNvSpPr>
              <p:nvPr/>
            </p:nvSpPr>
            <p:spPr bwMode="auto">
              <a:xfrm>
                <a:off x="3240" y="3255"/>
                <a:ext cx="1320" cy="384"/>
              </a:xfrm>
              <a:prstGeom prst="rect">
                <a:avLst/>
              </a:prstGeom>
              <a:solidFill>
                <a:srgbClr val="FFFFFF"/>
              </a:solidFill>
              <a:ln w="9525">
                <a:solidFill>
                  <a:srgbClr val="000000"/>
                </a:solidFill>
                <a:miter lim="800000"/>
                <a:headEnd/>
                <a:tailEnd/>
              </a:ln>
              <a:effectLst>
                <a:outerShdw dist="35921" dir="18900000" algn="ctr" rotWithShape="0">
                  <a:srgbClr val="808080">
                    <a:alpha val="50000"/>
                  </a:srgbClr>
                </a:outerShdw>
              </a:effectLst>
            </p:spPr>
            <p:txBody>
              <a:bodyPr/>
              <a:lstStyle/>
              <a:p>
                <a:pPr algn="ctr"/>
                <a:r>
                  <a:rPr lang="zh-CN" altLang="en-US" sz="1350">
                    <a:latin typeface="Times New Roman" pitchFamily="18" charset="0"/>
                    <a:ea typeface="黑体" pitchFamily="2" charset="-122"/>
                  </a:rPr>
                  <a:t>网络层</a:t>
                </a:r>
              </a:p>
            </p:txBody>
          </p:sp>
          <p:sp>
            <p:nvSpPr>
              <p:cNvPr id="104" name="Text Box 131"/>
              <p:cNvSpPr txBox="1">
                <a:spLocks noChangeArrowheads="1"/>
              </p:cNvSpPr>
              <p:nvPr/>
            </p:nvSpPr>
            <p:spPr bwMode="auto">
              <a:xfrm>
                <a:off x="3240" y="2874"/>
                <a:ext cx="1320" cy="384"/>
              </a:xfrm>
              <a:prstGeom prst="rect">
                <a:avLst/>
              </a:prstGeom>
              <a:solidFill>
                <a:srgbClr val="FFFFFF"/>
              </a:solidFill>
              <a:ln w="9525">
                <a:solidFill>
                  <a:srgbClr val="000000"/>
                </a:solidFill>
                <a:miter lim="800000"/>
                <a:headEnd/>
                <a:tailEnd/>
              </a:ln>
              <a:effectLst>
                <a:outerShdw dist="35921" dir="18900000" algn="ctr" rotWithShape="0">
                  <a:srgbClr val="808080">
                    <a:alpha val="50000"/>
                  </a:srgbClr>
                </a:outerShdw>
              </a:effectLst>
            </p:spPr>
            <p:txBody>
              <a:bodyPr/>
              <a:lstStyle/>
              <a:p>
                <a:pPr algn="ctr"/>
                <a:r>
                  <a:rPr lang="zh-CN" altLang="en-US" sz="1350">
                    <a:latin typeface="Times New Roman" pitchFamily="18" charset="0"/>
                    <a:ea typeface="黑体" pitchFamily="2" charset="-122"/>
                  </a:rPr>
                  <a:t>运输层</a:t>
                </a:r>
              </a:p>
            </p:txBody>
          </p:sp>
          <p:sp>
            <p:nvSpPr>
              <p:cNvPr id="105" name="Text Box 132"/>
              <p:cNvSpPr txBox="1">
                <a:spLocks noChangeArrowheads="1"/>
              </p:cNvSpPr>
              <p:nvPr/>
            </p:nvSpPr>
            <p:spPr bwMode="auto">
              <a:xfrm>
                <a:off x="3240" y="1926"/>
                <a:ext cx="1320" cy="948"/>
              </a:xfrm>
              <a:prstGeom prst="rect">
                <a:avLst/>
              </a:prstGeom>
              <a:solidFill>
                <a:srgbClr val="FFFFFF"/>
              </a:solidFill>
              <a:ln w="9525">
                <a:solidFill>
                  <a:srgbClr val="000000"/>
                </a:solidFill>
                <a:miter lim="800000"/>
                <a:headEnd/>
                <a:tailEnd/>
              </a:ln>
              <a:effectLst>
                <a:outerShdw dist="35921" dir="18900000" algn="ctr" rotWithShape="0">
                  <a:srgbClr val="808080">
                    <a:alpha val="50000"/>
                  </a:srgbClr>
                </a:outerShdw>
              </a:effectLst>
            </p:spPr>
            <p:txBody>
              <a:bodyPr/>
              <a:lstStyle/>
              <a:p>
                <a:pPr algn="ctr"/>
                <a:r>
                  <a:rPr lang="zh-CN" altLang="en-US" sz="1350">
                    <a:latin typeface="Times New Roman" pitchFamily="18" charset="0"/>
                    <a:ea typeface="黑体" pitchFamily="2" charset="-122"/>
                  </a:rPr>
                  <a:t>应用层</a:t>
                </a:r>
              </a:p>
            </p:txBody>
          </p:sp>
        </p:grpSp>
        <p:sp>
          <p:nvSpPr>
            <p:cNvPr id="19" name="Oval 134"/>
            <p:cNvSpPr>
              <a:spLocks noChangeArrowheads="1"/>
            </p:cNvSpPr>
            <p:nvPr/>
          </p:nvSpPr>
          <p:spPr bwMode="auto">
            <a:xfrm>
              <a:off x="962" y="2141"/>
              <a:ext cx="645" cy="216"/>
            </a:xfrm>
            <a:prstGeom prst="ellipse">
              <a:avLst/>
            </a:prstGeom>
            <a:solidFill>
              <a:srgbClr val="FFFF00"/>
            </a:solidFill>
            <a:ln w="9525">
              <a:solidFill>
                <a:srgbClr val="000000"/>
              </a:solidFill>
              <a:round/>
              <a:headEnd/>
              <a:tailEnd/>
            </a:ln>
          </p:spPr>
          <p:txBody>
            <a:bodyPr/>
            <a:lstStyle/>
            <a:p>
              <a:endParaRPr lang="zh-CN" altLang="en-US" sz="1350"/>
            </a:p>
          </p:txBody>
        </p:sp>
        <p:sp>
          <p:nvSpPr>
            <p:cNvPr id="20" name="Text Box 135"/>
            <p:cNvSpPr txBox="1">
              <a:spLocks noChangeArrowheads="1"/>
            </p:cNvSpPr>
            <p:nvPr/>
          </p:nvSpPr>
          <p:spPr bwMode="auto">
            <a:xfrm>
              <a:off x="999" y="2126"/>
              <a:ext cx="621" cy="259"/>
            </a:xfrm>
            <a:prstGeom prst="rect">
              <a:avLst/>
            </a:prstGeom>
            <a:noFill/>
            <a:ln w="9525">
              <a:noFill/>
              <a:miter lim="800000"/>
              <a:headEnd/>
              <a:tailEnd/>
            </a:ln>
          </p:spPr>
          <p:txBody>
            <a:bodyPr/>
            <a:lstStyle/>
            <a:p>
              <a:pPr algn="just"/>
              <a:r>
                <a:rPr lang="zh-CN" altLang="en-US" sz="1350" dirty="0">
                  <a:latin typeface="Times New Roman" pitchFamily="18" charset="0"/>
                  <a:ea typeface="黑体" pitchFamily="2" charset="-122"/>
                </a:rPr>
                <a:t>客户进程</a:t>
              </a:r>
              <a:r>
                <a:rPr lang="en-US" altLang="zh-CN" sz="1350" dirty="0">
                  <a:latin typeface="Times New Roman" pitchFamily="18" charset="0"/>
                  <a:ea typeface="黑体" pitchFamily="2" charset="-122"/>
                </a:rPr>
                <a:t>1</a:t>
              </a:r>
            </a:p>
          </p:txBody>
        </p:sp>
        <p:sp>
          <p:nvSpPr>
            <p:cNvPr id="21" name="Oval 137"/>
            <p:cNvSpPr>
              <a:spLocks noChangeArrowheads="1"/>
            </p:cNvSpPr>
            <p:nvPr/>
          </p:nvSpPr>
          <p:spPr bwMode="auto">
            <a:xfrm>
              <a:off x="4059" y="2216"/>
              <a:ext cx="645" cy="216"/>
            </a:xfrm>
            <a:prstGeom prst="ellipse">
              <a:avLst/>
            </a:prstGeom>
            <a:solidFill>
              <a:srgbClr val="FFFF00"/>
            </a:solidFill>
            <a:ln w="9525">
              <a:solidFill>
                <a:srgbClr val="000000"/>
              </a:solidFill>
              <a:round/>
              <a:headEnd/>
              <a:tailEnd/>
            </a:ln>
          </p:spPr>
          <p:txBody>
            <a:bodyPr/>
            <a:lstStyle/>
            <a:p>
              <a:endParaRPr lang="zh-CN" altLang="en-US" sz="1350"/>
            </a:p>
          </p:txBody>
        </p:sp>
        <p:sp>
          <p:nvSpPr>
            <p:cNvPr id="22" name="Text Box 138"/>
            <p:cNvSpPr txBox="1">
              <a:spLocks noChangeArrowheads="1"/>
            </p:cNvSpPr>
            <p:nvPr/>
          </p:nvSpPr>
          <p:spPr bwMode="auto">
            <a:xfrm>
              <a:off x="4120" y="2221"/>
              <a:ext cx="621" cy="259"/>
            </a:xfrm>
            <a:prstGeom prst="rect">
              <a:avLst/>
            </a:prstGeom>
            <a:noFill/>
            <a:ln w="9525">
              <a:noFill/>
              <a:miter lim="800000"/>
              <a:headEnd/>
              <a:tailEnd/>
            </a:ln>
          </p:spPr>
          <p:txBody>
            <a:bodyPr/>
            <a:lstStyle/>
            <a:p>
              <a:pPr algn="just"/>
              <a:r>
                <a:rPr lang="zh-CN" altLang="en-US" sz="1350" dirty="0">
                  <a:latin typeface="Times New Roman" pitchFamily="18" charset="0"/>
                  <a:ea typeface="黑体" pitchFamily="2" charset="-122"/>
                </a:rPr>
                <a:t>客户进程</a:t>
              </a:r>
              <a:r>
                <a:rPr lang="en-US" altLang="zh-CN" sz="1350" dirty="0">
                  <a:latin typeface="Times New Roman" pitchFamily="18" charset="0"/>
                  <a:ea typeface="黑体" pitchFamily="2" charset="-122"/>
                </a:rPr>
                <a:t>2</a:t>
              </a:r>
            </a:p>
          </p:txBody>
        </p:sp>
        <p:sp>
          <p:nvSpPr>
            <p:cNvPr id="23" name="Oval 140"/>
            <p:cNvSpPr>
              <a:spLocks noChangeArrowheads="1"/>
            </p:cNvSpPr>
            <p:nvPr/>
          </p:nvSpPr>
          <p:spPr bwMode="auto">
            <a:xfrm>
              <a:off x="2179" y="2134"/>
              <a:ext cx="775" cy="216"/>
            </a:xfrm>
            <a:prstGeom prst="ellipse">
              <a:avLst/>
            </a:prstGeom>
            <a:solidFill>
              <a:schemeClr val="accent6">
                <a:lumMod val="40000"/>
                <a:lumOff val="60000"/>
              </a:schemeClr>
            </a:solidFill>
            <a:ln w="9525">
              <a:solidFill>
                <a:srgbClr val="000000"/>
              </a:solidFill>
              <a:round/>
              <a:headEnd/>
              <a:tailEnd/>
            </a:ln>
          </p:spPr>
          <p:txBody>
            <a:bodyPr/>
            <a:lstStyle/>
            <a:p>
              <a:endParaRPr lang="zh-CN" altLang="en-US" sz="1350"/>
            </a:p>
          </p:txBody>
        </p:sp>
        <p:sp>
          <p:nvSpPr>
            <p:cNvPr id="24" name="Text Box 141"/>
            <p:cNvSpPr txBox="1">
              <a:spLocks noChangeArrowheads="1"/>
            </p:cNvSpPr>
            <p:nvPr/>
          </p:nvSpPr>
          <p:spPr bwMode="auto">
            <a:xfrm>
              <a:off x="2198" y="2140"/>
              <a:ext cx="746" cy="259"/>
            </a:xfrm>
            <a:prstGeom prst="rect">
              <a:avLst/>
            </a:prstGeom>
            <a:noFill/>
            <a:ln w="9525">
              <a:noFill/>
              <a:miter lim="800000"/>
              <a:headEnd/>
              <a:tailEnd/>
            </a:ln>
          </p:spPr>
          <p:txBody>
            <a:bodyPr/>
            <a:lstStyle/>
            <a:p>
              <a:pPr algn="just"/>
              <a:r>
                <a:rPr lang="zh-CN" altLang="en-US" sz="1350">
                  <a:latin typeface="Times New Roman" pitchFamily="18" charset="0"/>
                  <a:ea typeface="黑体" pitchFamily="2" charset="-122"/>
                </a:rPr>
                <a:t>服务器进程</a:t>
              </a:r>
              <a:r>
                <a:rPr lang="en-US" altLang="zh-CN" sz="1350">
                  <a:latin typeface="Times New Roman" pitchFamily="18" charset="0"/>
                  <a:ea typeface="黑体" pitchFamily="2" charset="-122"/>
                </a:rPr>
                <a:t>1</a:t>
              </a:r>
            </a:p>
          </p:txBody>
        </p:sp>
        <p:sp>
          <p:nvSpPr>
            <p:cNvPr id="25" name="Oval 143"/>
            <p:cNvSpPr>
              <a:spLocks noChangeArrowheads="1"/>
            </p:cNvSpPr>
            <p:nvPr/>
          </p:nvSpPr>
          <p:spPr bwMode="auto">
            <a:xfrm>
              <a:off x="2745" y="2252"/>
              <a:ext cx="773" cy="216"/>
            </a:xfrm>
            <a:prstGeom prst="ellipse">
              <a:avLst/>
            </a:prstGeom>
            <a:solidFill>
              <a:schemeClr val="accent6">
                <a:lumMod val="40000"/>
                <a:lumOff val="60000"/>
              </a:schemeClr>
            </a:solidFill>
            <a:ln w="9525">
              <a:solidFill>
                <a:srgbClr val="000000"/>
              </a:solidFill>
              <a:round/>
              <a:headEnd/>
              <a:tailEnd/>
            </a:ln>
          </p:spPr>
          <p:txBody>
            <a:bodyPr/>
            <a:lstStyle/>
            <a:p>
              <a:endParaRPr lang="zh-CN" altLang="en-US" sz="1350"/>
            </a:p>
          </p:txBody>
        </p:sp>
        <p:sp>
          <p:nvSpPr>
            <p:cNvPr id="26" name="Text Box 144"/>
            <p:cNvSpPr txBox="1">
              <a:spLocks noChangeArrowheads="1"/>
            </p:cNvSpPr>
            <p:nvPr/>
          </p:nvSpPr>
          <p:spPr bwMode="auto">
            <a:xfrm>
              <a:off x="2764" y="2264"/>
              <a:ext cx="744" cy="259"/>
            </a:xfrm>
            <a:prstGeom prst="rect">
              <a:avLst/>
            </a:prstGeom>
            <a:noFill/>
            <a:ln w="9525">
              <a:noFill/>
              <a:miter lim="800000"/>
              <a:headEnd/>
              <a:tailEnd/>
            </a:ln>
          </p:spPr>
          <p:txBody>
            <a:bodyPr/>
            <a:lstStyle/>
            <a:p>
              <a:pPr algn="just"/>
              <a:r>
                <a:rPr lang="zh-CN" altLang="en-US" sz="1350" dirty="0">
                  <a:latin typeface="Times New Roman" pitchFamily="18" charset="0"/>
                  <a:ea typeface="黑体" pitchFamily="2" charset="-122"/>
                </a:rPr>
                <a:t>服务器进程</a:t>
              </a:r>
              <a:r>
                <a:rPr lang="en-US" altLang="zh-CN" sz="1350" dirty="0">
                  <a:latin typeface="Times New Roman" pitchFamily="18" charset="0"/>
                  <a:ea typeface="黑体" pitchFamily="2" charset="-122"/>
                </a:rPr>
                <a:t>2</a:t>
              </a:r>
            </a:p>
          </p:txBody>
        </p:sp>
        <p:sp>
          <p:nvSpPr>
            <p:cNvPr id="27" name="Line 145"/>
            <p:cNvSpPr>
              <a:spLocks noChangeShapeType="1"/>
            </p:cNvSpPr>
            <p:nvPr/>
          </p:nvSpPr>
          <p:spPr bwMode="auto">
            <a:xfrm rot="5400000" flipV="1">
              <a:off x="2853" y="2195"/>
              <a:ext cx="4" cy="3123"/>
            </a:xfrm>
            <a:prstGeom prst="line">
              <a:avLst/>
            </a:prstGeom>
            <a:noFill/>
            <a:ln w="9525">
              <a:solidFill>
                <a:srgbClr val="000000"/>
              </a:solidFill>
              <a:round/>
              <a:headEnd/>
              <a:tailEnd/>
            </a:ln>
          </p:spPr>
          <p:txBody>
            <a:bodyPr/>
            <a:lstStyle/>
            <a:p>
              <a:endParaRPr lang="zh-CN" altLang="en-US" sz="1350"/>
            </a:p>
          </p:txBody>
        </p:sp>
        <p:sp>
          <p:nvSpPr>
            <p:cNvPr id="28" name="Line 146"/>
            <p:cNvSpPr>
              <a:spLocks noChangeShapeType="1"/>
            </p:cNvSpPr>
            <p:nvPr/>
          </p:nvSpPr>
          <p:spPr bwMode="auto">
            <a:xfrm>
              <a:off x="1599" y="2225"/>
              <a:ext cx="573" cy="1"/>
            </a:xfrm>
            <a:prstGeom prst="line">
              <a:avLst/>
            </a:prstGeom>
            <a:noFill/>
            <a:ln w="9525">
              <a:solidFill>
                <a:srgbClr val="000000"/>
              </a:solidFill>
              <a:round/>
              <a:headEnd/>
              <a:tailEnd type="triangle" w="sm" len="med"/>
            </a:ln>
          </p:spPr>
          <p:txBody>
            <a:bodyPr/>
            <a:lstStyle/>
            <a:p>
              <a:endParaRPr lang="zh-CN" altLang="en-US" sz="1350"/>
            </a:p>
          </p:txBody>
        </p:sp>
        <p:sp>
          <p:nvSpPr>
            <p:cNvPr id="29" name="Text Box 147"/>
            <p:cNvSpPr txBox="1">
              <a:spLocks noChangeArrowheads="1"/>
            </p:cNvSpPr>
            <p:nvPr/>
          </p:nvSpPr>
          <p:spPr bwMode="auto">
            <a:xfrm>
              <a:off x="1066" y="1344"/>
              <a:ext cx="467" cy="246"/>
            </a:xfrm>
            <a:prstGeom prst="rect">
              <a:avLst/>
            </a:prstGeom>
            <a:noFill/>
            <a:ln w="9525">
              <a:noFill/>
              <a:miter lim="800000"/>
              <a:headEnd/>
              <a:tailEnd/>
            </a:ln>
            <a:effectLst/>
          </p:spPr>
          <p:txBody>
            <a:bodyPr/>
            <a:lstStyle/>
            <a:p>
              <a:pPr algn="just"/>
              <a:r>
                <a:rPr lang="zh-CN" altLang="en-US" sz="1350">
                  <a:latin typeface="Arial" pitchFamily="34" charset="0"/>
                  <a:ea typeface="黑体" pitchFamily="2" charset="-122"/>
                </a:rPr>
                <a:t>主机</a:t>
              </a:r>
              <a:r>
                <a:rPr lang="en-US" altLang="zh-CN" sz="1350">
                  <a:latin typeface="Arial" pitchFamily="34" charset="0"/>
                  <a:ea typeface="黑体" pitchFamily="2" charset="-122"/>
                </a:rPr>
                <a:t>A</a:t>
              </a:r>
            </a:p>
          </p:txBody>
        </p:sp>
        <p:sp>
          <p:nvSpPr>
            <p:cNvPr id="30" name="Text Box 148"/>
            <p:cNvSpPr txBox="1">
              <a:spLocks noChangeArrowheads="1"/>
            </p:cNvSpPr>
            <p:nvPr/>
          </p:nvSpPr>
          <p:spPr bwMode="auto">
            <a:xfrm>
              <a:off x="4150" y="1353"/>
              <a:ext cx="468" cy="246"/>
            </a:xfrm>
            <a:prstGeom prst="rect">
              <a:avLst/>
            </a:prstGeom>
            <a:noFill/>
            <a:ln w="9525">
              <a:noFill/>
              <a:miter lim="800000"/>
              <a:headEnd/>
              <a:tailEnd/>
            </a:ln>
            <a:effectLst/>
          </p:spPr>
          <p:txBody>
            <a:bodyPr/>
            <a:lstStyle/>
            <a:p>
              <a:pPr algn="just"/>
              <a:r>
                <a:rPr lang="zh-CN" altLang="en-US" sz="1350">
                  <a:latin typeface="Arial" pitchFamily="34" charset="0"/>
                  <a:ea typeface="黑体" pitchFamily="2" charset="-122"/>
                </a:rPr>
                <a:t>主机</a:t>
              </a:r>
              <a:r>
                <a:rPr lang="en-US" altLang="zh-CN" sz="1350">
                  <a:latin typeface="Arial" pitchFamily="34" charset="0"/>
                  <a:ea typeface="黑体" pitchFamily="2" charset="-122"/>
                </a:rPr>
                <a:t>B</a:t>
              </a:r>
            </a:p>
          </p:txBody>
        </p:sp>
        <p:sp>
          <p:nvSpPr>
            <p:cNvPr id="31" name="Text Box 149"/>
            <p:cNvSpPr txBox="1">
              <a:spLocks noChangeArrowheads="1"/>
            </p:cNvSpPr>
            <p:nvPr/>
          </p:nvSpPr>
          <p:spPr bwMode="auto">
            <a:xfrm>
              <a:off x="2608" y="1344"/>
              <a:ext cx="468" cy="246"/>
            </a:xfrm>
            <a:prstGeom prst="rect">
              <a:avLst/>
            </a:prstGeom>
            <a:noFill/>
            <a:ln w="9525">
              <a:noFill/>
              <a:miter lim="800000"/>
              <a:headEnd/>
              <a:tailEnd/>
            </a:ln>
            <a:effectLst/>
          </p:spPr>
          <p:txBody>
            <a:bodyPr/>
            <a:lstStyle/>
            <a:p>
              <a:pPr algn="just"/>
              <a:r>
                <a:rPr lang="zh-CN" altLang="en-US" sz="1350">
                  <a:latin typeface="Arial" pitchFamily="34" charset="0"/>
                  <a:ea typeface="黑体" pitchFamily="2" charset="-122"/>
                </a:rPr>
                <a:t>主机</a:t>
              </a:r>
              <a:r>
                <a:rPr lang="en-US" altLang="zh-CN" sz="1350">
                  <a:latin typeface="Arial" pitchFamily="34" charset="0"/>
                  <a:ea typeface="黑体" pitchFamily="2" charset="-122"/>
                </a:rPr>
                <a:t>C</a:t>
              </a:r>
            </a:p>
          </p:txBody>
        </p:sp>
        <p:sp>
          <p:nvSpPr>
            <p:cNvPr id="32" name="Line 150"/>
            <p:cNvSpPr>
              <a:spLocks noChangeShapeType="1"/>
            </p:cNvSpPr>
            <p:nvPr/>
          </p:nvSpPr>
          <p:spPr bwMode="auto">
            <a:xfrm>
              <a:off x="3502" y="2387"/>
              <a:ext cx="589" cy="1"/>
            </a:xfrm>
            <a:prstGeom prst="line">
              <a:avLst/>
            </a:prstGeom>
            <a:noFill/>
            <a:ln w="9525">
              <a:solidFill>
                <a:srgbClr val="000000"/>
              </a:solidFill>
              <a:round/>
              <a:headEnd/>
              <a:tailEnd type="triangle" w="sm" len="med"/>
            </a:ln>
          </p:spPr>
          <p:txBody>
            <a:bodyPr/>
            <a:lstStyle/>
            <a:p>
              <a:endParaRPr lang="zh-CN" altLang="en-US" sz="1350"/>
            </a:p>
          </p:txBody>
        </p:sp>
        <p:sp>
          <p:nvSpPr>
            <p:cNvPr id="33" name="Line 151"/>
            <p:cNvSpPr>
              <a:spLocks noChangeShapeType="1"/>
            </p:cNvSpPr>
            <p:nvPr/>
          </p:nvSpPr>
          <p:spPr bwMode="auto">
            <a:xfrm flipV="1">
              <a:off x="1592" y="2282"/>
              <a:ext cx="568" cy="1"/>
            </a:xfrm>
            <a:prstGeom prst="line">
              <a:avLst/>
            </a:prstGeom>
            <a:noFill/>
            <a:ln w="9525">
              <a:solidFill>
                <a:srgbClr val="000000"/>
              </a:solidFill>
              <a:round/>
              <a:headEnd type="triangle" w="sm" len="med"/>
              <a:tailEnd type="none" w="sm" len="med"/>
            </a:ln>
          </p:spPr>
          <p:txBody>
            <a:bodyPr/>
            <a:lstStyle/>
            <a:p>
              <a:endParaRPr lang="zh-CN" altLang="en-US" sz="1350"/>
            </a:p>
          </p:txBody>
        </p:sp>
        <p:sp>
          <p:nvSpPr>
            <p:cNvPr id="34" name="Line 152"/>
            <p:cNvSpPr>
              <a:spLocks noChangeShapeType="1"/>
            </p:cNvSpPr>
            <p:nvPr/>
          </p:nvSpPr>
          <p:spPr bwMode="auto">
            <a:xfrm flipV="1">
              <a:off x="3502" y="2331"/>
              <a:ext cx="554" cy="0"/>
            </a:xfrm>
            <a:prstGeom prst="line">
              <a:avLst/>
            </a:prstGeom>
            <a:noFill/>
            <a:ln w="9525">
              <a:solidFill>
                <a:srgbClr val="000000"/>
              </a:solidFill>
              <a:round/>
              <a:headEnd type="triangle" w="sm" len="med"/>
              <a:tailEnd type="none" w="sm" len="med"/>
            </a:ln>
          </p:spPr>
          <p:txBody>
            <a:bodyPr/>
            <a:lstStyle/>
            <a:p>
              <a:endParaRPr lang="zh-CN" altLang="en-US" sz="1350"/>
            </a:p>
          </p:txBody>
        </p:sp>
        <p:sp>
          <p:nvSpPr>
            <p:cNvPr id="35" name="Text Box 153"/>
            <p:cNvSpPr txBox="1">
              <a:spLocks noChangeArrowheads="1"/>
            </p:cNvSpPr>
            <p:nvPr/>
          </p:nvSpPr>
          <p:spPr bwMode="auto">
            <a:xfrm>
              <a:off x="3534" y="2141"/>
              <a:ext cx="565" cy="246"/>
            </a:xfrm>
            <a:prstGeom prst="rect">
              <a:avLst/>
            </a:prstGeom>
            <a:noFill/>
            <a:ln w="9525">
              <a:noFill/>
              <a:miter lim="800000"/>
              <a:headEnd/>
              <a:tailEnd/>
            </a:ln>
            <a:effectLst/>
          </p:spPr>
          <p:txBody>
            <a:bodyPr/>
            <a:lstStyle/>
            <a:p>
              <a:pPr algn="just"/>
              <a:r>
                <a:rPr lang="zh-CN" altLang="en-US" sz="1350">
                  <a:latin typeface="Times New Roman" pitchFamily="18" charset="0"/>
                  <a:ea typeface="黑体" pitchFamily="2" charset="-122"/>
                </a:rPr>
                <a:t>请求服务</a:t>
              </a:r>
            </a:p>
          </p:txBody>
        </p:sp>
        <p:sp>
          <p:nvSpPr>
            <p:cNvPr id="36" name="Text Box 154"/>
            <p:cNvSpPr txBox="1">
              <a:spLocks noChangeArrowheads="1"/>
            </p:cNvSpPr>
            <p:nvPr/>
          </p:nvSpPr>
          <p:spPr bwMode="auto">
            <a:xfrm>
              <a:off x="3535" y="2371"/>
              <a:ext cx="564" cy="246"/>
            </a:xfrm>
            <a:prstGeom prst="rect">
              <a:avLst/>
            </a:prstGeom>
            <a:noFill/>
            <a:ln w="9525">
              <a:noFill/>
              <a:miter lim="800000"/>
              <a:headEnd/>
              <a:tailEnd/>
            </a:ln>
            <a:effectLst/>
          </p:spPr>
          <p:txBody>
            <a:bodyPr/>
            <a:lstStyle/>
            <a:p>
              <a:pPr algn="just"/>
              <a:r>
                <a:rPr lang="zh-CN" altLang="en-US" sz="1350">
                  <a:latin typeface="Times New Roman" pitchFamily="18" charset="0"/>
                  <a:ea typeface="黑体" pitchFamily="2" charset="-122"/>
                </a:rPr>
                <a:t>提供服务</a:t>
              </a:r>
              <a:endParaRPr lang="zh-CN" altLang="en-US" sz="1350">
                <a:ea typeface="黑体" pitchFamily="2" charset="-122"/>
              </a:endParaRPr>
            </a:p>
          </p:txBody>
        </p:sp>
        <p:sp>
          <p:nvSpPr>
            <p:cNvPr id="37" name="Text Box 155"/>
            <p:cNvSpPr txBox="1">
              <a:spLocks noChangeArrowheads="1"/>
            </p:cNvSpPr>
            <p:nvPr/>
          </p:nvSpPr>
          <p:spPr bwMode="auto">
            <a:xfrm>
              <a:off x="1624" y="2024"/>
              <a:ext cx="564" cy="246"/>
            </a:xfrm>
            <a:prstGeom prst="rect">
              <a:avLst/>
            </a:prstGeom>
            <a:noFill/>
            <a:ln w="9525">
              <a:noFill/>
              <a:miter lim="800000"/>
              <a:headEnd/>
              <a:tailEnd/>
            </a:ln>
            <a:effectLst/>
          </p:spPr>
          <p:txBody>
            <a:bodyPr/>
            <a:lstStyle/>
            <a:p>
              <a:pPr algn="just"/>
              <a:r>
                <a:rPr lang="zh-CN" altLang="en-US" sz="1350">
                  <a:latin typeface="Times New Roman" pitchFamily="18" charset="0"/>
                  <a:ea typeface="黑体" pitchFamily="2" charset="-122"/>
                </a:rPr>
                <a:t>请求服务</a:t>
              </a:r>
            </a:p>
          </p:txBody>
        </p:sp>
        <p:sp>
          <p:nvSpPr>
            <p:cNvPr id="38" name="Text Box 156"/>
            <p:cNvSpPr txBox="1">
              <a:spLocks noChangeArrowheads="1"/>
            </p:cNvSpPr>
            <p:nvPr/>
          </p:nvSpPr>
          <p:spPr bwMode="auto">
            <a:xfrm>
              <a:off x="1615" y="2278"/>
              <a:ext cx="564" cy="245"/>
            </a:xfrm>
            <a:prstGeom prst="rect">
              <a:avLst/>
            </a:prstGeom>
            <a:noFill/>
            <a:ln w="9525">
              <a:noFill/>
              <a:miter lim="800000"/>
              <a:headEnd/>
              <a:tailEnd/>
            </a:ln>
            <a:effectLst/>
          </p:spPr>
          <p:txBody>
            <a:bodyPr/>
            <a:lstStyle/>
            <a:p>
              <a:pPr algn="just"/>
              <a:r>
                <a:rPr lang="zh-CN" altLang="en-US" sz="1350">
                  <a:latin typeface="Times New Roman" pitchFamily="18" charset="0"/>
                  <a:ea typeface="黑体" pitchFamily="2" charset="-122"/>
                </a:rPr>
                <a:t>提供服务</a:t>
              </a:r>
              <a:endParaRPr lang="zh-CN" altLang="en-US" sz="1350"/>
            </a:p>
          </p:txBody>
        </p:sp>
        <p:grpSp>
          <p:nvGrpSpPr>
            <p:cNvPr id="39" name="Group 157"/>
            <p:cNvGrpSpPr>
              <a:grpSpLocks/>
            </p:cNvGrpSpPr>
            <p:nvPr/>
          </p:nvGrpSpPr>
          <p:grpSpPr bwMode="auto">
            <a:xfrm>
              <a:off x="2185" y="3556"/>
              <a:ext cx="1301" cy="431"/>
              <a:chOff x="3758" y="5186"/>
              <a:chExt cx="2526" cy="1267"/>
            </a:xfrm>
          </p:grpSpPr>
          <p:grpSp>
            <p:nvGrpSpPr>
              <p:cNvPr id="46" name="Group 158"/>
              <p:cNvGrpSpPr>
                <a:grpSpLocks/>
              </p:cNvGrpSpPr>
              <p:nvPr/>
            </p:nvGrpSpPr>
            <p:grpSpPr bwMode="auto">
              <a:xfrm>
                <a:off x="3758" y="5193"/>
                <a:ext cx="2508" cy="1234"/>
                <a:chOff x="1250" y="1490"/>
                <a:chExt cx="634" cy="338"/>
              </a:xfrm>
            </p:grpSpPr>
            <p:sp>
              <p:nvSpPr>
                <p:cNvPr id="92" name="Oval 159"/>
                <p:cNvSpPr>
                  <a:spLocks noChangeArrowheads="1"/>
                </p:cNvSpPr>
                <p:nvPr/>
              </p:nvSpPr>
              <p:spPr bwMode="auto">
                <a:xfrm>
                  <a:off x="1467" y="1490"/>
                  <a:ext cx="276" cy="140"/>
                </a:xfrm>
                <a:prstGeom prst="ellipse">
                  <a:avLst/>
                </a:prstGeom>
                <a:solidFill>
                  <a:srgbClr val="E7EDED"/>
                </a:solidFill>
                <a:ln w="9525">
                  <a:noFill/>
                  <a:round/>
                  <a:headEnd/>
                  <a:tailEnd/>
                </a:ln>
                <a:effectLst/>
              </p:spPr>
              <p:txBody>
                <a:bodyPr/>
                <a:lstStyle/>
                <a:p>
                  <a:endParaRPr lang="zh-CN" altLang="en-US" sz="1350"/>
                </a:p>
              </p:txBody>
            </p:sp>
            <p:sp>
              <p:nvSpPr>
                <p:cNvPr id="93" name="Oval 160"/>
                <p:cNvSpPr>
                  <a:spLocks noChangeArrowheads="1"/>
                </p:cNvSpPr>
                <p:nvPr/>
              </p:nvSpPr>
              <p:spPr bwMode="auto">
                <a:xfrm>
                  <a:off x="1315" y="1526"/>
                  <a:ext cx="212" cy="141"/>
                </a:xfrm>
                <a:prstGeom prst="ellipse">
                  <a:avLst/>
                </a:prstGeom>
                <a:solidFill>
                  <a:srgbClr val="E7EDED"/>
                </a:solidFill>
                <a:ln w="9525">
                  <a:noFill/>
                  <a:round/>
                  <a:headEnd/>
                  <a:tailEnd/>
                </a:ln>
                <a:effectLst/>
              </p:spPr>
              <p:txBody>
                <a:bodyPr/>
                <a:lstStyle/>
                <a:p>
                  <a:endParaRPr lang="zh-CN" altLang="en-US" sz="1350"/>
                </a:p>
              </p:txBody>
            </p:sp>
            <p:sp>
              <p:nvSpPr>
                <p:cNvPr id="94" name="Oval 161"/>
                <p:cNvSpPr>
                  <a:spLocks noChangeArrowheads="1"/>
                </p:cNvSpPr>
                <p:nvPr/>
              </p:nvSpPr>
              <p:spPr bwMode="auto">
                <a:xfrm>
                  <a:off x="1250" y="1611"/>
                  <a:ext cx="143" cy="114"/>
                </a:xfrm>
                <a:prstGeom prst="ellipse">
                  <a:avLst/>
                </a:prstGeom>
                <a:solidFill>
                  <a:srgbClr val="E7EDED"/>
                </a:solidFill>
                <a:ln w="9525">
                  <a:noFill/>
                  <a:round/>
                  <a:headEnd/>
                  <a:tailEnd/>
                </a:ln>
                <a:effectLst/>
              </p:spPr>
              <p:txBody>
                <a:bodyPr/>
                <a:lstStyle/>
                <a:p>
                  <a:endParaRPr lang="zh-CN" altLang="en-US" sz="1350"/>
                </a:p>
              </p:txBody>
            </p:sp>
            <p:sp>
              <p:nvSpPr>
                <p:cNvPr id="95" name="Oval 162"/>
                <p:cNvSpPr>
                  <a:spLocks noChangeArrowheads="1"/>
                </p:cNvSpPr>
                <p:nvPr/>
              </p:nvSpPr>
              <p:spPr bwMode="auto">
                <a:xfrm>
                  <a:off x="1293" y="1661"/>
                  <a:ext cx="215" cy="124"/>
                </a:xfrm>
                <a:prstGeom prst="ellipse">
                  <a:avLst/>
                </a:prstGeom>
                <a:solidFill>
                  <a:srgbClr val="E7EDED"/>
                </a:solidFill>
                <a:ln w="9525">
                  <a:noFill/>
                  <a:round/>
                  <a:headEnd/>
                  <a:tailEnd/>
                </a:ln>
                <a:effectLst/>
              </p:spPr>
              <p:txBody>
                <a:bodyPr/>
                <a:lstStyle/>
                <a:p>
                  <a:endParaRPr lang="zh-CN" altLang="en-US" sz="1350"/>
                </a:p>
              </p:txBody>
            </p:sp>
            <p:sp>
              <p:nvSpPr>
                <p:cNvPr id="96" name="Oval 163"/>
                <p:cNvSpPr>
                  <a:spLocks noChangeArrowheads="1"/>
                </p:cNvSpPr>
                <p:nvPr/>
              </p:nvSpPr>
              <p:spPr bwMode="auto">
                <a:xfrm>
                  <a:off x="1445" y="1682"/>
                  <a:ext cx="321" cy="146"/>
                </a:xfrm>
                <a:prstGeom prst="ellipse">
                  <a:avLst/>
                </a:prstGeom>
                <a:solidFill>
                  <a:srgbClr val="E7EDED"/>
                </a:solidFill>
                <a:ln w="9525">
                  <a:noFill/>
                  <a:round/>
                  <a:headEnd/>
                  <a:tailEnd/>
                </a:ln>
                <a:effectLst/>
              </p:spPr>
              <p:txBody>
                <a:bodyPr/>
                <a:lstStyle/>
                <a:p>
                  <a:endParaRPr lang="zh-CN" altLang="en-US" sz="1350"/>
                </a:p>
              </p:txBody>
            </p:sp>
            <p:sp>
              <p:nvSpPr>
                <p:cNvPr id="97" name="Oval 164"/>
                <p:cNvSpPr>
                  <a:spLocks noChangeArrowheads="1"/>
                </p:cNvSpPr>
                <p:nvPr/>
              </p:nvSpPr>
              <p:spPr bwMode="auto">
                <a:xfrm>
                  <a:off x="1649" y="1530"/>
                  <a:ext cx="206" cy="111"/>
                </a:xfrm>
                <a:prstGeom prst="ellipse">
                  <a:avLst/>
                </a:prstGeom>
                <a:solidFill>
                  <a:srgbClr val="E7EDED"/>
                </a:solidFill>
                <a:ln w="9525">
                  <a:noFill/>
                  <a:round/>
                  <a:headEnd/>
                  <a:tailEnd/>
                </a:ln>
                <a:effectLst/>
              </p:spPr>
              <p:txBody>
                <a:bodyPr/>
                <a:lstStyle/>
                <a:p>
                  <a:endParaRPr lang="zh-CN" altLang="en-US" sz="1350"/>
                </a:p>
              </p:txBody>
            </p:sp>
            <p:sp>
              <p:nvSpPr>
                <p:cNvPr id="98" name="Oval 165"/>
                <p:cNvSpPr>
                  <a:spLocks noChangeArrowheads="1"/>
                </p:cNvSpPr>
                <p:nvPr/>
              </p:nvSpPr>
              <p:spPr bwMode="auto">
                <a:xfrm>
                  <a:off x="1680" y="1601"/>
                  <a:ext cx="204" cy="110"/>
                </a:xfrm>
                <a:prstGeom prst="ellipse">
                  <a:avLst/>
                </a:prstGeom>
                <a:solidFill>
                  <a:srgbClr val="E7EDED"/>
                </a:solidFill>
                <a:ln w="9525">
                  <a:noFill/>
                  <a:round/>
                  <a:headEnd/>
                  <a:tailEnd/>
                </a:ln>
                <a:effectLst/>
              </p:spPr>
              <p:txBody>
                <a:bodyPr/>
                <a:lstStyle/>
                <a:p>
                  <a:endParaRPr lang="zh-CN" altLang="en-US" sz="1350"/>
                </a:p>
              </p:txBody>
            </p:sp>
            <p:sp>
              <p:nvSpPr>
                <p:cNvPr id="99" name="Oval 166"/>
                <p:cNvSpPr>
                  <a:spLocks noChangeArrowheads="1"/>
                </p:cNvSpPr>
                <p:nvPr/>
              </p:nvSpPr>
              <p:spPr bwMode="auto">
                <a:xfrm>
                  <a:off x="1662" y="1624"/>
                  <a:ext cx="202" cy="181"/>
                </a:xfrm>
                <a:prstGeom prst="ellipse">
                  <a:avLst/>
                </a:prstGeom>
                <a:solidFill>
                  <a:srgbClr val="E7EDED"/>
                </a:solidFill>
                <a:ln w="9525">
                  <a:noFill/>
                  <a:round/>
                  <a:headEnd/>
                  <a:tailEnd/>
                </a:ln>
                <a:effectLst/>
              </p:spPr>
              <p:txBody>
                <a:bodyPr/>
                <a:lstStyle/>
                <a:p>
                  <a:endParaRPr lang="zh-CN" altLang="en-US" sz="1350"/>
                </a:p>
              </p:txBody>
            </p:sp>
            <p:sp>
              <p:nvSpPr>
                <p:cNvPr id="100" name="Oval 167"/>
                <p:cNvSpPr>
                  <a:spLocks noChangeArrowheads="1"/>
                </p:cNvSpPr>
                <p:nvPr/>
              </p:nvSpPr>
              <p:spPr bwMode="auto">
                <a:xfrm>
                  <a:off x="1365" y="1570"/>
                  <a:ext cx="412" cy="181"/>
                </a:xfrm>
                <a:prstGeom prst="ellipse">
                  <a:avLst/>
                </a:prstGeom>
                <a:solidFill>
                  <a:srgbClr val="E7EDED"/>
                </a:solidFill>
                <a:ln w="9525">
                  <a:noFill/>
                  <a:round/>
                  <a:headEnd/>
                  <a:tailEnd/>
                </a:ln>
                <a:effectLst/>
              </p:spPr>
              <p:txBody>
                <a:bodyPr/>
                <a:lstStyle/>
                <a:p>
                  <a:endParaRPr lang="zh-CN" altLang="en-US" sz="1350"/>
                </a:p>
              </p:txBody>
            </p:sp>
          </p:grpSp>
          <p:grpSp>
            <p:nvGrpSpPr>
              <p:cNvPr id="47" name="Group 168"/>
              <p:cNvGrpSpPr>
                <a:grpSpLocks/>
              </p:cNvGrpSpPr>
              <p:nvPr/>
            </p:nvGrpSpPr>
            <p:grpSpPr bwMode="auto">
              <a:xfrm>
                <a:off x="3758" y="5186"/>
                <a:ext cx="2520" cy="1248"/>
                <a:chOff x="1250" y="1488"/>
                <a:chExt cx="637" cy="342"/>
              </a:xfrm>
            </p:grpSpPr>
            <p:sp>
              <p:nvSpPr>
                <p:cNvPr id="76" name="Arc 169"/>
                <p:cNvSpPr>
                  <a:spLocks/>
                </p:cNvSpPr>
                <p:nvPr/>
              </p:nvSpPr>
              <p:spPr bwMode="auto">
                <a:xfrm>
                  <a:off x="1474" y="1488"/>
                  <a:ext cx="262" cy="71"/>
                </a:xfrm>
                <a:custGeom>
                  <a:avLst/>
                  <a:gdLst>
                    <a:gd name="G0" fmla="+- 20541 0 0"/>
                    <a:gd name="G1" fmla="+- 21600 0 0"/>
                    <a:gd name="G2" fmla="+- 21600 0 0"/>
                    <a:gd name="T0" fmla="*/ 0 w 40568"/>
                    <a:gd name="T1" fmla="*/ 14920 h 21600"/>
                    <a:gd name="T2" fmla="*/ 40568 w 40568"/>
                    <a:gd name="T3" fmla="*/ 13507 h 21600"/>
                    <a:gd name="T4" fmla="*/ 20541 w 40568"/>
                    <a:gd name="T5" fmla="*/ 21600 h 21600"/>
                  </a:gdLst>
                  <a:ahLst/>
                  <a:cxnLst>
                    <a:cxn ang="0">
                      <a:pos x="T0" y="T1"/>
                    </a:cxn>
                    <a:cxn ang="0">
                      <a:pos x="T2" y="T3"/>
                    </a:cxn>
                    <a:cxn ang="0">
                      <a:pos x="T4" y="T5"/>
                    </a:cxn>
                  </a:cxnLst>
                  <a:rect l="0" t="0" r="r" b="b"/>
                  <a:pathLst>
                    <a:path w="40568" h="21600" fill="none" extrusionOk="0">
                      <a:moveTo>
                        <a:pt x="-1" y="14919"/>
                      </a:moveTo>
                      <a:cubicBezTo>
                        <a:pt x="2893" y="6022"/>
                        <a:pt x="11185" y="-1"/>
                        <a:pt x="20541" y="0"/>
                      </a:cubicBezTo>
                      <a:cubicBezTo>
                        <a:pt x="29345" y="0"/>
                        <a:pt x="37268" y="5343"/>
                        <a:pt x="40567" y="13507"/>
                      </a:cubicBezTo>
                    </a:path>
                    <a:path w="40568" h="21600" stroke="0" extrusionOk="0">
                      <a:moveTo>
                        <a:pt x="-1" y="14919"/>
                      </a:moveTo>
                      <a:cubicBezTo>
                        <a:pt x="2893" y="6022"/>
                        <a:pt x="11185" y="-1"/>
                        <a:pt x="20541" y="0"/>
                      </a:cubicBezTo>
                      <a:cubicBezTo>
                        <a:pt x="29345" y="0"/>
                        <a:pt x="37268" y="5343"/>
                        <a:pt x="40567" y="13507"/>
                      </a:cubicBezTo>
                      <a:lnTo>
                        <a:pt x="20541" y="21600"/>
                      </a:lnTo>
                      <a:close/>
                    </a:path>
                  </a:pathLst>
                </a:custGeom>
                <a:solidFill>
                  <a:srgbClr val="E7EDED"/>
                </a:solidFill>
                <a:ln w="9525">
                  <a:noFill/>
                  <a:round/>
                  <a:headEnd/>
                  <a:tailEnd/>
                </a:ln>
                <a:effectLst>
                  <a:outerShdw dist="35921" dir="2700000" algn="ctr" rotWithShape="0">
                    <a:srgbClr val="808080">
                      <a:alpha val="50000"/>
                    </a:srgbClr>
                  </a:outerShdw>
                </a:effectLst>
              </p:spPr>
              <p:txBody>
                <a:bodyPr/>
                <a:lstStyle/>
                <a:p>
                  <a:endParaRPr lang="zh-CN" altLang="en-US" sz="1350"/>
                </a:p>
              </p:txBody>
            </p:sp>
            <p:sp>
              <p:nvSpPr>
                <p:cNvPr id="77" name="Arc 170"/>
                <p:cNvSpPr>
                  <a:spLocks/>
                </p:cNvSpPr>
                <p:nvPr/>
              </p:nvSpPr>
              <p:spPr bwMode="auto">
                <a:xfrm>
                  <a:off x="1475" y="1489"/>
                  <a:ext cx="260" cy="70"/>
                </a:xfrm>
                <a:custGeom>
                  <a:avLst/>
                  <a:gdLst>
                    <a:gd name="G0" fmla="+- 20527 0 0"/>
                    <a:gd name="G1" fmla="+- 21600 0 0"/>
                    <a:gd name="G2" fmla="+- 21600 0 0"/>
                    <a:gd name="T0" fmla="*/ 0 w 40534"/>
                    <a:gd name="T1" fmla="*/ 14878 h 21600"/>
                    <a:gd name="T2" fmla="*/ 40534 w 40534"/>
                    <a:gd name="T3" fmla="*/ 13458 h 21600"/>
                    <a:gd name="T4" fmla="*/ 20527 w 40534"/>
                    <a:gd name="T5" fmla="*/ 21600 h 21600"/>
                  </a:gdLst>
                  <a:ahLst/>
                  <a:cxnLst>
                    <a:cxn ang="0">
                      <a:pos x="T0" y="T1"/>
                    </a:cxn>
                    <a:cxn ang="0">
                      <a:pos x="T2" y="T3"/>
                    </a:cxn>
                    <a:cxn ang="0">
                      <a:pos x="T4" y="T5"/>
                    </a:cxn>
                  </a:cxnLst>
                  <a:rect l="0" t="0" r="r" b="b"/>
                  <a:pathLst>
                    <a:path w="40534" h="21600" fill="none" extrusionOk="0">
                      <a:moveTo>
                        <a:pt x="-1" y="14877"/>
                      </a:moveTo>
                      <a:cubicBezTo>
                        <a:pt x="2906" y="6002"/>
                        <a:pt x="11187" y="-1"/>
                        <a:pt x="20527" y="0"/>
                      </a:cubicBezTo>
                      <a:cubicBezTo>
                        <a:pt x="29312" y="0"/>
                        <a:pt x="37222" y="5320"/>
                        <a:pt x="40533" y="13458"/>
                      </a:cubicBezTo>
                    </a:path>
                    <a:path w="40534" h="21600" stroke="0" extrusionOk="0">
                      <a:moveTo>
                        <a:pt x="-1" y="14877"/>
                      </a:moveTo>
                      <a:cubicBezTo>
                        <a:pt x="2906" y="6002"/>
                        <a:pt x="11187" y="-1"/>
                        <a:pt x="20527" y="0"/>
                      </a:cubicBezTo>
                      <a:cubicBezTo>
                        <a:pt x="29312" y="0"/>
                        <a:pt x="37222" y="5320"/>
                        <a:pt x="40533" y="13458"/>
                      </a:cubicBezTo>
                      <a:lnTo>
                        <a:pt x="20527" y="21600"/>
                      </a:lnTo>
                      <a:close/>
                    </a:path>
                  </a:pathLst>
                </a:custGeom>
                <a:noFill/>
                <a:ln w="4763">
                  <a:solidFill>
                    <a:srgbClr val="6C8F93"/>
                  </a:solidFill>
                  <a:round/>
                  <a:headEnd/>
                  <a:tailEnd/>
                </a:ln>
                <a:effectLst>
                  <a:outerShdw dist="35921" dir="2700000" algn="ctr" rotWithShape="0">
                    <a:srgbClr val="808080">
                      <a:alpha val="50000"/>
                    </a:srgbClr>
                  </a:outerShdw>
                </a:effectLst>
              </p:spPr>
              <p:txBody>
                <a:bodyPr/>
                <a:lstStyle/>
                <a:p>
                  <a:endParaRPr lang="zh-CN" altLang="en-US" sz="1350"/>
                </a:p>
              </p:txBody>
            </p:sp>
            <p:sp>
              <p:nvSpPr>
                <p:cNvPr id="78" name="Arc 171"/>
                <p:cNvSpPr>
                  <a:spLocks/>
                </p:cNvSpPr>
                <p:nvPr/>
              </p:nvSpPr>
              <p:spPr bwMode="auto">
                <a:xfrm>
                  <a:off x="1315" y="1525"/>
                  <a:ext cx="162" cy="86"/>
                </a:xfrm>
                <a:custGeom>
                  <a:avLst/>
                  <a:gdLst>
                    <a:gd name="G0" fmla="+- 21600 0 0"/>
                    <a:gd name="G1" fmla="+- 21600 0 0"/>
                    <a:gd name="G2" fmla="+- 21600 0 0"/>
                    <a:gd name="T0" fmla="*/ 504 w 32872"/>
                    <a:gd name="T1" fmla="*/ 26241 h 26241"/>
                    <a:gd name="T2" fmla="*/ 32872 w 32872"/>
                    <a:gd name="T3" fmla="*/ 3174 h 26241"/>
                    <a:gd name="T4" fmla="*/ 21600 w 32872"/>
                    <a:gd name="T5" fmla="*/ 21600 h 26241"/>
                  </a:gdLst>
                  <a:ahLst/>
                  <a:cxnLst>
                    <a:cxn ang="0">
                      <a:pos x="T0" y="T1"/>
                    </a:cxn>
                    <a:cxn ang="0">
                      <a:pos x="T2" y="T3"/>
                    </a:cxn>
                    <a:cxn ang="0">
                      <a:pos x="T4" y="T5"/>
                    </a:cxn>
                  </a:cxnLst>
                  <a:rect l="0" t="0" r="r" b="b"/>
                  <a:pathLst>
                    <a:path w="32872" h="26241" fill="none" extrusionOk="0">
                      <a:moveTo>
                        <a:pt x="504" y="26240"/>
                      </a:moveTo>
                      <a:cubicBezTo>
                        <a:pt x="169" y="24716"/>
                        <a:pt x="0" y="23160"/>
                        <a:pt x="0" y="21600"/>
                      </a:cubicBezTo>
                      <a:cubicBezTo>
                        <a:pt x="0" y="9670"/>
                        <a:pt x="9670" y="0"/>
                        <a:pt x="21600" y="0"/>
                      </a:cubicBezTo>
                      <a:cubicBezTo>
                        <a:pt x="25577" y="-1"/>
                        <a:pt x="29478" y="1098"/>
                        <a:pt x="32871" y="3174"/>
                      </a:cubicBezTo>
                    </a:path>
                    <a:path w="32872" h="26241" stroke="0" extrusionOk="0">
                      <a:moveTo>
                        <a:pt x="504" y="26240"/>
                      </a:moveTo>
                      <a:cubicBezTo>
                        <a:pt x="169" y="24716"/>
                        <a:pt x="0" y="23160"/>
                        <a:pt x="0" y="21600"/>
                      </a:cubicBezTo>
                      <a:cubicBezTo>
                        <a:pt x="0" y="9670"/>
                        <a:pt x="9670" y="0"/>
                        <a:pt x="21600" y="0"/>
                      </a:cubicBezTo>
                      <a:cubicBezTo>
                        <a:pt x="25577" y="-1"/>
                        <a:pt x="29478" y="1098"/>
                        <a:pt x="32871" y="3174"/>
                      </a:cubicBezTo>
                      <a:lnTo>
                        <a:pt x="21600" y="21600"/>
                      </a:lnTo>
                      <a:close/>
                    </a:path>
                  </a:pathLst>
                </a:custGeom>
                <a:solidFill>
                  <a:srgbClr val="E7EDED"/>
                </a:solidFill>
                <a:ln w="9525">
                  <a:noFill/>
                  <a:round/>
                  <a:headEnd/>
                  <a:tailEnd/>
                </a:ln>
                <a:effectLst>
                  <a:outerShdw dist="35921" dir="2700000" algn="ctr" rotWithShape="0">
                    <a:srgbClr val="808080">
                      <a:alpha val="50000"/>
                    </a:srgbClr>
                  </a:outerShdw>
                </a:effectLst>
              </p:spPr>
              <p:txBody>
                <a:bodyPr/>
                <a:lstStyle/>
                <a:p>
                  <a:endParaRPr lang="zh-CN" altLang="en-US" sz="1350"/>
                </a:p>
              </p:txBody>
            </p:sp>
            <p:sp>
              <p:nvSpPr>
                <p:cNvPr id="79" name="Arc 172"/>
                <p:cNvSpPr>
                  <a:spLocks/>
                </p:cNvSpPr>
                <p:nvPr/>
              </p:nvSpPr>
              <p:spPr bwMode="auto">
                <a:xfrm>
                  <a:off x="1316" y="1526"/>
                  <a:ext cx="160" cy="85"/>
                </a:xfrm>
                <a:custGeom>
                  <a:avLst/>
                  <a:gdLst>
                    <a:gd name="G0" fmla="+- 21600 0 0"/>
                    <a:gd name="G1" fmla="+- 21600 0 0"/>
                    <a:gd name="G2" fmla="+- 21600 0 0"/>
                    <a:gd name="T0" fmla="*/ 509 w 32833"/>
                    <a:gd name="T1" fmla="*/ 26262 h 26262"/>
                    <a:gd name="T2" fmla="*/ 32833 w 32833"/>
                    <a:gd name="T3" fmla="*/ 3151 h 26262"/>
                    <a:gd name="T4" fmla="*/ 21600 w 32833"/>
                    <a:gd name="T5" fmla="*/ 21600 h 26262"/>
                  </a:gdLst>
                  <a:ahLst/>
                  <a:cxnLst>
                    <a:cxn ang="0">
                      <a:pos x="T0" y="T1"/>
                    </a:cxn>
                    <a:cxn ang="0">
                      <a:pos x="T2" y="T3"/>
                    </a:cxn>
                    <a:cxn ang="0">
                      <a:pos x="T4" y="T5"/>
                    </a:cxn>
                  </a:cxnLst>
                  <a:rect l="0" t="0" r="r" b="b"/>
                  <a:pathLst>
                    <a:path w="32833" h="26262" fill="none" extrusionOk="0">
                      <a:moveTo>
                        <a:pt x="509" y="26261"/>
                      </a:moveTo>
                      <a:cubicBezTo>
                        <a:pt x="170" y="24731"/>
                        <a:pt x="0" y="23167"/>
                        <a:pt x="0" y="21600"/>
                      </a:cubicBezTo>
                      <a:cubicBezTo>
                        <a:pt x="0" y="9670"/>
                        <a:pt x="9670" y="0"/>
                        <a:pt x="21600" y="0"/>
                      </a:cubicBezTo>
                      <a:cubicBezTo>
                        <a:pt x="25562" y="-1"/>
                        <a:pt x="29448" y="1090"/>
                        <a:pt x="32833" y="3150"/>
                      </a:cubicBezTo>
                    </a:path>
                    <a:path w="32833" h="26262" stroke="0" extrusionOk="0">
                      <a:moveTo>
                        <a:pt x="509" y="26261"/>
                      </a:moveTo>
                      <a:cubicBezTo>
                        <a:pt x="170" y="24731"/>
                        <a:pt x="0" y="23167"/>
                        <a:pt x="0" y="21600"/>
                      </a:cubicBezTo>
                      <a:cubicBezTo>
                        <a:pt x="0" y="9670"/>
                        <a:pt x="9670" y="0"/>
                        <a:pt x="21600" y="0"/>
                      </a:cubicBezTo>
                      <a:cubicBezTo>
                        <a:pt x="25562" y="-1"/>
                        <a:pt x="29448" y="1090"/>
                        <a:pt x="32833" y="3150"/>
                      </a:cubicBezTo>
                      <a:lnTo>
                        <a:pt x="21600" y="21600"/>
                      </a:lnTo>
                      <a:close/>
                    </a:path>
                  </a:pathLst>
                </a:custGeom>
                <a:noFill/>
                <a:ln w="4763">
                  <a:solidFill>
                    <a:srgbClr val="6C8F93"/>
                  </a:solidFill>
                  <a:round/>
                  <a:headEnd/>
                  <a:tailEnd/>
                </a:ln>
                <a:effectLst>
                  <a:outerShdw dist="35921" dir="2700000" algn="ctr" rotWithShape="0">
                    <a:srgbClr val="808080">
                      <a:alpha val="50000"/>
                    </a:srgbClr>
                  </a:outerShdw>
                </a:effectLst>
              </p:spPr>
              <p:txBody>
                <a:bodyPr/>
                <a:lstStyle/>
                <a:p>
                  <a:endParaRPr lang="zh-CN" altLang="en-US" sz="1350"/>
                </a:p>
              </p:txBody>
            </p:sp>
            <p:sp>
              <p:nvSpPr>
                <p:cNvPr id="80" name="Arc 173"/>
                <p:cNvSpPr>
                  <a:spLocks/>
                </p:cNvSpPr>
                <p:nvPr/>
              </p:nvSpPr>
              <p:spPr bwMode="auto">
                <a:xfrm>
                  <a:off x="1292" y="1719"/>
                  <a:ext cx="164" cy="67"/>
                </a:xfrm>
                <a:custGeom>
                  <a:avLst/>
                  <a:gdLst>
                    <a:gd name="G0" fmla="+- 21600 0 0"/>
                    <a:gd name="G1" fmla="+- 974 0 0"/>
                    <a:gd name="G2" fmla="+- 21600 0 0"/>
                    <a:gd name="T0" fmla="*/ 31996 w 31996"/>
                    <a:gd name="T1" fmla="*/ 19907 h 22574"/>
                    <a:gd name="T2" fmla="*/ 22 w 31996"/>
                    <a:gd name="T3" fmla="*/ 0 h 22574"/>
                    <a:gd name="T4" fmla="*/ 21600 w 31996"/>
                    <a:gd name="T5" fmla="*/ 974 h 22574"/>
                  </a:gdLst>
                  <a:ahLst/>
                  <a:cxnLst>
                    <a:cxn ang="0">
                      <a:pos x="T0" y="T1"/>
                    </a:cxn>
                    <a:cxn ang="0">
                      <a:pos x="T2" y="T3"/>
                    </a:cxn>
                    <a:cxn ang="0">
                      <a:pos x="T4" y="T5"/>
                    </a:cxn>
                  </a:cxnLst>
                  <a:rect l="0" t="0" r="r" b="b"/>
                  <a:pathLst>
                    <a:path w="31996" h="22574" fill="none" extrusionOk="0">
                      <a:moveTo>
                        <a:pt x="31996" y="19907"/>
                      </a:moveTo>
                      <a:cubicBezTo>
                        <a:pt x="28810" y="21656"/>
                        <a:pt x="25234" y="22573"/>
                        <a:pt x="21600" y="22574"/>
                      </a:cubicBezTo>
                      <a:cubicBezTo>
                        <a:pt x="9670" y="22574"/>
                        <a:pt x="0" y="12903"/>
                        <a:pt x="0" y="974"/>
                      </a:cubicBezTo>
                      <a:cubicBezTo>
                        <a:pt x="-1" y="649"/>
                        <a:pt x="7" y="324"/>
                        <a:pt x="21" y="-1"/>
                      </a:cubicBezTo>
                    </a:path>
                    <a:path w="31996" h="22574" stroke="0" extrusionOk="0">
                      <a:moveTo>
                        <a:pt x="31996" y="19907"/>
                      </a:moveTo>
                      <a:cubicBezTo>
                        <a:pt x="28810" y="21656"/>
                        <a:pt x="25234" y="22573"/>
                        <a:pt x="21600" y="22574"/>
                      </a:cubicBezTo>
                      <a:cubicBezTo>
                        <a:pt x="9670" y="22574"/>
                        <a:pt x="0" y="12903"/>
                        <a:pt x="0" y="974"/>
                      </a:cubicBezTo>
                      <a:cubicBezTo>
                        <a:pt x="-1" y="649"/>
                        <a:pt x="7" y="324"/>
                        <a:pt x="21" y="-1"/>
                      </a:cubicBezTo>
                      <a:lnTo>
                        <a:pt x="21600" y="974"/>
                      </a:lnTo>
                      <a:close/>
                    </a:path>
                  </a:pathLst>
                </a:custGeom>
                <a:solidFill>
                  <a:srgbClr val="E7EDED"/>
                </a:solidFill>
                <a:ln w="9525">
                  <a:noFill/>
                  <a:round/>
                  <a:headEnd/>
                  <a:tailEnd/>
                </a:ln>
                <a:effectLst>
                  <a:outerShdw dist="35921" dir="2700000" algn="ctr" rotWithShape="0">
                    <a:srgbClr val="808080">
                      <a:alpha val="50000"/>
                    </a:srgbClr>
                  </a:outerShdw>
                </a:effectLst>
              </p:spPr>
              <p:txBody>
                <a:bodyPr/>
                <a:lstStyle/>
                <a:p>
                  <a:endParaRPr lang="zh-CN" altLang="en-US" sz="1350"/>
                </a:p>
              </p:txBody>
            </p:sp>
            <p:sp>
              <p:nvSpPr>
                <p:cNvPr id="81" name="Arc 174"/>
                <p:cNvSpPr>
                  <a:spLocks/>
                </p:cNvSpPr>
                <p:nvPr/>
              </p:nvSpPr>
              <p:spPr bwMode="auto">
                <a:xfrm>
                  <a:off x="1293" y="1719"/>
                  <a:ext cx="162" cy="66"/>
                </a:xfrm>
                <a:custGeom>
                  <a:avLst/>
                  <a:gdLst>
                    <a:gd name="G0" fmla="+- 21600 0 0"/>
                    <a:gd name="G1" fmla="+- 981 0 0"/>
                    <a:gd name="G2" fmla="+- 21600 0 0"/>
                    <a:gd name="T0" fmla="*/ 31943 w 31943"/>
                    <a:gd name="T1" fmla="*/ 19944 h 22581"/>
                    <a:gd name="T2" fmla="*/ 22 w 31943"/>
                    <a:gd name="T3" fmla="*/ 0 h 22581"/>
                    <a:gd name="T4" fmla="*/ 21600 w 31943"/>
                    <a:gd name="T5" fmla="*/ 981 h 22581"/>
                  </a:gdLst>
                  <a:ahLst/>
                  <a:cxnLst>
                    <a:cxn ang="0">
                      <a:pos x="T0" y="T1"/>
                    </a:cxn>
                    <a:cxn ang="0">
                      <a:pos x="T2" y="T3"/>
                    </a:cxn>
                    <a:cxn ang="0">
                      <a:pos x="T4" y="T5"/>
                    </a:cxn>
                  </a:cxnLst>
                  <a:rect l="0" t="0" r="r" b="b"/>
                  <a:pathLst>
                    <a:path w="31943" h="22581" fill="none" extrusionOk="0">
                      <a:moveTo>
                        <a:pt x="31942" y="19943"/>
                      </a:moveTo>
                      <a:cubicBezTo>
                        <a:pt x="28770" y="21674"/>
                        <a:pt x="25213" y="22580"/>
                        <a:pt x="21600" y="22581"/>
                      </a:cubicBezTo>
                      <a:cubicBezTo>
                        <a:pt x="9670" y="22581"/>
                        <a:pt x="0" y="12910"/>
                        <a:pt x="0" y="981"/>
                      </a:cubicBezTo>
                      <a:cubicBezTo>
                        <a:pt x="-1" y="653"/>
                        <a:pt x="7" y="326"/>
                        <a:pt x="22" y="0"/>
                      </a:cubicBezTo>
                    </a:path>
                    <a:path w="31943" h="22581" stroke="0" extrusionOk="0">
                      <a:moveTo>
                        <a:pt x="31942" y="19943"/>
                      </a:moveTo>
                      <a:cubicBezTo>
                        <a:pt x="28770" y="21674"/>
                        <a:pt x="25213" y="22580"/>
                        <a:pt x="21600" y="22581"/>
                      </a:cubicBezTo>
                      <a:cubicBezTo>
                        <a:pt x="9670" y="22581"/>
                        <a:pt x="0" y="12910"/>
                        <a:pt x="0" y="981"/>
                      </a:cubicBezTo>
                      <a:cubicBezTo>
                        <a:pt x="-1" y="653"/>
                        <a:pt x="7" y="326"/>
                        <a:pt x="22" y="0"/>
                      </a:cubicBezTo>
                      <a:lnTo>
                        <a:pt x="21600" y="981"/>
                      </a:lnTo>
                      <a:close/>
                    </a:path>
                  </a:pathLst>
                </a:custGeom>
                <a:noFill/>
                <a:ln w="4763">
                  <a:solidFill>
                    <a:srgbClr val="6C8F93"/>
                  </a:solidFill>
                  <a:round/>
                  <a:headEnd/>
                  <a:tailEnd/>
                </a:ln>
                <a:effectLst>
                  <a:outerShdw dist="35921" dir="2700000" algn="ctr" rotWithShape="0">
                    <a:srgbClr val="808080">
                      <a:alpha val="50000"/>
                    </a:srgbClr>
                  </a:outerShdw>
                </a:effectLst>
              </p:spPr>
              <p:txBody>
                <a:bodyPr/>
                <a:lstStyle/>
                <a:p>
                  <a:endParaRPr lang="zh-CN" altLang="en-US" sz="1350"/>
                </a:p>
              </p:txBody>
            </p:sp>
            <p:sp>
              <p:nvSpPr>
                <p:cNvPr id="82" name="Arc 175"/>
                <p:cNvSpPr>
                  <a:spLocks/>
                </p:cNvSpPr>
                <p:nvPr/>
              </p:nvSpPr>
              <p:spPr bwMode="auto">
                <a:xfrm>
                  <a:off x="1733" y="1529"/>
                  <a:ext cx="124" cy="82"/>
                </a:xfrm>
                <a:custGeom>
                  <a:avLst/>
                  <a:gdLst>
                    <a:gd name="G0" fmla="+- 4430 0 0"/>
                    <a:gd name="G1" fmla="+- 21600 0 0"/>
                    <a:gd name="G2" fmla="+- 21600 0 0"/>
                    <a:gd name="T0" fmla="*/ 0 w 26030"/>
                    <a:gd name="T1" fmla="*/ 459 h 32384"/>
                    <a:gd name="T2" fmla="*/ 23145 w 26030"/>
                    <a:gd name="T3" fmla="*/ 32384 h 32384"/>
                    <a:gd name="T4" fmla="*/ 4430 w 26030"/>
                    <a:gd name="T5" fmla="*/ 21600 h 32384"/>
                  </a:gdLst>
                  <a:ahLst/>
                  <a:cxnLst>
                    <a:cxn ang="0">
                      <a:pos x="T0" y="T1"/>
                    </a:cxn>
                    <a:cxn ang="0">
                      <a:pos x="T2" y="T3"/>
                    </a:cxn>
                    <a:cxn ang="0">
                      <a:pos x="T4" y="T5"/>
                    </a:cxn>
                  </a:cxnLst>
                  <a:rect l="0" t="0" r="r" b="b"/>
                  <a:pathLst>
                    <a:path w="26030" h="32384" fill="none" extrusionOk="0">
                      <a:moveTo>
                        <a:pt x="0" y="459"/>
                      </a:moveTo>
                      <a:cubicBezTo>
                        <a:pt x="1456" y="153"/>
                        <a:pt x="2941" y="-1"/>
                        <a:pt x="4430" y="0"/>
                      </a:cubicBezTo>
                      <a:cubicBezTo>
                        <a:pt x="16359" y="0"/>
                        <a:pt x="26030" y="9670"/>
                        <a:pt x="26030" y="21600"/>
                      </a:cubicBezTo>
                      <a:cubicBezTo>
                        <a:pt x="26030" y="25385"/>
                        <a:pt x="25035" y="29104"/>
                        <a:pt x="23145" y="32384"/>
                      </a:cubicBezTo>
                    </a:path>
                    <a:path w="26030" h="32384" stroke="0" extrusionOk="0">
                      <a:moveTo>
                        <a:pt x="0" y="459"/>
                      </a:moveTo>
                      <a:cubicBezTo>
                        <a:pt x="1456" y="153"/>
                        <a:pt x="2941" y="-1"/>
                        <a:pt x="4430" y="0"/>
                      </a:cubicBezTo>
                      <a:cubicBezTo>
                        <a:pt x="16359" y="0"/>
                        <a:pt x="26030" y="9670"/>
                        <a:pt x="26030" y="21600"/>
                      </a:cubicBezTo>
                      <a:cubicBezTo>
                        <a:pt x="26030" y="25385"/>
                        <a:pt x="25035" y="29104"/>
                        <a:pt x="23145" y="32384"/>
                      </a:cubicBezTo>
                      <a:lnTo>
                        <a:pt x="4430" y="21600"/>
                      </a:lnTo>
                      <a:close/>
                    </a:path>
                  </a:pathLst>
                </a:custGeom>
                <a:solidFill>
                  <a:srgbClr val="E7EDED"/>
                </a:solidFill>
                <a:ln w="9525">
                  <a:noFill/>
                  <a:round/>
                  <a:headEnd/>
                  <a:tailEnd/>
                </a:ln>
                <a:effectLst>
                  <a:outerShdw dist="35921" dir="2700000" algn="ctr" rotWithShape="0">
                    <a:srgbClr val="808080">
                      <a:alpha val="50000"/>
                    </a:srgbClr>
                  </a:outerShdw>
                </a:effectLst>
              </p:spPr>
              <p:txBody>
                <a:bodyPr/>
                <a:lstStyle/>
                <a:p>
                  <a:endParaRPr lang="zh-CN" altLang="en-US" sz="1350"/>
                </a:p>
              </p:txBody>
            </p:sp>
            <p:sp>
              <p:nvSpPr>
                <p:cNvPr id="83" name="Arc 176"/>
                <p:cNvSpPr>
                  <a:spLocks/>
                </p:cNvSpPr>
                <p:nvPr/>
              </p:nvSpPr>
              <p:spPr bwMode="auto">
                <a:xfrm>
                  <a:off x="1733" y="1530"/>
                  <a:ext cx="123" cy="81"/>
                </a:xfrm>
                <a:custGeom>
                  <a:avLst/>
                  <a:gdLst>
                    <a:gd name="G0" fmla="+- 4393 0 0"/>
                    <a:gd name="G1" fmla="+- 21600 0 0"/>
                    <a:gd name="G2" fmla="+- 21600 0 0"/>
                    <a:gd name="T0" fmla="*/ 0 w 25993"/>
                    <a:gd name="T1" fmla="*/ 452 h 32454"/>
                    <a:gd name="T2" fmla="*/ 23068 w 25993"/>
                    <a:gd name="T3" fmla="*/ 32454 h 32454"/>
                    <a:gd name="T4" fmla="*/ 4393 w 25993"/>
                    <a:gd name="T5" fmla="*/ 21600 h 32454"/>
                  </a:gdLst>
                  <a:ahLst/>
                  <a:cxnLst>
                    <a:cxn ang="0">
                      <a:pos x="T0" y="T1"/>
                    </a:cxn>
                    <a:cxn ang="0">
                      <a:pos x="T2" y="T3"/>
                    </a:cxn>
                    <a:cxn ang="0">
                      <a:pos x="T4" y="T5"/>
                    </a:cxn>
                  </a:cxnLst>
                  <a:rect l="0" t="0" r="r" b="b"/>
                  <a:pathLst>
                    <a:path w="25993" h="32454" fill="none" extrusionOk="0">
                      <a:moveTo>
                        <a:pt x="-1" y="451"/>
                      </a:moveTo>
                      <a:cubicBezTo>
                        <a:pt x="1444" y="151"/>
                        <a:pt x="2917" y="-1"/>
                        <a:pt x="4393" y="0"/>
                      </a:cubicBezTo>
                      <a:cubicBezTo>
                        <a:pt x="16322" y="0"/>
                        <a:pt x="25993" y="9670"/>
                        <a:pt x="25993" y="21600"/>
                      </a:cubicBezTo>
                      <a:cubicBezTo>
                        <a:pt x="25993" y="25412"/>
                        <a:pt x="24983" y="29157"/>
                        <a:pt x="23067" y="32453"/>
                      </a:cubicBezTo>
                    </a:path>
                    <a:path w="25993" h="32454" stroke="0" extrusionOk="0">
                      <a:moveTo>
                        <a:pt x="-1" y="451"/>
                      </a:moveTo>
                      <a:cubicBezTo>
                        <a:pt x="1444" y="151"/>
                        <a:pt x="2917" y="-1"/>
                        <a:pt x="4393" y="0"/>
                      </a:cubicBezTo>
                      <a:cubicBezTo>
                        <a:pt x="16322" y="0"/>
                        <a:pt x="25993" y="9670"/>
                        <a:pt x="25993" y="21600"/>
                      </a:cubicBezTo>
                      <a:cubicBezTo>
                        <a:pt x="25993" y="25412"/>
                        <a:pt x="24983" y="29157"/>
                        <a:pt x="23067" y="32453"/>
                      </a:cubicBezTo>
                      <a:lnTo>
                        <a:pt x="4393" y="21600"/>
                      </a:lnTo>
                      <a:close/>
                    </a:path>
                  </a:pathLst>
                </a:custGeom>
                <a:noFill/>
                <a:ln w="4763">
                  <a:solidFill>
                    <a:srgbClr val="6C8F93"/>
                  </a:solidFill>
                  <a:round/>
                  <a:headEnd/>
                  <a:tailEnd/>
                </a:ln>
                <a:effectLst>
                  <a:outerShdw dist="35921" dir="2700000" algn="ctr" rotWithShape="0">
                    <a:srgbClr val="808080">
                      <a:alpha val="50000"/>
                    </a:srgbClr>
                  </a:outerShdw>
                </a:effectLst>
              </p:spPr>
              <p:txBody>
                <a:bodyPr/>
                <a:lstStyle/>
                <a:p>
                  <a:endParaRPr lang="zh-CN" altLang="en-US" sz="1350"/>
                </a:p>
              </p:txBody>
            </p:sp>
            <p:sp>
              <p:nvSpPr>
                <p:cNvPr id="84" name="Arc 177"/>
                <p:cNvSpPr>
                  <a:spLocks/>
                </p:cNvSpPr>
                <p:nvPr/>
              </p:nvSpPr>
              <p:spPr bwMode="auto">
                <a:xfrm>
                  <a:off x="1768" y="1610"/>
                  <a:ext cx="119" cy="82"/>
                </a:xfrm>
                <a:custGeom>
                  <a:avLst/>
                  <a:gdLst>
                    <a:gd name="G0" fmla="+- 0 0 0"/>
                    <a:gd name="G1" fmla="+- 16853 0 0"/>
                    <a:gd name="G2" fmla="+- 21600 0 0"/>
                    <a:gd name="T0" fmla="*/ 13511 w 21600"/>
                    <a:gd name="T1" fmla="*/ 0 h 29503"/>
                    <a:gd name="T2" fmla="*/ 17508 w 21600"/>
                    <a:gd name="T3" fmla="*/ 29503 h 29503"/>
                    <a:gd name="T4" fmla="*/ 0 w 21600"/>
                    <a:gd name="T5" fmla="*/ 16853 h 29503"/>
                  </a:gdLst>
                  <a:ahLst/>
                  <a:cxnLst>
                    <a:cxn ang="0">
                      <a:pos x="T0" y="T1"/>
                    </a:cxn>
                    <a:cxn ang="0">
                      <a:pos x="T2" y="T3"/>
                    </a:cxn>
                    <a:cxn ang="0">
                      <a:pos x="T4" y="T5"/>
                    </a:cxn>
                  </a:cxnLst>
                  <a:rect l="0" t="0" r="r" b="b"/>
                  <a:pathLst>
                    <a:path w="21600" h="29503" fill="none" extrusionOk="0">
                      <a:moveTo>
                        <a:pt x="13510" y="0"/>
                      </a:moveTo>
                      <a:cubicBezTo>
                        <a:pt x="18624" y="4099"/>
                        <a:pt x="21600" y="10299"/>
                        <a:pt x="21600" y="16853"/>
                      </a:cubicBezTo>
                      <a:cubicBezTo>
                        <a:pt x="21600" y="21395"/>
                        <a:pt x="20168" y="25821"/>
                        <a:pt x="17508" y="29503"/>
                      </a:cubicBezTo>
                    </a:path>
                    <a:path w="21600" h="29503" stroke="0" extrusionOk="0">
                      <a:moveTo>
                        <a:pt x="13510" y="0"/>
                      </a:moveTo>
                      <a:cubicBezTo>
                        <a:pt x="18624" y="4099"/>
                        <a:pt x="21600" y="10299"/>
                        <a:pt x="21600" y="16853"/>
                      </a:cubicBezTo>
                      <a:cubicBezTo>
                        <a:pt x="21600" y="21395"/>
                        <a:pt x="20168" y="25821"/>
                        <a:pt x="17508" y="29503"/>
                      </a:cubicBezTo>
                      <a:lnTo>
                        <a:pt x="0" y="16853"/>
                      </a:lnTo>
                      <a:close/>
                    </a:path>
                  </a:pathLst>
                </a:custGeom>
                <a:solidFill>
                  <a:srgbClr val="E7EDED"/>
                </a:solidFill>
                <a:ln w="9525">
                  <a:noFill/>
                  <a:round/>
                  <a:headEnd/>
                  <a:tailEnd/>
                </a:ln>
                <a:effectLst>
                  <a:outerShdw dist="35921" dir="2700000" algn="ctr" rotWithShape="0">
                    <a:srgbClr val="808080">
                      <a:alpha val="50000"/>
                    </a:srgbClr>
                  </a:outerShdw>
                </a:effectLst>
              </p:spPr>
              <p:txBody>
                <a:bodyPr/>
                <a:lstStyle/>
                <a:p>
                  <a:endParaRPr lang="zh-CN" altLang="en-US" sz="1350"/>
                </a:p>
              </p:txBody>
            </p:sp>
            <p:sp>
              <p:nvSpPr>
                <p:cNvPr id="85" name="Arc 178"/>
                <p:cNvSpPr>
                  <a:spLocks/>
                </p:cNvSpPr>
                <p:nvPr/>
              </p:nvSpPr>
              <p:spPr bwMode="auto">
                <a:xfrm>
                  <a:off x="1768" y="1611"/>
                  <a:ext cx="118" cy="81"/>
                </a:xfrm>
                <a:custGeom>
                  <a:avLst/>
                  <a:gdLst>
                    <a:gd name="G0" fmla="+- 0 0 0"/>
                    <a:gd name="G1" fmla="+- 16908 0 0"/>
                    <a:gd name="G2" fmla="+- 21600 0 0"/>
                    <a:gd name="T0" fmla="*/ 13442 w 21600"/>
                    <a:gd name="T1" fmla="*/ 0 h 29628"/>
                    <a:gd name="T2" fmla="*/ 17458 w 21600"/>
                    <a:gd name="T3" fmla="*/ 29628 h 29628"/>
                    <a:gd name="T4" fmla="*/ 0 w 21600"/>
                    <a:gd name="T5" fmla="*/ 16908 h 29628"/>
                  </a:gdLst>
                  <a:ahLst/>
                  <a:cxnLst>
                    <a:cxn ang="0">
                      <a:pos x="T0" y="T1"/>
                    </a:cxn>
                    <a:cxn ang="0">
                      <a:pos x="T2" y="T3"/>
                    </a:cxn>
                    <a:cxn ang="0">
                      <a:pos x="T4" y="T5"/>
                    </a:cxn>
                  </a:cxnLst>
                  <a:rect l="0" t="0" r="r" b="b"/>
                  <a:pathLst>
                    <a:path w="21600" h="29628" fill="none" extrusionOk="0">
                      <a:moveTo>
                        <a:pt x="13441" y="0"/>
                      </a:moveTo>
                      <a:cubicBezTo>
                        <a:pt x="18596" y="4097"/>
                        <a:pt x="21600" y="10323"/>
                        <a:pt x="21600" y="16908"/>
                      </a:cubicBezTo>
                      <a:cubicBezTo>
                        <a:pt x="21600" y="21479"/>
                        <a:pt x="20149" y="25932"/>
                        <a:pt x="17457" y="29627"/>
                      </a:cubicBezTo>
                    </a:path>
                    <a:path w="21600" h="29628" stroke="0" extrusionOk="0">
                      <a:moveTo>
                        <a:pt x="13441" y="0"/>
                      </a:moveTo>
                      <a:cubicBezTo>
                        <a:pt x="18596" y="4097"/>
                        <a:pt x="21600" y="10323"/>
                        <a:pt x="21600" y="16908"/>
                      </a:cubicBezTo>
                      <a:cubicBezTo>
                        <a:pt x="21600" y="21479"/>
                        <a:pt x="20149" y="25932"/>
                        <a:pt x="17457" y="29627"/>
                      </a:cubicBezTo>
                      <a:lnTo>
                        <a:pt x="0" y="16908"/>
                      </a:lnTo>
                      <a:close/>
                    </a:path>
                  </a:pathLst>
                </a:custGeom>
                <a:noFill/>
                <a:ln w="4763">
                  <a:solidFill>
                    <a:srgbClr val="6C8F93"/>
                  </a:solidFill>
                  <a:round/>
                  <a:headEnd/>
                  <a:tailEnd/>
                </a:ln>
                <a:effectLst>
                  <a:outerShdw dist="35921" dir="2700000" algn="ctr" rotWithShape="0">
                    <a:srgbClr val="808080">
                      <a:alpha val="50000"/>
                    </a:srgbClr>
                  </a:outerShdw>
                </a:effectLst>
              </p:spPr>
              <p:txBody>
                <a:bodyPr/>
                <a:lstStyle/>
                <a:p>
                  <a:endParaRPr lang="zh-CN" altLang="en-US" sz="1350"/>
                </a:p>
              </p:txBody>
            </p:sp>
            <p:sp>
              <p:nvSpPr>
                <p:cNvPr id="86" name="Arc 179"/>
                <p:cNvSpPr>
                  <a:spLocks/>
                </p:cNvSpPr>
                <p:nvPr/>
              </p:nvSpPr>
              <p:spPr bwMode="auto">
                <a:xfrm>
                  <a:off x="1730" y="1691"/>
                  <a:ext cx="139" cy="117"/>
                </a:xfrm>
                <a:custGeom>
                  <a:avLst/>
                  <a:gdLst>
                    <a:gd name="G0" fmla="+- 7105 0 0"/>
                    <a:gd name="G1" fmla="+- 6225 0 0"/>
                    <a:gd name="G2" fmla="+- 21600 0 0"/>
                    <a:gd name="T0" fmla="*/ 27789 w 28705"/>
                    <a:gd name="T1" fmla="*/ 0 h 27825"/>
                    <a:gd name="T2" fmla="*/ 0 w 28705"/>
                    <a:gd name="T3" fmla="*/ 26623 h 27825"/>
                    <a:gd name="T4" fmla="*/ 7105 w 28705"/>
                    <a:gd name="T5" fmla="*/ 6225 h 27825"/>
                  </a:gdLst>
                  <a:ahLst/>
                  <a:cxnLst>
                    <a:cxn ang="0">
                      <a:pos x="T0" y="T1"/>
                    </a:cxn>
                    <a:cxn ang="0">
                      <a:pos x="T2" y="T3"/>
                    </a:cxn>
                    <a:cxn ang="0">
                      <a:pos x="T4" y="T5"/>
                    </a:cxn>
                  </a:cxnLst>
                  <a:rect l="0" t="0" r="r" b="b"/>
                  <a:pathLst>
                    <a:path w="28705" h="27825" fill="none" extrusionOk="0">
                      <a:moveTo>
                        <a:pt x="27788" y="0"/>
                      </a:moveTo>
                      <a:cubicBezTo>
                        <a:pt x="28396" y="2019"/>
                        <a:pt x="28705" y="4116"/>
                        <a:pt x="28705" y="6225"/>
                      </a:cubicBezTo>
                      <a:cubicBezTo>
                        <a:pt x="28705" y="18154"/>
                        <a:pt x="19034" y="27825"/>
                        <a:pt x="7105" y="27825"/>
                      </a:cubicBezTo>
                      <a:cubicBezTo>
                        <a:pt x="4686" y="27825"/>
                        <a:pt x="2284" y="27418"/>
                        <a:pt x="-1" y="26623"/>
                      </a:cubicBezTo>
                    </a:path>
                    <a:path w="28705" h="27825" stroke="0" extrusionOk="0">
                      <a:moveTo>
                        <a:pt x="27788" y="0"/>
                      </a:moveTo>
                      <a:cubicBezTo>
                        <a:pt x="28396" y="2019"/>
                        <a:pt x="28705" y="4116"/>
                        <a:pt x="28705" y="6225"/>
                      </a:cubicBezTo>
                      <a:cubicBezTo>
                        <a:pt x="28705" y="18154"/>
                        <a:pt x="19034" y="27825"/>
                        <a:pt x="7105" y="27825"/>
                      </a:cubicBezTo>
                      <a:cubicBezTo>
                        <a:pt x="4686" y="27825"/>
                        <a:pt x="2284" y="27418"/>
                        <a:pt x="-1" y="26623"/>
                      </a:cubicBezTo>
                      <a:lnTo>
                        <a:pt x="7105" y="6225"/>
                      </a:lnTo>
                      <a:close/>
                    </a:path>
                  </a:pathLst>
                </a:custGeom>
                <a:solidFill>
                  <a:srgbClr val="E7EDED"/>
                </a:solidFill>
                <a:ln w="9525">
                  <a:noFill/>
                  <a:round/>
                  <a:headEnd/>
                  <a:tailEnd/>
                </a:ln>
                <a:effectLst>
                  <a:outerShdw dist="35921" dir="2700000" algn="ctr" rotWithShape="0">
                    <a:srgbClr val="808080">
                      <a:alpha val="50000"/>
                    </a:srgbClr>
                  </a:outerShdw>
                </a:effectLst>
              </p:spPr>
              <p:txBody>
                <a:bodyPr/>
                <a:lstStyle/>
                <a:p>
                  <a:endParaRPr lang="zh-CN" altLang="en-US" sz="1350"/>
                </a:p>
              </p:txBody>
            </p:sp>
            <p:sp>
              <p:nvSpPr>
                <p:cNvPr id="87" name="Arc 180"/>
                <p:cNvSpPr>
                  <a:spLocks/>
                </p:cNvSpPr>
                <p:nvPr/>
              </p:nvSpPr>
              <p:spPr bwMode="auto">
                <a:xfrm>
                  <a:off x="1730" y="1691"/>
                  <a:ext cx="138" cy="116"/>
                </a:xfrm>
                <a:custGeom>
                  <a:avLst/>
                  <a:gdLst>
                    <a:gd name="G0" fmla="+- 7096 0 0"/>
                    <a:gd name="G1" fmla="+- 6233 0 0"/>
                    <a:gd name="G2" fmla="+- 21600 0 0"/>
                    <a:gd name="T0" fmla="*/ 27777 w 28696"/>
                    <a:gd name="T1" fmla="*/ 0 h 27833"/>
                    <a:gd name="T2" fmla="*/ 0 w 28696"/>
                    <a:gd name="T3" fmla="*/ 26634 h 27833"/>
                    <a:gd name="T4" fmla="*/ 7096 w 28696"/>
                    <a:gd name="T5" fmla="*/ 6233 h 27833"/>
                  </a:gdLst>
                  <a:ahLst/>
                  <a:cxnLst>
                    <a:cxn ang="0">
                      <a:pos x="T0" y="T1"/>
                    </a:cxn>
                    <a:cxn ang="0">
                      <a:pos x="T2" y="T3"/>
                    </a:cxn>
                    <a:cxn ang="0">
                      <a:pos x="T4" y="T5"/>
                    </a:cxn>
                  </a:cxnLst>
                  <a:rect l="0" t="0" r="r" b="b"/>
                  <a:pathLst>
                    <a:path w="28696" h="27833" fill="none" extrusionOk="0">
                      <a:moveTo>
                        <a:pt x="27777" y="-1"/>
                      </a:moveTo>
                      <a:cubicBezTo>
                        <a:pt x="28386" y="2021"/>
                        <a:pt x="28696" y="4121"/>
                        <a:pt x="28696" y="6233"/>
                      </a:cubicBezTo>
                      <a:cubicBezTo>
                        <a:pt x="28696" y="18162"/>
                        <a:pt x="19025" y="27833"/>
                        <a:pt x="7096" y="27833"/>
                      </a:cubicBezTo>
                      <a:cubicBezTo>
                        <a:pt x="4680" y="27833"/>
                        <a:pt x="2281" y="27427"/>
                        <a:pt x="-1" y="26634"/>
                      </a:cubicBezTo>
                    </a:path>
                    <a:path w="28696" h="27833" stroke="0" extrusionOk="0">
                      <a:moveTo>
                        <a:pt x="27777" y="-1"/>
                      </a:moveTo>
                      <a:cubicBezTo>
                        <a:pt x="28386" y="2021"/>
                        <a:pt x="28696" y="4121"/>
                        <a:pt x="28696" y="6233"/>
                      </a:cubicBezTo>
                      <a:cubicBezTo>
                        <a:pt x="28696" y="18162"/>
                        <a:pt x="19025" y="27833"/>
                        <a:pt x="7096" y="27833"/>
                      </a:cubicBezTo>
                      <a:cubicBezTo>
                        <a:pt x="4680" y="27833"/>
                        <a:pt x="2281" y="27427"/>
                        <a:pt x="-1" y="26634"/>
                      </a:cubicBezTo>
                      <a:lnTo>
                        <a:pt x="7096" y="6233"/>
                      </a:lnTo>
                      <a:close/>
                    </a:path>
                  </a:pathLst>
                </a:custGeom>
                <a:noFill/>
                <a:ln w="4763">
                  <a:solidFill>
                    <a:srgbClr val="6C8F93"/>
                  </a:solidFill>
                  <a:round/>
                  <a:headEnd/>
                  <a:tailEnd/>
                </a:ln>
                <a:effectLst>
                  <a:outerShdw dist="35921" dir="2700000" algn="ctr" rotWithShape="0">
                    <a:srgbClr val="808080">
                      <a:alpha val="50000"/>
                    </a:srgbClr>
                  </a:outerShdw>
                </a:effectLst>
              </p:spPr>
              <p:txBody>
                <a:bodyPr/>
                <a:lstStyle/>
                <a:p>
                  <a:endParaRPr lang="zh-CN" altLang="en-US" sz="1350"/>
                </a:p>
              </p:txBody>
            </p:sp>
            <p:sp>
              <p:nvSpPr>
                <p:cNvPr id="88" name="Arc 181"/>
                <p:cNvSpPr>
                  <a:spLocks/>
                </p:cNvSpPr>
                <p:nvPr/>
              </p:nvSpPr>
              <p:spPr bwMode="auto">
                <a:xfrm>
                  <a:off x="1250" y="1610"/>
                  <a:ext cx="76" cy="112"/>
                </a:xfrm>
                <a:custGeom>
                  <a:avLst/>
                  <a:gdLst>
                    <a:gd name="G0" fmla="+- 21600 0 0"/>
                    <a:gd name="G1" fmla="+- 21553 0 0"/>
                    <a:gd name="G2" fmla="+- 21600 0 0"/>
                    <a:gd name="T0" fmla="*/ 12753 w 21600"/>
                    <a:gd name="T1" fmla="*/ 41258 h 41258"/>
                    <a:gd name="T2" fmla="*/ 20173 w 21600"/>
                    <a:gd name="T3" fmla="*/ 0 h 41258"/>
                    <a:gd name="T4" fmla="*/ 21600 w 21600"/>
                    <a:gd name="T5" fmla="*/ 21553 h 41258"/>
                  </a:gdLst>
                  <a:ahLst/>
                  <a:cxnLst>
                    <a:cxn ang="0">
                      <a:pos x="T0" y="T1"/>
                    </a:cxn>
                    <a:cxn ang="0">
                      <a:pos x="T2" y="T3"/>
                    </a:cxn>
                    <a:cxn ang="0">
                      <a:pos x="T4" y="T5"/>
                    </a:cxn>
                  </a:cxnLst>
                  <a:rect l="0" t="0" r="r" b="b"/>
                  <a:pathLst>
                    <a:path w="21600" h="41258" fill="none" extrusionOk="0">
                      <a:moveTo>
                        <a:pt x="12752" y="41258"/>
                      </a:moveTo>
                      <a:cubicBezTo>
                        <a:pt x="4992" y="37773"/>
                        <a:pt x="0" y="30059"/>
                        <a:pt x="0" y="21553"/>
                      </a:cubicBezTo>
                      <a:cubicBezTo>
                        <a:pt x="-1" y="10177"/>
                        <a:pt x="8822" y="751"/>
                        <a:pt x="20173" y="0"/>
                      </a:cubicBezTo>
                    </a:path>
                    <a:path w="21600" h="41258" stroke="0" extrusionOk="0">
                      <a:moveTo>
                        <a:pt x="12752" y="41258"/>
                      </a:moveTo>
                      <a:cubicBezTo>
                        <a:pt x="4992" y="37773"/>
                        <a:pt x="0" y="30059"/>
                        <a:pt x="0" y="21553"/>
                      </a:cubicBezTo>
                      <a:cubicBezTo>
                        <a:pt x="-1" y="10177"/>
                        <a:pt x="8822" y="751"/>
                        <a:pt x="20173" y="0"/>
                      </a:cubicBezTo>
                      <a:lnTo>
                        <a:pt x="21600" y="21553"/>
                      </a:lnTo>
                      <a:close/>
                    </a:path>
                  </a:pathLst>
                </a:custGeom>
                <a:solidFill>
                  <a:srgbClr val="E7EDED"/>
                </a:solidFill>
                <a:ln w="9525">
                  <a:noFill/>
                  <a:round/>
                  <a:headEnd/>
                  <a:tailEnd/>
                </a:ln>
                <a:effectLst>
                  <a:outerShdw dist="35921" dir="2700000" algn="ctr" rotWithShape="0">
                    <a:srgbClr val="808080">
                      <a:alpha val="50000"/>
                    </a:srgbClr>
                  </a:outerShdw>
                </a:effectLst>
              </p:spPr>
              <p:txBody>
                <a:bodyPr/>
                <a:lstStyle/>
                <a:p>
                  <a:endParaRPr lang="zh-CN" altLang="en-US" sz="1350"/>
                </a:p>
              </p:txBody>
            </p:sp>
            <p:sp>
              <p:nvSpPr>
                <p:cNvPr id="89" name="Arc 182"/>
                <p:cNvSpPr>
                  <a:spLocks/>
                </p:cNvSpPr>
                <p:nvPr/>
              </p:nvSpPr>
              <p:spPr bwMode="auto">
                <a:xfrm>
                  <a:off x="1251" y="1611"/>
                  <a:ext cx="75" cy="110"/>
                </a:xfrm>
                <a:custGeom>
                  <a:avLst/>
                  <a:gdLst>
                    <a:gd name="G0" fmla="+- 21600 0 0"/>
                    <a:gd name="G1" fmla="+- 21553 0 0"/>
                    <a:gd name="G2" fmla="+- 21600 0 0"/>
                    <a:gd name="T0" fmla="*/ 12782 w 21600"/>
                    <a:gd name="T1" fmla="*/ 41271 h 41271"/>
                    <a:gd name="T2" fmla="*/ 20178 w 21600"/>
                    <a:gd name="T3" fmla="*/ 0 h 41271"/>
                    <a:gd name="T4" fmla="*/ 21600 w 21600"/>
                    <a:gd name="T5" fmla="*/ 21553 h 41271"/>
                  </a:gdLst>
                  <a:ahLst/>
                  <a:cxnLst>
                    <a:cxn ang="0">
                      <a:pos x="T0" y="T1"/>
                    </a:cxn>
                    <a:cxn ang="0">
                      <a:pos x="T2" y="T3"/>
                    </a:cxn>
                    <a:cxn ang="0">
                      <a:pos x="T4" y="T5"/>
                    </a:cxn>
                  </a:cxnLst>
                  <a:rect l="0" t="0" r="r" b="b"/>
                  <a:pathLst>
                    <a:path w="21600" h="41271" fill="none" extrusionOk="0">
                      <a:moveTo>
                        <a:pt x="12781" y="41271"/>
                      </a:moveTo>
                      <a:cubicBezTo>
                        <a:pt x="5006" y="37793"/>
                        <a:pt x="0" y="30071"/>
                        <a:pt x="0" y="21553"/>
                      </a:cubicBezTo>
                      <a:cubicBezTo>
                        <a:pt x="-1" y="10175"/>
                        <a:pt x="8825" y="748"/>
                        <a:pt x="20177" y="-1"/>
                      </a:cubicBezTo>
                    </a:path>
                    <a:path w="21600" h="41271" stroke="0" extrusionOk="0">
                      <a:moveTo>
                        <a:pt x="12781" y="41271"/>
                      </a:moveTo>
                      <a:cubicBezTo>
                        <a:pt x="5006" y="37793"/>
                        <a:pt x="0" y="30071"/>
                        <a:pt x="0" y="21553"/>
                      </a:cubicBezTo>
                      <a:cubicBezTo>
                        <a:pt x="-1" y="10175"/>
                        <a:pt x="8825" y="748"/>
                        <a:pt x="20177" y="-1"/>
                      </a:cubicBezTo>
                      <a:lnTo>
                        <a:pt x="21600" y="21553"/>
                      </a:lnTo>
                      <a:close/>
                    </a:path>
                  </a:pathLst>
                </a:custGeom>
                <a:noFill/>
                <a:ln w="4763">
                  <a:solidFill>
                    <a:srgbClr val="6C8F93"/>
                  </a:solidFill>
                  <a:round/>
                  <a:headEnd/>
                  <a:tailEnd/>
                </a:ln>
                <a:effectLst>
                  <a:outerShdw dist="35921" dir="2700000" algn="ctr" rotWithShape="0">
                    <a:srgbClr val="808080">
                      <a:alpha val="50000"/>
                    </a:srgbClr>
                  </a:outerShdw>
                </a:effectLst>
              </p:spPr>
              <p:txBody>
                <a:bodyPr/>
                <a:lstStyle/>
                <a:p>
                  <a:endParaRPr lang="zh-CN" altLang="en-US" sz="1350"/>
                </a:p>
              </p:txBody>
            </p:sp>
            <p:sp>
              <p:nvSpPr>
                <p:cNvPr id="90" name="Arc 183"/>
                <p:cNvSpPr>
                  <a:spLocks/>
                </p:cNvSpPr>
                <p:nvPr/>
              </p:nvSpPr>
              <p:spPr bwMode="auto">
                <a:xfrm>
                  <a:off x="1450" y="1762"/>
                  <a:ext cx="284" cy="68"/>
                </a:xfrm>
                <a:custGeom>
                  <a:avLst/>
                  <a:gdLst>
                    <a:gd name="G0" fmla="+- 21199 0 0"/>
                    <a:gd name="G1" fmla="+- 0 0 0"/>
                    <a:gd name="G2" fmla="+- 21600 0 0"/>
                    <a:gd name="T0" fmla="*/ 38907 w 38907"/>
                    <a:gd name="T1" fmla="*/ 12369 h 21600"/>
                    <a:gd name="T2" fmla="*/ 0 w 38907"/>
                    <a:gd name="T3" fmla="*/ 4145 h 21600"/>
                    <a:gd name="T4" fmla="*/ 21199 w 38907"/>
                    <a:gd name="T5" fmla="*/ 0 h 21600"/>
                  </a:gdLst>
                  <a:ahLst/>
                  <a:cxnLst>
                    <a:cxn ang="0">
                      <a:pos x="T0" y="T1"/>
                    </a:cxn>
                    <a:cxn ang="0">
                      <a:pos x="T2" y="T3"/>
                    </a:cxn>
                    <a:cxn ang="0">
                      <a:pos x="T4" y="T5"/>
                    </a:cxn>
                  </a:cxnLst>
                  <a:rect l="0" t="0" r="r" b="b"/>
                  <a:pathLst>
                    <a:path w="38907" h="21600" fill="none" extrusionOk="0">
                      <a:moveTo>
                        <a:pt x="38906" y="12368"/>
                      </a:moveTo>
                      <a:cubicBezTo>
                        <a:pt x="34866" y="18153"/>
                        <a:pt x="28255" y="21599"/>
                        <a:pt x="21199" y="21600"/>
                      </a:cubicBezTo>
                      <a:cubicBezTo>
                        <a:pt x="10867" y="21600"/>
                        <a:pt x="1982" y="14284"/>
                        <a:pt x="0" y="4144"/>
                      </a:cubicBezTo>
                    </a:path>
                    <a:path w="38907" h="21600" stroke="0" extrusionOk="0">
                      <a:moveTo>
                        <a:pt x="38906" y="12368"/>
                      </a:moveTo>
                      <a:cubicBezTo>
                        <a:pt x="34866" y="18153"/>
                        <a:pt x="28255" y="21599"/>
                        <a:pt x="21199" y="21600"/>
                      </a:cubicBezTo>
                      <a:cubicBezTo>
                        <a:pt x="10867" y="21600"/>
                        <a:pt x="1982" y="14284"/>
                        <a:pt x="0" y="4144"/>
                      </a:cubicBezTo>
                      <a:lnTo>
                        <a:pt x="21199" y="0"/>
                      </a:lnTo>
                      <a:close/>
                    </a:path>
                  </a:pathLst>
                </a:custGeom>
                <a:solidFill>
                  <a:srgbClr val="E7EDED"/>
                </a:solidFill>
                <a:ln w="9525">
                  <a:noFill/>
                  <a:round/>
                  <a:headEnd/>
                  <a:tailEnd/>
                </a:ln>
                <a:effectLst>
                  <a:outerShdw dist="35921" dir="2700000" algn="ctr" rotWithShape="0">
                    <a:srgbClr val="808080">
                      <a:alpha val="50000"/>
                    </a:srgbClr>
                  </a:outerShdw>
                </a:effectLst>
              </p:spPr>
              <p:txBody>
                <a:bodyPr/>
                <a:lstStyle/>
                <a:p>
                  <a:endParaRPr lang="zh-CN" altLang="en-US" sz="1350"/>
                </a:p>
              </p:txBody>
            </p:sp>
            <p:sp>
              <p:nvSpPr>
                <p:cNvPr id="91" name="Arc 184"/>
                <p:cNvSpPr>
                  <a:spLocks/>
                </p:cNvSpPr>
                <p:nvPr/>
              </p:nvSpPr>
              <p:spPr bwMode="auto">
                <a:xfrm>
                  <a:off x="1451" y="1762"/>
                  <a:ext cx="281" cy="67"/>
                </a:xfrm>
                <a:custGeom>
                  <a:avLst/>
                  <a:gdLst>
                    <a:gd name="G0" fmla="+- 21192 0 0"/>
                    <a:gd name="G1" fmla="+- 0 0 0"/>
                    <a:gd name="G2" fmla="+- 21600 0 0"/>
                    <a:gd name="T0" fmla="*/ 38850 w 38850"/>
                    <a:gd name="T1" fmla="*/ 12440 h 21600"/>
                    <a:gd name="T2" fmla="*/ 0 w 38850"/>
                    <a:gd name="T3" fmla="*/ 4179 h 21600"/>
                    <a:gd name="T4" fmla="*/ 21192 w 38850"/>
                    <a:gd name="T5" fmla="*/ 0 h 21600"/>
                  </a:gdLst>
                  <a:ahLst/>
                  <a:cxnLst>
                    <a:cxn ang="0">
                      <a:pos x="T0" y="T1"/>
                    </a:cxn>
                    <a:cxn ang="0">
                      <a:pos x="T2" y="T3"/>
                    </a:cxn>
                    <a:cxn ang="0">
                      <a:pos x="T4" y="T5"/>
                    </a:cxn>
                  </a:cxnLst>
                  <a:rect l="0" t="0" r="r" b="b"/>
                  <a:pathLst>
                    <a:path w="38850" h="21600" fill="none" extrusionOk="0">
                      <a:moveTo>
                        <a:pt x="38850" y="12440"/>
                      </a:moveTo>
                      <a:cubicBezTo>
                        <a:pt x="34803" y="18183"/>
                        <a:pt x="28217" y="21599"/>
                        <a:pt x="21192" y="21600"/>
                      </a:cubicBezTo>
                      <a:cubicBezTo>
                        <a:pt x="10873" y="21600"/>
                        <a:pt x="1996" y="14302"/>
                        <a:pt x="0" y="4178"/>
                      </a:cubicBezTo>
                    </a:path>
                    <a:path w="38850" h="21600" stroke="0" extrusionOk="0">
                      <a:moveTo>
                        <a:pt x="38850" y="12440"/>
                      </a:moveTo>
                      <a:cubicBezTo>
                        <a:pt x="34803" y="18183"/>
                        <a:pt x="28217" y="21599"/>
                        <a:pt x="21192" y="21600"/>
                      </a:cubicBezTo>
                      <a:cubicBezTo>
                        <a:pt x="10873" y="21600"/>
                        <a:pt x="1996" y="14302"/>
                        <a:pt x="0" y="4178"/>
                      </a:cubicBezTo>
                      <a:lnTo>
                        <a:pt x="21192" y="0"/>
                      </a:lnTo>
                      <a:close/>
                    </a:path>
                  </a:pathLst>
                </a:custGeom>
                <a:noFill/>
                <a:ln w="4763">
                  <a:solidFill>
                    <a:srgbClr val="6C8F93"/>
                  </a:solidFill>
                  <a:round/>
                  <a:headEnd/>
                  <a:tailEnd/>
                </a:ln>
                <a:effectLst>
                  <a:outerShdw dist="35921" dir="2700000" algn="ctr" rotWithShape="0">
                    <a:srgbClr val="808080">
                      <a:alpha val="50000"/>
                    </a:srgbClr>
                  </a:outerShdw>
                </a:effectLst>
              </p:spPr>
              <p:txBody>
                <a:bodyPr/>
                <a:lstStyle/>
                <a:p>
                  <a:endParaRPr lang="zh-CN" altLang="en-US" sz="1350"/>
                </a:p>
              </p:txBody>
            </p:sp>
          </p:grpSp>
          <p:grpSp>
            <p:nvGrpSpPr>
              <p:cNvPr id="48" name="Group 185"/>
              <p:cNvGrpSpPr>
                <a:grpSpLocks/>
              </p:cNvGrpSpPr>
              <p:nvPr/>
            </p:nvGrpSpPr>
            <p:grpSpPr bwMode="auto">
              <a:xfrm>
                <a:off x="3765" y="5204"/>
                <a:ext cx="2519" cy="1249"/>
                <a:chOff x="2204" y="7458"/>
                <a:chExt cx="1274" cy="679"/>
              </a:xfrm>
            </p:grpSpPr>
            <p:grpSp>
              <p:nvGrpSpPr>
                <p:cNvPr id="49" name="Group 186"/>
                <p:cNvGrpSpPr>
                  <a:grpSpLocks/>
                </p:cNvGrpSpPr>
                <p:nvPr/>
              </p:nvGrpSpPr>
              <p:grpSpPr bwMode="auto">
                <a:xfrm>
                  <a:off x="2204" y="7458"/>
                  <a:ext cx="1268" cy="670"/>
                  <a:chOff x="1250" y="1490"/>
                  <a:chExt cx="634" cy="338"/>
                </a:xfrm>
              </p:grpSpPr>
              <p:sp>
                <p:nvSpPr>
                  <p:cNvPr id="67" name="Oval 187"/>
                  <p:cNvSpPr>
                    <a:spLocks noChangeArrowheads="1"/>
                  </p:cNvSpPr>
                  <p:nvPr/>
                </p:nvSpPr>
                <p:spPr bwMode="auto">
                  <a:xfrm>
                    <a:off x="1467" y="1490"/>
                    <a:ext cx="276" cy="140"/>
                  </a:xfrm>
                  <a:prstGeom prst="ellipse">
                    <a:avLst/>
                  </a:prstGeom>
                  <a:solidFill>
                    <a:srgbClr val="E7EDED"/>
                  </a:solidFill>
                  <a:ln w="9525">
                    <a:noFill/>
                    <a:round/>
                    <a:headEnd/>
                    <a:tailEnd/>
                  </a:ln>
                </p:spPr>
                <p:txBody>
                  <a:bodyPr/>
                  <a:lstStyle/>
                  <a:p>
                    <a:endParaRPr lang="zh-CN" altLang="en-US" sz="1350"/>
                  </a:p>
                </p:txBody>
              </p:sp>
              <p:sp>
                <p:nvSpPr>
                  <p:cNvPr id="68" name="Oval 188"/>
                  <p:cNvSpPr>
                    <a:spLocks noChangeArrowheads="1"/>
                  </p:cNvSpPr>
                  <p:nvPr/>
                </p:nvSpPr>
                <p:spPr bwMode="auto">
                  <a:xfrm>
                    <a:off x="1315" y="1526"/>
                    <a:ext cx="212" cy="141"/>
                  </a:xfrm>
                  <a:prstGeom prst="ellipse">
                    <a:avLst/>
                  </a:prstGeom>
                  <a:solidFill>
                    <a:srgbClr val="E7EDED"/>
                  </a:solidFill>
                  <a:ln w="9525">
                    <a:noFill/>
                    <a:round/>
                    <a:headEnd/>
                    <a:tailEnd/>
                  </a:ln>
                </p:spPr>
                <p:txBody>
                  <a:bodyPr/>
                  <a:lstStyle/>
                  <a:p>
                    <a:endParaRPr lang="zh-CN" altLang="en-US" sz="1350"/>
                  </a:p>
                </p:txBody>
              </p:sp>
              <p:sp>
                <p:nvSpPr>
                  <p:cNvPr id="69" name="Oval 189"/>
                  <p:cNvSpPr>
                    <a:spLocks noChangeArrowheads="1"/>
                  </p:cNvSpPr>
                  <p:nvPr/>
                </p:nvSpPr>
                <p:spPr bwMode="auto">
                  <a:xfrm>
                    <a:off x="1250" y="1611"/>
                    <a:ext cx="143" cy="114"/>
                  </a:xfrm>
                  <a:prstGeom prst="ellipse">
                    <a:avLst/>
                  </a:prstGeom>
                  <a:solidFill>
                    <a:srgbClr val="E7EDED"/>
                  </a:solidFill>
                  <a:ln w="9525">
                    <a:noFill/>
                    <a:round/>
                    <a:headEnd/>
                    <a:tailEnd/>
                  </a:ln>
                </p:spPr>
                <p:txBody>
                  <a:bodyPr/>
                  <a:lstStyle/>
                  <a:p>
                    <a:endParaRPr lang="zh-CN" altLang="en-US" sz="1350"/>
                  </a:p>
                </p:txBody>
              </p:sp>
              <p:sp>
                <p:nvSpPr>
                  <p:cNvPr id="70" name="Oval 190"/>
                  <p:cNvSpPr>
                    <a:spLocks noChangeArrowheads="1"/>
                  </p:cNvSpPr>
                  <p:nvPr/>
                </p:nvSpPr>
                <p:spPr bwMode="auto">
                  <a:xfrm>
                    <a:off x="1293" y="1661"/>
                    <a:ext cx="215" cy="124"/>
                  </a:xfrm>
                  <a:prstGeom prst="ellipse">
                    <a:avLst/>
                  </a:prstGeom>
                  <a:solidFill>
                    <a:srgbClr val="E7EDED"/>
                  </a:solidFill>
                  <a:ln w="9525">
                    <a:noFill/>
                    <a:round/>
                    <a:headEnd/>
                    <a:tailEnd/>
                  </a:ln>
                </p:spPr>
                <p:txBody>
                  <a:bodyPr/>
                  <a:lstStyle/>
                  <a:p>
                    <a:endParaRPr lang="zh-CN" altLang="en-US" sz="1350"/>
                  </a:p>
                </p:txBody>
              </p:sp>
              <p:sp>
                <p:nvSpPr>
                  <p:cNvPr id="71" name="Oval 191"/>
                  <p:cNvSpPr>
                    <a:spLocks noChangeArrowheads="1"/>
                  </p:cNvSpPr>
                  <p:nvPr/>
                </p:nvSpPr>
                <p:spPr bwMode="auto">
                  <a:xfrm>
                    <a:off x="1445" y="1682"/>
                    <a:ext cx="321" cy="146"/>
                  </a:xfrm>
                  <a:prstGeom prst="ellipse">
                    <a:avLst/>
                  </a:prstGeom>
                  <a:solidFill>
                    <a:srgbClr val="E7EDED"/>
                  </a:solidFill>
                  <a:ln w="9525">
                    <a:noFill/>
                    <a:round/>
                    <a:headEnd/>
                    <a:tailEnd/>
                  </a:ln>
                </p:spPr>
                <p:txBody>
                  <a:bodyPr/>
                  <a:lstStyle/>
                  <a:p>
                    <a:endParaRPr lang="zh-CN" altLang="en-US" sz="1350"/>
                  </a:p>
                </p:txBody>
              </p:sp>
              <p:sp>
                <p:nvSpPr>
                  <p:cNvPr id="72" name="Oval 192"/>
                  <p:cNvSpPr>
                    <a:spLocks noChangeArrowheads="1"/>
                  </p:cNvSpPr>
                  <p:nvPr/>
                </p:nvSpPr>
                <p:spPr bwMode="auto">
                  <a:xfrm>
                    <a:off x="1649" y="1530"/>
                    <a:ext cx="206" cy="111"/>
                  </a:xfrm>
                  <a:prstGeom prst="ellipse">
                    <a:avLst/>
                  </a:prstGeom>
                  <a:solidFill>
                    <a:srgbClr val="E7EDED"/>
                  </a:solidFill>
                  <a:ln w="9525">
                    <a:noFill/>
                    <a:round/>
                    <a:headEnd/>
                    <a:tailEnd/>
                  </a:ln>
                </p:spPr>
                <p:txBody>
                  <a:bodyPr/>
                  <a:lstStyle/>
                  <a:p>
                    <a:endParaRPr lang="zh-CN" altLang="en-US" sz="1350"/>
                  </a:p>
                </p:txBody>
              </p:sp>
              <p:sp>
                <p:nvSpPr>
                  <p:cNvPr id="73" name="Oval 193"/>
                  <p:cNvSpPr>
                    <a:spLocks noChangeArrowheads="1"/>
                  </p:cNvSpPr>
                  <p:nvPr/>
                </p:nvSpPr>
                <p:spPr bwMode="auto">
                  <a:xfrm>
                    <a:off x="1680" y="1601"/>
                    <a:ext cx="204" cy="110"/>
                  </a:xfrm>
                  <a:prstGeom prst="ellipse">
                    <a:avLst/>
                  </a:prstGeom>
                  <a:solidFill>
                    <a:srgbClr val="E7EDED"/>
                  </a:solidFill>
                  <a:ln w="9525">
                    <a:noFill/>
                    <a:round/>
                    <a:headEnd/>
                    <a:tailEnd/>
                  </a:ln>
                </p:spPr>
                <p:txBody>
                  <a:bodyPr/>
                  <a:lstStyle/>
                  <a:p>
                    <a:endParaRPr lang="zh-CN" altLang="en-US" sz="1350"/>
                  </a:p>
                </p:txBody>
              </p:sp>
              <p:sp>
                <p:nvSpPr>
                  <p:cNvPr id="74" name="Oval 194"/>
                  <p:cNvSpPr>
                    <a:spLocks noChangeArrowheads="1"/>
                  </p:cNvSpPr>
                  <p:nvPr/>
                </p:nvSpPr>
                <p:spPr bwMode="auto">
                  <a:xfrm>
                    <a:off x="1662" y="1624"/>
                    <a:ext cx="202" cy="181"/>
                  </a:xfrm>
                  <a:prstGeom prst="ellipse">
                    <a:avLst/>
                  </a:prstGeom>
                  <a:solidFill>
                    <a:srgbClr val="E7EDED"/>
                  </a:solidFill>
                  <a:ln w="9525">
                    <a:noFill/>
                    <a:round/>
                    <a:headEnd/>
                    <a:tailEnd/>
                  </a:ln>
                </p:spPr>
                <p:txBody>
                  <a:bodyPr/>
                  <a:lstStyle/>
                  <a:p>
                    <a:endParaRPr lang="zh-CN" altLang="en-US" sz="1350"/>
                  </a:p>
                </p:txBody>
              </p:sp>
              <p:sp>
                <p:nvSpPr>
                  <p:cNvPr id="75" name="Oval 195"/>
                  <p:cNvSpPr>
                    <a:spLocks noChangeArrowheads="1"/>
                  </p:cNvSpPr>
                  <p:nvPr/>
                </p:nvSpPr>
                <p:spPr bwMode="auto">
                  <a:xfrm>
                    <a:off x="1365" y="1570"/>
                    <a:ext cx="412" cy="181"/>
                  </a:xfrm>
                  <a:prstGeom prst="ellipse">
                    <a:avLst/>
                  </a:prstGeom>
                  <a:solidFill>
                    <a:srgbClr val="E7EDED"/>
                  </a:solidFill>
                  <a:ln w="9525">
                    <a:noFill/>
                    <a:round/>
                    <a:headEnd/>
                    <a:tailEnd/>
                  </a:ln>
                </p:spPr>
                <p:txBody>
                  <a:bodyPr/>
                  <a:lstStyle/>
                  <a:p>
                    <a:endParaRPr lang="zh-CN" altLang="en-US" sz="1350"/>
                  </a:p>
                </p:txBody>
              </p:sp>
            </p:grpSp>
            <p:grpSp>
              <p:nvGrpSpPr>
                <p:cNvPr id="50" name="Group 196"/>
                <p:cNvGrpSpPr>
                  <a:grpSpLocks/>
                </p:cNvGrpSpPr>
                <p:nvPr/>
              </p:nvGrpSpPr>
              <p:grpSpPr bwMode="auto">
                <a:xfrm>
                  <a:off x="2204" y="7458"/>
                  <a:ext cx="1274" cy="679"/>
                  <a:chOff x="1250" y="1488"/>
                  <a:chExt cx="637" cy="342"/>
                </a:xfrm>
              </p:grpSpPr>
              <p:sp>
                <p:nvSpPr>
                  <p:cNvPr id="51" name="Arc 197"/>
                  <p:cNvSpPr>
                    <a:spLocks/>
                  </p:cNvSpPr>
                  <p:nvPr/>
                </p:nvSpPr>
                <p:spPr bwMode="auto">
                  <a:xfrm>
                    <a:off x="1474" y="1488"/>
                    <a:ext cx="262" cy="71"/>
                  </a:xfrm>
                  <a:custGeom>
                    <a:avLst/>
                    <a:gdLst>
                      <a:gd name="G0" fmla="+- 20541 0 0"/>
                      <a:gd name="G1" fmla="+- 21600 0 0"/>
                      <a:gd name="G2" fmla="+- 21600 0 0"/>
                      <a:gd name="T0" fmla="*/ 0 w 40568"/>
                      <a:gd name="T1" fmla="*/ 14920 h 21600"/>
                      <a:gd name="T2" fmla="*/ 40568 w 40568"/>
                      <a:gd name="T3" fmla="*/ 13507 h 21600"/>
                      <a:gd name="T4" fmla="*/ 20541 w 40568"/>
                      <a:gd name="T5" fmla="*/ 21600 h 21600"/>
                    </a:gdLst>
                    <a:ahLst/>
                    <a:cxnLst>
                      <a:cxn ang="0">
                        <a:pos x="T0" y="T1"/>
                      </a:cxn>
                      <a:cxn ang="0">
                        <a:pos x="T2" y="T3"/>
                      </a:cxn>
                      <a:cxn ang="0">
                        <a:pos x="T4" y="T5"/>
                      </a:cxn>
                    </a:cxnLst>
                    <a:rect l="0" t="0" r="r" b="b"/>
                    <a:pathLst>
                      <a:path w="40568" h="21600" fill="none" extrusionOk="0">
                        <a:moveTo>
                          <a:pt x="-1" y="14919"/>
                        </a:moveTo>
                        <a:cubicBezTo>
                          <a:pt x="2893" y="6022"/>
                          <a:pt x="11185" y="-1"/>
                          <a:pt x="20541" y="0"/>
                        </a:cubicBezTo>
                        <a:cubicBezTo>
                          <a:pt x="29345" y="0"/>
                          <a:pt x="37268" y="5343"/>
                          <a:pt x="40567" y="13507"/>
                        </a:cubicBezTo>
                      </a:path>
                      <a:path w="40568" h="21600" stroke="0" extrusionOk="0">
                        <a:moveTo>
                          <a:pt x="-1" y="14919"/>
                        </a:moveTo>
                        <a:cubicBezTo>
                          <a:pt x="2893" y="6022"/>
                          <a:pt x="11185" y="-1"/>
                          <a:pt x="20541" y="0"/>
                        </a:cubicBezTo>
                        <a:cubicBezTo>
                          <a:pt x="29345" y="0"/>
                          <a:pt x="37268" y="5343"/>
                          <a:pt x="40567" y="13507"/>
                        </a:cubicBezTo>
                        <a:lnTo>
                          <a:pt x="20541" y="21600"/>
                        </a:lnTo>
                        <a:close/>
                      </a:path>
                    </a:pathLst>
                  </a:custGeom>
                  <a:solidFill>
                    <a:srgbClr val="E7EDED"/>
                  </a:solidFill>
                  <a:ln w="9525">
                    <a:noFill/>
                    <a:round/>
                    <a:headEnd/>
                    <a:tailEnd/>
                  </a:ln>
                </p:spPr>
                <p:txBody>
                  <a:bodyPr/>
                  <a:lstStyle/>
                  <a:p>
                    <a:endParaRPr lang="zh-CN" altLang="en-US" sz="1350"/>
                  </a:p>
                </p:txBody>
              </p:sp>
              <p:sp>
                <p:nvSpPr>
                  <p:cNvPr id="52" name="Arc 198"/>
                  <p:cNvSpPr>
                    <a:spLocks/>
                  </p:cNvSpPr>
                  <p:nvPr/>
                </p:nvSpPr>
                <p:spPr bwMode="auto">
                  <a:xfrm>
                    <a:off x="1475" y="1489"/>
                    <a:ext cx="260" cy="70"/>
                  </a:xfrm>
                  <a:custGeom>
                    <a:avLst/>
                    <a:gdLst>
                      <a:gd name="G0" fmla="+- 20527 0 0"/>
                      <a:gd name="G1" fmla="+- 21600 0 0"/>
                      <a:gd name="G2" fmla="+- 21600 0 0"/>
                      <a:gd name="T0" fmla="*/ 0 w 40534"/>
                      <a:gd name="T1" fmla="*/ 14878 h 21600"/>
                      <a:gd name="T2" fmla="*/ 40534 w 40534"/>
                      <a:gd name="T3" fmla="*/ 13458 h 21600"/>
                      <a:gd name="T4" fmla="*/ 20527 w 40534"/>
                      <a:gd name="T5" fmla="*/ 21600 h 21600"/>
                    </a:gdLst>
                    <a:ahLst/>
                    <a:cxnLst>
                      <a:cxn ang="0">
                        <a:pos x="T0" y="T1"/>
                      </a:cxn>
                      <a:cxn ang="0">
                        <a:pos x="T2" y="T3"/>
                      </a:cxn>
                      <a:cxn ang="0">
                        <a:pos x="T4" y="T5"/>
                      </a:cxn>
                    </a:cxnLst>
                    <a:rect l="0" t="0" r="r" b="b"/>
                    <a:pathLst>
                      <a:path w="40534" h="21600" fill="none" extrusionOk="0">
                        <a:moveTo>
                          <a:pt x="-1" y="14877"/>
                        </a:moveTo>
                        <a:cubicBezTo>
                          <a:pt x="2906" y="6002"/>
                          <a:pt x="11187" y="-1"/>
                          <a:pt x="20527" y="0"/>
                        </a:cubicBezTo>
                        <a:cubicBezTo>
                          <a:pt x="29312" y="0"/>
                          <a:pt x="37222" y="5320"/>
                          <a:pt x="40533" y="13458"/>
                        </a:cubicBezTo>
                      </a:path>
                      <a:path w="40534" h="21600" stroke="0" extrusionOk="0">
                        <a:moveTo>
                          <a:pt x="-1" y="14877"/>
                        </a:moveTo>
                        <a:cubicBezTo>
                          <a:pt x="2906" y="6002"/>
                          <a:pt x="11187" y="-1"/>
                          <a:pt x="20527" y="0"/>
                        </a:cubicBezTo>
                        <a:cubicBezTo>
                          <a:pt x="29312" y="0"/>
                          <a:pt x="37222" y="5320"/>
                          <a:pt x="40533" y="13458"/>
                        </a:cubicBezTo>
                        <a:lnTo>
                          <a:pt x="20527" y="21600"/>
                        </a:lnTo>
                        <a:close/>
                      </a:path>
                    </a:pathLst>
                  </a:custGeom>
                  <a:noFill/>
                  <a:ln w="4763">
                    <a:solidFill>
                      <a:srgbClr val="6C8F93"/>
                    </a:solidFill>
                    <a:round/>
                    <a:headEnd/>
                    <a:tailEnd/>
                  </a:ln>
                </p:spPr>
                <p:txBody>
                  <a:bodyPr/>
                  <a:lstStyle/>
                  <a:p>
                    <a:endParaRPr lang="zh-CN" altLang="en-US" sz="1350"/>
                  </a:p>
                </p:txBody>
              </p:sp>
              <p:sp>
                <p:nvSpPr>
                  <p:cNvPr id="53" name="Arc 199"/>
                  <p:cNvSpPr>
                    <a:spLocks/>
                  </p:cNvSpPr>
                  <p:nvPr/>
                </p:nvSpPr>
                <p:spPr bwMode="auto">
                  <a:xfrm>
                    <a:off x="1315" y="1525"/>
                    <a:ext cx="162" cy="86"/>
                  </a:xfrm>
                  <a:custGeom>
                    <a:avLst/>
                    <a:gdLst>
                      <a:gd name="G0" fmla="+- 21600 0 0"/>
                      <a:gd name="G1" fmla="+- 21600 0 0"/>
                      <a:gd name="G2" fmla="+- 21600 0 0"/>
                      <a:gd name="T0" fmla="*/ 504 w 32872"/>
                      <a:gd name="T1" fmla="*/ 26241 h 26241"/>
                      <a:gd name="T2" fmla="*/ 32872 w 32872"/>
                      <a:gd name="T3" fmla="*/ 3174 h 26241"/>
                      <a:gd name="T4" fmla="*/ 21600 w 32872"/>
                      <a:gd name="T5" fmla="*/ 21600 h 26241"/>
                    </a:gdLst>
                    <a:ahLst/>
                    <a:cxnLst>
                      <a:cxn ang="0">
                        <a:pos x="T0" y="T1"/>
                      </a:cxn>
                      <a:cxn ang="0">
                        <a:pos x="T2" y="T3"/>
                      </a:cxn>
                      <a:cxn ang="0">
                        <a:pos x="T4" y="T5"/>
                      </a:cxn>
                    </a:cxnLst>
                    <a:rect l="0" t="0" r="r" b="b"/>
                    <a:pathLst>
                      <a:path w="32872" h="26241" fill="none" extrusionOk="0">
                        <a:moveTo>
                          <a:pt x="504" y="26240"/>
                        </a:moveTo>
                        <a:cubicBezTo>
                          <a:pt x="169" y="24716"/>
                          <a:pt x="0" y="23160"/>
                          <a:pt x="0" y="21600"/>
                        </a:cubicBezTo>
                        <a:cubicBezTo>
                          <a:pt x="0" y="9670"/>
                          <a:pt x="9670" y="0"/>
                          <a:pt x="21600" y="0"/>
                        </a:cubicBezTo>
                        <a:cubicBezTo>
                          <a:pt x="25577" y="-1"/>
                          <a:pt x="29478" y="1098"/>
                          <a:pt x="32871" y="3174"/>
                        </a:cubicBezTo>
                      </a:path>
                      <a:path w="32872" h="26241" stroke="0" extrusionOk="0">
                        <a:moveTo>
                          <a:pt x="504" y="26240"/>
                        </a:moveTo>
                        <a:cubicBezTo>
                          <a:pt x="169" y="24716"/>
                          <a:pt x="0" y="23160"/>
                          <a:pt x="0" y="21600"/>
                        </a:cubicBezTo>
                        <a:cubicBezTo>
                          <a:pt x="0" y="9670"/>
                          <a:pt x="9670" y="0"/>
                          <a:pt x="21600" y="0"/>
                        </a:cubicBezTo>
                        <a:cubicBezTo>
                          <a:pt x="25577" y="-1"/>
                          <a:pt x="29478" y="1098"/>
                          <a:pt x="32871" y="3174"/>
                        </a:cubicBezTo>
                        <a:lnTo>
                          <a:pt x="21600" y="21600"/>
                        </a:lnTo>
                        <a:close/>
                      </a:path>
                    </a:pathLst>
                  </a:custGeom>
                  <a:solidFill>
                    <a:srgbClr val="E7EDED"/>
                  </a:solidFill>
                  <a:ln w="9525">
                    <a:noFill/>
                    <a:round/>
                    <a:headEnd/>
                    <a:tailEnd/>
                  </a:ln>
                </p:spPr>
                <p:txBody>
                  <a:bodyPr/>
                  <a:lstStyle/>
                  <a:p>
                    <a:endParaRPr lang="zh-CN" altLang="en-US" sz="1350"/>
                  </a:p>
                </p:txBody>
              </p:sp>
              <p:sp>
                <p:nvSpPr>
                  <p:cNvPr id="54" name="Arc 200"/>
                  <p:cNvSpPr>
                    <a:spLocks/>
                  </p:cNvSpPr>
                  <p:nvPr/>
                </p:nvSpPr>
                <p:spPr bwMode="auto">
                  <a:xfrm>
                    <a:off x="1316" y="1526"/>
                    <a:ext cx="160" cy="85"/>
                  </a:xfrm>
                  <a:custGeom>
                    <a:avLst/>
                    <a:gdLst>
                      <a:gd name="G0" fmla="+- 21600 0 0"/>
                      <a:gd name="G1" fmla="+- 21600 0 0"/>
                      <a:gd name="G2" fmla="+- 21600 0 0"/>
                      <a:gd name="T0" fmla="*/ 509 w 32833"/>
                      <a:gd name="T1" fmla="*/ 26262 h 26262"/>
                      <a:gd name="T2" fmla="*/ 32833 w 32833"/>
                      <a:gd name="T3" fmla="*/ 3151 h 26262"/>
                      <a:gd name="T4" fmla="*/ 21600 w 32833"/>
                      <a:gd name="T5" fmla="*/ 21600 h 26262"/>
                    </a:gdLst>
                    <a:ahLst/>
                    <a:cxnLst>
                      <a:cxn ang="0">
                        <a:pos x="T0" y="T1"/>
                      </a:cxn>
                      <a:cxn ang="0">
                        <a:pos x="T2" y="T3"/>
                      </a:cxn>
                      <a:cxn ang="0">
                        <a:pos x="T4" y="T5"/>
                      </a:cxn>
                    </a:cxnLst>
                    <a:rect l="0" t="0" r="r" b="b"/>
                    <a:pathLst>
                      <a:path w="32833" h="26262" fill="none" extrusionOk="0">
                        <a:moveTo>
                          <a:pt x="509" y="26261"/>
                        </a:moveTo>
                        <a:cubicBezTo>
                          <a:pt x="170" y="24731"/>
                          <a:pt x="0" y="23167"/>
                          <a:pt x="0" y="21600"/>
                        </a:cubicBezTo>
                        <a:cubicBezTo>
                          <a:pt x="0" y="9670"/>
                          <a:pt x="9670" y="0"/>
                          <a:pt x="21600" y="0"/>
                        </a:cubicBezTo>
                        <a:cubicBezTo>
                          <a:pt x="25562" y="-1"/>
                          <a:pt x="29448" y="1090"/>
                          <a:pt x="32833" y="3150"/>
                        </a:cubicBezTo>
                      </a:path>
                      <a:path w="32833" h="26262" stroke="0" extrusionOk="0">
                        <a:moveTo>
                          <a:pt x="509" y="26261"/>
                        </a:moveTo>
                        <a:cubicBezTo>
                          <a:pt x="170" y="24731"/>
                          <a:pt x="0" y="23167"/>
                          <a:pt x="0" y="21600"/>
                        </a:cubicBezTo>
                        <a:cubicBezTo>
                          <a:pt x="0" y="9670"/>
                          <a:pt x="9670" y="0"/>
                          <a:pt x="21600" y="0"/>
                        </a:cubicBezTo>
                        <a:cubicBezTo>
                          <a:pt x="25562" y="-1"/>
                          <a:pt x="29448" y="1090"/>
                          <a:pt x="32833" y="3150"/>
                        </a:cubicBezTo>
                        <a:lnTo>
                          <a:pt x="21600" y="21600"/>
                        </a:lnTo>
                        <a:close/>
                      </a:path>
                    </a:pathLst>
                  </a:custGeom>
                  <a:noFill/>
                  <a:ln w="4763">
                    <a:solidFill>
                      <a:srgbClr val="6C8F93"/>
                    </a:solidFill>
                    <a:round/>
                    <a:headEnd/>
                    <a:tailEnd/>
                  </a:ln>
                </p:spPr>
                <p:txBody>
                  <a:bodyPr/>
                  <a:lstStyle/>
                  <a:p>
                    <a:endParaRPr lang="zh-CN" altLang="en-US" sz="1350"/>
                  </a:p>
                </p:txBody>
              </p:sp>
              <p:sp>
                <p:nvSpPr>
                  <p:cNvPr id="55" name="Arc 201"/>
                  <p:cNvSpPr>
                    <a:spLocks/>
                  </p:cNvSpPr>
                  <p:nvPr/>
                </p:nvSpPr>
                <p:spPr bwMode="auto">
                  <a:xfrm>
                    <a:off x="1292" y="1719"/>
                    <a:ext cx="164" cy="67"/>
                  </a:xfrm>
                  <a:custGeom>
                    <a:avLst/>
                    <a:gdLst>
                      <a:gd name="G0" fmla="+- 21600 0 0"/>
                      <a:gd name="G1" fmla="+- 974 0 0"/>
                      <a:gd name="G2" fmla="+- 21600 0 0"/>
                      <a:gd name="T0" fmla="*/ 31996 w 31996"/>
                      <a:gd name="T1" fmla="*/ 19907 h 22574"/>
                      <a:gd name="T2" fmla="*/ 22 w 31996"/>
                      <a:gd name="T3" fmla="*/ 0 h 22574"/>
                      <a:gd name="T4" fmla="*/ 21600 w 31996"/>
                      <a:gd name="T5" fmla="*/ 974 h 22574"/>
                    </a:gdLst>
                    <a:ahLst/>
                    <a:cxnLst>
                      <a:cxn ang="0">
                        <a:pos x="T0" y="T1"/>
                      </a:cxn>
                      <a:cxn ang="0">
                        <a:pos x="T2" y="T3"/>
                      </a:cxn>
                      <a:cxn ang="0">
                        <a:pos x="T4" y="T5"/>
                      </a:cxn>
                    </a:cxnLst>
                    <a:rect l="0" t="0" r="r" b="b"/>
                    <a:pathLst>
                      <a:path w="31996" h="22574" fill="none" extrusionOk="0">
                        <a:moveTo>
                          <a:pt x="31996" y="19907"/>
                        </a:moveTo>
                        <a:cubicBezTo>
                          <a:pt x="28810" y="21656"/>
                          <a:pt x="25234" y="22573"/>
                          <a:pt x="21600" y="22574"/>
                        </a:cubicBezTo>
                        <a:cubicBezTo>
                          <a:pt x="9670" y="22574"/>
                          <a:pt x="0" y="12903"/>
                          <a:pt x="0" y="974"/>
                        </a:cubicBezTo>
                        <a:cubicBezTo>
                          <a:pt x="-1" y="649"/>
                          <a:pt x="7" y="324"/>
                          <a:pt x="21" y="-1"/>
                        </a:cubicBezTo>
                      </a:path>
                      <a:path w="31996" h="22574" stroke="0" extrusionOk="0">
                        <a:moveTo>
                          <a:pt x="31996" y="19907"/>
                        </a:moveTo>
                        <a:cubicBezTo>
                          <a:pt x="28810" y="21656"/>
                          <a:pt x="25234" y="22573"/>
                          <a:pt x="21600" y="22574"/>
                        </a:cubicBezTo>
                        <a:cubicBezTo>
                          <a:pt x="9670" y="22574"/>
                          <a:pt x="0" y="12903"/>
                          <a:pt x="0" y="974"/>
                        </a:cubicBezTo>
                        <a:cubicBezTo>
                          <a:pt x="-1" y="649"/>
                          <a:pt x="7" y="324"/>
                          <a:pt x="21" y="-1"/>
                        </a:cubicBezTo>
                        <a:lnTo>
                          <a:pt x="21600" y="974"/>
                        </a:lnTo>
                        <a:close/>
                      </a:path>
                    </a:pathLst>
                  </a:custGeom>
                  <a:solidFill>
                    <a:srgbClr val="E7EDED"/>
                  </a:solidFill>
                  <a:ln w="9525">
                    <a:noFill/>
                    <a:round/>
                    <a:headEnd/>
                    <a:tailEnd/>
                  </a:ln>
                </p:spPr>
                <p:txBody>
                  <a:bodyPr/>
                  <a:lstStyle/>
                  <a:p>
                    <a:endParaRPr lang="zh-CN" altLang="en-US" sz="1350"/>
                  </a:p>
                </p:txBody>
              </p:sp>
              <p:sp>
                <p:nvSpPr>
                  <p:cNvPr id="56" name="Arc 202"/>
                  <p:cNvSpPr>
                    <a:spLocks/>
                  </p:cNvSpPr>
                  <p:nvPr/>
                </p:nvSpPr>
                <p:spPr bwMode="auto">
                  <a:xfrm>
                    <a:off x="1293" y="1719"/>
                    <a:ext cx="162" cy="66"/>
                  </a:xfrm>
                  <a:custGeom>
                    <a:avLst/>
                    <a:gdLst>
                      <a:gd name="G0" fmla="+- 21600 0 0"/>
                      <a:gd name="G1" fmla="+- 981 0 0"/>
                      <a:gd name="G2" fmla="+- 21600 0 0"/>
                      <a:gd name="T0" fmla="*/ 31943 w 31943"/>
                      <a:gd name="T1" fmla="*/ 19944 h 22581"/>
                      <a:gd name="T2" fmla="*/ 22 w 31943"/>
                      <a:gd name="T3" fmla="*/ 0 h 22581"/>
                      <a:gd name="T4" fmla="*/ 21600 w 31943"/>
                      <a:gd name="T5" fmla="*/ 981 h 22581"/>
                    </a:gdLst>
                    <a:ahLst/>
                    <a:cxnLst>
                      <a:cxn ang="0">
                        <a:pos x="T0" y="T1"/>
                      </a:cxn>
                      <a:cxn ang="0">
                        <a:pos x="T2" y="T3"/>
                      </a:cxn>
                      <a:cxn ang="0">
                        <a:pos x="T4" y="T5"/>
                      </a:cxn>
                    </a:cxnLst>
                    <a:rect l="0" t="0" r="r" b="b"/>
                    <a:pathLst>
                      <a:path w="31943" h="22581" fill="none" extrusionOk="0">
                        <a:moveTo>
                          <a:pt x="31942" y="19943"/>
                        </a:moveTo>
                        <a:cubicBezTo>
                          <a:pt x="28770" y="21674"/>
                          <a:pt x="25213" y="22580"/>
                          <a:pt x="21600" y="22581"/>
                        </a:cubicBezTo>
                        <a:cubicBezTo>
                          <a:pt x="9670" y="22581"/>
                          <a:pt x="0" y="12910"/>
                          <a:pt x="0" y="981"/>
                        </a:cubicBezTo>
                        <a:cubicBezTo>
                          <a:pt x="-1" y="653"/>
                          <a:pt x="7" y="326"/>
                          <a:pt x="22" y="0"/>
                        </a:cubicBezTo>
                      </a:path>
                      <a:path w="31943" h="22581" stroke="0" extrusionOk="0">
                        <a:moveTo>
                          <a:pt x="31942" y="19943"/>
                        </a:moveTo>
                        <a:cubicBezTo>
                          <a:pt x="28770" y="21674"/>
                          <a:pt x="25213" y="22580"/>
                          <a:pt x="21600" y="22581"/>
                        </a:cubicBezTo>
                        <a:cubicBezTo>
                          <a:pt x="9670" y="22581"/>
                          <a:pt x="0" y="12910"/>
                          <a:pt x="0" y="981"/>
                        </a:cubicBezTo>
                        <a:cubicBezTo>
                          <a:pt x="-1" y="653"/>
                          <a:pt x="7" y="326"/>
                          <a:pt x="22" y="0"/>
                        </a:cubicBezTo>
                        <a:lnTo>
                          <a:pt x="21600" y="981"/>
                        </a:lnTo>
                        <a:close/>
                      </a:path>
                    </a:pathLst>
                  </a:custGeom>
                  <a:noFill/>
                  <a:ln w="4763">
                    <a:solidFill>
                      <a:srgbClr val="6C8F93"/>
                    </a:solidFill>
                    <a:round/>
                    <a:headEnd/>
                    <a:tailEnd/>
                  </a:ln>
                </p:spPr>
                <p:txBody>
                  <a:bodyPr/>
                  <a:lstStyle/>
                  <a:p>
                    <a:endParaRPr lang="zh-CN" altLang="en-US" sz="1350"/>
                  </a:p>
                </p:txBody>
              </p:sp>
              <p:sp>
                <p:nvSpPr>
                  <p:cNvPr id="57" name="Arc 203"/>
                  <p:cNvSpPr>
                    <a:spLocks/>
                  </p:cNvSpPr>
                  <p:nvPr/>
                </p:nvSpPr>
                <p:spPr bwMode="auto">
                  <a:xfrm>
                    <a:off x="1733" y="1529"/>
                    <a:ext cx="124" cy="82"/>
                  </a:xfrm>
                  <a:custGeom>
                    <a:avLst/>
                    <a:gdLst>
                      <a:gd name="G0" fmla="+- 4430 0 0"/>
                      <a:gd name="G1" fmla="+- 21600 0 0"/>
                      <a:gd name="G2" fmla="+- 21600 0 0"/>
                      <a:gd name="T0" fmla="*/ 0 w 26030"/>
                      <a:gd name="T1" fmla="*/ 459 h 32384"/>
                      <a:gd name="T2" fmla="*/ 23145 w 26030"/>
                      <a:gd name="T3" fmla="*/ 32384 h 32384"/>
                      <a:gd name="T4" fmla="*/ 4430 w 26030"/>
                      <a:gd name="T5" fmla="*/ 21600 h 32384"/>
                    </a:gdLst>
                    <a:ahLst/>
                    <a:cxnLst>
                      <a:cxn ang="0">
                        <a:pos x="T0" y="T1"/>
                      </a:cxn>
                      <a:cxn ang="0">
                        <a:pos x="T2" y="T3"/>
                      </a:cxn>
                      <a:cxn ang="0">
                        <a:pos x="T4" y="T5"/>
                      </a:cxn>
                    </a:cxnLst>
                    <a:rect l="0" t="0" r="r" b="b"/>
                    <a:pathLst>
                      <a:path w="26030" h="32384" fill="none" extrusionOk="0">
                        <a:moveTo>
                          <a:pt x="0" y="459"/>
                        </a:moveTo>
                        <a:cubicBezTo>
                          <a:pt x="1456" y="153"/>
                          <a:pt x="2941" y="-1"/>
                          <a:pt x="4430" y="0"/>
                        </a:cubicBezTo>
                        <a:cubicBezTo>
                          <a:pt x="16359" y="0"/>
                          <a:pt x="26030" y="9670"/>
                          <a:pt x="26030" y="21600"/>
                        </a:cubicBezTo>
                        <a:cubicBezTo>
                          <a:pt x="26030" y="25385"/>
                          <a:pt x="25035" y="29104"/>
                          <a:pt x="23145" y="32384"/>
                        </a:cubicBezTo>
                      </a:path>
                      <a:path w="26030" h="32384" stroke="0" extrusionOk="0">
                        <a:moveTo>
                          <a:pt x="0" y="459"/>
                        </a:moveTo>
                        <a:cubicBezTo>
                          <a:pt x="1456" y="153"/>
                          <a:pt x="2941" y="-1"/>
                          <a:pt x="4430" y="0"/>
                        </a:cubicBezTo>
                        <a:cubicBezTo>
                          <a:pt x="16359" y="0"/>
                          <a:pt x="26030" y="9670"/>
                          <a:pt x="26030" y="21600"/>
                        </a:cubicBezTo>
                        <a:cubicBezTo>
                          <a:pt x="26030" y="25385"/>
                          <a:pt x="25035" y="29104"/>
                          <a:pt x="23145" y="32384"/>
                        </a:cubicBezTo>
                        <a:lnTo>
                          <a:pt x="4430" y="21600"/>
                        </a:lnTo>
                        <a:close/>
                      </a:path>
                    </a:pathLst>
                  </a:custGeom>
                  <a:solidFill>
                    <a:srgbClr val="E7EDED"/>
                  </a:solidFill>
                  <a:ln w="9525">
                    <a:noFill/>
                    <a:round/>
                    <a:headEnd/>
                    <a:tailEnd/>
                  </a:ln>
                </p:spPr>
                <p:txBody>
                  <a:bodyPr/>
                  <a:lstStyle/>
                  <a:p>
                    <a:endParaRPr lang="zh-CN" altLang="en-US" sz="1350"/>
                  </a:p>
                </p:txBody>
              </p:sp>
              <p:sp>
                <p:nvSpPr>
                  <p:cNvPr id="58" name="Arc 204"/>
                  <p:cNvSpPr>
                    <a:spLocks/>
                  </p:cNvSpPr>
                  <p:nvPr/>
                </p:nvSpPr>
                <p:spPr bwMode="auto">
                  <a:xfrm>
                    <a:off x="1733" y="1530"/>
                    <a:ext cx="123" cy="81"/>
                  </a:xfrm>
                  <a:custGeom>
                    <a:avLst/>
                    <a:gdLst>
                      <a:gd name="G0" fmla="+- 4393 0 0"/>
                      <a:gd name="G1" fmla="+- 21600 0 0"/>
                      <a:gd name="G2" fmla="+- 21600 0 0"/>
                      <a:gd name="T0" fmla="*/ 0 w 25993"/>
                      <a:gd name="T1" fmla="*/ 452 h 32454"/>
                      <a:gd name="T2" fmla="*/ 23068 w 25993"/>
                      <a:gd name="T3" fmla="*/ 32454 h 32454"/>
                      <a:gd name="T4" fmla="*/ 4393 w 25993"/>
                      <a:gd name="T5" fmla="*/ 21600 h 32454"/>
                    </a:gdLst>
                    <a:ahLst/>
                    <a:cxnLst>
                      <a:cxn ang="0">
                        <a:pos x="T0" y="T1"/>
                      </a:cxn>
                      <a:cxn ang="0">
                        <a:pos x="T2" y="T3"/>
                      </a:cxn>
                      <a:cxn ang="0">
                        <a:pos x="T4" y="T5"/>
                      </a:cxn>
                    </a:cxnLst>
                    <a:rect l="0" t="0" r="r" b="b"/>
                    <a:pathLst>
                      <a:path w="25993" h="32454" fill="none" extrusionOk="0">
                        <a:moveTo>
                          <a:pt x="-1" y="451"/>
                        </a:moveTo>
                        <a:cubicBezTo>
                          <a:pt x="1444" y="151"/>
                          <a:pt x="2917" y="-1"/>
                          <a:pt x="4393" y="0"/>
                        </a:cubicBezTo>
                        <a:cubicBezTo>
                          <a:pt x="16322" y="0"/>
                          <a:pt x="25993" y="9670"/>
                          <a:pt x="25993" y="21600"/>
                        </a:cubicBezTo>
                        <a:cubicBezTo>
                          <a:pt x="25993" y="25412"/>
                          <a:pt x="24983" y="29157"/>
                          <a:pt x="23067" y="32453"/>
                        </a:cubicBezTo>
                      </a:path>
                      <a:path w="25993" h="32454" stroke="0" extrusionOk="0">
                        <a:moveTo>
                          <a:pt x="-1" y="451"/>
                        </a:moveTo>
                        <a:cubicBezTo>
                          <a:pt x="1444" y="151"/>
                          <a:pt x="2917" y="-1"/>
                          <a:pt x="4393" y="0"/>
                        </a:cubicBezTo>
                        <a:cubicBezTo>
                          <a:pt x="16322" y="0"/>
                          <a:pt x="25993" y="9670"/>
                          <a:pt x="25993" y="21600"/>
                        </a:cubicBezTo>
                        <a:cubicBezTo>
                          <a:pt x="25993" y="25412"/>
                          <a:pt x="24983" y="29157"/>
                          <a:pt x="23067" y="32453"/>
                        </a:cubicBezTo>
                        <a:lnTo>
                          <a:pt x="4393" y="21600"/>
                        </a:lnTo>
                        <a:close/>
                      </a:path>
                    </a:pathLst>
                  </a:custGeom>
                  <a:noFill/>
                  <a:ln w="4763">
                    <a:solidFill>
                      <a:srgbClr val="6C8F93"/>
                    </a:solidFill>
                    <a:round/>
                    <a:headEnd/>
                    <a:tailEnd/>
                  </a:ln>
                </p:spPr>
                <p:txBody>
                  <a:bodyPr/>
                  <a:lstStyle/>
                  <a:p>
                    <a:endParaRPr lang="zh-CN" altLang="en-US" sz="1350"/>
                  </a:p>
                </p:txBody>
              </p:sp>
              <p:sp>
                <p:nvSpPr>
                  <p:cNvPr id="59" name="Arc 205"/>
                  <p:cNvSpPr>
                    <a:spLocks/>
                  </p:cNvSpPr>
                  <p:nvPr/>
                </p:nvSpPr>
                <p:spPr bwMode="auto">
                  <a:xfrm>
                    <a:off x="1768" y="1610"/>
                    <a:ext cx="119" cy="82"/>
                  </a:xfrm>
                  <a:custGeom>
                    <a:avLst/>
                    <a:gdLst>
                      <a:gd name="G0" fmla="+- 0 0 0"/>
                      <a:gd name="G1" fmla="+- 16853 0 0"/>
                      <a:gd name="G2" fmla="+- 21600 0 0"/>
                      <a:gd name="T0" fmla="*/ 13511 w 21600"/>
                      <a:gd name="T1" fmla="*/ 0 h 29503"/>
                      <a:gd name="T2" fmla="*/ 17508 w 21600"/>
                      <a:gd name="T3" fmla="*/ 29503 h 29503"/>
                      <a:gd name="T4" fmla="*/ 0 w 21600"/>
                      <a:gd name="T5" fmla="*/ 16853 h 29503"/>
                    </a:gdLst>
                    <a:ahLst/>
                    <a:cxnLst>
                      <a:cxn ang="0">
                        <a:pos x="T0" y="T1"/>
                      </a:cxn>
                      <a:cxn ang="0">
                        <a:pos x="T2" y="T3"/>
                      </a:cxn>
                      <a:cxn ang="0">
                        <a:pos x="T4" y="T5"/>
                      </a:cxn>
                    </a:cxnLst>
                    <a:rect l="0" t="0" r="r" b="b"/>
                    <a:pathLst>
                      <a:path w="21600" h="29503" fill="none" extrusionOk="0">
                        <a:moveTo>
                          <a:pt x="13510" y="0"/>
                        </a:moveTo>
                        <a:cubicBezTo>
                          <a:pt x="18624" y="4099"/>
                          <a:pt x="21600" y="10299"/>
                          <a:pt x="21600" y="16853"/>
                        </a:cubicBezTo>
                        <a:cubicBezTo>
                          <a:pt x="21600" y="21395"/>
                          <a:pt x="20168" y="25821"/>
                          <a:pt x="17508" y="29503"/>
                        </a:cubicBezTo>
                      </a:path>
                      <a:path w="21600" h="29503" stroke="0" extrusionOk="0">
                        <a:moveTo>
                          <a:pt x="13510" y="0"/>
                        </a:moveTo>
                        <a:cubicBezTo>
                          <a:pt x="18624" y="4099"/>
                          <a:pt x="21600" y="10299"/>
                          <a:pt x="21600" y="16853"/>
                        </a:cubicBezTo>
                        <a:cubicBezTo>
                          <a:pt x="21600" y="21395"/>
                          <a:pt x="20168" y="25821"/>
                          <a:pt x="17508" y="29503"/>
                        </a:cubicBezTo>
                        <a:lnTo>
                          <a:pt x="0" y="16853"/>
                        </a:lnTo>
                        <a:close/>
                      </a:path>
                    </a:pathLst>
                  </a:custGeom>
                  <a:solidFill>
                    <a:srgbClr val="E7EDED"/>
                  </a:solidFill>
                  <a:ln w="9525">
                    <a:noFill/>
                    <a:round/>
                    <a:headEnd/>
                    <a:tailEnd/>
                  </a:ln>
                </p:spPr>
                <p:txBody>
                  <a:bodyPr/>
                  <a:lstStyle/>
                  <a:p>
                    <a:endParaRPr lang="zh-CN" altLang="en-US" sz="1350"/>
                  </a:p>
                </p:txBody>
              </p:sp>
              <p:sp>
                <p:nvSpPr>
                  <p:cNvPr id="60" name="Arc 206"/>
                  <p:cNvSpPr>
                    <a:spLocks/>
                  </p:cNvSpPr>
                  <p:nvPr/>
                </p:nvSpPr>
                <p:spPr bwMode="auto">
                  <a:xfrm>
                    <a:off x="1768" y="1611"/>
                    <a:ext cx="118" cy="81"/>
                  </a:xfrm>
                  <a:custGeom>
                    <a:avLst/>
                    <a:gdLst>
                      <a:gd name="G0" fmla="+- 0 0 0"/>
                      <a:gd name="G1" fmla="+- 16908 0 0"/>
                      <a:gd name="G2" fmla="+- 21600 0 0"/>
                      <a:gd name="T0" fmla="*/ 13442 w 21600"/>
                      <a:gd name="T1" fmla="*/ 0 h 29628"/>
                      <a:gd name="T2" fmla="*/ 17458 w 21600"/>
                      <a:gd name="T3" fmla="*/ 29628 h 29628"/>
                      <a:gd name="T4" fmla="*/ 0 w 21600"/>
                      <a:gd name="T5" fmla="*/ 16908 h 29628"/>
                    </a:gdLst>
                    <a:ahLst/>
                    <a:cxnLst>
                      <a:cxn ang="0">
                        <a:pos x="T0" y="T1"/>
                      </a:cxn>
                      <a:cxn ang="0">
                        <a:pos x="T2" y="T3"/>
                      </a:cxn>
                      <a:cxn ang="0">
                        <a:pos x="T4" y="T5"/>
                      </a:cxn>
                    </a:cxnLst>
                    <a:rect l="0" t="0" r="r" b="b"/>
                    <a:pathLst>
                      <a:path w="21600" h="29628" fill="none" extrusionOk="0">
                        <a:moveTo>
                          <a:pt x="13441" y="0"/>
                        </a:moveTo>
                        <a:cubicBezTo>
                          <a:pt x="18596" y="4097"/>
                          <a:pt x="21600" y="10323"/>
                          <a:pt x="21600" y="16908"/>
                        </a:cubicBezTo>
                        <a:cubicBezTo>
                          <a:pt x="21600" y="21479"/>
                          <a:pt x="20149" y="25932"/>
                          <a:pt x="17457" y="29627"/>
                        </a:cubicBezTo>
                      </a:path>
                      <a:path w="21600" h="29628" stroke="0" extrusionOk="0">
                        <a:moveTo>
                          <a:pt x="13441" y="0"/>
                        </a:moveTo>
                        <a:cubicBezTo>
                          <a:pt x="18596" y="4097"/>
                          <a:pt x="21600" y="10323"/>
                          <a:pt x="21600" y="16908"/>
                        </a:cubicBezTo>
                        <a:cubicBezTo>
                          <a:pt x="21600" y="21479"/>
                          <a:pt x="20149" y="25932"/>
                          <a:pt x="17457" y="29627"/>
                        </a:cubicBezTo>
                        <a:lnTo>
                          <a:pt x="0" y="16908"/>
                        </a:lnTo>
                        <a:close/>
                      </a:path>
                    </a:pathLst>
                  </a:custGeom>
                  <a:noFill/>
                  <a:ln w="4763">
                    <a:solidFill>
                      <a:srgbClr val="6C8F93"/>
                    </a:solidFill>
                    <a:round/>
                    <a:headEnd/>
                    <a:tailEnd/>
                  </a:ln>
                </p:spPr>
                <p:txBody>
                  <a:bodyPr/>
                  <a:lstStyle/>
                  <a:p>
                    <a:endParaRPr lang="zh-CN" altLang="en-US" sz="1350"/>
                  </a:p>
                </p:txBody>
              </p:sp>
              <p:sp>
                <p:nvSpPr>
                  <p:cNvPr id="61" name="Arc 207"/>
                  <p:cNvSpPr>
                    <a:spLocks/>
                  </p:cNvSpPr>
                  <p:nvPr/>
                </p:nvSpPr>
                <p:spPr bwMode="auto">
                  <a:xfrm>
                    <a:off x="1730" y="1691"/>
                    <a:ext cx="139" cy="117"/>
                  </a:xfrm>
                  <a:custGeom>
                    <a:avLst/>
                    <a:gdLst>
                      <a:gd name="G0" fmla="+- 7105 0 0"/>
                      <a:gd name="G1" fmla="+- 6225 0 0"/>
                      <a:gd name="G2" fmla="+- 21600 0 0"/>
                      <a:gd name="T0" fmla="*/ 27789 w 28705"/>
                      <a:gd name="T1" fmla="*/ 0 h 27825"/>
                      <a:gd name="T2" fmla="*/ 0 w 28705"/>
                      <a:gd name="T3" fmla="*/ 26623 h 27825"/>
                      <a:gd name="T4" fmla="*/ 7105 w 28705"/>
                      <a:gd name="T5" fmla="*/ 6225 h 27825"/>
                    </a:gdLst>
                    <a:ahLst/>
                    <a:cxnLst>
                      <a:cxn ang="0">
                        <a:pos x="T0" y="T1"/>
                      </a:cxn>
                      <a:cxn ang="0">
                        <a:pos x="T2" y="T3"/>
                      </a:cxn>
                      <a:cxn ang="0">
                        <a:pos x="T4" y="T5"/>
                      </a:cxn>
                    </a:cxnLst>
                    <a:rect l="0" t="0" r="r" b="b"/>
                    <a:pathLst>
                      <a:path w="28705" h="27825" fill="none" extrusionOk="0">
                        <a:moveTo>
                          <a:pt x="27788" y="0"/>
                        </a:moveTo>
                        <a:cubicBezTo>
                          <a:pt x="28396" y="2019"/>
                          <a:pt x="28705" y="4116"/>
                          <a:pt x="28705" y="6225"/>
                        </a:cubicBezTo>
                        <a:cubicBezTo>
                          <a:pt x="28705" y="18154"/>
                          <a:pt x="19034" y="27825"/>
                          <a:pt x="7105" y="27825"/>
                        </a:cubicBezTo>
                        <a:cubicBezTo>
                          <a:pt x="4686" y="27825"/>
                          <a:pt x="2284" y="27418"/>
                          <a:pt x="-1" y="26623"/>
                        </a:cubicBezTo>
                      </a:path>
                      <a:path w="28705" h="27825" stroke="0" extrusionOk="0">
                        <a:moveTo>
                          <a:pt x="27788" y="0"/>
                        </a:moveTo>
                        <a:cubicBezTo>
                          <a:pt x="28396" y="2019"/>
                          <a:pt x="28705" y="4116"/>
                          <a:pt x="28705" y="6225"/>
                        </a:cubicBezTo>
                        <a:cubicBezTo>
                          <a:pt x="28705" y="18154"/>
                          <a:pt x="19034" y="27825"/>
                          <a:pt x="7105" y="27825"/>
                        </a:cubicBezTo>
                        <a:cubicBezTo>
                          <a:pt x="4686" y="27825"/>
                          <a:pt x="2284" y="27418"/>
                          <a:pt x="-1" y="26623"/>
                        </a:cubicBezTo>
                        <a:lnTo>
                          <a:pt x="7105" y="6225"/>
                        </a:lnTo>
                        <a:close/>
                      </a:path>
                    </a:pathLst>
                  </a:custGeom>
                  <a:solidFill>
                    <a:srgbClr val="E7EDED"/>
                  </a:solidFill>
                  <a:ln w="9525">
                    <a:noFill/>
                    <a:round/>
                    <a:headEnd/>
                    <a:tailEnd/>
                  </a:ln>
                </p:spPr>
                <p:txBody>
                  <a:bodyPr/>
                  <a:lstStyle/>
                  <a:p>
                    <a:endParaRPr lang="zh-CN" altLang="en-US" sz="1350"/>
                  </a:p>
                </p:txBody>
              </p:sp>
              <p:sp>
                <p:nvSpPr>
                  <p:cNvPr id="62" name="Arc 208"/>
                  <p:cNvSpPr>
                    <a:spLocks/>
                  </p:cNvSpPr>
                  <p:nvPr/>
                </p:nvSpPr>
                <p:spPr bwMode="auto">
                  <a:xfrm>
                    <a:off x="1730" y="1691"/>
                    <a:ext cx="138" cy="116"/>
                  </a:xfrm>
                  <a:custGeom>
                    <a:avLst/>
                    <a:gdLst>
                      <a:gd name="G0" fmla="+- 7096 0 0"/>
                      <a:gd name="G1" fmla="+- 6233 0 0"/>
                      <a:gd name="G2" fmla="+- 21600 0 0"/>
                      <a:gd name="T0" fmla="*/ 27777 w 28696"/>
                      <a:gd name="T1" fmla="*/ 0 h 27833"/>
                      <a:gd name="T2" fmla="*/ 0 w 28696"/>
                      <a:gd name="T3" fmla="*/ 26634 h 27833"/>
                      <a:gd name="T4" fmla="*/ 7096 w 28696"/>
                      <a:gd name="T5" fmla="*/ 6233 h 27833"/>
                    </a:gdLst>
                    <a:ahLst/>
                    <a:cxnLst>
                      <a:cxn ang="0">
                        <a:pos x="T0" y="T1"/>
                      </a:cxn>
                      <a:cxn ang="0">
                        <a:pos x="T2" y="T3"/>
                      </a:cxn>
                      <a:cxn ang="0">
                        <a:pos x="T4" y="T5"/>
                      </a:cxn>
                    </a:cxnLst>
                    <a:rect l="0" t="0" r="r" b="b"/>
                    <a:pathLst>
                      <a:path w="28696" h="27833" fill="none" extrusionOk="0">
                        <a:moveTo>
                          <a:pt x="27777" y="-1"/>
                        </a:moveTo>
                        <a:cubicBezTo>
                          <a:pt x="28386" y="2021"/>
                          <a:pt x="28696" y="4121"/>
                          <a:pt x="28696" y="6233"/>
                        </a:cubicBezTo>
                        <a:cubicBezTo>
                          <a:pt x="28696" y="18162"/>
                          <a:pt x="19025" y="27833"/>
                          <a:pt x="7096" y="27833"/>
                        </a:cubicBezTo>
                        <a:cubicBezTo>
                          <a:pt x="4680" y="27833"/>
                          <a:pt x="2281" y="27427"/>
                          <a:pt x="-1" y="26634"/>
                        </a:cubicBezTo>
                      </a:path>
                      <a:path w="28696" h="27833" stroke="0" extrusionOk="0">
                        <a:moveTo>
                          <a:pt x="27777" y="-1"/>
                        </a:moveTo>
                        <a:cubicBezTo>
                          <a:pt x="28386" y="2021"/>
                          <a:pt x="28696" y="4121"/>
                          <a:pt x="28696" y="6233"/>
                        </a:cubicBezTo>
                        <a:cubicBezTo>
                          <a:pt x="28696" y="18162"/>
                          <a:pt x="19025" y="27833"/>
                          <a:pt x="7096" y="27833"/>
                        </a:cubicBezTo>
                        <a:cubicBezTo>
                          <a:pt x="4680" y="27833"/>
                          <a:pt x="2281" y="27427"/>
                          <a:pt x="-1" y="26634"/>
                        </a:cubicBezTo>
                        <a:lnTo>
                          <a:pt x="7096" y="6233"/>
                        </a:lnTo>
                        <a:close/>
                      </a:path>
                    </a:pathLst>
                  </a:custGeom>
                  <a:noFill/>
                  <a:ln w="4763">
                    <a:solidFill>
                      <a:srgbClr val="6C8F93"/>
                    </a:solidFill>
                    <a:round/>
                    <a:headEnd/>
                    <a:tailEnd/>
                  </a:ln>
                </p:spPr>
                <p:txBody>
                  <a:bodyPr/>
                  <a:lstStyle/>
                  <a:p>
                    <a:endParaRPr lang="zh-CN" altLang="en-US" sz="1350"/>
                  </a:p>
                </p:txBody>
              </p:sp>
              <p:sp>
                <p:nvSpPr>
                  <p:cNvPr id="63" name="Arc 209"/>
                  <p:cNvSpPr>
                    <a:spLocks/>
                  </p:cNvSpPr>
                  <p:nvPr/>
                </p:nvSpPr>
                <p:spPr bwMode="auto">
                  <a:xfrm>
                    <a:off x="1250" y="1610"/>
                    <a:ext cx="76" cy="112"/>
                  </a:xfrm>
                  <a:custGeom>
                    <a:avLst/>
                    <a:gdLst>
                      <a:gd name="G0" fmla="+- 21600 0 0"/>
                      <a:gd name="G1" fmla="+- 21553 0 0"/>
                      <a:gd name="G2" fmla="+- 21600 0 0"/>
                      <a:gd name="T0" fmla="*/ 12753 w 21600"/>
                      <a:gd name="T1" fmla="*/ 41258 h 41258"/>
                      <a:gd name="T2" fmla="*/ 20173 w 21600"/>
                      <a:gd name="T3" fmla="*/ 0 h 41258"/>
                      <a:gd name="T4" fmla="*/ 21600 w 21600"/>
                      <a:gd name="T5" fmla="*/ 21553 h 41258"/>
                    </a:gdLst>
                    <a:ahLst/>
                    <a:cxnLst>
                      <a:cxn ang="0">
                        <a:pos x="T0" y="T1"/>
                      </a:cxn>
                      <a:cxn ang="0">
                        <a:pos x="T2" y="T3"/>
                      </a:cxn>
                      <a:cxn ang="0">
                        <a:pos x="T4" y="T5"/>
                      </a:cxn>
                    </a:cxnLst>
                    <a:rect l="0" t="0" r="r" b="b"/>
                    <a:pathLst>
                      <a:path w="21600" h="41258" fill="none" extrusionOk="0">
                        <a:moveTo>
                          <a:pt x="12752" y="41258"/>
                        </a:moveTo>
                        <a:cubicBezTo>
                          <a:pt x="4992" y="37773"/>
                          <a:pt x="0" y="30059"/>
                          <a:pt x="0" y="21553"/>
                        </a:cubicBezTo>
                        <a:cubicBezTo>
                          <a:pt x="-1" y="10177"/>
                          <a:pt x="8822" y="751"/>
                          <a:pt x="20173" y="0"/>
                        </a:cubicBezTo>
                      </a:path>
                      <a:path w="21600" h="41258" stroke="0" extrusionOk="0">
                        <a:moveTo>
                          <a:pt x="12752" y="41258"/>
                        </a:moveTo>
                        <a:cubicBezTo>
                          <a:pt x="4992" y="37773"/>
                          <a:pt x="0" y="30059"/>
                          <a:pt x="0" y="21553"/>
                        </a:cubicBezTo>
                        <a:cubicBezTo>
                          <a:pt x="-1" y="10177"/>
                          <a:pt x="8822" y="751"/>
                          <a:pt x="20173" y="0"/>
                        </a:cubicBezTo>
                        <a:lnTo>
                          <a:pt x="21600" y="21553"/>
                        </a:lnTo>
                        <a:close/>
                      </a:path>
                    </a:pathLst>
                  </a:custGeom>
                  <a:solidFill>
                    <a:srgbClr val="E7EDED"/>
                  </a:solidFill>
                  <a:ln w="9525">
                    <a:noFill/>
                    <a:round/>
                    <a:headEnd/>
                    <a:tailEnd/>
                  </a:ln>
                </p:spPr>
                <p:txBody>
                  <a:bodyPr/>
                  <a:lstStyle/>
                  <a:p>
                    <a:endParaRPr lang="zh-CN" altLang="en-US" sz="1350"/>
                  </a:p>
                </p:txBody>
              </p:sp>
              <p:sp>
                <p:nvSpPr>
                  <p:cNvPr id="64" name="Arc 210"/>
                  <p:cNvSpPr>
                    <a:spLocks/>
                  </p:cNvSpPr>
                  <p:nvPr/>
                </p:nvSpPr>
                <p:spPr bwMode="auto">
                  <a:xfrm>
                    <a:off x="1251" y="1611"/>
                    <a:ext cx="75" cy="110"/>
                  </a:xfrm>
                  <a:custGeom>
                    <a:avLst/>
                    <a:gdLst>
                      <a:gd name="G0" fmla="+- 21600 0 0"/>
                      <a:gd name="G1" fmla="+- 21553 0 0"/>
                      <a:gd name="G2" fmla="+- 21600 0 0"/>
                      <a:gd name="T0" fmla="*/ 12782 w 21600"/>
                      <a:gd name="T1" fmla="*/ 41271 h 41271"/>
                      <a:gd name="T2" fmla="*/ 20178 w 21600"/>
                      <a:gd name="T3" fmla="*/ 0 h 41271"/>
                      <a:gd name="T4" fmla="*/ 21600 w 21600"/>
                      <a:gd name="T5" fmla="*/ 21553 h 41271"/>
                    </a:gdLst>
                    <a:ahLst/>
                    <a:cxnLst>
                      <a:cxn ang="0">
                        <a:pos x="T0" y="T1"/>
                      </a:cxn>
                      <a:cxn ang="0">
                        <a:pos x="T2" y="T3"/>
                      </a:cxn>
                      <a:cxn ang="0">
                        <a:pos x="T4" y="T5"/>
                      </a:cxn>
                    </a:cxnLst>
                    <a:rect l="0" t="0" r="r" b="b"/>
                    <a:pathLst>
                      <a:path w="21600" h="41271" fill="none" extrusionOk="0">
                        <a:moveTo>
                          <a:pt x="12781" y="41271"/>
                        </a:moveTo>
                        <a:cubicBezTo>
                          <a:pt x="5006" y="37793"/>
                          <a:pt x="0" y="30071"/>
                          <a:pt x="0" y="21553"/>
                        </a:cubicBezTo>
                        <a:cubicBezTo>
                          <a:pt x="-1" y="10175"/>
                          <a:pt x="8825" y="748"/>
                          <a:pt x="20177" y="-1"/>
                        </a:cubicBezTo>
                      </a:path>
                      <a:path w="21600" h="41271" stroke="0" extrusionOk="0">
                        <a:moveTo>
                          <a:pt x="12781" y="41271"/>
                        </a:moveTo>
                        <a:cubicBezTo>
                          <a:pt x="5006" y="37793"/>
                          <a:pt x="0" y="30071"/>
                          <a:pt x="0" y="21553"/>
                        </a:cubicBezTo>
                        <a:cubicBezTo>
                          <a:pt x="-1" y="10175"/>
                          <a:pt x="8825" y="748"/>
                          <a:pt x="20177" y="-1"/>
                        </a:cubicBezTo>
                        <a:lnTo>
                          <a:pt x="21600" y="21553"/>
                        </a:lnTo>
                        <a:close/>
                      </a:path>
                    </a:pathLst>
                  </a:custGeom>
                  <a:noFill/>
                  <a:ln w="4763">
                    <a:solidFill>
                      <a:srgbClr val="6C8F93"/>
                    </a:solidFill>
                    <a:round/>
                    <a:headEnd/>
                    <a:tailEnd/>
                  </a:ln>
                </p:spPr>
                <p:txBody>
                  <a:bodyPr/>
                  <a:lstStyle/>
                  <a:p>
                    <a:endParaRPr lang="zh-CN" altLang="en-US" sz="1350"/>
                  </a:p>
                </p:txBody>
              </p:sp>
              <p:sp>
                <p:nvSpPr>
                  <p:cNvPr id="65" name="Arc 211"/>
                  <p:cNvSpPr>
                    <a:spLocks/>
                  </p:cNvSpPr>
                  <p:nvPr/>
                </p:nvSpPr>
                <p:spPr bwMode="auto">
                  <a:xfrm>
                    <a:off x="1450" y="1762"/>
                    <a:ext cx="284" cy="68"/>
                  </a:xfrm>
                  <a:custGeom>
                    <a:avLst/>
                    <a:gdLst>
                      <a:gd name="G0" fmla="+- 21199 0 0"/>
                      <a:gd name="G1" fmla="+- 0 0 0"/>
                      <a:gd name="G2" fmla="+- 21600 0 0"/>
                      <a:gd name="T0" fmla="*/ 38907 w 38907"/>
                      <a:gd name="T1" fmla="*/ 12369 h 21600"/>
                      <a:gd name="T2" fmla="*/ 0 w 38907"/>
                      <a:gd name="T3" fmla="*/ 4145 h 21600"/>
                      <a:gd name="T4" fmla="*/ 21199 w 38907"/>
                      <a:gd name="T5" fmla="*/ 0 h 21600"/>
                    </a:gdLst>
                    <a:ahLst/>
                    <a:cxnLst>
                      <a:cxn ang="0">
                        <a:pos x="T0" y="T1"/>
                      </a:cxn>
                      <a:cxn ang="0">
                        <a:pos x="T2" y="T3"/>
                      </a:cxn>
                      <a:cxn ang="0">
                        <a:pos x="T4" y="T5"/>
                      </a:cxn>
                    </a:cxnLst>
                    <a:rect l="0" t="0" r="r" b="b"/>
                    <a:pathLst>
                      <a:path w="38907" h="21600" fill="none" extrusionOk="0">
                        <a:moveTo>
                          <a:pt x="38906" y="12368"/>
                        </a:moveTo>
                        <a:cubicBezTo>
                          <a:pt x="34866" y="18153"/>
                          <a:pt x="28255" y="21599"/>
                          <a:pt x="21199" y="21600"/>
                        </a:cubicBezTo>
                        <a:cubicBezTo>
                          <a:pt x="10867" y="21600"/>
                          <a:pt x="1982" y="14284"/>
                          <a:pt x="0" y="4144"/>
                        </a:cubicBezTo>
                      </a:path>
                      <a:path w="38907" h="21600" stroke="0" extrusionOk="0">
                        <a:moveTo>
                          <a:pt x="38906" y="12368"/>
                        </a:moveTo>
                        <a:cubicBezTo>
                          <a:pt x="34866" y="18153"/>
                          <a:pt x="28255" y="21599"/>
                          <a:pt x="21199" y="21600"/>
                        </a:cubicBezTo>
                        <a:cubicBezTo>
                          <a:pt x="10867" y="21600"/>
                          <a:pt x="1982" y="14284"/>
                          <a:pt x="0" y="4144"/>
                        </a:cubicBezTo>
                        <a:lnTo>
                          <a:pt x="21199" y="0"/>
                        </a:lnTo>
                        <a:close/>
                      </a:path>
                    </a:pathLst>
                  </a:custGeom>
                  <a:solidFill>
                    <a:srgbClr val="E7EDED"/>
                  </a:solidFill>
                  <a:ln w="9525">
                    <a:noFill/>
                    <a:round/>
                    <a:headEnd/>
                    <a:tailEnd/>
                  </a:ln>
                </p:spPr>
                <p:txBody>
                  <a:bodyPr/>
                  <a:lstStyle/>
                  <a:p>
                    <a:endParaRPr lang="zh-CN" altLang="en-US" sz="1350"/>
                  </a:p>
                </p:txBody>
              </p:sp>
              <p:sp>
                <p:nvSpPr>
                  <p:cNvPr id="66" name="Arc 212"/>
                  <p:cNvSpPr>
                    <a:spLocks/>
                  </p:cNvSpPr>
                  <p:nvPr/>
                </p:nvSpPr>
                <p:spPr bwMode="auto">
                  <a:xfrm>
                    <a:off x="1451" y="1762"/>
                    <a:ext cx="281" cy="67"/>
                  </a:xfrm>
                  <a:custGeom>
                    <a:avLst/>
                    <a:gdLst>
                      <a:gd name="G0" fmla="+- 21192 0 0"/>
                      <a:gd name="G1" fmla="+- 0 0 0"/>
                      <a:gd name="G2" fmla="+- 21600 0 0"/>
                      <a:gd name="T0" fmla="*/ 38850 w 38850"/>
                      <a:gd name="T1" fmla="*/ 12440 h 21600"/>
                      <a:gd name="T2" fmla="*/ 0 w 38850"/>
                      <a:gd name="T3" fmla="*/ 4179 h 21600"/>
                      <a:gd name="T4" fmla="*/ 21192 w 38850"/>
                      <a:gd name="T5" fmla="*/ 0 h 21600"/>
                    </a:gdLst>
                    <a:ahLst/>
                    <a:cxnLst>
                      <a:cxn ang="0">
                        <a:pos x="T0" y="T1"/>
                      </a:cxn>
                      <a:cxn ang="0">
                        <a:pos x="T2" y="T3"/>
                      </a:cxn>
                      <a:cxn ang="0">
                        <a:pos x="T4" y="T5"/>
                      </a:cxn>
                    </a:cxnLst>
                    <a:rect l="0" t="0" r="r" b="b"/>
                    <a:pathLst>
                      <a:path w="38850" h="21600" fill="none" extrusionOk="0">
                        <a:moveTo>
                          <a:pt x="38850" y="12440"/>
                        </a:moveTo>
                        <a:cubicBezTo>
                          <a:pt x="34803" y="18183"/>
                          <a:pt x="28217" y="21599"/>
                          <a:pt x="21192" y="21600"/>
                        </a:cubicBezTo>
                        <a:cubicBezTo>
                          <a:pt x="10873" y="21600"/>
                          <a:pt x="1996" y="14302"/>
                          <a:pt x="0" y="4178"/>
                        </a:cubicBezTo>
                      </a:path>
                      <a:path w="38850" h="21600" stroke="0" extrusionOk="0">
                        <a:moveTo>
                          <a:pt x="38850" y="12440"/>
                        </a:moveTo>
                        <a:cubicBezTo>
                          <a:pt x="34803" y="18183"/>
                          <a:pt x="28217" y="21599"/>
                          <a:pt x="21192" y="21600"/>
                        </a:cubicBezTo>
                        <a:cubicBezTo>
                          <a:pt x="10873" y="21600"/>
                          <a:pt x="1996" y="14302"/>
                          <a:pt x="0" y="4178"/>
                        </a:cubicBezTo>
                        <a:lnTo>
                          <a:pt x="21192" y="0"/>
                        </a:lnTo>
                        <a:close/>
                      </a:path>
                    </a:pathLst>
                  </a:custGeom>
                  <a:noFill/>
                  <a:ln w="4763">
                    <a:solidFill>
                      <a:srgbClr val="6C8F93"/>
                    </a:solidFill>
                    <a:round/>
                    <a:headEnd/>
                    <a:tailEnd/>
                  </a:ln>
                </p:spPr>
                <p:txBody>
                  <a:bodyPr/>
                  <a:lstStyle/>
                  <a:p>
                    <a:endParaRPr lang="zh-CN" altLang="en-US" sz="1350"/>
                  </a:p>
                </p:txBody>
              </p:sp>
            </p:grpSp>
          </p:grpSp>
        </p:grpSp>
        <p:sp>
          <p:nvSpPr>
            <p:cNvPr id="40" name="Text Box 213"/>
            <p:cNvSpPr txBox="1">
              <a:spLocks noChangeArrowheads="1"/>
            </p:cNvSpPr>
            <p:nvPr/>
          </p:nvSpPr>
          <p:spPr bwMode="auto">
            <a:xfrm>
              <a:off x="2632" y="3678"/>
              <a:ext cx="520" cy="214"/>
            </a:xfrm>
            <a:prstGeom prst="rect">
              <a:avLst/>
            </a:prstGeom>
            <a:noFill/>
            <a:ln w="9525">
              <a:noFill/>
              <a:miter lim="800000"/>
              <a:headEnd/>
              <a:tailEnd/>
            </a:ln>
            <a:effectLst/>
          </p:spPr>
          <p:txBody>
            <a:bodyPr/>
            <a:lstStyle/>
            <a:p>
              <a:pPr algn="just"/>
              <a:r>
                <a:rPr lang="zh-CN" altLang="en-US" sz="1350">
                  <a:latin typeface="Times New Roman" pitchFamily="18" charset="0"/>
                  <a:ea typeface="黑体" pitchFamily="2" charset="-122"/>
                </a:rPr>
                <a:t>因特网</a:t>
              </a:r>
              <a:endParaRPr lang="zh-CN" altLang="en-US" sz="1350">
                <a:ea typeface="黑体" pitchFamily="2" charset="-122"/>
              </a:endParaRPr>
            </a:p>
          </p:txBody>
        </p:sp>
        <p:sp>
          <p:nvSpPr>
            <p:cNvPr id="41" name="Line 214"/>
            <p:cNvSpPr>
              <a:spLocks noChangeShapeType="1"/>
            </p:cNvSpPr>
            <p:nvPr/>
          </p:nvSpPr>
          <p:spPr bwMode="auto">
            <a:xfrm>
              <a:off x="1293" y="3384"/>
              <a:ext cx="0" cy="361"/>
            </a:xfrm>
            <a:prstGeom prst="line">
              <a:avLst/>
            </a:prstGeom>
            <a:noFill/>
            <a:ln w="9525">
              <a:solidFill>
                <a:srgbClr val="000000"/>
              </a:solidFill>
              <a:round/>
              <a:headEnd/>
              <a:tailEnd/>
            </a:ln>
          </p:spPr>
          <p:txBody>
            <a:bodyPr/>
            <a:lstStyle/>
            <a:p>
              <a:endParaRPr lang="zh-CN" altLang="en-US" sz="1350"/>
            </a:p>
          </p:txBody>
        </p:sp>
        <p:sp>
          <p:nvSpPr>
            <p:cNvPr id="42" name="Line 215"/>
            <p:cNvSpPr>
              <a:spLocks noChangeShapeType="1"/>
            </p:cNvSpPr>
            <p:nvPr/>
          </p:nvSpPr>
          <p:spPr bwMode="auto">
            <a:xfrm>
              <a:off x="4413" y="3393"/>
              <a:ext cx="0" cy="360"/>
            </a:xfrm>
            <a:prstGeom prst="line">
              <a:avLst/>
            </a:prstGeom>
            <a:noFill/>
            <a:ln w="9525">
              <a:solidFill>
                <a:srgbClr val="000000"/>
              </a:solidFill>
              <a:round/>
              <a:headEnd/>
              <a:tailEnd/>
            </a:ln>
          </p:spPr>
          <p:txBody>
            <a:bodyPr/>
            <a:lstStyle/>
            <a:p>
              <a:endParaRPr lang="zh-CN" altLang="en-US" sz="1350"/>
            </a:p>
          </p:txBody>
        </p:sp>
        <p:pic>
          <p:nvPicPr>
            <p:cNvPr id="43" name="Picture 216"/>
            <p:cNvPicPr>
              <a:picLocks noChangeArrowheads="1"/>
            </p:cNvPicPr>
            <p:nvPr/>
          </p:nvPicPr>
          <p:blipFill>
            <a:blip r:embed="rId3" cstate="print"/>
            <a:srcRect/>
            <a:stretch>
              <a:fillRect/>
            </a:stretch>
          </p:blipFill>
          <p:spPr bwMode="auto">
            <a:xfrm>
              <a:off x="1160" y="1593"/>
              <a:ext cx="309" cy="272"/>
            </a:xfrm>
            <a:prstGeom prst="rect">
              <a:avLst/>
            </a:prstGeom>
            <a:noFill/>
            <a:ln w="9525">
              <a:noFill/>
              <a:miter lim="800000"/>
              <a:headEnd/>
              <a:tailEnd/>
            </a:ln>
            <a:effectLst/>
          </p:spPr>
        </p:pic>
        <p:pic>
          <p:nvPicPr>
            <p:cNvPr id="44" name="Picture 217"/>
            <p:cNvPicPr>
              <a:picLocks noChangeArrowheads="1"/>
            </p:cNvPicPr>
            <p:nvPr/>
          </p:nvPicPr>
          <p:blipFill>
            <a:blip r:embed="rId3" cstate="print"/>
            <a:srcRect/>
            <a:stretch>
              <a:fillRect/>
            </a:stretch>
          </p:blipFill>
          <p:spPr bwMode="auto">
            <a:xfrm>
              <a:off x="2710" y="1593"/>
              <a:ext cx="308" cy="272"/>
            </a:xfrm>
            <a:prstGeom prst="rect">
              <a:avLst/>
            </a:prstGeom>
            <a:noFill/>
            <a:ln w="9525">
              <a:noFill/>
              <a:miter lim="800000"/>
              <a:headEnd/>
              <a:tailEnd/>
            </a:ln>
            <a:effectLst/>
          </p:spPr>
        </p:pic>
        <p:pic>
          <p:nvPicPr>
            <p:cNvPr id="45" name="Picture 218"/>
            <p:cNvPicPr>
              <a:picLocks noChangeArrowheads="1"/>
            </p:cNvPicPr>
            <p:nvPr/>
          </p:nvPicPr>
          <p:blipFill>
            <a:blip r:embed="rId3" cstate="print"/>
            <a:srcRect/>
            <a:stretch>
              <a:fillRect/>
            </a:stretch>
          </p:blipFill>
          <p:spPr bwMode="auto">
            <a:xfrm>
              <a:off x="4266" y="1601"/>
              <a:ext cx="309" cy="273"/>
            </a:xfrm>
            <a:prstGeom prst="rect">
              <a:avLst/>
            </a:prstGeom>
            <a:noFill/>
            <a:ln w="9525">
              <a:noFill/>
              <a:miter lim="800000"/>
              <a:headEnd/>
              <a:tailEnd/>
            </a:ln>
            <a:effectLst/>
          </p:spPr>
        </p:pic>
      </p:grpSp>
    </p:spTree>
    <p:extLst>
      <p:ext uri="{BB962C8B-B14F-4D97-AF65-F5344CB8AC3E}">
        <p14:creationId xmlns:p14="http://schemas.microsoft.com/office/powerpoint/2010/main" val="380123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09"/>
                                        </p:tgtEl>
                                        <p:attrNameLst>
                                          <p:attrName>style.visibility</p:attrName>
                                        </p:attrNameLst>
                                      </p:cBhvr>
                                      <p:to>
                                        <p:strVal val="visible"/>
                                      </p:to>
                                    </p:set>
                                    <p:animEffect transition="in" filter="wipe(up)">
                                      <p:cBhvr>
                                        <p:cTn id="7" dur="500"/>
                                        <p:tgtEl>
                                          <p:spTgt spid="109"/>
                                        </p:tgtEl>
                                      </p:cBhvr>
                                    </p:animEffect>
                                  </p:childTnLst>
                                </p:cTn>
                              </p:par>
                            </p:childTnLst>
                          </p:cTn>
                        </p:par>
                        <p:par>
                          <p:cTn id="8" fill="hold">
                            <p:stCondLst>
                              <p:cond delay="1000"/>
                            </p:stCondLst>
                            <p:childTnLst>
                              <p:par>
                                <p:cTn id="9" presetID="53" presetClass="entr" presetSubtype="16" fill="hold" nodeType="after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2.7 Socket</a:t>
            </a:r>
            <a:r>
              <a:rPr lang="zh-CN" altLang="en-US" dirty="0" smtClean="0"/>
              <a:t>套接字</a:t>
            </a:r>
            <a:endParaRPr lang="zh-CN" altLang="en-US" dirty="0"/>
          </a:p>
        </p:txBody>
      </p:sp>
      <p:sp>
        <p:nvSpPr>
          <p:cNvPr id="3" name="内容占位符 2"/>
          <p:cNvSpPr>
            <a:spLocks noGrp="1"/>
          </p:cNvSpPr>
          <p:nvPr>
            <p:ph idx="1"/>
          </p:nvPr>
        </p:nvSpPr>
        <p:spPr>
          <a:xfrm>
            <a:off x="330200" y="856034"/>
            <a:ext cx="8483600" cy="2677741"/>
          </a:xfrm>
        </p:spPr>
        <p:txBody>
          <a:bodyPr/>
          <a:lstStyle/>
          <a:p>
            <a:r>
              <a:rPr lang="zh-CN" altLang="zh-CN" dirty="0">
                <a:latin typeface="Times New Roman" panose="02020603050405020304" pitchFamily="18" charset="0"/>
              </a:rPr>
              <a:t>运行在</a:t>
            </a:r>
            <a:r>
              <a:rPr lang="zh-CN" altLang="zh-CN" dirty="0" smtClean="0">
                <a:latin typeface="Times New Roman" panose="02020603050405020304" pitchFamily="18" charset="0"/>
              </a:rPr>
              <a:t>不同</a:t>
            </a:r>
            <a:r>
              <a:rPr lang="zh-CN" altLang="en-US" dirty="0" smtClean="0">
                <a:latin typeface="Times New Roman" panose="02020603050405020304" pitchFamily="18" charset="0"/>
              </a:rPr>
              <a:t>主机</a:t>
            </a:r>
            <a:r>
              <a:rPr lang="zh-CN" altLang="zh-CN" dirty="0" smtClean="0">
                <a:latin typeface="Times New Roman" panose="02020603050405020304" pitchFamily="18" charset="0"/>
              </a:rPr>
              <a:t>上</a:t>
            </a:r>
            <a:r>
              <a:rPr lang="zh-CN" altLang="zh-CN" dirty="0">
                <a:latin typeface="Times New Roman" panose="02020603050405020304" pitchFamily="18" charset="0"/>
              </a:rPr>
              <a:t>的</a:t>
            </a:r>
            <a:r>
              <a:rPr lang="zh-CN" altLang="zh-CN" dirty="0">
                <a:solidFill>
                  <a:srgbClr val="FF3300"/>
                </a:solidFill>
                <a:latin typeface="Times New Roman" panose="02020603050405020304" pitchFamily="18" charset="0"/>
              </a:rPr>
              <a:t>进程</a:t>
            </a:r>
            <a:r>
              <a:rPr lang="zh-CN" altLang="zh-CN" dirty="0">
                <a:latin typeface="Times New Roman" panose="02020603050405020304" pitchFamily="18" charset="0"/>
              </a:rPr>
              <a:t>彼此通过</a:t>
            </a:r>
            <a:r>
              <a:rPr lang="zh-CN" altLang="zh-CN" dirty="0">
                <a:solidFill>
                  <a:srgbClr val="FF3300"/>
                </a:solidFill>
                <a:latin typeface="Times New Roman" panose="02020603050405020304" pitchFamily="18" charset="0"/>
              </a:rPr>
              <a:t>套接字</a:t>
            </a:r>
            <a:r>
              <a:rPr lang="zh-CN" altLang="zh-CN" dirty="0">
                <a:latin typeface="Times New Roman" panose="02020603050405020304" pitchFamily="18" charset="0"/>
              </a:rPr>
              <a:t>传递报文来进行通信。</a:t>
            </a:r>
            <a:endParaRPr lang="zh-CN" altLang="en-US" dirty="0">
              <a:latin typeface="Times New Roman" panose="02020603050405020304" pitchFamily="18" charset="0"/>
            </a:endParaRPr>
          </a:p>
          <a:p>
            <a:pPr lvl="1"/>
            <a:r>
              <a:rPr lang="zh-CN" altLang="zh-CN" dirty="0">
                <a:solidFill>
                  <a:srgbClr val="FF0000"/>
                </a:solidFill>
                <a:latin typeface="Times New Roman" panose="02020603050405020304" pitchFamily="18" charset="0"/>
              </a:rPr>
              <a:t>进程</a:t>
            </a:r>
            <a:r>
              <a:rPr lang="en-US" altLang="zh-CN" dirty="0">
                <a:solidFill>
                  <a:srgbClr val="FF0000"/>
                </a:solidFill>
                <a:latin typeface="Times New Roman" panose="02020603050405020304" pitchFamily="18" charset="0"/>
              </a:rPr>
              <a:t>/</a:t>
            </a:r>
            <a:r>
              <a:rPr lang="zh-CN" altLang="en-US" dirty="0">
                <a:solidFill>
                  <a:srgbClr val="FF0000"/>
                </a:solidFill>
                <a:latin typeface="Times New Roman" panose="02020603050405020304" pitchFamily="18" charset="0"/>
              </a:rPr>
              <a:t>套接字：</a:t>
            </a:r>
            <a:r>
              <a:rPr lang="zh-CN" altLang="en-US" dirty="0">
                <a:latin typeface="Times New Roman" panose="02020603050405020304" pitchFamily="18" charset="0"/>
              </a:rPr>
              <a:t>房子</a:t>
            </a:r>
            <a:r>
              <a:rPr lang="en-US" altLang="zh-CN" dirty="0">
                <a:latin typeface="Times New Roman" panose="02020603050405020304" pitchFamily="18" charset="0"/>
              </a:rPr>
              <a:t>/</a:t>
            </a:r>
            <a:r>
              <a:rPr lang="zh-CN" altLang="en-US" dirty="0">
                <a:latin typeface="Times New Roman" panose="02020603050405020304" pitchFamily="18" charset="0"/>
              </a:rPr>
              <a:t>门户，即套接字是应用进程和</a:t>
            </a:r>
            <a:r>
              <a:rPr lang="en-US" altLang="zh-CN" dirty="0">
                <a:latin typeface="Times New Roman" panose="02020603050405020304" pitchFamily="18" charset="0"/>
              </a:rPr>
              <a:t>TCP</a:t>
            </a:r>
            <a:r>
              <a:rPr lang="zh-CN" altLang="en-US" dirty="0">
                <a:latin typeface="Times New Roman" panose="02020603050405020304" pitchFamily="18" charset="0"/>
              </a:rPr>
              <a:t>之间的门户。</a:t>
            </a:r>
          </a:p>
          <a:p>
            <a:pPr lvl="1"/>
            <a:r>
              <a:rPr lang="zh-CN" altLang="en-US" dirty="0" smtClean="0">
                <a:latin typeface="Times New Roman" panose="02020603050405020304" pitchFamily="18" charset="0"/>
              </a:rPr>
              <a:t>程序</a:t>
            </a:r>
            <a:r>
              <a:rPr lang="zh-CN" altLang="en-US" dirty="0">
                <a:latin typeface="Times New Roman" panose="02020603050405020304" pitchFamily="18" charset="0"/>
              </a:rPr>
              <a:t>开发者可以控制应用层端所有</a:t>
            </a:r>
            <a:r>
              <a:rPr lang="zh-CN" altLang="en-US" dirty="0" smtClean="0">
                <a:latin typeface="Times New Roman" panose="02020603050405020304" pitchFamily="18" charset="0"/>
              </a:rPr>
              <a:t>东西，不能</a:t>
            </a:r>
            <a:r>
              <a:rPr lang="zh-CN" altLang="en-US" dirty="0">
                <a:latin typeface="Times New Roman" panose="02020603050405020304" pitchFamily="18" charset="0"/>
              </a:rPr>
              <a:t>控制运输层端</a:t>
            </a:r>
            <a:r>
              <a:rPr lang="zh-CN" altLang="en-US" dirty="0" smtClean="0">
                <a:latin typeface="Times New Roman" panose="02020603050405020304" pitchFamily="18" charset="0"/>
              </a:rPr>
              <a:t>。</a:t>
            </a:r>
            <a:endParaRPr lang="zh-CN" altLang="en-US" dirty="0">
              <a:latin typeface="Times New Roman" panose="02020603050405020304" pitchFamily="18" charset="0"/>
            </a:endParaRPr>
          </a:p>
        </p:txBody>
      </p:sp>
      <p:sp>
        <p:nvSpPr>
          <p:cNvPr id="4" name="AutoShape 71"/>
          <p:cNvSpPr>
            <a:spLocks noChangeArrowheads="1"/>
          </p:cNvSpPr>
          <p:nvPr/>
        </p:nvSpPr>
        <p:spPr bwMode="auto">
          <a:xfrm>
            <a:off x="1418486" y="3834913"/>
            <a:ext cx="468312" cy="1222131"/>
          </a:xfrm>
          <a:prstGeom prst="upArrow">
            <a:avLst>
              <a:gd name="adj1" fmla="val 50000"/>
              <a:gd name="adj2" fmla="val 70678"/>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62" b="1">
              <a:solidFill>
                <a:srgbClr val="000099"/>
              </a:solidFill>
            </a:endParaRPr>
          </a:p>
        </p:txBody>
      </p:sp>
      <p:pic>
        <p:nvPicPr>
          <p:cNvPr id="5"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8511" y="4610100"/>
            <a:ext cx="3076575" cy="2074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73"/>
          <p:cNvSpPr>
            <a:spLocks noChangeArrowheads="1"/>
          </p:cNvSpPr>
          <p:nvPr/>
        </p:nvSpPr>
        <p:spPr bwMode="auto">
          <a:xfrm>
            <a:off x="2293198" y="4369779"/>
            <a:ext cx="1752600" cy="671146"/>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kumimoji="1" lang="zh-CN" altLang="en-US" sz="1846" b="1">
                <a:solidFill>
                  <a:srgbClr val="000099"/>
                </a:solidFill>
                <a:latin typeface="Arial" charset="0"/>
                <a:ea typeface="黑体" pitchFamily="49" charset="-122"/>
              </a:rPr>
              <a:t>应用进程</a:t>
            </a:r>
          </a:p>
        </p:txBody>
      </p:sp>
      <p:sp>
        <p:nvSpPr>
          <p:cNvPr id="7" name="Rectangle 74"/>
          <p:cNvSpPr>
            <a:spLocks noChangeArrowheads="1"/>
          </p:cNvSpPr>
          <p:nvPr/>
        </p:nvSpPr>
        <p:spPr bwMode="auto">
          <a:xfrm>
            <a:off x="2293198" y="5433647"/>
            <a:ext cx="1752600" cy="1037492"/>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spcAft>
                <a:spcPct val="30000"/>
              </a:spcAft>
            </a:pPr>
            <a:endParaRPr kumimoji="1" lang="en-US" altLang="zh-CN" sz="1846" b="1">
              <a:solidFill>
                <a:srgbClr val="000099"/>
              </a:solidFill>
              <a:latin typeface="Arial" charset="0"/>
              <a:ea typeface="黑体" pitchFamily="49" charset="-122"/>
            </a:endParaRPr>
          </a:p>
          <a:p>
            <a:pPr algn="ctr" eaLnBrk="1" hangingPunct="1">
              <a:spcAft>
                <a:spcPct val="30000"/>
              </a:spcAft>
            </a:pPr>
            <a:r>
              <a:rPr kumimoji="1" lang="en-US" altLang="zh-CN" sz="1846" b="1">
                <a:solidFill>
                  <a:srgbClr val="000099"/>
                </a:solidFill>
                <a:latin typeface="Arial" charset="0"/>
                <a:ea typeface="黑体" pitchFamily="49" charset="-122"/>
              </a:rPr>
              <a:t>TCP</a:t>
            </a:r>
          </a:p>
          <a:p>
            <a:pPr algn="ctr" eaLnBrk="1" hangingPunct="1"/>
            <a:endParaRPr kumimoji="1" lang="en-US" altLang="zh-CN" sz="1846" b="1">
              <a:solidFill>
                <a:srgbClr val="000099"/>
              </a:solidFill>
              <a:latin typeface="Arial" charset="0"/>
              <a:ea typeface="黑体" pitchFamily="49" charset="-122"/>
            </a:endParaRPr>
          </a:p>
        </p:txBody>
      </p:sp>
      <p:sp>
        <p:nvSpPr>
          <p:cNvPr id="8" name="Line 75"/>
          <p:cNvSpPr>
            <a:spLocks noChangeShapeType="1"/>
          </p:cNvSpPr>
          <p:nvPr/>
        </p:nvSpPr>
        <p:spPr bwMode="auto">
          <a:xfrm>
            <a:off x="4045798" y="5896710"/>
            <a:ext cx="3309938" cy="7326"/>
          </a:xfrm>
          <a:prstGeom prst="line">
            <a:avLst/>
          </a:prstGeom>
          <a:noFill/>
          <a:ln w="76200">
            <a:solidFill>
              <a:schemeClr va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grpSp>
        <p:nvGrpSpPr>
          <p:cNvPr id="9" name="Group 76"/>
          <p:cNvGrpSpPr>
            <a:grpSpLocks/>
          </p:cNvGrpSpPr>
          <p:nvPr/>
        </p:nvGrpSpPr>
        <p:grpSpPr bwMode="auto">
          <a:xfrm>
            <a:off x="2875812" y="3922836"/>
            <a:ext cx="587375" cy="594946"/>
            <a:chOff x="921" y="2412"/>
            <a:chExt cx="284" cy="265"/>
          </a:xfrm>
        </p:grpSpPr>
        <p:grpSp>
          <p:nvGrpSpPr>
            <p:cNvPr id="49" name="Group 77"/>
            <p:cNvGrpSpPr>
              <a:grpSpLocks/>
            </p:cNvGrpSpPr>
            <p:nvPr/>
          </p:nvGrpSpPr>
          <p:grpSpPr bwMode="auto">
            <a:xfrm>
              <a:off x="928" y="2417"/>
              <a:ext cx="277" cy="260"/>
              <a:chOff x="928" y="2417"/>
              <a:chExt cx="277" cy="260"/>
            </a:xfrm>
          </p:grpSpPr>
          <p:sp>
            <p:nvSpPr>
              <p:cNvPr id="63" name="Freeform 7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64" name="Freeform 7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65" name="Freeform 8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66" name="Freeform 8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67" name="Rectangle 8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62" b="1">
                  <a:solidFill>
                    <a:srgbClr val="000099"/>
                  </a:solidFill>
                </a:endParaRPr>
              </a:p>
            </p:txBody>
          </p:sp>
          <p:sp>
            <p:nvSpPr>
              <p:cNvPr id="68" name="Rectangle 8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62" b="1">
                  <a:solidFill>
                    <a:srgbClr val="000099"/>
                  </a:solidFill>
                </a:endParaRPr>
              </a:p>
            </p:txBody>
          </p:sp>
          <p:sp>
            <p:nvSpPr>
              <p:cNvPr id="69" name="Rectangle 8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62" b="1">
                  <a:solidFill>
                    <a:srgbClr val="000099"/>
                  </a:solidFill>
                </a:endParaRPr>
              </a:p>
            </p:txBody>
          </p:sp>
          <p:sp>
            <p:nvSpPr>
              <p:cNvPr id="70" name="Line 8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grpSp>
            <p:nvGrpSpPr>
              <p:cNvPr id="71" name="Group 86"/>
              <p:cNvGrpSpPr>
                <a:grpSpLocks/>
              </p:cNvGrpSpPr>
              <p:nvPr/>
            </p:nvGrpSpPr>
            <p:grpSpPr bwMode="auto">
              <a:xfrm>
                <a:off x="928" y="2639"/>
                <a:ext cx="277" cy="38"/>
                <a:chOff x="928" y="2639"/>
                <a:chExt cx="277" cy="38"/>
              </a:xfrm>
            </p:grpSpPr>
            <p:sp>
              <p:nvSpPr>
                <p:cNvPr id="72" name="Freeform 8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73" name="Freeform 8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74" name="Rectangle 8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62" b="1">
                    <a:solidFill>
                      <a:srgbClr val="000099"/>
                    </a:solidFill>
                  </a:endParaRPr>
                </a:p>
              </p:txBody>
            </p:sp>
          </p:grpSp>
        </p:grpSp>
        <p:grpSp>
          <p:nvGrpSpPr>
            <p:cNvPr id="50" name="Group 90"/>
            <p:cNvGrpSpPr>
              <a:grpSpLocks/>
            </p:cNvGrpSpPr>
            <p:nvPr/>
          </p:nvGrpSpPr>
          <p:grpSpPr bwMode="auto">
            <a:xfrm>
              <a:off x="921" y="2412"/>
              <a:ext cx="277" cy="261"/>
              <a:chOff x="921" y="2412"/>
              <a:chExt cx="277" cy="261"/>
            </a:xfrm>
          </p:grpSpPr>
          <p:sp>
            <p:nvSpPr>
              <p:cNvPr id="51" name="Freeform 9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52" name="Freeform 9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53" name="Freeform 9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54" name="Freeform 9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55" name="Rectangle 9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62" b="1">
                  <a:solidFill>
                    <a:srgbClr val="000099"/>
                  </a:solidFill>
                </a:endParaRPr>
              </a:p>
            </p:txBody>
          </p:sp>
          <p:sp>
            <p:nvSpPr>
              <p:cNvPr id="56" name="Rectangle 9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62" b="1">
                  <a:solidFill>
                    <a:srgbClr val="000099"/>
                  </a:solidFill>
                </a:endParaRPr>
              </a:p>
            </p:txBody>
          </p:sp>
          <p:sp>
            <p:nvSpPr>
              <p:cNvPr id="57" name="Rectangle 9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62" b="1">
                  <a:solidFill>
                    <a:srgbClr val="000099"/>
                  </a:solidFill>
                </a:endParaRPr>
              </a:p>
            </p:txBody>
          </p:sp>
          <p:sp>
            <p:nvSpPr>
              <p:cNvPr id="58" name="Line 9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grpSp>
            <p:nvGrpSpPr>
              <p:cNvPr id="59" name="Group 99"/>
              <p:cNvGrpSpPr>
                <a:grpSpLocks/>
              </p:cNvGrpSpPr>
              <p:nvPr/>
            </p:nvGrpSpPr>
            <p:grpSpPr bwMode="auto">
              <a:xfrm>
                <a:off x="921" y="2635"/>
                <a:ext cx="277" cy="38"/>
                <a:chOff x="921" y="2635"/>
                <a:chExt cx="277" cy="38"/>
              </a:xfrm>
            </p:grpSpPr>
            <p:sp>
              <p:nvSpPr>
                <p:cNvPr id="60" name="Freeform 10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61" name="Freeform 10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62" name="Rectangle 10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62" b="1">
                    <a:solidFill>
                      <a:srgbClr val="000099"/>
                    </a:solidFill>
                  </a:endParaRPr>
                </a:p>
              </p:txBody>
            </p:sp>
          </p:grpSp>
        </p:grpSp>
      </p:grpSp>
      <p:sp>
        <p:nvSpPr>
          <p:cNvPr id="10" name="Text Box 103"/>
          <p:cNvSpPr txBox="1">
            <a:spLocks noChangeArrowheads="1"/>
          </p:cNvSpPr>
          <p:nvPr/>
        </p:nvSpPr>
        <p:spPr bwMode="auto">
          <a:xfrm>
            <a:off x="27727" y="4141178"/>
            <a:ext cx="146706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kumimoji="1" lang="zh-CN" altLang="en-US" sz="2000" b="1" dirty="0">
                <a:latin typeface="Times New Roman" panose="02020603050405020304" pitchFamily="18" charset="0"/>
                <a:ea typeface="+mn-ea"/>
              </a:rPr>
              <a:t>由应用程序</a:t>
            </a:r>
          </a:p>
          <a:p>
            <a:pPr algn="ctr" eaLnBrk="1" hangingPunct="1"/>
            <a:r>
              <a:rPr kumimoji="1" lang="zh-CN" altLang="en-US" sz="2000" b="1" dirty="0">
                <a:latin typeface="Times New Roman" panose="02020603050405020304" pitchFamily="18" charset="0"/>
                <a:ea typeface="+mn-ea"/>
              </a:rPr>
              <a:t>控制</a:t>
            </a:r>
          </a:p>
        </p:txBody>
      </p:sp>
      <p:sp>
        <p:nvSpPr>
          <p:cNvPr id="11" name="Text Box 104"/>
          <p:cNvSpPr txBox="1">
            <a:spLocks noChangeArrowheads="1"/>
          </p:cNvSpPr>
          <p:nvPr/>
        </p:nvSpPr>
        <p:spPr bwMode="auto">
          <a:xfrm>
            <a:off x="5046845" y="5281800"/>
            <a:ext cx="1184940"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585" b="1" dirty="0">
                <a:solidFill>
                  <a:srgbClr val="000099"/>
                </a:solidFill>
                <a:latin typeface="Arial" charset="0"/>
                <a:ea typeface="黑体" pitchFamily="49" charset="-122"/>
              </a:rPr>
              <a:t>互联网</a:t>
            </a:r>
          </a:p>
        </p:txBody>
      </p:sp>
      <p:sp>
        <p:nvSpPr>
          <p:cNvPr id="12" name="Text Box 105"/>
          <p:cNvSpPr txBox="1">
            <a:spLocks noChangeArrowheads="1"/>
          </p:cNvSpPr>
          <p:nvPr/>
        </p:nvSpPr>
        <p:spPr bwMode="auto">
          <a:xfrm>
            <a:off x="27727" y="5534759"/>
            <a:ext cx="14670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kumimoji="1" lang="zh-CN" altLang="en-US" sz="2000" b="1">
                <a:latin typeface="Times New Roman" panose="02020603050405020304" pitchFamily="18" charset="0"/>
                <a:ea typeface="+mn-ea"/>
              </a:rPr>
              <a:t>由操作系统</a:t>
            </a:r>
          </a:p>
          <a:p>
            <a:pPr algn="ctr" eaLnBrk="1" hangingPunct="1"/>
            <a:r>
              <a:rPr kumimoji="1" lang="zh-CN" altLang="en-US" sz="2000" b="1">
                <a:latin typeface="Times New Roman" panose="02020603050405020304" pitchFamily="18" charset="0"/>
                <a:ea typeface="+mn-ea"/>
              </a:rPr>
              <a:t>控制</a:t>
            </a:r>
          </a:p>
        </p:txBody>
      </p:sp>
      <p:sp>
        <p:nvSpPr>
          <p:cNvPr id="13" name="Text Box 106"/>
          <p:cNvSpPr txBox="1">
            <a:spLocks noChangeArrowheads="1"/>
          </p:cNvSpPr>
          <p:nvPr/>
        </p:nvSpPr>
        <p:spPr bwMode="auto">
          <a:xfrm>
            <a:off x="2807548" y="3528648"/>
            <a:ext cx="659155"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1846" b="1">
                <a:solidFill>
                  <a:srgbClr val="000099"/>
                </a:solidFill>
                <a:latin typeface="Arial" charset="0"/>
                <a:ea typeface="黑体" pitchFamily="49" charset="-122"/>
              </a:rPr>
              <a:t>客户</a:t>
            </a:r>
          </a:p>
        </p:txBody>
      </p:sp>
      <p:sp>
        <p:nvSpPr>
          <p:cNvPr id="14" name="Text Box 107"/>
          <p:cNvSpPr txBox="1">
            <a:spLocks noChangeArrowheads="1"/>
          </p:cNvSpPr>
          <p:nvPr/>
        </p:nvSpPr>
        <p:spPr bwMode="auto">
          <a:xfrm>
            <a:off x="7703398" y="3525716"/>
            <a:ext cx="896399"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1846" b="1">
                <a:solidFill>
                  <a:srgbClr val="000099"/>
                </a:solidFill>
                <a:latin typeface="Arial" charset="0"/>
                <a:ea typeface="黑体" pitchFamily="49" charset="-122"/>
              </a:rPr>
              <a:t>服务器</a:t>
            </a:r>
          </a:p>
        </p:txBody>
      </p:sp>
      <p:sp>
        <p:nvSpPr>
          <p:cNvPr id="15" name="Rectangle 108"/>
          <p:cNvSpPr>
            <a:spLocks noChangeArrowheads="1"/>
          </p:cNvSpPr>
          <p:nvPr/>
        </p:nvSpPr>
        <p:spPr bwMode="auto">
          <a:xfrm>
            <a:off x="2699598" y="4991100"/>
            <a:ext cx="939800" cy="539262"/>
          </a:xfrm>
          <a:prstGeom prst="rect">
            <a:avLst/>
          </a:prstGeom>
          <a:solidFill>
            <a:srgbClr val="FF99CC"/>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kumimoji="1" lang="zh-CN" altLang="en-US" sz="1846" b="1">
                <a:solidFill>
                  <a:srgbClr val="000099"/>
                </a:solidFill>
                <a:latin typeface="Arial" charset="0"/>
                <a:ea typeface="黑体" pitchFamily="49" charset="-122"/>
              </a:rPr>
              <a:t>套接字</a:t>
            </a:r>
          </a:p>
        </p:txBody>
      </p:sp>
      <p:sp>
        <p:nvSpPr>
          <p:cNvPr id="16" name="Rectangle 109"/>
          <p:cNvSpPr>
            <a:spLocks noChangeArrowheads="1"/>
          </p:cNvSpPr>
          <p:nvPr/>
        </p:nvSpPr>
        <p:spPr bwMode="auto">
          <a:xfrm>
            <a:off x="7343036" y="5452696"/>
            <a:ext cx="1754187" cy="1037492"/>
          </a:xfrm>
          <a:prstGeom prst="rect">
            <a:avLst/>
          </a:prstGeom>
          <a:solidFill>
            <a:srgbClr val="FFFF99"/>
          </a:solidFill>
          <a:ln w="9525" algn="ctr">
            <a:solidFill>
              <a:schemeClr val="folHlink"/>
            </a:solidFill>
            <a:miter lim="800000"/>
            <a:headEnd/>
            <a:tailEnd/>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spcAft>
                <a:spcPct val="30000"/>
              </a:spcAft>
            </a:pPr>
            <a:endParaRPr kumimoji="1" lang="en-US" altLang="zh-CN" sz="1846" b="1">
              <a:solidFill>
                <a:srgbClr val="000099"/>
              </a:solidFill>
              <a:latin typeface="Arial" charset="0"/>
              <a:ea typeface="黑体" pitchFamily="49" charset="-122"/>
            </a:endParaRPr>
          </a:p>
          <a:p>
            <a:pPr algn="ctr" eaLnBrk="1" hangingPunct="1">
              <a:spcAft>
                <a:spcPct val="30000"/>
              </a:spcAft>
            </a:pPr>
            <a:r>
              <a:rPr kumimoji="1" lang="en-US" altLang="zh-CN" sz="1846" b="1">
                <a:solidFill>
                  <a:srgbClr val="000099"/>
                </a:solidFill>
                <a:latin typeface="Arial" charset="0"/>
                <a:ea typeface="黑体" pitchFamily="49" charset="-122"/>
              </a:rPr>
              <a:t>TCP</a:t>
            </a:r>
          </a:p>
          <a:p>
            <a:pPr algn="ctr" eaLnBrk="1" hangingPunct="1">
              <a:spcAft>
                <a:spcPct val="30000"/>
              </a:spcAft>
            </a:pPr>
            <a:endParaRPr kumimoji="1" lang="en-US" altLang="zh-CN" sz="1846" b="1">
              <a:solidFill>
                <a:srgbClr val="000099"/>
              </a:solidFill>
              <a:latin typeface="Arial" charset="0"/>
              <a:ea typeface="黑体" pitchFamily="49" charset="-122"/>
            </a:endParaRPr>
          </a:p>
        </p:txBody>
      </p:sp>
      <p:sp>
        <p:nvSpPr>
          <p:cNvPr id="17" name="Rectangle 110"/>
          <p:cNvSpPr>
            <a:spLocks noChangeArrowheads="1"/>
          </p:cNvSpPr>
          <p:nvPr/>
        </p:nvSpPr>
        <p:spPr bwMode="auto">
          <a:xfrm>
            <a:off x="7343036" y="4369779"/>
            <a:ext cx="1754187" cy="671146"/>
          </a:xfrm>
          <a:prstGeom prst="rect">
            <a:avLst/>
          </a:prstGeom>
          <a:solidFill>
            <a:srgbClr val="CCECFF"/>
          </a:solidFill>
          <a:ln w="9525" algn="ctr">
            <a:solidFill>
              <a:schemeClr val="folHlink"/>
            </a:solidFill>
            <a:miter lim="800000"/>
            <a:headEnd/>
            <a:tailEnd/>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kumimoji="1" lang="zh-CN" altLang="en-US" sz="1846" b="1">
                <a:solidFill>
                  <a:srgbClr val="000099"/>
                </a:solidFill>
                <a:latin typeface="Arial" charset="0"/>
                <a:ea typeface="黑体" pitchFamily="49" charset="-122"/>
              </a:rPr>
              <a:t>应用进程</a:t>
            </a:r>
          </a:p>
        </p:txBody>
      </p:sp>
      <p:sp>
        <p:nvSpPr>
          <p:cNvPr id="18" name="Rectangle 111"/>
          <p:cNvSpPr>
            <a:spLocks noChangeArrowheads="1"/>
          </p:cNvSpPr>
          <p:nvPr/>
        </p:nvSpPr>
        <p:spPr bwMode="auto">
          <a:xfrm>
            <a:off x="7751023" y="4991100"/>
            <a:ext cx="938213" cy="539262"/>
          </a:xfrm>
          <a:prstGeom prst="rect">
            <a:avLst/>
          </a:prstGeom>
          <a:solidFill>
            <a:srgbClr val="FF99CC"/>
          </a:solidFill>
          <a:ln w="2857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kumimoji="1" lang="zh-CN" altLang="en-US" sz="1846" b="1">
                <a:solidFill>
                  <a:srgbClr val="000099"/>
                </a:solidFill>
                <a:latin typeface="Arial" charset="0"/>
                <a:ea typeface="黑体" pitchFamily="49" charset="-122"/>
              </a:rPr>
              <a:t>套接字</a:t>
            </a:r>
          </a:p>
        </p:txBody>
      </p:sp>
      <p:grpSp>
        <p:nvGrpSpPr>
          <p:cNvPr id="19" name="Group 112"/>
          <p:cNvGrpSpPr>
            <a:grpSpLocks/>
          </p:cNvGrpSpPr>
          <p:nvPr/>
        </p:nvGrpSpPr>
        <p:grpSpPr bwMode="auto">
          <a:xfrm>
            <a:off x="7927237" y="3922836"/>
            <a:ext cx="587375" cy="594946"/>
            <a:chOff x="921" y="2412"/>
            <a:chExt cx="284" cy="265"/>
          </a:xfrm>
        </p:grpSpPr>
        <p:grpSp>
          <p:nvGrpSpPr>
            <p:cNvPr id="23" name="Group 113"/>
            <p:cNvGrpSpPr>
              <a:grpSpLocks/>
            </p:cNvGrpSpPr>
            <p:nvPr/>
          </p:nvGrpSpPr>
          <p:grpSpPr bwMode="auto">
            <a:xfrm>
              <a:off x="928" y="2417"/>
              <a:ext cx="277" cy="260"/>
              <a:chOff x="928" y="2417"/>
              <a:chExt cx="277" cy="260"/>
            </a:xfrm>
          </p:grpSpPr>
          <p:sp>
            <p:nvSpPr>
              <p:cNvPr id="37" name="Freeform 114"/>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38" name="Freeform 115"/>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39" name="Freeform 116"/>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40" name="Freeform 117"/>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41" name="Rectangle 118"/>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62" b="1">
                  <a:solidFill>
                    <a:srgbClr val="000099"/>
                  </a:solidFill>
                </a:endParaRPr>
              </a:p>
            </p:txBody>
          </p:sp>
          <p:sp>
            <p:nvSpPr>
              <p:cNvPr id="42" name="Rectangle 119"/>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62" b="1">
                  <a:solidFill>
                    <a:srgbClr val="000099"/>
                  </a:solidFill>
                </a:endParaRPr>
              </a:p>
            </p:txBody>
          </p:sp>
          <p:sp>
            <p:nvSpPr>
              <p:cNvPr id="43" name="Rectangle 120"/>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62" b="1">
                  <a:solidFill>
                    <a:srgbClr val="000099"/>
                  </a:solidFill>
                </a:endParaRPr>
              </a:p>
            </p:txBody>
          </p:sp>
          <p:sp>
            <p:nvSpPr>
              <p:cNvPr id="44" name="Line 121"/>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grpSp>
            <p:nvGrpSpPr>
              <p:cNvPr id="45" name="Group 122"/>
              <p:cNvGrpSpPr>
                <a:grpSpLocks/>
              </p:cNvGrpSpPr>
              <p:nvPr/>
            </p:nvGrpSpPr>
            <p:grpSpPr bwMode="auto">
              <a:xfrm>
                <a:off x="928" y="2639"/>
                <a:ext cx="277" cy="38"/>
                <a:chOff x="928" y="2639"/>
                <a:chExt cx="277" cy="38"/>
              </a:xfrm>
            </p:grpSpPr>
            <p:sp>
              <p:nvSpPr>
                <p:cNvPr id="46" name="Freeform 123"/>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47" name="Freeform 124"/>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48" name="Rectangle 125"/>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62" b="1">
                    <a:solidFill>
                      <a:srgbClr val="000099"/>
                    </a:solidFill>
                  </a:endParaRPr>
                </a:p>
              </p:txBody>
            </p:sp>
          </p:grpSp>
        </p:grpSp>
        <p:grpSp>
          <p:nvGrpSpPr>
            <p:cNvPr id="24" name="Group 126"/>
            <p:cNvGrpSpPr>
              <a:grpSpLocks/>
            </p:cNvGrpSpPr>
            <p:nvPr/>
          </p:nvGrpSpPr>
          <p:grpSpPr bwMode="auto">
            <a:xfrm>
              <a:off x="921" y="2412"/>
              <a:ext cx="277" cy="261"/>
              <a:chOff x="921" y="2412"/>
              <a:chExt cx="277" cy="261"/>
            </a:xfrm>
          </p:grpSpPr>
          <p:sp>
            <p:nvSpPr>
              <p:cNvPr id="25" name="Freeform 127"/>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26" name="Freeform 128"/>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27" name="Freeform 129"/>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28" name="Freeform 130"/>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29" name="Rectangle 131"/>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62" b="1">
                  <a:solidFill>
                    <a:srgbClr val="000099"/>
                  </a:solidFill>
                </a:endParaRPr>
              </a:p>
            </p:txBody>
          </p:sp>
          <p:sp>
            <p:nvSpPr>
              <p:cNvPr id="30" name="Rectangle 132"/>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62" b="1">
                  <a:solidFill>
                    <a:srgbClr val="000099"/>
                  </a:solidFill>
                </a:endParaRPr>
              </a:p>
            </p:txBody>
          </p:sp>
          <p:sp>
            <p:nvSpPr>
              <p:cNvPr id="31" name="Rectangle 133"/>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62" b="1">
                  <a:solidFill>
                    <a:srgbClr val="000099"/>
                  </a:solidFill>
                </a:endParaRPr>
              </a:p>
            </p:txBody>
          </p:sp>
          <p:sp>
            <p:nvSpPr>
              <p:cNvPr id="32" name="Line 134"/>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grpSp>
            <p:nvGrpSpPr>
              <p:cNvPr id="33" name="Group 135"/>
              <p:cNvGrpSpPr>
                <a:grpSpLocks/>
              </p:cNvGrpSpPr>
              <p:nvPr/>
            </p:nvGrpSpPr>
            <p:grpSpPr bwMode="auto">
              <a:xfrm>
                <a:off x="921" y="2635"/>
                <a:ext cx="277" cy="38"/>
                <a:chOff x="921" y="2635"/>
                <a:chExt cx="277" cy="38"/>
              </a:xfrm>
            </p:grpSpPr>
            <p:sp>
              <p:nvSpPr>
                <p:cNvPr id="34" name="Freeform 136"/>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35" name="Freeform 137"/>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36" name="Rectangle 138"/>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62" b="1">
                    <a:solidFill>
                      <a:srgbClr val="000099"/>
                    </a:solidFill>
                  </a:endParaRPr>
                </a:p>
              </p:txBody>
            </p:sp>
          </p:grpSp>
        </p:grpSp>
      </p:grpSp>
      <p:sp>
        <p:nvSpPr>
          <p:cNvPr id="20" name="Line 139"/>
          <p:cNvSpPr>
            <a:spLocks noChangeShapeType="1"/>
          </p:cNvSpPr>
          <p:nvPr/>
        </p:nvSpPr>
        <p:spPr bwMode="auto">
          <a:xfrm>
            <a:off x="107211" y="5443171"/>
            <a:ext cx="2249487"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
        <p:nvSpPr>
          <p:cNvPr id="21" name="AutoShape 140"/>
          <p:cNvSpPr>
            <a:spLocks noChangeArrowheads="1"/>
          </p:cNvSpPr>
          <p:nvPr/>
        </p:nvSpPr>
        <p:spPr bwMode="auto">
          <a:xfrm flipV="1">
            <a:off x="1420073" y="5454162"/>
            <a:ext cx="469900" cy="1118088"/>
          </a:xfrm>
          <a:prstGeom prst="upArrow">
            <a:avLst>
              <a:gd name="adj1" fmla="val 50000"/>
              <a:gd name="adj2" fmla="val 64443"/>
            </a:avLst>
          </a:prstGeom>
          <a:solidFill>
            <a:srgbClr val="FFFF99"/>
          </a:solidFill>
          <a:ln w="9525" algn="ctr">
            <a:solidFill>
              <a:schemeClr val="folHlink"/>
            </a:solidFill>
            <a:miter lim="800000"/>
            <a:headEnd/>
            <a:tailEnd/>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62" b="1">
              <a:solidFill>
                <a:srgbClr val="000099"/>
              </a:solidFill>
            </a:endParaRPr>
          </a:p>
        </p:txBody>
      </p:sp>
      <p:sp>
        <p:nvSpPr>
          <p:cNvPr id="22" name="Line 141"/>
          <p:cNvSpPr>
            <a:spLocks noChangeShapeType="1"/>
          </p:cNvSpPr>
          <p:nvPr/>
        </p:nvSpPr>
        <p:spPr bwMode="auto">
          <a:xfrm>
            <a:off x="107212" y="5057042"/>
            <a:ext cx="2155825"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62" b="1">
              <a:solidFill>
                <a:srgbClr val="000099"/>
              </a:solidFill>
            </a:endParaRPr>
          </a:p>
        </p:txBody>
      </p:sp>
    </p:spTree>
    <p:extLst>
      <p:ext uri="{BB962C8B-B14F-4D97-AF65-F5344CB8AC3E}">
        <p14:creationId xmlns:p14="http://schemas.microsoft.com/office/powerpoint/2010/main" val="18114219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7" name="Rectangle 3"/>
          <p:cNvSpPr>
            <a:spLocks noGrp="1" noChangeArrowheads="1"/>
          </p:cNvSpPr>
          <p:nvPr>
            <p:ph idx="1"/>
          </p:nvPr>
        </p:nvSpPr>
        <p:spPr>
          <a:xfrm>
            <a:off x="330200" y="856034"/>
            <a:ext cx="8483600" cy="2065937"/>
          </a:xfrm>
        </p:spPr>
        <p:txBody>
          <a:bodyPr>
            <a:normAutofit/>
          </a:bodyPr>
          <a:lstStyle/>
          <a:p>
            <a:pPr eaLnBrk="1" hangingPunct="1">
              <a:defRPr/>
            </a:pPr>
            <a:r>
              <a:rPr lang="zh-CN" altLang="en-US" sz="2800" dirty="0" smtClean="0"/>
              <a:t>操作系统使用</a:t>
            </a:r>
            <a:r>
              <a:rPr lang="zh-CN" altLang="en-US" sz="2800" dirty="0" smtClean="0">
                <a:solidFill>
                  <a:srgbClr val="FF0000"/>
                </a:solidFill>
              </a:rPr>
              <a:t>系统调用 </a:t>
            </a:r>
            <a:r>
              <a:rPr lang="en-US" altLang="zh-CN" sz="2800" dirty="0" smtClean="0">
                <a:latin typeface="Times New Roman" panose="02020603050405020304" pitchFamily="18" charset="0"/>
                <a:cs typeface="Times New Roman" panose="02020603050405020304" pitchFamily="18" charset="0"/>
              </a:rPr>
              <a:t>(system call )</a:t>
            </a:r>
            <a:r>
              <a:rPr lang="zh-CN" altLang="en-US" sz="2800" dirty="0" smtClean="0"/>
              <a:t>的机制在应用程序和操作系统之间传递控制权。</a:t>
            </a:r>
          </a:p>
          <a:p>
            <a:pPr eaLnBrk="1" hangingPunct="1">
              <a:defRPr/>
            </a:pPr>
            <a:r>
              <a:rPr lang="zh-CN" altLang="en-US" sz="2800" dirty="0" smtClean="0"/>
              <a:t>每一个系统调用和一般程序设计中的函数调用非常相似，只是系统调用是将控制权传递给了操作系统。 </a:t>
            </a:r>
          </a:p>
        </p:txBody>
      </p:sp>
      <p:sp>
        <p:nvSpPr>
          <p:cNvPr id="2" name="标题 1"/>
          <p:cNvSpPr>
            <a:spLocks noGrp="1"/>
          </p:cNvSpPr>
          <p:nvPr>
            <p:ph type="title"/>
          </p:nvPr>
        </p:nvSpPr>
        <p:spPr/>
        <p:txBody>
          <a:bodyPr/>
          <a:lstStyle/>
          <a:p>
            <a:r>
              <a:rPr lang="en-US" altLang="zh-CN" dirty="0" smtClean="0">
                <a:ea typeface="黑体" pitchFamily="49" charset="-122"/>
              </a:rPr>
              <a:t>2.7 </a:t>
            </a:r>
            <a:r>
              <a:rPr lang="en-US" altLang="zh-CN" dirty="0"/>
              <a:t>Socket</a:t>
            </a:r>
            <a:r>
              <a:rPr lang="zh-CN" altLang="en-US" dirty="0"/>
              <a:t>套接字</a:t>
            </a:r>
          </a:p>
        </p:txBody>
      </p:sp>
      <p:grpSp>
        <p:nvGrpSpPr>
          <p:cNvPr id="121" name="Group 26"/>
          <p:cNvGrpSpPr>
            <a:grpSpLocks/>
          </p:cNvGrpSpPr>
          <p:nvPr/>
        </p:nvGrpSpPr>
        <p:grpSpPr bwMode="auto">
          <a:xfrm>
            <a:off x="6683803" y="3535240"/>
            <a:ext cx="2182812" cy="603738"/>
            <a:chOff x="4004" y="1563"/>
            <a:chExt cx="1375" cy="412"/>
          </a:xfrm>
        </p:grpSpPr>
        <p:sp>
          <p:nvSpPr>
            <p:cNvPr id="122" name="Text Box 19"/>
            <p:cNvSpPr txBox="1">
              <a:spLocks noChangeArrowheads="1"/>
            </p:cNvSpPr>
            <p:nvPr/>
          </p:nvSpPr>
          <p:spPr bwMode="auto">
            <a:xfrm>
              <a:off x="4366" y="1563"/>
              <a:ext cx="1013"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90000"/>
                </a:lnSpc>
              </a:pPr>
              <a:r>
                <a:rPr kumimoji="1" lang="zh-CN" altLang="en-US" sz="1846" b="1">
                  <a:latin typeface="Times New Roman" panose="02020603050405020304" pitchFamily="18" charset="0"/>
                  <a:ea typeface="+mn-ea"/>
                </a:rPr>
                <a:t>用户地址空间</a:t>
              </a:r>
            </a:p>
            <a:p>
              <a:pPr eaLnBrk="1" hangingPunct="1">
                <a:lnSpc>
                  <a:spcPct val="90000"/>
                </a:lnSpc>
              </a:pPr>
              <a:r>
                <a:rPr kumimoji="1" lang="zh-CN" altLang="en-US" sz="1846" b="1">
                  <a:latin typeface="Times New Roman" panose="02020603050405020304" pitchFamily="18" charset="0"/>
                  <a:ea typeface="+mn-ea"/>
                </a:rPr>
                <a:t>中的应用程序</a:t>
              </a:r>
            </a:p>
          </p:txBody>
        </p:sp>
        <p:sp>
          <p:nvSpPr>
            <p:cNvPr id="123" name="Line 20"/>
            <p:cNvSpPr>
              <a:spLocks noChangeShapeType="1"/>
            </p:cNvSpPr>
            <p:nvPr/>
          </p:nvSpPr>
          <p:spPr bwMode="auto">
            <a:xfrm rot="5400000">
              <a:off x="4201" y="1551"/>
              <a:ext cx="0" cy="394"/>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grpSp>
      <p:grpSp>
        <p:nvGrpSpPr>
          <p:cNvPr id="124" name="Group 27"/>
          <p:cNvGrpSpPr>
            <a:grpSpLocks/>
          </p:cNvGrpSpPr>
          <p:nvPr/>
        </p:nvGrpSpPr>
        <p:grpSpPr bwMode="auto">
          <a:xfrm>
            <a:off x="6683803" y="4777894"/>
            <a:ext cx="2182812" cy="376605"/>
            <a:chOff x="4004" y="2411"/>
            <a:chExt cx="1375" cy="257"/>
          </a:xfrm>
        </p:grpSpPr>
        <p:sp>
          <p:nvSpPr>
            <p:cNvPr id="125" name="Line 21"/>
            <p:cNvSpPr>
              <a:spLocks noChangeShapeType="1"/>
            </p:cNvSpPr>
            <p:nvPr/>
          </p:nvSpPr>
          <p:spPr bwMode="auto">
            <a:xfrm rot="5400000">
              <a:off x="4201" y="2348"/>
              <a:ext cx="0" cy="394"/>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126" name="Text Box 23"/>
            <p:cNvSpPr txBox="1">
              <a:spLocks noChangeArrowheads="1"/>
            </p:cNvSpPr>
            <p:nvPr/>
          </p:nvSpPr>
          <p:spPr bwMode="auto">
            <a:xfrm>
              <a:off x="4366" y="2411"/>
              <a:ext cx="1013"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846" b="1">
                  <a:latin typeface="Times New Roman" panose="02020603050405020304" pitchFamily="18" charset="0"/>
                  <a:ea typeface="+mn-ea"/>
                </a:rPr>
                <a:t>系统调用接口</a:t>
              </a:r>
            </a:p>
          </p:txBody>
        </p:sp>
      </p:grpSp>
      <p:grpSp>
        <p:nvGrpSpPr>
          <p:cNvPr id="127" name="Group 28"/>
          <p:cNvGrpSpPr>
            <a:grpSpLocks/>
          </p:cNvGrpSpPr>
          <p:nvPr/>
        </p:nvGrpSpPr>
        <p:grpSpPr bwMode="auto">
          <a:xfrm>
            <a:off x="6683803" y="5413862"/>
            <a:ext cx="2182812" cy="603738"/>
            <a:chOff x="4004" y="2845"/>
            <a:chExt cx="1375" cy="412"/>
          </a:xfrm>
        </p:grpSpPr>
        <p:sp>
          <p:nvSpPr>
            <p:cNvPr id="128" name="Line 22"/>
            <p:cNvSpPr>
              <a:spLocks noChangeShapeType="1"/>
            </p:cNvSpPr>
            <p:nvPr/>
          </p:nvSpPr>
          <p:spPr bwMode="auto">
            <a:xfrm rot="5400000">
              <a:off x="4201" y="2845"/>
              <a:ext cx="0" cy="394"/>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129" name="Text Box 24"/>
            <p:cNvSpPr txBox="1">
              <a:spLocks noChangeArrowheads="1"/>
            </p:cNvSpPr>
            <p:nvPr/>
          </p:nvSpPr>
          <p:spPr bwMode="auto">
            <a:xfrm>
              <a:off x="4366" y="2845"/>
              <a:ext cx="1013"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90000"/>
                </a:lnSpc>
              </a:pPr>
              <a:r>
                <a:rPr kumimoji="1" lang="zh-CN" altLang="en-US" sz="1846" b="1">
                  <a:latin typeface="Times New Roman" panose="02020603050405020304" pitchFamily="18" charset="0"/>
                  <a:ea typeface="+mn-ea"/>
                </a:rPr>
                <a:t>系统地址空间</a:t>
              </a:r>
            </a:p>
            <a:p>
              <a:pPr eaLnBrk="1" hangingPunct="1">
                <a:lnSpc>
                  <a:spcPct val="90000"/>
                </a:lnSpc>
              </a:pPr>
              <a:r>
                <a:rPr kumimoji="1" lang="zh-CN" altLang="en-US" sz="1846" b="1">
                  <a:latin typeface="Times New Roman" panose="02020603050405020304" pitchFamily="18" charset="0"/>
                  <a:ea typeface="+mn-ea"/>
                </a:rPr>
                <a:t>中的协议软件</a:t>
              </a:r>
            </a:p>
          </p:txBody>
        </p:sp>
      </p:grpSp>
      <p:grpSp>
        <p:nvGrpSpPr>
          <p:cNvPr id="789504" name="组合 789503"/>
          <p:cNvGrpSpPr/>
          <p:nvPr/>
        </p:nvGrpSpPr>
        <p:grpSpPr>
          <a:xfrm>
            <a:off x="849741" y="3223114"/>
            <a:ext cx="5810250" cy="3417307"/>
            <a:chOff x="849741" y="3308839"/>
            <a:chExt cx="5810250" cy="3417307"/>
          </a:xfrm>
        </p:grpSpPr>
        <p:sp>
          <p:nvSpPr>
            <p:cNvPr id="105" name="Rectangle 3"/>
            <p:cNvSpPr>
              <a:spLocks noChangeArrowheads="1"/>
            </p:cNvSpPr>
            <p:nvPr/>
          </p:nvSpPr>
          <p:spPr bwMode="auto">
            <a:xfrm>
              <a:off x="849741" y="3308839"/>
              <a:ext cx="5810250" cy="2958612"/>
            </a:xfrm>
            <a:prstGeom prst="rect">
              <a:avLst/>
            </a:prstGeom>
            <a:solidFill>
              <a:srgbClr val="CCECFF"/>
            </a:solidFill>
            <a:ln w="190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106" name="Oval 4"/>
            <p:cNvSpPr>
              <a:spLocks noChangeArrowheads="1"/>
            </p:cNvSpPr>
            <p:nvPr/>
          </p:nvSpPr>
          <p:spPr bwMode="auto">
            <a:xfrm>
              <a:off x="1118029" y="3503737"/>
              <a:ext cx="1430338" cy="681403"/>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eaLnBrk="1" hangingPunct="1"/>
              <a:r>
                <a:rPr kumimoji="1" lang="zh-CN" altLang="en-US" sz="1846" b="1">
                  <a:solidFill>
                    <a:srgbClr val="000099"/>
                  </a:solidFill>
                  <a:latin typeface="Arial" charset="0"/>
                  <a:ea typeface="黑体" pitchFamily="49" charset="-122"/>
                </a:rPr>
                <a:t>应用程序 </a:t>
              </a:r>
              <a:r>
                <a:rPr kumimoji="1" lang="en-US" altLang="zh-CN" sz="1846" b="1">
                  <a:solidFill>
                    <a:srgbClr val="000099"/>
                  </a:solidFill>
                  <a:latin typeface="Arial" charset="0"/>
                  <a:ea typeface="黑体" pitchFamily="49" charset="-122"/>
                </a:rPr>
                <a:t>1</a:t>
              </a:r>
            </a:p>
          </p:txBody>
        </p:sp>
        <p:sp>
          <p:nvSpPr>
            <p:cNvPr id="107" name="Oval 5"/>
            <p:cNvSpPr>
              <a:spLocks noChangeArrowheads="1"/>
            </p:cNvSpPr>
            <p:nvPr/>
          </p:nvSpPr>
          <p:spPr bwMode="auto">
            <a:xfrm>
              <a:off x="2816653" y="3503737"/>
              <a:ext cx="1430338" cy="681403"/>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eaLnBrk="1" hangingPunct="1"/>
              <a:r>
                <a:rPr kumimoji="1" lang="zh-CN" altLang="en-US" sz="1846" b="1">
                  <a:solidFill>
                    <a:srgbClr val="000099"/>
                  </a:solidFill>
                  <a:latin typeface="Arial" charset="0"/>
                  <a:ea typeface="黑体" pitchFamily="49" charset="-122"/>
                </a:rPr>
                <a:t>应用程序 </a:t>
              </a:r>
              <a:r>
                <a:rPr kumimoji="1" lang="en-US" altLang="zh-CN" sz="1846" b="1">
                  <a:solidFill>
                    <a:srgbClr val="000099"/>
                  </a:solidFill>
                  <a:latin typeface="Arial" charset="0"/>
                  <a:ea typeface="黑体" pitchFamily="49" charset="-122"/>
                </a:rPr>
                <a:t>2</a:t>
              </a:r>
            </a:p>
          </p:txBody>
        </p:sp>
        <p:sp>
          <p:nvSpPr>
            <p:cNvPr id="108" name="Oval 6"/>
            <p:cNvSpPr>
              <a:spLocks noChangeArrowheads="1"/>
            </p:cNvSpPr>
            <p:nvPr/>
          </p:nvSpPr>
          <p:spPr bwMode="auto">
            <a:xfrm>
              <a:off x="4961366" y="3503737"/>
              <a:ext cx="1430337" cy="681403"/>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eaLnBrk="1" hangingPunct="1"/>
              <a:r>
                <a:rPr kumimoji="1" lang="zh-CN" altLang="en-US" sz="1846" b="1">
                  <a:solidFill>
                    <a:srgbClr val="000099"/>
                  </a:solidFill>
                  <a:latin typeface="Arial" charset="0"/>
                  <a:ea typeface="黑体" pitchFamily="49" charset="-122"/>
                </a:rPr>
                <a:t>应用程序 </a:t>
              </a:r>
              <a:r>
                <a:rPr kumimoji="1" lang="en-US" altLang="zh-CN" sz="1846" b="1">
                  <a:solidFill>
                    <a:srgbClr val="000099"/>
                  </a:solidFill>
                  <a:latin typeface="Arial" charset="0"/>
                  <a:ea typeface="黑体" pitchFamily="49" charset="-122"/>
                </a:rPr>
                <a:t>n</a:t>
              </a:r>
            </a:p>
          </p:txBody>
        </p:sp>
        <p:sp>
          <p:nvSpPr>
            <p:cNvPr id="109" name="Text Box 7"/>
            <p:cNvSpPr txBox="1">
              <a:spLocks noChangeArrowheads="1"/>
            </p:cNvSpPr>
            <p:nvPr/>
          </p:nvSpPr>
          <p:spPr bwMode="auto">
            <a:xfrm>
              <a:off x="4335891" y="3494944"/>
              <a:ext cx="562975"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954" b="1">
                  <a:solidFill>
                    <a:srgbClr val="000099"/>
                  </a:solidFill>
                  <a:latin typeface="Arial" charset="0"/>
                  <a:ea typeface="黑体" pitchFamily="49" charset="-122"/>
                </a:rPr>
                <a:t>…</a:t>
              </a:r>
            </a:p>
          </p:txBody>
        </p:sp>
        <p:sp>
          <p:nvSpPr>
            <p:cNvPr id="110" name="Line 8"/>
            <p:cNvSpPr>
              <a:spLocks noChangeShapeType="1"/>
            </p:cNvSpPr>
            <p:nvPr/>
          </p:nvSpPr>
          <p:spPr bwMode="auto">
            <a:xfrm>
              <a:off x="849741" y="4866543"/>
              <a:ext cx="5810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111" name="Rectangle 9"/>
            <p:cNvSpPr>
              <a:spLocks noChangeArrowheads="1"/>
            </p:cNvSpPr>
            <p:nvPr/>
          </p:nvSpPr>
          <p:spPr bwMode="auto">
            <a:xfrm>
              <a:off x="871966" y="4884129"/>
              <a:ext cx="5770562" cy="359019"/>
            </a:xfrm>
            <a:prstGeom prst="rect">
              <a:avLst/>
            </a:prstGeom>
            <a:solidFill>
              <a:srgbClr val="FFC000"/>
            </a:solidFill>
            <a:ln w="9525">
              <a:solidFill>
                <a:srgbClr val="333399"/>
              </a:solidFill>
              <a:miter lim="800000"/>
              <a:headEnd/>
              <a:tailEnd/>
            </a:ln>
            <a:effectLst/>
            <a:extLst/>
          </p:spPr>
          <p:txBody>
            <a:bodyPr wrap="none" anchor="ctr"/>
            <a:lstStyle/>
            <a:p>
              <a:pPr eaLnBrk="1" hangingPunct="1"/>
              <a:endParaRPr lang="zh-CN" altLang="en-US" sz="1662" b="1">
                <a:solidFill>
                  <a:srgbClr val="000099"/>
                </a:solidFill>
              </a:endParaRPr>
            </a:p>
          </p:txBody>
        </p:sp>
        <p:sp>
          <p:nvSpPr>
            <p:cNvPr id="112" name="Line 10"/>
            <p:cNvSpPr>
              <a:spLocks noChangeShapeType="1"/>
            </p:cNvSpPr>
            <p:nvPr/>
          </p:nvSpPr>
          <p:spPr bwMode="auto">
            <a:xfrm>
              <a:off x="849741" y="5254869"/>
              <a:ext cx="5810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113" name="Text Box 11"/>
            <p:cNvSpPr txBox="1">
              <a:spLocks noChangeArrowheads="1"/>
            </p:cNvSpPr>
            <p:nvPr/>
          </p:nvSpPr>
          <p:spPr bwMode="auto">
            <a:xfrm>
              <a:off x="2146729" y="4894385"/>
              <a:ext cx="3031599"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846" b="1">
                  <a:solidFill>
                    <a:srgbClr val="000099"/>
                  </a:solidFill>
                  <a:latin typeface="Arial" charset="0"/>
                  <a:ea typeface="黑体" pitchFamily="49" charset="-122"/>
                </a:rPr>
                <a:t>由应用程序调用的系统函数</a:t>
              </a:r>
            </a:p>
          </p:txBody>
        </p:sp>
        <p:sp>
          <p:nvSpPr>
            <p:cNvPr id="114" name="Line 12"/>
            <p:cNvSpPr>
              <a:spLocks noChangeShapeType="1"/>
            </p:cNvSpPr>
            <p:nvPr/>
          </p:nvSpPr>
          <p:spPr bwMode="auto">
            <a:xfrm>
              <a:off x="1832403" y="4185139"/>
              <a:ext cx="0" cy="681404"/>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115" name="Line 13"/>
            <p:cNvSpPr>
              <a:spLocks noChangeShapeType="1"/>
            </p:cNvSpPr>
            <p:nvPr/>
          </p:nvSpPr>
          <p:spPr bwMode="auto">
            <a:xfrm>
              <a:off x="3531028" y="4185139"/>
              <a:ext cx="0" cy="681404"/>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116" name="Line 14"/>
            <p:cNvSpPr>
              <a:spLocks noChangeShapeType="1"/>
            </p:cNvSpPr>
            <p:nvPr/>
          </p:nvSpPr>
          <p:spPr bwMode="auto">
            <a:xfrm>
              <a:off x="5677327" y="4185139"/>
              <a:ext cx="0" cy="681404"/>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latin typeface="Times New Roman" panose="02020603050405020304" pitchFamily="18" charset="0"/>
              </a:endParaRPr>
            </a:p>
          </p:txBody>
        </p:sp>
        <p:sp>
          <p:nvSpPr>
            <p:cNvPr id="117" name="Line 15"/>
            <p:cNvSpPr>
              <a:spLocks noChangeShapeType="1"/>
            </p:cNvSpPr>
            <p:nvPr/>
          </p:nvSpPr>
          <p:spPr bwMode="auto">
            <a:xfrm>
              <a:off x="2191178" y="4185139"/>
              <a:ext cx="1339850" cy="681404"/>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118" name="Line 16"/>
            <p:cNvSpPr>
              <a:spLocks noChangeShapeType="1"/>
            </p:cNvSpPr>
            <p:nvPr/>
          </p:nvSpPr>
          <p:spPr bwMode="auto">
            <a:xfrm flipH="1">
              <a:off x="3642153" y="4152901"/>
              <a:ext cx="1595438" cy="719504"/>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119" name="Line 17"/>
            <p:cNvSpPr>
              <a:spLocks noChangeShapeType="1"/>
            </p:cNvSpPr>
            <p:nvPr/>
          </p:nvSpPr>
          <p:spPr bwMode="auto">
            <a:xfrm flipH="1">
              <a:off x="1873678" y="3985848"/>
              <a:ext cx="3140075" cy="86018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120" name="Line 18"/>
            <p:cNvSpPr>
              <a:spLocks noChangeShapeType="1"/>
            </p:cNvSpPr>
            <p:nvPr/>
          </p:nvSpPr>
          <p:spPr bwMode="auto">
            <a:xfrm>
              <a:off x="3921553" y="4166089"/>
              <a:ext cx="701675" cy="690196"/>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130" name="Text Box 25"/>
            <p:cNvSpPr txBox="1">
              <a:spLocks noChangeArrowheads="1"/>
            </p:cNvSpPr>
            <p:nvPr/>
          </p:nvSpPr>
          <p:spPr bwMode="auto">
            <a:xfrm>
              <a:off x="1570466" y="5591909"/>
              <a:ext cx="416062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846" b="1">
                  <a:solidFill>
                    <a:srgbClr val="000099"/>
                  </a:solidFill>
                  <a:latin typeface="Arial" charset="0"/>
                  <a:ea typeface="黑体" pitchFamily="49" charset="-122"/>
                </a:rPr>
                <a:t>包括 </a:t>
              </a:r>
              <a:r>
                <a:rPr kumimoji="1" lang="en-US" altLang="zh-CN" sz="1846" b="1">
                  <a:solidFill>
                    <a:srgbClr val="000099"/>
                  </a:solidFill>
                  <a:latin typeface="Arial" charset="0"/>
                  <a:ea typeface="黑体" pitchFamily="49" charset="-122"/>
                </a:rPr>
                <a:t>TCP/IP </a:t>
              </a:r>
              <a:r>
                <a:rPr kumimoji="1" lang="zh-CN" altLang="en-US" sz="1846" b="1">
                  <a:solidFill>
                    <a:srgbClr val="000099"/>
                  </a:solidFill>
                  <a:latin typeface="Arial" charset="0"/>
                  <a:ea typeface="黑体" pitchFamily="49" charset="-122"/>
                </a:rPr>
                <a:t>协议软件的操作系统内核</a:t>
              </a:r>
            </a:p>
          </p:txBody>
        </p:sp>
        <p:sp>
          <p:nvSpPr>
            <p:cNvPr id="3" name="文本框 2"/>
            <p:cNvSpPr txBox="1"/>
            <p:nvPr/>
          </p:nvSpPr>
          <p:spPr>
            <a:xfrm>
              <a:off x="2388504" y="6356814"/>
              <a:ext cx="2954655" cy="369332"/>
            </a:xfrm>
            <a:prstGeom prst="rect">
              <a:avLst/>
            </a:prstGeom>
            <a:noFill/>
          </p:spPr>
          <p:txBody>
            <a:bodyPr wrap="none" rtlCol="0">
              <a:spAutoFit/>
            </a:bodyPr>
            <a:lstStyle/>
            <a:p>
              <a:r>
                <a:rPr lang="zh-CN" altLang="en-US" b="1" dirty="0" smtClean="0"/>
                <a:t>多个应用进程使用系统调用</a:t>
              </a:r>
              <a:endParaRPr lang="zh-CN" altLang="en-US" b="1" dirty="0"/>
            </a:p>
          </p:txBody>
        </p:sp>
      </p:grpSp>
    </p:spTree>
    <p:extLst>
      <p:ext uri="{BB962C8B-B14F-4D97-AF65-F5344CB8AC3E}">
        <p14:creationId xmlns:p14="http://schemas.microsoft.com/office/powerpoint/2010/main" val="1040698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89507">
                                            <p:txEl>
                                              <p:pRg st="0" end="0"/>
                                            </p:txEl>
                                          </p:spTgt>
                                        </p:tgtEl>
                                        <p:attrNameLst>
                                          <p:attrName>style.visibility</p:attrName>
                                        </p:attrNameLst>
                                      </p:cBhvr>
                                      <p:to>
                                        <p:strVal val="visible"/>
                                      </p:to>
                                    </p:set>
                                    <p:animEffect transition="in" filter="wipe(up)">
                                      <p:cBhvr>
                                        <p:cTn id="7" dur="500"/>
                                        <p:tgtEl>
                                          <p:spTgt spid="789507">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500"/>
                                  </p:stCondLst>
                                  <p:childTnLst>
                                    <p:set>
                                      <p:cBhvr>
                                        <p:cTn id="10" dur="1" fill="hold">
                                          <p:stCondLst>
                                            <p:cond delay="0"/>
                                          </p:stCondLst>
                                        </p:cTn>
                                        <p:tgtEl>
                                          <p:spTgt spid="789507">
                                            <p:txEl>
                                              <p:pRg st="1" end="1"/>
                                            </p:txEl>
                                          </p:spTgt>
                                        </p:tgtEl>
                                        <p:attrNameLst>
                                          <p:attrName>style.visibility</p:attrName>
                                        </p:attrNameLst>
                                      </p:cBhvr>
                                      <p:to>
                                        <p:strVal val="visible"/>
                                      </p:to>
                                    </p:set>
                                    <p:animEffect transition="in" filter="wipe(up)">
                                      <p:cBhvr>
                                        <p:cTn id="11" dur="500"/>
                                        <p:tgtEl>
                                          <p:spTgt spid="78950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789504"/>
                                        </p:tgtEl>
                                        <p:attrNameLst>
                                          <p:attrName>style.visibility</p:attrName>
                                        </p:attrNameLst>
                                      </p:cBhvr>
                                      <p:to>
                                        <p:strVal val="visible"/>
                                      </p:to>
                                    </p:set>
                                    <p:anim calcmode="lin" valueType="num">
                                      <p:cBhvr>
                                        <p:cTn id="16" dur="500" fill="hold"/>
                                        <p:tgtEl>
                                          <p:spTgt spid="789504"/>
                                        </p:tgtEl>
                                        <p:attrNameLst>
                                          <p:attrName>ppt_w</p:attrName>
                                        </p:attrNameLst>
                                      </p:cBhvr>
                                      <p:tavLst>
                                        <p:tav tm="0">
                                          <p:val>
                                            <p:fltVal val="0"/>
                                          </p:val>
                                        </p:tav>
                                        <p:tav tm="100000">
                                          <p:val>
                                            <p:strVal val="#ppt_w"/>
                                          </p:val>
                                        </p:tav>
                                      </p:tavLst>
                                    </p:anim>
                                    <p:anim calcmode="lin" valueType="num">
                                      <p:cBhvr>
                                        <p:cTn id="17" dur="500" fill="hold"/>
                                        <p:tgtEl>
                                          <p:spTgt spid="789504"/>
                                        </p:tgtEl>
                                        <p:attrNameLst>
                                          <p:attrName>ppt_h</p:attrName>
                                        </p:attrNameLst>
                                      </p:cBhvr>
                                      <p:tavLst>
                                        <p:tav tm="0">
                                          <p:val>
                                            <p:fltVal val="0"/>
                                          </p:val>
                                        </p:tav>
                                        <p:tav tm="100000">
                                          <p:val>
                                            <p:strVal val="#ppt_h"/>
                                          </p:val>
                                        </p:tav>
                                      </p:tavLst>
                                    </p:anim>
                                    <p:animEffect transition="in" filter="fade">
                                      <p:cBhvr>
                                        <p:cTn id="18" dur="500"/>
                                        <p:tgtEl>
                                          <p:spTgt spid="78950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
                                        </p:tgtEl>
                                        <p:attrNameLst>
                                          <p:attrName>style.visibility</p:attrName>
                                        </p:attrNameLst>
                                      </p:cBhvr>
                                      <p:to>
                                        <p:strVal val="visible"/>
                                      </p:to>
                                    </p:set>
                                  </p:childTnLst>
                                </p:cTn>
                              </p:par>
                            </p:childTnLst>
                          </p:cTn>
                        </p:par>
                        <p:par>
                          <p:cTn id="23" fill="hold">
                            <p:stCondLst>
                              <p:cond delay="0"/>
                            </p:stCondLst>
                            <p:childTnLst>
                              <p:par>
                                <p:cTn id="24" presetID="35" presetClass="emph" presetSubtype="0" repeatCount="3000" fill="hold" nodeType="afterEffect">
                                  <p:stCondLst>
                                    <p:cond delay="500"/>
                                  </p:stCondLst>
                                  <p:childTnLst>
                                    <p:anim calcmode="discrete" valueType="str">
                                      <p:cBhvr>
                                        <p:cTn id="25" dur="1000" fill="hold"/>
                                        <p:tgtEl>
                                          <p:spTgt spid="121"/>
                                        </p:tgtEl>
                                        <p:attrNameLst>
                                          <p:attrName>style.visibility</p:attrName>
                                        </p:attrNameLst>
                                      </p:cBhvr>
                                      <p:tavLst>
                                        <p:tav tm="0">
                                          <p:val>
                                            <p:strVal val="hidden"/>
                                          </p:val>
                                        </p:tav>
                                        <p:tav tm="50000">
                                          <p:val>
                                            <p:strVal val="visible"/>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repeatCount="3000" fill="hold" nodeType="clickEffect">
                                  <p:stCondLst>
                                    <p:cond delay="0"/>
                                  </p:stCondLst>
                                  <p:childTnLst>
                                    <p:set>
                                      <p:cBhvr>
                                        <p:cTn id="29" dur="1" fill="hold">
                                          <p:stCondLst>
                                            <p:cond delay="0"/>
                                          </p:stCondLst>
                                        </p:cTn>
                                        <p:tgtEl>
                                          <p:spTgt spid="124"/>
                                        </p:tgtEl>
                                        <p:attrNameLst>
                                          <p:attrName>style.visibility</p:attrName>
                                        </p:attrNameLst>
                                      </p:cBhvr>
                                      <p:to>
                                        <p:strVal val="visible"/>
                                      </p:to>
                                    </p:set>
                                  </p:childTnLst>
                                </p:cTn>
                              </p:par>
                            </p:childTnLst>
                          </p:cTn>
                        </p:par>
                        <p:par>
                          <p:cTn id="30" fill="hold">
                            <p:stCondLst>
                              <p:cond delay="0"/>
                            </p:stCondLst>
                            <p:childTnLst>
                              <p:par>
                                <p:cTn id="31" presetID="35" presetClass="emph" presetSubtype="0" repeatCount="3000" fill="hold" nodeType="afterEffect">
                                  <p:stCondLst>
                                    <p:cond delay="500"/>
                                  </p:stCondLst>
                                  <p:childTnLst>
                                    <p:anim calcmode="discrete" valueType="str">
                                      <p:cBhvr>
                                        <p:cTn id="32" dur="1000" fill="hold"/>
                                        <p:tgtEl>
                                          <p:spTgt spid="124"/>
                                        </p:tgtEl>
                                        <p:attrNameLst>
                                          <p:attrName>style.visibility</p:attrName>
                                        </p:attrNameLst>
                                      </p:cBhvr>
                                      <p:tavLst>
                                        <p:tav tm="0">
                                          <p:val>
                                            <p:strVal val="hidden"/>
                                          </p:val>
                                        </p:tav>
                                        <p:tav tm="50000">
                                          <p:val>
                                            <p:strVal val="visible"/>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childTnLst>
                          </p:cTn>
                        </p:par>
                        <p:par>
                          <p:cTn id="37" fill="hold">
                            <p:stCondLst>
                              <p:cond delay="0"/>
                            </p:stCondLst>
                            <p:childTnLst>
                              <p:par>
                                <p:cTn id="38" presetID="35" presetClass="emph" presetSubtype="0" repeatCount="3000" fill="hold" nodeType="afterEffect">
                                  <p:stCondLst>
                                    <p:cond delay="500"/>
                                  </p:stCondLst>
                                  <p:childTnLst>
                                    <p:anim calcmode="discrete" valueType="str">
                                      <p:cBhvr>
                                        <p:cTn id="39" dur="1000" fill="hold"/>
                                        <p:tgtEl>
                                          <p:spTgt spid="1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normAutofit fontScale="90000"/>
          </a:bodyPr>
          <a:lstStyle/>
          <a:p>
            <a:pPr algn="ctr"/>
            <a:r>
              <a:rPr lang="en-US" altLang="zh-CN" dirty="0">
                <a:ea typeface="黑体" pitchFamily="49" charset="-122"/>
              </a:rPr>
              <a:t>2.7 </a:t>
            </a:r>
            <a:r>
              <a:rPr lang="en-US" altLang="zh-CN" dirty="0"/>
              <a:t>Socket</a:t>
            </a:r>
            <a:r>
              <a:rPr lang="zh-CN" altLang="en-US" dirty="0"/>
              <a:t>套接</a:t>
            </a:r>
            <a:r>
              <a:rPr lang="zh-CN" altLang="en-US" dirty="0" smtClean="0"/>
              <a:t>字：</a:t>
            </a:r>
            <a:r>
              <a:rPr lang="zh-CN" altLang="en-US" dirty="0" smtClean="0">
                <a:ea typeface="+mn-ea"/>
              </a:rPr>
              <a:t>几种应用编程接口</a:t>
            </a:r>
            <a:r>
              <a:rPr lang="en-US" altLang="zh-CN" dirty="0" smtClean="0">
                <a:ea typeface="+mn-ea"/>
              </a:rPr>
              <a:t>API  </a:t>
            </a:r>
          </a:p>
        </p:txBody>
      </p:sp>
      <p:sp>
        <p:nvSpPr>
          <p:cNvPr id="391171" name="Rectangle 3"/>
          <p:cNvSpPr>
            <a:spLocks noGrp="1" noChangeArrowheads="1"/>
          </p:cNvSpPr>
          <p:nvPr>
            <p:ph idx="1"/>
          </p:nvPr>
        </p:nvSpPr>
        <p:spPr>
          <a:xfrm>
            <a:off x="330200" y="885825"/>
            <a:ext cx="8483600" cy="384810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t" anchorCtr="0" compatLnSpc="1">
            <a:prstTxWarp prst="textNoShape">
              <a:avLst/>
            </a:prstTxWarp>
            <a:normAutofit/>
          </a:bodyPr>
          <a:lstStyle/>
          <a:p>
            <a:pPr>
              <a:lnSpc>
                <a:spcPct val="100000"/>
              </a:lnSpc>
              <a:spcAft>
                <a:spcPts val="600"/>
              </a:spcAft>
            </a:pPr>
            <a:r>
              <a:rPr lang="en-US" altLang="zh-CN" sz="2800" dirty="0">
                <a:latin typeface="Times New Roman" panose="02020603050405020304" pitchFamily="18" charset="0"/>
              </a:rPr>
              <a:t>Berkeley UNIX </a:t>
            </a:r>
            <a:r>
              <a:rPr lang="zh-CN" altLang="en-US" sz="2800" dirty="0">
                <a:latin typeface="Times New Roman" panose="02020603050405020304" pitchFamily="18" charset="0"/>
              </a:rPr>
              <a:t>操作系统定义了一种 </a:t>
            </a:r>
            <a:r>
              <a:rPr lang="en-US" altLang="zh-CN" sz="2800" dirty="0">
                <a:latin typeface="Times New Roman" panose="02020603050405020304" pitchFamily="18" charset="0"/>
              </a:rPr>
              <a:t>API</a:t>
            </a:r>
            <a:r>
              <a:rPr lang="zh-CN" altLang="en-US" sz="2800" dirty="0">
                <a:latin typeface="Times New Roman" panose="02020603050405020304" pitchFamily="18" charset="0"/>
              </a:rPr>
              <a:t>，它又称为</a:t>
            </a:r>
            <a:r>
              <a:rPr lang="zh-CN" altLang="en-US" sz="2800" dirty="0">
                <a:solidFill>
                  <a:srgbClr val="FF0000"/>
                </a:solidFill>
                <a:latin typeface="Times New Roman" panose="02020603050405020304" pitchFamily="18" charset="0"/>
              </a:rPr>
              <a:t>套接字</a:t>
            </a:r>
            <a:r>
              <a:rPr lang="zh-CN" altLang="en-US" sz="2800" dirty="0" smtClean="0">
                <a:solidFill>
                  <a:srgbClr val="FF0000"/>
                </a:solidFill>
                <a:latin typeface="Times New Roman" panose="02020603050405020304" pitchFamily="18" charset="0"/>
              </a:rPr>
              <a:t>接口 </a:t>
            </a:r>
            <a:r>
              <a:rPr lang="en-US" altLang="zh-CN" sz="2800" dirty="0" smtClean="0">
                <a:latin typeface="Times New Roman" panose="02020603050405020304" pitchFamily="18" charset="0"/>
              </a:rPr>
              <a:t>(</a:t>
            </a:r>
            <a:r>
              <a:rPr lang="en-US" altLang="zh-CN" sz="2800" dirty="0">
                <a:latin typeface="Times New Roman" panose="02020603050405020304" pitchFamily="18" charset="0"/>
              </a:rPr>
              <a:t>socket interface)</a:t>
            </a:r>
            <a:r>
              <a:rPr lang="zh-CN" altLang="en-US" sz="2800" dirty="0">
                <a:latin typeface="Times New Roman" panose="02020603050405020304" pitchFamily="18" charset="0"/>
              </a:rPr>
              <a:t>。</a:t>
            </a:r>
          </a:p>
          <a:p>
            <a:pPr>
              <a:lnSpc>
                <a:spcPct val="100000"/>
              </a:lnSpc>
              <a:spcAft>
                <a:spcPts val="600"/>
              </a:spcAft>
            </a:pPr>
            <a:r>
              <a:rPr lang="zh-CN" altLang="en-US" sz="2800" dirty="0">
                <a:latin typeface="Times New Roman" panose="02020603050405020304" pitchFamily="18" charset="0"/>
              </a:rPr>
              <a:t>微软公司在其操作系统中采用了套接字接口 </a:t>
            </a:r>
            <a:r>
              <a:rPr lang="zh-CN" altLang="en-US" sz="2800" dirty="0" smtClean="0">
                <a:latin typeface="Times New Roman" panose="02020603050405020304" pitchFamily="18" charset="0"/>
              </a:rPr>
              <a:t> </a:t>
            </a:r>
            <a:r>
              <a:rPr lang="en-US" altLang="zh-CN" sz="2800" dirty="0" smtClean="0">
                <a:latin typeface="Times New Roman" panose="02020603050405020304" pitchFamily="18" charset="0"/>
              </a:rPr>
              <a:t>API</a:t>
            </a:r>
            <a:r>
              <a:rPr lang="zh-CN" altLang="en-US" sz="2800" dirty="0" smtClean="0">
                <a:latin typeface="Times New Roman" panose="02020603050405020304" pitchFamily="18" charset="0"/>
              </a:rPr>
              <a:t>，称之为  </a:t>
            </a:r>
            <a:r>
              <a:rPr lang="en-US" altLang="zh-CN" sz="2800" dirty="0" smtClean="0">
                <a:solidFill>
                  <a:srgbClr val="FF0000"/>
                </a:solidFill>
                <a:latin typeface="Times New Roman" panose="02020603050405020304" pitchFamily="18" charset="0"/>
              </a:rPr>
              <a:t>Windows </a:t>
            </a:r>
            <a:r>
              <a:rPr lang="en-US" altLang="zh-CN" sz="2800" dirty="0">
                <a:solidFill>
                  <a:srgbClr val="FF0000"/>
                </a:solidFill>
                <a:latin typeface="Times New Roman" panose="02020603050405020304" pitchFamily="18" charset="0"/>
              </a:rPr>
              <a:t>Socket</a:t>
            </a:r>
            <a:r>
              <a:rPr lang="zh-CN" altLang="en-US" sz="2800" dirty="0">
                <a:latin typeface="Times New Roman" panose="02020603050405020304" pitchFamily="18" charset="0"/>
              </a:rPr>
              <a:t>。</a:t>
            </a:r>
          </a:p>
          <a:p>
            <a:pPr>
              <a:lnSpc>
                <a:spcPct val="100000"/>
              </a:lnSpc>
            </a:pPr>
            <a:r>
              <a:rPr lang="en-US" altLang="zh-CN" sz="2800" dirty="0">
                <a:latin typeface="Times New Roman" panose="02020603050405020304" pitchFamily="18" charset="0"/>
              </a:rPr>
              <a:t>AT&amp;T </a:t>
            </a:r>
            <a:r>
              <a:rPr lang="zh-CN" altLang="en-US" sz="2800" dirty="0">
                <a:latin typeface="Times New Roman" panose="02020603050405020304" pitchFamily="18" charset="0"/>
              </a:rPr>
              <a:t>为其 </a:t>
            </a:r>
            <a:r>
              <a:rPr lang="en-US" altLang="zh-CN" sz="2800" dirty="0">
                <a:latin typeface="Times New Roman" panose="02020603050405020304" pitchFamily="18" charset="0"/>
              </a:rPr>
              <a:t>UNIX </a:t>
            </a:r>
            <a:r>
              <a:rPr lang="zh-CN" altLang="en-US" sz="2800" dirty="0">
                <a:latin typeface="Times New Roman" panose="02020603050405020304" pitchFamily="18" charset="0"/>
              </a:rPr>
              <a:t>系统 </a:t>
            </a:r>
            <a:r>
              <a:rPr lang="en-US" altLang="zh-CN" sz="2800" dirty="0">
                <a:latin typeface="Times New Roman" panose="02020603050405020304" pitchFamily="18" charset="0"/>
              </a:rPr>
              <a:t>V </a:t>
            </a:r>
            <a:r>
              <a:rPr lang="zh-CN" altLang="en-US" sz="2800" dirty="0">
                <a:latin typeface="Times New Roman" panose="02020603050405020304" pitchFamily="18" charset="0"/>
              </a:rPr>
              <a:t>定义了一种 </a:t>
            </a:r>
            <a:r>
              <a:rPr lang="en-US" altLang="zh-CN" sz="2800" dirty="0">
                <a:latin typeface="Times New Roman" panose="02020603050405020304" pitchFamily="18" charset="0"/>
              </a:rPr>
              <a:t>API</a:t>
            </a:r>
            <a:r>
              <a:rPr lang="zh-CN" altLang="en-US" sz="2800" dirty="0">
                <a:latin typeface="Times New Roman" panose="02020603050405020304" pitchFamily="18" charset="0"/>
              </a:rPr>
              <a:t>，简写为 </a:t>
            </a:r>
            <a:r>
              <a:rPr lang="en-US" altLang="zh-CN" sz="2800" dirty="0">
                <a:latin typeface="Times New Roman" panose="02020603050405020304" pitchFamily="18" charset="0"/>
              </a:rPr>
              <a:t>TLI (Transport Layer Interface)</a:t>
            </a:r>
            <a:r>
              <a:rPr lang="zh-CN" altLang="en-US" sz="2800" dirty="0">
                <a:latin typeface="Times New Roman" panose="02020603050405020304" pitchFamily="18" charset="0"/>
              </a:rPr>
              <a:t>。 </a:t>
            </a:r>
          </a:p>
        </p:txBody>
      </p:sp>
    </p:spTree>
    <p:extLst>
      <p:ext uri="{BB962C8B-B14F-4D97-AF65-F5344CB8AC3E}">
        <p14:creationId xmlns:p14="http://schemas.microsoft.com/office/powerpoint/2010/main" val="184968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91171">
                                            <p:txEl>
                                              <p:pRg st="0" end="0"/>
                                            </p:txEl>
                                          </p:spTgt>
                                        </p:tgtEl>
                                        <p:attrNameLst>
                                          <p:attrName>style.visibility</p:attrName>
                                        </p:attrNameLst>
                                      </p:cBhvr>
                                      <p:to>
                                        <p:strVal val="visible"/>
                                      </p:to>
                                    </p:set>
                                    <p:animEffect transition="in" filter="wipe(up)">
                                      <p:cBhvr>
                                        <p:cTn id="7" dur="500"/>
                                        <p:tgtEl>
                                          <p:spTgt spid="391171">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91171">
                                            <p:txEl>
                                              <p:pRg st="1" end="1"/>
                                            </p:txEl>
                                          </p:spTgt>
                                        </p:tgtEl>
                                        <p:attrNameLst>
                                          <p:attrName>style.visibility</p:attrName>
                                        </p:attrNameLst>
                                      </p:cBhvr>
                                      <p:to>
                                        <p:strVal val="visible"/>
                                      </p:to>
                                    </p:set>
                                    <p:animEffect transition="in" filter="wipe(up)">
                                      <p:cBhvr>
                                        <p:cTn id="11" dur="500"/>
                                        <p:tgtEl>
                                          <p:spTgt spid="391171">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91171">
                                            <p:txEl>
                                              <p:pRg st="2" end="2"/>
                                            </p:txEl>
                                          </p:spTgt>
                                        </p:tgtEl>
                                        <p:attrNameLst>
                                          <p:attrName>style.visibility</p:attrName>
                                        </p:attrNameLst>
                                      </p:cBhvr>
                                      <p:to>
                                        <p:strVal val="visible"/>
                                      </p:to>
                                    </p:set>
                                    <p:animEffect transition="in" filter="wipe(up)">
                                      <p:cBhvr>
                                        <p:cTn id="15" dur="500"/>
                                        <p:tgtEl>
                                          <p:spTgt spid="391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82587" y="2817299"/>
            <a:ext cx="8378825" cy="4031176"/>
            <a:chOff x="382587" y="2817299"/>
            <a:chExt cx="8378825" cy="4031176"/>
          </a:xfrm>
        </p:grpSpPr>
        <p:sp>
          <p:nvSpPr>
            <p:cNvPr id="397314" name="Rectangle 32"/>
            <p:cNvSpPr>
              <a:spLocks noChangeArrowheads="1"/>
            </p:cNvSpPr>
            <p:nvPr/>
          </p:nvSpPr>
          <p:spPr bwMode="auto">
            <a:xfrm>
              <a:off x="382587" y="2874449"/>
              <a:ext cx="8378825" cy="3974026"/>
            </a:xfrm>
            <a:prstGeom prst="rect">
              <a:avLst/>
            </a:prstGeom>
            <a:solidFill>
              <a:srgbClr val="CCECFF"/>
            </a:solidFill>
            <a:ln w="9525">
              <a:solidFill>
                <a:schemeClr val="bg2">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397315" name="Rectangle 4"/>
            <p:cNvSpPr>
              <a:spLocks noChangeArrowheads="1"/>
            </p:cNvSpPr>
            <p:nvPr/>
          </p:nvSpPr>
          <p:spPr bwMode="auto">
            <a:xfrm>
              <a:off x="966537" y="3720864"/>
              <a:ext cx="2642649" cy="2776489"/>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sz="1662" b="1">
                <a:solidFill>
                  <a:srgbClr val="000099"/>
                </a:solidFill>
              </a:endParaRPr>
            </a:p>
          </p:txBody>
        </p:sp>
        <p:sp>
          <p:nvSpPr>
            <p:cNvPr id="397316" name="Text Box 5"/>
            <p:cNvSpPr txBox="1">
              <a:spLocks noChangeArrowheads="1"/>
            </p:cNvSpPr>
            <p:nvPr/>
          </p:nvSpPr>
          <p:spPr bwMode="auto">
            <a:xfrm>
              <a:off x="749362" y="3111177"/>
              <a:ext cx="3031599" cy="66043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846" b="1" dirty="0">
                  <a:latin typeface="+mn-ea"/>
                  <a:ea typeface="+mn-ea"/>
                </a:rPr>
                <a:t>套接字描述符表</a:t>
              </a:r>
            </a:p>
            <a:p>
              <a:pPr algn="ctr" eaLnBrk="1" hangingPunct="1"/>
              <a:r>
                <a:rPr lang="zh-CN" altLang="en-US" sz="1846" b="1" dirty="0">
                  <a:latin typeface="+mn-ea"/>
                  <a:ea typeface="+mn-ea"/>
                </a:rPr>
                <a:t>（每一个进程一个描述符）</a:t>
              </a:r>
            </a:p>
          </p:txBody>
        </p:sp>
        <p:sp>
          <p:nvSpPr>
            <p:cNvPr id="397317" name="Line 6"/>
            <p:cNvSpPr>
              <a:spLocks noChangeShapeType="1"/>
            </p:cNvSpPr>
            <p:nvPr/>
          </p:nvSpPr>
          <p:spPr bwMode="auto">
            <a:xfrm>
              <a:off x="966537" y="4106852"/>
              <a:ext cx="2642649"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97318" name="Line 7"/>
            <p:cNvSpPr>
              <a:spLocks noChangeShapeType="1"/>
            </p:cNvSpPr>
            <p:nvPr/>
          </p:nvSpPr>
          <p:spPr bwMode="auto">
            <a:xfrm>
              <a:off x="966537" y="4492841"/>
              <a:ext cx="2642649"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97319" name="Line 8"/>
            <p:cNvSpPr>
              <a:spLocks noChangeShapeType="1"/>
            </p:cNvSpPr>
            <p:nvPr/>
          </p:nvSpPr>
          <p:spPr bwMode="auto">
            <a:xfrm>
              <a:off x="966537" y="4878830"/>
              <a:ext cx="2642649"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97320" name="Line 9"/>
            <p:cNvSpPr>
              <a:spLocks noChangeShapeType="1"/>
            </p:cNvSpPr>
            <p:nvPr/>
          </p:nvSpPr>
          <p:spPr bwMode="auto">
            <a:xfrm>
              <a:off x="966537" y="5264818"/>
              <a:ext cx="2642649"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97321" name="Line 10"/>
            <p:cNvSpPr>
              <a:spLocks noChangeShapeType="1"/>
            </p:cNvSpPr>
            <p:nvPr/>
          </p:nvSpPr>
          <p:spPr bwMode="auto">
            <a:xfrm>
              <a:off x="966537" y="5650808"/>
              <a:ext cx="2642649"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97322" name="Text Box 11"/>
            <p:cNvSpPr txBox="1">
              <a:spLocks noChangeArrowheads="1"/>
            </p:cNvSpPr>
            <p:nvPr/>
          </p:nvSpPr>
          <p:spPr bwMode="auto">
            <a:xfrm>
              <a:off x="565758" y="3688332"/>
              <a:ext cx="545706" cy="193429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130000"/>
                </a:lnSpc>
              </a:pPr>
              <a:r>
                <a:rPr lang="en-US" altLang="zh-CN" sz="1846" b="1" dirty="0">
                  <a:solidFill>
                    <a:srgbClr val="000099"/>
                  </a:solidFill>
                  <a:latin typeface="Arial" charset="0"/>
                  <a:ea typeface="黑体" pitchFamily="49" charset="-122"/>
                </a:rPr>
                <a:t>0</a:t>
              </a:r>
              <a:r>
                <a:rPr lang="zh-CN" altLang="en-US" sz="1846" b="1" dirty="0">
                  <a:solidFill>
                    <a:srgbClr val="000099"/>
                  </a:solidFill>
                  <a:latin typeface="Arial" charset="0"/>
                  <a:ea typeface="黑体" pitchFamily="49" charset="-122"/>
                </a:rPr>
                <a:t>：</a:t>
              </a:r>
            </a:p>
            <a:p>
              <a:pPr eaLnBrk="1" hangingPunct="1">
                <a:lnSpc>
                  <a:spcPct val="130000"/>
                </a:lnSpc>
              </a:pPr>
              <a:r>
                <a:rPr lang="en-US" altLang="zh-CN" sz="1846" b="1" dirty="0">
                  <a:solidFill>
                    <a:srgbClr val="000099"/>
                  </a:solidFill>
                  <a:latin typeface="Arial" charset="0"/>
                  <a:ea typeface="黑体" pitchFamily="49" charset="-122"/>
                </a:rPr>
                <a:t>1</a:t>
              </a:r>
              <a:r>
                <a:rPr lang="zh-CN" altLang="en-US" sz="1846" b="1" dirty="0">
                  <a:solidFill>
                    <a:srgbClr val="000099"/>
                  </a:solidFill>
                  <a:latin typeface="Arial" charset="0"/>
                  <a:ea typeface="黑体" pitchFamily="49" charset="-122"/>
                </a:rPr>
                <a:t>：</a:t>
              </a:r>
            </a:p>
            <a:p>
              <a:pPr eaLnBrk="1" hangingPunct="1">
                <a:lnSpc>
                  <a:spcPct val="130000"/>
                </a:lnSpc>
              </a:pPr>
              <a:r>
                <a:rPr lang="en-US" altLang="zh-CN" sz="1846" b="1" dirty="0">
                  <a:solidFill>
                    <a:srgbClr val="000099"/>
                  </a:solidFill>
                  <a:latin typeface="Arial" charset="0"/>
                  <a:ea typeface="黑体" pitchFamily="49" charset="-122"/>
                </a:rPr>
                <a:t>2</a:t>
              </a:r>
              <a:r>
                <a:rPr lang="zh-CN" altLang="en-US" sz="1846" b="1" dirty="0">
                  <a:solidFill>
                    <a:srgbClr val="000099"/>
                  </a:solidFill>
                  <a:latin typeface="Arial" charset="0"/>
                  <a:ea typeface="黑体" pitchFamily="49" charset="-122"/>
                </a:rPr>
                <a:t>：</a:t>
              </a:r>
            </a:p>
            <a:p>
              <a:pPr eaLnBrk="1" hangingPunct="1">
                <a:lnSpc>
                  <a:spcPct val="130000"/>
                </a:lnSpc>
              </a:pPr>
              <a:r>
                <a:rPr lang="en-US" altLang="zh-CN" sz="1846" b="1" dirty="0">
                  <a:solidFill>
                    <a:srgbClr val="000099"/>
                  </a:solidFill>
                  <a:latin typeface="Arial" charset="0"/>
                  <a:ea typeface="黑体" pitchFamily="49" charset="-122"/>
                </a:rPr>
                <a:t>3</a:t>
              </a:r>
              <a:r>
                <a:rPr lang="zh-CN" altLang="en-US" sz="1846" b="1" dirty="0">
                  <a:solidFill>
                    <a:srgbClr val="000099"/>
                  </a:solidFill>
                  <a:latin typeface="Arial" charset="0"/>
                  <a:ea typeface="黑体" pitchFamily="49" charset="-122"/>
                </a:rPr>
                <a:t>：</a:t>
              </a:r>
            </a:p>
            <a:p>
              <a:pPr eaLnBrk="1" hangingPunct="1">
                <a:lnSpc>
                  <a:spcPct val="130000"/>
                </a:lnSpc>
              </a:pPr>
              <a:r>
                <a:rPr lang="en-US" altLang="zh-CN" sz="1846" b="1" dirty="0">
                  <a:solidFill>
                    <a:srgbClr val="000099"/>
                  </a:solidFill>
                  <a:latin typeface="Arial" charset="0"/>
                  <a:ea typeface="黑体" pitchFamily="49" charset="-122"/>
                </a:rPr>
                <a:t>4</a:t>
              </a:r>
              <a:r>
                <a:rPr lang="zh-CN" altLang="en-US" sz="1846" b="1" dirty="0">
                  <a:solidFill>
                    <a:srgbClr val="000099"/>
                  </a:solidFill>
                  <a:latin typeface="Arial" charset="0"/>
                  <a:ea typeface="黑体" pitchFamily="49" charset="-122"/>
                </a:rPr>
                <a:t>：</a:t>
              </a:r>
            </a:p>
          </p:txBody>
        </p:sp>
        <p:sp>
          <p:nvSpPr>
            <p:cNvPr id="397323" name="Line 13"/>
            <p:cNvSpPr>
              <a:spLocks noChangeShapeType="1"/>
            </p:cNvSpPr>
            <p:nvPr/>
          </p:nvSpPr>
          <p:spPr bwMode="auto">
            <a:xfrm>
              <a:off x="2251854" y="3921168"/>
              <a:ext cx="1659483" cy="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97324" name="Oval 14"/>
            <p:cNvSpPr>
              <a:spLocks noChangeArrowheads="1"/>
            </p:cNvSpPr>
            <p:nvPr/>
          </p:nvSpPr>
          <p:spPr bwMode="auto">
            <a:xfrm>
              <a:off x="2184536" y="3839293"/>
              <a:ext cx="150293" cy="153518"/>
            </a:xfrm>
            <a:prstGeom prst="ellipse">
              <a:avLst/>
            </a:prstGeom>
            <a:solidFill>
              <a:schemeClr val="folHlink"/>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397325" name="Rectangle 15"/>
            <p:cNvSpPr>
              <a:spLocks noChangeArrowheads="1"/>
            </p:cNvSpPr>
            <p:nvPr/>
          </p:nvSpPr>
          <p:spPr bwMode="auto">
            <a:xfrm>
              <a:off x="5797825" y="3720863"/>
              <a:ext cx="2642649" cy="2776490"/>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sz="1662" b="1">
                <a:solidFill>
                  <a:srgbClr val="000099"/>
                </a:solidFill>
              </a:endParaRPr>
            </a:p>
          </p:txBody>
        </p:sp>
        <p:sp>
          <p:nvSpPr>
            <p:cNvPr id="397326" name="Rectangle 16"/>
            <p:cNvSpPr>
              <a:spLocks noChangeArrowheads="1"/>
            </p:cNvSpPr>
            <p:nvPr/>
          </p:nvSpPr>
          <p:spPr bwMode="auto">
            <a:xfrm>
              <a:off x="5807219" y="4492842"/>
              <a:ext cx="2630124" cy="153518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397327" name="Line 17"/>
            <p:cNvSpPr>
              <a:spLocks noChangeShapeType="1"/>
            </p:cNvSpPr>
            <p:nvPr/>
          </p:nvSpPr>
          <p:spPr bwMode="auto">
            <a:xfrm>
              <a:off x="5797825" y="4106852"/>
              <a:ext cx="2642649"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97328" name="Line 18"/>
            <p:cNvSpPr>
              <a:spLocks noChangeShapeType="1"/>
            </p:cNvSpPr>
            <p:nvPr/>
          </p:nvSpPr>
          <p:spPr bwMode="auto">
            <a:xfrm>
              <a:off x="5797825" y="4492841"/>
              <a:ext cx="2642649"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97329" name="Line 19"/>
            <p:cNvSpPr>
              <a:spLocks noChangeShapeType="1"/>
            </p:cNvSpPr>
            <p:nvPr/>
          </p:nvSpPr>
          <p:spPr bwMode="auto">
            <a:xfrm>
              <a:off x="5797825" y="4878830"/>
              <a:ext cx="2642649"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97330" name="Line 20"/>
            <p:cNvSpPr>
              <a:spLocks noChangeShapeType="1"/>
            </p:cNvSpPr>
            <p:nvPr/>
          </p:nvSpPr>
          <p:spPr bwMode="auto">
            <a:xfrm>
              <a:off x="5797825" y="5264818"/>
              <a:ext cx="2642649"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97331" name="Line 21"/>
            <p:cNvSpPr>
              <a:spLocks noChangeShapeType="1"/>
            </p:cNvSpPr>
            <p:nvPr/>
          </p:nvSpPr>
          <p:spPr bwMode="auto">
            <a:xfrm>
              <a:off x="5797825" y="5650808"/>
              <a:ext cx="2642649"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97332" name="Line 22"/>
            <p:cNvSpPr>
              <a:spLocks noChangeShapeType="1"/>
            </p:cNvSpPr>
            <p:nvPr/>
          </p:nvSpPr>
          <p:spPr bwMode="auto">
            <a:xfrm>
              <a:off x="5797825" y="6035334"/>
              <a:ext cx="2642649"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97333" name="Line 24"/>
            <p:cNvSpPr>
              <a:spLocks noChangeShapeType="1"/>
            </p:cNvSpPr>
            <p:nvPr/>
          </p:nvSpPr>
          <p:spPr bwMode="auto">
            <a:xfrm>
              <a:off x="2251854" y="4308619"/>
              <a:ext cx="1659483" cy="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97334" name="Oval 25"/>
            <p:cNvSpPr>
              <a:spLocks noChangeArrowheads="1"/>
            </p:cNvSpPr>
            <p:nvPr/>
          </p:nvSpPr>
          <p:spPr bwMode="auto">
            <a:xfrm>
              <a:off x="2184536" y="4228205"/>
              <a:ext cx="150293" cy="152056"/>
            </a:xfrm>
            <a:prstGeom prst="ellipse">
              <a:avLst/>
            </a:prstGeom>
            <a:solidFill>
              <a:schemeClr val="folHlink"/>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397335" name="Line 27"/>
            <p:cNvSpPr>
              <a:spLocks noChangeShapeType="1"/>
            </p:cNvSpPr>
            <p:nvPr/>
          </p:nvSpPr>
          <p:spPr bwMode="auto">
            <a:xfrm>
              <a:off x="2251854" y="4698994"/>
              <a:ext cx="1659483" cy="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97336" name="Oval 28"/>
            <p:cNvSpPr>
              <a:spLocks noChangeArrowheads="1"/>
            </p:cNvSpPr>
            <p:nvPr/>
          </p:nvSpPr>
          <p:spPr bwMode="auto">
            <a:xfrm>
              <a:off x="2184536" y="4617119"/>
              <a:ext cx="150293" cy="153518"/>
            </a:xfrm>
            <a:prstGeom prst="ellipse">
              <a:avLst/>
            </a:prstGeom>
            <a:solidFill>
              <a:schemeClr val="folHlink"/>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397337" name="Line 30"/>
            <p:cNvSpPr>
              <a:spLocks noChangeShapeType="1"/>
            </p:cNvSpPr>
            <p:nvPr/>
          </p:nvSpPr>
          <p:spPr bwMode="auto">
            <a:xfrm>
              <a:off x="2251854" y="5087907"/>
              <a:ext cx="1659483" cy="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97338" name="Oval 31"/>
            <p:cNvSpPr>
              <a:spLocks noChangeArrowheads="1"/>
            </p:cNvSpPr>
            <p:nvPr/>
          </p:nvSpPr>
          <p:spPr bwMode="auto">
            <a:xfrm>
              <a:off x="2184536" y="5006032"/>
              <a:ext cx="150293" cy="153518"/>
            </a:xfrm>
            <a:prstGeom prst="ellipse">
              <a:avLst/>
            </a:prstGeom>
            <a:solidFill>
              <a:schemeClr val="folHlink"/>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397339" name="Text Box 33"/>
            <p:cNvSpPr txBox="1">
              <a:spLocks noChangeArrowheads="1"/>
            </p:cNvSpPr>
            <p:nvPr/>
          </p:nvSpPr>
          <p:spPr bwMode="auto">
            <a:xfrm>
              <a:off x="3920840" y="2817299"/>
              <a:ext cx="1518364" cy="490134"/>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2585" b="1" dirty="0">
                  <a:latin typeface="+mn-ea"/>
                  <a:ea typeface="+mn-ea"/>
                </a:rPr>
                <a:t>操作系统</a:t>
              </a:r>
            </a:p>
          </p:txBody>
        </p:sp>
        <p:sp>
          <p:nvSpPr>
            <p:cNvPr id="397340" name="Text Box 34"/>
            <p:cNvSpPr txBox="1">
              <a:spLocks noChangeArrowheads="1"/>
            </p:cNvSpPr>
            <p:nvPr/>
          </p:nvSpPr>
          <p:spPr bwMode="auto">
            <a:xfrm>
              <a:off x="6006607" y="3310019"/>
              <a:ext cx="2082622" cy="37638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846" b="1" dirty="0">
                  <a:latin typeface="+mn-ea"/>
                  <a:ea typeface="+mn-ea"/>
                </a:rPr>
                <a:t>套接字的数据结构</a:t>
              </a:r>
            </a:p>
          </p:txBody>
        </p:sp>
        <p:sp>
          <p:nvSpPr>
            <p:cNvPr id="397341" name="Text Box 35"/>
            <p:cNvSpPr txBox="1">
              <a:spLocks noChangeArrowheads="1"/>
            </p:cNvSpPr>
            <p:nvPr/>
          </p:nvSpPr>
          <p:spPr bwMode="auto">
            <a:xfrm>
              <a:off x="5874646" y="3736947"/>
              <a:ext cx="1887839" cy="347324"/>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62" b="1">
                  <a:solidFill>
                    <a:srgbClr val="000099"/>
                  </a:solidFill>
                  <a:latin typeface="Arial" charset="0"/>
                  <a:ea typeface="黑体" pitchFamily="49" charset="-122"/>
                </a:rPr>
                <a:t>协议族：</a:t>
              </a:r>
              <a:r>
                <a:rPr lang="en-US" altLang="zh-CN" sz="1662" b="1">
                  <a:solidFill>
                    <a:srgbClr val="000099"/>
                  </a:solidFill>
                  <a:latin typeface="Arial" charset="0"/>
                  <a:ea typeface="黑体" pitchFamily="49" charset="-122"/>
                </a:rPr>
                <a:t>PF_INET</a:t>
              </a:r>
            </a:p>
          </p:txBody>
        </p:sp>
        <p:sp>
          <p:nvSpPr>
            <p:cNvPr id="397342" name="Text Box 36"/>
            <p:cNvSpPr txBox="1">
              <a:spLocks noChangeArrowheads="1"/>
            </p:cNvSpPr>
            <p:nvPr/>
          </p:nvSpPr>
          <p:spPr bwMode="auto">
            <a:xfrm>
              <a:off x="5898659" y="4114164"/>
              <a:ext cx="2425324" cy="347324"/>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62" b="1">
                  <a:solidFill>
                    <a:srgbClr val="000099"/>
                  </a:solidFill>
                  <a:latin typeface="Arial" charset="0"/>
                  <a:ea typeface="黑体" pitchFamily="49" charset="-122"/>
                </a:rPr>
                <a:t>服务：</a:t>
              </a:r>
              <a:r>
                <a:rPr lang="en-US" altLang="zh-CN" sz="1662" b="1">
                  <a:solidFill>
                    <a:srgbClr val="000099"/>
                  </a:solidFill>
                  <a:latin typeface="Arial" charset="0"/>
                  <a:ea typeface="黑体" pitchFamily="49" charset="-122"/>
                </a:rPr>
                <a:t>SOCK_STREAM</a:t>
              </a:r>
            </a:p>
          </p:txBody>
        </p:sp>
        <p:sp>
          <p:nvSpPr>
            <p:cNvPr id="397343" name="Text Box 37"/>
            <p:cNvSpPr txBox="1">
              <a:spLocks noChangeArrowheads="1"/>
            </p:cNvSpPr>
            <p:nvPr/>
          </p:nvSpPr>
          <p:spPr bwMode="auto">
            <a:xfrm>
              <a:off x="5911070" y="4491380"/>
              <a:ext cx="1567417" cy="34810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1662" b="1" dirty="0">
                  <a:solidFill>
                    <a:schemeClr val="tx1">
                      <a:lumMod val="65000"/>
                      <a:lumOff val="35000"/>
                    </a:schemeClr>
                  </a:solidFill>
                  <a:latin typeface="Arial" charset="0"/>
                  <a:ea typeface="黑体" pitchFamily="49" charset="-122"/>
                </a:rPr>
                <a:t>本地 </a:t>
              </a:r>
              <a:r>
                <a:rPr lang="en-US" altLang="zh-CN" sz="1662" b="1" dirty="0">
                  <a:solidFill>
                    <a:schemeClr val="tx1">
                      <a:lumMod val="65000"/>
                      <a:lumOff val="35000"/>
                    </a:schemeClr>
                  </a:solidFill>
                  <a:latin typeface="Arial" charset="0"/>
                  <a:ea typeface="黑体" pitchFamily="49" charset="-122"/>
                </a:rPr>
                <a:t>IP </a:t>
              </a:r>
              <a:r>
                <a:rPr lang="zh-CN" altLang="en-US" sz="1662" b="1" dirty="0">
                  <a:solidFill>
                    <a:schemeClr val="tx1">
                      <a:lumMod val="65000"/>
                      <a:lumOff val="35000"/>
                    </a:schemeClr>
                  </a:solidFill>
                  <a:latin typeface="Arial" charset="0"/>
                  <a:ea typeface="黑体" pitchFamily="49" charset="-122"/>
                </a:rPr>
                <a:t>地址：</a:t>
              </a:r>
            </a:p>
          </p:txBody>
        </p:sp>
        <p:sp>
          <p:nvSpPr>
            <p:cNvPr id="397344" name="Text Box 38"/>
            <p:cNvSpPr txBox="1">
              <a:spLocks noChangeArrowheads="1"/>
            </p:cNvSpPr>
            <p:nvPr/>
          </p:nvSpPr>
          <p:spPr bwMode="auto">
            <a:xfrm>
              <a:off x="5911070" y="4868597"/>
              <a:ext cx="1567417" cy="34810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1662" b="1" dirty="0">
                  <a:solidFill>
                    <a:schemeClr val="tx1">
                      <a:lumMod val="65000"/>
                      <a:lumOff val="35000"/>
                    </a:schemeClr>
                  </a:solidFill>
                  <a:latin typeface="Arial" charset="0"/>
                  <a:ea typeface="黑体" pitchFamily="49" charset="-122"/>
                </a:rPr>
                <a:t>远地 </a:t>
              </a:r>
              <a:r>
                <a:rPr lang="en-US" altLang="zh-CN" sz="1662" b="1" dirty="0">
                  <a:solidFill>
                    <a:schemeClr val="tx1">
                      <a:lumMod val="65000"/>
                      <a:lumOff val="35000"/>
                    </a:schemeClr>
                  </a:solidFill>
                  <a:latin typeface="Arial" charset="0"/>
                  <a:ea typeface="黑体" pitchFamily="49" charset="-122"/>
                </a:rPr>
                <a:t>IP </a:t>
              </a:r>
              <a:r>
                <a:rPr lang="zh-CN" altLang="en-US" sz="1662" b="1" dirty="0">
                  <a:solidFill>
                    <a:schemeClr val="tx1">
                      <a:lumMod val="65000"/>
                      <a:lumOff val="35000"/>
                    </a:schemeClr>
                  </a:solidFill>
                  <a:latin typeface="Arial" charset="0"/>
                  <a:ea typeface="黑体" pitchFamily="49" charset="-122"/>
                </a:rPr>
                <a:t>地址：</a:t>
              </a:r>
            </a:p>
          </p:txBody>
        </p:sp>
        <p:sp>
          <p:nvSpPr>
            <p:cNvPr id="397345" name="Text Box 39"/>
            <p:cNvSpPr txBox="1">
              <a:spLocks noChangeArrowheads="1"/>
            </p:cNvSpPr>
            <p:nvPr/>
          </p:nvSpPr>
          <p:spPr bwMode="auto">
            <a:xfrm>
              <a:off x="5911070" y="5244351"/>
              <a:ext cx="1250663" cy="34810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1662" b="1" dirty="0">
                  <a:solidFill>
                    <a:schemeClr val="tx1">
                      <a:lumMod val="65000"/>
                      <a:lumOff val="35000"/>
                    </a:schemeClr>
                  </a:solidFill>
                  <a:latin typeface="Arial" charset="0"/>
                  <a:ea typeface="黑体" pitchFamily="49" charset="-122"/>
                </a:rPr>
                <a:t>本地端口：</a:t>
              </a:r>
            </a:p>
          </p:txBody>
        </p:sp>
        <p:sp>
          <p:nvSpPr>
            <p:cNvPr id="397346" name="Text Box 40"/>
            <p:cNvSpPr txBox="1">
              <a:spLocks noChangeArrowheads="1"/>
            </p:cNvSpPr>
            <p:nvPr/>
          </p:nvSpPr>
          <p:spPr bwMode="auto">
            <a:xfrm>
              <a:off x="5911070" y="5624491"/>
              <a:ext cx="1250663" cy="34810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1662" b="1" dirty="0">
                  <a:solidFill>
                    <a:schemeClr val="tx1">
                      <a:lumMod val="65000"/>
                      <a:lumOff val="35000"/>
                    </a:schemeClr>
                  </a:solidFill>
                  <a:latin typeface="Arial" charset="0"/>
                  <a:ea typeface="黑体" pitchFamily="49" charset="-122"/>
                </a:rPr>
                <a:t>远地端口：</a:t>
              </a:r>
            </a:p>
          </p:txBody>
        </p:sp>
        <p:sp>
          <p:nvSpPr>
            <p:cNvPr id="397347" name="Text Box 41"/>
            <p:cNvSpPr txBox="1">
              <a:spLocks noChangeArrowheads="1"/>
            </p:cNvSpPr>
            <p:nvPr/>
          </p:nvSpPr>
          <p:spPr bwMode="auto">
            <a:xfrm rot="5400000">
              <a:off x="2133311" y="5808574"/>
              <a:ext cx="609688" cy="595344"/>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3323" b="1" dirty="0">
                  <a:solidFill>
                    <a:srgbClr val="000099"/>
                  </a:solidFill>
                  <a:latin typeface="Arial" charset="0"/>
                  <a:ea typeface="黑体" pitchFamily="49" charset="-122"/>
                  <a:sym typeface="Symbol" pitchFamily="18" charset="2"/>
                </a:rPr>
                <a:t></a:t>
              </a:r>
            </a:p>
          </p:txBody>
        </p:sp>
        <p:sp>
          <p:nvSpPr>
            <p:cNvPr id="397348" name="Text Box 42"/>
            <p:cNvSpPr txBox="1">
              <a:spLocks noChangeArrowheads="1"/>
            </p:cNvSpPr>
            <p:nvPr/>
          </p:nvSpPr>
          <p:spPr bwMode="auto">
            <a:xfrm rot="5400000">
              <a:off x="6943447" y="5975977"/>
              <a:ext cx="609688" cy="595344"/>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3323" b="1" dirty="0">
                  <a:solidFill>
                    <a:srgbClr val="000099"/>
                  </a:solidFill>
                  <a:latin typeface="Arial" charset="0"/>
                  <a:ea typeface="黑体" pitchFamily="49" charset="-122"/>
                  <a:sym typeface="Symbol" pitchFamily="18" charset="2"/>
                </a:rPr>
                <a:t></a:t>
              </a:r>
            </a:p>
          </p:txBody>
        </p:sp>
        <p:sp>
          <p:nvSpPr>
            <p:cNvPr id="397349" name="Freeform 43"/>
            <p:cNvSpPr>
              <a:spLocks/>
            </p:cNvSpPr>
            <p:nvPr/>
          </p:nvSpPr>
          <p:spPr bwMode="auto">
            <a:xfrm>
              <a:off x="2251854" y="3919706"/>
              <a:ext cx="3549103" cy="1555652"/>
            </a:xfrm>
            <a:custGeom>
              <a:avLst/>
              <a:gdLst>
                <a:gd name="T0" fmla="*/ 0 w 2133"/>
                <a:gd name="T1" fmla="*/ 2147483646 h 915"/>
                <a:gd name="T2" fmla="*/ 2147483646 w 2133"/>
                <a:gd name="T3" fmla="*/ 2147483646 h 915"/>
                <a:gd name="T4" fmla="*/ 2147483646 w 2133"/>
                <a:gd name="T5" fmla="*/ 2147483646 h 915"/>
                <a:gd name="T6" fmla="*/ 2147483646 w 2133"/>
                <a:gd name="T7" fmla="*/ 2147483646 h 915"/>
                <a:gd name="T8" fmla="*/ 2147483646 w 2133"/>
                <a:gd name="T9" fmla="*/ 2147483646 h 915"/>
                <a:gd name="T10" fmla="*/ 2147483646 w 2133"/>
                <a:gd name="T11" fmla="*/ 2147483646 h 915"/>
                <a:gd name="T12" fmla="*/ 2147483646 w 2133"/>
                <a:gd name="T13" fmla="*/ 2147483646 h 915"/>
                <a:gd name="T14" fmla="*/ 2147483646 w 2133"/>
                <a:gd name="T15" fmla="*/ 2147483646 h 9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3" h="915">
                  <a:moveTo>
                    <a:pt x="0" y="899"/>
                  </a:moveTo>
                  <a:lnTo>
                    <a:pt x="724" y="899"/>
                  </a:lnTo>
                  <a:cubicBezTo>
                    <a:pt x="912" y="899"/>
                    <a:pt x="1019" y="915"/>
                    <a:pt x="1131" y="901"/>
                  </a:cubicBezTo>
                  <a:cubicBezTo>
                    <a:pt x="1243" y="887"/>
                    <a:pt x="1341" y="890"/>
                    <a:pt x="1395" y="817"/>
                  </a:cubicBezTo>
                  <a:cubicBezTo>
                    <a:pt x="1449" y="744"/>
                    <a:pt x="1438" y="568"/>
                    <a:pt x="1455" y="463"/>
                  </a:cubicBezTo>
                  <a:cubicBezTo>
                    <a:pt x="1472" y="358"/>
                    <a:pt x="1468" y="259"/>
                    <a:pt x="1497" y="187"/>
                  </a:cubicBezTo>
                  <a:cubicBezTo>
                    <a:pt x="1526" y="115"/>
                    <a:pt x="1523" y="62"/>
                    <a:pt x="1629" y="31"/>
                  </a:cubicBezTo>
                  <a:cubicBezTo>
                    <a:pt x="1735" y="0"/>
                    <a:pt x="2028" y="7"/>
                    <a:pt x="2133" y="1"/>
                  </a:cubicBezTo>
                </a:path>
              </a:pathLst>
            </a:custGeom>
            <a:noFill/>
            <a:ln w="38100" cmpd="sng">
              <a:solidFill>
                <a:schemeClr val="hlink"/>
              </a:solidFill>
              <a:round/>
              <a:headEnd type="none" w="med" len="med"/>
              <a:tailEnd type="triangle" w="med" len="lg"/>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397350" name="Oval 44"/>
            <p:cNvSpPr>
              <a:spLocks noChangeArrowheads="1"/>
            </p:cNvSpPr>
            <p:nvPr/>
          </p:nvSpPr>
          <p:spPr bwMode="auto">
            <a:xfrm>
              <a:off x="2184536" y="5367164"/>
              <a:ext cx="150293" cy="153519"/>
            </a:xfrm>
            <a:prstGeom prst="ellipse">
              <a:avLst/>
            </a:prstGeom>
            <a:solidFill>
              <a:schemeClr val="folHlink"/>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grpSp>
      <p:sp>
        <p:nvSpPr>
          <p:cNvPr id="385063" name="Rectangle 2"/>
          <p:cNvSpPr>
            <a:spLocks noGrp="1" noChangeArrowheads="1"/>
          </p:cNvSpPr>
          <p:nvPr>
            <p:ph type="title"/>
          </p:nvPr>
        </p:nvSpPr>
        <p:spPr/>
        <p:txBody>
          <a:bodyPr/>
          <a:lstStyle/>
          <a:p>
            <a:pPr>
              <a:defRPr/>
            </a:pPr>
            <a:r>
              <a:rPr lang="en-US" altLang="en-GB" dirty="0" smtClean="0">
                <a:latin typeface="Times New Roman" panose="02020603050405020304" pitchFamily="18" charset="0"/>
                <a:ea typeface="+mn-ea"/>
              </a:rPr>
              <a:t>2.7 </a:t>
            </a:r>
            <a:r>
              <a:rPr altLang="en-GB" dirty="0" err="1" smtClean="0">
                <a:latin typeface="Times New Roman" panose="02020603050405020304" pitchFamily="18" charset="0"/>
                <a:ea typeface="+mn-ea"/>
              </a:rPr>
              <a:t>创建</a:t>
            </a:r>
            <a:r>
              <a:rPr lang="en-GB" altLang="zh-CN" dirty="0">
                <a:latin typeface="Times New Roman" panose="02020603050405020304" pitchFamily="18" charset="0"/>
                <a:ea typeface="+mn-ea"/>
              </a:rPr>
              <a:t>socket</a:t>
            </a:r>
            <a:r>
              <a:rPr altLang="en-GB" dirty="0" err="1" smtClean="0">
                <a:latin typeface="Times New Roman" panose="02020603050405020304" pitchFamily="18" charset="0"/>
                <a:ea typeface="+mn-ea"/>
              </a:rPr>
              <a:t>套接字</a:t>
            </a:r>
            <a:r>
              <a:rPr altLang="en-GB" dirty="0" smtClean="0">
                <a:latin typeface="Times New Roman" panose="02020603050405020304" pitchFamily="18" charset="0"/>
                <a:ea typeface="+mn-ea"/>
              </a:rPr>
              <a:t> </a:t>
            </a:r>
            <a:endParaRPr dirty="0">
              <a:latin typeface="Times New Roman" panose="02020603050405020304" pitchFamily="18" charset="0"/>
              <a:ea typeface="+mn-ea"/>
            </a:endParaRPr>
          </a:p>
        </p:txBody>
      </p:sp>
      <p:sp>
        <p:nvSpPr>
          <p:cNvPr id="41" name="Rectangle 3"/>
          <p:cNvSpPr txBox="1">
            <a:spLocks noChangeArrowheads="1"/>
          </p:cNvSpPr>
          <p:nvPr/>
        </p:nvSpPr>
        <p:spPr>
          <a:xfrm>
            <a:off x="330200" y="885825"/>
            <a:ext cx="8483600" cy="1924163"/>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t" anchorCtr="0" compatLnSpc="1">
            <a:prstTxWarp prst="textNoShape">
              <a:avLst/>
            </a:prstTxWarp>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800100" indent="-45720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28600" indent="-228600">
              <a:buAutoNum type="arabicPeriod"/>
            </a:pPr>
            <a:r>
              <a:rPr lang="zh-CN" altLang="en-US" sz="2400" dirty="0">
                <a:latin typeface="Times New Roman" panose="02020603050405020304" pitchFamily="18" charset="0"/>
              </a:rPr>
              <a:t>应用进程需要使用网络进行通信时发出系统</a:t>
            </a:r>
            <a:r>
              <a:rPr lang="zh-CN" altLang="en-US" sz="2400" dirty="0" smtClean="0">
                <a:latin typeface="Times New Roman" panose="02020603050405020304" pitchFamily="18" charset="0"/>
              </a:rPr>
              <a:t>调用。</a:t>
            </a:r>
            <a:endParaRPr lang="en-US" altLang="zh-CN" sz="2400" dirty="0">
              <a:latin typeface="Times New Roman" panose="02020603050405020304" pitchFamily="18" charset="0"/>
            </a:endParaRPr>
          </a:p>
          <a:p>
            <a:pPr marL="228600" indent="-228600">
              <a:buAutoNum type="arabicPeriod"/>
            </a:pPr>
            <a:r>
              <a:rPr lang="zh-CN" altLang="en-US" sz="2400" dirty="0">
                <a:latin typeface="Times New Roman" panose="02020603050405020304" pitchFamily="18" charset="0"/>
              </a:rPr>
              <a:t>操作系统</a:t>
            </a:r>
            <a:r>
              <a:rPr lang="zh-CN" altLang="en-GB" sz="2400" dirty="0">
                <a:latin typeface="Times New Roman" panose="02020603050405020304" pitchFamily="18" charset="0"/>
              </a:rPr>
              <a:t>分配</a:t>
            </a:r>
            <a:r>
              <a:rPr lang="zh-CN" altLang="en-US" sz="2400" dirty="0">
                <a:latin typeface="Times New Roman" panose="02020603050405020304" pitchFamily="18" charset="0"/>
              </a:rPr>
              <a:t>系统资源</a:t>
            </a:r>
            <a:r>
              <a:rPr lang="zh-CN" altLang="en-GB" sz="2400" dirty="0">
                <a:latin typeface="Times New Roman" panose="02020603050405020304" pitchFamily="18" charset="0"/>
              </a:rPr>
              <a:t>给该应用进程</a:t>
            </a:r>
            <a:r>
              <a:rPr lang="zh-CN" altLang="en-US" sz="2400" dirty="0">
                <a:latin typeface="Times New Roman" panose="02020603050405020304" pitchFamily="18" charset="0"/>
              </a:rPr>
              <a:t>，用</a:t>
            </a:r>
            <a:r>
              <a:rPr lang="zh-CN" altLang="en-GB" sz="2400" dirty="0">
                <a:solidFill>
                  <a:srgbClr val="FF0000"/>
                </a:solidFill>
                <a:latin typeface="Times New Roman" panose="02020603050405020304" pitchFamily="18" charset="0"/>
              </a:rPr>
              <a:t>套接字描述符</a:t>
            </a:r>
            <a:r>
              <a:rPr lang="zh-CN" altLang="en-US" sz="2400" dirty="0">
                <a:latin typeface="Times New Roman" panose="02020603050405020304" pitchFamily="18" charset="0"/>
              </a:rPr>
              <a:t>来表示这些资源的和。</a:t>
            </a:r>
            <a:endParaRPr lang="en-US" altLang="zh-CN" sz="2400" dirty="0">
              <a:latin typeface="Times New Roman" panose="02020603050405020304" pitchFamily="18" charset="0"/>
            </a:endParaRPr>
          </a:p>
          <a:p>
            <a:pPr marL="228600" lvl="0" indent="-228600" defTabSz="914400">
              <a:lnSpc>
                <a:spcPct val="100000"/>
              </a:lnSpc>
              <a:spcBef>
                <a:spcPts val="0"/>
              </a:spcBef>
              <a:buFontTx/>
              <a:buAutoNum type="arabicPeriod"/>
              <a:defRPr/>
            </a:pPr>
            <a:r>
              <a:rPr lang="zh-CN" altLang="en-GB" sz="2400" dirty="0">
                <a:latin typeface="Times New Roman" panose="02020603050405020304" pitchFamily="18" charset="0"/>
              </a:rPr>
              <a:t>通信完毕后，应用进程通过一个关闭套接字的系统调用通知操作系统回收与该“号码”相关的所有资源。</a:t>
            </a:r>
            <a:endParaRPr lang="zh-CN" altLang="en-US" sz="2400" dirty="0">
              <a:latin typeface="Times New Roman" panose="02020603050405020304" pitchFamily="18" charset="0"/>
            </a:endParaRPr>
          </a:p>
        </p:txBody>
      </p:sp>
    </p:spTree>
    <p:extLst>
      <p:ext uri="{BB962C8B-B14F-4D97-AF65-F5344CB8AC3E}">
        <p14:creationId xmlns:p14="http://schemas.microsoft.com/office/powerpoint/2010/main" val="234279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wipe(up)">
                                      <p:cBhvr>
                                        <p:cTn id="7" dur="500"/>
                                        <p:tgtEl>
                                          <p:spTgt spid="41">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41">
                                            <p:txEl>
                                              <p:pRg st="1" end="1"/>
                                            </p:txEl>
                                          </p:spTgt>
                                        </p:tgtEl>
                                        <p:attrNameLst>
                                          <p:attrName>style.visibility</p:attrName>
                                        </p:attrNameLst>
                                      </p:cBhvr>
                                      <p:to>
                                        <p:strVal val="visible"/>
                                      </p:to>
                                    </p:set>
                                    <p:animEffect transition="in" filter="wipe(up)">
                                      <p:cBhvr>
                                        <p:cTn id="11" dur="500"/>
                                        <p:tgtEl>
                                          <p:spTgt spid="41">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41">
                                            <p:txEl>
                                              <p:pRg st="2" end="2"/>
                                            </p:txEl>
                                          </p:spTgt>
                                        </p:tgtEl>
                                        <p:attrNameLst>
                                          <p:attrName>style.visibility</p:attrName>
                                        </p:attrNameLst>
                                      </p:cBhvr>
                                      <p:to>
                                        <p:strVal val="visible"/>
                                      </p:to>
                                    </p:set>
                                    <p:animEffect transition="in" filter="wipe(up)">
                                      <p:cBhvr>
                                        <p:cTn id="15" dur="500"/>
                                        <p:tgtEl>
                                          <p:spTgt spid="4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rPr>
              <a:t>2.7 TCP</a:t>
            </a:r>
            <a:r>
              <a:rPr lang="zh-CN" altLang="en-US" dirty="0" smtClean="0">
                <a:latin typeface="Times New Roman" panose="02020603050405020304" pitchFamily="18" charset="0"/>
              </a:rPr>
              <a:t>套接字</a:t>
            </a:r>
            <a:endParaRPr lang="zh-CN" altLang="en-US" dirty="0">
              <a:latin typeface="Times New Roman" panose="02020603050405020304" pitchFamily="18" charset="0"/>
            </a:endParaRPr>
          </a:p>
        </p:txBody>
      </p:sp>
      <p:sp>
        <p:nvSpPr>
          <p:cNvPr id="3" name="Rectangle 3"/>
          <p:cNvSpPr txBox="1">
            <a:spLocks noChangeArrowheads="1"/>
          </p:cNvSpPr>
          <p:nvPr/>
        </p:nvSpPr>
        <p:spPr>
          <a:xfrm>
            <a:off x="330200" y="885825"/>
            <a:ext cx="8566150" cy="369570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t" anchorCtr="0" compatLnSpc="1">
            <a:prstTxWarp prst="textNoShape">
              <a:avLst/>
            </a:prstTxWarp>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800100" indent="-45720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buClr>
                <a:schemeClr val="bg2"/>
              </a:buClr>
              <a:buNone/>
            </a:pPr>
            <a:r>
              <a:rPr lang="zh-CN" altLang="en-US" b="1" dirty="0">
                <a:solidFill>
                  <a:srgbClr val="FF0000"/>
                </a:solidFill>
                <a:latin typeface="Times New Roman" panose="02020603050405020304" pitchFamily="18" charset="0"/>
              </a:rPr>
              <a:t>先</a:t>
            </a:r>
            <a:r>
              <a:rPr lang="zh-CN" altLang="en-US" b="1" dirty="0">
                <a:latin typeface="Times New Roman" panose="02020603050405020304" pitchFamily="18" charset="0"/>
              </a:rPr>
              <a:t>建立</a:t>
            </a:r>
            <a:r>
              <a:rPr lang="en-US" altLang="zh-CN" b="1" dirty="0">
                <a:latin typeface="Times New Roman" panose="02020603050405020304" pitchFamily="18" charset="0"/>
              </a:rPr>
              <a:t>TCP</a:t>
            </a:r>
            <a:r>
              <a:rPr lang="zh-CN" altLang="en-US" b="1" dirty="0">
                <a:latin typeface="Times New Roman" panose="02020603050405020304" pitchFamily="18" charset="0"/>
              </a:rPr>
              <a:t>连接，</a:t>
            </a:r>
            <a:r>
              <a:rPr lang="zh-CN" altLang="en-US" b="1" dirty="0">
                <a:solidFill>
                  <a:srgbClr val="FF0000"/>
                </a:solidFill>
                <a:latin typeface="Times New Roman" panose="02020603050405020304" pitchFamily="18" charset="0"/>
              </a:rPr>
              <a:t>再</a:t>
            </a:r>
            <a:r>
              <a:rPr lang="zh-CN" altLang="en-US" b="1" dirty="0">
                <a:latin typeface="Times New Roman" panose="02020603050405020304" pitchFamily="18" charset="0"/>
              </a:rPr>
              <a:t>进行数据传输。</a:t>
            </a:r>
            <a:endParaRPr lang="zh-CN" altLang="en-US" b="1" dirty="0">
              <a:latin typeface="Times New Roman" panose="02020603050405020304" pitchFamily="18" charset="0"/>
              <a:sym typeface="Wingdings" panose="05000000000000000000" pitchFamily="2" charset="2"/>
            </a:endParaRPr>
          </a:p>
          <a:p>
            <a:pPr>
              <a:lnSpc>
                <a:spcPct val="120000"/>
              </a:lnSpc>
            </a:pPr>
            <a:r>
              <a:rPr lang="zh-CN" altLang="en-US" sz="2800" dirty="0">
                <a:latin typeface="Times New Roman" panose="02020603050405020304" pitchFamily="18" charset="0"/>
              </a:rPr>
              <a:t>客户机程序是连接的发起方；</a:t>
            </a:r>
            <a:endParaRPr lang="zh-CN" altLang="en-US" sz="2800" dirty="0">
              <a:latin typeface="Times New Roman" panose="02020603050405020304" pitchFamily="18" charset="0"/>
              <a:sym typeface="Wingdings" panose="05000000000000000000" pitchFamily="2" charset="2"/>
            </a:endParaRPr>
          </a:p>
          <a:p>
            <a:pPr>
              <a:lnSpc>
                <a:spcPct val="120000"/>
              </a:lnSpc>
            </a:pPr>
            <a:r>
              <a:rPr lang="zh-CN" altLang="en-US" sz="2800" dirty="0">
                <a:latin typeface="Times New Roman" panose="02020603050405020304" pitchFamily="18" charset="0"/>
              </a:rPr>
              <a:t>服务器必须先准备好，对客户机程序发起的连接做出响应：</a:t>
            </a:r>
          </a:p>
          <a:p>
            <a:pPr lvl="1">
              <a:lnSpc>
                <a:spcPct val="120000"/>
              </a:lnSpc>
            </a:pPr>
            <a:r>
              <a:rPr lang="zh-CN" altLang="en-US" sz="2400" dirty="0" smtClean="0">
                <a:latin typeface="Times New Roman" panose="02020603050405020304" pitchFamily="18" charset="0"/>
              </a:rPr>
              <a:t>服务器</a:t>
            </a:r>
            <a:r>
              <a:rPr lang="zh-CN" altLang="en-US" sz="2400" dirty="0">
                <a:latin typeface="Times New Roman" panose="02020603050405020304" pitchFamily="18" charset="0"/>
              </a:rPr>
              <a:t>程序事先已经在系统中运行；</a:t>
            </a:r>
          </a:p>
          <a:p>
            <a:pPr lvl="1">
              <a:lnSpc>
                <a:spcPct val="120000"/>
              </a:lnSpc>
            </a:pPr>
            <a:r>
              <a:rPr lang="zh-CN" altLang="en-US" sz="2400" dirty="0" smtClean="0">
                <a:latin typeface="Times New Roman" panose="02020603050405020304" pitchFamily="18" charset="0"/>
              </a:rPr>
              <a:t>服务器</a:t>
            </a:r>
            <a:r>
              <a:rPr lang="zh-CN" altLang="en-US" sz="2400" dirty="0">
                <a:latin typeface="Times New Roman" panose="02020603050405020304" pitchFamily="18" charset="0"/>
              </a:rPr>
              <a:t>程序的</a:t>
            </a:r>
            <a:r>
              <a:rPr lang="zh-CN" altLang="en-US" sz="2400" dirty="0">
                <a:solidFill>
                  <a:srgbClr val="FF0000"/>
                </a:solidFill>
                <a:latin typeface="Times New Roman" panose="02020603050405020304" pitchFamily="18" charset="0"/>
              </a:rPr>
              <a:t>一个套接字（欢迎套接字）</a:t>
            </a:r>
            <a:r>
              <a:rPr lang="zh-CN" altLang="en-US" sz="2400" dirty="0">
                <a:latin typeface="Times New Roman" panose="02020603050405020304" pitchFamily="18" charset="0"/>
              </a:rPr>
              <a:t>已经</a:t>
            </a:r>
            <a:r>
              <a:rPr lang="zh-CN" altLang="en-US" sz="2400" dirty="0" smtClean="0">
                <a:latin typeface="Times New Roman" panose="02020603050405020304" pitchFamily="18" charset="0"/>
              </a:rPr>
              <a:t>打开</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p:txBody>
      </p:sp>
    </p:spTree>
    <p:extLst>
      <p:ext uri="{BB962C8B-B14F-4D97-AF65-F5344CB8AC3E}">
        <p14:creationId xmlns:p14="http://schemas.microsoft.com/office/powerpoint/2010/main" val="297268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3"/>
          <p:cNvSpPr>
            <a:spLocks noGrp="1" noChangeArrowheads="1"/>
          </p:cNvSpPr>
          <p:nvPr>
            <p:ph idx="1"/>
          </p:nvPr>
        </p:nvSpPr>
        <p:spPr>
          <a:xfrm>
            <a:off x="330200" y="825910"/>
            <a:ext cx="8483600" cy="6032089"/>
          </a:xfrm>
        </p:spPr>
        <p:txBody>
          <a:bodyPr>
            <a:normAutofit lnSpcReduction="10000"/>
          </a:bodyPr>
          <a:lstStyle/>
          <a:p>
            <a:pPr marL="514350" indent="-514350">
              <a:buAutoNum type="arabicPeriod"/>
            </a:pPr>
            <a:r>
              <a:rPr lang="zh-CN" altLang="en-US" dirty="0" smtClean="0">
                <a:solidFill>
                  <a:srgbClr val="FF0000"/>
                </a:solidFill>
                <a:latin typeface="Times New Roman" panose="02020603050405020304" pitchFamily="18" charset="0"/>
                <a:cs typeface="+mj-cs"/>
              </a:rPr>
              <a:t>连接建立阶段</a:t>
            </a:r>
            <a:endParaRPr lang="en-US" altLang="zh-CN" dirty="0">
              <a:solidFill>
                <a:srgbClr val="FF0000"/>
              </a:solidFill>
              <a:latin typeface="Times New Roman" panose="02020603050405020304" pitchFamily="18" charset="0"/>
              <a:cs typeface="+mj-cs"/>
            </a:endParaRPr>
          </a:p>
          <a:p>
            <a:pPr>
              <a:lnSpc>
                <a:spcPct val="110000"/>
              </a:lnSpc>
            </a:pPr>
            <a:r>
              <a:rPr lang="zh-CN" altLang="en-US" sz="2400" dirty="0" smtClean="0">
                <a:latin typeface="Times New Roman" panose="02020603050405020304" pitchFamily="18" charset="0"/>
              </a:rPr>
              <a:t>服务器调用 </a:t>
            </a:r>
            <a:r>
              <a:rPr lang="en-US" altLang="zh-CN" sz="2400" dirty="0">
                <a:latin typeface="Times New Roman" panose="02020603050405020304" pitchFamily="18" charset="0"/>
              </a:rPr>
              <a:t>bind </a:t>
            </a:r>
            <a:r>
              <a:rPr lang="zh-CN" altLang="en-US" sz="2400" dirty="0" smtClean="0">
                <a:latin typeface="Times New Roman" panose="02020603050405020304" pitchFamily="18" charset="0"/>
              </a:rPr>
              <a:t>（绑定）把</a:t>
            </a:r>
            <a:r>
              <a:rPr lang="zh-CN" altLang="en-US" sz="2400" dirty="0">
                <a:latin typeface="Times New Roman" panose="02020603050405020304" pitchFamily="18" charset="0"/>
              </a:rPr>
              <a:t>熟知端口号和本地</a:t>
            </a:r>
            <a:r>
              <a:rPr lang="en-US" altLang="zh-CN" sz="2400" dirty="0">
                <a:latin typeface="Times New Roman" panose="02020603050405020304" pitchFamily="18" charset="0"/>
              </a:rPr>
              <a:t>IP</a:t>
            </a:r>
            <a:r>
              <a:rPr lang="zh-CN" altLang="en-US" sz="2400" dirty="0" smtClean="0">
                <a:latin typeface="Times New Roman" panose="02020603050405020304" pitchFamily="18" charset="0"/>
              </a:rPr>
              <a:t>地址绑定到</a:t>
            </a:r>
            <a:r>
              <a:rPr lang="zh-CN" altLang="en-US" sz="2400" dirty="0">
                <a:latin typeface="Times New Roman" panose="02020603050405020304" pitchFamily="18" charset="0"/>
              </a:rPr>
              <a:t>已创建的套接字中</a:t>
            </a:r>
            <a:r>
              <a:rPr lang="zh-CN" altLang="en-US" sz="2400" dirty="0" smtClean="0">
                <a:latin typeface="Times New Roman" panose="02020603050405020304" pitchFamily="18" charset="0"/>
              </a:rPr>
              <a:t>。</a:t>
            </a:r>
            <a:endParaRPr lang="en-US" altLang="zh-CN" sz="2400" dirty="0" smtClean="0">
              <a:latin typeface="Times New Roman" panose="02020603050405020304" pitchFamily="18" charset="0"/>
            </a:endParaRPr>
          </a:p>
          <a:p>
            <a:pPr>
              <a:lnSpc>
                <a:spcPct val="110000"/>
              </a:lnSpc>
            </a:pPr>
            <a:r>
              <a:rPr lang="zh-CN" altLang="en-US" sz="2400" dirty="0" smtClean="0">
                <a:latin typeface="Times New Roman" panose="02020603050405020304" pitchFamily="18" charset="0"/>
              </a:rPr>
              <a:t>服务器调用 </a:t>
            </a:r>
            <a:r>
              <a:rPr lang="en-US" altLang="zh-CN" sz="2400" dirty="0">
                <a:latin typeface="Times New Roman" panose="02020603050405020304" pitchFamily="18" charset="0"/>
              </a:rPr>
              <a:t>listen</a:t>
            </a:r>
            <a:r>
              <a:rPr lang="zh-CN" altLang="en-US" sz="2400" dirty="0">
                <a:latin typeface="Times New Roman" panose="02020603050405020304" pitchFamily="18" charset="0"/>
              </a:rPr>
              <a:t>（收听）把套接字设置为被动方式</a:t>
            </a:r>
            <a:r>
              <a:rPr lang="zh-CN" altLang="en-US" sz="2400" dirty="0" smtClean="0">
                <a:latin typeface="Times New Roman" panose="02020603050405020304" pitchFamily="18" charset="0"/>
              </a:rPr>
              <a:t>，</a:t>
            </a:r>
            <a:r>
              <a:rPr lang="zh-CN" altLang="en-US" sz="2400" dirty="0">
                <a:latin typeface="Times New Roman" panose="02020603050405020304" pitchFamily="18" charset="0"/>
              </a:rPr>
              <a:t>等待</a:t>
            </a:r>
            <a:r>
              <a:rPr lang="zh-CN" altLang="en-US" sz="2400" dirty="0" smtClean="0">
                <a:latin typeface="Times New Roman" panose="02020603050405020304" pitchFamily="18" charset="0"/>
              </a:rPr>
              <a:t>接受</a:t>
            </a:r>
            <a:r>
              <a:rPr lang="zh-CN" altLang="en-US" sz="2400" dirty="0">
                <a:latin typeface="Times New Roman" panose="02020603050405020304" pitchFamily="18" charset="0"/>
              </a:rPr>
              <a:t>客户的服务请求。</a:t>
            </a:r>
            <a:r>
              <a:rPr lang="en-US" altLang="zh-CN" sz="2400" dirty="0">
                <a:latin typeface="Times New Roman" panose="02020603050405020304" pitchFamily="18" charset="0"/>
              </a:rPr>
              <a:t>UDP </a:t>
            </a:r>
            <a:r>
              <a:rPr lang="zh-CN" altLang="en-US" sz="2400" dirty="0" smtClean="0">
                <a:latin typeface="Times New Roman" panose="02020603050405020304" pitchFamily="18" charset="0"/>
              </a:rPr>
              <a:t>服务器只</a:t>
            </a:r>
            <a:r>
              <a:rPr lang="zh-CN" altLang="en-US" sz="2400" dirty="0">
                <a:latin typeface="Times New Roman" panose="02020603050405020304" pitchFamily="18" charset="0"/>
              </a:rPr>
              <a:t>提供无连接服务</a:t>
            </a:r>
            <a:r>
              <a:rPr lang="zh-CN" altLang="en-US" sz="2400" dirty="0" smtClean="0">
                <a:latin typeface="Times New Roman" panose="02020603050405020304" pitchFamily="18" charset="0"/>
              </a:rPr>
              <a:t>，所以不</a:t>
            </a:r>
            <a:r>
              <a:rPr lang="zh-CN" altLang="en-US" sz="2400" dirty="0">
                <a:latin typeface="Times New Roman" panose="02020603050405020304" pitchFamily="18" charset="0"/>
              </a:rPr>
              <a:t>使用 </a:t>
            </a:r>
            <a:r>
              <a:rPr lang="en-US" altLang="zh-CN" sz="2400" dirty="0">
                <a:latin typeface="Times New Roman" panose="02020603050405020304" pitchFamily="18" charset="0"/>
              </a:rPr>
              <a:t>listen </a:t>
            </a:r>
            <a:r>
              <a:rPr lang="zh-CN" altLang="en-US" sz="2400" dirty="0">
                <a:latin typeface="Times New Roman" panose="02020603050405020304" pitchFamily="18" charset="0"/>
              </a:rPr>
              <a:t>系统调用</a:t>
            </a:r>
            <a:r>
              <a:rPr lang="zh-CN" altLang="en-US" sz="2400" dirty="0" smtClean="0">
                <a:latin typeface="Times New Roman" panose="02020603050405020304" pitchFamily="18" charset="0"/>
              </a:rPr>
              <a:t>。</a:t>
            </a:r>
            <a:endParaRPr lang="en-US" altLang="zh-CN" sz="2400" dirty="0" smtClean="0">
              <a:latin typeface="Times New Roman" panose="02020603050405020304" pitchFamily="18" charset="0"/>
            </a:endParaRPr>
          </a:p>
          <a:p>
            <a:pPr>
              <a:lnSpc>
                <a:spcPct val="110000"/>
              </a:lnSpc>
              <a:spcBef>
                <a:spcPct val="15000"/>
              </a:spcBef>
            </a:pPr>
            <a:r>
              <a:rPr lang="zh-CN" altLang="en-US" sz="2400" dirty="0">
                <a:latin typeface="Times New Roman" panose="02020603050405020304" pitchFamily="18" charset="0"/>
              </a:rPr>
              <a:t>客户机</a:t>
            </a:r>
            <a:r>
              <a:rPr lang="zh-CN" altLang="en-US" sz="2400" dirty="0" smtClean="0">
                <a:latin typeface="Times New Roman" panose="02020603050405020304" pitchFamily="18" charset="0"/>
              </a:rPr>
              <a:t>进程创建</a:t>
            </a:r>
            <a:r>
              <a:rPr lang="zh-CN" altLang="en-US" sz="2400" dirty="0">
                <a:latin typeface="Times New Roman" panose="02020603050405020304" pitchFamily="18" charset="0"/>
              </a:rPr>
              <a:t>一个本地套接字</a:t>
            </a:r>
            <a:r>
              <a:rPr lang="zh-CN" altLang="en-US" sz="2400" dirty="0" smtClean="0">
                <a:latin typeface="Times New Roman" panose="02020603050405020304" pitchFamily="18" charset="0"/>
              </a:rPr>
              <a:t>，调用</a:t>
            </a:r>
            <a:r>
              <a:rPr lang="en-US" altLang="zh-CN" sz="2400" dirty="0" smtClean="0">
                <a:latin typeface="Times New Roman" panose="02020603050405020304" pitchFamily="18" charset="0"/>
              </a:rPr>
              <a:t>connect</a:t>
            </a:r>
            <a:r>
              <a:rPr lang="zh-CN" altLang="en-US" sz="2400" dirty="0" smtClean="0">
                <a:latin typeface="Times New Roman" panose="02020603050405020304" pitchFamily="18" charset="0"/>
              </a:rPr>
              <a:t>（连接）发起与服务器进程</a:t>
            </a:r>
            <a:r>
              <a:rPr lang="en-US" altLang="zh-CN" sz="2400" dirty="0" smtClean="0">
                <a:latin typeface="Times New Roman" panose="02020603050405020304" pitchFamily="18" charset="0"/>
              </a:rPr>
              <a:t>TCP</a:t>
            </a:r>
            <a:r>
              <a:rPr lang="zh-CN" altLang="en-US" sz="2400" dirty="0" smtClean="0">
                <a:latin typeface="Times New Roman" panose="02020603050405020304" pitchFamily="18" charset="0"/>
              </a:rPr>
              <a:t>连接。</a:t>
            </a:r>
            <a:endParaRPr lang="en-US" altLang="zh-CN" sz="2400" dirty="0" smtClean="0">
              <a:latin typeface="Times New Roman" panose="02020603050405020304" pitchFamily="18" charset="0"/>
            </a:endParaRPr>
          </a:p>
          <a:p>
            <a:pPr>
              <a:lnSpc>
                <a:spcPct val="110000"/>
              </a:lnSpc>
              <a:spcBef>
                <a:spcPct val="15000"/>
              </a:spcBef>
            </a:pPr>
            <a:r>
              <a:rPr lang="zh-CN" altLang="en-US" sz="2400" dirty="0" smtClean="0">
                <a:latin typeface="Times New Roman" panose="02020603050405020304" pitchFamily="18" charset="0"/>
              </a:rPr>
              <a:t>服务器调用 </a:t>
            </a:r>
            <a:r>
              <a:rPr lang="en-US" altLang="zh-CN" sz="2400" dirty="0">
                <a:latin typeface="Times New Roman" panose="02020603050405020304" pitchFamily="18" charset="0"/>
              </a:rPr>
              <a:t>accept</a:t>
            </a:r>
            <a:r>
              <a:rPr lang="zh-CN" altLang="en-US" sz="2400" dirty="0">
                <a:latin typeface="Times New Roman" panose="02020603050405020304" pitchFamily="18" charset="0"/>
              </a:rPr>
              <a:t>（接受</a:t>
            </a:r>
            <a:r>
              <a:rPr lang="zh-CN" altLang="en-US" sz="2400" dirty="0" smtClean="0">
                <a:latin typeface="Times New Roman" panose="02020603050405020304" pitchFamily="18" charset="0"/>
              </a:rPr>
              <a:t>），建立与客户进程的</a:t>
            </a:r>
            <a:r>
              <a:rPr lang="en-US" altLang="zh-CN" sz="2400" dirty="0" smtClean="0">
                <a:latin typeface="Times New Roman" panose="02020603050405020304" pitchFamily="18" charset="0"/>
              </a:rPr>
              <a:t>TCP</a:t>
            </a:r>
            <a:r>
              <a:rPr lang="zh-CN" altLang="en-US" sz="2400" dirty="0" smtClean="0">
                <a:latin typeface="Times New Roman" panose="02020603050405020304" pitchFamily="18" charset="0"/>
              </a:rPr>
              <a:t>连接。</a:t>
            </a:r>
            <a:endParaRPr lang="en-US" altLang="zh-CN" sz="2400" dirty="0" smtClean="0">
              <a:latin typeface="Times New Roman" panose="02020603050405020304" pitchFamily="18" charset="0"/>
            </a:endParaRPr>
          </a:p>
          <a:p>
            <a:pPr marL="0" indent="0" eaLnBrk="1" hangingPunct="1">
              <a:buNone/>
            </a:pPr>
            <a:r>
              <a:rPr lang="en-US" altLang="zh-CN" dirty="0" smtClean="0">
                <a:solidFill>
                  <a:srgbClr val="FF0000"/>
                </a:solidFill>
                <a:latin typeface="Times New Roman" panose="02020603050405020304" pitchFamily="18" charset="0"/>
              </a:rPr>
              <a:t>2. </a:t>
            </a:r>
            <a:r>
              <a:rPr lang="zh-CN" altLang="en-US" dirty="0" smtClean="0">
                <a:solidFill>
                  <a:srgbClr val="FF0000"/>
                </a:solidFill>
                <a:latin typeface="Times New Roman" panose="02020603050405020304" pitchFamily="18" charset="0"/>
              </a:rPr>
              <a:t>传送阶段</a:t>
            </a:r>
            <a:endParaRPr lang="en-US" altLang="zh-CN" dirty="0" smtClean="0">
              <a:solidFill>
                <a:srgbClr val="FF0000"/>
              </a:solidFill>
              <a:latin typeface="Times New Roman" panose="02020603050405020304" pitchFamily="18" charset="0"/>
            </a:endParaRPr>
          </a:p>
          <a:p>
            <a:r>
              <a:rPr lang="zh-CN" altLang="zh-CN" sz="2400" dirty="0">
                <a:latin typeface="Times New Roman" panose="02020603050405020304" pitchFamily="18" charset="0"/>
              </a:rPr>
              <a:t>客户和服务器都在</a:t>
            </a:r>
            <a:r>
              <a:rPr lang="en-US" altLang="zh-CN" sz="2400" dirty="0">
                <a:latin typeface="Times New Roman" panose="02020603050405020304" pitchFamily="18" charset="0"/>
              </a:rPr>
              <a:t> TCP </a:t>
            </a:r>
            <a:r>
              <a:rPr lang="zh-CN" altLang="zh-CN" sz="2400" dirty="0">
                <a:latin typeface="Times New Roman" panose="02020603050405020304" pitchFamily="18" charset="0"/>
              </a:rPr>
              <a:t>连接</a:t>
            </a:r>
            <a:r>
              <a:rPr lang="zh-CN" altLang="zh-CN" sz="2400" dirty="0" smtClean="0">
                <a:latin typeface="Times New Roman" panose="02020603050405020304" pitchFamily="18" charset="0"/>
              </a:rPr>
              <a:t>上调用</a:t>
            </a:r>
            <a:r>
              <a:rPr lang="en-US" altLang="zh-CN" sz="2400" dirty="0" smtClean="0">
                <a:latin typeface="Times New Roman" panose="02020603050405020304" pitchFamily="18" charset="0"/>
              </a:rPr>
              <a:t>send </a:t>
            </a:r>
            <a:r>
              <a:rPr lang="zh-CN" altLang="zh-CN" sz="2400" dirty="0" smtClean="0">
                <a:latin typeface="Times New Roman" panose="02020603050405020304" pitchFamily="18" charset="0"/>
              </a:rPr>
              <a:t>传送</a:t>
            </a:r>
            <a:r>
              <a:rPr lang="zh-CN" altLang="zh-CN" sz="2400" dirty="0">
                <a:latin typeface="Times New Roman" panose="02020603050405020304" pitchFamily="18" charset="0"/>
              </a:rPr>
              <a:t>数据</a:t>
            </a:r>
            <a:r>
              <a:rPr lang="zh-CN" altLang="zh-CN" sz="2400" dirty="0" smtClean="0">
                <a:latin typeface="Times New Roman" panose="02020603050405020304" pitchFamily="18" charset="0"/>
              </a:rPr>
              <a:t>，调用</a:t>
            </a:r>
            <a:r>
              <a:rPr lang="en-US" altLang="zh-CN" sz="2400" dirty="0" smtClean="0">
                <a:latin typeface="Times New Roman" panose="02020603050405020304" pitchFamily="18" charset="0"/>
              </a:rPr>
              <a:t> </a:t>
            </a:r>
            <a:r>
              <a:rPr lang="en-US" altLang="zh-CN" sz="2400" dirty="0" err="1">
                <a:latin typeface="Times New Roman" panose="02020603050405020304" pitchFamily="18" charset="0"/>
              </a:rPr>
              <a:t>recv</a:t>
            </a:r>
            <a:r>
              <a:rPr lang="en-US" altLang="zh-CN" sz="2400" dirty="0">
                <a:latin typeface="Times New Roman" panose="02020603050405020304" pitchFamily="18" charset="0"/>
              </a:rPr>
              <a:t> </a:t>
            </a:r>
            <a:r>
              <a:rPr lang="zh-CN" altLang="zh-CN" sz="2400" dirty="0" smtClean="0">
                <a:latin typeface="Times New Roman" panose="02020603050405020304" pitchFamily="18" charset="0"/>
              </a:rPr>
              <a:t>接收</a:t>
            </a:r>
            <a:r>
              <a:rPr lang="zh-CN" altLang="zh-CN" sz="2400" dirty="0">
                <a:latin typeface="Times New Roman" panose="02020603050405020304" pitchFamily="18" charset="0"/>
              </a:rPr>
              <a:t>数据</a:t>
            </a:r>
            <a:r>
              <a:rPr lang="zh-CN" altLang="zh-CN" sz="2400" dirty="0" smtClean="0">
                <a:latin typeface="Times New Roman" panose="02020603050405020304" pitchFamily="18" charset="0"/>
              </a:rPr>
              <a:t>。</a:t>
            </a:r>
            <a:endParaRPr lang="en-US" altLang="zh-CN" sz="2400" dirty="0" smtClean="0">
              <a:latin typeface="Times New Roman" panose="02020603050405020304" pitchFamily="18" charset="0"/>
            </a:endParaRPr>
          </a:p>
          <a:p>
            <a:pPr marL="0" indent="0">
              <a:buNone/>
            </a:pPr>
            <a:r>
              <a:rPr lang="en-US" altLang="zh-CN" sz="3500" dirty="0" smtClean="0">
                <a:solidFill>
                  <a:srgbClr val="FF0000"/>
                </a:solidFill>
                <a:latin typeface="Times New Roman" panose="02020603050405020304" pitchFamily="18" charset="0"/>
              </a:rPr>
              <a:t>3. </a:t>
            </a:r>
            <a:r>
              <a:rPr lang="zh-CN" altLang="en-US" sz="3500" dirty="0" smtClean="0">
                <a:solidFill>
                  <a:srgbClr val="FF0000"/>
                </a:solidFill>
                <a:latin typeface="Times New Roman" panose="02020603050405020304" pitchFamily="18" charset="0"/>
              </a:rPr>
              <a:t>连接释放阶段</a:t>
            </a:r>
            <a:endParaRPr lang="en-US" altLang="zh-CN" sz="3500" dirty="0" smtClean="0">
              <a:solidFill>
                <a:srgbClr val="FF0000"/>
              </a:solidFill>
              <a:latin typeface="Times New Roman" panose="02020603050405020304" pitchFamily="18" charset="0"/>
            </a:endParaRPr>
          </a:p>
          <a:p>
            <a:r>
              <a:rPr lang="zh-CN" altLang="zh-CN" sz="2400" dirty="0">
                <a:latin typeface="Times New Roman" panose="02020603050405020304" pitchFamily="18" charset="0"/>
              </a:rPr>
              <a:t>调用</a:t>
            </a:r>
            <a:r>
              <a:rPr lang="en-US" altLang="zh-CN" sz="2400" dirty="0">
                <a:latin typeface="Times New Roman" panose="02020603050405020304" pitchFamily="18" charset="0"/>
              </a:rPr>
              <a:t> close </a:t>
            </a:r>
            <a:r>
              <a:rPr lang="zh-CN" altLang="zh-CN" sz="2400" dirty="0">
                <a:latin typeface="Times New Roman" panose="02020603050405020304" pitchFamily="18" charset="0"/>
              </a:rPr>
              <a:t>释放连接和撤销套接字。</a:t>
            </a:r>
          </a:p>
          <a:p>
            <a:endParaRPr lang="en-US" altLang="zh-CN" sz="2400" dirty="0"/>
          </a:p>
          <a:p>
            <a:pPr eaLnBrk="1" hangingPunct="1"/>
            <a:endParaRPr lang="zh-CN" altLang="en-US" sz="2215" dirty="0">
              <a:ea typeface="黑体" pitchFamily="49" charset="-122"/>
            </a:endParaRPr>
          </a:p>
        </p:txBody>
      </p:sp>
      <p:sp>
        <p:nvSpPr>
          <p:cNvPr id="5" name="Rectangle 2"/>
          <p:cNvSpPr>
            <a:spLocks noGrp="1" noChangeArrowheads="1"/>
          </p:cNvSpPr>
          <p:nvPr>
            <p:ph type="title"/>
          </p:nvPr>
        </p:nvSpPr>
        <p:spPr>
          <a:xfrm>
            <a:off x="330200" y="1"/>
            <a:ext cx="8483600" cy="744849"/>
          </a:xfrm>
        </p:spPr>
        <p:txBody>
          <a:bodyPr/>
          <a:lstStyle/>
          <a:p>
            <a:pPr eaLnBrk="1" hangingPunct="1">
              <a:defRPr/>
            </a:pPr>
            <a:r>
              <a:rPr lang="en-US" dirty="0" smtClean="0">
                <a:latin typeface="Times New Roman" panose="02020603050405020304" pitchFamily="18" charset="0"/>
                <a:ea typeface="+mn-ea"/>
              </a:rPr>
              <a:t>2.7 TCP Socket</a:t>
            </a:r>
            <a:endParaRPr dirty="0">
              <a:latin typeface="Times New Roman" panose="02020603050405020304" pitchFamily="18" charset="0"/>
              <a:ea typeface="+mn-ea"/>
            </a:endParaRPr>
          </a:p>
        </p:txBody>
      </p:sp>
    </p:spTree>
    <p:extLst>
      <p:ext uri="{BB962C8B-B14F-4D97-AF65-F5344CB8AC3E}">
        <p14:creationId xmlns:p14="http://schemas.microsoft.com/office/powerpoint/2010/main" val="36800362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eaLnBrk="1" hangingPunct="1">
              <a:defRPr/>
            </a:pPr>
            <a:r>
              <a:rPr lang="en-US" dirty="0" smtClean="0">
                <a:latin typeface="Times New Roman" panose="02020603050405020304" pitchFamily="18" charset="0"/>
                <a:ea typeface="+mn-ea"/>
              </a:rPr>
              <a:t>2.7 </a:t>
            </a:r>
            <a:r>
              <a:rPr lang="en-US" dirty="0" err="1" smtClean="0">
                <a:latin typeface="Times New Roman" panose="02020603050405020304" pitchFamily="18" charset="0"/>
                <a:ea typeface="+mn-ea"/>
              </a:rPr>
              <a:t>TCP</a:t>
            </a:r>
            <a:r>
              <a:rPr dirty="0" err="1" smtClean="0">
                <a:latin typeface="Times New Roman" panose="02020603050405020304" pitchFamily="18" charset="0"/>
                <a:ea typeface="+mn-ea"/>
              </a:rPr>
              <a:t>系统调用</a:t>
            </a:r>
            <a:r>
              <a:rPr lang="zh-CN" altLang="en-US" dirty="0" smtClean="0">
                <a:latin typeface="Times New Roman" panose="02020603050405020304" pitchFamily="18" charset="0"/>
                <a:ea typeface="+mn-ea"/>
              </a:rPr>
              <a:t>流程</a:t>
            </a:r>
            <a:endParaRPr dirty="0">
              <a:latin typeface="Times New Roman" panose="02020603050405020304" pitchFamily="18" charset="0"/>
              <a:ea typeface="+mn-ea"/>
            </a:endParaRPr>
          </a:p>
        </p:txBody>
      </p:sp>
      <p:sp>
        <p:nvSpPr>
          <p:cNvPr id="401411" name="Text Box 4"/>
          <p:cNvSpPr txBox="1">
            <a:spLocks noChangeArrowheads="1"/>
          </p:cNvSpPr>
          <p:nvPr/>
        </p:nvSpPr>
        <p:spPr bwMode="auto">
          <a:xfrm>
            <a:off x="5419975" y="1567870"/>
            <a:ext cx="1326004"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2215" b="1">
                <a:solidFill>
                  <a:srgbClr val="000099"/>
                </a:solidFill>
                <a:latin typeface="Arial" charset="0"/>
                <a:ea typeface="黑体" pitchFamily="49" charset="-122"/>
              </a:rPr>
              <a:t>服务器端</a:t>
            </a:r>
          </a:p>
        </p:txBody>
      </p:sp>
      <p:sp>
        <p:nvSpPr>
          <p:cNvPr id="401412" name="Text Box 5"/>
          <p:cNvSpPr txBox="1">
            <a:spLocks noChangeArrowheads="1"/>
          </p:cNvSpPr>
          <p:nvPr/>
        </p:nvSpPr>
        <p:spPr bwMode="auto">
          <a:xfrm>
            <a:off x="5454476" y="1970852"/>
            <a:ext cx="1204176"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2215" b="1">
                <a:solidFill>
                  <a:srgbClr val="000099"/>
                </a:solidFill>
                <a:latin typeface="Courier New" pitchFamily="49" charset="0"/>
              </a:rPr>
              <a:t>socket</a:t>
            </a:r>
          </a:p>
        </p:txBody>
      </p:sp>
      <p:sp>
        <p:nvSpPr>
          <p:cNvPr id="401413" name="Text Box 6"/>
          <p:cNvSpPr txBox="1">
            <a:spLocks noChangeArrowheads="1"/>
          </p:cNvSpPr>
          <p:nvPr/>
        </p:nvSpPr>
        <p:spPr bwMode="auto">
          <a:xfrm>
            <a:off x="5619631" y="2527698"/>
            <a:ext cx="864339"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2215" b="1">
                <a:solidFill>
                  <a:srgbClr val="000099"/>
                </a:solidFill>
                <a:latin typeface="Courier New" pitchFamily="49" charset="0"/>
              </a:rPr>
              <a:t>bind</a:t>
            </a:r>
          </a:p>
        </p:txBody>
      </p:sp>
      <p:sp>
        <p:nvSpPr>
          <p:cNvPr id="401414" name="Text Box 7"/>
          <p:cNvSpPr txBox="1">
            <a:spLocks noChangeArrowheads="1"/>
          </p:cNvSpPr>
          <p:nvPr/>
        </p:nvSpPr>
        <p:spPr bwMode="auto">
          <a:xfrm>
            <a:off x="5444951" y="3084544"/>
            <a:ext cx="1204176"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2215" b="1">
                <a:solidFill>
                  <a:srgbClr val="000099"/>
                </a:solidFill>
                <a:latin typeface="Courier New" pitchFamily="49" charset="0"/>
              </a:rPr>
              <a:t>listen</a:t>
            </a:r>
          </a:p>
        </p:txBody>
      </p:sp>
      <p:sp>
        <p:nvSpPr>
          <p:cNvPr id="401415" name="Text Box 8"/>
          <p:cNvSpPr txBox="1">
            <a:spLocks noChangeArrowheads="1"/>
          </p:cNvSpPr>
          <p:nvPr/>
        </p:nvSpPr>
        <p:spPr bwMode="auto">
          <a:xfrm>
            <a:off x="5440189" y="3641390"/>
            <a:ext cx="1204176"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2215" b="1">
                <a:solidFill>
                  <a:srgbClr val="000099"/>
                </a:solidFill>
                <a:latin typeface="Courier New" pitchFamily="49" charset="0"/>
              </a:rPr>
              <a:t>accept</a:t>
            </a:r>
          </a:p>
        </p:txBody>
      </p:sp>
      <p:sp>
        <p:nvSpPr>
          <p:cNvPr id="401416" name="Text Box 9"/>
          <p:cNvSpPr txBox="1">
            <a:spLocks noChangeArrowheads="1"/>
          </p:cNvSpPr>
          <p:nvPr/>
        </p:nvSpPr>
        <p:spPr bwMode="auto">
          <a:xfrm>
            <a:off x="5605344" y="4198236"/>
            <a:ext cx="864339"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2215" b="1">
                <a:solidFill>
                  <a:srgbClr val="000099"/>
                </a:solidFill>
                <a:latin typeface="Courier New" pitchFamily="49" charset="0"/>
              </a:rPr>
              <a:t>recv</a:t>
            </a:r>
          </a:p>
        </p:txBody>
      </p:sp>
      <p:sp>
        <p:nvSpPr>
          <p:cNvPr id="401417" name="Text Box 10"/>
          <p:cNvSpPr txBox="1">
            <a:spLocks noChangeArrowheads="1"/>
          </p:cNvSpPr>
          <p:nvPr/>
        </p:nvSpPr>
        <p:spPr bwMode="auto">
          <a:xfrm>
            <a:off x="5600581" y="4755082"/>
            <a:ext cx="864339"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2215" b="1">
                <a:solidFill>
                  <a:srgbClr val="000099"/>
                </a:solidFill>
                <a:latin typeface="Courier New" pitchFamily="49" charset="0"/>
              </a:rPr>
              <a:t>send</a:t>
            </a:r>
          </a:p>
        </p:txBody>
      </p:sp>
      <p:sp>
        <p:nvSpPr>
          <p:cNvPr id="401418" name="Text Box 11"/>
          <p:cNvSpPr txBox="1">
            <a:spLocks noChangeArrowheads="1"/>
          </p:cNvSpPr>
          <p:nvPr/>
        </p:nvSpPr>
        <p:spPr bwMode="auto">
          <a:xfrm>
            <a:off x="5511654" y="5311928"/>
            <a:ext cx="1034257"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2215" b="1">
                <a:solidFill>
                  <a:srgbClr val="000099"/>
                </a:solidFill>
                <a:latin typeface="Courier New" pitchFamily="49" charset="0"/>
              </a:rPr>
              <a:t>close</a:t>
            </a:r>
          </a:p>
        </p:txBody>
      </p:sp>
      <p:sp>
        <p:nvSpPr>
          <p:cNvPr id="401419" name="Line 12"/>
          <p:cNvSpPr>
            <a:spLocks noChangeShapeType="1"/>
          </p:cNvSpPr>
          <p:nvPr/>
        </p:nvSpPr>
        <p:spPr bwMode="auto">
          <a:xfrm>
            <a:off x="6053389" y="2329871"/>
            <a:ext cx="0" cy="332643"/>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1420" name="Line 13"/>
          <p:cNvSpPr>
            <a:spLocks noChangeShapeType="1"/>
          </p:cNvSpPr>
          <p:nvPr/>
        </p:nvSpPr>
        <p:spPr bwMode="auto">
          <a:xfrm>
            <a:off x="6053389" y="2861805"/>
            <a:ext cx="0" cy="332642"/>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1421" name="Line 14"/>
          <p:cNvSpPr>
            <a:spLocks noChangeShapeType="1"/>
          </p:cNvSpPr>
          <p:nvPr/>
        </p:nvSpPr>
        <p:spPr bwMode="auto">
          <a:xfrm>
            <a:off x="6053389" y="3393741"/>
            <a:ext cx="0" cy="332643"/>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1422" name="Line 15"/>
          <p:cNvSpPr>
            <a:spLocks noChangeShapeType="1"/>
          </p:cNvSpPr>
          <p:nvPr/>
        </p:nvSpPr>
        <p:spPr bwMode="auto">
          <a:xfrm>
            <a:off x="6053389" y="3991618"/>
            <a:ext cx="0" cy="332643"/>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1423" name="Line 16"/>
          <p:cNvSpPr>
            <a:spLocks noChangeShapeType="1"/>
          </p:cNvSpPr>
          <p:nvPr/>
        </p:nvSpPr>
        <p:spPr bwMode="auto">
          <a:xfrm>
            <a:off x="6053389" y="4589495"/>
            <a:ext cx="0" cy="332643"/>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1424" name="Line 17"/>
          <p:cNvSpPr>
            <a:spLocks noChangeShapeType="1"/>
          </p:cNvSpPr>
          <p:nvPr/>
        </p:nvSpPr>
        <p:spPr bwMode="auto">
          <a:xfrm>
            <a:off x="6053389" y="5121428"/>
            <a:ext cx="0" cy="332642"/>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1425" name="Text Box 18"/>
          <p:cNvSpPr txBox="1">
            <a:spLocks noChangeArrowheads="1"/>
          </p:cNvSpPr>
          <p:nvPr/>
        </p:nvSpPr>
        <p:spPr bwMode="auto">
          <a:xfrm>
            <a:off x="1876676" y="1567870"/>
            <a:ext cx="104067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2215" b="1">
                <a:solidFill>
                  <a:srgbClr val="000099"/>
                </a:solidFill>
                <a:latin typeface="Arial" charset="0"/>
                <a:ea typeface="黑体" pitchFamily="49" charset="-122"/>
              </a:rPr>
              <a:t>客户端</a:t>
            </a:r>
          </a:p>
        </p:txBody>
      </p:sp>
      <p:sp>
        <p:nvSpPr>
          <p:cNvPr id="401426" name="Text Box 19"/>
          <p:cNvSpPr txBox="1">
            <a:spLocks noChangeArrowheads="1"/>
          </p:cNvSpPr>
          <p:nvPr/>
        </p:nvSpPr>
        <p:spPr bwMode="auto">
          <a:xfrm>
            <a:off x="1784176" y="3091870"/>
            <a:ext cx="1204176"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2215" b="1">
                <a:solidFill>
                  <a:srgbClr val="000099"/>
                </a:solidFill>
                <a:latin typeface="Courier New" pitchFamily="49" charset="0"/>
              </a:rPr>
              <a:t>socket</a:t>
            </a:r>
          </a:p>
        </p:txBody>
      </p:sp>
      <p:sp>
        <p:nvSpPr>
          <p:cNvPr id="401427" name="Text Box 20"/>
          <p:cNvSpPr txBox="1">
            <a:spLocks noChangeArrowheads="1"/>
          </p:cNvSpPr>
          <p:nvPr/>
        </p:nvSpPr>
        <p:spPr bwMode="auto">
          <a:xfrm>
            <a:off x="1954094" y="4755082"/>
            <a:ext cx="864339"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2215" b="1">
                <a:solidFill>
                  <a:srgbClr val="000099"/>
                </a:solidFill>
                <a:latin typeface="Courier New" pitchFamily="49" charset="0"/>
              </a:rPr>
              <a:t>recv</a:t>
            </a:r>
          </a:p>
        </p:txBody>
      </p:sp>
      <p:sp>
        <p:nvSpPr>
          <p:cNvPr id="401428" name="Text Box 21"/>
          <p:cNvSpPr txBox="1">
            <a:spLocks noChangeArrowheads="1"/>
          </p:cNvSpPr>
          <p:nvPr/>
        </p:nvSpPr>
        <p:spPr bwMode="auto">
          <a:xfrm>
            <a:off x="1954094" y="4198236"/>
            <a:ext cx="864339"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2215" b="1">
                <a:solidFill>
                  <a:srgbClr val="000099"/>
                </a:solidFill>
                <a:latin typeface="Courier New" pitchFamily="49" charset="0"/>
              </a:rPr>
              <a:t>send</a:t>
            </a:r>
          </a:p>
        </p:txBody>
      </p:sp>
      <p:sp>
        <p:nvSpPr>
          <p:cNvPr id="401429" name="Text Box 22"/>
          <p:cNvSpPr txBox="1">
            <a:spLocks noChangeArrowheads="1"/>
          </p:cNvSpPr>
          <p:nvPr/>
        </p:nvSpPr>
        <p:spPr bwMode="auto">
          <a:xfrm>
            <a:off x="1869929" y="5311928"/>
            <a:ext cx="1034257"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2215" b="1">
                <a:solidFill>
                  <a:srgbClr val="000099"/>
                </a:solidFill>
                <a:latin typeface="Courier New" pitchFamily="49" charset="0"/>
              </a:rPr>
              <a:t>close</a:t>
            </a:r>
          </a:p>
        </p:txBody>
      </p:sp>
      <p:sp>
        <p:nvSpPr>
          <p:cNvPr id="401430" name="Text Box 23"/>
          <p:cNvSpPr txBox="1">
            <a:spLocks noChangeArrowheads="1"/>
          </p:cNvSpPr>
          <p:nvPr/>
        </p:nvSpPr>
        <p:spPr bwMode="auto">
          <a:xfrm>
            <a:off x="1700011" y="3647252"/>
            <a:ext cx="1374095"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2215" b="1">
                <a:solidFill>
                  <a:srgbClr val="000099"/>
                </a:solidFill>
                <a:latin typeface="Courier New" pitchFamily="49" charset="0"/>
              </a:rPr>
              <a:t>connect</a:t>
            </a:r>
          </a:p>
        </p:txBody>
      </p:sp>
      <p:sp>
        <p:nvSpPr>
          <p:cNvPr id="401431" name="Line 24"/>
          <p:cNvSpPr>
            <a:spLocks noChangeShapeType="1"/>
          </p:cNvSpPr>
          <p:nvPr/>
        </p:nvSpPr>
        <p:spPr bwMode="auto">
          <a:xfrm>
            <a:off x="2386264" y="3443564"/>
            <a:ext cx="0" cy="332643"/>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1432" name="Line 25"/>
          <p:cNvSpPr>
            <a:spLocks noChangeShapeType="1"/>
          </p:cNvSpPr>
          <p:nvPr/>
        </p:nvSpPr>
        <p:spPr bwMode="auto">
          <a:xfrm>
            <a:off x="2386264" y="3975497"/>
            <a:ext cx="0" cy="332642"/>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1433" name="Line 26"/>
          <p:cNvSpPr>
            <a:spLocks noChangeShapeType="1"/>
          </p:cNvSpPr>
          <p:nvPr/>
        </p:nvSpPr>
        <p:spPr bwMode="auto">
          <a:xfrm>
            <a:off x="2386264" y="4507433"/>
            <a:ext cx="0" cy="332643"/>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1434" name="Line 27"/>
          <p:cNvSpPr>
            <a:spLocks noChangeShapeType="1"/>
          </p:cNvSpPr>
          <p:nvPr/>
        </p:nvSpPr>
        <p:spPr bwMode="auto">
          <a:xfrm>
            <a:off x="2386264" y="5105310"/>
            <a:ext cx="0" cy="332643"/>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1435" name="Freeform 28"/>
          <p:cNvSpPr>
            <a:spLocks/>
          </p:cNvSpPr>
          <p:nvPr/>
        </p:nvSpPr>
        <p:spPr bwMode="auto">
          <a:xfrm flipH="1">
            <a:off x="1084513" y="4451748"/>
            <a:ext cx="857250" cy="549520"/>
          </a:xfrm>
          <a:custGeom>
            <a:avLst/>
            <a:gdLst>
              <a:gd name="T0" fmla="*/ 0 w 540"/>
              <a:gd name="T1" fmla="*/ 2147483646 h 391"/>
              <a:gd name="T2" fmla="*/ 2147483646 w 540"/>
              <a:gd name="T3" fmla="*/ 2147483646 h 391"/>
              <a:gd name="T4" fmla="*/ 2147483646 w 540"/>
              <a:gd name="T5" fmla="*/ 2147483646 h 391"/>
              <a:gd name="T6" fmla="*/ 2147483646 w 540"/>
              <a:gd name="T7" fmla="*/ 2147483646 h 391"/>
              <a:gd name="T8" fmla="*/ 2147483646 w 540"/>
              <a:gd name="T9" fmla="*/ 2147483646 h 391"/>
              <a:gd name="T10" fmla="*/ 2147483646 w 540"/>
              <a:gd name="T11" fmla="*/ 2147483646 h 391"/>
              <a:gd name="T12" fmla="*/ 2147483646 w 540"/>
              <a:gd name="T13" fmla="*/ 2147483646 h 391"/>
              <a:gd name="T14" fmla="*/ 2147483646 w 540"/>
              <a:gd name="T15" fmla="*/ 2147483646 h 391"/>
              <a:gd name="T16" fmla="*/ 0 w 540"/>
              <a:gd name="T17" fmla="*/ 2147483646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40" h="391">
                <a:moveTo>
                  <a:pt x="0" y="384"/>
                </a:moveTo>
                <a:cubicBezTo>
                  <a:pt x="52" y="385"/>
                  <a:pt x="240" y="389"/>
                  <a:pt x="311" y="389"/>
                </a:cubicBezTo>
                <a:cubicBezTo>
                  <a:pt x="382" y="389"/>
                  <a:pt x="397" y="391"/>
                  <a:pt x="427" y="385"/>
                </a:cubicBezTo>
                <a:cubicBezTo>
                  <a:pt x="457" y="379"/>
                  <a:pt x="477" y="372"/>
                  <a:pt x="494" y="355"/>
                </a:cubicBezTo>
                <a:cubicBezTo>
                  <a:pt x="511" y="338"/>
                  <a:pt x="523" y="324"/>
                  <a:pt x="529" y="284"/>
                </a:cubicBezTo>
                <a:cubicBezTo>
                  <a:pt x="535" y="244"/>
                  <a:pt x="540" y="155"/>
                  <a:pt x="533" y="113"/>
                </a:cubicBezTo>
                <a:cubicBezTo>
                  <a:pt x="526" y="71"/>
                  <a:pt x="515" y="52"/>
                  <a:pt x="488" y="34"/>
                </a:cubicBezTo>
                <a:cubicBezTo>
                  <a:pt x="461" y="16"/>
                  <a:pt x="451" y="10"/>
                  <a:pt x="370" y="5"/>
                </a:cubicBezTo>
                <a:cubicBezTo>
                  <a:pt x="289" y="0"/>
                  <a:pt x="77" y="6"/>
                  <a:pt x="0" y="6"/>
                </a:cubicBezTo>
              </a:path>
            </a:pathLst>
          </a:custGeom>
          <a:noFill/>
          <a:ln w="38100" cmpd="sng">
            <a:solidFill>
              <a:schemeClr val="folHlink"/>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1436" name="Freeform 29"/>
          <p:cNvSpPr>
            <a:spLocks/>
          </p:cNvSpPr>
          <p:nvPr/>
        </p:nvSpPr>
        <p:spPr bwMode="auto">
          <a:xfrm>
            <a:off x="6701089" y="4441490"/>
            <a:ext cx="493712" cy="572965"/>
          </a:xfrm>
          <a:custGeom>
            <a:avLst/>
            <a:gdLst>
              <a:gd name="T0" fmla="*/ 0 w 311"/>
              <a:gd name="T1" fmla="*/ 2147483646 h 391"/>
              <a:gd name="T2" fmla="*/ 2147483646 w 311"/>
              <a:gd name="T3" fmla="*/ 2147483646 h 391"/>
              <a:gd name="T4" fmla="*/ 2147483646 w 311"/>
              <a:gd name="T5" fmla="*/ 2147483646 h 391"/>
              <a:gd name="T6" fmla="*/ 2147483646 w 311"/>
              <a:gd name="T7" fmla="*/ 2147483646 h 391"/>
              <a:gd name="T8" fmla="*/ 2147483646 w 311"/>
              <a:gd name="T9" fmla="*/ 2147483646 h 391"/>
              <a:gd name="T10" fmla="*/ 2147483646 w 311"/>
              <a:gd name="T11" fmla="*/ 2147483646 h 391"/>
              <a:gd name="T12" fmla="*/ 2147483646 w 311"/>
              <a:gd name="T13" fmla="*/ 2147483646 h 391"/>
              <a:gd name="T14" fmla="*/ 2147483646 w 311"/>
              <a:gd name="T15" fmla="*/ 2147483646 h 391"/>
              <a:gd name="T16" fmla="*/ 0 w 311"/>
              <a:gd name="T17" fmla="*/ 2147483646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1" h="391">
                <a:moveTo>
                  <a:pt x="0" y="387"/>
                </a:moveTo>
                <a:cubicBezTo>
                  <a:pt x="30" y="387"/>
                  <a:pt x="139" y="391"/>
                  <a:pt x="182" y="389"/>
                </a:cubicBezTo>
                <a:cubicBezTo>
                  <a:pt x="225" y="387"/>
                  <a:pt x="238" y="382"/>
                  <a:pt x="256" y="373"/>
                </a:cubicBezTo>
                <a:cubicBezTo>
                  <a:pt x="274" y="364"/>
                  <a:pt x="284" y="354"/>
                  <a:pt x="293" y="337"/>
                </a:cubicBezTo>
                <a:cubicBezTo>
                  <a:pt x="302" y="320"/>
                  <a:pt x="306" y="304"/>
                  <a:pt x="308" y="269"/>
                </a:cubicBezTo>
                <a:cubicBezTo>
                  <a:pt x="310" y="234"/>
                  <a:pt x="311" y="160"/>
                  <a:pt x="308" y="124"/>
                </a:cubicBezTo>
                <a:cubicBezTo>
                  <a:pt x="305" y="88"/>
                  <a:pt x="305" y="70"/>
                  <a:pt x="289" y="50"/>
                </a:cubicBezTo>
                <a:cubicBezTo>
                  <a:pt x="273" y="30"/>
                  <a:pt x="259" y="14"/>
                  <a:pt x="211" y="7"/>
                </a:cubicBezTo>
                <a:cubicBezTo>
                  <a:pt x="163" y="0"/>
                  <a:pt x="44" y="9"/>
                  <a:pt x="0" y="9"/>
                </a:cubicBezTo>
              </a:path>
            </a:pathLst>
          </a:custGeom>
          <a:noFill/>
          <a:ln w="38100" cmpd="sng">
            <a:solidFill>
              <a:schemeClr val="folHlink"/>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1437" name="Freeform 30"/>
          <p:cNvSpPr>
            <a:spLocks/>
          </p:cNvSpPr>
          <p:nvPr/>
        </p:nvSpPr>
        <p:spPr bwMode="auto">
          <a:xfrm>
            <a:off x="6709027" y="3843614"/>
            <a:ext cx="854075" cy="1714500"/>
          </a:xfrm>
          <a:custGeom>
            <a:avLst/>
            <a:gdLst>
              <a:gd name="T0" fmla="*/ 0 w 538"/>
              <a:gd name="T1" fmla="*/ 2147483646 h 1175"/>
              <a:gd name="T2" fmla="*/ 2147483646 w 538"/>
              <a:gd name="T3" fmla="*/ 2147483646 h 1175"/>
              <a:gd name="T4" fmla="*/ 2147483646 w 538"/>
              <a:gd name="T5" fmla="*/ 2147483646 h 1175"/>
              <a:gd name="T6" fmla="*/ 2147483646 w 538"/>
              <a:gd name="T7" fmla="*/ 2147483646 h 1175"/>
              <a:gd name="T8" fmla="*/ 2147483646 w 538"/>
              <a:gd name="T9" fmla="*/ 2147483646 h 1175"/>
              <a:gd name="T10" fmla="*/ 2147483646 w 538"/>
              <a:gd name="T11" fmla="*/ 2147483646 h 1175"/>
              <a:gd name="T12" fmla="*/ 2147483646 w 538"/>
              <a:gd name="T13" fmla="*/ 2147483646 h 1175"/>
              <a:gd name="T14" fmla="*/ 2147483646 w 538"/>
              <a:gd name="T15" fmla="*/ 2147483646 h 1175"/>
              <a:gd name="T16" fmla="*/ 0 w 538"/>
              <a:gd name="T17" fmla="*/ 2147483646 h 1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38" h="1175">
                <a:moveTo>
                  <a:pt x="0" y="1171"/>
                </a:moveTo>
                <a:cubicBezTo>
                  <a:pt x="51" y="1171"/>
                  <a:pt x="237" y="1175"/>
                  <a:pt x="306" y="1168"/>
                </a:cubicBezTo>
                <a:cubicBezTo>
                  <a:pt x="375" y="1161"/>
                  <a:pt x="386" y="1151"/>
                  <a:pt x="417" y="1129"/>
                </a:cubicBezTo>
                <a:cubicBezTo>
                  <a:pt x="448" y="1107"/>
                  <a:pt x="472" y="1080"/>
                  <a:pt x="489" y="1036"/>
                </a:cubicBezTo>
                <a:cubicBezTo>
                  <a:pt x="506" y="992"/>
                  <a:pt x="515" y="980"/>
                  <a:pt x="522" y="865"/>
                </a:cubicBezTo>
                <a:cubicBezTo>
                  <a:pt x="529" y="750"/>
                  <a:pt x="538" y="472"/>
                  <a:pt x="534" y="348"/>
                </a:cubicBezTo>
                <a:cubicBezTo>
                  <a:pt x="530" y="224"/>
                  <a:pt x="529" y="176"/>
                  <a:pt x="501" y="121"/>
                </a:cubicBezTo>
                <a:cubicBezTo>
                  <a:pt x="473" y="66"/>
                  <a:pt x="448" y="38"/>
                  <a:pt x="365" y="19"/>
                </a:cubicBezTo>
                <a:cubicBezTo>
                  <a:pt x="282" y="0"/>
                  <a:pt x="76" y="11"/>
                  <a:pt x="0" y="9"/>
                </a:cubicBezTo>
              </a:path>
            </a:pathLst>
          </a:custGeom>
          <a:noFill/>
          <a:ln w="38100" cmpd="sng">
            <a:solidFill>
              <a:schemeClr val="folHlink"/>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1438" name="Line 31"/>
          <p:cNvSpPr>
            <a:spLocks noChangeShapeType="1"/>
          </p:cNvSpPr>
          <p:nvPr/>
        </p:nvSpPr>
        <p:spPr bwMode="auto">
          <a:xfrm>
            <a:off x="2711701" y="4529414"/>
            <a:ext cx="3240088" cy="131885"/>
          </a:xfrm>
          <a:prstGeom prst="line">
            <a:avLst/>
          </a:prstGeom>
          <a:noFill/>
          <a:ln w="38100">
            <a:solidFill>
              <a:schemeClr val="folHlink"/>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1439" name="Line 32"/>
          <p:cNvSpPr>
            <a:spLocks noChangeShapeType="1"/>
          </p:cNvSpPr>
          <p:nvPr/>
        </p:nvSpPr>
        <p:spPr bwMode="auto">
          <a:xfrm flipH="1">
            <a:off x="2556126" y="5089191"/>
            <a:ext cx="3240088" cy="131885"/>
          </a:xfrm>
          <a:prstGeom prst="line">
            <a:avLst/>
          </a:prstGeom>
          <a:noFill/>
          <a:ln w="38100">
            <a:solidFill>
              <a:schemeClr val="folHlink"/>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1440" name="Line 34"/>
          <p:cNvSpPr>
            <a:spLocks noChangeShapeType="1"/>
          </p:cNvSpPr>
          <p:nvPr/>
        </p:nvSpPr>
        <p:spPr bwMode="auto">
          <a:xfrm rot="186387" flipV="1">
            <a:off x="2910139" y="3969638"/>
            <a:ext cx="2976562" cy="7326"/>
          </a:xfrm>
          <a:prstGeom prst="line">
            <a:avLst/>
          </a:prstGeom>
          <a:noFill/>
          <a:ln w="38100">
            <a:solidFill>
              <a:schemeClr val="folHlink"/>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1441" name="Text Box 35"/>
          <p:cNvSpPr txBox="1">
            <a:spLocks noChangeArrowheads="1"/>
          </p:cNvSpPr>
          <p:nvPr/>
        </p:nvSpPr>
        <p:spPr bwMode="auto">
          <a:xfrm rot="186387">
            <a:off x="3420714" y="3489269"/>
            <a:ext cx="1896673"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2215" b="1">
                <a:solidFill>
                  <a:srgbClr val="000099"/>
                </a:solidFill>
                <a:latin typeface="Arial" charset="0"/>
              </a:rPr>
              <a:t>连接建立请求</a:t>
            </a:r>
          </a:p>
        </p:txBody>
      </p:sp>
    </p:spTree>
    <p:extLst>
      <p:ext uri="{BB962C8B-B14F-4D97-AF65-F5344CB8AC3E}">
        <p14:creationId xmlns:p14="http://schemas.microsoft.com/office/powerpoint/2010/main" val="28269110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4595" name="Group 3"/>
          <p:cNvGrpSpPr>
            <a:grpSpLocks/>
          </p:cNvGrpSpPr>
          <p:nvPr/>
        </p:nvGrpSpPr>
        <p:grpSpPr bwMode="auto">
          <a:xfrm>
            <a:off x="1504950" y="3015487"/>
            <a:ext cx="2568575" cy="814389"/>
            <a:chOff x="756" y="2011"/>
            <a:chExt cx="1618" cy="513"/>
          </a:xfrm>
        </p:grpSpPr>
        <p:sp>
          <p:nvSpPr>
            <p:cNvPr id="186407" name="Text Box 4"/>
            <p:cNvSpPr txBox="1">
              <a:spLocks noChangeArrowheads="1"/>
            </p:cNvSpPr>
            <p:nvPr/>
          </p:nvSpPr>
          <p:spPr bwMode="auto">
            <a:xfrm>
              <a:off x="827" y="2011"/>
              <a:ext cx="1028"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lgn="l">
                <a:spcBef>
                  <a:spcPct val="0"/>
                </a:spcBef>
                <a:buClrTx/>
                <a:buSzTx/>
                <a:buFontTx/>
                <a:buNone/>
              </a:pPr>
              <a:r>
                <a:rPr lang="zh-CN" altLang="en-US" sz="1600" dirty="0">
                  <a:latin typeface="Arial" panose="020B0604020202020204" pitchFamily="34" charset="0"/>
                </a:rPr>
                <a:t>等待入连接请求</a:t>
              </a:r>
              <a:endParaRPr lang="en-US" altLang="zh-CN" sz="2800" dirty="0">
                <a:latin typeface="Times New Roman" panose="02020603050405020304" pitchFamily="18" charset="0"/>
              </a:endParaRPr>
            </a:p>
          </p:txBody>
        </p:sp>
        <p:sp>
          <p:nvSpPr>
            <p:cNvPr id="186408" name="Text Box 5"/>
            <p:cNvSpPr txBox="1">
              <a:spLocks noChangeArrowheads="1"/>
            </p:cNvSpPr>
            <p:nvPr/>
          </p:nvSpPr>
          <p:spPr bwMode="auto">
            <a:xfrm>
              <a:off x="756" y="2156"/>
              <a:ext cx="1618"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lgn="l">
                <a:spcBef>
                  <a:spcPct val="0"/>
                </a:spcBef>
                <a:buClrTx/>
                <a:buSzTx/>
                <a:buFontTx/>
                <a:buNone/>
              </a:pPr>
              <a:r>
                <a:rPr lang="en-US" altLang="zh-CN" sz="1600" dirty="0" err="1">
                  <a:solidFill>
                    <a:srgbClr val="FF0000"/>
                  </a:solidFill>
                  <a:latin typeface="Arial" panose="020B0604020202020204" pitchFamily="34" charset="0"/>
                </a:rPr>
                <a:t>connectionSocket</a:t>
              </a:r>
              <a:r>
                <a:rPr lang="en-US" altLang="zh-CN" sz="1600" dirty="0">
                  <a:solidFill>
                    <a:srgbClr val="FF0000"/>
                  </a:solidFill>
                  <a:latin typeface="Arial" panose="020B0604020202020204" pitchFamily="34" charset="0"/>
                </a:rPr>
                <a:t> =</a:t>
              </a:r>
            </a:p>
            <a:p>
              <a:pPr algn="l">
                <a:spcBef>
                  <a:spcPct val="0"/>
                </a:spcBef>
                <a:buClrTx/>
                <a:buSzTx/>
                <a:buFontTx/>
                <a:buNone/>
              </a:pPr>
              <a:r>
                <a:rPr lang="en-US" altLang="zh-CN" sz="1600" dirty="0" err="1">
                  <a:solidFill>
                    <a:srgbClr val="FF0000"/>
                  </a:solidFill>
                  <a:latin typeface="Arial" panose="020B0604020202020204" pitchFamily="34" charset="0"/>
                </a:rPr>
                <a:t>welcomeSocket.accept</a:t>
              </a:r>
              <a:r>
                <a:rPr lang="en-US" altLang="zh-CN" sz="1600" dirty="0">
                  <a:solidFill>
                    <a:srgbClr val="FF0000"/>
                  </a:solidFill>
                  <a:latin typeface="Arial" panose="020B0604020202020204" pitchFamily="34" charset="0"/>
                </a:rPr>
                <a:t>()</a:t>
              </a:r>
              <a:endParaRPr lang="en-US" altLang="zh-CN" sz="2800" dirty="0">
                <a:latin typeface="Times New Roman" panose="02020603050405020304" pitchFamily="18" charset="0"/>
              </a:endParaRPr>
            </a:p>
          </p:txBody>
        </p:sp>
      </p:grpSp>
      <p:grpSp>
        <p:nvGrpSpPr>
          <p:cNvPr id="494598" name="Group 6"/>
          <p:cNvGrpSpPr>
            <a:grpSpLocks/>
          </p:cNvGrpSpPr>
          <p:nvPr/>
        </p:nvGrpSpPr>
        <p:grpSpPr bwMode="auto">
          <a:xfrm>
            <a:off x="1531937" y="1747738"/>
            <a:ext cx="1958976" cy="1312863"/>
            <a:chOff x="773" y="1231"/>
            <a:chExt cx="1234" cy="827"/>
          </a:xfrm>
        </p:grpSpPr>
        <p:grpSp>
          <p:nvGrpSpPr>
            <p:cNvPr id="186403" name="Group 7"/>
            <p:cNvGrpSpPr>
              <a:grpSpLocks/>
            </p:cNvGrpSpPr>
            <p:nvPr/>
          </p:nvGrpSpPr>
          <p:grpSpPr bwMode="auto">
            <a:xfrm>
              <a:off x="773" y="1231"/>
              <a:ext cx="1234" cy="645"/>
              <a:chOff x="281" y="1255"/>
              <a:chExt cx="1234" cy="645"/>
            </a:xfrm>
          </p:grpSpPr>
          <p:sp>
            <p:nvSpPr>
              <p:cNvPr id="186405" name="Text Box 8"/>
              <p:cNvSpPr txBox="1">
                <a:spLocks noChangeArrowheads="1"/>
              </p:cNvSpPr>
              <p:nvPr/>
            </p:nvSpPr>
            <p:spPr bwMode="auto">
              <a:xfrm>
                <a:off x="329" y="1255"/>
                <a:ext cx="1064"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lgn="l">
                  <a:spcBef>
                    <a:spcPct val="0"/>
                  </a:spcBef>
                  <a:buClrTx/>
                  <a:buSzTx/>
                  <a:buFontTx/>
                  <a:buNone/>
                </a:pPr>
                <a:r>
                  <a:rPr lang="zh-CN" altLang="en-US" sz="1600" dirty="0">
                    <a:latin typeface="Arial" panose="020B0604020202020204" pitchFamily="34" charset="0"/>
                  </a:rPr>
                  <a:t>生成欢迎套接字</a:t>
                </a:r>
                <a:r>
                  <a:rPr lang="en-US" altLang="zh-CN" sz="1600" dirty="0">
                    <a:latin typeface="Arial" panose="020B0604020202020204" pitchFamily="34" charset="0"/>
                  </a:rPr>
                  <a:t>,</a:t>
                </a:r>
              </a:p>
              <a:p>
                <a:pPr algn="l">
                  <a:spcBef>
                    <a:spcPct val="0"/>
                  </a:spcBef>
                  <a:buClrTx/>
                  <a:buSzTx/>
                  <a:buFontTx/>
                  <a:buNone/>
                </a:pPr>
                <a:r>
                  <a:rPr lang="en-US" altLang="zh-CN" sz="1600" dirty="0">
                    <a:latin typeface="Arial" panose="020B0604020202020204" pitchFamily="34" charset="0"/>
                  </a:rPr>
                  <a:t>port=</a:t>
                </a:r>
                <a:r>
                  <a:rPr lang="en-US" altLang="zh-CN" sz="1600" dirty="0">
                    <a:latin typeface="Courier New" panose="02070309020205020404" pitchFamily="49" charset="0"/>
                  </a:rPr>
                  <a:t>x</a:t>
                </a:r>
                <a:endParaRPr lang="en-US" altLang="zh-CN" sz="2800" dirty="0">
                  <a:latin typeface="Times New Roman" panose="02020603050405020304" pitchFamily="18" charset="0"/>
                </a:endParaRPr>
              </a:p>
            </p:txBody>
          </p:sp>
          <p:sp>
            <p:nvSpPr>
              <p:cNvPr id="186406" name="Text Box 9"/>
              <p:cNvSpPr txBox="1">
                <a:spLocks noChangeArrowheads="1"/>
              </p:cNvSpPr>
              <p:nvPr/>
            </p:nvSpPr>
            <p:spPr bwMode="auto">
              <a:xfrm>
                <a:off x="281" y="1532"/>
                <a:ext cx="1234"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lgn="r">
                  <a:spcBef>
                    <a:spcPct val="0"/>
                  </a:spcBef>
                  <a:buClrTx/>
                  <a:buSzTx/>
                  <a:buFontTx/>
                  <a:buNone/>
                </a:pPr>
                <a:r>
                  <a:rPr lang="en-US" altLang="zh-CN" sz="1600" dirty="0" err="1">
                    <a:solidFill>
                      <a:srgbClr val="FF0000"/>
                    </a:solidFill>
                    <a:latin typeface="Arial" panose="020B0604020202020204" pitchFamily="34" charset="0"/>
                  </a:rPr>
                  <a:t>welcomeSocket</a:t>
                </a:r>
                <a:r>
                  <a:rPr lang="en-US" altLang="zh-CN" sz="1600" dirty="0">
                    <a:solidFill>
                      <a:srgbClr val="FF0000"/>
                    </a:solidFill>
                    <a:latin typeface="Arial" panose="020B0604020202020204" pitchFamily="34" charset="0"/>
                  </a:rPr>
                  <a:t> = </a:t>
                </a:r>
              </a:p>
              <a:p>
                <a:pPr algn="r">
                  <a:spcBef>
                    <a:spcPct val="0"/>
                  </a:spcBef>
                  <a:buClrTx/>
                  <a:buSzTx/>
                  <a:buFontTx/>
                  <a:buNone/>
                </a:pPr>
                <a:r>
                  <a:rPr lang="en-US" altLang="zh-CN" sz="1600" dirty="0" err="1">
                    <a:solidFill>
                      <a:srgbClr val="FF0000"/>
                    </a:solidFill>
                    <a:latin typeface="Arial" panose="020B0604020202020204" pitchFamily="34" charset="0"/>
                  </a:rPr>
                  <a:t>ServerSocket</a:t>
                </a:r>
                <a:r>
                  <a:rPr lang="en-US" altLang="zh-CN" sz="1600" dirty="0">
                    <a:solidFill>
                      <a:srgbClr val="FF0000"/>
                    </a:solidFill>
                    <a:latin typeface="Arial" panose="020B0604020202020204" pitchFamily="34" charset="0"/>
                  </a:rPr>
                  <a:t>()</a:t>
                </a:r>
                <a:endParaRPr lang="en-US" altLang="zh-CN" sz="2800" dirty="0">
                  <a:latin typeface="Times New Roman" panose="02020603050405020304" pitchFamily="18" charset="0"/>
                </a:endParaRPr>
              </a:p>
            </p:txBody>
          </p:sp>
        </p:grpSp>
        <p:sp>
          <p:nvSpPr>
            <p:cNvPr id="186404" name="Line 10"/>
            <p:cNvSpPr>
              <a:spLocks noChangeShapeType="1"/>
            </p:cNvSpPr>
            <p:nvPr/>
          </p:nvSpPr>
          <p:spPr bwMode="auto">
            <a:xfrm>
              <a:off x="1260" y="1854"/>
              <a:ext cx="0" cy="204"/>
            </a:xfrm>
            <a:prstGeom prst="line">
              <a:avLst/>
            </a:prstGeom>
            <a:noFill/>
            <a:ln w="28575">
              <a:solidFill>
                <a:srgbClr val="2020A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2000"/>
            </a:p>
          </p:txBody>
        </p:sp>
      </p:grpSp>
      <p:grpSp>
        <p:nvGrpSpPr>
          <p:cNvPr id="494603" name="Group 11"/>
          <p:cNvGrpSpPr>
            <a:grpSpLocks/>
          </p:cNvGrpSpPr>
          <p:nvPr/>
        </p:nvGrpSpPr>
        <p:grpSpPr bwMode="auto">
          <a:xfrm>
            <a:off x="5831700" y="2834510"/>
            <a:ext cx="2362200" cy="1100139"/>
            <a:chOff x="3335" y="1069"/>
            <a:chExt cx="1488" cy="693"/>
          </a:xfrm>
        </p:grpSpPr>
        <p:sp>
          <p:nvSpPr>
            <p:cNvPr id="186401" name="Text Box 12"/>
            <p:cNvSpPr txBox="1">
              <a:spLocks noChangeArrowheads="1"/>
            </p:cNvSpPr>
            <p:nvPr/>
          </p:nvSpPr>
          <p:spPr bwMode="auto">
            <a:xfrm>
              <a:off x="3335" y="1069"/>
              <a:ext cx="1488"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lgn="l">
                <a:spcBef>
                  <a:spcPct val="0"/>
                </a:spcBef>
                <a:buClrTx/>
                <a:buSzTx/>
                <a:buFontTx/>
                <a:buNone/>
              </a:pPr>
              <a:r>
                <a:rPr lang="zh-CN" altLang="en-US" sz="1600" dirty="0">
                  <a:latin typeface="Arial" panose="020B0604020202020204" pitchFamily="34" charset="0"/>
                </a:rPr>
                <a:t>生成套接字</a:t>
              </a:r>
              <a:r>
                <a:rPr lang="en-US" altLang="zh-CN" sz="1600" dirty="0">
                  <a:latin typeface="Arial" panose="020B0604020202020204" pitchFamily="34" charset="0"/>
                </a:rPr>
                <a:t>,</a:t>
              </a:r>
            </a:p>
            <a:p>
              <a:pPr algn="l">
                <a:spcBef>
                  <a:spcPct val="0"/>
                </a:spcBef>
                <a:buClrTx/>
                <a:buSzTx/>
                <a:buFontTx/>
                <a:buNone/>
              </a:pPr>
              <a:r>
                <a:rPr lang="zh-CN" altLang="en-US" sz="1600" dirty="0">
                  <a:latin typeface="Arial" panose="020B0604020202020204" pitchFamily="34" charset="0"/>
                </a:rPr>
                <a:t>与 </a:t>
              </a:r>
              <a:r>
                <a:rPr lang="en-US" altLang="zh-CN" sz="1600" dirty="0" err="1">
                  <a:latin typeface="Courier New" panose="02070309020205020404" pitchFamily="49" charset="0"/>
                </a:rPr>
                <a:t>hostid</a:t>
              </a:r>
              <a:r>
                <a:rPr lang="zh-CN" altLang="en-US" sz="1600" dirty="0">
                  <a:latin typeface="Courier New" panose="02070309020205020404" pitchFamily="49" charset="0"/>
                </a:rPr>
                <a:t>连接</a:t>
              </a:r>
              <a:r>
                <a:rPr lang="en-US" altLang="zh-CN" sz="1600" dirty="0">
                  <a:latin typeface="Arial" panose="020B0604020202020204" pitchFamily="34" charset="0"/>
                </a:rPr>
                <a:t>, port=</a:t>
              </a:r>
              <a:r>
                <a:rPr lang="en-US" altLang="zh-CN" sz="1600" dirty="0">
                  <a:latin typeface="Courier New" panose="02070309020205020404" pitchFamily="49" charset="0"/>
                </a:rPr>
                <a:t>x</a:t>
              </a:r>
              <a:endParaRPr lang="en-US" altLang="zh-CN" sz="2800" dirty="0">
                <a:latin typeface="Times New Roman" panose="02020603050405020304" pitchFamily="18" charset="0"/>
              </a:endParaRPr>
            </a:p>
          </p:txBody>
        </p:sp>
        <p:sp>
          <p:nvSpPr>
            <p:cNvPr id="186402" name="Text Box 13"/>
            <p:cNvSpPr txBox="1">
              <a:spLocks noChangeArrowheads="1"/>
            </p:cNvSpPr>
            <p:nvPr/>
          </p:nvSpPr>
          <p:spPr bwMode="auto">
            <a:xfrm>
              <a:off x="3403" y="1394"/>
              <a:ext cx="1047"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lgn="r">
                <a:spcBef>
                  <a:spcPct val="0"/>
                </a:spcBef>
                <a:buClrTx/>
                <a:buSzTx/>
                <a:buFontTx/>
                <a:buNone/>
              </a:pPr>
              <a:r>
                <a:rPr lang="en-US" altLang="zh-CN" sz="1600" dirty="0" err="1">
                  <a:solidFill>
                    <a:srgbClr val="FF0000"/>
                  </a:solidFill>
                  <a:latin typeface="Arial" panose="020B0604020202020204" pitchFamily="34" charset="0"/>
                </a:rPr>
                <a:t>ClientSocket</a:t>
              </a:r>
              <a:r>
                <a:rPr lang="en-US" altLang="zh-CN" sz="1600" dirty="0">
                  <a:solidFill>
                    <a:srgbClr val="FF0000"/>
                  </a:solidFill>
                  <a:latin typeface="Arial" panose="020B0604020202020204" pitchFamily="34" charset="0"/>
                </a:rPr>
                <a:t> = </a:t>
              </a:r>
            </a:p>
            <a:p>
              <a:pPr algn="r">
                <a:spcBef>
                  <a:spcPct val="0"/>
                </a:spcBef>
                <a:buClrTx/>
                <a:buSzTx/>
                <a:buFontTx/>
                <a:buNone/>
              </a:pPr>
              <a:r>
                <a:rPr lang="en-US" altLang="zh-CN" sz="1600" dirty="0">
                  <a:solidFill>
                    <a:srgbClr val="FF0000"/>
                  </a:solidFill>
                  <a:latin typeface="Arial" panose="020B0604020202020204" pitchFamily="34" charset="0"/>
                </a:rPr>
                <a:t>Socket()</a:t>
              </a:r>
              <a:endParaRPr lang="en-US" altLang="zh-CN" sz="2800" dirty="0">
                <a:latin typeface="Times New Roman" panose="02020603050405020304" pitchFamily="18" charset="0"/>
              </a:endParaRPr>
            </a:p>
          </p:txBody>
        </p:sp>
      </p:grpSp>
      <p:grpSp>
        <p:nvGrpSpPr>
          <p:cNvPr id="494606" name="Group 14"/>
          <p:cNvGrpSpPr>
            <a:grpSpLocks/>
          </p:cNvGrpSpPr>
          <p:nvPr/>
        </p:nvGrpSpPr>
        <p:grpSpPr bwMode="auto">
          <a:xfrm>
            <a:off x="1603121" y="5188775"/>
            <a:ext cx="5754689" cy="1308101"/>
            <a:chOff x="663" y="3380"/>
            <a:chExt cx="3625" cy="824"/>
          </a:xfrm>
        </p:grpSpPr>
        <p:sp>
          <p:nvSpPr>
            <p:cNvPr id="186394" name="Text Box 15"/>
            <p:cNvSpPr txBox="1">
              <a:spLocks noChangeArrowheads="1"/>
            </p:cNvSpPr>
            <p:nvPr/>
          </p:nvSpPr>
          <p:spPr bwMode="auto">
            <a:xfrm>
              <a:off x="663" y="3680"/>
              <a:ext cx="1228"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lgn="l">
                <a:spcBef>
                  <a:spcPct val="0"/>
                </a:spcBef>
                <a:buClrTx/>
                <a:buSzTx/>
                <a:buFontTx/>
                <a:buNone/>
              </a:pPr>
              <a:r>
                <a:rPr lang="zh-CN" altLang="en-US" sz="1600" dirty="0">
                  <a:latin typeface="Arial" panose="020B0604020202020204" pitchFamily="34" charset="0"/>
                </a:rPr>
                <a:t>关闭</a:t>
              </a:r>
            </a:p>
            <a:p>
              <a:pPr algn="l">
                <a:spcBef>
                  <a:spcPct val="0"/>
                </a:spcBef>
                <a:buClrTx/>
                <a:buSzTx/>
                <a:buFontTx/>
                <a:buNone/>
              </a:pPr>
              <a:r>
                <a:rPr lang="en-US" altLang="zh-CN" sz="1600" dirty="0" err="1">
                  <a:solidFill>
                    <a:srgbClr val="FF0000"/>
                  </a:solidFill>
                  <a:latin typeface="Arial" panose="020B0604020202020204" pitchFamily="34" charset="0"/>
                </a:rPr>
                <a:t>connectionSocket</a:t>
              </a:r>
              <a:endParaRPr lang="en-US" altLang="zh-CN" sz="2800" dirty="0">
                <a:latin typeface="Times New Roman" panose="02020603050405020304" pitchFamily="18" charset="0"/>
              </a:endParaRPr>
            </a:p>
          </p:txBody>
        </p:sp>
        <p:sp>
          <p:nvSpPr>
            <p:cNvPr id="186395" name="Line 16"/>
            <p:cNvSpPr>
              <a:spLocks noChangeShapeType="1"/>
            </p:cNvSpPr>
            <p:nvPr/>
          </p:nvSpPr>
          <p:spPr bwMode="auto">
            <a:xfrm>
              <a:off x="1200" y="3660"/>
              <a:ext cx="0" cy="204"/>
            </a:xfrm>
            <a:prstGeom prst="line">
              <a:avLst/>
            </a:prstGeom>
            <a:noFill/>
            <a:ln w="28575">
              <a:solidFill>
                <a:srgbClr val="2020A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2000"/>
            </a:p>
          </p:txBody>
        </p:sp>
        <p:grpSp>
          <p:nvGrpSpPr>
            <p:cNvPr id="186397" name="Group 18"/>
            <p:cNvGrpSpPr>
              <a:grpSpLocks/>
            </p:cNvGrpSpPr>
            <p:nvPr/>
          </p:nvGrpSpPr>
          <p:grpSpPr bwMode="auto">
            <a:xfrm>
              <a:off x="3342" y="3380"/>
              <a:ext cx="946" cy="824"/>
              <a:chOff x="3342" y="3380"/>
              <a:chExt cx="946" cy="824"/>
            </a:xfrm>
          </p:grpSpPr>
          <p:sp>
            <p:nvSpPr>
              <p:cNvPr id="186398" name="Text Box 19"/>
              <p:cNvSpPr txBox="1">
                <a:spLocks noChangeArrowheads="1"/>
              </p:cNvSpPr>
              <p:nvPr/>
            </p:nvSpPr>
            <p:spPr bwMode="auto">
              <a:xfrm>
                <a:off x="3342" y="3380"/>
                <a:ext cx="899"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spcBef>
                    <a:spcPct val="0"/>
                  </a:spcBef>
                  <a:buClrTx/>
                  <a:buSzTx/>
                  <a:buFontTx/>
                  <a:buNone/>
                </a:pPr>
                <a:r>
                  <a:rPr lang="zh-CN" altLang="en-US" sz="1600" dirty="0">
                    <a:latin typeface="Arial" panose="020B0604020202020204" pitchFamily="34" charset="0"/>
                  </a:rPr>
                  <a:t>读回答</a:t>
                </a:r>
              </a:p>
              <a:p>
                <a:pPr>
                  <a:spcBef>
                    <a:spcPct val="0"/>
                  </a:spcBef>
                  <a:buClrTx/>
                  <a:buSzTx/>
                  <a:buFontTx/>
                  <a:buNone/>
                </a:pPr>
                <a:r>
                  <a:rPr lang="en-US" altLang="zh-CN" sz="1600" dirty="0" err="1">
                    <a:solidFill>
                      <a:srgbClr val="FF0000"/>
                    </a:solidFill>
                    <a:latin typeface="Arial" panose="020B0604020202020204" pitchFamily="34" charset="0"/>
                  </a:rPr>
                  <a:t>ClientSocket</a:t>
                </a:r>
                <a:endParaRPr lang="zh-CN" altLang="en-US" sz="1600" dirty="0">
                  <a:solidFill>
                    <a:srgbClr val="FF0000"/>
                  </a:solidFill>
                  <a:latin typeface="Arial" panose="020B0604020202020204" pitchFamily="34" charset="0"/>
                </a:endParaRPr>
              </a:p>
            </p:txBody>
          </p:sp>
          <p:sp>
            <p:nvSpPr>
              <p:cNvPr id="186399" name="Text Box 20"/>
              <p:cNvSpPr txBox="1">
                <a:spLocks noChangeArrowheads="1"/>
              </p:cNvSpPr>
              <p:nvPr/>
            </p:nvSpPr>
            <p:spPr bwMode="auto">
              <a:xfrm>
                <a:off x="3389" y="3836"/>
                <a:ext cx="899"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lgn="l">
                  <a:spcBef>
                    <a:spcPct val="0"/>
                  </a:spcBef>
                  <a:buClrTx/>
                  <a:buSzTx/>
                  <a:buFontTx/>
                  <a:buNone/>
                </a:pPr>
                <a:r>
                  <a:rPr lang="zh-CN" altLang="en-US" sz="1600" dirty="0">
                    <a:latin typeface="Arial" panose="020B0604020202020204" pitchFamily="34" charset="0"/>
                  </a:rPr>
                  <a:t>关闭</a:t>
                </a:r>
              </a:p>
              <a:p>
                <a:pPr algn="l">
                  <a:spcBef>
                    <a:spcPct val="0"/>
                  </a:spcBef>
                  <a:buClrTx/>
                  <a:buSzTx/>
                  <a:buFontTx/>
                  <a:buNone/>
                </a:pPr>
                <a:r>
                  <a:rPr lang="en-US" altLang="zh-CN" sz="1600" dirty="0" err="1">
                    <a:solidFill>
                      <a:srgbClr val="FF0000"/>
                    </a:solidFill>
                    <a:latin typeface="Arial" panose="020B0604020202020204" pitchFamily="34" charset="0"/>
                  </a:rPr>
                  <a:t>ClientSocket</a:t>
                </a:r>
                <a:endParaRPr lang="zh-CN" altLang="en-US" sz="1600" dirty="0">
                  <a:solidFill>
                    <a:srgbClr val="FF0000"/>
                  </a:solidFill>
                  <a:latin typeface="Arial" panose="020B0604020202020204" pitchFamily="34" charset="0"/>
                </a:endParaRPr>
              </a:p>
            </p:txBody>
          </p:sp>
          <p:sp>
            <p:nvSpPr>
              <p:cNvPr id="186400" name="Line 21"/>
              <p:cNvSpPr>
                <a:spLocks noChangeShapeType="1"/>
              </p:cNvSpPr>
              <p:nvPr/>
            </p:nvSpPr>
            <p:spPr bwMode="auto">
              <a:xfrm>
                <a:off x="3816" y="3756"/>
                <a:ext cx="0" cy="204"/>
              </a:xfrm>
              <a:prstGeom prst="line">
                <a:avLst/>
              </a:prstGeom>
              <a:noFill/>
              <a:ln w="28575">
                <a:solidFill>
                  <a:srgbClr val="2020A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2000"/>
              </a:p>
            </p:txBody>
          </p:sp>
        </p:grpSp>
      </p:grpSp>
      <p:sp>
        <p:nvSpPr>
          <p:cNvPr id="186376" name="Text Box 22"/>
          <p:cNvSpPr txBox="1">
            <a:spLocks noChangeArrowheads="1"/>
          </p:cNvSpPr>
          <p:nvPr/>
        </p:nvSpPr>
        <p:spPr bwMode="auto">
          <a:xfrm>
            <a:off x="1050653" y="1085124"/>
            <a:ext cx="364074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spcBef>
                <a:spcPct val="50000"/>
              </a:spcBef>
              <a:buClrTx/>
              <a:buSzTx/>
              <a:buFontTx/>
              <a:buNone/>
            </a:pPr>
            <a:r>
              <a:rPr lang="zh-CN" altLang="en-US" sz="2800" dirty="0">
                <a:latin typeface="Times New Roman" panose="02020603050405020304" pitchFamily="18" charset="0"/>
                <a:ea typeface="+mn-ea"/>
              </a:rPr>
              <a:t>服务器</a:t>
            </a:r>
            <a:r>
              <a:rPr lang="zh-CN" altLang="en-US" sz="2800" b="0" dirty="0">
                <a:latin typeface="Times New Roman" panose="02020603050405020304" pitchFamily="18" charset="0"/>
                <a:ea typeface="+mn-ea"/>
              </a:rPr>
              <a:t> </a:t>
            </a:r>
            <a:r>
              <a:rPr lang="en-US" altLang="zh-CN" sz="2000" b="0" dirty="0">
                <a:latin typeface="Times New Roman" panose="02020603050405020304" pitchFamily="18" charset="0"/>
                <a:ea typeface="+mn-ea"/>
              </a:rPr>
              <a:t>(</a:t>
            </a:r>
            <a:r>
              <a:rPr lang="zh-CN" altLang="en-US" b="0" dirty="0">
                <a:latin typeface="Times New Roman" panose="02020603050405020304" pitchFamily="18" charset="0"/>
                <a:ea typeface="+mn-ea"/>
              </a:rPr>
              <a:t>运行在 </a:t>
            </a:r>
            <a:r>
              <a:rPr lang="en-US" altLang="zh-CN" dirty="0" err="1">
                <a:latin typeface="Times New Roman" panose="02020603050405020304" pitchFamily="18" charset="0"/>
                <a:ea typeface="+mn-ea"/>
              </a:rPr>
              <a:t>hostid</a:t>
            </a:r>
            <a:r>
              <a:rPr lang="zh-CN" altLang="en-US" dirty="0">
                <a:latin typeface="Times New Roman" panose="02020603050405020304" pitchFamily="18" charset="0"/>
                <a:ea typeface="+mn-ea"/>
              </a:rPr>
              <a:t>上</a:t>
            </a:r>
            <a:r>
              <a:rPr lang="en-US" altLang="zh-CN" sz="2000" b="0" dirty="0">
                <a:latin typeface="Times New Roman" panose="02020603050405020304" pitchFamily="18" charset="0"/>
                <a:ea typeface="+mn-ea"/>
              </a:rPr>
              <a:t>)</a:t>
            </a:r>
            <a:endParaRPr lang="en-US" altLang="zh-CN" sz="2800" b="0" dirty="0">
              <a:latin typeface="Times New Roman" panose="02020603050405020304" pitchFamily="18" charset="0"/>
              <a:ea typeface="+mn-ea"/>
            </a:endParaRPr>
          </a:p>
        </p:txBody>
      </p:sp>
      <p:sp>
        <p:nvSpPr>
          <p:cNvPr id="186377" name="Text Box 23"/>
          <p:cNvSpPr txBox="1">
            <a:spLocks noChangeArrowheads="1"/>
          </p:cNvSpPr>
          <p:nvPr/>
        </p:nvSpPr>
        <p:spPr bwMode="auto">
          <a:xfrm>
            <a:off x="5652624" y="1092225"/>
            <a:ext cx="126669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spcBef>
                <a:spcPct val="50000"/>
              </a:spcBef>
              <a:buClrTx/>
              <a:buSzTx/>
              <a:buFontTx/>
              <a:buNone/>
            </a:pPr>
            <a:r>
              <a:rPr lang="zh-CN" altLang="en-US" sz="2800" dirty="0">
                <a:latin typeface="+mn-ea"/>
                <a:ea typeface="+mn-ea"/>
              </a:rPr>
              <a:t>客户机</a:t>
            </a:r>
          </a:p>
        </p:txBody>
      </p:sp>
      <p:grpSp>
        <p:nvGrpSpPr>
          <p:cNvPr id="494616" name="Group 24"/>
          <p:cNvGrpSpPr>
            <a:grpSpLocks/>
          </p:cNvGrpSpPr>
          <p:nvPr/>
        </p:nvGrpSpPr>
        <p:grpSpPr bwMode="auto">
          <a:xfrm>
            <a:off x="3297234" y="3899721"/>
            <a:ext cx="3949700" cy="1343025"/>
            <a:chOff x="1693" y="2568"/>
            <a:chExt cx="2488" cy="846"/>
          </a:xfrm>
        </p:grpSpPr>
        <p:sp>
          <p:nvSpPr>
            <p:cNvPr id="186389" name="Line 25"/>
            <p:cNvSpPr>
              <a:spLocks noChangeShapeType="1"/>
            </p:cNvSpPr>
            <p:nvPr/>
          </p:nvSpPr>
          <p:spPr bwMode="auto">
            <a:xfrm flipH="1">
              <a:off x="3792" y="3120"/>
              <a:ext cx="0" cy="294"/>
            </a:xfrm>
            <a:prstGeom prst="line">
              <a:avLst/>
            </a:prstGeom>
            <a:noFill/>
            <a:ln w="28575">
              <a:solidFill>
                <a:srgbClr val="2020A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2000"/>
            </a:p>
          </p:txBody>
        </p:sp>
        <p:grpSp>
          <p:nvGrpSpPr>
            <p:cNvPr id="186390" name="Group 26"/>
            <p:cNvGrpSpPr>
              <a:grpSpLocks/>
            </p:cNvGrpSpPr>
            <p:nvPr/>
          </p:nvGrpSpPr>
          <p:grpSpPr bwMode="auto">
            <a:xfrm>
              <a:off x="1693" y="2568"/>
              <a:ext cx="2488" cy="562"/>
              <a:chOff x="1693" y="2568"/>
              <a:chExt cx="2488" cy="562"/>
            </a:xfrm>
          </p:grpSpPr>
          <p:sp>
            <p:nvSpPr>
              <p:cNvPr id="186391" name="Text Box 27"/>
              <p:cNvSpPr txBox="1">
                <a:spLocks noChangeArrowheads="1"/>
              </p:cNvSpPr>
              <p:nvPr/>
            </p:nvSpPr>
            <p:spPr bwMode="auto">
              <a:xfrm>
                <a:off x="3282" y="2762"/>
                <a:ext cx="899"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spcBef>
                    <a:spcPct val="0"/>
                  </a:spcBef>
                  <a:buClrTx/>
                  <a:buSzTx/>
                  <a:buFontTx/>
                  <a:buNone/>
                </a:pPr>
                <a:r>
                  <a:rPr lang="zh-CN" altLang="en-US" sz="1600" dirty="0">
                    <a:latin typeface="Arial" panose="020B0604020202020204" pitchFamily="34" charset="0"/>
                  </a:rPr>
                  <a:t>发送请求</a:t>
                </a:r>
              </a:p>
              <a:p>
                <a:pPr>
                  <a:spcBef>
                    <a:spcPct val="0"/>
                  </a:spcBef>
                  <a:buClrTx/>
                  <a:buSzTx/>
                  <a:buFontTx/>
                  <a:buNone/>
                </a:pPr>
                <a:r>
                  <a:rPr lang="en-US" altLang="zh-CN" sz="1600" dirty="0" err="1">
                    <a:solidFill>
                      <a:srgbClr val="FF0000"/>
                    </a:solidFill>
                    <a:latin typeface="Arial" panose="020B0604020202020204" pitchFamily="34" charset="0"/>
                  </a:rPr>
                  <a:t>ClientSocket</a:t>
                </a:r>
                <a:endParaRPr lang="zh-CN" altLang="en-US" sz="1600" dirty="0">
                  <a:solidFill>
                    <a:srgbClr val="FF0000"/>
                  </a:solidFill>
                  <a:latin typeface="Arial" panose="020B0604020202020204" pitchFamily="34" charset="0"/>
                </a:endParaRPr>
              </a:p>
            </p:txBody>
          </p:sp>
          <p:sp>
            <p:nvSpPr>
              <p:cNvPr id="186392" name="Line 28"/>
              <p:cNvSpPr>
                <a:spLocks noChangeShapeType="1"/>
              </p:cNvSpPr>
              <p:nvPr/>
            </p:nvSpPr>
            <p:spPr bwMode="auto">
              <a:xfrm>
                <a:off x="3792" y="2568"/>
                <a:ext cx="0" cy="204"/>
              </a:xfrm>
              <a:prstGeom prst="line">
                <a:avLst/>
              </a:prstGeom>
              <a:noFill/>
              <a:ln w="28575">
                <a:solidFill>
                  <a:srgbClr val="2020A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2000"/>
              </a:p>
            </p:txBody>
          </p:sp>
          <p:sp>
            <p:nvSpPr>
              <p:cNvPr id="186393" name="Line 29"/>
              <p:cNvSpPr>
                <a:spLocks noChangeShapeType="1"/>
              </p:cNvSpPr>
              <p:nvPr/>
            </p:nvSpPr>
            <p:spPr bwMode="auto">
              <a:xfrm flipH="1">
                <a:off x="1693" y="2870"/>
                <a:ext cx="1722" cy="86"/>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2000"/>
              </a:p>
            </p:txBody>
          </p:sp>
        </p:grpSp>
      </p:grpSp>
      <p:grpSp>
        <p:nvGrpSpPr>
          <p:cNvPr id="494622" name="Group 30"/>
          <p:cNvGrpSpPr>
            <a:grpSpLocks/>
          </p:cNvGrpSpPr>
          <p:nvPr/>
        </p:nvGrpSpPr>
        <p:grpSpPr bwMode="auto">
          <a:xfrm>
            <a:off x="1535112" y="3871147"/>
            <a:ext cx="4395787" cy="1797051"/>
            <a:chOff x="775" y="2550"/>
            <a:chExt cx="2769" cy="1132"/>
          </a:xfrm>
        </p:grpSpPr>
        <p:sp>
          <p:nvSpPr>
            <p:cNvPr id="186384" name="Text Box 31"/>
            <p:cNvSpPr txBox="1">
              <a:spLocks noChangeArrowheads="1"/>
            </p:cNvSpPr>
            <p:nvPr/>
          </p:nvSpPr>
          <p:spPr bwMode="auto">
            <a:xfrm>
              <a:off x="799" y="2786"/>
              <a:ext cx="1228"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spcBef>
                  <a:spcPct val="0"/>
                </a:spcBef>
                <a:buClrTx/>
                <a:buSzTx/>
                <a:buFontTx/>
                <a:buNone/>
              </a:pPr>
              <a:r>
                <a:rPr lang="zh-CN" altLang="en-US" sz="1600" dirty="0">
                  <a:latin typeface="Arial" panose="020B0604020202020204" pitchFamily="34" charset="0"/>
                </a:rPr>
                <a:t>读请求</a:t>
              </a:r>
            </a:p>
            <a:p>
              <a:pPr>
                <a:spcBef>
                  <a:spcPct val="0"/>
                </a:spcBef>
                <a:buClrTx/>
                <a:buSzTx/>
                <a:buFontTx/>
                <a:buNone/>
              </a:pPr>
              <a:r>
                <a:rPr lang="en-US" altLang="zh-CN" sz="1600" dirty="0" err="1">
                  <a:solidFill>
                    <a:srgbClr val="FF0000"/>
                  </a:solidFill>
                  <a:latin typeface="Arial" panose="020B0604020202020204" pitchFamily="34" charset="0"/>
                </a:rPr>
                <a:t>connectionSocket</a:t>
              </a:r>
              <a:endParaRPr lang="en-US" altLang="zh-CN" sz="2800" dirty="0">
                <a:latin typeface="Times New Roman" panose="02020603050405020304" pitchFamily="18" charset="0"/>
              </a:endParaRPr>
            </a:p>
          </p:txBody>
        </p:sp>
        <p:sp>
          <p:nvSpPr>
            <p:cNvPr id="186385" name="Text Box 32"/>
            <p:cNvSpPr txBox="1">
              <a:spLocks noChangeArrowheads="1"/>
            </p:cNvSpPr>
            <p:nvPr/>
          </p:nvSpPr>
          <p:spPr bwMode="auto">
            <a:xfrm>
              <a:off x="775" y="3314"/>
              <a:ext cx="1228"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spcBef>
                  <a:spcPct val="0"/>
                </a:spcBef>
                <a:buClrTx/>
                <a:buSzTx/>
                <a:buFontTx/>
                <a:buNone/>
              </a:pPr>
              <a:r>
                <a:rPr lang="zh-CN" altLang="en-US" sz="1600" dirty="0">
                  <a:latin typeface="Arial" panose="020B0604020202020204" pitchFamily="34" charset="0"/>
                </a:rPr>
                <a:t>写回答</a:t>
              </a:r>
              <a:endParaRPr lang="en-US" altLang="zh-CN" sz="1600" dirty="0">
                <a:latin typeface="Arial" panose="020B0604020202020204" pitchFamily="34" charset="0"/>
              </a:endParaRPr>
            </a:p>
            <a:p>
              <a:pPr>
                <a:spcBef>
                  <a:spcPct val="0"/>
                </a:spcBef>
                <a:buClrTx/>
                <a:buSzTx/>
                <a:buFontTx/>
                <a:buNone/>
              </a:pPr>
              <a:r>
                <a:rPr lang="en-US" altLang="zh-CN" sz="1600" dirty="0" err="1">
                  <a:solidFill>
                    <a:srgbClr val="FF0000"/>
                  </a:solidFill>
                  <a:latin typeface="Arial" panose="020B0604020202020204" pitchFamily="34" charset="0"/>
                </a:rPr>
                <a:t>connectionSocket</a:t>
              </a:r>
              <a:endParaRPr lang="en-US" altLang="zh-CN" sz="2800" dirty="0">
                <a:latin typeface="Times New Roman" panose="02020603050405020304" pitchFamily="18" charset="0"/>
              </a:endParaRPr>
            </a:p>
          </p:txBody>
        </p:sp>
        <p:sp>
          <p:nvSpPr>
            <p:cNvPr id="186386" name="Line 33"/>
            <p:cNvSpPr>
              <a:spLocks noChangeShapeType="1"/>
            </p:cNvSpPr>
            <p:nvPr/>
          </p:nvSpPr>
          <p:spPr bwMode="auto">
            <a:xfrm>
              <a:off x="1308" y="2550"/>
              <a:ext cx="0" cy="240"/>
            </a:xfrm>
            <a:prstGeom prst="line">
              <a:avLst/>
            </a:prstGeom>
            <a:noFill/>
            <a:ln w="28575">
              <a:solidFill>
                <a:srgbClr val="2020A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2000"/>
            </a:p>
          </p:txBody>
        </p:sp>
        <p:sp>
          <p:nvSpPr>
            <p:cNvPr id="186387" name="Line 34"/>
            <p:cNvSpPr>
              <a:spLocks noChangeShapeType="1"/>
            </p:cNvSpPr>
            <p:nvPr/>
          </p:nvSpPr>
          <p:spPr bwMode="auto">
            <a:xfrm flipH="1">
              <a:off x="1332" y="3160"/>
              <a:ext cx="0" cy="196"/>
            </a:xfrm>
            <a:prstGeom prst="line">
              <a:avLst/>
            </a:prstGeom>
            <a:noFill/>
            <a:ln w="28575">
              <a:solidFill>
                <a:srgbClr val="2020A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2000"/>
            </a:p>
          </p:txBody>
        </p:sp>
        <p:sp>
          <p:nvSpPr>
            <p:cNvPr id="186388" name="Line 35"/>
            <p:cNvSpPr>
              <a:spLocks noChangeShapeType="1"/>
            </p:cNvSpPr>
            <p:nvPr/>
          </p:nvSpPr>
          <p:spPr bwMode="auto">
            <a:xfrm>
              <a:off x="1885" y="3488"/>
              <a:ext cx="1659" cy="9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2000"/>
            </a:p>
          </p:txBody>
        </p:sp>
      </p:grpSp>
      <p:grpSp>
        <p:nvGrpSpPr>
          <p:cNvPr id="494628" name="Group 36"/>
          <p:cNvGrpSpPr>
            <a:grpSpLocks/>
          </p:cNvGrpSpPr>
          <p:nvPr/>
        </p:nvGrpSpPr>
        <p:grpSpPr bwMode="auto">
          <a:xfrm>
            <a:off x="3809069" y="3034020"/>
            <a:ext cx="2200275" cy="677863"/>
            <a:chOff x="1842" y="1905"/>
            <a:chExt cx="1386" cy="427"/>
          </a:xfrm>
        </p:grpSpPr>
        <p:sp>
          <p:nvSpPr>
            <p:cNvPr id="186382" name="Line 37"/>
            <p:cNvSpPr>
              <a:spLocks noChangeShapeType="1"/>
            </p:cNvSpPr>
            <p:nvPr/>
          </p:nvSpPr>
          <p:spPr bwMode="auto">
            <a:xfrm>
              <a:off x="1842" y="2130"/>
              <a:ext cx="1386" cy="0"/>
            </a:xfrm>
            <a:prstGeom prst="line">
              <a:avLst/>
            </a:prstGeom>
            <a:noFill/>
            <a:ln w="38100">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sp>
          <p:nvSpPr>
            <p:cNvPr id="186383" name="Text Box 38"/>
            <p:cNvSpPr txBox="1">
              <a:spLocks noChangeArrowheads="1"/>
            </p:cNvSpPr>
            <p:nvPr/>
          </p:nvSpPr>
          <p:spPr bwMode="auto">
            <a:xfrm>
              <a:off x="1931" y="1905"/>
              <a:ext cx="1275" cy="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spcBef>
                  <a:spcPct val="0"/>
                </a:spcBef>
                <a:buClrTx/>
                <a:buSzTx/>
                <a:buFontTx/>
                <a:buNone/>
              </a:pPr>
              <a:r>
                <a:rPr lang="en-US" altLang="zh-CN" sz="2000" dirty="0">
                  <a:solidFill>
                    <a:srgbClr val="FF0000"/>
                  </a:solidFill>
                </a:rPr>
                <a:t>TCP </a:t>
              </a:r>
            </a:p>
            <a:p>
              <a:pPr>
                <a:spcBef>
                  <a:spcPct val="0"/>
                </a:spcBef>
                <a:buClrTx/>
                <a:buSzTx/>
                <a:buFontTx/>
                <a:buNone/>
              </a:pPr>
              <a:r>
                <a:rPr lang="en-US" altLang="zh-CN" sz="1800" dirty="0">
                  <a:solidFill>
                    <a:srgbClr val="FF0000"/>
                  </a:solidFill>
                </a:rPr>
                <a:t>connection setup</a:t>
              </a:r>
              <a:endParaRPr lang="en-US" altLang="zh-CN" dirty="0">
                <a:latin typeface="Times New Roman" panose="02020603050405020304" pitchFamily="18" charset="0"/>
              </a:endParaRPr>
            </a:p>
          </p:txBody>
        </p:sp>
      </p:grpSp>
      <p:sp>
        <p:nvSpPr>
          <p:cNvPr id="42" name="Rectangle 2"/>
          <p:cNvSpPr>
            <a:spLocks noGrp="1" noChangeArrowheads="1"/>
          </p:cNvSpPr>
          <p:nvPr>
            <p:ph type="title"/>
          </p:nvPr>
        </p:nvSpPr>
        <p:spPr>
          <a:xfrm>
            <a:off x="330200" y="1"/>
            <a:ext cx="8483600" cy="744849"/>
          </a:xfrm>
        </p:spPr>
        <p:txBody>
          <a:bodyPr/>
          <a:lstStyle/>
          <a:p>
            <a:pPr eaLnBrk="1" hangingPunct="1">
              <a:defRPr/>
            </a:pPr>
            <a:r>
              <a:rPr lang="en-US" dirty="0" smtClean="0">
                <a:latin typeface="Times New Roman" panose="02020603050405020304" pitchFamily="18" charset="0"/>
                <a:ea typeface="+mn-ea"/>
              </a:rPr>
              <a:t>2.7 TCP </a:t>
            </a:r>
            <a:r>
              <a:rPr lang="zh-CN" altLang="en-US" dirty="0" smtClean="0">
                <a:latin typeface="Times New Roman" panose="02020603050405020304" pitchFamily="18" charset="0"/>
                <a:ea typeface="+mn-ea"/>
              </a:rPr>
              <a:t>客户</a:t>
            </a:r>
            <a:r>
              <a:rPr lang="en-US" altLang="zh-CN" dirty="0" smtClean="0">
                <a:latin typeface="Times New Roman" panose="02020603050405020304" pitchFamily="18" charset="0"/>
                <a:ea typeface="+mn-ea"/>
              </a:rPr>
              <a:t>/</a:t>
            </a:r>
            <a:r>
              <a:rPr lang="zh-CN" altLang="en-US" dirty="0" smtClean="0">
                <a:latin typeface="Times New Roman" panose="02020603050405020304" pitchFamily="18" charset="0"/>
                <a:ea typeface="+mn-ea"/>
              </a:rPr>
              <a:t>服务器交互</a:t>
            </a:r>
            <a:endParaRPr dirty="0">
              <a:latin typeface="Times New Roman" panose="02020603050405020304" pitchFamily="18" charset="0"/>
              <a:ea typeface="+mn-ea"/>
            </a:endParaRPr>
          </a:p>
        </p:txBody>
      </p:sp>
      <p:sp>
        <p:nvSpPr>
          <p:cNvPr id="43" name="Freeform 17"/>
          <p:cNvSpPr>
            <a:spLocks/>
          </p:cNvSpPr>
          <p:nvPr/>
        </p:nvSpPr>
        <p:spPr bwMode="auto">
          <a:xfrm>
            <a:off x="1505150" y="2991469"/>
            <a:ext cx="953527" cy="3456000"/>
          </a:xfrm>
          <a:custGeom>
            <a:avLst/>
            <a:gdLst>
              <a:gd name="T0" fmla="*/ 492 w 492"/>
              <a:gd name="T1" fmla="*/ 1968 h 2112"/>
              <a:gd name="T2" fmla="*/ 492 w 492"/>
              <a:gd name="T3" fmla="*/ 2112 h 2112"/>
              <a:gd name="T4" fmla="*/ 0 w 492"/>
              <a:gd name="T5" fmla="*/ 2112 h 2112"/>
              <a:gd name="T6" fmla="*/ 0 w 492"/>
              <a:gd name="T7" fmla="*/ 0 h 2112"/>
              <a:gd name="T8" fmla="*/ 402 w 492"/>
              <a:gd name="T9" fmla="*/ 0 h 2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2" h="2112">
                <a:moveTo>
                  <a:pt x="492" y="1968"/>
                </a:moveTo>
                <a:lnTo>
                  <a:pt x="492" y="2112"/>
                </a:lnTo>
                <a:lnTo>
                  <a:pt x="0" y="2112"/>
                </a:lnTo>
                <a:lnTo>
                  <a:pt x="0" y="0"/>
                </a:lnTo>
                <a:lnTo>
                  <a:pt x="402" y="0"/>
                </a:lnTo>
              </a:path>
            </a:pathLst>
          </a:custGeom>
          <a:noFill/>
          <a:ln w="28575" cap="flat" cmpd="sng">
            <a:solidFill>
              <a:srgbClr val="2020A6"/>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Tree>
    <p:extLst>
      <p:ext uri="{BB962C8B-B14F-4D97-AF65-F5344CB8AC3E}">
        <p14:creationId xmlns:p14="http://schemas.microsoft.com/office/powerpoint/2010/main" val="830569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186376"/>
                                        </p:tgtEl>
                                        <p:attrNameLst>
                                          <p:attrName>style.visibility</p:attrName>
                                        </p:attrNameLst>
                                      </p:cBhvr>
                                      <p:to>
                                        <p:strVal val="visible"/>
                                      </p:to>
                                    </p:set>
                                    <p:animEffect transition="in" filter="fade">
                                      <p:cBhvr>
                                        <p:cTn id="7" dur="500"/>
                                        <p:tgtEl>
                                          <p:spTgt spid="186376"/>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86377"/>
                                        </p:tgtEl>
                                        <p:attrNameLst>
                                          <p:attrName>style.visibility</p:attrName>
                                        </p:attrNameLst>
                                      </p:cBhvr>
                                      <p:to>
                                        <p:strVal val="visible"/>
                                      </p:to>
                                    </p:set>
                                    <p:animEffect transition="in" filter="fade">
                                      <p:cBhvr>
                                        <p:cTn id="11" dur="500"/>
                                        <p:tgtEl>
                                          <p:spTgt spid="18637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94598"/>
                                        </p:tgtEl>
                                        <p:attrNameLst>
                                          <p:attrName>style.visibility</p:attrName>
                                        </p:attrNameLst>
                                      </p:cBhvr>
                                      <p:to>
                                        <p:strVal val="visible"/>
                                      </p:to>
                                    </p:set>
                                    <p:animEffect transition="in" filter="wipe(left)">
                                      <p:cBhvr>
                                        <p:cTn id="16" dur="500"/>
                                        <p:tgtEl>
                                          <p:spTgt spid="49459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94595"/>
                                        </p:tgtEl>
                                        <p:attrNameLst>
                                          <p:attrName>style.visibility</p:attrName>
                                        </p:attrNameLst>
                                      </p:cBhvr>
                                      <p:to>
                                        <p:strVal val="visible"/>
                                      </p:to>
                                    </p:set>
                                    <p:anim calcmode="lin" valueType="num">
                                      <p:cBhvr>
                                        <p:cTn id="21" dur="500" fill="hold"/>
                                        <p:tgtEl>
                                          <p:spTgt spid="494595"/>
                                        </p:tgtEl>
                                        <p:attrNameLst>
                                          <p:attrName>ppt_w</p:attrName>
                                        </p:attrNameLst>
                                      </p:cBhvr>
                                      <p:tavLst>
                                        <p:tav tm="0">
                                          <p:val>
                                            <p:fltVal val="0"/>
                                          </p:val>
                                        </p:tav>
                                        <p:tav tm="100000">
                                          <p:val>
                                            <p:strVal val="#ppt_w"/>
                                          </p:val>
                                        </p:tav>
                                      </p:tavLst>
                                    </p:anim>
                                    <p:anim calcmode="lin" valueType="num">
                                      <p:cBhvr>
                                        <p:cTn id="22" dur="500" fill="hold"/>
                                        <p:tgtEl>
                                          <p:spTgt spid="494595"/>
                                        </p:tgtEl>
                                        <p:attrNameLst>
                                          <p:attrName>ppt_h</p:attrName>
                                        </p:attrNameLst>
                                      </p:cBhvr>
                                      <p:tavLst>
                                        <p:tav tm="0">
                                          <p:val>
                                            <p:fltVal val="0"/>
                                          </p:val>
                                        </p:tav>
                                        <p:tav tm="100000">
                                          <p:val>
                                            <p:strVal val="#ppt_h"/>
                                          </p:val>
                                        </p:tav>
                                      </p:tavLst>
                                    </p:anim>
                                    <p:animEffect transition="in" filter="fade">
                                      <p:cBhvr>
                                        <p:cTn id="23" dur="500"/>
                                        <p:tgtEl>
                                          <p:spTgt spid="494595"/>
                                        </p:tgtEl>
                                      </p:cBhvr>
                                    </p:animEffect>
                                  </p:childTnLst>
                                </p:cTn>
                              </p:par>
                              <p:par>
                                <p:cTn id="24" presetID="53" presetClass="entr" presetSubtype="16" fill="hold" nodeType="withEffect">
                                  <p:stCondLst>
                                    <p:cond delay="0"/>
                                  </p:stCondLst>
                                  <p:childTnLst>
                                    <p:set>
                                      <p:cBhvr>
                                        <p:cTn id="25" dur="1" fill="hold">
                                          <p:stCondLst>
                                            <p:cond delay="0"/>
                                          </p:stCondLst>
                                        </p:cTn>
                                        <p:tgtEl>
                                          <p:spTgt spid="494603"/>
                                        </p:tgtEl>
                                        <p:attrNameLst>
                                          <p:attrName>style.visibility</p:attrName>
                                        </p:attrNameLst>
                                      </p:cBhvr>
                                      <p:to>
                                        <p:strVal val="visible"/>
                                      </p:to>
                                    </p:set>
                                    <p:anim calcmode="lin" valueType="num">
                                      <p:cBhvr>
                                        <p:cTn id="26" dur="500" fill="hold"/>
                                        <p:tgtEl>
                                          <p:spTgt spid="494603"/>
                                        </p:tgtEl>
                                        <p:attrNameLst>
                                          <p:attrName>ppt_w</p:attrName>
                                        </p:attrNameLst>
                                      </p:cBhvr>
                                      <p:tavLst>
                                        <p:tav tm="0">
                                          <p:val>
                                            <p:fltVal val="0"/>
                                          </p:val>
                                        </p:tav>
                                        <p:tav tm="100000">
                                          <p:val>
                                            <p:strVal val="#ppt_w"/>
                                          </p:val>
                                        </p:tav>
                                      </p:tavLst>
                                    </p:anim>
                                    <p:anim calcmode="lin" valueType="num">
                                      <p:cBhvr>
                                        <p:cTn id="27" dur="500" fill="hold"/>
                                        <p:tgtEl>
                                          <p:spTgt spid="494603"/>
                                        </p:tgtEl>
                                        <p:attrNameLst>
                                          <p:attrName>ppt_h</p:attrName>
                                        </p:attrNameLst>
                                      </p:cBhvr>
                                      <p:tavLst>
                                        <p:tav tm="0">
                                          <p:val>
                                            <p:fltVal val="0"/>
                                          </p:val>
                                        </p:tav>
                                        <p:tav tm="100000">
                                          <p:val>
                                            <p:strVal val="#ppt_h"/>
                                          </p:val>
                                        </p:tav>
                                      </p:tavLst>
                                    </p:anim>
                                    <p:animEffect transition="in" filter="fade">
                                      <p:cBhvr>
                                        <p:cTn id="28" dur="500"/>
                                        <p:tgtEl>
                                          <p:spTgt spid="494603"/>
                                        </p:tgtEl>
                                      </p:cBhvr>
                                    </p:animEffect>
                                  </p:childTnLst>
                                </p:cTn>
                              </p:par>
                            </p:childTnLst>
                          </p:cTn>
                        </p:par>
                        <p:par>
                          <p:cTn id="29" fill="hold">
                            <p:stCondLst>
                              <p:cond delay="500"/>
                            </p:stCondLst>
                            <p:childTnLst>
                              <p:par>
                                <p:cTn id="30" presetID="53" presetClass="entr" presetSubtype="16" fill="hold" nodeType="afterEffect">
                                  <p:stCondLst>
                                    <p:cond delay="500"/>
                                  </p:stCondLst>
                                  <p:childTnLst>
                                    <p:set>
                                      <p:cBhvr>
                                        <p:cTn id="31" dur="1" fill="hold">
                                          <p:stCondLst>
                                            <p:cond delay="0"/>
                                          </p:stCondLst>
                                        </p:cTn>
                                        <p:tgtEl>
                                          <p:spTgt spid="494628"/>
                                        </p:tgtEl>
                                        <p:attrNameLst>
                                          <p:attrName>style.visibility</p:attrName>
                                        </p:attrNameLst>
                                      </p:cBhvr>
                                      <p:to>
                                        <p:strVal val="visible"/>
                                      </p:to>
                                    </p:set>
                                    <p:anim calcmode="lin" valueType="num">
                                      <p:cBhvr>
                                        <p:cTn id="32" dur="500" fill="hold"/>
                                        <p:tgtEl>
                                          <p:spTgt spid="494628"/>
                                        </p:tgtEl>
                                        <p:attrNameLst>
                                          <p:attrName>ppt_w</p:attrName>
                                        </p:attrNameLst>
                                      </p:cBhvr>
                                      <p:tavLst>
                                        <p:tav tm="0">
                                          <p:val>
                                            <p:fltVal val="0"/>
                                          </p:val>
                                        </p:tav>
                                        <p:tav tm="100000">
                                          <p:val>
                                            <p:strVal val="#ppt_w"/>
                                          </p:val>
                                        </p:tav>
                                      </p:tavLst>
                                    </p:anim>
                                    <p:anim calcmode="lin" valueType="num">
                                      <p:cBhvr>
                                        <p:cTn id="33" dur="500" fill="hold"/>
                                        <p:tgtEl>
                                          <p:spTgt spid="494628"/>
                                        </p:tgtEl>
                                        <p:attrNameLst>
                                          <p:attrName>ppt_h</p:attrName>
                                        </p:attrNameLst>
                                      </p:cBhvr>
                                      <p:tavLst>
                                        <p:tav tm="0">
                                          <p:val>
                                            <p:fltVal val="0"/>
                                          </p:val>
                                        </p:tav>
                                        <p:tav tm="100000">
                                          <p:val>
                                            <p:strVal val="#ppt_h"/>
                                          </p:val>
                                        </p:tav>
                                      </p:tavLst>
                                    </p:anim>
                                    <p:animEffect transition="in" filter="fade">
                                      <p:cBhvr>
                                        <p:cTn id="34" dur="500"/>
                                        <p:tgtEl>
                                          <p:spTgt spid="4946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494616"/>
                                        </p:tgtEl>
                                        <p:attrNameLst>
                                          <p:attrName>style.visibility</p:attrName>
                                        </p:attrNameLst>
                                      </p:cBhvr>
                                      <p:to>
                                        <p:strVal val="visible"/>
                                      </p:to>
                                    </p:set>
                                    <p:animEffect transition="in" filter="wipe(up)">
                                      <p:cBhvr>
                                        <p:cTn id="39" dur="500"/>
                                        <p:tgtEl>
                                          <p:spTgt spid="49461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494622"/>
                                        </p:tgtEl>
                                        <p:attrNameLst>
                                          <p:attrName>style.visibility</p:attrName>
                                        </p:attrNameLst>
                                      </p:cBhvr>
                                      <p:to>
                                        <p:strVal val="visible"/>
                                      </p:to>
                                    </p:set>
                                    <p:animEffect transition="in" filter="wipe(up)">
                                      <p:cBhvr>
                                        <p:cTn id="44" dur="500"/>
                                        <p:tgtEl>
                                          <p:spTgt spid="4946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494606"/>
                                        </p:tgtEl>
                                        <p:attrNameLst>
                                          <p:attrName>style.visibility</p:attrName>
                                        </p:attrNameLst>
                                      </p:cBhvr>
                                      <p:to>
                                        <p:strVal val="visible"/>
                                      </p:to>
                                    </p:set>
                                    <p:animEffect transition="in" filter="wipe(up)">
                                      <p:cBhvr>
                                        <p:cTn id="49" dur="500"/>
                                        <p:tgtEl>
                                          <p:spTgt spid="494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6" grpId="0"/>
      <p:bldP spid="18637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8A2074AE-CAAE-49D3-8121-DF35DB3398B5}" type="slidenum">
              <a:rPr lang="zh-CN" altLang="en-US"/>
              <a:pPr>
                <a:defRPr/>
              </a:pPr>
              <a:t>78</a:t>
            </a:fld>
            <a:endParaRPr lang="en-US" altLang="zh-CN"/>
          </a:p>
        </p:txBody>
      </p:sp>
      <p:sp>
        <p:nvSpPr>
          <p:cNvPr id="198660" name="Rectangle 3"/>
          <p:cNvSpPr>
            <a:spLocks noGrp="1" noChangeArrowheads="1"/>
          </p:cNvSpPr>
          <p:nvPr>
            <p:ph type="body" idx="1"/>
          </p:nvPr>
        </p:nvSpPr>
        <p:spPr>
          <a:xfrm>
            <a:off x="330200" y="914400"/>
            <a:ext cx="8483600" cy="5257800"/>
          </a:xfrm>
        </p:spPr>
        <p:txBody>
          <a:bodyPr>
            <a:normAutofit/>
          </a:bodyPr>
          <a:lstStyle/>
          <a:p>
            <a:pPr>
              <a:lnSpc>
                <a:spcPct val="135000"/>
              </a:lnSpc>
            </a:pPr>
            <a:r>
              <a:rPr lang="en-US" altLang="zh-CN" sz="2800" dirty="0" smtClean="0">
                <a:latin typeface="Times New Roman" panose="02020603050405020304" pitchFamily="18" charset="0"/>
              </a:rPr>
              <a:t>UDP</a:t>
            </a:r>
            <a:r>
              <a:rPr lang="zh-CN" altLang="en-US" sz="2800" dirty="0" smtClean="0">
                <a:latin typeface="Times New Roman" panose="02020603050405020304" pitchFamily="18" charset="0"/>
              </a:rPr>
              <a:t>是一种无连接的服务，即在两个进程之间没有创建管道时所需的初始握手阶段。</a:t>
            </a:r>
          </a:p>
          <a:p>
            <a:pPr>
              <a:lnSpc>
                <a:spcPct val="135000"/>
              </a:lnSpc>
            </a:pPr>
            <a:r>
              <a:rPr lang="zh-CN" altLang="en-US" sz="2800" dirty="0" smtClean="0">
                <a:latin typeface="Times New Roman" panose="02020603050405020304" pitchFamily="18" charset="0"/>
              </a:rPr>
              <a:t>进程之间的数据传递以</a:t>
            </a:r>
            <a:r>
              <a:rPr lang="zh-CN" altLang="en-US" sz="2800" dirty="0" smtClean="0">
                <a:solidFill>
                  <a:srgbClr val="FF0000"/>
                </a:solidFill>
                <a:latin typeface="Times New Roman" panose="02020603050405020304" pitchFamily="18" charset="0"/>
              </a:rPr>
              <a:t>分组</a:t>
            </a:r>
            <a:r>
              <a:rPr lang="zh-CN" altLang="en-US" sz="2800" dirty="0" smtClean="0">
                <a:latin typeface="Times New Roman" panose="02020603050405020304" pitchFamily="18" charset="0"/>
              </a:rPr>
              <a:t>为单位进行。</a:t>
            </a:r>
          </a:p>
          <a:p>
            <a:pPr>
              <a:lnSpc>
                <a:spcPct val="135000"/>
              </a:lnSpc>
            </a:pPr>
            <a:r>
              <a:rPr lang="zh-CN" altLang="en-US" sz="2800" dirty="0" smtClean="0">
                <a:latin typeface="Times New Roman" panose="02020603050405020304" pitchFamily="18" charset="0"/>
              </a:rPr>
              <a:t>分组中含目的</a:t>
            </a:r>
            <a:r>
              <a:rPr lang="zh-CN" altLang="en-US" sz="2800" dirty="0" smtClean="0">
                <a:solidFill>
                  <a:srgbClr val="FF0000"/>
                </a:solidFill>
                <a:latin typeface="Times New Roman" panose="02020603050405020304" pitchFamily="18" charset="0"/>
              </a:rPr>
              <a:t>进程地址</a:t>
            </a:r>
            <a:r>
              <a:rPr lang="zh-CN" altLang="en-US" sz="2800" dirty="0" smtClean="0">
                <a:latin typeface="Times New Roman" panose="02020603050405020304" pitchFamily="18" charset="0"/>
              </a:rPr>
              <a:t>（</a:t>
            </a:r>
            <a:r>
              <a:rPr lang="zh-CN" altLang="en-US" sz="2800" dirty="0" smtClean="0">
                <a:solidFill>
                  <a:srgbClr val="FF0000"/>
                </a:solidFill>
                <a:latin typeface="Times New Roman" panose="02020603050405020304" pitchFamily="18" charset="0"/>
              </a:rPr>
              <a:t>主机</a:t>
            </a:r>
            <a:r>
              <a:rPr lang="en-US" altLang="zh-CN" sz="2800" dirty="0" smtClean="0">
                <a:solidFill>
                  <a:srgbClr val="FF0000"/>
                </a:solidFill>
                <a:latin typeface="Times New Roman" panose="02020603050405020304" pitchFamily="18" charset="0"/>
              </a:rPr>
              <a:t>IP</a:t>
            </a:r>
            <a:r>
              <a:rPr lang="zh-CN" altLang="en-US" sz="2800" dirty="0" smtClean="0">
                <a:solidFill>
                  <a:srgbClr val="FF0000"/>
                </a:solidFill>
                <a:latin typeface="Times New Roman" panose="02020603050405020304" pitchFamily="18" charset="0"/>
              </a:rPr>
              <a:t>地址和端口号</a:t>
            </a:r>
            <a:r>
              <a:rPr lang="zh-CN" altLang="en-US" sz="2800" dirty="0" smtClean="0">
                <a:latin typeface="Times New Roman" panose="02020603050405020304" pitchFamily="18" charset="0"/>
              </a:rPr>
              <a:t>）。</a:t>
            </a:r>
          </a:p>
          <a:p>
            <a:pPr>
              <a:lnSpc>
                <a:spcPct val="135000"/>
              </a:lnSpc>
            </a:pPr>
            <a:r>
              <a:rPr lang="zh-CN" altLang="en-US" sz="2800" dirty="0" smtClean="0">
                <a:latin typeface="Times New Roman" panose="02020603050405020304" pitchFamily="18" charset="0"/>
              </a:rPr>
              <a:t>提供不可靠的传输服务。</a:t>
            </a:r>
          </a:p>
        </p:txBody>
      </p:sp>
      <p:sp>
        <p:nvSpPr>
          <p:cNvPr id="6" name="Rectangle 2"/>
          <p:cNvSpPr>
            <a:spLocks noGrp="1" noChangeArrowheads="1"/>
          </p:cNvSpPr>
          <p:nvPr>
            <p:ph type="title"/>
          </p:nvPr>
        </p:nvSpPr>
        <p:spPr>
          <a:xfrm>
            <a:off x="330200" y="1"/>
            <a:ext cx="8483600" cy="744849"/>
          </a:xfrm>
        </p:spPr>
        <p:txBody>
          <a:bodyPr/>
          <a:lstStyle/>
          <a:p>
            <a:pPr eaLnBrk="1" hangingPunct="1">
              <a:defRPr/>
            </a:pPr>
            <a:r>
              <a:rPr lang="en-US" dirty="0" smtClean="0">
                <a:latin typeface="Times New Roman" panose="02020603050405020304" pitchFamily="18" charset="0"/>
                <a:ea typeface="+mn-ea"/>
              </a:rPr>
              <a:t>2.7 UDP Socket</a:t>
            </a:r>
            <a:endParaRPr dirty="0">
              <a:latin typeface="Times New Roman" panose="02020603050405020304" pitchFamily="18" charset="0"/>
              <a:ea typeface="+mn-ea"/>
            </a:endParaRPr>
          </a:p>
        </p:txBody>
      </p:sp>
    </p:spTree>
    <p:extLst>
      <p:ext uri="{BB962C8B-B14F-4D97-AF65-F5344CB8AC3E}">
        <p14:creationId xmlns:p14="http://schemas.microsoft.com/office/powerpoint/2010/main" val="961931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98660">
                                            <p:txEl>
                                              <p:pRg st="0" end="0"/>
                                            </p:txEl>
                                          </p:spTgt>
                                        </p:tgtEl>
                                        <p:attrNameLst>
                                          <p:attrName>style.visibility</p:attrName>
                                        </p:attrNameLst>
                                      </p:cBhvr>
                                      <p:to>
                                        <p:strVal val="visible"/>
                                      </p:to>
                                    </p:set>
                                    <p:animEffect transition="in" filter="wipe(up)">
                                      <p:cBhvr>
                                        <p:cTn id="7" dur="500"/>
                                        <p:tgtEl>
                                          <p:spTgt spid="198660">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198660">
                                            <p:txEl>
                                              <p:pRg st="1" end="1"/>
                                            </p:txEl>
                                          </p:spTgt>
                                        </p:tgtEl>
                                        <p:attrNameLst>
                                          <p:attrName>style.visibility</p:attrName>
                                        </p:attrNameLst>
                                      </p:cBhvr>
                                      <p:to>
                                        <p:strVal val="visible"/>
                                      </p:to>
                                    </p:set>
                                    <p:animEffect transition="in" filter="wipe(up)">
                                      <p:cBhvr>
                                        <p:cTn id="11" dur="500"/>
                                        <p:tgtEl>
                                          <p:spTgt spid="198660">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198660">
                                            <p:txEl>
                                              <p:pRg st="2" end="2"/>
                                            </p:txEl>
                                          </p:spTgt>
                                        </p:tgtEl>
                                        <p:attrNameLst>
                                          <p:attrName>style.visibility</p:attrName>
                                        </p:attrNameLst>
                                      </p:cBhvr>
                                      <p:to>
                                        <p:strVal val="visible"/>
                                      </p:to>
                                    </p:set>
                                    <p:animEffect transition="in" filter="wipe(up)">
                                      <p:cBhvr>
                                        <p:cTn id="15" dur="500"/>
                                        <p:tgtEl>
                                          <p:spTgt spid="198660">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198660">
                                            <p:txEl>
                                              <p:pRg st="3" end="3"/>
                                            </p:txEl>
                                          </p:spTgt>
                                        </p:tgtEl>
                                        <p:attrNameLst>
                                          <p:attrName>style.visibility</p:attrName>
                                        </p:attrNameLst>
                                      </p:cBhvr>
                                      <p:to>
                                        <p:strVal val="visible"/>
                                      </p:to>
                                    </p:set>
                                    <p:animEffect transition="in" filter="wipe(up)">
                                      <p:cBhvr>
                                        <p:cTn id="19" dur="500"/>
                                        <p:tgtEl>
                                          <p:spTgt spid="1986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83" name="Group 3"/>
          <p:cNvGrpSpPr>
            <a:grpSpLocks/>
          </p:cNvGrpSpPr>
          <p:nvPr/>
        </p:nvGrpSpPr>
        <p:grpSpPr bwMode="auto">
          <a:xfrm>
            <a:off x="1276350" y="3098083"/>
            <a:ext cx="5721351" cy="2740026"/>
            <a:chOff x="804" y="2094"/>
            <a:chExt cx="3604" cy="1726"/>
          </a:xfrm>
        </p:grpSpPr>
        <p:sp>
          <p:nvSpPr>
            <p:cNvPr id="200731" name="Freeform 4"/>
            <p:cNvSpPr>
              <a:spLocks/>
            </p:cNvSpPr>
            <p:nvPr/>
          </p:nvSpPr>
          <p:spPr bwMode="auto">
            <a:xfrm>
              <a:off x="804" y="2094"/>
              <a:ext cx="552" cy="1602"/>
            </a:xfrm>
            <a:custGeom>
              <a:avLst/>
              <a:gdLst>
                <a:gd name="T0" fmla="*/ 552 w 492"/>
                <a:gd name="T1" fmla="*/ 1493 h 2112"/>
                <a:gd name="T2" fmla="*/ 552 w 492"/>
                <a:gd name="T3" fmla="*/ 1602 h 2112"/>
                <a:gd name="T4" fmla="*/ 0 w 492"/>
                <a:gd name="T5" fmla="*/ 1602 h 2112"/>
                <a:gd name="T6" fmla="*/ 0 w 492"/>
                <a:gd name="T7" fmla="*/ 0 h 2112"/>
                <a:gd name="T8" fmla="*/ 451 w 492"/>
                <a:gd name="T9" fmla="*/ 0 h 2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2" h="2112">
                  <a:moveTo>
                    <a:pt x="492" y="1968"/>
                  </a:moveTo>
                  <a:lnTo>
                    <a:pt x="492" y="2112"/>
                  </a:lnTo>
                  <a:lnTo>
                    <a:pt x="0" y="2112"/>
                  </a:lnTo>
                  <a:lnTo>
                    <a:pt x="0" y="0"/>
                  </a:lnTo>
                  <a:lnTo>
                    <a:pt x="402" y="0"/>
                  </a:lnTo>
                </a:path>
              </a:pathLst>
            </a:custGeom>
            <a:noFill/>
            <a:ln w="28575" cap="flat" cmpd="sng">
              <a:solidFill>
                <a:srgbClr val="2020A6"/>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0732" name="Text Box 5"/>
            <p:cNvSpPr txBox="1">
              <a:spLocks noChangeArrowheads="1"/>
            </p:cNvSpPr>
            <p:nvPr/>
          </p:nvSpPr>
          <p:spPr bwMode="auto">
            <a:xfrm>
              <a:off x="3509" y="3452"/>
              <a:ext cx="899"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lgn="l">
                <a:spcBef>
                  <a:spcPct val="0"/>
                </a:spcBef>
                <a:buClrTx/>
                <a:buSzTx/>
                <a:buFontTx/>
                <a:buNone/>
              </a:pPr>
              <a:r>
                <a:rPr lang="zh-CN" altLang="en-US" sz="1600" dirty="0">
                  <a:latin typeface="Arial" panose="020B0604020202020204" pitchFamily="34" charset="0"/>
                </a:rPr>
                <a:t>关闭</a:t>
              </a:r>
            </a:p>
            <a:p>
              <a:pPr algn="l">
                <a:spcBef>
                  <a:spcPct val="0"/>
                </a:spcBef>
                <a:buClrTx/>
                <a:buSzTx/>
                <a:buFontTx/>
                <a:buNone/>
              </a:pPr>
              <a:r>
                <a:rPr lang="en-US" altLang="zh-CN" sz="1600" dirty="0" err="1">
                  <a:solidFill>
                    <a:srgbClr val="FF0000"/>
                  </a:solidFill>
                  <a:latin typeface="Arial" panose="020B0604020202020204" pitchFamily="34" charset="0"/>
                </a:rPr>
                <a:t>ClientSocket</a:t>
              </a:r>
              <a:endParaRPr lang="zh-CN" altLang="en-US" sz="1600" dirty="0">
                <a:solidFill>
                  <a:srgbClr val="FF0000"/>
                </a:solidFill>
                <a:latin typeface="Arial" panose="020B0604020202020204" pitchFamily="34" charset="0"/>
              </a:endParaRPr>
            </a:p>
          </p:txBody>
        </p:sp>
        <p:sp>
          <p:nvSpPr>
            <p:cNvPr id="200733" name="Line 6"/>
            <p:cNvSpPr>
              <a:spLocks noChangeShapeType="1"/>
            </p:cNvSpPr>
            <p:nvPr/>
          </p:nvSpPr>
          <p:spPr bwMode="auto">
            <a:xfrm>
              <a:off x="3936" y="3318"/>
              <a:ext cx="0" cy="204"/>
            </a:xfrm>
            <a:prstGeom prst="line">
              <a:avLst/>
            </a:prstGeom>
            <a:noFill/>
            <a:ln w="28575">
              <a:solidFill>
                <a:srgbClr val="2020A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200709" name="Text Box 7"/>
          <p:cNvSpPr txBox="1">
            <a:spLocks noChangeArrowheads="1"/>
          </p:cNvSpPr>
          <p:nvPr/>
        </p:nvSpPr>
        <p:spPr bwMode="auto">
          <a:xfrm>
            <a:off x="733347" y="1055298"/>
            <a:ext cx="360387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spcBef>
                <a:spcPct val="50000"/>
              </a:spcBef>
              <a:buClrTx/>
              <a:buSzTx/>
              <a:buFontTx/>
              <a:buNone/>
            </a:pPr>
            <a:r>
              <a:rPr lang="zh-CN" altLang="en-US" sz="2800" dirty="0">
                <a:latin typeface="Times New Roman" panose="02020603050405020304" pitchFamily="18" charset="0"/>
                <a:ea typeface="+mn-ea"/>
              </a:rPr>
              <a:t>服务器 </a:t>
            </a:r>
            <a:r>
              <a:rPr lang="en-US" altLang="zh-CN" b="0" dirty="0">
                <a:latin typeface="Times New Roman" panose="02020603050405020304" pitchFamily="18" charset="0"/>
                <a:ea typeface="+mn-ea"/>
              </a:rPr>
              <a:t>(</a:t>
            </a:r>
            <a:r>
              <a:rPr lang="zh-CN" altLang="en-US" b="0" dirty="0">
                <a:latin typeface="Times New Roman" panose="02020603050405020304" pitchFamily="18" charset="0"/>
                <a:ea typeface="+mn-ea"/>
              </a:rPr>
              <a:t>运行在</a:t>
            </a:r>
            <a:r>
              <a:rPr lang="en-US" altLang="zh-CN" dirty="0" err="1">
                <a:latin typeface="Times New Roman" panose="02020603050405020304" pitchFamily="18" charset="0"/>
                <a:ea typeface="+mn-ea"/>
              </a:rPr>
              <a:t>hostid</a:t>
            </a:r>
            <a:r>
              <a:rPr lang="zh-CN" altLang="en-US" b="0" dirty="0">
                <a:latin typeface="Times New Roman" panose="02020603050405020304" pitchFamily="18" charset="0"/>
                <a:ea typeface="+mn-ea"/>
              </a:rPr>
              <a:t>上</a:t>
            </a:r>
            <a:r>
              <a:rPr lang="en-US" altLang="zh-CN" b="0" dirty="0">
                <a:latin typeface="Times New Roman" panose="02020603050405020304" pitchFamily="18" charset="0"/>
                <a:ea typeface="+mn-ea"/>
              </a:rPr>
              <a:t>)</a:t>
            </a:r>
          </a:p>
        </p:txBody>
      </p:sp>
      <p:grpSp>
        <p:nvGrpSpPr>
          <p:cNvPr id="97288" name="Group 8"/>
          <p:cNvGrpSpPr>
            <a:grpSpLocks/>
          </p:cNvGrpSpPr>
          <p:nvPr/>
        </p:nvGrpSpPr>
        <p:grpSpPr bwMode="auto">
          <a:xfrm>
            <a:off x="5532438" y="3879132"/>
            <a:ext cx="2254250" cy="1092200"/>
            <a:chOff x="3485" y="2586"/>
            <a:chExt cx="1420" cy="688"/>
          </a:xfrm>
        </p:grpSpPr>
        <p:sp>
          <p:nvSpPr>
            <p:cNvPr id="200729" name="Text Box 9"/>
            <p:cNvSpPr txBox="1">
              <a:spLocks noChangeArrowheads="1"/>
            </p:cNvSpPr>
            <p:nvPr/>
          </p:nvSpPr>
          <p:spPr bwMode="auto">
            <a:xfrm>
              <a:off x="3485" y="3061"/>
              <a:ext cx="1420"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lgn="l">
                <a:spcBef>
                  <a:spcPct val="0"/>
                </a:spcBef>
                <a:buClrTx/>
                <a:buSzTx/>
                <a:buFontTx/>
                <a:buNone/>
              </a:pPr>
              <a:r>
                <a:rPr lang="zh-CN" altLang="en-US" sz="1600" dirty="0">
                  <a:latin typeface="Arial" panose="020B0604020202020204" pitchFamily="34" charset="0"/>
                </a:rPr>
                <a:t>从</a:t>
              </a:r>
              <a:r>
                <a:rPr lang="en-US" altLang="zh-CN" sz="1600" dirty="0" err="1">
                  <a:solidFill>
                    <a:srgbClr val="FF0000"/>
                  </a:solidFill>
                  <a:latin typeface="Arial" panose="020B0604020202020204" pitchFamily="34" charset="0"/>
                </a:rPr>
                <a:t>ClientSocket</a:t>
              </a:r>
              <a:r>
                <a:rPr lang="zh-CN" altLang="en-US" sz="1600" dirty="0">
                  <a:latin typeface="Arial" panose="020B0604020202020204" pitchFamily="34" charset="0"/>
                </a:rPr>
                <a:t>读应答</a:t>
              </a:r>
            </a:p>
          </p:txBody>
        </p:sp>
        <p:sp>
          <p:nvSpPr>
            <p:cNvPr id="200730" name="Line 10"/>
            <p:cNvSpPr>
              <a:spLocks noChangeShapeType="1"/>
            </p:cNvSpPr>
            <p:nvPr/>
          </p:nvSpPr>
          <p:spPr bwMode="auto">
            <a:xfrm>
              <a:off x="3864" y="2586"/>
              <a:ext cx="0" cy="522"/>
            </a:xfrm>
            <a:prstGeom prst="line">
              <a:avLst/>
            </a:prstGeom>
            <a:noFill/>
            <a:ln w="28575">
              <a:solidFill>
                <a:srgbClr val="2020A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97291" name="Group 11"/>
          <p:cNvGrpSpPr>
            <a:grpSpLocks/>
          </p:cNvGrpSpPr>
          <p:nvPr/>
        </p:nvGrpSpPr>
        <p:grpSpPr bwMode="auto">
          <a:xfrm>
            <a:off x="3029871" y="1036280"/>
            <a:ext cx="5368925" cy="2808289"/>
            <a:chOff x="1890" y="820"/>
            <a:chExt cx="3382" cy="1769"/>
          </a:xfrm>
        </p:grpSpPr>
        <p:grpSp>
          <p:nvGrpSpPr>
            <p:cNvPr id="200722" name="Group 12"/>
            <p:cNvGrpSpPr>
              <a:grpSpLocks/>
            </p:cNvGrpSpPr>
            <p:nvPr/>
          </p:nvGrpSpPr>
          <p:grpSpPr bwMode="auto">
            <a:xfrm>
              <a:off x="3389" y="1317"/>
              <a:ext cx="1230" cy="541"/>
              <a:chOff x="3233" y="1827"/>
              <a:chExt cx="1230" cy="541"/>
            </a:xfrm>
          </p:grpSpPr>
          <p:sp>
            <p:nvSpPr>
              <p:cNvPr id="200727" name="Text Box 13"/>
              <p:cNvSpPr txBox="1">
                <a:spLocks noChangeArrowheads="1"/>
              </p:cNvSpPr>
              <p:nvPr/>
            </p:nvSpPr>
            <p:spPr bwMode="auto">
              <a:xfrm>
                <a:off x="3233" y="1827"/>
                <a:ext cx="768" cy="4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lgn="l">
                  <a:spcBef>
                    <a:spcPct val="0"/>
                  </a:spcBef>
                  <a:buClrTx/>
                  <a:buSzTx/>
                  <a:buFontTx/>
                  <a:buNone/>
                </a:pPr>
                <a:r>
                  <a:rPr lang="zh-CN" altLang="en-US" sz="1600" dirty="0">
                    <a:latin typeface="Arial" panose="020B0604020202020204" pitchFamily="34" charset="0"/>
                  </a:rPr>
                  <a:t>创建套接字</a:t>
                </a:r>
                <a:endParaRPr lang="en-US" altLang="zh-CN" sz="1600" dirty="0">
                  <a:latin typeface="Arial" panose="020B0604020202020204" pitchFamily="34" charset="0"/>
                </a:endParaRPr>
              </a:p>
              <a:p>
                <a:pPr algn="l">
                  <a:spcBef>
                    <a:spcPct val="0"/>
                  </a:spcBef>
                  <a:buClrTx/>
                  <a:buSzTx/>
                  <a:buFontTx/>
                  <a:buNone/>
                </a:pPr>
                <a:endParaRPr lang="zh-CN" altLang="en-US" sz="2800" dirty="0">
                  <a:latin typeface="Times New Roman" panose="02020603050405020304" pitchFamily="18" charset="0"/>
                </a:endParaRPr>
              </a:p>
            </p:txBody>
          </p:sp>
          <p:sp>
            <p:nvSpPr>
              <p:cNvPr id="200728" name="Text Box 14"/>
              <p:cNvSpPr txBox="1">
                <a:spLocks noChangeArrowheads="1"/>
              </p:cNvSpPr>
              <p:nvPr/>
            </p:nvSpPr>
            <p:spPr bwMode="auto">
              <a:xfrm>
                <a:off x="3241" y="2000"/>
                <a:ext cx="1222"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lgn="l">
                  <a:spcBef>
                    <a:spcPct val="0"/>
                  </a:spcBef>
                  <a:buClrTx/>
                  <a:buSzTx/>
                  <a:buFontTx/>
                  <a:buNone/>
                </a:pPr>
                <a:r>
                  <a:rPr lang="en-US" altLang="zh-CN" sz="1600" dirty="0" err="1">
                    <a:solidFill>
                      <a:srgbClr val="FF0000"/>
                    </a:solidFill>
                    <a:latin typeface="Arial" panose="020B0604020202020204" pitchFamily="34" charset="0"/>
                  </a:rPr>
                  <a:t>ClientSocket</a:t>
                </a:r>
                <a:r>
                  <a:rPr lang="en-US" altLang="zh-CN" sz="1600" dirty="0">
                    <a:solidFill>
                      <a:srgbClr val="FF0000"/>
                    </a:solidFill>
                    <a:latin typeface="Arial" panose="020B0604020202020204" pitchFamily="34" charset="0"/>
                  </a:rPr>
                  <a:t> = </a:t>
                </a:r>
              </a:p>
              <a:p>
                <a:pPr algn="l">
                  <a:spcBef>
                    <a:spcPct val="0"/>
                  </a:spcBef>
                  <a:buClrTx/>
                  <a:buSzTx/>
                  <a:buFontTx/>
                  <a:buNone/>
                </a:pPr>
                <a:r>
                  <a:rPr lang="en-US" altLang="zh-CN" sz="1600" dirty="0" err="1">
                    <a:solidFill>
                      <a:srgbClr val="FF0000"/>
                    </a:solidFill>
                    <a:latin typeface="Arial" panose="020B0604020202020204" pitchFamily="34" charset="0"/>
                  </a:rPr>
                  <a:t>DatagramSocket</a:t>
                </a:r>
                <a:r>
                  <a:rPr lang="en-US" altLang="zh-CN" sz="1600" dirty="0">
                    <a:solidFill>
                      <a:srgbClr val="FF0000"/>
                    </a:solidFill>
                    <a:latin typeface="Arial" panose="020B0604020202020204" pitchFamily="34" charset="0"/>
                  </a:rPr>
                  <a:t>()</a:t>
                </a:r>
                <a:endParaRPr lang="en-US" altLang="zh-CN" sz="2800" dirty="0">
                  <a:latin typeface="Times New Roman" panose="02020603050405020304" pitchFamily="18" charset="0"/>
                </a:endParaRPr>
              </a:p>
            </p:txBody>
          </p:sp>
        </p:grpSp>
        <p:sp>
          <p:nvSpPr>
            <p:cNvPr id="200723" name="Text Box 15"/>
            <p:cNvSpPr txBox="1">
              <a:spLocks noChangeArrowheads="1"/>
            </p:cNvSpPr>
            <p:nvPr/>
          </p:nvSpPr>
          <p:spPr bwMode="auto">
            <a:xfrm>
              <a:off x="3411" y="820"/>
              <a:ext cx="798"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spcBef>
                  <a:spcPct val="50000"/>
                </a:spcBef>
                <a:buClrTx/>
                <a:buSzTx/>
                <a:buFontTx/>
                <a:buNone/>
              </a:pPr>
              <a:r>
                <a:rPr lang="zh-CN" altLang="en-US" sz="2800" dirty="0">
                  <a:latin typeface="+mn-ea"/>
                  <a:ea typeface="+mn-ea"/>
                </a:rPr>
                <a:t>客户机</a:t>
              </a:r>
            </a:p>
          </p:txBody>
        </p:sp>
        <p:sp>
          <p:nvSpPr>
            <p:cNvPr id="200724" name="Text Box 16"/>
            <p:cNvSpPr txBox="1">
              <a:spLocks noChangeArrowheads="1"/>
            </p:cNvSpPr>
            <p:nvPr/>
          </p:nvSpPr>
          <p:spPr bwMode="auto">
            <a:xfrm>
              <a:off x="3389" y="2066"/>
              <a:ext cx="1883"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lgn="l">
                <a:spcBef>
                  <a:spcPct val="0"/>
                </a:spcBef>
                <a:buClrTx/>
                <a:buSzTx/>
                <a:buFontTx/>
                <a:buNone/>
              </a:pPr>
              <a:r>
                <a:rPr lang="zh-CN" altLang="en-US" sz="1600" dirty="0">
                  <a:latin typeface="Arial" panose="020B0604020202020204" pitchFamily="34" charset="0"/>
                </a:rPr>
                <a:t>创建地址</a:t>
              </a:r>
              <a:r>
                <a:rPr lang="en-US" altLang="zh-CN" sz="1600" dirty="0">
                  <a:latin typeface="Arial" panose="020B0604020202020204" pitchFamily="34" charset="0"/>
                </a:rPr>
                <a:t> (</a:t>
              </a:r>
              <a:r>
                <a:rPr lang="en-US" altLang="zh-CN" sz="1600" dirty="0" err="1">
                  <a:latin typeface="Courier New" panose="02070309020205020404" pitchFamily="49" charset="0"/>
                </a:rPr>
                <a:t>hostid</a:t>
              </a:r>
              <a:r>
                <a:rPr lang="en-US" altLang="zh-CN" sz="1600" dirty="0">
                  <a:latin typeface="Courier New" panose="02070309020205020404" pitchFamily="49" charset="0"/>
                </a:rPr>
                <a:t>, port=x,</a:t>
              </a:r>
              <a:endParaRPr lang="en-US" altLang="zh-CN" sz="1600" dirty="0">
                <a:latin typeface="Arial" panose="020B0604020202020204" pitchFamily="34" charset="0"/>
              </a:endParaRPr>
            </a:p>
            <a:p>
              <a:pPr algn="l">
                <a:spcBef>
                  <a:spcPct val="0"/>
                </a:spcBef>
                <a:buClrTx/>
                <a:buSzTx/>
                <a:buFontTx/>
                <a:buNone/>
              </a:pPr>
              <a:r>
                <a:rPr lang="zh-CN" altLang="en-US" sz="1600" dirty="0">
                  <a:latin typeface="Arial" panose="020B0604020202020204" pitchFamily="34" charset="0"/>
                </a:rPr>
                <a:t>使用 </a:t>
              </a:r>
              <a:r>
                <a:rPr lang="en-US" altLang="zh-CN" sz="1600" dirty="0" err="1">
                  <a:solidFill>
                    <a:srgbClr val="FF0000"/>
                  </a:solidFill>
                  <a:latin typeface="Arial" panose="020B0604020202020204" pitchFamily="34" charset="0"/>
                </a:rPr>
                <a:t>ClientSocket</a:t>
              </a:r>
              <a:r>
                <a:rPr lang="en-US" altLang="zh-CN" sz="1600" dirty="0">
                  <a:latin typeface="Arial" panose="020B0604020202020204" pitchFamily="34" charset="0"/>
                </a:rPr>
                <a:t> </a:t>
              </a:r>
            </a:p>
            <a:p>
              <a:pPr algn="l">
                <a:spcBef>
                  <a:spcPct val="0"/>
                </a:spcBef>
                <a:buClrTx/>
                <a:buSzTx/>
                <a:buFontTx/>
                <a:buNone/>
              </a:pPr>
              <a:r>
                <a:rPr lang="zh-CN" altLang="en-US" sz="1600" dirty="0">
                  <a:latin typeface="Arial" panose="020B0604020202020204" pitchFamily="34" charset="0"/>
                </a:rPr>
                <a:t>发送数据报请求</a:t>
              </a:r>
              <a:r>
                <a:rPr lang="en-US" altLang="zh-CN" sz="1600" dirty="0">
                  <a:latin typeface="Arial" panose="020B0604020202020204" pitchFamily="34" charset="0"/>
                </a:rPr>
                <a:t> </a:t>
              </a:r>
              <a:endParaRPr lang="en-US" altLang="zh-CN" sz="1600" dirty="0">
                <a:solidFill>
                  <a:srgbClr val="FF0000"/>
                </a:solidFill>
                <a:latin typeface="Arial" panose="020B0604020202020204" pitchFamily="34" charset="0"/>
              </a:endParaRPr>
            </a:p>
          </p:txBody>
        </p:sp>
        <p:sp>
          <p:nvSpPr>
            <p:cNvPr id="200725" name="Line 17"/>
            <p:cNvSpPr>
              <a:spLocks noChangeShapeType="1"/>
            </p:cNvSpPr>
            <p:nvPr/>
          </p:nvSpPr>
          <p:spPr bwMode="auto">
            <a:xfrm>
              <a:off x="3828" y="1866"/>
              <a:ext cx="0" cy="204"/>
            </a:xfrm>
            <a:prstGeom prst="line">
              <a:avLst/>
            </a:prstGeom>
            <a:noFill/>
            <a:ln w="28575">
              <a:solidFill>
                <a:srgbClr val="2020A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0726" name="Line 18"/>
            <p:cNvSpPr>
              <a:spLocks noChangeShapeType="1"/>
            </p:cNvSpPr>
            <p:nvPr/>
          </p:nvSpPr>
          <p:spPr bwMode="auto">
            <a:xfrm flipH="1">
              <a:off x="1890" y="2208"/>
              <a:ext cx="1518" cy="25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97299" name="Group 19"/>
          <p:cNvGrpSpPr>
            <a:grpSpLocks/>
          </p:cNvGrpSpPr>
          <p:nvPr/>
        </p:nvGrpSpPr>
        <p:grpSpPr bwMode="auto">
          <a:xfrm>
            <a:off x="1303338" y="1966195"/>
            <a:ext cx="2046288" cy="2071689"/>
            <a:chOff x="821" y="1381"/>
            <a:chExt cx="1289" cy="1305"/>
          </a:xfrm>
        </p:grpSpPr>
        <p:grpSp>
          <p:nvGrpSpPr>
            <p:cNvPr id="200717" name="Group 20"/>
            <p:cNvGrpSpPr>
              <a:grpSpLocks/>
            </p:cNvGrpSpPr>
            <p:nvPr/>
          </p:nvGrpSpPr>
          <p:grpSpPr bwMode="auto">
            <a:xfrm>
              <a:off x="821" y="1381"/>
              <a:ext cx="1289" cy="645"/>
              <a:chOff x="329" y="1279"/>
              <a:chExt cx="1289" cy="645"/>
            </a:xfrm>
          </p:grpSpPr>
          <p:sp>
            <p:nvSpPr>
              <p:cNvPr id="200720" name="Text Box 21"/>
              <p:cNvSpPr txBox="1">
                <a:spLocks noChangeArrowheads="1"/>
              </p:cNvSpPr>
              <p:nvPr/>
            </p:nvSpPr>
            <p:spPr bwMode="auto">
              <a:xfrm>
                <a:off x="329" y="1279"/>
                <a:ext cx="1289"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lgn="l">
                  <a:spcBef>
                    <a:spcPct val="0"/>
                  </a:spcBef>
                  <a:buClrTx/>
                  <a:buSzTx/>
                  <a:buFontTx/>
                  <a:buNone/>
                </a:pPr>
                <a:r>
                  <a:rPr lang="zh-CN" altLang="en-US" sz="1600" dirty="0">
                    <a:latin typeface="Arial" panose="020B0604020202020204" pitchFamily="34" charset="0"/>
                  </a:rPr>
                  <a:t>对入请求创建套接字</a:t>
                </a:r>
                <a:endParaRPr lang="en-US" altLang="zh-CN" sz="1600" dirty="0">
                  <a:latin typeface="Arial" panose="020B0604020202020204" pitchFamily="34" charset="0"/>
                </a:endParaRPr>
              </a:p>
              <a:p>
                <a:pPr algn="l">
                  <a:spcBef>
                    <a:spcPct val="0"/>
                  </a:spcBef>
                  <a:buClrTx/>
                  <a:buSzTx/>
                  <a:buFontTx/>
                  <a:buNone/>
                </a:pPr>
                <a:r>
                  <a:rPr lang="en-US" altLang="zh-CN" sz="1600" dirty="0">
                    <a:latin typeface="Arial" panose="020B0604020202020204" pitchFamily="34" charset="0"/>
                  </a:rPr>
                  <a:t>port=</a:t>
                </a:r>
                <a:r>
                  <a:rPr lang="en-US" altLang="zh-CN" sz="1600" dirty="0">
                    <a:latin typeface="Courier New" panose="02070309020205020404" pitchFamily="49" charset="0"/>
                  </a:rPr>
                  <a:t>x</a:t>
                </a:r>
                <a:endParaRPr lang="en-US" altLang="zh-CN" sz="2800" dirty="0">
                  <a:latin typeface="Times New Roman" panose="02020603050405020304" pitchFamily="18" charset="0"/>
                </a:endParaRPr>
              </a:p>
            </p:txBody>
          </p:sp>
          <p:sp>
            <p:nvSpPr>
              <p:cNvPr id="200721" name="Text Box 22"/>
              <p:cNvSpPr txBox="1">
                <a:spLocks noChangeArrowheads="1"/>
              </p:cNvSpPr>
              <p:nvPr/>
            </p:nvSpPr>
            <p:spPr bwMode="auto">
              <a:xfrm>
                <a:off x="337" y="1556"/>
                <a:ext cx="1222"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lgn="l">
                  <a:spcBef>
                    <a:spcPct val="0"/>
                  </a:spcBef>
                  <a:buClrTx/>
                  <a:buSzTx/>
                  <a:buFontTx/>
                  <a:buNone/>
                </a:pPr>
                <a:r>
                  <a:rPr lang="en-US" altLang="zh-CN" sz="1600" dirty="0" err="1">
                    <a:solidFill>
                      <a:srgbClr val="FF0000"/>
                    </a:solidFill>
                    <a:latin typeface="Arial" panose="020B0604020202020204" pitchFamily="34" charset="0"/>
                  </a:rPr>
                  <a:t>ServerSocket</a:t>
                </a:r>
                <a:r>
                  <a:rPr lang="en-US" altLang="zh-CN" sz="1600" dirty="0">
                    <a:solidFill>
                      <a:srgbClr val="FF0000"/>
                    </a:solidFill>
                    <a:latin typeface="Arial" panose="020B0604020202020204" pitchFamily="34" charset="0"/>
                  </a:rPr>
                  <a:t>= </a:t>
                </a:r>
              </a:p>
              <a:p>
                <a:pPr algn="l">
                  <a:spcBef>
                    <a:spcPct val="0"/>
                  </a:spcBef>
                  <a:buClrTx/>
                  <a:buSzTx/>
                  <a:buFontTx/>
                  <a:buNone/>
                </a:pPr>
                <a:r>
                  <a:rPr lang="en-US" altLang="zh-CN" sz="1600" dirty="0" err="1">
                    <a:solidFill>
                      <a:srgbClr val="FF0000"/>
                    </a:solidFill>
                    <a:latin typeface="Arial" panose="020B0604020202020204" pitchFamily="34" charset="0"/>
                  </a:rPr>
                  <a:t>DatagramSocket</a:t>
                </a:r>
                <a:r>
                  <a:rPr lang="en-US" altLang="zh-CN" sz="1600" dirty="0">
                    <a:solidFill>
                      <a:srgbClr val="FF0000"/>
                    </a:solidFill>
                    <a:latin typeface="Arial" panose="020B0604020202020204" pitchFamily="34" charset="0"/>
                  </a:rPr>
                  <a:t>()</a:t>
                </a:r>
              </a:p>
            </p:txBody>
          </p:sp>
        </p:grpSp>
        <p:sp>
          <p:nvSpPr>
            <p:cNvPr id="200718" name="Line 23"/>
            <p:cNvSpPr>
              <a:spLocks noChangeShapeType="1"/>
            </p:cNvSpPr>
            <p:nvPr/>
          </p:nvSpPr>
          <p:spPr bwMode="auto">
            <a:xfrm>
              <a:off x="1284" y="2016"/>
              <a:ext cx="0" cy="366"/>
            </a:xfrm>
            <a:prstGeom prst="line">
              <a:avLst/>
            </a:prstGeom>
            <a:noFill/>
            <a:ln w="28575">
              <a:solidFill>
                <a:srgbClr val="2020A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0719" name="Text Box 24"/>
            <p:cNvSpPr txBox="1">
              <a:spLocks noChangeArrowheads="1"/>
            </p:cNvSpPr>
            <p:nvPr/>
          </p:nvSpPr>
          <p:spPr bwMode="auto">
            <a:xfrm>
              <a:off x="893" y="2318"/>
              <a:ext cx="1072"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lgn="l">
                <a:spcBef>
                  <a:spcPct val="0"/>
                </a:spcBef>
                <a:buClrTx/>
                <a:buSzTx/>
                <a:buFontTx/>
                <a:buNone/>
              </a:pPr>
              <a:r>
                <a:rPr lang="zh-CN" altLang="en-US" sz="1600" dirty="0">
                  <a:latin typeface="Arial" panose="020B0604020202020204" pitchFamily="34" charset="0"/>
                </a:rPr>
                <a:t>从</a:t>
              </a:r>
              <a:r>
                <a:rPr lang="en-US" altLang="zh-CN" sz="1600" dirty="0" err="1">
                  <a:solidFill>
                    <a:srgbClr val="FF0000"/>
                  </a:solidFill>
                  <a:latin typeface="Arial" panose="020B0604020202020204" pitchFamily="34" charset="0"/>
                </a:rPr>
                <a:t>ServerSocket</a:t>
              </a:r>
              <a:endParaRPr lang="zh-CN" altLang="en-US" sz="1600" dirty="0">
                <a:latin typeface="Arial" panose="020B0604020202020204" pitchFamily="34" charset="0"/>
              </a:endParaRPr>
            </a:p>
            <a:p>
              <a:pPr algn="l">
                <a:spcBef>
                  <a:spcPct val="0"/>
                </a:spcBef>
                <a:buClrTx/>
                <a:buSzTx/>
                <a:buFontTx/>
                <a:buNone/>
              </a:pPr>
              <a:r>
                <a:rPr lang="zh-CN" altLang="en-US" sz="1600" dirty="0">
                  <a:latin typeface="Arial" panose="020B0604020202020204" pitchFamily="34" charset="0"/>
                </a:rPr>
                <a:t>读请求</a:t>
              </a:r>
            </a:p>
          </p:txBody>
        </p:sp>
      </p:grpSp>
      <p:grpSp>
        <p:nvGrpSpPr>
          <p:cNvPr id="97305" name="Group 25"/>
          <p:cNvGrpSpPr>
            <a:grpSpLocks/>
          </p:cNvGrpSpPr>
          <p:nvPr/>
        </p:nvGrpSpPr>
        <p:grpSpPr bwMode="auto">
          <a:xfrm>
            <a:off x="1254792" y="4031534"/>
            <a:ext cx="4192587" cy="958851"/>
            <a:chOff x="809" y="2682"/>
            <a:chExt cx="2641" cy="604"/>
          </a:xfrm>
        </p:grpSpPr>
        <p:sp>
          <p:nvSpPr>
            <p:cNvPr id="200714" name="Text Box 26"/>
            <p:cNvSpPr txBox="1">
              <a:spLocks noChangeArrowheads="1"/>
            </p:cNvSpPr>
            <p:nvPr/>
          </p:nvSpPr>
          <p:spPr bwMode="auto">
            <a:xfrm>
              <a:off x="809" y="2918"/>
              <a:ext cx="1810"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1pPr>
              <a:lvl2pPr marL="742950" indent="-28575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2pPr>
              <a:lvl3pPr marL="11430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3pPr>
              <a:lvl4pPr marL="16002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4pPr>
              <a:lvl5pPr marL="2057400" indent="-228600" algn="ctr">
                <a:spcBef>
                  <a:spcPct val="20000"/>
                </a:spcBef>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5pPr>
              <a:lvl6pPr marL="25146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6pPr>
              <a:lvl7pPr marL="29718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7pPr>
              <a:lvl8pPr marL="34290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8pPr>
              <a:lvl9pPr marL="3886200" indent="-228600" algn="ctr" eaLnBrk="0" fontAlgn="base" hangingPunct="0">
                <a:spcBef>
                  <a:spcPct val="20000"/>
                </a:spcBef>
                <a:spcAft>
                  <a:spcPct val="0"/>
                </a:spcAft>
                <a:buClr>
                  <a:schemeClr val="accent2"/>
                </a:buClr>
                <a:buSzPct val="85000"/>
                <a:buFont typeface="ZapfDingbats" pitchFamily="82" charset="2"/>
                <a:defRPr sz="2400" b="1">
                  <a:solidFill>
                    <a:schemeClr val="tx1"/>
                  </a:solidFill>
                  <a:latin typeface="Comic Sans MS" panose="030F0702030302020204" pitchFamily="66" charset="0"/>
                  <a:ea typeface="宋体" panose="02010600030101010101" pitchFamily="2" charset="-122"/>
                </a:defRPr>
              </a:lvl9pPr>
            </a:lstStyle>
            <a:p>
              <a:pPr algn="l">
                <a:spcBef>
                  <a:spcPct val="0"/>
                </a:spcBef>
                <a:buClrTx/>
                <a:buSzTx/>
                <a:buFontTx/>
                <a:buNone/>
              </a:pPr>
              <a:r>
                <a:rPr lang="zh-CN" altLang="en-US" sz="1600" dirty="0">
                  <a:latin typeface="Arial" panose="020B0604020202020204" pitchFamily="34" charset="0"/>
                </a:rPr>
                <a:t>向</a:t>
              </a:r>
              <a:r>
                <a:rPr lang="en-US" altLang="zh-CN" sz="1600" dirty="0" err="1">
                  <a:solidFill>
                    <a:srgbClr val="FF0000"/>
                  </a:solidFill>
                  <a:latin typeface="Arial" panose="020B0604020202020204" pitchFamily="34" charset="0"/>
                </a:rPr>
                <a:t>ServerSocket</a:t>
              </a:r>
              <a:r>
                <a:rPr lang="zh-CN" altLang="en-US" sz="1600" dirty="0">
                  <a:latin typeface="Arial" panose="020B0604020202020204" pitchFamily="34" charset="0"/>
                </a:rPr>
                <a:t>写应答</a:t>
              </a:r>
              <a:endParaRPr lang="zh-CN" altLang="en-US" sz="1600" dirty="0">
                <a:solidFill>
                  <a:srgbClr val="FF0000"/>
                </a:solidFill>
                <a:latin typeface="Arial" panose="020B0604020202020204" pitchFamily="34" charset="0"/>
              </a:endParaRPr>
            </a:p>
            <a:p>
              <a:pPr algn="l">
                <a:spcBef>
                  <a:spcPct val="0"/>
                </a:spcBef>
                <a:buClrTx/>
                <a:buSzTx/>
                <a:buFontTx/>
                <a:buNone/>
              </a:pPr>
              <a:r>
                <a:rPr lang="zh-CN" altLang="en-US" sz="1600" dirty="0">
                  <a:latin typeface="Arial" panose="020B0604020202020204" pitchFamily="34" charset="0"/>
                </a:rPr>
                <a:t>指定客户机主机地址、端口号</a:t>
              </a:r>
              <a:endParaRPr lang="en-US" altLang="zh-CN" sz="1600" dirty="0">
                <a:latin typeface="Arial" panose="020B0604020202020204" pitchFamily="34" charset="0"/>
              </a:endParaRPr>
            </a:p>
          </p:txBody>
        </p:sp>
        <p:sp>
          <p:nvSpPr>
            <p:cNvPr id="200715" name="Line 27"/>
            <p:cNvSpPr>
              <a:spLocks noChangeShapeType="1"/>
            </p:cNvSpPr>
            <p:nvPr/>
          </p:nvSpPr>
          <p:spPr bwMode="auto">
            <a:xfrm>
              <a:off x="1302" y="2682"/>
              <a:ext cx="0" cy="198"/>
            </a:xfrm>
            <a:prstGeom prst="line">
              <a:avLst/>
            </a:prstGeom>
            <a:noFill/>
            <a:ln w="28575">
              <a:solidFill>
                <a:srgbClr val="2020A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0716" name="Line 28"/>
            <p:cNvSpPr>
              <a:spLocks noChangeShapeType="1"/>
            </p:cNvSpPr>
            <p:nvPr/>
          </p:nvSpPr>
          <p:spPr bwMode="auto">
            <a:xfrm>
              <a:off x="2234" y="2972"/>
              <a:ext cx="1216" cy="17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grpSp>
      <p:sp>
        <p:nvSpPr>
          <p:cNvPr id="31" name="Rectangle 2"/>
          <p:cNvSpPr>
            <a:spLocks noGrp="1" noChangeArrowheads="1"/>
          </p:cNvSpPr>
          <p:nvPr>
            <p:ph type="title"/>
          </p:nvPr>
        </p:nvSpPr>
        <p:spPr>
          <a:xfrm>
            <a:off x="330200" y="1"/>
            <a:ext cx="8483600" cy="744849"/>
          </a:xfrm>
        </p:spPr>
        <p:txBody>
          <a:bodyPr/>
          <a:lstStyle/>
          <a:p>
            <a:pPr eaLnBrk="1" hangingPunct="1">
              <a:defRPr/>
            </a:pPr>
            <a:r>
              <a:rPr lang="en-US" dirty="0" smtClean="0">
                <a:latin typeface="Times New Roman" panose="02020603050405020304" pitchFamily="18" charset="0"/>
                <a:ea typeface="+mn-ea"/>
              </a:rPr>
              <a:t>2.7 UDP </a:t>
            </a:r>
            <a:r>
              <a:rPr lang="zh-CN" altLang="en-US" dirty="0" smtClean="0">
                <a:latin typeface="Times New Roman" panose="02020603050405020304" pitchFamily="18" charset="0"/>
                <a:ea typeface="+mn-ea"/>
              </a:rPr>
              <a:t>客户</a:t>
            </a:r>
            <a:r>
              <a:rPr lang="en-US" altLang="zh-CN" dirty="0" smtClean="0">
                <a:latin typeface="Times New Roman" panose="02020603050405020304" pitchFamily="18" charset="0"/>
                <a:ea typeface="+mn-ea"/>
              </a:rPr>
              <a:t>/</a:t>
            </a:r>
            <a:r>
              <a:rPr lang="zh-CN" altLang="en-US" dirty="0" smtClean="0">
                <a:latin typeface="Times New Roman" panose="02020603050405020304" pitchFamily="18" charset="0"/>
                <a:ea typeface="+mn-ea"/>
              </a:rPr>
              <a:t>服务器交互</a:t>
            </a:r>
            <a:endParaRPr dirty="0">
              <a:latin typeface="Times New Roman" panose="02020603050405020304" pitchFamily="18" charset="0"/>
              <a:ea typeface="+mn-ea"/>
            </a:endParaRPr>
          </a:p>
        </p:txBody>
      </p:sp>
    </p:spTree>
    <p:extLst>
      <p:ext uri="{BB962C8B-B14F-4D97-AF65-F5344CB8AC3E}">
        <p14:creationId xmlns:p14="http://schemas.microsoft.com/office/powerpoint/2010/main" val="2367467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0709"/>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nodeType="afterEffect">
                                  <p:stCondLst>
                                    <p:cond delay="250"/>
                                  </p:stCondLst>
                                  <p:childTnLst>
                                    <p:set>
                                      <p:cBhvr>
                                        <p:cTn id="9" dur="1" fill="hold">
                                          <p:stCondLst>
                                            <p:cond delay="0"/>
                                          </p:stCondLst>
                                        </p:cTn>
                                        <p:tgtEl>
                                          <p:spTgt spid="97291"/>
                                        </p:tgtEl>
                                        <p:attrNameLst>
                                          <p:attrName>style.visibility</p:attrName>
                                        </p:attrNameLst>
                                      </p:cBhvr>
                                      <p:to>
                                        <p:strVal val="visible"/>
                                      </p:to>
                                    </p:set>
                                    <p:animEffect transition="in" filter="dissolve">
                                      <p:cBhvr>
                                        <p:cTn id="10" dur="500"/>
                                        <p:tgtEl>
                                          <p:spTgt spid="9729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250"/>
                                  </p:stCondLst>
                                  <p:childTnLst>
                                    <p:set>
                                      <p:cBhvr>
                                        <p:cTn id="14" dur="1" fill="hold">
                                          <p:stCondLst>
                                            <p:cond delay="0"/>
                                          </p:stCondLst>
                                        </p:cTn>
                                        <p:tgtEl>
                                          <p:spTgt spid="97299"/>
                                        </p:tgtEl>
                                        <p:attrNameLst>
                                          <p:attrName>style.visibility</p:attrName>
                                        </p:attrNameLst>
                                      </p:cBhvr>
                                      <p:to>
                                        <p:strVal val="visible"/>
                                      </p:to>
                                    </p:set>
                                    <p:animEffect transition="in" filter="dissolve">
                                      <p:cBhvr>
                                        <p:cTn id="15" dur="500"/>
                                        <p:tgtEl>
                                          <p:spTgt spid="9729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7305"/>
                                        </p:tgtEl>
                                        <p:attrNameLst>
                                          <p:attrName>style.visibility</p:attrName>
                                        </p:attrNameLst>
                                      </p:cBhvr>
                                      <p:to>
                                        <p:strVal val="visible"/>
                                      </p:to>
                                    </p:set>
                                    <p:animEffect transition="in" filter="dissolve">
                                      <p:cBhvr>
                                        <p:cTn id="20" dur="500"/>
                                        <p:tgtEl>
                                          <p:spTgt spid="9730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97288"/>
                                        </p:tgtEl>
                                        <p:attrNameLst>
                                          <p:attrName>style.visibility</p:attrName>
                                        </p:attrNameLst>
                                      </p:cBhvr>
                                      <p:to>
                                        <p:strVal val="visible"/>
                                      </p:to>
                                    </p:set>
                                    <p:animEffect transition="in" filter="dissolve">
                                      <p:cBhvr>
                                        <p:cTn id="25" dur="500"/>
                                        <p:tgtEl>
                                          <p:spTgt spid="9728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97283"/>
                                        </p:tgtEl>
                                        <p:attrNameLst>
                                          <p:attrName>style.visibility</p:attrName>
                                        </p:attrNameLst>
                                      </p:cBhvr>
                                      <p:to>
                                        <p:strVal val="visible"/>
                                      </p:to>
                                    </p:set>
                                    <p:animEffect transition="in" filter="dissolve">
                                      <p:cBhvr>
                                        <p:cTn id="30" dur="500"/>
                                        <p:tgtEl>
                                          <p:spTgt spid="97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2.1 </a:t>
            </a:r>
            <a:r>
              <a:rPr lang="zh-CN" altLang="en-US" dirty="0" smtClean="0"/>
              <a:t>客户和服务器进程</a:t>
            </a:r>
            <a:endParaRPr lang="zh-CN" altLang="en-US" dirty="0"/>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dirty="0" smtClean="0"/>
              <a:t>进程：</a:t>
            </a:r>
            <a:r>
              <a:rPr lang="zh-CN" altLang="en-US" dirty="0" smtClean="0">
                <a:solidFill>
                  <a:srgbClr val="FF0000"/>
                </a:solidFill>
              </a:rPr>
              <a:t>运行</a:t>
            </a:r>
            <a:r>
              <a:rPr lang="zh-CN" altLang="en-US" dirty="0" smtClean="0"/>
              <a:t>在端系统上的一个</a:t>
            </a:r>
            <a:r>
              <a:rPr lang="zh-CN" altLang="en-US" dirty="0" smtClean="0">
                <a:solidFill>
                  <a:srgbClr val="FF0000"/>
                </a:solidFill>
              </a:rPr>
              <a:t>程序。</a:t>
            </a:r>
            <a:endParaRPr lang="en-US" altLang="zh-CN" dirty="0" smtClean="0">
              <a:solidFill>
                <a:srgbClr val="FF0000"/>
              </a:solidFill>
            </a:endParaRPr>
          </a:p>
          <a:p>
            <a:pPr lvl="1"/>
            <a:r>
              <a:rPr lang="zh-CN" altLang="en-US" dirty="0" smtClean="0"/>
              <a:t>同</a:t>
            </a:r>
            <a:r>
              <a:rPr lang="zh-CN" altLang="en-US" dirty="0"/>
              <a:t>一</a:t>
            </a:r>
            <a:r>
              <a:rPr lang="zh-CN" altLang="en-US" dirty="0" smtClean="0"/>
              <a:t>个端系统上，进程通信使用进程间通信机制。</a:t>
            </a:r>
            <a:endParaRPr lang="en-US" altLang="zh-CN" dirty="0" smtClean="0"/>
          </a:p>
          <a:p>
            <a:pPr lvl="1"/>
            <a:r>
              <a:rPr lang="zh-CN" altLang="en-US" dirty="0"/>
              <a:t>在</a:t>
            </a:r>
            <a:r>
              <a:rPr lang="zh-CN" altLang="en-US" dirty="0" smtClean="0"/>
              <a:t>不同的端系统上（不同的</a:t>
            </a:r>
            <a:r>
              <a:rPr lang="en-US" altLang="zh-CN" dirty="0" smtClean="0"/>
              <a:t>OS</a:t>
            </a:r>
            <a:r>
              <a:rPr lang="zh-CN" altLang="en-US" dirty="0" smtClean="0"/>
              <a:t>），通过计算机网络交换报文相互通信。</a:t>
            </a:r>
            <a:endParaRPr lang="en-US" altLang="zh-CN" dirty="0" smtClean="0"/>
          </a:p>
          <a:p>
            <a:pPr>
              <a:buFont typeface="Arial" panose="020B0604020202020204" pitchFamily="34" charset="0"/>
              <a:buChar char="•"/>
            </a:pPr>
            <a:r>
              <a:rPr lang="zh-CN" altLang="en-US" dirty="0" smtClean="0"/>
              <a:t>客户</a:t>
            </a:r>
            <a:r>
              <a:rPr lang="en-US" altLang="zh-CN" dirty="0" smtClean="0"/>
              <a:t>/</a:t>
            </a:r>
            <a:r>
              <a:rPr lang="zh-CN" altLang="en-US" dirty="0" smtClean="0"/>
              <a:t>服务器进程</a:t>
            </a:r>
            <a:endParaRPr lang="en-US" altLang="zh-CN" dirty="0" smtClean="0"/>
          </a:p>
          <a:p>
            <a:pPr lvl="1"/>
            <a:r>
              <a:rPr lang="zh-CN" altLang="en-US" dirty="0" smtClean="0"/>
              <a:t>客户，发起通信的进程</a:t>
            </a:r>
            <a:endParaRPr lang="en-US" altLang="zh-CN" dirty="0" smtClean="0"/>
          </a:p>
          <a:p>
            <a:pPr lvl="1"/>
            <a:r>
              <a:rPr lang="zh-CN" altLang="en-US" dirty="0" smtClean="0"/>
              <a:t>服务器，等待被联系的进程</a:t>
            </a:r>
            <a:endParaRPr lang="en-US" altLang="zh-CN" dirty="0" smtClean="0"/>
          </a:p>
          <a:p>
            <a:pPr>
              <a:buFont typeface="Arial" panose="020B0604020202020204" pitchFamily="34" charset="0"/>
              <a:buChar char="•"/>
            </a:pPr>
            <a:r>
              <a:rPr lang="en-US" altLang="zh-CN" dirty="0" smtClean="0"/>
              <a:t>P2P</a:t>
            </a:r>
            <a:r>
              <a:rPr lang="zh-CN" altLang="en-US" dirty="0" smtClean="0"/>
              <a:t>系统中，对等方在下载文件时是客户，上载文件时是服务器，总是存在应用程序的客户和服务器。</a:t>
            </a:r>
            <a:endParaRPr lang="en-US" altLang="zh-CN" dirty="0" smtClean="0"/>
          </a:p>
        </p:txBody>
      </p:sp>
    </p:spTree>
    <p:extLst>
      <p:ext uri="{BB962C8B-B14F-4D97-AF65-F5344CB8AC3E}">
        <p14:creationId xmlns:p14="http://schemas.microsoft.com/office/powerpoint/2010/main" val="371897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up)">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eaLnBrk="1" hangingPunct="1">
              <a:defRPr/>
            </a:pPr>
            <a:r>
              <a:rPr lang="en-US" dirty="0" smtClean="0">
                <a:latin typeface="Times New Roman" panose="02020603050405020304" pitchFamily="18" charset="0"/>
                <a:ea typeface="+mn-ea"/>
              </a:rPr>
              <a:t>2.7 </a:t>
            </a:r>
            <a:r>
              <a:rPr lang="en-US" altLang="zh-CN" dirty="0" smtClean="0">
                <a:latin typeface="Times New Roman" panose="02020603050405020304" pitchFamily="18" charset="0"/>
                <a:ea typeface="+mn-ea"/>
              </a:rPr>
              <a:t>Socket</a:t>
            </a:r>
            <a:r>
              <a:rPr lang="zh-CN" altLang="en-US" dirty="0" smtClean="0">
                <a:latin typeface="Times New Roman" panose="02020603050405020304" pitchFamily="18" charset="0"/>
                <a:ea typeface="+mn-ea"/>
              </a:rPr>
              <a:t>：</a:t>
            </a:r>
            <a:r>
              <a:rPr dirty="0" err="1" smtClean="0">
                <a:latin typeface="Times New Roman" panose="02020603050405020304" pitchFamily="18" charset="0"/>
                <a:ea typeface="+mn-ea"/>
              </a:rPr>
              <a:t>并发方式工作的服务器</a:t>
            </a:r>
            <a:r>
              <a:rPr dirty="0" smtClean="0">
                <a:latin typeface="Times New Roman" panose="02020603050405020304" pitchFamily="18" charset="0"/>
                <a:ea typeface="+mn-ea"/>
              </a:rPr>
              <a:t> </a:t>
            </a:r>
            <a:endParaRPr dirty="0">
              <a:latin typeface="Times New Roman" panose="02020603050405020304" pitchFamily="18" charset="0"/>
              <a:ea typeface="+mn-ea"/>
            </a:endParaRPr>
          </a:p>
        </p:txBody>
      </p:sp>
      <p:sp>
        <p:nvSpPr>
          <p:cNvPr id="400387" name="Text Box 4"/>
          <p:cNvSpPr txBox="1">
            <a:spLocks noChangeArrowheads="1"/>
          </p:cNvSpPr>
          <p:nvPr/>
        </p:nvSpPr>
        <p:spPr bwMode="auto">
          <a:xfrm>
            <a:off x="1227044" y="5036664"/>
            <a:ext cx="1463863" cy="60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62" b="1">
                <a:solidFill>
                  <a:srgbClr val="000099"/>
                </a:solidFill>
                <a:latin typeface="Arial" charset="0"/>
                <a:ea typeface="黑体" pitchFamily="49" charset="-122"/>
              </a:rPr>
              <a:t>接受连接请求</a:t>
            </a:r>
          </a:p>
          <a:p>
            <a:pPr algn="ctr" eaLnBrk="1" hangingPunct="1"/>
            <a:r>
              <a:rPr lang="zh-CN" altLang="en-US" sz="1662" b="1">
                <a:solidFill>
                  <a:srgbClr val="000099"/>
                </a:solidFill>
                <a:latin typeface="Arial" charset="0"/>
                <a:ea typeface="黑体" pitchFamily="49" charset="-122"/>
              </a:rPr>
              <a:t>的套接字</a:t>
            </a:r>
          </a:p>
        </p:txBody>
      </p:sp>
      <p:sp>
        <p:nvSpPr>
          <p:cNvPr id="400388" name="Rectangle 5"/>
          <p:cNvSpPr>
            <a:spLocks noChangeArrowheads="1"/>
          </p:cNvSpPr>
          <p:nvPr/>
        </p:nvSpPr>
        <p:spPr bwMode="auto">
          <a:xfrm>
            <a:off x="998539" y="2362337"/>
            <a:ext cx="5965825" cy="385835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400389" name="Rectangle 36"/>
          <p:cNvSpPr>
            <a:spLocks noChangeArrowheads="1"/>
          </p:cNvSpPr>
          <p:nvPr/>
        </p:nvSpPr>
        <p:spPr bwMode="auto">
          <a:xfrm>
            <a:off x="1001713" y="4824183"/>
            <a:ext cx="1858962" cy="138918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400390" name="Oval 6"/>
          <p:cNvSpPr>
            <a:spLocks noChangeArrowheads="1"/>
          </p:cNvSpPr>
          <p:nvPr/>
        </p:nvSpPr>
        <p:spPr bwMode="auto">
          <a:xfrm>
            <a:off x="1509714" y="2788742"/>
            <a:ext cx="852487" cy="772257"/>
          </a:xfrm>
          <a:prstGeom prst="ellipse">
            <a:avLst/>
          </a:prstGeom>
          <a:solidFill>
            <a:srgbClr val="FF99CC"/>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585" b="1">
                <a:solidFill>
                  <a:srgbClr val="000099"/>
                </a:solidFill>
                <a:latin typeface="Arial" charset="0"/>
                <a:ea typeface="黑体" pitchFamily="49" charset="-122"/>
              </a:rPr>
              <a:t>M</a:t>
            </a:r>
          </a:p>
        </p:txBody>
      </p:sp>
      <p:sp>
        <p:nvSpPr>
          <p:cNvPr id="400391" name="Oval 7"/>
          <p:cNvSpPr>
            <a:spLocks noChangeArrowheads="1"/>
          </p:cNvSpPr>
          <p:nvPr/>
        </p:nvSpPr>
        <p:spPr bwMode="auto">
          <a:xfrm>
            <a:off x="3128963" y="3673856"/>
            <a:ext cx="596900" cy="540727"/>
          </a:xfrm>
          <a:prstGeom prst="ellipse">
            <a:avLst/>
          </a:prstGeom>
          <a:solidFill>
            <a:srgbClr val="FFFF99"/>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215" b="1">
                <a:solidFill>
                  <a:srgbClr val="000099"/>
                </a:solidFill>
                <a:latin typeface="Arial" charset="0"/>
                <a:ea typeface="黑体" pitchFamily="49" charset="-122"/>
              </a:rPr>
              <a:t>S</a:t>
            </a:r>
            <a:r>
              <a:rPr lang="en-US" altLang="zh-CN" sz="2215" b="1" baseline="-25000">
                <a:solidFill>
                  <a:srgbClr val="000099"/>
                </a:solidFill>
                <a:latin typeface="Arial" charset="0"/>
                <a:ea typeface="黑体" pitchFamily="49" charset="-122"/>
              </a:rPr>
              <a:t>1</a:t>
            </a:r>
          </a:p>
        </p:txBody>
      </p:sp>
      <p:sp>
        <p:nvSpPr>
          <p:cNvPr id="400392" name="Rectangle 37"/>
          <p:cNvSpPr>
            <a:spLocks noChangeArrowheads="1"/>
          </p:cNvSpPr>
          <p:nvPr/>
        </p:nvSpPr>
        <p:spPr bwMode="auto">
          <a:xfrm>
            <a:off x="2859089" y="4822717"/>
            <a:ext cx="4079875" cy="138918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400393" name="Rectangle 8"/>
          <p:cNvSpPr>
            <a:spLocks noChangeArrowheads="1"/>
          </p:cNvSpPr>
          <p:nvPr/>
        </p:nvSpPr>
        <p:spPr bwMode="auto">
          <a:xfrm>
            <a:off x="3213100" y="4830046"/>
            <a:ext cx="427038" cy="231531"/>
          </a:xfrm>
          <a:prstGeom prst="rect">
            <a:avLst/>
          </a:prstGeom>
          <a:solidFill>
            <a:srgbClr val="CC9900"/>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400394" name="Rectangle 9"/>
          <p:cNvSpPr>
            <a:spLocks noChangeArrowheads="1"/>
          </p:cNvSpPr>
          <p:nvPr/>
        </p:nvSpPr>
        <p:spPr bwMode="auto">
          <a:xfrm>
            <a:off x="4449764" y="4830046"/>
            <a:ext cx="427037" cy="231531"/>
          </a:xfrm>
          <a:prstGeom prst="rect">
            <a:avLst/>
          </a:prstGeom>
          <a:solidFill>
            <a:srgbClr val="CC9900"/>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400395" name="Rectangle 10"/>
          <p:cNvSpPr>
            <a:spLocks noChangeArrowheads="1"/>
          </p:cNvSpPr>
          <p:nvPr/>
        </p:nvSpPr>
        <p:spPr bwMode="auto">
          <a:xfrm>
            <a:off x="5686425" y="4830046"/>
            <a:ext cx="425450" cy="231531"/>
          </a:xfrm>
          <a:prstGeom prst="rect">
            <a:avLst/>
          </a:prstGeom>
          <a:solidFill>
            <a:srgbClr val="CC9900"/>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400396" name="Text Box 11"/>
          <p:cNvSpPr txBox="1">
            <a:spLocks noChangeArrowheads="1"/>
          </p:cNvSpPr>
          <p:nvPr/>
        </p:nvSpPr>
        <p:spPr bwMode="auto">
          <a:xfrm>
            <a:off x="3013691" y="5036664"/>
            <a:ext cx="824265" cy="60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62" b="1">
                <a:solidFill>
                  <a:srgbClr val="000099"/>
                </a:solidFill>
                <a:latin typeface="Arial" charset="0"/>
                <a:ea typeface="黑体" pitchFamily="49" charset="-122"/>
              </a:rPr>
              <a:t>连接</a:t>
            </a:r>
          </a:p>
          <a:p>
            <a:pPr algn="ctr" eaLnBrk="1" hangingPunct="1"/>
            <a:r>
              <a:rPr lang="zh-CN" altLang="en-US" sz="1662" b="1">
                <a:solidFill>
                  <a:srgbClr val="000099"/>
                </a:solidFill>
                <a:latin typeface="Arial" charset="0"/>
                <a:ea typeface="黑体" pitchFamily="49" charset="-122"/>
              </a:rPr>
              <a:t>套接字</a:t>
            </a:r>
          </a:p>
        </p:txBody>
      </p:sp>
      <p:sp>
        <p:nvSpPr>
          <p:cNvPr id="400397" name="Text Box 12"/>
          <p:cNvSpPr txBox="1">
            <a:spLocks noChangeArrowheads="1"/>
          </p:cNvSpPr>
          <p:nvPr/>
        </p:nvSpPr>
        <p:spPr bwMode="auto">
          <a:xfrm>
            <a:off x="4293216" y="5036664"/>
            <a:ext cx="824265" cy="60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62" b="1">
                <a:solidFill>
                  <a:srgbClr val="000099"/>
                </a:solidFill>
                <a:latin typeface="Arial" charset="0"/>
                <a:ea typeface="黑体" pitchFamily="49" charset="-122"/>
              </a:rPr>
              <a:t>连接</a:t>
            </a:r>
          </a:p>
          <a:p>
            <a:pPr algn="ctr" eaLnBrk="1" hangingPunct="1"/>
            <a:r>
              <a:rPr lang="zh-CN" altLang="en-US" sz="1662" b="1">
                <a:solidFill>
                  <a:srgbClr val="000099"/>
                </a:solidFill>
                <a:latin typeface="Arial" charset="0"/>
                <a:ea typeface="黑体" pitchFamily="49" charset="-122"/>
              </a:rPr>
              <a:t>套接字</a:t>
            </a:r>
          </a:p>
        </p:txBody>
      </p:sp>
      <p:sp>
        <p:nvSpPr>
          <p:cNvPr id="400398" name="Text Box 13"/>
          <p:cNvSpPr txBox="1">
            <a:spLocks noChangeArrowheads="1"/>
          </p:cNvSpPr>
          <p:nvPr/>
        </p:nvSpPr>
        <p:spPr bwMode="auto">
          <a:xfrm>
            <a:off x="5567980" y="5036664"/>
            <a:ext cx="824265" cy="60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62" b="1">
                <a:solidFill>
                  <a:srgbClr val="000099"/>
                </a:solidFill>
                <a:latin typeface="Arial" charset="0"/>
                <a:ea typeface="黑体" pitchFamily="49" charset="-122"/>
              </a:rPr>
              <a:t>连接</a:t>
            </a:r>
          </a:p>
          <a:p>
            <a:pPr algn="ctr" eaLnBrk="1" hangingPunct="1"/>
            <a:r>
              <a:rPr lang="zh-CN" altLang="en-US" sz="1662" b="1">
                <a:solidFill>
                  <a:srgbClr val="000099"/>
                </a:solidFill>
                <a:latin typeface="Arial" charset="0"/>
                <a:ea typeface="黑体" pitchFamily="49" charset="-122"/>
              </a:rPr>
              <a:t>套接字</a:t>
            </a:r>
          </a:p>
        </p:txBody>
      </p:sp>
      <p:sp>
        <p:nvSpPr>
          <p:cNvPr id="400399" name="Line 14"/>
          <p:cNvSpPr>
            <a:spLocks noChangeShapeType="1"/>
          </p:cNvSpPr>
          <p:nvPr/>
        </p:nvSpPr>
        <p:spPr bwMode="auto">
          <a:xfrm>
            <a:off x="998539" y="4830044"/>
            <a:ext cx="596582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400400" name="Line 15"/>
          <p:cNvSpPr>
            <a:spLocks noChangeShapeType="1"/>
          </p:cNvSpPr>
          <p:nvPr/>
        </p:nvSpPr>
        <p:spPr bwMode="auto">
          <a:xfrm>
            <a:off x="3427413" y="4213117"/>
            <a:ext cx="0" cy="616927"/>
          </a:xfrm>
          <a:prstGeom prst="line">
            <a:avLst/>
          </a:prstGeom>
          <a:noFill/>
          <a:ln w="952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0401" name="Line 16"/>
          <p:cNvSpPr>
            <a:spLocks noChangeShapeType="1"/>
          </p:cNvSpPr>
          <p:nvPr/>
        </p:nvSpPr>
        <p:spPr bwMode="auto">
          <a:xfrm>
            <a:off x="4664075" y="4213117"/>
            <a:ext cx="0" cy="616927"/>
          </a:xfrm>
          <a:prstGeom prst="line">
            <a:avLst/>
          </a:prstGeom>
          <a:noFill/>
          <a:ln w="952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0402" name="Line 17"/>
          <p:cNvSpPr>
            <a:spLocks noChangeShapeType="1"/>
          </p:cNvSpPr>
          <p:nvPr/>
        </p:nvSpPr>
        <p:spPr bwMode="auto">
          <a:xfrm>
            <a:off x="5900738" y="4213117"/>
            <a:ext cx="0" cy="616927"/>
          </a:xfrm>
          <a:prstGeom prst="line">
            <a:avLst/>
          </a:prstGeom>
          <a:noFill/>
          <a:ln w="952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0403" name="Rectangle 18"/>
          <p:cNvSpPr>
            <a:spLocks noChangeArrowheads="1"/>
          </p:cNvSpPr>
          <p:nvPr/>
        </p:nvSpPr>
        <p:spPr bwMode="auto">
          <a:xfrm>
            <a:off x="1720851" y="4830046"/>
            <a:ext cx="427038" cy="231531"/>
          </a:xfrm>
          <a:prstGeom prst="rect">
            <a:avLst/>
          </a:prstGeom>
          <a:solidFill>
            <a:srgbClr val="CC9900"/>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62" b="1">
              <a:solidFill>
                <a:srgbClr val="000099"/>
              </a:solidFill>
            </a:endParaRPr>
          </a:p>
        </p:txBody>
      </p:sp>
      <p:sp>
        <p:nvSpPr>
          <p:cNvPr id="400404" name="Line 19"/>
          <p:cNvSpPr>
            <a:spLocks noChangeShapeType="1"/>
          </p:cNvSpPr>
          <p:nvPr/>
        </p:nvSpPr>
        <p:spPr bwMode="auto">
          <a:xfrm flipV="1">
            <a:off x="1935163" y="3560998"/>
            <a:ext cx="0" cy="1269046"/>
          </a:xfrm>
          <a:prstGeom prst="line">
            <a:avLst/>
          </a:prstGeom>
          <a:noFill/>
          <a:ln w="952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0405" name="Oval 20"/>
          <p:cNvSpPr>
            <a:spLocks noChangeArrowheads="1"/>
          </p:cNvSpPr>
          <p:nvPr/>
        </p:nvSpPr>
        <p:spPr bwMode="auto">
          <a:xfrm>
            <a:off x="4356100" y="3673856"/>
            <a:ext cx="596900" cy="540727"/>
          </a:xfrm>
          <a:prstGeom prst="ellipse">
            <a:avLst/>
          </a:prstGeom>
          <a:solidFill>
            <a:srgbClr val="FFFF99"/>
          </a:solidFill>
          <a:ln w="952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215" b="1">
                <a:solidFill>
                  <a:srgbClr val="000099"/>
                </a:solidFill>
                <a:latin typeface="Arial" charset="0"/>
                <a:ea typeface="黑体" pitchFamily="49" charset="-122"/>
              </a:rPr>
              <a:t>S</a:t>
            </a:r>
            <a:r>
              <a:rPr lang="en-US" altLang="zh-CN" sz="2215" b="1" baseline="-25000">
                <a:solidFill>
                  <a:srgbClr val="000099"/>
                </a:solidFill>
                <a:latin typeface="Arial" charset="0"/>
                <a:ea typeface="黑体" pitchFamily="49" charset="-122"/>
              </a:rPr>
              <a:t>2</a:t>
            </a:r>
          </a:p>
        </p:txBody>
      </p:sp>
      <p:sp>
        <p:nvSpPr>
          <p:cNvPr id="400406" name="Oval 21"/>
          <p:cNvSpPr>
            <a:spLocks noChangeArrowheads="1"/>
          </p:cNvSpPr>
          <p:nvPr/>
        </p:nvSpPr>
        <p:spPr bwMode="auto">
          <a:xfrm>
            <a:off x="5583238" y="3673856"/>
            <a:ext cx="596900" cy="540727"/>
          </a:xfrm>
          <a:prstGeom prst="ellipse">
            <a:avLst/>
          </a:prstGeom>
          <a:solidFill>
            <a:srgbClr val="FFFF99"/>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215" b="1">
                <a:solidFill>
                  <a:srgbClr val="000099"/>
                </a:solidFill>
                <a:latin typeface="Arial" charset="0"/>
                <a:ea typeface="黑体" pitchFamily="49" charset="-122"/>
              </a:rPr>
              <a:t>S</a:t>
            </a:r>
            <a:r>
              <a:rPr lang="en-US" altLang="zh-CN" sz="2215" b="1" baseline="-25000">
                <a:solidFill>
                  <a:srgbClr val="000099"/>
                </a:solidFill>
                <a:latin typeface="Arial" charset="0"/>
                <a:ea typeface="黑体" pitchFamily="49" charset="-122"/>
              </a:rPr>
              <a:t>3</a:t>
            </a:r>
          </a:p>
        </p:txBody>
      </p:sp>
      <p:sp>
        <p:nvSpPr>
          <p:cNvPr id="400407" name="Line 22"/>
          <p:cNvSpPr>
            <a:spLocks noChangeShapeType="1"/>
          </p:cNvSpPr>
          <p:nvPr/>
        </p:nvSpPr>
        <p:spPr bwMode="auto">
          <a:xfrm>
            <a:off x="2278064" y="3441693"/>
            <a:ext cx="935037" cy="308364"/>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0408" name="Line 23"/>
          <p:cNvSpPr>
            <a:spLocks noChangeShapeType="1"/>
          </p:cNvSpPr>
          <p:nvPr/>
        </p:nvSpPr>
        <p:spPr bwMode="auto">
          <a:xfrm>
            <a:off x="2333626" y="3333886"/>
            <a:ext cx="2068513" cy="45426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0409" name="Line 24"/>
          <p:cNvSpPr>
            <a:spLocks noChangeShapeType="1"/>
          </p:cNvSpPr>
          <p:nvPr/>
        </p:nvSpPr>
        <p:spPr bwMode="auto">
          <a:xfrm>
            <a:off x="2362200" y="3174870"/>
            <a:ext cx="3238500" cy="654316"/>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0410" name="Text Box 25"/>
          <p:cNvSpPr txBox="1">
            <a:spLocks noChangeArrowheads="1"/>
          </p:cNvSpPr>
          <p:nvPr/>
        </p:nvSpPr>
        <p:spPr bwMode="auto">
          <a:xfrm>
            <a:off x="7629907" y="5294572"/>
            <a:ext cx="1037463"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62" b="1">
                <a:solidFill>
                  <a:srgbClr val="000099"/>
                </a:solidFill>
                <a:latin typeface="Arial" charset="0"/>
                <a:ea typeface="黑体" pitchFamily="49" charset="-122"/>
              </a:rPr>
              <a:t>操作系统</a:t>
            </a:r>
          </a:p>
        </p:txBody>
      </p:sp>
      <p:sp>
        <p:nvSpPr>
          <p:cNvPr id="400411" name="Line 26"/>
          <p:cNvSpPr>
            <a:spLocks noChangeShapeType="1"/>
          </p:cNvSpPr>
          <p:nvPr/>
        </p:nvSpPr>
        <p:spPr bwMode="auto">
          <a:xfrm flipH="1">
            <a:off x="7050089" y="5524637"/>
            <a:ext cx="511175" cy="0"/>
          </a:xfrm>
          <a:prstGeom prst="line">
            <a:avLst/>
          </a:prstGeom>
          <a:noFill/>
          <a:ln w="952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0412" name="Line 27"/>
          <p:cNvSpPr>
            <a:spLocks noChangeShapeType="1"/>
          </p:cNvSpPr>
          <p:nvPr/>
        </p:nvSpPr>
        <p:spPr bwMode="auto">
          <a:xfrm flipH="1">
            <a:off x="7050089" y="3442325"/>
            <a:ext cx="511175" cy="0"/>
          </a:xfrm>
          <a:prstGeom prst="line">
            <a:avLst/>
          </a:prstGeom>
          <a:noFill/>
          <a:ln w="952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0413" name="Text Box 28"/>
          <p:cNvSpPr txBox="1">
            <a:spLocks noChangeArrowheads="1"/>
          </p:cNvSpPr>
          <p:nvPr/>
        </p:nvSpPr>
        <p:spPr bwMode="auto">
          <a:xfrm>
            <a:off x="7588632" y="3143387"/>
            <a:ext cx="1037463" cy="60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62" b="1">
                <a:solidFill>
                  <a:srgbClr val="000099"/>
                </a:solidFill>
                <a:latin typeface="Arial" charset="0"/>
                <a:ea typeface="黑体" pitchFamily="49" charset="-122"/>
              </a:rPr>
              <a:t>服务器</a:t>
            </a:r>
          </a:p>
          <a:p>
            <a:pPr algn="ctr" eaLnBrk="1" hangingPunct="1"/>
            <a:r>
              <a:rPr lang="zh-CN" altLang="en-US" sz="1662" b="1">
                <a:solidFill>
                  <a:srgbClr val="000099"/>
                </a:solidFill>
                <a:latin typeface="Arial" charset="0"/>
                <a:ea typeface="黑体" pitchFamily="49" charset="-122"/>
              </a:rPr>
              <a:t>应用进程</a:t>
            </a:r>
          </a:p>
        </p:txBody>
      </p:sp>
      <p:sp>
        <p:nvSpPr>
          <p:cNvPr id="400414" name="Text Box 29"/>
          <p:cNvSpPr txBox="1">
            <a:spLocks noChangeArrowheads="1"/>
          </p:cNvSpPr>
          <p:nvPr/>
        </p:nvSpPr>
        <p:spPr bwMode="auto">
          <a:xfrm>
            <a:off x="4239385" y="3207293"/>
            <a:ext cx="1677062" cy="360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105000"/>
              </a:lnSpc>
            </a:pPr>
            <a:r>
              <a:rPr lang="zh-CN" altLang="en-US" sz="1662" b="1" dirty="0">
                <a:solidFill>
                  <a:srgbClr val="000099"/>
                </a:solidFill>
                <a:latin typeface="Arial" charset="0"/>
                <a:ea typeface="黑体" pitchFamily="49" charset="-122"/>
              </a:rPr>
              <a:t>从属服务器进程</a:t>
            </a:r>
          </a:p>
        </p:txBody>
      </p:sp>
      <p:sp>
        <p:nvSpPr>
          <p:cNvPr id="400415" name="Text Box 30"/>
          <p:cNvSpPr txBox="1">
            <a:spLocks noChangeArrowheads="1"/>
          </p:cNvSpPr>
          <p:nvPr/>
        </p:nvSpPr>
        <p:spPr bwMode="auto">
          <a:xfrm>
            <a:off x="1195484" y="2476134"/>
            <a:ext cx="1463862" cy="360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105000"/>
              </a:lnSpc>
            </a:pPr>
            <a:r>
              <a:rPr lang="zh-CN" altLang="en-US" sz="1662" b="1" dirty="0">
                <a:solidFill>
                  <a:srgbClr val="000099"/>
                </a:solidFill>
                <a:latin typeface="Arial" charset="0"/>
                <a:ea typeface="黑体" pitchFamily="49" charset="-122"/>
              </a:rPr>
              <a:t>主服务器进程</a:t>
            </a:r>
          </a:p>
        </p:txBody>
      </p:sp>
      <p:sp>
        <p:nvSpPr>
          <p:cNvPr id="400416" name="Text Box 31"/>
          <p:cNvSpPr txBox="1">
            <a:spLocks noChangeArrowheads="1"/>
          </p:cNvSpPr>
          <p:nvPr/>
        </p:nvSpPr>
        <p:spPr bwMode="auto">
          <a:xfrm>
            <a:off x="990032" y="5566089"/>
            <a:ext cx="1890261" cy="360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105000"/>
              </a:lnSpc>
            </a:pPr>
            <a:r>
              <a:rPr lang="zh-CN" altLang="en-US" sz="1662" b="1" dirty="0">
                <a:solidFill>
                  <a:srgbClr val="000099"/>
                </a:solidFill>
                <a:latin typeface="Arial" charset="0"/>
                <a:ea typeface="黑体" pitchFamily="49" charset="-122"/>
              </a:rPr>
              <a:t>（原来的套接字）</a:t>
            </a:r>
          </a:p>
        </p:txBody>
      </p:sp>
      <p:sp>
        <p:nvSpPr>
          <p:cNvPr id="400417" name="Line 32"/>
          <p:cNvSpPr>
            <a:spLocks noChangeShapeType="1"/>
          </p:cNvSpPr>
          <p:nvPr/>
        </p:nvSpPr>
        <p:spPr bwMode="auto">
          <a:xfrm>
            <a:off x="3128964" y="5923221"/>
            <a:ext cx="3068637" cy="0"/>
          </a:xfrm>
          <a:prstGeom prst="line">
            <a:avLst/>
          </a:prstGeom>
          <a:noFill/>
          <a:ln w="9525">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400418" name="Text Box 33"/>
          <p:cNvSpPr txBox="1">
            <a:spLocks noChangeArrowheads="1"/>
          </p:cNvSpPr>
          <p:nvPr/>
        </p:nvSpPr>
        <p:spPr bwMode="auto">
          <a:xfrm>
            <a:off x="3640138" y="5735652"/>
            <a:ext cx="1818126" cy="3608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fontAlgn="ctr" hangingPunct="1">
              <a:lnSpc>
                <a:spcPct val="105000"/>
              </a:lnSpc>
            </a:pPr>
            <a:r>
              <a:rPr lang="en-US" altLang="zh-CN" sz="1662" b="1">
                <a:solidFill>
                  <a:srgbClr val="000099"/>
                </a:solidFill>
                <a:latin typeface="Arial" charset="0"/>
                <a:ea typeface="黑体" pitchFamily="49" charset="-122"/>
              </a:rPr>
              <a:t>(</a:t>
            </a:r>
            <a:r>
              <a:rPr lang="zh-CN" altLang="en-US" sz="1662" b="1">
                <a:solidFill>
                  <a:srgbClr val="000099"/>
                </a:solidFill>
                <a:latin typeface="Arial" charset="0"/>
                <a:ea typeface="黑体" pitchFamily="49" charset="-122"/>
              </a:rPr>
              <a:t>新创建的套接字</a:t>
            </a:r>
            <a:r>
              <a:rPr lang="en-US" altLang="zh-CN" sz="1662" b="1">
                <a:solidFill>
                  <a:srgbClr val="000099"/>
                </a:solidFill>
                <a:latin typeface="Arial" charset="0"/>
                <a:ea typeface="黑体" pitchFamily="49" charset="-122"/>
              </a:rPr>
              <a:t>)</a:t>
            </a:r>
          </a:p>
        </p:txBody>
      </p:sp>
      <p:sp>
        <p:nvSpPr>
          <p:cNvPr id="400419" name="Line 34"/>
          <p:cNvSpPr>
            <a:spLocks noChangeShapeType="1"/>
          </p:cNvSpPr>
          <p:nvPr/>
        </p:nvSpPr>
        <p:spPr bwMode="auto">
          <a:xfrm>
            <a:off x="2873375" y="4830045"/>
            <a:ext cx="0" cy="139065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sp>
        <p:nvSpPr>
          <p:cNvPr id="2" name="矩形 1"/>
          <p:cNvSpPr/>
          <p:nvPr/>
        </p:nvSpPr>
        <p:spPr>
          <a:xfrm>
            <a:off x="476739" y="958611"/>
            <a:ext cx="8143386" cy="904863"/>
          </a:xfrm>
          <a:prstGeom prst="rect">
            <a:avLst/>
          </a:prstGeom>
          <a:solidFill>
            <a:srgbClr val="FFFF99"/>
          </a:solidFill>
          <a:ln>
            <a:solidFill>
              <a:srgbClr val="000099"/>
            </a:solidFill>
          </a:ln>
        </p:spPr>
        <p:txBody>
          <a:bodyPr wrap="square">
            <a:spAutoFit/>
          </a:bodyPr>
          <a:lstStyle/>
          <a:p>
            <a:pPr>
              <a:lnSpc>
                <a:spcPct val="110000"/>
              </a:lnSpc>
            </a:pPr>
            <a:r>
              <a:rPr lang="zh-CN" altLang="zh-CN" sz="2400" b="1" dirty="0"/>
              <a:t>并发方式</a:t>
            </a:r>
            <a:r>
              <a:rPr lang="en-US" altLang="zh-CN" sz="2400" b="1" dirty="0"/>
              <a:t> (concurrent) </a:t>
            </a:r>
            <a:r>
              <a:rPr lang="zh-CN" altLang="zh-CN" sz="2400" b="1" dirty="0"/>
              <a:t>工作的</a:t>
            </a:r>
            <a:r>
              <a:rPr lang="zh-CN" altLang="zh-CN" sz="2400" b="1" dirty="0" smtClean="0"/>
              <a:t>服务器</a:t>
            </a:r>
            <a:r>
              <a:rPr lang="zh-CN" altLang="en-US" sz="2400" b="1" dirty="0" smtClean="0"/>
              <a:t>：</a:t>
            </a:r>
            <a:r>
              <a:rPr lang="zh-CN" altLang="zh-CN" sz="2400" b="1" dirty="0"/>
              <a:t>服务器必须能够同时处理多个</a:t>
            </a:r>
            <a:r>
              <a:rPr lang="zh-CN" altLang="zh-CN" sz="2400" b="1" dirty="0" smtClean="0"/>
              <a:t>连接</a:t>
            </a:r>
            <a:r>
              <a:rPr lang="zh-CN" altLang="en-US" sz="2400" b="1" dirty="0" smtClean="0"/>
              <a:t>，</a:t>
            </a:r>
            <a:r>
              <a:rPr lang="zh-CN" altLang="zh-CN" sz="2400" b="1" dirty="0" smtClean="0"/>
              <a:t>调用</a:t>
            </a:r>
            <a:r>
              <a:rPr lang="en-US" altLang="zh-CN" sz="2400" b="1" dirty="0" smtClean="0"/>
              <a:t> </a:t>
            </a:r>
            <a:r>
              <a:rPr lang="en-US" altLang="zh-CN" sz="2400" b="1" dirty="0"/>
              <a:t>accept </a:t>
            </a:r>
            <a:r>
              <a:rPr lang="zh-CN" altLang="zh-CN" sz="2400" b="1" dirty="0"/>
              <a:t>要完成的动作较多</a:t>
            </a:r>
            <a:r>
              <a:rPr lang="zh-CN" altLang="zh-CN" sz="2400" b="1" dirty="0" smtClean="0"/>
              <a:t>。</a:t>
            </a:r>
            <a:endParaRPr lang="zh-CN" altLang="en-US" sz="2400" b="1" dirty="0"/>
          </a:p>
        </p:txBody>
      </p:sp>
    </p:spTree>
    <p:extLst>
      <p:ext uri="{BB962C8B-B14F-4D97-AF65-F5344CB8AC3E}">
        <p14:creationId xmlns:p14="http://schemas.microsoft.com/office/powerpoint/2010/main" val="9703296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pPr>
              <a:defRPr/>
            </a:pPr>
            <a:fld id="{AE6966AC-FB71-4C22-B647-26DD1E7044D9}" type="slidenum">
              <a:rPr lang="zh-CN" altLang="en-US"/>
              <a:pPr>
                <a:defRPr/>
              </a:pPr>
              <a:t>81</a:t>
            </a:fld>
            <a:endParaRPr lang="en-US" altLang="zh-CN"/>
          </a:p>
        </p:txBody>
      </p:sp>
      <p:sp>
        <p:nvSpPr>
          <p:cNvPr id="214019" name="Rectangle 2"/>
          <p:cNvSpPr>
            <a:spLocks noGrp="1" noChangeArrowheads="1"/>
          </p:cNvSpPr>
          <p:nvPr>
            <p:ph type="title"/>
          </p:nvPr>
        </p:nvSpPr>
        <p:spPr>
          <a:xfrm>
            <a:off x="342900" y="1"/>
            <a:ext cx="7935913" cy="762000"/>
          </a:xfrm>
        </p:spPr>
        <p:txBody>
          <a:bodyPr/>
          <a:lstStyle/>
          <a:p>
            <a:pPr algn="ctr"/>
            <a:r>
              <a:rPr lang="zh-CN" altLang="en-US" dirty="0" smtClean="0"/>
              <a:t>本章小结</a:t>
            </a:r>
          </a:p>
        </p:txBody>
      </p:sp>
      <p:sp>
        <p:nvSpPr>
          <p:cNvPr id="102403" name="Rectangle 3"/>
          <p:cNvSpPr>
            <a:spLocks noGrp="1" noChangeArrowheads="1"/>
          </p:cNvSpPr>
          <p:nvPr>
            <p:ph type="body" sz="half" idx="1"/>
          </p:nvPr>
        </p:nvSpPr>
        <p:spPr>
          <a:xfrm>
            <a:off x="342900" y="933450"/>
            <a:ext cx="4411663" cy="4398963"/>
          </a:xfrm>
        </p:spPr>
        <p:txBody>
          <a:bodyPr/>
          <a:lstStyle/>
          <a:p>
            <a:pPr eaLnBrk="1"/>
            <a:r>
              <a:rPr lang="zh-CN" altLang="en-US" sz="2400" dirty="0" smtClean="0">
                <a:latin typeface="Times New Roman" panose="02020603050405020304" pitchFamily="18" charset="0"/>
              </a:rPr>
              <a:t>应用程序体系结构</a:t>
            </a:r>
          </a:p>
          <a:p>
            <a:pPr lvl="1" eaLnBrk="1"/>
            <a:r>
              <a:rPr lang="zh-CN" altLang="en-US" dirty="0" smtClean="0">
                <a:latin typeface="Times New Roman" panose="02020603050405020304" pitchFamily="18" charset="0"/>
              </a:rPr>
              <a:t>客户</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服务器</a:t>
            </a:r>
          </a:p>
          <a:p>
            <a:pPr lvl="1" eaLnBrk="1"/>
            <a:r>
              <a:rPr lang="en-US" altLang="zh-CN" dirty="0" smtClean="0">
                <a:latin typeface="Times New Roman" panose="02020603050405020304" pitchFamily="18" charset="0"/>
              </a:rPr>
              <a:t>P2P</a:t>
            </a:r>
          </a:p>
          <a:p>
            <a:pPr lvl="1" eaLnBrk="1"/>
            <a:r>
              <a:rPr lang="zh-CN" altLang="en-US" dirty="0" smtClean="0">
                <a:latin typeface="Times New Roman" panose="02020603050405020304" pitchFamily="18" charset="0"/>
              </a:rPr>
              <a:t>混合</a:t>
            </a:r>
          </a:p>
          <a:p>
            <a:pPr eaLnBrk="1"/>
            <a:r>
              <a:rPr lang="zh-CN" altLang="en-US" sz="2400" dirty="0" smtClean="0">
                <a:latin typeface="Times New Roman" panose="02020603050405020304" pitchFamily="18" charset="0"/>
              </a:rPr>
              <a:t>应用程序服务要求</a:t>
            </a:r>
            <a:r>
              <a:rPr lang="en-US" altLang="zh-CN" sz="2400" dirty="0" smtClean="0">
                <a:latin typeface="Times New Roman" panose="02020603050405020304" pitchFamily="18" charset="0"/>
              </a:rPr>
              <a:t>:</a:t>
            </a:r>
          </a:p>
          <a:p>
            <a:pPr lvl="1" eaLnBrk="1"/>
            <a:r>
              <a:rPr lang="zh-CN" altLang="en-US" dirty="0" smtClean="0">
                <a:latin typeface="Times New Roman" panose="02020603050405020304" pitchFamily="18" charset="0"/>
              </a:rPr>
              <a:t>可靠，带宽，时延，安全</a:t>
            </a:r>
            <a:endParaRPr lang="en-US" altLang="zh-CN" dirty="0" smtClean="0">
              <a:latin typeface="Times New Roman" panose="02020603050405020304" pitchFamily="18" charset="0"/>
            </a:endParaRPr>
          </a:p>
          <a:p>
            <a:pPr eaLnBrk="1"/>
            <a:r>
              <a:rPr lang="zh-CN" altLang="en-US" sz="2400" dirty="0" smtClean="0">
                <a:latin typeface="Times New Roman" panose="02020603050405020304" pitchFamily="18" charset="0"/>
              </a:rPr>
              <a:t>因特网传输服务模型</a:t>
            </a:r>
            <a:endParaRPr lang="en-US" altLang="zh-CN" sz="2400" dirty="0" smtClean="0">
              <a:latin typeface="Times New Roman" panose="02020603050405020304" pitchFamily="18" charset="0"/>
            </a:endParaRPr>
          </a:p>
          <a:p>
            <a:pPr lvl="1"/>
            <a:r>
              <a:rPr lang="en-US" altLang="zh-CN" dirty="0" smtClean="0">
                <a:latin typeface="Times New Roman" panose="02020603050405020304" pitchFamily="18" charset="0"/>
              </a:rPr>
              <a:t>TCP</a:t>
            </a:r>
            <a:r>
              <a:rPr lang="zh-CN" altLang="en-US" dirty="0" smtClean="0">
                <a:latin typeface="Times New Roman" panose="02020603050405020304" pitchFamily="18" charset="0"/>
              </a:rPr>
              <a:t>：面向连接，可靠</a:t>
            </a:r>
            <a:endParaRPr lang="en-US" altLang="zh-CN" dirty="0" smtClean="0">
              <a:latin typeface="Times New Roman" panose="02020603050405020304" pitchFamily="18" charset="0"/>
            </a:endParaRPr>
          </a:p>
          <a:p>
            <a:pPr lvl="1"/>
            <a:r>
              <a:rPr lang="en-US" altLang="zh-CN" dirty="0" smtClean="0">
                <a:latin typeface="Times New Roman" panose="02020603050405020304" pitchFamily="18" charset="0"/>
              </a:rPr>
              <a:t>UDP</a:t>
            </a:r>
            <a:r>
              <a:rPr lang="zh-CN" altLang="en-US" dirty="0" smtClean="0">
                <a:latin typeface="Times New Roman" panose="02020603050405020304" pitchFamily="18" charset="0"/>
              </a:rPr>
              <a:t>：不可靠，数据报</a:t>
            </a:r>
            <a:endParaRPr lang="en-US" altLang="zh-CN" dirty="0" smtClean="0">
              <a:latin typeface="Times New Roman" panose="02020603050405020304" pitchFamily="18" charset="0"/>
            </a:endParaRPr>
          </a:p>
        </p:txBody>
      </p:sp>
      <p:sp>
        <p:nvSpPr>
          <p:cNvPr id="102405" name="Rectangle 5"/>
          <p:cNvSpPr>
            <a:spLocks noChangeArrowheads="1"/>
          </p:cNvSpPr>
          <p:nvPr/>
        </p:nvSpPr>
        <p:spPr bwMode="auto">
          <a:xfrm>
            <a:off x="4978400" y="933449"/>
            <a:ext cx="3736975" cy="439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a:buClrTx/>
            </a:pPr>
            <a:r>
              <a:rPr lang="zh-CN" altLang="en-US" sz="2400" dirty="0">
                <a:ea typeface="华文中宋" panose="02010600040101010101" pitchFamily="2" charset="-122"/>
              </a:rPr>
              <a:t>特定协议</a:t>
            </a:r>
            <a:r>
              <a:rPr lang="en-US" altLang="zh-CN" sz="2400" dirty="0">
                <a:ea typeface="华文中宋" panose="02010600040101010101" pitchFamily="2" charset="-122"/>
              </a:rPr>
              <a:t>:</a:t>
            </a:r>
          </a:p>
          <a:p>
            <a:pPr lvl="1" eaLnBrk="1">
              <a:buClrTx/>
            </a:pPr>
            <a:r>
              <a:rPr lang="en-US" altLang="zh-CN" dirty="0" smtClean="0">
                <a:ea typeface="华文中宋" panose="02010600040101010101" pitchFamily="2" charset="-122"/>
              </a:rPr>
              <a:t>HTTP</a:t>
            </a:r>
          </a:p>
          <a:p>
            <a:pPr lvl="1">
              <a:buClrTx/>
            </a:pPr>
            <a:r>
              <a:rPr lang="en-US" altLang="zh-CN" dirty="0">
                <a:ea typeface="华文中宋" panose="02010600040101010101" pitchFamily="2" charset="-122"/>
              </a:rPr>
              <a:t>DNS</a:t>
            </a:r>
          </a:p>
          <a:p>
            <a:pPr lvl="1" eaLnBrk="1">
              <a:buClrTx/>
            </a:pPr>
            <a:r>
              <a:rPr lang="en-US" altLang="zh-CN" dirty="0" smtClean="0">
                <a:ea typeface="华文中宋" panose="02010600040101010101" pitchFamily="2" charset="-122"/>
              </a:rPr>
              <a:t>DHCP</a:t>
            </a:r>
            <a:endParaRPr lang="en-US" altLang="zh-CN" dirty="0">
              <a:ea typeface="华文中宋" panose="02010600040101010101" pitchFamily="2" charset="-122"/>
            </a:endParaRPr>
          </a:p>
          <a:p>
            <a:pPr lvl="1" eaLnBrk="1">
              <a:buClrTx/>
            </a:pPr>
            <a:r>
              <a:rPr lang="en-US" altLang="zh-CN" dirty="0">
                <a:ea typeface="华文中宋" panose="02010600040101010101" pitchFamily="2" charset="-122"/>
              </a:rPr>
              <a:t>FTP</a:t>
            </a:r>
          </a:p>
          <a:p>
            <a:pPr lvl="1" eaLnBrk="1">
              <a:buClrTx/>
            </a:pPr>
            <a:r>
              <a:rPr lang="en-US" altLang="zh-CN" dirty="0">
                <a:ea typeface="华文中宋" panose="02010600040101010101" pitchFamily="2" charset="-122"/>
              </a:rPr>
              <a:t>SMTP, POP, IMAP</a:t>
            </a:r>
          </a:p>
          <a:p>
            <a:pPr eaLnBrk="1">
              <a:buClrTx/>
            </a:pPr>
            <a:r>
              <a:rPr lang="en-US" altLang="zh-CN" sz="2400" dirty="0" smtClean="0">
                <a:ea typeface="华文中宋" panose="02010600040101010101" pitchFamily="2" charset="-122"/>
              </a:rPr>
              <a:t>Socket</a:t>
            </a:r>
            <a:r>
              <a:rPr lang="zh-CN" altLang="en-US" sz="2400" dirty="0" smtClean="0">
                <a:ea typeface="华文中宋" panose="02010600040101010101" pitchFamily="2" charset="-122"/>
              </a:rPr>
              <a:t>套</a:t>
            </a:r>
            <a:r>
              <a:rPr lang="zh-CN" altLang="en-US" sz="2400" dirty="0">
                <a:ea typeface="华文中宋" panose="02010600040101010101" pitchFamily="2" charset="-122"/>
              </a:rPr>
              <a:t>接</a:t>
            </a:r>
            <a:r>
              <a:rPr lang="zh-CN" altLang="en-US" sz="2400" dirty="0" smtClean="0">
                <a:ea typeface="华文中宋" panose="02010600040101010101" pitchFamily="2" charset="-122"/>
              </a:rPr>
              <a:t>字</a:t>
            </a:r>
            <a:endParaRPr lang="en-US" altLang="zh-CN" sz="2400" dirty="0">
              <a:ea typeface="华文中宋" panose="02010600040101010101" pitchFamily="2" charset="-122"/>
            </a:endParaRPr>
          </a:p>
        </p:txBody>
      </p:sp>
    </p:spTree>
    <p:extLst>
      <p:ext uri="{BB962C8B-B14F-4D97-AF65-F5344CB8AC3E}">
        <p14:creationId xmlns:p14="http://schemas.microsoft.com/office/powerpoint/2010/main" val="3722875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blinds(horizontal)">
                                      <p:cBhvr>
                                        <p:cTn id="7" dur="500"/>
                                        <p:tgtEl>
                                          <p:spTgt spid="10240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2403">
                                            <p:txEl>
                                              <p:pRg st="1" end="1"/>
                                            </p:txEl>
                                          </p:spTgt>
                                        </p:tgtEl>
                                        <p:attrNameLst>
                                          <p:attrName>style.visibility</p:attrName>
                                        </p:attrNameLst>
                                      </p:cBhvr>
                                      <p:to>
                                        <p:strVal val="visible"/>
                                      </p:to>
                                    </p:set>
                                    <p:animEffect transition="in" filter="blinds(horizontal)">
                                      <p:cBhvr>
                                        <p:cTn id="10" dur="500"/>
                                        <p:tgtEl>
                                          <p:spTgt spid="10240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2403">
                                            <p:txEl>
                                              <p:pRg st="2" end="2"/>
                                            </p:txEl>
                                          </p:spTgt>
                                        </p:tgtEl>
                                        <p:attrNameLst>
                                          <p:attrName>style.visibility</p:attrName>
                                        </p:attrNameLst>
                                      </p:cBhvr>
                                      <p:to>
                                        <p:strVal val="visible"/>
                                      </p:to>
                                    </p:set>
                                    <p:animEffect transition="in" filter="blinds(horizontal)">
                                      <p:cBhvr>
                                        <p:cTn id="13" dur="500"/>
                                        <p:tgtEl>
                                          <p:spTgt spid="10240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2403">
                                            <p:txEl>
                                              <p:pRg st="3" end="3"/>
                                            </p:txEl>
                                          </p:spTgt>
                                        </p:tgtEl>
                                        <p:attrNameLst>
                                          <p:attrName>style.visibility</p:attrName>
                                        </p:attrNameLst>
                                      </p:cBhvr>
                                      <p:to>
                                        <p:strVal val="visible"/>
                                      </p:to>
                                    </p:set>
                                    <p:animEffect transition="in" filter="blinds(horizontal)">
                                      <p:cBhvr>
                                        <p:cTn id="16" dur="500"/>
                                        <p:tgtEl>
                                          <p:spTgt spid="10240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2403">
                                            <p:txEl>
                                              <p:pRg st="4" end="4"/>
                                            </p:txEl>
                                          </p:spTgt>
                                        </p:tgtEl>
                                        <p:attrNameLst>
                                          <p:attrName>style.visibility</p:attrName>
                                        </p:attrNameLst>
                                      </p:cBhvr>
                                      <p:to>
                                        <p:strVal val="visible"/>
                                      </p:to>
                                    </p:set>
                                    <p:animEffect transition="in" filter="blinds(horizontal)">
                                      <p:cBhvr>
                                        <p:cTn id="21" dur="500"/>
                                        <p:tgtEl>
                                          <p:spTgt spid="10240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2403">
                                            <p:txEl>
                                              <p:pRg st="5" end="5"/>
                                            </p:txEl>
                                          </p:spTgt>
                                        </p:tgtEl>
                                        <p:attrNameLst>
                                          <p:attrName>style.visibility</p:attrName>
                                        </p:attrNameLst>
                                      </p:cBhvr>
                                      <p:to>
                                        <p:strVal val="visible"/>
                                      </p:to>
                                    </p:set>
                                    <p:animEffect transition="in" filter="blinds(horizontal)">
                                      <p:cBhvr>
                                        <p:cTn id="24" dur="500"/>
                                        <p:tgtEl>
                                          <p:spTgt spid="10240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2403">
                                            <p:txEl>
                                              <p:pRg st="6" end="6"/>
                                            </p:txEl>
                                          </p:spTgt>
                                        </p:tgtEl>
                                        <p:attrNameLst>
                                          <p:attrName>style.visibility</p:attrName>
                                        </p:attrNameLst>
                                      </p:cBhvr>
                                      <p:to>
                                        <p:strVal val="visible"/>
                                      </p:to>
                                    </p:set>
                                    <p:animEffect transition="in" filter="blinds(horizontal)">
                                      <p:cBhvr>
                                        <p:cTn id="29" dur="500"/>
                                        <p:tgtEl>
                                          <p:spTgt spid="10240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02403">
                                            <p:txEl>
                                              <p:pRg st="7" end="7"/>
                                            </p:txEl>
                                          </p:spTgt>
                                        </p:tgtEl>
                                        <p:attrNameLst>
                                          <p:attrName>style.visibility</p:attrName>
                                        </p:attrNameLst>
                                      </p:cBhvr>
                                      <p:to>
                                        <p:strVal val="visible"/>
                                      </p:to>
                                    </p:set>
                                    <p:animEffect transition="in" filter="blinds(horizontal)">
                                      <p:cBhvr>
                                        <p:cTn id="32" dur="500"/>
                                        <p:tgtEl>
                                          <p:spTgt spid="10240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2403">
                                            <p:txEl>
                                              <p:pRg st="8" end="8"/>
                                            </p:txEl>
                                          </p:spTgt>
                                        </p:tgtEl>
                                        <p:attrNameLst>
                                          <p:attrName>style.visibility</p:attrName>
                                        </p:attrNameLst>
                                      </p:cBhvr>
                                      <p:to>
                                        <p:strVal val="visible"/>
                                      </p:to>
                                    </p:set>
                                    <p:animEffect transition="in" filter="blinds(horizontal)">
                                      <p:cBhvr>
                                        <p:cTn id="35" dur="500"/>
                                        <p:tgtEl>
                                          <p:spTgt spid="102403">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02405"/>
                                        </p:tgtEl>
                                        <p:attrNameLst>
                                          <p:attrName>style.visibility</p:attrName>
                                        </p:attrNameLst>
                                      </p:cBhvr>
                                      <p:to>
                                        <p:strVal val="visible"/>
                                      </p:to>
                                    </p:set>
                                    <p:animEffect transition="in" filter="dissolve">
                                      <p:cBhvr>
                                        <p:cTn id="40" dur="500"/>
                                        <p:tgtEl>
                                          <p:spTgt spid="102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10240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课后练习</a:t>
            </a:r>
            <a:endParaRPr lang="zh-CN" altLang="en-US" dirty="0"/>
          </a:p>
        </p:txBody>
      </p:sp>
      <p:sp>
        <p:nvSpPr>
          <p:cNvPr id="3" name="Rectangle 3"/>
          <p:cNvSpPr>
            <a:spLocks noGrp="1" noChangeArrowheads="1"/>
          </p:cNvSpPr>
          <p:nvPr/>
        </p:nvSpPr>
        <p:spPr bwMode="auto">
          <a:xfrm>
            <a:off x="330200" y="971550"/>
            <a:ext cx="8394700"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eaLnBrk="1">
              <a:lnSpc>
                <a:spcPct val="110000"/>
              </a:lnSpc>
              <a:buClrTx/>
              <a:buFont typeface="ZapfDingbats" pitchFamily="82" charset="2"/>
              <a:buAutoNum type="arabicPeriod"/>
            </a:pPr>
            <a:r>
              <a:rPr lang="zh-CN" altLang="en-US" dirty="0" smtClean="0">
                <a:latin typeface="Times New Roman" panose="02020603050405020304" pitchFamily="18" charset="0"/>
              </a:rPr>
              <a:t>简述应用程序体系结构三种类型的特点。</a:t>
            </a:r>
            <a:endParaRPr lang="en-US" altLang="zh-CN" dirty="0" smtClean="0">
              <a:latin typeface="Times New Roman" panose="02020603050405020304" pitchFamily="18" charset="0"/>
            </a:endParaRPr>
          </a:p>
          <a:p>
            <a:pPr marL="533400" indent="-533400" eaLnBrk="1">
              <a:lnSpc>
                <a:spcPct val="110000"/>
              </a:lnSpc>
              <a:buClrTx/>
              <a:buFont typeface="ZapfDingbats" pitchFamily="82" charset="2"/>
              <a:buAutoNum type="arabicPeriod"/>
            </a:pPr>
            <a:r>
              <a:rPr lang="zh-CN" altLang="en-US" dirty="0" smtClean="0">
                <a:latin typeface="Times New Roman" panose="02020603050405020304" pitchFamily="18" charset="0"/>
              </a:rPr>
              <a:t>什么是套接字、用户代理和</a:t>
            </a:r>
            <a:r>
              <a:rPr lang="en-US" altLang="zh-CN" dirty="0" smtClean="0">
                <a:latin typeface="Times New Roman" panose="02020603050405020304" pitchFamily="18" charset="0"/>
              </a:rPr>
              <a:t>Web</a:t>
            </a:r>
            <a:r>
              <a:rPr lang="zh-CN" altLang="en-US" dirty="0" smtClean="0">
                <a:latin typeface="Times New Roman" panose="02020603050405020304" pitchFamily="18" charset="0"/>
              </a:rPr>
              <a:t>缓存？简述用户进程和套接字的关系。</a:t>
            </a:r>
          </a:p>
        </p:txBody>
      </p:sp>
    </p:spTree>
    <p:extLst>
      <p:ext uri="{BB962C8B-B14F-4D97-AF65-F5344CB8AC3E}">
        <p14:creationId xmlns:p14="http://schemas.microsoft.com/office/powerpoint/2010/main" val="2810391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2.1 </a:t>
            </a:r>
            <a:r>
              <a:rPr lang="zh-CN" altLang="en-US" dirty="0" smtClean="0"/>
              <a:t>套接字</a:t>
            </a:r>
            <a:r>
              <a:rPr lang="en-US" altLang="zh-CN" dirty="0" smtClean="0"/>
              <a:t>(Sockets)</a:t>
            </a:r>
            <a:endParaRPr lang="zh-CN" altLang="en-US" dirty="0"/>
          </a:p>
        </p:txBody>
      </p:sp>
      <p:sp>
        <p:nvSpPr>
          <p:cNvPr id="3" name="内容占位符 2"/>
          <p:cNvSpPr>
            <a:spLocks noGrp="1"/>
          </p:cNvSpPr>
          <p:nvPr>
            <p:ph idx="1"/>
          </p:nvPr>
        </p:nvSpPr>
        <p:spPr>
          <a:xfrm>
            <a:off x="330200" y="883442"/>
            <a:ext cx="8185150" cy="2645397"/>
          </a:xfrm>
        </p:spPr>
        <p:txBody>
          <a:bodyPr>
            <a:normAutofit/>
          </a:bodyPr>
          <a:lstStyle/>
          <a:p>
            <a:pPr>
              <a:buFont typeface="Arial" panose="020B0604020202020204" pitchFamily="34" charset="0"/>
              <a:buChar char="•"/>
            </a:pPr>
            <a:r>
              <a:rPr lang="zh-CN" altLang="en-US" sz="2800" dirty="0" smtClean="0"/>
              <a:t>进程通过</a:t>
            </a:r>
            <a:r>
              <a:rPr lang="en-US" altLang="zh-CN" sz="2800" dirty="0" smtClean="0">
                <a:solidFill>
                  <a:srgbClr val="FF0000"/>
                </a:solidFill>
                <a:latin typeface="Times New Roman" panose="02020603050405020304" pitchFamily="18" charset="0"/>
                <a:cs typeface="Times New Roman" panose="02020603050405020304" pitchFamily="18" charset="0"/>
              </a:rPr>
              <a:t>Sockets</a:t>
            </a:r>
            <a:r>
              <a:rPr lang="zh-CN" altLang="en-US" sz="2800" dirty="0" smtClean="0"/>
              <a:t>向网络发送</a:t>
            </a:r>
            <a:r>
              <a:rPr lang="en-US" altLang="zh-CN" sz="2800" dirty="0" smtClean="0"/>
              <a:t>/</a:t>
            </a:r>
            <a:r>
              <a:rPr lang="zh-CN" altLang="en-US" sz="2800" dirty="0" smtClean="0"/>
              <a:t>接收报文。</a:t>
            </a:r>
            <a:endParaRPr lang="en-US" altLang="zh-CN" sz="2800" dirty="0" smtClean="0"/>
          </a:p>
          <a:p>
            <a:pPr>
              <a:buFont typeface="Arial" panose="020B0604020202020204" pitchFamily="34" charset="0"/>
              <a:buChar char="•"/>
            </a:pPr>
            <a:r>
              <a:rPr lang="en-US" altLang="zh-CN" sz="2800" dirty="0" smtClean="0">
                <a:latin typeface="Times New Roman" panose="02020603050405020304" pitchFamily="18" charset="0"/>
                <a:cs typeface="Times New Roman" panose="02020603050405020304" pitchFamily="18" charset="0"/>
              </a:rPr>
              <a:t>Sockets</a:t>
            </a:r>
            <a:r>
              <a:rPr lang="zh-CN" altLang="en-US" sz="2800" dirty="0" smtClean="0"/>
              <a:t>类似于进程的通向网络的</a:t>
            </a:r>
            <a:r>
              <a:rPr lang="zh-CN" altLang="en-US" sz="2800" dirty="0" smtClean="0">
                <a:solidFill>
                  <a:srgbClr val="FF0000"/>
                </a:solidFill>
              </a:rPr>
              <a:t>门</a:t>
            </a:r>
            <a:r>
              <a:rPr lang="zh-CN" altLang="en-US" sz="2800" dirty="0" smtClean="0"/>
              <a:t>，考虑报文发送过程：</a:t>
            </a:r>
            <a:endParaRPr lang="en-US" altLang="zh-CN" sz="2800" dirty="0" smtClean="0"/>
          </a:p>
          <a:p>
            <a:pPr lvl="1"/>
            <a:r>
              <a:rPr lang="zh-CN" altLang="en-US" sz="2600" dirty="0" smtClean="0"/>
              <a:t>发送进程将报文推出该门（</a:t>
            </a:r>
            <a:r>
              <a:rPr lang="en-US" altLang="zh-CN" sz="2600" dirty="0" smtClean="0"/>
              <a:t>socket</a:t>
            </a:r>
            <a:r>
              <a:rPr lang="zh-CN" altLang="en-US" sz="2600" dirty="0" smtClean="0"/>
              <a:t>）；</a:t>
            </a:r>
            <a:endParaRPr lang="en-US" altLang="zh-CN" sz="2600" dirty="0" smtClean="0"/>
          </a:p>
          <a:p>
            <a:pPr lvl="1"/>
            <a:r>
              <a:rPr lang="zh-CN" altLang="en-US" sz="2600" dirty="0" smtClean="0"/>
              <a:t>报文的发送还依赖该门到目的进程的门之间的运输基础设施。</a:t>
            </a:r>
            <a:endParaRPr lang="zh-CN" altLang="en-US" sz="2600" dirty="0"/>
          </a:p>
        </p:txBody>
      </p:sp>
      <p:grpSp>
        <p:nvGrpSpPr>
          <p:cNvPr id="57" name="组合 56"/>
          <p:cNvGrpSpPr/>
          <p:nvPr/>
        </p:nvGrpSpPr>
        <p:grpSpPr>
          <a:xfrm>
            <a:off x="785495" y="3419476"/>
            <a:ext cx="7682229" cy="3282324"/>
            <a:chOff x="1445419" y="4802744"/>
            <a:chExt cx="6244990" cy="1745231"/>
          </a:xfrm>
        </p:grpSpPr>
        <p:sp>
          <p:nvSpPr>
            <p:cNvPr id="4" name="Freeform 66"/>
            <p:cNvSpPr>
              <a:spLocks/>
            </p:cNvSpPr>
            <p:nvPr/>
          </p:nvSpPr>
          <p:spPr bwMode="auto">
            <a:xfrm>
              <a:off x="6068616" y="4809887"/>
              <a:ext cx="552450" cy="1498997"/>
            </a:xfrm>
            <a:custGeom>
              <a:avLst/>
              <a:gdLst>
                <a:gd name="T0" fmla="*/ 2147483646 w 464"/>
                <a:gd name="T1" fmla="*/ 2147483646 h 1259"/>
                <a:gd name="T2" fmla="*/ 0 w 464"/>
                <a:gd name="T3" fmla="*/ 0 h 1259"/>
                <a:gd name="T4" fmla="*/ 2147483646 w 464"/>
                <a:gd name="T5" fmla="*/ 2147483646 h 1259"/>
                <a:gd name="T6" fmla="*/ 2147483646 w 464"/>
                <a:gd name="T7" fmla="*/ 2147483646 h 1259"/>
                <a:gd name="T8" fmla="*/ 2147483646 w 464"/>
                <a:gd name="T9" fmla="*/ 2147483646 h 1259"/>
                <a:gd name="T10" fmla="*/ 0 60000 65536"/>
                <a:gd name="T11" fmla="*/ 0 60000 65536"/>
                <a:gd name="T12" fmla="*/ 0 60000 65536"/>
                <a:gd name="T13" fmla="*/ 0 60000 65536"/>
                <a:gd name="T14" fmla="*/ 0 60000 65536"/>
                <a:gd name="T15" fmla="*/ 0 w 464"/>
                <a:gd name="T16" fmla="*/ 0 h 1259"/>
                <a:gd name="T17" fmla="*/ 464 w 464"/>
                <a:gd name="T18" fmla="*/ 1259 h 1259"/>
              </a:gdLst>
              <a:ahLst/>
              <a:cxnLst>
                <a:cxn ang="T10">
                  <a:pos x="T0" y="T1"/>
                </a:cxn>
                <a:cxn ang="T11">
                  <a:pos x="T2" y="T3"/>
                </a:cxn>
                <a:cxn ang="T12">
                  <a:pos x="T4" y="T5"/>
                </a:cxn>
                <a:cxn ang="T13">
                  <a:pos x="T6" y="T7"/>
                </a:cxn>
                <a:cxn ang="T14">
                  <a:pos x="T8" y="T9"/>
                </a:cxn>
              </a:cxnLst>
              <a:rect l="T15" t="T16" r="T17" b="T18"/>
              <a:pathLst>
                <a:path w="464" h="1259">
                  <a:moveTo>
                    <a:pt x="464" y="1060"/>
                  </a:moveTo>
                  <a:lnTo>
                    <a:pt x="0" y="0"/>
                  </a:lnTo>
                  <a:lnTo>
                    <a:pt x="6" y="1258"/>
                  </a:lnTo>
                  <a:lnTo>
                    <a:pt x="382" y="1259"/>
                  </a:lnTo>
                  <a:lnTo>
                    <a:pt x="464" y="106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sz="1350"/>
            </a:p>
          </p:txBody>
        </p:sp>
        <p:sp>
          <p:nvSpPr>
            <p:cNvPr id="5" name="Freeform 7"/>
            <p:cNvSpPr>
              <a:spLocks/>
            </p:cNvSpPr>
            <p:nvPr/>
          </p:nvSpPr>
          <p:spPr bwMode="auto">
            <a:xfrm>
              <a:off x="3448739" y="5782628"/>
              <a:ext cx="1489974" cy="765347"/>
            </a:xfrm>
            <a:custGeom>
              <a:avLst/>
              <a:gdLst>
                <a:gd name="T0" fmla="*/ 2147483646 w 2135"/>
                <a:gd name="T1" fmla="*/ 2147483646 h 1662"/>
                <a:gd name="T2" fmla="*/ 2147483646 w 2135"/>
                <a:gd name="T3" fmla="*/ 2147483646 h 1662"/>
                <a:gd name="T4" fmla="*/ 2147483646 w 2135"/>
                <a:gd name="T5" fmla="*/ 2147483646 h 1662"/>
                <a:gd name="T6" fmla="*/ 2147483646 w 2135"/>
                <a:gd name="T7" fmla="*/ 2147483646 h 1662"/>
                <a:gd name="T8" fmla="*/ 2147483646 w 2135"/>
                <a:gd name="T9" fmla="*/ 2147483646 h 1662"/>
                <a:gd name="T10" fmla="*/ 2147483646 w 2135"/>
                <a:gd name="T11" fmla="*/ 2147483646 h 1662"/>
                <a:gd name="T12" fmla="*/ 2147483646 w 2135"/>
                <a:gd name="T13" fmla="*/ 2147483646 h 1662"/>
                <a:gd name="T14" fmla="*/ 2147483646 w 2135"/>
                <a:gd name="T15" fmla="*/ 2147483646 h 1662"/>
                <a:gd name="T16" fmla="*/ 2147483646 w 2135"/>
                <a:gd name="T17" fmla="*/ 2147483646 h 1662"/>
                <a:gd name="T18" fmla="*/ 2147483646 w 2135"/>
                <a:gd name="T19" fmla="*/ 2147483646 h 1662"/>
                <a:gd name="T20" fmla="*/ 2147483646 w 2135"/>
                <a:gd name="T21" fmla="*/ 2147483646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6" name="Text Box 51"/>
            <p:cNvSpPr txBox="1">
              <a:spLocks noChangeArrowheads="1"/>
            </p:cNvSpPr>
            <p:nvPr/>
          </p:nvSpPr>
          <p:spPr bwMode="auto">
            <a:xfrm>
              <a:off x="3773291" y="5992350"/>
              <a:ext cx="873577" cy="201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zh-CN" sz="1800" dirty="0">
                  <a:latin typeface="Arial" panose="020B0604020202020204" pitchFamily="34" charset="0"/>
                </a:rPr>
                <a:t>Internet</a:t>
              </a:r>
            </a:p>
          </p:txBody>
        </p:sp>
        <p:sp>
          <p:nvSpPr>
            <p:cNvPr id="7" name="Line 52"/>
            <p:cNvSpPr>
              <a:spLocks noChangeShapeType="1"/>
            </p:cNvSpPr>
            <p:nvPr/>
          </p:nvSpPr>
          <p:spPr bwMode="auto">
            <a:xfrm>
              <a:off x="3401617" y="6189821"/>
              <a:ext cx="165854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8" name="Text Box 53"/>
            <p:cNvSpPr txBox="1">
              <a:spLocks noChangeArrowheads="1"/>
            </p:cNvSpPr>
            <p:nvPr/>
          </p:nvSpPr>
          <p:spPr bwMode="auto">
            <a:xfrm>
              <a:off x="6592647" y="5669792"/>
              <a:ext cx="1005013" cy="319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zh-CN" sz="1600" dirty="0">
                  <a:solidFill>
                    <a:srgbClr val="CC0000"/>
                  </a:solidFill>
                  <a:latin typeface="Arial" panose="020B0604020202020204" pitchFamily="34" charset="0"/>
                </a:rPr>
                <a:t>controlled</a:t>
              </a:r>
            </a:p>
            <a:p>
              <a:pPr>
                <a:lnSpc>
                  <a:spcPct val="100000"/>
                </a:lnSpc>
                <a:spcBef>
                  <a:spcPct val="0"/>
                </a:spcBef>
                <a:buClrTx/>
                <a:buSzTx/>
                <a:buFontTx/>
                <a:buNone/>
              </a:pPr>
              <a:r>
                <a:rPr lang="en-US" altLang="zh-CN" sz="1600" dirty="0">
                  <a:solidFill>
                    <a:srgbClr val="CC0000"/>
                  </a:solidFill>
                  <a:latin typeface="Arial" panose="020B0604020202020204" pitchFamily="34" charset="0"/>
                </a:rPr>
                <a:t>by </a:t>
              </a:r>
              <a:r>
                <a:rPr lang="en-US" altLang="zh-CN" sz="1600" dirty="0" smtClean="0">
                  <a:solidFill>
                    <a:srgbClr val="CC0000"/>
                  </a:solidFill>
                  <a:latin typeface="Arial" panose="020B0604020202020204" pitchFamily="34" charset="0"/>
                </a:rPr>
                <a:t>OS</a:t>
              </a:r>
              <a:endParaRPr lang="en-US" altLang="zh-CN" sz="1600" dirty="0">
                <a:solidFill>
                  <a:srgbClr val="CC0000"/>
                </a:solidFill>
                <a:latin typeface="Arial" panose="020B0604020202020204" pitchFamily="34" charset="0"/>
              </a:endParaRPr>
            </a:p>
          </p:txBody>
        </p:sp>
        <p:sp>
          <p:nvSpPr>
            <p:cNvPr id="9" name="Text Box 56"/>
            <p:cNvSpPr txBox="1">
              <a:spLocks noChangeArrowheads="1"/>
            </p:cNvSpPr>
            <p:nvPr/>
          </p:nvSpPr>
          <p:spPr bwMode="auto">
            <a:xfrm>
              <a:off x="6453483" y="4959726"/>
              <a:ext cx="1236926" cy="292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buClrTx/>
                <a:buSzTx/>
                <a:buFontTx/>
                <a:buNone/>
              </a:pPr>
              <a:r>
                <a:rPr lang="en-US" altLang="zh-CN" sz="1600" dirty="0">
                  <a:solidFill>
                    <a:srgbClr val="CC0000"/>
                  </a:solidFill>
                  <a:latin typeface="Arial" panose="020B0604020202020204" pitchFamily="34" charset="0"/>
                </a:rPr>
                <a:t>controlled by</a:t>
              </a:r>
            </a:p>
            <a:p>
              <a:pPr>
                <a:lnSpc>
                  <a:spcPct val="90000"/>
                </a:lnSpc>
                <a:spcBef>
                  <a:spcPct val="0"/>
                </a:spcBef>
                <a:buClrTx/>
                <a:buSzTx/>
                <a:buFontTx/>
                <a:buNone/>
              </a:pPr>
              <a:r>
                <a:rPr lang="en-US" altLang="zh-CN" sz="1600" dirty="0">
                  <a:solidFill>
                    <a:srgbClr val="CC0000"/>
                  </a:solidFill>
                  <a:latin typeface="Arial" panose="020B0604020202020204" pitchFamily="34" charset="0"/>
                </a:rPr>
                <a:t>app developer</a:t>
              </a:r>
            </a:p>
          </p:txBody>
        </p:sp>
        <p:sp>
          <p:nvSpPr>
            <p:cNvPr id="10" name="Freeform 45"/>
            <p:cNvSpPr>
              <a:spLocks/>
            </p:cNvSpPr>
            <p:nvPr/>
          </p:nvSpPr>
          <p:spPr bwMode="auto">
            <a:xfrm>
              <a:off x="1763316" y="4857513"/>
              <a:ext cx="569119" cy="1497806"/>
            </a:xfrm>
            <a:custGeom>
              <a:avLst/>
              <a:gdLst>
                <a:gd name="T0" fmla="*/ 0 w 478"/>
                <a:gd name="T1" fmla="*/ 2147483646 h 1258"/>
                <a:gd name="T2" fmla="*/ 2147483646 w 478"/>
                <a:gd name="T3" fmla="*/ 0 h 1258"/>
                <a:gd name="T4" fmla="*/ 2147483646 w 478"/>
                <a:gd name="T5" fmla="*/ 2147483646 h 1258"/>
                <a:gd name="T6" fmla="*/ 2147483646 w 478"/>
                <a:gd name="T7" fmla="*/ 2147483646 h 1258"/>
                <a:gd name="T8" fmla="*/ 0 w 478"/>
                <a:gd name="T9" fmla="*/ 2147483646 h 1258"/>
                <a:gd name="T10" fmla="*/ 0 60000 65536"/>
                <a:gd name="T11" fmla="*/ 0 60000 65536"/>
                <a:gd name="T12" fmla="*/ 0 60000 65536"/>
                <a:gd name="T13" fmla="*/ 0 60000 65536"/>
                <a:gd name="T14" fmla="*/ 0 60000 65536"/>
                <a:gd name="T15" fmla="*/ 0 w 478"/>
                <a:gd name="T16" fmla="*/ 0 h 1258"/>
                <a:gd name="T17" fmla="*/ 478 w 478"/>
                <a:gd name="T18" fmla="*/ 1258 h 1258"/>
              </a:gdLst>
              <a:ahLst/>
              <a:cxnLst>
                <a:cxn ang="T10">
                  <a:pos x="T0" y="T1"/>
                </a:cxn>
                <a:cxn ang="T11">
                  <a:pos x="T2" y="T3"/>
                </a:cxn>
                <a:cxn ang="T12">
                  <a:pos x="T4" y="T5"/>
                </a:cxn>
                <a:cxn ang="T13">
                  <a:pos x="T6" y="T7"/>
                </a:cxn>
                <a:cxn ang="T14">
                  <a:pos x="T8" y="T9"/>
                </a:cxn>
              </a:cxnLst>
              <a:rect l="T15" t="T16" r="T17" b="T18"/>
              <a:pathLst>
                <a:path w="478" h="1258">
                  <a:moveTo>
                    <a:pt x="0" y="1040"/>
                  </a:moveTo>
                  <a:lnTo>
                    <a:pt x="478" y="0"/>
                  </a:lnTo>
                  <a:lnTo>
                    <a:pt x="472" y="1258"/>
                  </a:lnTo>
                  <a:lnTo>
                    <a:pt x="41" y="1246"/>
                  </a:lnTo>
                  <a:lnTo>
                    <a:pt x="0" y="104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sz="1350"/>
            </a:p>
          </p:txBody>
        </p:sp>
        <p:sp>
          <p:nvSpPr>
            <p:cNvPr id="11" name="Rectangle 23"/>
            <p:cNvSpPr>
              <a:spLocks noChangeArrowheads="1"/>
            </p:cNvSpPr>
            <p:nvPr/>
          </p:nvSpPr>
          <p:spPr bwMode="auto">
            <a:xfrm>
              <a:off x="2365773" y="4824175"/>
              <a:ext cx="972740" cy="14859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endParaRPr>
            </a:p>
          </p:txBody>
        </p:sp>
        <p:sp>
          <p:nvSpPr>
            <p:cNvPr id="12" name="Rectangle 24"/>
            <p:cNvSpPr>
              <a:spLocks noChangeArrowheads="1"/>
            </p:cNvSpPr>
            <p:nvPr/>
          </p:nvSpPr>
          <p:spPr bwMode="auto">
            <a:xfrm>
              <a:off x="2337198" y="4864656"/>
              <a:ext cx="954881" cy="1484709"/>
            </a:xfrm>
            <a:prstGeom prst="rect">
              <a:avLst/>
            </a:prstGeom>
            <a:solidFill>
              <a:schemeClr val="bg1"/>
            </a:solidFill>
            <a:ln w="2857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endParaRPr>
            </a:p>
          </p:txBody>
        </p:sp>
        <p:sp>
          <p:nvSpPr>
            <p:cNvPr id="13" name="Line 25"/>
            <p:cNvSpPr>
              <a:spLocks noChangeShapeType="1"/>
            </p:cNvSpPr>
            <p:nvPr/>
          </p:nvSpPr>
          <p:spPr bwMode="auto">
            <a:xfrm>
              <a:off x="2344341" y="5434966"/>
              <a:ext cx="947738" cy="23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4" name="Text Box 26"/>
            <p:cNvSpPr txBox="1">
              <a:spLocks noChangeArrowheads="1"/>
            </p:cNvSpPr>
            <p:nvPr/>
          </p:nvSpPr>
          <p:spPr bwMode="auto">
            <a:xfrm>
              <a:off x="2312195" y="5499498"/>
              <a:ext cx="969172" cy="16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10000"/>
                </a:lnSpc>
                <a:spcBef>
                  <a:spcPct val="0"/>
                </a:spcBef>
                <a:buClrTx/>
                <a:buSzTx/>
                <a:buFontTx/>
                <a:buNone/>
              </a:pPr>
              <a:r>
                <a:rPr lang="en-US" altLang="zh-CN" sz="1400" dirty="0">
                  <a:solidFill>
                    <a:srgbClr val="969696"/>
                  </a:solidFill>
                  <a:latin typeface="Tahoma" panose="020B0604030504040204" pitchFamily="34" charset="0"/>
                </a:rPr>
                <a:t>transport</a:t>
              </a:r>
              <a:endParaRPr lang="en-US" altLang="zh-CN" sz="1200" dirty="0">
                <a:solidFill>
                  <a:srgbClr val="969696"/>
                </a:solidFill>
                <a:latin typeface="Tahoma" panose="020B0604030504040204" pitchFamily="34" charset="0"/>
              </a:endParaRPr>
            </a:p>
          </p:txBody>
        </p:sp>
        <p:sp>
          <p:nvSpPr>
            <p:cNvPr id="15" name="Line 27"/>
            <p:cNvSpPr>
              <a:spLocks noChangeShapeType="1"/>
            </p:cNvSpPr>
            <p:nvPr/>
          </p:nvSpPr>
          <p:spPr bwMode="auto">
            <a:xfrm>
              <a:off x="2350294" y="5675472"/>
              <a:ext cx="947738" cy="23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6" name="Line 28"/>
            <p:cNvSpPr>
              <a:spLocks noChangeShapeType="1"/>
            </p:cNvSpPr>
            <p:nvPr/>
          </p:nvSpPr>
          <p:spPr bwMode="auto">
            <a:xfrm>
              <a:off x="2339578" y="5907644"/>
              <a:ext cx="947738" cy="23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7" name="Line 29"/>
            <p:cNvSpPr>
              <a:spLocks noChangeShapeType="1"/>
            </p:cNvSpPr>
            <p:nvPr/>
          </p:nvSpPr>
          <p:spPr bwMode="auto">
            <a:xfrm>
              <a:off x="2339578" y="6121957"/>
              <a:ext cx="947738" cy="23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8" name="Text Box 26"/>
            <p:cNvSpPr txBox="1">
              <a:spLocks noChangeArrowheads="1"/>
            </p:cNvSpPr>
            <p:nvPr/>
          </p:nvSpPr>
          <p:spPr bwMode="auto">
            <a:xfrm>
              <a:off x="2338388" y="4896327"/>
              <a:ext cx="975122" cy="17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10000"/>
                </a:lnSpc>
                <a:spcBef>
                  <a:spcPct val="0"/>
                </a:spcBef>
                <a:buClrTx/>
                <a:buSzTx/>
                <a:buFontTx/>
                <a:buNone/>
              </a:pPr>
              <a:r>
                <a:rPr lang="en-US" altLang="zh-CN" sz="1400">
                  <a:latin typeface="Tahoma" panose="020B0604030504040204" pitchFamily="34" charset="0"/>
                </a:rPr>
                <a:t>application</a:t>
              </a:r>
            </a:p>
          </p:txBody>
        </p:sp>
        <p:sp>
          <p:nvSpPr>
            <p:cNvPr id="19" name="Text Box 26"/>
            <p:cNvSpPr txBox="1">
              <a:spLocks noChangeArrowheads="1"/>
            </p:cNvSpPr>
            <p:nvPr/>
          </p:nvSpPr>
          <p:spPr bwMode="auto">
            <a:xfrm>
              <a:off x="2305050" y="6146050"/>
              <a:ext cx="976315" cy="16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10000"/>
                </a:lnSpc>
                <a:spcBef>
                  <a:spcPct val="0"/>
                </a:spcBef>
                <a:buClrTx/>
                <a:buSzTx/>
                <a:buFontTx/>
                <a:buNone/>
              </a:pPr>
              <a:r>
                <a:rPr lang="en-US" altLang="zh-CN" sz="1400" dirty="0">
                  <a:solidFill>
                    <a:srgbClr val="969696"/>
                  </a:solidFill>
                  <a:latin typeface="Tahoma" panose="020B0604030504040204" pitchFamily="34" charset="0"/>
                </a:rPr>
                <a:t>physical</a:t>
              </a:r>
              <a:endParaRPr lang="en-US" altLang="zh-CN" sz="1100" dirty="0">
                <a:solidFill>
                  <a:srgbClr val="969696"/>
                </a:solidFill>
                <a:latin typeface="Tahoma" panose="020B0604030504040204" pitchFamily="34" charset="0"/>
              </a:endParaRPr>
            </a:p>
          </p:txBody>
        </p:sp>
        <p:sp>
          <p:nvSpPr>
            <p:cNvPr id="20" name="Text Box 26"/>
            <p:cNvSpPr txBox="1">
              <a:spLocks noChangeArrowheads="1"/>
            </p:cNvSpPr>
            <p:nvPr/>
          </p:nvSpPr>
          <p:spPr bwMode="auto">
            <a:xfrm>
              <a:off x="2319338" y="5925233"/>
              <a:ext cx="988219" cy="16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10000"/>
                </a:lnSpc>
                <a:spcBef>
                  <a:spcPct val="0"/>
                </a:spcBef>
                <a:buClrTx/>
                <a:buSzTx/>
                <a:buFontTx/>
                <a:buNone/>
              </a:pPr>
              <a:r>
                <a:rPr lang="en-US" altLang="zh-CN" sz="1400" dirty="0">
                  <a:solidFill>
                    <a:srgbClr val="969696"/>
                  </a:solidFill>
                  <a:latin typeface="Tahoma" panose="020B0604030504040204" pitchFamily="34" charset="0"/>
                </a:rPr>
                <a:t>link</a:t>
              </a:r>
            </a:p>
          </p:txBody>
        </p:sp>
        <p:sp>
          <p:nvSpPr>
            <p:cNvPr id="21" name="Text Box 26"/>
            <p:cNvSpPr txBox="1">
              <a:spLocks noChangeArrowheads="1"/>
            </p:cNvSpPr>
            <p:nvPr/>
          </p:nvSpPr>
          <p:spPr bwMode="auto">
            <a:xfrm>
              <a:off x="2312194" y="5703571"/>
              <a:ext cx="1023435" cy="17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10000"/>
                </a:lnSpc>
                <a:spcBef>
                  <a:spcPct val="0"/>
                </a:spcBef>
                <a:buClrTx/>
                <a:buSzTx/>
                <a:buFontTx/>
                <a:buNone/>
              </a:pPr>
              <a:r>
                <a:rPr lang="en-US" altLang="zh-CN" sz="1400">
                  <a:solidFill>
                    <a:srgbClr val="969696"/>
                  </a:solidFill>
                  <a:latin typeface="Tahoma" panose="020B0604030504040204" pitchFamily="34" charset="0"/>
                </a:rPr>
                <a:t>network</a:t>
              </a:r>
            </a:p>
          </p:txBody>
        </p:sp>
        <p:sp>
          <p:nvSpPr>
            <p:cNvPr id="22" name="Oval 57"/>
            <p:cNvSpPr>
              <a:spLocks noChangeArrowheads="1"/>
            </p:cNvSpPr>
            <p:nvPr/>
          </p:nvSpPr>
          <p:spPr bwMode="auto">
            <a:xfrm>
              <a:off x="2438400" y="5063490"/>
              <a:ext cx="742950" cy="228600"/>
            </a:xfrm>
            <a:prstGeom prst="ellipse">
              <a:avLst/>
            </a:prstGeom>
            <a:solidFill>
              <a:srgbClr val="CCFFFF"/>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zh-CN" altLang="en-US" sz="1200" dirty="0">
                  <a:latin typeface="Arial" panose="020B0604020202020204" pitchFamily="34" charset="0"/>
                </a:rPr>
                <a:t>进程</a:t>
              </a:r>
              <a:endParaRPr lang="en-US" altLang="zh-CN" sz="1200" dirty="0">
                <a:latin typeface="Arial" panose="020B0604020202020204" pitchFamily="34" charset="0"/>
              </a:endParaRPr>
            </a:p>
          </p:txBody>
        </p:sp>
        <p:grpSp>
          <p:nvGrpSpPr>
            <p:cNvPr id="23" name="Group 58"/>
            <p:cNvGrpSpPr>
              <a:grpSpLocks/>
            </p:cNvGrpSpPr>
            <p:nvPr/>
          </p:nvGrpSpPr>
          <p:grpSpPr bwMode="auto">
            <a:xfrm>
              <a:off x="2624138" y="5333763"/>
              <a:ext cx="409575" cy="169069"/>
              <a:chOff x="1287" y="2524"/>
              <a:chExt cx="260" cy="100"/>
            </a:xfrm>
          </p:grpSpPr>
          <p:sp>
            <p:nvSpPr>
              <p:cNvPr id="24" name="Rectangle 5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5" name="Rectangle 60"/>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6" name="Rectangle 61"/>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27" name="Rectangle 62"/>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28" name="Rectangle 23"/>
            <p:cNvSpPr>
              <a:spLocks noChangeArrowheads="1"/>
            </p:cNvSpPr>
            <p:nvPr/>
          </p:nvSpPr>
          <p:spPr bwMode="auto">
            <a:xfrm>
              <a:off x="5112544" y="4802744"/>
              <a:ext cx="972741" cy="14859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endParaRPr>
            </a:p>
          </p:txBody>
        </p:sp>
        <p:sp>
          <p:nvSpPr>
            <p:cNvPr id="29" name="Rectangle 24"/>
            <p:cNvSpPr>
              <a:spLocks noChangeArrowheads="1"/>
            </p:cNvSpPr>
            <p:nvPr/>
          </p:nvSpPr>
          <p:spPr bwMode="auto">
            <a:xfrm>
              <a:off x="5083969" y="4843225"/>
              <a:ext cx="954881" cy="1484709"/>
            </a:xfrm>
            <a:prstGeom prst="rect">
              <a:avLst/>
            </a:prstGeom>
            <a:solidFill>
              <a:schemeClr val="bg1"/>
            </a:solidFill>
            <a:ln w="2857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zh-CN" altLang="zh-CN" sz="1800">
                <a:latin typeface="Times New Roman" panose="02020603050405020304" pitchFamily="18" charset="0"/>
              </a:endParaRPr>
            </a:p>
          </p:txBody>
        </p:sp>
        <p:sp>
          <p:nvSpPr>
            <p:cNvPr id="30" name="Line 25"/>
            <p:cNvSpPr>
              <a:spLocks noChangeShapeType="1"/>
            </p:cNvSpPr>
            <p:nvPr/>
          </p:nvSpPr>
          <p:spPr bwMode="auto">
            <a:xfrm>
              <a:off x="5091112" y="5413534"/>
              <a:ext cx="947738" cy="23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1" name="Text Box 26"/>
            <p:cNvSpPr txBox="1">
              <a:spLocks noChangeArrowheads="1"/>
            </p:cNvSpPr>
            <p:nvPr/>
          </p:nvSpPr>
          <p:spPr bwMode="auto">
            <a:xfrm>
              <a:off x="5058966" y="5478067"/>
              <a:ext cx="969167" cy="17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10000"/>
                </a:lnSpc>
                <a:spcBef>
                  <a:spcPct val="0"/>
                </a:spcBef>
                <a:buClrTx/>
                <a:buSzTx/>
                <a:buFontTx/>
                <a:buNone/>
              </a:pPr>
              <a:r>
                <a:rPr lang="en-US" altLang="zh-CN" sz="1400" dirty="0">
                  <a:solidFill>
                    <a:srgbClr val="969696"/>
                  </a:solidFill>
                  <a:latin typeface="Tahoma" panose="020B0604030504040204" pitchFamily="34" charset="0"/>
                </a:rPr>
                <a:t>transport</a:t>
              </a:r>
            </a:p>
          </p:txBody>
        </p:sp>
        <p:sp>
          <p:nvSpPr>
            <p:cNvPr id="32" name="Line 27"/>
            <p:cNvSpPr>
              <a:spLocks noChangeShapeType="1"/>
            </p:cNvSpPr>
            <p:nvPr/>
          </p:nvSpPr>
          <p:spPr bwMode="auto">
            <a:xfrm>
              <a:off x="5097066" y="5654041"/>
              <a:ext cx="947738" cy="23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3" name="Line 28"/>
            <p:cNvSpPr>
              <a:spLocks noChangeShapeType="1"/>
            </p:cNvSpPr>
            <p:nvPr/>
          </p:nvSpPr>
          <p:spPr bwMode="auto">
            <a:xfrm>
              <a:off x="5086350" y="5886213"/>
              <a:ext cx="947738" cy="23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4" name="Line 29"/>
            <p:cNvSpPr>
              <a:spLocks noChangeShapeType="1"/>
            </p:cNvSpPr>
            <p:nvPr/>
          </p:nvSpPr>
          <p:spPr bwMode="auto">
            <a:xfrm>
              <a:off x="5086350" y="6100525"/>
              <a:ext cx="947738" cy="23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5" name="Text Box 26"/>
            <p:cNvSpPr txBox="1">
              <a:spLocks noChangeArrowheads="1"/>
            </p:cNvSpPr>
            <p:nvPr/>
          </p:nvSpPr>
          <p:spPr bwMode="auto">
            <a:xfrm>
              <a:off x="5085160" y="4880441"/>
              <a:ext cx="942974" cy="17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10000"/>
                </a:lnSpc>
                <a:spcBef>
                  <a:spcPct val="0"/>
                </a:spcBef>
                <a:buClrTx/>
                <a:buSzTx/>
                <a:buFontTx/>
                <a:buNone/>
              </a:pPr>
              <a:r>
                <a:rPr lang="en-US" altLang="zh-CN" sz="1400" dirty="0">
                  <a:latin typeface="Tahoma" panose="020B0604030504040204" pitchFamily="34" charset="0"/>
                </a:rPr>
                <a:t>application</a:t>
              </a:r>
            </a:p>
          </p:txBody>
        </p:sp>
        <p:sp>
          <p:nvSpPr>
            <p:cNvPr id="36" name="Text Box 26"/>
            <p:cNvSpPr txBox="1">
              <a:spLocks noChangeArrowheads="1"/>
            </p:cNvSpPr>
            <p:nvPr/>
          </p:nvSpPr>
          <p:spPr bwMode="auto">
            <a:xfrm>
              <a:off x="5051823" y="6124619"/>
              <a:ext cx="954880" cy="16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10000"/>
                </a:lnSpc>
                <a:spcBef>
                  <a:spcPct val="0"/>
                </a:spcBef>
                <a:buClrTx/>
                <a:buSzTx/>
                <a:buFontTx/>
                <a:buNone/>
              </a:pPr>
              <a:r>
                <a:rPr lang="en-US" altLang="zh-CN" sz="1400" dirty="0">
                  <a:solidFill>
                    <a:srgbClr val="969696"/>
                  </a:solidFill>
                  <a:latin typeface="Tahoma" panose="020B0604030504040204" pitchFamily="34" charset="0"/>
                </a:rPr>
                <a:t>physical</a:t>
              </a:r>
            </a:p>
          </p:txBody>
        </p:sp>
        <p:sp>
          <p:nvSpPr>
            <p:cNvPr id="37" name="Text Box 26"/>
            <p:cNvSpPr txBox="1">
              <a:spLocks noChangeArrowheads="1"/>
            </p:cNvSpPr>
            <p:nvPr/>
          </p:nvSpPr>
          <p:spPr bwMode="auto">
            <a:xfrm>
              <a:off x="5066110" y="5910305"/>
              <a:ext cx="962024" cy="17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10000"/>
                </a:lnSpc>
                <a:spcBef>
                  <a:spcPct val="0"/>
                </a:spcBef>
                <a:buClrTx/>
                <a:buSzTx/>
                <a:buFontTx/>
                <a:buNone/>
              </a:pPr>
              <a:r>
                <a:rPr lang="en-US" altLang="zh-CN" sz="1400">
                  <a:solidFill>
                    <a:srgbClr val="969696"/>
                  </a:solidFill>
                  <a:latin typeface="Tahoma" panose="020B0604030504040204" pitchFamily="34" charset="0"/>
                </a:rPr>
                <a:t>link</a:t>
              </a:r>
            </a:p>
          </p:txBody>
        </p:sp>
        <p:sp>
          <p:nvSpPr>
            <p:cNvPr id="38" name="Text Box 26"/>
            <p:cNvSpPr txBox="1">
              <a:spLocks noChangeArrowheads="1"/>
            </p:cNvSpPr>
            <p:nvPr/>
          </p:nvSpPr>
          <p:spPr bwMode="auto">
            <a:xfrm>
              <a:off x="5058966" y="5698775"/>
              <a:ext cx="975122" cy="17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10000"/>
                </a:lnSpc>
                <a:spcBef>
                  <a:spcPct val="0"/>
                </a:spcBef>
                <a:buClrTx/>
                <a:buSzTx/>
                <a:buFontTx/>
                <a:buNone/>
              </a:pPr>
              <a:r>
                <a:rPr lang="en-US" altLang="zh-CN" sz="1400" dirty="0">
                  <a:solidFill>
                    <a:srgbClr val="969696"/>
                  </a:solidFill>
                  <a:latin typeface="Tahoma" panose="020B0604030504040204" pitchFamily="34" charset="0"/>
                </a:rPr>
                <a:t>network</a:t>
              </a:r>
            </a:p>
          </p:txBody>
        </p:sp>
        <p:sp>
          <p:nvSpPr>
            <p:cNvPr id="39" name="Oval 78"/>
            <p:cNvSpPr>
              <a:spLocks noChangeArrowheads="1"/>
            </p:cNvSpPr>
            <p:nvPr/>
          </p:nvSpPr>
          <p:spPr bwMode="auto">
            <a:xfrm>
              <a:off x="5185172" y="5042059"/>
              <a:ext cx="742950" cy="228600"/>
            </a:xfrm>
            <a:prstGeom prst="ellipse">
              <a:avLst/>
            </a:prstGeom>
            <a:solidFill>
              <a:srgbClr val="CCFFFF"/>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zh-CN" altLang="en-US" sz="1200" dirty="0">
                  <a:latin typeface="Arial" panose="020B0604020202020204" pitchFamily="34" charset="0"/>
                </a:rPr>
                <a:t>进程</a:t>
              </a:r>
              <a:endParaRPr lang="en-US" altLang="zh-CN" sz="1200" dirty="0">
                <a:latin typeface="Arial" panose="020B0604020202020204" pitchFamily="34" charset="0"/>
              </a:endParaRPr>
            </a:p>
          </p:txBody>
        </p:sp>
        <p:grpSp>
          <p:nvGrpSpPr>
            <p:cNvPr id="40" name="Group 79"/>
            <p:cNvGrpSpPr>
              <a:grpSpLocks/>
            </p:cNvGrpSpPr>
            <p:nvPr/>
          </p:nvGrpSpPr>
          <p:grpSpPr bwMode="auto">
            <a:xfrm>
              <a:off x="5370910" y="5312331"/>
              <a:ext cx="409575" cy="169069"/>
              <a:chOff x="1287" y="2524"/>
              <a:chExt cx="260" cy="100"/>
            </a:xfrm>
          </p:grpSpPr>
          <p:sp>
            <p:nvSpPr>
              <p:cNvPr id="41" name="Rectangle 80"/>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2" name="Rectangle 81"/>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3" name="Rectangle 82"/>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sp>
            <p:nvSpPr>
              <p:cNvPr id="44" name="Rectangle 83"/>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buClr>
                    <a:schemeClr val="accent2"/>
                  </a:buClr>
                  <a:buSzPct val="85000"/>
                  <a:buFont typeface="ZapfDingbats" pitchFamily="82" charset="2"/>
                  <a:buNone/>
                </a:pPr>
                <a:endParaRPr lang="zh-CN" altLang="zh-CN" sz="1500">
                  <a:latin typeface="Arial" panose="020B0604020202020204" pitchFamily="34" charset="0"/>
                </a:endParaRPr>
              </a:p>
            </p:txBody>
          </p:sp>
        </p:grpSp>
        <p:sp>
          <p:nvSpPr>
            <p:cNvPr id="45" name="Line 88"/>
            <p:cNvSpPr>
              <a:spLocks noChangeShapeType="1"/>
            </p:cNvSpPr>
            <p:nvPr/>
          </p:nvSpPr>
          <p:spPr bwMode="auto">
            <a:xfrm flipH="1">
              <a:off x="5978129" y="5140881"/>
              <a:ext cx="4572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 name="Line 89"/>
            <p:cNvSpPr>
              <a:spLocks noChangeShapeType="1"/>
            </p:cNvSpPr>
            <p:nvPr/>
          </p:nvSpPr>
          <p:spPr bwMode="auto">
            <a:xfrm>
              <a:off x="6147197" y="5459968"/>
              <a:ext cx="0" cy="7667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7" name="Line 90"/>
            <p:cNvSpPr>
              <a:spLocks noChangeShapeType="1"/>
            </p:cNvSpPr>
            <p:nvPr/>
          </p:nvSpPr>
          <p:spPr bwMode="auto">
            <a:xfrm flipH="1">
              <a:off x="6165056" y="5835015"/>
              <a:ext cx="4572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 name="Text Box 56"/>
            <p:cNvSpPr txBox="1">
              <a:spLocks noChangeArrowheads="1"/>
            </p:cNvSpPr>
            <p:nvPr/>
          </p:nvSpPr>
          <p:spPr bwMode="auto">
            <a:xfrm>
              <a:off x="3850481" y="4901565"/>
              <a:ext cx="741562" cy="18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buClrTx/>
                <a:buSzTx/>
                <a:buFontTx/>
                <a:buNone/>
              </a:pPr>
              <a:r>
                <a:rPr lang="en-US" altLang="zh-CN" sz="1800" i="1">
                  <a:solidFill>
                    <a:srgbClr val="CC0000"/>
                  </a:solidFill>
                  <a:latin typeface="Arial" panose="020B0604020202020204" pitchFamily="34" charset="0"/>
                </a:rPr>
                <a:t>socket</a:t>
              </a:r>
            </a:p>
          </p:txBody>
        </p:sp>
        <p:sp>
          <p:nvSpPr>
            <p:cNvPr id="49" name="Line 92"/>
            <p:cNvSpPr>
              <a:spLocks noChangeShapeType="1"/>
            </p:cNvSpPr>
            <p:nvPr/>
          </p:nvSpPr>
          <p:spPr bwMode="auto">
            <a:xfrm flipV="1">
              <a:off x="3102769" y="5051584"/>
              <a:ext cx="726281" cy="326231"/>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0" name="Line 93"/>
            <p:cNvSpPr>
              <a:spLocks noChangeShapeType="1"/>
            </p:cNvSpPr>
            <p:nvPr/>
          </p:nvSpPr>
          <p:spPr bwMode="auto">
            <a:xfrm flipH="1" flipV="1">
              <a:off x="4554142" y="5043250"/>
              <a:ext cx="726281" cy="326231"/>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nvGrpSpPr>
            <p:cNvPr id="51" name="Group 96"/>
            <p:cNvGrpSpPr>
              <a:grpSpLocks/>
            </p:cNvGrpSpPr>
            <p:nvPr/>
          </p:nvGrpSpPr>
          <p:grpSpPr bwMode="auto">
            <a:xfrm>
              <a:off x="1445419" y="5847406"/>
              <a:ext cx="539354" cy="579835"/>
              <a:chOff x="-44" y="1483"/>
              <a:chExt cx="981" cy="1105"/>
            </a:xfrm>
          </p:grpSpPr>
          <p:pic>
            <p:nvPicPr>
              <p:cNvPr id="52" name="Picture 97"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 y="148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Freeform 98"/>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sz="1350"/>
              </a:p>
            </p:txBody>
          </p:sp>
        </p:grpSp>
        <p:grpSp>
          <p:nvGrpSpPr>
            <p:cNvPr id="54" name="Group 99"/>
            <p:cNvGrpSpPr>
              <a:grpSpLocks/>
            </p:cNvGrpSpPr>
            <p:nvPr/>
          </p:nvGrpSpPr>
          <p:grpSpPr bwMode="auto">
            <a:xfrm flipH="1">
              <a:off x="6474073" y="5968141"/>
              <a:ext cx="539354" cy="579834"/>
              <a:chOff x="-56" y="1434"/>
              <a:chExt cx="981" cy="1105"/>
            </a:xfrm>
          </p:grpSpPr>
          <p:pic>
            <p:nvPicPr>
              <p:cNvPr id="55" name="Picture 100"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6" y="1434"/>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101"/>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sz="1350"/>
              </a:p>
            </p:txBody>
          </p:sp>
        </p:grpSp>
      </p:grpSp>
    </p:spTree>
    <p:extLst>
      <p:ext uri="{BB962C8B-B14F-4D97-AF65-F5344CB8AC3E}">
        <p14:creationId xmlns:p14="http://schemas.microsoft.com/office/powerpoint/2010/main" val="311909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par>
                          <p:cTn id="10" fill="hold">
                            <p:stCondLst>
                              <p:cond delay="500"/>
                            </p:stCondLst>
                            <p:childTnLst>
                              <p:par>
                                <p:cTn id="11" presetID="22" presetClass="entr" presetSubtype="1" fill="hold" nodeType="afterEffect">
                                  <p:stCondLst>
                                    <p:cond delay="50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up)">
                                      <p:cBhvr>
                                        <p:cTn id="13" dur="500"/>
                                        <p:tgtEl>
                                          <p:spTgt spid="3">
                                            <p:txEl>
                                              <p:pRg st="0" end="0"/>
                                            </p:txEl>
                                          </p:spTgt>
                                        </p:tgtEl>
                                      </p:cBhvr>
                                    </p:animEffect>
                                  </p:childTnLst>
                                </p:cTn>
                              </p:par>
                            </p:childTnLst>
                          </p:cTn>
                        </p:par>
                        <p:par>
                          <p:cTn id="14" fill="hold">
                            <p:stCondLst>
                              <p:cond delay="1500"/>
                            </p:stCondLst>
                            <p:childTnLst>
                              <p:par>
                                <p:cTn id="15" presetID="22" presetClass="entr" presetSubtype="1" fill="hold" nodeType="afterEffect">
                                  <p:stCondLst>
                                    <p:cond delay="5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par>
                          <p:cTn id="18" fill="hold">
                            <p:stCondLst>
                              <p:cond delay="2500"/>
                            </p:stCondLst>
                            <p:childTnLst>
                              <p:par>
                                <p:cTn id="19" presetID="22" presetClass="entr" presetSubtype="1" fill="hold" nodeType="afterEffect">
                                  <p:stCondLst>
                                    <p:cond delay="50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up)">
                                      <p:cBhvr>
                                        <p:cTn id="21" dur="500"/>
                                        <p:tgtEl>
                                          <p:spTgt spid="3">
                                            <p:txEl>
                                              <p:pRg st="2" end="2"/>
                                            </p:txEl>
                                          </p:spTgt>
                                        </p:tgtEl>
                                      </p:cBhvr>
                                    </p:animEffect>
                                  </p:childTnLst>
                                </p:cTn>
                              </p:par>
                            </p:childTnLst>
                          </p:cTn>
                        </p:par>
                        <p:par>
                          <p:cTn id="22" fill="hold">
                            <p:stCondLst>
                              <p:cond delay="3500"/>
                            </p:stCondLst>
                            <p:childTnLst>
                              <p:par>
                                <p:cTn id="23" presetID="22" presetClass="entr" presetSubtype="1" fill="hold" nodeType="afterEffect">
                                  <p:stCondLst>
                                    <p:cond delay="50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up)">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8296</TotalTime>
  <Words>10214</Words>
  <Application>Microsoft Office PowerPoint</Application>
  <PresentationFormat>全屏显示(4:3)</PresentationFormat>
  <Paragraphs>1495</Paragraphs>
  <Slides>82</Slides>
  <Notes>66</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82</vt:i4>
      </vt:variant>
    </vt:vector>
  </HeadingPairs>
  <TitlesOfParts>
    <vt:vector size="101" baseType="lpstr">
      <vt:lpstr>Arial Unicode MS</vt:lpstr>
      <vt:lpstr>Gill Sans MT</vt:lpstr>
      <vt:lpstr>ＭＳ Ｐゴシック</vt:lpstr>
      <vt:lpstr>ZapfDingbats</vt:lpstr>
      <vt:lpstr>黑体</vt:lpstr>
      <vt:lpstr>华文中宋</vt:lpstr>
      <vt:lpstr>宋体</vt:lpstr>
      <vt:lpstr>Arial</vt:lpstr>
      <vt:lpstr>Calibri</vt:lpstr>
      <vt:lpstr>Calibri Light</vt:lpstr>
      <vt:lpstr>Comic Sans MS</vt:lpstr>
      <vt:lpstr>Courier New</vt:lpstr>
      <vt:lpstr>Symbol</vt:lpstr>
      <vt:lpstr>Tahoma</vt:lpstr>
      <vt:lpstr>Times New Roman</vt:lpstr>
      <vt:lpstr>Wingdings</vt:lpstr>
      <vt:lpstr>1_Office 主题</vt:lpstr>
      <vt:lpstr>Clip</vt:lpstr>
      <vt:lpstr>VISIO</vt:lpstr>
      <vt:lpstr>第2章   应用层</vt:lpstr>
      <vt:lpstr>本章学习内容和学习目标</vt:lpstr>
      <vt:lpstr>网络应用日益丰富</vt:lpstr>
      <vt:lpstr>如何创建一个网络应用？</vt:lpstr>
      <vt:lpstr>2.1 客户/服务器体系结构</vt:lpstr>
      <vt:lpstr>2.1 P2P体系结构</vt:lpstr>
      <vt:lpstr>2.1 进程通信</vt:lpstr>
      <vt:lpstr>2.1 客户和服务器进程</vt:lpstr>
      <vt:lpstr>2.1 套接字(Sockets)</vt:lpstr>
      <vt:lpstr>2.1  进程寻址</vt:lpstr>
      <vt:lpstr>2.1 应用层的服务要求和协议</vt:lpstr>
      <vt:lpstr>2.1 应用层的运输服务</vt:lpstr>
      <vt:lpstr>2.2 Web和HTTP</vt:lpstr>
      <vt:lpstr>2.2 Web的工作方式</vt:lpstr>
      <vt:lpstr>2.2 Web的基本问题</vt:lpstr>
      <vt:lpstr>2.2 Web和HTTP</vt:lpstr>
      <vt:lpstr>2.2 HTTP</vt:lpstr>
      <vt:lpstr>2.2 Web访问过程 </vt:lpstr>
      <vt:lpstr>2.2 HTTP-报文格式</vt:lpstr>
      <vt:lpstr>2.2 HTTP-报文格式</vt:lpstr>
      <vt:lpstr>2.2 HTTP-报文格式</vt:lpstr>
      <vt:lpstr>2.2 HTTP-报文格式</vt:lpstr>
      <vt:lpstr>2.2 HTTP-连接管理</vt:lpstr>
      <vt:lpstr>2.2 HTTP-连接管理</vt:lpstr>
      <vt:lpstr>2.2 HTTP-连接管理</vt:lpstr>
      <vt:lpstr>2.2 HTTP-连接管理</vt:lpstr>
      <vt:lpstr>2.2 HTTP-cookie</vt:lpstr>
      <vt:lpstr>Cookies如何跟踪用户状态信息？</vt:lpstr>
      <vt:lpstr>结合Cookies，web站点可以获得很多关于用户的信息，因此，它的使用也是有争议的（侵犯隐私？）</vt:lpstr>
      <vt:lpstr>2.2 web缓存</vt:lpstr>
      <vt:lpstr>2.2 web缓存</vt:lpstr>
      <vt:lpstr>2.2 条件GET方法</vt:lpstr>
      <vt:lpstr>2.2 HTML</vt:lpstr>
      <vt:lpstr>2.2 查找需要的web页面</vt:lpstr>
      <vt:lpstr>2.3 DNS域名系统</vt:lpstr>
      <vt:lpstr>2.3   DNS域名系统:域名结构</vt:lpstr>
      <vt:lpstr>2.3 DNS域名系统</vt:lpstr>
      <vt:lpstr>2.3  DNS域名系统:互联网的域名空间 </vt:lpstr>
      <vt:lpstr>2.3 互联网的 DNS 域名服务器 </vt:lpstr>
      <vt:lpstr>2.3 DNS域名服务器</vt:lpstr>
      <vt:lpstr>2.3 提高域名服务器的可靠性</vt:lpstr>
      <vt:lpstr>2.3 域名的解析过程 </vt:lpstr>
      <vt:lpstr>PowerPoint 演示文稿</vt:lpstr>
      <vt:lpstr>2.3 DNS缓存</vt:lpstr>
      <vt:lpstr>2.4 动态主机配置协议 DHCP</vt:lpstr>
      <vt:lpstr>2.4 动态主机配置协议 DHCP</vt:lpstr>
      <vt:lpstr>2.4 DHCP 使用客户服务器方式</vt:lpstr>
      <vt:lpstr>2.4 DHCP 协议的工作过程 </vt:lpstr>
      <vt:lpstr>2.4 DHCP-租用期 (lease period) </vt:lpstr>
      <vt:lpstr>PowerPoint 演示文稿</vt:lpstr>
      <vt:lpstr>2.5 FTP文件传输协议 </vt:lpstr>
      <vt:lpstr>2.3  FTP文件传输协议</vt:lpstr>
      <vt:lpstr>2.5 FTP文件传输协议</vt:lpstr>
      <vt:lpstr>2.5 FTP文件传输协议</vt:lpstr>
      <vt:lpstr>2.5 FTP与HTTP比较 </vt:lpstr>
      <vt:lpstr>PowerPoint 演示文稿</vt:lpstr>
      <vt:lpstr>2.6 电子邮件发送/接收的重要步骤</vt:lpstr>
      <vt:lpstr>2.6 电子邮件发送/接收的重要步骤</vt:lpstr>
      <vt:lpstr>PowerPoint 演示文稿</vt:lpstr>
      <vt:lpstr>2.6 Email电子邮件系统</vt:lpstr>
      <vt:lpstr>PowerPoint 演示文稿</vt:lpstr>
      <vt:lpstr>2.6 电子邮件报文格式</vt:lpstr>
      <vt:lpstr>2.6 SMTP传输一个jpeg图形的示例</vt:lpstr>
      <vt:lpstr>2.6 MIME简介</vt:lpstr>
      <vt:lpstr>2.6 MIME 和 SMTP 的关系 </vt:lpstr>
      <vt:lpstr>2.6 MIME Content-Type 说明中的类型及子类型</vt:lpstr>
      <vt:lpstr>2.6 电子邮件访问协议-POP3</vt:lpstr>
      <vt:lpstr>2.6 电子邮件访问协议-IMAP</vt:lpstr>
      <vt:lpstr>2.6  基于Web的电子邮件</vt:lpstr>
      <vt:lpstr>2.7 Socket套接字</vt:lpstr>
      <vt:lpstr>2.7 Socket套接字</vt:lpstr>
      <vt:lpstr>2.7 Socket套接字：几种应用编程接口API  </vt:lpstr>
      <vt:lpstr>2.7 创建socket套接字 </vt:lpstr>
      <vt:lpstr>2.7 TCP套接字</vt:lpstr>
      <vt:lpstr>2.7 TCP Socket</vt:lpstr>
      <vt:lpstr>2.7 TCP系统调用流程</vt:lpstr>
      <vt:lpstr>2.7 TCP 客户/服务器交互</vt:lpstr>
      <vt:lpstr>2.7 UDP Socket</vt:lpstr>
      <vt:lpstr>2.7 UDP 客户/服务器交互</vt:lpstr>
      <vt:lpstr>2.7 Socket：并发方式工作的服务器 </vt:lpstr>
      <vt:lpstr>本章小结</vt:lpstr>
      <vt:lpstr>课后练习</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Sharon</dc:creator>
  <cp:lastModifiedBy>Sharon</cp:lastModifiedBy>
  <cp:revision>700</cp:revision>
  <dcterms:created xsi:type="dcterms:W3CDTF">2016-12-30T15:00:20Z</dcterms:created>
  <dcterms:modified xsi:type="dcterms:W3CDTF">2017-03-15T00:44:05Z</dcterms:modified>
</cp:coreProperties>
</file>