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32"/>
  </p:notesMasterIdLst>
  <p:sldIdLst>
    <p:sldId id="256" r:id="rId2"/>
    <p:sldId id="259" r:id="rId3"/>
    <p:sldId id="263" r:id="rId4"/>
    <p:sldId id="267" r:id="rId5"/>
    <p:sldId id="268" r:id="rId6"/>
    <p:sldId id="284" r:id="rId7"/>
    <p:sldId id="264" r:id="rId8"/>
    <p:sldId id="285" r:id="rId9"/>
    <p:sldId id="301" r:id="rId10"/>
    <p:sldId id="286" r:id="rId11"/>
    <p:sldId id="266" r:id="rId12"/>
    <p:sldId id="269" r:id="rId13"/>
    <p:sldId id="323" r:id="rId14"/>
    <p:sldId id="270" r:id="rId15"/>
    <p:sldId id="271" r:id="rId16"/>
    <p:sldId id="273" r:id="rId17"/>
    <p:sldId id="325" r:id="rId18"/>
    <p:sldId id="327" r:id="rId19"/>
    <p:sldId id="274" r:id="rId20"/>
    <p:sldId id="328" r:id="rId21"/>
    <p:sldId id="265" r:id="rId22"/>
    <p:sldId id="287" r:id="rId23"/>
    <p:sldId id="290" r:id="rId24"/>
    <p:sldId id="292" r:id="rId25"/>
    <p:sldId id="275" r:id="rId26"/>
    <p:sldId id="293" r:id="rId27"/>
    <p:sldId id="294" r:id="rId28"/>
    <p:sldId id="295" r:id="rId29"/>
    <p:sldId id="296" r:id="rId30"/>
    <p:sldId id="297" r:id="rId31"/>
    <p:sldId id="278" r:id="rId32"/>
    <p:sldId id="279" r:id="rId33"/>
    <p:sldId id="281" r:id="rId34"/>
    <p:sldId id="283" r:id="rId35"/>
    <p:sldId id="299" r:id="rId36"/>
    <p:sldId id="300" r:id="rId37"/>
    <p:sldId id="303" r:id="rId38"/>
    <p:sldId id="304" r:id="rId39"/>
    <p:sldId id="330" r:id="rId40"/>
    <p:sldId id="331" r:id="rId41"/>
    <p:sldId id="337" r:id="rId42"/>
    <p:sldId id="341" r:id="rId43"/>
    <p:sldId id="332" r:id="rId44"/>
    <p:sldId id="342" r:id="rId45"/>
    <p:sldId id="343" r:id="rId46"/>
    <p:sldId id="344" r:id="rId47"/>
    <p:sldId id="345" r:id="rId48"/>
    <p:sldId id="316" r:id="rId49"/>
    <p:sldId id="347" r:id="rId50"/>
    <p:sldId id="348" r:id="rId51"/>
    <p:sldId id="313" r:id="rId52"/>
    <p:sldId id="355" r:id="rId53"/>
    <p:sldId id="318" r:id="rId54"/>
    <p:sldId id="353" r:id="rId55"/>
    <p:sldId id="399" r:id="rId56"/>
    <p:sldId id="400" r:id="rId57"/>
    <p:sldId id="321" r:id="rId58"/>
    <p:sldId id="349" r:id="rId59"/>
    <p:sldId id="350" r:id="rId60"/>
    <p:sldId id="351" r:id="rId61"/>
    <p:sldId id="352" r:id="rId62"/>
    <p:sldId id="427" r:id="rId63"/>
    <p:sldId id="428" r:id="rId64"/>
    <p:sldId id="357" r:id="rId65"/>
    <p:sldId id="371" r:id="rId66"/>
    <p:sldId id="370" r:id="rId67"/>
    <p:sldId id="369" r:id="rId68"/>
    <p:sldId id="373" r:id="rId69"/>
    <p:sldId id="417" r:id="rId70"/>
    <p:sldId id="375" r:id="rId71"/>
    <p:sldId id="378" r:id="rId72"/>
    <p:sldId id="380" r:id="rId73"/>
    <p:sldId id="383" r:id="rId74"/>
    <p:sldId id="379" r:id="rId75"/>
    <p:sldId id="381" r:id="rId76"/>
    <p:sldId id="382" r:id="rId77"/>
    <p:sldId id="362" r:id="rId78"/>
    <p:sldId id="364" r:id="rId79"/>
    <p:sldId id="365" r:id="rId80"/>
    <p:sldId id="367" r:id="rId81"/>
    <p:sldId id="401" r:id="rId82"/>
    <p:sldId id="402" r:id="rId83"/>
    <p:sldId id="403" r:id="rId84"/>
    <p:sldId id="404" r:id="rId85"/>
    <p:sldId id="406" r:id="rId86"/>
    <p:sldId id="418" r:id="rId87"/>
    <p:sldId id="384" r:id="rId88"/>
    <p:sldId id="385" r:id="rId89"/>
    <p:sldId id="421" r:id="rId90"/>
    <p:sldId id="431" r:id="rId91"/>
    <p:sldId id="429" r:id="rId92"/>
    <p:sldId id="430" r:id="rId93"/>
    <p:sldId id="386" r:id="rId94"/>
    <p:sldId id="387" r:id="rId95"/>
    <p:sldId id="388" r:id="rId96"/>
    <p:sldId id="389" r:id="rId97"/>
    <p:sldId id="390" r:id="rId98"/>
    <p:sldId id="391" r:id="rId99"/>
    <p:sldId id="392" r:id="rId100"/>
    <p:sldId id="393" r:id="rId101"/>
    <p:sldId id="394" r:id="rId102"/>
    <p:sldId id="440" r:id="rId103"/>
    <p:sldId id="441" r:id="rId104"/>
    <p:sldId id="395" r:id="rId105"/>
    <p:sldId id="396" r:id="rId106"/>
    <p:sldId id="397" r:id="rId107"/>
    <p:sldId id="407" r:id="rId108"/>
    <p:sldId id="408" r:id="rId109"/>
    <p:sldId id="374" r:id="rId110"/>
    <p:sldId id="412" r:id="rId111"/>
    <p:sldId id="410" r:id="rId112"/>
    <p:sldId id="411" r:id="rId113"/>
    <p:sldId id="442" r:id="rId114"/>
    <p:sldId id="443" r:id="rId115"/>
    <p:sldId id="414" r:id="rId116"/>
    <p:sldId id="415" r:id="rId117"/>
    <p:sldId id="416" r:id="rId118"/>
    <p:sldId id="438" r:id="rId119"/>
    <p:sldId id="439" r:id="rId120"/>
    <p:sldId id="372" r:id="rId121"/>
    <p:sldId id="422" r:id="rId122"/>
    <p:sldId id="435" r:id="rId123"/>
    <p:sldId id="434" r:id="rId124"/>
    <p:sldId id="444" r:id="rId125"/>
    <p:sldId id="445" r:id="rId126"/>
    <p:sldId id="446" r:id="rId127"/>
    <p:sldId id="436" r:id="rId128"/>
    <p:sldId id="424" r:id="rId129"/>
    <p:sldId id="447" r:id="rId130"/>
    <p:sldId id="433" r:id="rId1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E14723"/>
    <a:srgbClr val="CC0000"/>
    <a:srgbClr val="D73407"/>
    <a:srgbClr val="D33307"/>
    <a:srgbClr val="B2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2567" autoAdjust="0"/>
  </p:normalViewPr>
  <p:slideViewPr>
    <p:cSldViewPr snapToGrid="0">
      <p:cViewPr varScale="1">
        <p:scale>
          <a:sx n="73" d="100"/>
          <a:sy n="73" d="100"/>
        </p:scale>
        <p:origin x="15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75146-4228-4B85-9911-F473FE0F905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E03C0D36-2AC2-49F1-828C-67816C9E3E32}">
      <dgm:prSet/>
      <dgm:spPr>
        <a:solidFill>
          <a:srgbClr val="FFFF99"/>
        </a:solidFill>
      </dgm:spPr>
      <dgm:t>
        <a:bodyPr/>
        <a:lstStyle/>
        <a:p>
          <a:pPr rtl="0"/>
          <a:r>
            <a:rPr lang="zh-CN" b="1" dirty="0" smtClean="0">
              <a:solidFill>
                <a:schemeClr val="tx1"/>
              </a:solidFill>
            </a:rPr>
            <a:t>链路层在何处实现？</a:t>
          </a:r>
          <a:endParaRPr lang="zh-CN" dirty="0">
            <a:solidFill>
              <a:schemeClr val="tx1"/>
            </a:solidFill>
          </a:endParaRPr>
        </a:p>
      </dgm:t>
    </dgm:pt>
    <dgm:pt modelId="{A1B94243-9F39-497A-96B8-BB313398417E}" type="parTrans" cxnId="{5622EDFA-FD7D-4EA5-B99B-BB6CF187251B}">
      <dgm:prSet/>
      <dgm:spPr/>
      <dgm:t>
        <a:bodyPr/>
        <a:lstStyle/>
        <a:p>
          <a:endParaRPr lang="zh-CN" altLang="en-US"/>
        </a:p>
      </dgm:t>
    </dgm:pt>
    <dgm:pt modelId="{CDCB05BE-8447-48CB-8BD5-81F903FBB72E}" type="sibTrans" cxnId="{5622EDFA-FD7D-4EA5-B99B-BB6CF187251B}">
      <dgm:prSet/>
      <dgm:spPr/>
      <dgm:t>
        <a:bodyPr/>
        <a:lstStyle/>
        <a:p>
          <a:endParaRPr lang="zh-CN" altLang="en-US"/>
        </a:p>
      </dgm:t>
    </dgm:pt>
    <dgm:pt modelId="{B84D6392-E213-4E24-800A-F8602FF14D7D}">
      <dgm:prSet/>
      <dgm:spPr>
        <a:solidFill>
          <a:srgbClr val="FFFF00"/>
        </a:solidFill>
      </dgm:spPr>
      <dgm:t>
        <a:bodyPr/>
        <a:lstStyle/>
        <a:p>
          <a:pPr rtl="0"/>
          <a:r>
            <a:rPr lang="zh-CN" b="1" dirty="0" smtClean="0">
              <a:solidFill>
                <a:schemeClr val="tx1"/>
              </a:solidFill>
            </a:rPr>
            <a:t>路由器中：线路卡</a:t>
          </a:r>
          <a:endParaRPr lang="zh-CN" dirty="0">
            <a:solidFill>
              <a:schemeClr val="tx1"/>
            </a:solidFill>
          </a:endParaRPr>
        </a:p>
      </dgm:t>
    </dgm:pt>
    <dgm:pt modelId="{086A4C53-6BFF-4F50-82E4-7CB72D1A0EE1}" type="parTrans" cxnId="{0968C868-C62E-4230-B92F-B3678ED3031B}">
      <dgm:prSet/>
      <dgm:spPr/>
      <dgm:t>
        <a:bodyPr/>
        <a:lstStyle/>
        <a:p>
          <a:endParaRPr lang="zh-CN" altLang="en-US"/>
        </a:p>
      </dgm:t>
    </dgm:pt>
    <dgm:pt modelId="{917CD87C-FD1A-4734-BA33-5C43BB13EE46}" type="sibTrans" cxnId="{0968C868-C62E-4230-B92F-B3678ED3031B}">
      <dgm:prSet/>
      <dgm:spPr/>
      <dgm:t>
        <a:bodyPr/>
        <a:lstStyle/>
        <a:p>
          <a:endParaRPr lang="zh-CN" altLang="en-US"/>
        </a:p>
      </dgm:t>
    </dgm:pt>
    <dgm:pt modelId="{C9EB90EC-136A-48BD-9162-324BD919936B}">
      <dgm:prSet/>
      <dgm:spPr>
        <a:solidFill>
          <a:srgbClr val="FFC000"/>
        </a:solidFill>
      </dgm:spPr>
      <dgm:t>
        <a:bodyPr/>
        <a:lstStyle/>
        <a:p>
          <a:pPr rtl="0"/>
          <a:r>
            <a:rPr lang="zh-CN" altLang="en-US" b="1" dirty="0" smtClean="0">
              <a:solidFill>
                <a:schemeClr val="tx1"/>
              </a:solidFill>
            </a:rPr>
            <a:t>主机中：</a:t>
          </a:r>
          <a:r>
            <a:rPr lang="zh-CN" b="1" dirty="0" smtClean="0">
              <a:solidFill>
                <a:schemeClr val="tx1"/>
              </a:solidFill>
            </a:rPr>
            <a:t>网络适配器（网卡）</a:t>
          </a:r>
          <a:endParaRPr lang="zh-CN" dirty="0">
            <a:solidFill>
              <a:schemeClr val="tx1"/>
            </a:solidFill>
          </a:endParaRPr>
        </a:p>
      </dgm:t>
    </dgm:pt>
    <dgm:pt modelId="{072F7B1A-45DC-4D14-B6A4-84CA0B34B881}" type="parTrans" cxnId="{8AEF0297-126F-4D91-B8B4-544AC123CF14}">
      <dgm:prSet/>
      <dgm:spPr/>
      <dgm:t>
        <a:bodyPr/>
        <a:lstStyle/>
        <a:p>
          <a:endParaRPr lang="zh-CN" altLang="en-US"/>
        </a:p>
      </dgm:t>
    </dgm:pt>
    <dgm:pt modelId="{A8F94C27-1F9C-402D-98CF-EE0A09547443}" type="sibTrans" cxnId="{8AEF0297-126F-4D91-B8B4-544AC123CF14}">
      <dgm:prSet/>
      <dgm:spPr/>
      <dgm:t>
        <a:bodyPr/>
        <a:lstStyle/>
        <a:p>
          <a:endParaRPr lang="zh-CN" altLang="en-US"/>
        </a:p>
      </dgm:t>
    </dgm:pt>
    <dgm:pt modelId="{6DBB07BE-E52A-4D7B-82D3-0E997926573A}">
      <dgm:prSet/>
      <dgm:spPr/>
      <dgm:t>
        <a:bodyPr/>
        <a:lstStyle/>
        <a:p>
          <a:pPr rtl="0"/>
          <a:r>
            <a:rPr lang="zh-CN" b="1" dirty="0" smtClean="0">
              <a:solidFill>
                <a:srgbClr val="FF0000"/>
              </a:solidFill>
            </a:rPr>
            <a:t>链路层控制器</a:t>
          </a:r>
          <a:r>
            <a:rPr lang="zh-CN" b="1" dirty="0" smtClean="0"/>
            <a:t>是网卡的核心。</a:t>
          </a:r>
          <a:endParaRPr lang="zh-CN" dirty="0"/>
        </a:p>
      </dgm:t>
    </dgm:pt>
    <dgm:pt modelId="{5488031D-892A-4B45-AC57-D34645455659}" type="parTrans" cxnId="{E3AEA338-385D-425B-AC72-A478F4AAD0DA}">
      <dgm:prSet/>
      <dgm:spPr/>
      <dgm:t>
        <a:bodyPr/>
        <a:lstStyle/>
        <a:p>
          <a:endParaRPr lang="zh-CN" altLang="en-US"/>
        </a:p>
      </dgm:t>
    </dgm:pt>
    <dgm:pt modelId="{DB77DEC3-CAFE-48AF-8A2D-B97D143C31D2}" type="sibTrans" cxnId="{E3AEA338-385D-425B-AC72-A478F4AAD0DA}">
      <dgm:prSet/>
      <dgm:spPr/>
      <dgm:t>
        <a:bodyPr/>
        <a:lstStyle/>
        <a:p>
          <a:endParaRPr lang="zh-CN" altLang="en-US"/>
        </a:p>
      </dgm:t>
    </dgm:pt>
    <dgm:pt modelId="{9FDE5D87-7AA1-4697-86F9-357207CCBEF2}" type="pres">
      <dgm:prSet presAssocID="{55675146-4228-4B85-9911-F473FE0F9054}" presName="linear" presStyleCnt="0">
        <dgm:presLayoutVars>
          <dgm:animLvl val="lvl"/>
          <dgm:resizeHandles val="exact"/>
        </dgm:presLayoutVars>
      </dgm:prSet>
      <dgm:spPr/>
      <dgm:t>
        <a:bodyPr/>
        <a:lstStyle/>
        <a:p>
          <a:endParaRPr lang="zh-CN" altLang="en-US"/>
        </a:p>
      </dgm:t>
    </dgm:pt>
    <dgm:pt modelId="{D7838946-39E1-4B48-93BA-9C3A063D0223}" type="pres">
      <dgm:prSet presAssocID="{E03C0D36-2AC2-49F1-828C-67816C9E3E32}" presName="parentText" presStyleLbl="node1" presStyleIdx="0" presStyleCnt="3" custLinFactNeighborY="10733">
        <dgm:presLayoutVars>
          <dgm:chMax val="0"/>
          <dgm:bulletEnabled val="1"/>
        </dgm:presLayoutVars>
      </dgm:prSet>
      <dgm:spPr/>
      <dgm:t>
        <a:bodyPr/>
        <a:lstStyle/>
        <a:p>
          <a:endParaRPr lang="zh-CN" altLang="en-US"/>
        </a:p>
      </dgm:t>
    </dgm:pt>
    <dgm:pt modelId="{9EA04F17-0888-4D9D-AD67-3693F7F91BE7}" type="pres">
      <dgm:prSet presAssocID="{CDCB05BE-8447-48CB-8BD5-81F903FBB72E}" presName="spacer" presStyleCnt="0"/>
      <dgm:spPr/>
    </dgm:pt>
    <dgm:pt modelId="{82A48811-D454-4079-AFBC-F9174FD20D5B}" type="pres">
      <dgm:prSet presAssocID="{B84D6392-E213-4E24-800A-F8602FF14D7D}" presName="parentText" presStyleLbl="node1" presStyleIdx="1" presStyleCnt="3">
        <dgm:presLayoutVars>
          <dgm:chMax val="0"/>
          <dgm:bulletEnabled val="1"/>
        </dgm:presLayoutVars>
      </dgm:prSet>
      <dgm:spPr/>
      <dgm:t>
        <a:bodyPr/>
        <a:lstStyle/>
        <a:p>
          <a:endParaRPr lang="zh-CN" altLang="en-US"/>
        </a:p>
      </dgm:t>
    </dgm:pt>
    <dgm:pt modelId="{885A1539-A40C-47DD-B712-A1212504216F}" type="pres">
      <dgm:prSet presAssocID="{917CD87C-FD1A-4734-BA33-5C43BB13EE46}" presName="spacer" presStyleCnt="0"/>
      <dgm:spPr/>
    </dgm:pt>
    <dgm:pt modelId="{FC7D4129-B64E-4AF7-895A-56CE77F5F17D}" type="pres">
      <dgm:prSet presAssocID="{C9EB90EC-136A-48BD-9162-324BD919936B}" presName="parentText" presStyleLbl="node1" presStyleIdx="2" presStyleCnt="3" custLinFactNeighborY="-1867">
        <dgm:presLayoutVars>
          <dgm:chMax val="0"/>
          <dgm:bulletEnabled val="1"/>
        </dgm:presLayoutVars>
      </dgm:prSet>
      <dgm:spPr/>
      <dgm:t>
        <a:bodyPr/>
        <a:lstStyle/>
        <a:p>
          <a:endParaRPr lang="zh-CN" altLang="en-US"/>
        </a:p>
      </dgm:t>
    </dgm:pt>
    <dgm:pt modelId="{FE096FBA-1276-493A-843C-E918BE4587CE}" type="pres">
      <dgm:prSet presAssocID="{C9EB90EC-136A-48BD-9162-324BD919936B}" presName="childText" presStyleLbl="revTx" presStyleIdx="0" presStyleCnt="1" custLinFactNeighborY="6038">
        <dgm:presLayoutVars>
          <dgm:bulletEnabled val="1"/>
        </dgm:presLayoutVars>
      </dgm:prSet>
      <dgm:spPr/>
      <dgm:t>
        <a:bodyPr/>
        <a:lstStyle/>
        <a:p>
          <a:endParaRPr lang="zh-CN" altLang="en-US"/>
        </a:p>
      </dgm:t>
    </dgm:pt>
  </dgm:ptLst>
  <dgm:cxnLst>
    <dgm:cxn modelId="{8AEF0297-126F-4D91-B8B4-544AC123CF14}" srcId="{55675146-4228-4B85-9911-F473FE0F9054}" destId="{C9EB90EC-136A-48BD-9162-324BD919936B}" srcOrd="2" destOrd="0" parTransId="{072F7B1A-45DC-4D14-B6A4-84CA0B34B881}" sibTransId="{A8F94C27-1F9C-402D-98CF-EE0A09547443}"/>
    <dgm:cxn modelId="{5622EDFA-FD7D-4EA5-B99B-BB6CF187251B}" srcId="{55675146-4228-4B85-9911-F473FE0F9054}" destId="{E03C0D36-2AC2-49F1-828C-67816C9E3E32}" srcOrd="0" destOrd="0" parTransId="{A1B94243-9F39-497A-96B8-BB313398417E}" sibTransId="{CDCB05BE-8447-48CB-8BD5-81F903FBB72E}"/>
    <dgm:cxn modelId="{E3AEA338-385D-425B-AC72-A478F4AAD0DA}" srcId="{C9EB90EC-136A-48BD-9162-324BD919936B}" destId="{6DBB07BE-E52A-4D7B-82D3-0E997926573A}" srcOrd="0" destOrd="0" parTransId="{5488031D-892A-4B45-AC57-D34645455659}" sibTransId="{DB77DEC3-CAFE-48AF-8A2D-B97D143C31D2}"/>
    <dgm:cxn modelId="{CA906CF9-6630-4D0B-A93B-A31DFA80DB69}" type="presOf" srcId="{C9EB90EC-136A-48BD-9162-324BD919936B}" destId="{FC7D4129-B64E-4AF7-895A-56CE77F5F17D}" srcOrd="0" destOrd="0" presId="urn:microsoft.com/office/officeart/2005/8/layout/vList2"/>
    <dgm:cxn modelId="{575C1744-1DA0-4FE8-BC5E-A41B51A75C49}" type="presOf" srcId="{6DBB07BE-E52A-4D7B-82D3-0E997926573A}" destId="{FE096FBA-1276-493A-843C-E918BE4587CE}" srcOrd="0" destOrd="0" presId="urn:microsoft.com/office/officeart/2005/8/layout/vList2"/>
    <dgm:cxn modelId="{3D3EB8AE-3A42-4F3E-8198-1DF9506738E2}" type="presOf" srcId="{55675146-4228-4B85-9911-F473FE0F9054}" destId="{9FDE5D87-7AA1-4697-86F9-357207CCBEF2}" srcOrd="0" destOrd="0" presId="urn:microsoft.com/office/officeart/2005/8/layout/vList2"/>
    <dgm:cxn modelId="{0968C868-C62E-4230-B92F-B3678ED3031B}" srcId="{55675146-4228-4B85-9911-F473FE0F9054}" destId="{B84D6392-E213-4E24-800A-F8602FF14D7D}" srcOrd="1" destOrd="0" parTransId="{086A4C53-6BFF-4F50-82E4-7CB72D1A0EE1}" sibTransId="{917CD87C-FD1A-4734-BA33-5C43BB13EE46}"/>
    <dgm:cxn modelId="{0A381CA3-0C8C-4BB5-9545-C0E4B74B0EAC}" type="presOf" srcId="{E03C0D36-2AC2-49F1-828C-67816C9E3E32}" destId="{D7838946-39E1-4B48-93BA-9C3A063D0223}" srcOrd="0" destOrd="0" presId="urn:microsoft.com/office/officeart/2005/8/layout/vList2"/>
    <dgm:cxn modelId="{7126B905-DDED-42CC-AE02-F5C69D42636D}" type="presOf" srcId="{B84D6392-E213-4E24-800A-F8602FF14D7D}" destId="{82A48811-D454-4079-AFBC-F9174FD20D5B}" srcOrd="0" destOrd="0" presId="urn:microsoft.com/office/officeart/2005/8/layout/vList2"/>
    <dgm:cxn modelId="{150A69D6-BE4F-48D3-A150-781E2FB34710}" type="presParOf" srcId="{9FDE5D87-7AA1-4697-86F9-357207CCBEF2}" destId="{D7838946-39E1-4B48-93BA-9C3A063D0223}" srcOrd="0" destOrd="0" presId="urn:microsoft.com/office/officeart/2005/8/layout/vList2"/>
    <dgm:cxn modelId="{95C3C02F-E22B-4926-871F-7F100583E820}" type="presParOf" srcId="{9FDE5D87-7AA1-4697-86F9-357207CCBEF2}" destId="{9EA04F17-0888-4D9D-AD67-3693F7F91BE7}" srcOrd="1" destOrd="0" presId="urn:microsoft.com/office/officeart/2005/8/layout/vList2"/>
    <dgm:cxn modelId="{60814950-B886-4C90-AF71-89B16AE66E6A}" type="presParOf" srcId="{9FDE5D87-7AA1-4697-86F9-357207CCBEF2}" destId="{82A48811-D454-4079-AFBC-F9174FD20D5B}" srcOrd="2" destOrd="0" presId="urn:microsoft.com/office/officeart/2005/8/layout/vList2"/>
    <dgm:cxn modelId="{BACBE8C3-0DEF-434A-92A5-4E0314A97A3C}" type="presParOf" srcId="{9FDE5D87-7AA1-4697-86F9-357207CCBEF2}" destId="{885A1539-A40C-47DD-B712-A1212504216F}" srcOrd="3" destOrd="0" presId="urn:microsoft.com/office/officeart/2005/8/layout/vList2"/>
    <dgm:cxn modelId="{E2B6F2A7-0E69-4E47-9B45-89CDAD8AC63C}" type="presParOf" srcId="{9FDE5D87-7AA1-4697-86F9-357207CCBEF2}" destId="{FC7D4129-B64E-4AF7-895A-56CE77F5F17D}" srcOrd="4" destOrd="0" presId="urn:microsoft.com/office/officeart/2005/8/layout/vList2"/>
    <dgm:cxn modelId="{4B479BBE-EAF0-4D00-A3DE-6E418E6CD950}" type="presParOf" srcId="{9FDE5D87-7AA1-4697-86F9-357207CCBEF2}" destId="{FE096FBA-1276-493A-843C-E918BE4587C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0878D6-96F9-4368-BF7C-7DD1ABA2E3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632BD0D-5485-49B5-B624-F9B4E6256802}">
      <dgm:prSet/>
      <dgm:spPr>
        <a:solidFill>
          <a:srgbClr val="FFFF99"/>
        </a:solidFill>
        <a:ln>
          <a:solidFill>
            <a:schemeClr val="tx2">
              <a:lumMod val="40000"/>
              <a:lumOff val="60000"/>
            </a:schemeClr>
          </a:solidFill>
        </a:ln>
      </dgm:spPr>
      <dgm:t>
        <a:bodyPr/>
        <a:lstStyle/>
        <a:p>
          <a:pPr rtl="0"/>
          <a:r>
            <a:rPr lang="en-US" altLang="zh-CN" b="1" dirty="0" smtClean="0">
              <a:solidFill>
                <a:schemeClr val="tx1"/>
              </a:solidFill>
            </a:rPr>
            <a:t>1. </a:t>
          </a:r>
          <a:r>
            <a:rPr lang="zh-CN" b="1" dirty="0" smtClean="0">
              <a:solidFill>
                <a:schemeClr val="tx1"/>
              </a:solidFill>
            </a:rPr>
            <a:t>字符计数法</a:t>
          </a:r>
          <a:endParaRPr lang="en-US" b="1" dirty="0">
            <a:solidFill>
              <a:schemeClr val="tx1"/>
            </a:solidFill>
          </a:endParaRPr>
        </a:p>
      </dgm:t>
    </dgm:pt>
    <dgm:pt modelId="{CCCDF0E9-8C6D-41E8-91F6-8B472C530740}" type="parTrans" cxnId="{BFD0323A-83CE-43EA-823F-CF62F1038F16}">
      <dgm:prSet/>
      <dgm:spPr/>
      <dgm:t>
        <a:bodyPr/>
        <a:lstStyle/>
        <a:p>
          <a:endParaRPr lang="zh-CN" altLang="en-US"/>
        </a:p>
      </dgm:t>
    </dgm:pt>
    <dgm:pt modelId="{A5FA2FF6-E931-4BB5-AA97-97490309C52C}" type="sibTrans" cxnId="{BFD0323A-83CE-43EA-823F-CF62F1038F16}">
      <dgm:prSet/>
      <dgm:spPr/>
      <dgm:t>
        <a:bodyPr/>
        <a:lstStyle/>
        <a:p>
          <a:endParaRPr lang="zh-CN" altLang="en-US"/>
        </a:p>
      </dgm:t>
    </dgm:pt>
    <dgm:pt modelId="{2615F669-B8B8-4B1E-9146-9642EC30DFA8}">
      <dgm:prSet custT="1"/>
      <dgm:spPr/>
      <dgm:t>
        <a:bodyPr/>
        <a:lstStyle/>
        <a:p>
          <a:pPr rtl="0"/>
          <a:r>
            <a:rPr lang="zh-CN" altLang="en-US" sz="2800" b="0" baseline="0" dirty="0" smtClean="0">
              <a:latin typeface="Times New Roman" panose="02020603050405020304" pitchFamily="18" charset="0"/>
            </a:rPr>
            <a:t>在帧头中用一个域来表示整个帧的字符个数。</a:t>
          </a:r>
          <a:endParaRPr lang="zh-CN" altLang="en-US" sz="2800" b="0" baseline="0" dirty="0">
            <a:latin typeface="Times New Roman" panose="02020603050405020304" pitchFamily="18" charset="0"/>
          </a:endParaRPr>
        </a:p>
      </dgm:t>
    </dgm:pt>
    <dgm:pt modelId="{3E6B7D14-5115-473E-AE90-F1C3C0FF86AD}" type="parTrans" cxnId="{42FCF4E8-B347-4465-AE92-E1AD4E856547}">
      <dgm:prSet/>
      <dgm:spPr/>
      <dgm:t>
        <a:bodyPr/>
        <a:lstStyle/>
        <a:p>
          <a:endParaRPr lang="zh-CN" altLang="en-US"/>
        </a:p>
      </dgm:t>
    </dgm:pt>
    <dgm:pt modelId="{23A71850-2D68-427C-8FCD-C88BF8FCB16C}" type="sibTrans" cxnId="{42FCF4E8-B347-4465-AE92-E1AD4E856547}">
      <dgm:prSet/>
      <dgm:spPr/>
      <dgm:t>
        <a:bodyPr/>
        <a:lstStyle/>
        <a:p>
          <a:endParaRPr lang="zh-CN" altLang="en-US"/>
        </a:p>
      </dgm:t>
    </dgm:pt>
    <dgm:pt modelId="{9FD78BD3-7250-43EE-87F2-1FFF852162FC}" type="pres">
      <dgm:prSet presAssocID="{B80878D6-96F9-4368-BF7C-7DD1ABA2E359}" presName="linear" presStyleCnt="0">
        <dgm:presLayoutVars>
          <dgm:animLvl val="lvl"/>
          <dgm:resizeHandles val="exact"/>
        </dgm:presLayoutVars>
      </dgm:prSet>
      <dgm:spPr/>
      <dgm:t>
        <a:bodyPr/>
        <a:lstStyle/>
        <a:p>
          <a:endParaRPr lang="zh-CN" altLang="en-US"/>
        </a:p>
      </dgm:t>
    </dgm:pt>
    <dgm:pt modelId="{DB058005-8E7B-4696-B50C-16F4A7DD58D4}" type="pres">
      <dgm:prSet presAssocID="{2632BD0D-5485-49B5-B624-F9B4E6256802}" presName="parentText" presStyleLbl="node1" presStyleIdx="0" presStyleCnt="1" custLinFactNeighborY="-5851">
        <dgm:presLayoutVars>
          <dgm:chMax val="0"/>
          <dgm:bulletEnabled val="1"/>
        </dgm:presLayoutVars>
      </dgm:prSet>
      <dgm:spPr/>
      <dgm:t>
        <a:bodyPr/>
        <a:lstStyle/>
        <a:p>
          <a:endParaRPr lang="zh-CN" altLang="en-US"/>
        </a:p>
      </dgm:t>
    </dgm:pt>
    <dgm:pt modelId="{F2E398E4-F579-4B53-8CD2-2B5986FB846B}" type="pres">
      <dgm:prSet presAssocID="{2632BD0D-5485-49B5-B624-F9B4E6256802}" presName="childText" presStyleLbl="revTx" presStyleIdx="0" presStyleCnt="1" custLinFactNeighborY="1795">
        <dgm:presLayoutVars>
          <dgm:bulletEnabled val="1"/>
        </dgm:presLayoutVars>
      </dgm:prSet>
      <dgm:spPr/>
      <dgm:t>
        <a:bodyPr/>
        <a:lstStyle/>
        <a:p>
          <a:endParaRPr lang="zh-CN" altLang="en-US"/>
        </a:p>
      </dgm:t>
    </dgm:pt>
  </dgm:ptLst>
  <dgm:cxnLst>
    <dgm:cxn modelId="{42FCF4E8-B347-4465-AE92-E1AD4E856547}" srcId="{2632BD0D-5485-49B5-B624-F9B4E6256802}" destId="{2615F669-B8B8-4B1E-9146-9642EC30DFA8}" srcOrd="0" destOrd="0" parTransId="{3E6B7D14-5115-473E-AE90-F1C3C0FF86AD}" sibTransId="{23A71850-2D68-427C-8FCD-C88BF8FCB16C}"/>
    <dgm:cxn modelId="{98999263-FBFF-4225-9BE6-996373E4BC00}" type="presOf" srcId="{2615F669-B8B8-4B1E-9146-9642EC30DFA8}" destId="{F2E398E4-F579-4B53-8CD2-2B5986FB846B}" srcOrd="0" destOrd="0" presId="urn:microsoft.com/office/officeart/2005/8/layout/vList2"/>
    <dgm:cxn modelId="{FEED26EB-01BA-40F9-B4F7-900310EA8877}" type="presOf" srcId="{B80878D6-96F9-4368-BF7C-7DD1ABA2E359}" destId="{9FD78BD3-7250-43EE-87F2-1FFF852162FC}" srcOrd="0" destOrd="0" presId="urn:microsoft.com/office/officeart/2005/8/layout/vList2"/>
    <dgm:cxn modelId="{BFD0323A-83CE-43EA-823F-CF62F1038F16}" srcId="{B80878D6-96F9-4368-BF7C-7DD1ABA2E359}" destId="{2632BD0D-5485-49B5-B624-F9B4E6256802}" srcOrd="0" destOrd="0" parTransId="{CCCDF0E9-8C6D-41E8-91F6-8B472C530740}" sibTransId="{A5FA2FF6-E931-4BB5-AA97-97490309C52C}"/>
    <dgm:cxn modelId="{633D9FDC-FF74-45FC-B4C7-C828C91A20CC}" type="presOf" srcId="{2632BD0D-5485-49B5-B624-F9B4E6256802}" destId="{DB058005-8E7B-4696-B50C-16F4A7DD58D4}" srcOrd="0" destOrd="0" presId="urn:microsoft.com/office/officeart/2005/8/layout/vList2"/>
    <dgm:cxn modelId="{2787C9A5-5B02-49A1-926C-DA0CC1245A90}" type="presParOf" srcId="{9FD78BD3-7250-43EE-87F2-1FFF852162FC}" destId="{DB058005-8E7B-4696-B50C-16F4A7DD58D4}" srcOrd="0" destOrd="0" presId="urn:microsoft.com/office/officeart/2005/8/layout/vList2"/>
    <dgm:cxn modelId="{143E9148-8B26-425F-93B9-C82FC5F35DD5}" type="presParOf" srcId="{9FD78BD3-7250-43EE-87F2-1FFF852162FC}" destId="{F2E398E4-F579-4B53-8CD2-2B5986FB846B}" srcOrd="1"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279DA8-3414-47E2-A25F-A492085EC3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F39667A-831E-44D3-93C4-EC9E259CCCFE}">
      <dgm:prSet custT="1"/>
      <dgm:spPr>
        <a:solidFill>
          <a:srgbClr val="FFFF99"/>
        </a:solidFill>
        <a:ln>
          <a:solidFill>
            <a:schemeClr val="tx2">
              <a:lumMod val="40000"/>
              <a:lumOff val="60000"/>
            </a:schemeClr>
          </a:solidFill>
        </a:ln>
      </dgm:spPr>
      <dgm:t>
        <a:bodyPr/>
        <a:lstStyle/>
        <a:p>
          <a:pPr rtl="0"/>
          <a:r>
            <a:rPr lang="en-US" altLang="zh-CN" sz="2800" b="1" dirty="0" smtClean="0">
              <a:solidFill>
                <a:schemeClr val="tx1"/>
              </a:solidFill>
            </a:rPr>
            <a:t>3. </a:t>
          </a:r>
          <a:r>
            <a:rPr lang="zh-CN" sz="2800" b="1" dirty="0" smtClean="0">
              <a:solidFill>
                <a:schemeClr val="tx1"/>
              </a:solidFill>
            </a:rPr>
            <a:t>比特填充的标志比特</a:t>
          </a:r>
          <a:r>
            <a:rPr lang="zh-CN" altLang="en-US" sz="2800" b="1" dirty="0" smtClean="0">
              <a:solidFill>
                <a:schemeClr val="tx1"/>
              </a:solidFill>
            </a:rPr>
            <a:t>定界</a:t>
          </a:r>
          <a:r>
            <a:rPr lang="zh-CN" sz="2800" b="1" dirty="0" smtClean="0">
              <a:solidFill>
                <a:schemeClr val="tx1"/>
              </a:solidFill>
            </a:rPr>
            <a:t>法 </a:t>
          </a:r>
          <a:endParaRPr lang="en-US" sz="2800" b="1" dirty="0">
            <a:solidFill>
              <a:schemeClr val="tx1"/>
            </a:solidFill>
          </a:endParaRPr>
        </a:p>
      </dgm:t>
    </dgm:pt>
    <dgm:pt modelId="{324F8583-1D27-4C28-8026-515DCCBB429E}" type="parTrans" cxnId="{6FB938E8-633A-4C47-8A4A-CBBB921AD318}">
      <dgm:prSet/>
      <dgm:spPr/>
      <dgm:t>
        <a:bodyPr/>
        <a:lstStyle/>
        <a:p>
          <a:endParaRPr lang="zh-CN" altLang="en-US"/>
        </a:p>
      </dgm:t>
    </dgm:pt>
    <dgm:pt modelId="{F9DFD88E-EC22-4875-A7AB-14F26FD0967A}" type="sibTrans" cxnId="{6FB938E8-633A-4C47-8A4A-CBBB921AD318}">
      <dgm:prSet/>
      <dgm:spPr/>
      <dgm:t>
        <a:bodyPr/>
        <a:lstStyle/>
        <a:p>
          <a:endParaRPr lang="zh-CN" altLang="en-US"/>
        </a:p>
      </dgm:t>
    </dgm:pt>
    <dgm:pt modelId="{E0AAFEEE-C465-4277-9B45-6B0514A5BCF8}">
      <dgm:prSet custT="1"/>
      <dgm:spPr/>
      <dgm:t>
        <a:bodyPr/>
        <a:lstStyle/>
        <a:p>
          <a:pPr rtl="0"/>
          <a:r>
            <a:rPr lang="zh-CN" sz="2400" b="0" dirty="0" smtClean="0">
              <a:solidFill>
                <a:srgbClr val="FF0000"/>
              </a:solidFill>
            </a:rPr>
            <a:t>面向二进制位的帧格式</a:t>
          </a:r>
          <a:r>
            <a:rPr lang="zh-CN" sz="2400" b="0" dirty="0" smtClean="0"/>
            <a:t>：把所有需传输的数据一字排开，并</a:t>
          </a:r>
          <a:r>
            <a:rPr lang="zh-CN" sz="2400" b="0" dirty="0" smtClean="0">
              <a:solidFill>
                <a:srgbClr val="FF0000"/>
              </a:solidFill>
            </a:rPr>
            <a:t>以特殊的比特模式</a:t>
          </a:r>
          <a:r>
            <a:rPr lang="en-US" sz="2400" b="0" dirty="0" smtClean="0">
              <a:solidFill>
                <a:srgbClr val="FF0000"/>
              </a:solidFill>
            </a:rPr>
            <a:t>01111110</a:t>
          </a:r>
          <a:r>
            <a:rPr lang="zh-CN" sz="2400" b="0" dirty="0" smtClean="0">
              <a:solidFill>
                <a:srgbClr val="FF0000"/>
              </a:solidFill>
            </a:rPr>
            <a:t>（</a:t>
          </a:r>
          <a:r>
            <a:rPr lang="en-US" sz="2400" b="0" dirty="0" smtClean="0">
              <a:solidFill>
                <a:srgbClr val="FF0000"/>
              </a:solidFill>
            </a:rPr>
            <a:t>0x7E</a:t>
          </a:r>
          <a:r>
            <a:rPr lang="zh-CN" sz="2400" b="0" dirty="0" smtClean="0">
              <a:solidFill>
                <a:srgbClr val="FF0000"/>
              </a:solidFill>
            </a:rPr>
            <a:t>）作为帧</a:t>
          </a:r>
          <a:r>
            <a:rPr lang="zh-CN" altLang="en-US" sz="2400" b="0" dirty="0" smtClean="0">
              <a:solidFill>
                <a:srgbClr val="FF0000"/>
              </a:solidFill>
            </a:rPr>
            <a:t>起始和结束</a:t>
          </a:r>
          <a:r>
            <a:rPr lang="zh-CN" sz="2400" b="0" dirty="0" smtClean="0">
              <a:solidFill>
                <a:srgbClr val="FF0000"/>
              </a:solidFill>
            </a:rPr>
            <a:t>标志</a:t>
          </a:r>
          <a:r>
            <a:rPr lang="zh-CN" sz="2400" b="0" dirty="0" smtClean="0"/>
            <a:t>。 </a:t>
          </a:r>
          <a:endParaRPr lang="zh-CN" sz="2400" b="0" dirty="0"/>
        </a:p>
      </dgm:t>
    </dgm:pt>
    <dgm:pt modelId="{B583CC17-BCF4-4AA6-AA74-094A86059D5E}" type="parTrans" cxnId="{0065AF38-F8D7-4FBE-908E-27BC6278E3A0}">
      <dgm:prSet/>
      <dgm:spPr/>
      <dgm:t>
        <a:bodyPr/>
        <a:lstStyle/>
        <a:p>
          <a:endParaRPr lang="zh-CN" altLang="en-US"/>
        </a:p>
      </dgm:t>
    </dgm:pt>
    <dgm:pt modelId="{D97CDEA7-19F5-4A18-8311-F3B67B9FC71E}" type="sibTrans" cxnId="{0065AF38-F8D7-4FBE-908E-27BC6278E3A0}">
      <dgm:prSet/>
      <dgm:spPr/>
      <dgm:t>
        <a:bodyPr/>
        <a:lstStyle/>
        <a:p>
          <a:endParaRPr lang="zh-CN" altLang="en-US"/>
        </a:p>
      </dgm:t>
    </dgm:pt>
    <dgm:pt modelId="{81BC13AE-4D45-4AE9-A9DF-DF25A3CD6CCB}">
      <dgm:prSet custT="1"/>
      <dgm:spPr/>
      <dgm:t>
        <a:bodyPr/>
        <a:lstStyle/>
        <a:p>
          <a:pPr rtl="0"/>
          <a:r>
            <a:rPr lang="zh-CN" sz="2400" b="0" dirty="0" smtClean="0"/>
            <a:t>如果由于干扰，一个帧标志没有被正确接收，则继续扫描接收串，一旦扫描到</a:t>
          </a:r>
          <a:r>
            <a:rPr lang="en-US" sz="2400" b="0" dirty="0" smtClean="0"/>
            <a:t>01111110</a:t>
          </a:r>
          <a:r>
            <a:rPr lang="zh-CN" sz="2400" b="0" dirty="0" smtClean="0"/>
            <a:t>，即新的一帧从此开始，即具有再同步能力 。</a:t>
          </a:r>
          <a:endParaRPr lang="zh-CN" sz="2400" b="0" dirty="0"/>
        </a:p>
      </dgm:t>
    </dgm:pt>
    <dgm:pt modelId="{40906134-0656-4474-96EB-F661FF5544E4}" type="parTrans" cxnId="{C339CEA5-D042-4573-82DA-30BE46B1C159}">
      <dgm:prSet/>
      <dgm:spPr/>
      <dgm:t>
        <a:bodyPr/>
        <a:lstStyle/>
        <a:p>
          <a:endParaRPr lang="zh-CN" altLang="en-US"/>
        </a:p>
      </dgm:t>
    </dgm:pt>
    <dgm:pt modelId="{DAE184FA-A2F0-4BAD-8074-28AA74172A37}" type="sibTrans" cxnId="{C339CEA5-D042-4573-82DA-30BE46B1C159}">
      <dgm:prSet/>
      <dgm:spPr/>
      <dgm:t>
        <a:bodyPr/>
        <a:lstStyle/>
        <a:p>
          <a:endParaRPr lang="zh-CN" altLang="en-US"/>
        </a:p>
      </dgm:t>
    </dgm:pt>
    <dgm:pt modelId="{5F827D3A-E789-41A7-82BC-B9E1F50D821E}">
      <dgm:prSet custT="1"/>
      <dgm:spPr/>
      <dgm:t>
        <a:bodyPr/>
        <a:lstStyle/>
        <a:p>
          <a:pPr rtl="0"/>
          <a:r>
            <a:rPr lang="zh-CN" altLang="en-US" sz="2400" b="0" dirty="0" smtClean="0">
              <a:solidFill>
                <a:srgbClr val="FF0000"/>
              </a:solidFill>
            </a:rPr>
            <a:t>采用</a:t>
          </a:r>
          <a:r>
            <a:rPr lang="en-US" altLang="zh-CN" sz="2400" b="0" dirty="0" smtClean="0">
              <a:solidFill>
                <a:srgbClr val="FF0000"/>
              </a:solidFill>
            </a:rPr>
            <a:t>0</a:t>
          </a:r>
          <a:r>
            <a:rPr lang="zh-CN" altLang="en-US" sz="2400" b="0" dirty="0" smtClean="0">
              <a:solidFill>
                <a:srgbClr val="FF0000"/>
              </a:solidFill>
            </a:rPr>
            <a:t>比特插入删除：</a:t>
          </a:r>
          <a:r>
            <a:rPr lang="zh-CN" sz="2400" b="0" dirty="0" smtClean="0">
              <a:solidFill>
                <a:srgbClr val="FF0000"/>
              </a:solidFill>
            </a:rPr>
            <a:t>在连续</a:t>
          </a:r>
          <a:r>
            <a:rPr lang="en-US" sz="2400" b="0" dirty="0" smtClean="0">
              <a:solidFill>
                <a:srgbClr val="FF0000"/>
              </a:solidFill>
            </a:rPr>
            <a:t>5</a:t>
          </a:r>
          <a:r>
            <a:rPr lang="zh-CN" sz="2400" b="0" dirty="0" smtClean="0">
              <a:solidFill>
                <a:srgbClr val="FF0000"/>
              </a:solidFill>
            </a:rPr>
            <a:t>个</a:t>
          </a:r>
          <a:r>
            <a:rPr lang="en-US" sz="2400" b="0" dirty="0" smtClean="0">
              <a:solidFill>
                <a:srgbClr val="FF0000"/>
              </a:solidFill>
            </a:rPr>
            <a:t>1</a:t>
          </a:r>
          <a:r>
            <a:rPr lang="zh-CN" sz="2400" b="0" dirty="0" smtClean="0">
              <a:solidFill>
                <a:srgbClr val="FF0000"/>
              </a:solidFill>
            </a:rPr>
            <a:t>后自动插入一个</a:t>
          </a:r>
          <a:r>
            <a:rPr lang="en-US" sz="2400" b="0" dirty="0" smtClean="0">
              <a:solidFill>
                <a:srgbClr val="FF0000"/>
              </a:solidFill>
            </a:rPr>
            <a:t>0</a:t>
          </a:r>
          <a:r>
            <a:rPr lang="zh-CN" sz="2400" b="0" dirty="0" smtClean="0"/>
            <a:t>，</a:t>
          </a:r>
          <a:r>
            <a:rPr lang="zh-CN" altLang="en-US" sz="2400" b="0" dirty="0" smtClean="0"/>
            <a:t>例如数据中包含与标志相同的位串，则</a:t>
          </a:r>
          <a:r>
            <a:rPr lang="zh-CN" sz="2400" b="0" dirty="0" smtClean="0"/>
            <a:t>变成</a:t>
          </a:r>
          <a:r>
            <a:rPr lang="en-US" sz="2400" b="0" dirty="0" smtClean="0"/>
            <a:t>01111101</a:t>
          </a:r>
          <a:r>
            <a:rPr lang="zh-CN" sz="2400" b="0" dirty="0" smtClean="0"/>
            <a:t>，接收方将自动删除第</a:t>
          </a:r>
          <a:r>
            <a:rPr lang="en-US" sz="2400" b="0" dirty="0" smtClean="0"/>
            <a:t>5 </a:t>
          </a:r>
          <a:r>
            <a:rPr lang="zh-CN" sz="2400" b="0" dirty="0" smtClean="0"/>
            <a:t>个</a:t>
          </a:r>
          <a:r>
            <a:rPr lang="en-US" sz="2400" b="0" dirty="0" smtClean="0"/>
            <a:t>1</a:t>
          </a:r>
          <a:r>
            <a:rPr lang="zh-CN" sz="2400" b="0" dirty="0" smtClean="0"/>
            <a:t>后的</a:t>
          </a:r>
          <a:r>
            <a:rPr lang="en-US" sz="2400" b="0" dirty="0" smtClean="0"/>
            <a:t>0</a:t>
          </a:r>
          <a:r>
            <a:rPr lang="zh-CN" sz="2400" b="0" dirty="0" smtClean="0"/>
            <a:t>。</a:t>
          </a:r>
          <a:endParaRPr lang="zh-CN" sz="2400" b="0" dirty="0"/>
        </a:p>
      </dgm:t>
    </dgm:pt>
    <dgm:pt modelId="{173F7887-7308-469C-92DB-8E602A31754C}" type="parTrans" cxnId="{4B2CD9A7-A938-46FC-B363-FB83027DAE69}">
      <dgm:prSet/>
      <dgm:spPr/>
      <dgm:t>
        <a:bodyPr/>
        <a:lstStyle/>
        <a:p>
          <a:endParaRPr lang="zh-CN" altLang="en-US"/>
        </a:p>
      </dgm:t>
    </dgm:pt>
    <dgm:pt modelId="{649DD104-8CE1-49F8-B587-85F6BEBBD887}" type="sibTrans" cxnId="{4B2CD9A7-A938-46FC-B363-FB83027DAE69}">
      <dgm:prSet/>
      <dgm:spPr/>
      <dgm:t>
        <a:bodyPr/>
        <a:lstStyle/>
        <a:p>
          <a:endParaRPr lang="zh-CN" altLang="en-US"/>
        </a:p>
      </dgm:t>
    </dgm:pt>
    <dgm:pt modelId="{67E867C4-CE12-43AB-B670-73AFD999A989}" type="pres">
      <dgm:prSet presAssocID="{17279DA8-3414-47E2-A25F-A492085EC3CC}" presName="linear" presStyleCnt="0">
        <dgm:presLayoutVars>
          <dgm:animLvl val="lvl"/>
          <dgm:resizeHandles val="exact"/>
        </dgm:presLayoutVars>
      </dgm:prSet>
      <dgm:spPr/>
      <dgm:t>
        <a:bodyPr/>
        <a:lstStyle/>
        <a:p>
          <a:endParaRPr lang="zh-CN" altLang="en-US"/>
        </a:p>
      </dgm:t>
    </dgm:pt>
    <dgm:pt modelId="{5F18A9C7-2FA5-4081-84C0-117AA7A7C25B}" type="pres">
      <dgm:prSet presAssocID="{4F39667A-831E-44D3-93C4-EC9E259CCCFE}" presName="parentText" presStyleLbl="node1" presStyleIdx="0" presStyleCnt="1" custScaleY="66684" custLinFactNeighborY="-613">
        <dgm:presLayoutVars>
          <dgm:chMax val="0"/>
          <dgm:bulletEnabled val="1"/>
        </dgm:presLayoutVars>
      </dgm:prSet>
      <dgm:spPr/>
      <dgm:t>
        <a:bodyPr/>
        <a:lstStyle/>
        <a:p>
          <a:endParaRPr lang="zh-CN" altLang="en-US"/>
        </a:p>
      </dgm:t>
    </dgm:pt>
    <dgm:pt modelId="{06BD96A6-B62A-4A9D-90E0-34CC67B4050B}" type="pres">
      <dgm:prSet presAssocID="{4F39667A-831E-44D3-93C4-EC9E259CCCFE}" presName="childText" presStyleLbl="revTx" presStyleIdx="0" presStyleCnt="1" custLinFactNeighborY="864">
        <dgm:presLayoutVars>
          <dgm:bulletEnabled val="1"/>
        </dgm:presLayoutVars>
      </dgm:prSet>
      <dgm:spPr/>
      <dgm:t>
        <a:bodyPr/>
        <a:lstStyle/>
        <a:p>
          <a:endParaRPr lang="zh-CN" altLang="en-US"/>
        </a:p>
      </dgm:t>
    </dgm:pt>
  </dgm:ptLst>
  <dgm:cxnLst>
    <dgm:cxn modelId="{4B2CD9A7-A938-46FC-B363-FB83027DAE69}" srcId="{4F39667A-831E-44D3-93C4-EC9E259CCCFE}" destId="{5F827D3A-E789-41A7-82BC-B9E1F50D821E}" srcOrd="2" destOrd="0" parTransId="{173F7887-7308-469C-92DB-8E602A31754C}" sibTransId="{649DD104-8CE1-49F8-B587-85F6BEBBD887}"/>
    <dgm:cxn modelId="{C0EBDC5E-1999-4570-94AF-7F5BD350F8FF}" type="presOf" srcId="{81BC13AE-4D45-4AE9-A9DF-DF25A3CD6CCB}" destId="{06BD96A6-B62A-4A9D-90E0-34CC67B4050B}" srcOrd="0" destOrd="1" presId="urn:microsoft.com/office/officeart/2005/8/layout/vList2"/>
    <dgm:cxn modelId="{FA9788EF-DE71-49B5-8D4F-DB944DAADDE5}" type="presOf" srcId="{E0AAFEEE-C465-4277-9B45-6B0514A5BCF8}" destId="{06BD96A6-B62A-4A9D-90E0-34CC67B4050B}" srcOrd="0" destOrd="0" presId="urn:microsoft.com/office/officeart/2005/8/layout/vList2"/>
    <dgm:cxn modelId="{6FB938E8-633A-4C47-8A4A-CBBB921AD318}" srcId="{17279DA8-3414-47E2-A25F-A492085EC3CC}" destId="{4F39667A-831E-44D3-93C4-EC9E259CCCFE}" srcOrd="0" destOrd="0" parTransId="{324F8583-1D27-4C28-8026-515DCCBB429E}" sibTransId="{F9DFD88E-EC22-4875-A7AB-14F26FD0967A}"/>
    <dgm:cxn modelId="{8B892827-C159-459A-8FDA-9EE62DB314C0}" type="presOf" srcId="{5F827D3A-E789-41A7-82BC-B9E1F50D821E}" destId="{06BD96A6-B62A-4A9D-90E0-34CC67B4050B}" srcOrd="0" destOrd="2" presId="urn:microsoft.com/office/officeart/2005/8/layout/vList2"/>
    <dgm:cxn modelId="{6B60B474-472F-4625-A8B0-1CF9D6BAEC05}" type="presOf" srcId="{17279DA8-3414-47E2-A25F-A492085EC3CC}" destId="{67E867C4-CE12-43AB-B670-73AFD999A989}" srcOrd="0" destOrd="0" presId="urn:microsoft.com/office/officeart/2005/8/layout/vList2"/>
    <dgm:cxn modelId="{C339CEA5-D042-4573-82DA-30BE46B1C159}" srcId="{4F39667A-831E-44D3-93C4-EC9E259CCCFE}" destId="{81BC13AE-4D45-4AE9-A9DF-DF25A3CD6CCB}" srcOrd="1" destOrd="0" parTransId="{40906134-0656-4474-96EB-F661FF5544E4}" sibTransId="{DAE184FA-A2F0-4BAD-8074-28AA74172A37}"/>
    <dgm:cxn modelId="{0065AF38-F8D7-4FBE-908E-27BC6278E3A0}" srcId="{4F39667A-831E-44D3-93C4-EC9E259CCCFE}" destId="{E0AAFEEE-C465-4277-9B45-6B0514A5BCF8}" srcOrd="0" destOrd="0" parTransId="{B583CC17-BCF4-4AA6-AA74-094A86059D5E}" sibTransId="{D97CDEA7-19F5-4A18-8311-F3B67B9FC71E}"/>
    <dgm:cxn modelId="{668ED741-CCC9-4C06-B59B-2B9D1C8DF717}" type="presOf" srcId="{4F39667A-831E-44D3-93C4-EC9E259CCCFE}" destId="{5F18A9C7-2FA5-4081-84C0-117AA7A7C25B}" srcOrd="0" destOrd="0" presId="urn:microsoft.com/office/officeart/2005/8/layout/vList2"/>
    <dgm:cxn modelId="{A33DB283-92BF-42FB-8681-BBF71305C82C}" type="presParOf" srcId="{67E867C4-CE12-43AB-B670-73AFD999A989}" destId="{5F18A9C7-2FA5-4081-84C0-117AA7A7C25B}" srcOrd="0" destOrd="0" presId="urn:microsoft.com/office/officeart/2005/8/layout/vList2"/>
    <dgm:cxn modelId="{3B0DA63B-F06B-42F3-8DA0-442C5154A940}" type="presParOf" srcId="{67E867C4-CE12-43AB-B670-73AFD999A989}" destId="{06BD96A6-B62A-4A9D-90E0-34CC67B4050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0CD429-34A9-4D5B-8DF1-D95E09E946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9C9E6D3-D87E-4CCD-9517-4ABB223DB007}">
      <dgm:prSet custT="1"/>
      <dgm:spPr>
        <a:solidFill>
          <a:srgbClr val="FFFF99"/>
        </a:solidFill>
        <a:ln>
          <a:solidFill>
            <a:schemeClr val="tx2">
              <a:lumMod val="40000"/>
              <a:lumOff val="60000"/>
            </a:schemeClr>
          </a:solidFill>
        </a:ln>
      </dgm:spPr>
      <dgm:t>
        <a:bodyPr/>
        <a:lstStyle/>
        <a:p>
          <a:pPr rtl="0"/>
          <a:r>
            <a:rPr lang="en-US" altLang="zh-CN" sz="2800" b="1" dirty="0" smtClean="0">
              <a:solidFill>
                <a:schemeClr val="tx1"/>
              </a:solidFill>
            </a:rPr>
            <a:t>4. </a:t>
          </a:r>
          <a:r>
            <a:rPr lang="zh-CN" sz="2800" b="1" dirty="0" smtClean="0">
              <a:solidFill>
                <a:schemeClr val="tx1"/>
              </a:solidFill>
            </a:rPr>
            <a:t>物理层编码违例法 </a:t>
          </a:r>
          <a:endParaRPr lang="en-US" sz="2800" b="1" dirty="0">
            <a:solidFill>
              <a:schemeClr val="tx1"/>
            </a:solidFill>
          </a:endParaRPr>
        </a:p>
      </dgm:t>
    </dgm:pt>
    <dgm:pt modelId="{7EED8C06-0C0A-4E7A-A3EF-04F79160D191}" type="parTrans" cxnId="{2566AC53-033E-4ED5-A571-A30C0FF2E02E}">
      <dgm:prSet/>
      <dgm:spPr/>
      <dgm:t>
        <a:bodyPr/>
        <a:lstStyle/>
        <a:p>
          <a:endParaRPr lang="zh-CN" altLang="en-US"/>
        </a:p>
      </dgm:t>
    </dgm:pt>
    <dgm:pt modelId="{2125B6DD-F232-4771-80CB-08FF76875BBA}" type="sibTrans" cxnId="{2566AC53-033E-4ED5-A571-A30C0FF2E02E}">
      <dgm:prSet/>
      <dgm:spPr/>
      <dgm:t>
        <a:bodyPr/>
        <a:lstStyle/>
        <a:p>
          <a:endParaRPr lang="zh-CN" altLang="en-US"/>
        </a:p>
      </dgm:t>
    </dgm:pt>
    <dgm:pt modelId="{7C6466D6-8413-4121-9E21-0897E7720DCB}">
      <dgm:prSet custT="1"/>
      <dgm:spPr/>
      <dgm:t>
        <a:bodyPr/>
        <a:lstStyle/>
        <a:p>
          <a:pPr rtl="0"/>
          <a:r>
            <a:rPr lang="zh-CN" sz="2800" b="0" baseline="0" dirty="0" smtClean="0">
              <a:latin typeface="Times New Roman" panose="02020603050405020304" pitchFamily="18" charset="0"/>
            </a:rPr>
            <a:t>物理层比特编码通常包含冗余，意味着有些信号不会出现在常规数据中。</a:t>
          </a:r>
          <a:endParaRPr lang="en-US" sz="2800" b="0" baseline="0" dirty="0">
            <a:latin typeface="Times New Roman" panose="02020603050405020304" pitchFamily="18" charset="0"/>
          </a:endParaRPr>
        </a:p>
      </dgm:t>
    </dgm:pt>
    <dgm:pt modelId="{CA06567A-B0CB-4F6C-AA82-156F2E9E1E9F}" type="parTrans" cxnId="{C1CEBFCC-D985-4214-AC9B-5A0CA7B8E2D3}">
      <dgm:prSet/>
      <dgm:spPr/>
      <dgm:t>
        <a:bodyPr/>
        <a:lstStyle/>
        <a:p>
          <a:endParaRPr lang="zh-CN" altLang="en-US"/>
        </a:p>
      </dgm:t>
    </dgm:pt>
    <dgm:pt modelId="{F281B9AB-7A00-423A-BBE7-268217387E61}" type="sibTrans" cxnId="{C1CEBFCC-D985-4214-AC9B-5A0CA7B8E2D3}">
      <dgm:prSet/>
      <dgm:spPr/>
      <dgm:t>
        <a:bodyPr/>
        <a:lstStyle/>
        <a:p>
          <a:endParaRPr lang="zh-CN" altLang="en-US"/>
        </a:p>
      </dgm:t>
    </dgm:pt>
    <dgm:pt modelId="{4B465D7F-94B8-4F38-8F97-23C23DEF5E8B}">
      <dgm:prSet custT="1"/>
      <dgm:spPr/>
      <dgm:t>
        <a:bodyPr/>
        <a:lstStyle/>
        <a:p>
          <a:pPr rtl="0"/>
          <a:r>
            <a:rPr lang="zh-CN" sz="2800" b="0" baseline="0" dirty="0" smtClean="0">
              <a:latin typeface="Times New Roman" panose="02020603050405020304" pitchFamily="18" charset="0"/>
            </a:rPr>
            <a:t>利用</a:t>
          </a:r>
          <a:r>
            <a:rPr lang="zh-CN" altLang="en-US" sz="2800" b="0" baseline="0" dirty="0" smtClean="0">
              <a:latin typeface="Times New Roman" panose="02020603050405020304" pitchFamily="18" charset="0"/>
            </a:rPr>
            <a:t>违例编码</a:t>
          </a:r>
          <a:r>
            <a:rPr lang="zh-CN" sz="2800" b="0" baseline="0" dirty="0" smtClean="0">
              <a:latin typeface="Times New Roman" panose="02020603050405020304" pitchFamily="18" charset="0"/>
            </a:rPr>
            <a:t>的信号来指示帧的开始和结束。</a:t>
          </a:r>
          <a:endParaRPr lang="en-US" sz="2800" b="0" baseline="0" dirty="0">
            <a:latin typeface="Times New Roman" panose="02020603050405020304" pitchFamily="18" charset="0"/>
          </a:endParaRPr>
        </a:p>
      </dgm:t>
    </dgm:pt>
    <dgm:pt modelId="{BFC486BE-8BAF-4EC2-BFBA-FB74A9A66ED7}" type="parTrans" cxnId="{CB76F950-1620-4D37-861C-096B4F01A7E8}">
      <dgm:prSet/>
      <dgm:spPr/>
      <dgm:t>
        <a:bodyPr/>
        <a:lstStyle/>
        <a:p>
          <a:endParaRPr lang="zh-CN" altLang="en-US"/>
        </a:p>
      </dgm:t>
    </dgm:pt>
    <dgm:pt modelId="{B8D0CB09-B06B-4530-97E7-32D983EF4C04}" type="sibTrans" cxnId="{CB76F950-1620-4D37-861C-096B4F01A7E8}">
      <dgm:prSet/>
      <dgm:spPr/>
      <dgm:t>
        <a:bodyPr/>
        <a:lstStyle/>
        <a:p>
          <a:endParaRPr lang="zh-CN" altLang="en-US"/>
        </a:p>
      </dgm:t>
    </dgm:pt>
    <dgm:pt modelId="{CAAE88D2-69BD-4B1D-8B31-4DBB58111004}" type="pres">
      <dgm:prSet presAssocID="{D30CD429-34A9-4D5B-8DF1-D95E09E9460A}" presName="linear" presStyleCnt="0">
        <dgm:presLayoutVars>
          <dgm:animLvl val="lvl"/>
          <dgm:resizeHandles val="exact"/>
        </dgm:presLayoutVars>
      </dgm:prSet>
      <dgm:spPr/>
      <dgm:t>
        <a:bodyPr/>
        <a:lstStyle/>
        <a:p>
          <a:endParaRPr lang="zh-CN" altLang="en-US"/>
        </a:p>
      </dgm:t>
    </dgm:pt>
    <dgm:pt modelId="{450D6676-2D03-4B48-A3D3-F66ACBE0153B}" type="pres">
      <dgm:prSet presAssocID="{E9C9E6D3-D87E-4CCD-9517-4ABB223DB007}" presName="parentText" presStyleLbl="node1" presStyleIdx="0" presStyleCnt="1" custScaleY="66677" custLinFactNeighborY="-27085">
        <dgm:presLayoutVars>
          <dgm:chMax val="0"/>
          <dgm:bulletEnabled val="1"/>
        </dgm:presLayoutVars>
      </dgm:prSet>
      <dgm:spPr/>
      <dgm:t>
        <a:bodyPr/>
        <a:lstStyle/>
        <a:p>
          <a:endParaRPr lang="zh-CN" altLang="en-US"/>
        </a:p>
      </dgm:t>
    </dgm:pt>
    <dgm:pt modelId="{F0EEB77F-1D7A-4C80-9885-EAF7E18A917F}" type="pres">
      <dgm:prSet presAssocID="{E9C9E6D3-D87E-4CCD-9517-4ABB223DB007}" presName="childText" presStyleLbl="revTx" presStyleIdx="0" presStyleCnt="1" custScaleY="113323" custLinFactNeighborY="2592">
        <dgm:presLayoutVars>
          <dgm:bulletEnabled val="1"/>
        </dgm:presLayoutVars>
      </dgm:prSet>
      <dgm:spPr/>
      <dgm:t>
        <a:bodyPr/>
        <a:lstStyle/>
        <a:p>
          <a:endParaRPr lang="zh-CN" altLang="en-US"/>
        </a:p>
      </dgm:t>
    </dgm:pt>
  </dgm:ptLst>
  <dgm:cxnLst>
    <dgm:cxn modelId="{AF8F5F54-82B1-4B6A-A51C-5CD42F91BC55}" type="presOf" srcId="{E9C9E6D3-D87E-4CCD-9517-4ABB223DB007}" destId="{450D6676-2D03-4B48-A3D3-F66ACBE0153B}" srcOrd="0" destOrd="0" presId="urn:microsoft.com/office/officeart/2005/8/layout/vList2"/>
    <dgm:cxn modelId="{CB76F950-1620-4D37-861C-096B4F01A7E8}" srcId="{E9C9E6D3-D87E-4CCD-9517-4ABB223DB007}" destId="{4B465D7F-94B8-4F38-8F97-23C23DEF5E8B}" srcOrd="1" destOrd="0" parTransId="{BFC486BE-8BAF-4EC2-BFBA-FB74A9A66ED7}" sibTransId="{B8D0CB09-B06B-4530-97E7-32D983EF4C04}"/>
    <dgm:cxn modelId="{80D06C3F-4365-4F9C-81BD-1787965D3741}" type="presOf" srcId="{D30CD429-34A9-4D5B-8DF1-D95E09E9460A}" destId="{CAAE88D2-69BD-4B1D-8B31-4DBB58111004}" srcOrd="0" destOrd="0" presId="urn:microsoft.com/office/officeart/2005/8/layout/vList2"/>
    <dgm:cxn modelId="{2566AC53-033E-4ED5-A571-A30C0FF2E02E}" srcId="{D30CD429-34A9-4D5B-8DF1-D95E09E9460A}" destId="{E9C9E6D3-D87E-4CCD-9517-4ABB223DB007}" srcOrd="0" destOrd="0" parTransId="{7EED8C06-0C0A-4E7A-A3EF-04F79160D191}" sibTransId="{2125B6DD-F232-4771-80CB-08FF76875BBA}"/>
    <dgm:cxn modelId="{C1CEBFCC-D985-4214-AC9B-5A0CA7B8E2D3}" srcId="{E9C9E6D3-D87E-4CCD-9517-4ABB223DB007}" destId="{7C6466D6-8413-4121-9E21-0897E7720DCB}" srcOrd="0" destOrd="0" parTransId="{CA06567A-B0CB-4F6C-AA82-156F2E9E1E9F}" sibTransId="{F281B9AB-7A00-423A-BBE7-268217387E61}"/>
    <dgm:cxn modelId="{B6E96D53-B38D-426E-9107-CAEEC3A9F69B}" type="presOf" srcId="{4B465D7F-94B8-4F38-8F97-23C23DEF5E8B}" destId="{F0EEB77F-1D7A-4C80-9885-EAF7E18A917F}" srcOrd="0" destOrd="1" presId="urn:microsoft.com/office/officeart/2005/8/layout/vList2"/>
    <dgm:cxn modelId="{30B38DD3-C555-4BD8-8048-AF2037CB289C}" type="presOf" srcId="{7C6466D6-8413-4121-9E21-0897E7720DCB}" destId="{F0EEB77F-1D7A-4C80-9885-EAF7E18A917F}" srcOrd="0" destOrd="0" presId="urn:microsoft.com/office/officeart/2005/8/layout/vList2"/>
    <dgm:cxn modelId="{85E18CA8-9352-4994-8501-FE740157A5E0}" type="presParOf" srcId="{CAAE88D2-69BD-4B1D-8B31-4DBB58111004}" destId="{450D6676-2D03-4B48-A3D3-F66ACBE0153B}" srcOrd="0" destOrd="0" presId="urn:microsoft.com/office/officeart/2005/8/layout/vList2"/>
    <dgm:cxn modelId="{A5379E2F-BB4A-411D-A9F0-38148D5AF2ED}" type="presParOf" srcId="{CAAE88D2-69BD-4B1D-8B31-4DBB58111004}" destId="{F0EEB77F-1D7A-4C80-9885-EAF7E18A917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18C47-FC09-468F-91C2-1EA913103AA1}" type="datetimeFigureOut">
              <a:rPr lang="zh-CN" altLang="en-US" smtClean="0"/>
              <a:t>2017/6/8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0325-861A-4F5F-9467-5CEE5C4714AA}" type="slidenum">
              <a:rPr lang="zh-CN" altLang="en-US" smtClean="0"/>
              <a:t>‹#›</a:t>
            </a:fld>
            <a:endParaRPr lang="zh-CN" altLang="en-US"/>
          </a:p>
        </p:txBody>
      </p:sp>
    </p:spTree>
    <p:extLst>
      <p:ext uri="{BB962C8B-B14F-4D97-AF65-F5344CB8AC3E}">
        <p14:creationId xmlns:p14="http://schemas.microsoft.com/office/powerpoint/2010/main" val="102347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a:t>
            </a:fld>
            <a:endParaRPr lang="zh-CN" altLang="en-US"/>
          </a:p>
        </p:txBody>
      </p:sp>
    </p:spTree>
    <p:extLst>
      <p:ext uri="{BB962C8B-B14F-4D97-AF65-F5344CB8AC3E}">
        <p14:creationId xmlns:p14="http://schemas.microsoft.com/office/powerpoint/2010/main" val="7963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DCC47-0F9C-42BB-96ED-28BC075CBFA8}" type="slidenum">
              <a:rPr lang="zh-CN" altLang="en-US"/>
              <a:pPr/>
              <a:t>11</a:t>
            </a:fld>
            <a:endParaRPr lang="en-US" altLang="zh-CN"/>
          </a:p>
        </p:txBody>
      </p:sp>
      <p:sp>
        <p:nvSpPr>
          <p:cNvPr id="632834" name="Rectangle 2"/>
          <p:cNvSpPr>
            <a:spLocks noGrp="1" noRot="1" noChangeAspect="1" noChangeArrowheads="1" noTextEdit="1"/>
          </p:cNvSpPr>
          <p:nvPr>
            <p:ph type="sldImg"/>
          </p:nvPr>
        </p:nvSpPr>
        <p:spPr>
          <a:xfrm>
            <a:off x="1371600" y="1143000"/>
            <a:ext cx="4114800" cy="3086100"/>
          </a:xfrm>
          <a:ln/>
        </p:spPr>
      </p:sp>
      <p:sp>
        <p:nvSpPr>
          <p:cNvPr id="63283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77419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576589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字符计数法优点：增加的附加信息少，实现简单（计数器即可）。</a:t>
            </a:r>
            <a:endParaRPr lang="en-US" altLang="zh-CN" dirty="0" smtClean="0"/>
          </a:p>
          <a:p>
            <a:r>
              <a:rPr lang="zh-CN" altLang="en-US" dirty="0" smtClean="0"/>
              <a:t>缺点：后面的帧依赖于前面；实际中数据链路层数据不可能是连续传送的，间隙长度是不可知的。</a:t>
            </a:r>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A357016A-1A4B-4353-A9DA-EC70296DBD8C}" type="slidenum">
              <a:rPr lang="en-US" altLang="zh-CN" smtClean="0"/>
              <a:pPr/>
              <a:t>13</a:t>
            </a:fld>
            <a:endParaRPr lang="en-US" altLang="zh-CN"/>
          </a:p>
        </p:txBody>
      </p:sp>
    </p:spTree>
    <p:extLst>
      <p:ext uri="{BB962C8B-B14F-4D97-AF65-F5344CB8AC3E}">
        <p14:creationId xmlns:p14="http://schemas.microsoft.com/office/powerpoint/2010/main" val="21000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14</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9310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15</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81364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404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dirty="0" smtClean="0"/>
              <a:t>字符并非都是</a:t>
            </a:r>
            <a:r>
              <a:rPr lang="en-US" altLang="zh-CN" sz="2400" dirty="0" smtClean="0"/>
              <a:t>8</a:t>
            </a:r>
            <a:r>
              <a:rPr lang="zh-CN" altLang="en-US" sz="2400" dirty="0" smtClean="0"/>
              <a:t>位的，东方文字是</a:t>
            </a:r>
            <a:r>
              <a:rPr lang="en-US" altLang="zh-CN" sz="2400" dirty="0" smtClean="0"/>
              <a:t>16</a:t>
            </a:r>
            <a:r>
              <a:rPr lang="zh-CN" altLang="en-US" sz="2400" dirty="0" smtClean="0"/>
              <a:t>位，</a:t>
            </a:r>
            <a:r>
              <a:rPr lang="en-US" altLang="zh-CN" sz="2400" dirty="0" smtClean="0"/>
              <a:t>UNICODE</a:t>
            </a:r>
            <a:r>
              <a:rPr lang="zh-CN" altLang="en-US" sz="2400" dirty="0" smtClean="0"/>
              <a:t>是</a:t>
            </a:r>
            <a:r>
              <a:rPr lang="en-US" altLang="zh-CN" sz="2400" dirty="0" smtClean="0"/>
              <a:t>16</a:t>
            </a:r>
            <a:r>
              <a:rPr lang="zh-CN" altLang="en-US" sz="2400" dirty="0" smtClean="0"/>
              <a:t>位。</a:t>
            </a:r>
            <a:endParaRPr lang="en-US" altLang="zh-CN" sz="240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zh-CN" sz="2400" b="0" dirty="0" smtClean="0"/>
              <a:t>比特填充法（</a:t>
            </a:r>
            <a:r>
              <a:rPr lang="en-US" altLang="zh-CN" sz="2400" b="0" dirty="0" smtClean="0"/>
              <a:t>bit stuffing</a:t>
            </a:r>
            <a:r>
              <a:rPr lang="zh-CN" altLang="zh-CN" sz="2400" b="0" dirty="0" smtClean="0"/>
              <a:t>）对于网络层是完全透明传输的。</a:t>
            </a:r>
            <a:endParaRPr lang="en-US" altLang="zh-CN" sz="2400" dirty="0" smtClean="0"/>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A357016A-1A4B-4353-A9DA-EC70296DBD8C}" type="slidenum">
              <a:rPr lang="en-US" altLang="zh-CN" smtClean="0"/>
              <a:pPr/>
              <a:t>17</a:t>
            </a:fld>
            <a:endParaRPr lang="en-US" altLang="zh-CN"/>
          </a:p>
        </p:txBody>
      </p:sp>
    </p:spTree>
    <p:extLst>
      <p:ext uri="{BB962C8B-B14F-4D97-AF65-F5344CB8AC3E}">
        <p14:creationId xmlns:p14="http://schemas.microsoft.com/office/powerpoint/2010/main" val="2600795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19</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292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CC282-E44D-4F5F-8B76-30B75B2F1447}" type="slidenum">
              <a:rPr lang="zh-CN" altLang="en-US"/>
              <a:pPr/>
              <a:t>24</a:t>
            </a:fld>
            <a:endParaRPr lang="en-US" altLang="zh-CN"/>
          </a:p>
        </p:txBody>
      </p:sp>
      <p:sp>
        <p:nvSpPr>
          <p:cNvPr id="972802" name="Rectangle 2"/>
          <p:cNvSpPr>
            <a:spLocks noGrp="1" noRot="1" noChangeAspect="1" noChangeArrowheads="1" noTextEdit="1"/>
          </p:cNvSpPr>
          <p:nvPr>
            <p:ph type="sldImg"/>
          </p:nvPr>
        </p:nvSpPr>
        <p:spPr>
          <a:xfrm>
            <a:off x="1257300" y="720725"/>
            <a:ext cx="4800600" cy="3600450"/>
          </a:xfrm>
          <a:ln/>
        </p:spPr>
      </p:sp>
      <p:sp>
        <p:nvSpPr>
          <p:cNvPr id="972803" name="Rectangle 3"/>
          <p:cNvSpPr>
            <a:spLocks noGrp="1" noChangeArrowheads="1"/>
          </p:cNvSpPr>
          <p:nvPr>
            <p:ph type="body" idx="1"/>
          </p:nvPr>
        </p:nvSpPr>
        <p:spPr>
          <a:xfrm>
            <a:off x="974725" y="4560888"/>
            <a:ext cx="5365750" cy="4319587"/>
          </a:xfrm>
        </p:spPr>
        <p:txBody>
          <a:bodyPr/>
          <a:lstStyle/>
          <a:p>
            <a:r>
              <a:rPr lang="en-US" altLang="zh-CN"/>
              <a:t>Kurose and Ross forgot to say anything about wrapping the carry and adding it to low order bit</a:t>
            </a:r>
          </a:p>
        </p:txBody>
      </p:sp>
    </p:spTree>
    <p:extLst>
      <p:ext uri="{BB962C8B-B14F-4D97-AF65-F5344CB8AC3E}">
        <p14:creationId xmlns:p14="http://schemas.microsoft.com/office/powerpoint/2010/main" val="227788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25</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1875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96DFD-3C24-45B4-A1A5-40C126633966}" type="slidenum">
              <a:rPr lang="zh-CN" altLang="en-US"/>
              <a:pPr/>
              <a:t>3</a:t>
            </a:fld>
            <a:endParaRPr lang="en-US" altLang="zh-CN"/>
          </a:p>
        </p:txBody>
      </p:sp>
      <p:sp>
        <p:nvSpPr>
          <p:cNvPr id="628738" name="Rectangle 2"/>
          <p:cNvSpPr>
            <a:spLocks noGrp="1" noRot="1" noChangeAspect="1" noChangeArrowheads="1" noTextEdit="1"/>
          </p:cNvSpPr>
          <p:nvPr>
            <p:ph type="sldImg"/>
          </p:nvPr>
        </p:nvSpPr>
        <p:spPr>
          <a:xfrm>
            <a:off x="1371600" y="1143000"/>
            <a:ext cx="4114800" cy="3086100"/>
          </a:xfrm>
          <a:ln/>
        </p:spPr>
      </p:sp>
      <p:sp>
        <p:nvSpPr>
          <p:cNvPr id="6287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83011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29</a:t>
            </a:fld>
            <a:endParaRPr lang="zh-CN" altLang="en-US"/>
          </a:p>
        </p:txBody>
      </p:sp>
    </p:spTree>
    <p:extLst>
      <p:ext uri="{BB962C8B-B14F-4D97-AF65-F5344CB8AC3E}">
        <p14:creationId xmlns:p14="http://schemas.microsoft.com/office/powerpoint/2010/main" val="3194703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00000"/>
              </a:lnSpc>
            </a:pPr>
            <a:r>
              <a:rPr lang="zh-CN" altLang="en-US" dirty="0" smtClean="0"/>
              <a:t>但这种检测方法并不能确定究竟是哪一个或哪几个比特出现了差错。</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30</a:t>
            </a:fld>
            <a:endParaRPr lang="zh-CN" altLang="en-US"/>
          </a:p>
        </p:txBody>
      </p:sp>
    </p:spTree>
    <p:extLst>
      <p:ext uri="{BB962C8B-B14F-4D97-AF65-F5344CB8AC3E}">
        <p14:creationId xmlns:p14="http://schemas.microsoft.com/office/powerpoint/2010/main" val="378395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31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3917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32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3397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33</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凡是接收端数据链路层接受的帧都没有传输差错”（有差错的帧就丢弃而不接受）。</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本章介绍的数据链路层协议都不是可靠传输的协议。</a:t>
            </a:r>
            <a:endParaRPr lang="zh-CN" altLang="en-US" sz="1200" dirty="0" smtClean="0"/>
          </a:p>
          <a:p>
            <a:endParaRPr lang="zh-CN" altLang="zh-CN" dirty="0"/>
          </a:p>
        </p:txBody>
      </p:sp>
    </p:spTree>
    <p:extLst>
      <p:ext uri="{BB962C8B-B14F-4D97-AF65-F5344CB8AC3E}">
        <p14:creationId xmlns:p14="http://schemas.microsoft.com/office/powerpoint/2010/main" val="850865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34</a:t>
            </a:fld>
            <a:endParaRPr lang="zh-CN" altLang="en-US"/>
          </a:p>
        </p:txBody>
      </p:sp>
    </p:spTree>
    <p:extLst>
      <p:ext uri="{BB962C8B-B14F-4D97-AF65-F5344CB8AC3E}">
        <p14:creationId xmlns:p14="http://schemas.microsoft.com/office/powerpoint/2010/main" val="92560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最早的以太网采用总线型，为了在这种广播特性的信道上实现一对一的通信，就需要有多路访问协议。</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35</a:t>
            </a:fld>
            <a:endParaRPr lang="zh-CN" altLang="en-US"/>
          </a:p>
        </p:txBody>
      </p:sp>
    </p:spTree>
    <p:extLst>
      <p:ext uri="{BB962C8B-B14F-4D97-AF65-F5344CB8AC3E}">
        <p14:creationId xmlns:p14="http://schemas.microsoft.com/office/powerpoint/2010/main" val="1853016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36</a:t>
            </a:fld>
            <a:endParaRPr lang="zh-CN" altLang="en-US"/>
          </a:p>
        </p:txBody>
      </p:sp>
    </p:spTree>
    <p:extLst>
      <p:ext uri="{BB962C8B-B14F-4D97-AF65-F5344CB8AC3E}">
        <p14:creationId xmlns:p14="http://schemas.microsoft.com/office/powerpoint/2010/main" val="3345689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A0FA15-B821-4D0B-88BA-65679B25B584}" type="slidenum">
              <a:rPr lang="en-US" altLang="zh-CN"/>
              <a:pPr/>
              <a:t>37</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静态分配信道划分协议的缺点是不能有效地处理突发数据，无数据通信时资源利用率低。</a:t>
            </a:r>
          </a:p>
          <a:p>
            <a:endParaRPr lang="zh-CN" altLang="zh-CN" dirty="0"/>
          </a:p>
        </p:txBody>
      </p:sp>
    </p:spTree>
    <p:extLst>
      <p:ext uri="{BB962C8B-B14F-4D97-AF65-F5344CB8AC3E}">
        <p14:creationId xmlns:p14="http://schemas.microsoft.com/office/powerpoint/2010/main" val="3116093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媒体共享技术</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38</a:t>
            </a:fld>
            <a:endParaRPr lang="zh-CN" altLang="en-US"/>
          </a:p>
        </p:txBody>
      </p:sp>
    </p:spTree>
    <p:extLst>
      <p:ext uri="{BB962C8B-B14F-4D97-AF65-F5344CB8AC3E}">
        <p14:creationId xmlns:p14="http://schemas.microsoft.com/office/powerpoint/2010/main" val="64136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4912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冲突协议</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39</a:t>
            </a:fld>
            <a:endParaRPr lang="zh-CN" altLang="en-US"/>
          </a:p>
        </p:txBody>
      </p:sp>
    </p:spTree>
    <p:extLst>
      <p:ext uri="{BB962C8B-B14F-4D97-AF65-F5344CB8AC3E}">
        <p14:creationId xmlns:p14="http://schemas.microsoft.com/office/powerpoint/2010/main" val="466287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40</a:t>
            </a:fld>
            <a:endParaRPr lang="zh-CN" altLang="en-US"/>
          </a:p>
        </p:txBody>
      </p:sp>
    </p:spTree>
    <p:extLst>
      <p:ext uri="{BB962C8B-B14F-4D97-AF65-F5344CB8AC3E}">
        <p14:creationId xmlns:p14="http://schemas.microsoft.com/office/powerpoint/2010/main" val="2169241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时隙冲突概率有所降低。</a:t>
            </a:r>
            <a:endParaRPr lang="en-US" altLang="zh-CN" dirty="0" smtClean="0"/>
          </a:p>
          <a:p>
            <a:r>
              <a:rPr lang="zh-CN" altLang="en-US" dirty="0" smtClean="0"/>
              <a:t>总体，</a:t>
            </a:r>
            <a:r>
              <a:rPr lang="en-US" altLang="zh-CN" dirty="0" smtClean="0"/>
              <a:t>ALOHA</a:t>
            </a:r>
            <a:r>
              <a:rPr lang="zh-CN" altLang="en-US" dirty="0" smtClean="0"/>
              <a:t>协议冲突概率很大，效率低。</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43</a:t>
            </a:fld>
            <a:endParaRPr lang="zh-CN" altLang="en-US"/>
          </a:p>
        </p:txBody>
      </p:sp>
    </p:spTree>
    <p:extLst>
      <p:ext uri="{BB962C8B-B14F-4D97-AF65-F5344CB8AC3E}">
        <p14:creationId xmlns:p14="http://schemas.microsoft.com/office/powerpoint/2010/main" val="2234067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各站点不是随意发送数据帧，而是先要监听一下信道，根据信道的状态来调整自己的动作，只有发现信道空闲后再可发送数据，即“讲前先听”。</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46</a:t>
            </a:fld>
            <a:endParaRPr lang="zh-CN" altLang="en-US"/>
          </a:p>
        </p:txBody>
      </p:sp>
    </p:spTree>
    <p:extLst>
      <p:ext uri="{BB962C8B-B14F-4D97-AF65-F5344CB8AC3E}">
        <p14:creationId xmlns:p14="http://schemas.microsoft.com/office/powerpoint/2010/main" val="3861811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2FF43-C274-4238-900B-3C00B328AFC3}" type="slidenum">
              <a:rPr lang="en-US" altLang="zh-CN"/>
              <a:pPr/>
              <a:t>48</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239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0DFC9-56E2-47A3-854C-727707B6412F}" type="slidenum">
              <a:rPr lang="en-US" altLang="zh-CN"/>
              <a:pPr/>
              <a:t>51</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1285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52</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7459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10B01-33B1-47DF-85A6-F5694C8F5F55}" type="slidenum">
              <a:rPr lang="en-US" altLang="zh-CN"/>
              <a:pPr/>
              <a:t>53</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经过争用期这段时间还没有检测到碰撞，才能肯定这次发送不会发生碰撞。   </a:t>
            </a:r>
          </a:p>
          <a:p>
            <a:endParaRPr lang="zh-CN" altLang="zh-CN" dirty="0"/>
          </a:p>
        </p:txBody>
      </p:sp>
    </p:spTree>
    <p:extLst>
      <p:ext uri="{BB962C8B-B14F-4D97-AF65-F5344CB8AC3E}">
        <p14:creationId xmlns:p14="http://schemas.microsoft.com/office/powerpoint/2010/main" val="4108995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54</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8667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63</a:t>
            </a:fld>
            <a:endParaRPr lang="zh-CN" altLang="en-US"/>
          </a:p>
        </p:txBody>
      </p:sp>
    </p:spTree>
    <p:extLst>
      <p:ext uri="{BB962C8B-B14F-4D97-AF65-F5344CB8AC3E}">
        <p14:creationId xmlns:p14="http://schemas.microsoft.com/office/powerpoint/2010/main" val="36155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3083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65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3961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71</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5774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73</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89675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74</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2054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75</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9721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76</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4098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78</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20BASE-2</a:t>
            </a:r>
            <a:r>
              <a:rPr lang="zh-CN" altLang="en-US" dirty="0" smtClean="0"/>
              <a:t>、</a:t>
            </a:r>
            <a:r>
              <a:rPr lang="en-US" altLang="zh-CN" dirty="0" smtClean="0"/>
              <a:t>10BASE-T</a:t>
            </a:r>
            <a:r>
              <a:rPr lang="zh-CN" altLang="en-US" dirty="0" smtClean="0"/>
              <a:t>、</a:t>
            </a:r>
            <a:r>
              <a:rPr lang="en-US" altLang="zh-CN" dirty="0" smtClean="0"/>
              <a:t>100BASE</a:t>
            </a:r>
            <a:r>
              <a:rPr lang="en-US" altLang="zh-CN" baseline="0" dirty="0" smtClean="0"/>
              <a:t>-T</a:t>
            </a:r>
            <a:r>
              <a:rPr lang="zh-CN" altLang="en-US" baseline="0" dirty="0" smtClean="0"/>
              <a:t>、</a:t>
            </a:r>
            <a:r>
              <a:rPr lang="en-US" altLang="zh-CN" dirty="0" smtClean="0"/>
              <a:t>100BASE</a:t>
            </a:r>
            <a:r>
              <a:rPr lang="en-US" altLang="zh-CN" baseline="0" dirty="0" smtClean="0"/>
              <a:t>-FX</a:t>
            </a:r>
            <a:endParaRPr lang="zh-CN" altLang="zh-CN" dirty="0" smtClean="0"/>
          </a:p>
          <a:p>
            <a:endParaRPr lang="zh-CN" altLang="zh-CN" dirty="0"/>
          </a:p>
        </p:txBody>
      </p:sp>
    </p:spTree>
    <p:extLst>
      <p:ext uri="{BB962C8B-B14F-4D97-AF65-F5344CB8AC3E}">
        <p14:creationId xmlns:p14="http://schemas.microsoft.com/office/powerpoint/2010/main" val="4283421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79</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57219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80</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集线器采用了专门的芯片，进行自适应串音回波抵消</a:t>
            </a:r>
            <a:r>
              <a:rPr lang="zh-CN" altLang="en-US" sz="1200" dirty="0" smtClean="0"/>
              <a:t>，减少了</a:t>
            </a:r>
            <a:r>
              <a:rPr lang="zh-CN" altLang="zh-CN" sz="1200" dirty="0" smtClean="0"/>
              <a:t>近端串音</a:t>
            </a:r>
            <a:r>
              <a:rPr lang="zh-CN" altLang="en-US" sz="1200" dirty="0" smtClean="0"/>
              <a:t>。</a:t>
            </a:r>
          </a:p>
          <a:p>
            <a:endParaRPr lang="zh-CN" altLang="zh-CN" dirty="0"/>
          </a:p>
        </p:txBody>
      </p:sp>
    </p:spTree>
    <p:extLst>
      <p:ext uri="{BB962C8B-B14F-4D97-AF65-F5344CB8AC3E}">
        <p14:creationId xmlns:p14="http://schemas.microsoft.com/office/powerpoint/2010/main" val="15330074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100BASE-T</a:t>
            </a:r>
            <a:r>
              <a:rPr lang="zh-CN" altLang="en-US" dirty="0" smtClean="0"/>
              <a:t>与</a:t>
            </a:r>
            <a:r>
              <a:rPr lang="en-US" altLang="zh-CN" dirty="0" smtClean="0"/>
              <a:t>10BASE-T</a:t>
            </a:r>
            <a:r>
              <a:rPr lang="zh-CN" altLang="en-US" dirty="0" smtClean="0"/>
              <a:t>技术类似，只是网速为</a:t>
            </a:r>
            <a:r>
              <a:rPr lang="en-US" altLang="zh-CN" dirty="0" smtClean="0"/>
              <a:t>100Mbps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81</a:t>
            </a:fld>
            <a:endParaRPr lang="zh-CN" altLang="en-US"/>
          </a:p>
        </p:txBody>
      </p:sp>
    </p:spTree>
    <p:extLst>
      <p:ext uri="{BB962C8B-B14F-4D97-AF65-F5344CB8AC3E}">
        <p14:creationId xmlns:p14="http://schemas.microsoft.com/office/powerpoint/2010/main" val="32962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6</a:t>
            </a:fld>
            <a:endParaRPr lang="zh-CN" altLang="en-US"/>
          </a:p>
        </p:txBody>
      </p:sp>
    </p:spTree>
    <p:extLst>
      <p:ext uri="{BB962C8B-B14F-4D97-AF65-F5344CB8AC3E}">
        <p14:creationId xmlns:p14="http://schemas.microsoft.com/office/powerpoint/2010/main" val="932698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759E7-FB45-40DC-8776-98DCC3303DA9}" type="slidenum">
              <a:rPr lang="en-US" altLang="zh-CN"/>
              <a:pPr/>
              <a:t>85</a:t>
            </a:fld>
            <a:endParaRPr lang="en-US" altLang="zh-CN"/>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19888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86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r>
              <a:rPr lang="zh-CN" altLang="en-US" sz="1200" b="1" i="0" kern="1200" dirty="0" smtClean="0">
                <a:solidFill>
                  <a:schemeClr val="tx1"/>
                </a:solidFill>
                <a:effectLst/>
                <a:latin typeface="+mn-lt"/>
                <a:ea typeface="+mn-ea"/>
                <a:cs typeface="+mn-cs"/>
              </a:rPr>
              <a:t>广播域</a:t>
            </a:r>
            <a:r>
              <a:rPr lang="zh-CN" altLang="en-US" sz="1200" b="0" i="0" kern="1200" dirty="0" smtClean="0">
                <a:solidFill>
                  <a:schemeClr val="tx1"/>
                </a:solidFill>
                <a:effectLst/>
                <a:latin typeface="+mn-lt"/>
                <a:ea typeface="+mn-ea"/>
                <a:cs typeface="+mn-cs"/>
              </a:rPr>
              <a:t>，指的是广播帧（目标</a:t>
            </a:r>
            <a:r>
              <a:rPr lang="en-US" altLang="zh-CN" sz="1200" b="0" i="0" kern="1200" dirty="0" smtClean="0">
                <a:solidFill>
                  <a:schemeClr val="tx1"/>
                </a:solidFill>
                <a:effectLst/>
                <a:latin typeface="+mn-lt"/>
                <a:ea typeface="+mn-ea"/>
                <a:cs typeface="+mn-cs"/>
              </a:rPr>
              <a:t>MAC</a:t>
            </a:r>
            <a:r>
              <a:rPr lang="zh-CN" altLang="en-US" sz="1200" b="0" i="0" kern="1200" dirty="0" smtClean="0">
                <a:solidFill>
                  <a:schemeClr val="tx1"/>
                </a:solidFill>
                <a:effectLst/>
                <a:latin typeface="+mn-lt"/>
                <a:ea typeface="+mn-ea"/>
                <a:cs typeface="+mn-cs"/>
              </a:rPr>
              <a:t>地址全部为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）所能传递到的范围，亦即能够直接通信的范围。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冲突域，同一物理网段上所有节点的集合，以太网上是竞争同一带宽的节点集合。</a:t>
            </a:r>
            <a:endParaRPr lang="zh-CN" altLang="zh-CN" dirty="0"/>
          </a:p>
        </p:txBody>
      </p:sp>
    </p:spTree>
    <p:extLst>
      <p:ext uri="{BB962C8B-B14F-4D97-AF65-F5344CB8AC3E}">
        <p14:creationId xmlns:p14="http://schemas.microsoft.com/office/powerpoint/2010/main" val="34386910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87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r>
              <a:rPr lang="zh-CN" altLang="en-US" sz="1200" b="1" dirty="0" smtClean="0">
                <a:ea typeface="华文中宋" panose="02010600040101010101" pitchFamily="2" charset="-122"/>
              </a:rPr>
              <a:t>集线器本质上是转发器，并不缓冲帧。</a:t>
            </a:r>
            <a:endParaRPr lang="zh-CN" altLang="zh-CN" dirty="0"/>
          </a:p>
        </p:txBody>
      </p:sp>
    </p:spTree>
    <p:extLst>
      <p:ext uri="{BB962C8B-B14F-4D97-AF65-F5344CB8AC3E}">
        <p14:creationId xmlns:p14="http://schemas.microsoft.com/office/powerpoint/2010/main" val="953147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88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网桥的转发：</a:t>
            </a:r>
            <a:r>
              <a:rPr lang="en-US" altLang="zh-CN" dirty="0" smtClean="0"/>
              <a:t>1.</a:t>
            </a:r>
            <a:r>
              <a:rPr lang="zh-CN" altLang="en-US" dirty="0" smtClean="0"/>
              <a:t>直通转发；</a:t>
            </a:r>
            <a:r>
              <a:rPr lang="en-US" altLang="zh-CN" dirty="0" smtClean="0"/>
              <a:t>2.</a:t>
            </a:r>
            <a:r>
              <a:rPr lang="zh-CN" altLang="en-US" dirty="0" smtClean="0"/>
              <a:t>存储转发。</a:t>
            </a:r>
            <a:endParaRPr lang="zh-CN" altLang="zh-CN" dirty="0" smtClean="0"/>
          </a:p>
          <a:p>
            <a:r>
              <a:rPr lang="zh-CN" altLang="en-US" dirty="0" smtClean="0"/>
              <a:t>过滤：</a:t>
            </a:r>
            <a:endParaRPr lang="zh-CN" altLang="zh-CN" dirty="0"/>
          </a:p>
        </p:txBody>
      </p:sp>
    </p:spTree>
    <p:extLst>
      <p:ext uri="{BB962C8B-B14F-4D97-AF65-F5344CB8AC3E}">
        <p14:creationId xmlns:p14="http://schemas.microsoft.com/office/powerpoint/2010/main" val="2061450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C346D-AEB5-47EC-A948-AA425A7DE122}" type="slidenum">
              <a:rPr lang="en-US" altLang="zh-CN"/>
              <a:pPr/>
              <a:t>89</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24658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采用集线器的冲突检测由适配器完成。</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91</a:t>
            </a:fld>
            <a:endParaRPr lang="zh-CN" altLang="en-US"/>
          </a:p>
        </p:txBody>
      </p:sp>
    </p:spTree>
    <p:extLst>
      <p:ext uri="{BB962C8B-B14F-4D97-AF65-F5344CB8AC3E}">
        <p14:creationId xmlns:p14="http://schemas.microsoft.com/office/powerpoint/2010/main" val="3980504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问题：局域网有没有路由器？</a:t>
            </a:r>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92</a:t>
            </a:fld>
            <a:endParaRPr lang="zh-CN" altLang="en-US"/>
          </a:p>
        </p:txBody>
      </p:sp>
    </p:spTree>
    <p:extLst>
      <p:ext uri="{BB962C8B-B14F-4D97-AF65-F5344CB8AC3E}">
        <p14:creationId xmlns:p14="http://schemas.microsoft.com/office/powerpoint/2010/main" val="37986265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94</a:t>
            </a:fld>
            <a:endParaRPr lang="zh-CN" altLang="en-US"/>
          </a:p>
        </p:txBody>
      </p:sp>
    </p:spTree>
    <p:extLst>
      <p:ext uri="{BB962C8B-B14F-4D97-AF65-F5344CB8AC3E}">
        <p14:creationId xmlns:p14="http://schemas.microsoft.com/office/powerpoint/2010/main" val="23696466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98</a:t>
            </a:fld>
            <a:endParaRPr lang="zh-CN" altLang="en-US"/>
          </a:p>
        </p:txBody>
      </p:sp>
    </p:spTree>
    <p:extLst>
      <p:ext uri="{BB962C8B-B14F-4D97-AF65-F5344CB8AC3E}">
        <p14:creationId xmlns:p14="http://schemas.microsoft.com/office/powerpoint/2010/main" val="27852711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sz="2400" i="1">
                <a:solidFill>
                  <a:schemeClr val="tx1"/>
                </a:solidFill>
                <a:latin typeface="Comic Sans MS" panose="030F0702030302020204" pitchFamily="66" charset="0"/>
                <a:ea typeface="MS PGothic" panose="020B0600070205080204" pitchFamily="34" charset="-128"/>
              </a:defRPr>
            </a:lvl1pPr>
            <a:lvl2pPr marL="742950" indent="-285750" defTabSz="965200">
              <a:defRPr sz="2400" i="1">
                <a:solidFill>
                  <a:schemeClr val="tx1"/>
                </a:solidFill>
                <a:latin typeface="Comic Sans MS" panose="030F0702030302020204" pitchFamily="66" charset="0"/>
                <a:ea typeface="MS PGothic" panose="020B0600070205080204" pitchFamily="34" charset="-128"/>
              </a:defRPr>
            </a:lvl2pPr>
            <a:lvl3pPr marL="1143000" indent="-228600" defTabSz="965200">
              <a:defRPr sz="2400" i="1">
                <a:solidFill>
                  <a:schemeClr val="tx1"/>
                </a:solidFill>
                <a:latin typeface="Comic Sans MS" panose="030F0702030302020204" pitchFamily="66" charset="0"/>
                <a:ea typeface="MS PGothic" panose="020B0600070205080204" pitchFamily="34" charset="-128"/>
              </a:defRPr>
            </a:lvl3pPr>
            <a:lvl4pPr marL="1600200" indent="-228600" defTabSz="965200">
              <a:defRPr sz="2400" i="1">
                <a:solidFill>
                  <a:schemeClr val="tx1"/>
                </a:solidFill>
                <a:latin typeface="Comic Sans MS" panose="030F0702030302020204" pitchFamily="66" charset="0"/>
                <a:ea typeface="MS PGothic" panose="020B0600070205080204" pitchFamily="34" charset="-128"/>
              </a:defRPr>
            </a:lvl4pPr>
            <a:lvl5pPr marL="2057400" indent="-228600" defTabSz="965200">
              <a:defRPr sz="2400" i="1">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fld id="{4BB121E6-F168-475B-B797-5B7B58C2A948}" type="slidenum">
              <a:rPr lang="en-US" altLang="zh-CN" sz="1200" i="0">
                <a:solidFill>
                  <a:srgbClr val="000000"/>
                </a:solidFill>
                <a:latin typeface="Times New Roman" panose="02020603050405020304" pitchFamily="18" charset="0"/>
              </a:rPr>
              <a:pPr/>
              <a:t>102</a:t>
            </a:fld>
            <a:endParaRPr lang="en-US" altLang="zh-CN" sz="1200" i="0">
              <a:solidFill>
                <a:srgbClr val="000000"/>
              </a:solidFill>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533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3E7-C579-4A2F-8C68-15FABA2C7CB0}" type="slidenum">
              <a:rPr lang="zh-CN" altLang="en-US"/>
              <a:pPr/>
              <a:t>7</a:t>
            </a:fld>
            <a:endParaRPr lang="en-US" altLang="zh-CN"/>
          </a:p>
        </p:txBody>
      </p:sp>
      <p:sp>
        <p:nvSpPr>
          <p:cNvPr id="630786" name="Rectangle 2"/>
          <p:cNvSpPr>
            <a:spLocks noGrp="1" noRot="1" noChangeAspect="1" noChangeArrowheads="1" noTextEdit="1"/>
          </p:cNvSpPr>
          <p:nvPr>
            <p:ph type="sldImg"/>
          </p:nvPr>
        </p:nvSpPr>
        <p:spPr>
          <a:xfrm>
            <a:off x="1371600" y="1143000"/>
            <a:ext cx="4114800" cy="3086100"/>
          </a:xfrm>
          <a:ln/>
        </p:spPr>
      </p:sp>
      <p:sp>
        <p:nvSpPr>
          <p:cNvPr id="630787" name="Rectangle 3"/>
          <p:cNvSpPr>
            <a:spLocks noGrp="1" noChangeArrowheads="1"/>
          </p:cNvSpPr>
          <p:nvPr>
            <p:ph type="body" idx="1"/>
          </p:nvPr>
        </p:nvSpPr>
        <p:spPr/>
        <p:txBody>
          <a:bodyPr/>
          <a:lstStyle/>
          <a:p>
            <a:pPr>
              <a:lnSpc>
                <a:spcPct val="110000"/>
              </a:lnSpc>
              <a:buFont typeface="Wingdings" panose="05000000000000000000" pitchFamily="2" charset="2"/>
              <a:buChar char="ü"/>
            </a:pPr>
            <a:r>
              <a:rPr lang="zh-CN" altLang="en-US" sz="1200" b="1" i="1" dirty="0" smtClean="0">
                <a:solidFill>
                  <a:schemeClr val="hlink"/>
                </a:solidFill>
                <a:ea typeface="华文中宋" panose="02010600040101010101" pitchFamily="2" charset="-122"/>
              </a:rPr>
              <a:t>发送节点：</a:t>
            </a:r>
            <a:r>
              <a:rPr lang="zh-CN" altLang="en-US" sz="1200" b="1" dirty="0" smtClean="0">
                <a:ea typeface="华文中宋" panose="02010600040101010101" pitchFamily="2" charset="-122"/>
              </a:rPr>
              <a:t>网络层将数据报传递到适配器，</a:t>
            </a:r>
            <a:r>
              <a:rPr lang="zh-CN" altLang="en-US" sz="1200" b="1" dirty="0" smtClean="0">
                <a:solidFill>
                  <a:srgbClr val="FF0000"/>
                </a:solidFill>
                <a:ea typeface="华文中宋" panose="02010600040101010101" pitchFamily="2" charset="-122"/>
              </a:rPr>
              <a:t>封装成帧，将帧传输</a:t>
            </a:r>
            <a:r>
              <a:rPr lang="zh-CN" altLang="en-US" sz="1200" b="1" dirty="0" smtClean="0">
                <a:ea typeface="华文中宋" panose="02010600040101010101" pitchFamily="2" charset="-122"/>
              </a:rPr>
              <a:t>到通信链路。</a:t>
            </a:r>
            <a:endParaRPr lang="zh-CN" altLang="en-US" sz="1200" b="1" i="1" dirty="0" smtClean="0">
              <a:ea typeface="华文中宋" panose="02010600040101010101" pitchFamily="2" charset="-122"/>
            </a:endParaRPr>
          </a:p>
          <a:p>
            <a:pPr>
              <a:lnSpc>
                <a:spcPct val="110000"/>
              </a:lnSpc>
              <a:buFont typeface="Wingdings" panose="05000000000000000000" pitchFamily="2" charset="2"/>
              <a:buChar char="ü"/>
            </a:pPr>
            <a:r>
              <a:rPr lang="zh-CN" altLang="en-US" sz="1200" b="1" i="1" dirty="0" smtClean="0">
                <a:solidFill>
                  <a:schemeClr val="hlink"/>
                </a:solidFill>
                <a:ea typeface="华文中宋" panose="02010600040101010101" pitchFamily="2" charset="-122"/>
              </a:rPr>
              <a:t>接收节点：</a:t>
            </a:r>
            <a:r>
              <a:rPr lang="zh-CN" altLang="en-US" sz="1200" b="1" dirty="0" smtClean="0">
                <a:ea typeface="华文中宋" panose="02010600040101010101" pitchFamily="2" charset="-122"/>
              </a:rPr>
              <a:t>适配器</a:t>
            </a:r>
            <a:r>
              <a:rPr lang="zh-CN" altLang="en-US" sz="1200" b="1" dirty="0" smtClean="0">
                <a:solidFill>
                  <a:srgbClr val="FF0000"/>
                </a:solidFill>
                <a:ea typeface="华文中宋" panose="02010600040101010101" pitchFamily="2" charset="-122"/>
              </a:rPr>
              <a:t>接收帧</a:t>
            </a:r>
            <a:r>
              <a:rPr lang="zh-CN" altLang="en-US" sz="1200" b="1" dirty="0" smtClean="0">
                <a:ea typeface="华文中宋" panose="02010600040101010101" pitchFamily="2" charset="-122"/>
              </a:rPr>
              <a:t>，解封</a:t>
            </a:r>
            <a:r>
              <a:rPr lang="zh-CN" altLang="en-US" sz="1200" b="1" dirty="0" smtClean="0">
                <a:solidFill>
                  <a:srgbClr val="FF0000"/>
                </a:solidFill>
                <a:ea typeface="华文中宋" panose="02010600040101010101" pitchFamily="2" charset="-122"/>
              </a:rPr>
              <a:t>取出数据报，传递给网络层</a:t>
            </a:r>
            <a:r>
              <a:rPr lang="zh-CN" altLang="en-US" sz="1200" b="1" dirty="0" smtClean="0">
                <a:ea typeface="华文中宋" panose="02010600040101010101" pitchFamily="2" charset="-122"/>
              </a:rPr>
              <a:t>。</a:t>
            </a:r>
            <a:endParaRPr lang="en-US" altLang="zh-CN" sz="1200" dirty="0" smtClean="0">
              <a:solidFill>
                <a:srgbClr val="FF0000"/>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effectLst>
                  <a:outerShdw blurRad="38100" dist="38100" dir="2700000" algn="tl">
                    <a:srgbClr val="000000">
                      <a:alpha val="43137"/>
                    </a:srgbClr>
                  </a:outerShdw>
                </a:effectLst>
              </a:rPr>
              <a:t>MAC</a:t>
            </a:r>
            <a:r>
              <a:rPr lang="zh-CN" altLang="en-US" sz="1200" dirty="0" smtClean="0">
                <a:solidFill>
                  <a:srgbClr val="FF0000"/>
                </a:solidFill>
                <a:effectLst>
                  <a:outerShdw blurRad="38100" dist="38100" dir="2700000" algn="tl">
                    <a:srgbClr val="000000">
                      <a:alpha val="43137"/>
                    </a:srgbClr>
                  </a:outerShdw>
                </a:effectLst>
              </a:rPr>
              <a:t>协议定义帧在链路上的传输规则。</a:t>
            </a:r>
            <a:endParaRPr lang="en-US" altLang="zh-CN" sz="1200" dirty="0" smtClean="0">
              <a:solidFill>
                <a:srgbClr val="FF0000"/>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ffectLst>
                  <a:outerShdw blurRad="38100" dist="38100" dir="2700000" algn="tl">
                    <a:srgbClr val="000000">
                      <a:alpha val="43137"/>
                    </a:srgbClr>
                  </a:outerShdw>
                </a:effectLst>
              </a:rPr>
              <a:t>链路级相连节点间的可靠交付，通过确认和重传来实现或差错监测和纠错。</a:t>
            </a:r>
            <a:endParaRPr lang="en-US" altLang="zh-CN" sz="1200" dirty="0" smtClean="0">
              <a:solidFill>
                <a:srgbClr val="FF0000"/>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问题</a:t>
            </a:r>
            <a:r>
              <a:rPr lang="en-US" altLang="zh-CN" sz="1200" dirty="0" smtClean="0"/>
              <a:t>: </a:t>
            </a:r>
            <a:r>
              <a:rPr lang="zh-CN" altLang="en-US" sz="1200" dirty="0" smtClean="0"/>
              <a:t>为什么同时使用链路级和端到端可靠性</a:t>
            </a:r>
            <a:r>
              <a:rPr lang="en-US" altLang="zh-CN" sz="1200" dirty="0" smtClean="0"/>
              <a:t>?</a:t>
            </a:r>
          </a:p>
        </p:txBody>
      </p:sp>
    </p:spTree>
    <p:extLst>
      <p:ext uri="{BB962C8B-B14F-4D97-AF65-F5344CB8AC3E}">
        <p14:creationId xmlns:p14="http://schemas.microsoft.com/office/powerpoint/2010/main" val="267309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sz="2400" i="1">
                <a:solidFill>
                  <a:schemeClr val="tx1"/>
                </a:solidFill>
                <a:latin typeface="Comic Sans MS" panose="030F0702030302020204" pitchFamily="66" charset="0"/>
                <a:ea typeface="MS PGothic" panose="020B0600070205080204" pitchFamily="34" charset="-128"/>
              </a:defRPr>
            </a:lvl1pPr>
            <a:lvl2pPr marL="742950" indent="-285750" defTabSz="965200">
              <a:defRPr sz="2400" i="1">
                <a:solidFill>
                  <a:schemeClr val="tx1"/>
                </a:solidFill>
                <a:latin typeface="Comic Sans MS" panose="030F0702030302020204" pitchFamily="66" charset="0"/>
                <a:ea typeface="MS PGothic" panose="020B0600070205080204" pitchFamily="34" charset="-128"/>
              </a:defRPr>
            </a:lvl2pPr>
            <a:lvl3pPr marL="1143000" indent="-228600" defTabSz="965200">
              <a:defRPr sz="2400" i="1">
                <a:solidFill>
                  <a:schemeClr val="tx1"/>
                </a:solidFill>
                <a:latin typeface="Comic Sans MS" panose="030F0702030302020204" pitchFamily="66" charset="0"/>
                <a:ea typeface="MS PGothic" panose="020B0600070205080204" pitchFamily="34" charset="-128"/>
              </a:defRPr>
            </a:lvl3pPr>
            <a:lvl4pPr marL="1600200" indent="-228600" defTabSz="965200">
              <a:defRPr sz="2400" i="1">
                <a:solidFill>
                  <a:schemeClr val="tx1"/>
                </a:solidFill>
                <a:latin typeface="Comic Sans MS" panose="030F0702030302020204" pitchFamily="66" charset="0"/>
                <a:ea typeface="MS PGothic" panose="020B0600070205080204" pitchFamily="34" charset="-128"/>
              </a:defRPr>
            </a:lvl4pPr>
            <a:lvl5pPr marL="2057400" indent="-228600" defTabSz="965200">
              <a:defRPr sz="2400" i="1">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fld id="{C540BA9D-87A3-4949-8CAC-45F0511ED3D4}" type="slidenum">
              <a:rPr lang="en-US" altLang="zh-CN" sz="1200" i="0">
                <a:solidFill>
                  <a:srgbClr val="000000"/>
                </a:solidFill>
                <a:latin typeface="Times New Roman" panose="02020603050405020304" pitchFamily="18" charset="0"/>
              </a:rPr>
              <a:pPr/>
              <a:t>103</a:t>
            </a:fld>
            <a:endParaRPr lang="en-US" altLang="zh-CN" sz="1200" i="0">
              <a:solidFill>
                <a:srgbClr val="000000"/>
              </a:solidFill>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zh-CN" dirty="0" smtClean="0">
              <a:latin typeface="Times New Roman" panose="02020603050405020304" pitchFamily="18" charset="0"/>
            </a:endParaRPr>
          </a:p>
        </p:txBody>
      </p:sp>
    </p:spTree>
    <p:extLst>
      <p:ext uri="{BB962C8B-B14F-4D97-AF65-F5344CB8AC3E}">
        <p14:creationId xmlns:p14="http://schemas.microsoft.com/office/powerpoint/2010/main" val="3569704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104</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zh-CN" altLang="en-US" sz="1200" b="0" i="0" kern="1200" dirty="0" smtClean="0">
                <a:solidFill>
                  <a:schemeClr val="tx1"/>
                </a:solidFill>
                <a:effectLst/>
                <a:latin typeface="+mn-lt"/>
                <a:ea typeface="+mn-ea"/>
                <a:cs typeface="+mn-cs"/>
              </a:rPr>
              <a:t>由交换机构成的交换网络，为了增加可靠中通常设计成有冗余链路和设备的结构。</a:t>
            </a:r>
            <a:endParaRPr lang="zh-CN" altLang="zh-CN" dirty="0"/>
          </a:p>
        </p:txBody>
      </p:sp>
    </p:spTree>
    <p:extLst>
      <p:ext uri="{BB962C8B-B14F-4D97-AF65-F5344CB8AC3E}">
        <p14:creationId xmlns:p14="http://schemas.microsoft.com/office/powerpoint/2010/main" val="20862846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105</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154732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106</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83620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指派端口：每个网段都有一个指派交换机，指派交换机上如果有多个端口，再从多个端口中选举出一个成为指派端口。</a:t>
            </a:r>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108</a:t>
            </a:fld>
            <a:endParaRPr lang="zh-CN" altLang="en-US"/>
          </a:p>
        </p:txBody>
      </p:sp>
    </p:spTree>
    <p:extLst>
      <p:ext uri="{BB962C8B-B14F-4D97-AF65-F5344CB8AC3E}">
        <p14:creationId xmlns:p14="http://schemas.microsoft.com/office/powerpoint/2010/main" val="21145212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DHCP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ARP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RIP</a:t>
            </a:r>
            <a:r>
              <a:rPr lang="zh-CN" altLang="en-US" sz="1200" b="0" i="0" kern="1200" dirty="0" smtClean="0">
                <a:solidFill>
                  <a:schemeClr val="tx1"/>
                </a:solidFill>
                <a:effectLst/>
                <a:latin typeface="+mn-lt"/>
                <a:ea typeface="+mn-ea"/>
                <a:cs typeface="+mn-cs"/>
              </a:rPr>
              <a:t>等都会产生广播信息。</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109</a:t>
            </a:fld>
            <a:endParaRPr lang="zh-CN" altLang="en-US"/>
          </a:p>
        </p:txBody>
      </p:sp>
    </p:spTree>
    <p:extLst>
      <p:ext uri="{BB962C8B-B14F-4D97-AF65-F5344CB8AC3E}">
        <p14:creationId xmlns:p14="http://schemas.microsoft.com/office/powerpoint/2010/main" val="18132221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4E339-E07F-4871-B58D-A4892FB95EF4}" type="slidenum">
              <a:rPr lang="en-US" altLang="zh-CN"/>
              <a:pPr/>
              <a:t>110</a:t>
            </a:fld>
            <a:endParaRPr lang="en-US" altLang="zh-CN"/>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r>
              <a:rPr lang="zh-CN" altLang="en-US" sz="1200" b="0" i="0" kern="1200" dirty="0" smtClean="0">
                <a:solidFill>
                  <a:schemeClr val="tx1"/>
                </a:solidFill>
                <a:effectLst/>
                <a:latin typeface="+mn-lt"/>
                <a:ea typeface="+mn-ea"/>
                <a:cs typeface="+mn-cs"/>
              </a:rPr>
              <a:t>二层交换机只能构建单一的广播域，不过使用</a:t>
            </a:r>
            <a:r>
              <a:rPr lang="en-US" altLang="zh-CN" sz="1200" b="0" i="0" kern="1200" dirty="0" smtClean="0">
                <a:solidFill>
                  <a:schemeClr val="tx1"/>
                </a:solidFill>
                <a:effectLst/>
                <a:latin typeface="+mn-lt"/>
                <a:ea typeface="+mn-ea"/>
                <a:cs typeface="+mn-cs"/>
              </a:rPr>
              <a:t>VLAN</a:t>
            </a:r>
            <a:r>
              <a:rPr lang="zh-CN" altLang="en-US" sz="1200" b="0" i="0" kern="1200" dirty="0" smtClean="0">
                <a:solidFill>
                  <a:schemeClr val="tx1"/>
                </a:solidFill>
                <a:effectLst/>
                <a:latin typeface="+mn-lt"/>
                <a:ea typeface="+mn-ea"/>
                <a:cs typeface="+mn-cs"/>
              </a:rPr>
              <a:t>功能后，它能够</a:t>
            </a:r>
            <a:r>
              <a:rPr lang="zh-CN" altLang="en-US" sz="1200" b="1" i="0" kern="1200" dirty="0" smtClean="0">
                <a:solidFill>
                  <a:schemeClr val="tx1"/>
                </a:solidFill>
                <a:effectLst/>
                <a:latin typeface="+mn-lt"/>
                <a:ea typeface="+mn-ea"/>
                <a:cs typeface="+mn-cs"/>
              </a:rPr>
              <a:t>将网络分割成多个广播域</a:t>
            </a:r>
            <a:r>
              <a:rPr lang="zh-CN" altLang="en-US" sz="1200" b="0" i="0" kern="1200" dirty="0" smtClean="0">
                <a:solidFill>
                  <a:schemeClr val="tx1"/>
                </a:solidFill>
                <a:effectLst/>
                <a:latin typeface="+mn-lt"/>
                <a:ea typeface="+mn-ea"/>
                <a:cs typeface="+mn-cs"/>
              </a:rPr>
              <a:t>。</a:t>
            </a:r>
            <a:endParaRPr lang="zh-CN" altLang="zh-CN" dirty="0"/>
          </a:p>
        </p:txBody>
      </p:sp>
    </p:spTree>
    <p:extLst>
      <p:ext uri="{BB962C8B-B14F-4D97-AF65-F5344CB8AC3E}">
        <p14:creationId xmlns:p14="http://schemas.microsoft.com/office/powerpoint/2010/main" val="38959279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111</a:t>
            </a:fld>
            <a:endParaRPr lang="zh-CN" altLang="en-US"/>
          </a:p>
        </p:txBody>
      </p:sp>
    </p:spTree>
    <p:extLst>
      <p:ext uri="{BB962C8B-B14F-4D97-AF65-F5344CB8AC3E}">
        <p14:creationId xmlns:p14="http://schemas.microsoft.com/office/powerpoint/2010/main" val="28937590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DA56E-321C-49EC-A56F-3646C9522A1D}" type="slidenum">
              <a:rPr lang="en-US" altLang="zh-CN"/>
              <a:pPr/>
              <a:t>115</a:t>
            </a:fld>
            <a:endParaRPr lang="en-US" altLang="zh-CN"/>
          </a:p>
        </p:txBody>
      </p:sp>
      <p:sp>
        <p:nvSpPr>
          <p:cNvPr id="1379330" name="Rectangle 2"/>
          <p:cNvSpPr>
            <a:spLocks noGrp="1" noRot="1" noChangeAspect="1" noChangeArrowheads="1" noTextEdit="1"/>
          </p:cNvSpPr>
          <p:nvPr>
            <p:ph type="sldImg"/>
          </p:nvPr>
        </p:nvSpPr>
        <p:spPr>
          <a:ln/>
        </p:spPr>
      </p:sp>
      <p:sp>
        <p:nvSpPr>
          <p:cNvPr id="137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13221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A9337-8349-46A8-88D8-F9B63652FB5F}" type="slidenum">
              <a:rPr lang="en-US" altLang="zh-CN"/>
              <a:pPr/>
              <a:t>116</a:t>
            </a:fld>
            <a:endParaRPr lang="en-US" altLang="zh-CN"/>
          </a:p>
        </p:txBody>
      </p:sp>
      <p:sp>
        <p:nvSpPr>
          <p:cNvPr id="1381378" name="Rectangle 2"/>
          <p:cNvSpPr>
            <a:spLocks noGrp="1" noRot="1" noChangeAspect="1" noChangeArrowheads="1" noTextEdit="1"/>
          </p:cNvSpPr>
          <p:nvPr>
            <p:ph type="sldImg"/>
          </p:nvPr>
        </p:nvSpPr>
        <p:spPr>
          <a:ln/>
        </p:spPr>
      </p:sp>
      <p:sp>
        <p:nvSpPr>
          <p:cNvPr id="1381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9434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effectLst>
                  <a:outerShdw blurRad="38100" dist="38100" dir="2700000" algn="tl">
                    <a:srgbClr val="000000">
                      <a:alpha val="43137"/>
                    </a:srgbClr>
                  </a:outerShdw>
                </a:effectLst>
              </a:rPr>
              <a:t>MAC</a:t>
            </a:r>
            <a:r>
              <a:rPr lang="zh-CN" altLang="en-US" sz="1200" dirty="0" smtClean="0">
                <a:solidFill>
                  <a:srgbClr val="FF0000"/>
                </a:solidFill>
                <a:effectLst>
                  <a:outerShdw blurRad="38100" dist="38100" dir="2700000" algn="tl">
                    <a:srgbClr val="000000">
                      <a:alpha val="43137"/>
                    </a:srgbClr>
                  </a:outerShdw>
                </a:effectLst>
              </a:rPr>
              <a:t>协议定义帧在链路上的传输规则。</a:t>
            </a:r>
            <a:endParaRPr lang="en-US" altLang="zh-CN" sz="1200" dirty="0" smtClean="0">
              <a:solidFill>
                <a:srgbClr val="FF0000"/>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ffectLst>
                  <a:outerShdw blurRad="38100" dist="38100" dir="2700000" algn="tl">
                    <a:srgbClr val="000000">
                      <a:alpha val="43137"/>
                    </a:srgbClr>
                  </a:outerShdw>
                </a:effectLst>
              </a:rPr>
              <a:t>链路级相连节点间的可靠交付，通过确认和重传来实现或差错监测和纠错。</a:t>
            </a:r>
            <a:endParaRPr lang="en-US" altLang="zh-CN" sz="1200" dirty="0" smtClean="0">
              <a:solidFill>
                <a:srgbClr val="FF0000"/>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问题</a:t>
            </a:r>
            <a:r>
              <a:rPr lang="en-US" altLang="zh-CN" sz="1200" dirty="0" smtClean="0"/>
              <a:t>: </a:t>
            </a:r>
            <a:r>
              <a:rPr lang="zh-CN" altLang="en-US" sz="1200" dirty="0" smtClean="0"/>
              <a:t>为什么同时使用链路级和端到端可靠性</a:t>
            </a:r>
            <a:r>
              <a:rPr lang="en-US" altLang="zh-CN" sz="1200" dirty="0" smtClean="0"/>
              <a:t>?</a:t>
            </a:r>
          </a:p>
        </p:txBody>
      </p:sp>
      <p:sp>
        <p:nvSpPr>
          <p:cNvPr id="4" name="灯片编号占位符 3"/>
          <p:cNvSpPr>
            <a:spLocks noGrp="1"/>
          </p:cNvSpPr>
          <p:nvPr>
            <p:ph type="sldNum" sz="quarter" idx="10"/>
          </p:nvPr>
        </p:nvSpPr>
        <p:spPr/>
        <p:txBody>
          <a:bodyPr/>
          <a:lstStyle/>
          <a:p>
            <a:fld id="{6C0B0325-861A-4F5F-9467-5CEE5C4714AA}" type="slidenum">
              <a:rPr lang="zh-CN" altLang="en-US" smtClean="0"/>
              <a:t>8</a:t>
            </a:fld>
            <a:endParaRPr lang="zh-CN" altLang="en-US"/>
          </a:p>
        </p:txBody>
      </p:sp>
    </p:spTree>
    <p:extLst>
      <p:ext uri="{BB962C8B-B14F-4D97-AF65-F5344CB8AC3E}">
        <p14:creationId xmlns:p14="http://schemas.microsoft.com/office/powerpoint/2010/main" val="21831789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E9106-5CFC-4DBD-A5CB-EF3CC9A2AC90}" type="slidenum">
              <a:rPr lang="en-US" altLang="zh-CN"/>
              <a:pPr/>
              <a:t>117</a:t>
            </a:fld>
            <a:endParaRPr lang="en-US" altLang="zh-CN"/>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r>
              <a:rPr lang="zh-CN" altLang="en-US" sz="1200" b="1" i="0" kern="1200" dirty="0" smtClean="0">
                <a:solidFill>
                  <a:schemeClr val="tx1"/>
                </a:solidFill>
                <a:effectLst/>
                <a:latin typeface="+mn-lt"/>
                <a:ea typeface="+mn-ea"/>
                <a:cs typeface="+mn-cs"/>
              </a:rPr>
              <a:t>汇聚链接</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Trunk Link</a:t>
            </a:r>
            <a:r>
              <a:rPr lang="zh-CN" altLang="en-US" sz="1200" b="0" i="0" kern="1200" dirty="0" smtClean="0">
                <a:solidFill>
                  <a:schemeClr val="tx1"/>
                </a:solidFill>
                <a:effectLst/>
                <a:latin typeface="+mn-lt"/>
                <a:ea typeface="+mn-ea"/>
                <a:cs typeface="+mn-cs"/>
              </a:rPr>
              <a:t>）指的是能够转发多个不同</a:t>
            </a:r>
            <a:r>
              <a:rPr lang="en-US" altLang="zh-CN" sz="1200" b="0" i="0" kern="1200" dirty="0" smtClean="0">
                <a:solidFill>
                  <a:schemeClr val="tx1"/>
                </a:solidFill>
                <a:effectLst/>
                <a:latin typeface="+mn-lt"/>
                <a:ea typeface="+mn-ea"/>
                <a:cs typeface="+mn-cs"/>
              </a:rPr>
              <a:t>VLAN</a:t>
            </a:r>
            <a:r>
              <a:rPr lang="zh-CN" altLang="en-US" sz="1200" b="0" i="0" kern="1200" dirty="0" smtClean="0">
                <a:solidFill>
                  <a:schemeClr val="tx1"/>
                </a:solidFill>
                <a:effectLst/>
                <a:latin typeface="+mn-lt"/>
                <a:ea typeface="+mn-ea"/>
                <a:cs typeface="+mn-cs"/>
              </a:rPr>
              <a:t>的通信的端口。即汇聚链路上流通着多个</a:t>
            </a:r>
            <a:r>
              <a:rPr lang="en-US" altLang="zh-CN" sz="1200" b="0" i="0" kern="1200" dirty="0" smtClean="0">
                <a:solidFill>
                  <a:schemeClr val="tx1"/>
                </a:solidFill>
                <a:effectLst/>
                <a:latin typeface="+mn-lt"/>
                <a:ea typeface="+mn-ea"/>
                <a:cs typeface="+mn-cs"/>
              </a:rPr>
              <a:t>VLAN</a:t>
            </a:r>
            <a:r>
              <a:rPr lang="zh-CN" altLang="en-US" sz="1200" b="0" i="0" kern="1200" dirty="0" smtClean="0">
                <a:solidFill>
                  <a:schemeClr val="tx1"/>
                </a:solidFill>
                <a:effectLst/>
                <a:latin typeface="+mn-lt"/>
                <a:ea typeface="+mn-ea"/>
                <a:cs typeface="+mn-cs"/>
              </a:rPr>
              <a:t>的数据。</a:t>
            </a:r>
            <a:endParaRPr lang="zh-CN" altLang="zh-CN" dirty="0"/>
          </a:p>
        </p:txBody>
      </p:sp>
    </p:spTree>
    <p:extLst>
      <p:ext uri="{BB962C8B-B14F-4D97-AF65-F5344CB8AC3E}">
        <p14:creationId xmlns:p14="http://schemas.microsoft.com/office/powerpoint/2010/main" val="6012859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119</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1901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协议是目前广域网上应用最广泛的协议之一，它的优点在于简单、具备用户验证能力、可以解决</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分配等。</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C0B0325-861A-4F5F-9467-5CEE5C4714AA}" type="slidenum">
              <a:rPr lang="zh-CN" altLang="en-US" smtClean="0"/>
              <a:t>120</a:t>
            </a:fld>
            <a:endParaRPr lang="zh-CN" altLang="en-US"/>
          </a:p>
        </p:txBody>
      </p:sp>
    </p:spTree>
    <p:extLst>
      <p:ext uri="{BB962C8B-B14F-4D97-AF65-F5344CB8AC3E}">
        <p14:creationId xmlns:p14="http://schemas.microsoft.com/office/powerpoint/2010/main" val="28572451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F9198-CEF3-4505-95DA-BF3021D82582}" type="slidenum">
              <a:rPr lang="en-US" altLang="zh-CN"/>
              <a:pPr/>
              <a:t>121</a:t>
            </a:fld>
            <a:endParaRPr lang="en-US" altLang="zh-CN"/>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协议设计首先要求简单，还要求支持多种网络层协议、支持不同类型的链路。</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ADSL</a:t>
            </a:r>
            <a:r>
              <a:rPr lang="zh-CN" altLang="en-US" sz="1200" b="0" i="0" kern="1200" dirty="0" smtClean="0">
                <a:solidFill>
                  <a:schemeClr val="tx1"/>
                </a:solidFill>
                <a:effectLst/>
                <a:latin typeface="+mn-lt"/>
                <a:ea typeface="+mn-ea"/>
                <a:cs typeface="+mn-cs"/>
              </a:rPr>
              <a:t>接入网中，</a:t>
            </a:r>
            <a:r>
              <a:rPr lang="en-US" altLang="zh-CN" sz="1200" b="0" i="0" kern="1200" dirty="0"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与其他的协议共同派生出了符合宽带接入要求的新的协议，如</a:t>
            </a:r>
            <a:r>
              <a:rPr lang="en-US" altLang="zh-CN" sz="1200" b="0" i="0" kern="1200" dirty="0" err="1" smtClean="0">
                <a:solidFill>
                  <a:schemeClr val="tx1"/>
                </a:solidFill>
                <a:effectLst/>
                <a:latin typeface="+mn-lt"/>
                <a:ea typeface="+mn-ea"/>
                <a:cs typeface="+mn-cs"/>
              </a:rPr>
              <a:t>PPPoE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PPP over Ethernet</a:t>
            </a:r>
            <a:r>
              <a:rPr lang="zh-CN" altLang="en-US" sz="1200" b="0" i="0" kern="1200" dirty="0" smtClean="0">
                <a:solidFill>
                  <a:schemeClr val="tx1"/>
                </a:solidFill>
                <a:effectLst/>
                <a:latin typeface="+mn-lt"/>
                <a:ea typeface="+mn-ea"/>
                <a:cs typeface="+mn-cs"/>
              </a:rPr>
              <a:t>）。在以太网上运行</a:t>
            </a:r>
            <a:r>
              <a:rPr lang="en-US" altLang="zh-CN" sz="1200" b="0" i="0" kern="1200" dirty="0" smtClean="0">
                <a:solidFill>
                  <a:schemeClr val="tx1"/>
                </a:solidFill>
                <a:effectLst/>
                <a:latin typeface="+mn-lt"/>
                <a:ea typeface="+mn-ea"/>
                <a:cs typeface="+mn-cs"/>
              </a:rPr>
              <a:t>PPP</a:t>
            </a:r>
            <a:r>
              <a:rPr lang="zh-CN" altLang="en-US" sz="1200" b="0" i="0" kern="1200" dirty="0" smtClean="0">
                <a:solidFill>
                  <a:schemeClr val="tx1"/>
                </a:solidFill>
                <a:effectLst/>
                <a:latin typeface="+mn-lt"/>
                <a:ea typeface="+mn-ea"/>
                <a:cs typeface="+mn-cs"/>
              </a:rPr>
              <a:t>来进行用户认证接入的方式称为</a:t>
            </a:r>
            <a:r>
              <a:rPr lang="en-US" altLang="zh-CN" sz="1200" b="0" i="0" kern="1200" dirty="0" err="1" smtClean="0">
                <a:solidFill>
                  <a:schemeClr val="tx1"/>
                </a:solidFill>
                <a:effectLst/>
                <a:latin typeface="+mn-lt"/>
                <a:ea typeface="+mn-ea"/>
                <a:cs typeface="+mn-cs"/>
              </a:rPr>
              <a:t>PPPoE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PPPoE</a:t>
            </a:r>
            <a:r>
              <a:rPr lang="zh-CN" altLang="en-US" sz="1200" b="0" i="0" kern="1200" dirty="0" smtClean="0">
                <a:solidFill>
                  <a:schemeClr val="tx1"/>
                </a:solidFill>
                <a:effectLst/>
                <a:latin typeface="+mn-lt"/>
                <a:ea typeface="+mn-ea"/>
                <a:cs typeface="+mn-cs"/>
              </a:rPr>
              <a:t>即保护了用户方的以太网资源，又完成了</a:t>
            </a:r>
            <a:r>
              <a:rPr lang="en-US" altLang="zh-CN" sz="1200" b="0" i="0" kern="1200" dirty="0" smtClean="0">
                <a:solidFill>
                  <a:schemeClr val="tx1"/>
                </a:solidFill>
                <a:effectLst/>
                <a:latin typeface="+mn-lt"/>
                <a:ea typeface="+mn-ea"/>
                <a:cs typeface="+mn-cs"/>
              </a:rPr>
              <a:t>ADSL</a:t>
            </a:r>
            <a:r>
              <a:rPr lang="zh-CN" altLang="en-US" sz="1200" b="0" i="0" kern="1200" dirty="0" smtClean="0">
                <a:solidFill>
                  <a:schemeClr val="tx1"/>
                </a:solidFill>
                <a:effectLst/>
                <a:latin typeface="+mn-lt"/>
                <a:ea typeface="+mn-ea"/>
                <a:cs typeface="+mn-cs"/>
              </a:rPr>
              <a:t>的接入要求，是目前</a:t>
            </a:r>
            <a:r>
              <a:rPr lang="en-US" altLang="zh-CN" sz="1200" b="0" i="0" kern="1200" dirty="0" smtClean="0">
                <a:solidFill>
                  <a:schemeClr val="tx1"/>
                </a:solidFill>
                <a:effectLst/>
                <a:latin typeface="+mn-lt"/>
                <a:ea typeface="+mn-ea"/>
                <a:cs typeface="+mn-cs"/>
              </a:rPr>
              <a:t>ADSL</a:t>
            </a:r>
            <a:r>
              <a:rPr lang="zh-CN" altLang="en-US" sz="1200" b="0" i="0" kern="1200" dirty="0" smtClean="0">
                <a:solidFill>
                  <a:schemeClr val="tx1"/>
                </a:solidFill>
                <a:effectLst/>
                <a:latin typeface="+mn-lt"/>
                <a:ea typeface="+mn-ea"/>
                <a:cs typeface="+mn-cs"/>
              </a:rPr>
              <a:t>接入方式中应用最广泛的技术标准。</a:t>
            </a:r>
            <a:endParaRPr lang="zh-CN" altLang="en-US" dirty="0" smtClean="0"/>
          </a:p>
          <a:p>
            <a:endParaRPr lang="zh-CN" altLang="zh-CN" dirty="0"/>
          </a:p>
        </p:txBody>
      </p:sp>
    </p:spTree>
    <p:extLst>
      <p:ext uri="{BB962C8B-B14F-4D97-AF65-F5344CB8AC3E}">
        <p14:creationId xmlns:p14="http://schemas.microsoft.com/office/powerpoint/2010/main" val="11475191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122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US" altLang="zh-CN" dirty="0" smtClean="0"/>
              <a:t>F:</a:t>
            </a:r>
            <a:r>
              <a:rPr lang="zh-CN" altLang="en-US" dirty="0" smtClean="0"/>
              <a:t>标志字段（定界符）；</a:t>
            </a:r>
            <a:r>
              <a:rPr lang="en-US" altLang="zh-CN" dirty="0" smtClean="0"/>
              <a:t>A</a:t>
            </a:r>
            <a:r>
              <a:rPr lang="zh-CN" altLang="en-US" dirty="0" smtClean="0"/>
              <a:t>：地址字段；</a:t>
            </a:r>
            <a:r>
              <a:rPr lang="en-US" altLang="zh-CN" dirty="0" smtClean="0"/>
              <a:t>C</a:t>
            </a:r>
            <a:r>
              <a:rPr lang="zh-CN" altLang="en-US" dirty="0" smtClean="0"/>
              <a:t>：控制字段。</a:t>
            </a:r>
            <a:endParaRPr lang="zh-CN" altLang="zh-CN" dirty="0"/>
          </a:p>
        </p:txBody>
      </p:sp>
    </p:spTree>
    <p:extLst>
      <p:ext uri="{BB962C8B-B14F-4D97-AF65-F5344CB8AC3E}">
        <p14:creationId xmlns:p14="http://schemas.microsoft.com/office/powerpoint/2010/main" val="12131984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123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5154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124</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61864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125</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171411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126</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5589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0B0325-861A-4F5F-9467-5CEE5C4714AA}" type="slidenum">
              <a:rPr lang="zh-CN" altLang="en-US" smtClean="0"/>
              <a:t>127</a:t>
            </a:fld>
            <a:endParaRPr lang="zh-CN" altLang="en-US"/>
          </a:p>
        </p:txBody>
      </p:sp>
    </p:spTree>
    <p:extLst>
      <p:ext uri="{BB962C8B-B14F-4D97-AF65-F5344CB8AC3E}">
        <p14:creationId xmlns:p14="http://schemas.microsoft.com/office/powerpoint/2010/main" val="302326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lang="zh-CN" altLang="en-US" sz="1200" b="1" dirty="0" smtClean="0">
                <a:solidFill>
                  <a:schemeClr val="accent2"/>
                </a:solidFill>
                <a:ea typeface="华文中宋" panose="02010600040101010101" pitchFamily="2" charset="-122"/>
              </a:rPr>
              <a:t>相邻节点间帧的传输：</a:t>
            </a:r>
            <a:r>
              <a:rPr lang="zh-CN" altLang="en-US" sz="1200" b="1" u="sng" dirty="0" smtClean="0">
                <a:solidFill>
                  <a:srgbClr val="FF0000"/>
                </a:solidFill>
                <a:ea typeface="华文中宋" panose="02010600040101010101" pitchFamily="2" charset="-122"/>
              </a:rPr>
              <a:t>成帧，传输帧，接收帧，解封</a:t>
            </a:r>
            <a:endParaRPr lang="zh-CN" altLang="en-US" sz="1200" b="1" i="1" u="sng" dirty="0" smtClean="0">
              <a:solidFill>
                <a:srgbClr val="FF0000"/>
              </a:solidFill>
              <a:ea typeface="华文中宋" panose="02010600040101010101" pitchFamily="2" charset="-122"/>
            </a:endParaRPr>
          </a:p>
          <a:p>
            <a:pPr>
              <a:lnSpc>
                <a:spcPct val="110000"/>
              </a:lnSpc>
              <a:buFont typeface="Wingdings" panose="05000000000000000000" pitchFamily="2" charset="2"/>
              <a:buChar char="ü"/>
            </a:pPr>
            <a:r>
              <a:rPr lang="zh-CN" altLang="en-US" sz="1200" b="1" i="1" dirty="0" smtClean="0">
                <a:solidFill>
                  <a:schemeClr val="hlink"/>
                </a:solidFill>
                <a:ea typeface="华文中宋" panose="02010600040101010101" pitchFamily="2" charset="-122"/>
              </a:rPr>
              <a:t>发送节点：</a:t>
            </a:r>
            <a:r>
              <a:rPr lang="zh-CN" altLang="en-US" sz="1200" b="1" dirty="0" smtClean="0">
                <a:ea typeface="华文中宋" panose="02010600040101010101" pitchFamily="2" charset="-122"/>
              </a:rPr>
              <a:t>网络层将数据报传递到适配器，</a:t>
            </a:r>
            <a:r>
              <a:rPr lang="zh-CN" altLang="en-US" sz="1200" b="1" dirty="0" smtClean="0">
                <a:solidFill>
                  <a:srgbClr val="FF0000"/>
                </a:solidFill>
                <a:ea typeface="华文中宋" panose="02010600040101010101" pitchFamily="2" charset="-122"/>
              </a:rPr>
              <a:t>封装成帧，将帧传输</a:t>
            </a:r>
            <a:r>
              <a:rPr lang="zh-CN" altLang="en-US" sz="1200" b="1" dirty="0" smtClean="0">
                <a:ea typeface="华文中宋" panose="02010600040101010101" pitchFamily="2" charset="-122"/>
              </a:rPr>
              <a:t>到通信链路。</a:t>
            </a:r>
            <a:endParaRPr lang="zh-CN" altLang="en-US" sz="1200" b="1" i="1" dirty="0" smtClean="0">
              <a:ea typeface="华文中宋" panose="02010600040101010101" pitchFamily="2" charset="-122"/>
            </a:endParaRPr>
          </a:p>
          <a:p>
            <a:pPr>
              <a:lnSpc>
                <a:spcPct val="110000"/>
              </a:lnSpc>
              <a:buFont typeface="Wingdings" panose="05000000000000000000" pitchFamily="2" charset="2"/>
              <a:buChar char="ü"/>
            </a:pPr>
            <a:r>
              <a:rPr lang="zh-CN" altLang="en-US" sz="1200" b="1" i="1" dirty="0" smtClean="0">
                <a:solidFill>
                  <a:schemeClr val="hlink"/>
                </a:solidFill>
                <a:ea typeface="华文中宋" panose="02010600040101010101" pitchFamily="2" charset="-122"/>
              </a:rPr>
              <a:t>接收节点：</a:t>
            </a:r>
            <a:r>
              <a:rPr lang="zh-CN" altLang="en-US" sz="1200" b="1" dirty="0" smtClean="0">
                <a:ea typeface="华文中宋" panose="02010600040101010101" pitchFamily="2" charset="-122"/>
              </a:rPr>
              <a:t>适配器</a:t>
            </a:r>
            <a:r>
              <a:rPr lang="zh-CN" altLang="en-US" sz="1200" b="1" dirty="0" smtClean="0">
                <a:solidFill>
                  <a:srgbClr val="FF0000"/>
                </a:solidFill>
                <a:ea typeface="华文中宋" panose="02010600040101010101" pitchFamily="2" charset="-122"/>
              </a:rPr>
              <a:t>接收帧</a:t>
            </a:r>
            <a:r>
              <a:rPr lang="zh-CN" altLang="en-US" sz="1200" b="1" dirty="0" smtClean="0">
                <a:ea typeface="华文中宋" panose="02010600040101010101" pitchFamily="2" charset="-122"/>
              </a:rPr>
              <a:t>，解封</a:t>
            </a:r>
            <a:r>
              <a:rPr lang="zh-CN" altLang="en-US" sz="1200" b="1" dirty="0" smtClean="0">
                <a:solidFill>
                  <a:srgbClr val="FF0000"/>
                </a:solidFill>
                <a:ea typeface="华文中宋" panose="02010600040101010101" pitchFamily="2" charset="-122"/>
              </a:rPr>
              <a:t>取出数据报，传递给网络层</a:t>
            </a:r>
            <a:r>
              <a:rPr lang="zh-CN" altLang="en-US" sz="1200" b="1" dirty="0" smtClean="0">
                <a:ea typeface="华文中宋" panose="02010600040101010101" pitchFamily="2" charset="-122"/>
              </a:rPr>
              <a:t>。</a:t>
            </a:r>
            <a:endParaRPr lang="zh-CN" altLang="en-US" sz="1200" b="1" dirty="0" smtClean="0">
              <a:ea typeface="华文中宋" panose="02010600040101010101" pitchFamily="2" charset="-122"/>
              <a:sym typeface="Wingdings" panose="05000000000000000000" pitchFamily="2" charset="2"/>
            </a:endParaRPr>
          </a:p>
          <a:p>
            <a:endParaRPr lang="zh-CN" altLang="en-US" dirty="0"/>
          </a:p>
        </p:txBody>
      </p:sp>
      <p:sp>
        <p:nvSpPr>
          <p:cNvPr id="4" name="页眉占位符 3"/>
          <p:cNvSpPr>
            <a:spLocks noGrp="1"/>
          </p:cNvSpPr>
          <p:nvPr>
            <p:ph type="hdr" sz="quarter" idx="10"/>
          </p:nvPr>
        </p:nvSpPr>
        <p:spPr/>
        <p:txBody>
          <a:bodyPr/>
          <a:lstStyle/>
          <a:p>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fld id="{A357016A-1A4B-4353-A9DA-EC70296DBD8C}" type="slidenum">
              <a:rPr lang="en-US" altLang="zh-CN" smtClean="0"/>
              <a:pPr/>
              <a:t>9</a:t>
            </a:fld>
            <a:endParaRPr lang="en-US" altLang="zh-CN"/>
          </a:p>
        </p:txBody>
      </p:sp>
    </p:spTree>
    <p:extLst>
      <p:ext uri="{BB962C8B-B14F-4D97-AF65-F5344CB8AC3E}">
        <p14:creationId xmlns:p14="http://schemas.microsoft.com/office/powerpoint/2010/main" val="8523507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DE849-7683-4FF3-9A38-BF13E03794F9}" type="slidenum">
              <a:rPr lang="en-US" altLang="zh-CN"/>
              <a:pPr/>
              <a:t>128</a:t>
            </a:fld>
            <a:endParaRPr lang="en-US" altLang="zh-CN"/>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r>
              <a:rPr lang="zh-CN" altLang="en-US" dirty="0" smtClean="0"/>
              <a:t>在</a:t>
            </a:r>
            <a:r>
              <a:rPr lang="en-US" altLang="zh-CN" dirty="0" smtClean="0"/>
              <a:t>TCP/IP</a:t>
            </a:r>
            <a:r>
              <a:rPr lang="zh-CN" altLang="en-US" dirty="0" smtClean="0"/>
              <a:t>网络中，可靠传输是由</a:t>
            </a:r>
            <a:r>
              <a:rPr lang="en-US" altLang="zh-CN" dirty="0" smtClean="0"/>
              <a:t>TCP</a:t>
            </a:r>
            <a:r>
              <a:rPr lang="zh-CN" altLang="en-US" dirty="0" smtClean="0"/>
              <a:t>协议来负责的。</a:t>
            </a:r>
            <a:endParaRPr lang="zh-CN" altLang="zh-CN" dirty="0"/>
          </a:p>
        </p:txBody>
      </p:sp>
    </p:spTree>
    <p:extLst>
      <p:ext uri="{BB962C8B-B14F-4D97-AF65-F5344CB8AC3E}">
        <p14:creationId xmlns:p14="http://schemas.microsoft.com/office/powerpoint/2010/main" val="34134762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129</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13305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130</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1367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10</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836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74059" y="1273064"/>
            <a:ext cx="4976645" cy="1925215"/>
          </a:xfrm>
        </p:spPr>
        <p:txBody>
          <a:bodyPr anchor="b"/>
          <a:lstStyle>
            <a:lvl1pPr algn="ctr">
              <a:defRPr sz="4500"/>
            </a:lvl1pPr>
          </a:lstStyle>
          <a:p>
            <a:r>
              <a:rPr lang="zh-CN" altLang="en-US" dirty="0" smtClean="0"/>
              <a:t>单击此处编辑母版标题</a:t>
            </a:r>
            <a:endParaRPr lang="zh-CN" altLang="en-US" dirty="0"/>
          </a:p>
        </p:txBody>
      </p:sp>
      <p:sp>
        <p:nvSpPr>
          <p:cNvPr id="3" name="副标题 2"/>
          <p:cNvSpPr>
            <a:spLocks noGrp="1"/>
          </p:cNvSpPr>
          <p:nvPr>
            <p:ph type="subTitle" idx="1"/>
          </p:nvPr>
        </p:nvSpPr>
        <p:spPr>
          <a:xfrm>
            <a:off x="1143000" y="4182895"/>
            <a:ext cx="6858000" cy="197471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B6A736E-A4C1-402F-84F4-B9915C50F325}"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1EE514-DE34-4A00-B15D-BA15A79370C8}" type="slidenum">
              <a:rPr lang="zh-CN" altLang="en-US" smtClean="0"/>
              <a:t>‹#›</a:t>
            </a:fld>
            <a:endParaRPr lang="zh-CN" altLang="en-US"/>
          </a:p>
        </p:txBody>
      </p:sp>
      <p:sp>
        <p:nvSpPr>
          <p:cNvPr id="7" name="矩形 6"/>
          <p:cNvSpPr/>
          <p:nvPr userDrawn="1"/>
        </p:nvSpPr>
        <p:spPr>
          <a:xfrm flipV="1">
            <a:off x="2063752" y="3249042"/>
            <a:ext cx="5297660" cy="46516"/>
          </a:xfrm>
          <a:prstGeom prst="rect">
            <a:avLst/>
          </a:prstGeom>
          <a:gradFill>
            <a:gsLst>
              <a:gs pos="0">
                <a:schemeClr val="accent1"/>
              </a:gs>
              <a:gs pos="96000">
                <a:schemeClr val="bg1"/>
              </a:gs>
              <a:gs pos="67000">
                <a:schemeClr val="accent2">
                  <a:lumMod val="0"/>
                  <a:lumOff val="100000"/>
                </a:schemeClr>
              </a:gs>
              <a:gs pos="8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95273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30199" y="856034"/>
            <a:ext cx="8500533" cy="592576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8626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A736E-A4C1-402F-84F4-B9915C50F325}" type="datetimeFigureOut">
              <a:rPr lang="zh-CN" altLang="en-US" smtClean="0"/>
              <a:t>2017/6/8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1EE514-DE34-4A00-B15D-BA15A79370C8}" type="slidenum">
              <a:rPr lang="zh-CN" altLang="en-US" smtClean="0"/>
              <a:t>‹#›</a:t>
            </a:fld>
            <a:endParaRPr lang="zh-CN" altLang="en-US"/>
          </a:p>
        </p:txBody>
      </p:sp>
    </p:spTree>
    <p:extLst>
      <p:ext uri="{BB962C8B-B14F-4D97-AF65-F5344CB8AC3E}">
        <p14:creationId xmlns:p14="http://schemas.microsoft.com/office/powerpoint/2010/main" val="326065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数据链路层与局域网</a:t>
            </a:r>
          </a:p>
        </p:txBody>
      </p:sp>
      <p:sp>
        <p:nvSpPr>
          <p:cNvPr id="7" name="灯片编号占位符 6"/>
          <p:cNvSpPr>
            <a:spLocks noGrp="1"/>
          </p:cNvSpPr>
          <p:nvPr>
            <p:ph type="sldNum" sz="quarter" idx="12"/>
          </p:nvPr>
        </p:nvSpPr>
        <p:spPr/>
        <p:txBody>
          <a:bodyPr/>
          <a:lstStyle>
            <a:lvl1pPr>
              <a:defRPr/>
            </a:lvl1pPr>
          </a:lstStyle>
          <a:p>
            <a:fld id="{04CFEC3B-D76F-48EC-AA48-541E4DE31169}" type="slidenum">
              <a:rPr lang="en-US" altLang="zh-CN"/>
              <a:pPr/>
              <a:t>‹#›</a:t>
            </a:fld>
            <a:endParaRPr lang="en-US" altLang="zh-CN"/>
          </a:p>
        </p:txBody>
      </p:sp>
    </p:spTree>
    <p:extLst>
      <p:ext uri="{BB962C8B-B14F-4D97-AF65-F5344CB8AC3E}">
        <p14:creationId xmlns:p14="http://schemas.microsoft.com/office/powerpoint/2010/main" val="11448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70E6588-7826-450C-A7A8-7D9BE21E5FA9}" type="slidenum">
              <a:rPr lang="en-US" altLang="zh-CN"/>
              <a:pPr/>
              <a:t>‹#›</a:t>
            </a:fld>
            <a:endParaRPr lang="en-US" altLang="zh-CN"/>
          </a:p>
        </p:txBody>
      </p:sp>
    </p:spTree>
    <p:extLst>
      <p:ext uri="{BB962C8B-B14F-4D97-AF65-F5344CB8AC3E}">
        <p14:creationId xmlns:p14="http://schemas.microsoft.com/office/powerpoint/2010/main" val="16289198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1"/>
            <a:ext cx="9144000" cy="720248"/>
          </a:xfrm>
          <a:prstGeom prst="rect">
            <a:avLst/>
          </a:prstGeom>
          <a:solidFill>
            <a:srgbClr val="C8DAF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330200" y="1"/>
            <a:ext cx="8500533" cy="74484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30199" y="856034"/>
            <a:ext cx="8500533" cy="532092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6A736E-A4C1-402F-84F4-B9915C50F325}" type="datetimeFigureOut">
              <a:rPr lang="zh-CN" altLang="en-US" smtClean="0"/>
              <a:t>2017/6/8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1EE514-DE34-4A00-B15D-BA15A79370C8}" type="slidenum">
              <a:rPr lang="zh-CN" altLang="en-US" smtClean="0"/>
              <a:t>‹#›</a:t>
            </a:fld>
            <a:endParaRPr lang="zh-CN" altLang="en-US"/>
          </a:p>
        </p:txBody>
      </p:sp>
      <p:sp>
        <p:nvSpPr>
          <p:cNvPr id="8" name="矩形 7"/>
          <p:cNvSpPr/>
          <p:nvPr userDrawn="1"/>
        </p:nvSpPr>
        <p:spPr>
          <a:xfrm>
            <a:off x="0" y="720248"/>
            <a:ext cx="9144000" cy="45719"/>
          </a:xfrm>
          <a:prstGeom prst="rect">
            <a:avLst/>
          </a:prstGeom>
          <a:gradFill>
            <a:gsLst>
              <a:gs pos="0">
                <a:srgbClr val="7EB3D0"/>
              </a:gs>
              <a:gs pos="96000">
                <a:schemeClr val="bg1"/>
              </a:gs>
              <a:gs pos="82000">
                <a:schemeClr val="accent2">
                  <a:lumMod val="0"/>
                  <a:lumOff val="100000"/>
                </a:schemeClr>
              </a:gs>
              <a:gs pos="1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5092531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xStyles>
    <p:title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qj@c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0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image" Target="../media/image6.wmf"/></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4.wmf"/><Relationship Id="rId3" Type="http://schemas.openxmlformats.org/officeDocument/2006/relationships/notesSlide" Target="../notesSlides/notesSlide2.xml"/><Relationship Id="rId21" Type="http://schemas.openxmlformats.org/officeDocument/2006/relationships/oleObject" Target="../embeddings/oleObject13.bin"/><Relationship Id="rId7" Type="http://schemas.openxmlformats.org/officeDocument/2006/relationships/image" Target="../media/image2.wmf"/><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wmf"/><Relationship Id="rId15" Type="http://schemas.openxmlformats.org/officeDocument/2006/relationships/image" Target="../media/image3.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6.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9.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9606" y="1812048"/>
            <a:ext cx="6179058" cy="1443911"/>
          </a:xfrm>
        </p:spPr>
        <p:txBody>
          <a:bodyPr>
            <a:normAutofit/>
          </a:bodyPr>
          <a:lstStyle/>
          <a:p>
            <a:r>
              <a:rPr lang="zh-CN" altLang="en-US" dirty="0"/>
              <a:t>第</a:t>
            </a:r>
            <a:r>
              <a:rPr lang="en-US" altLang="zh-CN" dirty="0"/>
              <a:t>5</a:t>
            </a:r>
            <a:r>
              <a:rPr lang="zh-CN" altLang="en-US" dirty="0"/>
              <a:t>章  </a:t>
            </a:r>
            <a:r>
              <a:rPr lang="zh-CN" altLang="en-US" dirty="0" smtClean="0"/>
              <a:t>数据链路层</a:t>
            </a:r>
            <a:r>
              <a:rPr lang="en-US" altLang="zh-CN" dirty="0" smtClean="0"/>
              <a:t/>
            </a:r>
            <a:br>
              <a:rPr lang="en-US" altLang="zh-CN" dirty="0" smtClean="0"/>
            </a:br>
            <a:r>
              <a:rPr lang="en-US" altLang="zh-CN" dirty="0"/>
              <a:t> </a:t>
            </a:r>
            <a:r>
              <a:rPr lang="en-US" altLang="zh-CN" dirty="0" smtClean="0"/>
              <a:t>                </a:t>
            </a:r>
            <a:r>
              <a:rPr lang="zh-CN" altLang="en-US" dirty="0" smtClean="0"/>
              <a:t>和局域网技术</a:t>
            </a:r>
            <a:endParaRPr lang="zh-CN" altLang="en-US" dirty="0"/>
          </a:p>
        </p:txBody>
      </p:sp>
      <p:sp>
        <p:nvSpPr>
          <p:cNvPr id="5" name="副标题 2"/>
          <p:cNvSpPr>
            <a:spLocks noGrp="1"/>
          </p:cNvSpPr>
          <p:nvPr>
            <p:ph type="subTitle" idx="1"/>
          </p:nvPr>
        </p:nvSpPr>
        <p:spPr>
          <a:xfrm>
            <a:off x="2644902" y="4318432"/>
            <a:ext cx="4080510" cy="1195400"/>
          </a:xfrm>
        </p:spPr>
        <p:txBody>
          <a:bodyPr>
            <a:normAutofit fontScale="92500" lnSpcReduction="20000"/>
          </a:bodyPr>
          <a:lstStyle/>
          <a:p>
            <a:pPr algn="l"/>
            <a:r>
              <a:rPr lang="zh-CN" altLang="en-US" dirty="0"/>
              <a:t>授课</a:t>
            </a:r>
            <a:r>
              <a:rPr lang="zh-CN" altLang="en-US" dirty="0" smtClean="0"/>
              <a:t>教师：帅千钧</a:t>
            </a:r>
            <a:endParaRPr lang="en-US" altLang="zh-CN" dirty="0" smtClean="0"/>
          </a:p>
          <a:p>
            <a:pPr algn="l"/>
            <a:r>
              <a:rPr lang="zh-CN" altLang="en-US" dirty="0"/>
              <a:t>联系</a:t>
            </a:r>
            <a:r>
              <a:rPr lang="zh-CN" altLang="en-US" dirty="0" smtClean="0"/>
              <a:t>方式：</a:t>
            </a:r>
            <a:r>
              <a:rPr lang="en-US" altLang="zh-CN" dirty="0" smtClean="0">
                <a:hlinkClick r:id="rId2"/>
              </a:rPr>
              <a:t>sqj@cuc.edu.cn</a:t>
            </a:r>
            <a:endParaRPr lang="en-US" altLang="zh-CN" dirty="0" smtClean="0"/>
          </a:p>
          <a:p>
            <a:pPr algn="l"/>
            <a:r>
              <a:rPr lang="zh-CN" altLang="en-US" dirty="0" smtClean="0"/>
              <a:t>办公地点：主楼</a:t>
            </a:r>
            <a:r>
              <a:rPr lang="en-US" altLang="zh-CN" dirty="0" smtClean="0"/>
              <a:t>812</a:t>
            </a:r>
          </a:p>
          <a:p>
            <a:pPr algn="l"/>
            <a:r>
              <a:rPr lang="zh-CN" altLang="en-US" dirty="0"/>
              <a:t>理工</a:t>
            </a:r>
            <a:r>
              <a:rPr lang="zh-CN" altLang="en-US" dirty="0" smtClean="0"/>
              <a:t>学部 网络工程系</a:t>
            </a:r>
            <a:endParaRPr lang="zh-CN" altLang="en-US" dirty="0"/>
          </a:p>
        </p:txBody>
      </p:sp>
    </p:spTree>
    <p:extLst>
      <p:ext uri="{BB962C8B-B14F-4D97-AF65-F5344CB8AC3E}">
        <p14:creationId xmlns:p14="http://schemas.microsoft.com/office/powerpoint/2010/main" val="357364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5699" y="4426032"/>
            <a:ext cx="8650453" cy="1823070"/>
            <a:chOff x="363673" y="4509120"/>
            <a:chExt cx="9371324" cy="1974994"/>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284719" name="Rectangle 47"/>
            <p:cNvSpPr>
              <a:spLocks noChangeArrowheads="1"/>
            </p:cNvSpPr>
            <p:nvPr/>
          </p:nvSpPr>
          <p:spPr bwMode="auto">
            <a:xfrm>
              <a:off x="363673" y="4948066"/>
              <a:ext cx="953788" cy="70521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eaLnBrk="0" hangingPunct="0"/>
              <a:r>
                <a:rPr kumimoji="1" lang="zh-CN" altLang="en-US" sz="1846" b="1" dirty="0">
                  <a:solidFill>
                    <a:srgbClr val="000099"/>
                  </a:solidFill>
                  <a:ea typeface="黑体" pitchFamily="2" charset="-122"/>
                </a:rPr>
                <a:t>数据</a:t>
              </a:r>
            </a:p>
            <a:p>
              <a:pPr algn="ctr" defTabSz="703402" eaLnBrk="0" hangingPunct="0"/>
              <a:r>
                <a:rPr kumimoji="1" lang="zh-CN" altLang="en-US" sz="1846" b="1" dirty="0">
                  <a:solidFill>
                    <a:srgbClr val="000099"/>
                  </a:solidFill>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284721" name="Rectangle 49"/>
            <p:cNvSpPr>
              <a:spLocks noChangeArrowheads="1"/>
            </p:cNvSpPr>
            <p:nvPr/>
          </p:nvSpPr>
          <p:spPr bwMode="auto">
            <a:xfrm>
              <a:off x="1928664" y="4509120"/>
              <a:ext cx="1056246" cy="4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ea typeface="黑体" pitchFamily="2" charset="-122"/>
                </a:rPr>
                <a:t>结点 </a:t>
              </a:r>
              <a:r>
                <a:rPr kumimoji="1" lang="en-US" altLang="zh-CN" sz="2215" b="1" dirty="0">
                  <a:ea typeface="黑体" pitchFamily="2" charset="-122"/>
                </a:rPr>
                <a:t>A</a:t>
              </a:r>
            </a:p>
          </p:txBody>
        </p:sp>
        <p:sp>
          <p:nvSpPr>
            <p:cNvPr id="284722" name="Rectangle 50"/>
            <p:cNvSpPr>
              <a:spLocks noChangeArrowheads="1"/>
            </p:cNvSpPr>
            <p:nvPr/>
          </p:nvSpPr>
          <p:spPr bwMode="auto">
            <a:xfrm>
              <a:off x="8121353" y="4509120"/>
              <a:ext cx="1042353" cy="4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a:ea typeface="黑体" pitchFamily="2" charset="-122"/>
                </a:rPr>
                <a:t>结点 </a:t>
              </a:r>
              <a:r>
                <a:rPr kumimoji="1" lang="en-US" altLang="zh-CN" sz="2215" b="1">
                  <a:ea typeface="黑体" pitchFamily="2" charset="-122"/>
                </a:rPr>
                <a:t>B</a:t>
              </a:r>
            </a:p>
          </p:txBody>
        </p:sp>
        <p:grpSp>
          <p:nvGrpSpPr>
            <p:cNvPr id="284723" name="Group 51"/>
            <p:cNvGrpSpPr>
              <a:grpSpLocks/>
            </p:cNvGrpSpPr>
            <p:nvPr/>
          </p:nvGrpSpPr>
          <p:grpSpPr bwMode="auto">
            <a:xfrm>
              <a:off x="2948698" y="5165559"/>
              <a:ext cx="1059392" cy="377825"/>
              <a:chOff x="1701" y="2666"/>
              <a:chExt cx="616" cy="238"/>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grpSp>
          <p:sp>
            <p:nvSpPr>
              <p:cNvPr id="284727" name="Text Box 55"/>
              <p:cNvSpPr txBox="1">
                <a:spLocks noChangeArrowheads="1"/>
              </p:cNvSpPr>
              <p:nvPr/>
            </p:nvSpPr>
            <p:spPr bwMode="auto">
              <a:xfrm>
                <a:off x="1784" y="2666"/>
                <a:ext cx="25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662"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94263"/>
              <a:ext cx="3904397" cy="38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algn="ctr" defTabSz="703402" eaLnBrk="0" hangingPunct="0"/>
              <a:r>
                <a:rPr kumimoji="1" lang="en-US" altLang="zh-CN" b="1" dirty="0">
                  <a:ea typeface="黑体" pitchFamily="2" charset="-122"/>
                </a:rPr>
                <a:t>(b) </a:t>
              </a:r>
              <a:r>
                <a:rPr kumimoji="1" lang="zh-CN" altLang="en-US" b="1" dirty="0">
                  <a:ea typeface="黑体" pitchFamily="2" charset="-122"/>
                </a:rPr>
                <a:t>只考虑数据链路层</a:t>
              </a:r>
              <a:endParaRPr kumimoji="1" lang="en-US" altLang="zh-CN" b="1" dirty="0">
                <a:ea typeface="黑体" pitchFamily="2" charset="-122"/>
              </a:endParaRPr>
            </a:p>
          </p:txBody>
        </p:sp>
        <p:sp>
          <p:nvSpPr>
            <p:cNvPr id="284730" name="Rectangle 58"/>
            <p:cNvSpPr>
              <a:spLocks noChangeArrowheads="1"/>
            </p:cNvSpPr>
            <p:nvPr/>
          </p:nvSpPr>
          <p:spPr bwMode="auto">
            <a:xfrm>
              <a:off x="3572983" y="4867104"/>
              <a:ext cx="644674" cy="36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发送</a:t>
              </a:r>
            </a:p>
          </p:txBody>
        </p:sp>
        <p:grpSp>
          <p:nvGrpSpPr>
            <p:cNvPr id="284731" name="Group 59"/>
            <p:cNvGrpSpPr>
              <a:grpSpLocks/>
            </p:cNvGrpSpPr>
            <p:nvPr/>
          </p:nvGrpSpPr>
          <p:grpSpPr bwMode="auto">
            <a:xfrm>
              <a:off x="7115753" y="5165559"/>
              <a:ext cx="1059392" cy="377825"/>
              <a:chOff x="1701" y="2666"/>
              <a:chExt cx="616" cy="238"/>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grpSp>
          <p:sp>
            <p:nvSpPr>
              <p:cNvPr id="284735" name="Text Box 63"/>
              <p:cNvSpPr txBox="1">
                <a:spLocks noChangeArrowheads="1"/>
              </p:cNvSpPr>
              <p:nvPr/>
            </p:nvSpPr>
            <p:spPr bwMode="auto">
              <a:xfrm>
                <a:off x="1784" y="2666"/>
                <a:ext cx="251"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662"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8" y="4867104"/>
              <a:ext cx="644674" cy="36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接收</a:t>
              </a:r>
            </a:p>
          </p:txBody>
        </p:sp>
        <p:sp>
          <p:nvSpPr>
            <p:cNvPr id="284737" name="Rectangle 65"/>
            <p:cNvSpPr>
              <a:spLocks noChangeArrowheads="1"/>
            </p:cNvSpPr>
            <p:nvPr/>
          </p:nvSpPr>
          <p:spPr bwMode="auto">
            <a:xfrm>
              <a:off x="5210224" y="5586240"/>
              <a:ext cx="800967" cy="4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a:solidFill>
                    <a:srgbClr val="000099"/>
                  </a:solidFill>
                  <a:ea typeface="黑体" pitchFamily="2" charset="-122"/>
                </a:rPr>
                <a:t>链路</a:t>
              </a:r>
            </a:p>
          </p:txBody>
        </p:sp>
      </p:grpSp>
      <p:grpSp>
        <p:nvGrpSpPr>
          <p:cNvPr id="4" name="组合 3"/>
          <p:cNvGrpSpPr/>
          <p:nvPr/>
        </p:nvGrpSpPr>
        <p:grpSpPr>
          <a:xfrm>
            <a:off x="334218" y="962265"/>
            <a:ext cx="8678919" cy="3344145"/>
            <a:chOff x="362070" y="1018578"/>
            <a:chExt cx="9402162" cy="3622827"/>
          </a:xfrm>
        </p:grpSpPr>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284740" name="Rectangle 68"/>
            <p:cNvSpPr>
              <a:spLocks noChangeArrowheads="1"/>
            </p:cNvSpPr>
            <p:nvPr/>
          </p:nvSpPr>
          <p:spPr bwMode="auto">
            <a:xfrm>
              <a:off x="1364770" y="2091755"/>
              <a:ext cx="2146300" cy="1219199"/>
            </a:xfrm>
            <a:prstGeom prst="rect">
              <a:avLst/>
            </a:prstGeom>
            <a:solidFill>
              <a:srgbClr val="FFC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284677" name="Rectangle 5"/>
            <p:cNvSpPr>
              <a:spLocks noChangeArrowheads="1"/>
            </p:cNvSpPr>
            <p:nvPr/>
          </p:nvSpPr>
          <p:spPr bwMode="auto">
            <a:xfrm>
              <a:off x="7605894" y="2107630"/>
              <a:ext cx="2146300" cy="1219200"/>
            </a:xfrm>
            <a:prstGeom prst="rect">
              <a:avLst/>
            </a:prstGeom>
            <a:solidFill>
              <a:srgbClr val="FFC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r>
                <a:rPr kumimoji="1" lang="en-US" altLang="zh-CN" sz="1662" b="1">
                  <a:solidFill>
                    <a:srgbClr val="000099"/>
                  </a:solidFill>
                  <a:ea typeface="黑体" pitchFamily="2" charset="-122"/>
                </a:rPr>
                <a:t>IP </a:t>
              </a:r>
              <a:r>
                <a:rPr kumimoji="1" lang="zh-CN" altLang="en-US" sz="1662" b="1">
                  <a:solidFill>
                    <a:srgbClr val="000099"/>
                  </a:solidFill>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sp>
          <p:nvSpPr>
            <p:cNvPr id="284683" name="Rectangle 11"/>
            <p:cNvSpPr>
              <a:spLocks noChangeArrowheads="1"/>
            </p:cNvSpPr>
            <p:nvPr/>
          </p:nvSpPr>
          <p:spPr bwMode="auto">
            <a:xfrm>
              <a:off x="7841505" y="2882330"/>
              <a:ext cx="1401826" cy="29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5000"/>
                </a:lnSpc>
              </a:pPr>
              <a:r>
                <a:rPr kumimoji="1" lang="en-US" altLang="zh-CN" sz="1477" b="1">
                  <a:solidFill>
                    <a:srgbClr val="000099"/>
                  </a:solidFill>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662" b="1">
                <a:solidFill>
                  <a:srgbClr val="000099"/>
                </a:solidFill>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sz="1662" b="1">
                <a:solidFill>
                  <a:srgbClr val="000099"/>
                </a:solidFill>
                <a:ea typeface="黑体" pitchFamily="2" charset="-122"/>
              </a:endParaRPr>
            </a:p>
          </p:txBody>
        </p:sp>
        <p:sp>
          <p:nvSpPr>
            <p:cNvPr id="284687" name="Text Box 15"/>
            <p:cNvSpPr txBox="1">
              <a:spLocks noChangeArrowheads="1"/>
            </p:cNvSpPr>
            <p:nvPr/>
          </p:nvSpPr>
          <p:spPr bwMode="auto">
            <a:xfrm>
              <a:off x="7550861" y="2213993"/>
              <a:ext cx="431021" cy="37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662"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674" cy="36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694" name="Rectangle 22"/>
            <p:cNvSpPr>
              <a:spLocks noChangeArrowheads="1"/>
            </p:cNvSpPr>
            <p:nvPr/>
          </p:nvSpPr>
          <p:spPr bwMode="auto">
            <a:xfrm>
              <a:off x="363673" y="2029843"/>
              <a:ext cx="953788" cy="705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eaLnBrk="0" hangingPunct="0"/>
              <a:r>
                <a:rPr kumimoji="1" lang="zh-CN" altLang="en-US" sz="1846" b="1">
                  <a:solidFill>
                    <a:srgbClr val="000099"/>
                  </a:solidFill>
                  <a:ea typeface="黑体" pitchFamily="2" charset="-122"/>
                </a:rPr>
                <a:t>数据</a:t>
              </a:r>
            </a:p>
            <a:p>
              <a:pPr algn="ctr" defTabSz="703402" eaLnBrk="0" hangingPunct="0"/>
              <a:r>
                <a:rPr kumimoji="1" lang="zh-CN" altLang="en-US" sz="1846" b="1">
                  <a:solidFill>
                    <a:srgbClr val="000099"/>
                  </a:solidFill>
                  <a:ea typeface="黑体" pitchFamily="2" charset="-122"/>
                </a:rPr>
                <a:t>链路层</a:t>
              </a:r>
            </a:p>
          </p:txBody>
        </p:sp>
        <p:sp>
          <p:nvSpPr>
            <p:cNvPr id="284695" name="Rectangle 23"/>
            <p:cNvSpPr>
              <a:spLocks noChangeArrowheads="1"/>
            </p:cNvSpPr>
            <p:nvPr/>
          </p:nvSpPr>
          <p:spPr bwMode="auto">
            <a:xfrm>
              <a:off x="362070" y="1634555"/>
              <a:ext cx="953787" cy="35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5000"/>
                </a:lnSpc>
              </a:pPr>
              <a:r>
                <a:rPr kumimoji="1" lang="zh-CN" altLang="en-US" sz="1846" b="1">
                  <a:solidFill>
                    <a:srgbClr val="000099"/>
                  </a:solidFill>
                  <a:ea typeface="黑体" pitchFamily="2" charset="-122"/>
                </a:rPr>
                <a:t>网络层</a:t>
              </a:r>
            </a:p>
          </p:txBody>
        </p:sp>
        <p:sp>
          <p:nvSpPr>
            <p:cNvPr id="284696" name="Rectangle 24"/>
            <p:cNvSpPr>
              <a:spLocks noChangeArrowheads="1"/>
            </p:cNvSpPr>
            <p:nvPr/>
          </p:nvSpPr>
          <p:spPr bwMode="auto">
            <a:xfrm>
              <a:off x="5141433" y="3768156"/>
              <a:ext cx="800967" cy="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000099"/>
                  </a:solidFill>
                  <a:ea typeface="黑体" pitchFamily="2" charset="-122"/>
                </a:rPr>
                <a:t>链路</a:t>
              </a:r>
            </a:p>
          </p:txBody>
        </p:sp>
        <p:sp>
          <p:nvSpPr>
            <p:cNvPr id="284697" name="Rectangle 25"/>
            <p:cNvSpPr>
              <a:spLocks noChangeArrowheads="1"/>
            </p:cNvSpPr>
            <p:nvPr/>
          </p:nvSpPr>
          <p:spPr bwMode="auto">
            <a:xfrm>
              <a:off x="1928664" y="1018578"/>
              <a:ext cx="1056246" cy="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ea typeface="黑体" pitchFamily="2" charset="-122"/>
                </a:rPr>
                <a:t>结点 </a:t>
              </a:r>
              <a:r>
                <a:rPr kumimoji="1" lang="en-US" altLang="zh-CN" sz="2215" b="1" dirty="0">
                  <a:ea typeface="黑体" pitchFamily="2" charset="-122"/>
                </a:rPr>
                <a:t>A</a:t>
              </a:r>
            </a:p>
          </p:txBody>
        </p:sp>
        <p:sp>
          <p:nvSpPr>
            <p:cNvPr id="284698" name="Rectangle 26"/>
            <p:cNvSpPr>
              <a:spLocks noChangeArrowheads="1"/>
            </p:cNvSpPr>
            <p:nvPr/>
          </p:nvSpPr>
          <p:spPr bwMode="auto">
            <a:xfrm>
              <a:off x="8121352" y="1029964"/>
              <a:ext cx="1042353" cy="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ea typeface="黑体" pitchFamily="2" charset="-122"/>
                </a:rPr>
                <a:t>结点 </a:t>
              </a:r>
              <a:r>
                <a:rPr kumimoji="1" lang="en-US" altLang="zh-CN" sz="2215" b="1" dirty="0">
                  <a:ea typeface="黑体" pitchFamily="2" charset="-122"/>
                </a:rPr>
                <a:t>B</a:t>
              </a:r>
            </a:p>
          </p:txBody>
        </p:sp>
        <p:sp>
          <p:nvSpPr>
            <p:cNvPr id="284699" name="Rectangle 27"/>
            <p:cNvSpPr>
              <a:spLocks noChangeArrowheads="1"/>
            </p:cNvSpPr>
            <p:nvPr/>
          </p:nvSpPr>
          <p:spPr bwMode="auto">
            <a:xfrm>
              <a:off x="362070" y="2853755"/>
              <a:ext cx="953787" cy="35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5000"/>
                </a:lnSpc>
              </a:pPr>
              <a:r>
                <a:rPr kumimoji="1" lang="zh-CN" altLang="en-US" sz="1846" b="1">
                  <a:solidFill>
                    <a:srgbClr val="000099"/>
                  </a:solidFill>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sz="1662" b="1">
                <a:solidFill>
                  <a:srgbClr val="000099"/>
                </a:solidFill>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284728" name="Rectangle 56"/>
            <p:cNvSpPr>
              <a:spLocks noChangeArrowheads="1"/>
            </p:cNvSpPr>
            <p:nvPr/>
          </p:nvSpPr>
          <p:spPr bwMode="auto">
            <a:xfrm>
              <a:off x="3774198" y="4251554"/>
              <a:ext cx="3595018" cy="38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algn="ctr" defTabSz="703402" eaLnBrk="0" hangingPunct="0"/>
              <a:r>
                <a:rPr kumimoji="1" lang="en-US" altLang="zh-CN" b="1" dirty="0">
                  <a:ea typeface="黑体" pitchFamily="2" charset="-122"/>
                </a:rPr>
                <a:t>(a) </a:t>
              </a:r>
              <a:r>
                <a:rPr kumimoji="1" lang="zh-CN" altLang="en-US" b="1" dirty="0">
                  <a:ea typeface="黑体" pitchFamily="2" charset="-122"/>
                </a:rPr>
                <a:t>三层的简化模型</a:t>
              </a:r>
              <a:endParaRPr kumimoji="1" lang="en-US" altLang="zh-CN" b="1" dirty="0">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r>
                <a:rPr kumimoji="1" lang="en-US" altLang="zh-CN" sz="1662" b="1">
                  <a:solidFill>
                    <a:srgbClr val="000099"/>
                  </a:solidFill>
                  <a:ea typeface="黑体" pitchFamily="2" charset="-122"/>
                </a:rPr>
                <a:t>IP </a:t>
              </a:r>
              <a:r>
                <a:rPr kumimoji="1" lang="zh-CN" altLang="en-US" sz="1662" b="1">
                  <a:solidFill>
                    <a:srgbClr val="000099"/>
                  </a:solidFill>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03402" eaLnBrk="0" hangingPunct="0"/>
              <a:endParaRPr kumimoji="1" lang="zh-CN" altLang="zh-CN" sz="1662" b="1">
                <a:solidFill>
                  <a:srgbClr val="000099"/>
                </a:solidFill>
                <a:ea typeface="黑体" pitchFamily="2" charset="-122"/>
              </a:endParaRPr>
            </a:p>
          </p:txBody>
        </p:sp>
        <p:sp>
          <p:nvSpPr>
            <p:cNvPr id="284746" name="Rectangle 74"/>
            <p:cNvSpPr>
              <a:spLocks noChangeArrowheads="1"/>
            </p:cNvSpPr>
            <p:nvPr/>
          </p:nvSpPr>
          <p:spPr bwMode="auto">
            <a:xfrm>
              <a:off x="1600382" y="2866455"/>
              <a:ext cx="1401826" cy="29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5000"/>
                </a:lnSpc>
              </a:pPr>
              <a:r>
                <a:rPr kumimoji="1" lang="en-US" altLang="zh-CN" sz="1477" b="1">
                  <a:solidFill>
                    <a:srgbClr val="000099"/>
                  </a:solidFill>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662" b="1">
                <a:solidFill>
                  <a:srgbClr val="000099"/>
                </a:solidFill>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sz="1662" b="1">
                <a:solidFill>
                  <a:srgbClr val="000099"/>
                </a:solidFill>
                <a:ea typeface="黑体" pitchFamily="2" charset="-122"/>
              </a:endParaRPr>
            </a:p>
          </p:txBody>
        </p:sp>
        <p:sp>
          <p:nvSpPr>
            <p:cNvPr id="284750" name="Text Box 78"/>
            <p:cNvSpPr txBox="1">
              <a:spLocks noChangeArrowheads="1"/>
            </p:cNvSpPr>
            <p:nvPr/>
          </p:nvSpPr>
          <p:spPr bwMode="auto">
            <a:xfrm>
              <a:off x="1309736" y="2198118"/>
              <a:ext cx="431021" cy="37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662"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674" cy="36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b" anchorCtr="0" compatLnSpc="1">
            <a:prstTxWarp prst="textNoShape">
              <a:avLst/>
            </a:prstTxWarp>
            <a:normAutofit/>
          </a:bodyPr>
          <a:lstStyle/>
          <a:p>
            <a:r>
              <a:rPr lang="en-US" altLang="zh-CN" dirty="0" smtClean="0"/>
              <a:t>5.1.2 </a:t>
            </a:r>
            <a:r>
              <a:rPr lang="zh-CN" altLang="en-US" dirty="0" smtClean="0"/>
              <a:t>数据链路层在何处实现？</a:t>
            </a:r>
            <a:endParaRPr lang="zh-CN" altLang="en-US" dirty="0"/>
          </a:p>
        </p:txBody>
      </p:sp>
    </p:spTree>
    <p:extLst>
      <p:ext uri="{BB962C8B-B14F-4D97-AF65-F5344CB8AC3E}">
        <p14:creationId xmlns:p14="http://schemas.microsoft.com/office/powerpoint/2010/main" val="13564775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5.4.3 </a:t>
            </a:r>
            <a:r>
              <a:rPr lang="zh-CN" altLang="en-US" dirty="0" smtClean="0"/>
              <a:t>交换机自学习算法</a:t>
            </a:r>
            <a:endParaRPr lang="zh-CN" altLang="en-US" dirty="0"/>
          </a:p>
        </p:txBody>
      </p:sp>
      <p:grpSp>
        <p:nvGrpSpPr>
          <p:cNvPr id="45" name="组合 44"/>
          <p:cNvGrpSpPr/>
          <p:nvPr/>
        </p:nvGrpSpPr>
        <p:grpSpPr>
          <a:xfrm>
            <a:off x="352928" y="1076953"/>
            <a:ext cx="5536317" cy="3424298"/>
            <a:chOff x="1282798" y="2105804"/>
            <a:chExt cx="5997676" cy="3709656"/>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62" dirty="0"/>
                <a:t> </a:t>
              </a:r>
              <a:endParaRPr lang="zh-CN" altLang="en-US" sz="1662"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sz="1662" b="1">
                <a:ea typeface="黑体" pitchFamily="2" charset="-122"/>
              </a:endParaRPr>
            </a:p>
          </p:txBody>
        </p:sp>
        <p:cxnSp>
          <p:nvCxnSpPr>
            <p:cNvPr id="6" name="直接连接符 5"/>
            <p:cNvCxnSpPr>
              <a:stCxn id="28" idx="3"/>
            </p:cNvCxnSpPr>
            <p:nvPr/>
          </p:nvCxnSpPr>
          <p:spPr>
            <a:xfrm>
              <a:off x="6320058" y="3165133"/>
              <a:ext cx="433786" cy="16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33"/>
              <a:ext cx="504825" cy="165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0058" y="2682798"/>
              <a:ext cx="505224" cy="94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89" cy="94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3527" tIns="41031" rIns="83527" bIns="41031">
              <a:spAutoFit/>
            </a:bodyPr>
            <a:lstStyle/>
            <a:p>
              <a:pPr defTabSz="703402" eaLnBrk="0" hangingPunct="0">
                <a:lnSpc>
                  <a:spcPct val="115000"/>
                </a:lnSpc>
              </a:pPr>
              <a:r>
                <a:rPr kumimoji="1" lang="en-US" altLang="zh-CN" sz="1477" b="1" dirty="0">
                  <a:ea typeface="黑体" pitchFamily="2" charset="-122"/>
                </a:rPr>
                <a:t>MAC</a:t>
              </a:r>
              <a:r>
                <a:rPr kumimoji="1" lang="zh-CN" altLang="en-US" sz="1477" b="1" dirty="0">
                  <a:ea typeface="黑体" pitchFamily="2" charset="-122"/>
                </a:rPr>
                <a:t>地址  接口   有效时间</a:t>
              </a:r>
            </a:p>
            <a:p>
              <a:pPr defTabSz="703402" eaLnBrk="0" hangingPunct="0">
                <a:lnSpc>
                  <a:spcPct val="115000"/>
                </a:lnSpc>
              </a:pPr>
              <a:r>
                <a:rPr kumimoji="1" lang="zh-CN" altLang="en-US" sz="1477" b="1" dirty="0">
                  <a:ea typeface="黑体" pitchFamily="2" charset="-122"/>
                </a:rPr>
                <a:t>       </a:t>
              </a:r>
              <a:r>
                <a:rPr kumimoji="1" lang="en-US" altLang="zh-CN" sz="1477" b="1" dirty="0">
                  <a:ea typeface="黑体" pitchFamily="2" charset="-122"/>
                </a:rPr>
                <a:t>A           1</a:t>
              </a:r>
            </a:p>
            <a:p>
              <a:pPr defTabSz="703402" eaLnBrk="0" hangingPunct="0">
                <a:lnSpc>
                  <a:spcPct val="115000"/>
                </a:lnSpc>
              </a:pPr>
              <a:r>
                <a:rPr kumimoji="1" lang="en-US" altLang="zh-CN" sz="1477" b="1" dirty="0">
                  <a:ea typeface="黑体" pitchFamily="2" charset="-122"/>
                </a:rPr>
                <a:t>       B           3</a:t>
              </a:r>
            </a:p>
          </p:txBody>
        </p:sp>
        <p:sp>
          <p:nvSpPr>
            <p:cNvPr id="11" name="Rectangle 24"/>
            <p:cNvSpPr>
              <a:spLocks noChangeArrowheads="1"/>
            </p:cNvSpPr>
            <p:nvPr/>
          </p:nvSpPr>
          <p:spPr bwMode="auto">
            <a:xfrm>
              <a:off x="3944888" y="2105804"/>
              <a:ext cx="2037417"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zh-CN" altLang="en-US" sz="2215" b="1" dirty="0">
                  <a:latin typeface="黑体" pitchFamily="2" charset="-122"/>
                  <a:ea typeface="黑体" pitchFamily="2" charset="-122"/>
                </a:rPr>
                <a:t>以太网交换机</a:t>
              </a:r>
              <a:endParaRPr kumimoji="1" lang="en-US" altLang="zh-CN" sz="2215"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07777"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A</a:t>
              </a:r>
              <a:endParaRPr kumimoji="1" lang="en-US" altLang="zh-CN" sz="1477" b="1" baseline="-25000" dirty="0">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grpSp>
        <p:grpSp>
          <p:nvGrpSpPr>
            <p:cNvPr id="20" name="组合 57"/>
            <p:cNvGrpSpPr>
              <a:grpSpLocks/>
            </p:cNvGrpSpPr>
            <p:nvPr/>
          </p:nvGrpSpPr>
          <p:grpSpPr bwMode="auto">
            <a:xfrm>
              <a:off x="3452904" y="2609773"/>
              <a:ext cx="287337" cy="336017"/>
              <a:chOff x="2267744" y="1268760"/>
              <a:chExt cx="288032" cy="336017"/>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87632"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1</a:t>
                </a:r>
                <a:endParaRPr kumimoji="1" lang="en-US" altLang="zh-CN" sz="1477" b="1" baseline="-25000">
                  <a:ea typeface="黑体" pitchFamily="2" charset="-122"/>
                </a:endParaRPr>
              </a:p>
            </p:txBody>
          </p:sp>
        </p:grpSp>
        <p:grpSp>
          <p:nvGrpSpPr>
            <p:cNvPr id="23" name="组合 58"/>
            <p:cNvGrpSpPr>
              <a:grpSpLocks/>
            </p:cNvGrpSpPr>
            <p:nvPr/>
          </p:nvGrpSpPr>
          <p:grpSpPr bwMode="auto">
            <a:xfrm>
              <a:off x="3452904" y="2997124"/>
              <a:ext cx="287337" cy="336017"/>
              <a:chOff x="2267744" y="1268760"/>
              <a:chExt cx="288032" cy="337047"/>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87632" cy="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2</a:t>
                </a:r>
                <a:endParaRPr kumimoji="1" lang="en-US" altLang="zh-CN" sz="1477" b="1" baseline="-25000">
                  <a:ea typeface="黑体" pitchFamily="2" charset="-122"/>
                </a:endParaRPr>
              </a:p>
            </p:txBody>
          </p:sp>
        </p:grpSp>
        <p:grpSp>
          <p:nvGrpSpPr>
            <p:cNvPr id="26" name="组合 61"/>
            <p:cNvGrpSpPr>
              <a:grpSpLocks/>
            </p:cNvGrpSpPr>
            <p:nvPr/>
          </p:nvGrpSpPr>
          <p:grpSpPr bwMode="auto">
            <a:xfrm>
              <a:off x="6033120" y="2997124"/>
              <a:ext cx="288925" cy="336017"/>
              <a:chOff x="2267744" y="1268760"/>
              <a:chExt cx="288032" cy="337047"/>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86051" cy="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4</a:t>
                </a:r>
                <a:endParaRPr kumimoji="1" lang="en-US" altLang="zh-CN" sz="1477" b="1" baseline="-25000">
                  <a:ea typeface="黑体" pitchFamily="2" charset="-122"/>
                </a:endParaRPr>
              </a:p>
            </p:txBody>
          </p:sp>
        </p:grpSp>
        <p:grpSp>
          <p:nvGrpSpPr>
            <p:cNvPr id="29" name="组合 64"/>
            <p:cNvGrpSpPr>
              <a:grpSpLocks/>
            </p:cNvGrpSpPr>
            <p:nvPr/>
          </p:nvGrpSpPr>
          <p:grpSpPr bwMode="auto">
            <a:xfrm>
              <a:off x="6033120" y="2609773"/>
              <a:ext cx="288925" cy="336018"/>
              <a:chOff x="2267744" y="1268760"/>
              <a:chExt cx="288032" cy="335458"/>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86051" cy="3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3</a:t>
                </a:r>
                <a:endParaRPr kumimoji="1" lang="en-US" altLang="zh-CN" sz="1477" b="1" baseline="-25000">
                  <a:ea typeface="黑体" pitchFamily="2" charset="-122"/>
                </a:endParaRPr>
              </a:p>
            </p:txBody>
          </p:sp>
        </p:grpSp>
        <p:sp>
          <p:nvSpPr>
            <p:cNvPr id="32" name="Rectangle 24"/>
            <p:cNvSpPr>
              <a:spLocks noChangeArrowheads="1"/>
            </p:cNvSpPr>
            <p:nvPr/>
          </p:nvSpPr>
          <p:spPr bwMode="auto">
            <a:xfrm>
              <a:off x="4586537" y="3359073"/>
              <a:ext cx="875641" cy="3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zh-CN" altLang="en-US" sz="1662" b="1" dirty="0">
                  <a:ea typeface="黑体" pitchFamily="2" charset="-122"/>
                </a:rPr>
                <a:t>交换表</a:t>
              </a:r>
              <a:endParaRPr kumimoji="1" lang="en-US" altLang="zh-CN" sz="1662" b="1" dirty="0">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11250"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D</a:t>
              </a:r>
              <a:endParaRPr kumimoji="1" lang="en-US" altLang="zh-CN" sz="1477" b="1" baseline="-25000" dirty="0">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297358"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B</a:t>
              </a:r>
              <a:endParaRPr kumimoji="1" lang="en-US" altLang="zh-CN" sz="1477" b="1" baseline="-25000" dirty="0">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39" name="Rectangle 34"/>
            <p:cNvSpPr>
              <a:spLocks noChangeArrowheads="1"/>
            </p:cNvSpPr>
            <p:nvPr/>
          </p:nvSpPr>
          <p:spPr bwMode="auto">
            <a:xfrm>
              <a:off x="2403252" y="3041908"/>
              <a:ext cx="292148"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C</a:t>
              </a:r>
              <a:endParaRPr kumimoji="1" lang="en-US" altLang="zh-CN" sz="1477" b="1" baseline="-25000" dirty="0">
                <a:ea typeface="黑体" pitchFamily="2" charset="-122"/>
              </a:endParaRPr>
            </a:p>
          </p:txBody>
        </p:sp>
        <p:sp>
          <p:nvSpPr>
            <p:cNvPr id="40" name="矩形 39"/>
            <p:cNvSpPr/>
            <p:nvPr/>
          </p:nvSpPr>
          <p:spPr>
            <a:xfrm>
              <a:off x="2660740" y="5346164"/>
              <a:ext cx="4473593" cy="469296"/>
            </a:xfrm>
            <a:prstGeom prst="rect">
              <a:avLst/>
            </a:prstGeom>
          </p:spPr>
          <p:txBody>
            <a:bodyPr wrap="square">
              <a:spAutoFit/>
            </a:bodyPr>
            <a:lstStyle/>
            <a:p>
              <a:pPr algn="ctr"/>
              <a:r>
                <a:rPr lang="zh-CN" altLang="en-US" sz="2215" b="1" dirty="0">
                  <a:ea typeface="黑体" pitchFamily="2" charset="-122"/>
                </a:rPr>
                <a:t>交换了两帧后的交换表</a:t>
              </a:r>
              <a:endParaRPr lang="en-US" altLang="zh-CN" sz="2215" b="1" dirty="0">
                <a:ea typeface="黑体" pitchFamily="2" charset="-122"/>
              </a:endParaRPr>
            </a:p>
          </p:txBody>
        </p:sp>
        <p:sp>
          <p:nvSpPr>
            <p:cNvPr id="41" name="Rectangle 24"/>
            <p:cNvSpPr>
              <a:spLocks noChangeArrowheads="1"/>
            </p:cNvSpPr>
            <p:nvPr/>
          </p:nvSpPr>
          <p:spPr bwMode="auto">
            <a:xfrm>
              <a:off x="1282798" y="3933056"/>
              <a:ext cx="2086026" cy="68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527" tIns="41031" rIns="83527" bIns="41031">
              <a:spAutoFit/>
            </a:bodyPr>
            <a:lstStyle/>
            <a:p>
              <a:pPr defTabSz="703402" eaLnBrk="0" hangingPunct="0">
                <a:spcBef>
                  <a:spcPts val="277"/>
                </a:spcBef>
              </a:pPr>
              <a:r>
                <a:rPr kumimoji="1" lang="en-US" altLang="zh-CN" sz="1662" b="1" dirty="0">
                  <a:ea typeface="黑体" pitchFamily="2" charset="-122"/>
                </a:rPr>
                <a:t>A </a:t>
              </a:r>
              <a:r>
                <a:rPr kumimoji="1" lang="zh-CN" altLang="en-US" sz="1662" b="1" dirty="0">
                  <a:ea typeface="黑体" pitchFamily="2" charset="-122"/>
                </a:rPr>
                <a:t>发送一帧给 </a:t>
              </a:r>
              <a:r>
                <a:rPr kumimoji="1" lang="en-US" altLang="zh-CN" sz="1662" b="1" dirty="0">
                  <a:ea typeface="黑体" pitchFamily="2" charset="-122"/>
                </a:rPr>
                <a:t>B</a:t>
              </a:r>
            </a:p>
            <a:p>
              <a:pPr defTabSz="703402" eaLnBrk="0" hangingPunct="0">
                <a:spcBef>
                  <a:spcPts val="277"/>
                </a:spcBef>
              </a:pPr>
              <a:r>
                <a:rPr kumimoji="1" lang="en-US" altLang="zh-CN" sz="1662" b="1" dirty="0">
                  <a:ea typeface="黑体" pitchFamily="2" charset="-122"/>
                </a:rPr>
                <a:t>B </a:t>
              </a:r>
              <a:r>
                <a:rPr kumimoji="1" lang="zh-CN" altLang="en-US" sz="1662" b="1" dirty="0">
                  <a:ea typeface="黑体" pitchFamily="2" charset="-122"/>
                </a:rPr>
                <a:t>发送一帧给 </a:t>
              </a:r>
              <a:r>
                <a:rPr kumimoji="1" lang="en-US" altLang="zh-CN" sz="1662" b="1" dirty="0">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2"/>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2"/>
            </a:p>
          </p:txBody>
        </p:sp>
      </p:grpSp>
      <p:sp>
        <p:nvSpPr>
          <p:cNvPr id="46" name="矩形 45"/>
          <p:cNvSpPr/>
          <p:nvPr/>
        </p:nvSpPr>
        <p:spPr>
          <a:xfrm>
            <a:off x="5452014" y="2491563"/>
            <a:ext cx="3639873" cy="2478371"/>
          </a:xfrm>
          <a:prstGeom prst="rect">
            <a:avLst/>
          </a:prstGeom>
          <a:ln w="12700">
            <a:solidFill>
              <a:schemeClr val="tx1"/>
            </a:solidFill>
          </a:ln>
        </p:spPr>
        <p:txBody>
          <a:bodyPr wrap="square">
            <a:spAutoFit/>
          </a:bodyPr>
          <a:lstStyle/>
          <a:p>
            <a:r>
              <a:rPr lang="zh-CN" altLang="zh-CN" sz="2215" b="1" dirty="0">
                <a:latin typeface="Times New Roman" panose="02020603050405020304" pitchFamily="18" charset="0"/>
              </a:rPr>
              <a:t>考虑到可能有时要在交换机的接口更换主机，或者主机要更换其网络适配器，这就需要更改交换表中的项目。为此，在交换表中每个项目都设有一定的</a:t>
            </a:r>
            <a:r>
              <a:rPr lang="zh-CN" altLang="zh-CN" sz="2215" b="1" dirty="0">
                <a:solidFill>
                  <a:srgbClr val="FF0000"/>
                </a:solidFill>
                <a:latin typeface="Times New Roman" panose="02020603050405020304" pitchFamily="18" charset="0"/>
              </a:rPr>
              <a:t>有效时间。</a:t>
            </a:r>
            <a:r>
              <a:rPr lang="zh-CN" altLang="zh-CN" sz="2215" b="1" dirty="0">
                <a:solidFill>
                  <a:srgbClr val="0000FF"/>
                </a:solidFill>
                <a:latin typeface="Times New Roman" panose="02020603050405020304" pitchFamily="18" charset="0"/>
              </a:rPr>
              <a:t>过期的项目就自动被删除。</a:t>
            </a:r>
            <a:endParaRPr lang="zh-CN" altLang="en-US" sz="2215" b="1" dirty="0">
              <a:solidFill>
                <a:srgbClr val="0000FF"/>
              </a:solidFill>
              <a:latin typeface="Times New Roman" panose="02020603050405020304" pitchFamily="18" charset="0"/>
            </a:endParaRPr>
          </a:p>
        </p:txBody>
      </p:sp>
      <p:cxnSp>
        <p:nvCxnSpPr>
          <p:cNvPr id="48" name="直接箭头连接符 47"/>
          <p:cNvCxnSpPr/>
          <p:nvPr/>
        </p:nvCxnSpPr>
        <p:spPr bwMode="auto">
          <a:xfrm flipH="1" flipV="1">
            <a:off x="4769373" y="2747711"/>
            <a:ext cx="731225" cy="31332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441435" y="5423068"/>
            <a:ext cx="8318108" cy="904863"/>
          </a:xfrm>
          <a:prstGeom prst="rect">
            <a:avLst/>
          </a:prstGeom>
          <a:solidFill>
            <a:srgbClr val="FFFF99"/>
          </a:solidFill>
          <a:ln>
            <a:solidFill>
              <a:schemeClr val="tx2">
                <a:lumMod val="40000"/>
                <a:lumOff val="60000"/>
              </a:schemeClr>
            </a:solidFill>
          </a:ln>
        </p:spPr>
        <p:txBody>
          <a:bodyPr wrap="square">
            <a:spAutoFit/>
          </a:bodyPr>
          <a:lstStyle/>
          <a:p>
            <a:pPr>
              <a:lnSpc>
                <a:spcPct val="110000"/>
              </a:lnSpc>
              <a:buSzPct val="80000"/>
            </a:pPr>
            <a:r>
              <a:rPr lang="zh-CN" altLang="zh-CN" sz="2400" b="1" dirty="0">
                <a:latin typeface="Times New Roman" panose="02020603050405020304" pitchFamily="18" charset="0"/>
              </a:rPr>
              <a:t>以太网交换机的这种自学习</a:t>
            </a:r>
            <a:r>
              <a:rPr lang="zh-CN" altLang="zh-CN" sz="2400" b="1" dirty="0" smtClean="0">
                <a:latin typeface="Times New Roman" panose="02020603050405020304" pitchFamily="18" charset="0"/>
              </a:rPr>
              <a:t>方法</a:t>
            </a:r>
            <a:r>
              <a:rPr lang="zh-CN" altLang="en-US" sz="2400" b="1" dirty="0" smtClean="0">
                <a:latin typeface="Times New Roman" panose="02020603050405020304" pitchFamily="18" charset="0"/>
              </a:rPr>
              <a:t>建立交换表，</a:t>
            </a:r>
            <a:r>
              <a:rPr lang="zh-CN" altLang="zh-CN" sz="2400" b="1" dirty="0" smtClean="0">
                <a:latin typeface="Times New Roman" panose="02020603050405020304" pitchFamily="18" charset="0"/>
              </a:rPr>
              <a:t>使得</a:t>
            </a:r>
            <a:r>
              <a:rPr lang="zh-CN" altLang="zh-CN" sz="2400" b="1" dirty="0">
                <a:latin typeface="Times New Roman" panose="02020603050405020304" pitchFamily="18" charset="0"/>
              </a:rPr>
              <a:t>以太网交换机能够即插即用，不必人工进行</a:t>
            </a:r>
            <a:r>
              <a:rPr lang="zh-CN" altLang="zh-CN" sz="2400" b="1" dirty="0" smtClean="0">
                <a:latin typeface="Times New Roman" panose="02020603050405020304" pitchFamily="18" charset="0"/>
              </a:rPr>
              <a:t>配置。</a:t>
            </a:r>
            <a:endParaRPr lang="zh-CN" altLang="zh-CN" sz="2400" b="1" dirty="0">
              <a:latin typeface="Times New Roman" panose="02020603050405020304" pitchFamily="18" charset="0"/>
            </a:endParaRPr>
          </a:p>
        </p:txBody>
      </p:sp>
    </p:spTree>
    <p:extLst>
      <p:ext uri="{BB962C8B-B14F-4D97-AF65-F5344CB8AC3E}">
        <p14:creationId xmlns:p14="http://schemas.microsoft.com/office/powerpoint/2010/main" val="4509432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normAutofit/>
          </a:bodyPr>
          <a:lstStyle/>
          <a:p>
            <a:r>
              <a:rPr lang="en-US" altLang="zh-CN" dirty="0" smtClean="0"/>
              <a:t>5.4.3 </a:t>
            </a:r>
            <a:r>
              <a:rPr lang="zh-CN" altLang="en-US" dirty="0" smtClean="0"/>
              <a:t>交换机</a:t>
            </a:r>
            <a:r>
              <a:rPr lang="zh-CN" altLang="en-US" dirty="0"/>
              <a:t>自学习和转发帧的</a:t>
            </a:r>
            <a:r>
              <a:rPr lang="zh-CN" altLang="en-US" dirty="0" smtClean="0"/>
              <a:t>步骤</a:t>
            </a:r>
            <a:endParaRPr lang="zh-CN" altLang="en-US" dirty="0"/>
          </a:p>
        </p:txBody>
      </p:sp>
      <p:sp>
        <p:nvSpPr>
          <p:cNvPr id="650243" name="Rectangle 3"/>
          <p:cNvSpPr>
            <a:spLocks noGrp="1" noChangeArrowheads="1"/>
          </p:cNvSpPr>
          <p:nvPr>
            <p:ph idx="1"/>
          </p:nvPr>
        </p:nvSpPr>
        <p:spPr>
          <a:xfrm>
            <a:off x="330199" y="856034"/>
            <a:ext cx="8500533" cy="5702421"/>
          </a:xfrm>
        </p:spPr>
        <p:txBody>
          <a:bodyPr>
            <a:noAutofit/>
          </a:bodyPr>
          <a:lstStyle/>
          <a:p>
            <a:pPr>
              <a:lnSpc>
                <a:spcPct val="100000"/>
              </a:lnSpc>
            </a:pPr>
            <a:r>
              <a:rPr lang="zh-CN" altLang="en-US" sz="3200" dirty="0" smtClean="0">
                <a:solidFill>
                  <a:srgbClr val="FF0000"/>
                </a:solidFill>
              </a:rPr>
              <a:t>自学习，</a:t>
            </a:r>
            <a:r>
              <a:rPr lang="zh-CN" altLang="en-US" sz="3200" dirty="0" smtClean="0"/>
              <a:t>交换机</a:t>
            </a:r>
            <a:r>
              <a:rPr lang="zh-CN" altLang="en-US" sz="3200" dirty="0"/>
              <a:t>收到一帧</a:t>
            </a:r>
            <a:r>
              <a:rPr lang="zh-CN" altLang="en-US" sz="3200" dirty="0" smtClean="0"/>
              <a:t>后先查找</a:t>
            </a:r>
            <a:r>
              <a:rPr lang="zh-CN" altLang="en-US" sz="3200" dirty="0"/>
              <a:t>交换表中与收到帧的</a:t>
            </a:r>
            <a:r>
              <a:rPr lang="zh-CN" altLang="en-US" sz="3200" dirty="0">
                <a:solidFill>
                  <a:srgbClr val="FF0000"/>
                </a:solidFill>
              </a:rPr>
              <a:t>源地址</a:t>
            </a:r>
            <a:r>
              <a:rPr lang="zh-CN" altLang="en-US" sz="3200" dirty="0"/>
              <a:t>有无相匹配</a:t>
            </a:r>
            <a:r>
              <a:rPr lang="zh-CN" altLang="en-US" sz="3200" dirty="0" smtClean="0"/>
              <a:t>的表项。</a:t>
            </a:r>
            <a:endParaRPr lang="en-US" altLang="zh-CN" sz="3200" dirty="0"/>
          </a:p>
          <a:p>
            <a:pPr lvl="1">
              <a:lnSpc>
                <a:spcPct val="100000"/>
              </a:lnSpc>
            </a:pPr>
            <a:r>
              <a:rPr lang="zh-CN" altLang="en-US" sz="2800" dirty="0"/>
              <a:t>如没有，就在交换表中增加</a:t>
            </a:r>
            <a:r>
              <a:rPr lang="zh-CN" altLang="en-US" sz="2800" dirty="0" smtClean="0"/>
              <a:t>一个表项</a:t>
            </a:r>
            <a:endParaRPr lang="en-US" altLang="zh-CN" sz="2800" dirty="0" smtClean="0"/>
          </a:p>
          <a:p>
            <a:pPr marL="342900" lvl="1" indent="0">
              <a:lnSpc>
                <a:spcPct val="100000"/>
              </a:lnSpc>
              <a:buNone/>
            </a:pPr>
            <a:r>
              <a:rPr lang="en-US" altLang="zh-CN" sz="2800" dirty="0"/>
              <a:t>	</a:t>
            </a:r>
            <a:r>
              <a:rPr lang="en-US" altLang="zh-CN" sz="2800" dirty="0" smtClean="0"/>
              <a:t>  &lt;</a:t>
            </a:r>
            <a:r>
              <a:rPr lang="en-US" altLang="zh-CN" sz="2800" dirty="0" smtClean="0">
                <a:effectLst>
                  <a:outerShdw blurRad="38100" dist="38100" dir="2700000" algn="tl">
                    <a:srgbClr val="000000">
                      <a:alpha val="43137"/>
                    </a:srgbClr>
                  </a:outerShdw>
                </a:effectLst>
              </a:rPr>
              <a:t>MAC</a:t>
            </a:r>
            <a:r>
              <a:rPr lang="zh-CN" altLang="en-US" sz="2800" dirty="0" smtClean="0">
                <a:effectLst>
                  <a:outerShdw blurRad="38100" dist="38100" dir="2700000" algn="tl">
                    <a:srgbClr val="000000">
                      <a:alpha val="43137"/>
                    </a:srgbClr>
                  </a:outerShdw>
                </a:effectLst>
              </a:rPr>
              <a:t>地址</a:t>
            </a:r>
            <a:r>
              <a:rPr lang="en-US" altLang="zh-CN" sz="2800" dirty="0" smtClean="0">
                <a:effectLst>
                  <a:outerShdw blurRad="38100" dist="38100" dir="2700000" algn="tl">
                    <a:srgbClr val="000000">
                      <a:alpha val="43137"/>
                    </a:srgbClr>
                  </a:outerShdw>
                </a:effectLst>
              </a:rPr>
              <a:t>    </a:t>
            </a:r>
            <a:r>
              <a:rPr lang="zh-CN" altLang="en-US" sz="2800" dirty="0" smtClean="0">
                <a:effectLst>
                  <a:outerShdw blurRad="38100" dist="38100" dir="2700000" algn="tl">
                    <a:srgbClr val="000000">
                      <a:alpha val="43137"/>
                    </a:srgbClr>
                  </a:outerShdw>
                </a:effectLst>
              </a:rPr>
              <a:t>接口</a:t>
            </a:r>
            <a:r>
              <a:rPr lang="zh-CN" altLang="en-US" sz="2800" dirty="0">
                <a:effectLst>
                  <a:outerShdw blurRad="38100" dist="38100" dir="2700000" algn="tl">
                    <a:srgbClr val="000000">
                      <a:alpha val="43137"/>
                    </a:srgbClr>
                  </a:outerShdw>
                </a:effectLst>
              </a:rPr>
              <a:t> </a:t>
            </a:r>
            <a:r>
              <a:rPr lang="zh-CN" altLang="en-US" sz="2800" dirty="0" smtClean="0">
                <a:effectLst>
                  <a:outerShdw blurRad="38100" dist="38100" dir="2700000" algn="tl">
                    <a:srgbClr val="000000">
                      <a:alpha val="43137"/>
                    </a:srgbClr>
                  </a:outerShdw>
                </a:effectLst>
              </a:rPr>
              <a:t>  有效时间</a:t>
            </a:r>
            <a:r>
              <a:rPr lang="en-US" altLang="zh-CN" sz="2800" dirty="0" smtClean="0"/>
              <a:t>&gt;</a:t>
            </a:r>
            <a:endParaRPr lang="en-US" altLang="zh-CN" sz="2800" dirty="0"/>
          </a:p>
          <a:p>
            <a:pPr lvl="1">
              <a:lnSpc>
                <a:spcPct val="100000"/>
              </a:lnSpc>
            </a:pPr>
            <a:r>
              <a:rPr lang="zh-CN" altLang="en-US" sz="2800" dirty="0"/>
              <a:t>如有，</a:t>
            </a:r>
            <a:r>
              <a:rPr lang="zh-CN" altLang="en-US" sz="2800" dirty="0" smtClean="0"/>
              <a:t>则对原有的</a:t>
            </a:r>
            <a:r>
              <a:rPr lang="zh-CN" altLang="en-US" sz="2800" dirty="0"/>
              <a:t>表</a:t>
            </a:r>
            <a:r>
              <a:rPr lang="zh-CN" altLang="en-US" sz="2800" dirty="0" smtClean="0"/>
              <a:t>项进行更新</a:t>
            </a:r>
            <a:r>
              <a:rPr lang="zh-CN" altLang="en-US" sz="2800" dirty="0"/>
              <a:t>。</a:t>
            </a:r>
          </a:p>
          <a:p>
            <a:pPr>
              <a:lnSpc>
                <a:spcPct val="100000"/>
              </a:lnSpc>
            </a:pPr>
            <a:r>
              <a:rPr lang="zh-CN" altLang="en-US" sz="3200" dirty="0">
                <a:solidFill>
                  <a:srgbClr val="FF0000"/>
                </a:solidFill>
              </a:rPr>
              <a:t>转发</a:t>
            </a:r>
            <a:r>
              <a:rPr lang="zh-CN" altLang="en-US" sz="3200" dirty="0" smtClean="0">
                <a:solidFill>
                  <a:srgbClr val="FF0000"/>
                </a:solidFill>
              </a:rPr>
              <a:t>帧，</a:t>
            </a:r>
            <a:r>
              <a:rPr lang="zh-CN" altLang="en-US" sz="3200" dirty="0" smtClean="0"/>
              <a:t>查找</a:t>
            </a:r>
            <a:r>
              <a:rPr lang="zh-CN" altLang="en-US" sz="3200" dirty="0"/>
              <a:t>交换表中与收到帧的</a:t>
            </a:r>
            <a:r>
              <a:rPr lang="zh-CN" altLang="en-US" sz="3200" dirty="0">
                <a:solidFill>
                  <a:srgbClr val="FF0000"/>
                </a:solidFill>
              </a:rPr>
              <a:t>目的地址</a:t>
            </a:r>
            <a:r>
              <a:rPr lang="zh-CN" altLang="en-US" sz="3200" dirty="0"/>
              <a:t>有无相匹配的项目。</a:t>
            </a:r>
          </a:p>
          <a:p>
            <a:pPr lvl="1">
              <a:lnSpc>
                <a:spcPct val="100000"/>
              </a:lnSpc>
            </a:pPr>
            <a:r>
              <a:rPr lang="zh-CN" altLang="en-US" sz="2800" dirty="0"/>
              <a:t>如没有，则</a:t>
            </a:r>
            <a:r>
              <a:rPr lang="zh-CN" altLang="en-US" sz="2800" dirty="0" smtClean="0"/>
              <a:t>向入接口除外的所有</a:t>
            </a:r>
            <a:r>
              <a:rPr lang="zh-CN" altLang="en-US" sz="2800" dirty="0"/>
              <a:t>其他</a:t>
            </a:r>
            <a:r>
              <a:rPr lang="zh-CN" altLang="en-US" sz="2800" dirty="0" smtClean="0"/>
              <a:t>接口转发</a:t>
            </a:r>
            <a:r>
              <a:rPr lang="zh-CN" altLang="en-US" sz="2800" dirty="0"/>
              <a:t>。</a:t>
            </a:r>
          </a:p>
          <a:p>
            <a:pPr lvl="1">
              <a:lnSpc>
                <a:spcPct val="100000"/>
              </a:lnSpc>
            </a:pPr>
            <a:r>
              <a:rPr lang="zh-CN" altLang="en-US" sz="2800" dirty="0"/>
              <a:t>如有，</a:t>
            </a:r>
            <a:r>
              <a:rPr lang="zh-CN" altLang="en-US" sz="2800" dirty="0" smtClean="0"/>
              <a:t>则向交换</a:t>
            </a:r>
            <a:r>
              <a:rPr lang="zh-CN" altLang="en-US" sz="2800" dirty="0"/>
              <a:t>表</a:t>
            </a:r>
            <a:r>
              <a:rPr lang="zh-CN" altLang="en-US" sz="2800" dirty="0" smtClean="0"/>
              <a:t>中的对应接口转发</a:t>
            </a:r>
            <a:r>
              <a:rPr lang="zh-CN" altLang="en-US" sz="2800" dirty="0"/>
              <a:t>。</a:t>
            </a:r>
          </a:p>
          <a:p>
            <a:pPr lvl="1">
              <a:lnSpc>
                <a:spcPct val="100000"/>
              </a:lnSpc>
            </a:pPr>
            <a:r>
              <a:rPr lang="zh-CN" altLang="en-US" sz="2800" dirty="0"/>
              <a:t>若交换表中给出的接口就是该帧进入交换机的接口，则应丢弃这个</a:t>
            </a:r>
            <a:r>
              <a:rPr lang="zh-CN" altLang="en-US" sz="2800" dirty="0" smtClean="0"/>
              <a:t>帧。</a:t>
            </a:r>
            <a:endParaRPr lang="zh-CN" altLang="en-US" sz="2800" dirty="0"/>
          </a:p>
        </p:txBody>
      </p:sp>
    </p:spTree>
    <p:extLst>
      <p:ext uri="{BB962C8B-B14F-4D97-AF65-F5344CB8AC3E}">
        <p14:creationId xmlns:p14="http://schemas.microsoft.com/office/powerpoint/2010/main" val="259627407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pPr>
              <a:defRPr/>
            </a:pPr>
            <a:r>
              <a:rPr lang="en-US" dirty="0" smtClean="0">
                <a:ea typeface="+mn-ea"/>
                <a:cs typeface="+mj-cs"/>
              </a:rPr>
              <a:t>5.4.3 </a:t>
            </a:r>
            <a:r>
              <a:rPr lang="zh-CN" altLang="en-US" dirty="0" smtClean="0">
                <a:ea typeface="+mn-ea"/>
                <a:cs typeface="+mj-cs"/>
              </a:rPr>
              <a:t>交换局域网</a:t>
            </a:r>
            <a:endParaRPr lang="en-US" dirty="0">
              <a:ea typeface="+mn-ea"/>
              <a:cs typeface="+mj-cs"/>
            </a:endParaRPr>
          </a:p>
        </p:txBody>
      </p:sp>
      <p:grpSp>
        <p:nvGrpSpPr>
          <p:cNvPr id="2" name="组合 1"/>
          <p:cNvGrpSpPr/>
          <p:nvPr/>
        </p:nvGrpSpPr>
        <p:grpSpPr>
          <a:xfrm>
            <a:off x="603250" y="1334815"/>
            <a:ext cx="7689412" cy="4775693"/>
            <a:chOff x="603250" y="1820863"/>
            <a:chExt cx="7473950" cy="4321175"/>
          </a:xfrm>
        </p:grpSpPr>
        <p:sp>
          <p:nvSpPr>
            <p:cNvPr id="177156" name="Freeform 81"/>
            <p:cNvSpPr>
              <a:spLocks/>
            </p:cNvSpPr>
            <p:nvPr/>
          </p:nvSpPr>
          <p:spPr bwMode="auto">
            <a:xfrm rot="5400000">
              <a:off x="2179637" y="244476"/>
              <a:ext cx="4321175" cy="7473950"/>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Line 33"/>
            <p:cNvSpPr>
              <a:spLocks noChangeShapeType="1"/>
            </p:cNvSpPr>
            <p:nvPr/>
          </p:nvSpPr>
          <p:spPr bwMode="auto">
            <a:xfrm flipH="1">
              <a:off x="2151063" y="3387725"/>
              <a:ext cx="2047875" cy="1416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3" name="Line 34"/>
            <p:cNvSpPr>
              <a:spLocks noChangeShapeType="1"/>
            </p:cNvSpPr>
            <p:nvPr/>
          </p:nvSpPr>
          <p:spPr bwMode="auto">
            <a:xfrm>
              <a:off x="4391025" y="3375025"/>
              <a:ext cx="0" cy="146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4" name="Line 35"/>
            <p:cNvSpPr>
              <a:spLocks noChangeShapeType="1"/>
            </p:cNvSpPr>
            <p:nvPr/>
          </p:nvSpPr>
          <p:spPr bwMode="auto">
            <a:xfrm flipH="1" flipV="1">
              <a:off x="4584700" y="3309938"/>
              <a:ext cx="1841500" cy="1622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5" name="Line 59"/>
            <p:cNvSpPr>
              <a:spLocks noChangeShapeType="1"/>
            </p:cNvSpPr>
            <p:nvPr/>
          </p:nvSpPr>
          <p:spPr bwMode="auto">
            <a:xfrm flipV="1">
              <a:off x="4687888" y="2692400"/>
              <a:ext cx="1223962" cy="4238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6" name="Line 60"/>
            <p:cNvSpPr>
              <a:spLocks noChangeShapeType="1"/>
            </p:cNvSpPr>
            <p:nvPr/>
          </p:nvSpPr>
          <p:spPr bwMode="auto">
            <a:xfrm flipV="1">
              <a:off x="4481513" y="2370138"/>
              <a:ext cx="669925" cy="758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7" name="Line 77"/>
            <p:cNvSpPr>
              <a:spLocks noChangeShapeType="1"/>
            </p:cNvSpPr>
            <p:nvPr/>
          </p:nvSpPr>
          <p:spPr bwMode="auto">
            <a:xfrm>
              <a:off x="3387725" y="2524125"/>
              <a:ext cx="862013" cy="644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8" name="Line 78"/>
            <p:cNvSpPr>
              <a:spLocks noChangeShapeType="1"/>
            </p:cNvSpPr>
            <p:nvPr/>
          </p:nvSpPr>
          <p:spPr bwMode="auto">
            <a:xfrm flipH="1">
              <a:off x="1995488" y="2420938"/>
              <a:ext cx="850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69" name="Text Box 79"/>
            <p:cNvSpPr txBox="1">
              <a:spLocks noChangeArrowheads="1"/>
            </p:cNvSpPr>
            <p:nvPr/>
          </p:nvSpPr>
          <p:spPr bwMode="auto">
            <a:xfrm>
              <a:off x="744538" y="2041525"/>
              <a:ext cx="1262062" cy="646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smtClean="0">
                  <a:solidFill>
                    <a:srgbClr val="000000"/>
                  </a:solidFill>
                  <a:latin typeface="Arial" charset="0"/>
                  <a:cs typeface="Arial" charset="0"/>
                </a:rPr>
                <a:t>to external</a:t>
              </a:r>
            </a:p>
            <a:p>
              <a:pPr>
                <a:defRPr/>
              </a:pPr>
              <a:r>
                <a:rPr lang="en-US" i="0" smtClean="0">
                  <a:solidFill>
                    <a:srgbClr val="000000"/>
                  </a:solidFill>
                  <a:latin typeface="Arial" charset="0"/>
                  <a:cs typeface="Arial" charset="0"/>
                </a:rPr>
                <a:t>network</a:t>
              </a:r>
            </a:p>
          </p:txBody>
        </p:sp>
        <p:sp>
          <p:nvSpPr>
            <p:cNvPr id="70670" name="Text Box 80"/>
            <p:cNvSpPr txBox="1">
              <a:spLocks noChangeArrowheads="1"/>
            </p:cNvSpPr>
            <p:nvPr/>
          </p:nvSpPr>
          <p:spPr bwMode="auto">
            <a:xfrm>
              <a:off x="2716213" y="2608263"/>
              <a:ext cx="787400"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smtClean="0">
                  <a:solidFill>
                    <a:srgbClr val="000000"/>
                  </a:solidFill>
                  <a:latin typeface="Arial" charset="0"/>
                  <a:cs typeface="Arial" charset="0"/>
                </a:rPr>
                <a:t>router</a:t>
              </a:r>
            </a:p>
          </p:txBody>
        </p:sp>
        <p:sp>
          <p:nvSpPr>
            <p:cNvPr id="70671" name="Text Box 82"/>
            <p:cNvSpPr txBox="1">
              <a:spLocks noChangeArrowheads="1"/>
            </p:cNvSpPr>
            <p:nvPr/>
          </p:nvSpPr>
          <p:spPr bwMode="auto">
            <a:xfrm>
              <a:off x="6435725" y="3516313"/>
              <a:ext cx="1549400"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400" dirty="0" smtClean="0">
                  <a:solidFill>
                    <a:srgbClr val="CC0000"/>
                  </a:solidFill>
                  <a:latin typeface="Arial" charset="0"/>
                  <a:cs typeface="Arial" charset="0"/>
                </a:rPr>
                <a:t>IP subnet</a:t>
              </a:r>
            </a:p>
          </p:txBody>
        </p:sp>
        <p:sp>
          <p:nvSpPr>
            <p:cNvPr id="70672" name="Text Box 83"/>
            <p:cNvSpPr txBox="1">
              <a:spLocks noChangeArrowheads="1"/>
            </p:cNvSpPr>
            <p:nvPr/>
          </p:nvSpPr>
          <p:spPr bwMode="auto">
            <a:xfrm>
              <a:off x="5432425" y="183515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smtClean="0">
                  <a:solidFill>
                    <a:srgbClr val="000000"/>
                  </a:solidFill>
                  <a:latin typeface="Arial" charset="0"/>
                  <a:cs typeface="Arial" charset="0"/>
                </a:rPr>
                <a:t>mail server</a:t>
              </a:r>
            </a:p>
          </p:txBody>
        </p:sp>
        <p:sp>
          <p:nvSpPr>
            <p:cNvPr id="70673" name="Text Box 84"/>
            <p:cNvSpPr txBox="1">
              <a:spLocks noChangeArrowheads="1"/>
            </p:cNvSpPr>
            <p:nvPr/>
          </p:nvSpPr>
          <p:spPr bwMode="auto">
            <a:xfrm>
              <a:off x="6230938" y="2505075"/>
              <a:ext cx="1362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smtClean="0">
                  <a:solidFill>
                    <a:srgbClr val="000000"/>
                  </a:solidFill>
                  <a:latin typeface="Arial" charset="0"/>
                  <a:cs typeface="Arial" charset="0"/>
                </a:rPr>
                <a:t>web server</a:t>
              </a:r>
            </a:p>
          </p:txBody>
        </p:sp>
        <p:sp>
          <p:nvSpPr>
            <p:cNvPr id="70674" name="Line 20"/>
            <p:cNvSpPr>
              <a:spLocks noChangeShapeType="1"/>
            </p:cNvSpPr>
            <p:nvPr/>
          </p:nvSpPr>
          <p:spPr bwMode="auto">
            <a:xfrm flipH="1">
              <a:off x="1465263" y="4754563"/>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75" name="Line 21"/>
            <p:cNvSpPr>
              <a:spLocks noChangeShapeType="1"/>
            </p:cNvSpPr>
            <p:nvPr/>
          </p:nvSpPr>
          <p:spPr bwMode="auto">
            <a:xfrm flipH="1">
              <a:off x="1852613" y="4802188"/>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76" name="Line 22"/>
            <p:cNvSpPr>
              <a:spLocks noChangeShapeType="1"/>
            </p:cNvSpPr>
            <p:nvPr/>
          </p:nvSpPr>
          <p:spPr bwMode="auto">
            <a:xfrm>
              <a:off x="2271713" y="4830763"/>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177172" name="Group 44"/>
            <p:cNvGrpSpPr>
              <a:grpSpLocks/>
            </p:cNvGrpSpPr>
            <p:nvPr/>
          </p:nvGrpSpPr>
          <p:grpSpPr bwMode="auto">
            <a:xfrm>
              <a:off x="1009650" y="4557713"/>
              <a:ext cx="568325" cy="481012"/>
              <a:chOff x="-44" y="1473"/>
              <a:chExt cx="981" cy="1105"/>
            </a:xfrm>
          </p:grpSpPr>
          <p:pic>
            <p:nvPicPr>
              <p:cNvPr id="17730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30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73" name="Group 44"/>
            <p:cNvGrpSpPr>
              <a:grpSpLocks/>
            </p:cNvGrpSpPr>
            <p:nvPr/>
          </p:nvGrpSpPr>
          <p:grpSpPr bwMode="auto">
            <a:xfrm>
              <a:off x="1416050" y="5014913"/>
              <a:ext cx="568325" cy="481012"/>
              <a:chOff x="-44" y="1473"/>
              <a:chExt cx="981" cy="1105"/>
            </a:xfrm>
          </p:grpSpPr>
          <p:pic>
            <p:nvPicPr>
              <p:cNvPr id="17729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300"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74" name="Group 44"/>
            <p:cNvGrpSpPr>
              <a:grpSpLocks/>
            </p:cNvGrpSpPr>
            <p:nvPr/>
          </p:nvGrpSpPr>
          <p:grpSpPr bwMode="auto">
            <a:xfrm>
              <a:off x="1944688" y="5046663"/>
              <a:ext cx="568325" cy="481012"/>
              <a:chOff x="-44" y="1473"/>
              <a:chExt cx="981" cy="1105"/>
            </a:xfrm>
          </p:grpSpPr>
          <p:pic>
            <p:nvPicPr>
              <p:cNvPr id="17729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9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80" name="Line 21"/>
            <p:cNvSpPr>
              <a:spLocks noChangeShapeType="1"/>
            </p:cNvSpPr>
            <p:nvPr/>
          </p:nvSpPr>
          <p:spPr bwMode="auto">
            <a:xfrm>
              <a:off x="2490788" y="4760913"/>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81" name="Line 22"/>
            <p:cNvSpPr>
              <a:spLocks noChangeShapeType="1"/>
            </p:cNvSpPr>
            <p:nvPr/>
          </p:nvSpPr>
          <p:spPr bwMode="auto">
            <a:xfrm flipH="1">
              <a:off x="2722563" y="5256213"/>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82" name="Line 22"/>
            <p:cNvSpPr>
              <a:spLocks noChangeShapeType="1"/>
            </p:cNvSpPr>
            <p:nvPr/>
          </p:nvSpPr>
          <p:spPr bwMode="auto">
            <a:xfrm>
              <a:off x="3127375" y="526732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83" name="Line 20"/>
            <p:cNvSpPr>
              <a:spLocks noChangeShapeType="1"/>
            </p:cNvSpPr>
            <p:nvPr/>
          </p:nvSpPr>
          <p:spPr bwMode="auto">
            <a:xfrm flipH="1">
              <a:off x="3025775" y="5148263"/>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177179" name="Group 44"/>
            <p:cNvGrpSpPr>
              <a:grpSpLocks/>
            </p:cNvGrpSpPr>
            <p:nvPr/>
          </p:nvGrpSpPr>
          <p:grpSpPr bwMode="auto">
            <a:xfrm>
              <a:off x="2349500" y="5419725"/>
              <a:ext cx="568325" cy="481013"/>
              <a:chOff x="-44" y="1473"/>
              <a:chExt cx="981" cy="1105"/>
            </a:xfrm>
          </p:grpSpPr>
          <p:pic>
            <p:nvPicPr>
              <p:cNvPr id="17729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96"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80" name="Group 44"/>
            <p:cNvGrpSpPr>
              <a:grpSpLocks/>
            </p:cNvGrpSpPr>
            <p:nvPr/>
          </p:nvGrpSpPr>
          <p:grpSpPr bwMode="auto">
            <a:xfrm>
              <a:off x="2806700" y="5487988"/>
              <a:ext cx="568325" cy="481012"/>
              <a:chOff x="-44" y="1473"/>
              <a:chExt cx="981" cy="1105"/>
            </a:xfrm>
          </p:grpSpPr>
          <p:pic>
            <p:nvPicPr>
              <p:cNvPr id="17729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94"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7068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063" y="4602163"/>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06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5018088"/>
              <a:ext cx="677863"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77183" name="Group 44"/>
            <p:cNvGrpSpPr>
              <a:grpSpLocks/>
            </p:cNvGrpSpPr>
            <p:nvPr/>
          </p:nvGrpSpPr>
          <p:grpSpPr bwMode="auto">
            <a:xfrm>
              <a:off x="3232150" y="4946650"/>
              <a:ext cx="568325" cy="481013"/>
              <a:chOff x="-44" y="1473"/>
              <a:chExt cx="981" cy="1105"/>
            </a:xfrm>
          </p:grpSpPr>
          <p:pic>
            <p:nvPicPr>
              <p:cNvPr id="17729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9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89" name="Line 20"/>
            <p:cNvSpPr>
              <a:spLocks noChangeShapeType="1"/>
            </p:cNvSpPr>
            <p:nvPr/>
          </p:nvSpPr>
          <p:spPr bwMode="auto">
            <a:xfrm flipH="1">
              <a:off x="5684838" y="5022850"/>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90" name="Line 21"/>
            <p:cNvSpPr>
              <a:spLocks noChangeShapeType="1"/>
            </p:cNvSpPr>
            <p:nvPr/>
          </p:nvSpPr>
          <p:spPr bwMode="auto">
            <a:xfrm flipH="1">
              <a:off x="6072188" y="5070475"/>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91" name="Line 22"/>
            <p:cNvSpPr>
              <a:spLocks noChangeShapeType="1"/>
            </p:cNvSpPr>
            <p:nvPr/>
          </p:nvSpPr>
          <p:spPr bwMode="auto">
            <a:xfrm>
              <a:off x="6491288" y="5099050"/>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177187" name="Group 44"/>
            <p:cNvGrpSpPr>
              <a:grpSpLocks/>
            </p:cNvGrpSpPr>
            <p:nvPr/>
          </p:nvGrpSpPr>
          <p:grpSpPr bwMode="auto">
            <a:xfrm>
              <a:off x="5376863" y="4837113"/>
              <a:ext cx="568325" cy="481012"/>
              <a:chOff x="-44" y="1473"/>
              <a:chExt cx="981" cy="1105"/>
            </a:xfrm>
          </p:grpSpPr>
          <p:pic>
            <p:nvPicPr>
              <p:cNvPr id="17728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90"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88" name="Group 44"/>
            <p:cNvGrpSpPr>
              <a:grpSpLocks/>
            </p:cNvGrpSpPr>
            <p:nvPr/>
          </p:nvGrpSpPr>
          <p:grpSpPr bwMode="auto">
            <a:xfrm>
              <a:off x="5635625" y="5283200"/>
              <a:ext cx="569913" cy="481013"/>
              <a:chOff x="-44" y="1473"/>
              <a:chExt cx="981" cy="1105"/>
            </a:xfrm>
          </p:grpSpPr>
          <p:pic>
            <p:nvPicPr>
              <p:cNvPr id="17728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8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89" name="Group 44"/>
            <p:cNvGrpSpPr>
              <a:grpSpLocks/>
            </p:cNvGrpSpPr>
            <p:nvPr/>
          </p:nvGrpSpPr>
          <p:grpSpPr bwMode="auto">
            <a:xfrm>
              <a:off x="6164263" y="5313363"/>
              <a:ext cx="568325" cy="482600"/>
              <a:chOff x="-44" y="1473"/>
              <a:chExt cx="981" cy="1105"/>
            </a:xfrm>
          </p:grpSpPr>
          <p:pic>
            <p:nvPicPr>
              <p:cNvPr id="17728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86"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95" name="Line 20"/>
            <p:cNvSpPr>
              <a:spLocks noChangeShapeType="1"/>
            </p:cNvSpPr>
            <p:nvPr/>
          </p:nvSpPr>
          <p:spPr bwMode="auto">
            <a:xfrm flipH="1" flipV="1">
              <a:off x="4659313" y="5068888"/>
              <a:ext cx="606425" cy="312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96" name="Line 21"/>
            <p:cNvSpPr>
              <a:spLocks noChangeShapeType="1"/>
            </p:cNvSpPr>
            <p:nvPr/>
          </p:nvSpPr>
          <p:spPr bwMode="auto">
            <a:xfrm flipH="1">
              <a:off x="4195763" y="5022850"/>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0697" name="Line 22"/>
            <p:cNvSpPr>
              <a:spLocks noChangeShapeType="1"/>
            </p:cNvSpPr>
            <p:nvPr/>
          </p:nvSpPr>
          <p:spPr bwMode="auto">
            <a:xfrm>
              <a:off x="4614863" y="505142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177193" name="Group 44"/>
            <p:cNvGrpSpPr>
              <a:grpSpLocks/>
            </p:cNvGrpSpPr>
            <p:nvPr/>
          </p:nvGrpSpPr>
          <p:grpSpPr bwMode="auto">
            <a:xfrm>
              <a:off x="4803775" y="5230813"/>
              <a:ext cx="569913" cy="481012"/>
              <a:chOff x="-44" y="1473"/>
              <a:chExt cx="981" cy="1105"/>
            </a:xfrm>
          </p:grpSpPr>
          <p:pic>
            <p:nvPicPr>
              <p:cNvPr id="17728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84"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94" name="Group 44"/>
            <p:cNvGrpSpPr>
              <a:grpSpLocks/>
            </p:cNvGrpSpPr>
            <p:nvPr/>
          </p:nvGrpSpPr>
          <p:grpSpPr bwMode="auto">
            <a:xfrm>
              <a:off x="3759200" y="5235575"/>
              <a:ext cx="569913" cy="482600"/>
              <a:chOff x="-44" y="1473"/>
              <a:chExt cx="981" cy="1105"/>
            </a:xfrm>
          </p:grpSpPr>
          <p:pic>
            <p:nvPicPr>
              <p:cNvPr id="17728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8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7195" name="Group 44"/>
            <p:cNvGrpSpPr>
              <a:grpSpLocks/>
            </p:cNvGrpSpPr>
            <p:nvPr/>
          </p:nvGrpSpPr>
          <p:grpSpPr bwMode="auto">
            <a:xfrm>
              <a:off x="4287838" y="5267325"/>
              <a:ext cx="569912" cy="481013"/>
              <a:chOff x="-44" y="1473"/>
              <a:chExt cx="981" cy="1105"/>
            </a:xfrm>
          </p:grpSpPr>
          <p:pic>
            <p:nvPicPr>
              <p:cNvPr id="17727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80"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707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213" y="4822825"/>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0702" name="Line 20"/>
            <p:cNvSpPr>
              <a:spLocks noChangeShapeType="1"/>
            </p:cNvSpPr>
            <p:nvPr/>
          </p:nvSpPr>
          <p:spPr bwMode="auto">
            <a:xfrm flipH="1">
              <a:off x="6519863" y="5100638"/>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pic>
          <p:nvPicPr>
            <p:cNvPr id="707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638" y="4870450"/>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77199" name="Group 44"/>
            <p:cNvGrpSpPr>
              <a:grpSpLocks/>
            </p:cNvGrpSpPr>
            <p:nvPr/>
          </p:nvGrpSpPr>
          <p:grpSpPr bwMode="auto">
            <a:xfrm>
              <a:off x="6684963" y="4884738"/>
              <a:ext cx="569912" cy="481012"/>
              <a:chOff x="-44" y="1473"/>
              <a:chExt cx="981" cy="1105"/>
            </a:xfrm>
          </p:grpSpPr>
          <p:pic>
            <p:nvPicPr>
              <p:cNvPr id="17727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27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707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062288"/>
              <a:ext cx="935038"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77201" name="Group 906"/>
            <p:cNvGrpSpPr>
              <a:grpSpLocks/>
            </p:cNvGrpSpPr>
            <p:nvPr/>
          </p:nvGrpSpPr>
          <p:grpSpPr bwMode="auto">
            <a:xfrm>
              <a:off x="5140325" y="2111375"/>
              <a:ext cx="366713" cy="579438"/>
              <a:chOff x="4140" y="429"/>
              <a:chExt cx="1425" cy="2396"/>
            </a:xfrm>
          </p:grpSpPr>
          <p:sp>
            <p:nvSpPr>
              <p:cNvPr id="177245" name="Freeform 907"/>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51" name="Rectangle 908"/>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47" name="Freeform 909"/>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48" name="Freeform 910"/>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54" name="Rectangle 911"/>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50" name="Group 912"/>
              <p:cNvGrpSpPr>
                <a:grpSpLocks/>
              </p:cNvGrpSpPr>
              <p:nvPr/>
            </p:nvGrpSpPr>
            <p:grpSpPr bwMode="auto">
              <a:xfrm>
                <a:off x="4749" y="668"/>
                <a:ext cx="581" cy="145"/>
                <a:chOff x="614" y="2568"/>
                <a:chExt cx="725" cy="139"/>
              </a:xfrm>
            </p:grpSpPr>
            <p:sp>
              <p:nvSpPr>
                <p:cNvPr id="70780" name="AutoShape 913"/>
                <p:cNvSpPr>
                  <a:spLocks noChangeArrowheads="1"/>
                </p:cNvSpPr>
                <p:nvPr/>
              </p:nvSpPr>
              <p:spPr bwMode="auto">
                <a:xfrm>
                  <a:off x="616" y="2565"/>
                  <a:ext cx="724" cy="12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81" name="AutoShape 914"/>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56" name="Rectangle 915"/>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52" name="Group 916"/>
              <p:cNvGrpSpPr>
                <a:grpSpLocks/>
              </p:cNvGrpSpPr>
              <p:nvPr/>
            </p:nvGrpSpPr>
            <p:grpSpPr bwMode="auto">
              <a:xfrm>
                <a:off x="4747" y="994"/>
                <a:ext cx="581" cy="134"/>
                <a:chOff x="614" y="2568"/>
                <a:chExt cx="725" cy="139"/>
              </a:xfrm>
            </p:grpSpPr>
            <p:sp>
              <p:nvSpPr>
                <p:cNvPr id="70778" name="AutoShape 917"/>
                <p:cNvSpPr>
                  <a:spLocks noChangeArrowheads="1"/>
                </p:cNvSpPr>
                <p:nvPr/>
              </p:nvSpPr>
              <p:spPr bwMode="auto">
                <a:xfrm>
                  <a:off x="611" y="2568"/>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9" name="AutoShape 918"/>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58" name="Rectangle 919"/>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59" name="Rectangle 920"/>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55" name="Group 921"/>
              <p:cNvGrpSpPr>
                <a:grpSpLocks/>
              </p:cNvGrpSpPr>
              <p:nvPr/>
            </p:nvGrpSpPr>
            <p:grpSpPr bwMode="auto">
              <a:xfrm>
                <a:off x="4735" y="1627"/>
                <a:ext cx="582" cy="151"/>
                <a:chOff x="614" y="2568"/>
                <a:chExt cx="725" cy="139"/>
              </a:xfrm>
            </p:grpSpPr>
            <p:sp>
              <p:nvSpPr>
                <p:cNvPr id="70776" name="AutoShape 922"/>
                <p:cNvSpPr>
                  <a:spLocks noChangeArrowheads="1"/>
                </p:cNvSpPr>
                <p:nvPr/>
              </p:nvSpPr>
              <p:spPr bwMode="auto">
                <a:xfrm>
                  <a:off x="611" y="2571"/>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7" name="AutoShape 923"/>
                <p:cNvSpPr>
                  <a:spLocks noChangeArrowheads="1"/>
                </p:cNvSpPr>
                <p:nvPr/>
              </p:nvSpPr>
              <p:spPr bwMode="auto">
                <a:xfrm>
                  <a:off x="626" y="2589"/>
                  <a:ext cx="699"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177256" name="Freeform 924"/>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7257" name="Group 925"/>
              <p:cNvGrpSpPr>
                <a:grpSpLocks/>
              </p:cNvGrpSpPr>
              <p:nvPr/>
            </p:nvGrpSpPr>
            <p:grpSpPr bwMode="auto">
              <a:xfrm>
                <a:off x="4739" y="1327"/>
                <a:ext cx="582" cy="139"/>
                <a:chOff x="614" y="2568"/>
                <a:chExt cx="725" cy="139"/>
              </a:xfrm>
            </p:grpSpPr>
            <p:sp>
              <p:nvSpPr>
                <p:cNvPr id="70774" name="AutoShape 926"/>
                <p:cNvSpPr>
                  <a:spLocks noChangeArrowheads="1"/>
                </p:cNvSpPr>
                <p:nvPr/>
              </p:nvSpPr>
              <p:spPr bwMode="auto">
                <a:xfrm>
                  <a:off x="613" y="2569"/>
                  <a:ext cx="71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5" name="AutoShape 927"/>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63" name="Rectangle 928"/>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59" name="Freeform 929"/>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60" name="Freeform 930"/>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66" name="Oval 931"/>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62" name="Freeform 932"/>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68" name="AutoShape 933"/>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69" name="AutoShape 934"/>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0" name="Oval 935"/>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1" name="Oval 936"/>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a:solidFill>
                    <a:srgbClr val="FF0000"/>
                  </a:solidFill>
                  <a:latin typeface="Arial" charset="0"/>
                  <a:ea typeface="ＭＳ Ｐゴシック" charset="0"/>
                  <a:cs typeface="Arial" charset="0"/>
                </a:endParaRPr>
              </a:p>
            </p:txBody>
          </p:sp>
          <p:sp>
            <p:nvSpPr>
              <p:cNvPr id="70772" name="Oval 937"/>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73" name="Rectangle 938"/>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grpSp>
          <p:nvGrpSpPr>
            <p:cNvPr id="177202" name="Group 1108"/>
            <p:cNvGrpSpPr>
              <a:grpSpLocks/>
            </p:cNvGrpSpPr>
            <p:nvPr/>
          </p:nvGrpSpPr>
          <p:grpSpPr bwMode="auto">
            <a:xfrm>
              <a:off x="2803525" y="2278063"/>
              <a:ext cx="812800" cy="360362"/>
              <a:chOff x="2356" y="1300"/>
              <a:chExt cx="555" cy="194"/>
            </a:xfrm>
          </p:grpSpPr>
          <p:sp>
            <p:nvSpPr>
              <p:cNvPr id="1772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72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Arial" panose="020B0604020202020204" pitchFamily="34" charset="0"/>
                  <a:cs typeface="Arial" panose="020B0604020202020204" pitchFamily="34" charset="0"/>
                </a:endParaRPr>
              </a:p>
            </p:txBody>
          </p:sp>
          <p:sp>
            <p:nvSpPr>
              <p:cNvPr id="1772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grpSp>
            <p:nvGrpSpPr>
              <p:cNvPr id="177240" name="Group 1112"/>
              <p:cNvGrpSpPr>
                <a:grpSpLocks/>
              </p:cNvGrpSpPr>
              <p:nvPr/>
            </p:nvGrpSpPr>
            <p:grpSpPr bwMode="auto">
              <a:xfrm>
                <a:off x="2468" y="1332"/>
                <a:ext cx="310" cy="60"/>
                <a:chOff x="2468" y="1332"/>
                <a:chExt cx="310" cy="60"/>
              </a:xfrm>
            </p:grpSpPr>
            <p:sp>
              <p:nvSpPr>
                <p:cNvPr id="177243" name="Freeform 111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44" name="Freeform 111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746" name="Line 1115"/>
              <p:cNvSpPr>
                <a:spLocks noChangeShapeType="1"/>
              </p:cNvSpPr>
              <p:nvPr/>
            </p:nvSpPr>
            <p:spPr bwMode="auto">
              <a:xfrm>
                <a:off x="2357" y="1361"/>
                <a:ext cx="0" cy="8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0747" name="Line 1116"/>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grpSp>
          <p:nvGrpSpPr>
            <p:cNvPr id="177203" name="Group 906"/>
            <p:cNvGrpSpPr>
              <a:grpSpLocks/>
            </p:cNvGrpSpPr>
            <p:nvPr/>
          </p:nvGrpSpPr>
          <p:grpSpPr bwMode="auto">
            <a:xfrm>
              <a:off x="5745163" y="2620963"/>
              <a:ext cx="366712" cy="579437"/>
              <a:chOff x="4140" y="429"/>
              <a:chExt cx="1425" cy="2396"/>
            </a:xfrm>
          </p:grpSpPr>
          <p:sp>
            <p:nvSpPr>
              <p:cNvPr id="177205" name="Freeform 907"/>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1" name="Rectangle 908"/>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07" name="Freeform 909"/>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8" name="Freeform 910"/>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4" name="Rectangle 911"/>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10" name="Group 912"/>
              <p:cNvGrpSpPr>
                <a:grpSpLocks/>
              </p:cNvGrpSpPr>
              <p:nvPr/>
            </p:nvGrpSpPr>
            <p:grpSpPr bwMode="auto">
              <a:xfrm>
                <a:off x="4749" y="668"/>
                <a:ext cx="581" cy="145"/>
                <a:chOff x="614" y="2568"/>
                <a:chExt cx="725" cy="139"/>
              </a:xfrm>
            </p:grpSpPr>
            <p:sp>
              <p:nvSpPr>
                <p:cNvPr id="70740" name="AutoShape 913"/>
                <p:cNvSpPr>
                  <a:spLocks noChangeArrowheads="1"/>
                </p:cNvSpPr>
                <p:nvPr/>
              </p:nvSpPr>
              <p:spPr bwMode="auto">
                <a:xfrm>
                  <a:off x="616" y="2565"/>
                  <a:ext cx="724" cy="12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41" name="AutoShape 914"/>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16" name="Rectangle 915"/>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12" name="Group 916"/>
              <p:cNvGrpSpPr>
                <a:grpSpLocks/>
              </p:cNvGrpSpPr>
              <p:nvPr/>
            </p:nvGrpSpPr>
            <p:grpSpPr bwMode="auto">
              <a:xfrm>
                <a:off x="4747" y="994"/>
                <a:ext cx="581" cy="134"/>
                <a:chOff x="614" y="2568"/>
                <a:chExt cx="725" cy="139"/>
              </a:xfrm>
            </p:grpSpPr>
            <p:sp>
              <p:nvSpPr>
                <p:cNvPr id="70738" name="AutoShape 917"/>
                <p:cNvSpPr>
                  <a:spLocks noChangeArrowheads="1"/>
                </p:cNvSpPr>
                <p:nvPr/>
              </p:nvSpPr>
              <p:spPr bwMode="auto">
                <a:xfrm>
                  <a:off x="611" y="2568"/>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9" name="AutoShape 918"/>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18" name="Rectangle 919"/>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19" name="Rectangle 920"/>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nvGrpSpPr>
              <p:cNvPr id="177215" name="Group 921"/>
              <p:cNvGrpSpPr>
                <a:grpSpLocks/>
              </p:cNvGrpSpPr>
              <p:nvPr/>
            </p:nvGrpSpPr>
            <p:grpSpPr bwMode="auto">
              <a:xfrm>
                <a:off x="4735" y="1627"/>
                <a:ext cx="582" cy="151"/>
                <a:chOff x="614" y="2568"/>
                <a:chExt cx="725" cy="139"/>
              </a:xfrm>
            </p:grpSpPr>
            <p:sp>
              <p:nvSpPr>
                <p:cNvPr id="70736" name="AutoShape 922"/>
                <p:cNvSpPr>
                  <a:spLocks noChangeArrowheads="1"/>
                </p:cNvSpPr>
                <p:nvPr/>
              </p:nvSpPr>
              <p:spPr bwMode="auto">
                <a:xfrm>
                  <a:off x="611" y="2571"/>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7" name="AutoShape 923"/>
                <p:cNvSpPr>
                  <a:spLocks noChangeArrowheads="1"/>
                </p:cNvSpPr>
                <p:nvPr/>
              </p:nvSpPr>
              <p:spPr bwMode="auto">
                <a:xfrm>
                  <a:off x="626" y="2589"/>
                  <a:ext cx="699"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177216" name="Freeform 924"/>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7217" name="Group 925"/>
              <p:cNvGrpSpPr>
                <a:grpSpLocks/>
              </p:cNvGrpSpPr>
              <p:nvPr/>
            </p:nvGrpSpPr>
            <p:grpSpPr bwMode="auto">
              <a:xfrm>
                <a:off x="4739" y="1327"/>
                <a:ext cx="582" cy="139"/>
                <a:chOff x="614" y="2568"/>
                <a:chExt cx="725" cy="139"/>
              </a:xfrm>
            </p:grpSpPr>
            <p:sp>
              <p:nvSpPr>
                <p:cNvPr id="70734" name="AutoShape 926"/>
                <p:cNvSpPr>
                  <a:spLocks noChangeArrowheads="1"/>
                </p:cNvSpPr>
                <p:nvPr/>
              </p:nvSpPr>
              <p:spPr bwMode="auto">
                <a:xfrm>
                  <a:off x="613" y="2569"/>
                  <a:ext cx="71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5" name="AutoShape 927"/>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sp>
            <p:nvSpPr>
              <p:cNvPr id="70723" name="Rectangle 928"/>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19" name="Freeform 929"/>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20" name="Freeform 930"/>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26" name="Oval 931"/>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177222" name="Freeform 932"/>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28" name="AutoShape 933"/>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29" name="AutoShape 934"/>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0" name="Oval 935"/>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1" name="Oval 936"/>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a:solidFill>
                    <a:srgbClr val="FF0000"/>
                  </a:solidFill>
                  <a:latin typeface="Arial" charset="0"/>
                  <a:ea typeface="ＭＳ Ｐゴシック" charset="0"/>
                  <a:cs typeface="Arial" charset="0"/>
                </a:endParaRPr>
              </a:p>
            </p:txBody>
          </p:sp>
          <p:sp>
            <p:nvSpPr>
              <p:cNvPr id="70732" name="Oval 937"/>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sp>
            <p:nvSpPr>
              <p:cNvPr id="70733" name="Rectangle 938"/>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Arial" charset="0"/>
                  <a:ea typeface="ＭＳ Ｐゴシック" charset="0"/>
                  <a:cs typeface="Arial" charset="0"/>
                </a:endParaRPr>
              </a:p>
            </p:txBody>
          </p:sp>
        </p:grpSp>
      </p:grpSp>
    </p:spTree>
    <p:extLst>
      <p:ext uri="{BB962C8B-B14F-4D97-AF65-F5344CB8AC3E}">
        <p14:creationId xmlns:p14="http://schemas.microsoft.com/office/powerpoint/2010/main" val="296558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4294967295"/>
          </p:nvPr>
        </p:nvSpPr>
        <p:spPr>
          <a:xfrm>
            <a:off x="5770342" y="4205670"/>
            <a:ext cx="936243" cy="358776"/>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smtClean="0">
                <a:solidFill>
                  <a:srgbClr val="000000"/>
                </a:solidFill>
                <a:latin typeface="Arial" charset="0"/>
              </a:rPr>
              <a:t>Router</a:t>
            </a:r>
            <a:endParaRPr lang="en-US" b="1" i="0" dirty="0">
              <a:solidFill>
                <a:srgbClr val="000000"/>
              </a:solidFill>
              <a:latin typeface="Arial" charset="0"/>
            </a:endParaRPr>
          </a:p>
        </p:txBody>
      </p:sp>
      <p:sp>
        <p:nvSpPr>
          <p:cNvPr id="71685" name="Rectangle 3"/>
          <p:cNvSpPr>
            <a:spLocks noGrp="1" noChangeArrowheads="1"/>
          </p:cNvSpPr>
          <p:nvPr>
            <p:ph type="body" idx="1"/>
          </p:nvPr>
        </p:nvSpPr>
        <p:spPr>
          <a:xfrm>
            <a:off x="309180" y="910020"/>
            <a:ext cx="4127501" cy="5446714"/>
          </a:xfrm>
        </p:spPr>
        <p:txBody>
          <a:bodyPr>
            <a:noAutofit/>
          </a:bodyPr>
          <a:lstStyle/>
          <a:p>
            <a:pPr>
              <a:lnSpc>
                <a:spcPct val="100000"/>
              </a:lnSpc>
              <a:buFont typeface="Wingdings" panose="05000000000000000000" pitchFamily="2" charset="2"/>
              <a:buChar char="Ø"/>
              <a:defRPr/>
            </a:pPr>
            <a:r>
              <a:rPr lang="zh-CN" altLang="en-US" sz="2800" dirty="0" smtClean="0"/>
              <a:t>都是存储转发分组交换</a:t>
            </a:r>
            <a:r>
              <a:rPr lang="en-US" sz="2800" dirty="0" smtClean="0"/>
              <a:t>: </a:t>
            </a:r>
            <a:endParaRPr lang="en-US" sz="2800" dirty="0" smtClean="0"/>
          </a:p>
          <a:p>
            <a:pPr>
              <a:lnSpc>
                <a:spcPct val="100000"/>
              </a:lnSpc>
              <a:buSzPct val="100000"/>
              <a:buFont typeface="Wingdings" charset="2"/>
              <a:buChar char="§"/>
              <a:defRPr/>
            </a:pPr>
            <a:r>
              <a:rPr lang="zh-CN" altLang="en-US" sz="2800" dirty="0" smtClean="0"/>
              <a:t>路由器</a:t>
            </a:r>
            <a:r>
              <a:rPr lang="en-US" sz="2800" dirty="0" smtClean="0"/>
              <a:t>: </a:t>
            </a:r>
            <a:r>
              <a:rPr lang="zh-CN" altLang="en-US" sz="2800" dirty="0" smtClean="0"/>
              <a:t>网络层设备</a:t>
            </a:r>
            <a:r>
              <a:rPr lang="en-US" sz="2800" dirty="0" smtClean="0"/>
              <a:t> (</a:t>
            </a:r>
            <a:r>
              <a:rPr lang="zh-CN" altLang="en-US" sz="2800" dirty="0" smtClean="0"/>
              <a:t>根据目的</a:t>
            </a:r>
            <a:r>
              <a:rPr lang="en-US" altLang="zh-CN" sz="2800" dirty="0" smtClean="0"/>
              <a:t>IP</a:t>
            </a:r>
            <a:r>
              <a:rPr lang="zh-CN" altLang="en-US" sz="2800" dirty="0" smtClean="0"/>
              <a:t>地址转发</a:t>
            </a:r>
            <a:r>
              <a:rPr lang="en-US" sz="2800" dirty="0" smtClean="0"/>
              <a:t>)</a:t>
            </a:r>
            <a:r>
              <a:rPr lang="zh-CN" altLang="en-US" sz="2800" dirty="0" smtClean="0"/>
              <a:t>。</a:t>
            </a:r>
            <a:endParaRPr lang="en-US" sz="2800" dirty="0" smtClean="0"/>
          </a:p>
          <a:p>
            <a:pPr>
              <a:lnSpc>
                <a:spcPct val="100000"/>
              </a:lnSpc>
              <a:buSzPct val="100000"/>
              <a:buFont typeface="Wingdings" charset="2"/>
              <a:buChar char="§"/>
              <a:defRPr/>
            </a:pPr>
            <a:r>
              <a:rPr lang="zh-CN" altLang="en-US" sz="2800" dirty="0" smtClean="0"/>
              <a:t>交换机</a:t>
            </a:r>
            <a:r>
              <a:rPr lang="en-US" sz="2800" dirty="0" smtClean="0"/>
              <a:t>: </a:t>
            </a:r>
            <a:r>
              <a:rPr lang="zh-CN" altLang="en-US" sz="2800" dirty="0" smtClean="0"/>
              <a:t>链路层设备</a:t>
            </a:r>
            <a:r>
              <a:rPr lang="en-US" sz="2800" dirty="0" smtClean="0"/>
              <a:t>(</a:t>
            </a:r>
            <a:r>
              <a:rPr lang="zh-CN" altLang="en-US" sz="2800" dirty="0" smtClean="0"/>
              <a:t>根据目的</a:t>
            </a:r>
            <a:r>
              <a:rPr lang="en-US" altLang="zh-CN" sz="2800" dirty="0" smtClean="0"/>
              <a:t>MAC</a:t>
            </a:r>
            <a:r>
              <a:rPr lang="zh-CN" altLang="en-US" sz="2800" dirty="0" smtClean="0"/>
              <a:t>地址转发</a:t>
            </a:r>
            <a:r>
              <a:rPr lang="en-US" sz="2800" dirty="0" smtClean="0"/>
              <a:t>)</a:t>
            </a:r>
            <a:r>
              <a:rPr lang="zh-CN" altLang="en-US" sz="2800" dirty="0" smtClean="0"/>
              <a:t>。</a:t>
            </a:r>
            <a:endParaRPr lang="en-US" sz="2800" dirty="0"/>
          </a:p>
          <a:p>
            <a:pPr marL="0" indent="0">
              <a:lnSpc>
                <a:spcPct val="100000"/>
              </a:lnSpc>
              <a:spcBef>
                <a:spcPts val="0"/>
              </a:spcBef>
              <a:buFont typeface="Wingdings" charset="0"/>
              <a:buNone/>
              <a:defRPr/>
            </a:pPr>
            <a:endParaRPr lang="en-US" sz="2800" dirty="0" smtClean="0"/>
          </a:p>
          <a:p>
            <a:pPr>
              <a:lnSpc>
                <a:spcPct val="100000"/>
              </a:lnSpc>
              <a:spcBef>
                <a:spcPts val="0"/>
              </a:spcBef>
              <a:buFont typeface="Wingdings" panose="05000000000000000000" pitchFamily="2" charset="2"/>
              <a:buChar char="Ø"/>
              <a:defRPr/>
            </a:pPr>
            <a:r>
              <a:rPr lang="zh-CN" altLang="en-US" sz="2800" dirty="0" smtClean="0"/>
              <a:t>都有转发表</a:t>
            </a:r>
            <a:r>
              <a:rPr lang="en-US" sz="2800" dirty="0" smtClean="0"/>
              <a:t>:</a:t>
            </a:r>
            <a:endParaRPr lang="en-US" sz="2800" dirty="0" smtClean="0"/>
          </a:p>
          <a:p>
            <a:pPr>
              <a:lnSpc>
                <a:spcPct val="100000"/>
              </a:lnSpc>
              <a:buSzPct val="100000"/>
              <a:buFont typeface="Wingdings" charset="2"/>
              <a:buChar char="§"/>
              <a:defRPr/>
            </a:pPr>
            <a:r>
              <a:rPr lang="zh-CN" altLang="en-US" sz="2800" dirty="0" smtClean="0"/>
              <a:t>路由器</a:t>
            </a:r>
            <a:r>
              <a:rPr lang="en-US" sz="2800" dirty="0" smtClean="0"/>
              <a:t>: </a:t>
            </a:r>
            <a:r>
              <a:rPr lang="zh-CN" altLang="en-US" sz="2800" dirty="0" smtClean="0"/>
              <a:t>路由表根据路由算法计算得来，</a:t>
            </a:r>
            <a:r>
              <a:rPr lang="en-US" sz="2800" dirty="0" smtClean="0"/>
              <a:t> </a:t>
            </a:r>
            <a:r>
              <a:rPr lang="en-US" sz="2800" dirty="0" smtClean="0"/>
              <a:t>IP </a:t>
            </a:r>
            <a:r>
              <a:rPr lang="zh-CN" altLang="en-US" sz="2800" dirty="0" smtClean="0"/>
              <a:t>地址。</a:t>
            </a:r>
            <a:endParaRPr lang="en-US" altLang="zh-CN" sz="2800" dirty="0" smtClean="0"/>
          </a:p>
          <a:p>
            <a:pPr>
              <a:lnSpc>
                <a:spcPct val="100000"/>
              </a:lnSpc>
              <a:buSzPct val="100000"/>
              <a:buFont typeface="Wingdings" charset="2"/>
              <a:buChar char="§"/>
              <a:defRPr/>
            </a:pPr>
            <a:r>
              <a:rPr lang="zh-CN" altLang="en-US" sz="2800" dirty="0" smtClean="0"/>
              <a:t>交换机</a:t>
            </a:r>
            <a:r>
              <a:rPr lang="en-US" sz="2800" dirty="0" smtClean="0"/>
              <a:t>: </a:t>
            </a:r>
            <a:r>
              <a:rPr lang="zh-CN" altLang="en-US" sz="2800" dirty="0" smtClean="0"/>
              <a:t>交换机表根据自学习建立，</a:t>
            </a:r>
            <a:r>
              <a:rPr lang="en-US" sz="2800" dirty="0" smtClean="0"/>
              <a:t> </a:t>
            </a:r>
            <a:r>
              <a:rPr lang="en-US" sz="2800" dirty="0" smtClean="0"/>
              <a:t>MAC </a:t>
            </a:r>
            <a:r>
              <a:rPr lang="zh-CN" altLang="en-US" sz="2800" dirty="0" smtClean="0"/>
              <a:t>地址。</a:t>
            </a:r>
            <a:r>
              <a:rPr lang="en-US" sz="2800" dirty="0" smtClean="0"/>
              <a:t> </a:t>
            </a:r>
            <a:endParaRPr lang="en-US" sz="2800" dirty="0"/>
          </a:p>
        </p:txBody>
      </p:sp>
      <p:sp>
        <p:nvSpPr>
          <p:cNvPr id="179205" name="Freeform 3"/>
          <p:cNvSpPr>
            <a:spLocks/>
          </p:cNvSpPr>
          <p:nvPr/>
        </p:nvSpPr>
        <p:spPr bwMode="auto">
          <a:xfrm flipH="1">
            <a:off x="6543675" y="2103438"/>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206" name="Freeform 10"/>
          <p:cNvSpPr>
            <a:spLocks/>
          </p:cNvSpPr>
          <p:nvPr/>
        </p:nvSpPr>
        <p:spPr bwMode="auto">
          <a:xfrm>
            <a:off x="6530975" y="844550"/>
            <a:ext cx="360363"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207" name="Rectangle 23"/>
          <p:cNvSpPr>
            <a:spLocks noChangeArrowheads="1"/>
          </p:cNvSpPr>
          <p:nvPr/>
        </p:nvSpPr>
        <p:spPr bwMode="auto">
          <a:xfrm>
            <a:off x="5307013" y="850900"/>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08" name="Rectangle 24"/>
          <p:cNvSpPr>
            <a:spLocks noChangeArrowheads="1"/>
          </p:cNvSpPr>
          <p:nvPr/>
        </p:nvSpPr>
        <p:spPr bwMode="auto">
          <a:xfrm>
            <a:off x="5259388" y="922338"/>
            <a:ext cx="1273175" cy="1536700"/>
          </a:xfrm>
          <a:prstGeom prst="rect">
            <a:avLst/>
          </a:prstGeom>
          <a:solidFill>
            <a:schemeClr val="bg1"/>
          </a:solidFill>
          <a:ln w="2857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09" name="Line 25"/>
          <p:cNvSpPr>
            <a:spLocks noChangeShapeType="1"/>
          </p:cNvSpPr>
          <p:nvPr/>
        </p:nvSpPr>
        <p:spPr bwMode="auto">
          <a:xfrm>
            <a:off x="5259388" y="1239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0" name="Text Box 26"/>
          <p:cNvSpPr txBox="1">
            <a:spLocks noChangeArrowheads="1"/>
          </p:cNvSpPr>
          <p:nvPr/>
        </p:nvSpPr>
        <p:spPr bwMode="auto">
          <a:xfrm>
            <a:off x="5216525" y="8890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application</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transport</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network</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link</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physical</a:t>
            </a:r>
          </a:p>
        </p:txBody>
      </p:sp>
      <p:sp>
        <p:nvSpPr>
          <p:cNvPr id="179211" name="Line 27"/>
          <p:cNvSpPr>
            <a:spLocks noChangeShapeType="1"/>
          </p:cNvSpPr>
          <p:nvPr/>
        </p:nvSpPr>
        <p:spPr bwMode="auto">
          <a:xfrm>
            <a:off x="5267325" y="15605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2" name="Line 28"/>
          <p:cNvSpPr>
            <a:spLocks noChangeShapeType="1"/>
          </p:cNvSpPr>
          <p:nvPr/>
        </p:nvSpPr>
        <p:spPr bwMode="auto">
          <a:xfrm>
            <a:off x="5272088" y="1841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3" name="Line 29"/>
          <p:cNvSpPr>
            <a:spLocks noChangeShapeType="1"/>
          </p:cNvSpPr>
          <p:nvPr/>
        </p:nvSpPr>
        <p:spPr bwMode="auto">
          <a:xfrm>
            <a:off x="5272088" y="2117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6" name="Text Box 167"/>
          <p:cNvSpPr txBox="1">
            <a:spLocks noChangeArrowheads="1"/>
          </p:cNvSpPr>
          <p:nvPr/>
        </p:nvSpPr>
        <p:spPr bwMode="auto">
          <a:xfrm>
            <a:off x="5854700" y="3003550"/>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b="1" i="0">
                <a:solidFill>
                  <a:srgbClr val="000000"/>
                </a:solidFill>
                <a:latin typeface="Arial" panose="020B0604020202020204" pitchFamily="34" charset="0"/>
                <a:cs typeface="Arial" panose="020B0604020202020204" pitchFamily="34" charset="0"/>
              </a:rPr>
              <a:t>switch</a:t>
            </a:r>
          </a:p>
        </p:txBody>
      </p:sp>
      <p:sp>
        <p:nvSpPr>
          <p:cNvPr id="179218" name="Rectangle 57"/>
          <p:cNvSpPr>
            <a:spLocks noChangeArrowheads="1"/>
          </p:cNvSpPr>
          <p:nvPr/>
        </p:nvSpPr>
        <p:spPr bwMode="auto">
          <a:xfrm>
            <a:off x="5208588" y="4594225"/>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19" name="Rectangle 58"/>
          <p:cNvSpPr>
            <a:spLocks noChangeArrowheads="1"/>
          </p:cNvSpPr>
          <p:nvPr/>
        </p:nvSpPr>
        <p:spPr bwMode="auto">
          <a:xfrm>
            <a:off x="5160963" y="4665663"/>
            <a:ext cx="1273175" cy="1536700"/>
          </a:xfrm>
          <a:prstGeom prst="rect">
            <a:avLst/>
          </a:prstGeom>
          <a:solidFill>
            <a:schemeClr val="bg1"/>
          </a:solidFill>
          <a:ln w="2857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20" name="Line 59"/>
          <p:cNvSpPr>
            <a:spLocks noChangeShapeType="1"/>
          </p:cNvSpPr>
          <p:nvPr/>
        </p:nvSpPr>
        <p:spPr bwMode="auto">
          <a:xfrm>
            <a:off x="5160963" y="49831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1" name="Text Box 60"/>
          <p:cNvSpPr txBox="1">
            <a:spLocks noChangeArrowheads="1"/>
          </p:cNvSpPr>
          <p:nvPr/>
        </p:nvSpPr>
        <p:spPr bwMode="auto">
          <a:xfrm>
            <a:off x="5118100" y="4632325"/>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application</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transport</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network</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link</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physical</a:t>
            </a:r>
          </a:p>
        </p:txBody>
      </p:sp>
      <p:sp>
        <p:nvSpPr>
          <p:cNvPr id="179222" name="Line 61"/>
          <p:cNvSpPr>
            <a:spLocks noChangeShapeType="1"/>
          </p:cNvSpPr>
          <p:nvPr/>
        </p:nvSpPr>
        <p:spPr bwMode="auto">
          <a:xfrm>
            <a:off x="5168900" y="5303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3" name="Line 62"/>
          <p:cNvSpPr>
            <a:spLocks noChangeShapeType="1"/>
          </p:cNvSpPr>
          <p:nvPr/>
        </p:nvSpPr>
        <p:spPr bwMode="auto">
          <a:xfrm>
            <a:off x="5173663" y="55848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4" name="Line 63"/>
          <p:cNvSpPr>
            <a:spLocks noChangeShapeType="1"/>
          </p:cNvSpPr>
          <p:nvPr/>
        </p:nvSpPr>
        <p:spPr bwMode="auto">
          <a:xfrm>
            <a:off x="5173663" y="58610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5" name="Freeform 49"/>
          <p:cNvSpPr>
            <a:spLocks/>
          </p:cNvSpPr>
          <p:nvPr/>
        </p:nvSpPr>
        <p:spPr bwMode="auto">
          <a:xfrm>
            <a:off x="6472238" y="4600575"/>
            <a:ext cx="381000" cy="1857375"/>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7" name="Freeform 53"/>
          <p:cNvSpPr>
            <a:spLocks/>
          </p:cNvSpPr>
          <p:nvPr/>
        </p:nvSpPr>
        <p:spPr bwMode="auto">
          <a:xfrm>
            <a:off x="5281613" y="723900"/>
            <a:ext cx="2924175" cy="5314950"/>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31" name="Freeform 63"/>
          <p:cNvSpPr>
            <a:spLocks/>
          </p:cNvSpPr>
          <p:nvPr/>
        </p:nvSpPr>
        <p:spPr bwMode="auto">
          <a:xfrm>
            <a:off x="6424613" y="3533775"/>
            <a:ext cx="361950" cy="923925"/>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71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463" y="2671763"/>
            <a:ext cx="877887"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 name="组合 6"/>
          <p:cNvGrpSpPr/>
          <p:nvPr/>
        </p:nvGrpSpPr>
        <p:grpSpPr>
          <a:xfrm>
            <a:off x="6045713" y="3912304"/>
            <a:ext cx="453996" cy="111452"/>
            <a:chOff x="6045713" y="3912304"/>
            <a:chExt cx="453996" cy="111452"/>
          </a:xfrm>
        </p:grpSpPr>
        <p:sp>
          <p:nvSpPr>
            <p:cNvPr id="179243" name="Freeform 1113"/>
            <p:cNvSpPr>
              <a:spLocks/>
            </p:cNvSpPr>
            <p:nvPr/>
          </p:nvSpPr>
          <p:spPr bwMode="auto">
            <a:xfrm>
              <a:off x="6045713" y="3912304"/>
              <a:ext cx="453996" cy="111452"/>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44" name="Freeform 1114"/>
            <p:cNvSpPr>
              <a:spLocks/>
            </p:cNvSpPr>
            <p:nvPr/>
          </p:nvSpPr>
          <p:spPr bwMode="auto">
            <a:xfrm>
              <a:off x="6066216" y="3912304"/>
              <a:ext cx="412990" cy="111452"/>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4294188" y="1347788"/>
            <a:ext cx="4867275" cy="5348287"/>
            <a:chOff x="4294188" y="1347788"/>
            <a:chExt cx="4867275" cy="5348287"/>
          </a:xfrm>
        </p:grpSpPr>
        <p:sp>
          <p:nvSpPr>
            <p:cNvPr id="179263" name="Rectangle 89"/>
            <p:cNvSpPr>
              <a:spLocks noChangeArrowheads="1"/>
            </p:cNvSpPr>
            <p:nvPr/>
          </p:nvSpPr>
          <p:spPr bwMode="auto">
            <a:xfrm>
              <a:off x="6807201" y="3525838"/>
              <a:ext cx="1296988" cy="9461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64" name="Rectangle 90"/>
            <p:cNvSpPr>
              <a:spLocks noChangeArrowheads="1"/>
            </p:cNvSpPr>
            <p:nvPr/>
          </p:nvSpPr>
          <p:spPr bwMode="auto">
            <a:xfrm>
              <a:off x="6759576" y="3597276"/>
              <a:ext cx="1273175" cy="946150"/>
            </a:xfrm>
            <a:prstGeom prst="rect">
              <a:avLst/>
            </a:prstGeom>
            <a:solidFill>
              <a:schemeClr val="bg1"/>
            </a:solidFill>
            <a:ln w="2857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65" name="Line 91"/>
            <p:cNvSpPr>
              <a:spLocks noChangeShapeType="1"/>
            </p:cNvSpPr>
            <p:nvPr/>
          </p:nvSpPr>
          <p:spPr bwMode="auto">
            <a:xfrm>
              <a:off x="6759576" y="39147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6" name="Text Box 92"/>
            <p:cNvSpPr txBox="1">
              <a:spLocks noChangeArrowheads="1"/>
            </p:cNvSpPr>
            <p:nvPr/>
          </p:nvSpPr>
          <p:spPr bwMode="auto">
            <a:xfrm>
              <a:off x="6716713" y="3563938"/>
              <a:ext cx="1317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110000"/>
                </a:lnSpc>
              </a:pPr>
              <a:r>
                <a:rPr lang="en-US" altLang="zh-CN" sz="1800" i="0" dirty="0">
                  <a:solidFill>
                    <a:srgbClr val="000000"/>
                  </a:solidFill>
                  <a:latin typeface="Arial" panose="020B0604020202020204" pitchFamily="34" charset="0"/>
                  <a:cs typeface="Arial" panose="020B0604020202020204" pitchFamily="34" charset="0"/>
                </a:rPr>
                <a:t>network</a:t>
              </a:r>
            </a:p>
            <a:p>
              <a:pPr algn="ctr">
                <a:lnSpc>
                  <a:spcPct val="110000"/>
                </a:lnSpc>
              </a:pPr>
              <a:r>
                <a:rPr lang="en-US" altLang="zh-CN" sz="1800" i="0" dirty="0">
                  <a:solidFill>
                    <a:srgbClr val="000000"/>
                  </a:solidFill>
                  <a:latin typeface="Arial" panose="020B0604020202020204" pitchFamily="34" charset="0"/>
                  <a:cs typeface="Arial" panose="020B0604020202020204" pitchFamily="34" charset="0"/>
                </a:rPr>
                <a:t>link</a:t>
              </a:r>
            </a:p>
            <a:p>
              <a:pPr algn="ctr">
                <a:lnSpc>
                  <a:spcPct val="110000"/>
                </a:lnSpc>
              </a:pPr>
              <a:r>
                <a:rPr lang="en-US" altLang="zh-CN" sz="1800" i="0" dirty="0">
                  <a:solidFill>
                    <a:srgbClr val="000000"/>
                  </a:solidFill>
                  <a:latin typeface="Arial" panose="020B0604020202020204" pitchFamily="34" charset="0"/>
                  <a:cs typeface="Arial" panose="020B0604020202020204" pitchFamily="34" charset="0"/>
                </a:rPr>
                <a:t>physical</a:t>
              </a:r>
            </a:p>
          </p:txBody>
        </p:sp>
        <p:sp>
          <p:nvSpPr>
            <p:cNvPr id="179267" name="Line 93"/>
            <p:cNvSpPr>
              <a:spLocks noChangeShapeType="1"/>
            </p:cNvSpPr>
            <p:nvPr/>
          </p:nvSpPr>
          <p:spPr bwMode="auto">
            <a:xfrm>
              <a:off x="6767513" y="42354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9" name="Rectangle 95"/>
            <p:cNvSpPr>
              <a:spLocks noChangeArrowheads="1"/>
            </p:cNvSpPr>
            <p:nvPr/>
          </p:nvSpPr>
          <p:spPr bwMode="auto">
            <a:xfrm>
              <a:off x="7145338" y="2100263"/>
              <a:ext cx="1296988" cy="660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60" name="Rectangle 96"/>
            <p:cNvSpPr>
              <a:spLocks noChangeArrowheads="1"/>
            </p:cNvSpPr>
            <p:nvPr/>
          </p:nvSpPr>
          <p:spPr bwMode="auto">
            <a:xfrm>
              <a:off x="7097713" y="2171701"/>
              <a:ext cx="1273175" cy="655638"/>
            </a:xfrm>
            <a:prstGeom prst="rect">
              <a:avLst/>
            </a:prstGeom>
            <a:solidFill>
              <a:schemeClr val="bg1"/>
            </a:solidFill>
            <a:ln w="2857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61" name="Line 97"/>
            <p:cNvSpPr>
              <a:spLocks noChangeShapeType="1"/>
            </p:cNvSpPr>
            <p:nvPr/>
          </p:nvSpPr>
          <p:spPr bwMode="auto">
            <a:xfrm>
              <a:off x="7097713" y="24892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2" name="Text Box 98"/>
            <p:cNvSpPr txBox="1">
              <a:spLocks noChangeArrowheads="1"/>
            </p:cNvSpPr>
            <p:nvPr/>
          </p:nvSpPr>
          <p:spPr bwMode="auto">
            <a:xfrm>
              <a:off x="7054850" y="2138363"/>
              <a:ext cx="1317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link</a:t>
              </a:r>
            </a:p>
            <a:p>
              <a:pPr algn="ctr">
                <a:lnSpc>
                  <a:spcPct val="110000"/>
                </a:lnSpc>
              </a:pPr>
              <a:r>
                <a:rPr lang="en-US" altLang="zh-CN" sz="1800" i="0">
                  <a:solidFill>
                    <a:srgbClr val="000000"/>
                  </a:solidFill>
                  <a:latin typeface="Arial" panose="020B0604020202020204" pitchFamily="34" charset="0"/>
                  <a:cs typeface="Arial" panose="020B0604020202020204" pitchFamily="34" charset="0"/>
                </a:rPr>
                <a:t>physical</a:t>
              </a:r>
            </a:p>
          </p:txBody>
        </p:sp>
        <p:sp>
          <p:nvSpPr>
            <p:cNvPr id="71738" name="Rectangle 40"/>
            <p:cNvSpPr>
              <a:spLocks noChangeArrowheads="1"/>
            </p:cNvSpPr>
            <p:nvPr/>
          </p:nvSpPr>
          <p:spPr bwMode="auto">
            <a:xfrm>
              <a:off x="4427538" y="1595438"/>
              <a:ext cx="914400" cy="214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Arial" charset="0"/>
                <a:ea typeface="ＭＳ Ｐゴシック" charset="0"/>
                <a:cs typeface="Arial" charset="0"/>
              </a:endParaRPr>
            </a:p>
          </p:txBody>
        </p:sp>
        <p:sp>
          <p:nvSpPr>
            <p:cNvPr id="179258" name="Text Box 4"/>
            <p:cNvSpPr txBox="1">
              <a:spLocks noChangeArrowheads="1"/>
            </p:cNvSpPr>
            <p:nvPr/>
          </p:nvSpPr>
          <p:spPr bwMode="auto">
            <a:xfrm>
              <a:off x="4408488" y="1562100"/>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400" i="0">
                  <a:solidFill>
                    <a:srgbClr val="CC0000"/>
                  </a:solidFill>
                  <a:latin typeface="Arial" panose="020B0604020202020204" pitchFamily="34" charset="0"/>
                  <a:cs typeface="Arial" panose="020B0604020202020204" pitchFamily="34" charset="0"/>
                </a:rPr>
                <a:t>datagram</a:t>
              </a:r>
            </a:p>
          </p:txBody>
        </p:sp>
        <p:sp>
          <p:nvSpPr>
            <p:cNvPr id="71736" name="Rectangle 51"/>
            <p:cNvSpPr>
              <a:spLocks noChangeArrowheads="1"/>
            </p:cNvSpPr>
            <p:nvPr/>
          </p:nvSpPr>
          <p:spPr bwMode="auto">
            <a:xfrm>
              <a:off x="4294188" y="1871663"/>
              <a:ext cx="1095375" cy="2143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Arial" charset="0"/>
                <a:ea typeface="ＭＳ Ｐゴシック" charset="0"/>
                <a:cs typeface="Arial" charset="0"/>
              </a:endParaRPr>
            </a:p>
          </p:txBody>
        </p:sp>
        <p:sp>
          <p:nvSpPr>
            <p:cNvPr id="179256" name="Text Box 7"/>
            <p:cNvSpPr txBox="1">
              <a:spLocks noChangeArrowheads="1"/>
            </p:cNvSpPr>
            <p:nvPr/>
          </p:nvSpPr>
          <p:spPr bwMode="auto">
            <a:xfrm>
              <a:off x="4467226" y="1814513"/>
              <a:ext cx="71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i="0">
                  <a:solidFill>
                    <a:srgbClr val="CC0000"/>
                  </a:solidFill>
                  <a:latin typeface="Arial" panose="020B0604020202020204" pitchFamily="34" charset="0"/>
                  <a:cs typeface="Arial" panose="020B0604020202020204" pitchFamily="34" charset="0"/>
                </a:rPr>
                <a:t>frame</a:t>
              </a:r>
            </a:p>
          </p:txBody>
        </p:sp>
        <p:sp>
          <p:nvSpPr>
            <p:cNvPr id="71734" name="Rectangle 55"/>
            <p:cNvSpPr>
              <a:spLocks noChangeArrowheads="1"/>
            </p:cNvSpPr>
            <p:nvPr/>
          </p:nvSpPr>
          <p:spPr bwMode="auto">
            <a:xfrm>
              <a:off x="8066088" y="2224088"/>
              <a:ext cx="1095375" cy="2143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Arial" charset="0"/>
                <a:ea typeface="ＭＳ Ｐゴシック" charset="0"/>
                <a:cs typeface="Arial" charset="0"/>
              </a:endParaRPr>
            </a:p>
          </p:txBody>
        </p:sp>
        <p:sp>
          <p:nvSpPr>
            <p:cNvPr id="179254" name="Text Box 7"/>
            <p:cNvSpPr txBox="1">
              <a:spLocks noChangeArrowheads="1"/>
            </p:cNvSpPr>
            <p:nvPr/>
          </p:nvSpPr>
          <p:spPr bwMode="auto">
            <a:xfrm>
              <a:off x="8239126" y="2166938"/>
              <a:ext cx="71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i="0">
                  <a:solidFill>
                    <a:srgbClr val="CC0000"/>
                  </a:solidFill>
                  <a:latin typeface="Arial" panose="020B0604020202020204" pitchFamily="34" charset="0"/>
                  <a:cs typeface="Arial" panose="020B0604020202020204" pitchFamily="34" charset="0"/>
                </a:rPr>
                <a:t>frame</a:t>
              </a:r>
            </a:p>
          </p:txBody>
        </p:sp>
        <p:sp>
          <p:nvSpPr>
            <p:cNvPr id="71732" name="Rectangle 58"/>
            <p:cNvSpPr>
              <a:spLocks noChangeArrowheads="1"/>
            </p:cNvSpPr>
            <p:nvPr/>
          </p:nvSpPr>
          <p:spPr bwMode="auto">
            <a:xfrm>
              <a:off x="7742238" y="3976688"/>
              <a:ext cx="1095375" cy="2143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Arial" charset="0"/>
                <a:ea typeface="ＭＳ Ｐゴシック" charset="0"/>
                <a:cs typeface="Arial" charset="0"/>
              </a:endParaRPr>
            </a:p>
          </p:txBody>
        </p:sp>
        <p:sp>
          <p:nvSpPr>
            <p:cNvPr id="179252" name="Text Box 7"/>
            <p:cNvSpPr txBox="1">
              <a:spLocks noChangeArrowheads="1"/>
            </p:cNvSpPr>
            <p:nvPr/>
          </p:nvSpPr>
          <p:spPr bwMode="auto">
            <a:xfrm>
              <a:off x="7915276" y="3919538"/>
              <a:ext cx="711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i="0">
                  <a:solidFill>
                    <a:srgbClr val="CC0000"/>
                  </a:solidFill>
                  <a:latin typeface="Arial" panose="020B0604020202020204" pitchFamily="34" charset="0"/>
                  <a:cs typeface="Arial" panose="020B0604020202020204" pitchFamily="34" charset="0"/>
                </a:rPr>
                <a:t>frame</a:t>
              </a:r>
            </a:p>
          </p:txBody>
        </p:sp>
        <p:sp>
          <p:nvSpPr>
            <p:cNvPr id="71730" name="Rectangle 61"/>
            <p:cNvSpPr>
              <a:spLocks noChangeArrowheads="1"/>
            </p:cNvSpPr>
            <p:nvPr/>
          </p:nvSpPr>
          <p:spPr bwMode="auto">
            <a:xfrm>
              <a:off x="7827963" y="3671888"/>
              <a:ext cx="914400" cy="214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CC0000"/>
                </a:solidFill>
                <a:latin typeface="Arial" charset="0"/>
                <a:ea typeface="ＭＳ Ｐゴシック" charset="0"/>
                <a:cs typeface="Arial" charset="0"/>
              </a:endParaRPr>
            </a:p>
          </p:txBody>
        </p:sp>
        <p:sp>
          <p:nvSpPr>
            <p:cNvPr id="179250" name="Text Box 4"/>
            <p:cNvSpPr txBox="1">
              <a:spLocks noChangeArrowheads="1"/>
            </p:cNvSpPr>
            <p:nvPr/>
          </p:nvSpPr>
          <p:spPr bwMode="auto">
            <a:xfrm>
              <a:off x="7808913" y="3638550"/>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400" i="0">
                  <a:solidFill>
                    <a:srgbClr val="CC0000"/>
                  </a:solidFill>
                  <a:latin typeface="Arial" panose="020B0604020202020204" pitchFamily="34" charset="0"/>
                  <a:cs typeface="Arial" panose="020B0604020202020204" pitchFamily="34" charset="0"/>
                </a:rPr>
                <a:t>datagram</a:t>
              </a:r>
            </a:p>
          </p:txBody>
        </p:sp>
        <p:pic>
          <p:nvPicPr>
            <p:cNvPr id="17924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81763" y="1347788"/>
              <a:ext cx="7620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48" name="Freeform 46"/>
            <p:cNvSpPr>
              <a:spLocks/>
            </p:cNvSpPr>
            <p:nvPr/>
          </p:nvSpPr>
          <p:spPr bwMode="auto">
            <a:xfrm flipH="1">
              <a:off x="6806448" y="1414337"/>
              <a:ext cx="370514" cy="317675"/>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79245"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61125" y="6002338"/>
              <a:ext cx="7620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46" name="Freeform 46"/>
            <p:cNvSpPr>
              <a:spLocks/>
            </p:cNvSpPr>
            <p:nvPr/>
          </p:nvSpPr>
          <p:spPr bwMode="auto">
            <a:xfrm flipH="1">
              <a:off x="6785810" y="6068887"/>
              <a:ext cx="370514" cy="317675"/>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37" name="Oval 407"/>
            <p:cNvSpPr>
              <a:spLocks noChangeArrowheads="1"/>
            </p:cNvSpPr>
            <p:nvPr/>
          </p:nvSpPr>
          <p:spPr bwMode="auto">
            <a:xfrm>
              <a:off x="5883153" y="4010754"/>
              <a:ext cx="806942" cy="202471"/>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179238" name="Rectangle 410"/>
            <p:cNvSpPr>
              <a:spLocks noChangeArrowheads="1"/>
            </p:cNvSpPr>
            <p:nvPr/>
          </p:nvSpPr>
          <p:spPr bwMode="auto">
            <a:xfrm>
              <a:off x="5883153" y="3990321"/>
              <a:ext cx="811335" cy="122597"/>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Arial" panose="020B0604020202020204" pitchFamily="34" charset="0"/>
                <a:cs typeface="Arial" panose="020B0604020202020204" pitchFamily="34" charset="0"/>
              </a:endParaRPr>
            </a:p>
          </p:txBody>
        </p:sp>
        <p:sp>
          <p:nvSpPr>
            <p:cNvPr id="179239" name="Oval 411"/>
            <p:cNvSpPr>
              <a:spLocks noChangeArrowheads="1"/>
            </p:cNvSpPr>
            <p:nvPr/>
          </p:nvSpPr>
          <p:spPr bwMode="auto">
            <a:xfrm>
              <a:off x="5881688" y="3852863"/>
              <a:ext cx="806942" cy="23590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Arial" panose="020B0604020202020204" pitchFamily="34" charset="0"/>
                <a:cs typeface="Arial" panose="020B0604020202020204" pitchFamily="34" charset="0"/>
              </a:endParaRPr>
            </a:p>
          </p:txBody>
        </p:sp>
        <p:sp>
          <p:nvSpPr>
            <p:cNvPr id="71722" name="Line 1115"/>
            <p:cNvSpPr>
              <a:spLocks noChangeShapeType="1"/>
            </p:cNvSpPr>
            <p:nvPr/>
          </p:nvSpPr>
          <p:spPr bwMode="auto">
            <a:xfrm>
              <a:off x="5883153" y="3966173"/>
              <a:ext cx="0" cy="15789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23" name="Line 1116"/>
            <p:cNvSpPr>
              <a:spLocks noChangeShapeType="1"/>
            </p:cNvSpPr>
            <p:nvPr/>
          </p:nvSpPr>
          <p:spPr bwMode="auto">
            <a:xfrm>
              <a:off x="6688630" y="3969888"/>
              <a:ext cx="0" cy="1560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sp>
        <p:nvSpPr>
          <p:cNvPr id="2" name="标题 1"/>
          <p:cNvSpPr>
            <a:spLocks noGrp="1"/>
          </p:cNvSpPr>
          <p:nvPr>
            <p:ph type="title"/>
          </p:nvPr>
        </p:nvSpPr>
        <p:spPr/>
        <p:txBody>
          <a:bodyPr/>
          <a:lstStyle/>
          <a:p>
            <a:r>
              <a:rPr lang="en-US" altLang="zh-CN" dirty="0" smtClean="0"/>
              <a:t>5.4.3 </a:t>
            </a:r>
            <a:r>
              <a:rPr lang="zh-CN" altLang="en-US" dirty="0" smtClean="0"/>
              <a:t>交换机和路由器的区别</a:t>
            </a:r>
            <a:endParaRPr lang="zh-CN" altLang="en-US" dirty="0"/>
          </a:p>
        </p:txBody>
      </p:sp>
    </p:spTree>
    <p:extLst>
      <p:ext uri="{BB962C8B-B14F-4D97-AF65-F5344CB8AC3E}">
        <p14:creationId xmlns:p14="http://schemas.microsoft.com/office/powerpoint/2010/main" val="5891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9205"/>
                                        </p:tgtEl>
                                        <p:attrNameLst>
                                          <p:attrName>style.visibility</p:attrName>
                                        </p:attrNameLst>
                                      </p:cBhvr>
                                      <p:to>
                                        <p:strVal val="visible"/>
                                      </p:to>
                                    </p:set>
                                    <p:anim calcmode="lin" valueType="num">
                                      <p:cBhvr>
                                        <p:cTn id="12" dur="500" fill="hold"/>
                                        <p:tgtEl>
                                          <p:spTgt spid="179205"/>
                                        </p:tgtEl>
                                        <p:attrNameLst>
                                          <p:attrName>ppt_w</p:attrName>
                                        </p:attrNameLst>
                                      </p:cBhvr>
                                      <p:tavLst>
                                        <p:tav tm="0">
                                          <p:val>
                                            <p:fltVal val="0"/>
                                          </p:val>
                                        </p:tav>
                                        <p:tav tm="100000">
                                          <p:val>
                                            <p:strVal val="#ppt_w"/>
                                          </p:val>
                                        </p:tav>
                                      </p:tavLst>
                                    </p:anim>
                                    <p:anim calcmode="lin" valueType="num">
                                      <p:cBhvr>
                                        <p:cTn id="13" dur="500" fill="hold"/>
                                        <p:tgtEl>
                                          <p:spTgt spid="179205"/>
                                        </p:tgtEl>
                                        <p:attrNameLst>
                                          <p:attrName>ppt_h</p:attrName>
                                        </p:attrNameLst>
                                      </p:cBhvr>
                                      <p:tavLst>
                                        <p:tav tm="0">
                                          <p:val>
                                            <p:fltVal val="0"/>
                                          </p:val>
                                        </p:tav>
                                        <p:tav tm="100000">
                                          <p:val>
                                            <p:strVal val="#ppt_h"/>
                                          </p:val>
                                        </p:tav>
                                      </p:tavLst>
                                    </p:anim>
                                    <p:animEffect transition="in" filter="fade">
                                      <p:cBhvr>
                                        <p:cTn id="14" dur="500"/>
                                        <p:tgtEl>
                                          <p:spTgt spid="17920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9206"/>
                                        </p:tgtEl>
                                        <p:attrNameLst>
                                          <p:attrName>style.visibility</p:attrName>
                                        </p:attrNameLst>
                                      </p:cBhvr>
                                      <p:to>
                                        <p:strVal val="visible"/>
                                      </p:to>
                                    </p:set>
                                    <p:anim calcmode="lin" valueType="num">
                                      <p:cBhvr>
                                        <p:cTn id="17" dur="500" fill="hold"/>
                                        <p:tgtEl>
                                          <p:spTgt spid="179206"/>
                                        </p:tgtEl>
                                        <p:attrNameLst>
                                          <p:attrName>ppt_w</p:attrName>
                                        </p:attrNameLst>
                                      </p:cBhvr>
                                      <p:tavLst>
                                        <p:tav tm="0">
                                          <p:val>
                                            <p:fltVal val="0"/>
                                          </p:val>
                                        </p:tav>
                                        <p:tav tm="100000">
                                          <p:val>
                                            <p:strVal val="#ppt_w"/>
                                          </p:val>
                                        </p:tav>
                                      </p:tavLst>
                                    </p:anim>
                                    <p:anim calcmode="lin" valueType="num">
                                      <p:cBhvr>
                                        <p:cTn id="18" dur="500" fill="hold"/>
                                        <p:tgtEl>
                                          <p:spTgt spid="179206"/>
                                        </p:tgtEl>
                                        <p:attrNameLst>
                                          <p:attrName>ppt_h</p:attrName>
                                        </p:attrNameLst>
                                      </p:cBhvr>
                                      <p:tavLst>
                                        <p:tav tm="0">
                                          <p:val>
                                            <p:fltVal val="0"/>
                                          </p:val>
                                        </p:tav>
                                        <p:tav tm="100000">
                                          <p:val>
                                            <p:strVal val="#ppt_h"/>
                                          </p:val>
                                        </p:tav>
                                      </p:tavLst>
                                    </p:anim>
                                    <p:animEffect transition="in" filter="fade">
                                      <p:cBhvr>
                                        <p:cTn id="19" dur="500"/>
                                        <p:tgtEl>
                                          <p:spTgt spid="17920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9207"/>
                                        </p:tgtEl>
                                        <p:attrNameLst>
                                          <p:attrName>style.visibility</p:attrName>
                                        </p:attrNameLst>
                                      </p:cBhvr>
                                      <p:to>
                                        <p:strVal val="visible"/>
                                      </p:to>
                                    </p:set>
                                    <p:anim calcmode="lin" valueType="num">
                                      <p:cBhvr>
                                        <p:cTn id="22" dur="500" fill="hold"/>
                                        <p:tgtEl>
                                          <p:spTgt spid="179207"/>
                                        </p:tgtEl>
                                        <p:attrNameLst>
                                          <p:attrName>ppt_w</p:attrName>
                                        </p:attrNameLst>
                                      </p:cBhvr>
                                      <p:tavLst>
                                        <p:tav tm="0">
                                          <p:val>
                                            <p:fltVal val="0"/>
                                          </p:val>
                                        </p:tav>
                                        <p:tav tm="100000">
                                          <p:val>
                                            <p:strVal val="#ppt_w"/>
                                          </p:val>
                                        </p:tav>
                                      </p:tavLst>
                                    </p:anim>
                                    <p:anim calcmode="lin" valueType="num">
                                      <p:cBhvr>
                                        <p:cTn id="23" dur="500" fill="hold"/>
                                        <p:tgtEl>
                                          <p:spTgt spid="179207"/>
                                        </p:tgtEl>
                                        <p:attrNameLst>
                                          <p:attrName>ppt_h</p:attrName>
                                        </p:attrNameLst>
                                      </p:cBhvr>
                                      <p:tavLst>
                                        <p:tav tm="0">
                                          <p:val>
                                            <p:fltVal val="0"/>
                                          </p:val>
                                        </p:tav>
                                        <p:tav tm="100000">
                                          <p:val>
                                            <p:strVal val="#ppt_h"/>
                                          </p:val>
                                        </p:tav>
                                      </p:tavLst>
                                    </p:anim>
                                    <p:animEffect transition="in" filter="fade">
                                      <p:cBhvr>
                                        <p:cTn id="24" dur="500"/>
                                        <p:tgtEl>
                                          <p:spTgt spid="17920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9208"/>
                                        </p:tgtEl>
                                        <p:attrNameLst>
                                          <p:attrName>style.visibility</p:attrName>
                                        </p:attrNameLst>
                                      </p:cBhvr>
                                      <p:to>
                                        <p:strVal val="visible"/>
                                      </p:to>
                                    </p:set>
                                    <p:anim calcmode="lin" valueType="num">
                                      <p:cBhvr>
                                        <p:cTn id="27" dur="500" fill="hold"/>
                                        <p:tgtEl>
                                          <p:spTgt spid="179208"/>
                                        </p:tgtEl>
                                        <p:attrNameLst>
                                          <p:attrName>ppt_w</p:attrName>
                                        </p:attrNameLst>
                                      </p:cBhvr>
                                      <p:tavLst>
                                        <p:tav tm="0">
                                          <p:val>
                                            <p:fltVal val="0"/>
                                          </p:val>
                                        </p:tav>
                                        <p:tav tm="100000">
                                          <p:val>
                                            <p:strVal val="#ppt_w"/>
                                          </p:val>
                                        </p:tav>
                                      </p:tavLst>
                                    </p:anim>
                                    <p:anim calcmode="lin" valueType="num">
                                      <p:cBhvr>
                                        <p:cTn id="28" dur="500" fill="hold"/>
                                        <p:tgtEl>
                                          <p:spTgt spid="179208"/>
                                        </p:tgtEl>
                                        <p:attrNameLst>
                                          <p:attrName>ppt_h</p:attrName>
                                        </p:attrNameLst>
                                      </p:cBhvr>
                                      <p:tavLst>
                                        <p:tav tm="0">
                                          <p:val>
                                            <p:fltVal val="0"/>
                                          </p:val>
                                        </p:tav>
                                        <p:tav tm="100000">
                                          <p:val>
                                            <p:strVal val="#ppt_h"/>
                                          </p:val>
                                        </p:tav>
                                      </p:tavLst>
                                    </p:anim>
                                    <p:animEffect transition="in" filter="fade">
                                      <p:cBhvr>
                                        <p:cTn id="29" dur="500"/>
                                        <p:tgtEl>
                                          <p:spTgt spid="17920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9209"/>
                                        </p:tgtEl>
                                        <p:attrNameLst>
                                          <p:attrName>style.visibility</p:attrName>
                                        </p:attrNameLst>
                                      </p:cBhvr>
                                      <p:to>
                                        <p:strVal val="visible"/>
                                      </p:to>
                                    </p:set>
                                    <p:anim calcmode="lin" valueType="num">
                                      <p:cBhvr>
                                        <p:cTn id="32" dur="500" fill="hold"/>
                                        <p:tgtEl>
                                          <p:spTgt spid="179209"/>
                                        </p:tgtEl>
                                        <p:attrNameLst>
                                          <p:attrName>ppt_w</p:attrName>
                                        </p:attrNameLst>
                                      </p:cBhvr>
                                      <p:tavLst>
                                        <p:tav tm="0">
                                          <p:val>
                                            <p:fltVal val="0"/>
                                          </p:val>
                                        </p:tav>
                                        <p:tav tm="100000">
                                          <p:val>
                                            <p:strVal val="#ppt_w"/>
                                          </p:val>
                                        </p:tav>
                                      </p:tavLst>
                                    </p:anim>
                                    <p:anim calcmode="lin" valueType="num">
                                      <p:cBhvr>
                                        <p:cTn id="33" dur="500" fill="hold"/>
                                        <p:tgtEl>
                                          <p:spTgt spid="179209"/>
                                        </p:tgtEl>
                                        <p:attrNameLst>
                                          <p:attrName>ppt_h</p:attrName>
                                        </p:attrNameLst>
                                      </p:cBhvr>
                                      <p:tavLst>
                                        <p:tav tm="0">
                                          <p:val>
                                            <p:fltVal val="0"/>
                                          </p:val>
                                        </p:tav>
                                        <p:tav tm="100000">
                                          <p:val>
                                            <p:strVal val="#ppt_h"/>
                                          </p:val>
                                        </p:tav>
                                      </p:tavLst>
                                    </p:anim>
                                    <p:animEffect transition="in" filter="fade">
                                      <p:cBhvr>
                                        <p:cTn id="34" dur="500"/>
                                        <p:tgtEl>
                                          <p:spTgt spid="17920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9210"/>
                                        </p:tgtEl>
                                        <p:attrNameLst>
                                          <p:attrName>style.visibility</p:attrName>
                                        </p:attrNameLst>
                                      </p:cBhvr>
                                      <p:to>
                                        <p:strVal val="visible"/>
                                      </p:to>
                                    </p:set>
                                    <p:anim calcmode="lin" valueType="num">
                                      <p:cBhvr>
                                        <p:cTn id="37" dur="500" fill="hold"/>
                                        <p:tgtEl>
                                          <p:spTgt spid="179210"/>
                                        </p:tgtEl>
                                        <p:attrNameLst>
                                          <p:attrName>ppt_w</p:attrName>
                                        </p:attrNameLst>
                                      </p:cBhvr>
                                      <p:tavLst>
                                        <p:tav tm="0">
                                          <p:val>
                                            <p:fltVal val="0"/>
                                          </p:val>
                                        </p:tav>
                                        <p:tav tm="100000">
                                          <p:val>
                                            <p:strVal val="#ppt_w"/>
                                          </p:val>
                                        </p:tav>
                                      </p:tavLst>
                                    </p:anim>
                                    <p:anim calcmode="lin" valueType="num">
                                      <p:cBhvr>
                                        <p:cTn id="38" dur="500" fill="hold"/>
                                        <p:tgtEl>
                                          <p:spTgt spid="179210"/>
                                        </p:tgtEl>
                                        <p:attrNameLst>
                                          <p:attrName>ppt_h</p:attrName>
                                        </p:attrNameLst>
                                      </p:cBhvr>
                                      <p:tavLst>
                                        <p:tav tm="0">
                                          <p:val>
                                            <p:fltVal val="0"/>
                                          </p:val>
                                        </p:tav>
                                        <p:tav tm="100000">
                                          <p:val>
                                            <p:strVal val="#ppt_h"/>
                                          </p:val>
                                        </p:tav>
                                      </p:tavLst>
                                    </p:anim>
                                    <p:animEffect transition="in" filter="fade">
                                      <p:cBhvr>
                                        <p:cTn id="39" dur="500"/>
                                        <p:tgtEl>
                                          <p:spTgt spid="1792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9211"/>
                                        </p:tgtEl>
                                        <p:attrNameLst>
                                          <p:attrName>style.visibility</p:attrName>
                                        </p:attrNameLst>
                                      </p:cBhvr>
                                      <p:to>
                                        <p:strVal val="visible"/>
                                      </p:to>
                                    </p:set>
                                    <p:anim calcmode="lin" valueType="num">
                                      <p:cBhvr>
                                        <p:cTn id="42" dur="500" fill="hold"/>
                                        <p:tgtEl>
                                          <p:spTgt spid="179211"/>
                                        </p:tgtEl>
                                        <p:attrNameLst>
                                          <p:attrName>ppt_w</p:attrName>
                                        </p:attrNameLst>
                                      </p:cBhvr>
                                      <p:tavLst>
                                        <p:tav tm="0">
                                          <p:val>
                                            <p:fltVal val="0"/>
                                          </p:val>
                                        </p:tav>
                                        <p:tav tm="100000">
                                          <p:val>
                                            <p:strVal val="#ppt_w"/>
                                          </p:val>
                                        </p:tav>
                                      </p:tavLst>
                                    </p:anim>
                                    <p:anim calcmode="lin" valueType="num">
                                      <p:cBhvr>
                                        <p:cTn id="43" dur="500" fill="hold"/>
                                        <p:tgtEl>
                                          <p:spTgt spid="179211"/>
                                        </p:tgtEl>
                                        <p:attrNameLst>
                                          <p:attrName>ppt_h</p:attrName>
                                        </p:attrNameLst>
                                      </p:cBhvr>
                                      <p:tavLst>
                                        <p:tav tm="0">
                                          <p:val>
                                            <p:fltVal val="0"/>
                                          </p:val>
                                        </p:tav>
                                        <p:tav tm="100000">
                                          <p:val>
                                            <p:strVal val="#ppt_h"/>
                                          </p:val>
                                        </p:tav>
                                      </p:tavLst>
                                    </p:anim>
                                    <p:animEffect transition="in" filter="fade">
                                      <p:cBhvr>
                                        <p:cTn id="44" dur="500"/>
                                        <p:tgtEl>
                                          <p:spTgt spid="1792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9212"/>
                                        </p:tgtEl>
                                        <p:attrNameLst>
                                          <p:attrName>style.visibility</p:attrName>
                                        </p:attrNameLst>
                                      </p:cBhvr>
                                      <p:to>
                                        <p:strVal val="visible"/>
                                      </p:to>
                                    </p:set>
                                    <p:anim calcmode="lin" valueType="num">
                                      <p:cBhvr>
                                        <p:cTn id="47" dur="500" fill="hold"/>
                                        <p:tgtEl>
                                          <p:spTgt spid="179212"/>
                                        </p:tgtEl>
                                        <p:attrNameLst>
                                          <p:attrName>ppt_w</p:attrName>
                                        </p:attrNameLst>
                                      </p:cBhvr>
                                      <p:tavLst>
                                        <p:tav tm="0">
                                          <p:val>
                                            <p:fltVal val="0"/>
                                          </p:val>
                                        </p:tav>
                                        <p:tav tm="100000">
                                          <p:val>
                                            <p:strVal val="#ppt_w"/>
                                          </p:val>
                                        </p:tav>
                                      </p:tavLst>
                                    </p:anim>
                                    <p:anim calcmode="lin" valueType="num">
                                      <p:cBhvr>
                                        <p:cTn id="48" dur="500" fill="hold"/>
                                        <p:tgtEl>
                                          <p:spTgt spid="179212"/>
                                        </p:tgtEl>
                                        <p:attrNameLst>
                                          <p:attrName>ppt_h</p:attrName>
                                        </p:attrNameLst>
                                      </p:cBhvr>
                                      <p:tavLst>
                                        <p:tav tm="0">
                                          <p:val>
                                            <p:fltVal val="0"/>
                                          </p:val>
                                        </p:tav>
                                        <p:tav tm="100000">
                                          <p:val>
                                            <p:strVal val="#ppt_h"/>
                                          </p:val>
                                        </p:tav>
                                      </p:tavLst>
                                    </p:anim>
                                    <p:animEffect transition="in" filter="fade">
                                      <p:cBhvr>
                                        <p:cTn id="49" dur="500"/>
                                        <p:tgtEl>
                                          <p:spTgt spid="1792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9213"/>
                                        </p:tgtEl>
                                        <p:attrNameLst>
                                          <p:attrName>style.visibility</p:attrName>
                                        </p:attrNameLst>
                                      </p:cBhvr>
                                      <p:to>
                                        <p:strVal val="visible"/>
                                      </p:to>
                                    </p:set>
                                    <p:anim calcmode="lin" valueType="num">
                                      <p:cBhvr>
                                        <p:cTn id="52" dur="500" fill="hold"/>
                                        <p:tgtEl>
                                          <p:spTgt spid="179213"/>
                                        </p:tgtEl>
                                        <p:attrNameLst>
                                          <p:attrName>ppt_w</p:attrName>
                                        </p:attrNameLst>
                                      </p:cBhvr>
                                      <p:tavLst>
                                        <p:tav tm="0">
                                          <p:val>
                                            <p:fltVal val="0"/>
                                          </p:val>
                                        </p:tav>
                                        <p:tav tm="100000">
                                          <p:val>
                                            <p:strVal val="#ppt_w"/>
                                          </p:val>
                                        </p:tav>
                                      </p:tavLst>
                                    </p:anim>
                                    <p:anim calcmode="lin" valueType="num">
                                      <p:cBhvr>
                                        <p:cTn id="53" dur="500" fill="hold"/>
                                        <p:tgtEl>
                                          <p:spTgt spid="179213"/>
                                        </p:tgtEl>
                                        <p:attrNameLst>
                                          <p:attrName>ppt_h</p:attrName>
                                        </p:attrNameLst>
                                      </p:cBhvr>
                                      <p:tavLst>
                                        <p:tav tm="0">
                                          <p:val>
                                            <p:fltVal val="0"/>
                                          </p:val>
                                        </p:tav>
                                        <p:tav tm="100000">
                                          <p:val>
                                            <p:strVal val="#ppt_h"/>
                                          </p:val>
                                        </p:tav>
                                      </p:tavLst>
                                    </p:anim>
                                    <p:animEffect transition="in" filter="fade">
                                      <p:cBhvr>
                                        <p:cTn id="54" dur="500"/>
                                        <p:tgtEl>
                                          <p:spTgt spid="1792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9216"/>
                                        </p:tgtEl>
                                        <p:attrNameLst>
                                          <p:attrName>style.visibility</p:attrName>
                                        </p:attrNameLst>
                                      </p:cBhvr>
                                      <p:to>
                                        <p:strVal val="visible"/>
                                      </p:to>
                                    </p:set>
                                    <p:anim calcmode="lin" valueType="num">
                                      <p:cBhvr>
                                        <p:cTn id="57" dur="500" fill="hold"/>
                                        <p:tgtEl>
                                          <p:spTgt spid="179216"/>
                                        </p:tgtEl>
                                        <p:attrNameLst>
                                          <p:attrName>ppt_w</p:attrName>
                                        </p:attrNameLst>
                                      </p:cBhvr>
                                      <p:tavLst>
                                        <p:tav tm="0">
                                          <p:val>
                                            <p:fltVal val="0"/>
                                          </p:val>
                                        </p:tav>
                                        <p:tav tm="100000">
                                          <p:val>
                                            <p:strVal val="#ppt_w"/>
                                          </p:val>
                                        </p:tav>
                                      </p:tavLst>
                                    </p:anim>
                                    <p:anim calcmode="lin" valueType="num">
                                      <p:cBhvr>
                                        <p:cTn id="58" dur="500" fill="hold"/>
                                        <p:tgtEl>
                                          <p:spTgt spid="179216"/>
                                        </p:tgtEl>
                                        <p:attrNameLst>
                                          <p:attrName>ppt_h</p:attrName>
                                        </p:attrNameLst>
                                      </p:cBhvr>
                                      <p:tavLst>
                                        <p:tav tm="0">
                                          <p:val>
                                            <p:fltVal val="0"/>
                                          </p:val>
                                        </p:tav>
                                        <p:tav tm="100000">
                                          <p:val>
                                            <p:strVal val="#ppt_h"/>
                                          </p:val>
                                        </p:tav>
                                      </p:tavLst>
                                    </p:anim>
                                    <p:animEffect transition="in" filter="fade">
                                      <p:cBhvr>
                                        <p:cTn id="59" dur="500"/>
                                        <p:tgtEl>
                                          <p:spTgt spid="1792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9218"/>
                                        </p:tgtEl>
                                        <p:attrNameLst>
                                          <p:attrName>style.visibility</p:attrName>
                                        </p:attrNameLst>
                                      </p:cBhvr>
                                      <p:to>
                                        <p:strVal val="visible"/>
                                      </p:to>
                                    </p:set>
                                    <p:anim calcmode="lin" valueType="num">
                                      <p:cBhvr>
                                        <p:cTn id="62" dur="500" fill="hold"/>
                                        <p:tgtEl>
                                          <p:spTgt spid="179218"/>
                                        </p:tgtEl>
                                        <p:attrNameLst>
                                          <p:attrName>ppt_w</p:attrName>
                                        </p:attrNameLst>
                                      </p:cBhvr>
                                      <p:tavLst>
                                        <p:tav tm="0">
                                          <p:val>
                                            <p:fltVal val="0"/>
                                          </p:val>
                                        </p:tav>
                                        <p:tav tm="100000">
                                          <p:val>
                                            <p:strVal val="#ppt_w"/>
                                          </p:val>
                                        </p:tav>
                                      </p:tavLst>
                                    </p:anim>
                                    <p:anim calcmode="lin" valueType="num">
                                      <p:cBhvr>
                                        <p:cTn id="63" dur="500" fill="hold"/>
                                        <p:tgtEl>
                                          <p:spTgt spid="179218"/>
                                        </p:tgtEl>
                                        <p:attrNameLst>
                                          <p:attrName>ppt_h</p:attrName>
                                        </p:attrNameLst>
                                      </p:cBhvr>
                                      <p:tavLst>
                                        <p:tav tm="0">
                                          <p:val>
                                            <p:fltVal val="0"/>
                                          </p:val>
                                        </p:tav>
                                        <p:tav tm="100000">
                                          <p:val>
                                            <p:strVal val="#ppt_h"/>
                                          </p:val>
                                        </p:tav>
                                      </p:tavLst>
                                    </p:anim>
                                    <p:animEffect transition="in" filter="fade">
                                      <p:cBhvr>
                                        <p:cTn id="64" dur="500"/>
                                        <p:tgtEl>
                                          <p:spTgt spid="1792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9219"/>
                                        </p:tgtEl>
                                        <p:attrNameLst>
                                          <p:attrName>style.visibility</p:attrName>
                                        </p:attrNameLst>
                                      </p:cBhvr>
                                      <p:to>
                                        <p:strVal val="visible"/>
                                      </p:to>
                                    </p:set>
                                    <p:anim calcmode="lin" valueType="num">
                                      <p:cBhvr>
                                        <p:cTn id="67" dur="500" fill="hold"/>
                                        <p:tgtEl>
                                          <p:spTgt spid="179219"/>
                                        </p:tgtEl>
                                        <p:attrNameLst>
                                          <p:attrName>ppt_w</p:attrName>
                                        </p:attrNameLst>
                                      </p:cBhvr>
                                      <p:tavLst>
                                        <p:tav tm="0">
                                          <p:val>
                                            <p:fltVal val="0"/>
                                          </p:val>
                                        </p:tav>
                                        <p:tav tm="100000">
                                          <p:val>
                                            <p:strVal val="#ppt_w"/>
                                          </p:val>
                                        </p:tav>
                                      </p:tavLst>
                                    </p:anim>
                                    <p:anim calcmode="lin" valueType="num">
                                      <p:cBhvr>
                                        <p:cTn id="68" dur="500" fill="hold"/>
                                        <p:tgtEl>
                                          <p:spTgt spid="179219"/>
                                        </p:tgtEl>
                                        <p:attrNameLst>
                                          <p:attrName>ppt_h</p:attrName>
                                        </p:attrNameLst>
                                      </p:cBhvr>
                                      <p:tavLst>
                                        <p:tav tm="0">
                                          <p:val>
                                            <p:fltVal val="0"/>
                                          </p:val>
                                        </p:tav>
                                        <p:tav tm="100000">
                                          <p:val>
                                            <p:strVal val="#ppt_h"/>
                                          </p:val>
                                        </p:tav>
                                      </p:tavLst>
                                    </p:anim>
                                    <p:animEffect transition="in" filter="fade">
                                      <p:cBhvr>
                                        <p:cTn id="69" dur="500"/>
                                        <p:tgtEl>
                                          <p:spTgt spid="1792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79220"/>
                                        </p:tgtEl>
                                        <p:attrNameLst>
                                          <p:attrName>style.visibility</p:attrName>
                                        </p:attrNameLst>
                                      </p:cBhvr>
                                      <p:to>
                                        <p:strVal val="visible"/>
                                      </p:to>
                                    </p:set>
                                    <p:anim calcmode="lin" valueType="num">
                                      <p:cBhvr>
                                        <p:cTn id="72" dur="500" fill="hold"/>
                                        <p:tgtEl>
                                          <p:spTgt spid="179220"/>
                                        </p:tgtEl>
                                        <p:attrNameLst>
                                          <p:attrName>ppt_w</p:attrName>
                                        </p:attrNameLst>
                                      </p:cBhvr>
                                      <p:tavLst>
                                        <p:tav tm="0">
                                          <p:val>
                                            <p:fltVal val="0"/>
                                          </p:val>
                                        </p:tav>
                                        <p:tav tm="100000">
                                          <p:val>
                                            <p:strVal val="#ppt_w"/>
                                          </p:val>
                                        </p:tav>
                                      </p:tavLst>
                                    </p:anim>
                                    <p:anim calcmode="lin" valueType="num">
                                      <p:cBhvr>
                                        <p:cTn id="73" dur="500" fill="hold"/>
                                        <p:tgtEl>
                                          <p:spTgt spid="179220"/>
                                        </p:tgtEl>
                                        <p:attrNameLst>
                                          <p:attrName>ppt_h</p:attrName>
                                        </p:attrNameLst>
                                      </p:cBhvr>
                                      <p:tavLst>
                                        <p:tav tm="0">
                                          <p:val>
                                            <p:fltVal val="0"/>
                                          </p:val>
                                        </p:tav>
                                        <p:tav tm="100000">
                                          <p:val>
                                            <p:strVal val="#ppt_h"/>
                                          </p:val>
                                        </p:tav>
                                      </p:tavLst>
                                    </p:anim>
                                    <p:animEffect transition="in" filter="fade">
                                      <p:cBhvr>
                                        <p:cTn id="74" dur="500"/>
                                        <p:tgtEl>
                                          <p:spTgt spid="1792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79221"/>
                                        </p:tgtEl>
                                        <p:attrNameLst>
                                          <p:attrName>style.visibility</p:attrName>
                                        </p:attrNameLst>
                                      </p:cBhvr>
                                      <p:to>
                                        <p:strVal val="visible"/>
                                      </p:to>
                                    </p:set>
                                    <p:anim calcmode="lin" valueType="num">
                                      <p:cBhvr>
                                        <p:cTn id="77" dur="500" fill="hold"/>
                                        <p:tgtEl>
                                          <p:spTgt spid="179221"/>
                                        </p:tgtEl>
                                        <p:attrNameLst>
                                          <p:attrName>ppt_w</p:attrName>
                                        </p:attrNameLst>
                                      </p:cBhvr>
                                      <p:tavLst>
                                        <p:tav tm="0">
                                          <p:val>
                                            <p:fltVal val="0"/>
                                          </p:val>
                                        </p:tav>
                                        <p:tav tm="100000">
                                          <p:val>
                                            <p:strVal val="#ppt_w"/>
                                          </p:val>
                                        </p:tav>
                                      </p:tavLst>
                                    </p:anim>
                                    <p:anim calcmode="lin" valueType="num">
                                      <p:cBhvr>
                                        <p:cTn id="78" dur="500" fill="hold"/>
                                        <p:tgtEl>
                                          <p:spTgt spid="179221"/>
                                        </p:tgtEl>
                                        <p:attrNameLst>
                                          <p:attrName>ppt_h</p:attrName>
                                        </p:attrNameLst>
                                      </p:cBhvr>
                                      <p:tavLst>
                                        <p:tav tm="0">
                                          <p:val>
                                            <p:fltVal val="0"/>
                                          </p:val>
                                        </p:tav>
                                        <p:tav tm="100000">
                                          <p:val>
                                            <p:strVal val="#ppt_h"/>
                                          </p:val>
                                        </p:tav>
                                      </p:tavLst>
                                    </p:anim>
                                    <p:animEffect transition="in" filter="fade">
                                      <p:cBhvr>
                                        <p:cTn id="79" dur="500"/>
                                        <p:tgtEl>
                                          <p:spTgt spid="17922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9222"/>
                                        </p:tgtEl>
                                        <p:attrNameLst>
                                          <p:attrName>style.visibility</p:attrName>
                                        </p:attrNameLst>
                                      </p:cBhvr>
                                      <p:to>
                                        <p:strVal val="visible"/>
                                      </p:to>
                                    </p:set>
                                    <p:anim calcmode="lin" valueType="num">
                                      <p:cBhvr>
                                        <p:cTn id="82" dur="500" fill="hold"/>
                                        <p:tgtEl>
                                          <p:spTgt spid="179222"/>
                                        </p:tgtEl>
                                        <p:attrNameLst>
                                          <p:attrName>ppt_w</p:attrName>
                                        </p:attrNameLst>
                                      </p:cBhvr>
                                      <p:tavLst>
                                        <p:tav tm="0">
                                          <p:val>
                                            <p:fltVal val="0"/>
                                          </p:val>
                                        </p:tav>
                                        <p:tav tm="100000">
                                          <p:val>
                                            <p:strVal val="#ppt_w"/>
                                          </p:val>
                                        </p:tav>
                                      </p:tavLst>
                                    </p:anim>
                                    <p:anim calcmode="lin" valueType="num">
                                      <p:cBhvr>
                                        <p:cTn id="83" dur="500" fill="hold"/>
                                        <p:tgtEl>
                                          <p:spTgt spid="179222"/>
                                        </p:tgtEl>
                                        <p:attrNameLst>
                                          <p:attrName>ppt_h</p:attrName>
                                        </p:attrNameLst>
                                      </p:cBhvr>
                                      <p:tavLst>
                                        <p:tav tm="0">
                                          <p:val>
                                            <p:fltVal val="0"/>
                                          </p:val>
                                        </p:tav>
                                        <p:tav tm="100000">
                                          <p:val>
                                            <p:strVal val="#ppt_h"/>
                                          </p:val>
                                        </p:tav>
                                      </p:tavLst>
                                    </p:anim>
                                    <p:animEffect transition="in" filter="fade">
                                      <p:cBhvr>
                                        <p:cTn id="84" dur="500"/>
                                        <p:tgtEl>
                                          <p:spTgt spid="17922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79223"/>
                                        </p:tgtEl>
                                        <p:attrNameLst>
                                          <p:attrName>style.visibility</p:attrName>
                                        </p:attrNameLst>
                                      </p:cBhvr>
                                      <p:to>
                                        <p:strVal val="visible"/>
                                      </p:to>
                                    </p:set>
                                    <p:anim calcmode="lin" valueType="num">
                                      <p:cBhvr>
                                        <p:cTn id="87" dur="500" fill="hold"/>
                                        <p:tgtEl>
                                          <p:spTgt spid="179223"/>
                                        </p:tgtEl>
                                        <p:attrNameLst>
                                          <p:attrName>ppt_w</p:attrName>
                                        </p:attrNameLst>
                                      </p:cBhvr>
                                      <p:tavLst>
                                        <p:tav tm="0">
                                          <p:val>
                                            <p:fltVal val="0"/>
                                          </p:val>
                                        </p:tav>
                                        <p:tav tm="100000">
                                          <p:val>
                                            <p:strVal val="#ppt_w"/>
                                          </p:val>
                                        </p:tav>
                                      </p:tavLst>
                                    </p:anim>
                                    <p:anim calcmode="lin" valueType="num">
                                      <p:cBhvr>
                                        <p:cTn id="88" dur="500" fill="hold"/>
                                        <p:tgtEl>
                                          <p:spTgt spid="179223"/>
                                        </p:tgtEl>
                                        <p:attrNameLst>
                                          <p:attrName>ppt_h</p:attrName>
                                        </p:attrNameLst>
                                      </p:cBhvr>
                                      <p:tavLst>
                                        <p:tav tm="0">
                                          <p:val>
                                            <p:fltVal val="0"/>
                                          </p:val>
                                        </p:tav>
                                        <p:tav tm="100000">
                                          <p:val>
                                            <p:strVal val="#ppt_h"/>
                                          </p:val>
                                        </p:tav>
                                      </p:tavLst>
                                    </p:anim>
                                    <p:animEffect transition="in" filter="fade">
                                      <p:cBhvr>
                                        <p:cTn id="89" dur="500"/>
                                        <p:tgtEl>
                                          <p:spTgt spid="17922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79224"/>
                                        </p:tgtEl>
                                        <p:attrNameLst>
                                          <p:attrName>style.visibility</p:attrName>
                                        </p:attrNameLst>
                                      </p:cBhvr>
                                      <p:to>
                                        <p:strVal val="visible"/>
                                      </p:to>
                                    </p:set>
                                    <p:anim calcmode="lin" valueType="num">
                                      <p:cBhvr>
                                        <p:cTn id="92" dur="500" fill="hold"/>
                                        <p:tgtEl>
                                          <p:spTgt spid="179224"/>
                                        </p:tgtEl>
                                        <p:attrNameLst>
                                          <p:attrName>ppt_w</p:attrName>
                                        </p:attrNameLst>
                                      </p:cBhvr>
                                      <p:tavLst>
                                        <p:tav tm="0">
                                          <p:val>
                                            <p:fltVal val="0"/>
                                          </p:val>
                                        </p:tav>
                                        <p:tav tm="100000">
                                          <p:val>
                                            <p:strVal val="#ppt_w"/>
                                          </p:val>
                                        </p:tav>
                                      </p:tavLst>
                                    </p:anim>
                                    <p:anim calcmode="lin" valueType="num">
                                      <p:cBhvr>
                                        <p:cTn id="93" dur="500" fill="hold"/>
                                        <p:tgtEl>
                                          <p:spTgt spid="179224"/>
                                        </p:tgtEl>
                                        <p:attrNameLst>
                                          <p:attrName>ppt_h</p:attrName>
                                        </p:attrNameLst>
                                      </p:cBhvr>
                                      <p:tavLst>
                                        <p:tav tm="0">
                                          <p:val>
                                            <p:fltVal val="0"/>
                                          </p:val>
                                        </p:tav>
                                        <p:tav tm="100000">
                                          <p:val>
                                            <p:strVal val="#ppt_h"/>
                                          </p:val>
                                        </p:tav>
                                      </p:tavLst>
                                    </p:anim>
                                    <p:animEffect transition="in" filter="fade">
                                      <p:cBhvr>
                                        <p:cTn id="94" dur="500"/>
                                        <p:tgtEl>
                                          <p:spTgt spid="17922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79225"/>
                                        </p:tgtEl>
                                        <p:attrNameLst>
                                          <p:attrName>style.visibility</p:attrName>
                                        </p:attrNameLst>
                                      </p:cBhvr>
                                      <p:to>
                                        <p:strVal val="visible"/>
                                      </p:to>
                                    </p:set>
                                    <p:anim calcmode="lin" valueType="num">
                                      <p:cBhvr>
                                        <p:cTn id="97" dur="500" fill="hold"/>
                                        <p:tgtEl>
                                          <p:spTgt spid="179225"/>
                                        </p:tgtEl>
                                        <p:attrNameLst>
                                          <p:attrName>ppt_w</p:attrName>
                                        </p:attrNameLst>
                                      </p:cBhvr>
                                      <p:tavLst>
                                        <p:tav tm="0">
                                          <p:val>
                                            <p:fltVal val="0"/>
                                          </p:val>
                                        </p:tav>
                                        <p:tav tm="100000">
                                          <p:val>
                                            <p:strVal val="#ppt_w"/>
                                          </p:val>
                                        </p:tav>
                                      </p:tavLst>
                                    </p:anim>
                                    <p:anim calcmode="lin" valueType="num">
                                      <p:cBhvr>
                                        <p:cTn id="98" dur="500" fill="hold"/>
                                        <p:tgtEl>
                                          <p:spTgt spid="179225"/>
                                        </p:tgtEl>
                                        <p:attrNameLst>
                                          <p:attrName>ppt_h</p:attrName>
                                        </p:attrNameLst>
                                      </p:cBhvr>
                                      <p:tavLst>
                                        <p:tav tm="0">
                                          <p:val>
                                            <p:fltVal val="0"/>
                                          </p:val>
                                        </p:tav>
                                        <p:tav tm="100000">
                                          <p:val>
                                            <p:strVal val="#ppt_h"/>
                                          </p:val>
                                        </p:tav>
                                      </p:tavLst>
                                    </p:anim>
                                    <p:animEffect transition="in" filter="fade">
                                      <p:cBhvr>
                                        <p:cTn id="99" dur="500"/>
                                        <p:tgtEl>
                                          <p:spTgt spid="17922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79227"/>
                                        </p:tgtEl>
                                        <p:attrNameLst>
                                          <p:attrName>style.visibility</p:attrName>
                                        </p:attrNameLst>
                                      </p:cBhvr>
                                      <p:to>
                                        <p:strVal val="visible"/>
                                      </p:to>
                                    </p:set>
                                    <p:anim calcmode="lin" valueType="num">
                                      <p:cBhvr>
                                        <p:cTn id="102" dur="500" fill="hold"/>
                                        <p:tgtEl>
                                          <p:spTgt spid="179227"/>
                                        </p:tgtEl>
                                        <p:attrNameLst>
                                          <p:attrName>ppt_w</p:attrName>
                                        </p:attrNameLst>
                                      </p:cBhvr>
                                      <p:tavLst>
                                        <p:tav tm="0">
                                          <p:val>
                                            <p:fltVal val="0"/>
                                          </p:val>
                                        </p:tav>
                                        <p:tav tm="100000">
                                          <p:val>
                                            <p:strVal val="#ppt_w"/>
                                          </p:val>
                                        </p:tav>
                                      </p:tavLst>
                                    </p:anim>
                                    <p:anim calcmode="lin" valueType="num">
                                      <p:cBhvr>
                                        <p:cTn id="103" dur="500" fill="hold"/>
                                        <p:tgtEl>
                                          <p:spTgt spid="179227"/>
                                        </p:tgtEl>
                                        <p:attrNameLst>
                                          <p:attrName>ppt_h</p:attrName>
                                        </p:attrNameLst>
                                      </p:cBhvr>
                                      <p:tavLst>
                                        <p:tav tm="0">
                                          <p:val>
                                            <p:fltVal val="0"/>
                                          </p:val>
                                        </p:tav>
                                        <p:tav tm="100000">
                                          <p:val>
                                            <p:strVal val="#ppt_h"/>
                                          </p:val>
                                        </p:tav>
                                      </p:tavLst>
                                    </p:anim>
                                    <p:animEffect transition="in" filter="fade">
                                      <p:cBhvr>
                                        <p:cTn id="104" dur="500"/>
                                        <p:tgtEl>
                                          <p:spTgt spid="17922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79231"/>
                                        </p:tgtEl>
                                        <p:attrNameLst>
                                          <p:attrName>style.visibility</p:attrName>
                                        </p:attrNameLst>
                                      </p:cBhvr>
                                      <p:to>
                                        <p:strVal val="visible"/>
                                      </p:to>
                                    </p:set>
                                    <p:anim calcmode="lin" valueType="num">
                                      <p:cBhvr>
                                        <p:cTn id="107" dur="500" fill="hold"/>
                                        <p:tgtEl>
                                          <p:spTgt spid="179231"/>
                                        </p:tgtEl>
                                        <p:attrNameLst>
                                          <p:attrName>ppt_w</p:attrName>
                                        </p:attrNameLst>
                                      </p:cBhvr>
                                      <p:tavLst>
                                        <p:tav tm="0">
                                          <p:val>
                                            <p:fltVal val="0"/>
                                          </p:val>
                                        </p:tav>
                                        <p:tav tm="100000">
                                          <p:val>
                                            <p:strVal val="#ppt_w"/>
                                          </p:val>
                                        </p:tav>
                                      </p:tavLst>
                                    </p:anim>
                                    <p:anim calcmode="lin" valueType="num">
                                      <p:cBhvr>
                                        <p:cTn id="108" dur="500" fill="hold"/>
                                        <p:tgtEl>
                                          <p:spTgt spid="179231"/>
                                        </p:tgtEl>
                                        <p:attrNameLst>
                                          <p:attrName>ppt_h</p:attrName>
                                        </p:attrNameLst>
                                      </p:cBhvr>
                                      <p:tavLst>
                                        <p:tav tm="0">
                                          <p:val>
                                            <p:fltVal val="0"/>
                                          </p:val>
                                        </p:tav>
                                        <p:tav tm="100000">
                                          <p:val>
                                            <p:strVal val="#ppt_h"/>
                                          </p:val>
                                        </p:tav>
                                      </p:tavLst>
                                    </p:anim>
                                    <p:animEffect transition="in" filter="fade">
                                      <p:cBhvr>
                                        <p:cTn id="109" dur="500"/>
                                        <p:tgtEl>
                                          <p:spTgt spid="179231"/>
                                        </p:tgtEl>
                                      </p:cBhvr>
                                    </p:animEffect>
                                  </p:childTnLst>
                                </p:cTn>
                              </p:par>
                              <p:par>
                                <p:cTn id="110" presetID="53" presetClass="entr" presetSubtype="16" fill="hold" nodeType="withEffect">
                                  <p:stCondLst>
                                    <p:cond delay="0"/>
                                  </p:stCondLst>
                                  <p:childTnLst>
                                    <p:set>
                                      <p:cBhvr>
                                        <p:cTn id="111" dur="1" fill="hold">
                                          <p:stCondLst>
                                            <p:cond delay="0"/>
                                          </p:stCondLst>
                                        </p:cTn>
                                        <p:tgtEl>
                                          <p:spTgt spid="71715"/>
                                        </p:tgtEl>
                                        <p:attrNameLst>
                                          <p:attrName>style.visibility</p:attrName>
                                        </p:attrNameLst>
                                      </p:cBhvr>
                                      <p:to>
                                        <p:strVal val="visible"/>
                                      </p:to>
                                    </p:set>
                                    <p:anim calcmode="lin" valueType="num">
                                      <p:cBhvr>
                                        <p:cTn id="112" dur="500" fill="hold"/>
                                        <p:tgtEl>
                                          <p:spTgt spid="71715"/>
                                        </p:tgtEl>
                                        <p:attrNameLst>
                                          <p:attrName>ppt_w</p:attrName>
                                        </p:attrNameLst>
                                      </p:cBhvr>
                                      <p:tavLst>
                                        <p:tav tm="0">
                                          <p:val>
                                            <p:fltVal val="0"/>
                                          </p:val>
                                        </p:tav>
                                        <p:tav tm="100000">
                                          <p:val>
                                            <p:strVal val="#ppt_w"/>
                                          </p:val>
                                        </p:tav>
                                      </p:tavLst>
                                    </p:anim>
                                    <p:anim calcmode="lin" valueType="num">
                                      <p:cBhvr>
                                        <p:cTn id="113" dur="500" fill="hold"/>
                                        <p:tgtEl>
                                          <p:spTgt spid="71715"/>
                                        </p:tgtEl>
                                        <p:attrNameLst>
                                          <p:attrName>ppt_h</p:attrName>
                                        </p:attrNameLst>
                                      </p:cBhvr>
                                      <p:tavLst>
                                        <p:tav tm="0">
                                          <p:val>
                                            <p:fltVal val="0"/>
                                          </p:val>
                                        </p:tav>
                                        <p:tav tm="100000">
                                          <p:val>
                                            <p:strVal val="#ppt_h"/>
                                          </p:val>
                                        </p:tav>
                                      </p:tavLst>
                                    </p:anim>
                                    <p:animEffect transition="in" filter="fade">
                                      <p:cBhvr>
                                        <p:cTn id="114" dur="500"/>
                                        <p:tgtEl>
                                          <p:spTgt spid="71715"/>
                                        </p:tgtEl>
                                      </p:cBhvr>
                                    </p:animEffect>
                                  </p:childTnLst>
                                </p:cTn>
                              </p:par>
                              <p:par>
                                <p:cTn id="115" presetID="53" presetClass="entr" presetSubtype="16" fill="hold" nodeType="withEffect">
                                  <p:stCondLst>
                                    <p:cond delay="0"/>
                                  </p:stCondLst>
                                  <p:childTnLst>
                                    <p:set>
                                      <p:cBhvr>
                                        <p:cTn id="116" dur="1" fill="hold">
                                          <p:stCondLst>
                                            <p:cond delay="0"/>
                                          </p:stCondLst>
                                        </p:cTn>
                                        <p:tgtEl>
                                          <p:spTgt spid="7"/>
                                        </p:tgtEl>
                                        <p:attrNameLst>
                                          <p:attrName>style.visibility</p:attrName>
                                        </p:attrNameLst>
                                      </p:cBhvr>
                                      <p:to>
                                        <p:strVal val="visible"/>
                                      </p:to>
                                    </p:set>
                                    <p:anim calcmode="lin" valueType="num">
                                      <p:cBhvr>
                                        <p:cTn id="117" dur="500" fill="hold"/>
                                        <p:tgtEl>
                                          <p:spTgt spid="7"/>
                                        </p:tgtEl>
                                        <p:attrNameLst>
                                          <p:attrName>ppt_w</p:attrName>
                                        </p:attrNameLst>
                                      </p:cBhvr>
                                      <p:tavLst>
                                        <p:tav tm="0">
                                          <p:val>
                                            <p:fltVal val="0"/>
                                          </p:val>
                                        </p:tav>
                                        <p:tav tm="100000">
                                          <p:val>
                                            <p:strVal val="#ppt_w"/>
                                          </p:val>
                                        </p:tav>
                                      </p:tavLst>
                                    </p:anim>
                                    <p:anim calcmode="lin" valueType="num">
                                      <p:cBhvr>
                                        <p:cTn id="118" dur="500" fill="hold"/>
                                        <p:tgtEl>
                                          <p:spTgt spid="7"/>
                                        </p:tgtEl>
                                        <p:attrNameLst>
                                          <p:attrName>ppt_h</p:attrName>
                                        </p:attrNameLst>
                                      </p:cBhvr>
                                      <p:tavLst>
                                        <p:tav tm="0">
                                          <p:val>
                                            <p:fltVal val="0"/>
                                          </p:val>
                                        </p:tav>
                                        <p:tav tm="100000">
                                          <p:val>
                                            <p:strVal val="#ppt_h"/>
                                          </p:val>
                                        </p:tav>
                                      </p:tavLst>
                                    </p:anim>
                                    <p:animEffect transition="in" filter="fade">
                                      <p:cBhvr>
                                        <p:cTn id="119" dur="500"/>
                                        <p:tgtEl>
                                          <p:spTgt spid="7"/>
                                        </p:tgtEl>
                                      </p:cBhvr>
                                    </p:animEffect>
                                  </p:childTnLst>
                                </p:cTn>
                              </p:par>
                              <p:par>
                                <p:cTn id="120" presetID="53" presetClass="entr" presetSubtype="16" fill="hold" nodeType="withEffect">
                                  <p:stCondLst>
                                    <p:cond delay="0"/>
                                  </p:stCondLst>
                                  <p:childTnLst>
                                    <p:set>
                                      <p:cBhvr>
                                        <p:cTn id="121" dur="1" fill="hold">
                                          <p:stCondLst>
                                            <p:cond delay="0"/>
                                          </p:stCondLst>
                                        </p:cTn>
                                        <p:tgtEl>
                                          <p:spTgt spid="6"/>
                                        </p:tgtEl>
                                        <p:attrNameLst>
                                          <p:attrName>style.visibility</p:attrName>
                                        </p:attrNameLst>
                                      </p:cBhvr>
                                      <p:to>
                                        <p:strVal val="visible"/>
                                      </p:to>
                                    </p:set>
                                    <p:anim calcmode="lin" valueType="num">
                                      <p:cBhvr>
                                        <p:cTn id="122" dur="500" fill="hold"/>
                                        <p:tgtEl>
                                          <p:spTgt spid="6"/>
                                        </p:tgtEl>
                                        <p:attrNameLst>
                                          <p:attrName>ppt_w</p:attrName>
                                        </p:attrNameLst>
                                      </p:cBhvr>
                                      <p:tavLst>
                                        <p:tav tm="0">
                                          <p:val>
                                            <p:fltVal val="0"/>
                                          </p:val>
                                        </p:tav>
                                        <p:tav tm="100000">
                                          <p:val>
                                            <p:strVal val="#ppt_w"/>
                                          </p:val>
                                        </p:tav>
                                      </p:tavLst>
                                    </p:anim>
                                    <p:anim calcmode="lin" valueType="num">
                                      <p:cBhvr>
                                        <p:cTn id="123" dur="500" fill="hold"/>
                                        <p:tgtEl>
                                          <p:spTgt spid="6"/>
                                        </p:tgtEl>
                                        <p:attrNameLst>
                                          <p:attrName>ppt_h</p:attrName>
                                        </p:attrNameLst>
                                      </p:cBhvr>
                                      <p:tavLst>
                                        <p:tav tm="0">
                                          <p:val>
                                            <p:fltVal val="0"/>
                                          </p:val>
                                        </p:tav>
                                        <p:tav tm="100000">
                                          <p:val>
                                            <p:strVal val="#ppt_h"/>
                                          </p:val>
                                        </p:tav>
                                      </p:tavLst>
                                    </p:anim>
                                    <p:animEffect transition="in" filter="fade">
                                      <p:cBhvr>
                                        <p:cTn id="124" dur="500"/>
                                        <p:tgtEl>
                                          <p:spTgt spid="6"/>
                                        </p:tgtEl>
                                      </p:cBhvr>
                                    </p:animEffect>
                                  </p:childTnLst>
                                </p:cTn>
                              </p:par>
                            </p:childTnLst>
                          </p:cTn>
                        </p:par>
                        <p:par>
                          <p:cTn id="125" fill="hold">
                            <p:stCondLst>
                              <p:cond delay="500"/>
                            </p:stCondLst>
                            <p:childTnLst>
                              <p:par>
                                <p:cTn id="126" presetID="22" presetClass="entr" presetSubtype="1" fill="hold" grpId="0" nodeType="afterEffect">
                                  <p:stCondLst>
                                    <p:cond delay="500"/>
                                  </p:stCondLst>
                                  <p:childTnLst>
                                    <p:set>
                                      <p:cBhvr>
                                        <p:cTn id="127" dur="1" fill="hold">
                                          <p:stCondLst>
                                            <p:cond delay="0"/>
                                          </p:stCondLst>
                                        </p:cTn>
                                        <p:tgtEl>
                                          <p:spTgt spid="71685">
                                            <p:txEl>
                                              <p:pRg st="0" end="0"/>
                                            </p:txEl>
                                          </p:spTgt>
                                        </p:tgtEl>
                                        <p:attrNameLst>
                                          <p:attrName>style.visibility</p:attrName>
                                        </p:attrNameLst>
                                      </p:cBhvr>
                                      <p:to>
                                        <p:strVal val="visible"/>
                                      </p:to>
                                    </p:set>
                                    <p:animEffect transition="in" filter="wipe(up)">
                                      <p:cBhvr>
                                        <p:cTn id="128" dur="500"/>
                                        <p:tgtEl>
                                          <p:spTgt spid="71685">
                                            <p:txEl>
                                              <p:pRg st="0" end="0"/>
                                            </p:txEl>
                                          </p:spTgt>
                                        </p:tgtEl>
                                      </p:cBhvr>
                                    </p:animEffect>
                                  </p:childTnLst>
                                </p:cTn>
                              </p:par>
                            </p:childTnLst>
                          </p:cTn>
                        </p:par>
                        <p:par>
                          <p:cTn id="129" fill="hold">
                            <p:stCondLst>
                              <p:cond delay="1500"/>
                            </p:stCondLst>
                            <p:childTnLst>
                              <p:par>
                                <p:cTn id="130" presetID="22" presetClass="entr" presetSubtype="1" fill="hold" grpId="0" nodeType="afterEffect">
                                  <p:stCondLst>
                                    <p:cond delay="500"/>
                                  </p:stCondLst>
                                  <p:childTnLst>
                                    <p:set>
                                      <p:cBhvr>
                                        <p:cTn id="131" dur="1" fill="hold">
                                          <p:stCondLst>
                                            <p:cond delay="0"/>
                                          </p:stCondLst>
                                        </p:cTn>
                                        <p:tgtEl>
                                          <p:spTgt spid="71685">
                                            <p:txEl>
                                              <p:pRg st="1" end="1"/>
                                            </p:txEl>
                                          </p:spTgt>
                                        </p:tgtEl>
                                        <p:attrNameLst>
                                          <p:attrName>style.visibility</p:attrName>
                                        </p:attrNameLst>
                                      </p:cBhvr>
                                      <p:to>
                                        <p:strVal val="visible"/>
                                      </p:to>
                                    </p:set>
                                    <p:animEffect transition="in" filter="wipe(up)">
                                      <p:cBhvr>
                                        <p:cTn id="132" dur="500"/>
                                        <p:tgtEl>
                                          <p:spTgt spid="71685">
                                            <p:txEl>
                                              <p:pRg st="1" end="1"/>
                                            </p:txEl>
                                          </p:spTgt>
                                        </p:tgtEl>
                                      </p:cBhvr>
                                    </p:animEffect>
                                  </p:childTnLst>
                                </p:cTn>
                              </p:par>
                            </p:childTnLst>
                          </p:cTn>
                        </p:par>
                        <p:par>
                          <p:cTn id="133" fill="hold">
                            <p:stCondLst>
                              <p:cond delay="2500"/>
                            </p:stCondLst>
                            <p:childTnLst>
                              <p:par>
                                <p:cTn id="134" presetID="22" presetClass="entr" presetSubtype="1" fill="hold" grpId="0" nodeType="afterEffect">
                                  <p:stCondLst>
                                    <p:cond delay="500"/>
                                  </p:stCondLst>
                                  <p:childTnLst>
                                    <p:set>
                                      <p:cBhvr>
                                        <p:cTn id="135" dur="1" fill="hold">
                                          <p:stCondLst>
                                            <p:cond delay="0"/>
                                          </p:stCondLst>
                                        </p:cTn>
                                        <p:tgtEl>
                                          <p:spTgt spid="71685">
                                            <p:txEl>
                                              <p:pRg st="2" end="2"/>
                                            </p:txEl>
                                          </p:spTgt>
                                        </p:tgtEl>
                                        <p:attrNameLst>
                                          <p:attrName>style.visibility</p:attrName>
                                        </p:attrNameLst>
                                      </p:cBhvr>
                                      <p:to>
                                        <p:strVal val="visible"/>
                                      </p:to>
                                    </p:set>
                                    <p:animEffect transition="in" filter="wipe(up)">
                                      <p:cBhvr>
                                        <p:cTn id="136" dur="500"/>
                                        <p:tgtEl>
                                          <p:spTgt spid="71685">
                                            <p:txEl>
                                              <p:pRg st="2" end="2"/>
                                            </p:txEl>
                                          </p:spTgt>
                                        </p:tgtEl>
                                      </p:cBhvr>
                                    </p:animEffect>
                                  </p:childTnLst>
                                </p:cTn>
                              </p:par>
                            </p:childTnLst>
                          </p:cTn>
                        </p:par>
                        <p:par>
                          <p:cTn id="137" fill="hold">
                            <p:stCondLst>
                              <p:cond delay="3500"/>
                            </p:stCondLst>
                            <p:childTnLst>
                              <p:par>
                                <p:cTn id="138" presetID="22" presetClass="entr" presetSubtype="1" fill="hold" grpId="0" nodeType="afterEffect">
                                  <p:stCondLst>
                                    <p:cond delay="500"/>
                                  </p:stCondLst>
                                  <p:childTnLst>
                                    <p:set>
                                      <p:cBhvr>
                                        <p:cTn id="139" dur="1" fill="hold">
                                          <p:stCondLst>
                                            <p:cond delay="0"/>
                                          </p:stCondLst>
                                        </p:cTn>
                                        <p:tgtEl>
                                          <p:spTgt spid="71685">
                                            <p:txEl>
                                              <p:pRg st="4" end="4"/>
                                            </p:txEl>
                                          </p:spTgt>
                                        </p:tgtEl>
                                        <p:attrNameLst>
                                          <p:attrName>style.visibility</p:attrName>
                                        </p:attrNameLst>
                                      </p:cBhvr>
                                      <p:to>
                                        <p:strVal val="visible"/>
                                      </p:to>
                                    </p:set>
                                    <p:animEffect transition="in" filter="wipe(up)">
                                      <p:cBhvr>
                                        <p:cTn id="140" dur="500"/>
                                        <p:tgtEl>
                                          <p:spTgt spid="71685">
                                            <p:txEl>
                                              <p:pRg st="4" end="4"/>
                                            </p:txEl>
                                          </p:spTgt>
                                        </p:tgtEl>
                                      </p:cBhvr>
                                    </p:animEffect>
                                  </p:childTnLst>
                                </p:cTn>
                              </p:par>
                            </p:childTnLst>
                          </p:cTn>
                        </p:par>
                        <p:par>
                          <p:cTn id="141" fill="hold">
                            <p:stCondLst>
                              <p:cond delay="4500"/>
                            </p:stCondLst>
                            <p:childTnLst>
                              <p:par>
                                <p:cTn id="142" presetID="22" presetClass="entr" presetSubtype="1" fill="hold" grpId="0" nodeType="afterEffect">
                                  <p:stCondLst>
                                    <p:cond delay="500"/>
                                  </p:stCondLst>
                                  <p:childTnLst>
                                    <p:set>
                                      <p:cBhvr>
                                        <p:cTn id="143" dur="1" fill="hold">
                                          <p:stCondLst>
                                            <p:cond delay="0"/>
                                          </p:stCondLst>
                                        </p:cTn>
                                        <p:tgtEl>
                                          <p:spTgt spid="71685">
                                            <p:txEl>
                                              <p:pRg st="5" end="5"/>
                                            </p:txEl>
                                          </p:spTgt>
                                        </p:tgtEl>
                                        <p:attrNameLst>
                                          <p:attrName>style.visibility</p:attrName>
                                        </p:attrNameLst>
                                      </p:cBhvr>
                                      <p:to>
                                        <p:strVal val="visible"/>
                                      </p:to>
                                    </p:set>
                                    <p:animEffect transition="in" filter="wipe(up)">
                                      <p:cBhvr>
                                        <p:cTn id="144" dur="500"/>
                                        <p:tgtEl>
                                          <p:spTgt spid="71685">
                                            <p:txEl>
                                              <p:pRg st="5" end="5"/>
                                            </p:txEl>
                                          </p:spTgt>
                                        </p:tgtEl>
                                      </p:cBhvr>
                                    </p:animEffect>
                                  </p:childTnLst>
                                </p:cTn>
                              </p:par>
                            </p:childTnLst>
                          </p:cTn>
                        </p:par>
                        <p:par>
                          <p:cTn id="145" fill="hold">
                            <p:stCondLst>
                              <p:cond delay="5500"/>
                            </p:stCondLst>
                            <p:childTnLst>
                              <p:par>
                                <p:cTn id="146" presetID="22" presetClass="entr" presetSubtype="1" fill="hold" grpId="0" nodeType="afterEffect">
                                  <p:stCondLst>
                                    <p:cond delay="500"/>
                                  </p:stCondLst>
                                  <p:childTnLst>
                                    <p:set>
                                      <p:cBhvr>
                                        <p:cTn id="147" dur="1" fill="hold">
                                          <p:stCondLst>
                                            <p:cond delay="0"/>
                                          </p:stCondLst>
                                        </p:cTn>
                                        <p:tgtEl>
                                          <p:spTgt spid="71685">
                                            <p:txEl>
                                              <p:pRg st="6" end="6"/>
                                            </p:txEl>
                                          </p:spTgt>
                                        </p:tgtEl>
                                        <p:attrNameLst>
                                          <p:attrName>style.visibility</p:attrName>
                                        </p:attrNameLst>
                                      </p:cBhvr>
                                      <p:to>
                                        <p:strVal val="visible"/>
                                      </p:to>
                                    </p:set>
                                    <p:animEffect transition="in" filter="wipe(up)">
                                      <p:cBhvr>
                                        <p:cTn id="148" dur="500"/>
                                        <p:tgtEl>
                                          <p:spTgt spid="716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5" grpId="0" build="p"/>
      <p:bldP spid="179205" grpId="0" animBg="1"/>
      <p:bldP spid="179206" grpId="0" animBg="1"/>
      <p:bldP spid="179207" grpId="0" animBg="1"/>
      <p:bldP spid="179208" grpId="0" animBg="1"/>
      <p:bldP spid="179209" grpId="0" animBg="1"/>
      <p:bldP spid="179210" grpId="0"/>
      <p:bldP spid="179211" grpId="0" animBg="1"/>
      <p:bldP spid="179212" grpId="0" animBg="1"/>
      <p:bldP spid="179213" grpId="0" animBg="1"/>
      <p:bldP spid="179216" grpId="0"/>
      <p:bldP spid="179218" grpId="0" animBg="1"/>
      <p:bldP spid="179219" grpId="0" animBg="1"/>
      <p:bldP spid="179220" grpId="0" animBg="1"/>
      <p:bldP spid="179221" grpId="0"/>
      <p:bldP spid="179222" grpId="0" animBg="1"/>
      <p:bldP spid="179223" grpId="0" animBg="1"/>
      <p:bldP spid="179224" grpId="0" animBg="1"/>
      <p:bldP spid="179225" grpId="0" animBg="1"/>
      <p:bldP spid="179227" grpId="0" animBg="1"/>
      <p:bldP spid="17923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r>
              <a:rPr lang="en-US" altLang="zh-CN" dirty="0" smtClean="0"/>
              <a:t>5.4.3 </a:t>
            </a: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a:xfrm>
            <a:off x="330199" y="856034"/>
            <a:ext cx="8500533" cy="5471194"/>
          </a:xfrm>
        </p:spPr>
        <p:txBody>
          <a:bodyPr>
            <a:normAutofit/>
          </a:bodyPr>
          <a:lstStyle/>
          <a:p>
            <a:pPr>
              <a:lnSpc>
                <a:spcPct val="100000"/>
              </a:lnSpc>
            </a:pPr>
            <a:r>
              <a:rPr lang="zh-CN" altLang="en-US" sz="2800" dirty="0" smtClean="0"/>
              <a:t>二层交换机增加</a:t>
            </a:r>
            <a:r>
              <a:rPr lang="zh-CN" altLang="en-US" sz="2800" dirty="0">
                <a:solidFill>
                  <a:srgbClr val="FF0000"/>
                </a:solidFill>
              </a:rPr>
              <a:t>冗余链路</a:t>
            </a:r>
            <a:r>
              <a:rPr lang="zh-CN" altLang="en-US" sz="2800" dirty="0"/>
              <a:t>时，</a:t>
            </a:r>
            <a:r>
              <a:rPr lang="zh-CN" altLang="zh-CN" sz="2800" dirty="0"/>
              <a:t>自学习的过程就可能导致以太网帧在网络的某个环路中无限制地</a:t>
            </a:r>
            <a:r>
              <a:rPr lang="zh-CN" altLang="zh-CN" sz="2800" dirty="0">
                <a:solidFill>
                  <a:srgbClr val="FF0000"/>
                </a:solidFill>
              </a:rPr>
              <a:t>兜圈子</a:t>
            </a:r>
            <a:r>
              <a:rPr lang="zh-CN" altLang="en-US" sz="2800" dirty="0"/>
              <a:t>。</a:t>
            </a:r>
            <a:endParaRPr lang="en-US" altLang="zh-CN" sz="2800" dirty="0"/>
          </a:p>
          <a:p>
            <a:pPr>
              <a:lnSpc>
                <a:spcPct val="100000"/>
              </a:lnSpc>
            </a:pPr>
            <a:r>
              <a:rPr lang="zh-CN" altLang="en-US" sz="2800" dirty="0"/>
              <a:t>如图，</a:t>
            </a:r>
            <a:r>
              <a:rPr lang="zh-CN" altLang="zh-CN" sz="2800" dirty="0"/>
              <a:t>假定开始</a:t>
            </a:r>
            <a:r>
              <a:rPr lang="zh-CN" altLang="en-US" sz="2800" dirty="0" smtClean="0"/>
              <a:t>时</a:t>
            </a:r>
            <a:r>
              <a:rPr lang="zh-CN" altLang="zh-CN" sz="2800" dirty="0" smtClean="0"/>
              <a:t>交换机</a:t>
            </a:r>
            <a:r>
              <a:rPr lang="en-US" altLang="zh-CN" sz="2800" dirty="0" smtClean="0"/>
              <a:t> </a:t>
            </a:r>
            <a:r>
              <a:rPr lang="en-US" altLang="zh-CN" sz="2800" dirty="0"/>
              <a:t>#1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grpSp>
        <p:nvGrpSpPr>
          <p:cNvPr id="7" name="组合 6"/>
          <p:cNvGrpSpPr/>
          <p:nvPr/>
        </p:nvGrpSpPr>
        <p:grpSpPr>
          <a:xfrm>
            <a:off x="967885" y="3398860"/>
            <a:ext cx="7738094" cy="2304002"/>
            <a:chOff x="1048542" y="3453278"/>
            <a:chExt cx="8382935" cy="2496002"/>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15" b="1" dirty="0">
                  <a:solidFill>
                    <a:srgbClr val="000099"/>
                  </a:solidFill>
                  <a:ea typeface="黑体" pitchFamily="2" charset="-122"/>
                </a:rPr>
                <a:t> </a:t>
              </a:r>
              <a:endParaRPr lang="zh-CN" altLang="en-US" sz="2215"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55"/>
              <a:ext cx="814317" cy="334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27570" y="4760685"/>
              <a:ext cx="2100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38684" y="3453278"/>
              <a:ext cx="1598061" cy="88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703402" eaLnBrk="0" hangingPunct="0"/>
              <a:r>
                <a:rPr kumimoji="1" lang="zh-CN" altLang="en-US" sz="2400" b="1" dirty="0">
                  <a:ea typeface="黑体" pitchFamily="2" charset="-122"/>
                </a:rPr>
                <a:t>以太网</a:t>
              </a:r>
              <a:endParaRPr kumimoji="1" lang="en-US" altLang="zh-CN" sz="2400" b="1" dirty="0">
                <a:ea typeface="黑体" pitchFamily="2" charset="-122"/>
              </a:endParaRPr>
            </a:p>
            <a:p>
              <a:pPr algn="ctr" defTabSz="703402" eaLnBrk="0" hangingPunct="0"/>
              <a:r>
                <a:rPr kumimoji="1" lang="zh-CN" altLang="en-US" sz="2400" b="1" dirty="0">
                  <a:ea typeface="黑体" pitchFamily="2" charset="-122"/>
                </a:rPr>
                <a:t>交换机 </a:t>
              </a:r>
              <a:r>
                <a:rPr kumimoji="1" lang="en-US" altLang="zh-CN" sz="2400" b="1" dirty="0">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368558"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A</a:t>
              </a:r>
              <a:endParaRPr kumimoji="1" lang="en-US" altLang="zh-CN" sz="2215" b="1" baseline="-25000" dirty="0">
                <a:solidFill>
                  <a:srgbClr val="000099"/>
                </a:solidFill>
                <a:ea typeface="黑体" pitchFamily="2" charset="-122"/>
              </a:endParaRPr>
            </a:p>
          </p:txBody>
        </p:sp>
        <p:grpSp>
          <p:nvGrpSpPr>
            <p:cNvPr id="60" name="组合 57"/>
            <p:cNvGrpSpPr>
              <a:grpSpLocks/>
            </p:cNvGrpSpPr>
            <p:nvPr/>
          </p:nvGrpSpPr>
          <p:grpSpPr bwMode="auto">
            <a:xfrm>
              <a:off x="2628520" y="4531165"/>
              <a:ext cx="463493" cy="459037"/>
              <a:chOff x="2267744" y="1315667"/>
              <a:chExt cx="288032" cy="271553"/>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10689" cy="27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1</a:t>
                </a:r>
                <a:endParaRPr kumimoji="1" lang="en-US" altLang="zh-CN" sz="2215" b="1" baseline="-25000" dirty="0">
                  <a:solidFill>
                    <a:srgbClr val="000099"/>
                  </a:solidFill>
                  <a:ea typeface="黑体" pitchFamily="2" charset="-122"/>
                </a:endParaRPr>
              </a:p>
            </p:txBody>
          </p:sp>
        </p:grpSp>
        <p:grpSp>
          <p:nvGrpSpPr>
            <p:cNvPr id="63" name="组合 58"/>
            <p:cNvGrpSpPr>
              <a:grpSpLocks/>
            </p:cNvGrpSpPr>
            <p:nvPr/>
          </p:nvGrpSpPr>
          <p:grpSpPr bwMode="auto">
            <a:xfrm>
              <a:off x="2628520" y="5179237"/>
              <a:ext cx="463493" cy="459036"/>
              <a:chOff x="2267744" y="1311829"/>
              <a:chExt cx="288032" cy="272385"/>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10689"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2</a:t>
                </a:r>
                <a:endParaRPr kumimoji="1" lang="en-US" altLang="zh-CN" sz="2215" b="1" baseline="-25000" dirty="0">
                  <a:solidFill>
                    <a:srgbClr val="000099"/>
                  </a:solidFill>
                  <a:ea typeface="黑体" pitchFamily="2" charset="-122"/>
                </a:endParaRPr>
              </a:p>
            </p:txBody>
          </p:sp>
        </p:grpSp>
        <p:grpSp>
          <p:nvGrpSpPr>
            <p:cNvPr id="66" name="组合 61"/>
            <p:cNvGrpSpPr>
              <a:grpSpLocks/>
            </p:cNvGrpSpPr>
            <p:nvPr/>
          </p:nvGrpSpPr>
          <p:grpSpPr bwMode="auto">
            <a:xfrm>
              <a:off x="3788534" y="5179237"/>
              <a:ext cx="466055" cy="459036"/>
              <a:chOff x="2267744" y="1311829"/>
              <a:chExt cx="288032" cy="272385"/>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09531"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4</a:t>
                </a:r>
                <a:endParaRPr kumimoji="1" lang="en-US" altLang="zh-CN" sz="2215" b="1" baseline="-25000" dirty="0">
                  <a:solidFill>
                    <a:srgbClr val="000099"/>
                  </a:solidFill>
                  <a:ea typeface="黑体" pitchFamily="2" charset="-122"/>
                </a:endParaRPr>
              </a:p>
            </p:txBody>
          </p:sp>
        </p:grpSp>
        <p:grpSp>
          <p:nvGrpSpPr>
            <p:cNvPr id="69" name="组合 64"/>
            <p:cNvGrpSpPr>
              <a:grpSpLocks/>
            </p:cNvGrpSpPr>
            <p:nvPr/>
          </p:nvGrpSpPr>
          <p:grpSpPr bwMode="auto">
            <a:xfrm>
              <a:off x="3788534" y="4531165"/>
              <a:ext cx="466055" cy="459037"/>
              <a:chOff x="2267744" y="1315586"/>
              <a:chExt cx="288032" cy="271100"/>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09531" cy="27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3</a:t>
                </a:r>
                <a:endParaRPr kumimoji="1" lang="en-US" altLang="zh-CN" sz="2215" b="1" baseline="-25000" dirty="0">
                  <a:solidFill>
                    <a:srgbClr val="000099"/>
                  </a:solidFill>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345982"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C</a:t>
              </a:r>
              <a:endParaRPr kumimoji="1" lang="en-US" altLang="zh-CN" sz="2215" b="1" baseline="-25000">
                <a:solidFill>
                  <a:srgbClr val="000099"/>
                </a:solidFill>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15" b="1" dirty="0">
                  <a:solidFill>
                    <a:srgbClr val="000099"/>
                  </a:solidFill>
                  <a:ea typeface="黑体" pitchFamily="2" charset="-122"/>
                </a:rPr>
                <a:t> </a:t>
              </a:r>
              <a:endParaRPr lang="zh-CN" altLang="en-US" sz="2215" b="1" dirty="0">
                <a:solidFill>
                  <a:srgbClr val="000099"/>
                </a:solidFill>
                <a:ea typeface="黑体" pitchFamily="2" charset="-122"/>
              </a:endParaRPr>
            </a:p>
          </p:txBody>
        </p:sp>
        <p:cxnSp>
          <p:nvCxnSpPr>
            <p:cNvPr id="75" name="直接连接符 74"/>
            <p:cNvCxnSpPr>
              <a:stCxn id="86" idx="3"/>
            </p:cNvCxnSpPr>
            <p:nvPr/>
          </p:nvCxnSpPr>
          <p:spPr>
            <a:xfrm>
              <a:off x="7727196" y="5408755"/>
              <a:ext cx="823541" cy="334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27196" y="4654603"/>
              <a:ext cx="938772" cy="106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38308" y="3453278"/>
              <a:ext cx="1598061" cy="88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703402" eaLnBrk="0" hangingPunct="0"/>
              <a:r>
                <a:rPr kumimoji="1" lang="zh-CN" altLang="en-US" sz="2400" b="1" dirty="0">
                  <a:ea typeface="黑体" pitchFamily="2" charset="-122"/>
                </a:rPr>
                <a:t>以太网</a:t>
              </a:r>
              <a:endParaRPr kumimoji="1" lang="en-US" altLang="zh-CN" sz="2400" b="1" dirty="0">
                <a:ea typeface="黑体" pitchFamily="2" charset="-122"/>
              </a:endParaRPr>
            </a:p>
            <a:p>
              <a:pPr algn="ctr" defTabSz="703402" eaLnBrk="0" hangingPunct="0"/>
              <a:r>
                <a:rPr kumimoji="1" lang="zh-CN" altLang="en-US" sz="2400" b="1" dirty="0">
                  <a:ea typeface="黑体" pitchFamily="2" charset="-122"/>
                </a:rPr>
                <a:t>交换机 </a:t>
              </a:r>
              <a:r>
                <a:rPr kumimoji="1" lang="en-US" altLang="zh-CN" sz="2400" b="1" dirty="0">
                  <a:ea typeface="黑体" pitchFamily="2" charset="-122"/>
                </a:rPr>
                <a:t>#2</a:t>
              </a:r>
            </a:p>
          </p:txBody>
        </p:sp>
        <p:grpSp>
          <p:nvGrpSpPr>
            <p:cNvPr id="78" name="组合 57"/>
            <p:cNvGrpSpPr>
              <a:grpSpLocks/>
            </p:cNvGrpSpPr>
            <p:nvPr/>
          </p:nvGrpSpPr>
          <p:grpSpPr bwMode="auto">
            <a:xfrm>
              <a:off x="6228145" y="4531165"/>
              <a:ext cx="463495" cy="459037"/>
              <a:chOff x="2267744" y="1315667"/>
              <a:chExt cx="288032" cy="271553"/>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10688" cy="27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1</a:t>
                </a:r>
                <a:endParaRPr kumimoji="1" lang="en-US" altLang="zh-CN" sz="2215" b="1" baseline="-25000" dirty="0">
                  <a:solidFill>
                    <a:srgbClr val="000099"/>
                  </a:solidFill>
                  <a:ea typeface="黑体" pitchFamily="2" charset="-122"/>
                </a:endParaRPr>
              </a:p>
            </p:txBody>
          </p:sp>
        </p:grpSp>
        <p:grpSp>
          <p:nvGrpSpPr>
            <p:cNvPr id="81" name="组合 58"/>
            <p:cNvGrpSpPr>
              <a:grpSpLocks/>
            </p:cNvGrpSpPr>
            <p:nvPr/>
          </p:nvGrpSpPr>
          <p:grpSpPr bwMode="auto">
            <a:xfrm>
              <a:off x="6228145" y="5179237"/>
              <a:ext cx="463495" cy="459036"/>
              <a:chOff x="2267744" y="1311829"/>
              <a:chExt cx="288032" cy="272385"/>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10688"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2</a:t>
                </a:r>
                <a:endParaRPr kumimoji="1" lang="en-US" altLang="zh-CN" sz="2215" b="1" baseline="-25000" dirty="0">
                  <a:solidFill>
                    <a:srgbClr val="000099"/>
                  </a:solidFill>
                  <a:ea typeface="黑体" pitchFamily="2" charset="-122"/>
                </a:endParaRPr>
              </a:p>
            </p:txBody>
          </p:sp>
        </p:grpSp>
        <p:grpSp>
          <p:nvGrpSpPr>
            <p:cNvPr id="84" name="组合 61"/>
            <p:cNvGrpSpPr>
              <a:grpSpLocks/>
            </p:cNvGrpSpPr>
            <p:nvPr/>
          </p:nvGrpSpPr>
          <p:grpSpPr bwMode="auto">
            <a:xfrm>
              <a:off x="7388161" y="5179237"/>
              <a:ext cx="466055" cy="459036"/>
              <a:chOff x="2267744" y="1311829"/>
              <a:chExt cx="288032" cy="272385"/>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09531"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4</a:t>
                </a:r>
                <a:endParaRPr kumimoji="1" lang="en-US" altLang="zh-CN" sz="2215" b="1" baseline="-25000" dirty="0">
                  <a:solidFill>
                    <a:srgbClr val="000099"/>
                  </a:solidFill>
                  <a:ea typeface="黑体" pitchFamily="2" charset="-122"/>
                </a:endParaRPr>
              </a:p>
            </p:txBody>
          </p:sp>
        </p:grpSp>
        <p:grpSp>
          <p:nvGrpSpPr>
            <p:cNvPr id="87" name="组合 64"/>
            <p:cNvGrpSpPr>
              <a:grpSpLocks/>
            </p:cNvGrpSpPr>
            <p:nvPr/>
          </p:nvGrpSpPr>
          <p:grpSpPr bwMode="auto">
            <a:xfrm>
              <a:off x="7388161" y="4531165"/>
              <a:ext cx="466055" cy="459037"/>
              <a:chOff x="2267744" y="1315586"/>
              <a:chExt cx="288032" cy="271100"/>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09531" cy="27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3</a:t>
                </a:r>
                <a:endParaRPr kumimoji="1" lang="en-US" altLang="zh-CN" sz="2215" b="1" baseline="-25000" dirty="0">
                  <a:solidFill>
                    <a:srgbClr val="000099"/>
                  </a:solidFill>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377240"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D</a:t>
              </a:r>
              <a:endParaRPr kumimoji="1" lang="en-US" altLang="zh-CN" sz="2215" b="1" baseline="-25000">
                <a:solidFill>
                  <a:srgbClr val="000099"/>
                </a:solidFill>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354665"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B</a:t>
              </a:r>
              <a:endParaRPr kumimoji="1" lang="en-US" altLang="zh-CN" sz="2215" b="1" baseline="-25000" dirty="0">
                <a:solidFill>
                  <a:srgbClr val="000099"/>
                </a:solidFill>
                <a:ea typeface="黑体" pitchFamily="2" charset="-122"/>
              </a:endParaRPr>
            </a:p>
          </p:txBody>
        </p:sp>
      </p:grpSp>
    </p:spTree>
    <p:extLst>
      <p:ext uri="{BB962C8B-B14F-4D97-AF65-F5344CB8AC3E}">
        <p14:creationId xmlns:p14="http://schemas.microsoft.com/office/powerpoint/2010/main" val="13595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wipe(up)">
                                      <p:cBhvr>
                                        <p:cTn id="7" dur="500"/>
                                        <p:tgtEl>
                                          <p:spTgt spid="466946">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66946">
                                            <p:txEl>
                                              <p:pRg st="1" end="1"/>
                                            </p:txEl>
                                          </p:spTgt>
                                        </p:tgtEl>
                                        <p:attrNameLst>
                                          <p:attrName>style.visibility</p:attrName>
                                        </p:attrNameLst>
                                      </p:cBhvr>
                                      <p:to>
                                        <p:strVal val="visible"/>
                                      </p:to>
                                    </p:set>
                                    <p:animEffect transition="in" filter="wipe(up)">
                                      <p:cBhvr>
                                        <p:cTn id="11" dur="500"/>
                                        <p:tgtEl>
                                          <p:spTgt spid="46694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r>
              <a:rPr lang="en-US" altLang="zh-CN" dirty="0" smtClean="0"/>
              <a:t>5.4.3 </a:t>
            </a: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a:xfrm>
            <a:off x="330199" y="856034"/>
            <a:ext cx="8500533" cy="2309865"/>
          </a:xfrm>
        </p:spPr>
        <p:txBody>
          <a:bodyPr>
            <a:normAutofit/>
          </a:bodyPr>
          <a:lstStyle/>
          <a:p>
            <a:pPr>
              <a:lnSpc>
                <a:spcPct val="100000"/>
              </a:lnSpc>
            </a:pPr>
            <a:r>
              <a:rPr lang="zh-CN" altLang="en-US" sz="2800" dirty="0"/>
              <a:t>按交换机自学习和转发方法，该</a:t>
            </a:r>
            <a:r>
              <a:rPr lang="zh-CN" altLang="zh-CN" sz="2800" dirty="0"/>
              <a:t>帧的</a:t>
            </a:r>
            <a:r>
              <a:rPr lang="zh-CN" altLang="en-US" sz="2800" dirty="0"/>
              <a:t>某个</a:t>
            </a:r>
            <a:r>
              <a:rPr lang="zh-CN" altLang="zh-CN" sz="2800" dirty="0"/>
              <a:t>走向</a:t>
            </a:r>
            <a:r>
              <a:rPr lang="zh-CN" altLang="en-US" sz="2800" dirty="0"/>
              <a:t>如下</a:t>
            </a:r>
            <a:r>
              <a:rPr lang="zh-CN" altLang="zh-CN" sz="2800" dirty="0"/>
              <a:t>：离开交换机</a:t>
            </a:r>
            <a:r>
              <a:rPr lang="en-US" altLang="zh-CN" sz="2800" dirty="0"/>
              <a:t> #1 </a:t>
            </a:r>
            <a:r>
              <a:rPr lang="zh-CN" altLang="zh-CN" sz="2800" dirty="0"/>
              <a:t>的接口</a:t>
            </a:r>
            <a:r>
              <a:rPr lang="en-US" altLang="zh-CN" sz="2800" dirty="0"/>
              <a:t> 3 </a:t>
            </a:r>
            <a:r>
              <a:rPr lang="zh-CN" altLang="zh-CN" sz="2800" dirty="0"/>
              <a:t>→</a:t>
            </a:r>
            <a:r>
              <a:rPr lang="en-US" altLang="zh-CN" sz="2800" dirty="0"/>
              <a:t> </a:t>
            </a:r>
            <a:r>
              <a:rPr lang="zh-CN" altLang="zh-CN" sz="2800" dirty="0"/>
              <a:t>交换机</a:t>
            </a:r>
            <a:r>
              <a:rPr lang="en-US" altLang="zh-CN" sz="2800" dirty="0"/>
              <a:t> #2 </a:t>
            </a:r>
            <a:r>
              <a:rPr lang="zh-CN" altLang="zh-CN" sz="2800" dirty="0"/>
              <a:t>的接口</a:t>
            </a:r>
            <a:r>
              <a:rPr lang="en-US" altLang="zh-CN" sz="2800" dirty="0"/>
              <a:t> 1 </a:t>
            </a:r>
            <a:r>
              <a:rPr lang="zh-CN" altLang="zh-CN" sz="2800" dirty="0"/>
              <a:t>→</a:t>
            </a:r>
            <a:r>
              <a:rPr lang="en-US" altLang="zh-CN" sz="2800" dirty="0"/>
              <a:t> </a:t>
            </a:r>
            <a:r>
              <a:rPr lang="zh-CN" altLang="zh-CN" sz="2800" dirty="0"/>
              <a:t>接口</a:t>
            </a:r>
            <a:r>
              <a:rPr lang="en-US" altLang="zh-CN" sz="2800" dirty="0"/>
              <a:t> 2 </a:t>
            </a:r>
            <a:r>
              <a:rPr lang="zh-CN" altLang="zh-CN" sz="2800" dirty="0"/>
              <a:t>→</a:t>
            </a:r>
            <a:r>
              <a:rPr lang="en-US" altLang="zh-CN" sz="2800" dirty="0"/>
              <a:t> </a:t>
            </a:r>
            <a:r>
              <a:rPr lang="zh-CN" altLang="zh-CN" sz="2800" dirty="0"/>
              <a:t>交换机</a:t>
            </a:r>
            <a:r>
              <a:rPr lang="en-US" altLang="zh-CN" sz="2800" dirty="0"/>
              <a:t> #1 </a:t>
            </a:r>
            <a:r>
              <a:rPr lang="zh-CN" altLang="zh-CN" sz="2800" dirty="0"/>
              <a:t>的接口</a:t>
            </a:r>
            <a:r>
              <a:rPr lang="en-US" altLang="zh-CN" sz="2800" dirty="0"/>
              <a:t> 4 </a:t>
            </a:r>
            <a:r>
              <a:rPr lang="zh-CN" altLang="zh-CN" sz="2800" dirty="0"/>
              <a:t>→</a:t>
            </a:r>
            <a:r>
              <a:rPr lang="en-US" altLang="zh-CN" sz="2800" dirty="0"/>
              <a:t> </a:t>
            </a:r>
            <a:r>
              <a:rPr lang="zh-CN" altLang="zh-CN" sz="2800" dirty="0"/>
              <a:t>接口</a:t>
            </a:r>
            <a:r>
              <a:rPr lang="en-US" altLang="zh-CN" sz="2800" dirty="0"/>
              <a:t> 3 </a:t>
            </a:r>
            <a:r>
              <a:rPr lang="zh-CN" altLang="zh-CN" sz="2800" dirty="0"/>
              <a:t>→</a:t>
            </a:r>
            <a:r>
              <a:rPr lang="en-US" altLang="zh-CN" sz="2800" dirty="0"/>
              <a:t> </a:t>
            </a:r>
            <a:r>
              <a:rPr lang="zh-CN" altLang="zh-CN" sz="2800" dirty="0"/>
              <a:t>交换机</a:t>
            </a:r>
            <a:r>
              <a:rPr lang="en-US" altLang="zh-CN" sz="2800" dirty="0"/>
              <a:t> #2 </a:t>
            </a:r>
            <a:r>
              <a:rPr lang="zh-CN" altLang="zh-CN" sz="2800" dirty="0"/>
              <a:t>的接口</a:t>
            </a:r>
            <a:r>
              <a:rPr lang="en-US" altLang="zh-CN" sz="2800" dirty="0"/>
              <a:t> 1 </a:t>
            </a:r>
            <a:r>
              <a:rPr lang="zh-CN" altLang="zh-CN" sz="2800" dirty="0"/>
              <a:t>→</a:t>
            </a:r>
            <a:r>
              <a:rPr lang="en-US" altLang="zh-CN" sz="2800" dirty="0"/>
              <a:t>……</a:t>
            </a:r>
            <a:r>
              <a:rPr lang="zh-CN" altLang="zh-CN" sz="2800" dirty="0"/>
              <a:t>。这样就无限制地循环兜圈子下去，白白消耗了网络资源。</a:t>
            </a:r>
            <a:endParaRPr lang="zh-CN" altLang="en-US" sz="2800" dirty="0"/>
          </a:p>
        </p:txBody>
      </p:sp>
      <p:grpSp>
        <p:nvGrpSpPr>
          <p:cNvPr id="4" name="组合 3"/>
          <p:cNvGrpSpPr/>
          <p:nvPr/>
        </p:nvGrpSpPr>
        <p:grpSpPr>
          <a:xfrm>
            <a:off x="849741" y="3264820"/>
            <a:ext cx="7738094" cy="2787644"/>
            <a:chOff x="849741" y="3264820"/>
            <a:chExt cx="7738094" cy="2787644"/>
          </a:xfrm>
        </p:grpSpPr>
        <p:grpSp>
          <p:nvGrpSpPr>
            <p:cNvPr id="2" name="组合 1"/>
            <p:cNvGrpSpPr/>
            <p:nvPr/>
          </p:nvGrpSpPr>
          <p:grpSpPr>
            <a:xfrm>
              <a:off x="849741" y="3264820"/>
              <a:ext cx="7738094" cy="2293492"/>
              <a:chOff x="1048542" y="3464664"/>
              <a:chExt cx="8382935"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15" b="1" dirty="0">
                    <a:solidFill>
                      <a:srgbClr val="000099"/>
                    </a:solidFill>
                    <a:ea typeface="黑体" pitchFamily="2" charset="-122"/>
                  </a:rPr>
                  <a:t> </a:t>
                </a:r>
                <a:endParaRPr lang="zh-CN" altLang="en-US" sz="2215"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55"/>
                <a:ext cx="814317" cy="334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27570" y="4760685"/>
                <a:ext cx="2100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93385" y="3464664"/>
                <a:ext cx="1488657" cy="82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703402" eaLnBrk="0" hangingPunct="0"/>
                <a:r>
                  <a:rPr kumimoji="1" lang="zh-CN" altLang="en-US" sz="2215" b="1" dirty="0">
                    <a:ea typeface="黑体" pitchFamily="2" charset="-122"/>
                  </a:rPr>
                  <a:t>以太网</a:t>
                </a:r>
                <a:endParaRPr kumimoji="1" lang="en-US" altLang="zh-CN" sz="2215" b="1" dirty="0">
                  <a:ea typeface="黑体" pitchFamily="2" charset="-122"/>
                </a:endParaRPr>
              </a:p>
              <a:p>
                <a:pPr algn="ctr" defTabSz="703402" eaLnBrk="0" hangingPunct="0"/>
                <a:r>
                  <a:rPr kumimoji="1" lang="zh-CN" altLang="en-US" sz="2215" b="1" dirty="0">
                    <a:ea typeface="黑体" pitchFamily="2" charset="-122"/>
                  </a:rPr>
                  <a:t>交换机 </a:t>
                </a:r>
                <a:r>
                  <a:rPr kumimoji="1" lang="en-US" altLang="zh-CN" sz="2215" b="1" dirty="0">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368558"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A</a:t>
                </a:r>
                <a:endParaRPr kumimoji="1" lang="en-US" altLang="zh-CN" sz="2215" b="1" baseline="-25000">
                  <a:solidFill>
                    <a:srgbClr val="000099"/>
                  </a:solidFill>
                  <a:ea typeface="黑体" pitchFamily="2" charset="-122"/>
                </a:endParaRPr>
              </a:p>
            </p:txBody>
          </p:sp>
          <p:grpSp>
            <p:nvGrpSpPr>
              <p:cNvPr id="60" name="组合 57"/>
              <p:cNvGrpSpPr>
                <a:grpSpLocks/>
              </p:cNvGrpSpPr>
              <p:nvPr/>
            </p:nvGrpSpPr>
            <p:grpSpPr bwMode="auto">
              <a:xfrm>
                <a:off x="2628520" y="4531165"/>
                <a:ext cx="463493" cy="459037"/>
                <a:chOff x="2267744" y="1315667"/>
                <a:chExt cx="288032" cy="271553"/>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10689" cy="27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1</a:t>
                  </a:r>
                  <a:endParaRPr kumimoji="1" lang="en-US" altLang="zh-CN" sz="2215" b="1" baseline="-25000" dirty="0">
                    <a:solidFill>
                      <a:srgbClr val="000099"/>
                    </a:solidFill>
                    <a:ea typeface="黑体" pitchFamily="2" charset="-122"/>
                  </a:endParaRPr>
                </a:p>
              </p:txBody>
            </p:sp>
          </p:grpSp>
          <p:grpSp>
            <p:nvGrpSpPr>
              <p:cNvPr id="63" name="组合 58"/>
              <p:cNvGrpSpPr>
                <a:grpSpLocks/>
              </p:cNvGrpSpPr>
              <p:nvPr/>
            </p:nvGrpSpPr>
            <p:grpSpPr bwMode="auto">
              <a:xfrm>
                <a:off x="2628520" y="5179237"/>
                <a:ext cx="463493" cy="459036"/>
                <a:chOff x="2267744" y="1311829"/>
                <a:chExt cx="288032" cy="272385"/>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10689"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2</a:t>
                  </a:r>
                  <a:endParaRPr kumimoji="1" lang="en-US" altLang="zh-CN" sz="2215" b="1" baseline="-25000" dirty="0">
                    <a:solidFill>
                      <a:srgbClr val="000099"/>
                    </a:solidFill>
                    <a:ea typeface="黑体" pitchFamily="2" charset="-122"/>
                  </a:endParaRPr>
                </a:p>
              </p:txBody>
            </p:sp>
          </p:grpSp>
          <p:grpSp>
            <p:nvGrpSpPr>
              <p:cNvPr id="66" name="组合 61"/>
              <p:cNvGrpSpPr>
                <a:grpSpLocks/>
              </p:cNvGrpSpPr>
              <p:nvPr/>
            </p:nvGrpSpPr>
            <p:grpSpPr bwMode="auto">
              <a:xfrm>
                <a:off x="3788534" y="5179237"/>
                <a:ext cx="466055" cy="459036"/>
                <a:chOff x="2267744" y="1311829"/>
                <a:chExt cx="288032" cy="272385"/>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09531"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4</a:t>
                  </a:r>
                  <a:endParaRPr kumimoji="1" lang="en-US" altLang="zh-CN" sz="2215" b="1" baseline="-25000" dirty="0">
                    <a:solidFill>
                      <a:srgbClr val="000099"/>
                    </a:solidFill>
                    <a:ea typeface="黑体" pitchFamily="2" charset="-122"/>
                  </a:endParaRPr>
                </a:p>
              </p:txBody>
            </p:sp>
          </p:grpSp>
          <p:grpSp>
            <p:nvGrpSpPr>
              <p:cNvPr id="69" name="组合 64"/>
              <p:cNvGrpSpPr>
                <a:grpSpLocks/>
              </p:cNvGrpSpPr>
              <p:nvPr/>
            </p:nvGrpSpPr>
            <p:grpSpPr bwMode="auto">
              <a:xfrm>
                <a:off x="3788534" y="4531165"/>
                <a:ext cx="466055" cy="459037"/>
                <a:chOff x="2267744" y="1315586"/>
                <a:chExt cx="288032" cy="271100"/>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09531" cy="27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3</a:t>
                  </a:r>
                  <a:endParaRPr kumimoji="1" lang="en-US" altLang="zh-CN" sz="2215" b="1" baseline="-25000" dirty="0">
                    <a:solidFill>
                      <a:srgbClr val="000099"/>
                    </a:solidFill>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345982"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C</a:t>
                </a:r>
                <a:endParaRPr kumimoji="1" lang="en-US" altLang="zh-CN" sz="2215" b="1" baseline="-25000">
                  <a:solidFill>
                    <a:srgbClr val="000099"/>
                  </a:solidFill>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15" b="1" dirty="0">
                    <a:solidFill>
                      <a:srgbClr val="000099"/>
                    </a:solidFill>
                    <a:ea typeface="黑体" pitchFamily="2" charset="-122"/>
                  </a:rPr>
                  <a:t> </a:t>
                </a:r>
                <a:endParaRPr lang="zh-CN" altLang="en-US" sz="2215" b="1" dirty="0">
                  <a:solidFill>
                    <a:srgbClr val="000099"/>
                  </a:solidFill>
                  <a:ea typeface="黑体" pitchFamily="2" charset="-122"/>
                </a:endParaRPr>
              </a:p>
            </p:txBody>
          </p:sp>
          <p:cxnSp>
            <p:nvCxnSpPr>
              <p:cNvPr id="75" name="直接连接符 74"/>
              <p:cNvCxnSpPr>
                <a:stCxn id="86" idx="3"/>
              </p:cNvCxnSpPr>
              <p:nvPr/>
            </p:nvCxnSpPr>
            <p:spPr>
              <a:xfrm>
                <a:off x="7727196" y="5408755"/>
                <a:ext cx="823541" cy="334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27196" y="4654603"/>
                <a:ext cx="938772" cy="106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93010" y="3464664"/>
                <a:ext cx="1488657" cy="82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703402" eaLnBrk="0" hangingPunct="0"/>
                <a:r>
                  <a:rPr kumimoji="1" lang="zh-CN" altLang="en-US" sz="2215" b="1" dirty="0">
                    <a:ea typeface="黑体" pitchFamily="2" charset="-122"/>
                  </a:rPr>
                  <a:t>以太网</a:t>
                </a:r>
                <a:endParaRPr kumimoji="1" lang="en-US" altLang="zh-CN" sz="2215" b="1" dirty="0">
                  <a:ea typeface="黑体" pitchFamily="2" charset="-122"/>
                </a:endParaRPr>
              </a:p>
              <a:p>
                <a:pPr algn="ctr" defTabSz="703402" eaLnBrk="0" hangingPunct="0"/>
                <a:r>
                  <a:rPr kumimoji="1" lang="zh-CN" altLang="en-US" sz="2215" b="1" dirty="0">
                    <a:ea typeface="黑体" pitchFamily="2" charset="-122"/>
                  </a:rPr>
                  <a:t>交换机 </a:t>
                </a:r>
                <a:r>
                  <a:rPr kumimoji="1" lang="en-US" altLang="zh-CN" sz="2215" b="1" dirty="0">
                    <a:ea typeface="黑体" pitchFamily="2" charset="-122"/>
                  </a:rPr>
                  <a:t>#2</a:t>
                </a:r>
              </a:p>
            </p:txBody>
          </p:sp>
          <p:grpSp>
            <p:nvGrpSpPr>
              <p:cNvPr id="78" name="组合 57"/>
              <p:cNvGrpSpPr>
                <a:grpSpLocks/>
              </p:cNvGrpSpPr>
              <p:nvPr/>
            </p:nvGrpSpPr>
            <p:grpSpPr bwMode="auto">
              <a:xfrm>
                <a:off x="6228145" y="4531165"/>
                <a:ext cx="463495" cy="459037"/>
                <a:chOff x="2267744" y="1315667"/>
                <a:chExt cx="288032" cy="271553"/>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10688" cy="27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1</a:t>
                  </a:r>
                  <a:endParaRPr kumimoji="1" lang="en-US" altLang="zh-CN" sz="2215" b="1" baseline="-25000" dirty="0">
                    <a:solidFill>
                      <a:srgbClr val="000099"/>
                    </a:solidFill>
                    <a:ea typeface="黑体" pitchFamily="2" charset="-122"/>
                  </a:endParaRPr>
                </a:p>
              </p:txBody>
            </p:sp>
          </p:grpSp>
          <p:grpSp>
            <p:nvGrpSpPr>
              <p:cNvPr id="81" name="组合 58"/>
              <p:cNvGrpSpPr>
                <a:grpSpLocks/>
              </p:cNvGrpSpPr>
              <p:nvPr/>
            </p:nvGrpSpPr>
            <p:grpSpPr bwMode="auto">
              <a:xfrm>
                <a:off x="6228145" y="5179237"/>
                <a:ext cx="463495" cy="459036"/>
                <a:chOff x="2267744" y="1311829"/>
                <a:chExt cx="288032" cy="272385"/>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10688"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2</a:t>
                  </a:r>
                  <a:endParaRPr kumimoji="1" lang="en-US" altLang="zh-CN" sz="2215" b="1" baseline="-25000" dirty="0">
                    <a:solidFill>
                      <a:srgbClr val="000099"/>
                    </a:solidFill>
                    <a:ea typeface="黑体" pitchFamily="2" charset="-122"/>
                  </a:endParaRPr>
                </a:p>
              </p:txBody>
            </p:sp>
          </p:grpSp>
          <p:grpSp>
            <p:nvGrpSpPr>
              <p:cNvPr id="84" name="组合 61"/>
              <p:cNvGrpSpPr>
                <a:grpSpLocks/>
              </p:cNvGrpSpPr>
              <p:nvPr/>
            </p:nvGrpSpPr>
            <p:grpSpPr bwMode="auto">
              <a:xfrm>
                <a:off x="7388161" y="5179237"/>
                <a:ext cx="466055" cy="459036"/>
                <a:chOff x="2267744" y="1311829"/>
                <a:chExt cx="288032" cy="272385"/>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09531" cy="27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4</a:t>
                  </a:r>
                  <a:endParaRPr kumimoji="1" lang="en-US" altLang="zh-CN" sz="2215" b="1" baseline="-25000" dirty="0">
                    <a:solidFill>
                      <a:srgbClr val="000099"/>
                    </a:solidFill>
                    <a:ea typeface="黑体" pitchFamily="2" charset="-122"/>
                  </a:endParaRPr>
                </a:p>
              </p:txBody>
            </p:sp>
          </p:grpSp>
          <p:grpSp>
            <p:nvGrpSpPr>
              <p:cNvPr id="87" name="组合 64"/>
              <p:cNvGrpSpPr>
                <a:grpSpLocks/>
              </p:cNvGrpSpPr>
              <p:nvPr/>
            </p:nvGrpSpPr>
            <p:grpSpPr bwMode="auto">
              <a:xfrm>
                <a:off x="7388161" y="4531165"/>
                <a:ext cx="466055" cy="459037"/>
                <a:chOff x="2267744" y="1315586"/>
                <a:chExt cx="288032" cy="271100"/>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215"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09531" cy="27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3</a:t>
                  </a:r>
                  <a:endParaRPr kumimoji="1" lang="en-US" altLang="zh-CN" sz="2215" b="1" baseline="-25000" dirty="0">
                    <a:solidFill>
                      <a:srgbClr val="000099"/>
                    </a:solidFill>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377240"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D</a:t>
                </a:r>
                <a:endParaRPr kumimoji="1" lang="en-US" altLang="zh-CN" sz="2215" b="1" baseline="-25000">
                  <a:solidFill>
                    <a:srgbClr val="000099"/>
                  </a:solidFill>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354665"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2215" b="1">
                    <a:solidFill>
                      <a:srgbClr val="000099"/>
                    </a:solidFill>
                    <a:ea typeface="黑体" pitchFamily="2" charset="-122"/>
                  </a:rPr>
                  <a:t>B</a:t>
                </a:r>
                <a:endParaRPr kumimoji="1" lang="en-US" altLang="zh-CN" sz="2215" b="1" baseline="-25000">
                  <a:solidFill>
                    <a:srgbClr val="000099"/>
                  </a:solidFill>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215"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215" b="1">
                  <a:solidFill>
                    <a:srgbClr val="000099"/>
                  </a:solidFill>
                  <a:ea typeface="黑体" pitchFamily="2" charset="-122"/>
                </a:endParaRPr>
              </a:p>
            </p:txBody>
          </p:sp>
        </p:grpSp>
        <p:sp>
          <p:nvSpPr>
            <p:cNvPr id="3" name="矩形 2"/>
            <p:cNvSpPr/>
            <p:nvPr/>
          </p:nvSpPr>
          <p:spPr>
            <a:xfrm>
              <a:off x="2135357" y="5590799"/>
              <a:ext cx="5161869" cy="461665"/>
            </a:xfrm>
            <a:prstGeom prst="rect">
              <a:avLst/>
            </a:prstGeom>
          </p:spPr>
          <p:txBody>
            <a:bodyPr wrap="square">
              <a:spAutoFit/>
            </a:bodyPr>
            <a:lstStyle/>
            <a:p>
              <a:pPr algn="ctr"/>
              <a:r>
                <a:rPr lang="zh-CN" altLang="zh-CN" sz="2400" dirty="0">
                  <a:latin typeface="+mn-ea"/>
                </a:rPr>
                <a:t>在两个交换机之间兜圈子的帧</a:t>
              </a:r>
              <a:endParaRPr lang="zh-CN" altLang="en-US" sz="2400" dirty="0">
                <a:latin typeface="+mn-ea"/>
              </a:endParaRPr>
            </a:p>
          </p:txBody>
        </p:sp>
      </p:grpSp>
    </p:spTree>
    <p:extLst>
      <p:ext uri="{BB962C8B-B14F-4D97-AF65-F5344CB8AC3E}">
        <p14:creationId xmlns:p14="http://schemas.microsoft.com/office/powerpoint/2010/main" val="311713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wipe(up)">
                                      <p:cBhvr>
                                        <p:cTn id="7" dur="500"/>
                                        <p:tgtEl>
                                          <p:spTgt spid="466946">
                                            <p:txEl>
                                              <p:pRg st="0" end="0"/>
                                            </p:txEl>
                                          </p:spTgt>
                                        </p:tgtEl>
                                      </p:cBhvr>
                                    </p:animEffect>
                                  </p:childTnLst>
                                </p:cTn>
                              </p:par>
                            </p:childTnLst>
                          </p:cTn>
                        </p:par>
                        <p:par>
                          <p:cTn id="8" fill="hold">
                            <p:stCondLst>
                              <p:cond delay="1000"/>
                            </p:stCondLst>
                            <p:childTnLst>
                              <p:par>
                                <p:cTn id="9" presetID="53" presetClass="entr" presetSubtype="16"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r>
              <a:rPr lang="en-US" altLang="zh-CN" dirty="0" smtClean="0"/>
              <a:t>5.4.3 </a:t>
            </a:r>
            <a:r>
              <a:rPr lang="zh-CN" altLang="en-US" dirty="0" smtClean="0"/>
              <a:t>交换机的生成树协议 </a:t>
            </a:r>
            <a:endParaRPr lang="zh-CN" altLang="en-US" dirty="0"/>
          </a:p>
        </p:txBody>
      </p:sp>
      <p:sp>
        <p:nvSpPr>
          <p:cNvPr id="466946" name="Rectangle 2"/>
          <p:cNvSpPr>
            <a:spLocks noGrp="1" noChangeArrowheads="1"/>
          </p:cNvSpPr>
          <p:nvPr>
            <p:ph idx="1"/>
          </p:nvPr>
        </p:nvSpPr>
        <p:spPr>
          <a:xfrm>
            <a:off x="330199" y="845524"/>
            <a:ext cx="8500533" cy="5925766"/>
          </a:xfrm>
        </p:spPr>
        <p:txBody>
          <a:bodyPr>
            <a:normAutofit/>
          </a:bodyPr>
          <a:lstStyle/>
          <a:p>
            <a:pPr>
              <a:lnSpc>
                <a:spcPct val="100000"/>
              </a:lnSpc>
            </a:pPr>
            <a:r>
              <a:rPr lang="zh-CN" altLang="zh-CN" sz="3200" dirty="0">
                <a:solidFill>
                  <a:srgbClr val="FF0000"/>
                </a:solidFill>
              </a:rPr>
              <a:t>生成树协议</a:t>
            </a:r>
            <a:r>
              <a:rPr lang="en-US" altLang="zh-CN" sz="3200" dirty="0">
                <a:solidFill>
                  <a:srgbClr val="FF0000"/>
                </a:solidFill>
              </a:rPr>
              <a:t> STP  </a:t>
            </a:r>
            <a:r>
              <a:rPr lang="en-US" altLang="zh-CN" sz="3200" dirty="0"/>
              <a:t>(Spanning Tree Protocol</a:t>
            </a:r>
            <a:r>
              <a:rPr lang="en-US" altLang="zh-CN" sz="3200" dirty="0" smtClean="0"/>
              <a:t>) </a:t>
            </a:r>
            <a:r>
              <a:rPr lang="zh-CN" altLang="en-US" sz="3200" dirty="0" smtClean="0"/>
              <a:t>由</a:t>
            </a:r>
            <a:r>
              <a:rPr lang="en-US" altLang="zh-CN" sz="3200" dirty="0" smtClean="0"/>
              <a:t>IEEE 802.1D </a:t>
            </a:r>
            <a:r>
              <a:rPr lang="zh-CN" altLang="zh-CN" sz="3200" dirty="0" smtClean="0"/>
              <a:t>标准</a:t>
            </a:r>
            <a:r>
              <a:rPr lang="zh-CN" altLang="en-US" sz="3200" dirty="0" smtClean="0"/>
              <a:t>定义</a:t>
            </a:r>
            <a:r>
              <a:rPr lang="zh-CN" altLang="zh-CN" sz="3200" dirty="0" smtClean="0"/>
              <a:t>。</a:t>
            </a:r>
            <a:endParaRPr lang="en-US" altLang="zh-CN" sz="3200" dirty="0" smtClean="0"/>
          </a:p>
          <a:p>
            <a:pPr>
              <a:lnSpc>
                <a:spcPct val="100000"/>
              </a:lnSpc>
            </a:pPr>
            <a:r>
              <a:rPr lang="zh-CN" altLang="zh-CN" sz="3200" dirty="0"/>
              <a:t>STP协议是一个二层的链路管理协议，它在提供链路冗余的同时防止网络产生环路。 </a:t>
            </a:r>
            <a:endParaRPr lang="en-US" altLang="zh-CN" sz="3200" dirty="0" smtClean="0"/>
          </a:p>
          <a:p>
            <a:pPr>
              <a:lnSpc>
                <a:spcPct val="100000"/>
              </a:lnSpc>
              <a:spcBef>
                <a:spcPts val="1200"/>
              </a:spcBef>
            </a:pPr>
            <a:r>
              <a:rPr lang="en-US" altLang="zh-CN" sz="3200" dirty="0" smtClean="0">
                <a:effectLst>
                  <a:outerShdw blurRad="38100" dist="38100" dir="2700000" algn="tl">
                    <a:srgbClr val="000000">
                      <a:alpha val="43137"/>
                    </a:srgbClr>
                  </a:outerShdw>
                </a:effectLst>
              </a:rPr>
              <a:t>STP</a:t>
            </a:r>
            <a:r>
              <a:rPr lang="zh-CN" altLang="en-US" sz="3200" dirty="0" smtClean="0">
                <a:effectLst>
                  <a:outerShdw blurRad="38100" dist="38100" dir="2700000" algn="tl">
                    <a:srgbClr val="000000">
                      <a:alpha val="43137"/>
                    </a:srgbClr>
                  </a:outerShdw>
                </a:effectLst>
              </a:rPr>
              <a:t>基本思想</a:t>
            </a:r>
            <a:r>
              <a:rPr lang="zh-CN" altLang="en-US" sz="3200" dirty="0" smtClean="0"/>
              <a:t>：</a:t>
            </a:r>
            <a:endParaRPr lang="en-US" altLang="zh-CN" sz="3200" dirty="0" smtClean="0"/>
          </a:p>
          <a:p>
            <a:pPr marL="0" indent="0">
              <a:lnSpc>
                <a:spcPct val="100000"/>
              </a:lnSpc>
              <a:buNone/>
            </a:pPr>
            <a:r>
              <a:rPr lang="zh-CN" altLang="zh-CN" sz="3200" dirty="0" smtClean="0"/>
              <a:t>不</a:t>
            </a:r>
            <a:r>
              <a:rPr lang="zh-CN" altLang="zh-CN" sz="3200" dirty="0"/>
              <a:t>改变网络</a:t>
            </a:r>
            <a:r>
              <a:rPr lang="zh-CN" altLang="zh-CN" sz="3200" dirty="0" smtClean="0"/>
              <a:t>的</a:t>
            </a:r>
            <a:r>
              <a:rPr lang="zh-CN" altLang="en-US" sz="3200" dirty="0"/>
              <a:t>物理</a:t>
            </a:r>
            <a:r>
              <a:rPr lang="zh-CN" altLang="zh-CN" sz="3200" dirty="0" smtClean="0"/>
              <a:t>拓扑，在</a:t>
            </a:r>
            <a:r>
              <a:rPr lang="zh-CN" altLang="zh-CN" sz="3200" dirty="0"/>
              <a:t>逻辑</a:t>
            </a:r>
            <a:r>
              <a:rPr lang="zh-CN" altLang="zh-CN" sz="3200" dirty="0" smtClean="0"/>
              <a:t>上切断</a:t>
            </a:r>
            <a:r>
              <a:rPr lang="zh-CN" altLang="zh-CN" sz="3200" dirty="0"/>
              <a:t>某些链路，使得从一台主机到所有其他主机的路径是</a:t>
            </a:r>
            <a:r>
              <a:rPr lang="zh-CN" altLang="zh-CN" sz="3200" dirty="0">
                <a:solidFill>
                  <a:srgbClr val="FF0000"/>
                </a:solidFill>
              </a:rPr>
              <a:t>无环路的树状结构</a:t>
            </a:r>
            <a:r>
              <a:rPr lang="zh-CN" altLang="zh-CN" sz="3200" dirty="0"/>
              <a:t>，从而消除了兜圈子现象。</a:t>
            </a:r>
            <a:endParaRPr lang="zh-CN" altLang="en-US" sz="3200" dirty="0"/>
          </a:p>
        </p:txBody>
      </p:sp>
    </p:spTree>
    <p:extLst>
      <p:ext uri="{BB962C8B-B14F-4D97-AF65-F5344CB8AC3E}">
        <p14:creationId xmlns:p14="http://schemas.microsoft.com/office/powerpoint/2010/main" val="24352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wipe(up)">
                                      <p:cBhvr>
                                        <p:cTn id="7" dur="500"/>
                                        <p:tgtEl>
                                          <p:spTgt spid="466946">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66946">
                                            <p:txEl>
                                              <p:pRg st="1" end="1"/>
                                            </p:txEl>
                                          </p:spTgt>
                                        </p:tgtEl>
                                        <p:attrNameLst>
                                          <p:attrName>style.visibility</p:attrName>
                                        </p:attrNameLst>
                                      </p:cBhvr>
                                      <p:to>
                                        <p:strVal val="visible"/>
                                      </p:to>
                                    </p:set>
                                    <p:animEffect transition="in" filter="wipe(up)">
                                      <p:cBhvr>
                                        <p:cTn id="11" dur="500"/>
                                        <p:tgtEl>
                                          <p:spTgt spid="466946">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66946">
                                            <p:txEl>
                                              <p:pRg st="2" end="2"/>
                                            </p:txEl>
                                          </p:spTgt>
                                        </p:tgtEl>
                                        <p:attrNameLst>
                                          <p:attrName>style.visibility</p:attrName>
                                        </p:attrNameLst>
                                      </p:cBhvr>
                                      <p:to>
                                        <p:strVal val="visible"/>
                                      </p:to>
                                    </p:set>
                                    <p:animEffect transition="in" filter="wipe(up)">
                                      <p:cBhvr>
                                        <p:cTn id="15" dur="500"/>
                                        <p:tgtEl>
                                          <p:spTgt spid="466946">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66946">
                                            <p:txEl>
                                              <p:pRg st="3" end="3"/>
                                            </p:txEl>
                                          </p:spTgt>
                                        </p:tgtEl>
                                        <p:attrNameLst>
                                          <p:attrName>style.visibility</p:attrName>
                                        </p:attrNameLst>
                                      </p:cBhvr>
                                      <p:to>
                                        <p:strVal val="visible"/>
                                      </p:to>
                                    </p:set>
                                    <p:animEffect transition="in" filter="wipe(up)">
                                      <p:cBhvr>
                                        <p:cTn id="19" dur="500"/>
                                        <p:tgtEl>
                                          <p:spTgt spid="4669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en-US" altLang="zh-CN" dirty="0"/>
              <a:t>STP</a:t>
            </a:r>
            <a:r>
              <a:rPr lang="zh-CN" altLang="en-US" dirty="0" smtClean="0"/>
              <a:t>最终将二层网络收敛</a:t>
            </a:r>
            <a:r>
              <a:rPr lang="zh-CN" altLang="en-US" dirty="0"/>
              <a:t>成为一</a:t>
            </a:r>
            <a:r>
              <a:rPr lang="zh-CN" altLang="en-US" dirty="0" smtClean="0"/>
              <a:t>个无环路</a:t>
            </a:r>
            <a:r>
              <a:rPr lang="zh-CN" altLang="en-US" dirty="0"/>
              <a:t>的</a:t>
            </a:r>
            <a:r>
              <a:rPr lang="zh-CN" altLang="en-US" dirty="0" smtClean="0"/>
              <a:t>网络，需要</a:t>
            </a:r>
            <a:r>
              <a:rPr lang="zh-CN" altLang="en-US" dirty="0"/>
              <a:t>通过下面四个</a:t>
            </a:r>
            <a:r>
              <a:rPr lang="zh-CN" altLang="en-US" dirty="0" smtClean="0"/>
              <a:t>步骤：</a:t>
            </a:r>
            <a:endParaRPr lang="en-US" altLang="zh-CN" dirty="0" smtClean="0"/>
          </a:p>
          <a:p>
            <a:pPr lvl="1">
              <a:lnSpc>
                <a:spcPct val="100000"/>
              </a:lnSpc>
            </a:pPr>
            <a:r>
              <a:rPr lang="zh-CN" altLang="en-US" dirty="0" smtClean="0"/>
              <a:t>每个</a:t>
            </a:r>
            <a:r>
              <a:rPr lang="zh-CN" altLang="en-US" dirty="0"/>
              <a:t>广播域只能有一个根交换机。</a:t>
            </a:r>
          </a:p>
          <a:p>
            <a:pPr lvl="1">
              <a:lnSpc>
                <a:spcPct val="100000"/>
              </a:lnSpc>
            </a:pPr>
            <a:r>
              <a:rPr lang="zh-CN" altLang="en-US" dirty="0"/>
              <a:t>每个非根交换机有且只有一个根端口。</a:t>
            </a:r>
          </a:p>
          <a:p>
            <a:pPr lvl="1">
              <a:lnSpc>
                <a:spcPct val="100000"/>
              </a:lnSpc>
            </a:pPr>
            <a:r>
              <a:rPr lang="zh-CN" altLang="en-US" dirty="0"/>
              <a:t>每个网段有且只能有一个指派端口。</a:t>
            </a:r>
          </a:p>
          <a:p>
            <a:pPr lvl="1">
              <a:lnSpc>
                <a:spcPct val="100000"/>
              </a:lnSpc>
            </a:pPr>
            <a:r>
              <a:rPr lang="zh-CN" altLang="en-US" dirty="0"/>
              <a:t>既不是根端口也不是指派端口的端口会被阻塞。</a:t>
            </a:r>
          </a:p>
          <a:p>
            <a:endParaRPr lang="zh-CN" altLang="en-US" dirty="0"/>
          </a:p>
        </p:txBody>
      </p:sp>
      <p:sp>
        <p:nvSpPr>
          <p:cNvPr id="4" name="Rectangle 3"/>
          <p:cNvSpPr>
            <a:spLocks noGrp="1" noChangeArrowheads="1"/>
          </p:cNvSpPr>
          <p:nvPr>
            <p:ph type="title"/>
          </p:nvPr>
        </p:nvSpPr>
        <p:spPr>
          <a:xfrm>
            <a:off x="330200" y="1"/>
            <a:ext cx="8500533" cy="744849"/>
          </a:xfrm>
        </p:spPr>
        <p:txBody>
          <a:bodyPr/>
          <a:lstStyle/>
          <a:p>
            <a:r>
              <a:rPr lang="en-US" altLang="zh-CN" dirty="0" smtClean="0"/>
              <a:t>5.4.3 </a:t>
            </a:r>
            <a:r>
              <a:rPr lang="zh-CN" altLang="en-US" dirty="0" smtClean="0"/>
              <a:t>交换机</a:t>
            </a:r>
            <a:r>
              <a:rPr lang="zh-CN" altLang="en-US" dirty="0"/>
              <a:t>的</a:t>
            </a:r>
            <a:r>
              <a:rPr lang="zh-CN" altLang="en-US" dirty="0" smtClean="0"/>
              <a:t>生成树协议 </a:t>
            </a:r>
            <a:endParaRPr lang="zh-CN" altLang="en-US" dirty="0"/>
          </a:p>
        </p:txBody>
      </p:sp>
    </p:spTree>
    <p:extLst>
      <p:ext uri="{BB962C8B-B14F-4D97-AF65-F5344CB8AC3E}">
        <p14:creationId xmlns:p14="http://schemas.microsoft.com/office/powerpoint/2010/main" val="414379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199" y="866544"/>
            <a:ext cx="8500533" cy="5618338"/>
          </a:xfrm>
        </p:spPr>
        <p:txBody>
          <a:bodyPr>
            <a:normAutofit/>
          </a:bodyPr>
          <a:lstStyle/>
          <a:p>
            <a:pPr marL="742950" indent="-742950">
              <a:buFont typeface="+mj-lt"/>
              <a:buAutoNum type="arabicPeriod"/>
            </a:pPr>
            <a:r>
              <a:rPr lang="zh-CN" altLang="en-US" dirty="0" smtClean="0"/>
              <a:t>选举</a:t>
            </a:r>
            <a:r>
              <a:rPr lang="zh-CN" altLang="en-US" dirty="0"/>
              <a:t>根交换机</a:t>
            </a:r>
          </a:p>
          <a:p>
            <a:pPr marL="0" indent="0">
              <a:buNone/>
            </a:pPr>
            <a:r>
              <a:rPr lang="zh-CN" altLang="en-US" sz="3200" dirty="0"/>
              <a:t>交换机之间通过发送</a:t>
            </a:r>
            <a:r>
              <a:rPr lang="en-US" altLang="zh-CN" sz="3200" dirty="0"/>
              <a:t>BPDU</a:t>
            </a:r>
            <a:r>
              <a:rPr lang="zh-CN" altLang="en-US" sz="3200" dirty="0"/>
              <a:t>来选举根交换机，拥有最小</a:t>
            </a:r>
            <a:r>
              <a:rPr lang="en-US" altLang="zh-CN" sz="3200" dirty="0"/>
              <a:t>BID</a:t>
            </a:r>
            <a:r>
              <a:rPr lang="zh-CN" altLang="en-US" sz="3200" dirty="0"/>
              <a:t>的交换机将成为根交换机，每个广播域只能有一个根交换机。</a:t>
            </a:r>
          </a:p>
          <a:p>
            <a:pPr marL="742950" indent="-742950">
              <a:buFont typeface="+mj-lt"/>
              <a:buAutoNum type="arabicPeriod" startAt="2"/>
            </a:pPr>
            <a:r>
              <a:rPr lang="zh-CN" altLang="en-US" dirty="0"/>
              <a:t>选举根</a:t>
            </a:r>
            <a:r>
              <a:rPr lang="zh-CN" altLang="en-US" dirty="0" smtClean="0"/>
              <a:t>端口（</a:t>
            </a:r>
            <a:r>
              <a:rPr lang="en-US" altLang="zh-CN" dirty="0" smtClean="0"/>
              <a:t>Root Port</a:t>
            </a:r>
            <a:r>
              <a:rPr lang="zh-CN" altLang="en-US" dirty="0" smtClean="0"/>
              <a:t>）</a:t>
            </a:r>
            <a:endParaRPr lang="zh-CN" altLang="en-US" dirty="0"/>
          </a:p>
          <a:p>
            <a:pPr marL="0" indent="0">
              <a:buNone/>
            </a:pPr>
            <a:r>
              <a:rPr lang="zh-CN" altLang="en-US" sz="3200" dirty="0"/>
              <a:t>每个非根交换机有且只有一个根</a:t>
            </a:r>
            <a:r>
              <a:rPr lang="zh-CN" altLang="en-US" sz="3200" dirty="0" smtClean="0"/>
              <a:t>端口。</a:t>
            </a:r>
            <a:endParaRPr lang="zh-CN" altLang="en-US" sz="3200" dirty="0"/>
          </a:p>
          <a:p>
            <a:pPr marL="742950" indent="-742950">
              <a:buFont typeface="+mj-lt"/>
              <a:buAutoNum type="arabicPeriod" startAt="3"/>
            </a:pPr>
            <a:r>
              <a:rPr lang="zh-CN" altLang="en-US" dirty="0"/>
              <a:t>选举指派</a:t>
            </a:r>
            <a:r>
              <a:rPr lang="zh-CN" altLang="en-US" dirty="0" smtClean="0"/>
              <a:t>端口（</a:t>
            </a:r>
            <a:r>
              <a:rPr lang="en-US" altLang="zh-CN" dirty="0" smtClean="0"/>
              <a:t>Designated Port</a:t>
            </a:r>
            <a:r>
              <a:rPr lang="zh-CN" altLang="en-US" dirty="0" smtClean="0"/>
              <a:t>）</a:t>
            </a:r>
            <a:endParaRPr lang="zh-CN" altLang="en-US" dirty="0"/>
          </a:p>
          <a:p>
            <a:pPr marL="0" indent="0">
              <a:buNone/>
            </a:pPr>
            <a:r>
              <a:rPr lang="zh-CN" altLang="en-US" sz="3200" dirty="0"/>
              <a:t>每个网段有且只有一个指派端口</a:t>
            </a:r>
            <a:r>
              <a:rPr lang="zh-CN" altLang="en-US" sz="3200" dirty="0" smtClean="0"/>
              <a:t>。</a:t>
            </a:r>
            <a:endParaRPr lang="en-US" altLang="zh-CN" sz="3200" dirty="0" smtClean="0"/>
          </a:p>
          <a:p>
            <a:pPr marL="742950" indent="-742950">
              <a:buFont typeface="+mj-lt"/>
              <a:buAutoNum type="arabicPeriod" startAt="4"/>
            </a:pPr>
            <a:r>
              <a:rPr lang="zh-CN" altLang="en-US" sz="3200" dirty="0"/>
              <a:t>阻塞端口</a:t>
            </a:r>
          </a:p>
          <a:p>
            <a:pPr marL="0" indent="0">
              <a:buNone/>
            </a:pPr>
            <a:r>
              <a:rPr lang="zh-CN" altLang="en-US" sz="3200" dirty="0"/>
              <a:t>既不是根端口也不是指派端口的端口将被阻塞。</a:t>
            </a:r>
          </a:p>
          <a:p>
            <a:pPr marL="0" indent="0">
              <a:buNone/>
            </a:pPr>
            <a:endParaRPr lang="zh-CN" altLang="en-US" sz="3200" dirty="0"/>
          </a:p>
        </p:txBody>
      </p:sp>
      <p:sp>
        <p:nvSpPr>
          <p:cNvPr id="4" name="Rectangle 3"/>
          <p:cNvSpPr>
            <a:spLocks noGrp="1" noChangeArrowheads="1"/>
          </p:cNvSpPr>
          <p:nvPr/>
        </p:nvSpPr>
        <p:spPr>
          <a:xfrm>
            <a:off x="332244" y="0"/>
            <a:ext cx="8500533" cy="74484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a:lstStyle>
          <a:p>
            <a:r>
              <a:rPr lang="en-US" altLang="zh-CN" dirty="0" smtClean="0"/>
              <a:t>5.4.3 </a:t>
            </a:r>
            <a:r>
              <a:rPr lang="zh-CN" altLang="en-US" dirty="0" smtClean="0"/>
              <a:t>交换机使用</a:t>
            </a:r>
            <a:r>
              <a:rPr lang="zh-CN" altLang="en-US" dirty="0"/>
              <a:t>了生成</a:t>
            </a:r>
            <a:r>
              <a:rPr lang="zh-CN" altLang="en-US" dirty="0" smtClean="0"/>
              <a:t>树协议 </a:t>
            </a:r>
            <a:endParaRPr lang="zh-CN" altLang="en-US" dirty="0"/>
          </a:p>
        </p:txBody>
      </p:sp>
    </p:spTree>
    <p:extLst>
      <p:ext uri="{BB962C8B-B14F-4D97-AF65-F5344CB8AC3E}">
        <p14:creationId xmlns:p14="http://schemas.microsoft.com/office/powerpoint/2010/main" val="6615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5.4.4 </a:t>
            </a:r>
            <a:r>
              <a:rPr lang="zh-CN" altLang="en-US" dirty="0" smtClean="0"/>
              <a:t>虚拟局域网</a:t>
            </a:r>
            <a:r>
              <a:rPr lang="en-US" altLang="zh-CN" dirty="0" smtClean="0"/>
              <a:t>VLAN</a:t>
            </a:r>
            <a:endParaRPr lang="zh-CN" altLang="en-US" dirty="0"/>
          </a:p>
        </p:txBody>
      </p:sp>
      <p:sp>
        <p:nvSpPr>
          <p:cNvPr id="3" name="内容占位符 2"/>
          <p:cNvSpPr>
            <a:spLocks noGrp="1"/>
          </p:cNvSpPr>
          <p:nvPr>
            <p:ph idx="1"/>
          </p:nvPr>
        </p:nvSpPr>
        <p:spPr>
          <a:xfrm>
            <a:off x="330199" y="977462"/>
            <a:ext cx="8500533" cy="5804338"/>
          </a:xfrm>
        </p:spPr>
        <p:txBody>
          <a:bodyPr/>
          <a:lstStyle/>
          <a:p>
            <a:pPr>
              <a:lnSpc>
                <a:spcPct val="150000"/>
              </a:lnSpc>
            </a:pPr>
            <a:r>
              <a:rPr lang="zh-CN" altLang="en-US" dirty="0" smtClean="0"/>
              <a:t>如何有效的分割广播域？</a:t>
            </a:r>
            <a:endParaRPr lang="en-US" altLang="zh-CN" dirty="0" smtClean="0"/>
          </a:p>
          <a:p>
            <a:pPr marL="857250" lvl="1" indent="-514350">
              <a:lnSpc>
                <a:spcPct val="150000"/>
              </a:lnSpc>
              <a:buFont typeface="+mj-lt"/>
              <a:buAutoNum type="arabicPeriod"/>
            </a:pPr>
            <a:r>
              <a:rPr lang="zh-CN" altLang="en-US" dirty="0" smtClean="0"/>
              <a:t>通过路由器的网络接口。</a:t>
            </a:r>
            <a:endParaRPr lang="en-US" altLang="zh-CN" dirty="0" smtClean="0"/>
          </a:p>
          <a:p>
            <a:pPr marL="857250" lvl="1" indent="-514350">
              <a:lnSpc>
                <a:spcPct val="150000"/>
              </a:lnSpc>
              <a:buFont typeface="+mj-lt"/>
              <a:buAutoNum type="arabicPeriod"/>
            </a:pPr>
            <a:r>
              <a:rPr lang="zh-CN" altLang="en-US" dirty="0" smtClean="0"/>
              <a:t>通过</a:t>
            </a:r>
            <a:r>
              <a:rPr lang="en-US" altLang="zh-CN" dirty="0" smtClean="0"/>
              <a:t>VLAN</a:t>
            </a:r>
            <a:r>
              <a:rPr lang="zh-CN" altLang="en-US" dirty="0" smtClean="0"/>
              <a:t>，在二层交换机上分割广播域。</a:t>
            </a:r>
            <a:endParaRPr lang="zh-CN" altLang="en-US" dirty="0"/>
          </a:p>
        </p:txBody>
      </p:sp>
    </p:spTree>
    <p:extLst>
      <p:ext uri="{BB962C8B-B14F-4D97-AF65-F5344CB8AC3E}">
        <p14:creationId xmlns:p14="http://schemas.microsoft.com/office/powerpoint/2010/main" val="394638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sz="half" idx="1"/>
          </p:nvPr>
        </p:nvSpPr>
        <p:spPr>
          <a:xfrm>
            <a:off x="309551" y="883938"/>
            <a:ext cx="8496121" cy="5837538"/>
          </a:xfrm>
        </p:spPr>
        <p:txBody>
          <a:bodyPr>
            <a:noAutofit/>
          </a:bodyPr>
          <a:lstStyle/>
          <a:p>
            <a:pPr>
              <a:lnSpc>
                <a:spcPct val="110000"/>
              </a:lnSpc>
            </a:pPr>
            <a:r>
              <a:rPr lang="zh-CN" altLang="en-US" sz="2800" dirty="0"/>
              <a:t>适配器</a:t>
            </a:r>
            <a:r>
              <a:rPr lang="en-US" altLang="zh-CN" sz="2800" dirty="0"/>
              <a:t>(adapter)</a:t>
            </a:r>
            <a:r>
              <a:rPr lang="zh-CN" altLang="en-US" sz="2800" dirty="0"/>
              <a:t>：网络接口卡（</a:t>
            </a:r>
            <a:r>
              <a:rPr lang="en-US" altLang="zh-CN" sz="2800" dirty="0"/>
              <a:t>NIC</a:t>
            </a:r>
            <a:r>
              <a:rPr lang="zh-CN" altLang="en-US" sz="2800" dirty="0"/>
              <a:t>，</a:t>
            </a:r>
            <a:r>
              <a:rPr lang="en-US" altLang="zh-CN" sz="2800" dirty="0"/>
              <a:t>network interface card</a:t>
            </a:r>
            <a:r>
              <a:rPr lang="zh-CN" altLang="en-US" sz="2800" dirty="0"/>
              <a:t>）</a:t>
            </a:r>
            <a:r>
              <a:rPr lang="zh-CN" altLang="en-US" sz="2800" dirty="0" smtClean="0"/>
              <a:t>。</a:t>
            </a:r>
            <a:endParaRPr lang="en-US" altLang="zh-CN" sz="2800" dirty="0" smtClean="0"/>
          </a:p>
          <a:p>
            <a:pPr lvl="1">
              <a:lnSpc>
                <a:spcPct val="110000"/>
              </a:lnSpc>
            </a:pPr>
            <a:r>
              <a:rPr lang="zh-CN" altLang="en-US" sz="2500" dirty="0" smtClean="0"/>
              <a:t>是</a:t>
            </a:r>
            <a:r>
              <a:rPr lang="zh-CN" altLang="en-US" sz="2500" dirty="0"/>
              <a:t>一个电路板（或</a:t>
            </a:r>
            <a:r>
              <a:rPr lang="en-US" altLang="zh-CN" sz="2500" dirty="0"/>
              <a:t>PCMCIA</a:t>
            </a:r>
            <a:r>
              <a:rPr lang="zh-CN" altLang="en-US" sz="2500" dirty="0"/>
              <a:t>板），包括</a:t>
            </a:r>
            <a:r>
              <a:rPr lang="en-US" altLang="zh-CN" sz="2500" dirty="0"/>
              <a:t>RAM</a:t>
            </a:r>
            <a:r>
              <a:rPr lang="zh-CN" altLang="en-US" sz="2500" dirty="0"/>
              <a:t>、</a:t>
            </a:r>
            <a:r>
              <a:rPr lang="en-US" altLang="zh-CN" sz="2500" dirty="0"/>
              <a:t>DSP</a:t>
            </a:r>
            <a:r>
              <a:rPr lang="zh-CN" altLang="en-US" sz="2500" dirty="0"/>
              <a:t>芯片、主机总线接口和链路接口</a:t>
            </a:r>
            <a:r>
              <a:rPr lang="zh-CN" altLang="en-US" sz="2500" dirty="0" smtClean="0"/>
              <a:t>。</a:t>
            </a:r>
            <a:endParaRPr lang="en-US" altLang="zh-CN" sz="2500" dirty="0" smtClean="0"/>
          </a:p>
          <a:p>
            <a:pPr lvl="1">
              <a:lnSpc>
                <a:spcPct val="110000"/>
              </a:lnSpc>
            </a:pPr>
            <a:r>
              <a:rPr lang="zh-CN" altLang="en-US" sz="2800" dirty="0" smtClean="0"/>
              <a:t>实现</a:t>
            </a:r>
            <a:r>
              <a:rPr lang="zh-CN" altLang="en-US" sz="2800" dirty="0"/>
              <a:t>物理层及链路层的主要功能</a:t>
            </a:r>
            <a:r>
              <a:rPr lang="zh-CN" altLang="en-US" sz="2800" dirty="0" smtClean="0"/>
              <a:t>。</a:t>
            </a:r>
            <a:endParaRPr lang="en-US" altLang="zh-CN" sz="2800" dirty="0" smtClean="0"/>
          </a:p>
          <a:p>
            <a:r>
              <a:rPr lang="zh-CN" altLang="en-US" sz="2800" dirty="0"/>
              <a:t>发送</a:t>
            </a:r>
            <a:r>
              <a:rPr lang="zh-CN" altLang="en-US" sz="2800" dirty="0" smtClean="0"/>
              <a:t>侧：</a:t>
            </a:r>
            <a:endParaRPr lang="en-US" altLang="zh-CN" sz="2800" dirty="0"/>
          </a:p>
          <a:p>
            <a:pPr lvl="1"/>
            <a:r>
              <a:rPr lang="zh-CN" altLang="en-US" sz="2800" dirty="0"/>
              <a:t>将数据报封装在帧</a:t>
            </a:r>
            <a:r>
              <a:rPr lang="zh-CN" altLang="en-US" sz="2800" dirty="0" smtClean="0"/>
              <a:t>中，增加</a:t>
            </a:r>
            <a:r>
              <a:rPr lang="zh-CN" altLang="en-US" sz="2800" dirty="0"/>
              <a:t>差错检测比特</a:t>
            </a:r>
            <a:r>
              <a:rPr lang="zh-CN" altLang="en-US" sz="2800" dirty="0" smtClean="0"/>
              <a:t>，传输到通信链路</a:t>
            </a:r>
            <a:endParaRPr lang="en-US" altLang="zh-CN" sz="2800" dirty="0" smtClean="0"/>
          </a:p>
          <a:p>
            <a:r>
              <a:rPr lang="zh-CN" altLang="en-US" sz="3100" dirty="0" smtClean="0"/>
              <a:t>接收端：</a:t>
            </a:r>
            <a:endParaRPr lang="zh-CN" altLang="en-US" sz="3100" dirty="0"/>
          </a:p>
          <a:p>
            <a:pPr lvl="1"/>
            <a:r>
              <a:rPr lang="zh-CN" altLang="en-US" sz="2800" dirty="0" smtClean="0"/>
              <a:t>解封提取</a:t>
            </a:r>
            <a:r>
              <a:rPr lang="zh-CN" altLang="en-US" sz="2800" dirty="0"/>
              <a:t>数据报</a:t>
            </a:r>
            <a:r>
              <a:rPr lang="zh-CN" altLang="en-US" sz="2800" dirty="0" smtClean="0"/>
              <a:t>，</a:t>
            </a:r>
            <a:r>
              <a:rPr lang="zh-CN" altLang="en-US" sz="2800" dirty="0"/>
              <a:t>处理差错，</a:t>
            </a:r>
            <a:r>
              <a:rPr lang="zh-CN" altLang="en-US" sz="2800" dirty="0" smtClean="0"/>
              <a:t>传递</a:t>
            </a:r>
            <a:r>
              <a:rPr lang="zh-CN" altLang="en-US" sz="2800" dirty="0"/>
              <a:t>给网络层</a:t>
            </a:r>
            <a:endParaRPr lang="en-US" altLang="zh-CN" sz="2800" dirty="0"/>
          </a:p>
          <a:p>
            <a:r>
              <a:rPr lang="zh-CN" altLang="en-US" sz="2800" dirty="0" smtClean="0"/>
              <a:t>链路层是硬件和软件的结合。</a:t>
            </a:r>
            <a:endParaRPr lang="en-US" altLang="zh-CN" sz="2800" dirty="0"/>
          </a:p>
        </p:txBody>
      </p:sp>
      <p:sp>
        <p:nvSpPr>
          <p:cNvPr id="27" name="灯片编号占位符 6"/>
          <p:cNvSpPr>
            <a:spLocks noGrp="1"/>
          </p:cNvSpPr>
          <p:nvPr>
            <p:ph type="sldNum" sz="quarter" idx="12"/>
          </p:nvPr>
        </p:nvSpPr>
        <p:spPr/>
        <p:txBody>
          <a:bodyPr/>
          <a:lstStyle/>
          <a:p>
            <a:fld id="{FA368DD5-4855-43C4-A5BF-58DAFB5A589A}" type="slidenum">
              <a:rPr lang="en-US" altLang="zh-CN"/>
              <a:pPr/>
              <a:t>11</a:t>
            </a:fld>
            <a:endParaRPr lang="en-US" altLang="zh-CN" dirty="0"/>
          </a:p>
        </p:txBody>
      </p:sp>
      <p:sp>
        <p:nvSpPr>
          <p:cNvPr id="29" name="标题 1"/>
          <p:cNvSpPr txBox="1">
            <a:spLocks/>
          </p:cNvSpPr>
          <p:nvPr/>
        </p:nvSpPr>
        <p:spPr>
          <a:xfrm>
            <a:off x="350211" y="3"/>
            <a:ext cx="8455461" cy="76487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Times New Roman" panose="02020603050405020304" pitchFamily="18" charset="0"/>
              </a:rPr>
              <a:t>5.1.2 </a:t>
            </a:r>
            <a:r>
              <a:rPr lang="zh-CN" altLang="en-US" sz="4000" dirty="0">
                <a:latin typeface="Times New Roman" panose="02020603050405020304" pitchFamily="18" charset="0"/>
              </a:rPr>
              <a:t>何处实现链路层？</a:t>
            </a:r>
          </a:p>
        </p:txBody>
      </p:sp>
    </p:spTree>
    <p:extLst>
      <p:ext uri="{BB962C8B-B14F-4D97-AF65-F5344CB8AC3E}">
        <p14:creationId xmlns:p14="http://schemas.microsoft.com/office/powerpoint/2010/main" val="251816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up)">
                                      <p:cBhvr>
                                        <p:cTn id="7" dur="500"/>
                                        <p:tgtEl>
                                          <p:spTgt spid="30617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06179">
                                            <p:txEl>
                                              <p:pRg st="1" end="1"/>
                                            </p:txEl>
                                          </p:spTgt>
                                        </p:tgtEl>
                                        <p:attrNameLst>
                                          <p:attrName>style.visibility</p:attrName>
                                        </p:attrNameLst>
                                      </p:cBhvr>
                                      <p:to>
                                        <p:strVal val="visible"/>
                                      </p:to>
                                    </p:set>
                                    <p:animEffect transition="in" filter="wipe(up)">
                                      <p:cBhvr>
                                        <p:cTn id="11" dur="500"/>
                                        <p:tgtEl>
                                          <p:spTgt spid="30617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06179">
                                            <p:txEl>
                                              <p:pRg st="2" end="2"/>
                                            </p:txEl>
                                          </p:spTgt>
                                        </p:tgtEl>
                                        <p:attrNameLst>
                                          <p:attrName>style.visibility</p:attrName>
                                        </p:attrNameLst>
                                      </p:cBhvr>
                                      <p:to>
                                        <p:strVal val="visible"/>
                                      </p:to>
                                    </p:set>
                                    <p:animEffect transition="in" filter="wipe(up)">
                                      <p:cBhvr>
                                        <p:cTn id="15" dur="500"/>
                                        <p:tgtEl>
                                          <p:spTgt spid="30617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06179">
                                            <p:txEl>
                                              <p:pRg st="3" end="3"/>
                                            </p:txEl>
                                          </p:spTgt>
                                        </p:tgtEl>
                                        <p:attrNameLst>
                                          <p:attrName>style.visibility</p:attrName>
                                        </p:attrNameLst>
                                      </p:cBhvr>
                                      <p:to>
                                        <p:strVal val="visible"/>
                                      </p:to>
                                    </p:set>
                                    <p:animEffect transition="in" filter="wipe(up)">
                                      <p:cBhvr>
                                        <p:cTn id="19" dur="500"/>
                                        <p:tgtEl>
                                          <p:spTgt spid="30617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06179">
                                            <p:txEl>
                                              <p:pRg st="4" end="4"/>
                                            </p:txEl>
                                          </p:spTgt>
                                        </p:tgtEl>
                                        <p:attrNameLst>
                                          <p:attrName>style.visibility</p:attrName>
                                        </p:attrNameLst>
                                      </p:cBhvr>
                                      <p:to>
                                        <p:strVal val="visible"/>
                                      </p:to>
                                    </p:set>
                                    <p:animEffect transition="in" filter="wipe(up)">
                                      <p:cBhvr>
                                        <p:cTn id="23" dur="500"/>
                                        <p:tgtEl>
                                          <p:spTgt spid="306179">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06179">
                                            <p:txEl>
                                              <p:pRg st="5" end="5"/>
                                            </p:txEl>
                                          </p:spTgt>
                                        </p:tgtEl>
                                        <p:attrNameLst>
                                          <p:attrName>style.visibility</p:attrName>
                                        </p:attrNameLst>
                                      </p:cBhvr>
                                      <p:to>
                                        <p:strVal val="visible"/>
                                      </p:to>
                                    </p:set>
                                    <p:animEffect transition="in" filter="wipe(up)">
                                      <p:cBhvr>
                                        <p:cTn id="27" dur="500"/>
                                        <p:tgtEl>
                                          <p:spTgt spid="306179">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06179">
                                            <p:txEl>
                                              <p:pRg st="6" end="6"/>
                                            </p:txEl>
                                          </p:spTgt>
                                        </p:tgtEl>
                                        <p:attrNameLst>
                                          <p:attrName>style.visibility</p:attrName>
                                        </p:attrNameLst>
                                      </p:cBhvr>
                                      <p:to>
                                        <p:strVal val="visible"/>
                                      </p:to>
                                    </p:set>
                                    <p:animEffect transition="in" filter="wipe(up)">
                                      <p:cBhvr>
                                        <p:cTn id="31" dur="500"/>
                                        <p:tgtEl>
                                          <p:spTgt spid="306179">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06179">
                                            <p:txEl>
                                              <p:pRg st="7" end="7"/>
                                            </p:txEl>
                                          </p:spTgt>
                                        </p:tgtEl>
                                        <p:attrNameLst>
                                          <p:attrName>style.visibility</p:attrName>
                                        </p:attrNameLst>
                                      </p:cBhvr>
                                      <p:to>
                                        <p:strVal val="visible"/>
                                      </p:to>
                                    </p:set>
                                    <p:animEffect transition="in" filter="wipe(up)">
                                      <p:cBhvr>
                                        <p:cTn id="35" dur="500"/>
                                        <p:tgtEl>
                                          <p:spTgt spid="30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body" idx="1"/>
          </p:nvPr>
        </p:nvSpPr>
        <p:spPr>
          <a:xfrm>
            <a:off x="330200" y="903891"/>
            <a:ext cx="8500533" cy="5759668"/>
          </a:xfrm>
        </p:spPr>
        <p:txBody>
          <a:bodyPr>
            <a:noAutofit/>
          </a:bodyPr>
          <a:lstStyle/>
          <a:p>
            <a:pPr algn="just">
              <a:lnSpc>
                <a:spcPct val="100000"/>
              </a:lnSpc>
            </a:pPr>
            <a:r>
              <a:rPr lang="zh-CN" altLang="en-US" sz="3200" dirty="0" smtClean="0"/>
              <a:t>虚拟</a:t>
            </a:r>
            <a:r>
              <a:rPr lang="zh-CN" altLang="en-US" sz="3200" dirty="0"/>
              <a:t>局域网 </a:t>
            </a:r>
            <a:r>
              <a:rPr lang="en-US" altLang="zh-CN" sz="3200" dirty="0"/>
              <a:t>VLAN </a:t>
            </a:r>
            <a:r>
              <a:rPr lang="zh-CN" altLang="en-US" sz="3200" dirty="0"/>
              <a:t>是由一些局域网网段构成的与物理位置无关的逻辑组。</a:t>
            </a:r>
          </a:p>
          <a:p>
            <a:pPr marL="687387" lvl="1" indent="-342900" algn="just">
              <a:lnSpc>
                <a:spcPct val="100000"/>
              </a:lnSpc>
            </a:pPr>
            <a:r>
              <a:rPr lang="zh-CN" altLang="en-US" sz="2800" dirty="0">
                <a:ea typeface="黑体" panose="02010609060101010101" pitchFamily="49" charset="-122"/>
              </a:rPr>
              <a:t>这些网段具有某些共同的需求。</a:t>
            </a:r>
          </a:p>
          <a:p>
            <a:pPr marL="687387" lvl="1" indent="-342900" algn="just">
              <a:lnSpc>
                <a:spcPct val="100000"/>
              </a:lnSpc>
            </a:pPr>
            <a:r>
              <a:rPr lang="zh-CN" altLang="en-US" sz="2800" dirty="0">
                <a:ea typeface="黑体" panose="02010609060101010101" pitchFamily="49" charset="-122"/>
              </a:rPr>
              <a:t>每一个 </a:t>
            </a:r>
            <a:r>
              <a:rPr lang="en-US" altLang="zh-CN" sz="2800" dirty="0">
                <a:ea typeface="黑体" panose="02010609060101010101" pitchFamily="49" charset="-122"/>
              </a:rPr>
              <a:t>VLAN </a:t>
            </a:r>
            <a:r>
              <a:rPr lang="zh-CN" altLang="en-US" sz="2800" dirty="0">
                <a:ea typeface="黑体" panose="02010609060101010101" pitchFamily="49" charset="-122"/>
              </a:rPr>
              <a:t>的帧都有一个明确的标识符，指明发送这个帧的工作站是属于哪一个 </a:t>
            </a:r>
            <a:r>
              <a:rPr lang="en-US" altLang="zh-CN" sz="2800" dirty="0">
                <a:ea typeface="黑体" panose="02010609060101010101" pitchFamily="49" charset="-122"/>
              </a:rPr>
              <a:t>VLAN</a:t>
            </a:r>
            <a:r>
              <a:rPr lang="zh-CN" altLang="en-US" sz="2800" dirty="0">
                <a:ea typeface="黑体" panose="02010609060101010101" pitchFamily="49" charset="-122"/>
              </a:rPr>
              <a:t>。</a:t>
            </a:r>
          </a:p>
          <a:p>
            <a:pPr algn="just">
              <a:lnSpc>
                <a:spcPct val="100000"/>
              </a:lnSpc>
            </a:pPr>
            <a:r>
              <a:rPr lang="zh-CN" altLang="en-US" sz="3200" dirty="0"/>
              <a:t>虚拟局域网限制广播域的大小。</a:t>
            </a:r>
            <a:endParaRPr lang="en-US" altLang="zh-CN" sz="3200" dirty="0"/>
          </a:p>
          <a:p>
            <a:pPr algn="just">
              <a:lnSpc>
                <a:spcPct val="100000"/>
              </a:lnSpc>
            </a:pPr>
            <a:r>
              <a:rPr lang="zh-CN" altLang="en-US" sz="3200" dirty="0" smtClean="0"/>
              <a:t>虚拟局域网只是</a:t>
            </a:r>
            <a:r>
              <a:rPr lang="zh-CN" altLang="en-US" sz="3200" dirty="0"/>
              <a:t>局域网给用户提供的一种服务，而并不是一种新型局域网。 </a:t>
            </a:r>
          </a:p>
          <a:p>
            <a:pPr algn="just">
              <a:lnSpc>
                <a:spcPct val="100000"/>
              </a:lnSpc>
            </a:pPr>
            <a:r>
              <a:rPr lang="zh-CN" altLang="en-US" sz="3200" dirty="0" smtClean="0"/>
              <a:t>以太网</a:t>
            </a:r>
            <a:r>
              <a:rPr lang="zh-CN" altLang="en-US" sz="3200" dirty="0"/>
              <a:t>交换机可以很方便地实现虚拟</a:t>
            </a:r>
            <a:r>
              <a:rPr lang="zh-CN" altLang="en-US" sz="3200" dirty="0" smtClean="0"/>
              <a:t>局域网</a:t>
            </a:r>
            <a:r>
              <a:rPr lang="zh-CN" altLang="en-US" sz="3200" dirty="0" smtClean="0"/>
              <a:t>。</a:t>
            </a:r>
            <a:endParaRPr lang="zh-CN" altLang="en-US" sz="2800" dirty="0"/>
          </a:p>
        </p:txBody>
      </p:sp>
      <p:sp>
        <p:nvSpPr>
          <p:cNvPr id="4" name="标题 1"/>
          <p:cNvSpPr>
            <a:spLocks noGrp="1"/>
          </p:cNvSpPr>
          <p:nvPr>
            <p:ph type="title"/>
          </p:nvPr>
        </p:nvSpPr>
        <p:spPr>
          <a:xfrm>
            <a:off x="330200" y="1"/>
            <a:ext cx="8500533" cy="744849"/>
          </a:xfrm>
        </p:spPr>
        <p:txBody>
          <a:bodyPr/>
          <a:lstStyle/>
          <a:p>
            <a:r>
              <a:rPr lang="en-US" altLang="zh-CN" dirty="0" smtClean="0"/>
              <a:t>5.4.4 </a:t>
            </a:r>
            <a:r>
              <a:rPr lang="zh-CN" altLang="en-US" dirty="0" smtClean="0"/>
              <a:t>虚拟局域网</a:t>
            </a:r>
            <a:r>
              <a:rPr lang="en-US" altLang="zh-CN" dirty="0" smtClean="0"/>
              <a:t>VLAN</a:t>
            </a:r>
            <a:endParaRPr lang="zh-CN" altLang="en-US" dirty="0"/>
          </a:p>
        </p:txBody>
      </p:sp>
    </p:spTree>
    <p:extLst>
      <p:ext uri="{BB962C8B-B14F-4D97-AF65-F5344CB8AC3E}">
        <p14:creationId xmlns:p14="http://schemas.microsoft.com/office/powerpoint/2010/main" val="36407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74210">
                                            <p:txEl>
                                              <p:pRg st="0" end="0"/>
                                            </p:txEl>
                                          </p:spTgt>
                                        </p:tgtEl>
                                        <p:attrNameLst>
                                          <p:attrName>style.visibility</p:attrName>
                                        </p:attrNameLst>
                                      </p:cBhvr>
                                      <p:to>
                                        <p:strVal val="visible"/>
                                      </p:to>
                                    </p:set>
                                    <p:animEffect transition="in" filter="wipe(up)">
                                      <p:cBhvr>
                                        <p:cTn id="7" dur="500"/>
                                        <p:tgtEl>
                                          <p:spTgt spid="1374210">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374210">
                                            <p:txEl>
                                              <p:pRg st="1" end="1"/>
                                            </p:txEl>
                                          </p:spTgt>
                                        </p:tgtEl>
                                        <p:attrNameLst>
                                          <p:attrName>style.visibility</p:attrName>
                                        </p:attrNameLst>
                                      </p:cBhvr>
                                      <p:to>
                                        <p:strVal val="visible"/>
                                      </p:to>
                                    </p:set>
                                    <p:animEffect transition="in" filter="wipe(up)">
                                      <p:cBhvr>
                                        <p:cTn id="11" dur="500"/>
                                        <p:tgtEl>
                                          <p:spTgt spid="1374210">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374210">
                                            <p:txEl>
                                              <p:pRg st="2" end="2"/>
                                            </p:txEl>
                                          </p:spTgt>
                                        </p:tgtEl>
                                        <p:attrNameLst>
                                          <p:attrName>style.visibility</p:attrName>
                                        </p:attrNameLst>
                                      </p:cBhvr>
                                      <p:to>
                                        <p:strVal val="visible"/>
                                      </p:to>
                                    </p:set>
                                    <p:animEffect transition="in" filter="wipe(up)">
                                      <p:cBhvr>
                                        <p:cTn id="15" dur="500"/>
                                        <p:tgtEl>
                                          <p:spTgt spid="1374210">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374210">
                                            <p:txEl>
                                              <p:pRg st="3" end="3"/>
                                            </p:txEl>
                                          </p:spTgt>
                                        </p:tgtEl>
                                        <p:attrNameLst>
                                          <p:attrName>style.visibility</p:attrName>
                                        </p:attrNameLst>
                                      </p:cBhvr>
                                      <p:to>
                                        <p:strVal val="visible"/>
                                      </p:to>
                                    </p:set>
                                    <p:animEffect transition="in" filter="wipe(up)">
                                      <p:cBhvr>
                                        <p:cTn id="19" dur="500"/>
                                        <p:tgtEl>
                                          <p:spTgt spid="1374210">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374210">
                                            <p:txEl>
                                              <p:pRg st="4" end="4"/>
                                            </p:txEl>
                                          </p:spTgt>
                                        </p:tgtEl>
                                        <p:attrNameLst>
                                          <p:attrName>style.visibility</p:attrName>
                                        </p:attrNameLst>
                                      </p:cBhvr>
                                      <p:to>
                                        <p:strVal val="visible"/>
                                      </p:to>
                                    </p:set>
                                    <p:animEffect transition="in" filter="wipe(up)">
                                      <p:cBhvr>
                                        <p:cTn id="23" dur="500"/>
                                        <p:tgtEl>
                                          <p:spTgt spid="1374210">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1374210">
                                            <p:txEl>
                                              <p:pRg st="5" end="5"/>
                                            </p:txEl>
                                          </p:spTgt>
                                        </p:tgtEl>
                                        <p:attrNameLst>
                                          <p:attrName>style.visibility</p:attrName>
                                        </p:attrNameLst>
                                      </p:cBhvr>
                                      <p:to>
                                        <p:strVal val="visible"/>
                                      </p:to>
                                    </p:set>
                                    <p:animEffect transition="in" filter="wipe(up)">
                                      <p:cBhvr>
                                        <p:cTn id="27" dur="500"/>
                                        <p:tgtEl>
                                          <p:spTgt spid="13742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en-US" altLang="zh-CN" sz="4000" dirty="0" smtClean="0"/>
              <a:t>5.4.4 VLAN(</a:t>
            </a:r>
            <a:r>
              <a:rPr lang="zh-CN" altLang="en-US" sz="4000" dirty="0" smtClean="0"/>
              <a:t>虚拟局域网</a:t>
            </a:r>
            <a:r>
              <a:rPr lang="en-US" altLang="zh-CN" sz="4000" dirty="0" smtClean="0"/>
              <a:t>)</a:t>
            </a:r>
            <a:endParaRPr lang="zh-CN" altLang="en-US" sz="4000" dirty="0" smtClean="0"/>
          </a:p>
        </p:txBody>
      </p:sp>
      <p:sp>
        <p:nvSpPr>
          <p:cNvPr id="54275" name="内容占位符 2"/>
          <p:cNvSpPr>
            <a:spLocks noGrp="1"/>
          </p:cNvSpPr>
          <p:nvPr>
            <p:ph idx="1"/>
          </p:nvPr>
        </p:nvSpPr>
        <p:spPr>
          <a:xfrm>
            <a:off x="330199" y="914400"/>
            <a:ext cx="8500533" cy="5538952"/>
          </a:xfrm>
        </p:spPr>
        <p:txBody>
          <a:bodyPr>
            <a:normAutofit/>
          </a:bodyPr>
          <a:lstStyle/>
          <a:p>
            <a:pPr marL="457200" lvl="1" indent="-457200">
              <a:lnSpc>
                <a:spcPct val="100000"/>
              </a:lnSpc>
              <a:buClr>
                <a:srgbClr val="003300"/>
              </a:buClr>
              <a:buSzPct val="60000"/>
              <a:buFont typeface="Wingdings" panose="05000000000000000000" pitchFamily="2" charset="2"/>
              <a:buChar char="l"/>
            </a:pPr>
            <a:r>
              <a:rPr lang="en-US" altLang="zh-CN" dirty="0" smtClean="0"/>
              <a:t>VLAN</a:t>
            </a:r>
            <a:r>
              <a:rPr lang="zh-CN" altLang="en-US" dirty="0" smtClean="0"/>
              <a:t>是为解决以太网的广播问题和安全性而提出的一种协议</a:t>
            </a:r>
            <a:r>
              <a:rPr lang="en-US" altLang="zh-CN" dirty="0" smtClean="0"/>
              <a:t>(802.1Q)</a:t>
            </a:r>
            <a:r>
              <a:rPr lang="zh-CN" altLang="en-US" dirty="0" smtClean="0"/>
              <a:t>，它在以太网帧的基础上增加了</a:t>
            </a:r>
            <a:r>
              <a:rPr lang="en-US" altLang="zh-CN" dirty="0" smtClean="0"/>
              <a:t>VLAN</a:t>
            </a:r>
            <a:r>
              <a:rPr lang="zh-CN" altLang="en-US" dirty="0" smtClean="0"/>
              <a:t>头，允许网络管理者将一个物理的</a:t>
            </a:r>
            <a:r>
              <a:rPr lang="en-US" altLang="zh-CN" dirty="0" smtClean="0"/>
              <a:t>LAN</a:t>
            </a:r>
            <a:r>
              <a:rPr lang="zh-CN" altLang="en-US" dirty="0" smtClean="0">
                <a:solidFill>
                  <a:srgbClr val="FF0000"/>
                </a:solidFill>
              </a:rPr>
              <a:t>逻辑地</a:t>
            </a:r>
            <a:r>
              <a:rPr lang="zh-CN" altLang="en-US" dirty="0" smtClean="0"/>
              <a:t>划分成不同的广播域</a:t>
            </a:r>
            <a:r>
              <a:rPr lang="en-US" altLang="zh-CN" dirty="0" smtClean="0"/>
              <a:t>(</a:t>
            </a:r>
            <a:r>
              <a:rPr lang="zh-CN" altLang="en-US" dirty="0" smtClean="0"/>
              <a:t>或称</a:t>
            </a:r>
            <a:r>
              <a:rPr lang="en-US" altLang="zh-CN" dirty="0" smtClean="0"/>
              <a:t>VLAN)</a:t>
            </a:r>
            <a:r>
              <a:rPr lang="zh-CN" altLang="en-US" dirty="0" smtClean="0"/>
              <a:t>。</a:t>
            </a:r>
            <a:endParaRPr lang="en-US" altLang="zh-CN" dirty="0"/>
          </a:p>
          <a:p>
            <a:pPr marL="457200" lvl="1" indent="-457200">
              <a:lnSpc>
                <a:spcPct val="100000"/>
              </a:lnSpc>
              <a:buClr>
                <a:srgbClr val="003300"/>
              </a:buClr>
              <a:buSzPct val="60000"/>
              <a:buFont typeface="Wingdings" panose="05000000000000000000" pitchFamily="2" charset="2"/>
              <a:buChar char="l"/>
            </a:pPr>
            <a:r>
              <a:rPr lang="zh-CN" altLang="en-US" dirty="0" smtClean="0"/>
              <a:t>一个</a:t>
            </a:r>
            <a:r>
              <a:rPr lang="en-US" altLang="zh-CN" dirty="0" smtClean="0"/>
              <a:t>VLAN</a:t>
            </a:r>
            <a:r>
              <a:rPr lang="zh-CN" altLang="en-US" dirty="0" smtClean="0"/>
              <a:t>内部的广播和单播流量都不会转发到其他</a:t>
            </a:r>
            <a:r>
              <a:rPr lang="en-US" altLang="zh-CN" dirty="0" smtClean="0"/>
              <a:t>VLAN</a:t>
            </a:r>
            <a:r>
              <a:rPr lang="zh-CN" altLang="en-US" dirty="0" smtClean="0"/>
              <a:t>中，从而有助于控制流量、减少设备投资、简化网络管理、提高网络的安全性</a:t>
            </a:r>
            <a:r>
              <a:rPr lang="zh-CN" altLang="en-US" dirty="0" smtClean="0"/>
              <a:t>。</a:t>
            </a:r>
            <a:endParaRPr lang="en-US" altLang="zh-CN" dirty="0"/>
          </a:p>
          <a:p>
            <a:pPr marL="457200" lvl="1" indent="-457200">
              <a:lnSpc>
                <a:spcPct val="100000"/>
              </a:lnSpc>
              <a:buClr>
                <a:srgbClr val="003300"/>
              </a:buClr>
              <a:buSzPct val="60000"/>
              <a:buFont typeface="Wingdings" panose="05000000000000000000" pitchFamily="2" charset="2"/>
              <a:buChar char="l"/>
            </a:pPr>
            <a:r>
              <a:rPr lang="en-US" altLang="zh-CN" sz="3200" dirty="0" smtClean="0"/>
              <a:t>VLAN</a:t>
            </a:r>
            <a:r>
              <a:rPr lang="zh-CN" altLang="en-US" sz="3200" dirty="0" smtClean="0"/>
              <a:t>是</a:t>
            </a:r>
            <a:r>
              <a:rPr lang="zh-CN" altLang="en-US" sz="3200" dirty="0" smtClean="0"/>
              <a:t>逻辑地划分而不是物理地划分。</a:t>
            </a:r>
            <a:endParaRPr lang="en-US" altLang="zh-CN" sz="3200" dirty="0" smtClean="0"/>
          </a:p>
        </p:txBody>
      </p:sp>
    </p:spTree>
    <p:extLst>
      <p:ext uri="{BB962C8B-B14F-4D97-AF65-F5344CB8AC3E}">
        <p14:creationId xmlns:p14="http://schemas.microsoft.com/office/powerpoint/2010/main" val="6570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up)">
                                      <p:cBhvr>
                                        <p:cTn id="7" dur="500"/>
                                        <p:tgtEl>
                                          <p:spTgt spid="5427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wipe(up)">
                                      <p:cBhvr>
                                        <p:cTn id="11" dur="500"/>
                                        <p:tgtEl>
                                          <p:spTgt spid="5427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wipe(up)">
                                      <p:cBhvr>
                                        <p:cTn id="15"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sz="4000" dirty="0" smtClean="0"/>
              <a:t>5.4.4 VLAN</a:t>
            </a:r>
            <a:r>
              <a:rPr lang="zh-CN" altLang="en-US" sz="4000" dirty="0" smtClean="0"/>
              <a:t>的划分方法</a:t>
            </a:r>
          </a:p>
        </p:txBody>
      </p:sp>
      <p:sp>
        <p:nvSpPr>
          <p:cNvPr id="55299" name="内容占位符 2"/>
          <p:cNvSpPr>
            <a:spLocks noGrp="1"/>
          </p:cNvSpPr>
          <p:nvPr>
            <p:ph idx="1"/>
          </p:nvPr>
        </p:nvSpPr>
        <p:spPr>
          <a:xfrm>
            <a:off x="330200" y="924909"/>
            <a:ext cx="8500533" cy="5801711"/>
          </a:xfrm>
        </p:spPr>
        <p:txBody>
          <a:bodyPr>
            <a:normAutofit/>
          </a:bodyPr>
          <a:lstStyle/>
          <a:p>
            <a:pPr eaLnBrk="1" hangingPunct="1"/>
            <a:r>
              <a:rPr lang="zh-CN" altLang="en-US" dirty="0" smtClean="0"/>
              <a:t>基于端口划分的</a:t>
            </a:r>
            <a:r>
              <a:rPr lang="en-US" altLang="zh-CN" dirty="0" smtClean="0"/>
              <a:t>VLAN</a:t>
            </a:r>
          </a:p>
          <a:p>
            <a:pPr eaLnBrk="1" hangingPunct="1">
              <a:buFont typeface="Wingdings" panose="05000000000000000000" pitchFamily="2" charset="2"/>
              <a:buNone/>
            </a:pPr>
            <a:r>
              <a:rPr lang="en-US" altLang="zh-CN" dirty="0" smtClean="0"/>
              <a:t>	</a:t>
            </a:r>
            <a:r>
              <a:rPr lang="zh-CN" altLang="en-US" sz="2800" dirty="0" smtClean="0"/>
              <a:t>是根据交换机端口来划分。</a:t>
            </a:r>
            <a:endParaRPr lang="en-US" altLang="zh-CN" sz="2800" dirty="0" smtClean="0"/>
          </a:p>
          <a:p>
            <a:pPr eaLnBrk="1" hangingPunct="1"/>
            <a:r>
              <a:rPr lang="zh-CN" altLang="en-US" dirty="0" smtClean="0"/>
              <a:t>基于</a:t>
            </a:r>
            <a:r>
              <a:rPr lang="en-US" altLang="zh-CN" dirty="0" smtClean="0"/>
              <a:t>MAC</a:t>
            </a:r>
            <a:r>
              <a:rPr lang="zh-CN" altLang="en-US" dirty="0" smtClean="0"/>
              <a:t>地址划分</a:t>
            </a:r>
            <a:r>
              <a:rPr lang="en-US" altLang="zh-CN" dirty="0" smtClean="0"/>
              <a:t>VLAN</a:t>
            </a:r>
          </a:p>
          <a:p>
            <a:pPr eaLnBrk="1" hangingPunct="1">
              <a:buFont typeface="Wingdings" panose="05000000000000000000" pitchFamily="2" charset="2"/>
              <a:buNone/>
            </a:pPr>
            <a:r>
              <a:rPr lang="en-US" altLang="zh-CN" dirty="0" smtClean="0"/>
              <a:t>	</a:t>
            </a:r>
            <a:r>
              <a:rPr lang="zh-CN" altLang="en-US" sz="2800" dirty="0" smtClean="0"/>
              <a:t>是根据每个主机的</a:t>
            </a:r>
            <a:r>
              <a:rPr lang="en-US" altLang="zh-CN" sz="2800" dirty="0" smtClean="0"/>
              <a:t>MAC</a:t>
            </a:r>
            <a:r>
              <a:rPr lang="zh-CN" altLang="en-US" sz="2800" dirty="0" smtClean="0"/>
              <a:t>地址来划分。</a:t>
            </a:r>
            <a:endParaRPr lang="en-US" altLang="zh-CN" sz="2800" dirty="0" smtClean="0"/>
          </a:p>
          <a:p>
            <a:pPr eaLnBrk="1" hangingPunct="1"/>
            <a:r>
              <a:rPr lang="zh-CN" altLang="en-US" dirty="0" smtClean="0"/>
              <a:t>基于网络层划分</a:t>
            </a:r>
            <a:r>
              <a:rPr lang="en-US" altLang="zh-CN" dirty="0" smtClean="0"/>
              <a:t>VLAN</a:t>
            </a:r>
          </a:p>
          <a:p>
            <a:pPr eaLnBrk="1" hangingPunct="1">
              <a:buFont typeface="Wingdings" panose="05000000000000000000" pitchFamily="2" charset="2"/>
              <a:buNone/>
            </a:pPr>
            <a:r>
              <a:rPr lang="en-US" altLang="zh-CN" dirty="0" smtClean="0"/>
              <a:t>	</a:t>
            </a:r>
            <a:r>
              <a:rPr lang="zh-CN" altLang="en-US" sz="2800" dirty="0" smtClean="0"/>
              <a:t>根据每个主机的网络层</a:t>
            </a:r>
            <a:r>
              <a:rPr lang="zh-CN" altLang="en-US" sz="2800" dirty="0" smtClean="0"/>
              <a:t>地址</a:t>
            </a:r>
            <a:r>
              <a:rPr lang="en-US" altLang="zh-CN" sz="2800" dirty="0" smtClean="0"/>
              <a:t>(IP</a:t>
            </a:r>
            <a:r>
              <a:rPr lang="zh-CN" altLang="en-US" sz="2800" dirty="0" smtClean="0"/>
              <a:t>地址</a:t>
            </a:r>
            <a:r>
              <a:rPr lang="en-US" altLang="zh-CN" sz="2800" dirty="0" smtClean="0"/>
              <a:t>)</a:t>
            </a:r>
            <a:r>
              <a:rPr lang="zh-CN" altLang="en-US" sz="2800" dirty="0" smtClean="0"/>
              <a:t>或</a:t>
            </a:r>
            <a:r>
              <a:rPr lang="zh-CN" altLang="en-US" sz="2800" dirty="0" smtClean="0"/>
              <a:t>协议类型</a:t>
            </a:r>
            <a:r>
              <a:rPr lang="en-US" altLang="zh-CN" sz="2800" dirty="0" smtClean="0"/>
              <a:t>(</a:t>
            </a:r>
            <a:r>
              <a:rPr lang="zh-CN" altLang="en-US" sz="2800" dirty="0" smtClean="0"/>
              <a:t>如果支持多协议</a:t>
            </a:r>
            <a:r>
              <a:rPr lang="en-US" altLang="zh-CN" sz="2800" dirty="0" smtClean="0"/>
              <a:t>)</a:t>
            </a:r>
            <a:r>
              <a:rPr lang="zh-CN" altLang="en-US" sz="2800" dirty="0" smtClean="0"/>
              <a:t>划分。</a:t>
            </a:r>
            <a:endParaRPr lang="en-US" altLang="zh-CN" sz="2800" dirty="0" smtClean="0"/>
          </a:p>
          <a:p>
            <a:pPr eaLnBrk="1" hangingPunct="1"/>
            <a:r>
              <a:rPr lang="zh-CN" altLang="en-US" dirty="0" smtClean="0"/>
              <a:t>根据</a:t>
            </a:r>
            <a:r>
              <a:rPr lang="en-US" altLang="zh-CN" dirty="0" smtClean="0"/>
              <a:t>IP</a:t>
            </a:r>
            <a:r>
              <a:rPr lang="zh-CN" altLang="en-US" dirty="0" smtClean="0"/>
              <a:t>组播划分</a:t>
            </a:r>
            <a:r>
              <a:rPr lang="en-US" altLang="zh-CN" dirty="0" smtClean="0"/>
              <a:t>VLAN</a:t>
            </a:r>
          </a:p>
          <a:p>
            <a:pPr eaLnBrk="1" hangingPunct="1">
              <a:buFont typeface="Wingdings" panose="05000000000000000000" pitchFamily="2" charset="2"/>
              <a:buNone/>
            </a:pPr>
            <a:r>
              <a:rPr lang="en-US" altLang="zh-CN" dirty="0" smtClean="0"/>
              <a:t>	</a:t>
            </a:r>
            <a:r>
              <a:rPr lang="zh-CN" altLang="en-US" sz="2600" dirty="0" smtClean="0"/>
              <a:t>这种划分认为一个组播组就是一个</a:t>
            </a:r>
            <a:r>
              <a:rPr lang="en-US" altLang="zh-CN" sz="2600" dirty="0" smtClean="0"/>
              <a:t>VLAN </a:t>
            </a:r>
            <a:r>
              <a:rPr lang="zh-CN" altLang="en-US" sz="2600" dirty="0" smtClean="0"/>
              <a:t>，该方法将</a:t>
            </a:r>
            <a:r>
              <a:rPr lang="en-US" altLang="zh-CN" sz="2600" dirty="0" smtClean="0"/>
              <a:t>VLAN</a:t>
            </a:r>
            <a:r>
              <a:rPr lang="zh-CN" altLang="en-US" sz="2600" dirty="0" smtClean="0"/>
              <a:t>扩大到了广域网。</a:t>
            </a:r>
          </a:p>
        </p:txBody>
      </p:sp>
    </p:spTree>
    <p:extLst>
      <p:ext uri="{BB962C8B-B14F-4D97-AF65-F5344CB8AC3E}">
        <p14:creationId xmlns:p14="http://schemas.microsoft.com/office/powerpoint/2010/main" val="13443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up)">
                                      <p:cBhvr>
                                        <p:cTn id="7" dur="500"/>
                                        <p:tgtEl>
                                          <p:spTgt spid="5529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wipe(up)">
                                      <p:cBhvr>
                                        <p:cTn id="11" dur="500"/>
                                        <p:tgtEl>
                                          <p:spTgt spid="5529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wipe(up)">
                                      <p:cBhvr>
                                        <p:cTn id="15" dur="500"/>
                                        <p:tgtEl>
                                          <p:spTgt spid="5529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55299">
                                            <p:txEl>
                                              <p:pRg st="3" end="3"/>
                                            </p:txEl>
                                          </p:spTgt>
                                        </p:tgtEl>
                                        <p:attrNameLst>
                                          <p:attrName>style.visibility</p:attrName>
                                        </p:attrNameLst>
                                      </p:cBhvr>
                                      <p:to>
                                        <p:strVal val="visible"/>
                                      </p:to>
                                    </p:set>
                                    <p:animEffect transition="in" filter="wipe(up)">
                                      <p:cBhvr>
                                        <p:cTn id="19" dur="500"/>
                                        <p:tgtEl>
                                          <p:spTgt spid="5529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55299">
                                            <p:txEl>
                                              <p:pRg st="4" end="4"/>
                                            </p:txEl>
                                          </p:spTgt>
                                        </p:tgtEl>
                                        <p:attrNameLst>
                                          <p:attrName>style.visibility</p:attrName>
                                        </p:attrNameLst>
                                      </p:cBhvr>
                                      <p:to>
                                        <p:strVal val="visible"/>
                                      </p:to>
                                    </p:set>
                                    <p:animEffect transition="in" filter="wipe(up)">
                                      <p:cBhvr>
                                        <p:cTn id="23" dur="500"/>
                                        <p:tgtEl>
                                          <p:spTgt spid="55299">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55299">
                                            <p:txEl>
                                              <p:pRg st="5" end="5"/>
                                            </p:txEl>
                                          </p:spTgt>
                                        </p:tgtEl>
                                        <p:attrNameLst>
                                          <p:attrName>style.visibility</p:attrName>
                                        </p:attrNameLst>
                                      </p:cBhvr>
                                      <p:to>
                                        <p:strVal val="visible"/>
                                      </p:to>
                                    </p:set>
                                    <p:animEffect transition="in" filter="wipe(up)">
                                      <p:cBhvr>
                                        <p:cTn id="27" dur="500"/>
                                        <p:tgtEl>
                                          <p:spTgt spid="55299">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55299">
                                            <p:txEl>
                                              <p:pRg st="6" end="6"/>
                                            </p:txEl>
                                          </p:spTgt>
                                        </p:tgtEl>
                                        <p:attrNameLst>
                                          <p:attrName>style.visibility</p:attrName>
                                        </p:attrNameLst>
                                      </p:cBhvr>
                                      <p:to>
                                        <p:strVal val="visible"/>
                                      </p:to>
                                    </p:set>
                                    <p:animEffect transition="in" filter="wipe(up)">
                                      <p:cBhvr>
                                        <p:cTn id="31" dur="500"/>
                                        <p:tgtEl>
                                          <p:spTgt spid="55299">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55299">
                                            <p:txEl>
                                              <p:pRg st="7" end="7"/>
                                            </p:txEl>
                                          </p:spTgt>
                                        </p:tgtEl>
                                        <p:attrNameLst>
                                          <p:attrName>style.visibility</p:attrName>
                                        </p:attrNameLst>
                                      </p:cBhvr>
                                      <p:to>
                                        <p:strVal val="visible"/>
                                      </p:to>
                                    </p:set>
                                    <p:animEffect transition="in" filter="wipe(up)">
                                      <p:cBhvr>
                                        <p:cTn id="35"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5"/>
          <p:cNvSpPr>
            <a:spLocks noGrp="1" noChangeArrowheads="1"/>
          </p:cNvSpPr>
          <p:nvPr>
            <p:ph type="title"/>
          </p:nvPr>
        </p:nvSpPr>
        <p:spPr/>
        <p:txBody>
          <a:bodyPr/>
          <a:lstStyle/>
          <a:p>
            <a:pPr>
              <a:defRPr/>
            </a:pPr>
            <a:r>
              <a:rPr lang="en-US" dirty="0" smtClean="0">
                <a:ea typeface="+mn-ea"/>
              </a:rPr>
              <a:t>5.4.4 </a:t>
            </a:r>
            <a:r>
              <a:rPr lang="zh-CN" altLang="en-US" dirty="0" smtClean="0">
                <a:ea typeface="+mn-ea"/>
              </a:rPr>
              <a:t>基于端口划分的</a:t>
            </a:r>
            <a:r>
              <a:rPr lang="en-US" dirty="0" smtClean="0">
                <a:ea typeface="+mn-ea"/>
              </a:rPr>
              <a:t>VLAN</a:t>
            </a:r>
            <a:endParaRPr lang="en-US" dirty="0">
              <a:ea typeface="+mn-ea"/>
            </a:endParaRPr>
          </a:p>
        </p:txBody>
      </p:sp>
      <p:grpSp>
        <p:nvGrpSpPr>
          <p:cNvPr id="4" name="组合 3"/>
          <p:cNvGrpSpPr/>
          <p:nvPr/>
        </p:nvGrpSpPr>
        <p:grpSpPr>
          <a:xfrm>
            <a:off x="4476415" y="1162050"/>
            <a:ext cx="4521200" cy="3452158"/>
            <a:chOff x="4276725" y="1162050"/>
            <a:chExt cx="4521200" cy="3452158"/>
          </a:xfrm>
        </p:grpSpPr>
        <p:sp>
          <p:nvSpPr>
            <p:cNvPr id="74756" name="Rectangle 115"/>
            <p:cNvSpPr>
              <a:spLocks noChangeArrowheads="1"/>
            </p:cNvSpPr>
            <p:nvPr/>
          </p:nvSpPr>
          <p:spPr bwMode="auto">
            <a:xfrm>
              <a:off x="7731125" y="3063875"/>
              <a:ext cx="279400" cy="2286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74757" name="Rectangle 4"/>
            <p:cNvSpPr>
              <a:spLocks noChangeArrowheads="1"/>
            </p:cNvSpPr>
            <p:nvPr/>
          </p:nvSpPr>
          <p:spPr bwMode="auto">
            <a:xfrm>
              <a:off x="5657850" y="2847975"/>
              <a:ext cx="273050" cy="19685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83302" name="Rectangle 80"/>
            <p:cNvSpPr>
              <a:spLocks noChangeArrowheads="1"/>
            </p:cNvSpPr>
            <p:nvPr/>
          </p:nvSpPr>
          <p:spPr bwMode="auto">
            <a:xfrm>
              <a:off x="5649913" y="3057525"/>
              <a:ext cx="290512" cy="2428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03" name="Rectangle 77"/>
            <p:cNvSpPr>
              <a:spLocks noChangeArrowheads="1"/>
            </p:cNvSpPr>
            <p:nvPr/>
          </p:nvSpPr>
          <p:spPr bwMode="auto">
            <a:xfrm>
              <a:off x="7721600" y="2838450"/>
              <a:ext cx="290513"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04" name="Rectangle 76"/>
            <p:cNvSpPr>
              <a:spLocks noChangeArrowheads="1"/>
            </p:cNvSpPr>
            <p:nvPr/>
          </p:nvSpPr>
          <p:spPr bwMode="auto">
            <a:xfrm>
              <a:off x="6831013" y="2843213"/>
              <a:ext cx="89058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05" name="Rectangle 75"/>
            <p:cNvSpPr>
              <a:spLocks noChangeArrowheads="1"/>
            </p:cNvSpPr>
            <p:nvPr/>
          </p:nvSpPr>
          <p:spPr bwMode="auto">
            <a:xfrm>
              <a:off x="5935663" y="2843213"/>
              <a:ext cx="900112" cy="45243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06" name="Rectangle 2"/>
            <p:cNvSpPr>
              <a:spLocks noChangeArrowheads="1"/>
            </p:cNvSpPr>
            <p:nvPr/>
          </p:nvSpPr>
          <p:spPr bwMode="auto">
            <a:xfrm>
              <a:off x="5649913" y="2835275"/>
              <a:ext cx="2370137"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07" name="Line 3"/>
            <p:cNvSpPr>
              <a:spLocks noChangeShapeType="1"/>
            </p:cNvSpPr>
            <p:nvPr/>
          </p:nvSpPr>
          <p:spPr bwMode="auto">
            <a:xfrm>
              <a:off x="5651500" y="3051175"/>
              <a:ext cx="2351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8" name="Text Box 6"/>
            <p:cNvSpPr txBox="1">
              <a:spLocks noChangeArrowheads="1"/>
            </p:cNvSpPr>
            <p:nvPr/>
          </p:nvSpPr>
          <p:spPr bwMode="auto">
            <a:xfrm>
              <a:off x="5567363" y="27940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a:t>
              </a:r>
            </a:p>
          </p:txBody>
        </p:sp>
        <p:sp>
          <p:nvSpPr>
            <p:cNvPr id="183309" name="Line 7"/>
            <p:cNvSpPr>
              <a:spLocks noChangeShapeType="1"/>
            </p:cNvSpPr>
            <p:nvPr/>
          </p:nvSpPr>
          <p:spPr bwMode="auto">
            <a:xfrm>
              <a:off x="6831013"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0" name="AutoShape 8"/>
            <p:cNvSpPr>
              <a:spLocks noChangeArrowheads="1"/>
            </p:cNvSpPr>
            <p:nvPr/>
          </p:nvSpPr>
          <p:spPr bwMode="auto">
            <a:xfrm>
              <a:off x="5621338" y="2576513"/>
              <a:ext cx="3176587" cy="261937"/>
            </a:xfrm>
            <a:prstGeom prst="parallelogram">
              <a:avLst>
                <a:gd name="adj" fmla="val 303182"/>
              </a:avLst>
            </a:prstGeom>
            <a:solidFill>
              <a:schemeClr val="bg1"/>
            </a:solidFill>
            <a:ln w="952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11" name="Freeform 9"/>
            <p:cNvSpPr>
              <a:spLocks/>
            </p:cNvSpPr>
            <p:nvPr/>
          </p:nvSpPr>
          <p:spPr bwMode="auto">
            <a:xfrm>
              <a:off x="8024813" y="2579688"/>
              <a:ext cx="763587"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312" name="Freeform 10"/>
            <p:cNvSpPr>
              <a:spLocks/>
            </p:cNvSpPr>
            <p:nvPr/>
          </p:nvSpPr>
          <p:spPr bwMode="auto">
            <a:xfrm>
              <a:off x="6022975" y="2624138"/>
              <a:ext cx="2228850" cy="150812"/>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313" name="Freeform 11"/>
            <p:cNvSpPr>
              <a:spLocks/>
            </p:cNvSpPr>
            <p:nvPr/>
          </p:nvSpPr>
          <p:spPr bwMode="auto">
            <a:xfrm>
              <a:off x="6496050" y="2624138"/>
              <a:ext cx="1420813" cy="166687"/>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314" name="Line 17"/>
            <p:cNvSpPr>
              <a:spLocks noChangeShapeType="1"/>
            </p:cNvSpPr>
            <p:nvPr/>
          </p:nvSpPr>
          <p:spPr bwMode="auto">
            <a:xfrm>
              <a:off x="7431088" y="28448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5" name="Line 18"/>
            <p:cNvSpPr>
              <a:spLocks noChangeShapeType="1"/>
            </p:cNvSpPr>
            <p:nvPr/>
          </p:nvSpPr>
          <p:spPr bwMode="auto">
            <a:xfrm>
              <a:off x="6230938"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6" name="Line 21"/>
            <p:cNvSpPr>
              <a:spLocks noChangeShapeType="1"/>
            </p:cNvSpPr>
            <p:nvPr/>
          </p:nvSpPr>
          <p:spPr bwMode="auto">
            <a:xfrm>
              <a:off x="5940425" y="28368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7" name="Line 22"/>
            <p:cNvSpPr>
              <a:spLocks noChangeShapeType="1"/>
            </p:cNvSpPr>
            <p:nvPr/>
          </p:nvSpPr>
          <p:spPr bwMode="auto">
            <a:xfrm>
              <a:off x="5649913" y="28495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8" name="Line 23"/>
            <p:cNvSpPr>
              <a:spLocks noChangeShapeType="1"/>
            </p:cNvSpPr>
            <p:nvPr/>
          </p:nvSpPr>
          <p:spPr bwMode="auto">
            <a:xfrm>
              <a:off x="6511925" y="28448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19" name="Line 24"/>
            <p:cNvSpPr>
              <a:spLocks noChangeShapeType="1"/>
            </p:cNvSpPr>
            <p:nvPr/>
          </p:nvSpPr>
          <p:spPr bwMode="auto">
            <a:xfrm>
              <a:off x="7135813" y="28400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20" name="Line 25"/>
            <p:cNvSpPr>
              <a:spLocks noChangeShapeType="1"/>
            </p:cNvSpPr>
            <p:nvPr/>
          </p:nvSpPr>
          <p:spPr bwMode="auto">
            <a:xfrm>
              <a:off x="7726363" y="283527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21" name="Text Box 26"/>
            <p:cNvSpPr txBox="1">
              <a:spLocks noChangeArrowheads="1"/>
            </p:cNvSpPr>
            <p:nvPr/>
          </p:nvSpPr>
          <p:spPr bwMode="auto">
            <a:xfrm>
              <a:off x="6448425" y="30035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8</a:t>
              </a:r>
            </a:p>
          </p:txBody>
        </p:sp>
        <p:sp>
          <p:nvSpPr>
            <p:cNvPr id="183322" name="Text Box 27"/>
            <p:cNvSpPr txBox="1">
              <a:spLocks noChangeArrowheads="1"/>
            </p:cNvSpPr>
            <p:nvPr/>
          </p:nvSpPr>
          <p:spPr bwMode="auto">
            <a:xfrm>
              <a:off x="6767513" y="27892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9</a:t>
              </a:r>
            </a:p>
          </p:txBody>
        </p:sp>
        <p:sp>
          <p:nvSpPr>
            <p:cNvPr id="183323" name="Text Box 28"/>
            <p:cNvSpPr txBox="1">
              <a:spLocks noChangeArrowheads="1"/>
            </p:cNvSpPr>
            <p:nvPr/>
          </p:nvSpPr>
          <p:spPr bwMode="auto">
            <a:xfrm>
              <a:off x="7643813" y="3008313"/>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16</a:t>
              </a:r>
            </a:p>
          </p:txBody>
        </p:sp>
        <p:sp>
          <p:nvSpPr>
            <p:cNvPr id="183324" name="Text Box 29"/>
            <p:cNvSpPr txBox="1">
              <a:spLocks noChangeArrowheads="1"/>
            </p:cNvSpPr>
            <p:nvPr/>
          </p:nvSpPr>
          <p:spPr bwMode="auto">
            <a:xfrm>
              <a:off x="6748463" y="3008313"/>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10</a:t>
              </a:r>
            </a:p>
          </p:txBody>
        </p:sp>
        <p:sp>
          <p:nvSpPr>
            <p:cNvPr id="183325" name="Text Box 30"/>
            <p:cNvSpPr txBox="1">
              <a:spLocks noChangeArrowheads="1"/>
            </p:cNvSpPr>
            <p:nvPr/>
          </p:nvSpPr>
          <p:spPr bwMode="auto">
            <a:xfrm>
              <a:off x="5576888" y="30035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2</a:t>
              </a:r>
            </a:p>
          </p:txBody>
        </p:sp>
        <p:sp>
          <p:nvSpPr>
            <p:cNvPr id="183326" name="Text Box 57"/>
            <p:cNvSpPr txBox="1">
              <a:spLocks noChangeArrowheads="1"/>
            </p:cNvSpPr>
            <p:nvPr/>
          </p:nvSpPr>
          <p:spPr bwMode="auto">
            <a:xfrm>
              <a:off x="6443663" y="278923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7</a:t>
              </a:r>
            </a:p>
          </p:txBody>
        </p:sp>
        <p:sp>
          <p:nvSpPr>
            <p:cNvPr id="183327" name="Line 61"/>
            <p:cNvSpPr>
              <a:spLocks noChangeShapeType="1"/>
            </p:cNvSpPr>
            <p:nvPr/>
          </p:nvSpPr>
          <p:spPr bwMode="auto">
            <a:xfrm flipH="1">
              <a:off x="4889500" y="3179763"/>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28" name="Line 62"/>
            <p:cNvSpPr>
              <a:spLocks noChangeShapeType="1"/>
            </p:cNvSpPr>
            <p:nvPr/>
          </p:nvSpPr>
          <p:spPr bwMode="auto">
            <a:xfrm flipH="1">
              <a:off x="5275263" y="3170238"/>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29" name="Line 63"/>
            <p:cNvSpPr>
              <a:spLocks noChangeShapeType="1"/>
            </p:cNvSpPr>
            <p:nvPr/>
          </p:nvSpPr>
          <p:spPr bwMode="auto">
            <a:xfrm flipH="1">
              <a:off x="5994400" y="3186113"/>
              <a:ext cx="70961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30" name="Text Box 64"/>
            <p:cNvSpPr txBox="1">
              <a:spLocks noChangeArrowheads="1"/>
            </p:cNvSpPr>
            <p:nvPr/>
          </p:nvSpPr>
          <p:spPr bwMode="auto">
            <a:xfrm>
              <a:off x="7715250" y="3548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i="0">
                  <a:solidFill>
                    <a:srgbClr val="000000"/>
                  </a:solidFill>
                  <a:latin typeface="Arial" panose="020B0604020202020204" pitchFamily="34" charset="0"/>
                </a:rPr>
                <a:t>…</a:t>
              </a:r>
            </a:p>
          </p:txBody>
        </p:sp>
        <p:sp>
          <p:nvSpPr>
            <p:cNvPr id="183331" name="Line 69"/>
            <p:cNvSpPr>
              <a:spLocks noChangeShapeType="1"/>
            </p:cNvSpPr>
            <p:nvPr/>
          </p:nvSpPr>
          <p:spPr bwMode="auto">
            <a:xfrm>
              <a:off x="7002463" y="3173413"/>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32" name="Line 70"/>
            <p:cNvSpPr>
              <a:spLocks noChangeShapeType="1"/>
            </p:cNvSpPr>
            <p:nvPr/>
          </p:nvSpPr>
          <p:spPr bwMode="auto">
            <a:xfrm>
              <a:off x="6992938" y="2971800"/>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33" name="Line 71"/>
            <p:cNvSpPr>
              <a:spLocks noChangeShapeType="1"/>
            </p:cNvSpPr>
            <p:nvPr/>
          </p:nvSpPr>
          <p:spPr bwMode="auto">
            <a:xfrm>
              <a:off x="7848600" y="2916238"/>
              <a:ext cx="514350" cy="48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34" name="Text Box 72"/>
            <p:cNvSpPr txBox="1">
              <a:spLocks noChangeArrowheads="1"/>
            </p:cNvSpPr>
            <p:nvPr/>
          </p:nvSpPr>
          <p:spPr bwMode="auto">
            <a:xfrm>
              <a:off x="4723475" y="4090988"/>
              <a:ext cx="196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400" i="0" dirty="0">
                  <a:solidFill>
                    <a:srgbClr val="000000"/>
                  </a:solidFill>
                  <a:latin typeface="Arial" panose="020B0604020202020204" pitchFamily="34" charset="0"/>
                </a:rPr>
                <a:t>Electrical Engineering</a:t>
              </a:r>
            </a:p>
            <a:p>
              <a:pPr algn="ctr" eaLnBrk="1" hangingPunct="1"/>
              <a:r>
                <a:rPr lang="en-US" altLang="zh-CN" sz="1400" i="0" dirty="0">
                  <a:solidFill>
                    <a:srgbClr val="000000"/>
                  </a:solidFill>
                  <a:latin typeface="Arial" panose="020B0604020202020204" pitchFamily="34" charset="0"/>
                </a:rPr>
                <a:t>(VLAN ports </a:t>
              </a:r>
              <a:r>
                <a:rPr lang="en-US" altLang="zh-CN" sz="1400" i="0" dirty="0" smtClean="0">
                  <a:solidFill>
                    <a:srgbClr val="000000"/>
                  </a:solidFill>
                  <a:latin typeface="Arial" panose="020B0604020202020204" pitchFamily="34" charset="0"/>
                </a:rPr>
                <a:t>1</a:t>
              </a:r>
              <a:r>
                <a:rPr lang="zh-CN" altLang="en-US" sz="1400" i="0" dirty="0" smtClean="0">
                  <a:solidFill>
                    <a:srgbClr val="000000"/>
                  </a:solidFill>
                  <a:latin typeface="Arial" panose="020B0604020202020204" pitchFamily="34" charset="0"/>
                </a:rPr>
                <a:t>，</a:t>
              </a:r>
              <a:r>
                <a:rPr lang="en-US" altLang="zh-CN" sz="1400" i="0" dirty="0" smtClean="0">
                  <a:solidFill>
                    <a:srgbClr val="000000"/>
                  </a:solidFill>
                  <a:latin typeface="Arial" panose="020B0604020202020204" pitchFamily="34" charset="0"/>
                </a:rPr>
                <a:t>2</a:t>
              </a:r>
              <a:r>
                <a:rPr lang="zh-CN" altLang="en-US" sz="1400" i="0" dirty="0" smtClean="0">
                  <a:solidFill>
                    <a:srgbClr val="000000"/>
                  </a:solidFill>
                  <a:latin typeface="Arial" panose="020B0604020202020204" pitchFamily="34" charset="0"/>
                </a:rPr>
                <a:t>，</a:t>
              </a:r>
              <a:r>
                <a:rPr lang="en-US" altLang="zh-CN" sz="1400" i="0" dirty="0" smtClean="0">
                  <a:solidFill>
                    <a:srgbClr val="000000"/>
                  </a:solidFill>
                  <a:latin typeface="Arial" panose="020B0604020202020204" pitchFamily="34" charset="0"/>
                </a:rPr>
                <a:t>4-8</a:t>
              </a:r>
              <a:r>
                <a:rPr lang="en-US" altLang="zh-CN" sz="1400" i="0" dirty="0">
                  <a:solidFill>
                    <a:srgbClr val="000000"/>
                  </a:solidFill>
                  <a:latin typeface="Arial" panose="020B0604020202020204" pitchFamily="34" charset="0"/>
                </a:rPr>
                <a:t>)</a:t>
              </a:r>
            </a:p>
          </p:txBody>
        </p:sp>
        <p:sp>
          <p:nvSpPr>
            <p:cNvPr id="183335" name="Text Box 73"/>
            <p:cNvSpPr txBox="1">
              <a:spLocks noChangeArrowheads="1"/>
            </p:cNvSpPr>
            <p:nvPr/>
          </p:nvSpPr>
          <p:spPr bwMode="auto">
            <a:xfrm>
              <a:off x="6811372" y="4078288"/>
              <a:ext cx="1895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400" i="0" dirty="0">
                  <a:solidFill>
                    <a:srgbClr val="000000"/>
                  </a:solidFill>
                  <a:latin typeface="Arial" panose="020B0604020202020204" pitchFamily="34" charset="0"/>
                </a:rPr>
                <a:t>Computer Science</a:t>
              </a:r>
            </a:p>
            <a:p>
              <a:pPr algn="ctr" eaLnBrk="1" hangingPunct="1"/>
              <a:r>
                <a:rPr lang="en-US" altLang="zh-CN" sz="1400" i="0" dirty="0">
                  <a:solidFill>
                    <a:srgbClr val="000000"/>
                  </a:solidFill>
                  <a:latin typeface="Arial" panose="020B0604020202020204" pitchFamily="34" charset="0"/>
                </a:rPr>
                <a:t>(VLAN </a:t>
              </a:r>
              <a:r>
                <a:rPr lang="en-US" altLang="zh-CN" sz="1400" i="0" dirty="0" smtClean="0">
                  <a:solidFill>
                    <a:srgbClr val="000000"/>
                  </a:solidFill>
                  <a:latin typeface="Arial" panose="020B0604020202020204" pitchFamily="34" charset="0"/>
                </a:rPr>
                <a:t>ports 3</a:t>
              </a:r>
              <a:r>
                <a:rPr lang="zh-CN" altLang="en-US" sz="1400" i="0" dirty="0" smtClean="0">
                  <a:solidFill>
                    <a:srgbClr val="000000"/>
                  </a:solidFill>
                  <a:latin typeface="Arial" panose="020B0604020202020204" pitchFamily="34" charset="0"/>
                </a:rPr>
                <a:t>，</a:t>
              </a:r>
              <a:r>
                <a:rPr lang="en-US" altLang="zh-CN" sz="1400" i="0" dirty="0" smtClean="0">
                  <a:solidFill>
                    <a:srgbClr val="000000"/>
                  </a:solidFill>
                  <a:latin typeface="Arial" panose="020B0604020202020204" pitchFamily="34" charset="0"/>
                </a:rPr>
                <a:t> </a:t>
              </a:r>
              <a:r>
                <a:rPr lang="en-US" altLang="zh-CN" sz="1400" i="0" dirty="0">
                  <a:solidFill>
                    <a:srgbClr val="000000"/>
                  </a:solidFill>
                  <a:latin typeface="Arial" panose="020B0604020202020204" pitchFamily="34" charset="0"/>
                </a:rPr>
                <a:t>9-15)</a:t>
              </a:r>
            </a:p>
          </p:txBody>
        </p:sp>
        <p:sp>
          <p:nvSpPr>
            <p:cNvPr id="183336" name="Text Box 74"/>
            <p:cNvSpPr txBox="1">
              <a:spLocks noChangeArrowheads="1"/>
            </p:cNvSpPr>
            <p:nvPr/>
          </p:nvSpPr>
          <p:spPr bwMode="auto">
            <a:xfrm>
              <a:off x="7639050" y="2784475"/>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15</a:t>
              </a:r>
            </a:p>
          </p:txBody>
        </p:sp>
        <p:sp>
          <p:nvSpPr>
            <p:cNvPr id="183337" name="Oval 81"/>
            <p:cNvSpPr>
              <a:spLocks noChangeArrowheads="1"/>
            </p:cNvSpPr>
            <p:nvPr/>
          </p:nvSpPr>
          <p:spPr bwMode="auto">
            <a:xfrm>
              <a:off x="5765800" y="31591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38" name="Oval 82"/>
            <p:cNvSpPr>
              <a:spLocks noChangeArrowheads="1"/>
            </p:cNvSpPr>
            <p:nvPr/>
          </p:nvSpPr>
          <p:spPr bwMode="auto">
            <a:xfrm>
              <a:off x="6057900" y="31464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39" name="Oval 83"/>
            <p:cNvSpPr>
              <a:spLocks noChangeArrowheads="1"/>
            </p:cNvSpPr>
            <p:nvPr/>
          </p:nvSpPr>
          <p:spPr bwMode="auto">
            <a:xfrm>
              <a:off x="6645275" y="3151188"/>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40" name="Oval 84"/>
            <p:cNvSpPr>
              <a:spLocks noChangeArrowheads="1"/>
            </p:cNvSpPr>
            <p:nvPr/>
          </p:nvSpPr>
          <p:spPr bwMode="auto">
            <a:xfrm>
              <a:off x="6977063" y="3148013"/>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41" name="Oval 85"/>
            <p:cNvSpPr>
              <a:spLocks noChangeArrowheads="1"/>
            </p:cNvSpPr>
            <p:nvPr/>
          </p:nvSpPr>
          <p:spPr bwMode="auto">
            <a:xfrm>
              <a:off x="6964363" y="2933700"/>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42" name="Oval 86"/>
            <p:cNvSpPr>
              <a:spLocks noChangeArrowheads="1"/>
            </p:cNvSpPr>
            <p:nvPr/>
          </p:nvSpPr>
          <p:spPr bwMode="auto">
            <a:xfrm>
              <a:off x="7839075" y="293052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43" name="Text Box 45"/>
            <p:cNvSpPr txBox="1">
              <a:spLocks noChangeArrowheads="1"/>
            </p:cNvSpPr>
            <p:nvPr/>
          </p:nvSpPr>
          <p:spPr bwMode="auto">
            <a:xfrm>
              <a:off x="5429250" y="35242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i="0">
                  <a:solidFill>
                    <a:srgbClr val="000000"/>
                  </a:solidFill>
                  <a:latin typeface="Arial" panose="020B0604020202020204" pitchFamily="34" charset="0"/>
                </a:rPr>
                <a:t>…</a:t>
              </a:r>
            </a:p>
          </p:txBody>
        </p:sp>
        <p:sp>
          <p:nvSpPr>
            <p:cNvPr id="691342" name="Text Box 142"/>
            <p:cNvSpPr txBox="1">
              <a:spLocks noChangeArrowheads="1"/>
            </p:cNvSpPr>
            <p:nvPr/>
          </p:nvSpPr>
          <p:spPr bwMode="auto">
            <a:xfrm>
              <a:off x="6656388" y="1162050"/>
              <a:ext cx="78740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smtClean="0">
                  <a:solidFill>
                    <a:srgbClr val="000000"/>
                  </a:solidFill>
                  <a:latin typeface="Arial" charset="0"/>
                  <a:cs typeface="Arial" charset="0"/>
                </a:rPr>
                <a:t>router</a:t>
              </a:r>
            </a:p>
          </p:txBody>
        </p:sp>
        <p:grpSp>
          <p:nvGrpSpPr>
            <p:cNvPr id="183376" name="Group 149"/>
            <p:cNvGrpSpPr>
              <a:grpSpLocks/>
            </p:cNvGrpSpPr>
            <p:nvPr/>
          </p:nvGrpSpPr>
          <p:grpSpPr bwMode="auto">
            <a:xfrm>
              <a:off x="6289593" y="1531938"/>
              <a:ext cx="1077913" cy="1444625"/>
              <a:chOff x="3939" y="965"/>
              <a:chExt cx="679" cy="910"/>
            </a:xfrm>
          </p:grpSpPr>
          <p:grpSp>
            <p:nvGrpSpPr>
              <p:cNvPr id="183377" name="Group 126"/>
              <p:cNvGrpSpPr>
                <a:grpSpLocks/>
              </p:cNvGrpSpPr>
              <p:nvPr/>
            </p:nvGrpSpPr>
            <p:grpSpPr bwMode="auto">
              <a:xfrm>
                <a:off x="4259" y="965"/>
                <a:ext cx="359" cy="180"/>
                <a:chOff x="533" y="321"/>
                <a:chExt cx="359" cy="180"/>
              </a:xfrm>
            </p:grpSpPr>
            <p:grpSp>
              <p:nvGrpSpPr>
                <p:cNvPr id="183384" name="Group 127"/>
                <p:cNvGrpSpPr>
                  <a:grpSpLocks/>
                </p:cNvGrpSpPr>
                <p:nvPr/>
              </p:nvGrpSpPr>
              <p:grpSpPr bwMode="auto">
                <a:xfrm>
                  <a:off x="533" y="321"/>
                  <a:ext cx="359" cy="180"/>
                  <a:chOff x="1009" y="655"/>
                  <a:chExt cx="359" cy="180"/>
                </a:xfrm>
              </p:grpSpPr>
              <p:sp>
                <p:nvSpPr>
                  <p:cNvPr id="74843" name="Oval 128"/>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74844" name="Line 129"/>
                  <p:cNvSpPr>
                    <a:spLocks noChangeShapeType="1"/>
                  </p:cNvSpPr>
                  <p:nvPr/>
                </p:nvSpPr>
                <p:spPr bwMode="auto">
                  <a:xfrm>
                    <a:off x="1012"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45" name="Line 130"/>
                  <p:cNvSpPr>
                    <a:spLocks noChangeShapeType="1"/>
                  </p:cNvSpPr>
                  <p:nvPr/>
                </p:nvSpPr>
                <p:spPr bwMode="auto">
                  <a:xfrm>
                    <a:off x="1368"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46" name="Rectangle 131"/>
                  <p:cNvSpPr>
                    <a:spLocks noChangeArrowheads="1"/>
                  </p:cNvSpPr>
                  <p:nvPr/>
                </p:nvSpPr>
                <p:spPr bwMode="auto">
                  <a:xfrm>
                    <a:off x="1012" y="727"/>
                    <a:ext cx="353" cy="61"/>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a:solidFill>
                        <a:srgbClr val="000000"/>
                      </a:solidFill>
                      <a:latin typeface="Times New Roman" charset="0"/>
                      <a:ea typeface="ＭＳ Ｐゴシック" charset="0"/>
                    </a:endParaRPr>
                  </a:p>
                </p:txBody>
              </p:sp>
              <p:sp>
                <p:nvSpPr>
                  <p:cNvPr id="74847" name="Oval 132"/>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grpSp>
                <p:nvGrpSpPr>
                  <p:cNvPr id="183391" name="Group 133"/>
                  <p:cNvGrpSpPr>
                    <a:grpSpLocks/>
                  </p:cNvGrpSpPr>
                  <p:nvPr/>
                </p:nvGrpSpPr>
                <p:grpSpPr bwMode="auto">
                  <a:xfrm>
                    <a:off x="1095" y="681"/>
                    <a:ext cx="176" cy="68"/>
                    <a:chOff x="2848" y="848"/>
                    <a:chExt cx="140" cy="98"/>
                  </a:xfrm>
                </p:grpSpPr>
                <p:sp>
                  <p:nvSpPr>
                    <p:cNvPr id="74853" name="Line 13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54"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55" name="Line 13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183392" name="Group 137"/>
                  <p:cNvGrpSpPr>
                    <a:grpSpLocks/>
                  </p:cNvGrpSpPr>
                  <p:nvPr/>
                </p:nvGrpSpPr>
                <p:grpSpPr bwMode="auto">
                  <a:xfrm flipV="1">
                    <a:off x="1095" y="680"/>
                    <a:ext cx="176" cy="68"/>
                    <a:chOff x="2848" y="848"/>
                    <a:chExt cx="140" cy="98"/>
                  </a:xfrm>
                </p:grpSpPr>
                <p:sp>
                  <p:nvSpPr>
                    <p:cNvPr id="74850" name="Line 13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51"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4852" name="Line 14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sp>
              <p:nvSpPr>
                <p:cNvPr id="74842" name="Line 141"/>
                <p:cNvSpPr>
                  <a:spLocks noChangeShapeType="1"/>
                </p:cNvSpPr>
                <p:nvPr/>
              </p:nvSpPr>
              <p:spPr bwMode="auto">
                <a:xfrm>
                  <a:off x="535" y="368"/>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183378" name="Oval 85"/>
              <p:cNvSpPr>
                <a:spLocks noChangeArrowheads="1"/>
              </p:cNvSpPr>
              <p:nvPr/>
            </p:nvSpPr>
            <p:spPr bwMode="auto">
              <a:xfrm>
                <a:off x="4180" y="1845"/>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3379" name="Oval 85"/>
              <p:cNvSpPr>
                <a:spLocks noChangeArrowheads="1"/>
              </p:cNvSpPr>
              <p:nvPr/>
            </p:nvSpPr>
            <p:spPr bwMode="auto">
              <a:xfrm>
                <a:off x="4567" y="1845"/>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74837" name="Line 145"/>
              <p:cNvSpPr>
                <a:spLocks noChangeShapeType="1"/>
              </p:cNvSpPr>
              <p:nvPr/>
            </p:nvSpPr>
            <p:spPr bwMode="auto">
              <a:xfrm flipV="1">
                <a:off x="4188" y="1143"/>
                <a:ext cx="159" cy="71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4838" name="Line 146"/>
              <p:cNvSpPr>
                <a:spLocks noChangeShapeType="1"/>
              </p:cNvSpPr>
              <p:nvPr/>
            </p:nvSpPr>
            <p:spPr bwMode="auto">
              <a:xfrm flipH="1" flipV="1">
                <a:off x="4469" y="1148"/>
                <a:ext cx="112" cy="7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4839" name="Line 147"/>
              <p:cNvSpPr>
                <a:spLocks noChangeShapeType="1"/>
              </p:cNvSpPr>
              <p:nvPr/>
            </p:nvSpPr>
            <p:spPr bwMode="auto">
              <a:xfrm>
                <a:off x="4101" y="1062"/>
                <a:ext cx="15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74840" name="Line 148"/>
              <p:cNvSpPr>
                <a:spLocks noChangeShapeType="1"/>
              </p:cNvSpPr>
              <p:nvPr/>
            </p:nvSpPr>
            <p:spPr bwMode="auto">
              <a:xfrm>
                <a:off x="3939" y="1062"/>
                <a:ext cx="15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pic>
          <p:nvPicPr>
            <p:cNvPr id="18337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76725" y="3343275"/>
              <a:ext cx="72231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74" name="Freeform 46"/>
            <p:cNvSpPr>
              <a:spLocks/>
            </p:cNvSpPr>
            <p:nvPr/>
          </p:nvSpPr>
          <p:spPr bwMode="auto">
            <a:xfrm flipH="1">
              <a:off x="4584500" y="3400687"/>
              <a:ext cx="351216" cy="274059"/>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8337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724400" y="3495675"/>
              <a:ext cx="7207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72" name="Freeform 46"/>
            <p:cNvSpPr>
              <a:spLocks/>
            </p:cNvSpPr>
            <p:nvPr/>
          </p:nvSpPr>
          <p:spPr bwMode="auto">
            <a:xfrm flipH="1">
              <a:off x="5031498" y="3553087"/>
              <a:ext cx="350444" cy="274059"/>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8336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486400" y="3454400"/>
              <a:ext cx="720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70" name="Freeform 46"/>
            <p:cNvSpPr>
              <a:spLocks/>
            </p:cNvSpPr>
            <p:nvPr/>
          </p:nvSpPr>
          <p:spPr bwMode="auto">
            <a:xfrm flipH="1">
              <a:off x="5793498" y="3511964"/>
              <a:ext cx="350444" cy="274785"/>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3351" name="Group 44"/>
            <p:cNvGrpSpPr>
              <a:grpSpLocks/>
            </p:cNvGrpSpPr>
            <p:nvPr/>
          </p:nvGrpSpPr>
          <p:grpSpPr bwMode="auto">
            <a:xfrm>
              <a:off x="6492875" y="3444875"/>
              <a:ext cx="720725" cy="598488"/>
              <a:chOff x="-44" y="1473"/>
              <a:chExt cx="981" cy="1105"/>
            </a:xfrm>
          </p:grpSpPr>
          <p:pic>
            <p:nvPicPr>
              <p:cNvPr id="18336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6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3352" name="Group 44"/>
            <p:cNvGrpSpPr>
              <a:grpSpLocks/>
            </p:cNvGrpSpPr>
            <p:nvPr/>
          </p:nvGrpSpPr>
          <p:grpSpPr bwMode="auto">
            <a:xfrm>
              <a:off x="7061200" y="3454400"/>
              <a:ext cx="720725" cy="600075"/>
              <a:chOff x="-44" y="1473"/>
              <a:chExt cx="981" cy="1105"/>
            </a:xfrm>
          </p:grpSpPr>
          <p:pic>
            <p:nvPicPr>
              <p:cNvPr id="18336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66"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3353" name="Group 44"/>
            <p:cNvGrpSpPr>
              <a:grpSpLocks/>
            </p:cNvGrpSpPr>
            <p:nvPr/>
          </p:nvGrpSpPr>
          <p:grpSpPr bwMode="auto">
            <a:xfrm>
              <a:off x="7915275" y="3302000"/>
              <a:ext cx="720725" cy="600075"/>
              <a:chOff x="-44" y="1473"/>
              <a:chExt cx="981" cy="1105"/>
            </a:xfrm>
          </p:grpSpPr>
          <p:pic>
            <p:nvPicPr>
              <p:cNvPr id="18336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64"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72792"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1485900"/>
              <a:ext cx="817563"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4814" name="Rectangle 118"/>
            <p:cNvSpPr>
              <a:spLocks noChangeArrowheads="1"/>
            </p:cNvSpPr>
            <p:nvPr/>
          </p:nvSpPr>
          <p:spPr bwMode="auto">
            <a:xfrm>
              <a:off x="5935663" y="2844800"/>
              <a:ext cx="279400" cy="20637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74815" name="Line 120"/>
            <p:cNvSpPr>
              <a:spLocks noChangeShapeType="1"/>
            </p:cNvSpPr>
            <p:nvPr/>
          </p:nvSpPr>
          <p:spPr bwMode="auto">
            <a:xfrm flipH="1" flipV="1">
              <a:off x="5264150" y="2762250"/>
              <a:ext cx="793750" cy="209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83359" name="Oval 82"/>
            <p:cNvSpPr>
              <a:spLocks noChangeArrowheads="1"/>
            </p:cNvSpPr>
            <p:nvPr/>
          </p:nvSpPr>
          <p:spPr bwMode="auto">
            <a:xfrm>
              <a:off x="6038856" y="2939828"/>
              <a:ext cx="42861" cy="476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grpSp>
          <p:nvGrpSpPr>
            <p:cNvPr id="183360" name="Group 44"/>
            <p:cNvGrpSpPr>
              <a:grpSpLocks/>
            </p:cNvGrpSpPr>
            <p:nvPr/>
          </p:nvGrpSpPr>
          <p:grpSpPr bwMode="auto">
            <a:xfrm>
              <a:off x="4664075" y="2549525"/>
              <a:ext cx="721326" cy="600075"/>
              <a:chOff x="-44" y="1473"/>
              <a:chExt cx="981" cy="1105"/>
            </a:xfrm>
          </p:grpSpPr>
          <p:pic>
            <p:nvPicPr>
              <p:cNvPr id="18336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6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 name="内容占位符 2"/>
          <p:cNvSpPr>
            <a:spLocks noGrp="1"/>
          </p:cNvSpPr>
          <p:nvPr>
            <p:ph idx="1"/>
          </p:nvPr>
        </p:nvSpPr>
        <p:spPr>
          <a:xfrm>
            <a:off x="330201" y="944452"/>
            <a:ext cx="4200524" cy="5687576"/>
          </a:xfrm>
        </p:spPr>
        <p:txBody>
          <a:bodyPr>
            <a:normAutofit/>
          </a:bodyPr>
          <a:lstStyle/>
          <a:p>
            <a:pPr marL="342900" indent="-342900">
              <a:lnSpc>
                <a:spcPct val="100000"/>
              </a:lnSpc>
              <a:spcBef>
                <a:spcPct val="20000"/>
              </a:spcBef>
              <a:buClr>
                <a:srgbClr val="000099"/>
              </a:buClr>
              <a:buSzPct val="65000"/>
              <a:buFont typeface="Wingdings" charset="0"/>
              <a:buChar char="v"/>
              <a:defRPr/>
            </a:pPr>
            <a:r>
              <a:rPr lang="zh-CN" altLang="en-US" sz="2800" dirty="0"/>
              <a:t>不同的</a:t>
            </a:r>
            <a:r>
              <a:rPr lang="en-US" altLang="zh-CN" sz="2800" dirty="0"/>
              <a:t>VLAN</a:t>
            </a:r>
            <a:r>
              <a:rPr lang="zh-CN" altLang="en-US" sz="2800" dirty="0"/>
              <a:t>是不同的广播域。</a:t>
            </a:r>
            <a:endParaRPr lang="en-US" altLang="zh-CN" sz="2800" dirty="0"/>
          </a:p>
          <a:p>
            <a:pPr marL="342900" indent="-342900">
              <a:lnSpc>
                <a:spcPct val="100000"/>
              </a:lnSpc>
              <a:spcBef>
                <a:spcPct val="20000"/>
              </a:spcBef>
              <a:buClr>
                <a:srgbClr val="000099"/>
              </a:buClr>
              <a:buSzPct val="65000"/>
              <a:buFont typeface="Wingdings" charset="0"/>
              <a:buChar char="v"/>
              <a:defRPr/>
            </a:pPr>
            <a:r>
              <a:rPr lang="en-US" altLang="zh-CN" sz="2800" dirty="0" smtClean="0"/>
              <a:t>VLAN</a:t>
            </a:r>
            <a:r>
              <a:rPr lang="zh-CN" altLang="en-US" sz="2800" dirty="0" smtClean="0"/>
              <a:t>的端口可</a:t>
            </a:r>
            <a:r>
              <a:rPr lang="zh-CN" altLang="en-US" sz="2800" dirty="0"/>
              <a:t>动态配置。</a:t>
            </a:r>
            <a:endParaRPr lang="en-US" altLang="zh-CN" sz="2800" dirty="0"/>
          </a:p>
          <a:p>
            <a:pPr marL="342900" indent="-342900">
              <a:lnSpc>
                <a:spcPct val="100000"/>
              </a:lnSpc>
              <a:spcBef>
                <a:spcPct val="20000"/>
              </a:spcBef>
              <a:buClr>
                <a:srgbClr val="000099"/>
              </a:buClr>
              <a:buSzPct val="65000"/>
              <a:buFont typeface="Wingdings" charset="0"/>
              <a:buChar char="v"/>
              <a:defRPr/>
            </a:pPr>
            <a:r>
              <a:rPr lang="en-US" altLang="zh-CN" sz="2800" dirty="0"/>
              <a:t>VLAN</a:t>
            </a:r>
            <a:r>
              <a:rPr lang="zh-CN" altLang="en-US" sz="2800" dirty="0"/>
              <a:t>生成的</a:t>
            </a:r>
            <a:r>
              <a:rPr lang="zh-CN" altLang="en-US" sz="2800" b="1" dirty="0"/>
              <a:t>逻辑</a:t>
            </a:r>
            <a:r>
              <a:rPr lang="zh-CN" altLang="en-US" sz="2800" dirty="0"/>
              <a:t>上的交换机是</a:t>
            </a:r>
            <a:r>
              <a:rPr lang="zh-CN" altLang="en-US" sz="2800" b="1" dirty="0"/>
              <a:t>互不相通</a:t>
            </a:r>
            <a:r>
              <a:rPr lang="zh-CN" altLang="en-US" sz="2800" dirty="0" smtClean="0"/>
              <a:t>的。</a:t>
            </a:r>
            <a:endParaRPr lang="en-US" altLang="zh-CN" sz="2800" dirty="0"/>
          </a:p>
          <a:p>
            <a:pPr marL="342900" indent="-342900">
              <a:lnSpc>
                <a:spcPct val="100000"/>
              </a:lnSpc>
              <a:spcBef>
                <a:spcPct val="20000"/>
              </a:spcBef>
              <a:buClr>
                <a:srgbClr val="000099"/>
              </a:buClr>
              <a:buSzPct val="65000"/>
              <a:buFont typeface="Wingdings" charset="0"/>
              <a:buChar char="v"/>
              <a:defRPr/>
            </a:pPr>
            <a:r>
              <a:rPr lang="en-US" altLang="zh-CN" sz="2800" dirty="0"/>
              <a:t>VLAN</a:t>
            </a:r>
            <a:r>
              <a:rPr lang="zh-CN" altLang="en-US" sz="2800" dirty="0" smtClean="0"/>
              <a:t>之间如何进行数据通信？</a:t>
            </a:r>
            <a:endParaRPr lang="en-US" altLang="zh-CN" sz="2800" dirty="0" smtClean="0"/>
          </a:p>
          <a:p>
            <a:pPr marL="685800" lvl="1" indent="-342900">
              <a:lnSpc>
                <a:spcPct val="100000"/>
              </a:lnSpc>
              <a:spcBef>
                <a:spcPct val="20000"/>
              </a:spcBef>
              <a:buClr>
                <a:srgbClr val="000099"/>
              </a:buClr>
              <a:buSzPct val="65000"/>
              <a:buFont typeface="Wingdings" charset="0"/>
              <a:buChar char="v"/>
              <a:defRPr/>
            </a:pPr>
            <a:r>
              <a:rPr lang="zh-CN" altLang="en-US" sz="2400" dirty="0" smtClean="0"/>
              <a:t>需</a:t>
            </a:r>
            <a:r>
              <a:rPr lang="zh-CN" altLang="en-US" sz="2400" dirty="0"/>
              <a:t>通过路由器，就</a:t>
            </a:r>
            <a:r>
              <a:rPr lang="zh-CN" altLang="en-US" sz="2400" dirty="0" smtClean="0"/>
              <a:t>如同是不同</a:t>
            </a:r>
            <a:r>
              <a:rPr lang="zh-CN" altLang="en-US" sz="2400" dirty="0"/>
              <a:t>的独立的交换机</a:t>
            </a:r>
            <a:r>
              <a:rPr lang="zh-CN" altLang="en-US" sz="2400" dirty="0" smtClean="0"/>
              <a:t>一样，这就是</a:t>
            </a:r>
            <a:r>
              <a:rPr lang="en-US" altLang="zh-CN" sz="2400" dirty="0" smtClean="0"/>
              <a:t>VLAN</a:t>
            </a:r>
            <a:r>
              <a:rPr lang="zh-CN" altLang="en-US" sz="2400" dirty="0" smtClean="0"/>
              <a:t>间路由。</a:t>
            </a:r>
            <a:endParaRPr lang="en-US" altLang="zh-CN" sz="2400" dirty="0"/>
          </a:p>
        </p:txBody>
      </p:sp>
    </p:spTree>
    <p:extLst>
      <p:ext uri="{BB962C8B-B14F-4D97-AF65-F5344CB8AC3E}">
        <p14:creationId xmlns:p14="http://schemas.microsoft.com/office/powerpoint/2010/main" val="52757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1500"/>
                            </p:stCondLst>
                            <p:childTnLst>
                              <p:par>
                                <p:cTn id="15" presetID="22" presetClass="entr" presetSubtype="1" fill="hold" grpId="0" nodeType="after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par>
                          <p:cTn id="18" fill="hold">
                            <p:stCondLst>
                              <p:cond delay="2500"/>
                            </p:stCondLst>
                            <p:childTnLst>
                              <p:par>
                                <p:cTn id="19" presetID="22" presetClass="entr" presetSubtype="1" fill="hold" grpId="0" nodeType="after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up)">
                                      <p:cBhvr>
                                        <p:cTn id="21" dur="500"/>
                                        <p:tgtEl>
                                          <p:spTgt spid="3">
                                            <p:txEl>
                                              <p:pRg st="2" end="2"/>
                                            </p:txEl>
                                          </p:spTgt>
                                        </p:tgtEl>
                                      </p:cBhvr>
                                    </p:animEffect>
                                  </p:childTnLst>
                                </p:cTn>
                              </p:par>
                            </p:childTnLst>
                          </p:cTn>
                        </p:par>
                        <p:par>
                          <p:cTn id="22" fill="hold">
                            <p:stCondLst>
                              <p:cond delay="3500"/>
                            </p:stCondLst>
                            <p:childTnLst>
                              <p:par>
                                <p:cTn id="23" presetID="22" presetClass="entr" presetSubtype="1" fill="hold" grpId="0" nodeType="afterEffect">
                                  <p:stCondLst>
                                    <p:cond delay="50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par>
                          <p:cTn id="26" fill="hold">
                            <p:stCondLst>
                              <p:cond delay="4500"/>
                            </p:stCondLst>
                            <p:childTnLst>
                              <p:par>
                                <p:cTn id="27" presetID="22" presetClass="entr" presetSubtype="1" fill="hold" grpId="0" nodeType="afterEffect">
                                  <p:stCondLst>
                                    <p:cond delay="50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Rectangle 3"/>
          <p:cNvSpPr>
            <a:spLocks noGrp="1" noChangeArrowheads="1"/>
          </p:cNvSpPr>
          <p:nvPr>
            <p:ph type="body" idx="1"/>
          </p:nvPr>
        </p:nvSpPr>
        <p:spPr>
          <a:xfrm>
            <a:off x="411163" y="3855105"/>
            <a:ext cx="8296275" cy="2524674"/>
          </a:xfrm>
        </p:spPr>
        <p:txBody>
          <a:bodyPr>
            <a:normAutofit/>
          </a:bodyPr>
          <a:lstStyle/>
          <a:p>
            <a:pPr>
              <a:lnSpc>
                <a:spcPct val="100000"/>
              </a:lnSpc>
            </a:pPr>
            <a:r>
              <a:rPr lang="en-US" altLang="zh-CN" sz="2800" dirty="0" smtClean="0"/>
              <a:t>VLAN</a:t>
            </a:r>
            <a:r>
              <a:rPr lang="zh-CN" altLang="en-US" sz="2800" dirty="0"/>
              <a:t>端口</a:t>
            </a:r>
            <a:r>
              <a:rPr lang="zh-CN" altLang="en-US" sz="2800" dirty="0" smtClean="0"/>
              <a:t>类型：</a:t>
            </a:r>
            <a:endParaRPr lang="en-US" altLang="zh-CN" sz="2800" dirty="0" smtClean="0"/>
          </a:p>
          <a:p>
            <a:pPr lvl="1">
              <a:lnSpc>
                <a:spcPct val="100000"/>
              </a:lnSpc>
            </a:pPr>
            <a:r>
              <a:rPr lang="zh-CN" altLang="en-US" sz="2400" b="1" dirty="0" smtClean="0"/>
              <a:t>访问链接（</a:t>
            </a:r>
            <a:r>
              <a:rPr lang="en-US" altLang="zh-CN" sz="2400" dirty="0" err="1" smtClean="0"/>
              <a:t>Acesss</a:t>
            </a:r>
            <a:r>
              <a:rPr lang="en-US" altLang="zh-CN" sz="2400" dirty="0" smtClean="0"/>
              <a:t> mode</a:t>
            </a:r>
            <a:r>
              <a:rPr lang="zh-CN" altLang="en-US" sz="2400" dirty="0" smtClean="0"/>
              <a:t>），是只</a:t>
            </a:r>
            <a:r>
              <a:rPr lang="zh-CN" altLang="en-US" sz="2400" dirty="0"/>
              <a:t>属于一个</a:t>
            </a:r>
            <a:r>
              <a:rPr lang="en-US" altLang="zh-CN" sz="2400" dirty="0"/>
              <a:t>VLAN</a:t>
            </a:r>
            <a:r>
              <a:rPr lang="zh-CN" altLang="en-US" sz="2400" dirty="0"/>
              <a:t>，且仅向该</a:t>
            </a:r>
            <a:r>
              <a:rPr lang="en-US" altLang="zh-CN" sz="2400" dirty="0"/>
              <a:t>VLAN</a:t>
            </a:r>
            <a:r>
              <a:rPr lang="zh-CN" altLang="en-US" sz="2400" dirty="0"/>
              <a:t>转发</a:t>
            </a:r>
            <a:r>
              <a:rPr lang="zh-CN" altLang="en-US" sz="2400" dirty="0" smtClean="0"/>
              <a:t>数据帧的端口。</a:t>
            </a:r>
            <a:endParaRPr lang="en-US" altLang="zh-CN" sz="2400" dirty="0" smtClean="0"/>
          </a:p>
          <a:p>
            <a:pPr lvl="1">
              <a:lnSpc>
                <a:spcPct val="100000"/>
              </a:lnSpc>
            </a:pPr>
            <a:r>
              <a:rPr lang="zh-CN" altLang="en-US" sz="2400" b="1" dirty="0"/>
              <a:t>汇聚链接</a:t>
            </a:r>
            <a:r>
              <a:rPr lang="zh-CN" altLang="en-US" sz="2400" dirty="0"/>
              <a:t>（</a:t>
            </a:r>
            <a:r>
              <a:rPr lang="en-US" altLang="zh-CN" sz="2400" dirty="0" smtClean="0"/>
              <a:t>Trunk mode</a:t>
            </a:r>
            <a:r>
              <a:rPr lang="zh-CN" altLang="en-US" sz="2400" dirty="0" smtClean="0"/>
              <a:t>），是</a:t>
            </a:r>
            <a:r>
              <a:rPr lang="zh-CN" altLang="en-US" sz="2400" dirty="0"/>
              <a:t>能够转发多个不同</a:t>
            </a:r>
            <a:r>
              <a:rPr lang="en-US" altLang="zh-CN" sz="2400" dirty="0"/>
              <a:t>VLAN</a:t>
            </a:r>
            <a:r>
              <a:rPr lang="zh-CN" altLang="en-US" sz="2400" dirty="0"/>
              <a:t>的通信的端口</a:t>
            </a:r>
            <a:r>
              <a:rPr lang="zh-CN" altLang="en-US" sz="2400" dirty="0" smtClean="0"/>
              <a:t>。</a:t>
            </a:r>
            <a:endParaRPr lang="en-US" altLang="zh-CN" sz="2400" dirty="0" smtClean="0"/>
          </a:p>
        </p:txBody>
      </p:sp>
      <p:grpSp>
        <p:nvGrpSpPr>
          <p:cNvPr id="4" name="组合 3"/>
          <p:cNvGrpSpPr/>
          <p:nvPr/>
        </p:nvGrpSpPr>
        <p:grpSpPr>
          <a:xfrm>
            <a:off x="411163" y="1337159"/>
            <a:ext cx="8000431" cy="2042457"/>
            <a:chOff x="254000" y="1611313"/>
            <a:chExt cx="8000431" cy="2042457"/>
          </a:xfrm>
        </p:grpSpPr>
        <p:sp>
          <p:nvSpPr>
            <p:cNvPr id="75780" name="Rectangle 111"/>
            <p:cNvSpPr>
              <a:spLocks noChangeArrowheads="1"/>
            </p:cNvSpPr>
            <p:nvPr/>
          </p:nvSpPr>
          <p:spPr bwMode="auto">
            <a:xfrm>
              <a:off x="3414713" y="2103438"/>
              <a:ext cx="279400" cy="22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84324" name="Rectangle 77"/>
            <p:cNvSpPr>
              <a:spLocks noChangeArrowheads="1"/>
            </p:cNvSpPr>
            <p:nvPr/>
          </p:nvSpPr>
          <p:spPr bwMode="auto">
            <a:xfrm>
              <a:off x="6591300" y="2108200"/>
              <a:ext cx="276225" cy="2333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25" name="Rectangle 77"/>
            <p:cNvSpPr>
              <a:spLocks noChangeArrowheads="1"/>
            </p:cNvSpPr>
            <p:nvPr/>
          </p:nvSpPr>
          <p:spPr bwMode="auto">
            <a:xfrm>
              <a:off x="6881813" y="2108200"/>
              <a:ext cx="276225" cy="2333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26" name="Rectangle 77"/>
            <p:cNvSpPr>
              <a:spLocks noChangeArrowheads="1"/>
            </p:cNvSpPr>
            <p:nvPr/>
          </p:nvSpPr>
          <p:spPr bwMode="auto">
            <a:xfrm>
              <a:off x="6300788" y="2112963"/>
              <a:ext cx="276225" cy="2333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75784" name="Rectangle 157"/>
            <p:cNvSpPr>
              <a:spLocks noChangeArrowheads="1"/>
            </p:cNvSpPr>
            <p:nvPr/>
          </p:nvSpPr>
          <p:spPr bwMode="auto">
            <a:xfrm>
              <a:off x="6300788" y="1881188"/>
              <a:ext cx="280987" cy="214312"/>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75785" name="Rectangle 156"/>
            <p:cNvSpPr>
              <a:spLocks noChangeArrowheads="1"/>
            </p:cNvSpPr>
            <p:nvPr/>
          </p:nvSpPr>
          <p:spPr bwMode="auto">
            <a:xfrm>
              <a:off x="5972175" y="2105025"/>
              <a:ext cx="309563" cy="233363"/>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75788" name="Rectangle 62"/>
            <p:cNvSpPr>
              <a:spLocks noChangeArrowheads="1"/>
            </p:cNvSpPr>
            <p:nvPr/>
          </p:nvSpPr>
          <p:spPr bwMode="auto">
            <a:xfrm>
              <a:off x="1341438" y="1887538"/>
              <a:ext cx="273050" cy="19685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84332" name="Rectangle 80"/>
            <p:cNvSpPr>
              <a:spLocks noChangeArrowheads="1"/>
            </p:cNvSpPr>
            <p:nvPr/>
          </p:nvSpPr>
          <p:spPr bwMode="auto">
            <a:xfrm>
              <a:off x="1333500" y="2097088"/>
              <a:ext cx="290513" cy="2428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33" name="Rectangle 77"/>
            <p:cNvSpPr>
              <a:spLocks noChangeArrowheads="1"/>
            </p:cNvSpPr>
            <p:nvPr/>
          </p:nvSpPr>
          <p:spPr bwMode="auto">
            <a:xfrm>
              <a:off x="3405188" y="1878013"/>
              <a:ext cx="290512"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34" name="Rectangle 76"/>
            <p:cNvSpPr>
              <a:spLocks noChangeArrowheads="1"/>
            </p:cNvSpPr>
            <p:nvPr/>
          </p:nvSpPr>
          <p:spPr bwMode="auto">
            <a:xfrm>
              <a:off x="2514600" y="1882775"/>
              <a:ext cx="890588"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35" name="Rectangle 75"/>
            <p:cNvSpPr>
              <a:spLocks noChangeArrowheads="1"/>
            </p:cNvSpPr>
            <p:nvPr/>
          </p:nvSpPr>
          <p:spPr bwMode="auto">
            <a:xfrm>
              <a:off x="1619250" y="1882775"/>
              <a:ext cx="900113" cy="4524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36" name="Rectangle 2"/>
            <p:cNvSpPr>
              <a:spLocks noChangeArrowheads="1"/>
            </p:cNvSpPr>
            <p:nvPr/>
          </p:nvSpPr>
          <p:spPr bwMode="auto">
            <a:xfrm>
              <a:off x="1333500" y="1874838"/>
              <a:ext cx="2370138" cy="468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37" name="Line 3"/>
            <p:cNvSpPr>
              <a:spLocks noChangeShapeType="1"/>
            </p:cNvSpPr>
            <p:nvPr/>
          </p:nvSpPr>
          <p:spPr bwMode="auto">
            <a:xfrm>
              <a:off x="1335088" y="2090738"/>
              <a:ext cx="23510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38" name="Text Box 6"/>
            <p:cNvSpPr txBox="1">
              <a:spLocks noChangeArrowheads="1"/>
            </p:cNvSpPr>
            <p:nvPr/>
          </p:nvSpPr>
          <p:spPr bwMode="auto">
            <a:xfrm>
              <a:off x="1250950" y="18335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a:t>
              </a:r>
            </a:p>
          </p:txBody>
        </p:sp>
        <p:sp>
          <p:nvSpPr>
            <p:cNvPr id="184339" name="Line 7"/>
            <p:cNvSpPr>
              <a:spLocks noChangeShapeType="1"/>
            </p:cNvSpPr>
            <p:nvPr/>
          </p:nvSpPr>
          <p:spPr bwMode="auto">
            <a:xfrm>
              <a:off x="2514600"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0" name="AutoShape 8"/>
            <p:cNvSpPr>
              <a:spLocks noChangeArrowheads="1"/>
            </p:cNvSpPr>
            <p:nvPr/>
          </p:nvSpPr>
          <p:spPr bwMode="auto">
            <a:xfrm>
              <a:off x="1304925" y="1616075"/>
              <a:ext cx="3176588" cy="261938"/>
            </a:xfrm>
            <a:prstGeom prst="parallelogram">
              <a:avLst>
                <a:gd name="adj" fmla="val 303181"/>
              </a:avLst>
            </a:prstGeom>
            <a:solidFill>
              <a:schemeClr val="bg1"/>
            </a:solidFill>
            <a:ln w="952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41" name="Freeform 9"/>
            <p:cNvSpPr>
              <a:spLocks/>
            </p:cNvSpPr>
            <p:nvPr/>
          </p:nvSpPr>
          <p:spPr bwMode="auto">
            <a:xfrm>
              <a:off x="3708400" y="1619250"/>
              <a:ext cx="763588"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42" name="Freeform 10"/>
            <p:cNvSpPr>
              <a:spLocks/>
            </p:cNvSpPr>
            <p:nvPr/>
          </p:nvSpPr>
          <p:spPr bwMode="auto">
            <a:xfrm>
              <a:off x="1706563" y="1663700"/>
              <a:ext cx="2228850" cy="150813"/>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43" name="Freeform 11"/>
            <p:cNvSpPr>
              <a:spLocks/>
            </p:cNvSpPr>
            <p:nvPr/>
          </p:nvSpPr>
          <p:spPr bwMode="auto">
            <a:xfrm>
              <a:off x="2179638" y="1663700"/>
              <a:ext cx="1420812" cy="166688"/>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44" name="Line 17"/>
            <p:cNvSpPr>
              <a:spLocks noChangeShapeType="1"/>
            </p:cNvSpPr>
            <p:nvPr/>
          </p:nvSpPr>
          <p:spPr bwMode="auto">
            <a:xfrm>
              <a:off x="3114675" y="18843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5" name="Line 18"/>
            <p:cNvSpPr>
              <a:spLocks noChangeShapeType="1"/>
            </p:cNvSpPr>
            <p:nvPr/>
          </p:nvSpPr>
          <p:spPr bwMode="auto">
            <a:xfrm>
              <a:off x="1914525"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6" name="Line 21"/>
            <p:cNvSpPr>
              <a:spLocks noChangeShapeType="1"/>
            </p:cNvSpPr>
            <p:nvPr/>
          </p:nvSpPr>
          <p:spPr bwMode="auto">
            <a:xfrm>
              <a:off x="1624013" y="18764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7" name="Line 22"/>
            <p:cNvSpPr>
              <a:spLocks noChangeShapeType="1"/>
            </p:cNvSpPr>
            <p:nvPr/>
          </p:nvSpPr>
          <p:spPr bwMode="auto">
            <a:xfrm>
              <a:off x="1333500" y="1889125"/>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8" name="Line 23"/>
            <p:cNvSpPr>
              <a:spLocks noChangeShapeType="1"/>
            </p:cNvSpPr>
            <p:nvPr/>
          </p:nvSpPr>
          <p:spPr bwMode="auto">
            <a:xfrm>
              <a:off x="2195513" y="188436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9" name="Line 24"/>
            <p:cNvSpPr>
              <a:spLocks noChangeShapeType="1"/>
            </p:cNvSpPr>
            <p:nvPr/>
          </p:nvSpPr>
          <p:spPr bwMode="auto">
            <a:xfrm>
              <a:off x="2819400" y="187960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0" name="Line 25"/>
            <p:cNvSpPr>
              <a:spLocks noChangeShapeType="1"/>
            </p:cNvSpPr>
            <p:nvPr/>
          </p:nvSpPr>
          <p:spPr bwMode="auto">
            <a:xfrm>
              <a:off x="3409950" y="187483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1" name="Text Box 26"/>
            <p:cNvSpPr txBox="1">
              <a:spLocks noChangeArrowheads="1"/>
            </p:cNvSpPr>
            <p:nvPr/>
          </p:nvSpPr>
          <p:spPr bwMode="auto">
            <a:xfrm>
              <a:off x="2132013" y="204311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8</a:t>
              </a:r>
            </a:p>
          </p:txBody>
        </p:sp>
        <p:sp>
          <p:nvSpPr>
            <p:cNvPr id="184352" name="Text Box 27"/>
            <p:cNvSpPr txBox="1">
              <a:spLocks noChangeArrowheads="1"/>
            </p:cNvSpPr>
            <p:nvPr/>
          </p:nvSpPr>
          <p:spPr bwMode="auto">
            <a:xfrm>
              <a:off x="2451100" y="1828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9</a:t>
              </a:r>
            </a:p>
          </p:txBody>
        </p:sp>
        <p:sp>
          <p:nvSpPr>
            <p:cNvPr id="184353" name="Text Box 29"/>
            <p:cNvSpPr txBox="1">
              <a:spLocks noChangeArrowheads="1"/>
            </p:cNvSpPr>
            <p:nvPr/>
          </p:nvSpPr>
          <p:spPr bwMode="auto">
            <a:xfrm>
              <a:off x="2432050" y="2047875"/>
              <a:ext cx="2984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10</a:t>
              </a:r>
            </a:p>
          </p:txBody>
        </p:sp>
        <p:sp>
          <p:nvSpPr>
            <p:cNvPr id="184354" name="Text Box 30"/>
            <p:cNvSpPr txBox="1">
              <a:spLocks noChangeArrowheads="1"/>
            </p:cNvSpPr>
            <p:nvPr/>
          </p:nvSpPr>
          <p:spPr bwMode="auto">
            <a:xfrm>
              <a:off x="1260475" y="20335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2</a:t>
              </a:r>
            </a:p>
          </p:txBody>
        </p:sp>
        <p:sp>
          <p:nvSpPr>
            <p:cNvPr id="184355" name="Text Box 57"/>
            <p:cNvSpPr txBox="1">
              <a:spLocks noChangeArrowheads="1"/>
            </p:cNvSpPr>
            <p:nvPr/>
          </p:nvSpPr>
          <p:spPr bwMode="auto">
            <a:xfrm>
              <a:off x="2127250" y="182880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7</a:t>
              </a:r>
            </a:p>
          </p:txBody>
        </p:sp>
        <p:sp>
          <p:nvSpPr>
            <p:cNvPr id="184356" name="Line 61"/>
            <p:cNvSpPr>
              <a:spLocks noChangeShapeType="1"/>
            </p:cNvSpPr>
            <p:nvPr/>
          </p:nvSpPr>
          <p:spPr bwMode="auto">
            <a:xfrm flipH="1">
              <a:off x="573088" y="2209800"/>
              <a:ext cx="901700" cy="27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7" name="Line 62"/>
            <p:cNvSpPr>
              <a:spLocks noChangeShapeType="1"/>
            </p:cNvSpPr>
            <p:nvPr/>
          </p:nvSpPr>
          <p:spPr bwMode="auto">
            <a:xfrm flipH="1">
              <a:off x="958850" y="2209800"/>
              <a:ext cx="806450" cy="419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8" name="Line 63"/>
            <p:cNvSpPr>
              <a:spLocks noChangeShapeType="1"/>
            </p:cNvSpPr>
            <p:nvPr/>
          </p:nvSpPr>
          <p:spPr bwMode="auto">
            <a:xfrm flipH="1">
              <a:off x="1677988" y="2225675"/>
              <a:ext cx="709612"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9" name="Text Box 64"/>
            <p:cNvSpPr txBox="1">
              <a:spLocks noChangeArrowheads="1"/>
            </p:cNvSpPr>
            <p:nvPr/>
          </p:nvSpPr>
          <p:spPr bwMode="auto">
            <a:xfrm>
              <a:off x="3398838" y="25876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i="0">
                  <a:solidFill>
                    <a:srgbClr val="000000"/>
                  </a:solidFill>
                  <a:latin typeface="Arial" panose="020B0604020202020204" pitchFamily="34" charset="0"/>
                </a:rPr>
                <a:t>…</a:t>
              </a:r>
            </a:p>
          </p:txBody>
        </p:sp>
        <p:sp>
          <p:nvSpPr>
            <p:cNvPr id="184360" name="Line 69"/>
            <p:cNvSpPr>
              <a:spLocks noChangeShapeType="1"/>
            </p:cNvSpPr>
            <p:nvPr/>
          </p:nvSpPr>
          <p:spPr bwMode="auto">
            <a:xfrm>
              <a:off x="2686050" y="2212975"/>
              <a:ext cx="10160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61" name="Line 70"/>
            <p:cNvSpPr>
              <a:spLocks noChangeShapeType="1"/>
            </p:cNvSpPr>
            <p:nvPr/>
          </p:nvSpPr>
          <p:spPr bwMode="auto">
            <a:xfrm>
              <a:off x="2676525" y="2011363"/>
              <a:ext cx="479425"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62" name="Line 71"/>
            <p:cNvSpPr>
              <a:spLocks noChangeShapeType="1"/>
            </p:cNvSpPr>
            <p:nvPr/>
          </p:nvSpPr>
          <p:spPr bwMode="auto">
            <a:xfrm>
              <a:off x="3532188" y="1955800"/>
              <a:ext cx="51435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63" name="Text Box 72"/>
            <p:cNvSpPr txBox="1">
              <a:spLocks noChangeArrowheads="1"/>
            </p:cNvSpPr>
            <p:nvPr/>
          </p:nvSpPr>
          <p:spPr bwMode="auto">
            <a:xfrm>
              <a:off x="430307" y="3130550"/>
              <a:ext cx="1917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400" i="0" dirty="0">
                  <a:solidFill>
                    <a:srgbClr val="000000"/>
                  </a:solidFill>
                  <a:latin typeface="Arial" panose="020B0604020202020204" pitchFamily="34" charset="0"/>
                </a:rPr>
                <a:t>Electrical Engineering</a:t>
              </a:r>
            </a:p>
            <a:p>
              <a:pPr algn="ctr" eaLnBrk="1" hangingPunct="1"/>
              <a:r>
                <a:rPr lang="en-US" altLang="zh-CN" sz="1400" i="0" dirty="0">
                  <a:solidFill>
                    <a:srgbClr val="000000"/>
                  </a:solidFill>
                  <a:latin typeface="Arial" panose="020B0604020202020204" pitchFamily="34" charset="0"/>
                </a:rPr>
                <a:t>(VLAN ports 1-8)</a:t>
              </a:r>
            </a:p>
          </p:txBody>
        </p:sp>
        <p:sp>
          <p:nvSpPr>
            <p:cNvPr id="184364" name="Text Box 73"/>
            <p:cNvSpPr txBox="1">
              <a:spLocks noChangeArrowheads="1"/>
            </p:cNvSpPr>
            <p:nvPr/>
          </p:nvSpPr>
          <p:spPr bwMode="auto">
            <a:xfrm>
              <a:off x="2613581" y="3117850"/>
              <a:ext cx="16578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400" i="0" dirty="0">
                  <a:solidFill>
                    <a:srgbClr val="000000"/>
                  </a:solidFill>
                  <a:latin typeface="Arial" panose="020B0604020202020204" pitchFamily="34" charset="0"/>
                </a:rPr>
                <a:t>Computer Science</a:t>
              </a:r>
            </a:p>
            <a:p>
              <a:pPr algn="ctr" eaLnBrk="1" hangingPunct="1"/>
              <a:r>
                <a:rPr lang="en-US" altLang="zh-CN" sz="1400" i="0" dirty="0">
                  <a:solidFill>
                    <a:srgbClr val="000000"/>
                  </a:solidFill>
                  <a:latin typeface="Arial" panose="020B0604020202020204" pitchFamily="34" charset="0"/>
                </a:rPr>
                <a:t>(VLAN ports 9-15)</a:t>
              </a:r>
            </a:p>
          </p:txBody>
        </p:sp>
        <p:sp>
          <p:nvSpPr>
            <p:cNvPr id="184365" name="Text Box 74"/>
            <p:cNvSpPr txBox="1">
              <a:spLocks noChangeArrowheads="1"/>
            </p:cNvSpPr>
            <p:nvPr/>
          </p:nvSpPr>
          <p:spPr bwMode="auto">
            <a:xfrm>
              <a:off x="3322638" y="1824038"/>
              <a:ext cx="2984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15</a:t>
              </a:r>
            </a:p>
          </p:txBody>
        </p:sp>
        <p:sp>
          <p:nvSpPr>
            <p:cNvPr id="184366" name="Oval 81"/>
            <p:cNvSpPr>
              <a:spLocks noChangeArrowheads="1"/>
            </p:cNvSpPr>
            <p:nvPr/>
          </p:nvSpPr>
          <p:spPr bwMode="auto">
            <a:xfrm>
              <a:off x="1449388" y="2189163"/>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67" name="Oval 82"/>
            <p:cNvSpPr>
              <a:spLocks noChangeArrowheads="1"/>
            </p:cNvSpPr>
            <p:nvPr/>
          </p:nvSpPr>
          <p:spPr bwMode="auto">
            <a:xfrm>
              <a:off x="1741488" y="21859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68" name="Oval 83"/>
            <p:cNvSpPr>
              <a:spLocks noChangeArrowheads="1"/>
            </p:cNvSpPr>
            <p:nvPr/>
          </p:nvSpPr>
          <p:spPr bwMode="auto">
            <a:xfrm>
              <a:off x="2328863" y="2190750"/>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69" name="Oval 84"/>
            <p:cNvSpPr>
              <a:spLocks noChangeArrowheads="1"/>
            </p:cNvSpPr>
            <p:nvPr/>
          </p:nvSpPr>
          <p:spPr bwMode="auto">
            <a:xfrm>
              <a:off x="2660650" y="2187575"/>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70" name="Oval 85"/>
            <p:cNvSpPr>
              <a:spLocks noChangeArrowheads="1"/>
            </p:cNvSpPr>
            <p:nvPr/>
          </p:nvSpPr>
          <p:spPr bwMode="auto">
            <a:xfrm>
              <a:off x="2647950" y="1973263"/>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71" name="Oval 86"/>
            <p:cNvSpPr>
              <a:spLocks noChangeArrowheads="1"/>
            </p:cNvSpPr>
            <p:nvPr/>
          </p:nvSpPr>
          <p:spPr bwMode="auto">
            <a:xfrm>
              <a:off x="3522663" y="19700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72" name="Text Box 45"/>
            <p:cNvSpPr txBox="1">
              <a:spLocks noChangeArrowheads="1"/>
            </p:cNvSpPr>
            <p:nvPr/>
          </p:nvSpPr>
          <p:spPr bwMode="auto">
            <a:xfrm>
              <a:off x="1112838" y="25542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i="0" dirty="0">
                  <a:solidFill>
                    <a:srgbClr val="000000"/>
                  </a:solidFill>
                  <a:latin typeface="Arial" panose="020B0604020202020204" pitchFamily="34" charset="0"/>
                </a:rPr>
                <a:t>…</a:t>
              </a:r>
            </a:p>
          </p:txBody>
        </p:sp>
        <p:sp>
          <p:nvSpPr>
            <p:cNvPr id="75830" name="Rectangle 113"/>
            <p:cNvSpPr>
              <a:spLocks noChangeArrowheads="1"/>
            </p:cNvSpPr>
            <p:nvPr/>
          </p:nvSpPr>
          <p:spPr bwMode="auto">
            <a:xfrm>
              <a:off x="6888163" y="2105025"/>
              <a:ext cx="279400" cy="238125"/>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84374" name="Rectangle 77"/>
            <p:cNvSpPr>
              <a:spLocks noChangeArrowheads="1"/>
            </p:cNvSpPr>
            <p:nvPr/>
          </p:nvSpPr>
          <p:spPr bwMode="auto">
            <a:xfrm>
              <a:off x="6877050" y="1884363"/>
              <a:ext cx="290513"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75" name="Rectangle 76"/>
            <p:cNvSpPr>
              <a:spLocks noChangeArrowheads="1"/>
            </p:cNvSpPr>
            <p:nvPr/>
          </p:nvSpPr>
          <p:spPr bwMode="auto">
            <a:xfrm>
              <a:off x="5986463" y="1889125"/>
              <a:ext cx="890587" cy="4572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76" name="Line 17"/>
            <p:cNvSpPr>
              <a:spLocks noChangeShapeType="1"/>
            </p:cNvSpPr>
            <p:nvPr/>
          </p:nvSpPr>
          <p:spPr bwMode="auto">
            <a:xfrm>
              <a:off x="6586538" y="1890713"/>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77" name="Line 24"/>
            <p:cNvSpPr>
              <a:spLocks noChangeShapeType="1"/>
            </p:cNvSpPr>
            <p:nvPr/>
          </p:nvSpPr>
          <p:spPr bwMode="auto">
            <a:xfrm>
              <a:off x="6291263" y="1885950"/>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78" name="Line 25"/>
            <p:cNvSpPr>
              <a:spLocks noChangeShapeType="1"/>
            </p:cNvSpPr>
            <p:nvPr/>
          </p:nvSpPr>
          <p:spPr bwMode="auto">
            <a:xfrm>
              <a:off x="6881813" y="1881188"/>
              <a:ext cx="0" cy="463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79" name="Text Box 29"/>
            <p:cNvSpPr txBox="1">
              <a:spLocks noChangeArrowheads="1"/>
            </p:cNvSpPr>
            <p:nvPr/>
          </p:nvSpPr>
          <p:spPr bwMode="auto">
            <a:xfrm>
              <a:off x="5903913" y="20542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2</a:t>
              </a:r>
            </a:p>
          </p:txBody>
        </p:sp>
        <p:sp>
          <p:nvSpPr>
            <p:cNvPr id="184380" name="Text Box 74"/>
            <p:cNvSpPr txBox="1">
              <a:spLocks noChangeArrowheads="1"/>
            </p:cNvSpPr>
            <p:nvPr/>
          </p:nvSpPr>
          <p:spPr bwMode="auto">
            <a:xfrm>
              <a:off x="6794500" y="1830388"/>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7</a:t>
              </a:r>
            </a:p>
          </p:txBody>
        </p:sp>
        <p:sp>
          <p:nvSpPr>
            <p:cNvPr id="184381" name="Oval 84"/>
            <p:cNvSpPr>
              <a:spLocks noChangeArrowheads="1"/>
            </p:cNvSpPr>
            <p:nvPr/>
          </p:nvSpPr>
          <p:spPr bwMode="auto">
            <a:xfrm>
              <a:off x="6132513" y="2193925"/>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82" name="Oval 86"/>
            <p:cNvSpPr>
              <a:spLocks noChangeArrowheads="1"/>
            </p:cNvSpPr>
            <p:nvPr/>
          </p:nvSpPr>
          <p:spPr bwMode="auto">
            <a:xfrm>
              <a:off x="6994525" y="1976438"/>
              <a:ext cx="42863"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83" name="AutoShape 8"/>
            <p:cNvSpPr>
              <a:spLocks noChangeArrowheads="1"/>
            </p:cNvSpPr>
            <p:nvPr/>
          </p:nvSpPr>
          <p:spPr bwMode="auto">
            <a:xfrm>
              <a:off x="5972175" y="1612900"/>
              <a:ext cx="1630363" cy="261938"/>
            </a:xfrm>
            <a:prstGeom prst="parallelogram">
              <a:avLst>
                <a:gd name="adj" fmla="val 155606"/>
              </a:avLst>
            </a:prstGeom>
            <a:solidFill>
              <a:schemeClr val="bg1"/>
            </a:solidFill>
            <a:ln w="9525">
              <a:solidFill>
                <a:schemeClr val="tx1"/>
              </a:solidFill>
              <a:miter lim="800000"/>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84" name="Freeform 10"/>
            <p:cNvSpPr>
              <a:spLocks/>
            </p:cNvSpPr>
            <p:nvPr/>
          </p:nvSpPr>
          <p:spPr bwMode="auto">
            <a:xfrm>
              <a:off x="6154738" y="1657350"/>
              <a:ext cx="118427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85" name="Freeform 10"/>
            <p:cNvSpPr>
              <a:spLocks/>
            </p:cNvSpPr>
            <p:nvPr/>
          </p:nvSpPr>
          <p:spPr bwMode="auto">
            <a:xfrm flipV="1">
              <a:off x="6354763" y="1657350"/>
              <a:ext cx="87312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184386" name="Freeform 131"/>
            <p:cNvSpPr>
              <a:spLocks/>
            </p:cNvSpPr>
            <p:nvPr/>
          </p:nvSpPr>
          <p:spPr bwMode="auto">
            <a:xfrm>
              <a:off x="7180263" y="1611313"/>
              <a:ext cx="419100" cy="723900"/>
            </a:xfrm>
            <a:custGeom>
              <a:avLst/>
              <a:gdLst>
                <a:gd name="T0" fmla="*/ 2147483647 w 264"/>
                <a:gd name="T1" fmla="*/ 0 h 456"/>
                <a:gd name="T2" fmla="*/ 2147483647 w 264"/>
                <a:gd name="T3" fmla="*/ 2147483647 h 456"/>
                <a:gd name="T4" fmla="*/ 0 w 264"/>
                <a:gd name="T5" fmla="*/ 2147483647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7" name="Freeform 132"/>
            <p:cNvSpPr>
              <a:spLocks/>
            </p:cNvSpPr>
            <p:nvPr/>
          </p:nvSpPr>
          <p:spPr bwMode="auto">
            <a:xfrm>
              <a:off x="5969000" y="1868488"/>
              <a:ext cx="1209675" cy="481012"/>
            </a:xfrm>
            <a:custGeom>
              <a:avLst/>
              <a:gdLst>
                <a:gd name="T0" fmla="*/ 0 w 762"/>
                <a:gd name="T1" fmla="*/ 2147483647 h 303"/>
                <a:gd name="T2" fmla="*/ 0 w 762"/>
                <a:gd name="T3" fmla="*/ 2147483647 h 303"/>
                <a:gd name="T4" fmla="*/ 2147483647 w 762"/>
                <a:gd name="T5" fmla="*/ 2147483647 h 303"/>
                <a:gd name="T6" fmla="*/ 2147483647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45" name="Line 133"/>
            <p:cNvSpPr>
              <a:spLocks noChangeShapeType="1"/>
            </p:cNvSpPr>
            <p:nvPr/>
          </p:nvSpPr>
          <p:spPr bwMode="auto">
            <a:xfrm flipV="1">
              <a:off x="5969000" y="2092325"/>
              <a:ext cx="1219200" cy="4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84389" name="Line 69"/>
            <p:cNvSpPr>
              <a:spLocks noChangeShapeType="1"/>
            </p:cNvSpPr>
            <p:nvPr/>
          </p:nvSpPr>
          <p:spPr bwMode="auto">
            <a:xfrm flipH="1">
              <a:off x="5983288" y="2216150"/>
              <a:ext cx="165100"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0" name="Line 70"/>
            <p:cNvSpPr>
              <a:spLocks noChangeShapeType="1"/>
            </p:cNvSpPr>
            <p:nvPr/>
          </p:nvSpPr>
          <p:spPr bwMode="auto">
            <a:xfrm>
              <a:off x="6438900" y="1990725"/>
              <a:ext cx="179388" cy="627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1" name="Line 71"/>
            <p:cNvSpPr>
              <a:spLocks noChangeShapeType="1"/>
            </p:cNvSpPr>
            <p:nvPr/>
          </p:nvSpPr>
          <p:spPr bwMode="auto">
            <a:xfrm>
              <a:off x="6999288" y="1987550"/>
              <a:ext cx="509587" cy="455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2" name="Oval 85"/>
            <p:cNvSpPr>
              <a:spLocks noChangeArrowheads="1"/>
            </p:cNvSpPr>
            <p:nvPr/>
          </p:nvSpPr>
          <p:spPr bwMode="auto">
            <a:xfrm>
              <a:off x="6424613" y="1970088"/>
              <a:ext cx="42862" cy="47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393" name="Text Box 27"/>
            <p:cNvSpPr txBox="1">
              <a:spLocks noChangeArrowheads="1"/>
            </p:cNvSpPr>
            <p:nvPr/>
          </p:nvSpPr>
          <p:spPr bwMode="auto">
            <a:xfrm>
              <a:off x="6232525" y="18351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3</a:t>
              </a:r>
            </a:p>
          </p:txBody>
        </p:sp>
        <p:sp>
          <p:nvSpPr>
            <p:cNvPr id="75851" name="Rectangle 158"/>
            <p:cNvSpPr>
              <a:spLocks noChangeArrowheads="1"/>
            </p:cNvSpPr>
            <p:nvPr/>
          </p:nvSpPr>
          <p:spPr bwMode="auto">
            <a:xfrm>
              <a:off x="6591300" y="1885950"/>
              <a:ext cx="280988" cy="204788"/>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000000"/>
                </a:solidFill>
                <a:latin typeface="Comic Sans MS" charset="0"/>
                <a:ea typeface="ＭＳ Ｐゴシック" charset="0"/>
              </a:endParaRPr>
            </a:p>
          </p:txBody>
        </p:sp>
        <p:sp>
          <p:nvSpPr>
            <p:cNvPr id="184395" name="Text Box 73"/>
            <p:cNvSpPr txBox="1">
              <a:spLocks noChangeArrowheads="1"/>
            </p:cNvSpPr>
            <p:nvPr/>
          </p:nvSpPr>
          <p:spPr bwMode="auto">
            <a:xfrm>
              <a:off x="5450458" y="3124200"/>
              <a:ext cx="28039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zh-CN" sz="1400" i="0" dirty="0">
                  <a:solidFill>
                    <a:srgbClr val="000000"/>
                  </a:solidFill>
                  <a:latin typeface="Arial" panose="020B0604020202020204" pitchFamily="34" charset="0"/>
                </a:rPr>
                <a:t>Ports 2,3,5 belong to EE VLAN</a:t>
              </a:r>
            </a:p>
            <a:p>
              <a:pPr algn="ctr" eaLnBrk="1" hangingPunct="1"/>
              <a:r>
                <a:rPr lang="en-US" altLang="zh-CN" sz="1400" i="0" dirty="0">
                  <a:solidFill>
                    <a:srgbClr val="000000"/>
                  </a:solidFill>
                  <a:latin typeface="Arial" panose="020B0604020202020204" pitchFamily="34" charset="0"/>
                </a:rPr>
                <a:t>Ports 4,6,7,8 belong to CS VLAN</a:t>
              </a:r>
            </a:p>
          </p:txBody>
        </p:sp>
        <p:sp>
          <p:nvSpPr>
            <p:cNvPr id="184396" name="Text Box 27"/>
            <p:cNvSpPr txBox="1">
              <a:spLocks noChangeArrowheads="1"/>
            </p:cNvSpPr>
            <p:nvPr/>
          </p:nvSpPr>
          <p:spPr bwMode="auto">
            <a:xfrm>
              <a:off x="6513513" y="1835150"/>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5</a:t>
              </a:r>
            </a:p>
          </p:txBody>
        </p:sp>
        <p:sp>
          <p:nvSpPr>
            <p:cNvPr id="184397" name="Text Box 27"/>
            <p:cNvSpPr txBox="1">
              <a:spLocks noChangeArrowheads="1"/>
            </p:cNvSpPr>
            <p:nvPr/>
          </p:nvSpPr>
          <p:spPr bwMode="auto">
            <a:xfrm>
              <a:off x="6237288" y="20494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4</a:t>
              </a:r>
            </a:p>
          </p:txBody>
        </p:sp>
        <p:sp>
          <p:nvSpPr>
            <p:cNvPr id="184398" name="Text Box 27"/>
            <p:cNvSpPr txBox="1">
              <a:spLocks noChangeArrowheads="1"/>
            </p:cNvSpPr>
            <p:nvPr/>
          </p:nvSpPr>
          <p:spPr bwMode="auto">
            <a:xfrm>
              <a:off x="6513513" y="2049463"/>
              <a:ext cx="2413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6</a:t>
              </a:r>
            </a:p>
          </p:txBody>
        </p:sp>
        <p:sp>
          <p:nvSpPr>
            <p:cNvPr id="184399" name="Text Box 27"/>
            <p:cNvSpPr txBox="1">
              <a:spLocks noChangeArrowheads="1"/>
            </p:cNvSpPr>
            <p:nvPr/>
          </p:nvSpPr>
          <p:spPr bwMode="auto">
            <a:xfrm>
              <a:off x="6813550" y="2054225"/>
              <a:ext cx="2413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000000"/>
                  </a:solidFill>
                  <a:latin typeface="Arial" panose="020B0604020202020204" pitchFamily="34" charset="0"/>
                </a:rPr>
                <a:t>8</a:t>
              </a:r>
            </a:p>
          </p:txBody>
        </p:sp>
        <p:grpSp>
          <p:nvGrpSpPr>
            <p:cNvPr id="692394" name="Group 170"/>
            <p:cNvGrpSpPr>
              <a:grpSpLocks/>
            </p:cNvGrpSpPr>
            <p:nvPr/>
          </p:nvGrpSpPr>
          <p:grpSpPr bwMode="auto">
            <a:xfrm>
              <a:off x="3327400" y="1835150"/>
              <a:ext cx="2836863" cy="427038"/>
              <a:chOff x="2096" y="1156"/>
              <a:chExt cx="1787" cy="269"/>
            </a:xfrm>
          </p:grpSpPr>
          <p:sp>
            <p:nvSpPr>
              <p:cNvPr id="184429" name="Oval 85"/>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grpSp>
            <p:nvGrpSpPr>
              <p:cNvPr id="184430" name="Group 169"/>
              <p:cNvGrpSpPr>
                <a:grpSpLocks/>
              </p:cNvGrpSpPr>
              <p:nvPr/>
            </p:nvGrpSpPr>
            <p:grpSpPr bwMode="auto">
              <a:xfrm>
                <a:off x="2096" y="1156"/>
                <a:ext cx="1787" cy="269"/>
                <a:chOff x="2096" y="1156"/>
                <a:chExt cx="1787" cy="269"/>
              </a:xfrm>
            </p:grpSpPr>
            <p:sp>
              <p:nvSpPr>
                <p:cNvPr id="184431" name="Text Box 28"/>
                <p:cNvSpPr txBox="1">
                  <a:spLocks noChangeArrowheads="1"/>
                </p:cNvSpPr>
                <p:nvPr/>
              </p:nvSpPr>
              <p:spPr bwMode="auto">
                <a:xfrm>
                  <a:off x="2096" y="1290"/>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FF0000"/>
                      </a:solidFill>
                      <a:latin typeface="Arial" panose="020B0604020202020204" pitchFamily="34" charset="0"/>
                    </a:rPr>
                    <a:t>16</a:t>
                  </a:r>
                </a:p>
              </p:txBody>
            </p:sp>
            <p:sp>
              <p:nvSpPr>
                <p:cNvPr id="184432" name="Text Box 27"/>
                <p:cNvSpPr txBox="1">
                  <a:spLocks noChangeArrowheads="1"/>
                </p:cNvSpPr>
                <p:nvPr/>
              </p:nvSpPr>
              <p:spPr bwMode="auto">
                <a:xfrm>
                  <a:off x="3731" y="1156"/>
                  <a:ext cx="15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800" i="0">
                      <a:solidFill>
                        <a:srgbClr val="FF0000"/>
                      </a:solidFill>
                      <a:latin typeface="Arial" panose="020B0604020202020204" pitchFamily="34" charset="0"/>
                    </a:rPr>
                    <a:t>1</a:t>
                  </a:r>
                </a:p>
              </p:txBody>
            </p:sp>
            <p:sp>
              <p:nvSpPr>
                <p:cNvPr id="184433" name="Oval 85"/>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i="0">
                    <a:solidFill>
                      <a:srgbClr val="000000"/>
                    </a:solidFill>
                    <a:latin typeface="Arial" panose="020B0604020202020204" pitchFamily="34" charset="0"/>
                  </a:endParaRPr>
                </a:p>
              </p:txBody>
            </p:sp>
            <p:sp>
              <p:nvSpPr>
                <p:cNvPr id="184434" name="Freeform 168"/>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84401" name="Group 44"/>
            <p:cNvGrpSpPr>
              <a:grpSpLocks/>
            </p:cNvGrpSpPr>
            <p:nvPr/>
          </p:nvGrpSpPr>
          <p:grpSpPr bwMode="auto">
            <a:xfrm>
              <a:off x="254000" y="2316163"/>
              <a:ext cx="538163" cy="558800"/>
              <a:chOff x="-44" y="1473"/>
              <a:chExt cx="981" cy="1105"/>
            </a:xfrm>
          </p:grpSpPr>
          <p:pic>
            <p:nvPicPr>
              <p:cNvPr id="18442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2" name="Group 44"/>
            <p:cNvGrpSpPr>
              <a:grpSpLocks/>
            </p:cNvGrpSpPr>
            <p:nvPr/>
          </p:nvGrpSpPr>
          <p:grpSpPr bwMode="auto">
            <a:xfrm>
              <a:off x="619125" y="2519363"/>
              <a:ext cx="539750" cy="558800"/>
              <a:chOff x="-44" y="1473"/>
              <a:chExt cx="981" cy="1105"/>
            </a:xfrm>
          </p:grpSpPr>
          <p:pic>
            <p:nvPicPr>
              <p:cNvPr id="18442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6"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3" name="Group 44"/>
            <p:cNvGrpSpPr>
              <a:grpSpLocks/>
            </p:cNvGrpSpPr>
            <p:nvPr/>
          </p:nvGrpSpPr>
          <p:grpSpPr bwMode="auto">
            <a:xfrm>
              <a:off x="1290638" y="2479675"/>
              <a:ext cx="538162" cy="558800"/>
              <a:chOff x="-44" y="1473"/>
              <a:chExt cx="981" cy="1105"/>
            </a:xfrm>
          </p:grpSpPr>
          <p:pic>
            <p:nvPicPr>
              <p:cNvPr id="18442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4"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4" name="Group 44"/>
            <p:cNvGrpSpPr>
              <a:grpSpLocks/>
            </p:cNvGrpSpPr>
            <p:nvPr/>
          </p:nvGrpSpPr>
          <p:grpSpPr bwMode="auto">
            <a:xfrm>
              <a:off x="2417763" y="2498725"/>
              <a:ext cx="538162" cy="558800"/>
              <a:chOff x="-44" y="1473"/>
              <a:chExt cx="981" cy="1105"/>
            </a:xfrm>
          </p:grpSpPr>
          <p:pic>
            <p:nvPicPr>
              <p:cNvPr id="18442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5" name="Group 44"/>
            <p:cNvGrpSpPr>
              <a:grpSpLocks/>
            </p:cNvGrpSpPr>
            <p:nvPr/>
          </p:nvGrpSpPr>
          <p:grpSpPr bwMode="auto">
            <a:xfrm>
              <a:off x="2854325" y="2479675"/>
              <a:ext cx="539750" cy="558800"/>
              <a:chOff x="-44" y="1473"/>
              <a:chExt cx="981" cy="1105"/>
            </a:xfrm>
          </p:grpSpPr>
          <p:pic>
            <p:nvPicPr>
              <p:cNvPr id="18441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0"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6" name="Group 44"/>
            <p:cNvGrpSpPr>
              <a:grpSpLocks/>
            </p:cNvGrpSpPr>
            <p:nvPr/>
          </p:nvGrpSpPr>
          <p:grpSpPr bwMode="auto">
            <a:xfrm>
              <a:off x="3708400" y="2327275"/>
              <a:ext cx="538163" cy="558800"/>
              <a:chOff x="-44" y="1473"/>
              <a:chExt cx="981" cy="1105"/>
            </a:xfrm>
          </p:grpSpPr>
          <p:pic>
            <p:nvPicPr>
              <p:cNvPr id="184417"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8"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7" name="Group 44"/>
            <p:cNvGrpSpPr>
              <a:grpSpLocks/>
            </p:cNvGrpSpPr>
            <p:nvPr/>
          </p:nvGrpSpPr>
          <p:grpSpPr bwMode="auto">
            <a:xfrm>
              <a:off x="5557838" y="2428875"/>
              <a:ext cx="538162" cy="558800"/>
              <a:chOff x="-44" y="1473"/>
              <a:chExt cx="981" cy="1105"/>
            </a:xfrm>
          </p:grpSpPr>
          <p:pic>
            <p:nvPicPr>
              <p:cNvPr id="18441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6"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8" name="Group 44"/>
            <p:cNvGrpSpPr>
              <a:grpSpLocks/>
            </p:cNvGrpSpPr>
            <p:nvPr/>
          </p:nvGrpSpPr>
          <p:grpSpPr bwMode="auto">
            <a:xfrm>
              <a:off x="7183438" y="2357438"/>
              <a:ext cx="538162" cy="558800"/>
              <a:chOff x="-44" y="1473"/>
              <a:chExt cx="981" cy="1105"/>
            </a:xfrm>
          </p:grpSpPr>
          <p:pic>
            <p:nvPicPr>
              <p:cNvPr id="18441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4"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4409" name="Group 44"/>
            <p:cNvGrpSpPr>
              <a:grpSpLocks/>
            </p:cNvGrpSpPr>
            <p:nvPr/>
          </p:nvGrpSpPr>
          <p:grpSpPr bwMode="auto">
            <a:xfrm>
              <a:off x="6257925" y="2438400"/>
              <a:ext cx="539750" cy="558800"/>
              <a:chOff x="-44" y="1473"/>
              <a:chExt cx="981" cy="1105"/>
            </a:xfrm>
          </p:grpSpPr>
          <p:pic>
            <p:nvPicPr>
              <p:cNvPr id="18441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2" name="Freeform 4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19" name="Rectangle 5"/>
          <p:cNvSpPr>
            <a:spLocks noGrp="1" noChangeArrowheads="1"/>
          </p:cNvSpPr>
          <p:nvPr>
            <p:ph type="title"/>
          </p:nvPr>
        </p:nvSpPr>
        <p:spPr>
          <a:xfrm>
            <a:off x="330200" y="1"/>
            <a:ext cx="8500533" cy="744849"/>
          </a:xfrm>
        </p:spPr>
        <p:txBody>
          <a:bodyPr/>
          <a:lstStyle/>
          <a:p>
            <a:pPr>
              <a:defRPr/>
            </a:pPr>
            <a:r>
              <a:rPr lang="en-US" dirty="0" smtClean="0">
                <a:ea typeface="+mn-ea"/>
              </a:rPr>
              <a:t>5.4.4 </a:t>
            </a:r>
            <a:r>
              <a:rPr lang="zh-CN" altLang="en-US" dirty="0" smtClean="0">
                <a:ea typeface="+mn-ea"/>
              </a:rPr>
              <a:t>基于端口划分的</a:t>
            </a:r>
            <a:r>
              <a:rPr lang="en-US" dirty="0" smtClean="0">
                <a:ea typeface="+mn-ea"/>
              </a:rPr>
              <a:t>VLAN</a:t>
            </a:r>
            <a:endParaRPr lang="en-US" dirty="0">
              <a:ea typeface="+mn-ea"/>
            </a:endParaRPr>
          </a:p>
        </p:txBody>
      </p:sp>
    </p:spTree>
    <p:extLst>
      <p:ext uri="{BB962C8B-B14F-4D97-AF65-F5344CB8AC3E}">
        <p14:creationId xmlns:p14="http://schemas.microsoft.com/office/powerpoint/2010/main" val="2685304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69222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222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07" name="Line 3"/>
          <p:cNvSpPr>
            <a:spLocks noChangeShapeType="1"/>
          </p:cNvSpPr>
          <p:nvPr/>
        </p:nvSpPr>
        <p:spPr bwMode="auto">
          <a:xfrm>
            <a:off x="2247900" y="6208713"/>
            <a:ext cx="1568450"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08"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09"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0" name="Line 6"/>
          <p:cNvSpPr>
            <a:spLocks noChangeShapeType="1"/>
          </p:cNvSpPr>
          <p:nvPr/>
        </p:nvSpPr>
        <p:spPr bwMode="auto">
          <a:xfrm>
            <a:off x="2679700" y="693738"/>
            <a:ext cx="39179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1" name="Line 7"/>
          <p:cNvSpPr>
            <a:spLocks noChangeShapeType="1"/>
          </p:cNvSpPr>
          <p:nvPr/>
        </p:nvSpPr>
        <p:spPr bwMode="auto">
          <a:xfrm>
            <a:off x="2828925" y="849313"/>
            <a:ext cx="2362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2" name="Line 8"/>
          <p:cNvSpPr>
            <a:spLocks noChangeShapeType="1"/>
          </p:cNvSpPr>
          <p:nvPr/>
        </p:nvSpPr>
        <p:spPr bwMode="auto">
          <a:xfrm>
            <a:off x="2976563" y="10033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3" name="Line 9"/>
          <p:cNvSpPr>
            <a:spLocks noChangeShapeType="1"/>
          </p:cNvSpPr>
          <p:nvPr/>
        </p:nvSpPr>
        <p:spPr bwMode="auto">
          <a:xfrm>
            <a:off x="2976563" y="29464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4" name="Line 10"/>
          <p:cNvSpPr>
            <a:spLocks noChangeShapeType="1"/>
          </p:cNvSpPr>
          <p:nvPr/>
        </p:nvSpPr>
        <p:spPr bwMode="auto">
          <a:xfrm>
            <a:off x="2828925" y="2713038"/>
            <a:ext cx="2616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5" name="Line 11"/>
          <p:cNvSpPr>
            <a:spLocks noChangeShapeType="1"/>
          </p:cNvSpPr>
          <p:nvPr/>
        </p:nvSpPr>
        <p:spPr bwMode="auto">
          <a:xfrm>
            <a:off x="2606675" y="2479675"/>
            <a:ext cx="39782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6" name="Line 12"/>
          <p:cNvSpPr>
            <a:spLocks noChangeShapeType="1"/>
          </p:cNvSpPr>
          <p:nvPr/>
        </p:nvSpPr>
        <p:spPr bwMode="auto">
          <a:xfrm>
            <a:off x="2754313" y="4732338"/>
            <a:ext cx="1408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7" name="Line 13"/>
          <p:cNvSpPr>
            <a:spLocks noChangeShapeType="1"/>
          </p:cNvSpPr>
          <p:nvPr/>
        </p:nvSpPr>
        <p:spPr bwMode="auto">
          <a:xfrm>
            <a:off x="2754313" y="4887913"/>
            <a:ext cx="7461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8" name="Line 14"/>
          <p:cNvSpPr>
            <a:spLocks noChangeShapeType="1"/>
          </p:cNvSpPr>
          <p:nvPr/>
        </p:nvSpPr>
        <p:spPr bwMode="auto">
          <a:xfrm>
            <a:off x="2405063" y="4422775"/>
            <a:ext cx="424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19" name="Line 15"/>
          <p:cNvSpPr>
            <a:spLocks noChangeShapeType="1"/>
          </p:cNvSpPr>
          <p:nvPr/>
        </p:nvSpPr>
        <p:spPr bwMode="auto">
          <a:xfrm>
            <a:off x="2606675" y="4578350"/>
            <a:ext cx="26431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0"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78321"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2"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3" name="Text Box 19"/>
          <p:cNvSpPr txBox="1">
            <a:spLocks noChangeArrowheads="1"/>
          </p:cNvSpPr>
          <p:nvPr/>
        </p:nvSpPr>
        <p:spPr bwMode="auto">
          <a:xfrm>
            <a:off x="3838575" y="858838"/>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4</a:t>
            </a:r>
            <a:endParaRPr lang="en-US" altLang="zh-CN" sz="2000">
              <a:solidFill>
                <a:srgbClr val="333399"/>
              </a:solidFill>
              <a:ea typeface="黑体" panose="02010609060101010101" pitchFamily="49" charset="-122"/>
            </a:endParaRPr>
          </a:p>
        </p:txBody>
      </p:sp>
      <p:sp>
        <p:nvSpPr>
          <p:cNvPr id="1378324" name="Text Box 20"/>
          <p:cNvSpPr txBox="1">
            <a:spLocks noChangeArrowheads="1"/>
          </p:cNvSpPr>
          <p:nvPr/>
        </p:nvSpPr>
        <p:spPr bwMode="auto">
          <a:xfrm>
            <a:off x="5646738" y="4457700"/>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78325"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6"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78327" name="Line 23"/>
          <p:cNvSpPr>
            <a:spLocks noChangeShapeType="1"/>
          </p:cNvSpPr>
          <p:nvPr/>
        </p:nvSpPr>
        <p:spPr bwMode="auto">
          <a:xfrm>
            <a:off x="1568450" y="938213"/>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8" name="Line 24"/>
          <p:cNvSpPr>
            <a:spLocks noChangeShapeType="1"/>
          </p:cNvSpPr>
          <p:nvPr/>
        </p:nvSpPr>
        <p:spPr bwMode="auto">
          <a:xfrm>
            <a:off x="1554163" y="927100"/>
            <a:ext cx="458787"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29" name="Text Box 25"/>
          <p:cNvSpPr txBox="1">
            <a:spLocks noChangeArrowheads="1"/>
          </p:cNvSpPr>
          <p:nvPr/>
        </p:nvSpPr>
        <p:spPr bwMode="auto">
          <a:xfrm>
            <a:off x="6346825" y="1735138"/>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78330" name="Text Box 26"/>
          <p:cNvSpPr txBox="1">
            <a:spLocks noChangeArrowheads="1"/>
          </p:cNvSpPr>
          <p:nvPr/>
        </p:nvSpPr>
        <p:spPr bwMode="auto">
          <a:xfrm>
            <a:off x="6865938" y="455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78331" name="Text Box 27"/>
          <p:cNvSpPr txBox="1">
            <a:spLocks noChangeArrowheads="1"/>
          </p:cNvSpPr>
          <p:nvPr/>
        </p:nvSpPr>
        <p:spPr bwMode="auto">
          <a:xfrm>
            <a:off x="5459413" y="735013"/>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78332" name="Text Box 28"/>
          <p:cNvSpPr txBox="1">
            <a:spLocks noChangeArrowheads="1"/>
          </p:cNvSpPr>
          <p:nvPr/>
        </p:nvSpPr>
        <p:spPr bwMode="auto">
          <a:xfrm>
            <a:off x="3495675" y="1738313"/>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78333" name="Text Box 29"/>
          <p:cNvSpPr txBox="1">
            <a:spLocks noChangeArrowheads="1"/>
          </p:cNvSpPr>
          <p:nvPr/>
        </p:nvSpPr>
        <p:spPr bwMode="auto">
          <a:xfrm>
            <a:off x="5021263" y="1738313"/>
            <a:ext cx="94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78334" name="Text Box 30"/>
          <p:cNvSpPr txBox="1">
            <a:spLocks noChangeArrowheads="1"/>
          </p:cNvSpPr>
          <p:nvPr/>
        </p:nvSpPr>
        <p:spPr bwMode="auto">
          <a:xfrm>
            <a:off x="6907213" y="416083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78335" name="Text Box 31"/>
          <p:cNvSpPr txBox="1">
            <a:spLocks noChangeArrowheads="1"/>
          </p:cNvSpPr>
          <p:nvPr/>
        </p:nvSpPr>
        <p:spPr bwMode="auto">
          <a:xfrm>
            <a:off x="4433888" y="45735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78336" name="Text Box 32"/>
          <p:cNvSpPr txBox="1">
            <a:spLocks noChangeArrowheads="1"/>
          </p:cNvSpPr>
          <p:nvPr/>
        </p:nvSpPr>
        <p:spPr bwMode="auto">
          <a:xfrm>
            <a:off x="3792538" y="50180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78337" name="Text Box 33"/>
          <p:cNvSpPr txBox="1">
            <a:spLocks noChangeArrowheads="1"/>
          </p:cNvSpPr>
          <p:nvPr/>
        </p:nvSpPr>
        <p:spPr bwMode="auto">
          <a:xfrm>
            <a:off x="3822700" y="2816225"/>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78338" name="Text Box 34"/>
          <p:cNvSpPr txBox="1">
            <a:spLocks noChangeArrowheads="1"/>
          </p:cNvSpPr>
          <p:nvPr/>
        </p:nvSpPr>
        <p:spPr bwMode="auto">
          <a:xfrm>
            <a:off x="6932613" y="230187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78339" name="Text Box 35"/>
          <p:cNvSpPr txBox="1">
            <a:spLocks noChangeArrowheads="1"/>
          </p:cNvSpPr>
          <p:nvPr/>
        </p:nvSpPr>
        <p:spPr bwMode="auto">
          <a:xfrm>
            <a:off x="5688013" y="2454275"/>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pic>
        <p:nvPicPr>
          <p:cNvPr id="1378340"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92710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538163"/>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2"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3013" y="77152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650" y="2324100"/>
            <a:ext cx="50958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788" y="2557463"/>
            <a:ext cx="5095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2790825"/>
            <a:ext cx="5095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47402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4788" y="457835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6038" y="44227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834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4267200"/>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8350"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78351" name="Line 47"/>
          <p:cNvSpPr>
            <a:spLocks noChangeShapeType="1"/>
          </p:cNvSpPr>
          <p:nvPr/>
        </p:nvSpPr>
        <p:spPr bwMode="auto">
          <a:xfrm>
            <a:off x="1716088"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52" name="Line 48"/>
          <p:cNvSpPr>
            <a:spLocks noChangeShapeType="1"/>
          </p:cNvSpPr>
          <p:nvPr/>
        </p:nvSpPr>
        <p:spPr bwMode="auto">
          <a:xfrm>
            <a:off x="1703388" y="2790825"/>
            <a:ext cx="27622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53" name="Line 49"/>
          <p:cNvSpPr>
            <a:spLocks noChangeShapeType="1"/>
          </p:cNvSpPr>
          <p:nvPr/>
        </p:nvSpPr>
        <p:spPr bwMode="auto">
          <a:xfrm>
            <a:off x="1865313" y="4772025"/>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54" name="Line 50"/>
          <p:cNvSpPr>
            <a:spLocks noChangeShapeType="1"/>
          </p:cNvSpPr>
          <p:nvPr/>
        </p:nvSpPr>
        <p:spPr bwMode="auto">
          <a:xfrm>
            <a:off x="1851025" y="4772025"/>
            <a:ext cx="1524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8355"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78356" name="Text Box 52"/>
          <p:cNvSpPr txBox="1">
            <a:spLocks noChangeArrowheads="1"/>
          </p:cNvSpPr>
          <p:nvPr/>
        </p:nvSpPr>
        <p:spPr bwMode="auto">
          <a:xfrm>
            <a:off x="4286250" y="5805488"/>
            <a:ext cx="4389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zh-CN" altLang="en-US" sz="2400">
                <a:solidFill>
                  <a:srgbClr val="333399"/>
                </a:solidFill>
                <a:ea typeface="黑体" panose="02010609060101010101" pitchFamily="49" charset="-122"/>
              </a:rPr>
              <a:t>三个虚拟局域网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1</a:t>
            </a:r>
            <a:r>
              <a:rPr kumimoji="0" lang="en-US" altLang="zh-CN" sz="2400">
                <a:solidFill>
                  <a:srgbClr val="333399"/>
                </a:solidFill>
                <a:ea typeface="黑体" panose="02010609060101010101" pitchFamily="49" charset="-122"/>
              </a:rPr>
              <a:t>, VLAN</a:t>
            </a:r>
            <a:r>
              <a:rPr kumimoji="0" lang="en-US" altLang="zh-CN" sz="2400" baseline="-25000">
                <a:solidFill>
                  <a:srgbClr val="333399"/>
                </a:solidFill>
                <a:ea typeface="黑体" panose="02010609060101010101" pitchFamily="49" charset="-122"/>
              </a:rPr>
              <a:t>2</a:t>
            </a:r>
          </a:p>
          <a:p>
            <a:pPr algn="ctr"/>
            <a:r>
              <a:rPr kumimoji="0" lang="zh-CN" altLang="en-US" sz="2400">
                <a:solidFill>
                  <a:srgbClr val="333399"/>
                </a:solidFill>
                <a:ea typeface="黑体" panose="02010609060101010101" pitchFamily="49" charset="-122"/>
              </a:rPr>
              <a:t>和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3</a:t>
            </a:r>
            <a:r>
              <a:rPr kumimoji="0" lang="en-US" altLang="zh-CN" sz="2400">
                <a:solidFill>
                  <a:srgbClr val="333399"/>
                </a:solidFill>
                <a:ea typeface="黑体" panose="02010609060101010101" pitchFamily="49" charset="-122"/>
              </a:rPr>
              <a:t> </a:t>
            </a:r>
            <a:r>
              <a:rPr kumimoji="0" lang="zh-CN" altLang="en-US" sz="2400">
                <a:solidFill>
                  <a:srgbClr val="333399"/>
                </a:solidFill>
                <a:ea typeface="黑体" panose="02010609060101010101" pitchFamily="49" charset="-122"/>
              </a:rPr>
              <a:t>的构成 </a:t>
            </a:r>
          </a:p>
        </p:txBody>
      </p:sp>
      <p:sp>
        <p:nvSpPr>
          <p:cNvPr id="1378357" name="Text Box 53"/>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sz="2400">
                <a:solidFill>
                  <a:srgbClr val="333399"/>
                </a:solidFill>
                <a:ea typeface="黑体" panose="02010609060101010101" pitchFamily="49" charset="-122"/>
              </a:rPr>
              <a:t>当 </a:t>
            </a:r>
            <a:r>
              <a:rPr kumimoji="0" lang="en-US" altLang="zh-CN" sz="2400">
                <a:solidFill>
                  <a:srgbClr val="333399"/>
                </a:solidFill>
                <a:ea typeface="黑体" panose="02010609060101010101" pitchFamily="49" charset="-122"/>
              </a:rPr>
              <a:t>B</a:t>
            </a:r>
            <a:r>
              <a:rPr kumimoji="0" lang="en-US" altLang="zh-CN" sz="2400" baseline="-25000">
                <a:solidFill>
                  <a:srgbClr val="333399"/>
                </a:solidFill>
                <a:ea typeface="黑体" panose="02010609060101010101" pitchFamily="49" charset="-122"/>
              </a:rPr>
              <a:t>1</a:t>
            </a:r>
            <a:r>
              <a:rPr kumimoji="0" lang="en-US" altLang="zh-CN" sz="2400">
                <a:solidFill>
                  <a:srgbClr val="333399"/>
                </a:solidFill>
                <a:ea typeface="黑体" panose="02010609060101010101" pitchFamily="49" charset="-122"/>
              </a:rPr>
              <a:t> </a:t>
            </a:r>
            <a:r>
              <a:rPr kumimoji="0" lang="zh-CN" altLang="en-US" sz="2400">
                <a:solidFill>
                  <a:srgbClr val="333399"/>
                </a:solidFill>
                <a:ea typeface="黑体" panose="02010609060101010101" pitchFamily="49" charset="-122"/>
              </a:rPr>
              <a:t>向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2</a:t>
            </a:r>
            <a:r>
              <a:rPr kumimoji="0" lang="en-US" altLang="zh-CN" sz="2400">
                <a:solidFill>
                  <a:srgbClr val="333399"/>
                </a:solidFill>
                <a:ea typeface="黑体" panose="02010609060101010101" pitchFamily="49" charset="-122"/>
              </a:rPr>
              <a:t> </a:t>
            </a:r>
            <a:r>
              <a:rPr kumimoji="0" lang="zh-CN" altLang="en-US" sz="2400">
                <a:solidFill>
                  <a:srgbClr val="333399"/>
                </a:solidFill>
                <a:ea typeface="黑体" panose="02010609060101010101" pitchFamily="49" charset="-122"/>
              </a:rPr>
              <a:t>工作组内成员发送数据时，</a:t>
            </a:r>
          </a:p>
          <a:p>
            <a:pPr algn="ctr"/>
            <a:r>
              <a:rPr kumimoji="0" lang="zh-CN" altLang="en-US" sz="2400">
                <a:solidFill>
                  <a:srgbClr val="333399"/>
                </a:solidFill>
                <a:ea typeface="黑体" panose="02010609060101010101" pitchFamily="49" charset="-122"/>
              </a:rPr>
              <a:t>工作站 </a:t>
            </a:r>
            <a:r>
              <a:rPr kumimoji="0" lang="en-US" altLang="zh-CN" sz="2400">
                <a:solidFill>
                  <a:srgbClr val="333399"/>
                </a:solidFill>
                <a:ea typeface="黑体" panose="02010609060101010101" pitchFamily="49" charset="-122"/>
              </a:rPr>
              <a:t>B</a:t>
            </a:r>
            <a:r>
              <a:rPr kumimoji="0" lang="en-US" altLang="zh-CN" sz="2400" baseline="-25000">
                <a:solidFill>
                  <a:srgbClr val="333399"/>
                </a:solidFill>
                <a:ea typeface="黑体" panose="02010609060101010101" pitchFamily="49" charset="-122"/>
              </a:rPr>
              <a:t>2 </a:t>
            </a:r>
            <a:r>
              <a:rPr kumimoji="0" lang="zh-CN" altLang="en-US" sz="2400">
                <a:solidFill>
                  <a:srgbClr val="333399"/>
                </a:solidFill>
                <a:ea typeface="黑体" panose="02010609060101010101" pitchFamily="49" charset="-122"/>
              </a:rPr>
              <a:t>和 </a:t>
            </a:r>
            <a:r>
              <a:rPr kumimoji="0" lang="en-US" altLang="zh-CN" sz="2400">
                <a:solidFill>
                  <a:srgbClr val="333399"/>
                </a:solidFill>
                <a:ea typeface="黑体" panose="02010609060101010101" pitchFamily="49" charset="-122"/>
              </a:rPr>
              <a:t>B</a:t>
            </a:r>
            <a:r>
              <a:rPr kumimoji="0" lang="en-US" altLang="zh-CN" sz="2400" baseline="-25000">
                <a:solidFill>
                  <a:srgbClr val="333399"/>
                </a:solidFill>
                <a:ea typeface="黑体" panose="02010609060101010101" pitchFamily="49" charset="-122"/>
              </a:rPr>
              <a:t>3 </a:t>
            </a:r>
            <a:r>
              <a:rPr kumimoji="0" lang="zh-CN" altLang="en-US" sz="2400">
                <a:solidFill>
                  <a:srgbClr val="333399"/>
                </a:solidFill>
                <a:ea typeface="黑体" panose="02010609060101010101" pitchFamily="49" charset="-122"/>
              </a:rPr>
              <a:t>将会收到广播的信息。</a:t>
            </a:r>
          </a:p>
        </p:txBody>
      </p:sp>
    </p:spTree>
    <p:extLst>
      <p:ext uri="{BB962C8B-B14F-4D97-AF65-F5344CB8AC3E}">
        <p14:creationId xmlns:p14="http://schemas.microsoft.com/office/powerpoint/2010/main" val="143123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78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5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55" name="Line 3"/>
          <p:cNvSpPr>
            <a:spLocks noChangeShapeType="1"/>
          </p:cNvSpPr>
          <p:nvPr/>
        </p:nvSpPr>
        <p:spPr bwMode="auto">
          <a:xfrm>
            <a:off x="2247900" y="6208713"/>
            <a:ext cx="1568450"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56"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57"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58" name="Line 6"/>
          <p:cNvSpPr>
            <a:spLocks noChangeShapeType="1"/>
          </p:cNvSpPr>
          <p:nvPr/>
        </p:nvSpPr>
        <p:spPr bwMode="auto">
          <a:xfrm>
            <a:off x="2679700" y="693738"/>
            <a:ext cx="39179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59" name="Line 7"/>
          <p:cNvSpPr>
            <a:spLocks noChangeShapeType="1"/>
          </p:cNvSpPr>
          <p:nvPr/>
        </p:nvSpPr>
        <p:spPr bwMode="auto">
          <a:xfrm>
            <a:off x="2828925" y="849313"/>
            <a:ext cx="2362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0" name="Line 8"/>
          <p:cNvSpPr>
            <a:spLocks noChangeShapeType="1"/>
          </p:cNvSpPr>
          <p:nvPr/>
        </p:nvSpPr>
        <p:spPr bwMode="auto">
          <a:xfrm>
            <a:off x="2976563" y="10033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1" name="Line 9"/>
          <p:cNvSpPr>
            <a:spLocks noChangeShapeType="1"/>
          </p:cNvSpPr>
          <p:nvPr/>
        </p:nvSpPr>
        <p:spPr bwMode="auto">
          <a:xfrm>
            <a:off x="2976563" y="29464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2" name="Line 10"/>
          <p:cNvSpPr>
            <a:spLocks noChangeShapeType="1"/>
          </p:cNvSpPr>
          <p:nvPr/>
        </p:nvSpPr>
        <p:spPr bwMode="auto">
          <a:xfrm>
            <a:off x="2828925" y="2713038"/>
            <a:ext cx="2616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3" name="Line 11"/>
          <p:cNvSpPr>
            <a:spLocks noChangeShapeType="1"/>
          </p:cNvSpPr>
          <p:nvPr/>
        </p:nvSpPr>
        <p:spPr bwMode="auto">
          <a:xfrm>
            <a:off x="2606675" y="2479675"/>
            <a:ext cx="39782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4" name="Line 12"/>
          <p:cNvSpPr>
            <a:spLocks noChangeShapeType="1"/>
          </p:cNvSpPr>
          <p:nvPr/>
        </p:nvSpPr>
        <p:spPr bwMode="auto">
          <a:xfrm>
            <a:off x="2754313" y="4732338"/>
            <a:ext cx="1408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5" name="Line 13"/>
          <p:cNvSpPr>
            <a:spLocks noChangeShapeType="1"/>
          </p:cNvSpPr>
          <p:nvPr/>
        </p:nvSpPr>
        <p:spPr bwMode="auto">
          <a:xfrm>
            <a:off x="2754313" y="4887913"/>
            <a:ext cx="7461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6" name="Line 14"/>
          <p:cNvSpPr>
            <a:spLocks noChangeShapeType="1"/>
          </p:cNvSpPr>
          <p:nvPr/>
        </p:nvSpPr>
        <p:spPr bwMode="auto">
          <a:xfrm>
            <a:off x="2405063" y="4422775"/>
            <a:ext cx="424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7" name="Line 15"/>
          <p:cNvSpPr>
            <a:spLocks noChangeShapeType="1"/>
          </p:cNvSpPr>
          <p:nvPr/>
        </p:nvSpPr>
        <p:spPr bwMode="auto">
          <a:xfrm>
            <a:off x="2606675" y="4578350"/>
            <a:ext cx="26431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68"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0369"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70"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71" name="Text Box 19"/>
          <p:cNvSpPr txBox="1">
            <a:spLocks noChangeArrowheads="1"/>
          </p:cNvSpPr>
          <p:nvPr/>
        </p:nvSpPr>
        <p:spPr bwMode="auto">
          <a:xfrm>
            <a:off x="3838575" y="858838"/>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4</a:t>
            </a:r>
            <a:endParaRPr lang="en-US" altLang="zh-CN" sz="2000">
              <a:solidFill>
                <a:srgbClr val="333399"/>
              </a:solidFill>
              <a:ea typeface="黑体" panose="02010609060101010101" pitchFamily="49" charset="-122"/>
            </a:endParaRPr>
          </a:p>
        </p:txBody>
      </p:sp>
      <p:sp>
        <p:nvSpPr>
          <p:cNvPr id="1380372" name="Text Box 20"/>
          <p:cNvSpPr txBox="1">
            <a:spLocks noChangeArrowheads="1"/>
          </p:cNvSpPr>
          <p:nvPr/>
        </p:nvSpPr>
        <p:spPr bwMode="auto">
          <a:xfrm>
            <a:off x="5646738" y="4457700"/>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0373"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74"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0375" name="Line 23"/>
          <p:cNvSpPr>
            <a:spLocks noChangeShapeType="1"/>
          </p:cNvSpPr>
          <p:nvPr/>
        </p:nvSpPr>
        <p:spPr bwMode="auto">
          <a:xfrm>
            <a:off x="1568450" y="938213"/>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76" name="Line 24"/>
          <p:cNvSpPr>
            <a:spLocks noChangeShapeType="1"/>
          </p:cNvSpPr>
          <p:nvPr/>
        </p:nvSpPr>
        <p:spPr bwMode="auto">
          <a:xfrm>
            <a:off x="1554163" y="927100"/>
            <a:ext cx="458787"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377" name="Text Box 25"/>
          <p:cNvSpPr txBox="1">
            <a:spLocks noChangeArrowheads="1"/>
          </p:cNvSpPr>
          <p:nvPr/>
        </p:nvSpPr>
        <p:spPr bwMode="auto">
          <a:xfrm>
            <a:off x="6346825" y="1735138"/>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0378" name="Text Box 26"/>
          <p:cNvSpPr txBox="1">
            <a:spLocks noChangeArrowheads="1"/>
          </p:cNvSpPr>
          <p:nvPr/>
        </p:nvSpPr>
        <p:spPr bwMode="auto">
          <a:xfrm>
            <a:off x="6865938" y="455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0379" name="Text Box 27"/>
          <p:cNvSpPr txBox="1">
            <a:spLocks noChangeArrowheads="1"/>
          </p:cNvSpPr>
          <p:nvPr/>
        </p:nvSpPr>
        <p:spPr bwMode="auto">
          <a:xfrm>
            <a:off x="5459413" y="735013"/>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0380" name="Text Box 28"/>
          <p:cNvSpPr txBox="1">
            <a:spLocks noChangeArrowheads="1"/>
          </p:cNvSpPr>
          <p:nvPr/>
        </p:nvSpPr>
        <p:spPr bwMode="auto">
          <a:xfrm>
            <a:off x="3495675" y="1738313"/>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0381" name="Text Box 29"/>
          <p:cNvSpPr txBox="1">
            <a:spLocks noChangeArrowheads="1"/>
          </p:cNvSpPr>
          <p:nvPr/>
        </p:nvSpPr>
        <p:spPr bwMode="auto">
          <a:xfrm>
            <a:off x="5021263" y="1738313"/>
            <a:ext cx="94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0382" name="Text Box 30"/>
          <p:cNvSpPr txBox="1">
            <a:spLocks noChangeArrowheads="1"/>
          </p:cNvSpPr>
          <p:nvPr/>
        </p:nvSpPr>
        <p:spPr bwMode="auto">
          <a:xfrm>
            <a:off x="6907213" y="416083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0383" name="Text Box 31"/>
          <p:cNvSpPr txBox="1">
            <a:spLocks noChangeArrowheads="1"/>
          </p:cNvSpPr>
          <p:nvPr/>
        </p:nvSpPr>
        <p:spPr bwMode="auto">
          <a:xfrm>
            <a:off x="4433888" y="45735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0384" name="Text Box 32"/>
          <p:cNvSpPr txBox="1">
            <a:spLocks noChangeArrowheads="1"/>
          </p:cNvSpPr>
          <p:nvPr/>
        </p:nvSpPr>
        <p:spPr bwMode="auto">
          <a:xfrm>
            <a:off x="3792538" y="50180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0385" name="Text Box 33"/>
          <p:cNvSpPr txBox="1">
            <a:spLocks noChangeArrowheads="1"/>
          </p:cNvSpPr>
          <p:nvPr/>
        </p:nvSpPr>
        <p:spPr bwMode="auto">
          <a:xfrm>
            <a:off x="3822700" y="2816225"/>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0386" name="Text Box 34"/>
          <p:cNvSpPr txBox="1">
            <a:spLocks noChangeArrowheads="1"/>
          </p:cNvSpPr>
          <p:nvPr/>
        </p:nvSpPr>
        <p:spPr bwMode="auto">
          <a:xfrm>
            <a:off x="6932613" y="230187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0387" name="Text Box 35"/>
          <p:cNvSpPr txBox="1">
            <a:spLocks noChangeArrowheads="1"/>
          </p:cNvSpPr>
          <p:nvPr/>
        </p:nvSpPr>
        <p:spPr bwMode="auto">
          <a:xfrm>
            <a:off x="5688013" y="2454275"/>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pic>
        <p:nvPicPr>
          <p:cNvPr id="1380388"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92710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8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538163"/>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3013" y="77152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650" y="2324100"/>
            <a:ext cx="50958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788" y="2557463"/>
            <a:ext cx="5095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2790825"/>
            <a:ext cx="5095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47402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4788" y="457835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6038" y="44227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03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4267200"/>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0398"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0399" name="Line 47"/>
          <p:cNvSpPr>
            <a:spLocks noChangeShapeType="1"/>
          </p:cNvSpPr>
          <p:nvPr/>
        </p:nvSpPr>
        <p:spPr bwMode="auto">
          <a:xfrm>
            <a:off x="1716088"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400" name="Line 48"/>
          <p:cNvSpPr>
            <a:spLocks noChangeShapeType="1"/>
          </p:cNvSpPr>
          <p:nvPr/>
        </p:nvSpPr>
        <p:spPr bwMode="auto">
          <a:xfrm>
            <a:off x="1703388" y="2790825"/>
            <a:ext cx="27622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401" name="Line 49"/>
          <p:cNvSpPr>
            <a:spLocks noChangeShapeType="1"/>
          </p:cNvSpPr>
          <p:nvPr/>
        </p:nvSpPr>
        <p:spPr bwMode="auto">
          <a:xfrm>
            <a:off x="1865313" y="4772025"/>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402" name="Line 50"/>
          <p:cNvSpPr>
            <a:spLocks noChangeShapeType="1"/>
          </p:cNvSpPr>
          <p:nvPr/>
        </p:nvSpPr>
        <p:spPr bwMode="auto">
          <a:xfrm>
            <a:off x="1851025" y="4772025"/>
            <a:ext cx="1524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0403"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0404" name="Text Box 52"/>
          <p:cNvSpPr txBox="1">
            <a:spLocks noChangeArrowheads="1"/>
          </p:cNvSpPr>
          <p:nvPr/>
        </p:nvSpPr>
        <p:spPr bwMode="auto">
          <a:xfrm>
            <a:off x="4286250" y="5805488"/>
            <a:ext cx="4389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zh-CN" altLang="en-US" sz="2400">
                <a:solidFill>
                  <a:srgbClr val="333399"/>
                </a:solidFill>
                <a:ea typeface="黑体" panose="02010609060101010101" pitchFamily="49" charset="-122"/>
              </a:rPr>
              <a:t>三个虚拟局域网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1</a:t>
            </a:r>
            <a:r>
              <a:rPr kumimoji="0" lang="en-US" altLang="zh-CN" sz="2400">
                <a:solidFill>
                  <a:srgbClr val="333399"/>
                </a:solidFill>
                <a:ea typeface="黑体" panose="02010609060101010101" pitchFamily="49" charset="-122"/>
              </a:rPr>
              <a:t>, VLAN</a:t>
            </a:r>
            <a:r>
              <a:rPr kumimoji="0" lang="en-US" altLang="zh-CN" sz="2400" baseline="-25000">
                <a:solidFill>
                  <a:srgbClr val="333399"/>
                </a:solidFill>
                <a:ea typeface="黑体" panose="02010609060101010101" pitchFamily="49" charset="-122"/>
              </a:rPr>
              <a:t>2</a:t>
            </a:r>
          </a:p>
          <a:p>
            <a:pPr algn="ctr"/>
            <a:r>
              <a:rPr kumimoji="0" lang="zh-CN" altLang="en-US" sz="2400">
                <a:solidFill>
                  <a:srgbClr val="333399"/>
                </a:solidFill>
                <a:ea typeface="黑体" panose="02010609060101010101" pitchFamily="49" charset="-122"/>
              </a:rPr>
              <a:t>和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3</a:t>
            </a:r>
            <a:r>
              <a:rPr kumimoji="0" lang="en-US" altLang="zh-CN" sz="2400">
                <a:solidFill>
                  <a:srgbClr val="333399"/>
                </a:solidFill>
                <a:ea typeface="黑体" panose="02010609060101010101" pitchFamily="49" charset="-122"/>
              </a:rPr>
              <a:t> </a:t>
            </a:r>
            <a:r>
              <a:rPr kumimoji="0" lang="zh-CN" altLang="en-US" sz="2400">
                <a:solidFill>
                  <a:srgbClr val="333399"/>
                </a:solidFill>
                <a:ea typeface="黑体" panose="02010609060101010101" pitchFamily="49" charset="-122"/>
              </a:rPr>
              <a:t>的构成 </a:t>
            </a:r>
          </a:p>
        </p:txBody>
      </p:sp>
      <p:sp>
        <p:nvSpPr>
          <p:cNvPr id="1380405" name="Text Box 53"/>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zh-CN" sz="2400">
                <a:solidFill>
                  <a:srgbClr val="333399"/>
                </a:solidFill>
                <a:ea typeface="黑体" panose="02010609060101010101" pitchFamily="49" charset="-122"/>
              </a:rPr>
              <a:t>B</a:t>
            </a:r>
            <a:r>
              <a:rPr kumimoji="0" lang="en-US" altLang="zh-CN" sz="2400" baseline="-25000">
                <a:solidFill>
                  <a:srgbClr val="333399"/>
                </a:solidFill>
                <a:ea typeface="黑体" panose="02010609060101010101" pitchFamily="49" charset="-122"/>
              </a:rPr>
              <a:t>1 </a:t>
            </a:r>
            <a:r>
              <a:rPr kumimoji="0" lang="zh-CN" altLang="en-US" sz="2400">
                <a:solidFill>
                  <a:srgbClr val="333399"/>
                </a:solidFill>
                <a:ea typeface="黑体" panose="02010609060101010101" pitchFamily="49" charset="-122"/>
              </a:rPr>
              <a:t>发送数据时，工作站 </a:t>
            </a:r>
            <a:r>
              <a:rPr kumimoji="0" lang="en-US" altLang="zh-CN" sz="2400">
                <a:solidFill>
                  <a:srgbClr val="333399"/>
                </a:solidFill>
                <a:ea typeface="黑体" panose="02010609060101010101" pitchFamily="49" charset="-122"/>
              </a:rPr>
              <a:t>A</a:t>
            </a:r>
            <a:r>
              <a:rPr kumimoji="0" lang="en-US" altLang="zh-CN" sz="2400" baseline="-25000">
                <a:solidFill>
                  <a:srgbClr val="333399"/>
                </a:solidFill>
                <a:ea typeface="黑体" panose="02010609060101010101" pitchFamily="49" charset="-122"/>
              </a:rPr>
              <a:t>1</a:t>
            </a:r>
            <a:r>
              <a:rPr kumimoji="0" lang="en-US" altLang="zh-CN" sz="2400">
                <a:solidFill>
                  <a:srgbClr val="333399"/>
                </a:solidFill>
                <a:ea typeface="黑体" panose="02010609060101010101" pitchFamily="49" charset="-122"/>
              </a:rPr>
              <a:t>, A</a:t>
            </a:r>
            <a:r>
              <a:rPr kumimoji="0" lang="en-US" altLang="zh-CN" sz="2400" baseline="-25000">
                <a:solidFill>
                  <a:srgbClr val="333399"/>
                </a:solidFill>
                <a:ea typeface="黑体" panose="02010609060101010101" pitchFamily="49" charset="-122"/>
              </a:rPr>
              <a:t>2 </a:t>
            </a:r>
            <a:r>
              <a:rPr kumimoji="0" lang="zh-CN" altLang="en-US" sz="2400">
                <a:solidFill>
                  <a:srgbClr val="333399"/>
                </a:solidFill>
                <a:ea typeface="黑体" panose="02010609060101010101" pitchFamily="49" charset="-122"/>
              </a:rPr>
              <a:t>和 </a:t>
            </a:r>
            <a:r>
              <a:rPr kumimoji="0" lang="en-US" altLang="zh-CN" sz="2400">
                <a:solidFill>
                  <a:srgbClr val="333399"/>
                </a:solidFill>
                <a:ea typeface="黑体" panose="02010609060101010101" pitchFamily="49" charset="-122"/>
              </a:rPr>
              <a:t>C</a:t>
            </a:r>
            <a:r>
              <a:rPr kumimoji="0" lang="en-US" altLang="zh-CN" sz="2400" baseline="-25000">
                <a:solidFill>
                  <a:srgbClr val="333399"/>
                </a:solidFill>
                <a:ea typeface="黑体" panose="02010609060101010101" pitchFamily="49" charset="-122"/>
              </a:rPr>
              <a:t>1</a:t>
            </a:r>
          </a:p>
          <a:p>
            <a:pPr algn="ctr"/>
            <a:r>
              <a:rPr kumimoji="0" lang="zh-CN" altLang="en-US" sz="2400">
                <a:solidFill>
                  <a:srgbClr val="333399"/>
                </a:solidFill>
                <a:ea typeface="黑体" panose="02010609060101010101" pitchFamily="49" charset="-122"/>
              </a:rPr>
              <a:t>都不会收到 </a:t>
            </a:r>
            <a:r>
              <a:rPr kumimoji="0" lang="en-US" altLang="zh-CN" sz="2400">
                <a:solidFill>
                  <a:srgbClr val="333399"/>
                </a:solidFill>
                <a:ea typeface="黑体" panose="02010609060101010101" pitchFamily="49" charset="-122"/>
              </a:rPr>
              <a:t>B</a:t>
            </a:r>
            <a:r>
              <a:rPr kumimoji="0" lang="en-US" altLang="zh-CN" sz="2400" baseline="-25000">
                <a:solidFill>
                  <a:srgbClr val="333399"/>
                </a:solidFill>
                <a:ea typeface="黑体" panose="02010609060101010101" pitchFamily="49" charset="-122"/>
              </a:rPr>
              <a:t>1 </a:t>
            </a:r>
            <a:r>
              <a:rPr kumimoji="0" lang="zh-CN" altLang="en-US" sz="2400">
                <a:solidFill>
                  <a:srgbClr val="333399"/>
                </a:solidFill>
                <a:ea typeface="黑体" panose="02010609060101010101" pitchFamily="49" charset="-122"/>
              </a:rPr>
              <a:t>发出的广播信息。 </a:t>
            </a:r>
          </a:p>
        </p:txBody>
      </p:sp>
    </p:spTree>
    <p:extLst>
      <p:ext uri="{BB962C8B-B14F-4D97-AF65-F5344CB8AC3E}">
        <p14:creationId xmlns:p14="http://schemas.microsoft.com/office/powerpoint/2010/main" val="2744032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80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40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3" name="Line 3"/>
          <p:cNvSpPr>
            <a:spLocks noChangeShapeType="1"/>
          </p:cNvSpPr>
          <p:nvPr/>
        </p:nvSpPr>
        <p:spPr bwMode="auto">
          <a:xfrm>
            <a:off x="2247900" y="6208713"/>
            <a:ext cx="1568450"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4"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5"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6" name="Line 6"/>
          <p:cNvSpPr>
            <a:spLocks noChangeShapeType="1"/>
          </p:cNvSpPr>
          <p:nvPr/>
        </p:nvSpPr>
        <p:spPr bwMode="auto">
          <a:xfrm>
            <a:off x="2679700" y="693738"/>
            <a:ext cx="39179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7" name="Line 7"/>
          <p:cNvSpPr>
            <a:spLocks noChangeShapeType="1"/>
          </p:cNvSpPr>
          <p:nvPr/>
        </p:nvSpPr>
        <p:spPr bwMode="auto">
          <a:xfrm>
            <a:off x="2828925" y="849313"/>
            <a:ext cx="2362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8" name="Line 8"/>
          <p:cNvSpPr>
            <a:spLocks noChangeShapeType="1"/>
          </p:cNvSpPr>
          <p:nvPr/>
        </p:nvSpPr>
        <p:spPr bwMode="auto">
          <a:xfrm>
            <a:off x="2976563" y="10033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09" name="Line 9"/>
          <p:cNvSpPr>
            <a:spLocks noChangeShapeType="1"/>
          </p:cNvSpPr>
          <p:nvPr/>
        </p:nvSpPr>
        <p:spPr bwMode="auto">
          <a:xfrm>
            <a:off x="2976563" y="2946400"/>
            <a:ext cx="519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0" name="Line 10"/>
          <p:cNvSpPr>
            <a:spLocks noChangeShapeType="1"/>
          </p:cNvSpPr>
          <p:nvPr/>
        </p:nvSpPr>
        <p:spPr bwMode="auto">
          <a:xfrm>
            <a:off x="2828925" y="2713038"/>
            <a:ext cx="2616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1" name="Line 11"/>
          <p:cNvSpPr>
            <a:spLocks noChangeShapeType="1"/>
          </p:cNvSpPr>
          <p:nvPr/>
        </p:nvSpPr>
        <p:spPr bwMode="auto">
          <a:xfrm>
            <a:off x="2606675" y="2479675"/>
            <a:ext cx="39782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2" name="Line 12"/>
          <p:cNvSpPr>
            <a:spLocks noChangeShapeType="1"/>
          </p:cNvSpPr>
          <p:nvPr/>
        </p:nvSpPr>
        <p:spPr bwMode="auto">
          <a:xfrm>
            <a:off x="2754313" y="4732338"/>
            <a:ext cx="1408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3" name="Line 13"/>
          <p:cNvSpPr>
            <a:spLocks noChangeShapeType="1"/>
          </p:cNvSpPr>
          <p:nvPr/>
        </p:nvSpPr>
        <p:spPr bwMode="auto">
          <a:xfrm>
            <a:off x="2754313" y="4887913"/>
            <a:ext cx="7461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4" name="Line 14"/>
          <p:cNvSpPr>
            <a:spLocks noChangeShapeType="1"/>
          </p:cNvSpPr>
          <p:nvPr/>
        </p:nvSpPr>
        <p:spPr bwMode="auto">
          <a:xfrm>
            <a:off x="2405063" y="4422775"/>
            <a:ext cx="424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5" name="Line 15"/>
          <p:cNvSpPr>
            <a:spLocks noChangeShapeType="1"/>
          </p:cNvSpPr>
          <p:nvPr/>
        </p:nvSpPr>
        <p:spPr bwMode="auto">
          <a:xfrm>
            <a:off x="2606675" y="4578350"/>
            <a:ext cx="26431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6"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2417" name="AutoShape 17"/>
          <p:cNvSpPr>
            <a:spLocks noChangeArrowheads="1"/>
          </p:cNvSpPr>
          <p:nvPr/>
        </p:nvSpPr>
        <p:spPr bwMode="auto">
          <a:xfrm>
            <a:off x="4978400" y="538163"/>
            <a:ext cx="1111250" cy="4583112"/>
          </a:xfrm>
          <a:prstGeom prst="roundRect">
            <a:avLst>
              <a:gd name="adj" fmla="val 50000"/>
            </a:avLst>
          </a:prstGeom>
          <a:solidFill>
            <a:srgbClr val="FFFF66">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8" name="AutoShape 18"/>
          <p:cNvSpPr>
            <a:spLocks noChangeArrowheads="1"/>
          </p:cNvSpPr>
          <p:nvPr/>
        </p:nvSpPr>
        <p:spPr bwMode="auto">
          <a:xfrm>
            <a:off x="3273425" y="538163"/>
            <a:ext cx="1557338" cy="5127625"/>
          </a:xfrm>
          <a:prstGeom prst="roundRect">
            <a:avLst>
              <a:gd name="adj" fmla="val 50000"/>
            </a:avLst>
          </a:prstGeom>
          <a:solidFill>
            <a:srgbClr val="CCECFF">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19" name="Text Box 19"/>
          <p:cNvSpPr txBox="1">
            <a:spLocks noChangeArrowheads="1"/>
          </p:cNvSpPr>
          <p:nvPr/>
        </p:nvSpPr>
        <p:spPr bwMode="auto">
          <a:xfrm>
            <a:off x="3838575" y="858838"/>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4</a:t>
            </a:r>
            <a:endParaRPr lang="en-US" altLang="zh-CN" sz="2000">
              <a:solidFill>
                <a:srgbClr val="333399"/>
              </a:solidFill>
              <a:ea typeface="黑体" panose="02010609060101010101" pitchFamily="49" charset="-122"/>
            </a:endParaRPr>
          </a:p>
        </p:txBody>
      </p:sp>
      <p:sp>
        <p:nvSpPr>
          <p:cNvPr id="1382420" name="Text Box 20"/>
          <p:cNvSpPr txBox="1">
            <a:spLocks noChangeArrowheads="1"/>
          </p:cNvSpPr>
          <p:nvPr/>
        </p:nvSpPr>
        <p:spPr bwMode="auto">
          <a:xfrm>
            <a:off x="5646738" y="4457700"/>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2421" name="AutoShape 21"/>
          <p:cNvSpPr>
            <a:spLocks noChangeArrowheads="1"/>
          </p:cNvSpPr>
          <p:nvPr/>
        </p:nvSpPr>
        <p:spPr bwMode="auto">
          <a:xfrm>
            <a:off x="6313488" y="382588"/>
            <a:ext cx="1036637" cy="4583112"/>
          </a:xfrm>
          <a:prstGeom prst="roundRect">
            <a:avLst>
              <a:gd name="adj" fmla="val 50000"/>
            </a:avLst>
          </a:prstGeom>
          <a:solidFill>
            <a:srgbClr val="FF99CC">
              <a:alpha val="50000"/>
            </a:srgbClr>
          </a:solidFill>
          <a:ln w="190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22"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2423" name="Line 23"/>
          <p:cNvSpPr>
            <a:spLocks noChangeShapeType="1"/>
          </p:cNvSpPr>
          <p:nvPr/>
        </p:nvSpPr>
        <p:spPr bwMode="auto">
          <a:xfrm>
            <a:off x="1568450" y="938213"/>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24" name="Line 24"/>
          <p:cNvSpPr>
            <a:spLocks noChangeShapeType="1"/>
          </p:cNvSpPr>
          <p:nvPr/>
        </p:nvSpPr>
        <p:spPr bwMode="auto">
          <a:xfrm>
            <a:off x="1554163" y="927100"/>
            <a:ext cx="458787"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25" name="Text Box 25"/>
          <p:cNvSpPr txBox="1">
            <a:spLocks noChangeArrowheads="1"/>
          </p:cNvSpPr>
          <p:nvPr/>
        </p:nvSpPr>
        <p:spPr bwMode="auto">
          <a:xfrm>
            <a:off x="6346825" y="1735138"/>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2426" name="Text Box 26"/>
          <p:cNvSpPr txBox="1">
            <a:spLocks noChangeArrowheads="1"/>
          </p:cNvSpPr>
          <p:nvPr/>
        </p:nvSpPr>
        <p:spPr bwMode="auto">
          <a:xfrm>
            <a:off x="6865938" y="455613"/>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2427" name="Text Box 27"/>
          <p:cNvSpPr txBox="1">
            <a:spLocks noChangeArrowheads="1"/>
          </p:cNvSpPr>
          <p:nvPr/>
        </p:nvSpPr>
        <p:spPr bwMode="auto">
          <a:xfrm>
            <a:off x="5459413" y="735013"/>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2428" name="Text Box 28"/>
          <p:cNvSpPr txBox="1">
            <a:spLocks noChangeArrowheads="1"/>
          </p:cNvSpPr>
          <p:nvPr/>
        </p:nvSpPr>
        <p:spPr bwMode="auto">
          <a:xfrm>
            <a:off x="3495675" y="1738313"/>
            <a:ext cx="94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2429" name="Text Box 29"/>
          <p:cNvSpPr txBox="1">
            <a:spLocks noChangeArrowheads="1"/>
          </p:cNvSpPr>
          <p:nvPr/>
        </p:nvSpPr>
        <p:spPr bwMode="auto">
          <a:xfrm>
            <a:off x="5021263" y="1738313"/>
            <a:ext cx="94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VLAN</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2430" name="Text Box 30"/>
          <p:cNvSpPr txBox="1">
            <a:spLocks noChangeArrowheads="1"/>
          </p:cNvSpPr>
          <p:nvPr/>
        </p:nvSpPr>
        <p:spPr bwMode="auto">
          <a:xfrm>
            <a:off x="6907213" y="4160838"/>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2431" name="Text Box 31"/>
          <p:cNvSpPr txBox="1">
            <a:spLocks noChangeArrowheads="1"/>
          </p:cNvSpPr>
          <p:nvPr/>
        </p:nvSpPr>
        <p:spPr bwMode="auto">
          <a:xfrm>
            <a:off x="4433888" y="45735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2432" name="Text Box 32"/>
          <p:cNvSpPr txBox="1">
            <a:spLocks noChangeArrowheads="1"/>
          </p:cNvSpPr>
          <p:nvPr/>
        </p:nvSpPr>
        <p:spPr bwMode="auto">
          <a:xfrm>
            <a:off x="3792538" y="5018088"/>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1</a:t>
            </a:r>
            <a:endParaRPr lang="en-US" altLang="zh-CN" sz="2000">
              <a:solidFill>
                <a:srgbClr val="333399"/>
              </a:solidFill>
              <a:ea typeface="黑体" panose="02010609060101010101" pitchFamily="49" charset="-122"/>
            </a:endParaRPr>
          </a:p>
        </p:txBody>
      </p:sp>
      <p:sp>
        <p:nvSpPr>
          <p:cNvPr id="1382433" name="Text Box 33"/>
          <p:cNvSpPr txBox="1">
            <a:spLocks noChangeArrowheads="1"/>
          </p:cNvSpPr>
          <p:nvPr/>
        </p:nvSpPr>
        <p:spPr bwMode="auto">
          <a:xfrm>
            <a:off x="3822700" y="2816225"/>
            <a:ext cx="44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A</a:t>
            </a:r>
            <a:r>
              <a:rPr lang="en-US" altLang="zh-CN" sz="2000" baseline="-25000">
                <a:solidFill>
                  <a:srgbClr val="333399"/>
                </a:solidFill>
                <a:ea typeface="黑体" panose="02010609060101010101" pitchFamily="49" charset="-122"/>
              </a:rPr>
              <a:t>3</a:t>
            </a:r>
            <a:endParaRPr lang="en-US" altLang="zh-CN" sz="2000">
              <a:solidFill>
                <a:srgbClr val="333399"/>
              </a:solidFill>
              <a:ea typeface="黑体" panose="02010609060101010101" pitchFamily="49" charset="-122"/>
            </a:endParaRPr>
          </a:p>
        </p:txBody>
      </p:sp>
      <p:sp>
        <p:nvSpPr>
          <p:cNvPr id="1382434" name="Text Box 34"/>
          <p:cNvSpPr txBox="1">
            <a:spLocks noChangeArrowheads="1"/>
          </p:cNvSpPr>
          <p:nvPr/>
        </p:nvSpPr>
        <p:spPr bwMode="auto">
          <a:xfrm>
            <a:off x="6932613" y="230187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C</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sp>
        <p:nvSpPr>
          <p:cNvPr id="1382435" name="Text Box 35"/>
          <p:cNvSpPr txBox="1">
            <a:spLocks noChangeArrowheads="1"/>
          </p:cNvSpPr>
          <p:nvPr/>
        </p:nvSpPr>
        <p:spPr bwMode="auto">
          <a:xfrm>
            <a:off x="5688013" y="2454275"/>
            <a:ext cx="44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333399"/>
                </a:solidFill>
                <a:ea typeface="黑体" panose="02010609060101010101" pitchFamily="49" charset="-122"/>
              </a:rPr>
              <a:t>B</a:t>
            </a:r>
            <a:r>
              <a:rPr lang="en-US" altLang="zh-CN" sz="2000" baseline="-25000">
                <a:solidFill>
                  <a:srgbClr val="333399"/>
                </a:solidFill>
                <a:ea typeface="黑体" panose="02010609060101010101" pitchFamily="49" charset="-122"/>
              </a:rPr>
              <a:t>2</a:t>
            </a:r>
            <a:endParaRPr lang="en-US" altLang="zh-CN" sz="2000">
              <a:solidFill>
                <a:srgbClr val="333399"/>
              </a:solidFill>
              <a:ea typeface="黑体" panose="02010609060101010101" pitchFamily="49" charset="-122"/>
            </a:endParaRPr>
          </a:p>
        </p:txBody>
      </p:sp>
      <p:pic>
        <p:nvPicPr>
          <p:cNvPr id="138243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92710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3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538163"/>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38"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3013" y="77152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39"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650" y="2324100"/>
            <a:ext cx="50958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0"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788" y="2557463"/>
            <a:ext cx="5095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2790825"/>
            <a:ext cx="5095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47402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4788" y="4578350"/>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6038" y="4422775"/>
            <a:ext cx="5095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25" y="4267200"/>
            <a:ext cx="50958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46" name="AutoShape 46"/>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2447" name="Line 47"/>
          <p:cNvSpPr>
            <a:spLocks noChangeShapeType="1"/>
          </p:cNvSpPr>
          <p:nvPr/>
        </p:nvSpPr>
        <p:spPr bwMode="auto">
          <a:xfrm>
            <a:off x="1716088"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48" name="Line 48"/>
          <p:cNvSpPr>
            <a:spLocks noChangeShapeType="1"/>
          </p:cNvSpPr>
          <p:nvPr/>
        </p:nvSpPr>
        <p:spPr bwMode="auto">
          <a:xfrm>
            <a:off x="1703388" y="2790825"/>
            <a:ext cx="27622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49" name="Line 49"/>
          <p:cNvSpPr>
            <a:spLocks noChangeShapeType="1"/>
          </p:cNvSpPr>
          <p:nvPr/>
        </p:nvSpPr>
        <p:spPr bwMode="auto">
          <a:xfrm>
            <a:off x="1865313" y="4772025"/>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50" name="Line 50"/>
          <p:cNvSpPr>
            <a:spLocks noChangeShapeType="1"/>
          </p:cNvSpPr>
          <p:nvPr/>
        </p:nvSpPr>
        <p:spPr bwMode="auto">
          <a:xfrm>
            <a:off x="1851025" y="4772025"/>
            <a:ext cx="1524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51" name="AutoShape 51"/>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333399"/>
                </a:solidFill>
                <a:ea typeface="黑体" panose="02010609060101010101" pitchFamily="49" charset="-122"/>
              </a:rPr>
              <a:t>以太网</a:t>
            </a:r>
          </a:p>
          <a:p>
            <a:pPr algn="ctr"/>
            <a:r>
              <a:rPr lang="zh-CN" altLang="en-US" sz="2000">
                <a:solidFill>
                  <a:srgbClr val="333399"/>
                </a:solidFill>
                <a:ea typeface="黑体" panose="02010609060101010101" pitchFamily="49" charset="-122"/>
              </a:rPr>
              <a:t>交换机</a:t>
            </a:r>
          </a:p>
        </p:txBody>
      </p:sp>
      <p:sp>
        <p:nvSpPr>
          <p:cNvPr id="1382452" name="Text Box 52"/>
          <p:cNvSpPr txBox="1">
            <a:spLocks noChangeArrowheads="1"/>
          </p:cNvSpPr>
          <p:nvPr/>
        </p:nvSpPr>
        <p:spPr bwMode="auto">
          <a:xfrm>
            <a:off x="4286250" y="5805488"/>
            <a:ext cx="4389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zh-CN" altLang="en-US" sz="2400">
                <a:solidFill>
                  <a:srgbClr val="333399"/>
                </a:solidFill>
                <a:ea typeface="黑体" panose="02010609060101010101" pitchFamily="49" charset="-122"/>
              </a:rPr>
              <a:t>三个虚拟局域网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1</a:t>
            </a:r>
            <a:r>
              <a:rPr kumimoji="0" lang="en-US" altLang="zh-CN" sz="2400">
                <a:solidFill>
                  <a:srgbClr val="333399"/>
                </a:solidFill>
                <a:ea typeface="黑体" panose="02010609060101010101" pitchFamily="49" charset="-122"/>
              </a:rPr>
              <a:t>, VLAN</a:t>
            </a:r>
            <a:r>
              <a:rPr kumimoji="0" lang="en-US" altLang="zh-CN" sz="2400" baseline="-25000">
                <a:solidFill>
                  <a:srgbClr val="333399"/>
                </a:solidFill>
                <a:ea typeface="黑体" panose="02010609060101010101" pitchFamily="49" charset="-122"/>
              </a:rPr>
              <a:t>2</a:t>
            </a:r>
          </a:p>
          <a:p>
            <a:pPr algn="ctr"/>
            <a:r>
              <a:rPr kumimoji="0" lang="zh-CN" altLang="en-US" sz="2400">
                <a:solidFill>
                  <a:srgbClr val="333399"/>
                </a:solidFill>
                <a:ea typeface="黑体" panose="02010609060101010101" pitchFamily="49" charset="-122"/>
              </a:rPr>
              <a:t>和 </a:t>
            </a:r>
            <a:r>
              <a:rPr kumimoji="0" lang="en-US" altLang="zh-CN" sz="2400">
                <a:solidFill>
                  <a:srgbClr val="333399"/>
                </a:solidFill>
                <a:ea typeface="黑体" panose="02010609060101010101" pitchFamily="49" charset="-122"/>
              </a:rPr>
              <a:t>VLAN</a:t>
            </a:r>
            <a:r>
              <a:rPr kumimoji="0" lang="en-US" altLang="zh-CN" sz="2400" baseline="-25000">
                <a:solidFill>
                  <a:srgbClr val="333399"/>
                </a:solidFill>
                <a:ea typeface="黑体" panose="02010609060101010101" pitchFamily="49" charset="-122"/>
              </a:rPr>
              <a:t>3</a:t>
            </a:r>
            <a:r>
              <a:rPr kumimoji="0" lang="en-US" altLang="zh-CN" sz="2400">
                <a:solidFill>
                  <a:srgbClr val="333399"/>
                </a:solidFill>
                <a:ea typeface="黑体" panose="02010609060101010101" pitchFamily="49" charset="-122"/>
              </a:rPr>
              <a:t> </a:t>
            </a:r>
            <a:r>
              <a:rPr kumimoji="0" lang="zh-CN" altLang="en-US" sz="2400">
                <a:solidFill>
                  <a:srgbClr val="333399"/>
                </a:solidFill>
                <a:ea typeface="黑体" panose="02010609060101010101" pitchFamily="49" charset="-122"/>
              </a:rPr>
              <a:t>的构成 </a:t>
            </a:r>
          </a:p>
        </p:txBody>
      </p:sp>
      <p:sp>
        <p:nvSpPr>
          <p:cNvPr id="1382453" name="Text Box 53"/>
          <p:cNvSpPr txBox="1">
            <a:spLocks noChangeArrowheads="1"/>
          </p:cNvSpPr>
          <p:nvPr/>
        </p:nvSpPr>
        <p:spPr bwMode="auto">
          <a:xfrm>
            <a:off x="395288" y="5692775"/>
            <a:ext cx="8475443" cy="8318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0" lang="zh-CN" altLang="en-US" sz="2400" dirty="0">
                <a:solidFill>
                  <a:srgbClr val="333399"/>
                </a:solidFill>
                <a:latin typeface="黑体" panose="02010609060101010101" pitchFamily="49" charset="-122"/>
                <a:ea typeface="黑体" panose="02010609060101010101" pitchFamily="49" charset="-122"/>
              </a:rPr>
              <a:t>虚拟局域网限制了接收广播信息的工作站数，使得网络</a:t>
            </a:r>
          </a:p>
          <a:p>
            <a:pPr algn="ctr"/>
            <a:r>
              <a:rPr kumimoji="0" lang="zh-CN" altLang="en-US" sz="2400" dirty="0">
                <a:solidFill>
                  <a:srgbClr val="333399"/>
                </a:solidFill>
                <a:latin typeface="黑体" panose="02010609060101010101" pitchFamily="49" charset="-122"/>
                <a:ea typeface="黑体" panose="02010609060101010101" pitchFamily="49" charset="-122"/>
              </a:rPr>
              <a:t>不会因传播过多的广播信息</a:t>
            </a:r>
            <a:r>
              <a:rPr kumimoji="0" lang="en-US" altLang="zh-CN" sz="2400" dirty="0">
                <a:solidFill>
                  <a:srgbClr val="333399"/>
                </a:solidFill>
                <a:latin typeface="黑体" panose="02010609060101010101" pitchFamily="49" charset="-122"/>
                <a:ea typeface="黑体" panose="02010609060101010101" pitchFamily="49" charset="-122"/>
              </a:rPr>
              <a:t>(</a:t>
            </a:r>
            <a:r>
              <a:rPr kumimoji="0" lang="zh-CN" altLang="en-US" sz="2400" dirty="0">
                <a:solidFill>
                  <a:srgbClr val="333399"/>
                </a:solidFill>
                <a:latin typeface="黑体" panose="02010609060101010101" pitchFamily="49" charset="-122"/>
                <a:ea typeface="黑体" panose="02010609060101010101" pitchFamily="49" charset="-122"/>
              </a:rPr>
              <a:t>即</a:t>
            </a:r>
            <a:r>
              <a:rPr kumimoji="0" lang="zh-CN" altLang="en-US" sz="2400" dirty="0">
                <a:solidFill>
                  <a:srgbClr val="333399"/>
                </a:solidFill>
                <a:ea typeface="黑体" panose="02010609060101010101" pitchFamily="49" charset="-122"/>
              </a:rPr>
              <a:t>“</a:t>
            </a:r>
            <a:r>
              <a:rPr kumimoji="0" lang="zh-CN" altLang="en-US" sz="2400" dirty="0">
                <a:solidFill>
                  <a:srgbClr val="333399"/>
                </a:solidFill>
                <a:latin typeface="黑体" panose="02010609060101010101" pitchFamily="49" charset="-122"/>
                <a:ea typeface="黑体" panose="02010609060101010101" pitchFamily="49" charset="-122"/>
              </a:rPr>
              <a:t>广播风暴</a:t>
            </a:r>
            <a:r>
              <a:rPr kumimoji="0" lang="zh-CN" altLang="en-US" sz="2400" dirty="0">
                <a:solidFill>
                  <a:srgbClr val="333399"/>
                </a:solidFill>
                <a:ea typeface="黑体" panose="02010609060101010101" pitchFamily="49" charset="-122"/>
              </a:rPr>
              <a:t>”</a:t>
            </a:r>
            <a:r>
              <a:rPr kumimoji="0" lang="en-US" altLang="zh-CN" sz="2400" dirty="0">
                <a:solidFill>
                  <a:srgbClr val="333399"/>
                </a:solidFill>
                <a:latin typeface="黑体" panose="02010609060101010101" pitchFamily="49" charset="-122"/>
                <a:ea typeface="黑体" panose="02010609060101010101" pitchFamily="49" charset="-122"/>
              </a:rPr>
              <a:t>)</a:t>
            </a:r>
            <a:r>
              <a:rPr kumimoji="0" lang="zh-CN" altLang="en-US" sz="2400" dirty="0">
                <a:solidFill>
                  <a:srgbClr val="333399"/>
                </a:solidFill>
                <a:latin typeface="黑体" panose="02010609060101010101" pitchFamily="49" charset="-122"/>
                <a:ea typeface="黑体" panose="02010609060101010101" pitchFamily="49" charset="-122"/>
              </a:rPr>
              <a:t>而引起性能恶化。 </a:t>
            </a:r>
          </a:p>
        </p:txBody>
      </p:sp>
    </p:spTree>
    <p:extLst>
      <p:ext uri="{BB962C8B-B14F-4D97-AF65-F5344CB8AC3E}">
        <p14:creationId xmlns:p14="http://schemas.microsoft.com/office/powerpoint/2010/main" val="2139234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8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5.4.4 VLAN</a:t>
            </a:r>
            <a:r>
              <a:rPr lang="zh-CN" altLang="en-US" dirty="0" smtClean="0"/>
              <a:t>的</a:t>
            </a:r>
            <a:r>
              <a:rPr lang="zh-CN" altLang="en-US" dirty="0"/>
              <a:t>以太网帧格式</a:t>
            </a:r>
          </a:p>
        </p:txBody>
      </p:sp>
      <p:sp>
        <p:nvSpPr>
          <p:cNvPr id="3" name="内容占位符 2"/>
          <p:cNvSpPr>
            <a:spLocks noGrp="1"/>
          </p:cNvSpPr>
          <p:nvPr>
            <p:ph idx="1"/>
          </p:nvPr>
        </p:nvSpPr>
        <p:spPr/>
        <p:txBody>
          <a:bodyPr>
            <a:normAutofit/>
          </a:bodyPr>
          <a:lstStyle/>
          <a:p>
            <a:pPr>
              <a:lnSpc>
                <a:spcPct val="110000"/>
              </a:lnSpc>
            </a:pPr>
            <a:r>
              <a:rPr lang="en-US" altLang="zh-CN" sz="3200" dirty="0" smtClean="0"/>
              <a:t>IEEE 802.3ac </a:t>
            </a:r>
            <a:r>
              <a:rPr lang="zh-CN" altLang="zh-CN" sz="3200" dirty="0" smtClean="0"/>
              <a:t>标准定义了以太网帧格式的扩展，</a:t>
            </a:r>
            <a:r>
              <a:rPr lang="zh-CN" altLang="en-US" sz="3200" dirty="0" smtClean="0"/>
              <a:t>以</a:t>
            </a:r>
            <a:r>
              <a:rPr lang="zh-CN" altLang="zh-CN" sz="3200" dirty="0" smtClean="0"/>
              <a:t>支持虚拟局域网</a:t>
            </a:r>
            <a:r>
              <a:rPr lang="zh-CN" altLang="en-US" sz="3200" dirty="0" smtClean="0"/>
              <a:t>。</a:t>
            </a:r>
            <a:endParaRPr lang="en-US" altLang="zh-CN" sz="3200" dirty="0" smtClean="0"/>
          </a:p>
          <a:p>
            <a:pPr>
              <a:lnSpc>
                <a:spcPct val="110000"/>
              </a:lnSpc>
            </a:pPr>
            <a:r>
              <a:rPr lang="zh-CN" altLang="zh-CN" sz="3200" dirty="0" smtClean="0"/>
              <a:t>虚拟</a:t>
            </a:r>
            <a:r>
              <a:rPr lang="zh-CN" altLang="zh-CN" sz="3200" dirty="0"/>
              <a:t>局域网协议允许在以太网的帧格式中插入一个</a:t>
            </a:r>
            <a:r>
              <a:rPr lang="en-US" altLang="zh-CN" sz="3200" dirty="0"/>
              <a:t>4</a:t>
            </a:r>
            <a:r>
              <a:rPr lang="zh-CN" altLang="zh-CN" sz="3200" dirty="0"/>
              <a:t>字节的</a:t>
            </a:r>
            <a:r>
              <a:rPr lang="zh-CN" altLang="zh-CN" sz="3200" dirty="0" smtClean="0"/>
              <a:t>标识符，称为</a:t>
            </a:r>
            <a:r>
              <a:rPr lang="en-US" altLang="zh-CN" sz="3200" dirty="0" smtClean="0"/>
              <a:t> </a:t>
            </a:r>
            <a:r>
              <a:rPr lang="en-US" altLang="zh-CN" sz="3200" dirty="0" smtClean="0">
                <a:solidFill>
                  <a:srgbClr val="FF0000"/>
                </a:solidFill>
              </a:rPr>
              <a:t>VLAN </a:t>
            </a:r>
            <a:r>
              <a:rPr lang="zh-CN" altLang="zh-CN" sz="3200" dirty="0" smtClean="0">
                <a:solidFill>
                  <a:srgbClr val="FF0000"/>
                </a:solidFill>
              </a:rPr>
              <a:t>标记</a:t>
            </a:r>
            <a:r>
              <a:rPr lang="en-US" altLang="zh-CN" sz="3200" dirty="0" smtClean="0">
                <a:solidFill>
                  <a:srgbClr val="FF0000"/>
                </a:solidFill>
              </a:rPr>
              <a:t> </a:t>
            </a:r>
            <a:r>
              <a:rPr lang="en-US" altLang="zh-CN" sz="3200" dirty="0" smtClean="0"/>
              <a:t>(</a:t>
            </a:r>
            <a:r>
              <a:rPr lang="en-US" altLang="zh-CN" sz="3200" dirty="0"/>
              <a:t>tag)</a:t>
            </a:r>
            <a:r>
              <a:rPr lang="zh-CN" altLang="zh-CN" sz="3200" dirty="0"/>
              <a:t>，用来指明发送该帧的计算机属于哪一个虚拟局域网</a:t>
            </a:r>
            <a:r>
              <a:rPr lang="zh-CN" altLang="zh-CN" sz="3200" dirty="0" smtClean="0"/>
              <a:t>。</a:t>
            </a:r>
            <a:endParaRPr lang="en-US" altLang="zh-CN" sz="3200" dirty="0" smtClean="0"/>
          </a:p>
          <a:p>
            <a:pPr>
              <a:lnSpc>
                <a:spcPct val="110000"/>
              </a:lnSpc>
            </a:pPr>
            <a:r>
              <a:rPr lang="zh-CN" altLang="zh-CN" sz="3200" dirty="0" smtClean="0"/>
              <a:t>插入</a:t>
            </a:r>
            <a:r>
              <a:rPr lang="en-US" altLang="zh-CN" sz="3200" dirty="0" smtClean="0"/>
              <a:t> VLAN </a:t>
            </a:r>
            <a:r>
              <a:rPr lang="zh-CN" altLang="zh-CN" sz="3200" dirty="0" smtClean="0"/>
              <a:t>标记</a:t>
            </a:r>
            <a:r>
              <a:rPr lang="zh-CN" altLang="zh-CN" sz="3200" dirty="0"/>
              <a:t>得出的帧</a:t>
            </a:r>
            <a:r>
              <a:rPr lang="zh-CN" altLang="zh-CN" sz="3200" dirty="0" smtClean="0"/>
              <a:t>称为</a:t>
            </a:r>
            <a:r>
              <a:rPr lang="en-US" altLang="zh-CN" sz="3200" dirty="0" smtClean="0"/>
              <a:t> </a:t>
            </a:r>
            <a:r>
              <a:rPr lang="en-US" altLang="zh-CN" sz="3200" dirty="0" smtClean="0">
                <a:solidFill>
                  <a:srgbClr val="FF0000"/>
                </a:solidFill>
              </a:rPr>
              <a:t>802.1Q </a:t>
            </a:r>
            <a:r>
              <a:rPr lang="zh-CN" altLang="zh-CN" sz="3200" dirty="0" smtClean="0">
                <a:solidFill>
                  <a:srgbClr val="FF0000"/>
                </a:solidFill>
              </a:rPr>
              <a:t>帧</a:t>
            </a:r>
            <a:r>
              <a:rPr lang="en-US" altLang="zh-CN" sz="3200" dirty="0" smtClean="0"/>
              <a:t> </a:t>
            </a:r>
            <a:r>
              <a:rPr lang="zh-CN" altLang="en-US" sz="3200" dirty="0" smtClean="0"/>
              <a:t>或 </a:t>
            </a:r>
            <a:r>
              <a:rPr lang="zh-CN" altLang="en-US" sz="3200" dirty="0" smtClean="0">
                <a:solidFill>
                  <a:srgbClr val="FF0000"/>
                </a:solidFill>
              </a:rPr>
              <a:t>带标记的以太网</a:t>
            </a:r>
            <a:r>
              <a:rPr lang="zh-CN" altLang="en-US" sz="3200" dirty="0">
                <a:solidFill>
                  <a:srgbClr val="FF0000"/>
                </a:solidFill>
              </a:rPr>
              <a:t>帧</a:t>
            </a:r>
            <a:r>
              <a:rPr lang="zh-CN" altLang="zh-CN" sz="3200" dirty="0" smtClean="0">
                <a:solidFill>
                  <a:srgbClr val="FF0000"/>
                </a:solidFill>
              </a:rPr>
              <a:t>。</a:t>
            </a:r>
            <a:endParaRPr lang="en-US" altLang="zh-CN" sz="3200" dirty="0">
              <a:solidFill>
                <a:srgbClr val="FF0000"/>
              </a:solidFill>
            </a:endParaRPr>
          </a:p>
        </p:txBody>
      </p:sp>
    </p:spTree>
    <p:extLst>
      <p:ext uri="{BB962C8B-B14F-4D97-AF65-F5344CB8AC3E}">
        <p14:creationId xmlns:p14="http://schemas.microsoft.com/office/powerpoint/2010/main" val="221883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71866" y="5622475"/>
            <a:ext cx="5458891" cy="461665"/>
          </a:xfrm>
          <a:prstGeom prst="rect">
            <a:avLst/>
          </a:prstGeom>
        </p:spPr>
        <p:txBody>
          <a:bodyPr wrap="square">
            <a:spAutoFit/>
          </a:bodyPr>
          <a:lstStyle/>
          <a:p>
            <a:pPr algn="ctr"/>
            <a:r>
              <a:rPr lang="zh-CN" altLang="zh-CN" sz="2400" dirty="0">
                <a:latin typeface="Times New Roman" panose="02020603050405020304" pitchFamily="18" charset="0"/>
              </a:rPr>
              <a:t>插入</a:t>
            </a:r>
            <a:r>
              <a:rPr lang="en-US" altLang="zh-CN" sz="2400" dirty="0">
                <a:latin typeface="Times New Roman" panose="02020603050405020304" pitchFamily="18" charset="0"/>
              </a:rPr>
              <a:t> VLAN </a:t>
            </a:r>
            <a:r>
              <a:rPr lang="zh-CN" altLang="zh-CN" sz="2400" dirty="0">
                <a:latin typeface="Times New Roman" panose="02020603050405020304" pitchFamily="18" charset="0"/>
              </a:rPr>
              <a:t>标记后变成了</a:t>
            </a:r>
            <a:r>
              <a:rPr lang="en-US" altLang="zh-CN" sz="2400" dirty="0">
                <a:latin typeface="Times New Roman" panose="02020603050405020304" pitchFamily="18" charset="0"/>
              </a:rPr>
              <a:t> 802.1Q </a:t>
            </a:r>
            <a:r>
              <a:rPr lang="zh-CN" altLang="zh-CN" sz="2400" dirty="0">
                <a:latin typeface="Times New Roman" panose="02020603050405020304" pitchFamily="18" charset="0"/>
              </a:rPr>
              <a:t>帧</a:t>
            </a:r>
            <a:endParaRPr lang="zh-CN" altLang="en-US" sz="2400" dirty="0">
              <a:latin typeface="Times New Roman" panose="02020603050405020304" pitchFamily="18" charset="0"/>
            </a:endParaRPr>
          </a:p>
        </p:txBody>
      </p:sp>
      <p:grpSp>
        <p:nvGrpSpPr>
          <p:cNvPr id="8" name="组合 7"/>
          <p:cNvGrpSpPr/>
          <p:nvPr/>
        </p:nvGrpSpPr>
        <p:grpSpPr>
          <a:xfrm>
            <a:off x="351283" y="1277023"/>
            <a:ext cx="8208853" cy="4275176"/>
            <a:chOff x="596580" y="1097692"/>
            <a:chExt cx="8892924" cy="4631440"/>
          </a:xfrm>
        </p:grpSpPr>
        <p:grpSp>
          <p:nvGrpSpPr>
            <p:cNvPr id="4" name="组合 3"/>
            <p:cNvGrpSpPr/>
            <p:nvPr/>
          </p:nvGrpSpPr>
          <p:grpSpPr>
            <a:xfrm>
              <a:off x="596580" y="1546339"/>
              <a:ext cx="8892924" cy="4182793"/>
              <a:chOff x="596580" y="1484784"/>
              <a:chExt cx="8892924" cy="4182793"/>
            </a:xfrm>
          </p:grpSpPr>
          <p:sp>
            <p:nvSpPr>
              <p:cNvPr id="45" name="Rectangle 4"/>
              <p:cNvSpPr>
                <a:spLocks noChangeArrowheads="1"/>
              </p:cNvSpPr>
              <p:nvPr/>
            </p:nvSpPr>
            <p:spPr bwMode="auto">
              <a:xfrm>
                <a:off x="596580" y="2030884"/>
                <a:ext cx="953788" cy="582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a:lnSpc>
                    <a:spcPct val="80000"/>
                  </a:lnSpc>
                </a:pPr>
                <a:r>
                  <a:rPr kumimoji="1" lang="zh-CN" altLang="en-US" sz="1846" b="1" dirty="0">
                    <a:ea typeface="黑体" pitchFamily="2" charset="-122"/>
                  </a:rPr>
                  <a:t>以太网</a:t>
                </a:r>
                <a:endParaRPr kumimoji="1" lang="en-US" altLang="zh-CN" sz="1846" b="1" dirty="0">
                  <a:ea typeface="黑体" pitchFamily="2" charset="-122"/>
                </a:endParaRPr>
              </a:p>
              <a:p>
                <a:pPr algn="ctr" defTabSz="703402">
                  <a:lnSpc>
                    <a:spcPct val="80000"/>
                  </a:lnSpc>
                </a:pPr>
                <a:r>
                  <a:rPr kumimoji="1" lang="en-US" altLang="zh-CN" sz="1846" b="1" dirty="0">
                    <a:ea typeface="黑体" pitchFamily="2" charset="-122"/>
                  </a:rPr>
                  <a:t>MAC</a:t>
                </a:r>
                <a:r>
                  <a:rPr kumimoji="1" lang="zh-CN" altLang="en-US" sz="1846" b="1" dirty="0">
                    <a:ea typeface="黑体" pitchFamily="2" charset="-122"/>
                  </a:rPr>
                  <a:t>帧</a:t>
                </a:r>
              </a:p>
            </p:txBody>
          </p:sp>
          <p:sp>
            <p:nvSpPr>
              <p:cNvPr id="46" name="Rectangle 5"/>
              <p:cNvSpPr>
                <a:spLocks noChangeArrowheads="1"/>
              </p:cNvSpPr>
              <p:nvPr/>
            </p:nvSpPr>
            <p:spPr bwMode="auto">
              <a:xfrm>
                <a:off x="887526" y="1495237"/>
                <a:ext cx="69677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zh-CN" altLang="en-US" sz="1846" b="1" dirty="0">
                    <a:ea typeface="黑体" pitchFamily="2" charset="-122"/>
                  </a:rPr>
                  <a:t>字节</a:t>
                </a:r>
                <a:endParaRPr kumimoji="1" lang="en-US" altLang="zh-CN" sz="1846" b="1" dirty="0">
                  <a:ea typeface="黑体" pitchFamily="2" charset="-122"/>
                </a:endParaRPr>
              </a:p>
            </p:txBody>
          </p:sp>
          <p:sp>
            <p:nvSpPr>
              <p:cNvPr id="47" name="Rectangle 6"/>
              <p:cNvSpPr>
                <a:spLocks noChangeArrowheads="1"/>
              </p:cNvSpPr>
              <p:nvPr/>
            </p:nvSpPr>
            <p:spPr bwMode="auto">
              <a:xfrm>
                <a:off x="1963963" y="1487959"/>
                <a:ext cx="34598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598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598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1651"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598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4" name="Rectangle 13"/>
              <p:cNvSpPr>
                <a:spLocks noChangeArrowheads="1"/>
              </p:cNvSpPr>
              <p:nvPr/>
            </p:nvSpPr>
            <p:spPr bwMode="auto">
              <a:xfrm>
                <a:off x="6329238" y="4519573"/>
                <a:ext cx="3016250" cy="68993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algn="ctr" defTabSz="703402"/>
                <a:r>
                  <a:rPr lang="en-US" altLang="zh-CN" b="1" dirty="0">
                    <a:solidFill>
                      <a:srgbClr val="FF0000"/>
                    </a:solidFill>
                    <a:ea typeface="黑体" pitchFamily="2" charset="-122"/>
                  </a:rPr>
                  <a:t>VLAN</a:t>
                </a:r>
                <a:r>
                  <a:rPr lang="zh-CN" altLang="zh-CN" b="1" dirty="0">
                    <a:solidFill>
                      <a:srgbClr val="FF0000"/>
                    </a:solidFill>
                    <a:ea typeface="黑体" pitchFamily="2" charset="-122"/>
                  </a:rPr>
                  <a:t>标识符</a:t>
                </a:r>
                <a:endParaRPr lang="en-US" altLang="zh-CN" b="1" dirty="0">
                  <a:solidFill>
                    <a:srgbClr val="FF0000"/>
                  </a:solidFill>
                  <a:ea typeface="黑体" pitchFamily="2" charset="-122"/>
                </a:endParaRPr>
              </a:p>
              <a:p>
                <a:pPr algn="ctr" defTabSz="703402"/>
                <a:r>
                  <a:rPr kumimoji="1" lang="en-US" altLang="zh-CN" b="1" dirty="0">
                    <a:solidFill>
                      <a:srgbClr val="FF0000"/>
                    </a:solidFill>
                    <a:ea typeface="黑体" pitchFamily="2" charset="-122"/>
                  </a:rPr>
                  <a:t>12 </a:t>
                </a:r>
                <a:r>
                  <a:rPr kumimoji="1" lang="zh-CN" altLang="en-US" b="1" dirty="0">
                    <a:solidFill>
                      <a:srgbClr val="FF0000"/>
                    </a:solidFill>
                    <a:ea typeface="黑体" pitchFamily="2" charset="-122"/>
                  </a:rPr>
                  <a:t>位</a:t>
                </a:r>
                <a:r>
                  <a:rPr kumimoji="1" lang="en-US" altLang="zh-CN" b="1" dirty="0">
                    <a:solidFill>
                      <a:srgbClr val="FF0000"/>
                    </a:solidFill>
                    <a:ea typeface="黑体" pitchFamily="2" charset="-122"/>
                  </a:rPr>
                  <a:t> (4096</a:t>
                </a:r>
                <a:r>
                  <a:rPr kumimoji="1" lang="zh-CN" altLang="en-US" b="1" dirty="0">
                    <a:solidFill>
                      <a:srgbClr val="FF0000"/>
                    </a:solidFill>
                    <a:ea typeface="黑体" pitchFamily="2" charset="-122"/>
                  </a:rPr>
                  <a:t>个</a:t>
                </a:r>
                <a:r>
                  <a:rPr kumimoji="1" lang="en-US" altLang="zh-CN" b="1" dirty="0">
                    <a:solidFill>
                      <a:srgbClr val="FF0000"/>
                    </a:solidFill>
                    <a:ea typeface="黑体" pitchFamily="2" charset="-122"/>
                  </a:rPr>
                  <a:t>VLAN)</a:t>
                </a:r>
              </a:p>
            </p:txBody>
          </p:sp>
          <p:sp>
            <p:nvSpPr>
              <p:cNvPr id="55" name="Rectangle 14"/>
              <p:cNvSpPr>
                <a:spLocks noChangeArrowheads="1"/>
              </p:cNvSpPr>
              <p:nvPr/>
            </p:nvSpPr>
            <p:spPr bwMode="auto">
              <a:xfrm>
                <a:off x="4318446" y="1484784"/>
                <a:ext cx="34598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300490" y="4447565"/>
                <a:ext cx="1337573" cy="643948"/>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a:r>
                  <a:rPr kumimoji="1" lang="zh-CN" altLang="en-US" sz="1662" b="1" dirty="0">
                    <a:solidFill>
                      <a:srgbClr val="0000CC"/>
                    </a:solidFill>
                    <a:ea typeface="黑体" pitchFamily="2" charset="-122"/>
                  </a:rPr>
                  <a:t>用户优先级</a:t>
                </a:r>
                <a:endParaRPr kumimoji="1" lang="en-US" altLang="zh-CN" sz="1662" b="1" dirty="0">
                  <a:solidFill>
                    <a:srgbClr val="0000CC"/>
                  </a:solidFill>
                  <a:ea typeface="黑体" pitchFamily="2" charset="-122"/>
                </a:endParaRPr>
              </a:p>
              <a:p>
                <a:pPr algn="ctr" defTabSz="703402"/>
                <a:r>
                  <a:rPr kumimoji="1" lang="en-US" altLang="zh-CN" sz="1662" b="1" dirty="0">
                    <a:solidFill>
                      <a:srgbClr val="0000CC"/>
                    </a:solidFill>
                    <a:ea typeface="黑体" pitchFamily="2" charset="-122"/>
                  </a:rPr>
                  <a:t>3 </a:t>
                </a:r>
                <a:r>
                  <a:rPr kumimoji="1" lang="zh-CN" altLang="en-US" sz="1662" b="1" dirty="0">
                    <a:solidFill>
                      <a:srgbClr val="0000CC"/>
                    </a:solidFill>
                    <a:ea typeface="黑体" pitchFamily="2" charset="-122"/>
                  </a:rPr>
                  <a:t>位</a:t>
                </a:r>
                <a:endParaRPr kumimoji="1" lang="en-US" altLang="zh-CN" sz="1662" b="1" dirty="0">
                  <a:solidFill>
                    <a:srgbClr val="0000CC"/>
                  </a:solidFill>
                  <a:ea typeface="黑体" pitchFamily="2" charset="-122"/>
                </a:endParaRPr>
              </a:p>
            </p:txBody>
          </p:sp>
          <p:sp>
            <p:nvSpPr>
              <p:cNvPr id="62" name="Rectangle 21"/>
              <p:cNvSpPr>
                <a:spLocks noChangeArrowheads="1"/>
              </p:cNvSpPr>
              <p:nvPr/>
            </p:nvSpPr>
            <p:spPr bwMode="auto">
              <a:xfrm>
                <a:off x="4210088" y="5023629"/>
                <a:ext cx="2334374" cy="643948"/>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a:r>
                  <a:rPr lang="zh-CN" altLang="zh-CN" sz="1662" b="1" dirty="0">
                    <a:solidFill>
                      <a:srgbClr val="0000CC"/>
                    </a:solidFill>
                    <a:ea typeface="黑体" pitchFamily="2" charset="-122"/>
                  </a:rPr>
                  <a:t>规范格式指示符</a:t>
                </a:r>
                <a:r>
                  <a:rPr kumimoji="1" lang="en-US" altLang="zh-CN" sz="1662" b="1" dirty="0">
                    <a:solidFill>
                      <a:srgbClr val="0000CC"/>
                    </a:solidFill>
                    <a:ea typeface="黑体" pitchFamily="2" charset="-122"/>
                  </a:rPr>
                  <a:t>( CFI )</a:t>
                </a:r>
              </a:p>
              <a:p>
                <a:pPr algn="ctr" defTabSz="703402"/>
                <a:r>
                  <a:rPr kumimoji="1" lang="en-US" altLang="zh-CN" sz="1662" b="1" dirty="0">
                    <a:solidFill>
                      <a:srgbClr val="0000CC"/>
                    </a:solidFill>
                    <a:ea typeface="黑体" pitchFamily="2" charset="-122"/>
                  </a:rPr>
                  <a:t>1 </a:t>
                </a:r>
                <a:r>
                  <a:rPr kumimoji="1" lang="zh-CN" altLang="en-US" sz="1662" b="1" dirty="0">
                    <a:solidFill>
                      <a:srgbClr val="0000CC"/>
                    </a:solidFill>
                    <a:ea typeface="黑体" pitchFamily="2" charset="-122"/>
                  </a:rPr>
                  <a:t>位</a:t>
                </a:r>
                <a:r>
                  <a:rPr kumimoji="1" lang="en-US" altLang="zh-CN" sz="1662" b="1" dirty="0">
                    <a:solidFill>
                      <a:srgbClr val="0000CC"/>
                    </a:solidFill>
                    <a:ea typeface="黑体"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03402"/>
                <a:r>
                  <a:rPr kumimoji="1" lang="zh-CN" altLang="en-US" sz="1846"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03402"/>
                <a:r>
                  <a:rPr kumimoji="1" lang="zh-CN" altLang="en-US" sz="1846"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62" b="1">
                    <a:ea typeface="宋体" pitchFamily="2" charset="-122"/>
                  </a:rPr>
                  <a:t>802.1Q</a:t>
                </a:r>
              </a:p>
              <a:p>
                <a:pPr algn="ctr"/>
                <a:r>
                  <a:rPr lang="en-US" altLang="zh-CN" sz="1662" b="1">
                    <a:ea typeface="宋体"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03402"/>
                <a:r>
                  <a:rPr kumimoji="1" lang="zh-CN" altLang="en-US" sz="1846" b="1" dirty="0">
                    <a:solidFill>
                      <a:srgbClr val="000099"/>
                    </a:solidFill>
                    <a:ea typeface="黑体" pitchFamily="2" charset="-122"/>
                  </a:rPr>
                  <a:t>长度</a:t>
                </a:r>
                <a:r>
                  <a:rPr kumimoji="1" lang="en-US" altLang="zh-CN" sz="1846" b="1" dirty="0">
                    <a:solidFill>
                      <a:srgbClr val="000099"/>
                    </a:solidFill>
                    <a:ea typeface="黑体" pitchFamily="2" charset="-122"/>
                  </a:rPr>
                  <a:t>/</a:t>
                </a:r>
                <a:r>
                  <a:rPr kumimoji="1" lang="zh-CN" altLang="en-US" sz="1846"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46" b="1" dirty="0">
                    <a:solidFill>
                      <a:srgbClr val="000099"/>
                    </a:solidFill>
                    <a:ea typeface="黑体"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46" b="1" dirty="0">
                    <a:solidFill>
                      <a:srgbClr val="000099"/>
                    </a:solidFill>
                    <a:ea typeface="宋体" pitchFamily="2" charset="-122"/>
                  </a:rPr>
                  <a:t>FCS</a:t>
                </a:r>
              </a:p>
            </p:txBody>
          </p:sp>
          <p:sp>
            <p:nvSpPr>
              <p:cNvPr id="74" name="Rectangle 33"/>
              <p:cNvSpPr>
                <a:spLocks noChangeArrowheads="1"/>
              </p:cNvSpPr>
              <p:nvPr/>
            </p:nvSpPr>
            <p:spPr bwMode="auto">
              <a:xfrm>
                <a:off x="2864768" y="2815431"/>
                <a:ext cx="934685" cy="3974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dirty="0">
                    <a:solidFill>
                      <a:srgbClr val="CC0000"/>
                    </a:solidFill>
                    <a:latin typeface="Tahoma" pitchFamily="34" charset="0"/>
                    <a:ea typeface="黑体" pitchFamily="2" charset="-122"/>
                  </a:rPr>
                  <a:t>2 </a:t>
                </a:r>
                <a:r>
                  <a:rPr kumimoji="1" lang="zh-CN" altLang="en-US" sz="1846" b="1" dirty="0">
                    <a:solidFill>
                      <a:srgbClr val="CC0000"/>
                    </a:solidFill>
                    <a:latin typeface="Tahoma" pitchFamily="34" charset="0"/>
                    <a:ea typeface="黑体" pitchFamily="2" charset="-122"/>
                  </a:rPr>
                  <a:t>字节</a:t>
                </a:r>
                <a:endParaRPr kumimoji="1" lang="en-US" altLang="zh-CN" sz="1846"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4685" cy="3974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a:r>
                  <a:rPr kumimoji="1" lang="en-US" altLang="zh-CN" sz="1846" b="1" dirty="0">
                    <a:solidFill>
                      <a:srgbClr val="CC0000"/>
                    </a:solidFill>
                    <a:latin typeface="Tahoma" pitchFamily="34" charset="0"/>
                    <a:ea typeface="黑体" pitchFamily="2" charset="-122"/>
                  </a:rPr>
                  <a:t>2 </a:t>
                </a:r>
                <a:r>
                  <a:rPr kumimoji="1" lang="zh-CN" altLang="en-US" sz="1846" b="1" dirty="0">
                    <a:solidFill>
                      <a:srgbClr val="CC0000"/>
                    </a:solidFill>
                    <a:latin typeface="Tahoma" pitchFamily="34" charset="0"/>
                    <a:ea typeface="黑体" pitchFamily="2" charset="-122"/>
                  </a:rPr>
                  <a:t>字节</a:t>
                </a:r>
                <a:endParaRPr kumimoji="1" lang="en-US" altLang="zh-CN" sz="1846"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33647"/>
                <a:chOff x="1568896" y="3165376"/>
                <a:chExt cx="6296025" cy="1133647"/>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477">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77"/>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77"/>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77"/>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77"/>
                </a:p>
              </p:txBody>
            </p:sp>
            <p:sp>
              <p:nvSpPr>
                <p:cNvPr id="69" name="Text Box 28"/>
                <p:cNvSpPr txBox="1">
                  <a:spLocks noChangeArrowheads="1"/>
                </p:cNvSpPr>
                <p:nvPr/>
              </p:nvSpPr>
              <p:spPr bwMode="auto">
                <a:xfrm>
                  <a:off x="2288704" y="3212976"/>
                  <a:ext cx="2158924" cy="4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846" b="1" dirty="0">
                      <a:latin typeface="Tahoma" pitchFamily="34" charset="0"/>
                      <a:ea typeface="宋体" pitchFamily="2" charset="-122"/>
                    </a:rPr>
                    <a:t>802.1Q</a:t>
                  </a:r>
                  <a:r>
                    <a:rPr lang="zh-CN" altLang="en-US" sz="1846" b="1" dirty="0">
                      <a:latin typeface="Tahoma" pitchFamily="34" charset="0"/>
                      <a:ea typeface="宋体" pitchFamily="2" charset="-122"/>
                    </a:rPr>
                    <a:t>标记类型</a:t>
                  </a:r>
                  <a:endParaRPr lang="en-US" altLang="zh-CN" sz="1846"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5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846" b="1" dirty="0">
                      <a:latin typeface="Tahoma" pitchFamily="34" charset="0"/>
                      <a:ea typeface="宋体" pitchFamily="2" charset="-122"/>
                    </a:rPr>
                    <a:t>0</a:t>
                  </a:r>
                  <a:r>
                    <a:rPr lang="en-US" altLang="zh-CN" sz="1477" b="1" dirty="0">
                      <a:latin typeface="Tahoma" pitchFamily="34" charset="0"/>
                      <a:ea typeface="宋体" pitchFamily="2" charset="-122"/>
                    </a:rPr>
                    <a:t>X</a:t>
                  </a:r>
                  <a:r>
                    <a:rPr lang="en-US" altLang="zh-CN" sz="1846" b="1" dirty="0">
                      <a:latin typeface="Tahoma" pitchFamily="34" charset="0"/>
                      <a:ea typeface="宋体" pitchFamily="2" charset="-122"/>
                    </a:rPr>
                    <a:t>8100</a:t>
                  </a:r>
                </a:p>
                <a:p>
                  <a:pPr algn="ctr"/>
                  <a:r>
                    <a:rPr kumimoji="1" lang="en-US" altLang="zh-CN" sz="1477" b="1" dirty="0">
                      <a:solidFill>
                        <a:srgbClr val="000099"/>
                      </a:solidFill>
                      <a:ea typeface="黑体" pitchFamily="2" charset="-122"/>
                    </a:rPr>
                    <a:t>(1 0 0 0 0 0 0 1  0 0 0 0 0 0 0 0)</a:t>
                  </a:r>
                  <a:endParaRPr lang="en-US" altLang="zh-CN" sz="1477"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77616" cy="4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846"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87158" cy="4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846"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846" b="1" dirty="0">
                      <a:latin typeface="Tahoma" pitchFamily="34" charset="0"/>
                      <a:ea typeface="宋体" pitchFamily="2" charset="-122"/>
                    </a:rPr>
                    <a:t>TCI (</a:t>
                  </a:r>
                  <a:r>
                    <a:rPr lang="zh-CN" altLang="en-US" sz="1846" b="1" dirty="0">
                      <a:latin typeface="Tahoma" pitchFamily="34" charset="0"/>
                      <a:ea typeface="宋体" pitchFamily="2" charset="-122"/>
                    </a:rPr>
                    <a:t>标记控制信息</a:t>
                  </a:r>
                  <a:r>
                    <a:rPr lang="en-US" altLang="zh-CN" sz="1846"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grpSp>
        <p:grpSp>
          <p:nvGrpSpPr>
            <p:cNvPr id="7" name="组合 6"/>
            <p:cNvGrpSpPr/>
            <p:nvPr/>
          </p:nvGrpSpPr>
          <p:grpSpPr>
            <a:xfrm>
              <a:off x="1568624" y="1097692"/>
              <a:ext cx="7920880" cy="459036"/>
              <a:chOff x="1568624" y="1097692"/>
              <a:chExt cx="7920880" cy="459036"/>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479973" cy="45903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lang="en-US" altLang="zh-CN" sz="2215" b="1" dirty="0"/>
                  <a:t>802.1Q </a:t>
                </a:r>
                <a:r>
                  <a:rPr lang="zh-CN" altLang="en-US" sz="2215" b="1" dirty="0"/>
                  <a:t>帧</a:t>
                </a:r>
              </a:p>
            </p:txBody>
          </p:sp>
        </p:grpSp>
      </p:grpSp>
      <p:sp>
        <p:nvSpPr>
          <p:cNvPr id="9" name="矩形 8"/>
          <p:cNvSpPr/>
          <p:nvPr/>
        </p:nvSpPr>
        <p:spPr>
          <a:xfrm>
            <a:off x="7120940" y="2904350"/>
            <a:ext cx="2023060" cy="1323439"/>
          </a:xfrm>
          <a:prstGeom prst="rect">
            <a:avLst/>
          </a:prstGeom>
          <a:solidFill>
            <a:srgbClr val="FFFF99"/>
          </a:solidFill>
          <a:ln>
            <a:solidFill>
              <a:schemeClr val="tx2">
                <a:lumMod val="40000"/>
                <a:lumOff val="60000"/>
              </a:schemeClr>
            </a:solidFill>
          </a:ln>
        </p:spPr>
        <p:txBody>
          <a:bodyPr wrap="square">
            <a:spAutoFit/>
          </a:bodyPr>
          <a:lstStyle/>
          <a:p>
            <a:r>
              <a:rPr lang="zh-CN" altLang="zh-CN" sz="2000" b="1" dirty="0">
                <a:ea typeface="黑体" pitchFamily="2" charset="-122"/>
              </a:rPr>
              <a:t>以太网</a:t>
            </a:r>
            <a:r>
              <a:rPr lang="en-US" altLang="zh-CN" sz="2000" b="1" dirty="0">
                <a:ea typeface="黑体" pitchFamily="2" charset="-122"/>
              </a:rPr>
              <a:t> MAC </a:t>
            </a:r>
            <a:r>
              <a:rPr lang="zh-CN" altLang="en-US" sz="2000" b="1" dirty="0">
                <a:ea typeface="黑体" pitchFamily="2" charset="-122"/>
              </a:rPr>
              <a:t>帧</a:t>
            </a:r>
            <a:r>
              <a:rPr lang="zh-CN" altLang="zh-CN" sz="2000" b="1" dirty="0">
                <a:ea typeface="黑体" pitchFamily="2" charset="-122"/>
              </a:rPr>
              <a:t>的最大帧长从原来的</a:t>
            </a:r>
            <a:r>
              <a:rPr lang="en-US" altLang="zh-CN" sz="2000" b="1" dirty="0">
                <a:ea typeface="黑体" pitchFamily="2" charset="-122"/>
              </a:rPr>
              <a:t> 1518 </a:t>
            </a:r>
            <a:r>
              <a:rPr lang="zh-CN" altLang="zh-CN" sz="2000" b="1" dirty="0">
                <a:ea typeface="黑体" pitchFamily="2" charset="-122"/>
              </a:rPr>
              <a:t>字节变为</a:t>
            </a:r>
            <a:r>
              <a:rPr lang="en-US" altLang="zh-CN" sz="2000" b="1" dirty="0">
                <a:ea typeface="黑体" pitchFamily="2" charset="-122"/>
              </a:rPr>
              <a:t> 1522</a:t>
            </a:r>
            <a:r>
              <a:rPr lang="zh-CN" altLang="zh-CN" sz="2000" b="1" dirty="0">
                <a:ea typeface="黑体" pitchFamily="2" charset="-122"/>
              </a:rPr>
              <a:t>字节</a:t>
            </a:r>
            <a:r>
              <a:rPr lang="zh-CN" altLang="en-US" sz="2000" b="1" dirty="0">
                <a:ea typeface="黑体" pitchFamily="2" charset="-122"/>
              </a:rPr>
              <a:t>。</a:t>
            </a:r>
          </a:p>
        </p:txBody>
      </p:sp>
      <p:sp>
        <p:nvSpPr>
          <p:cNvPr id="77" name="标题 1"/>
          <p:cNvSpPr>
            <a:spLocks noGrp="1"/>
          </p:cNvSpPr>
          <p:nvPr>
            <p:ph type="title"/>
          </p:nvPr>
        </p:nvSpPr>
        <p:spPr>
          <a:xfrm>
            <a:off x="330200" y="1"/>
            <a:ext cx="8500533" cy="744849"/>
          </a:xfrm>
        </p:spPr>
        <p:txBody>
          <a:bodyPr>
            <a:normAutofit/>
          </a:bodyPr>
          <a:lstStyle/>
          <a:p>
            <a:r>
              <a:rPr lang="en-US" altLang="zh-CN" dirty="0" smtClean="0"/>
              <a:t>5.4.4 VLAN</a:t>
            </a:r>
            <a:r>
              <a:rPr lang="zh-CN" altLang="en-US" dirty="0" smtClean="0"/>
              <a:t>的</a:t>
            </a:r>
            <a:r>
              <a:rPr lang="zh-CN" altLang="en-US" dirty="0"/>
              <a:t>以太网帧格式</a:t>
            </a:r>
          </a:p>
        </p:txBody>
      </p:sp>
    </p:spTree>
    <p:extLst>
      <p:ext uri="{BB962C8B-B14F-4D97-AF65-F5344CB8AC3E}">
        <p14:creationId xmlns:p14="http://schemas.microsoft.com/office/powerpoint/2010/main" val="2130839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smtClean="0"/>
              <a:t>5.2.1 </a:t>
            </a:r>
            <a:r>
              <a:rPr lang="zh-CN" altLang="en-US" dirty="0" smtClean="0"/>
              <a:t>成</a:t>
            </a:r>
            <a:r>
              <a:rPr lang="zh-CN" altLang="en-US" dirty="0"/>
              <a:t>帧</a:t>
            </a:r>
          </a:p>
        </p:txBody>
      </p:sp>
      <p:sp>
        <p:nvSpPr>
          <p:cNvPr id="352259" name="Rectangle 3"/>
          <p:cNvSpPr>
            <a:spLocks noGrp="1" noChangeArrowheads="1"/>
          </p:cNvSpPr>
          <p:nvPr>
            <p:ph idx="1"/>
          </p:nvPr>
        </p:nvSpPr>
        <p:spPr>
          <a:xfrm>
            <a:off x="330199" y="856034"/>
            <a:ext cx="8500533" cy="2379747"/>
          </a:xfrm>
        </p:spPr>
        <p:txBody>
          <a:bodyPr>
            <a:normAutofit/>
          </a:bodyPr>
          <a:lstStyle/>
          <a:p>
            <a:r>
              <a:rPr lang="zh-CN" altLang="en-US" sz="2800" dirty="0" smtClean="0">
                <a:solidFill>
                  <a:srgbClr val="FF0000"/>
                </a:solidFill>
              </a:rPr>
              <a:t>成</a:t>
            </a:r>
            <a:r>
              <a:rPr lang="zh-CN" altLang="en-US" sz="2800" dirty="0">
                <a:solidFill>
                  <a:srgbClr val="FF0000"/>
                </a:solidFill>
              </a:rPr>
              <a:t>帧 </a:t>
            </a:r>
            <a:r>
              <a:rPr lang="en-US" altLang="zh-CN" sz="2800" dirty="0"/>
              <a:t>(framing) </a:t>
            </a:r>
            <a:r>
              <a:rPr lang="zh-CN" altLang="en-US" sz="2800" dirty="0"/>
              <a:t>就是在一段数据的前后分别添加首部和</a:t>
            </a:r>
            <a:r>
              <a:rPr lang="zh-CN" altLang="en-US" sz="2800" dirty="0" smtClean="0"/>
              <a:t>尾部构成一</a:t>
            </a:r>
            <a:r>
              <a:rPr lang="zh-CN" altLang="en-US" sz="2800" dirty="0"/>
              <a:t>个</a:t>
            </a:r>
            <a:r>
              <a:rPr lang="zh-CN" altLang="en-US" sz="2800" dirty="0" smtClean="0"/>
              <a:t>帧，并确定</a:t>
            </a:r>
            <a:r>
              <a:rPr lang="zh-CN" altLang="en-US" sz="2800" dirty="0"/>
              <a:t>帧</a:t>
            </a:r>
            <a:r>
              <a:rPr lang="zh-CN" altLang="en-US" sz="2800" dirty="0" smtClean="0"/>
              <a:t>的</a:t>
            </a:r>
            <a:r>
              <a:rPr lang="zh-CN" altLang="en-US" sz="2800" dirty="0"/>
              <a:t>边界</a:t>
            </a:r>
            <a:r>
              <a:rPr lang="zh-CN" altLang="en-US" sz="2800" dirty="0" smtClean="0"/>
              <a:t>。</a:t>
            </a:r>
            <a:endParaRPr lang="en-US" altLang="zh-CN" sz="2800" dirty="0" smtClean="0"/>
          </a:p>
          <a:p>
            <a:r>
              <a:rPr lang="zh-CN" altLang="en-US" sz="2800" dirty="0"/>
              <a:t>帧定</a:t>
            </a:r>
            <a:r>
              <a:rPr lang="zh-CN" altLang="en-US" sz="2800" dirty="0" smtClean="0"/>
              <a:t>界：</a:t>
            </a:r>
            <a:endParaRPr lang="zh-CN" altLang="en-US" sz="2800" dirty="0"/>
          </a:p>
          <a:p>
            <a:pPr lvl="1"/>
            <a:r>
              <a:rPr lang="zh-CN" altLang="en-US" sz="2400" dirty="0"/>
              <a:t>帧必须有开始标志和结束标志以进行帧同步。</a:t>
            </a:r>
            <a:r>
              <a:rPr lang="zh-CN" altLang="en-US" sz="2800" dirty="0"/>
              <a:t>  </a:t>
            </a:r>
          </a:p>
          <a:p>
            <a:pPr lvl="1"/>
            <a:r>
              <a:rPr lang="zh-CN" altLang="en-US" sz="2400" dirty="0" smtClean="0"/>
              <a:t>首部</a:t>
            </a:r>
            <a:r>
              <a:rPr lang="zh-CN" altLang="en-US" sz="2400" dirty="0"/>
              <a:t>和尾部的一个重要作用就是进行</a:t>
            </a:r>
            <a:r>
              <a:rPr lang="zh-CN" altLang="en-US" sz="2400" dirty="0">
                <a:solidFill>
                  <a:srgbClr val="FF0000"/>
                </a:solidFill>
              </a:rPr>
              <a:t>帧定界</a:t>
            </a:r>
            <a:r>
              <a:rPr lang="zh-CN" altLang="en-US" sz="2400" dirty="0" smtClean="0"/>
              <a:t>。</a:t>
            </a:r>
            <a:endParaRPr lang="en-US" altLang="zh-CN" sz="2400" dirty="0" smtClean="0"/>
          </a:p>
        </p:txBody>
      </p:sp>
      <p:grpSp>
        <p:nvGrpSpPr>
          <p:cNvPr id="3" name="组合 2"/>
          <p:cNvGrpSpPr/>
          <p:nvPr/>
        </p:nvGrpSpPr>
        <p:grpSpPr>
          <a:xfrm>
            <a:off x="496418" y="3309352"/>
            <a:ext cx="8347498" cy="3345606"/>
            <a:chOff x="496418" y="3309352"/>
            <a:chExt cx="8347498" cy="3345606"/>
          </a:xfrm>
        </p:grpSpPr>
        <p:sp>
          <p:nvSpPr>
            <p:cNvPr id="352260" name="Text Box 4"/>
            <p:cNvSpPr txBox="1">
              <a:spLocks noChangeArrowheads="1"/>
            </p:cNvSpPr>
            <p:nvPr/>
          </p:nvSpPr>
          <p:spPr bwMode="auto">
            <a:xfrm>
              <a:off x="7803246" y="3423652"/>
              <a:ext cx="1040670"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帧结束</a:t>
              </a:r>
            </a:p>
          </p:txBody>
        </p:sp>
        <p:sp>
          <p:nvSpPr>
            <p:cNvPr id="352261" name="Rectangle 5"/>
            <p:cNvSpPr>
              <a:spLocks noChangeArrowheads="1"/>
            </p:cNvSpPr>
            <p:nvPr/>
          </p:nvSpPr>
          <p:spPr bwMode="auto">
            <a:xfrm>
              <a:off x="1681846" y="4299952"/>
              <a:ext cx="1193800" cy="55098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215" b="1">
                  <a:solidFill>
                    <a:srgbClr val="000099"/>
                  </a:solidFill>
                  <a:ea typeface="黑体" pitchFamily="2" charset="-122"/>
                </a:rPr>
                <a:t>帧首部</a:t>
              </a:r>
            </a:p>
          </p:txBody>
        </p:sp>
        <p:sp>
          <p:nvSpPr>
            <p:cNvPr id="352262" name="Rectangle 6"/>
            <p:cNvSpPr>
              <a:spLocks noChangeArrowheads="1"/>
            </p:cNvSpPr>
            <p:nvPr/>
          </p:nvSpPr>
          <p:spPr bwMode="auto">
            <a:xfrm>
              <a:off x="2875646" y="3309352"/>
              <a:ext cx="4278313" cy="55098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215" b="1">
                  <a:solidFill>
                    <a:srgbClr val="000099"/>
                  </a:solidFill>
                  <a:ea typeface="黑体" pitchFamily="2" charset="-122"/>
                </a:rPr>
                <a:t>IP </a:t>
              </a:r>
              <a:r>
                <a:rPr kumimoji="1" lang="zh-CN" altLang="en-US" sz="2215" b="1">
                  <a:solidFill>
                    <a:srgbClr val="000099"/>
                  </a:solidFill>
                  <a:ea typeface="黑体" pitchFamily="2" charset="-122"/>
                </a:rPr>
                <a:t>数据报</a:t>
              </a:r>
            </a:p>
          </p:txBody>
        </p:sp>
        <p:sp>
          <p:nvSpPr>
            <p:cNvPr id="352263" name="Rectangle 7"/>
            <p:cNvSpPr>
              <a:spLocks noChangeArrowheads="1"/>
            </p:cNvSpPr>
            <p:nvPr/>
          </p:nvSpPr>
          <p:spPr bwMode="auto">
            <a:xfrm>
              <a:off x="2875646" y="4299952"/>
              <a:ext cx="4278313" cy="55098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215" b="1">
                  <a:solidFill>
                    <a:srgbClr val="000099"/>
                  </a:solidFill>
                  <a:ea typeface="黑体" pitchFamily="2" charset="-122"/>
                </a:rPr>
                <a:t>帧的数据部分</a:t>
              </a:r>
            </a:p>
          </p:txBody>
        </p:sp>
        <p:sp>
          <p:nvSpPr>
            <p:cNvPr id="352264" name="Rectangle 8"/>
            <p:cNvSpPr>
              <a:spLocks noChangeArrowheads="1"/>
            </p:cNvSpPr>
            <p:nvPr/>
          </p:nvSpPr>
          <p:spPr bwMode="auto">
            <a:xfrm>
              <a:off x="7153959" y="4299952"/>
              <a:ext cx="1193800" cy="55098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215" b="1">
                  <a:solidFill>
                    <a:srgbClr val="000099"/>
                  </a:solidFill>
                  <a:ea typeface="黑体" pitchFamily="2" charset="-122"/>
                </a:rPr>
                <a:t>帧尾部</a:t>
              </a:r>
            </a:p>
          </p:txBody>
        </p:sp>
        <p:sp>
          <p:nvSpPr>
            <p:cNvPr id="352265" name="Line 9"/>
            <p:cNvSpPr>
              <a:spLocks noChangeShapeType="1"/>
            </p:cNvSpPr>
            <p:nvPr/>
          </p:nvSpPr>
          <p:spPr bwMode="auto">
            <a:xfrm>
              <a:off x="2875646" y="5180648"/>
              <a:ext cx="42783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66" name="Line 10"/>
            <p:cNvSpPr>
              <a:spLocks noChangeShapeType="1"/>
            </p:cNvSpPr>
            <p:nvPr/>
          </p:nvSpPr>
          <p:spPr bwMode="auto">
            <a:xfrm>
              <a:off x="1681845" y="5621729"/>
              <a:ext cx="66659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67" name="Line 11"/>
            <p:cNvSpPr>
              <a:spLocks noChangeShapeType="1"/>
            </p:cNvSpPr>
            <p:nvPr/>
          </p:nvSpPr>
          <p:spPr bwMode="auto">
            <a:xfrm>
              <a:off x="1681845" y="4919723"/>
              <a:ext cx="0" cy="99060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68" name="Line 12"/>
            <p:cNvSpPr>
              <a:spLocks noChangeShapeType="1"/>
            </p:cNvSpPr>
            <p:nvPr/>
          </p:nvSpPr>
          <p:spPr bwMode="auto">
            <a:xfrm>
              <a:off x="8347758" y="496084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69" name="Line 13"/>
            <p:cNvSpPr>
              <a:spLocks noChangeShapeType="1"/>
            </p:cNvSpPr>
            <p:nvPr/>
          </p:nvSpPr>
          <p:spPr bwMode="auto">
            <a:xfrm>
              <a:off x="2875645" y="4960840"/>
              <a:ext cx="0" cy="44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70" name="Line 14"/>
            <p:cNvSpPr>
              <a:spLocks noChangeShapeType="1"/>
            </p:cNvSpPr>
            <p:nvPr/>
          </p:nvSpPr>
          <p:spPr bwMode="auto">
            <a:xfrm>
              <a:off x="7153958" y="4960840"/>
              <a:ext cx="0" cy="4410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71" name="Text Box 15"/>
            <p:cNvSpPr txBox="1">
              <a:spLocks noChangeArrowheads="1"/>
            </p:cNvSpPr>
            <p:nvPr/>
          </p:nvSpPr>
          <p:spPr bwMode="auto">
            <a:xfrm>
              <a:off x="4467909" y="4953514"/>
              <a:ext cx="979755"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15" b="1">
                  <a:solidFill>
                    <a:srgbClr val="000099"/>
                  </a:solidFill>
                  <a:ea typeface="黑体" pitchFamily="2" charset="-122"/>
                  <a:sym typeface="Symbol" pitchFamily="18" charset="2"/>
                </a:rPr>
                <a:t> </a:t>
              </a:r>
              <a:r>
                <a:rPr kumimoji="1" lang="en-US" altLang="zh-CN" sz="2215" b="1">
                  <a:solidFill>
                    <a:srgbClr val="000099"/>
                  </a:solidFill>
                  <a:ea typeface="黑体" pitchFamily="2" charset="-122"/>
                </a:rPr>
                <a:t>MTU</a:t>
              </a:r>
            </a:p>
          </p:txBody>
        </p:sp>
        <p:sp>
          <p:nvSpPr>
            <p:cNvPr id="352272" name="Text Box 16"/>
            <p:cNvSpPr txBox="1">
              <a:spLocks noChangeArrowheads="1"/>
            </p:cNvSpPr>
            <p:nvPr/>
          </p:nvSpPr>
          <p:spPr bwMode="auto">
            <a:xfrm>
              <a:off x="3781130" y="5666057"/>
              <a:ext cx="2467342"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dirty="0">
                  <a:solidFill>
                    <a:srgbClr val="000099"/>
                  </a:solidFill>
                  <a:ea typeface="黑体" pitchFamily="2" charset="-122"/>
                </a:rPr>
                <a:t>数据链路层的帧长</a:t>
              </a:r>
            </a:p>
          </p:txBody>
        </p:sp>
        <p:sp>
          <p:nvSpPr>
            <p:cNvPr id="352273" name="AutoShape 17"/>
            <p:cNvSpPr>
              <a:spLocks noChangeArrowheads="1"/>
            </p:cNvSpPr>
            <p:nvPr/>
          </p:nvSpPr>
          <p:spPr bwMode="auto">
            <a:xfrm>
              <a:off x="4666346" y="3860337"/>
              <a:ext cx="696913" cy="549519"/>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sz="1662" b="1">
                <a:solidFill>
                  <a:srgbClr val="000099"/>
                </a:solidFill>
                <a:ea typeface="黑体" pitchFamily="2" charset="-122"/>
              </a:endParaRPr>
            </a:p>
          </p:txBody>
        </p:sp>
        <p:sp>
          <p:nvSpPr>
            <p:cNvPr id="352274" name="Text Box 18"/>
            <p:cNvSpPr txBox="1">
              <a:spLocks noChangeArrowheads="1"/>
            </p:cNvSpPr>
            <p:nvPr/>
          </p:nvSpPr>
          <p:spPr bwMode="auto">
            <a:xfrm>
              <a:off x="496418" y="5850288"/>
              <a:ext cx="2392881"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215" b="1" dirty="0">
                  <a:solidFill>
                    <a:srgbClr val="000099"/>
                  </a:solidFill>
                  <a:ea typeface="黑体" pitchFamily="2" charset="-122"/>
                </a:rPr>
                <a:t>从这里开始发送</a:t>
              </a:r>
            </a:p>
          </p:txBody>
        </p:sp>
        <p:sp>
          <p:nvSpPr>
            <p:cNvPr id="352275" name="Line 19"/>
            <p:cNvSpPr>
              <a:spLocks noChangeShapeType="1"/>
            </p:cNvSpPr>
            <p:nvPr/>
          </p:nvSpPr>
          <p:spPr bwMode="auto">
            <a:xfrm flipV="1">
              <a:off x="1689783" y="3877923"/>
              <a:ext cx="0" cy="366346"/>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76" name="Line 20"/>
            <p:cNvSpPr>
              <a:spLocks noChangeShapeType="1"/>
            </p:cNvSpPr>
            <p:nvPr/>
          </p:nvSpPr>
          <p:spPr bwMode="auto">
            <a:xfrm flipV="1">
              <a:off x="8341409" y="3877923"/>
              <a:ext cx="0" cy="366346"/>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2277" name="Text Box 21"/>
            <p:cNvSpPr txBox="1">
              <a:spLocks noChangeArrowheads="1"/>
            </p:cNvSpPr>
            <p:nvPr/>
          </p:nvSpPr>
          <p:spPr bwMode="auto">
            <a:xfrm>
              <a:off x="1204009" y="3423652"/>
              <a:ext cx="1040670"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帧开始</a:t>
              </a:r>
            </a:p>
          </p:txBody>
        </p:sp>
        <p:sp>
          <p:nvSpPr>
            <p:cNvPr id="24" name="Line 11"/>
            <p:cNvSpPr>
              <a:spLocks noChangeShapeType="1"/>
            </p:cNvSpPr>
            <p:nvPr/>
          </p:nvSpPr>
          <p:spPr bwMode="auto">
            <a:xfrm rot="16200000">
              <a:off x="1215319" y="4155331"/>
              <a:ext cx="0" cy="864095"/>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5" name="Text Box 18"/>
            <p:cNvSpPr txBox="1">
              <a:spLocks noChangeArrowheads="1"/>
            </p:cNvSpPr>
            <p:nvPr/>
          </p:nvSpPr>
          <p:spPr bwMode="auto">
            <a:xfrm>
              <a:off x="517396" y="4094757"/>
              <a:ext cx="896887" cy="433196"/>
            </a:xfrm>
            <a:prstGeom prst="rect">
              <a:avLst/>
            </a:prstGeom>
            <a:noFill/>
            <a:ln>
              <a:noFill/>
            </a:ln>
            <a:effectLst/>
          </p:spPr>
          <p:txBody>
            <a:bodyPr wrap="square">
              <a:spAutoFit/>
            </a:bodyPr>
            <a:lstStyle/>
            <a:p>
              <a:pPr algn="ctr"/>
              <a:r>
                <a:rPr kumimoji="1" lang="zh-CN" altLang="en-US" sz="2215" b="1" dirty="0">
                  <a:solidFill>
                    <a:srgbClr val="000099"/>
                  </a:solidFill>
                  <a:ea typeface="黑体" pitchFamily="2" charset="-122"/>
                </a:rPr>
                <a:t>发送</a:t>
              </a:r>
            </a:p>
          </p:txBody>
        </p:sp>
        <p:sp>
          <p:nvSpPr>
            <p:cNvPr id="2" name="矩形 1"/>
            <p:cNvSpPr/>
            <p:nvPr/>
          </p:nvSpPr>
          <p:spPr>
            <a:xfrm>
              <a:off x="2278745" y="6221762"/>
              <a:ext cx="5284356" cy="433196"/>
            </a:xfrm>
            <a:prstGeom prst="rect">
              <a:avLst/>
            </a:prstGeom>
          </p:spPr>
          <p:txBody>
            <a:bodyPr wrap="square">
              <a:spAutoFit/>
            </a:bodyPr>
            <a:lstStyle/>
            <a:p>
              <a:pPr algn="ctr"/>
              <a:r>
                <a:rPr lang="zh-CN" altLang="zh-CN" sz="2215" b="1" dirty="0">
                  <a:ea typeface="黑体" pitchFamily="2" charset="-122"/>
                </a:rPr>
                <a:t>用帧首部和帧尾部封装成帧</a:t>
              </a:r>
              <a:endParaRPr lang="zh-CN" altLang="en-US" sz="2215" b="1" dirty="0">
                <a:ea typeface="黑体" pitchFamily="2" charset="-122"/>
              </a:endParaRPr>
            </a:p>
          </p:txBody>
        </p:sp>
      </p:grpSp>
    </p:spTree>
    <p:extLst>
      <p:ext uri="{BB962C8B-B14F-4D97-AF65-F5344CB8AC3E}">
        <p14:creationId xmlns:p14="http://schemas.microsoft.com/office/powerpoint/2010/main" val="96101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52259">
                                            <p:txEl>
                                              <p:pRg st="1" end="1"/>
                                            </p:txEl>
                                          </p:spTgt>
                                        </p:tgtEl>
                                        <p:attrNameLst>
                                          <p:attrName>style.visibility</p:attrName>
                                        </p:attrNameLst>
                                      </p:cBhvr>
                                      <p:to>
                                        <p:strVal val="visible"/>
                                      </p:to>
                                    </p:set>
                                    <p:animEffect transition="in" filter="wipe(up)">
                                      <p:cBhvr>
                                        <p:cTn id="11" dur="500"/>
                                        <p:tgtEl>
                                          <p:spTgt spid="35225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wipe(up)">
                                      <p:cBhvr>
                                        <p:cTn id="15" dur="500"/>
                                        <p:tgtEl>
                                          <p:spTgt spid="35225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52259">
                                            <p:txEl>
                                              <p:pRg st="3" end="3"/>
                                            </p:txEl>
                                          </p:spTgt>
                                        </p:tgtEl>
                                        <p:attrNameLst>
                                          <p:attrName>style.visibility</p:attrName>
                                        </p:attrNameLst>
                                      </p:cBhvr>
                                      <p:to>
                                        <p:strVal val="visible"/>
                                      </p:to>
                                    </p:set>
                                    <p:animEffect transition="in" filter="wipe(up)">
                                      <p:cBhvr>
                                        <p:cTn id="19" dur="500"/>
                                        <p:tgtEl>
                                          <p:spTgt spid="35225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点对点协议</a:t>
            </a:r>
            <a:r>
              <a:rPr lang="en-US" altLang="zh-CN" dirty="0" smtClean="0"/>
              <a:t>PPP</a:t>
            </a:r>
            <a:endParaRPr lang="zh-CN" altLang="en-US" dirty="0"/>
          </a:p>
        </p:txBody>
      </p:sp>
      <p:grpSp>
        <p:nvGrpSpPr>
          <p:cNvPr id="31" name="组合 30"/>
          <p:cNvGrpSpPr/>
          <p:nvPr/>
        </p:nvGrpSpPr>
        <p:grpSpPr>
          <a:xfrm>
            <a:off x="154481" y="1606610"/>
            <a:ext cx="8828088" cy="3740150"/>
            <a:chOff x="301625" y="1606610"/>
            <a:chExt cx="8828088" cy="3740150"/>
          </a:xfrm>
        </p:grpSpPr>
        <p:sp>
          <p:nvSpPr>
            <p:cNvPr id="4" name="Rectangle 4"/>
            <p:cNvSpPr>
              <a:spLocks noChangeArrowheads="1"/>
            </p:cNvSpPr>
            <p:nvPr/>
          </p:nvSpPr>
          <p:spPr bwMode="auto">
            <a:xfrm>
              <a:off x="301625" y="2222560"/>
              <a:ext cx="2441575" cy="3124200"/>
            </a:xfrm>
            <a:prstGeom prst="rect">
              <a:avLst/>
            </a:prstGeom>
            <a:solidFill>
              <a:srgbClr val="FFFFCC"/>
            </a:solidFill>
            <a:ln w="19050">
              <a:solidFill>
                <a:schemeClr val="bg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黑体" panose="02010609060101010101" pitchFamily="49" charset="-122"/>
              </a:endParaRPr>
            </a:p>
          </p:txBody>
        </p:sp>
        <p:sp>
          <p:nvSpPr>
            <p:cNvPr id="5" name="Rectangle 5"/>
            <p:cNvSpPr>
              <a:spLocks noChangeArrowheads="1"/>
            </p:cNvSpPr>
            <p:nvPr/>
          </p:nvSpPr>
          <p:spPr bwMode="auto">
            <a:xfrm>
              <a:off x="5108575" y="2222560"/>
              <a:ext cx="3124200" cy="3124200"/>
            </a:xfrm>
            <a:prstGeom prst="rect">
              <a:avLst/>
            </a:prstGeom>
            <a:solidFill>
              <a:srgbClr val="CCFFFF"/>
            </a:solidFill>
            <a:ln w="19050">
              <a:solidFill>
                <a:schemeClr val="bg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黑体" panose="02010609060101010101" pitchFamily="49" charset="-122"/>
              </a:endParaRPr>
            </a:p>
          </p:txBody>
        </p:sp>
        <p:sp>
          <p:nvSpPr>
            <p:cNvPr id="6" name="Freeform 6"/>
            <p:cNvSpPr>
              <a:spLocks/>
            </p:cNvSpPr>
            <p:nvPr/>
          </p:nvSpPr>
          <p:spPr bwMode="auto">
            <a:xfrm>
              <a:off x="7623175" y="3822760"/>
              <a:ext cx="1506538"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7"/>
            <p:cNvSpPr>
              <a:spLocks/>
            </p:cNvSpPr>
            <p:nvPr/>
          </p:nvSpPr>
          <p:spPr bwMode="auto">
            <a:xfrm>
              <a:off x="1638300" y="3898960"/>
              <a:ext cx="792163" cy="508000"/>
            </a:xfrm>
            <a:custGeom>
              <a:avLst/>
              <a:gdLst>
                <a:gd name="T0" fmla="*/ 0 w 499"/>
                <a:gd name="T1" fmla="*/ 0 h 320"/>
                <a:gd name="T2" fmla="*/ 416 w 499"/>
                <a:gd name="T3" fmla="*/ 88 h 320"/>
                <a:gd name="T4" fmla="*/ 496 w 499"/>
                <a:gd name="T5" fmla="*/ 152 h 320"/>
                <a:gd name="T6" fmla="*/ 428 w 499"/>
                <a:gd name="T7" fmla="*/ 320 h 320"/>
              </a:gdLst>
              <a:ahLst/>
              <a:cxnLst>
                <a:cxn ang="0">
                  <a:pos x="T0" y="T1"/>
                </a:cxn>
                <a:cxn ang="0">
                  <a:pos x="T2" y="T3"/>
                </a:cxn>
                <a:cxn ang="0">
                  <a:pos x="T4" y="T5"/>
                </a:cxn>
                <a:cxn ang="0">
                  <a:pos x="T6" y="T7"/>
                </a:cxn>
              </a:cxnLst>
              <a:rect l="0" t="0" r="r" b="b"/>
              <a:pathLst>
                <a:path w="499" h="320">
                  <a:moveTo>
                    <a:pt x="0" y="0"/>
                  </a:moveTo>
                  <a:lnTo>
                    <a:pt x="416" y="88"/>
                  </a:lnTo>
                  <a:cubicBezTo>
                    <a:pt x="499" y="113"/>
                    <a:pt x="494" y="113"/>
                    <a:pt x="496" y="152"/>
                  </a:cubicBezTo>
                  <a:cubicBezTo>
                    <a:pt x="498" y="191"/>
                    <a:pt x="442" y="285"/>
                    <a:pt x="428" y="32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8"/>
            <p:cNvSpPr>
              <a:spLocks/>
            </p:cNvSpPr>
            <p:nvPr/>
          </p:nvSpPr>
          <p:spPr bwMode="auto">
            <a:xfrm>
              <a:off x="2308225" y="4540310"/>
              <a:ext cx="2514600" cy="152400"/>
            </a:xfrm>
            <a:custGeom>
              <a:avLst/>
              <a:gdLst>
                <a:gd name="T0" fmla="*/ 0 w 1584"/>
                <a:gd name="T1" fmla="*/ 0 h 96"/>
                <a:gd name="T2" fmla="*/ 1248 w 1584"/>
                <a:gd name="T3" fmla="*/ 0 h 96"/>
                <a:gd name="T4" fmla="*/ 1116 w 1584"/>
                <a:gd name="T5" fmla="*/ 92 h 96"/>
                <a:gd name="T6" fmla="*/ 1584 w 1584"/>
                <a:gd name="T7" fmla="*/ 96 h 96"/>
              </a:gdLst>
              <a:ahLst/>
              <a:cxnLst>
                <a:cxn ang="0">
                  <a:pos x="T0" y="T1"/>
                </a:cxn>
                <a:cxn ang="0">
                  <a:pos x="T2" y="T3"/>
                </a:cxn>
                <a:cxn ang="0">
                  <a:pos x="T4" y="T5"/>
                </a:cxn>
                <a:cxn ang="0">
                  <a:pos x="T6" y="T7"/>
                </a:cxn>
              </a:cxnLst>
              <a:rect l="0" t="0" r="r" b="b"/>
              <a:pathLst>
                <a:path w="1584" h="96">
                  <a:moveTo>
                    <a:pt x="0" y="0"/>
                  </a:moveTo>
                  <a:lnTo>
                    <a:pt x="1248" y="0"/>
                  </a:lnTo>
                  <a:lnTo>
                    <a:pt x="1116" y="92"/>
                  </a:lnTo>
                  <a:lnTo>
                    <a:pt x="1584" y="96"/>
                  </a:lnTo>
                </a:path>
              </a:pathLst>
            </a:custGeom>
            <a:noFill/>
            <a:ln w="28575"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9"/>
            <p:cNvSpPr>
              <a:spLocks/>
            </p:cNvSpPr>
            <p:nvPr/>
          </p:nvSpPr>
          <p:spPr bwMode="auto">
            <a:xfrm>
              <a:off x="4848225" y="3502085"/>
              <a:ext cx="1936750" cy="92075"/>
            </a:xfrm>
            <a:custGeom>
              <a:avLst/>
              <a:gdLst>
                <a:gd name="T0" fmla="*/ 0 w 1220"/>
                <a:gd name="T1" fmla="*/ 0 h 58"/>
                <a:gd name="T2" fmla="*/ 967 w 1220"/>
                <a:gd name="T3" fmla="*/ 0 h 58"/>
                <a:gd name="T4" fmla="*/ 1220 w 1220"/>
                <a:gd name="T5" fmla="*/ 58 h 58"/>
              </a:gdLst>
              <a:ahLst/>
              <a:cxnLst>
                <a:cxn ang="0">
                  <a:pos x="T0" y="T1"/>
                </a:cxn>
                <a:cxn ang="0">
                  <a:pos x="T2" y="T3"/>
                </a:cxn>
                <a:cxn ang="0">
                  <a:pos x="T4" y="T5"/>
                </a:cxn>
              </a:cxnLst>
              <a:rect l="0" t="0" r="r" b="b"/>
              <a:pathLst>
                <a:path w="1220" h="58">
                  <a:moveTo>
                    <a:pt x="0" y="0"/>
                  </a:moveTo>
                  <a:lnTo>
                    <a:pt x="967" y="0"/>
                  </a:lnTo>
                  <a:lnTo>
                    <a:pt x="1220" y="58"/>
                  </a:lnTo>
                </a:path>
              </a:pathLst>
            </a:custGeom>
            <a:noFill/>
            <a:ln w="28575">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10"/>
            <p:cNvSpPr>
              <a:spLocks/>
            </p:cNvSpPr>
            <p:nvPr/>
          </p:nvSpPr>
          <p:spPr bwMode="auto">
            <a:xfrm>
              <a:off x="4818063" y="4051360"/>
              <a:ext cx="2195512" cy="641350"/>
            </a:xfrm>
            <a:custGeom>
              <a:avLst/>
              <a:gdLst>
                <a:gd name="T0" fmla="*/ 0 w 1343"/>
                <a:gd name="T1" fmla="*/ 260 h 260"/>
                <a:gd name="T2" fmla="*/ 1031 w 1343"/>
                <a:gd name="T3" fmla="*/ 260 h 260"/>
                <a:gd name="T4" fmla="*/ 1343 w 1343"/>
                <a:gd name="T5" fmla="*/ 0 h 260"/>
              </a:gdLst>
              <a:ahLst/>
              <a:cxnLst>
                <a:cxn ang="0">
                  <a:pos x="T0" y="T1"/>
                </a:cxn>
                <a:cxn ang="0">
                  <a:pos x="T2" y="T3"/>
                </a:cxn>
                <a:cxn ang="0">
                  <a:pos x="T4" y="T5"/>
                </a:cxn>
              </a:cxnLst>
              <a:rect l="0" t="0" r="r" b="b"/>
              <a:pathLst>
                <a:path w="1343" h="260">
                  <a:moveTo>
                    <a:pt x="0" y="260"/>
                  </a:moveTo>
                  <a:lnTo>
                    <a:pt x="1031" y="260"/>
                  </a:lnTo>
                  <a:lnTo>
                    <a:pt x="1343" y="0"/>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1"/>
            <p:cNvSpPr>
              <a:spLocks/>
            </p:cNvSpPr>
            <p:nvPr/>
          </p:nvSpPr>
          <p:spPr bwMode="auto">
            <a:xfrm>
              <a:off x="4879975" y="2832160"/>
              <a:ext cx="2133600" cy="762000"/>
            </a:xfrm>
            <a:custGeom>
              <a:avLst/>
              <a:gdLst>
                <a:gd name="T0" fmla="*/ 0 w 1296"/>
                <a:gd name="T1" fmla="*/ 0 h 184"/>
                <a:gd name="T2" fmla="*/ 967 w 1296"/>
                <a:gd name="T3" fmla="*/ 0 h 184"/>
                <a:gd name="T4" fmla="*/ 1296 w 1296"/>
                <a:gd name="T5" fmla="*/ 184 h 184"/>
              </a:gdLst>
              <a:ahLst/>
              <a:cxnLst>
                <a:cxn ang="0">
                  <a:pos x="T0" y="T1"/>
                </a:cxn>
                <a:cxn ang="0">
                  <a:pos x="T2" y="T3"/>
                </a:cxn>
                <a:cxn ang="0">
                  <a:pos x="T4" y="T5"/>
                </a:cxn>
              </a:cxnLst>
              <a:rect l="0" t="0" r="r" b="b"/>
              <a:pathLst>
                <a:path w="1296" h="184">
                  <a:moveTo>
                    <a:pt x="0" y="0"/>
                  </a:moveTo>
                  <a:lnTo>
                    <a:pt x="967" y="0"/>
                  </a:lnTo>
                  <a:lnTo>
                    <a:pt x="1296" y="184"/>
                  </a:lnTo>
                </a:path>
              </a:pathLst>
            </a:custGeom>
            <a:noFill/>
            <a:ln w="28575">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2"/>
            <p:cNvSpPr txBox="1">
              <a:spLocks noChangeArrowheads="1"/>
            </p:cNvSpPr>
            <p:nvPr/>
          </p:nvSpPr>
          <p:spPr bwMode="auto">
            <a:xfrm>
              <a:off x="6861175" y="311156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黑体" panose="02010609060101010101" pitchFamily="49" charset="-122"/>
                </a:rPr>
                <a:t>路由器</a:t>
              </a:r>
            </a:p>
          </p:txBody>
        </p:sp>
        <p:sp>
          <p:nvSpPr>
            <p:cNvPr id="13" name="Text Box 13"/>
            <p:cNvSpPr txBox="1">
              <a:spLocks noChangeArrowheads="1"/>
            </p:cNvSpPr>
            <p:nvPr/>
          </p:nvSpPr>
          <p:spPr bwMode="auto">
            <a:xfrm>
              <a:off x="5075238" y="2255897"/>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黑体" panose="02010609060101010101" pitchFamily="49" charset="-122"/>
                </a:rPr>
                <a:t>调制解调器</a:t>
              </a:r>
            </a:p>
          </p:txBody>
        </p:sp>
        <p:sp>
          <p:nvSpPr>
            <p:cNvPr id="14" name="Text Box 14"/>
            <p:cNvSpPr txBox="1">
              <a:spLocks noChangeArrowheads="1"/>
            </p:cNvSpPr>
            <p:nvPr/>
          </p:nvSpPr>
          <p:spPr bwMode="auto">
            <a:xfrm>
              <a:off x="1416050" y="463556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黑体" panose="02010609060101010101" pitchFamily="49" charset="-122"/>
                </a:rPr>
                <a:t>调制解调器</a:t>
              </a:r>
            </a:p>
          </p:txBody>
        </p:sp>
        <p:sp>
          <p:nvSpPr>
            <p:cNvPr id="15" name="Text Box 15"/>
            <p:cNvSpPr txBox="1">
              <a:spLocks noChangeArrowheads="1"/>
            </p:cNvSpPr>
            <p:nvPr/>
          </p:nvSpPr>
          <p:spPr bwMode="auto">
            <a:xfrm>
              <a:off x="4694238" y="1657410"/>
              <a:ext cx="39549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n-ea"/>
                </a:rPr>
                <a:t>因特网服务提供者</a:t>
              </a:r>
              <a:r>
                <a:rPr lang="en-US" altLang="zh-CN" sz="2800" dirty="0">
                  <a:latin typeface="+mn-ea"/>
                </a:rPr>
                <a:t>(ISP)</a:t>
              </a:r>
            </a:p>
          </p:txBody>
        </p:sp>
        <p:sp>
          <p:nvSpPr>
            <p:cNvPr id="16" name="Text Box 16"/>
            <p:cNvSpPr txBox="1">
              <a:spLocks noChangeArrowheads="1"/>
            </p:cNvSpPr>
            <p:nvPr/>
          </p:nvSpPr>
          <p:spPr bwMode="auto">
            <a:xfrm>
              <a:off x="684213" y="1606610"/>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mn-ea"/>
                </a:rPr>
                <a:t>用户家庭</a:t>
              </a:r>
            </a:p>
          </p:txBody>
        </p:sp>
        <p:sp>
          <p:nvSpPr>
            <p:cNvPr id="17" name="Text Box 17"/>
            <p:cNvSpPr txBox="1">
              <a:spLocks noChangeArrowheads="1"/>
            </p:cNvSpPr>
            <p:nvPr/>
          </p:nvSpPr>
          <p:spPr bwMode="auto">
            <a:xfrm>
              <a:off x="2974975" y="4127560"/>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a typeface="黑体" panose="02010609060101010101" pitchFamily="49" charset="-122"/>
                </a:rPr>
                <a:t>拨号电话线</a:t>
              </a:r>
            </a:p>
          </p:txBody>
        </p:sp>
        <p:sp>
          <p:nvSpPr>
            <p:cNvPr id="18" name="Text Box 18"/>
            <p:cNvSpPr txBox="1">
              <a:spLocks noChangeArrowheads="1"/>
            </p:cNvSpPr>
            <p:nvPr/>
          </p:nvSpPr>
          <p:spPr bwMode="auto">
            <a:xfrm>
              <a:off x="2835275" y="4784785"/>
              <a:ext cx="191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黑体" panose="02010609060101010101" pitchFamily="49" charset="-122"/>
                </a:rPr>
                <a:t> </a:t>
              </a:r>
              <a:r>
                <a:rPr lang="zh-CN" altLang="en-US" sz="2000">
                  <a:ea typeface="黑体" panose="02010609060101010101" pitchFamily="49" charset="-122"/>
                </a:rPr>
                <a:t>使用 </a:t>
              </a:r>
              <a:r>
                <a:rPr lang="en-US" altLang="zh-CN" sz="2000">
                  <a:ea typeface="黑体" panose="02010609060101010101" pitchFamily="49" charset="-122"/>
                </a:rPr>
                <a:t>PPP </a:t>
              </a:r>
              <a:r>
                <a:rPr lang="zh-CN" altLang="en-US" sz="2000">
                  <a:ea typeface="黑体" panose="02010609060101010101" pitchFamily="49" charset="-122"/>
                </a:rPr>
                <a:t>连接</a:t>
              </a:r>
            </a:p>
          </p:txBody>
        </p:sp>
        <p:pic>
          <p:nvPicPr>
            <p:cNvPr id="19"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975" y="2603560"/>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75" y="3517960"/>
              <a:ext cx="1063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1"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603560"/>
              <a:ext cx="175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2"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975" y="3244910"/>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975" y="4464110"/>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79960"/>
              <a:ext cx="86995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Freeform 25"/>
            <p:cNvSpPr>
              <a:spLocks/>
            </p:cNvSpPr>
            <p:nvPr/>
          </p:nvSpPr>
          <p:spPr bwMode="auto">
            <a:xfrm>
              <a:off x="1349375" y="3860860"/>
              <a:ext cx="5703888" cy="1041400"/>
            </a:xfrm>
            <a:custGeom>
              <a:avLst/>
              <a:gdLst>
                <a:gd name="T0" fmla="*/ 0 w 3593"/>
                <a:gd name="T1" fmla="*/ 0 h 656"/>
                <a:gd name="T2" fmla="*/ 94 w 3593"/>
                <a:gd name="T3" fmla="*/ 282 h 656"/>
                <a:gd name="T4" fmla="*/ 376 w 3593"/>
                <a:gd name="T5" fmla="*/ 452 h 656"/>
                <a:gd name="T6" fmla="*/ 986 w 3593"/>
                <a:gd name="T7" fmla="*/ 565 h 656"/>
                <a:gd name="T8" fmla="*/ 1690 w 3593"/>
                <a:gd name="T9" fmla="*/ 621 h 656"/>
                <a:gd name="T10" fmla="*/ 2207 w 3593"/>
                <a:gd name="T11" fmla="*/ 621 h 656"/>
                <a:gd name="T12" fmla="*/ 2676 w 3593"/>
                <a:gd name="T13" fmla="*/ 565 h 656"/>
                <a:gd name="T14" fmla="*/ 3593 w 3593"/>
                <a:gd name="T15" fmla="*/ 74 h 6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3" h="656">
                  <a:moveTo>
                    <a:pt x="0" y="0"/>
                  </a:moveTo>
                  <a:cubicBezTo>
                    <a:pt x="16" y="104"/>
                    <a:pt x="31" y="207"/>
                    <a:pt x="94" y="282"/>
                  </a:cubicBezTo>
                  <a:cubicBezTo>
                    <a:pt x="156" y="358"/>
                    <a:pt x="227" y="405"/>
                    <a:pt x="376" y="452"/>
                  </a:cubicBezTo>
                  <a:cubicBezTo>
                    <a:pt x="524" y="499"/>
                    <a:pt x="767" y="536"/>
                    <a:pt x="986" y="565"/>
                  </a:cubicBezTo>
                  <a:cubicBezTo>
                    <a:pt x="1205" y="593"/>
                    <a:pt x="1487" y="612"/>
                    <a:pt x="1690" y="621"/>
                  </a:cubicBezTo>
                  <a:cubicBezTo>
                    <a:pt x="1894" y="631"/>
                    <a:pt x="2042" y="631"/>
                    <a:pt x="2207" y="621"/>
                  </a:cubicBezTo>
                  <a:cubicBezTo>
                    <a:pt x="2371" y="612"/>
                    <a:pt x="2445" y="656"/>
                    <a:pt x="2676" y="565"/>
                  </a:cubicBezTo>
                  <a:cubicBezTo>
                    <a:pt x="2907" y="474"/>
                    <a:pt x="3402" y="176"/>
                    <a:pt x="3593" y="74"/>
                  </a:cubicBezTo>
                </a:path>
              </a:pathLst>
            </a:custGeom>
            <a:noFill/>
            <a:ln w="28575" cap="flat" cmpd="sng">
              <a:solidFill>
                <a:schemeClr val="tx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6"/>
            <p:cNvSpPr>
              <a:spLocks noChangeArrowheads="1"/>
            </p:cNvSpPr>
            <p:nvPr/>
          </p:nvSpPr>
          <p:spPr bwMode="auto">
            <a:xfrm>
              <a:off x="6794500" y="3898960"/>
              <a:ext cx="536575" cy="138112"/>
            </a:xfrm>
            <a:prstGeom prst="ellipse">
              <a:avLst/>
            </a:prstGeom>
            <a:solidFill>
              <a:srgbClr val="FFCCFF"/>
            </a:solidFill>
            <a:ln w="9525">
              <a:solidFill>
                <a:schemeClr val="tx1"/>
              </a:solidFill>
              <a:prstDash val="sysDot"/>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lgn="ctr"/>
              <a:endParaRPr lang="zh-CN" altLang="zh-CN">
                <a:ea typeface="黑体" panose="02010609060101010101" pitchFamily="49" charset="-122"/>
              </a:endParaRPr>
            </a:p>
          </p:txBody>
        </p:sp>
        <p:sp>
          <p:nvSpPr>
            <p:cNvPr id="27" name="Oval 27"/>
            <p:cNvSpPr>
              <a:spLocks noChangeArrowheads="1"/>
            </p:cNvSpPr>
            <p:nvPr/>
          </p:nvSpPr>
          <p:spPr bwMode="auto">
            <a:xfrm>
              <a:off x="1143000" y="3746560"/>
              <a:ext cx="609600" cy="177800"/>
            </a:xfrm>
            <a:prstGeom prst="ellipse">
              <a:avLst/>
            </a:prstGeom>
            <a:solidFill>
              <a:srgbClr val="00FFCC"/>
            </a:solidFill>
            <a:ln w="9525">
              <a:solidFill>
                <a:schemeClr val="tx1"/>
              </a:solidFill>
              <a:prstDash val="sysDot"/>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lgn="ctr"/>
              <a:endParaRPr lang="zh-CN" altLang="zh-CN">
                <a:ea typeface="黑体" panose="02010609060101010101" pitchFamily="49" charset="-122"/>
              </a:endParaRPr>
            </a:p>
          </p:txBody>
        </p:sp>
        <p:sp>
          <p:nvSpPr>
            <p:cNvPr id="28" name="Text Box 33"/>
            <p:cNvSpPr txBox="1">
              <a:spLocks noChangeArrowheads="1"/>
            </p:cNvSpPr>
            <p:nvPr/>
          </p:nvSpPr>
          <p:spPr bwMode="auto">
            <a:xfrm>
              <a:off x="8388350" y="2713097"/>
              <a:ext cx="43815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a:ea typeface="黑体" panose="02010609060101010101" pitchFamily="49" charset="-122"/>
                </a:rPr>
                <a:t>至</a:t>
              </a:r>
            </a:p>
            <a:p>
              <a:pPr>
                <a:lnSpc>
                  <a:spcPct val="90000"/>
                </a:lnSpc>
              </a:pPr>
              <a:r>
                <a:rPr lang="zh-CN" altLang="en-US" sz="2000">
                  <a:ea typeface="黑体" panose="02010609060101010101" pitchFamily="49" charset="-122"/>
                </a:rPr>
                <a:t>因</a:t>
              </a:r>
            </a:p>
            <a:p>
              <a:pPr>
                <a:lnSpc>
                  <a:spcPct val="90000"/>
                </a:lnSpc>
              </a:pPr>
              <a:r>
                <a:rPr lang="zh-CN" altLang="en-US" sz="2000">
                  <a:ea typeface="黑体" panose="02010609060101010101" pitchFamily="49" charset="-122"/>
                </a:rPr>
                <a:t>特</a:t>
              </a:r>
            </a:p>
            <a:p>
              <a:pPr>
                <a:lnSpc>
                  <a:spcPct val="90000"/>
                </a:lnSpc>
              </a:pPr>
              <a:r>
                <a:rPr lang="zh-CN" altLang="en-US" sz="2000">
                  <a:ea typeface="黑体" panose="02010609060101010101" pitchFamily="49" charset="-122"/>
                </a:rPr>
                <a:t>网</a:t>
              </a:r>
            </a:p>
          </p:txBody>
        </p:sp>
        <p:sp>
          <p:nvSpPr>
            <p:cNvPr id="29" name="Text Box 34"/>
            <p:cNvSpPr txBox="1">
              <a:spLocks noChangeArrowheads="1"/>
            </p:cNvSpPr>
            <p:nvPr/>
          </p:nvSpPr>
          <p:spPr bwMode="auto">
            <a:xfrm rot="5400000">
              <a:off x="5522913" y="3749735"/>
              <a:ext cx="742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ea typeface="黑体" panose="02010609060101010101" pitchFamily="49" charset="-122"/>
                </a:rPr>
                <a:t>…</a:t>
              </a:r>
            </a:p>
          </p:txBody>
        </p:sp>
        <p:sp>
          <p:nvSpPr>
            <p:cNvPr id="30" name="Text Box 35"/>
            <p:cNvSpPr txBox="1">
              <a:spLocks noChangeArrowheads="1"/>
            </p:cNvSpPr>
            <p:nvPr/>
          </p:nvSpPr>
          <p:spPr bwMode="auto">
            <a:xfrm>
              <a:off x="684213" y="3040122"/>
              <a:ext cx="86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黑体" panose="02010609060101010101" pitchFamily="49" charset="-122"/>
                </a:rPr>
                <a:t>PC </a:t>
              </a:r>
              <a:r>
                <a:rPr lang="zh-CN" altLang="en-US" sz="2000">
                  <a:ea typeface="黑体" panose="02010609060101010101" pitchFamily="49" charset="-122"/>
                </a:rPr>
                <a:t>机</a:t>
              </a:r>
            </a:p>
          </p:txBody>
        </p:sp>
      </p:grpSp>
    </p:spTree>
    <p:extLst>
      <p:ext uri="{BB962C8B-B14F-4D97-AF65-F5344CB8AC3E}">
        <p14:creationId xmlns:p14="http://schemas.microsoft.com/office/powerpoint/2010/main" val="18358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Effect transition="in" filter="fade">
                                      <p:cBhvr>
                                        <p:cTn id="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a:xfrm>
            <a:off x="330199" y="903892"/>
            <a:ext cx="8500533" cy="4792715"/>
          </a:xfrm>
        </p:spPr>
        <p:txBody>
          <a:bodyPr>
            <a:normAutofit/>
          </a:bodyPr>
          <a:lstStyle/>
          <a:p>
            <a:pPr>
              <a:lnSpc>
                <a:spcPct val="100000"/>
              </a:lnSpc>
            </a:pPr>
            <a:r>
              <a:rPr lang="en-US" altLang="zh-CN" dirty="0"/>
              <a:t>1992 </a:t>
            </a:r>
            <a:r>
              <a:rPr lang="zh-CN" altLang="en-US" dirty="0"/>
              <a:t>年制订了 </a:t>
            </a:r>
            <a:r>
              <a:rPr lang="en-US" altLang="zh-CN" dirty="0"/>
              <a:t>PPP </a:t>
            </a:r>
            <a:r>
              <a:rPr lang="zh-CN" altLang="en-US" dirty="0" smtClean="0"/>
              <a:t>协议</a:t>
            </a:r>
            <a:r>
              <a:rPr lang="zh-CN" altLang="en-US" dirty="0"/>
              <a:t>，</a:t>
            </a:r>
            <a:r>
              <a:rPr lang="zh-CN" altLang="en-US" dirty="0" smtClean="0"/>
              <a:t>经过 </a:t>
            </a:r>
            <a:r>
              <a:rPr lang="en-US" altLang="zh-CN" dirty="0"/>
              <a:t>1993 </a:t>
            </a:r>
            <a:r>
              <a:rPr lang="zh-CN" altLang="en-US" dirty="0"/>
              <a:t>年和 </a:t>
            </a:r>
            <a:r>
              <a:rPr lang="en-US" altLang="zh-CN" dirty="0"/>
              <a:t>1994 </a:t>
            </a:r>
            <a:r>
              <a:rPr lang="zh-CN" altLang="en-US" dirty="0"/>
              <a:t>年的修订，现在的 </a:t>
            </a:r>
            <a:r>
              <a:rPr lang="en-US" altLang="zh-CN" dirty="0"/>
              <a:t>PPP </a:t>
            </a:r>
            <a:r>
              <a:rPr lang="zh-CN" altLang="en-US" dirty="0"/>
              <a:t>协议已成为因特网的正式标准</a:t>
            </a:r>
            <a:r>
              <a:rPr lang="en-US" altLang="zh-CN" dirty="0"/>
              <a:t>[RFC 1661]</a:t>
            </a:r>
            <a:r>
              <a:rPr lang="zh-CN" altLang="en-US" dirty="0"/>
              <a:t>。 </a:t>
            </a:r>
            <a:endParaRPr lang="zh-CN" altLang="en-US" sz="3400" dirty="0"/>
          </a:p>
          <a:p>
            <a:pPr>
              <a:lnSpc>
                <a:spcPct val="100000"/>
              </a:lnSpc>
            </a:pPr>
            <a:r>
              <a:rPr lang="en-US" altLang="zh-CN" dirty="0"/>
              <a:t>PPP </a:t>
            </a:r>
            <a:r>
              <a:rPr lang="zh-CN" altLang="en-US" dirty="0"/>
              <a:t>协议有三个组成部分 </a:t>
            </a:r>
          </a:p>
          <a:p>
            <a:pPr lvl="1">
              <a:lnSpc>
                <a:spcPct val="100000"/>
              </a:lnSpc>
            </a:pPr>
            <a:r>
              <a:rPr lang="zh-CN" altLang="en-US" dirty="0"/>
              <a:t>一个将 </a:t>
            </a:r>
            <a:r>
              <a:rPr lang="en-US" altLang="zh-CN" dirty="0"/>
              <a:t>IP </a:t>
            </a:r>
            <a:r>
              <a:rPr lang="zh-CN" altLang="en-US" dirty="0"/>
              <a:t>数据报封装到串行链路的方法。</a:t>
            </a:r>
          </a:p>
          <a:p>
            <a:pPr lvl="1">
              <a:lnSpc>
                <a:spcPct val="100000"/>
              </a:lnSpc>
            </a:pPr>
            <a:r>
              <a:rPr lang="zh-CN" altLang="en-US" dirty="0"/>
              <a:t>链路控制协议 </a:t>
            </a:r>
            <a:r>
              <a:rPr lang="en-US" altLang="zh-CN" dirty="0"/>
              <a:t>LCP (Link Control Protocol)</a:t>
            </a:r>
            <a:r>
              <a:rPr lang="zh-CN" altLang="en-US" dirty="0"/>
              <a:t>。</a:t>
            </a:r>
          </a:p>
          <a:p>
            <a:pPr lvl="1">
              <a:lnSpc>
                <a:spcPct val="100000"/>
              </a:lnSpc>
            </a:pPr>
            <a:r>
              <a:rPr lang="zh-CN" altLang="en-US" dirty="0"/>
              <a:t>网络控制协议 </a:t>
            </a:r>
            <a:r>
              <a:rPr lang="en-US" altLang="zh-CN" dirty="0"/>
              <a:t>NCP (Network Control Protocol)</a:t>
            </a:r>
            <a:r>
              <a:rPr lang="zh-CN" altLang="en-US" dirty="0"/>
              <a:t>。   </a:t>
            </a:r>
          </a:p>
        </p:txBody>
      </p:sp>
      <p:sp>
        <p:nvSpPr>
          <p:cNvPr id="2" name="标题 1"/>
          <p:cNvSpPr>
            <a:spLocks noGrp="1"/>
          </p:cNvSpPr>
          <p:nvPr>
            <p:ph type="title"/>
          </p:nvPr>
        </p:nvSpPr>
        <p:spPr/>
        <p:txBody>
          <a:bodyPr/>
          <a:lstStyle/>
          <a:p>
            <a:r>
              <a:rPr lang="en-US" altLang="zh-CN" dirty="0" smtClean="0"/>
              <a:t>5.5 </a:t>
            </a:r>
            <a:r>
              <a:rPr lang="en-US" altLang="zh-CN" dirty="0"/>
              <a:t>PPP </a:t>
            </a:r>
            <a:r>
              <a:rPr lang="zh-CN" altLang="en-US" dirty="0"/>
              <a:t>协议的组成 </a:t>
            </a:r>
          </a:p>
        </p:txBody>
      </p:sp>
    </p:spTree>
    <p:extLst>
      <p:ext uri="{BB962C8B-B14F-4D97-AF65-F5344CB8AC3E}">
        <p14:creationId xmlns:p14="http://schemas.microsoft.com/office/powerpoint/2010/main" val="42301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up)">
                                      <p:cBhvr>
                                        <p:cTn id="7" dur="500"/>
                                        <p:tgtEl>
                                          <p:spTgt spid="16486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64867">
                                            <p:txEl>
                                              <p:pRg st="1" end="1"/>
                                            </p:txEl>
                                          </p:spTgt>
                                        </p:tgtEl>
                                        <p:attrNameLst>
                                          <p:attrName>style.visibility</p:attrName>
                                        </p:attrNameLst>
                                      </p:cBhvr>
                                      <p:to>
                                        <p:strVal val="visible"/>
                                      </p:to>
                                    </p:set>
                                    <p:animEffect transition="in" filter="wipe(up)">
                                      <p:cBhvr>
                                        <p:cTn id="11" dur="500"/>
                                        <p:tgtEl>
                                          <p:spTgt spid="16486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64867">
                                            <p:txEl>
                                              <p:pRg st="2" end="2"/>
                                            </p:txEl>
                                          </p:spTgt>
                                        </p:tgtEl>
                                        <p:attrNameLst>
                                          <p:attrName>style.visibility</p:attrName>
                                        </p:attrNameLst>
                                      </p:cBhvr>
                                      <p:to>
                                        <p:strVal val="visible"/>
                                      </p:to>
                                    </p:set>
                                    <p:animEffect transition="in" filter="wipe(up)">
                                      <p:cBhvr>
                                        <p:cTn id="15" dur="500"/>
                                        <p:tgtEl>
                                          <p:spTgt spid="16486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64867">
                                            <p:txEl>
                                              <p:pRg st="3" end="3"/>
                                            </p:txEl>
                                          </p:spTgt>
                                        </p:tgtEl>
                                        <p:attrNameLst>
                                          <p:attrName>style.visibility</p:attrName>
                                        </p:attrNameLst>
                                      </p:cBhvr>
                                      <p:to>
                                        <p:strVal val="visible"/>
                                      </p:to>
                                    </p:set>
                                    <p:animEffect transition="in" filter="wipe(up)">
                                      <p:cBhvr>
                                        <p:cTn id="19" dur="500"/>
                                        <p:tgtEl>
                                          <p:spTgt spid="164867">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64867">
                                            <p:txEl>
                                              <p:pRg st="4" end="4"/>
                                            </p:txEl>
                                          </p:spTgt>
                                        </p:tgtEl>
                                        <p:attrNameLst>
                                          <p:attrName>style.visibility</p:attrName>
                                        </p:attrNameLst>
                                      </p:cBhvr>
                                      <p:to>
                                        <p:strVal val="visible"/>
                                      </p:to>
                                    </p:set>
                                    <p:animEffect transition="in" filter="wipe(up)">
                                      <p:cBhvr>
                                        <p:cTn id="23" dur="500"/>
                                        <p:tgtEl>
                                          <p:spTgt spid="164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dirty="0" smtClean="0"/>
              <a:t>5.5 PPP </a:t>
            </a:r>
            <a:r>
              <a:rPr lang="zh-CN" altLang="en-US" dirty="0"/>
              <a:t>协议的帧格式</a:t>
            </a:r>
          </a:p>
        </p:txBody>
      </p:sp>
      <p:sp>
        <p:nvSpPr>
          <p:cNvPr id="194564" name="Rectangle 4"/>
          <p:cNvSpPr>
            <a:spLocks noChangeArrowheads="1"/>
          </p:cNvSpPr>
          <p:nvPr/>
        </p:nvSpPr>
        <p:spPr bwMode="auto">
          <a:xfrm>
            <a:off x="4032534" y="1646064"/>
            <a:ext cx="2898775" cy="42935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sz="1662" b="1">
                <a:solidFill>
                  <a:srgbClr val="000099"/>
                </a:solidFill>
                <a:ea typeface="黑体" pitchFamily="2" charset="-122"/>
              </a:rPr>
              <a:t>IP </a:t>
            </a:r>
            <a:r>
              <a:rPr kumimoji="1" lang="zh-CN" altLang="en-US" sz="1662" b="1">
                <a:solidFill>
                  <a:srgbClr val="000099"/>
                </a:solidFill>
                <a:ea typeface="黑体" pitchFamily="2" charset="-122"/>
              </a:rPr>
              <a:t>数据报</a:t>
            </a:r>
          </a:p>
        </p:txBody>
      </p:sp>
      <p:sp>
        <p:nvSpPr>
          <p:cNvPr id="194569" name="Text Box 9"/>
          <p:cNvSpPr txBox="1">
            <a:spLocks noChangeArrowheads="1"/>
          </p:cNvSpPr>
          <p:nvPr/>
        </p:nvSpPr>
        <p:spPr bwMode="auto">
          <a:xfrm>
            <a:off x="1405221"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1</a:t>
            </a:r>
          </a:p>
        </p:txBody>
      </p:sp>
      <p:sp>
        <p:nvSpPr>
          <p:cNvPr id="194570" name="Text Box 10"/>
          <p:cNvSpPr txBox="1">
            <a:spLocks noChangeArrowheads="1"/>
          </p:cNvSpPr>
          <p:nvPr/>
        </p:nvSpPr>
        <p:spPr bwMode="auto">
          <a:xfrm>
            <a:off x="3399121"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2</a:t>
            </a:r>
          </a:p>
        </p:txBody>
      </p:sp>
      <p:sp>
        <p:nvSpPr>
          <p:cNvPr id="194571" name="Text Box 11"/>
          <p:cNvSpPr txBox="1">
            <a:spLocks noChangeArrowheads="1"/>
          </p:cNvSpPr>
          <p:nvPr/>
        </p:nvSpPr>
        <p:spPr bwMode="auto">
          <a:xfrm>
            <a:off x="1949733"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1</a:t>
            </a:r>
          </a:p>
        </p:txBody>
      </p:sp>
      <p:sp>
        <p:nvSpPr>
          <p:cNvPr id="194572" name="Text Box 12"/>
          <p:cNvSpPr txBox="1">
            <a:spLocks noChangeArrowheads="1"/>
          </p:cNvSpPr>
          <p:nvPr/>
        </p:nvSpPr>
        <p:spPr bwMode="auto">
          <a:xfrm>
            <a:off x="8198133"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1</a:t>
            </a:r>
          </a:p>
        </p:txBody>
      </p:sp>
      <p:sp>
        <p:nvSpPr>
          <p:cNvPr id="194573" name="Text Box 13"/>
          <p:cNvSpPr txBox="1">
            <a:spLocks noChangeArrowheads="1"/>
          </p:cNvSpPr>
          <p:nvPr/>
        </p:nvSpPr>
        <p:spPr bwMode="auto">
          <a:xfrm>
            <a:off x="538283" y="2970771"/>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ea typeface="黑体" pitchFamily="2" charset="-122"/>
              </a:rPr>
              <a:t>字节</a:t>
            </a:r>
          </a:p>
        </p:txBody>
      </p:sp>
      <p:sp>
        <p:nvSpPr>
          <p:cNvPr id="194578" name="Text Box 18"/>
          <p:cNvSpPr txBox="1">
            <a:spLocks noChangeArrowheads="1"/>
          </p:cNvSpPr>
          <p:nvPr/>
        </p:nvSpPr>
        <p:spPr bwMode="auto">
          <a:xfrm>
            <a:off x="2492658"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1</a:t>
            </a:r>
          </a:p>
        </p:txBody>
      </p:sp>
      <p:sp>
        <p:nvSpPr>
          <p:cNvPr id="194583" name="Text Box 23"/>
          <p:cNvSpPr txBox="1">
            <a:spLocks noChangeArrowheads="1"/>
          </p:cNvSpPr>
          <p:nvPr/>
        </p:nvSpPr>
        <p:spPr bwMode="auto">
          <a:xfrm>
            <a:off x="7293258" y="2970771"/>
            <a:ext cx="2920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2</a:t>
            </a:r>
          </a:p>
        </p:txBody>
      </p:sp>
      <p:sp>
        <p:nvSpPr>
          <p:cNvPr id="194586" name="Line 26"/>
          <p:cNvSpPr>
            <a:spLocks noChangeShapeType="1"/>
          </p:cNvSpPr>
          <p:nvPr/>
        </p:nvSpPr>
        <p:spPr bwMode="auto">
          <a:xfrm>
            <a:off x="4032533" y="1634340"/>
            <a:ext cx="17463" cy="85285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87" name="Line 27"/>
          <p:cNvSpPr>
            <a:spLocks noChangeShapeType="1"/>
          </p:cNvSpPr>
          <p:nvPr/>
        </p:nvSpPr>
        <p:spPr bwMode="auto">
          <a:xfrm>
            <a:off x="6931308" y="1634339"/>
            <a:ext cx="0" cy="82061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91" name="Text Box 31"/>
          <p:cNvSpPr txBox="1">
            <a:spLocks noChangeArrowheads="1"/>
          </p:cNvSpPr>
          <p:nvPr/>
        </p:nvSpPr>
        <p:spPr bwMode="auto">
          <a:xfrm>
            <a:off x="4394483" y="2970771"/>
            <a:ext cx="177644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不超过 </a:t>
            </a:r>
            <a:r>
              <a:rPr kumimoji="1" lang="en-US" altLang="zh-CN" sz="1662" b="1" dirty="0">
                <a:solidFill>
                  <a:srgbClr val="000099"/>
                </a:solidFill>
                <a:ea typeface="黑体" pitchFamily="2" charset="-122"/>
              </a:rPr>
              <a:t>1500 </a:t>
            </a:r>
            <a:r>
              <a:rPr kumimoji="1" lang="zh-CN" altLang="en-US" sz="1662" b="1" dirty="0">
                <a:solidFill>
                  <a:srgbClr val="000099"/>
                </a:solidFill>
                <a:ea typeface="黑体" pitchFamily="2" charset="-122"/>
              </a:rPr>
              <a:t>字节</a:t>
            </a:r>
          </a:p>
        </p:txBody>
      </p:sp>
      <p:sp>
        <p:nvSpPr>
          <p:cNvPr id="194592" name="Line 32"/>
          <p:cNvSpPr>
            <a:spLocks noChangeShapeType="1"/>
          </p:cNvSpPr>
          <p:nvPr/>
        </p:nvSpPr>
        <p:spPr bwMode="auto">
          <a:xfrm>
            <a:off x="1330608" y="3544262"/>
            <a:ext cx="73358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94593" name="Text Box 33"/>
          <p:cNvSpPr txBox="1">
            <a:spLocks noChangeArrowheads="1"/>
          </p:cNvSpPr>
          <p:nvPr/>
        </p:nvSpPr>
        <p:spPr bwMode="auto">
          <a:xfrm>
            <a:off x="4464950" y="3367584"/>
            <a:ext cx="90922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ea typeface="黑体" pitchFamily="2" charset="-122"/>
              </a:rPr>
              <a:t>PPP </a:t>
            </a:r>
            <a:r>
              <a:rPr kumimoji="1" lang="zh-CN" altLang="en-US" sz="2000" b="1" dirty="0">
                <a:ea typeface="黑体" pitchFamily="2" charset="-122"/>
              </a:rPr>
              <a:t>帧</a:t>
            </a:r>
          </a:p>
        </p:txBody>
      </p:sp>
      <p:sp>
        <p:nvSpPr>
          <p:cNvPr id="194599" name="Text Box 39"/>
          <p:cNvSpPr txBox="1">
            <a:spLocks noChangeArrowheads="1"/>
          </p:cNvSpPr>
          <p:nvPr/>
        </p:nvSpPr>
        <p:spPr bwMode="auto">
          <a:xfrm>
            <a:off x="384458" y="1876129"/>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ea typeface="黑体" pitchFamily="2" charset="-122"/>
              </a:rPr>
              <a:t>先发送</a:t>
            </a:r>
          </a:p>
        </p:txBody>
      </p:sp>
      <p:sp>
        <p:nvSpPr>
          <p:cNvPr id="194565" name="Rectangle 5"/>
          <p:cNvSpPr>
            <a:spLocks noChangeArrowheads="1"/>
          </p:cNvSpPr>
          <p:nvPr/>
        </p:nvSpPr>
        <p:spPr bwMode="auto">
          <a:xfrm>
            <a:off x="1314733" y="2416856"/>
            <a:ext cx="7335838" cy="523142"/>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sz="1662" b="1">
              <a:solidFill>
                <a:srgbClr val="000099"/>
              </a:solidFill>
              <a:ea typeface="黑体" pitchFamily="2" charset="-122"/>
            </a:endParaRPr>
          </a:p>
        </p:txBody>
      </p:sp>
      <p:sp>
        <p:nvSpPr>
          <p:cNvPr id="194566" name="Line 6"/>
          <p:cNvSpPr>
            <a:spLocks noChangeShapeType="1"/>
          </p:cNvSpPr>
          <p:nvPr/>
        </p:nvSpPr>
        <p:spPr bwMode="auto">
          <a:xfrm>
            <a:off x="1859246" y="2416856"/>
            <a:ext cx="0" cy="523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67" name="Line 7"/>
          <p:cNvSpPr>
            <a:spLocks noChangeShapeType="1"/>
          </p:cNvSpPr>
          <p:nvPr/>
        </p:nvSpPr>
        <p:spPr bwMode="auto">
          <a:xfrm>
            <a:off x="8017158" y="2427113"/>
            <a:ext cx="0" cy="5128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68" name="Text Box 8"/>
          <p:cNvSpPr txBox="1">
            <a:spLocks noChangeArrowheads="1"/>
          </p:cNvSpPr>
          <p:nvPr/>
        </p:nvSpPr>
        <p:spPr bwMode="auto">
          <a:xfrm>
            <a:off x="1311558" y="2604425"/>
            <a:ext cx="39626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dirty="0">
                <a:solidFill>
                  <a:srgbClr val="000099"/>
                </a:solidFill>
                <a:ea typeface="黑体" pitchFamily="2" charset="-122"/>
              </a:rPr>
              <a:t>7E</a:t>
            </a:r>
          </a:p>
        </p:txBody>
      </p:sp>
      <p:sp>
        <p:nvSpPr>
          <p:cNvPr id="194574" name="Line 14"/>
          <p:cNvSpPr>
            <a:spLocks noChangeShapeType="1"/>
          </p:cNvSpPr>
          <p:nvPr/>
        </p:nvSpPr>
        <p:spPr bwMode="auto">
          <a:xfrm>
            <a:off x="2402171" y="2427113"/>
            <a:ext cx="0" cy="5128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75" name="Line 15"/>
          <p:cNvSpPr>
            <a:spLocks noChangeShapeType="1"/>
          </p:cNvSpPr>
          <p:nvPr/>
        </p:nvSpPr>
        <p:spPr bwMode="auto">
          <a:xfrm>
            <a:off x="2945096" y="2416856"/>
            <a:ext cx="0" cy="523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76" name="Text Box 16"/>
          <p:cNvSpPr txBox="1">
            <a:spLocks noChangeArrowheads="1"/>
          </p:cNvSpPr>
          <p:nvPr/>
        </p:nvSpPr>
        <p:spPr bwMode="auto">
          <a:xfrm>
            <a:off x="1854483" y="2604425"/>
            <a:ext cx="38023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FF</a:t>
            </a:r>
          </a:p>
        </p:txBody>
      </p:sp>
      <p:sp>
        <p:nvSpPr>
          <p:cNvPr id="194577" name="Text Box 17"/>
          <p:cNvSpPr txBox="1">
            <a:spLocks noChangeArrowheads="1"/>
          </p:cNvSpPr>
          <p:nvPr/>
        </p:nvSpPr>
        <p:spPr bwMode="auto">
          <a:xfrm>
            <a:off x="2391058" y="2604425"/>
            <a:ext cx="399468"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dirty="0">
                <a:solidFill>
                  <a:srgbClr val="000099"/>
                </a:solidFill>
                <a:ea typeface="黑体" pitchFamily="2" charset="-122"/>
              </a:rPr>
              <a:t>03</a:t>
            </a:r>
          </a:p>
        </p:txBody>
      </p:sp>
      <p:sp>
        <p:nvSpPr>
          <p:cNvPr id="194579" name="Text Box 19"/>
          <p:cNvSpPr txBox="1">
            <a:spLocks noChangeArrowheads="1"/>
          </p:cNvSpPr>
          <p:nvPr/>
        </p:nvSpPr>
        <p:spPr bwMode="auto">
          <a:xfrm>
            <a:off x="1387759" y="2386083"/>
            <a:ext cx="28245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dirty="0">
                <a:solidFill>
                  <a:srgbClr val="000099"/>
                </a:solidFill>
                <a:ea typeface="黑体" pitchFamily="2" charset="-122"/>
              </a:rPr>
              <a:t>F</a:t>
            </a:r>
          </a:p>
        </p:txBody>
      </p:sp>
      <p:sp>
        <p:nvSpPr>
          <p:cNvPr id="194580" name="Text Box 20"/>
          <p:cNvSpPr txBox="1">
            <a:spLocks noChangeArrowheads="1"/>
          </p:cNvSpPr>
          <p:nvPr/>
        </p:nvSpPr>
        <p:spPr bwMode="auto">
          <a:xfrm>
            <a:off x="1895758" y="2384618"/>
            <a:ext cx="31451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A</a:t>
            </a:r>
          </a:p>
        </p:txBody>
      </p:sp>
      <p:sp>
        <p:nvSpPr>
          <p:cNvPr id="194581" name="Text Box 21"/>
          <p:cNvSpPr txBox="1">
            <a:spLocks noChangeArrowheads="1"/>
          </p:cNvSpPr>
          <p:nvPr/>
        </p:nvSpPr>
        <p:spPr bwMode="auto">
          <a:xfrm>
            <a:off x="2405346" y="2386083"/>
            <a:ext cx="296876"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C</a:t>
            </a:r>
          </a:p>
        </p:txBody>
      </p:sp>
      <p:sp>
        <p:nvSpPr>
          <p:cNvPr id="194582" name="Text Box 22"/>
          <p:cNvSpPr txBox="1">
            <a:spLocks noChangeArrowheads="1"/>
          </p:cNvSpPr>
          <p:nvPr/>
        </p:nvSpPr>
        <p:spPr bwMode="auto">
          <a:xfrm>
            <a:off x="7205737" y="2556327"/>
            <a:ext cx="49411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FCS</a:t>
            </a:r>
          </a:p>
        </p:txBody>
      </p:sp>
      <p:sp>
        <p:nvSpPr>
          <p:cNvPr id="194584" name="Text Box 24"/>
          <p:cNvSpPr txBox="1">
            <a:spLocks noChangeArrowheads="1"/>
          </p:cNvSpPr>
          <p:nvPr/>
        </p:nvSpPr>
        <p:spPr bwMode="auto">
          <a:xfrm>
            <a:off x="8134634" y="2405133"/>
            <a:ext cx="28245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F</a:t>
            </a:r>
          </a:p>
        </p:txBody>
      </p:sp>
      <p:sp>
        <p:nvSpPr>
          <p:cNvPr id="194585" name="Text Box 25"/>
          <p:cNvSpPr txBox="1">
            <a:spLocks noChangeArrowheads="1"/>
          </p:cNvSpPr>
          <p:nvPr/>
        </p:nvSpPr>
        <p:spPr bwMode="auto">
          <a:xfrm>
            <a:off x="8074308" y="2604425"/>
            <a:ext cx="39626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7E</a:t>
            </a:r>
          </a:p>
        </p:txBody>
      </p:sp>
      <p:sp>
        <p:nvSpPr>
          <p:cNvPr id="194588" name="Rectangle 28"/>
          <p:cNvSpPr>
            <a:spLocks noChangeArrowheads="1"/>
          </p:cNvSpPr>
          <p:nvPr/>
        </p:nvSpPr>
        <p:spPr bwMode="auto">
          <a:xfrm>
            <a:off x="4032534" y="2441767"/>
            <a:ext cx="2898775" cy="47918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89" name="Text Box 29"/>
          <p:cNvSpPr txBox="1">
            <a:spLocks noChangeArrowheads="1"/>
          </p:cNvSpPr>
          <p:nvPr/>
        </p:nvSpPr>
        <p:spPr bwMode="auto">
          <a:xfrm>
            <a:off x="3167138" y="2541674"/>
            <a:ext cx="6110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协议</a:t>
            </a:r>
          </a:p>
        </p:txBody>
      </p:sp>
      <p:sp>
        <p:nvSpPr>
          <p:cNvPr id="194590" name="Text Box 30"/>
          <p:cNvSpPr txBox="1">
            <a:spLocks noChangeArrowheads="1"/>
          </p:cNvSpPr>
          <p:nvPr/>
        </p:nvSpPr>
        <p:spPr bwMode="auto">
          <a:xfrm>
            <a:off x="4534628" y="2556327"/>
            <a:ext cx="161454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信    息    部    分</a:t>
            </a:r>
          </a:p>
        </p:txBody>
      </p:sp>
      <p:sp>
        <p:nvSpPr>
          <p:cNvPr id="194594" name="AutoShape 34"/>
          <p:cNvSpPr>
            <a:spLocks/>
          </p:cNvSpPr>
          <p:nvPr/>
        </p:nvSpPr>
        <p:spPr bwMode="auto">
          <a:xfrm rot="5400000">
            <a:off x="2592304" y="976627"/>
            <a:ext cx="162658" cy="2717800"/>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95" name="AutoShape 35"/>
          <p:cNvSpPr>
            <a:spLocks/>
          </p:cNvSpPr>
          <p:nvPr/>
        </p:nvSpPr>
        <p:spPr bwMode="auto">
          <a:xfrm rot="5400000">
            <a:off x="7716206" y="1482490"/>
            <a:ext cx="149469" cy="171926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596" name="Text Box 36"/>
          <p:cNvSpPr txBox="1">
            <a:spLocks noChangeArrowheads="1"/>
          </p:cNvSpPr>
          <p:nvPr/>
        </p:nvSpPr>
        <p:spPr bwMode="auto">
          <a:xfrm>
            <a:off x="2347163" y="1900215"/>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99"/>
                </a:solidFill>
                <a:ea typeface="黑体" pitchFamily="2" charset="-122"/>
              </a:rPr>
              <a:t>首部</a:t>
            </a:r>
          </a:p>
        </p:txBody>
      </p:sp>
      <p:sp>
        <p:nvSpPr>
          <p:cNvPr id="194597" name="Text Box 37"/>
          <p:cNvSpPr txBox="1">
            <a:spLocks noChangeArrowheads="1"/>
          </p:cNvSpPr>
          <p:nvPr/>
        </p:nvSpPr>
        <p:spPr bwMode="auto">
          <a:xfrm>
            <a:off x="7471613" y="1900215"/>
            <a:ext cx="659155"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99"/>
                </a:solidFill>
                <a:ea typeface="黑体" pitchFamily="2" charset="-122"/>
              </a:rPr>
              <a:t>尾部</a:t>
            </a:r>
          </a:p>
        </p:txBody>
      </p:sp>
      <p:sp>
        <p:nvSpPr>
          <p:cNvPr id="194598" name="Line 38"/>
          <p:cNvSpPr>
            <a:spLocks noChangeShapeType="1"/>
          </p:cNvSpPr>
          <p:nvPr/>
        </p:nvSpPr>
        <p:spPr bwMode="auto">
          <a:xfrm>
            <a:off x="1314733" y="1892248"/>
            <a:ext cx="0" cy="448408"/>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94600" name="Line 40"/>
          <p:cNvSpPr>
            <a:spLocks noChangeShapeType="1"/>
          </p:cNvSpPr>
          <p:nvPr/>
        </p:nvSpPr>
        <p:spPr bwMode="auto">
          <a:xfrm>
            <a:off x="6931308" y="2390477"/>
            <a:ext cx="0" cy="5495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601" name="Line 41"/>
          <p:cNvSpPr>
            <a:spLocks noChangeShapeType="1"/>
          </p:cNvSpPr>
          <p:nvPr/>
        </p:nvSpPr>
        <p:spPr bwMode="auto">
          <a:xfrm>
            <a:off x="4032533" y="2427113"/>
            <a:ext cx="0" cy="51288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94602" name="AutoShape 42"/>
          <p:cNvSpPr>
            <a:spLocks noChangeArrowheads="1"/>
          </p:cNvSpPr>
          <p:nvPr/>
        </p:nvSpPr>
        <p:spPr bwMode="auto">
          <a:xfrm>
            <a:off x="5300946" y="2018271"/>
            <a:ext cx="271462" cy="523142"/>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662" b="1">
              <a:solidFill>
                <a:srgbClr val="000099"/>
              </a:solidFill>
              <a:ea typeface="黑体" pitchFamily="2" charset="-122"/>
            </a:endParaRPr>
          </a:p>
        </p:txBody>
      </p:sp>
      <p:sp>
        <p:nvSpPr>
          <p:cNvPr id="2" name="矩形 1"/>
          <p:cNvSpPr/>
          <p:nvPr/>
        </p:nvSpPr>
        <p:spPr>
          <a:xfrm>
            <a:off x="683172" y="4049654"/>
            <a:ext cx="7983274" cy="1938992"/>
          </a:xfrm>
          <a:prstGeom prst="rect">
            <a:avLst/>
          </a:prstGeom>
          <a:solidFill>
            <a:srgbClr val="FFFF99"/>
          </a:solidFill>
          <a:ln>
            <a:solidFill>
              <a:schemeClr val="tx2">
                <a:lumMod val="60000"/>
                <a:lumOff val="40000"/>
              </a:schemeClr>
            </a:solidFill>
          </a:ln>
        </p:spPr>
        <p:txBody>
          <a:bodyPr wrap="square">
            <a:spAutoFit/>
          </a:bodyPr>
          <a:lstStyle/>
          <a:p>
            <a:r>
              <a:rPr lang="en-US" altLang="zh-CN" sz="2400" dirty="0">
                <a:latin typeface="Times New Roman" panose="02020603050405020304" pitchFamily="18" charset="0"/>
              </a:rPr>
              <a:t>PPP </a:t>
            </a:r>
            <a:r>
              <a:rPr lang="zh-CN" altLang="en-US" sz="2400" dirty="0">
                <a:latin typeface="Times New Roman" panose="02020603050405020304" pitchFamily="18" charset="0"/>
              </a:rPr>
              <a:t>有一个 </a:t>
            </a:r>
            <a:r>
              <a:rPr lang="en-US" altLang="zh-CN" sz="2400" dirty="0">
                <a:latin typeface="Times New Roman" panose="02020603050405020304" pitchFamily="18" charset="0"/>
              </a:rPr>
              <a:t>2 </a:t>
            </a:r>
            <a:r>
              <a:rPr lang="zh-CN" altLang="en-US" sz="2400" dirty="0">
                <a:latin typeface="Times New Roman" panose="02020603050405020304" pitchFamily="18" charset="0"/>
              </a:rPr>
              <a:t>个字节的协议字段。其值</a:t>
            </a:r>
          </a:p>
          <a:p>
            <a:pPr marL="332651" indent="-332651">
              <a:buSzPct val="80000"/>
              <a:buFont typeface="Wingdings" pitchFamily="2" charset="2"/>
              <a:buChar char="l"/>
            </a:pPr>
            <a:r>
              <a:rPr lang="zh-CN" altLang="en-US" sz="2400" dirty="0">
                <a:latin typeface="Times New Roman" panose="02020603050405020304" pitchFamily="18" charset="0"/>
              </a:rPr>
              <a:t>若为 </a:t>
            </a:r>
            <a:r>
              <a:rPr lang="en-US" altLang="zh-CN" sz="2400" dirty="0">
                <a:latin typeface="Times New Roman" panose="02020603050405020304" pitchFamily="18" charset="0"/>
              </a:rPr>
              <a:t>0x0021</a:t>
            </a:r>
            <a:r>
              <a:rPr lang="zh-CN" altLang="en-US" sz="2400" dirty="0">
                <a:latin typeface="Times New Roman" panose="02020603050405020304" pitchFamily="18" charset="0"/>
              </a:rPr>
              <a:t>，则信息字段就是 </a:t>
            </a:r>
            <a:r>
              <a:rPr lang="en-US" altLang="zh-CN" sz="2400" dirty="0">
                <a:solidFill>
                  <a:srgbClr val="FF0000"/>
                </a:solidFill>
                <a:latin typeface="Times New Roman" panose="02020603050405020304" pitchFamily="18" charset="0"/>
              </a:rPr>
              <a:t>IP </a:t>
            </a:r>
            <a:r>
              <a:rPr lang="zh-CN" altLang="en-US" sz="2400" dirty="0">
                <a:solidFill>
                  <a:srgbClr val="FF0000"/>
                </a:solidFill>
                <a:latin typeface="Times New Roman" panose="02020603050405020304" pitchFamily="18" charset="0"/>
              </a:rPr>
              <a:t>数据报</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marL="332651" indent="-332651">
              <a:buSzPct val="80000"/>
              <a:buFont typeface="Wingdings" pitchFamily="2" charset="2"/>
              <a:buChar char="l"/>
            </a:pPr>
            <a:r>
              <a:rPr lang="zh-CN" altLang="en-US" sz="2400" dirty="0">
                <a:latin typeface="Times New Roman" panose="02020603050405020304" pitchFamily="18" charset="0"/>
              </a:rPr>
              <a:t>若为 </a:t>
            </a:r>
            <a:r>
              <a:rPr lang="en-US" altLang="zh-CN" sz="2400" dirty="0">
                <a:latin typeface="Times New Roman" panose="02020603050405020304" pitchFamily="18" charset="0"/>
              </a:rPr>
              <a:t>0x8021</a:t>
            </a:r>
            <a:r>
              <a:rPr lang="zh-CN" altLang="en-US" sz="2400" dirty="0">
                <a:latin typeface="Times New Roman" panose="02020603050405020304" pitchFamily="18" charset="0"/>
              </a:rPr>
              <a:t>，则信息字段</a:t>
            </a:r>
            <a:r>
              <a:rPr lang="zh-CN" altLang="en-US" sz="2400" dirty="0" smtClean="0">
                <a:latin typeface="Times New Roman" panose="02020603050405020304" pitchFamily="18" charset="0"/>
              </a:rPr>
              <a:t>是</a:t>
            </a:r>
            <a:r>
              <a:rPr lang="en-US" altLang="zh-CN" sz="2400" dirty="0" smtClean="0">
                <a:latin typeface="Times New Roman" panose="02020603050405020304" pitchFamily="18" charset="0"/>
              </a:rPr>
              <a:t>PPP</a:t>
            </a:r>
            <a:r>
              <a:rPr lang="zh-CN" altLang="en-US" sz="2400" dirty="0" smtClean="0">
                <a:latin typeface="Times New Roman" panose="02020603050405020304" pitchFamily="18" charset="0"/>
              </a:rPr>
              <a:t>网络控制协议</a:t>
            </a:r>
            <a:r>
              <a:rPr lang="en-US" altLang="zh-CN" sz="2400" dirty="0" smtClean="0">
                <a:latin typeface="Times New Roman" panose="02020603050405020304" pitchFamily="18" charset="0"/>
              </a:rPr>
              <a:t>NCP</a:t>
            </a:r>
            <a:r>
              <a:rPr lang="zh-CN" altLang="en-US" sz="2400" dirty="0" smtClean="0">
                <a:latin typeface="Times New Roman" panose="02020603050405020304" pitchFamily="18" charset="0"/>
              </a:rPr>
              <a:t>数据</a:t>
            </a:r>
            <a:r>
              <a:rPr lang="zh-CN" altLang="en-US" sz="2400" dirty="0">
                <a:latin typeface="Times New Roman" panose="02020603050405020304" pitchFamily="18" charset="0"/>
              </a:rPr>
              <a:t>。</a:t>
            </a:r>
          </a:p>
          <a:p>
            <a:pPr marL="332651" indent="-332651">
              <a:buSzPct val="80000"/>
              <a:buFont typeface="Wingdings" pitchFamily="2" charset="2"/>
              <a:buChar char="l"/>
            </a:pPr>
            <a:r>
              <a:rPr lang="zh-CN" altLang="en-US" sz="2400" dirty="0">
                <a:latin typeface="Times New Roman" panose="02020603050405020304" pitchFamily="18" charset="0"/>
              </a:rPr>
              <a:t>若为 </a:t>
            </a:r>
            <a:r>
              <a:rPr lang="en-US" altLang="zh-CN" sz="2400" dirty="0">
                <a:latin typeface="Times New Roman" panose="02020603050405020304" pitchFamily="18" charset="0"/>
              </a:rPr>
              <a:t>0xC021</a:t>
            </a:r>
            <a:r>
              <a:rPr lang="zh-CN" altLang="en-US" sz="2400" dirty="0">
                <a:latin typeface="Times New Roman" panose="02020603050405020304" pitchFamily="18" charset="0"/>
              </a:rPr>
              <a:t>，则信息字段</a:t>
            </a:r>
            <a:r>
              <a:rPr lang="zh-CN" altLang="en-US" sz="2400" dirty="0" smtClean="0">
                <a:latin typeface="Times New Roman" panose="02020603050405020304" pitchFamily="18" charset="0"/>
              </a:rPr>
              <a:t>是</a:t>
            </a:r>
            <a:r>
              <a:rPr lang="en-US" altLang="zh-CN" sz="2400" dirty="0" smtClean="0">
                <a:latin typeface="Times New Roman" panose="02020603050405020304" pitchFamily="18" charset="0"/>
              </a:rPr>
              <a:t>PPP</a:t>
            </a:r>
            <a:r>
              <a:rPr lang="zh-CN" altLang="en-US" sz="2400" dirty="0" smtClean="0">
                <a:latin typeface="Times New Roman" panose="02020603050405020304" pitchFamily="18" charset="0"/>
              </a:rPr>
              <a:t>链路控制</a:t>
            </a:r>
            <a:r>
              <a:rPr lang="zh-CN" altLang="en-US" sz="2400" dirty="0">
                <a:latin typeface="Times New Roman" panose="02020603050405020304" pitchFamily="18" charset="0"/>
              </a:rPr>
              <a:t>协议</a:t>
            </a:r>
            <a:r>
              <a:rPr lang="en-US" altLang="zh-CN" sz="2400" dirty="0" smtClean="0">
                <a:latin typeface="Times New Roman" panose="02020603050405020304" pitchFamily="18" charset="0"/>
              </a:rPr>
              <a:t>LCP</a:t>
            </a:r>
            <a:r>
              <a:rPr lang="zh-CN" altLang="en-US" sz="2400" dirty="0" smtClean="0">
                <a:latin typeface="Times New Roman" panose="02020603050405020304" pitchFamily="18" charset="0"/>
              </a:rPr>
              <a:t>数据</a:t>
            </a:r>
            <a:r>
              <a:rPr lang="zh-CN" altLang="en-US" sz="2400" dirty="0">
                <a:latin typeface="Times New Roman" panose="02020603050405020304" pitchFamily="18" charset="0"/>
              </a:rPr>
              <a:t>。</a:t>
            </a:r>
          </a:p>
          <a:p>
            <a:pPr marL="332651" indent="-332651">
              <a:buSzPct val="80000"/>
              <a:buFont typeface="Wingdings" pitchFamily="2" charset="2"/>
              <a:buChar char="l"/>
            </a:pPr>
            <a:r>
              <a:rPr lang="zh-CN" altLang="en-US" sz="2400" dirty="0">
                <a:latin typeface="Times New Roman" panose="02020603050405020304" pitchFamily="18" charset="0"/>
              </a:rPr>
              <a:t>若为 </a:t>
            </a:r>
            <a:r>
              <a:rPr lang="en-US" altLang="zh-CN" sz="2400" dirty="0">
                <a:latin typeface="Times New Roman" panose="02020603050405020304" pitchFamily="18" charset="0"/>
              </a:rPr>
              <a:t>0xC023</a:t>
            </a:r>
            <a:r>
              <a:rPr lang="zh-CN" altLang="en-US" sz="2400" dirty="0">
                <a:latin typeface="Times New Roman" panose="02020603050405020304" pitchFamily="18" charset="0"/>
              </a:rPr>
              <a:t>，则信息字段是鉴别数据。</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323956378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smtClean="0"/>
              <a:t>5.5   </a:t>
            </a:r>
            <a:r>
              <a:rPr lang="en-US" altLang="zh-CN" dirty="0"/>
              <a:t>PPP </a:t>
            </a:r>
            <a:r>
              <a:rPr lang="zh-CN" altLang="en-US" dirty="0"/>
              <a:t>协议的帧格式</a:t>
            </a:r>
          </a:p>
        </p:txBody>
      </p:sp>
      <p:sp>
        <p:nvSpPr>
          <p:cNvPr id="195587" name="Rectangle 3"/>
          <p:cNvSpPr>
            <a:spLocks noGrp="1" noChangeArrowheads="1"/>
          </p:cNvSpPr>
          <p:nvPr>
            <p:ph idx="1"/>
          </p:nvPr>
        </p:nvSpPr>
        <p:spPr>
          <a:xfrm>
            <a:off x="330199" y="887564"/>
            <a:ext cx="8500533" cy="4987718"/>
          </a:xfrm>
        </p:spPr>
        <p:txBody>
          <a:bodyPr>
            <a:normAutofit/>
          </a:bodyPr>
          <a:lstStyle/>
          <a:p>
            <a:pPr>
              <a:lnSpc>
                <a:spcPct val="100000"/>
              </a:lnSpc>
            </a:pPr>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pPr>
              <a:lnSpc>
                <a:spcPct val="100000"/>
              </a:lnSpc>
            </a:pPr>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a:t>
            </a:r>
            <a:r>
              <a:rPr lang="zh-CN" altLang="en-US" sz="2800" dirty="0" smtClean="0"/>
              <a:t>表示）</a:t>
            </a:r>
            <a:r>
              <a:rPr lang="zh-CN" altLang="en-US" sz="2800" dirty="0"/>
              <a:t>。</a:t>
            </a:r>
            <a:endParaRPr lang="en-US" altLang="zh-CN" sz="2800" dirty="0"/>
          </a:p>
          <a:p>
            <a:pPr>
              <a:lnSpc>
                <a:spcPct val="100000"/>
              </a:lnSpc>
            </a:pPr>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pPr>
              <a:lnSpc>
                <a:spcPct val="100000"/>
              </a:lnSpc>
            </a:pPr>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pPr>
              <a:lnSpc>
                <a:spcPct val="100000"/>
              </a:lnSpc>
            </a:pPr>
            <a:r>
              <a:rPr lang="en-US" altLang="zh-CN" sz="2800" dirty="0"/>
              <a:t>PPP </a:t>
            </a:r>
            <a:r>
              <a:rPr lang="zh-CN" altLang="en-US" sz="2800" dirty="0"/>
              <a:t>是面向字节的，所有的 </a:t>
            </a:r>
            <a:r>
              <a:rPr lang="en-US" altLang="zh-CN" sz="2800" dirty="0"/>
              <a:t>PPP</a:t>
            </a:r>
            <a:r>
              <a:rPr lang="en-US" altLang="zh-CN" sz="2800" b="1" dirty="0"/>
              <a:t> </a:t>
            </a:r>
            <a:r>
              <a:rPr lang="zh-CN" altLang="en-US" sz="2800" dirty="0"/>
              <a:t>帧的长度都是整数字节。</a:t>
            </a:r>
          </a:p>
        </p:txBody>
      </p:sp>
    </p:spTree>
    <p:extLst>
      <p:ext uri="{BB962C8B-B14F-4D97-AF65-F5344CB8AC3E}">
        <p14:creationId xmlns:p14="http://schemas.microsoft.com/office/powerpoint/2010/main" val="13046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dirty="0" smtClean="0"/>
              <a:t>5.5 </a:t>
            </a:r>
            <a:r>
              <a:rPr lang="zh-CN" altLang="en-US" dirty="0" smtClean="0"/>
              <a:t>透明</a:t>
            </a:r>
            <a:r>
              <a:rPr lang="zh-CN" altLang="en-US" dirty="0"/>
              <a:t>传输问题 </a:t>
            </a:r>
          </a:p>
        </p:txBody>
      </p:sp>
      <p:sp>
        <p:nvSpPr>
          <p:cNvPr id="196611" name="Rectangle 3"/>
          <p:cNvSpPr>
            <a:spLocks noGrp="1" noChangeArrowheads="1"/>
          </p:cNvSpPr>
          <p:nvPr>
            <p:ph idx="1"/>
          </p:nvPr>
        </p:nvSpPr>
        <p:spPr/>
        <p:txBody>
          <a:bodyPr/>
          <a:lstStyle/>
          <a:p>
            <a:pPr>
              <a:lnSpc>
                <a:spcPct val="100000"/>
              </a:lnSpc>
            </a:pPr>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a:p>
            <a:pPr>
              <a:lnSpc>
                <a:spcPct val="100000"/>
              </a:lnSpc>
            </a:pPr>
            <a:r>
              <a:rPr lang="zh-CN" altLang="en-US" dirty="0" smtClean="0"/>
              <a:t>当 </a:t>
            </a:r>
            <a:r>
              <a:rPr lang="en-US" altLang="zh-CN" dirty="0"/>
              <a:t>PPP </a:t>
            </a:r>
            <a:r>
              <a:rPr lang="zh-CN" altLang="en-US" dirty="0"/>
              <a:t>用在同步传输链路时，协议规定采用硬件来完成</a:t>
            </a:r>
            <a:r>
              <a:rPr lang="zh-CN" altLang="en-US" dirty="0">
                <a:solidFill>
                  <a:srgbClr val="FF0000"/>
                </a:solidFill>
              </a:rPr>
              <a:t>比特</a:t>
            </a:r>
            <a:r>
              <a:rPr lang="zh-CN" altLang="en-US" dirty="0" smtClean="0">
                <a:solidFill>
                  <a:srgbClr val="FF0000"/>
                </a:solidFill>
              </a:rPr>
              <a:t>填充</a:t>
            </a:r>
            <a:r>
              <a:rPr lang="zh-CN" altLang="en-US" dirty="0" smtClean="0"/>
              <a:t>。 </a:t>
            </a:r>
            <a:endParaRPr lang="zh-CN" altLang="en-US" sz="3323" dirty="0"/>
          </a:p>
        </p:txBody>
      </p:sp>
    </p:spTree>
    <p:extLst>
      <p:ext uri="{BB962C8B-B14F-4D97-AF65-F5344CB8AC3E}">
        <p14:creationId xmlns:p14="http://schemas.microsoft.com/office/powerpoint/2010/main" val="246870403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smtClean="0"/>
              <a:t>5.5 PPP</a:t>
            </a:r>
            <a:r>
              <a:rPr lang="zh-CN" altLang="en-US" dirty="0" smtClean="0"/>
              <a:t>异步传输的字符</a:t>
            </a:r>
            <a:r>
              <a:rPr lang="zh-CN" altLang="en-US" dirty="0"/>
              <a:t>填充 </a:t>
            </a:r>
          </a:p>
        </p:txBody>
      </p:sp>
      <p:sp>
        <p:nvSpPr>
          <p:cNvPr id="197635" name="Rectangle 3"/>
          <p:cNvSpPr>
            <a:spLocks noGrp="1" noChangeArrowheads="1"/>
          </p:cNvSpPr>
          <p:nvPr>
            <p:ph idx="1"/>
          </p:nvPr>
        </p:nvSpPr>
        <p:spPr/>
        <p:txBody>
          <a:bodyPr>
            <a:normAutofit/>
          </a:bodyPr>
          <a:lstStyle/>
          <a:p>
            <a:pPr>
              <a:lnSpc>
                <a:spcPct val="100000"/>
              </a:lnSpc>
              <a:spcBef>
                <a:spcPts val="1108"/>
              </a:spcBef>
            </a:pPr>
            <a:r>
              <a:rPr lang="zh-CN" altLang="en-US" sz="3200" dirty="0" smtClean="0"/>
              <a:t>在异步传输时，将</a:t>
            </a:r>
            <a:r>
              <a:rPr lang="zh-CN" altLang="en-US" sz="3200" dirty="0"/>
              <a:t>信息字段中出现的每一个 </a:t>
            </a:r>
            <a:r>
              <a:rPr lang="en-US" altLang="zh-CN" sz="3200" dirty="0"/>
              <a:t>0x7E </a:t>
            </a:r>
            <a:r>
              <a:rPr lang="zh-CN" altLang="en-US" sz="3200" dirty="0"/>
              <a:t>字节转变成为 </a:t>
            </a:r>
            <a:r>
              <a:rPr lang="en-US" altLang="zh-CN" sz="3200" dirty="0"/>
              <a:t>2 </a:t>
            </a:r>
            <a:r>
              <a:rPr lang="zh-CN" altLang="en-US" sz="3200" dirty="0"/>
              <a:t>字节</a:t>
            </a:r>
            <a:r>
              <a:rPr lang="zh-CN" altLang="en-US" sz="3200" dirty="0" smtClean="0"/>
              <a:t>序列 </a:t>
            </a:r>
            <a:r>
              <a:rPr lang="en-US" altLang="zh-CN" sz="3200" dirty="0" smtClean="0"/>
              <a:t>(</a:t>
            </a:r>
            <a:r>
              <a:rPr lang="en-US" altLang="zh-CN" sz="3200" dirty="0"/>
              <a:t>0x7D, 0x5E)</a:t>
            </a:r>
            <a:r>
              <a:rPr lang="zh-CN" altLang="en-US" sz="3200" dirty="0"/>
              <a:t>。 </a:t>
            </a:r>
            <a:endParaRPr lang="zh-CN" altLang="en-US" sz="3200" dirty="0"/>
          </a:p>
          <a:p>
            <a:pPr>
              <a:lnSpc>
                <a:spcPct val="100000"/>
              </a:lnSpc>
              <a:spcBef>
                <a:spcPts val="1108"/>
              </a:spcBef>
            </a:pPr>
            <a:r>
              <a:rPr lang="zh-CN" altLang="en-US" sz="3200" dirty="0"/>
              <a:t>若信息字段中出现一个 </a:t>
            </a:r>
            <a:r>
              <a:rPr lang="en-US" altLang="zh-CN" sz="3200" dirty="0"/>
              <a:t>0x7D </a:t>
            </a:r>
            <a:r>
              <a:rPr lang="zh-CN" altLang="en-US" sz="3200" dirty="0"/>
              <a:t>的字节</a:t>
            </a:r>
            <a:r>
              <a:rPr lang="en-US" altLang="zh-CN" sz="3200" dirty="0"/>
              <a:t>, </a:t>
            </a:r>
            <a:r>
              <a:rPr lang="zh-CN" altLang="en-US" sz="3200" dirty="0"/>
              <a:t>则将其转变成为 </a:t>
            </a:r>
            <a:r>
              <a:rPr lang="en-US" altLang="zh-CN" sz="3200" dirty="0"/>
              <a:t>2 </a:t>
            </a:r>
            <a:r>
              <a:rPr lang="zh-CN" altLang="en-US" sz="3200" dirty="0"/>
              <a:t>字节</a:t>
            </a:r>
            <a:r>
              <a:rPr lang="zh-CN" altLang="en-US" sz="3200" dirty="0" smtClean="0"/>
              <a:t>序列 </a:t>
            </a:r>
            <a:r>
              <a:rPr lang="en-US" altLang="zh-CN" sz="3200" dirty="0" smtClean="0"/>
              <a:t>(</a:t>
            </a:r>
            <a:r>
              <a:rPr lang="en-US" altLang="zh-CN" sz="3200" dirty="0"/>
              <a:t>0x7D, 0x5D)</a:t>
            </a:r>
            <a:r>
              <a:rPr lang="zh-CN" altLang="en-US" sz="3200" dirty="0"/>
              <a:t>。</a:t>
            </a:r>
          </a:p>
          <a:p>
            <a:pPr>
              <a:lnSpc>
                <a:spcPct val="100000"/>
              </a:lnSpc>
              <a:spcBef>
                <a:spcPts val="1108"/>
              </a:spcBef>
            </a:pPr>
            <a:r>
              <a:rPr lang="zh-CN" altLang="en-US" sz="3200" dirty="0"/>
              <a:t>若信息字段中出现 </a:t>
            </a:r>
            <a:r>
              <a:rPr lang="en-US" altLang="zh-CN" sz="3200" dirty="0"/>
              <a:t>ASCII </a:t>
            </a:r>
            <a:r>
              <a:rPr lang="zh-CN" altLang="en-US" sz="3200" dirty="0"/>
              <a:t>码的控制字符（即数值小于 </a:t>
            </a:r>
            <a:r>
              <a:rPr lang="en-US" altLang="zh-CN" sz="3200" dirty="0"/>
              <a:t>0x20 </a:t>
            </a:r>
            <a:r>
              <a:rPr lang="zh-CN" altLang="en-US" sz="3200" dirty="0"/>
              <a:t>的字符），则在该字符前面要加入一个 </a:t>
            </a:r>
            <a:r>
              <a:rPr lang="en-US" altLang="zh-CN" sz="3200" dirty="0"/>
              <a:t>0x7D </a:t>
            </a:r>
            <a:r>
              <a:rPr lang="zh-CN" altLang="en-US" sz="3200" dirty="0"/>
              <a:t>字节，同时将该字符的编码加以改变。  </a:t>
            </a:r>
          </a:p>
        </p:txBody>
      </p:sp>
    </p:spTree>
    <p:extLst>
      <p:ext uri="{BB962C8B-B14F-4D97-AF65-F5344CB8AC3E}">
        <p14:creationId xmlns:p14="http://schemas.microsoft.com/office/powerpoint/2010/main" val="194724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up)">
                                      <p:cBhvr>
                                        <p:cTn id="7" dur="500"/>
                                        <p:tgtEl>
                                          <p:spTgt spid="19763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97635">
                                            <p:txEl>
                                              <p:pRg st="1" end="1"/>
                                            </p:txEl>
                                          </p:spTgt>
                                        </p:tgtEl>
                                        <p:attrNameLst>
                                          <p:attrName>style.visibility</p:attrName>
                                        </p:attrNameLst>
                                      </p:cBhvr>
                                      <p:to>
                                        <p:strVal val="visible"/>
                                      </p:to>
                                    </p:set>
                                    <p:animEffect transition="in" filter="wipe(up)">
                                      <p:cBhvr>
                                        <p:cTn id="11" dur="500"/>
                                        <p:tgtEl>
                                          <p:spTgt spid="19763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97635">
                                            <p:txEl>
                                              <p:pRg st="2" end="2"/>
                                            </p:txEl>
                                          </p:spTgt>
                                        </p:tgtEl>
                                        <p:attrNameLst>
                                          <p:attrName>style.visibility</p:attrName>
                                        </p:attrNameLst>
                                      </p:cBhvr>
                                      <p:to>
                                        <p:strVal val="visible"/>
                                      </p:to>
                                    </p:set>
                                    <p:animEffect transition="in" filter="wipe(up)">
                                      <p:cBhvr>
                                        <p:cTn id="15" dur="500"/>
                                        <p:tgtEl>
                                          <p:spTgt spid="197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zh-CN" dirty="0" smtClean="0"/>
              <a:t>5.5 PPP</a:t>
            </a:r>
            <a:r>
              <a:rPr lang="zh-CN" altLang="en-US" dirty="0" smtClean="0"/>
              <a:t>同步传输的</a:t>
            </a:r>
            <a:r>
              <a:rPr lang="zh-CN" altLang="en-US" dirty="0" smtClean="0"/>
              <a:t>零</a:t>
            </a:r>
            <a:r>
              <a:rPr lang="zh-CN" altLang="en-US" dirty="0"/>
              <a:t>比特填充 </a:t>
            </a:r>
          </a:p>
        </p:txBody>
      </p:sp>
      <p:sp>
        <p:nvSpPr>
          <p:cNvPr id="385027" name="Rectangle 3"/>
          <p:cNvSpPr>
            <a:spLocks noGrp="1" noChangeArrowheads="1"/>
          </p:cNvSpPr>
          <p:nvPr>
            <p:ph idx="1"/>
          </p:nvPr>
        </p:nvSpPr>
        <p:spPr/>
        <p:txBody>
          <a:bodyPr/>
          <a:lstStyle/>
          <a:p>
            <a:pPr>
              <a:lnSpc>
                <a:spcPct val="100000"/>
              </a:lnSpc>
            </a:pPr>
            <a:r>
              <a:rPr lang="en-US" altLang="zh-CN" sz="3200" dirty="0"/>
              <a:t>PPP </a:t>
            </a:r>
            <a:r>
              <a:rPr lang="zh-CN" altLang="en-US" sz="3200" dirty="0"/>
              <a:t>协议用在 </a:t>
            </a:r>
            <a:r>
              <a:rPr lang="en-US" altLang="zh-CN" sz="3200" dirty="0"/>
              <a:t>SONET/SDH </a:t>
            </a:r>
            <a:r>
              <a:rPr lang="zh-CN" altLang="en-US" sz="3200" dirty="0"/>
              <a:t>链路时</a:t>
            </a:r>
            <a:r>
              <a:rPr lang="zh-CN" altLang="en-US" sz="3200" dirty="0" smtClean="0"/>
              <a:t>，使用</a:t>
            </a:r>
            <a:r>
              <a:rPr lang="zh-CN" altLang="en-US" sz="3200" dirty="0">
                <a:solidFill>
                  <a:srgbClr val="FF0000"/>
                </a:solidFill>
              </a:rPr>
              <a:t>同步传输</a:t>
            </a:r>
            <a:r>
              <a:rPr lang="zh-CN" altLang="en-US" sz="3200" dirty="0"/>
              <a:t>（一连串的比特连续传送）。这时 </a:t>
            </a:r>
            <a:r>
              <a:rPr lang="en-US" altLang="zh-CN" sz="3200" dirty="0"/>
              <a:t>PPP </a:t>
            </a:r>
            <a:r>
              <a:rPr lang="zh-CN" altLang="en-US" sz="3200" dirty="0"/>
              <a:t>协议采用零比特填充方法来实现透明传输。</a:t>
            </a:r>
          </a:p>
          <a:p>
            <a:pPr>
              <a:lnSpc>
                <a:spcPct val="100000"/>
              </a:lnSpc>
            </a:pPr>
            <a:r>
              <a:rPr lang="zh-CN" altLang="en-US" sz="3200" dirty="0"/>
              <a:t>在发送端，只要发现有 </a:t>
            </a:r>
            <a:r>
              <a:rPr lang="en-US" altLang="zh-CN" sz="3200" dirty="0"/>
              <a:t>5 </a:t>
            </a:r>
            <a:r>
              <a:rPr lang="zh-CN" altLang="en-US" sz="3200" dirty="0"/>
              <a:t>个连续 </a:t>
            </a:r>
            <a:r>
              <a:rPr lang="en-US" altLang="zh-CN" sz="3200" dirty="0"/>
              <a:t>1</a:t>
            </a:r>
            <a:r>
              <a:rPr lang="zh-CN" altLang="en-US" sz="3200" dirty="0"/>
              <a:t>，则立即填入一个 </a:t>
            </a:r>
            <a:r>
              <a:rPr lang="en-US" altLang="zh-CN" sz="3200" dirty="0"/>
              <a:t>0</a:t>
            </a:r>
            <a:r>
              <a:rPr lang="zh-CN" altLang="en-US" sz="3200" dirty="0" smtClean="0"/>
              <a:t>。</a:t>
            </a:r>
            <a:endParaRPr lang="en-US" altLang="zh-CN" sz="3200" dirty="0" smtClean="0"/>
          </a:p>
          <a:p>
            <a:pPr>
              <a:lnSpc>
                <a:spcPct val="100000"/>
              </a:lnSpc>
            </a:pPr>
            <a:r>
              <a:rPr lang="zh-CN" altLang="en-US" sz="3200" dirty="0" smtClean="0"/>
              <a:t>接收</a:t>
            </a:r>
            <a:r>
              <a:rPr lang="zh-CN" altLang="en-US" sz="3200" dirty="0"/>
              <a:t>端对帧中的比特流进行扫描。每当发现 </a:t>
            </a:r>
            <a:r>
              <a:rPr lang="en-US" altLang="zh-CN" sz="3200" dirty="0"/>
              <a:t>5 </a:t>
            </a:r>
            <a:r>
              <a:rPr lang="zh-CN" altLang="en-US" sz="3200" dirty="0"/>
              <a:t>个连续</a:t>
            </a:r>
            <a:r>
              <a:rPr lang="en-US" altLang="zh-CN" sz="3200" dirty="0"/>
              <a:t>1</a:t>
            </a:r>
            <a:r>
              <a:rPr lang="zh-CN" altLang="en-US" sz="3200" dirty="0"/>
              <a:t>时，就把这 </a:t>
            </a:r>
            <a:r>
              <a:rPr lang="en-US" altLang="zh-CN" sz="3200" dirty="0"/>
              <a:t>5 </a:t>
            </a:r>
            <a:r>
              <a:rPr lang="zh-CN" altLang="en-US" sz="3200" dirty="0"/>
              <a:t>个连续 </a:t>
            </a:r>
            <a:r>
              <a:rPr lang="en-US" altLang="zh-CN" sz="3200" dirty="0"/>
              <a:t>1 </a:t>
            </a:r>
            <a:r>
              <a:rPr lang="zh-CN" altLang="en-US" sz="3200" dirty="0"/>
              <a:t>后的一个 </a:t>
            </a:r>
            <a:r>
              <a:rPr lang="en-US" altLang="zh-CN" sz="3200" dirty="0"/>
              <a:t>0 </a:t>
            </a:r>
            <a:r>
              <a:rPr lang="zh-CN" altLang="en-US" sz="3200" dirty="0" smtClean="0"/>
              <a:t>删除。</a:t>
            </a:r>
            <a:endParaRPr lang="zh-CN" altLang="en-US" dirty="0"/>
          </a:p>
        </p:txBody>
      </p:sp>
    </p:spTree>
    <p:extLst>
      <p:ext uri="{BB962C8B-B14F-4D97-AF65-F5344CB8AC3E}">
        <p14:creationId xmlns:p14="http://schemas.microsoft.com/office/powerpoint/2010/main" val="24271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85027">
                                            <p:txEl>
                                              <p:pRg st="1" end="1"/>
                                            </p:txEl>
                                          </p:spTgt>
                                        </p:tgtEl>
                                        <p:attrNameLst>
                                          <p:attrName>style.visibility</p:attrName>
                                        </p:attrNameLst>
                                      </p:cBhvr>
                                      <p:to>
                                        <p:strVal val="visible"/>
                                      </p:to>
                                    </p:set>
                                    <p:animEffect transition="in" filter="wipe(up)">
                                      <p:cBhvr>
                                        <p:cTn id="11" dur="500"/>
                                        <p:tgtEl>
                                          <p:spTgt spid="38502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85027">
                                            <p:txEl>
                                              <p:pRg st="2" end="2"/>
                                            </p:txEl>
                                          </p:spTgt>
                                        </p:tgtEl>
                                        <p:attrNameLst>
                                          <p:attrName>style.visibility</p:attrName>
                                        </p:attrNameLst>
                                      </p:cBhvr>
                                      <p:to>
                                        <p:strVal val="visible"/>
                                      </p:to>
                                    </p:set>
                                    <p:animEffect transition="in" filter="wipe(up)">
                                      <p:cBhvr>
                                        <p:cTn id="15"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5.5 </a:t>
            </a:r>
            <a:r>
              <a:rPr lang="zh-CN" altLang="en-US" dirty="0" smtClean="0"/>
              <a:t>零</a:t>
            </a:r>
            <a:r>
              <a:rPr lang="zh-CN" altLang="en-US" dirty="0"/>
              <a:t>比特填充 </a:t>
            </a:r>
          </a:p>
        </p:txBody>
      </p:sp>
      <p:sp>
        <p:nvSpPr>
          <p:cNvPr id="7" name="AutoShape 20"/>
          <p:cNvSpPr>
            <a:spLocks noChangeArrowheads="1"/>
          </p:cNvSpPr>
          <p:nvPr/>
        </p:nvSpPr>
        <p:spPr bwMode="auto">
          <a:xfrm>
            <a:off x="5170221" y="4433382"/>
            <a:ext cx="2305050" cy="480920"/>
          </a:xfrm>
          <a:prstGeom prst="roundRect">
            <a:avLst>
              <a:gd name="adj" fmla="val 16667"/>
            </a:avLst>
          </a:prstGeom>
          <a:solidFill>
            <a:srgbClr val="00FFFF"/>
          </a:solidFill>
          <a:ln>
            <a:noFill/>
          </a:ln>
          <a:effectLst/>
        </p:spPr>
        <p:txBody>
          <a:bodyPr wrap="none" anchor="ctr"/>
          <a:lstStyle/>
          <a:p>
            <a:endParaRPr lang="zh-CN" altLang="en-US" sz="1662" b="1">
              <a:solidFill>
                <a:srgbClr val="000099"/>
              </a:solidFill>
              <a:ea typeface="黑体" pitchFamily="2" charset="-122"/>
            </a:endParaRPr>
          </a:p>
        </p:txBody>
      </p:sp>
      <p:sp>
        <p:nvSpPr>
          <p:cNvPr id="8" name="AutoShape 5"/>
          <p:cNvSpPr>
            <a:spLocks noChangeArrowheads="1"/>
          </p:cNvSpPr>
          <p:nvPr/>
        </p:nvSpPr>
        <p:spPr bwMode="auto">
          <a:xfrm>
            <a:off x="6566068" y="4485453"/>
            <a:ext cx="255610" cy="40602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9" name="Rectangle 17"/>
          <p:cNvSpPr>
            <a:spLocks noChangeArrowheads="1"/>
          </p:cNvSpPr>
          <p:nvPr/>
        </p:nvSpPr>
        <p:spPr bwMode="auto">
          <a:xfrm>
            <a:off x="4407758" y="4461429"/>
            <a:ext cx="3855592"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0 1 0 </a:t>
            </a:r>
            <a:r>
              <a:rPr kumimoji="1" lang="en-US" altLang="zh-CN" sz="2215" b="1" dirty="0">
                <a:solidFill>
                  <a:srgbClr val="C00000"/>
                </a:solidFill>
                <a:ea typeface="黑体" pitchFamily="2" charset="-122"/>
              </a:rPr>
              <a:t>0 1 1 1 1 1 </a:t>
            </a:r>
            <a:r>
              <a:rPr kumimoji="1" lang="en-US" altLang="zh-CN" sz="2215" b="1" dirty="0">
                <a:solidFill>
                  <a:srgbClr val="000099"/>
                </a:solidFill>
                <a:ea typeface="黑体" pitchFamily="2" charset="-122"/>
              </a:rPr>
              <a:t>0 </a:t>
            </a:r>
            <a:r>
              <a:rPr kumimoji="1" lang="en-US" altLang="zh-CN" sz="2215" b="1" dirty="0">
                <a:solidFill>
                  <a:srgbClr val="C00000"/>
                </a:solidFill>
                <a:ea typeface="黑体" pitchFamily="2" charset="-122"/>
              </a:rPr>
              <a:t>1 0</a:t>
            </a:r>
            <a:r>
              <a:rPr kumimoji="1" lang="en-US" altLang="zh-CN" sz="2215" b="1" dirty="0">
                <a:solidFill>
                  <a:srgbClr val="000099"/>
                </a:solidFill>
                <a:ea typeface="黑体" pitchFamily="2" charset="-122"/>
              </a:rPr>
              <a:t> 0 0 1 0 1 0</a:t>
            </a:r>
          </a:p>
        </p:txBody>
      </p:sp>
      <p:sp>
        <p:nvSpPr>
          <p:cNvPr id="10" name="AutoShape 19"/>
          <p:cNvSpPr>
            <a:spLocks noChangeArrowheads="1"/>
          </p:cNvSpPr>
          <p:nvPr/>
        </p:nvSpPr>
        <p:spPr bwMode="auto">
          <a:xfrm>
            <a:off x="5126894" y="2935507"/>
            <a:ext cx="2305050" cy="496902"/>
          </a:xfrm>
          <a:prstGeom prst="roundRect">
            <a:avLst>
              <a:gd name="adj" fmla="val 16667"/>
            </a:avLst>
          </a:prstGeom>
          <a:solidFill>
            <a:srgbClr val="00FFFF"/>
          </a:solidFill>
          <a:ln>
            <a:noFill/>
          </a:ln>
          <a:effectLst/>
        </p:spPr>
        <p:txBody>
          <a:bodyPr wrap="none" anchor="ctr"/>
          <a:lstStyle/>
          <a:p>
            <a:endParaRPr lang="zh-CN" altLang="en-US" sz="1662" b="1">
              <a:solidFill>
                <a:srgbClr val="000099"/>
              </a:solidFill>
              <a:ea typeface="黑体" pitchFamily="2" charset="-122"/>
            </a:endParaRPr>
          </a:p>
        </p:txBody>
      </p:sp>
      <p:sp>
        <p:nvSpPr>
          <p:cNvPr id="11" name="AutoShape 6"/>
          <p:cNvSpPr>
            <a:spLocks noChangeArrowheads="1"/>
          </p:cNvSpPr>
          <p:nvPr/>
        </p:nvSpPr>
        <p:spPr bwMode="auto">
          <a:xfrm>
            <a:off x="5099908" y="1472802"/>
            <a:ext cx="2043112" cy="430822"/>
          </a:xfrm>
          <a:prstGeom prst="roundRect">
            <a:avLst>
              <a:gd name="adj" fmla="val 16667"/>
            </a:avLst>
          </a:prstGeom>
          <a:solidFill>
            <a:srgbClr val="00FFFF"/>
          </a:solidFill>
          <a:ln>
            <a:noFill/>
          </a:ln>
          <a:effectLst/>
        </p:spPr>
        <p:txBody>
          <a:bodyPr wrap="none" anchor="ctr"/>
          <a:lstStyle/>
          <a:p>
            <a:endParaRPr lang="zh-CN" altLang="en-US" sz="1662" b="1">
              <a:solidFill>
                <a:srgbClr val="000099"/>
              </a:solidFill>
              <a:ea typeface="黑体" pitchFamily="2" charset="-122"/>
            </a:endParaRPr>
          </a:p>
        </p:txBody>
      </p:sp>
      <p:sp>
        <p:nvSpPr>
          <p:cNvPr id="12" name="Rectangle 8"/>
          <p:cNvSpPr>
            <a:spLocks noChangeArrowheads="1"/>
          </p:cNvSpPr>
          <p:nvPr/>
        </p:nvSpPr>
        <p:spPr bwMode="auto">
          <a:xfrm>
            <a:off x="4312507" y="1470580"/>
            <a:ext cx="3647202"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0 1 0 </a:t>
            </a:r>
            <a:r>
              <a:rPr kumimoji="1" lang="en-US" altLang="zh-CN" sz="2215" b="1" dirty="0">
                <a:solidFill>
                  <a:srgbClr val="C00000"/>
                </a:solidFill>
                <a:ea typeface="黑体" pitchFamily="2" charset="-122"/>
              </a:rPr>
              <a:t>0 1 1 1 1 1 1 0 </a:t>
            </a:r>
            <a:r>
              <a:rPr kumimoji="1" lang="en-US" altLang="zh-CN" sz="2215" b="1" dirty="0">
                <a:solidFill>
                  <a:srgbClr val="000099"/>
                </a:solidFill>
                <a:ea typeface="黑体" pitchFamily="2" charset="-122"/>
              </a:rPr>
              <a:t>0 0 1 0 1 0</a:t>
            </a:r>
          </a:p>
        </p:txBody>
      </p:sp>
      <p:sp>
        <p:nvSpPr>
          <p:cNvPr id="13" name="AutoShape 4"/>
          <p:cNvSpPr>
            <a:spLocks noChangeArrowheads="1"/>
          </p:cNvSpPr>
          <p:nvPr/>
        </p:nvSpPr>
        <p:spPr bwMode="auto">
          <a:xfrm>
            <a:off x="6494913" y="2978551"/>
            <a:ext cx="242887" cy="427482"/>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4" name="Rectangle 16"/>
          <p:cNvSpPr>
            <a:spLocks noChangeArrowheads="1"/>
          </p:cNvSpPr>
          <p:nvPr/>
        </p:nvSpPr>
        <p:spPr bwMode="auto">
          <a:xfrm>
            <a:off x="4347433" y="2994579"/>
            <a:ext cx="3855592"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2215" b="1" dirty="0">
                <a:solidFill>
                  <a:srgbClr val="000099"/>
                </a:solidFill>
                <a:ea typeface="黑体" pitchFamily="2" charset="-122"/>
              </a:rPr>
              <a:t>0 1 0 </a:t>
            </a:r>
            <a:r>
              <a:rPr kumimoji="1" lang="en-US" altLang="zh-CN" sz="2215" b="1" dirty="0">
                <a:solidFill>
                  <a:srgbClr val="C00000"/>
                </a:solidFill>
                <a:ea typeface="黑体" pitchFamily="2" charset="-122"/>
              </a:rPr>
              <a:t>0 1 1 1 1 1 </a:t>
            </a:r>
            <a:r>
              <a:rPr kumimoji="1" lang="en-US" altLang="zh-CN" sz="2215" b="1" dirty="0">
                <a:solidFill>
                  <a:srgbClr val="000099"/>
                </a:solidFill>
                <a:ea typeface="黑体" pitchFamily="2" charset="-122"/>
              </a:rPr>
              <a:t>0 </a:t>
            </a:r>
            <a:r>
              <a:rPr kumimoji="1" lang="en-US" altLang="zh-CN" sz="2215" b="1" dirty="0">
                <a:solidFill>
                  <a:srgbClr val="C00000"/>
                </a:solidFill>
                <a:ea typeface="黑体" pitchFamily="2" charset="-122"/>
              </a:rPr>
              <a:t>1 0</a:t>
            </a:r>
            <a:r>
              <a:rPr kumimoji="1" lang="en-US" altLang="zh-CN" sz="2215" b="1" dirty="0">
                <a:solidFill>
                  <a:srgbClr val="000099"/>
                </a:solidFill>
                <a:ea typeface="黑体" pitchFamily="2" charset="-122"/>
              </a:rPr>
              <a:t> 0 0 1 0 1 0</a:t>
            </a:r>
          </a:p>
        </p:txBody>
      </p:sp>
      <p:sp>
        <p:nvSpPr>
          <p:cNvPr id="15" name="Rectangle 7"/>
          <p:cNvSpPr>
            <a:spLocks noChangeArrowheads="1"/>
          </p:cNvSpPr>
          <p:nvPr/>
        </p:nvSpPr>
        <p:spPr bwMode="auto">
          <a:xfrm>
            <a:off x="1229937" y="1371872"/>
            <a:ext cx="2736696" cy="110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eaLnBrk="0" hangingPunct="0"/>
            <a:r>
              <a:rPr kumimoji="1" lang="zh-CN" altLang="en-US" sz="2215" b="1" dirty="0">
                <a:solidFill>
                  <a:srgbClr val="000099"/>
                </a:solidFill>
                <a:ea typeface="黑体" pitchFamily="2" charset="-122"/>
              </a:rPr>
              <a:t>信息字段中出现了和</a:t>
            </a:r>
          </a:p>
          <a:p>
            <a:pPr algn="ctr" defTabSz="703402" eaLnBrk="0" hangingPunct="0"/>
            <a:r>
              <a:rPr kumimoji="1" lang="zh-CN" altLang="en-US" sz="2215" b="1" dirty="0">
                <a:solidFill>
                  <a:srgbClr val="000099"/>
                </a:solidFill>
                <a:ea typeface="黑体" pitchFamily="2" charset="-122"/>
              </a:rPr>
              <a:t>标志字段 </a:t>
            </a:r>
            <a:r>
              <a:rPr kumimoji="1" lang="en-US" altLang="zh-CN" sz="2215" b="1" dirty="0">
                <a:solidFill>
                  <a:srgbClr val="000099"/>
                </a:solidFill>
                <a:ea typeface="黑体" pitchFamily="2" charset="-122"/>
              </a:rPr>
              <a:t>F </a:t>
            </a:r>
            <a:r>
              <a:rPr kumimoji="1" lang="zh-CN" altLang="en-US" sz="2215" b="1" dirty="0">
                <a:solidFill>
                  <a:srgbClr val="000099"/>
                </a:solidFill>
                <a:ea typeface="黑体" pitchFamily="2" charset="-122"/>
              </a:rPr>
              <a:t>完全一样</a:t>
            </a:r>
          </a:p>
          <a:p>
            <a:pPr algn="ctr" defTabSz="703402" eaLnBrk="0" hangingPunct="0"/>
            <a:r>
              <a:rPr kumimoji="1" lang="zh-CN" altLang="en-US" sz="2215" b="1" dirty="0">
                <a:solidFill>
                  <a:srgbClr val="000099"/>
                </a:solidFill>
                <a:ea typeface="黑体" pitchFamily="2" charset="-122"/>
              </a:rPr>
              <a:t>的 </a:t>
            </a:r>
            <a:r>
              <a:rPr kumimoji="1" lang="en-US" altLang="zh-CN" sz="2215" b="1" dirty="0">
                <a:solidFill>
                  <a:srgbClr val="000099"/>
                </a:solidFill>
                <a:ea typeface="黑体" pitchFamily="2" charset="-122"/>
              </a:rPr>
              <a:t>8 </a:t>
            </a:r>
            <a:r>
              <a:rPr kumimoji="1" lang="zh-CN" altLang="en-US" sz="2215" b="1" dirty="0">
                <a:solidFill>
                  <a:srgbClr val="000099"/>
                </a:solidFill>
                <a:ea typeface="黑体" pitchFamily="2" charset="-122"/>
              </a:rPr>
              <a:t>比特组合</a:t>
            </a:r>
          </a:p>
        </p:txBody>
      </p:sp>
      <p:sp>
        <p:nvSpPr>
          <p:cNvPr id="16" name="Rectangle 9"/>
          <p:cNvSpPr>
            <a:spLocks noChangeArrowheads="1"/>
          </p:cNvSpPr>
          <p:nvPr/>
        </p:nvSpPr>
        <p:spPr bwMode="auto">
          <a:xfrm>
            <a:off x="956564" y="3068787"/>
            <a:ext cx="3009207" cy="76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000099"/>
                </a:solidFill>
                <a:ea typeface="黑体" pitchFamily="2" charset="-122"/>
              </a:rPr>
              <a:t>发送端在 </a:t>
            </a:r>
            <a:r>
              <a:rPr kumimoji="1" lang="en-US" altLang="zh-CN" sz="2215" b="1" dirty="0">
                <a:solidFill>
                  <a:srgbClr val="000099"/>
                </a:solidFill>
                <a:ea typeface="黑体" pitchFamily="2" charset="-122"/>
              </a:rPr>
              <a:t>5 </a:t>
            </a:r>
            <a:r>
              <a:rPr kumimoji="1" lang="zh-CN" altLang="en-US" sz="2215" b="1" dirty="0">
                <a:solidFill>
                  <a:srgbClr val="000099"/>
                </a:solidFill>
                <a:ea typeface="黑体" pitchFamily="2" charset="-122"/>
              </a:rPr>
              <a:t>个连 </a:t>
            </a:r>
            <a:r>
              <a:rPr kumimoji="1" lang="en-US" altLang="zh-CN" sz="2215" b="1" dirty="0">
                <a:solidFill>
                  <a:srgbClr val="000099"/>
                </a:solidFill>
                <a:ea typeface="黑体" pitchFamily="2" charset="-122"/>
              </a:rPr>
              <a:t>1 </a:t>
            </a:r>
            <a:r>
              <a:rPr kumimoji="1" lang="zh-CN" altLang="en-US" sz="2215" b="1" dirty="0">
                <a:solidFill>
                  <a:srgbClr val="000099"/>
                </a:solidFill>
                <a:ea typeface="黑体" pitchFamily="2" charset="-122"/>
              </a:rPr>
              <a:t>之后</a:t>
            </a:r>
          </a:p>
          <a:p>
            <a:pPr defTabSz="703402" eaLnBrk="0" hangingPunct="0"/>
            <a:r>
              <a:rPr kumimoji="1" lang="zh-CN" altLang="en-US" sz="2215" b="1" dirty="0">
                <a:solidFill>
                  <a:srgbClr val="000099"/>
                </a:solidFill>
                <a:ea typeface="黑体" pitchFamily="2" charset="-122"/>
              </a:rPr>
              <a:t>填入 </a:t>
            </a:r>
            <a:r>
              <a:rPr kumimoji="1" lang="en-US" altLang="zh-CN" sz="2215" b="1" dirty="0">
                <a:solidFill>
                  <a:srgbClr val="000099"/>
                </a:solidFill>
                <a:ea typeface="黑体" pitchFamily="2" charset="-122"/>
              </a:rPr>
              <a:t>0 </a:t>
            </a:r>
            <a:r>
              <a:rPr kumimoji="1" lang="zh-CN" altLang="en-US" sz="2215" b="1" dirty="0">
                <a:solidFill>
                  <a:srgbClr val="000099"/>
                </a:solidFill>
                <a:ea typeface="黑体" pitchFamily="2" charset="-122"/>
              </a:rPr>
              <a:t>比特再发送出去</a:t>
            </a:r>
          </a:p>
        </p:txBody>
      </p:sp>
      <p:sp>
        <p:nvSpPr>
          <p:cNvPr id="17" name="Rectangle 10"/>
          <p:cNvSpPr>
            <a:spLocks noChangeArrowheads="1"/>
          </p:cNvSpPr>
          <p:nvPr/>
        </p:nvSpPr>
        <p:spPr bwMode="auto">
          <a:xfrm>
            <a:off x="1579515" y="4595302"/>
            <a:ext cx="2438538" cy="76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defTabSz="703402" eaLnBrk="0" hangingPunct="0"/>
            <a:r>
              <a:rPr kumimoji="1" lang="zh-CN" altLang="en-US" sz="2215" b="1" dirty="0">
                <a:solidFill>
                  <a:srgbClr val="000099"/>
                </a:solidFill>
                <a:ea typeface="黑体" pitchFamily="2" charset="-122"/>
              </a:rPr>
              <a:t>接收端把 </a:t>
            </a:r>
            <a:r>
              <a:rPr kumimoji="1" lang="en-US" altLang="zh-CN" sz="2215" b="1" dirty="0">
                <a:solidFill>
                  <a:srgbClr val="000099"/>
                </a:solidFill>
                <a:ea typeface="黑体" pitchFamily="2" charset="-122"/>
              </a:rPr>
              <a:t>5 </a:t>
            </a:r>
            <a:r>
              <a:rPr kumimoji="1" lang="zh-CN" altLang="en-US" sz="2215" b="1" dirty="0">
                <a:solidFill>
                  <a:srgbClr val="000099"/>
                </a:solidFill>
                <a:ea typeface="黑体" pitchFamily="2" charset="-122"/>
              </a:rPr>
              <a:t>个连 </a:t>
            </a:r>
            <a:r>
              <a:rPr kumimoji="1" lang="en-US" altLang="zh-CN" sz="2215" b="1" dirty="0">
                <a:solidFill>
                  <a:srgbClr val="000099"/>
                </a:solidFill>
                <a:ea typeface="黑体" pitchFamily="2" charset="-122"/>
              </a:rPr>
              <a:t>1</a:t>
            </a:r>
          </a:p>
          <a:p>
            <a:pPr algn="ctr" defTabSz="703402" eaLnBrk="0" hangingPunct="0"/>
            <a:r>
              <a:rPr kumimoji="1" lang="zh-CN" altLang="en-US" sz="2215" b="1" dirty="0">
                <a:solidFill>
                  <a:srgbClr val="000099"/>
                </a:solidFill>
                <a:ea typeface="黑体" pitchFamily="2" charset="-122"/>
              </a:rPr>
              <a:t>之后的 </a:t>
            </a:r>
            <a:r>
              <a:rPr kumimoji="1" lang="en-US" altLang="zh-CN" sz="2215" b="1" dirty="0">
                <a:solidFill>
                  <a:srgbClr val="000099"/>
                </a:solidFill>
                <a:ea typeface="黑体" pitchFamily="2" charset="-122"/>
              </a:rPr>
              <a:t>0 </a:t>
            </a:r>
            <a:r>
              <a:rPr kumimoji="1" lang="zh-CN" altLang="en-US" sz="2215" b="1" dirty="0">
                <a:solidFill>
                  <a:srgbClr val="000099"/>
                </a:solidFill>
                <a:ea typeface="黑体" pitchFamily="2" charset="-122"/>
              </a:rPr>
              <a:t>比特删除</a:t>
            </a:r>
          </a:p>
        </p:txBody>
      </p:sp>
      <p:sp>
        <p:nvSpPr>
          <p:cNvPr id="18" name="Rectangle 11"/>
          <p:cNvSpPr>
            <a:spLocks noChangeArrowheads="1"/>
          </p:cNvSpPr>
          <p:nvPr/>
        </p:nvSpPr>
        <p:spPr bwMode="auto">
          <a:xfrm>
            <a:off x="4568095" y="2181291"/>
            <a:ext cx="3280115"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C00000"/>
                </a:solidFill>
                <a:ea typeface="黑体" pitchFamily="2" charset="-122"/>
              </a:rPr>
              <a:t>会被误认为是标志字段 </a:t>
            </a:r>
            <a:r>
              <a:rPr kumimoji="1" lang="en-US" altLang="zh-CN" sz="2215" b="1" dirty="0">
                <a:solidFill>
                  <a:srgbClr val="C00000"/>
                </a:solidFill>
                <a:ea typeface="黑体" pitchFamily="2" charset="-122"/>
              </a:rPr>
              <a:t>F </a:t>
            </a:r>
          </a:p>
        </p:txBody>
      </p:sp>
      <p:sp>
        <p:nvSpPr>
          <p:cNvPr id="19" name="AutoShape 12"/>
          <p:cNvSpPr>
            <a:spLocks noChangeArrowheads="1"/>
          </p:cNvSpPr>
          <p:nvPr/>
        </p:nvSpPr>
        <p:spPr bwMode="auto">
          <a:xfrm rot="16200000">
            <a:off x="6461498" y="3469562"/>
            <a:ext cx="301869" cy="155575"/>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20" name="Rectangle 13"/>
          <p:cNvSpPr>
            <a:spLocks noChangeArrowheads="1"/>
          </p:cNvSpPr>
          <p:nvPr/>
        </p:nvSpPr>
        <p:spPr bwMode="auto">
          <a:xfrm>
            <a:off x="5146642" y="3673314"/>
            <a:ext cx="2438538"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C00000"/>
                </a:solidFill>
                <a:ea typeface="黑体" pitchFamily="2" charset="-122"/>
              </a:rPr>
              <a:t>发送端填入 </a:t>
            </a:r>
            <a:r>
              <a:rPr kumimoji="1" lang="en-US" altLang="zh-CN" sz="2215" b="1" dirty="0">
                <a:solidFill>
                  <a:srgbClr val="C00000"/>
                </a:solidFill>
                <a:ea typeface="黑体" pitchFamily="2" charset="-122"/>
              </a:rPr>
              <a:t>0 </a:t>
            </a:r>
            <a:r>
              <a:rPr kumimoji="1" lang="zh-CN" altLang="en-US" sz="2215" b="1" dirty="0">
                <a:solidFill>
                  <a:srgbClr val="C00000"/>
                </a:solidFill>
                <a:ea typeface="黑体" pitchFamily="2" charset="-122"/>
              </a:rPr>
              <a:t>比特</a:t>
            </a:r>
          </a:p>
        </p:txBody>
      </p:sp>
      <p:sp>
        <p:nvSpPr>
          <p:cNvPr id="21" name="AutoShape 14"/>
          <p:cNvSpPr>
            <a:spLocks noChangeArrowheads="1"/>
          </p:cNvSpPr>
          <p:nvPr/>
        </p:nvSpPr>
        <p:spPr bwMode="auto">
          <a:xfrm rot="5400000" flipV="1">
            <a:off x="6525330" y="4980763"/>
            <a:ext cx="337038" cy="155575"/>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22" name="Rectangle 15"/>
          <p:cNvSpPr>
            <a:spLocks noChangeArrowheads="1"/>
          </p:cNvSpPr>
          <p:nvPr/>
        </p:nvSpPr>
        <p:spPr bwMode="auto">
          <a:xfrm>
            <a:off x="4572001" y="5202099"/>
            <a:ext cx="3294541" cy="42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C00000"/>
                </a:solidFill>
                <a:ea typeface="黑体" pitchFamily="2" charset="-122"/>
              </a:rPr>
              <a:t>接收端删除填入的 </a:t>
            </a:r>
            <a:r>
              <a:rPr kumimoji="1" lang="en-US" altLang="zh-CN" sz="2215" b="1" dirty="0">
                <a:solidFill>
                  <a:srgbClr val="C00000"/>
                </a:solidFill>
                <a:ea typeface="黑体" pitchFamily="2" charset="-122"/>
              </a:rPr>
              <a:t>0 </a:t>
            </a:r>
            <a:r>
              <a:rPr kumimoji="1" lang="zh-CN" altLang="en-US" sz="2215" b="1" dirty="0">
                <a:solidFill>
                  <a:srgbClr val="C00000"/>
                </a:solidFill>
                <a:ea typeface="黑体" pitchFamily="2" charset="-122"/>
              </a:rPr>
              <a:t>比特</a:t>
            </a:r>
          </a:p>
        </p:txBody>
      </p:sp>
      <p:sp>
        <p:nvSpPr>
          <p:cNvPr id="23" name="AutoShape 18"/>
          <p:cNvSpPr>
            <a:spLocks/>
          </p:cNvSpPr>
          <p:nvPr/>
        </p:nvSpPr>
        <p:spPr bwMode="auto">
          <a:xfrm rot="-5400000">
            <a:off x="5875642" y="1111626"/>
            <a:ext cx="274026" cy="1771519"/>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24" name="矩形 23"/>
          <p:cNvSpPr/>
          <p:nvPr/>
        </p:nvSpPr>
        <p:spPr>
          <a:xfrm>
            <a:off x="2258310" y="5998421"/>
            <a:ext cx="4563368" cy="461665"/>
          </a:xfrm>
          <a:prstGeom prst="rect">
            <a:avLst/>
          </a:prstGeom>
        </p:spPr>
        <p:txBody>
          <a:bodyPr wrap="square">
            <a:spAutoFit/>
          </a:bodyPr>
          <a:lstStyle/>
          <a:p>
            <a:pPr algn="ctr"/>
            <a:r>
              <a:rPr lang="zh-CN" altLang="zh-CN" sz="2400" b="1" dirty="0">
                <a:latin typeface="+mn-ea"/>
              </a:rPr>
              <a:t>零比特的填充与删除</a:t>
            </a:r>
            <a:endParaRPr lang="zh-CN" altLang="en-US" sz="2400" b="1" dirty="0">
              <a:latin typeface="+mn-ea"/>
            </a:endParaRPr>
          </a:p>
        </p:txBody>
      </p:sp>
    </p:spTree>
    <p:extLst>
      <p:ext uri="{BB962C8B-B14F-4D97-AF65-F5344CB8AC3E}">
        <p14:creationId xmlns:p14="http://schemas.microsoft.com/office/powerpoint/2010/main" val="49964383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330201" y="935422"/>
            <a:ext cx="8500532" cy="5097516"/>
          </a:xfrm>
        </p:spPr>
        <p:txBody>
          <a:bodyPr/>
          <a:lstStyle/>
          <a:p>
            <a:pPr>
              <a:lnSpc>
                <a:spcPct val="100000"/>
              </a:lnSpc>
            </a:pPr>
            <a:r>
              <a:rPr lang="en-US" altLang="zh-CN" dirty="0"/>
              <a:t>PPP </a:t>
            </a:r>
            <a:r>
              <a:rPr lang="zh-CN" altLang="en-US" dirty="0"/>
              <a:t>协议不使用序号和确认</a:t>
            </a:r>
            <a:r>
              <a:rPr lang="zh-CN" altLang="en-US" dirty="0" smtClean="0"/>
              <a:t>机制。</a:t>
            </a:r>
            <a:endParaRPr lang="zh-CN" altLang="en-US" dirty="0"/>
          </a:p>
          <a:p>
            <a:pPr lvl="1">
              <a:lnSpc>
                <a:spcPct val="100000"/>
              </a:lnSpc>
            </a:pPr>
            <a:r>
              <a:rPr lang="zh-CN" altLang="en-US" dirty="0"/>
              <a:t>在数据链路层出现差错的概率不大时，使用比较简单的 </a:t>
            </a:r>
            <a:r>
              <a:rPr lang="en-US" altLang="zh-CN" dirty="0"/>
              <a:t>PPP </a:t>
            </a:r>
            <a:r>
              <a:rPr lang="zh-CN" altLang="en-US" dirty="0"/>
              <a:t>协议较为合理。</a:t>
            </a:r>
          </a:p>
          <a:p>
            <a:pPr lvl="1">
              <a:lnSpc>
                <a:spcPct val="100000"/>
              </a:lnSpc>
            </a:pPr>
            <a:r>
              <a:rPr lang="zh-CN" altLang="en-US" dirty="0"/>
              <a:t>在因特网环境下，</a:t>
            </a:r>
            <a:r>
              <a:rPr lang="en-US" altLang="zh-CN" dirty="0"/>
              <a:t>PPP </a:t>
            </a:r>
            <a:r>
              <a:rPr lang="zh-CN" altLang="en-US" dirty="0"/>
              <a:t>的信息字段放入的数据是 </a:t>
            </a:r>
            <a:r>
              <a:rPr lang="en-US" altLang="zh-CN" dirty="0"/>
              <a:t>IP </a:t>
            </a:r>
            <a:r>
              <a:rPr lang="zh-CN" altLang="en-US" dirty="0"/>
              <a:t>数据报</a:t>
            </a:r>
            <a:r>
              <a:rPr lang="zh-CN" altLang="en-US" dirty="0" smtClean="0"/>
              <a:t>。</a:t>
            </a:r>
            <a:endParaRPr lang="zh-CN" altLang="en-US" dirty="0"/>
          </a:p>
          <a:p>
            <a:pPr lvl="1">
              <a:lnSpc>
                <a:spcPct val="100000"/>
              </a:lnSpc>
            </a:pPr>
            <a:r>
              <a:rPr lang="zh-CN" altLang="en-US" dirty="0"/>
              <a:t>帧检验序列 </a:t>
            </a:r>
            <a:r>
              <a:rPr lang="en-US" altLang="zh-CN" dirty="0"/>
              <a:t>FCS </a:t>
            </a:r>
            <a:r>
              <a:rPr lang="zh-CN" altLang="en-US" dirty="0"/>
              <a:t>字段可保证无差错接受</a:t>
            </a:r>
            <a:r>
              <a:rPr lang="zh-CN" altLang="en-US" dirty="0" smtClean="0"/>
              <a:t>。</a:t>
            </a:r>
            <a:endParaRPr lang="en-US" altLang="zh-CN" dirty="0" smtClean="0"/>
          </a:p>
          <a:p>
            <a:pPr>
              <a:lnSpc>
                <a:spcPct val="100000"/>
              </a:lnSpc>
            </a:pPr>
            <a:r>
              <a:rPr lang="en-US" altLang="zh-CN" dirty="0" smtClean="0"/>
              <a:t>PPP</a:t>
            </a:r>
            <a:r>
              <a:rPr lang="zh-CN" altLang="en-US" dirty="0" smtClean="0"/>
              <a:t>协议只支持点对点的通信，只支持全双工链路。</a:t>
            </a:r>
            <a:r>
              <a:rPr lang="zh-CN" altLang="en-US" dirty="0" smtClean="0"/>
              <a:t>   </a:t>
            </a:r>
            <a:endParaRPr lang="zh-CN" altLang="en-US" dirty="0"/>
          </a:p>
        </p:txBody>
      </p:sp>
      <p:sp>
        <p:nvSpPr>
          <p:cNvPr id="2" name="标题 1"/>
          <p:cNvSpPr>
            <a:spLocks noGrp="1"/>
          </p:cNvSpPr>
          <p:nvPr>
            <p:ph type="title"/>
          </p:nvPr>
        </p:nvSpPr>
        <p:spPr/>
        <p:txBody>
          <a:bodyPr/>
          <a:lstStyle/>
          <a:p>
            <a:r>
              <a:rPr lang="en-US" altLang="zh-CN" dirty="0" smtClean="0"/>
              <a:t>5.5 </a:t>
            </a:r>
            <a:r>
              <a:rPr lang="en-US" altLang="zh-CN" dirty="0"/>
              <a:t>PPP </a:t>
            </a:r>
            <a:r>
              <a:rPr lang="zh-CN" altLang="en-US" dirty="0"/>
              <a:t>协议的可靠传输 </a:t>
            </a:r>
          </a:p>
        </p:txBody>
      </p:sp>
    </p:spTree>
    <p:extLst>
      <p:ext uri="{BB962C8B-B14F-4D97-AF65-F5344CB8AC3E}">
        <p14:creationId xmlns:p14="http://schemas.microsoft.com/office/powerpoint/2010/main" val="274782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wipe(up)">
                                      <p:cBhvr>
                                        <p:cTn id="7" dur="500"/>
                                        <p:tgtEl>
                                          <p:spTgt spid="17920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79203">
                                            <p:txEl>
                                              <p:pRg st="1" end="1"/>
                                            </p:txEl>
                                          </p:spTgt>
                                        </p:tgtEl>
                                        <p:attrNameLst>
                                          <p:attrName>style.visibility</p:attrName>
                                        </p:attrNameLst>
                                      </p:cBhvr>
                                      <p:to>
                                        <p:strVal val="visible"/>
                                      </p:to>
                                    </p:set>
                                    <p:animEffect transition="in" filter="wipe(up)">
                                      <p:cBhvr>
                                        <p:cTn id="11" dur="500"/>
                                        <p:tgtEl>
                                          <p:spTgt spid="17920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79203">
                                            <p:txEl>
                                              <p:pRg st="2" end="2"/>
                                            </p:txEl>
                                          </p:spTgt>
                                        </p:tgtEl>
                                        <p:attrNameLst>
                                          <p:attrName>style.visibility</p:attrName>
                                        </p:attrNameLst>
                                      </p:cBhvr>
                                      <p:to>
                                        <p:strVal val="visible"/>
                                      </p:to>
                                    </p:set>
                                    <p:animEffect transition="in" filter="wipe(up)">
                                      <p:cBhvr>
                                        <p:cTn id="15" dur="500"/>
                                        <p:tgtEl>
                                          <p:spTgt spid="17920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79203">
                                            <p:txEl>
                                              <p:pRg st="3" end="3"/>
                                            </p:txEl>
                                          </p:spTgt>
                                        </p:tgtEl>
                                        <p:attrNameLst>
                                          <p:attrName>style.visibility</p:attrName>
                                        </p:attrNameLst>
                                      </p:cBhvr>
                                      <p:to>
                                        <p:strVal val="visible"/>
                                      </p:to>
                                    </p:set>
                                    <p:animEffect transition="in" filter="wipe(up)">
                                      <p:cBhvr>
                                        <p:cTn id="19" dur="500"/>
                                        <p:tgtEl>
                                          <p:spTgt spid="17920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79203">
                                            <p:txEl>
                                              <p:pRg st="4" end="4"/>
                                            </p:txEl>
                                          </p:spTgt>
                                        </p:tgtEl>
                                        <p:attrNameLst>
                                          <p:attrName>style.visibility</p:attrName>
                                        </p:attrNameLst>
                                      </p:cBhvr>
                                      <p:to>
                                        <p:strVal val="visible"/>
                                      </p:to>
                                    </p:set>
                                    <p:animEffect transition="in" filter="wipe(up)">
                                      <p:cBhvr>
                                        <p:cTn id="23" dur="500"/>
                                        <p:tgtEl>
                                          <p:spTgt spid="179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smtClean="0"/>
              <a:t>5</a:t>
            </a:r>
            <a:r>
              <a:rPr lang="en-US" altLang="zh-CN" dirty="0" smtClean="0"/>
              <a:t>.5 </a:t>
            </a:r>
            <a:r>
              <a:rPr lang="en-US" altLang="zh-CN" dirty="0" smtClean="0"/>
              <a:t>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nSpc>
                <a:spcPct val="100000"/>
              </a:lnSpc>
            </a:pPr>
            <a:r>
              <a:rPr lang="zh-CN" altLang="en-US" sz="2800" dirty="0"/>
              <a:t>当用户拨号接入 </a:t>
            </a:r>
            <a:r>
              <a:rPr lang="en-US" altLang="zh-CN" sz="2800" dirty="0"/>
              <a:t>ISP </a:t>
            </a:r>
            <a:r>
              <a:rPr lang="zh-CN" altLang="en-US" sz="2800" dirty="0"/>
              <a:t>时，路由器的调制解调器对拨号做出确认，并建立一条物理连接。</a:t>
            </a:r>
          </a:p>
          <a:p>
            <a:pPr>
              <a:lnSpc>
                <a:spcPct val="100000"/>
              </a:lnSpc>
            </a:pPr>
            <a:r>
              <a:rPr lang="en-US" altLang="zh-CN" sz="2800" dirty="0"/>
              <a:t>PC </a:t>
            </a:r>
            <a:r>
              <a:rPr lang="zh-CN" altLang="en-US" sz="2800" dirty="0"/>
              <a:t>机向路由器发送一系列的 </a:t>
            </a:r>
            <a:r>
              <a:rPr lang="en-US" altLang="zh-CN" sz="2800" dirty="0"/>
              <a:t>LCP </a:t>
            </a:r>
            <a:r>
              <a:rPr lang="zh-CN" altLang="en-US" sz="2800" dirty="0"/>
              <a:t>分组（封装成多个 </a:t>
            </a:r>
            <a:r>
              <a:rPr lang="en-US" altLang="zh-CN" sz="2800" dirty="0"/>
              <a:t>PPP </a:t>
            </a:r>
            <a:r>
              <a:rPr lang="zh-CN" altLang="en-US" sz="2800" dirty="0"/>
              <a:t>帧）。</a:t>
            </a:r>
          </a:p>
          <a:p>
            <a:pPr>
              <a:lnSpc>
                <a:spcPct val="100000"/>
              </a:lnSpc>
            </a:pPr>
            <a:r>
              <a:rPr lang="zh-CN" altLang="en-US" sz="2800" dirty="0"/>
              <a:t>这些分组及其响应选择一些 </a:t>
            </a:r>
            <a:r>
              <a:rPr lang="en-US" altLang="zh-CN" sz="2800" dirty="0"/>
              <a:t>PPP </a:t>
            </a:r>
            <a:r>
              <a:rPr lang="zh-CN" altLang="en-US" sz="2800" dirty="0"/>
              <a:t>参数</a:t>
            </a:r>
            <a:r>
              <a:rPr lang="zh-CN" altLang="en-US" sz="2800" dirty="0"/>
              <a:t>，并进行</a:t>
            </a:r>
            <a:r>
              <a:rPr lang="zh-CN" altLang="en-US" sz="2800" dirty="0"/>
              <a:t>网络层配置，</a:t>
            </a:r>
            <a:r>
              <a:rPr lang="en-US" altLang="zh-CN" sz="2800" dirty="0"/>
              <a:t>NCP </a:t>
            </a:r>
            <a:r>
              <a:rPr lang="zh-CN" altLang="en-US" sz="2800" dirty="0"/>
              <a:t>给新接入的 </a:t>
            </a:r>
            <a:r>
              <a:rPr lang="en-US" altLang="zh-CN" sz="2800" dirty="0"/>
              <a:t>PC </a:t>
            </a:r>
            <a:r>
              <a:rPr lang="zh-CN" altLang="en-US" sz="2800" dirty="0"/>
              <a:t>机</a:t>
            </a:r>
            <a:r>
              <a:rPr lang="zh-CN" altLang="en-US" sz="2800" dirty="0"/>
              <a:t>分配一个临时的 </a:t>
            </a:r>
            <a:r>
              <a:rPr lang="en-US" altLang="zh-CN" sz="2800" dirty="0"/>
              <a:t>IP </a:t>
            </a:r>
            <a:r>
              <a:rPr lang="zh-CN" altLang="en-US" sz="2800" dirty="0"/>
              <a:t>地址，使 </a:t>
            </a:r>
            <a:r>
              <a:rPr lang="en-US" altLang="zh-CN" sz="2800" dirty="0"/>
              <a:t>PC </a:t>
            </a:r>
            <a:r>
              <a:rPr lang="zh-CN" altLang="en-US" sz="2800" dirty="0"/>
              <a:t>机成为因特网上的一个主机。</a:t>
            </a:r>
          </a:p>
          <a:p>
            <a:pPr>
              <a:lnSpc>
                <a:spcPct val="100000"/>
              </a:lnSpc>
            </a:pPr>
            <a:r>
              <a:rPr lang="zh-CN" altLang="en-US" sz="2800" dirty="0"/>
              <a:t>通信完毕时，</a:t>
            </a:r>
            <a:r>
              <a:rPr lang="en-US" altLang="zh-CN" sz="2800" dirty="0"/>
              <a:t>NCP </a:t>
            </a:r>
            <a:r>
              <a:rPr lang="zh-CN" altLang="en-US" sz="2800" dirty="0"/>
              <a:t>释放网络层连接，收回原来分配出去的 </a:t>
            </a:r>
            <a:r>
              <a:rPr lang="en-US" altLang="zh-CN" sz="2800" dirty="0"/>
              <a:t>IP </a:t>
            </a:r>
            <a:r>
              <a:rPr lang="zh-CN" altLang="en-US" sz="2800" dirty="0"/>
              <a:t>地址。接着，</a:t>
            </a:r>
            <a:r>
              <a:rPr lang="en-US" altLang="zh-CN" sz="2800" dirty="0"/>
              <a:t>LCP </a:t>
            </a:r>
            <a:r>
              <a:rPr lang="zh-CN" altLang="en-US" sz="2800" dirty="0"/>
              <a:t>释放数据链路层连接。最后释放的是物理层的连接</a:t>
            </a:r>
            <a:r>
              <a:rPr lang="zh-CN" altLang="en-US" sz="2800" dirty="0"/>
              <a:t>。</a:t>
            </a:r>
            <a:endParaRPr lang="en-US" altLang="zh-CN" sz="2800" dirty="0"/>
          </a:p>
          <a:p>
            <a:pPr>
              <a:lnSpc>
                <a:spcPct val="100000"/>
              </a:lnSpc>
            </a:pPr>
            <a:r>
              <a:rPr lang="en-US" altLang="zh-CN" sz="2800" dirty="0" smtClean="0"/>
              <a:t>PPP </a:t>
            </a:r>
            <a:r>
              <a:rPr lang="zh-CN" altLang="zh-CN" sz="2800" dirty="0" smtClean="0"/>
              <a:t>协议</a:t>
            </a:r>
            <a:r>
              <a:rPr lang="zh-CN" altLang="en-US" sz="2800" dirty="0"/>
              <a:t>实际</a:t>
            </a:r>
            <a:r>
              <a:rPr lang="zh-CN" altLang="zh-CN" sz="2800" dirty="0" smtClean="0"/>
              <a:t>不是</a:t>
            </a:r>
            <a:r>
              <a:rPr lang="zh-CN" altLang="zh-CN" sz="2800" dirty="0"/>
              <a:t>纯粹的数据链路层的协议，它还包含了</a:t>
            </a:r>
            <a:r>
              <a:rPr lang="zh-CN" altLang="zh-CN" sz="2800" dirty="0">
                <a:solidFill>
                  <a:srgbClr val="FF0000"/>
                </a:solidFill>
              </a:rPr>
              <a:t>物理层</a:t>
            </a:r>
            <a:r>
              <a:rPr lang="zh-CN" altLang="zh-CN" sz="2800" dirty="0"/>
              <a:t>和</a:t>
            </a:r>
            <a:r>
              <a:rPr lang="zh-CN" altLang="zh-CN" sz="2800" dirty="0">
                <a:solidFill>
                  <a:srgbClr val="FF0000"/>
                </a:solidFill>
              </a:rPr>
              <a:t>网络层</a:t>
            </a:r>
            <a:r>
              <a:rPr lang="zh-CN" altLang="zh-CN" sz="2800" dirty="0"/>
              <a:t>的</a:t>
            </a:r>
            <a:r>
              <a:rPr lang="zh-CN" altLang="zh-CN" sz="2800" dirty="0"/>
              <a:t>内容</a:t>
            </a:r>
            <a:r>
              <a:rPr lang="zh-CN" altLang="en-US" sz="2800" dirty="0"/>
              <a:t>。</a:t>
            </a:r>
            <a:endParaRPr lang="zh-CN" altLang="en-US" sz="2800" dirty="0"/>
          </a:p>
        </p:txBody>
      </p:sp>
    </p:spTree>
    <p:extLst>
      <p:ext uri="{BB962C8B-B14F-4D97-AF65-F5344CB8AC3E}">
        <p14:creationId xmlns:p14="http://schemas.microsoft.com/office/powerpoint/2010/main" val="24170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up)">
                                      <p:cBhvr>
                                        <p:cTn id="7" dur="500"/>
                                        <p:tgtEl>
                                          <p:spTgt spid="19865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98659">
                                            <p:txEl>
                                              <p:pRg st="1" end="1"/>
                                            </p:txEl>
                                          </p:spTgt>
                                        </p:tgtEl>
                                        <p:attrNameLst>
                                          <p:attrName>style.visibility</p:attrName>
                                        </p:attrNameLst>
                                      </p:cBhvr>
                                      <p:to>
                                        <p:strVal val="visible"/>
                                      </p:to>
                                    </p:set>
                                    <p:animEffect transition="in" filter="wipe(up)">
                                      <p:cBhvr>
                                        <p:cTn id="11" dur="500"/>
                                        <p:tgtEl>
                                          <p:spTgt spid="19865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wipe(up)">
                                      <p:cBhvr>
                                        <p:cTn id="15" dur="500"/>
                                        <p:tgtEl>
                                          <p:spTgt spid="19865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98659">
                                            <p:txEl>
                                              <p:pRg st="3" end="3"/>
                                            </p:txEl>
                                          </p:spTgt>
                                        </p:tgtEl>
                                        <p:attrNameLst>
                                          <p:attrName>style.visibility</p:attrName>
                                        </p:attrNameLst>
                                      </p:cBhvr>
                                      <p:to>
                                        <p:strVal val="visible"/>
                                      </p:to>
                                    </p:set>
                                    <p:animEffect transition="in" filter="wipe(up)">
                                      <p:cBhvr>
                                        <p:cTn id="19" dur="500"/>
                                        <p:tgtEl>
                                          <p:spTgt spid="19865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wipe(up)">
                                      <p:cBhvr>
                                        <p:cTn id="23" dur="500"/>
                                        <p:tgtEl>
                                          <p:spTgt spid="198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normAutofit/>
          </a:bodyPr>
          <a:lstStyle/>
          <a:p>
            <a:r>
              <a:rPr lang="en-US" altLang="zh-CN" dirty="0" smtClean="0"/>
              <a:t>5.2.1 </a:t>
            </a:r>
            <a:r>
              <a:rPr lang="zh-CN" altLang="en-US" dirty="0" smtClean="0"/>
              <a:t>成帧</a:t>
            </a:r>
            <a:endParaRPr lang="zh-CN" altLang="en-US" dirty="0"/>
          </a:p>
        </p:txBody>
      </p:sp>
      <p:graphicFrame>
        <p:nvGraphicFramePr>
          <p:cNvPr id="29" name="内容占位符 28"/>
          <p:cNvGraphicFramePr>
            <a:graphicFrameLocks noGrp="1"/>
          </p:cNvGraphicFramePr>
          <p:nvPr>
            <p:ph idx="1"/>
            <p:extLst>
              <p:ext uri="{D42A27DB-BD31-4B8C-83A1-F6EECF244321}">
                <p14:modId xmlns:p14="http://schemas.microsoft.com/office/powerpoint/2010/main" val="2682819225"/>
              </p:ext>
            </p:extLst>
          </p:nvPr>
        </p:nvGraphicFramePr>
        <p:xfrm>
          <a:off x="457200" y="901004"/>
          <a:ext cx="8229600" cy="1271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2804" name="Text Box 4"/>
          <p:cNvSpPr txBox="1">
            <a:spLocks noChangeArrowheads="1"/>
          </p:cNvSpPr>
          <p:nvPr/>
        </p:nvSpPr>
        <p:spPr bwMode="auto">
          <a:xfrm>
            <a:off x="546538" y="5859684"/>
            <a:ext cx="8152169" cy="461665"/>
          </a:xfrm>
          <a:prstGeom prst="rect">
            <a:avLst/>
          </a:prstGeom>
          <a:solidFill>
            <a:srgbClr val="FFFF99"/>
          </a:solidFill>
          <a:ln w="9525">
            <a:solidFill>
              <a:schemeClr val="tx2">
                <a:lumMod val="40000"/>
                <a:lumOff val="60000"/>
              </a:schemeClr>
            </a:solidFill>
            <a:miter lim="800000"/>
            <a:headEnd/>
            <a:tailEnd/>
          </a:ln>
          <a:effectLst/>
        </p:spPr>
        <p:txBody>
          <a:bodyPr wrap="square">
            <a:spAutoFit/>
          </a:bodyPr>
          <a:lstStyle/>
          <a:p>
            <a:pPr>
              <a:spcBef>
                <a:spcPct val="50000"/>
              </a:spcBef>
            </a:pPr>
            <a:r>
              <a:rPr lang="zh-CN" altLang="en-US" sz="2400" dirty="0">
                <a:latin typeface="+mn-ea"/>
              </a:rPr>
              <a:t>一旦帧长度计数被误读，将无法再同步，所以</a:t>
            </a:r>
            <a:r>
              <a:rPr lang="zh-CN" altLang="en-US" sz="2400" dirty="0" smtClean="0">
                <a:latin typeface="+mn-ea"/>
              </a:rPr>
              <a:t>不能</a:t>
            </a:r>
            <a:r>
              <a:rPr lang="zh-CN" altLang="en-US" sz="2400" dirty="0">
                <a:latin typeface="+mn-ea"/>
              </a:rPr>
              <a:t>单独</a:t>
            </a:r>
            <a:r>
              <a:rPr lang="zh-CN" altLang="en-US" sz="2400" dirty="0" smtClean="0">
                <a:latin typeface="+mn-ea"/>
              </a:rPr>
              <a:t>采用。 </a:t>
            </a:r>
            <a:endParaRPr lang="zh-CN" altLang="en-US" sz="2400" dirty="0">
              <a:latin typeface="+mn-ea"/>
            </a:endParaRPr>
          </a:p>
        </p:txBody>
      </p:sp>
      <p:grpSp>
        <p:nvGrpSpPr>
          <p:cNvPr id="2" name="组合 1"/>
          <p:cNvGrpSpPr/>
          <p:nvPr/>
        </p:nvGrpSpPr>
        <p:grpSpPr>
          <a:xfrm>
            <a:off x="1125538" y="3788871"/>
            <a:ext cx="3040066" cy="1171573"/>
            <a:chOff x="1125538" y="3788871"/>
            <a:chExt cx="3040066" cy="1171573"/>
          </a:xfrm>
        </p:grpSpPr>
        <p:sp>
          <p:nvSpPr>
            <p:cNvPr id="332805" name="Text Box 5"/>
            <p:cNvSpPr txBox="1">
              <a:spLocks noChangeArrowheads="1"/>
            </p:cNvSpPr>
            <p:nvPr/>
          </p:nvSpPr>
          <p:spPr bwMode="auto">
            <a:xfrm>
              <a:off x="1125538" y="4739782"/>
              <a:ext cx="800101" cy="220662"/>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1</a:t>
              </a:r>
              <a:r>
                <a:rPr kumimoji="0" lang="zh-CN" altLang="en-US" sz="1600">
                  <a:ea typeface="幼圆" pitchFamily="49" charset="-122"/>
                </a:rPr>
                <a:t>帧</a:t>
              </a:r>
            </a:p>
          </p:txBody>
        </p:sp>
        <p:sp>
          <p:nvSpPr>
            <p:cNvPr id="332808" name="Text Box 8"/>
            <p:cNvSpPr txBox="1">
              <a:spLocks noChangeArrowheads="1"/>
            </p:cNvSpPr>
            <p:nvPr/>
          </p:nvSpPr>
          <p:spPr bwMode="auto">
            <a:xfrm>
              <a:off x="2890840" y="4739782"/>
              <a:ext cx="920751" cy="220662"/>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2</a:t>
              </a:r>
              <a:r>
                <a:rPr kumimoji="0" lang="zh-CN" altLang="en-US" sz="1600">
                  <a:ea typeface="幼圆" pitchFamily="49" charset="-122"/>
                </a:rPr>
                <a:t>帧</a:t>
              </a:r>
            </a:p>
          </p:txBody>
        </p:sp>
        <p:grpSp>
          <p:nvGrpSpPr>
            <p:cNvPr id="332809" name="Group 9"/>
            <p:cNvGrpSpPr>
              <a:grpSpLocks/>
            </p:cNvGrpSpPr>
            <p:nvPr/>
          </p:nvGrpSpPr>
          <p:grpSpPr bwMode="auto">
            <a:xfrm>
              <a:off x="2427289" y="4093670"/>
              <a:ext cx="1370014" cy="312737"/>
              <a:chOff x="1333" y="2401"/>
              <a:chExt cx="648" cy="84"/>
            </a:xfrm>
          </p:grpSpPr>
          <p:sp>
            <p:nvSpPr>
              <p:cNvPr id="332810" name="Line 10"/>
              <p:cNvSpPr>
                <a:spLocks noChangeShapeType="1"/>
              </p:cNvSpPr>
              <p:nvPr/>
            </p:nvSpPr>
            <p:spPr bwMode="auto">
              <a:xfrm flipH="1">
                <a:off x="1333" y="2401"/>
                <a:ext cx="96" cy="84"/>
              </a:xfrm>
              <a:prstGeom prst="line">
                <a:avLst/>
              </a:prstGeom>
              <a:noFill/>
              <a:ln w="9525">
                <a:solidFill>
                  <a:schemeClr val="tx1"/>
                </a:solidFill>
                <a:round/>
                <a:headEnd/>
                <a:tailEnd type="triangle" w="sm" len="lg"/>
              </a:ln>
            </p:spPr>
            <p:txBody>
              <a:bodyPr/>
              <a:lstStyle/>
              <a:p>
                <a:endParaRPr lang="zh-CN" altLang="en-US"/>
              </a:p>
            </p:txBody>
          </p:sp>
          <p:sp>
            <p:nvSpPr>
              <p:cNvPr id="332811" name="Line 11"/>
              <p:cNvSpPr>
                <a:spLocks noChangeShapeType="1"/>
              </p:cNvSpPr>
              <p:nvPr/>
            </p:nvSpPr>
            <p:spPr bwMode="auto">
              <a:xfrm>
                <a:off x="1429" y="2401"/>
                <a:ext cx="552" cy="0"/>
              </a:xfrm>
              <a:prstGeom prst="line">
                <a:avLst/>
              </a:prstGeom>
              <a:noFill/>
              <a:ln w="9525">
                <a:solidFill>
                  <a:schemeClr val="tx1"/>
                </a:solidFill>
                <a:round/>
                <a:headEnd/>
                <a:tailEnd/>
              </a:ln>
            </p:spPr>
            <p:txBody>
              <a:bodyPr/>
              <a:lstStyle/>
              <a:p>
                <a:endParaRPr lang="zh-CN" altLang="en-US"/>
              </a:p>
            </p:txBody>
          </p:sp>
        </p:grpSp>
        <p:sp>
          <p:nvSpPr>
            <p:cNvPr id="332812" name="Text Box 12"/>
            <p:cNvSpPr txBox="1">
              <a:spLocks noChangeArrowheads="1"/>
            </p:cNvSpPr>
            <p:nvPr/>
          </p:nvSpPr>
          <p:spPr bwMode="auto">
            <a:xfrm>
              <a:off x="2273302" y="3788871"/>
              <a:ext cx="1892302" cy="271462"/>
            </a:xfrm>
            <a:prstGeom prst="rect">
              <a:avLst/>
            </a:prstGeom>
            <a:noFill/>
            <a:ln w="9525">
              <a:noFill/>
              <a:miter lim="800000"/>
              <a:headEnd/>
              <a:tailEnd/>
            </a:ln>
          </p:spPr>
          <p:txBody>
            <a:bodyPr/>
            <a:lstStyle/>
            <a:p>
              <a:pPr eaLnBrk="0" hangingPunct="0">
                <a:lnSpc>
                  <a:spcPct val="80000"/>
                </a:lnSpc>
              </a:pPr>
              <a:r>
                <a:rPr kumimoji="0" lang="zh-CN" altLang="en-US" sz="2000" dirty="0">
                  <a:solidFill>
                    <a:srgbClr val="FF0000"/>
                  </a:solidFill>
                  <a:ea typeface="幼圆" pitchFamily="49" charset="-122"/>
                </a:rPr>
                <a:t>帧长度计数错</a:t>
              </a:r>
            </a:p>
          </p:txBody>
        </p:sp>
      </p:grpSp>
      <p:grpSp>
        <p:nvGrpSpPr>
          <p:cNvPr id="3" name="组合 2"/>
          <p:cNvGrpSpPr/>
          <p:nvPr/>
        </p:nvGrpSpPr>
        <p:grpSpPr>
          <a:xfrm>
            <a:off x="904875" y="2485544"/>
            <a:ext cx="6983413" cy="1123952"/>
            <a:chOff x="904875" y="2485544"/>
            <a:chExt cx="6983413" cy="1123952"/>
          </a:xfrm>
        </p:grpSpPr>
        <p:sp>
          <p:nvSpPr>
            <p:cNvPr id="332814" name="Text Box 14"/>
            <p:cNvSpPr txBox="1">
              <a:spLocks noChangeArrowheads="1"/>
            </p:cNvSpPr>
            <p:nvPr/>
          </p:nvSpPr>
          <p:spPr bwMode="auto">
            <a:xfrm>
              <a:off x="4098925" y="2485544"/>
              <a:ext cx="1552575" cy="246063"/>
            </a:xfrm>
            <a:prstGeom prst="rect">
              <a:avLst/>
            </a:prstGeom>
            <a:noFill/>
            <a:ln w="9525">
              <a:noFill/>
              <a:miter lim="800000"/>
              <a:headEnd/>
              <a:tailEnd/>
            </a:ln>
          </p:spPr>
          <p:txBody>
            <a:bodyPr/>
            <a:lstStyle/>
            <a:p>
              <a:pPr algn="ctr" eaLnBrk="0" hangingPunct="0">
                <a:lnSpc>
                  <a:spcPct val="80000"/>
                </a:lnSpc>
              </a:pPr>
              <a:r>
                <a:rPr kumimoji="0" lang="zh-CN" altLang="en-US" sz="2000" dirty="0">
                  <a:ea typeface="幼圆" pitchFamily="49" charset="-122"/>
                </a:rPr>
                <a:t>帧长度计数</a:t>
              </a:r>
            </a:p>
          </p:txBody>
        </p:sp>
        <p:sp>
          <p:nvSpPr>
            <p:cNvPr id="332815" name="Text Box 15"/>
            <p:cNvSpPr txBox="1">
              <a:spLocks noChangeArrowheads="1"/>
            </p:cNvSpPr>
            <p:nvPr/>
          </p:nvSpPr>
          <p:spPr bwMode="auto">
            <a:xfrm>
              <a:off x="1108075" y="3388833"/>
              <a:ext cx="800100" cy="220663"/>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1</a:t>
              </a:r>
              <a:r>
                <a:rPr kumimoji="0" lang="zh-CN" altLang="en-US" sz="1600">
                  <a:ea typeface="幼圆" pitchFamily="49" charset="-122"/>
                </a:rPr>
                <a:t>帧</a:t>
              </a:r>
            </a:p>
          </p:txBody>
        </p:sp>
        <p:sp>
          <p:nvSpPr>
            <p:cNvPr id="332816" name="Text Box 16"/>
            <p:cNvSpPr txBox="1">
              <a:spLocks noChangeArrowheads="1"/>
            </p:cNvSpPr>
            <p:nvPr/>
          </p:nvSpPr>
          <p:spPr bwMode="auto">
            <a:xfrm>
              <a:off x="7088188" y="3388833"/>
              <a:ext cx="800100" cy="220663"/>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4</a:t>
              </a:r>
              <a:r>
                <a:rPr kumimoji="0" lang="zh-CN" altLang="en-US" sz="1600">
                  <a:ea typeface="幼圆" pitchFamily="49" charset="-122"/>
                </a:rPr>
                <a:t>帧</a:t>
              </a:r>
            </a:p>
          </p:txBody>
        </p:sp>
        <p:sp>
          <p:nvSpPr>
            <p:cNvPr id="332817" name="Text Box 17"/>
            <p:cNvSpPr txBox="1">
              <a:spLocks noChangeArrowheads="1"/>
            </p:cNvSpPr>
            <p:nvPr/>
          </p:nvSpPr>
          <p:spPr bwMode="auto">
            <a:xfrm>
              <a:off x="4706938" y="3388833"/>
              <a:ext cx="800100" cy="220663"/>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3</a:t>
              </a:r>
              <a:r>
                <a:rPr kumimoji="0" lang="zh-CN" altLang="en-US" sz="1600">
                  <a:ea typeface="幼圆" pitchFamily="49" charset="-122"/>
                </a:rPr>
                <a:t>帧</a:t>
              </a:r>
            </a:p>
          </p:txBody>
        </p:sp>
        <p:sp>
          <p:nvSpPr>
            <p:cNvPr id="332818" name="Text Box 18"/>
            <p:cNvSpPr txBox="1">
              <a:spLocks noChangeArrowheads="1"/>
            </p:cNvSpPr>
            <p:nvPr/>
          </p:nvSpPr>
          <p:spPr bwMode="auto">
            <a:xfrm>
              <a:off x="2611438" y="3388833"/>
              <a:ext cx="800100" cy="220663"/>
            </a:xfrm>
            <a:prstGeom prst="rect">
              <a:avLst/>
            </a:prstGeom>
            <a:noFill/>
            <a:ln w="9525">
              <a:noFill/>
              <a:miter lim="800000"/>
              <a:headEnd/>
              <a:tailEnd/>
            </a:ln>
          </p:spPr>
          <p:txBody>
            <a:bodyPr/>
            <a:lstStyle/>
            <a:p>
              <a:pPr algn="ctr" eaLnBrk="0" hangingPunct="0">
                <a:lnSpc>
                  <a:spcPct val="80000"/>
                </a:lnSpc>
              </a:pPr>
              <a:r>
                <a:rPr kumimoji="0" lang="zh-CN" altLang="en-US" sz="1600">
                  <a:ea typeface="幼圆" pitchFamily="49" charset="-122"/>
                </a:rPr>
                <a:t>第</a:t>
              </a:r>
              <a:r>
                <a:rPr kumimoji="0" lang="en-US" altLang="zh-CN" sz="1600">
                  <a:ea typeface="幼圆" pitchFamily="49" charset="-122"/>
                </a:rPr>
                <a:t>2</a:t>
              </a:r>
              <a:r>
                <a:rPr kumimoji="0" lang="zh-CN" altLang="en-US" sz="1600">
                  <a:ea typeface="幼圆" pitchFamily="49" charset="-122"/>
                </a:rPr>
                <a:t>帧</a:t>
              </a:r>
            </a:p>
          </p:txBody>
        </p:sp>
        <p:sp>
          <p:nvSpPr>
            <p:cNvPr id="332819" name="Line 19"/>
            <p:cNvSpPr>
              <a:spLocks noChangeShapeType="1"/>
            </p:cNvSpPr>
            <p:nvPr/>
          </p:nvSpPr>
          <p:spPr bwMode="auto">
            <a:xfrm flipV="1">
              <a:off x="1506538" y="2558569"/>
              <a:ext cx="2647950" cy="0"/>
            </a:xfrm>
            <a:prstGeom prst="line">
              <a:avLst/>
            </a:prstGeom>
            <a:noFill/>
            <a:ln w="9525">
              <a:solidFill>
                <a:schemeClr val="tx1"/>
              </a:solidFill>
              <a:round/>
              <a:headEnd/>
              <a:tailEnd/>
            </a:ln>
          </p:spPr>
          <p:txBody>
            <a:bodyPr/>
            <a:lstStyle/>
            <a:p>
              <a:endParaRPr lang="zh-CN" altLang="en-US"/>
            </a:p>
          </p:txBody>
        </p:sp>
        <p:sp>
          <p:nvSpPr>
            <p:cNvPr id="332820" name="Line 20"/>
            <p:cNvSpPr>
              <a:spLocks noChangeShapeType="1"/>
            </p:cNvSpPr>
            <p:nvPr/>
          </p:nvSpPr>
          <p:spPr bwMode="auto">
            <a:xfrm>
              <a:off x="5567363" y="2571269"/>
              <a:ext cx="228600" cy="0"/>
            </a:xfrm>
            <a:prstGeom prst="line">
              <a:avLst/>
            </a:prstGeom>
            <a:noFill/>
            <a:ln w="9525">
              <a:solidFill>
                <a:schemeClr val="tx1"/>
              </a:solidFill>
              <a:round/>
              <a:headEnd/>
              <a:tailEnd/>
            </a:ln>
          </p:spPr>
          <p:txBody>
            <a:bodyPr/>
            <a:lstStyle/>
            <a:p>
              <a:endParaRPr lang="zh-CN" altLang="en-US"/>
            </a:p>
          </p:txBody>
        </p:sp>
        <p:sp>
          <p:nvSpPr>
            <p:cNvPr id="332821" name="Line 21"/>
            <p:cNvSpPr>
              <a:spLocks noChangeShapeType="1"/>
            </p:cNvSpPr>
            <p:nvPr/>
          </p:nvSpPr>
          <p:spPr bwMode="auto">
            <a:xfrm flipH="1">
              <a:off x="904875" y="2558569"/>
              <a:ext cx="601663" cy="482601"/>
            </a:xfrm>
            <a:prstGeom prst="line">
              <a:avLst/>
            </a:prstGeom>
            <a:noFill/>
            <a:ln w="9525">
              <a:solidFill>
                <a:schemeClr val="tx1"/>
              </a:solidFill>
              <a:round/>
              <a:headEnd/>
              <a:tailEnd type="triangle" w="sm" len="lg"/>
            </a:ln>
          </p:spPr>
          <p:txBody>
            <a:bodyPr/>
            <a:lstStyle/>
            <a:p>
              <a:endParaRPr lang="zh-CN" altLang="en-US"/>
            </a:p>
          </p:txBody>
        </p:sp>
        <p:sp>
          <p:nvSpPr>
            <p:cNvPr id="332822" name="Line 22"/>
            <p:cNvSpPr>
              <a:spLocks noChangeShapeType="1"/>
            </p:cNvSpPr>
            <p:nvPr/>
          </p:nvSpPr>
          <p:spPr bwMode="auto">
            <a:xfrm>
              <a:off x="5795963" y="2571269"/>
              <a:ext cx="568325" cy="469901"/>
            </a:xfrm>
            <a:prstGeom prst="line">
              <a:avLst/>
            </a:prstGeom>
            <a:noFill/>
            <a:ln w="9525">
              <a:solidFill>
                <a:schemeClr val="tx1"/>
              </a:solidFill>
              <a:round/>
              <a:headEnd/>
              <a:tailEnd type="triangle" w="sm" len="lg"/>
            </a:ln>
          </p:spPr>
          <p:txBody>
            <a:bodyPr/>
            <a:lstStyle/>
            <a:p>
              <a:endParaRPr lang="zh-CN" altLang="en-US"/>
            </a:p>
          </p:txBody>
        </p:sp>
        <p:sp>
          <p:nvSpPr>
            <p:cNvPr id="332823" name="Line 23"/>
            <p:cNvSpPr>
              <a:spLocks noChangeShapeType="1"/>
            </p:cNvSpPr>
            <p:nvPr/>
          </p:nvSpPr>
          <p:spPr bwMode="auto">
            <a:xfrm>
              <a:off x="3570288" y="2571269"/>
              <a:ext cx="355600" cy="469901"/>
            </a:xfrm>
            <a:prstGeom prst="line">
              <a:avLst/>
            </a:prstGeom>
            <a:noFill/>
            <a:ln w="9525">
              <a:solidFill>
                <a:schemeClr val="tx1"/>
              </a:solidFill>
              <a:round/>
              <a:headEnd/>
              <a:tailEnd type="triangle" w="sm" len="lg"/>
            </a:ln>
          </p:spPr>
          <p:txBody>
            <a:bodyPr/>
            <a:lstStyle/>
            <a:p>
              <a:endParaRPr lang="zh-CN" altLang="en-US"/>
            </a:p>
          </p:txBody>
        </p:sp>
        <p:sp>
          <p:nvSpPr>
            <p:cNvPr id="332824" name="Line 24"/>
            <p:cNvSpPr>
              <a:spLocks noChangeShapeType="1"/>
            </p:cNvSpPr>
            <p:nvPr/>
          </p:nvSpPr>
          <p:spPr bwMode="auto">
            <a:xfrm flipH="1">
              <a:off x="2401888" y="2571269"/>
              <a:ext cx="550863" cy="469901"/>
            </a:xfrm>
            <a:prstGeom prst="line">
              <a:avLst/>
            </a:prstGeom>
            <a:noFill/>
            <a:ln w="9525">
              <a:solidFill>
                <a:schemeClr val="tx1"/>
              </a:solidFill>
              <a:round/>
              <a:headEnd/>
              <a:tailEnd type="triangle" w="sm" len="lg"/>
            </a:ln>
          </p:spPr>
          <p:txBody>
            <a:bodyPr/>
            <a:lstStyle/>
            <a:p>
              <a:endParaRPr lang="zh-CN" altLang="en-US"/>
            </a:p>
          </p:txBody>
        </p:sp>
      </p:grpSp>
      <p:graphicFrame>
        <p:nvGraphicFramePr>
          <p:cNvPr id="332825" name="Group 25"/>
          <p:cNvGraphicFramePr>
            <a:graphicFrameLocks noGrp="1"/>
          </p:cNvGraphicFramePr>
          <p:nvPr>
            <p:extLst>
              <p:ext uri="{D42A27DB-BD31-4B8C-83A1-F6EECF244321}">
                <p14:modId xmlns:p14="http://schemas.microsoft.com/office/powerpoint/2010/main" val="1565642410"/>
              </p:ext>
            </p:extLst>
          </p:nvPr>
        </p:nvGraphicFramePr>
        <p:xfrm>
          <a:off x="744538" y="3064975"/>
          <a:ext cx="7924800" cy="588963"/>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2952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dirty="0" smtClean="0">
                          <a:ln>
                            <a:noFill/>
                          </a:ln>
                          <a:solidFill>
                            <a:schemeClr val="tx1"/>
                          </a:solidFill>
                          <a:effectLst/>
                          <a:latin typeface="Arial" charset="0"/>
                          <a:ea typeface="幼圆" pitchFamily="49" charset="-122"/>
                        </a:rPr>
                        <a:t>5</a:t>
                      </a:r>
                    </a:p>
                  </a:txBody>
                  <a:tcPr marL="19050" marR="19050"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4</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5</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6</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7</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9</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0</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4</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5</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6</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7</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9</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0</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dirty="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600" b="0"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dirty="0" smtClean="0">
                        <a:ln>
                          <a:noFill/>
                        </a:ln>
                        <a:solidFill>
                          <a:schemeClr val="tx1"/>
                        </a:solidFill>
                        <a:effectLst/>
                        <a:latin typeface="Arial" charset="0"/>
                        <a:ea typeface="幼圆" pitchFamily="49" charset="-122"/>
                      </a:endParaRPr>
                    </a:p>
                  </a:txBody>
                  <a:tcPr marL="19050" marR="19050" marT="19050" marB="1905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33075" name="Group 275"/>
          <p:cNvGraphicFramePr>
            <a:graphicFrameLocks noGrp="1"/>
          </p:cNvGraphicFramePr>
          <p:nvPr>
            <p:extLst>
              <p:ext uri="{D42A27DB-BD31-4B8C-83A1-F6EECF244321}">
                <p14:modId xmlns:p14="http://schemas.microsoft.com/office/powerpoint/2010/main" val="391573826"/>
              </p:ext>
            </p:extLst>
          </p:nvPr>
        </p:nvGraphicFramePr>
        <p:xfrm>
          <a:off x="757238" y="4406413"/>
          <a:ext cx="7924800" cy="588963"/>
        </p:xfrm>
        <a:graphic>
          <a:graphicData uri="http://schemas.openxmlformats.org/drawingml/2006/table">
            <a:tbl>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2952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dirty="0" smtClean="0">
                          <a:ln>
                            <a:noFill/>
                          </a:ln>
                          <a:solidFill>
                            <a:schemeClr val="tx1"/>
                          </a:solidFill>
                          <a:effectLst/>
                          <a:latin typeface="Arial" charset="0"/>
                          <a:ea typeface="幼圆" pitchFamily="49" charset="-122"/>
                        </a:rPr>
                        <a:t>5</a:t>
                      </a:r>
                    </a:p>
                  </a:txBody>
                  <a:tcPr marL="19050" marR="19050"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4</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dirty="0" smtClean="0">
                          <a:ln>
                            <a:noFill/>
                          </a:ln>
                          <a:solidFill>
                            <a:schemeClr val="bg1">
                              <a:lumMod val="95000"/>
                            </a:schemeClr>
                          </a:solidFill>
                          <a:effectLst/>
                          <a:latin typeface="Arial" charset="0"/>
                          <a:ea typeface="幼圆" pitchFamily="49" charset="-122"/>
                        </a:rPr>
                        <a:t>7</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6</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7</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9</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0</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4</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5</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6</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7</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8</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9</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0</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1</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2</a:t>
                      </a:r>
                    </a:p>
                  </a:txBody>
                  <a:tcPr marL="19050" marR="1905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幼圆" pitchFamily="49" charset="-122"/>
                        </a:rPr>
                        <a:t>3</a:t>
                      </a:r>
                    </a:p>
                  </a:txBody>
                  <a:tcPr marL="19050" marR="19050"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1400" b="1" i="0" u="none" strike="noStrike" cap="none" normalizeH="0" baseline="0" smtClean="0">
                        <a:ln>
                          <a:noFill/>
                        </a:ln>
                        <a:solidFill>
                          <a:schemeClr val="tx1"/>
                        </a:solidFill>
                        <a:effectLst/>
                        <a:latin typeface="Arial" charset="0"/>
                        <a:ea typeface="幼圆" pitchFamily="49" charset="-122"/>
                      </a:endParaRPr>
                    </a:p>
                  </a:txBody>
                  <a:tcPr marL="19050" marR="19050" marT="19050" marB="19050"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33045" name="Text Box 245"/>
          <p:cNvSpPr txBox="1">
            <a:spLocks noChangeArrowheads="1"/>
          </p:cNvSpPr>
          <p:nvPr/>
        </p:nvSpPr>
        <p:spPr bwMode="auto">
          <a:xfrm>
            <a:off x="2357438" y="5122375"/>
            <a:ext cx="4056062" cy="461665"/>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zh-CN" altLang="en-US" sz="2400" dirty="0" smtClean="0">
                <a:ea typeface="楷体_GB2312" pitchFamily="49" charset="-122"/>
              </a:rPr>
              <a:t>字符</a:t>
            </a:r>
            <a:r>
              <a:rPr lang="zh-CN" altLang="en-US" sz="2400" dirty="0">
                <a:ea typeface="楷体_GB2312" pitchFamily="49" charset="-122"/>
              </a:rPr>
              <a:t>计数成帧法</a:t>
            </a:r>
          </a:p>
        </p:txBody>
      </p:sp>
    </p:spTree>
    <p:extLst>
      <p:ext uri="{BB962C8B-B14F-4D97-AF65-F5344CB8AC3E}">
        <p14:creationId xmlns:p14="http://schemas.microsoft.com/office/powerpoint/2010/main" val="34653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Effect transition="in" filter="fade">
                                      <p:cBhvr>
                                        <p:cTn id="19" dur="10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332825"/>
                                        </p:tgtEl>
                                        <p:attrNameLst>
                                          <p:attrName>style.visibility</p:attrName>
                                        </p:attrNameLst>
                                      </p:cBhvr>
                                      <p:to>
                                        <p:strVal val="visible"/>
                                      </p:to>
                                    </p:set>
                                    <p:anim calcmode="lin" valueType="num">
                                      <p:cBhvr>
                                        <p:cTn id="22" dur="1000" fill="hold"/>
                                        <p:tgtEl>
                                          <p:spTgt spid="332825"/>
                                        </p:tgtEl>
                                        <p:attrNameLst>
                                          <p:attrName>ppt_w</p:attrName>
                                        </p:attrNameLst>
                                      </p:cBhvr>
                                      <p:tavLst>
                                        <p:tav tm="0">
                                          <p:val>
                                            <p:fltVal val="0"/>
                                          </p:val>
                                        </p:tav>
                                        <p:tav tm="100000">
                                          <p:val>
                                            <p:strVal val="#ppt_w"/>
                                          </p:val>
                                        </p:tav>
                                      </p:tavLst>
                                    </p:anim>
                                    <p:anim calcmode="lin" valueType="num">
                                      <p:cBhvr>
                                        <p:cTn id="23" dur="1000" fill="hold"/>
                                        <p:tgtEl>
                                          <p:spTgt spid="332825"/>
                                        </p:tgtEl>
                                        <p:attrNameLst>
                                          <p:attrName>ppt_h</p:attrName>
                                        </p:attrNameLst>
                                      </p:cBhvr>
                                      <p:tavLst>
                                        <p:tav tm="0">
                                          <p:val>
                                            <p:fltVal val="0"/>
                                          </p:val>
                                        </p:tav>
                                        <p:tav tm="100000">
                                          <p:val>
                                            <p:strVal val="#ppt_h"/>
                                          </p:val>
                                        </p:tav>
                                      </p:tavLst>
                                    </p:anim>
                                    <p:animEffect transition="in" filter="fade">
                                      <p:cBhvr>
                                        <p:cTn id="24" dur="1000"/>
                                        <p:tgtEl>
                                          <p:spTgt spid="332825"/>
                                        </p:tgtEl>
                                      </p:cBhvr>
                                    </p:animEffect>
                                  </p:childTnLst>
                                </p:cTn>
                              </p:par>
                              <p:par>
                                <p:cTn id="25" presetID="53" presetClass="entr" presetSubtype="16" fill="hold" nodeType="withEffect">
                                  <p:stCondLst>
                                    <p:cond delay="0"/>
                                  </p:stCondLst>
                                  <p:childTnLst>
                                    <p:set>
                                      <p:cBhvr>
                                        <p:cTn id="26" dur="1" fill="hold">
                                          <p:stCondLst>
                                            <p:cond delay="0"/>
                                          </p:stCondLst>
                                        </p:cTn>
                                        <p:tgtEl>
                                          <p:spTgt spid="333075"/>
                                        </p:tgtEl>
                                        <p:attrNameLst>
                                          <p:attrName>style.visibility</p:attrName>
                                        </p:attrNameLst>
                                      </p:cBhvr>
                                      <p:to>
                                        <p:strVal val="visible"/>
                                      </p:to>
                                    </p:set>
                                    <p:anim calcmode="lin" valueType="num">
                                      <p:cBhvr>
                                        <p:cTn id="27" dur="1000" fill="hold"/>
                                        <p:tgtEl>
                                          <p:spTgt spid="333075"/>
                                        </p:tgtEl>
                                        <p:attrNameLst>
                                          <p:attrName>ppt_w</p:attrName>
                                        </p:attrNameLst>
                                      </p:cBhvr>
                                      <p:tavLst>
                                        <p:tav tm="0">
                                          <p:val>
                                            <p:fltVal val="0"/>
                                          </p:val>
                                        </p:tav>
                                        <p:tav tm="100000">
                                          <p:val>
                                            <p:strVal val="#ppt_w"/>
                                          </p:val>
                                        </p:tav>
                                      </p:tavLst>
                                    </p:anim>
                                    <p:anim calcmode="lin" valueType="num">
                                      <p:cBhvr>
                                        <p:cTn id="28" dur="1000" fill="hold"/>
                                        <p:tgtEl>
                                          <p:spTgt spid="333075"/>
                                        </p:tgtEl>
                                        <p:attrNameLst>
                                          <p:attrName>ppt_h</p:attrName>
                                        </p:attrNameLst>
                                      </p:cBhvr>
                                      <p:tavLst>
                                        <p:tav tm="0">
                                          <p:val>
                                            <p:fltVal val="0"/>
                                          </p:val>
                                        </p:tav>
                                        <p:tav tm="100000">
                                          <p:val>
                                            <p:strVal val="#ppt_h"/>
                                          </p:val>
                                        </p:tav>
                                      </p:tavLst>
                                    </p:anim>
                                    <p:animEffect transition="in" filter="fade">
                                      <p:cBhvr>
                                        <p:cTn id="29" dur="1000"/>
                                        <p:tgtEl>
                                          <p:spTgt spid="33307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3045"/>
                                        </p:tgtEl>
                                        <p:attrNameLst>
                                          <p:attrName>style.visibility</p:attrName>
                                        </p:attrNameLst>
                                      </p:cBhvr>
                                      <p:to>
                                        <p:strVal val="visible"/>
                                      </p:to>
                                    </p:set>
                                    <p:anim calcmode="lin" valueType="num">
                                      <p:cBhvr>
                                        <p:cTn id="32" dur="1000" fill="hold"/>
                                        <p:tgtEl>
                                          <p:spTgt spid="333045"/>
                                        </p:tgtEl>
                                        <p:attrNameLst>
                                          <p:attrName>ppt_w</p:attrName>
                                        </p:attrNameLst>
                                      </p:cBhvr>
                                      <p:tavLst>
                                        <p:tav tm="0">
                                          <p:val>
                                            <p:fltVal val="0"/>
                                          </p:val>
                                        </p:tav>
                                        <p:tav tm="100000">
                                          <p:val>
                                            <p:strVal val="#ppt_w"/>
                                          </p:val>
                                        </p:tav>
                                      </p:tavLst>
                                    </p:anim>
                                    <p:anim calcmode="lin" valueType="num">
                                      <p:cBhvr>
                                        <p:cTn id="33" dur="1000" fill="hold"/>
                                        <p:tgtEl>
                                          <p:spTgt spid="333045"/>
                                        </p:tgtEl>
                                        <p:attrNameLst>
                                          <p:attrName>ppt_h</p:attrName>
                                        </p:attrNameLst>
                                      </p:cBhvr>
                                      <p:tavLst>
                                        <p:tav tm="0">
                                          <p:val>
                                            <p:fltVal val="0"/>
                                          </p:val>
                                        </p:tav>
                                        <p:tav tm="100000">
                                          <p:val>
                                            <p:strVal val="#ppt_h"/>
                                          </p:val>
                                        </p:tav>
                                      </p:tavLst>
                                    </p:anim>
                                    <p:animEffect transition="in" filter="fade">
                                      <p:cBhvr>
                                        <p:cTn id="34" dur="1000"/>
                                        <p:tgtEl>
                                          <p:spTgt spid="33304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32804"/>
                                        </p:tgtEl>
                                        <p:attrNameLst>
                                          <p:attrName>style.visibility</p:attrName>
                                        </p:attrNameLst>
                                      </p:cBhvr>
                                      <p:to>
                                        <p:strVal val="visible"/>
                                      </p:to>
                                    </p:set>
                                    <p:animEffect transition="in" filter="randombar(horizontal)">
                                      <p:cBhvr>
                                        <p:cTn id="39"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P spid="332804" grpId="0" animBg="1"/>
      <p:bldP spid="33304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3151" y="812566"/>
            <a:ext cx="8789207" cy="5184532"/>
            <a:chOff x="229578" y="476250"/>
            <a:chExt cx="9521641"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215" b="1">
                  <a:solidFill>
                    <a:srgbClr val="000099"/>
                  </a:solidFill>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215" b="1">
                  <a:solidFill>
                    <a:srgbClr val="000099"/>
                  </a:solidFill>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215" b="1">
                  <a:solidFill>
                    <a:srgbClr val="000099"/>
                  </a:solidFill>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215" b="1">
                  <a:solidFill>
                    <a:srgbClr val="000099"/>
                  </a:solidFill>
                  <a:ea typeface="黑体" pitchFamily="2" charset="-122"/>
                </a:rPr>
                <a:t>LCP </a:t>
              </a:r>
              <a:r>
                <a:rPr lang="zh-CN" altLang="en-US" sz="2215" b="1">
                  <a:solidFill>
                    <a:srgbClr val="000099"/>
                  </a:solidFill>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215" b="1">
                  <a:solidFill>
                    <a:srgbClr val="000099"/>
                  </a:solidFill>
                  <a:ea typeface="黑体" pitchFamily="2" charset="-122"/>
                </a:rPr>
                <a:t>已鉴别的 </a:t>
              </a:r>
              <a:r>
                <a:rPr lang="en-US" altLang="zh-CN" sz="2215" b="1">
                  <a:solidFill>
                    <a:srgbClr val="000099"/>
                  </a:solidFill>
                  <a:ea typeface="黑体" pitchFamily="2" charset="-122"/>
                </a:rPr>
                <a:t>LCP </a:t>
              </a:r>
              <a:r>
                <a:rPr lang="zh-CN" altLang="en-US" sz="2215" b="1">
                  <a:solidFill>
                    <a:srgbClr val="000099"/>
                  </a:solidFill>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215" b="1">
                  <a:solidFill>
                    <a:srgbClr val="000099"/>
                  </a:solidFill>
                  <a:ea typeface="黑体" pitchFamily="2" charset="-122"/>
                </a:rPr>
                <a:t>已鉴别的 </a:t>
              </a:r>
              <a:r>
                <a:rPr lang="en-US" altLang="zh-CN" sz="2215" b="1">
                  <a:solidFill>
                    <a:srgbClr val="000099"/>
                  </a:solidFill>
                  <a:ea typeface="黑体" pitchFamily="2" charset="-122"/>
                </a:rPr>
                <a:t>LCP </a:t>
              </a:r>
              <a:r>
                <a:rPr lang="zh-CN" altLang="en-US" sz="2215" b="1">
                  <a:solidFill>
                    <a:srgbClr val="000099"/>
                  </a:solidFill>
                  <a:ea typeface="黑体" pitchFamily="2" charset="-122"/>
                </a:rPr>
                <a:t>链路</a:t>
              </a:r>
            </a:p>
            <a:p>
              <a:pPr algn="ctr"/>
              <a:r>
                <a:rPr lang="zh-CN" altLang="en-US" sz="2215" b="1">
                  <a:solidFill>
                    <a:srgbClr val="000099"/>
                  </a:solidFill>
                  <a:ea typeface="黑体" pitchFamily="2" charset="-122"/>
                </a:rPr>
                <a:t>和 </a:t>
              </a:r>
              <a:r>
                <a:rPr lang="en-US" altLang="zh-CN" sz="2215" b="1">
                  <a:solidFill>
                    <a:srgbClr val="000099"/>
                  </a:solidFill>
                  <a:ea typeface="黑体" pitchFamily="2" charset="-122"/>
                </a:rPr>
                <a:t>NCP </a:t>
              </a:r>
              <a:r>
                <a:rPr lang="zh-CN" altLang="en-US" sz="2215" b="1">
                  <a:solidFill>
                    <a:srgbClr val="000099"/>
                  </a:solidFill>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89147" name="Text Box 27"/>
            <p:cNvSpPr txBox="1">
              <a:spLocks noChangeArrowheads="1"/>
            </p:cNvSpPr>
            <p:nvPr/>
          </p:nvSpPr>
          <p:spPr bwMode="auto">
            <a:xfrm>
              <a:off x="5219568" y="1030288"/>
              <a:ext cx="2363842" cy="469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ea typeface="黑体" pitchFamily="2" charset="-122"/>
                </a:rPr>
                <a:t>物理层连接建立</a:t>
              </a:r>
            </a:p>
          </p:txBody>
        </p:sp>
        <p:sp>
          <p:nvSpPr>
            <p:cNvPr id="389148" name="Text Box 28"/>
            <p:cNvSpPr txBox="1">
              <a:spLocks noChangeArrowheads="1"/>
            </p:cNvSpPr>
            <p:nvPr/>
          </p:nvSpPr>
          <p:spPr bwMode="auto">
            <a:xfrm>
              <a:off x="5219568" y="2273299"/>
              <a:ext cx="1958940" cy="469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ea typeface="黑体" pitchFamily="2" charset="-122"/>
                </a:rPr>
                <a:t>LCP </a:t>
              </a:r>
              <a:r>
                <a:rPr lang="zh-CN" altLang="en-US" sz="2215" b="1">
                  <a:solidFill>
                    <a:srgbClr val="000099"/>
                  </a:solidFill>
                  <a:ea typeface="黑体" pitchFamily="2" charset="-122"/>
                </a:rPr>
                <a:t>配置协商</a:t>
              </a:r>
            </a:p>
          </p:txBody>
        </p:sp>
        <p:sp>
          <p:nvSpPr>
            <p:cNvPr id="389149" name="Text Box 29"/>
            <p:cNvSpPr txBox="1">
              <a:spLocks noChangeArrowheads="1"/>
            </p:cNvSpPr>
            <p:nvPr/>
          </p:nvSpPr>
          <p:spPr bwMode="auto">
            <a:xfrm>
              <a:off x="5109502" y="3457574"/>
              <a:ext cx="2982067" cy="469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ea typeface="黑体" pitchFamily="2" charset="-122"/>
                </a:rPr>
                <a:t>鉴别成功或无需鉴别</a:t>
              </a:r>
            </a:p>
          </p:txBody>
        </p:sp>
        <p:sp>
          <p:nvSpPr>
            <p:cNvPr id="389150" name="Text Box 30"/>
            <p:cNvSpPr txBox="1">
              <a:spLocks noChangeArrowheads="1"/>
            </p:cNvSpPr>
            <p:nvPr/>
          </p:nvSpPr>
          <p:spPr bwMode="auto">
            <a:xfrm>
              <a:off x="5200650" y="4733925"/>
              <a:ext cx="2035628" cy="469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ea typeface="黑体" pitchFamily="2" charset="-122"/>
                </a:rPr>
                <a:t>NCP </a:t>
              </a:r>
              <a:r>
                <a:rPr lang="zh-CN" altLang="en-US" sz="2215" b="1">
                  <a:solidFill>
                    <a:srgbClr val="000099"/>
                  </a:solidFill>
                  <a:ea typeface="黑体" pitchFamily="2" charset="-122"/>
                </a:rPr>
                <a:t>配置协商</a:t>
              </a:r>
            </a:p>
          </p:txBody>
        </p:sp>
        <p:sp>
          <p:nvSpPr>
            <p:cNvPr id="389151" name="Text Box 31"/>
            <p:cNvSpPr txBox="1">
              <a:spLocks noChangeArrowheads="1"/>
            </p:cNvSpPr>
            <p:nvPr/>
          </p:nvSpPr>
          <p:spPr bwMode="auto">
            <a:xfrm>
              <a:off x="229578" y="3943351"/>
              <a:ext cx="1745617" cy="838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215" b="1">
                  <a:solidFill>
                    <a:srgbClr val="000099"/>
                  </a:solidFill>
                  <a:ea typeface="黑体" pitchFamily="2" charset="-122"/>
                </a:rPr>
                <a:t>链路故障或</a:t>
              </a:r>
            </a:p>
            <a:p>
              <a:pPr algn="ctr"/>
              <a:r>
                <a:rPr lang="zh-CN" altLang="en-US" sz="2215" b="1">
                  <a:solidFill>
                    <a:srgbClr val="000099"/>
                  </a:solidFill>
                  <a:ea typeface="黑体" pitchFamily="2" charset="-122"/>
                </a:rPr>
                <a:t>关闭请求</a:t>
              </a:r>
            </a:p>
          </p:txBody>
        </p:sp>
        <p:sp>
          <p:nvSpPr>
            <p:cNvPr id="389152" name="Text Box 32"/>
            <p:cNvSpPr txBox="1">
              <a:spLocks noChangeArrowheads="1"/>
            </p:cNvSpPr>
            <p:nvPr/>
          </p:nvSpPr>
          <p:spPr bwMode="auto">
            <a:xfrm>
              <a:off x="460404" y="1377951"/>
              <a:ext cx="1340715" cy="6908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215" b="1">
                  <a:solidFill>
                    <a:srgbClr val="000099"/>
                  </a:solidFill>
                  <a:ea typeface="黑体" pitchFamily="2" charset="-122"/>
                </a:rPr>
                <a:t>LCP </a:t>
              </a:r>
              <a:r>
                <a:rPr lang="zh-CN" altLang="en-US" sz="2215" b="1">
                  <a:solidFill>
                    <a:srgbClr val="000099"/>
                  </a:solidFill>
                  <a:ea typeface="黑体" pitchFamily="2" charset="-122"/>
                </a:rPr>
                <a:t>链路</a:t>
              </a:r>
            </a:p>
            <a:p>
              <a:pPr algn="ctr">
                <a:lnSpc>
                  <a:spcPct val="80000"/>
                </a:lnSpc>
              </a:pPr>
              <a:r>
                <a:rPr lang="zh-CN" altLang="en-US" sz="2215" b="1">
                  <a:solidFill>
                    <a:srgbClr val="000099"/>
                  </a:solidFill>
                  <a:ea typeface="黑体" pitchFamily="2" charset="-122"/>
                </a:rPr>
                <a:t>终止</a:t>
              </a:r>
            </a:p>
          </p:txBody>
        </p:sp>
        <p:sp>
          <p:nvSpPr>
            <p:cNvPr id="389153" name="Text Box 33"/>
            <p:cNvSpPr txBox="1">
              <a:spLocks noChangeArrowheads="1"/>
            </p:cNvSpPr>
            <p:nvPr/>
          </p:nvSpPr>
          <p:spPr bwMode="auto">
            <a:xfrm>
              <a:off x="2457583" y="2682875"/>
              <a:ext cx="1436504" cy="469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ea typeface="黑体" pitchFamily="2" charset="-122"/>
                </a:rPr>
                <a:t>鉴别失败</a:t>
              </a:r>
            </a:p>
          </p:txBody>
        </p:sp>
        <p:sp>
          <p:nvSpPr>
            <p:cNvPr id="389154" name="Text Box 34"/>
            <p:cNvSpPr txBox="1">
              <a:spLocks noChangeArrowheads="1"/>
            </p:cNvSpPr>
            <p:nvPr/>
          </p:nvSpPr>
          <p:spPr bwMode="auto">
            <a:xfrm>
              <a:off x="1994959" y="1023939"/>
              <a:ext cx="1436504" cy="6908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215" b="1">
                  <a:solidFill>
                    <a:srgbClr val="000099"/>
                  </a:solidFill>
                  <a:ea typeface="黑体" pitchFamily="2" charset="-122"/>
                </a:rPr>
                <a:t>LCP </a:t>
              </a:r>
              <a:r>
                <a:rPr lang="zh-CN" altLang="en-US" sz="2215" b="1">
                  <a:solidFill>
                    <a:srgbClr val="000099"/>
                  </a:solidFill>
                  <a:ea typeface="黑体" pitchFamily="2" charset="-122"/>
                </a:rPr>
                <a:t>配置</a:t>
              </a:r>
            </a:p>
            <a:p>
              <a:pPr>
                <a:lnSpc>
                  <a:spcPct val="80000"/>
                </a:lnSpc>
              </a:pPr>
              <a:r>
                <a:rPr lang="zh-CN" altLang="en-US" sz="2215" b="1">
                  <a:solidFill>
                    <a:srgbClr val="000099"/>
                  </a:solidFill>
                  <a:ea typeface="黑体" pitchFamily="2" charset="-122"/>
                </a:rPr>
                <a:t>协商失败</a:t>
              </a:r>
            </a:p>
          </p:txBody>
        </p:sp>
      </p:grpSp>
      <p:sp>
        <p:nvSpPr>
          <p:cNvPr id="2" name="矩形 1"/>
          <p:cNvSpPr/>
          <p:nvPr/>
        </p:nvSpPr>
        <p:spPr>
          <a:xfrm>
            <a:off x="2873693" y="6338591"/>
            <a:ext cx="3464262" cy="461665"/>
          </a:xfrm>
          <a:prstGeom prst="rect">
            <a:avLst/>
          </a:prstGeom>
        </p:spPr>
        <p:txBody>
          <a:bodyPr wrap="square">
            <a:spAutoFit/>
          </a:bodyPr>
          <a:lstStyle/>
          <a:p>
            <a:pPr algn="ctr"/>
            <a:r>
              <a:rPr lang="en-US" altLang="zh-CN" sz="2400" dirty="0">
                <a:latin typeface="Times New Roman" panose="02020603050405020304" pitchFamily="18" charset="0"/>
              </a:rPr>
              <a:t>PPP </a:t>
            </a:r>
            <a:r>
              <a:rPr lang="zh-CN" altLang="zh-CN" sz="2400" dirty="0">
                <a:latin typeface="Times New Roman" panose="02020603050405020304" pitchFamily="18" charset="0"/>
              </a:rPr>
              <a:t>协议的状态图</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212931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noAutofit/>
          </a:bodyPr>
          <a:lstStyle/>
          <a:p>
            <a:r>
              <a:rPr lang="en-US" altLang="zh-CN" dirty="0" smtClean="0"/>
              <a:t>5.2.1 </a:t>
            </a:r>
            <a:r>
              <a:rPr lang="zh-CN" altLang="en-US" dirty="0" smtClean="0"/>
              <a:t>成帧</a:t>
            </a:r>
            <a:endParaRPr lang="zh-CN" altLang="en-US" dirty="0"/>
          </a:p>
        </p:txBody>
      </p:sp>
      <p:sp>
        <p:nvSpPr>
          <p:cNvPr id="4" name="内容占位符 3"/>
          <p:cNvSpPr>
            <a:spLocks noGrp="1"/>
          </p:cNvSpPr>
          <p:nvPr>
            <p:ph idx="1"/>
          </p:nvPr>
        </p:nvSpPr>
        <p:spPr>
          <a:xfrm>
            <a:off x="406207" y="1568317"/>
            <a:ext cx="8500533" cy="209441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Autofit/>
          </a:bodyPr>
          <a:lstStyle/>
          <a:p>
            <a:pPr>
              <a:lnSpc>
                <a:spcPct val="100000"/>
              </a:lnSpc>
            </a:pPr>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nSpc>
                <a:spcPct val="100000"/>
              </a:lnSpc>
            </a:pPr>
            <a:r>
              <a:rPr lang="zh-CN" altLang="en-US" sz="2800" dirty="0" smtClean="0"/>
              <a:t>用</a:t>
            </a:r>
            <a:r>
              <a:rPr lang="zh-CN" altLang="zh-CN" sz="2800" dirty="0" smtClean="0"/>
              <a:t>控制字符</a:t>
            </a:r>
            <a:r>
              <a:rPr lang="en-US" altLang="zh-CN" sz="2800" dirty="0" smtClean="0"/>
              <a:t> </a:t>
            </a:r>
            <a:r>
              <a:rPr lang="en-US" altLang="zh-CN" sz="2800" dirty="0"/>
              <a:t>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r>
              <a:rPr lang="zh-CN" altLang="zh-CN" sz="2800" dirty="0" smtClean="0"/>
              <a:t>。</a:t>
            </a:r>
            <a:endParaRPr lang="zh-CN" altLang="en-US" sz="2800" dirty="0"/>
          </a:p>
        </p:txBody>
      </p:sp>
      <p:sp>
        <p:nvSpPr>
          <p:cNvPr id="353284" name="Rectangle 4"/>
          <p:cNvSpPr>
            <a:spLocks noChangeArrowheads="1"/>
          </p:cNvSpPr>
          <p:nvPr/>
        </p:nvSpPr>
        <p:spPr bwMode="auto">
          <a:xfrm>
            <a:off x="955676" y="4889785"/>
            <a:ext cx="495300" cy="50702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dirty="0">
                <a:solidFill>
                  <a:srgbClr val="000099"/>
                </a:solidFill>
                <a:ea typeface="黑体" pitchFamily="2" charset="-122"/>
              </a:rPr>
              <a:t>SOH</a:t>
            </a:r>
          </a:p>
        </p:txBody>
      </p:sp>
      <p:sp>
        <p:nvSpPr>
          <p:cNvPr id="353285" name="Rectangle 5"/>
          <p:cNvSpPr>
            <a:spLocks noChangeArrowheads="1"/>
          </p:cNvSpPr>
          <p:nvPr/>
        </p:nvSpPr>
        <p:spPr bwMode="auto">
          <a:xfrm>
            <a:off x="1450976" y="4889785"/>
            <a:ext cx="6527800" cy="50702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215" b="1" dirty="0" smtClean="0">
                <a:solidFill>
                  <a:srgbClr val="000099"/>
                </a:solidFill>
                <a:ea typeface="黑体" pitchFamily="2" charset="-122"/>
              </a:rPr>
              <a:t>帧的</a:t>
            </a:r>
            <a:r>
              <a:rPr kumimoji="1" lang="zh-CN" altLang="en-US" sz="2215" b="1" dirty="0">
                <a:solidFill>
                  <a:srgbClr val="000099"/>
                </a:solidFill>
                <a:ea typeface="黑体" pitchFamily="2" charset="-122"/>
              </a:rPr>
              <a:t>数据部分</a:t>
            </a:r>
          </a:p>
        </p:txBody>
      </p:sp>
      <p:sp>
        <p:nvSpPr>
          <p:cNvPr id="353286" name="Line 6"/>
          <p:cNvSpPr>
            <a:spLocks noChangeShapeType="1"/>
          </p:cNvSpPr>
          <p:nvPr/>
        </p:nvSpPr>
        <p:spPr bwMode="auto">
          <a:xfrm>
            <a:off x="955675" y="5735311"/>
            <a:ext cx="751998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3287" name="Text Box 7"/>
          <p:cNvSpPr txBox="1">
            <a:spLocks noChangeArrowheads="1"/>
          </p:cNvSpPr>
          <p:nvPr/>
        </p:nvSpPr>
        <p:spPr bwMode="auto">
          <a:xfrm>
            <a:off x="4508500" y="5518434"/>
            <a:ext cx="470000"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帧</a:t>
            </a:r>
          </a:p>
        </p:txBody>
      </p:sp>
      <p:sp>
        <p:nvSpPr>
          <p:cNvPr id="353288" name="Line 8"/>
          <p:cNvSpPr>
            <a:spLocks noChangeShapeType="1"/>
          </p:cNvSpPr>
          <p:nvPr/>
        </p:nvSpPr>
        <p:spPr bwMode="auto">
          <a:xfrm>
            <a:off x="1203325" y="4552747"/>
            <a:ext cx="0" cy="337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3289" name="Text Box 9"/>
          <p:cNvSpPr txBox="1">
            <a:spLocks noChangeArrowheads="1"/>
          </p:cNvSpPr>
          <p:nvPr/>
        </p:nvSpPr>
        <p:spPr bwMode="auto">
          <a:xfrm>
            <a:off x="704849" y="4117526"/>
            <a:ext cx="1326004" cy="433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帧开始符</a:t>
            </a:r>
          </a:p>
        </p:txBody>
      </p:sp>
      <p:sp>
        <p:nvSpPr>
          <p:cNvPr id="353290" name="Text Box 10"/>
          <p:cNvSpPr txBox="1">
            <a:spLocks noChangeArrowheads="1"/>
          </p:cNvSpPr>
          <p:nvPr/>
        </p:nvSpPr>
        <p:spPr bwMode="auto">
          <a:xfrm>
            <a:off x="7667625" y="4117526"/>
            <a:ext cx="1326004" cy="433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帧结束符</a:t>
            </a:r>
          </a:p>
        </p:txBody>
      </p:sp>
      <p:sp>
        <p:nvSpPr>
          <p:cNvPr id="353291" name="Line 11"/>
          <p:cNvSpPr>
            <a:spLocks noChangeShapeType="1"/>
          </p:cNvSpPr>
          <p:nvPr/>
        </p:nvSpPr>
        <p:spPr bwMode="auto">
          <a:xfrm>
            <a:off x="8228013" y="4552747"/>
            <a:ext cx="0" cy="337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3292" name="Line 12"/>
          <p:cNvSpPr>
            <a:spLocks noChangeShapeType="1"/>
          </p:cNvSpPr>
          <p:nvPr/>
        </p:nvSpPr>
        <p:spPr bwMode="auto">
          <a:xfrm flipV="1">
            <a:off x="955675" y="5396808"/>
            <a:ext cx="0" cy="507023"/>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3293" name="Text Box 13"/>
          <p:cNvSpPr txBox="1">
            <a:spLocks noChangeArrowheads="1"/>
          </p:cNvSpPr>
          <p:nvPr/>
        </p:nvSpPr>
        <p:spPr bwMode="auto">
          <a:xfrm>
            <a:off x="250825" y="5851076"/>
            <a:ext cx="1326004" cy="433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发送在前</a:t>
            </a:r>
          </a:p>
        </p:txBody>
      </p:sp>
      <p:sp>
        <p:nvSpPr>
          <p:cNvPr id="353294" name="Rectangle 14"/>
          <p:cNvSpPr>
            <a:spLocks noChangeArrowheads="1"/>
          </p:cNvSpPr>
          <p:nvPr/>
        </p:nvSpPr>
        <p:spPr bwMode="auto">
          <a:xfrm>
            <a:off x="7956550" y="4889785"/>
            <a:ext cx="496888" cy="50702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EOT</a:t>
            </a:r>
          </a:p>
        </p:txBody>
      </p:sp>
      <p:sp>
        <p:nvSpPr>
          <p:cNvPr id="5" name="矩形 4"/>
          <p:cNvSpPr/>
          <p:nvPr/>
        </p:nvSpPr>
        <p:spPr>
          <a:xfrm>
            <a:off x="1949253" y="6150436"/>
            <a:ext cx="5414442" cy="433196"/>
          </a:xfrm>
          <a:prstGeom prst="rect">
            <a:avLst/>
          </a:prstGeom>
        </p:spPr>
        <p:txBody>
          <a:bodyPr wrap="square">
            <a:spAutoFit/>
          </a:bodyPr>
          <a:lstStyle/>
          <a:p>
            <a:pPr algn="ctr"/>
            <a:r>
              <a:rPr lang="zh-CN" altLang="zh-CN" sz="2215" b="1" dirty="0">
                <a:ea typeface="黑体" pitchFamily="2" charset="-122"/>
              </a:rPr>
              <a:t>用控制字符进行帧定界的方法举例</a:t>
            </a:r>
            <a:endParaRPr lang="zh-CN" altLang="en-US" sz="2215" b="1" dirty="0">
              <a:ea typeface="黑体" pitchFamily="2" charset="-122"/>
            </a:endParaRPr>
          </a:p>
        </p:txBody>
      </p:sp>
      <p:grpSp>
        <p:nvGrpSpPr>
          <p:cNvPr id="2" name="组合 1"/>
          <p:cNvGrpSpPr/>
          <p:nvPr/>
        </p:nvGrpSpPr>
        <p:grpSpPr>
          <a:xfrm>
            <a:off x="330201" y="846948"/>
            <a:ext cx="8500532" cy="704339"/>
            <a:chOff x="330201" y="846948"/>
            <a:chExt cx="8500532" cy="704339"/>
          </a:xfrm>
        </p:grpSpPr>
        <p:sp>
          <p:nvSpPr>
            <p:cNvPr id="17" name="圆角矩形 16"/>
            <p:cNvSpPr/>
            <p:nvPr/>
          </p:nvSpPr>
          <p:spPr>
            <a:xfrm>
              <a:off x="330201" y="846948"/>
              <a:ext cx="8500532" cy="704339"/>
            </a:xfrm>
            <a:prstGeom prst="roundRect">
              <a:avLst/>
            </a:prstGeom>
            <a:solidFill>
              <a:srgbClr val="FFFF99"/>
            </a:solidFill>
            <a:ln>
              <a:solidFill>
                <a:schemeClr val="tx2">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圆角矩形 4"/>
            <p:cNvSpPr/>
            <p:nvPr/>
          </p:nvSpPr>
          <p:spPr>
            <a:xfrm>
              <a:off x="365716" y="881331"/>
              <a:ext cx="8429502" cy="6355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altLang="zh-CN" sz="2800" b="1" kern="1200" dirty="0" smtClean="0">
                  <a:solidFill>
                    <a:schemeClr val="tx1"/>
                  </a:solidFill>
                </a:rPr>
                <a:t>2. </a:t>
              </a:r>
              <a:r>
                <a:rPr lang="zh-CN" altLang="en-US" sz="2800" b="1" kern="1200" dirty="0" smtClean="0">
                  <a:solidFill>
                    <a:schemeClr val="tx1"/>
                  </a:solidFill>
                </a:rPr>
                <a:t>字符填充的控制字符定界</a:t>
              </a:r>
              <a:r>
                <a:rPr lang="zh-CN" sz="2800" b="1" kern="1200" dirty="0" smtClean="0">
                  <a:solidFill>
                    <a:schemeClr val="tx1"/>
                  </a:solidFill>
                </a:rPr>
                <a:t>法</a:t>
              </a:r>
              <a:endParaRPr lang="en-US" sz="2800" b="1" kern="1200" dirty="0">
                <a:solidFill>
                  <a:schemeClr val="tx1"/>
                </a:solidFill>
              </a:endParaRPr>
            </a:p>
          </p:txBody>
        </p:sp>
      </p:grpSp>
    </p:spTree>
    <p:extLst>
      <p:ext uri="{BB962C8B-B14F-4D97-AF65-F5344CB8AC3E}">
        <p14:creationId xmlns:p14="http://schemas.microsoft.com/office/powerpoint/2010/main" val="347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par>
                          <p:cTn id="12" fill="hold">
                            <p:stCondLst>
                              <p:cond delay="2000"/>
                            </p:stCondLst>
                            <p:childTnLst>
                              <p:par>
                                <p:cTn id="13" presetID="22" presetClass="entr" presetSubtype="1" fill="hold" grpId="0" nodeType="afterEffect">
                                  <p:stCondLst>
                                    <p:cond delay="50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500"/>
                                  </p:stCondLst>
                                  <p:childTnLst>
                                    <p:set>
                                      <p:cBhvr>
                                        <p:cTn id="19" dur="1" fill="hold">
                                          <p:stCondLst>
                                            <p:cond delay="0"/>
                                          </p:stCondLst>
                                        </p:cTn>
                                        <p:tgtEl>
                                          <p:spTgt spid="353284"/>
                                        </p:tgtEl>
                                        <p:attrNameLst>
                                          <p:attrName>style.visibility</p:attrName>
                                        </p:attrNameLst>
                                      </p:cBhvr>
                                      <p:to>
                                        <p:strVal val="visible"/>
                                      </p:to>
                                    </p:set>
                                    <p:anim calcmode="lin" valueType="num">
                                      <p:cBhvr>
                                        <p:cTn id="20" dur="500" fill="hold"/>
                                        <p:tgtEl>
                                          <p:spTgt spid="353284"/>
                                        </p:tgtEl>
                                        <p:attrNameLst>
                                          <p:attrName>ppt_w</p:attrName>
                                        </p:attrNameLst>
                                      </p:cBhvr>
                                      <p:tavLst>
                                        <p:tav tm="0">
                                          <p:val>
                                            <p:fltVal val="0"/>
                                          </p:val>
                                        </p:tav>
                                        <p:tav tm="100000">
                                          <p:val>
                                            <p:strVal val="#ppt_w"/>
                                          </p:val>
                                        </p:tav>
                                      </p:tavLst>
                                    </p:anim>
                                    <p:anim calcmode="lin" valueType="num">
                                      <p:cBhvr>
                                        <p:cTn id="21" dur="500" fill="hold"/>
                                        <p:tgtEl>
                                          <p:spTgt spid="353284"/>
                                        </p:tgtEl>
                                        <p:attrNameLst>
                                          <p:attrName>ppt_h</p:attrName>
                                        </p:attrNameLst>
                                      </p:cBhvr>
                                      <p:tavLst>
                                        <p:tav tm="0">
                                          <p:val>
                                            <p:fltVal val="0"/>
                                          </p:val>
                                        </p:tav>
                                        <p:tav tm="100000">
                                          <p:val>
                                            <p:strVal val="#ppt_h"/>
                                          </p:val>
                                        </p:tav>
                                      </p:tavLst>
                                    </p:anim>
                                    <p:animEffect transition="in" filter="fade">
                                      <p:cBhvr>
                                        <p:cTn id="22" dur="500"/>
                                        <p:tgtEl>
                                          <p:spTgt spid="35328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3285"/>
                                        </p:tgtEl>
                                        <p:attrNameLst>
                                          <p:attrName>style.visibility</p:attrName>
                                        </p:attrNameLst>
                                      </p:cBhvr>
                                      <p:to>
                                        <p:strVal val="visible"/>
                                      </p:to>
                                    </p:set>
                                    <p:anim calcmode="lin" valueType="num">
                                      <p:cBhvr>
                                        <p:cTn id="25" dur="500" fill="hold"/>
                                        <p:tgtEl>
                                          <p:spTgt spid="353285"/>
                                        </p:tgtEl>
                                        <p:attrNameLst>
                                          <p:attrName>ppt_w</p:attrName>
                                        </p:attrNameLst>
                                      </p:cBhvr>
                                      <p:tavLst>
                                        <p:tav tm="0">
                                          <p:val>
                                            <p:fltVal val="0"/>
                                          </p:val>
                                        </p:tav>
                                        <p:tav tm="100000">
                                          <p:val>
                                            <p:strVal val="#ppt_w"/>
                                          </p:val>
                                        </p:tav>
                                      </p:tavLst>
                                    </p:anim>
                                    <p:anim calcmode="lin" valueType="num">
                                      <p:cBhvr>
                                        <p:cTn id="26" dur="500" fill="hold"/>
                                        <p:tgtEl>
                                          <p:spTgt spid="353285"/>
                                        </p:tgtEl>
                                        <p:attrNameLst>
                                          <p:attrName>ppt_h</p:attrName>
                                        </p:attrNameLst>
                                      </p:cBhvr>
                                      <p:tavLst>
                                        <p:tav tm="0">
                                          <p:val>
                                            <p:fltVal val="0"/>
                                          </p:val>
                                        </p:tav>
                                        <p:tav tm="100000">
                                          <p:val>
                                            <p:strVal val="#ppt_h"/>
                                          </p:val>
                                        </p:tav>
                                      </p:tavLst>
                                    </p:anim>
                                    <p:animEffect transition="in" filter="fade">
                                      <p:cBhvr>
                                        <p:cTn id="27" dur="500"/>
                                        <p:tgtEl>
                                          <p:spTgt spid="353285"/>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353286"/>
                                        </p:tgtEl>
                                        <p:attrNameLst>
                                          <p:attrName>style.visibility</p:attrName>
                                        </p:attrNameLst>
                                      </p:cBhvr>
                                      <p:to>
                                        <p:strVal val="visible"/>
                                      </p:to>
                                    </p:set>
                                    <p:anim calcmode="lin" valueType="num">
                                      <p:cBhvr>
                                        <p:cTn id="30" dur="500" fill="hold"/>
                                        <p:tgtEl>
                                          <p:spTgt spid="353286"/>
                                        </p:tgtEl>
                                        <p:attrNameLst>
                                          <p:attrName>ppt_w</p:attrName>
                                        </p:attrNameLst>
                                      </p:cBhvr>
                                      <p:tavLst>
                                        <p:tav tm="0">
                                          <p:val>
                                            <p:fltVal val="0"/>
                                          </p:val>
                                        </p:tav>
                                        <p:tav tm="100000">
                                          <p:val>
                                            <p:strVal val="#ppt_w"/>
                                          </p:val>
                                        </p:tav>
                                      </p:tavLst>
                                    </p:anim>
                                    <p:anim calcmode="lin" valueType="num">
                                      <p:cBhvr>
                                        <p:cTn id="31" dur="500" fill="hold"/>
                                        <p:tgtEl>
                                          <p:spTgt spid="353286"/>
                                        </p:tgtEl>
                                        <p:attrNameLst>
                                          <p:attrName>ppt_h</p:attrName>
                                        </p:attrNameLst>
                                      </p:cBhvr>
                                      <p:tavLst>
                                        <p:tav tm="0">
                                          <p:val>
                                            <p:fltVal val="0"/>
                                          </p:val>
                                        </p:tav>
                                        <p:tav tm="100000">
                                          <p:val>
                                            <p:strVal val="#ppt_h"/>
                                          </p:val>
                                        </p:tav>
                                      </p:tavLst>
                                    </p:anim>
                                    <p:animEffect transition="in" filter="fade">
                                      <p:cBhvr>
                                        <p:cTn id="32" dur="500"/>
                                        <p:tgtEl>
                                          <p:spTgt spid="35328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353287"/>
                                        </p:tgtEl>
                                        <p:attrNameLst>
                                          <p:attrName>style.visibility</p:attrName>
                                        </p:attrNameLst>
                                      </p:cBhvr>
                                      <p:to>
                                        <p:strVal val="visible"/>
                                      </p:to>
                                    </p:set>
                                    <p:anim calcmode="lin" valueType="num">
                                      <p:cBhvr>
                                        <p:cTn id="35" dur="500" fill="hold"/>
                                        <p:tgtEl>
                                          <p:spTgt spid="353287"/>
                                        </p:tgtEl>
                                        <p:attrNameLst>
                                          <p:attrName>ppt_w</p:attrName>
                                        </p:attrNameLst>
                                      </p:cBhvr>
                                      <p:tavLst>
                                        <p:tav tm="0">
                                          <p:val>
                                            <p:fltVal val="0"/>
                                          </p:val>
                                        </p:tav>
                                        <p:tav tm="100000">
                                          <p:val>
                                            <p:strVal val="#ppt_w"/>
                                          </p:val>
                                        </p:tav>
                                      </p:tavLst>
                                    </p:anim>
                                    <p:anim calcmode="lin" valueType="num">
                                      <p:cBhvr>
                                        <p:cTn id="36" dur="500" fill="hold"/>
                                        <p:tgtEl>
                                          <p:spTgt spid="353287"/>
                                        </p:tgtEl>
                                        <p:attrNameLst>
                                          <p:attrName>ppt_h</p:attrName>
                                        </p:attrNameLst>
                                      </p:cBhvr>
                                      <p:tavLst>
                                        <p:tav tm="0">
                                          <p:val>
                                            <p:fltVal val="0"/>
                                          </p:val>
                                        </p:tav>
                                        <p:tav tm="100000">
                                          <p:val>
                                            <p:strVal val="#ppt_h"/>
                                          </p:val>
                                        </p:tav>
                                      </p:tavLst>
                                    </p:anim>
                                    <p:animEffect transition="in" filter="fade">
                                      <p:cBhvr>
                                        <p:cTn id="37" dur="500"/>
                                        <p:tgtEl>
                                          <p:spTgt spid="353287"/>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353288"/>
                                        </p:tgtEl>
                                        <p:attrNameLst>
                                          <p:attrName>style.visibility</p:attrName>
                                        </p:attrNameLst>
                                      </p:cBhvr>
                                      <p:to>
                                        <p:strVal val="visible"/>
                                      </p:to>
                                    </p:set>
                                    <p:anim calcmode="lin" valueType="num">
                                      <p:cBhvr>
                                        <p:cTn id="40" dur="500" fill="hold"/>
                                        <p:tgtEl>
                                          <p:spTgt spid="353288"/>
                                        </p:tgtEl>
                                        <p:attrNameLst>
                                          <p:attrName>ppt_w</p:attrName>
                                        </p:attrNameLst>
                                      </p:cBhvr>
                                      <p:tavLst>
                                        <p:tav tm="0">
                                          <p:val>
                                            <p:fltVal val="0"/>
                                          </p:val>
                                        </p:tav>
                                        <p:tav tm="100000">
                                          <p:val>
                                            <p:strVal val="#ppt_w"/>
                                          </p:val>
                                        </p:tav>
                                      </p:tavLst>
                                    </p:anim>
                                    <p:anim calcmode="lin" valueType="num">
                                      <p:cBhvr>
                                        <p:cTn id="41" dur="500" fill="hold"/>
                                        <p:tgtEl>
                                          <p:spTgt spid="353288"/>
                                        </p:tgtEl>
                                        <p:attrNameLst>
                                          <p:attrName>ppt_h</p:attrName>
                                        </p:attrNameLst>
                                      </p:cBhvr>
                                      <p:tavLst>
                                        <p:tav tm="0">
                                          <p:val>
                                            <p:fltVal val="0"/>
                                          </p:val>
                                        </p:tav>
                                        <p:tav tm="100000">
                                          <p:val>
                                            <p:strVal val="#ppt_h"/>
                                          </p:val>
                                        </p:tav>
                                      </p:tavLst>
                                    </p:anim>
                                    <p:animEffect transition="in" filter="fade">
                                      <p:cBhvr>
                                        <p:cTn id="42" dur="500"/>
                                        <p:tgtEl>
                                          <p:spTgt spid="353288"/>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353289"/>
                                        </p:tgtEl>
                                        <p:attrNameLst>
                                          <p:attrName>style.visibility</p:attrName>
                                        </p:attrNameLst>
                                      </p:cBhvr>
                                      <p:to>
                                        <p:strVal val="visible"/>
                                      </p:to>
                                    </p:set>
                                    <p:anim calcmode="lin" valueType="num">
                                      <p:cBhvr>
                                        <p:cTn id="45" dur="500" fill="hold"/>
                                        <p:tgtEl>
                                          <p:spTgt spid="353289"/>
                                        </p:tgtEl>
                                        <p:attrNameLst>
                                          <p:attrName>ppt_w</p:attrName>
                                        </p:attrNameLst>
                                      </p:cBhvr>
                                      <p:tavLst>
                                        <p:tav tm="0">
                                          <p:val>
                                            <p:fltVal val="0"/>
                                          </p:val>
                                        </p:tav>
                                        <p:tav tm="100000">
                                          <p:val>
                                            <p:strVal val="#ppt_w"/>
                                          </p:val>
                                        </p:tav>
                                      </p:tavLst>
                                    </p:anim>
                                    <p:anim calcmode="lin" valueType="num">
                                      <p:cBhvr>
                                        <p:cTn id="46" dur="500" fill="hold"/>
                                        <p:tgtEl>
                                          <p:spTgt spid="353289"/>
                                        </p:tgtEl>
                                        <p:attrNameLst>
                                          <p:attrName>ppt_h</p:attrName>
                                        </p:attrNameLst>
                                      </p:cBhvr>
                                      <p:tavLst>
                                        <p:tav tm="0">
                                          <p:val>
                                            <p:fltVal val="0"/>
                                          </p:val>
                                        </p:tav>
                                        <p:tav tm="100000">
                                          <p:val>
                                            <p:strVal val="#ppt_h"/>
                                          </p:val>
                                        </p:tav>
                                      </p:tavLst>
                                    </p:anim>
                                    <p:animEffect transition="in" filter="fade">
                                      <p:cBhvr>
                                        <p:cTn id="47" dur="500"/>
                                        <p:tgtEl>
                                          <p:spTgt spid="353289"/>
                                        </p:tgtEl>
                                      </p:cBhvr>
                                    </p:animEffect>
                                  </p:childTnLst>
                                </p:cTn>
                              </p:par>
                              <p:par>
                                <p:cTn id="48" presetID="53" presetClass="entr" presetSubtype="16" fill="hold" grpId="0" nodeType="withEffect">
                                  <p:stCondLst>
                                    <p:cond delay="500"/>
                                  </p:stCondLst>
                                  <p:childTnLst>
                                    <p:set>
                                      <p:cBhvr>
                                        <p:cTn id="49" dur="1" fill="hold">
                                          <p:stCondLst>
                                            <p:cond delay="0"/>
                                          </p:stCondLst>
                                        </p:cTn>
                                        <p:tgtEl>
                                          <p:spTgt spid="353290"/>
                                        </p:tgtEl>
                                        <p:attrNameLst>
                                          <p:attrName>style.visibility</p:attrName>
                                        </p:attrNameLst>
                                      </p:cBhvr>
                                      <p:to>
                                        <p:strVal val="visible"/>
                                      </p:to>
                                    </p:set>
                                    <p:anim calcmode="lin" valueType="num">
                                      <p:cBhvr>
                                        <p:cTn id="50" dur="500" fill="hold"/>
                                        <p:tgtEl>
                                          <p:spTgt spid="353290"/>
                                        </p:tgtEl>
                                        <p:attrNameLst>
                                          <p:attrName>ppt_w</p:attrName>
                                        </p:attrNameLst>
                                      </p:cBhvr>
                                      <p:tavLst>
                                        <p:tav tm="0">
                                          <p:val>
                                            <p:fltVal val="0"/>
                                          </p:val>
                                        </p:tav>
                                        <p:tav tm="100000">
                                          <p:val>
                                            <p:strVal val="#ppt_w"/>
                                          </p:val>
                                        </p:tav>
                                      </p:tavLst>
                                    </p:anim>
                                    <p:anim calcmode="lin" valueType="num">
                                      <p:cBhvr>
                                        <p:cTn id="51" dur="500" fill="hold"/>
                                        <p:tgtEl>
                                          <p:spTgt spid="353290"/>
                                        </p:tgtEl>
                                        <p:attrNameLst>
                                          <p:attrName>ppt_h</p:attrName>
                                        </p:attrNameLst>
                                      </p:cBhvr>
                                      <p:tavLst>
                                        <p:tav tm="0">
                                          <p:val>
                                            <p:fltVal val="0"/>
                                          </p:val>
                                        </p:tav>
                                        <p:tav tm="100000">
                                          <p:val>
                                            <p:strVal val="#ppt_h"/>
                                          </p:val>
                                        </p:tav>
                                      </p:tavLst>
                                    </p:anim>
                                    <p:animEffect transition="in" filter="fade">
                                      <p:cBhvr>
                                        <p:cTn id="52" dur="500"/>
                                        <p:tgtEl>
                                          <p:spTgt spid="353290"/>
                                        </p:tgtEl>
                                      </p:cBhvr>
                                    </p:animEffect>
                                  </p:childTnLst>
                                </p:cTn>
                              </p:par>
                              <p:par>
                                <p:cTn id="53" presetID="53" presetClass="entr" presetSubtype="16" fill="hold" grpId="0" nodeType="withEffect">
                                  <p:stCondLst>
                                    <p:cond delay="500"/>
                                  </p:stCondLst>
                                  <p:childTnLst>
                                    <p:set>
                                      <p:cBhvr>
                                        <p:cTn id="54" dur="1" fill="hold">
                                          <p:stCondLst>
                                            <p:cond delay="0"/>
                                          </p:stCondLst>
                                        </p:cTn>
                                        <p:tgtEl>
                                          <p:spTgt spid="353291"/>
                                        </p:tgtEl>
                                        <p:attrNameLst>
                                          <p:attrName>style.visibility</p:attrName>
                                        </p:attrNameLst>
                                      </p:cBhvr>
                                      <p:to>
                                        <p:strVal val="visible"/>
                                      </p:to>
                                    </p:set>
                                    <p:anim calcmode="lin" valueType="num">
                                      <p:cBhvr>
                                        <p:cTn id="55" dur="500" fill="hold"/>
                                        <p:tgtEl>
                                          <p:spTgt spid="353291"/>
                                        </p:tgtEl>
                                        <p:attrNameLst>
                                          <p:attrName>ppt_w</p:attrName>
                                        </p:attrNameLst>
                                      </p:cBhvr>
                                      <p:tavLst>
                                        <p:tav tm="0">
                                          <p:val>
                                            <p:fltVal val="0"/>
                                          </p:val>
                                        </p:tav>
                                        <p:tav tm="100000">
                                          <p:val>
                                            <p:strVal val="#ppt_w"/>
                                          </p:val>
                                        </p:tav>
                                      </p:tavLst>
                                    </p:anim>
                                    <p:anim calcmode="lin" valueType="num">
                                      <p:cBhvr>
                                        <p:cTn id="56" dur="500" fill="hold"/>
                                        <p:tgtEl>
                                          <p:spTgt spid="353291"/>
                                        </p:tgtEl>
                                        <p:attrNameLst>
                                          <p:attrName>ppt_h</p:attrName>
                                        </p:attrNameLst>
                                      </p:cBhvr>
                                      <p:tavLst>
                                        <p:tav tm="0">
                                          <p:val>
                                            <p:fltVal val="0"/>
                                          </p:val>
                                        </p:tav>
                                        <p:tav tm="100000">
                                          <p:val>
                                            <p:strVal val="#ppt_h"/>
                                          </p:val>
                                        </p:tav>
                                      </p:tavLst>
                                    </p:anim>
                                    <p:animEffect transition="in" filter="fade">
                                      <p:cBhvr>
                                        <p:cTn id="57" dur="500"/>
                                        <p:tgtEl>
                                          <p:spTgt spid="353291"/>
                                        </p:tgtEl>
                                      </p:cBhvr>
                                    </p:animEffect>
                                  </p:childTnLst>
                                </p:cTn>
                              </p:par>
                              <p:par>
                                <p:cTn id="58" presetID="53" presetClass="entr" presetSubtype="16" fill="hold" grpId="0" nodeType="withEffect">
                                  <p:stCondLst>
                                    <p:cond delay="500"/>
                                  </p:stCondLst>
                                  <p:childTnLst>
                                    <p:set>
                                      <p:cBhvr>
                                        <p:cTn id="59" dur="1" fill="hold">
                                          <p:stCondLst>
                                            <p:cond delay="0"/>
                                          </p:stCondLst>
                                        </p:cTn>
                                        <p:tgtEl>
                                          <p:spTgt spid="353292"/>
                                        </p:tgtEl>
                                        <p:attrNameLst>
                                          <p:attrName>style.visibility</p:attrName>
                                        </p:attrNameLst>
                                      </p:cBhvr>
                                      <p:to>
                                        <p:strVal val="visible"/>
                                      </p:to>
                                    </p:set>
                                    <p:anim calcmode="lin" valueType="num">
                                      <p:cBhvr>
                                        <p:cTn id="60" dur="500" fill="hold"/>
                                        <p:tgtEl>
                                          <p:spTgt spid="353292"/>
                                        </p:tgtEl>
                                        <p:attrNameLst>
                                          <p:attrName>ppt_w</p:attrName>
                                        </p:attrNameLst>
                                      </p:cBhvr>
                                      <p:tavLst>
                                        <p:tav tm="0">
                                          <p:val>
                                            <p:fltVal val="0"/>
                                          </p:val>
                                        </p:tav>
                                        <p:tav tm="100000">
                                          <p:val>
                                            <p:strVal val="#ppt_w"/>
                                          </p:val>
                                        </p:tav>
                                      </p:tavLst>
                                    </p:anim>
                                    <p:anim calcmode="lin" valueType="num">
                                      <p:cBhvr>
                                        <p:cTn id="61" dur="500" fill="hold"/>
                                        <p:tgtEl>
                                          <p:spTgt spid="353292"/>
                                        </p:tgtEl>
                                        <p:attrNameLst>
                                          <p:attrName>ppt_h</p:attrName>
                                        </p:attrNameLst>
                                      </p:cBhvr>
                                      <p:tavLst>
                                        <p:tav tm="0">
                                          <p:val>
                                            <p:fltVal val="0"/>
                                          </p:val>
                                        </p:tav>
                                        <p:tav tm="100000">
                                          <p:val>
                                            <p:strVal val="#ppt_h"/>
                                          </p:val>
                                        </p:tav>
                                      </p:tavLst>
                                    </p:anim>
                                    <p:animEffect transition="in" filter="fade">
                                      <p:cBhvr>
                                        <p:cTn id="62" dur="500"/>
                                        <p:tgtEl>
                                          <p:spTgt spid="353292"/>
                                        </p:tgtEl>
                                      </p:cBhvr>
                                    </p:animEffect>
                                  </p:childTnLst>
                                </p:cTn>
                              </p:par>
                              <p:par>
                                <p:cTn id="63" presetID="53" presetClass="entr" presetSubtype="16" fill="hold" grpId="0" nodeType="withEffect">
                                  <p:stCondLst>
                                    <p:cond delay="500"/>
                                  </p:stCondLst>
                                  <p:childTnLst>
                                    <p:set>
                                      <p:cBhvr>
                                        <p:cTn id="64" dur="1" fill="hold">
                                          <p:stCondLst>
                                            <p:cond delay="0"/>
                                          </p:stCondLst>
                                        </p:cTn>
                                        <p:tgtEl>
                                          <p:spTgt spid="353293"/>
                                        </p:tgtEl>
                                        <p:attrNameLst>
                                          <p:attrName>style.visibility</p:attrName>
                                        </p:attrNameLst>
                                      </p:cBhvr>
                                      <p:to>
                                        <p:strVal val="visible"/>
                                      </p:to>
                                    </p:set>
                                    <p:anim calcmode="lin" valueType="num">
                                      <p:cBhvr>
                                        <p:cTn id="65" dur="500" fill="hold"/>
                                        <p:tgtEl>
                                          <p:spTgt spid="353293"/>
                                        </p:tgtEl>
                                        <p:attrNameLst>
                                          <p:attrName>ppt_w</p:attrName>
                                        </p:attrNameLst>
                                      </p:cBhvr>
                                      <p:tavLst>
                                        <p:tav tm="0">
                                          <p:val>
                                            <p:fltVal val="0"/>
                                          </p:val>
                                        </p:tav>
                                        <p:tav tm="100000">
                                          <p:val>
                                            <p:strVal val="#ppt_w"/>
                                          </p:val>
                                        </p:tav>
                                      </p:tavLst>
                                    </p:anim>
                                    <p:anim calcmode="lin" valueType="num">
                                      <p:cBhvr>
                                        <p:cTn id="66" dur="500" fill="hold"/>
                                        <p:tgtEl>
                                          <p:spTgt spid="353293"/>
                                        </p:tgtEl>
                                        <p:attrNameLst>
                                          <p:attrName>ppt_h</p:attrName>
                                        </p:attrNameLst>
                                      </p:cBhvr>
                                      <p:tavLst>
                                        <p:tav tm="0">
                                          <p:val>
                                            <p:fltVal val="0"/>
                                          </p:val>
                                        </p:tav>
                                        <p:tav tm="100000">
                                          <p:val>
                                            <p:strVal val="#ppt_h"/>
                                          </p:val>
                                        </p:tav>
                                      </p:tavLst>
                                    </p:anim>
                                    <p:animEffect transition="in" filter="fade">
                                      <p:cBhvr>
                                        <p:cTn id="67" dur="500"/>
                                        <p:tgtEl>
                                          <p:spTgt spid="353293"/>
                                        </p:tgtEl>
                                      </p:cBhvr>
                                    </p:animEffect>
                                  </p:childTnLst>
                                </p:cTn>
                              </p:par>
                              <p:par>
                                <p:cTn id="68" presetID="53" presetClass="entr" presetSubtype="16" fill="hold" grpId="0" nodeType="withEffect">
                                  <p:stCondLst>
                                    <p:cond delay="500"/>
                                  </p:stCondLst>
                                  <p:childTnLst>
                                    <p:set>
                                      <p:cBhvr>
                                        <p:cTn id="69" dur="1" fill="hold">
                                          <p:stCondLst>
                                            <p:cond delay="0"/>
                                          </p:stCondLst>
                                        </p:cTn>
                                        <p:tgtEl>
                                          <p:spTgt spid="353294"/>
                                        </p:tgtEl>
                                        <p:attrNameLst>
                                          <p:attrName>style.visibility</p:attrName>
                                        </p:attrNameLst>
                                      </p:cBhvr>
                                      <p:to>
                                        <p:strVal val="visible"/>
                                      </p:to>
                                    </p:set>
                                    <p:anim calcmode="lin" valueType="num">
                                      <p:cBhvr>
                                        <p:cTn id="70" dur="500" fill="hold"/>
                                        <p:tgtEl>
                                          <p:spTgt spid="353294"/>
                                        </p:tgtEl>
                                        <p:attrNameLst>
                                          <p:attrName>ppt_w</p:attrName>
                                        </p:attrNameLst>
                                      </p:cBhvr>
                                      <p:tavLst>
                                        <p:tav tm="0">
                                          <p:val>
                                            <p:fltVal val="0"/>
                                          </p:val>
                                        </p:tav>
                                        <p:tav tm="100000">
                                          <p:val>
                                            <p:strVal val="#ppt_w"/>
                                          </p:val>
                                        </p:tav>
                                      </p:tavLst>
                                    </p:anim>
                                    <p:anim calcmode="lin" valueType="num">
                                      <p:cBhvr>
                                        <p:cTn id="71" dur="500" fill="hold"/>
                                        <p:tgtEl>
                                          <p:spTgt spid="353294"/>
                                        </p:tgtEl>
                                        <p:attrNameLst>
                                          <p:attrName>ppt_h</p:attrName>
                                        </p:attrNameLst>
                                      </p:cBhvr>
                                      <p:tavLst>
                                        <p:tav tm="0">
                                          <p:val>
                                            <p:fltVal val="0"/>
                                          </p:val>
                                        </p:tav>
                                        <p:tav tm="100000">
                                          <p:val>
                                            <p:strVal val="#ppt_h"/>
                                          </p:val>
                                        </p:tav>
                                      </p:tavLst>
                                    </p:anim>
                                    <p:animEffect transition="in" filter="fade">
                                      <p:cBhvr>
                                        <p:cTn id="72" dur="500"/>
                                        <p:tgtEl>
                                          <p:spTgt spid="353294"/>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5"/>
                                        </p:tgtEl>
                                        <p:attrNameLst>
                                          <p:attrName>style.visibility</p:attrName>
                                        </p:attrNameLst>
                                      </p:cBhvr>
                                      <p:to>
                                        <p:strVal val="visible"/>
                                      </p:to>
                                    </p:set>
                                    <p:anim calcmode="lin" valueType="num">
                                      <p:cBhvr>
                                        <p:cTn id="75" dur="500" fill="hold"/>
                                        <p:tgtEl>
                                          <p:spTgt spid="5"/>
                                        </p:tgtEl>
                                        <p:attrNameLst>
                                          <p:attrName>ppt_w</p:attrName>
                                        </p:attrNameLst>
                                      </p:cBhvr>
                                      <p:tavLst>
                                        <p:tav tm="0">
                                          <p:val>
                                            <p:fltVal val="0"/>
                                          </p:val>
                                        </p:tav>
                                        <p:tav tm="100000">
                                          <p:val>
                                            <p:strVal val="#ppt_w"/>
                                          </p:val>
                                        </p:tav>
                                      </p:tavLst>
                                    </p:anim>
                                    <p:anim calcmode="lin" valueType="num">
                                      <p:cBhvr>
                                        <p:cTn id="76" dur="500" fill="hold"/>
                                        <p:tgtEl>
                                          <p:spTgt spid="5"/>
                                        </p:tgtEl>
                                        <p:attrNameLst>
                                          <p:attrName>ppt_h</p:attrName>
                                        </p:attrNameLst>
                                      </p:cBhvr>
                                      <p:tavLst>
                                        <p:tav tm="0">
                                          <p:val>
                                            <p:fltVal val="0"/>
                                          </p:val>
                                        </p:tav>
                                        <p:tav tm="100000">
                                          <p:val>
                                            <p:strVal val="#ppt_h"/>
                                          </p:val>
                                        </p:tav>
                                      </p:tavLst>
                                    </p:anim>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53284" grpId="0" animBg="1"/>
      <p:bldP spid="353285" grpId="0" animBg="1"/>
      <p:bldP spid="353286" grpId="0" animBg="1"/>
      <p:bldP spid="353287" grpId="0" animBg="1"/>
      <p:bldP spid="353288" grpId="0" animBg="1"/>
      <p:bldP spid="353289" grpId="0"/>
      <p:bldP spid="353290" grpId="0"/>
      <p:bldP spid="353291" grpId="0" animBg="1"/>
      <p:bldP spid="353292" grpId="0" animBg="1"/>
      <p:bldP spid="353293" grpId="0"/>
      <p:bldP spid="35329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0200" y="856034"/>
            <a:ext cx="8500533" cy="1945910"/>
          </a:xfrm>
        </p:spPr>
        <p:txBody>
          <a:bodyPr>
            <a:noAutofit/>
          </a:bodyPr>
          <a:lstStyle/>
          <a:p>
            <a:pPr>
              <a:lnSpc>
                <a:spcPct val="100000"/>
              </a:lnSpc>
            </a:pPr>
            <a:r>
              <a:rPr lang="zh-CN" altLang="zh-CN" sz="2800" dirty="0" smtClean="0"/>
              <a:t>如果</a:t>
            </a:r>
            <a:r>
              <a:rPr lang="zh-CN" altLang="zh-CN" sz="2800" dirty="0"/>
              <a:t>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a:t>
            </a:r>
            <a:r>
              <a:rPr lang="zh-CN" altLang="zh-CN" sz="2800" dirty="0" smtClean="0"/>
              <a:t>地找到</a:t>
            </a:r>
            <a:r>
              <a:rPr lang="zh-CN" altLang="zh-CN" sz="2800" dirty="0"/>
              <a:t>帧的</a:t>
            </a:r>
            <a:r>
              <a:rPr lang="zh-CN" altLang="zh-CN" sz="2800" dirty="0" smtClean="0"/>
              <a:t>边界</a:t>
            </a:r>
            <a:r>
              <a:rPr lang="zh-CN" altLang="en-US" sz="2800" dirty="0" smtClean="0"/>
              <a:t>。</a:t>
            </a:r>
            <a:endParaRPr lang="en-US" altLang="zh-CN" sz="2800" dirty="0" smtClean="0"/>
          </a:p>
          <a:p>
            <a:pPr>
              <a:lnSpc>
                <a:spcPct val="100000"/>
              </a:lnSpc>
            </a:pPr>
            <a:r>
              <a:rPr lang="zh-CN" altLang="en-US" sz="2800" dirty="0" smtClean="0"/>
              <a:t>解决方法：字符填充，发送方加入转义字符，接收方传送网络层之前删除转义字符。</a:t>
            </a:r>
            <a:endParaRPr lang="zh-CN" altLang="en-US" sz="2800" dirty="0"/>
          </a:p>
        </p:txBody>
      </p:sp>
      <p:grpSp>
        <p:nvGrpSpPr>
          <p:cNvPr id="5" name="组合 4"/>
          <p:cNvGrpSpPr/>
          <p:nvPr/>
        </p:nvGrpSpPr>
        <p:grpSpPr>
          <a:xfrm>
            <a:off x="202380" y="3010029"/>
            <a:ext cx="8748712" cy="3604297"/>
            <a:chOff x="317990" y="3010029"/>
            <a:chExt cx="8748712" cy="3604297"/>
          </a:xfrm>
        </p:grpSpPr>
        <p:sp>
          <p:nvSpPr>
            <p:cNvPr id="356374" name="Line 22"/>
            <p:cNvSpPr>
              <a:spLocks noChangeShapeType="1"/>
            </p:cNvSpPr>
            <p:nvPr/>
          </p:nvSpPr>
          <p:spPr bwMode="auto">
            <a:xfrm rot="16200000" flipV="1">
              <a:off x="893214" y="4156615"/>
              <a:ext cx="13189" cy="1065213"/>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56" name="Rectangle 4"/>
            <p:cNvSpPr>
              <a:spLocks noChangeArrowheads="1"/>
            </p:cNvSpPr>
            <p:nvPr/>
          </p:nvSpPr>
          <p:spPr bwMode="auto">
            <a:xfrm>
              <a:off x="1141901" y="4386618"/>
              <a:ext cx="577850" cy="564174"/>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62" b="1">
                  <a:solidFill>
                    <a:srgbClr val="000099"/>
                  </a:solidFill>
                  <a:ea typeface="黑体" pitchFamily="2" charset="-122"/>
                </a:rPr>
                <a:t>SOH</a:t>
              </a:r>
            </a:p>
          </p:txBody>
        </p:sp>
        <p:sp>
          <p:nvSpPr>
            <p:cNvPr id="356357" name="Rectangle 5"/>
            <p:cNvSpPr>
              <a:spLocks noChangeArrowheads="1"/>
            </p:cNvSpPr>
            <p:nvPr/>
          </p:nvSpPr>
          <p:spPr bwMode="auto">
            <a:xfrm>
              <a:off x="1705464" y="4386618"/>
              <a:ext cx="6948487" cy="564174"/>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356358" name="Rectangle 6"/>
            <p:cNvSpPr>
              <a:spLocks noChangeArrowheads="1"/>
            </p:cNvSpPr>
            <p:nvPr/>
          </p:nvSpPr>
          <p:spPr bwMode="auto">
            <a:xfrm>
              <a:off x="3342177" y="4386618"/>
              <a:ext cx="523875" cy="56417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62" b="1">
                  <a:solidFill>
                    <a:srgbClr val="000099"/>
                  </a:solidFill>
                  <a:ea typeface="黑体" pitchFamily="2" charset="-122"/>
                </a:rPr>
                <a:t>EOT</a:t>
              </a:r>
            </a:p>
          </p:txBody>
        </p:sp>
        <p:sp>
          <p:nvSpPr>
            <p:cNvPr id="356359" name="Line 7"/>
            <p:cNvSpPr>
              <a:spLocks noChangeShapeType="1"/>
            </p:cNvSpPr>
            <p:nvPr/>
          </p:nvSpPr>
          <p:spPr bwMode="auto">
            <a:xfrm>
              <a:off x="3369164" y="3434120"/>
              <a:ext cx="234950" cy="9525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60" name="Text Box 8"/>
            <p:cNvSpPr txBox="1">
              <a:spLocks noChangeArrowheads="1"/>
            </p:cNvSpPr>
            <p:nvPr/>
          </p:nvSpPr>
          <p:spPr bwMode="auto">
            <a:xfrm>
              <a:off x="2386387" y="3010029"/>
              <a:ext cx="1914755"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a:solidFill>
                    <a:srgbClr val="000099"/>
                  </a:solidFill>
                  <a:ea typeface="黑体" pitchFamily="2" charset="-122"/>
                </a:rPr>
                <a:t>出现了“</a:t>
              </a:r>
              <a:r>
                <a:rPr kumimoji="1" lang="en-US" altLang="zh-CN" sz="2215" b="1">
                  <a:solidFill>
                    <a:srgbClr val="000099"/>
                  </a:solidFill>
                  <a:ea typeface="黑体" pitchFamily="2" charset="-122"/>
                </a:rPr>
                <a:t>EOT”</a:t>
              </a:r>
            </a:p>
          </p:txBody>
        </p:sp>
        <p:sp>
          <p:nvSpPr>
            <p:cNvPr id="356361" name="AutoShape 9"/>
            <p:cNvSpPr>
              <a:spLocks/>
            </p:cNvSpPr>
            <p:nvPr/>
          </p:nvSpPr>
          <p:spPr bwMode="auto">
            <a:xfrm rot="-5400000">
              <a:off x="6328142" y="2590303"/>
              <a:ext cx="301869" cy="5175250"/>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356362" name="Text Box 10"/>
            <p:cNvSpPr txBox="1">
              <a:spLocks noChangeArrowheads="1"/>
            </p:cNvSpPr>
            <p:nvPr/>
          </p:nvSpPr>
          <p:spPr bwMode="auto">
            <a:xfrm>
              <a:off x="4881758" y="5323251"/>
              <a:ext cx="360868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215" b="1" dirty="0">
                  <a:solidFill>
                    <a:srgbClr val="000099"/>
                  </a:solidFill>
                  <a:ea typeface="黑体" pitchFamily="2" charset="-122"/>
                </a:rPr>
                <a:t>被接收端当作无效帧而丢弃</a:t>
              </a:r>
            </a:p>
          </p:txBody>
        </p:sp>
        <p:sp>
          <p:nvSpPr>
            <p:cNvPr id="356363" name="AutoShape 11"/>
            <p:cNvSpPr>
              <a:spLocks/>
            </p:cNvSpPr>
            <p:nvPr/>
          </p:nvSpPr>
          <p:spPr bwMode="auto">
            <a:xfrm rot="-5400000">
              <a:off x="2360918" y="3806265"/>
              <a:ext cx="281354" cy="268763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356364" name="Text Box 12"/>
            <p:cNvSpPr txBox="1">
              <a:spLocks noChangeArrowheads="1"/>
            </p:cNvSpPr>
            <p:nvPr/>
          </p:nvSpPr>
          <p:spPr bwMode="auto">
            <a:xfrm>
              <a:off x="1410591" y="5276989"/>
              <a:ext cx="2182008" cy="77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dirty="0">
                  <a:solidFill>
                    <a:srgbClr val="FF0000"/>
                  </a:solidFill>
                  <a:ea typeface="黑体" pitchFamily="2" charset="-122"/>
                </a:rPr>
                <a:t>被接收端</a:t>
              </a:r>
            </a:p>
            <a:p>
              <a:pPr algn="ctr"/>
              <a:r>
                <a:rPr kumimoji="1" lang="zh-CN" altLang="en-US" sz="2215" b="1" dirty="0">
                  <a:solidFill>
                    <a:srgbClr val="FF0000"/>
                  </a:solidFill>
                  <a:ea typeface="黑体" pitchFamily="2" charset="-122"/>
                </a:rPr>
                <a:t>误认为是一个帧</a:t>
              </a:r>
            </a:p>
          </p:txBody>
        </p:sp>
        <p:sp>
          <p:nvSpPr>
            <p:cNvPr id="356365" name="Line 13"/>
            <p:cNvSpPr>
              <a:spLocks noChangeShapeType="1"/>
            </p:cNvSpPr>
            <p:nvPr/>
          </p:nvSpPr>
          <p:spPr bwMode="auto">
            <a:xfrm>
              <a:off x="1719750" y="4144830"/>
              <a:ext cx="677068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66" name="Text Box 14"/>
            <p:cNvSpPr txBox="1">
              <a:spLocks noChangeArrowheads="1"/>
            </p:cNvSpPr>
            <p:nvPr/>
          </p:nvSpPr>
          <p:spPr bwMode="auto">
            <a:xfrm>
              <a:off x="4474636" y="3907439"/>
              <a:ext cx="1326004"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a:solidFill>
                    <a:srgbClr val="000099"/>
                  </a:solidFill>
                  <a:ea typeface="黑体" pitchFamily="2" charset="-122"/>
                </a:rPr>
                <a:t>数据部分</a:t>
              </a:r>
            </a:p>
          </p:txBody>
        </p:sp>
        <p:sp>
          <p:nvSpPr>
            <p:cNvPr id="356367" name="Rectangle 15"/>
            <p:cNvSpPr>
              <a:spLocks noChangeArrowheads="1"/>
            </p:cNvSpPr>
            <p:nvPr/>
          </p:nvSpPr>
          <p:spPr bwMode="auto">
            <a:xfrm>
              <a:off x="8490439" y="4386618"/>
              <a:ext cx="576262" cy="564174"/>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62" b="1">
                  <a:solidFill>
                    <a:srgbClr val="000099"/>
                  </a:solidFill>
                  <a:ea typeface="黑体" pitchFamily="2" charset="-122"/>
                </a:rPr>
                <a:t>EOT</a:t>
              </a:r>
            </a:p>
          </p:txBody>
        </p:sp>
        <p:sp>
          <p:nvSpPr>
            <p:cNvPr id="356368" name="Line 16"/>
            <p:cNvSpPr>
              <a:spLocks noChangeShapeType="1"/>
            </p:cNvSpPr>
            <p:nvPr/>
          </p:nvSpPr>
          <p:spPr bwMode="auto">
            <a:xfrm>
              <a:off x="1141901" y="3699353"/>
              <a:ext cx="79248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69" name="Text Box 17"/>
            <p:cNvSpPr txBox="1">
              <a:spLocks noChangeArrowheads="1"/>
            </p:cNvSpPr>
            <p:nvPr/>
          </p:nvSpPr>
          <p:spPr bwMode="auto">
            <a:xfrm>
              <a:off x="4105542" y="3442911"/>
              <a:ext cx="1326004" cy="433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215" b="1">
                  <a:solidFill>
                    <a:srgbClr val="000099"/>
                  </a:solidFill>
                  <a:ea typeface="黑体" pitchFamily="2" charset="-122"/>
                </a:rPr>
                <a:t>完整的帧</a:t>
              </a:r>
            </a:p>
          </p:txBody>
        </p:sp>
        <p:sp>
          <p:nvSpPr>
            <p:cNvPr id="356370" name="Line 18"/>
            <p:cNvSpPr>
              <a:spLocks noChangeShapeType="1"/>
            </p:cNvSpPr>
            <p:nvPr/>
          </p:nvSpPr>
          <p:spPr bwMode="auto">
            <a:xfrm>
              <a:off x="1141901" y="3609965"/>
              <a:ext cx="0" cy="710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71" name="Line 19"/>
            <p:cNvSpPr>
              <a:spLocks noChangeShapeType="1"/>
            </p:cNvSpPr>
            <p:nvPr/>
          </p:nvSpPr>
          <p:spPr bwMode="auto">
            <a:xfrm>
              <a:off x="9066701" y="3609965"/>
              <a:ext cx="0" cy="710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72" name="Line 20"/>
            <p:cNvSpPr>
              <a:spLocks noChangeShapeType="1"/>
            </p:cNvSpPr>
            <p:nvPr/>
          </p:nvSpPr>
          <p:spPr bwMode="auto">
            <a:xfrm>
              <a:off x="1719750" y="3966055"/>
              <a:ext cx="0" cy="3546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73" name="Line 21"/>
            <p:cNvSpPr>
              <a:spLocks noChangeShapeType="1"/>
            </p:cNvSpPr>
            <p:nvPr/>
          </p:nvSpPr>
          <p:spPr bwMode="auto">
            <a:xfrm>
              <a:off x="8490438" y="3966055"/>
              <a:ext cx="0" cy="3546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56375" name="Text Box 23"/>
            <p:cNvSpPr txBox="1">
              <a:spLocks noChangeArrowheads="1"/>
            </p:cNvSpPr>
            <p:nvPr/>
          </p:nvSpPr>
          <p:spPr bwMode="auto">
            <a:xfrm>
              <a:off x="317990" y="3925023"/>
              <a:ext cx="755335" cy="7740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a:solidFill>
                    <a:srgbClr val="000099"/>
                  </a:solidFill>
                  <a:ea typeface="黑体" pitchFamily="2" charset="-122"/>
                </a:rPr>
                <a:t>发送</a:t>
              </a:r>
            </a:p>
            <a:p>
              <a:r>
                <a:rPr kumimoji="1" lang="zh-CN" altLang="en-US" sz="2215" b="1">
                  <a:solidFill>
                    <a:srgbClr val="000099"/>
                  </a:solidFill>
                  <a:ea typeface="黑体" pitchFamily="2" charset="-122"/>
                </a:rPr>
                <a:t>在前</a:t>
              </a:r>
            </a:p>
          </p:txBody>
        </p:sp>
        <p:sp>
          <p:nvSpPr>
            <p:cNvPr id="3" name="矩形 2"/>
            <p:cNvSpPr/>
            <p:nvPr/>
          </p:nvSpPr>
          <p:spPr>
            <a:xfrm>
              <a:off x="2154621" y="6181130"/>
              <a:ext cx="5569116" cy="433196"/>
            </a:xfrm>
            <a:prstGeom prst="rect">
              <a:avLst/>
            </a:prstGeom>
          </p:spPr>
          <p:txBody>
            <a:bodyPr wrap="square">
              <a:spAutoFit/>
            </a:bodyPr>
            <a:lstStyle/>
            <a:p>
              <a:pPr algn="ctr"/>
              <a:r>
                <a:rPr lang="zh-CN" altLang="zh-CN" sz="2215" b="1" dirty="0">
                  <a:ea typeface="黑体" pitchFamily="2" charset="-122"/>
                </a:rPr>
                <a:t>数据部分恰好出现与</a:t>
              </a:r>
              <a:r>
                <a:rPr lang="en-US" altLang="zh-CN" sz="2215" b="1" dirty="0">
                  <a:ea typeface="黑体" pitchFamily="2" charset="-122"/>
                </a:rPr>
                <a:t> EOT </a:t>
              </a:r>
              <a:r>
                <a:rPr lang="zh-CN" altLang="zh-CN" sz="2215" b="1" dirty="0">
                  <a:ea typeface="黑体" pitchFamily="2" charset="-122"/>
                </a:rPr>
                <a:t>一样的代码</a:t>
              </a:r>
              <a:endParaRPr lang="zh-CN" altLang="en-US" sz="2215" b="1" dirty="0">
                <a:ea typeface="黑体" pitchFamily="2" charset="-122"/>
              </a:endParaRPr>
            </a:p>
          </p:txBody>
        </p:sp>
      </p:grpSp>
      <p:sp>
        <p:nvSpPr>
          <p:cNvPr id="26" name="Rectangle 55"/>
          <p:cNvSpPr>
            <a:spLocks noGrp="1" noChangeArrowheads="1"/>
          </p:cNvSpPr>
          <p:nvPr>
            <p:ph type="title"/>
          </p:nvPr>
        </p:nvSpPr>
        <p:spPr>
          <a:xfrm>
            <a:off x="330200" y="1"/>
            <a:ext cx="8500533" cy="744849"/>
          </a:xfrm>
        </p:spPr>
        <p:txBody>
          <a:bodyPr/>
          <a:lstStyle/>
          <a:p>
            <a:r>
              <a:rPr lang="en-US" altLang="zh-CN" sz="3692" dirty="0" smtClean="0"/>
              <a:t>5.2.1 </a:t>
            </a:r>
            <a:r>
              <a:rPr lang="zh-CN" altLang="en-US" sz="3692" dirty="0" smtClean="0"/>
              <a:t>字符填充的字符定界法</a:t>
            </a:r>
            <a:endParaRPr lang="zh-CN" altLang="en-US" sz="3692" dirty="0"/>
          </a:p>
        </p:txBody>
      </p:sp>
    </p:spTree>
    <p:extLst>
      <p:ext uri="{BB962C8B-B14F-4D97-AF65-F5344CB8AC3E}">
        <p14:creationId xmlns:p14="http://schemas.microsoft.com/office/powerpoint/2010/main" val="29738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2000"/>
                            </p:stCondLst>
                            <p:childTnLst>
                              <p:par>
                                <p:cTn id="13" presetID="53" presetClass="entr" presetSubtype="16"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r>
              <a:rPr lang="en-US" altLang="zh-CN" sz="3692" dirty="0" smtClean="0"/>
              <a:t>5.2.1 </a:t>
            </a:r>
            <a:r>
              <a:rPr lang="zh-CN" altLang="en-US" sz="3692" dirty="0" smtClean="0"/>
              <a:t>字符填充的字符定界法</a:t>
            </a:r>
            <a:endParaRPr lang="zh-CN" altLang="en-US" sz="3692" dirty="0"/>
          </a:p>
        </p:txBody>
      </p:sp>
      <p:sp>
        <p:nvSpPr>
          <p:cNvPr id="360452" name="Rectangle 4"/>
          <p:cNvSpPr>
            <a:spLocks noChangeArrowheads="1"/>
          </p:cNvSpPr>
          <p:nvPr/>
        </p:nvSpPr>
        <p:spPr bwMode="auto">
          <a:xfrm>
            <a:off x="255317" y="2883198"/>
            <a:ext cx="457200" cy="422031"/>
          </a:xfrm>
          <a:prstGeom prst="rect">
            <a:avLst/>
          </a:prstGeom>
          <a:solidFill>
            <a:srgbClr val="00B050"/>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SOH</a:t>
            </a:r>
          </a:p>
        </p:txBody>
      </p:sp>
      <p:sp>
        <p:nvSpPr>
          <p:cNvPr id="360453" name="Freeform 5"/>
          <p:cNvSpPr>
            <a:spLocks/>
          </p:cNvSpPr>
          <p:nvPr/>
        </p:nvSpPr>
        <p:spPr bwMode="auto">
          <a:xfrm>
            <a:off x="6351317" y="1968798"/>
            <a:ext cx="1524000" cy="9144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54" name="Freeform 6"/>
          <p:cNvSpPr>
            <a:spLocks/>
          </p:cNvSpPr>
          <p:nvPr/>
        </p:nvSpPr>
        <p:spPr bwMode="auto">
          <a:xfrm>
            <a:off x="5046393" y="1968799"/>
            <a:ext cx="1076325" cy="9231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55" name="Freeform 7"/>
          <p:cNvSpPr>
            <a:spLocks/>
          </p:cNvSpPr>
          <p:nvPr/>
        </p:nvSpPr>
        <p:spPr bwMode="auto">
          <a:xfrm>
            <a:off x="3531918" y="1968798"/>
            <a:ext cx="600075" cy="9144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56" name="Freeform 8"/>
          <p:cNvSpPr>
            <a:spLocks/>
          </p:cNvSpPr>
          <p:nvPr/>
        </p:nvSpPr>
        <p:spPr bwMode="auto">
          <a:xfrm>
            <a:off x="1853931" y="1968798"/>
            <a:ext cx="763587" cy="9144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57" name="Rectangle 9"/>
          <p:cNvSpPr>
            <a:spLocks noChangeArrowheads="1"/>
          </p:cNvSpPr>
          <p:nvPr/>
        </p:nvSpPr>
        <p:spPr bwMode="auto">
          <a:xfrm>
            <a:off x="1017317" y="1546767"/>
            <a:ext cx="457200" cy="422031"/>
          </a:xfrm>
          <a:prstGeom prst="rect">
            <a:avLst/>
          </a:prstGeom>
          <a:solidFill>
            <a:srgbClr val="00B050"/>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SOH</a:t>
            </a:r>
          </a:p>
        </p:txBody>
      </p:sp>
      <p:sp>
        <p:nvSpPr>
          <p:cNvPr id="360458" name="Rectangle 10"/>
          <p:cNvSpPr>
            <a:spLocks noChangeArrowheads="1"/>
          </p:cNvSpPr>
          <p:nvPr/>
        </p:nvSpPr>
        <p:spPr bwMode="auto">
          <a:xfrm>
            <a:off x="1474517" y="1546767"/>
            <a:ext cx="6019800" cy="422031"/>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360459" name="Rectangle 11"/>
          <p:cNvSpPr>
            <a:spLocks noChangeArrowheads="1"/>
          </p:cNvSpPr>
          <p:nvPr/>
        </p:nvSpPr>
        <p:spPr bwMode="auto">
          <a:xfrm>
            <a:off x="2160317" y="1546767"/>
            <a:ext cx="457200" cy="422031"/>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EOT</a:t>
            </a:r>
          </a:p>
        </p:txBody>
      </p:sp>
      <p:sp>
        <p:nvSpPr>
          <p:cNvPr id="360460" name="Rectangle 12"/>
          <p:cNvSpPr>
            <a:spLocks noChangeArrowheads="1"/>
          </p:cNvSpPr>
          <p:nvPr/>
        </p:nvSpPr>
        <p:spPr bwMode="auto">
          <a:xfrm>
            <a:off x="6351317" y="1546767"/>
            <a:ext cx="457200" cy="422031"/>
          </a:xfrm>
          <a:prstGeom prst="rect">
            <a:avLst/>
          </a:prstGeom>
          <a:solidFill>
            <a:schemeClr val="accent3">
              <a:lumMod val="60000"/>
              <a:lumOff val="4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SOH</a:t>
            </a:r>
          </a:p>
        </p:txBody>
      </p:sp>
      <p:sp>
        <p:nvSpPr>
          <p:cNvPr id="360462" name="Rectangle 14"/>
          <p:cNvSpPr>
            <a:spLocks noChangeArrowheads="1"/>
          </p:cNvSpPr>
          <p:nvPr/>
        </p:nvSpPr>
        <p:spPr bwMode="auto">
          <a:xfrm>
            <a:off x="5055917" y="1546767"/>
            <a:ext cx="457200" cy="422031"/>
          </a:xfrm>
          <a:prstGeom prst="rect">
            <a:avLst/>
          </a:prstGeom>
          <a:solidFill>
            <a:schemeClr val="accent6"/>
          </a:solidFill>
          <a:ln w="9525" algn="ctr">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ESC</a:t>
            </a:r>
          </a:p>
        </p:txBody>
      </p:sp>
      <p:sp>
        <p:nvSpPr>
          <p:cNvPr id="360463" name="Rectangle 15"/>
          <p:cNvSpPr>
            <a:spLocks noChangeArrowheads="1"/>
          </p:cNvSpPr>
          <p:nvPr/>
        </p:nvSpPr>
        <p:spPr bwMode="auto">
          <a:xfrm>
            <a:off x="712517" y="2883198"/>
            <a:ext cx="7848600" cy="422031"/>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360464" name="Rectangle 16"/>
          <p:cNvSpPr>
            <a:spLocks noChangeArrowheads="1"/>
          </p:cNvSpPr>
          <p:nvPr/>
        </p:nvSpPr>
        <p:spPr bwMode="auto">
          <a:xfrm>
            <a:off x="1398317" y="2883198"/>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a:solidFill>
                  <a:srgbClr val="000099"/>
                </a:solidFill>
                <a:ea typeface="黑体" pitchFamily="2" charset="-122"/>
              </a:rPr>
              <a:t>ESC</a:t>
            </a:r>
          </a:p>
        </p:txBody>
      </p:sp>
      <p:sp>
        <p:nvSpPr>
          <p:cNvPr id="360465" name="Rectangle 17"/>
          <p:cNvSpPr>
            <a:spLocks noChangeArrowheads="1"/>
          </p:cNvSpPr>
          <p:nvPr/>
        </p:nvSpPr>
        <p:spPr bwMode="auto">
          <a:xfrm>
            <a:off x="1855517" y="2883198"/>
            <a:ext cx="457200" cy="422031"/>
          </a:xfrm>
          <a:prstGeom prst="rect">
            <a:avLst/>
          </a:prstGeom>
          <a:solidFill>
            <a:schemeClr val="accent6">
              <a:lumMod val="60000"/>
              <a:lumOff val="40000"/>
            </a:schemeClr>
          </a:solidFill>
          <a:ln w="9525" algn="ctr">
            <a:solidFill>
              <a:schemeClr val="tx1"/>
            </a:solidFill>
            <a:miter lim="800000"/>
            <a:headEnd/>
            <a:tailEnd/>
          </a:ln>
          <a:effectLst/>
          <a:extLst/>
        </p:spPr>
        <p:txBody>
          <a:bodyPr wrap="none" anchor="ctr"/>
          <a:lstStyle/>
          <a:p>
            <a:pPr algn="ctr"/>
            <a:r>
              <a:rPr kumimoji="1" lang="en-US" altLang="zh-CN" sz="1477" b="1">
                <a:solidFill>
                  <a:srgbClr val="000099"/>
                </a:solidFill>
                <a:ea typeface="黑体" pitchFamily="2" charset="-122"/>
              </a:rPr>
              <a:t>EOT</a:t>
            </a:r>
          </a:p>
        </p:txBody>
      </p:sp>
      <p:sp>
        <p:nvSpPr>
          <p:cNvPr id="360466" name="Rectangle 18"/>
          <p:cNvSpPr>
            <a:spLocks noChangeArrowheads="1"/>
          </p:cNvSpPr>
          <p:nvPr/>
        </p:nvSpPr>
        <p:spPr bwMode="auto">
          <a:xfrm>
            <a:off x="3227117" y="2883198"/>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a:solidFill>
                  <a:srgbClr val="000099"/>
                </a:solidFill>
                <a:ea typeface="黑体" pitchFamily="2" charset="-122"/>
              </a:rPr>
              <a:t>ESC</a:t>
            </a:r>
          </a:p>
        </p:txBody>
      </p:sp>
      <p:sp>
        <p:nvSpPr>
          <p:cNvPr id="360467" name="Rectangle 19"/>
          <p:cNvSpPr>
            <a:spLocks noChangeArrowheads="1"/>
          </p:cNvSpPr>
          <p:nvPr/>
        </p:nvSpPr>
        <p:spPr bwMode="auto">
          <a:xfrm>
            <a:off x="3684317" y="2883198"/>
            <a:ext cx="457200" cy="422031"/>
          </a:xfrm>
          <a:prstGeom prst="rect">
            <a:avLst/>
          </a:prstGeom>
          <a:solidFill>
            <a:schemeClr val="accent3">
              <a:lumMod val="60000"/>
              <a:lumOff val="40000"/>
            </a:schemeClr>
          </a:solidFill>
          <a:ln w="9525" algn="ctr">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SOH</a:t>
            </a:r>
          </a:p>
        </p:txBody>
      </p:sp>
      <p:sp>
        <p:nvSpPr>
          <p:cNvPr id="360468" name="Rectangle 20"/>
          <p:cNvSpPr>
            <a:spLocks noChangeArrowheads="1"/>
          </p:cNvSpPr>
          <p:nvPr/>
        </p:nvSpPr>
        <p:spPr bwMode="auto">
          <a:xfrm>
            <a:off x="5208317" y="2883198"/>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a:solidFill>
                  <a:srgbClr val="000099"/>
                </a:solidFill>
                <a:ea typeface="黑体" pitchFamily="2" charset="-122"/>
              </a:rPr>
              <a:t>ESC</a:t>
            </a:r>
          </a:p>
        </p:txBody>
      </p:sp>
      <p:sp>
        <p:nvSpPr>
          <p:cNvPr id="360469" name="Rectangle 21"/>
          <p:cNvSpPr>
            <a:spLocks noChangeArrowheads="1"/>
          </p:cNvSpPr>
          <p:nvPr/>
        </p:nvSpPr>
        <p:spPr bwMode="auto">
          <a:xfrm>
            <a:off x="5665517" y="2883198"/>
            <a:ext cx="457200" cy="422031"/>
          </a:xfrm>
          <a:prstGeom prst="rect">
            <a:avLst/>
          </a:prstGeom>
          <a:solidFill>
            <a:schemeClr val="accent6"/>
          </a:solidFill>
          <a:ln w="9525" algn="ctr">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ESC</a:t>
            </a:r>
          </a:p>
        </p:txBody>
      </p:sp>
      <p:sp>
        <p:nvSpPr>
          <p:cNvPr id="360470" name="Rectangle 22"/>
          <p:cNvSpPr>
            <a:spLocks noChangeArrowheads="1"/>
          </p:cNvSpPr>
          <p:nvPr/>
        </p:nvSpPr>
        <p:spPr bwMode="auto">
          <a:xfrm>
            <a:off x="6960917" y="2883198"/>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a:solidFill>
                  <a:srgbClr val="000099"/>
                </a:solidFill>
                <a:ea typeface="黑体" pitchFamily="2" charset="-122"/>
              </a:rPr>
              <a:t>ESC</a:t>
            </a:r>
          </a:p>
        </p:txBody>
      </p:sp>
      <p:sp>
        <p:nvSpPr>
          <p:cNvPr id="360471" name="Rectangle 23"/>
          <p:cNvSpPr>
            <a:spLocks noChangeArrowheads="1"/>
          </p:cNvSpPr>
          <p:nvPr/>
        </p:nvSpPr>
        <p:spPr bwMode="auto">
          <a:xfrm>
            <a:off x="7418117" y="2883198"/>
            <a:ext cx="457200" cy="422031"/>
          </a:xfrm>
          <a:prstGeom prst="rect">
            <a:avLst/>
          </a:prstGeom>
          <a:solidFill>
            <a:schemeClr val="accent3">
              <a:lumMod val="60000"/>
              <a:lumOff val="40000"/>
            </a:schemeClr>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dirty="0">
                <a:solidFill>
                  <a:srgbClr val="000099"/>
                </a:solidFill>
                <a:ea typeface="黑体" pitchFamily="2" charset="-122"/>
              </a:rPr>
              <a:t>SOH</a:t>
            </a:r>
          </a:p>
        </p:txBody>
      </p:sp>
      <p:sp>
        <p:nvSpPr>
          <p:cNvPr id="360472" name="Freeform 24"/>
          <p:cNvSpPr>
            <a:spLocks/>
          </p:cNvSpPr>
          <p:nvPr/>
        </p:nvSpPr>
        <p:spPr bwMode="auto">
          <a:xfrm>
            <a:off x="1853931" y="1968797"/>
            <a:ext cx="306387" cy="918796"/>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3" name="Line 25"/>
          <p:cNvSpPr>
            <a:spLocks noChangeShapeType="1"/>
          </p:cNvSpPr>
          <p:nvPr/>
        </p:nvSpPr>
        <p:spPr bwMode="auto">
          <a:xfrm flipH="1">
            <a:off x="2312717" y="1968798"/>
            <a:ext cx="30480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4" name="Line 26"/>
          <p:cNvSpPr>
            <a:spLocks noChangeShapeType="1"/>
          </p:cNvSpPr>
          <p:nvPr/>
        </p:nvSpPr>
        <p:spPr bwMode="auto">
          <a:xfrm>
            <a:off x="3531918" y="1968798"/>
            <a:ext cx="142875"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5" name="Line 27"/>
          <p:cNvSpPr>
            <a:spLocks noChangeShapeType="1"/>
          </p:cNvSpPr>
          <p:nvPr/>
        </p:nvSpPr>
        <p:spPr bwMode="auto">
          <a:xfrm>
            <a:off x="3989117" y="1968798"/>
            <a:ext cx="15240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6" name="Freeform 28"/>
          <p:cNvSpPr>
            <a:spLocks/>
          </p:cNvSpPr>
          <p:nvPr/>
        </p:nvSpPr>
        <p:spPr bwMode="auto">
          <a:xfrm>
            <a:off x="5055917" y="1968797"/>
            <a:ext cx="603250" cy="918796"/>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7" name="Line 29"/>
          <p:cNvSpPr>
            <a:spLocks noChangeShapeType="1"/>
          </p:cNvSpPr>
          <p:nvPr/>
        </p:nvSpPr>
        <p:spPr bwMode="auto">
          <a:xfrm>
            <a:off x="5513117" y="1968798"/>
            <a:ext cx="60960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8" name="Freeform 30"/>
          <p:cNvSpPr>
            <a:spLocks/>
          </p:cNvSpPr>
          <p:nvPr/>
        </p:nvSpPr>
        <p:spPr bwMode="auto">
          <a:xfrm>
            <a:off x="6351317" y="1968799"/>
            <a:ext cx="1060450" cy="910003"/>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79" name="Line 31"/>
          <p:cNvSpPr>
            <a:spLocks noChangeShapeType="1"/>
          </p:cNvSpPr>
          <p:nvPr/>
        </p:nvSpPr>
        <p:spPr bwMode="auto">
          <a:xfrm>
            <a:off x="6808517" y="1968798"/>
            <a:ext cx="106680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80" name="Line 32"/>
          <p:cNvSpPr>
            <a:spLocks noChangeShapeType="1"/>
          </p:cNvSpPr>
          <p:nvPr/>
        </p:nvSpPr>
        <p:spPr bwMode="auto">
          <a:xfrm>
            <a:off x="1474517" y="1335751"/>
            <a:ext cx="60198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81" name="Text Box 33"/>
          <p:cNvSpPr txBox="1">
            <a:spLocks noChangeArrowheads="1"/>
          </p:cNvSpPr>
          <p:nvPr/>
        </p:nvSpPr>
        <p:spPr bwMode="auto">
          <a:xfrm>
            <a:off x="3836717" y="1120341"/>
            <a:ext cx="1037463" cy="3481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原始数据</a:t>
            </a:r>
          </a:p>
        </p:txBody>
      </p:sp>
      <p:sp>
        <p:nvSpPr>
          <p:cNvPr id="360482" name="Line 34"/>
          <p:cNvSpPr>
            <a:spLocks noChangeShapeType="1"/>
          </p:cNvSpPr>
          <p:nvPr/>
        </p:nvSpPr>
        <p:spPr bwMode="auto">
          <a:xfrm>
            <a:off x="712517" y="3586582"/>
            <a:ext cx="78486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83" name="Rectangle 35"/>
          <p:cNvSpPr>
            <a:spLocks noChangeArrowheads="1"/>
          </p:cNvSpPr>
          <p:nvPr/>
        </p:nvSpPr>
        <p:spPr bwMode="auto">
          <a:xfrm>
            <a:off x="8561117" y="2883198"/>
            <a:ext cx="457200" cy="422031"/>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EOT</a:t>
            </a:r>
          </a:p>
        </p:txBody>
      </p:sp>
      <p:sp>
        <p:nvSpPr>
          <p:cNvPr id="360484" name="Rectangle 36"/>
          <p:cNvSpPr>
            <a:spLocks noChangeArrowheads="1"/>
          </p:cNvSpPr>
          <p:nvPr/>
        </p:nvSpPr>
        <p:spPr bwMode="auto">
          <a:xfrm>
            <a:off x="7494317" y="1546767"/>
            <a:ext cx="457200" cy="422031"/>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477" b="1">
                <a:solidFill>
                  <a:srgbClr val="000099"/>
                </a:solidFill>
                <a:ea typeface="黑体" pitchFamily="2" charset="-122"/>
              </a:rPr>
              <a:t>EOT</a:t>
            </a:r>
          </a:p>
        </p:txBody>
      </p:sp>
      <p:sp>
        <p:nvSpPr>
          <p:cNvPr id="360485" name="Text Box 37"/>
          <p:cNvSpPr txBox="1">
            <a:spLocks noChangeArrowheads="1"/>
          </p:cNvSpPr>
          <p:nvPr/>
        </p:nvSpPr>
        <p:spPr bwMode="auto">
          <a:xfrm>
            <a:off x="3314488" y="3472208"/>
            <a:ext cx="2743059" cy="3481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经过字节填充后发送的数据</a:t>
            </a:r>
          </a:p>
        </p:txBody>
      </p:sp>
      <p:sp>
        <p:nvSpPr>
          <p:cNvPr id="360486" name="Text Box 38"/>
          <p:cNvSpPr txBox="1">
            <a:spLocks noChangeArrowheads="1"/>
          </p:cNvSpPr>
          <p:nvPr/>
        </p:nvSpPr>
        <p:spPr bwMode="auto">
          <a:xfrm>
            <a:off x="6725967" y="2206192"/>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字节填充</a:t>
            </a:r>
          </a:p>
        </p:txBody>
      </p:sp>
      <p:sp>
        <p:nvSpPr>
          <p:cNvPr id="360487" name="Text Box 39"/>
          <p:cNvSpPr txBox="1">
            <a:spLocks noChangeArrowheads="1"/>
          </p:cNvSpPr>
          <p:nvPr/>
        </p:nvSpPr>
        <p:spPr bwMode="auto">
          <a:xfrm>
            <a:off x="4841606" y="2206192"/>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字节填充</a:t>
            </a:r>
          </a:p>
        </p:txBody>
      </p:sp>
      <p:sp>
        <p:nvSpPr>
          <p:cNvPr id="360488" name="Text Box 40"/>
          <p:cNvSpPr txBox="1">
            <a:spLocks noChangeArrowheads="1"/>
          </p:cNvSpPr>
          <p:nvPr/>
        </p:nvSpPr>
        <p:spPr bwMode="auto">
          <a:xfrm>
            <a:off x="2898506" y="2206192"/>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字节填充</a:t>
            </a:r>
          </a:p>
        </p:txBody>
      </p:sp>
      <p:sp>
        <p:nvSpPr>
          <p:cNvPr id="360489" name="Text Box 41"/>
          <p:cNvSpPr txBox="1">
            <a:spLocks noChangeArrowheads="1"/>
          </p:cNvSpPr>
          <p:nvPr/>
        </p:nvSpPr>
        <p:spPr bwMode="auto">
          <a:xfrm>
            <a:off x="1169717" y="2206192"/>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字节填充</a:t>
            </a:r>
          </a:p>
        </p:txBody>
      </p:sp>
      <p:sp>
        <p:nvSpPr>
          <p:cNvPr id="360490" name="Line 42"/>
          <p:cNvSpPr>
            <a:spLocks noChangeShapeType="1"/>
          </p:cNvSpPr>
          <p:nvPr/>
        </p:nvSpPr>
        <p:spPr bwMode="auto">
          <a:xfrm flipV="1">
            <a:off x="282305" y="3316952"/>
            <a:ext cx="0" cy="328246"/>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91" name="Text Box 43"/>
          <p:cNvSpPr txBox="1">
            <a:spLocks noChangeArrowheads="1"/>
          </p:cNvSpPr>
          <p:nvPr/>
        </p:nvSpPr>
        <p:spPr bwMode="auto">
          <a:xfrm>
            <a:off x="113089" y="3637482"/>
            <a:ext cx="611065" cy="6038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发送</a:t>
            </a:r>
          </a:p>
          <a:p>
            <a:r>
              <a:rPr kumimoji="1" lang="zh-CN" altLang="en-US" sz="1662" b="1" dirty="0">
                <a:solidFill>
                  <a:srgbClr val="000099"/>
                </a:solidFill>
                <a:ea typeface="黑体" pitchFamily="2" charset="-122"/>
              </a:rPr>
              <a:t>在前</a:t>
            </a:r>
          </a:p>
        </p:txBody>
      </p:sp>
      <p:sp>
        <p:nvSpPr>
          <p:cNvPr id="360492" name="Line 44"/>
          <p:cNvSpPr>
            <a:spLocks noChangeShapeType="1"/>
          </p:cNvSpPr>
          <p:nvPr/>
        </p:nvSpPr>
        <p:spPr bwMode="auto">
          <a:xfrm>
            <a:off x="1268142" y="1241967"/>
            <a:ext cx="0" cy="281354"/>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93" name="Text Box 45"/>
          <p:cNvSpPr txBox="1">
            <a:spLocks noChangeArrowheads="1"/>
          </p:cNvSpPr>
          <p:nvPr/>
        </p:nvSpPr>
        <p:spPr bwMode="auto">
          <a:xfrm>
            <a:off x="809355" y="912256"/>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帧开始符</a:t>
            </a:r>
          </a:p>
        </p:txBody>
      </p:sp>
      <p:sp>
        <p:nvSpPr>
          <p:cNvPr id="360494" name="Text Box 46"/>
          <p:cNvSpPr txBox="1">
            <a:spLocks noChangeArrowheads="1"/>
          </p:cNvSpPr>
          <p:nvPr/>
        </p:nvSpPr>
        <p:spPr bwMode="auto">
          <a:xfrm>
            <a:off x="7229205" y="912256"/>
            <a:ext cx="1037463" cy="3481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帧结束符</a:t>
            </a:r>
          </a:p>
        </p:txBody>
      </p:sp>
      <p:sp>
        <p:nvSpPr>
          <p:cNvPr id="360495" name="Line 47"/>
          <p:cNvSpPr>
            <a:spLocks noChangeShapeType="1"/>
          </p:cNvSpPr>
          <p:nvPr/>
        </p:nvSpPr>
        <p:spPr bwMode="auto">
          <a:xfrm>
            <a:off x="7745142" y="1241967"/>
            <a:ext cx="0" cy="281354"/>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360496" name="AutoShape 48"/>
          <p:cNvSpPr>
            <a:spLocks noChangeArrowheads="1"/>
          </p:cNvSpPr>
          <p:nvPr/>
        </p:nvSpPr>
        <p:spPr bwMode="auto">
          <a:xfrm>
            <a:off x="1530080" y="2585724"/>
            <a:ext cx="225425" cy="398585"/>
          </a:xfrm>
          <a:prstGeom prst="downArrow">
            <a:avLst>
              <a:gd name="adj1" fmla="val 39435"/>
              <a:gd name="adj2" fmla="val 90143"/>
            </a:avLst>
          </a:prstGeom>
          <a:solidFill>
            <a:srgbClr val="FF0000"/>
          </a:solidFill>
          <a:ln>
            <a:noFill/>
          </a:ln>
          <a:effectLst/>
        </p:spPr>
        <p:txBody>
          <a:bodyPr wrap="none" anchor="ctr"/>
          <a:lstStyle/>
          <a:p>
            <a:endParaRPr lang="zh-CN" altLang="en-US" sz="1662" b="1">
              <a:solidFill>
                <a:srgbClr val="000099"/>
              </a:solidFill>
              <a:ea typeface="黑体" pitchFamily="2" charset="-122"/>
            </a:endParaRPr>
          </a:p>
        </p:txBody>
      </p:sp>
      <p:sp>
        <p:nvSpPr>
          <p:cNvPr id="360497" name="AutoShape 49"/>
          <p:cNvSpPr>
            <a:spLocks noChangeArrowheads="1"/>
          </p:cNvSpPr>
          <p:nvPr/>
        </p:nvSpPr>
        <p:spPr bwMode="auto">
          <a:xfrm>
            <a:off x="3320780" y="2585724"/>
            <a:ext cx="225425" cy="398585"/>
          </a:xfrm>
          <a:prstGeom prst="downArrow">
            <a:avLst>
              <a:gd name="adj1" fmla="val 39435"/>
              <a:gd name="adj2" fmla="val 90143"/>
            </a:avLst>
          </a:prstGeom>
          <a:solidFill>
            <a:srgbClr val="FF0000"/>
          </a:solidFill>
          <a:ln>
            <a:noFill/>
          </a:ln>
          <a:effectLst/>
        </p:spPr>
        <p:txBody>
          <a:bodyPr wrap="none" anchor="ctr"/>
          <a:lstStyle/>
          <a:p>
            <a:endParaRPr lang="zh-CN" altLang="en-US" sz="1662" b="1">
              <a:solidFill>
                <a:srgbClr val="000099"/>
              </a:solidFill>
              <a:ea typeface="黑体" pitchFamily="2" charset="-122"/>
            </a:endParaRPr>
          </a:p>
        </p:txBody>
      </p:sp>
      <p:sp>
        <p:nvSpPr>
          <p:cNvPr id="360498" name="AutoShape 50"/>
          <p:cNvSpPr>
            <a:spLocks noChangeArrowheads="1"/>
          </p:cNvSpPr>
          <p:nvPr/>
        </p:nvSpPr>
        <p:spPr bwMode="auto">
          <a:xfrm>
            <a:off x="5336906" y="2585724"/>
            <a:ext cx="225425" cy="398585"/>
          </a:xfrm>
          <a:prstGeom prst="downArrow">
            <a:avLst>
              <a:gd name="adj1" fmla="val 39435"/>
              <a:gd name="adj2" fmla="val 90143"/>
            </a:avLst>
          </a:prstGeom>
          <a:solidFill>
            <a:srgbClr val="FF0000"/>
          </a:solidFill>
          <a:ln>
            <a:noFill/>
          </a:ln>
          <a:effectLst/>
        </p:spPr>
        <p:txBody>
          <a:bodyPr wrap="none" anchor="ctr"/>
          <a:lstStyle/>
          <a:p>
            <a:endParaRPr lang="zh-CN" altLang="en-US" sz="1662" b="1">
              <a:solidFill>
                <a:srgbClr val="000099"/>
              </a:solidFill>
              <a:ea typeface="黑体" pitchFamily="2" charset="-122"/>
            </a:endParaRPr>
          </a:p>
        </p:txBody>
      </p:sp>
      <p:sp>
        <p:nvSpPr>
          <p:cNvPr id="360499" name="AutoShape 51"/>
          <p:cNvSpPr>
            <a:spLocks noChangeArrowheads="1"/>
          </p:cNvSpPr>
          <p:nvPr/>
        </p:nvSpPr>
        <p:spPr bwMode="auto">
          <a:xfrm>
            <a:off x="7075218" y="2585724"/>
            <a:ext cx="225425" cy="398585"/>
          </a:xfrm>
          <a:prstGeom prst="downArrow">
            <a:avLst>
              <a:gd name="adj1" fmla="val 39435"/>
              <a:gd name="adj2" fmla="val 90143"/>
            </a:avLst>
          </a:prstGeom>
          <a:solidFill>
            <a:srgbClr val="FF0000"/>
          </a:solidFill>
          <a:ln>
            <a:noFill/>
          </a:ln>
          <a:effectLst/>
        </p:spPr>
        <p:txBody>
          <a:bodyPr wrap="none" anchor="ctr"/>
          <a:lstStyle/>
          <a:p>
            <a:endParaRPr lang="zh-CN" altLang="en-US" sz="1662" b="1">
              <a:solidFill>
                <a:srgbClr val="000099"/>
              </a:solidFill>
              <a:ea typeface="黑体" pitchFamily="2" charset="-122"/>
            </a:endParaRPr>
          </a:p>
        </p:txBody>
      </p:sp>
      <p:sp>
        <p:nvSpPr>
          <p:cNvPr id="360461" name="Rectangle 13"/>
          <p:cNvSpPr>
            <a:spLocks noChangeArrowheads="1"/>
          </p:cNvSpPr>
          <p:nvPr/>
        </p:nvSpPr>
        <p:spPr bwMode="auto">
          <a:xfrm>
            <a:off x="3531917" y="1546767"/>
            <a:ext cx="457200" cy="422031"/>
          </a:xfrm>
          <a:prstGeom prst="rect">
            <a:avLst/>
          </a:prstGeom>
          <a:solidFill>
            <a:schemeClr val="accent3">
              <a:lumMod val="60000"/>
              <a:lumOff val="40000"/>
            </a:schemeClr>
          </a:solidFill>
          <a:ln w="9525">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SOH</a:t>
            </a:r>
          </a:p>
        </p:txBody>
      </p:sp>
      <p:sp>
        <p:nvSpPr>
          <p:cNvPr id="54" name="Rectangle 11"/>
          <p:cNvSpPr>
            <a:spLocks noChangeArrowheads="1"/>
          </p:cNvSpPr>
          <p:nvPr/>
        </p:nvSpPr>
        <p:spPr bwMode="auto">
          <a:xfrm>
            <a:off x="4306562" y="4186536"/>
            <a:ext cx="457200" cy="422031"/>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EOT</a:t>
            </a:r>
          </a:p>
        </p:txBody>
      </p:sp>
      <p:sp>
        <p:nvSpPr>
          <p:cNvPr id="55" name="Rectangle 13"/>
          <p:cNvSpPr>
            <a:spLocks noChangeArrowheads="1"/>
          </p:cNvSpPr>
          <p:nvPr/>
        </p:nvSpPr>
        <p:spPr bwMode="auto">
          <a:xfrm>
            <a:off x="1879606" y="4186536"/>
            <a:ext cx="457200" cy="422031"/>
          </a:xfrm>
          <a:prstGeom prst="rect">
            <a:avLst/>
          </a:prstGeom>
          <a:solidFill>
            <a:schemeClr val="accent3">
              <a:lumMod val="60000"/>
              <a:lumOff val="40000"/>
            </a:schemeClr>
          </a:solidFill>
          <a:ln w="9525">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SOH</a:t>
            </a:r>
          </a:p>
        </p:txBody>
      </p:sp>
      <p:sp>
        <p:nvSpPr>
          <p:cNvPr id="56" name="Rectangle 14"/>
          <p:cNvSpPr>
            <a:spLocks noChangeArrowheads="1"/>
          </p:cNvSpPr>
          <p:nvPr/>
        </p:nvSpPr>
        <p:spPr bwMode="auto">
          <a:xfrm>
            <a:off x="6700132" y="4186536"/>
            <a:ext cx="457200" cy="422031"/>
          </a:xfrm>
          <a:prstGeom prst="rect">
            <a:avLst/>
          </a:prstGeom>
          <a:solidFill>
            <a:schemeClr val="accent6"/>
          </a:solidFill>
          <a:ln w="9525" algn="ctr">
            <a:solidFill>
              <a:schemeClr val="tx1"/>
            </a:solidFill>
            <a:miter lim="800000"/>
            <a:headEnd/>
            <a:tailEnd/>
          </a:ln>
          <a:effectLst/>
          <a:extLst/>
        </p:spPr>
        <p:txBody>
          <a:bodyPr wrap="none" anchor="ctr"/>
          <a:lstStyle/>
          <a:p>
            <a:pPr algn="ctr"/>
            <a:r>
              <a:rPr kumimoji="1" lang="en-US" altLang="zh-CN" sz="1477" b="1" dirty="0">
                <a:solidFill>
                  <a:srgbClr val="000099"/>
                </a:solidFill>
                <a:ea typeface="黑体" pitchFamily="2" charset="-122"/>
              </a:rPr>
              <a:t>ESC</a:t>
            </a:r>
          </a:p>
        </p:txBody>
      </p:sp>
      <p:sp>
        <p:nvSpPr>
          <p:cNvPr id="57" name="Rectangle 16"/>
          <p:cNvSpPr>
            <a:spLocks noChangeArrowheads="1"/>
          </p:cNvSpPr>
          <p:nvPr/>
        </p:nvSpPr>
        <p:spPr bwMode="auto">
          <a:xfrm>
            <a:off x="3836717" y="4186535"/>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dirty="0">
                <a:solidFill>
                  <a:srgbClr val="000099"/>
                </a:solidFill>
                <a:ea typeface="黑体" pitchFamily="2" charset="-122"/>
              </a:rPr>
              <a:t>ESC</a:t>
            </a:r>
          </a:p>
        </p:txBody>
      </p:sp>
      <p:sp>
        <p:nvSpPr>
          <p:cNvPr id="58" name="Rectangle 16"/>
          <p:cNvSpPr>
            <a:spLocks noChangeArrowheads="1"/>
          </p:cNvSpPr>
          <p:nvPr/>
        </p:nvSpPr>
        <p:spPr bwMode="auto">
          <a:xfrm>
            <a:off x="1422406" y="4186535"/>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dirty="0">
                <a:solidFill>
                  <a:srgbClr val="000099"/>
                </a:solidFill>
                <a:ea typeface="黑体" pitchFamily="2" charset="-122"/>
              </a:rPr>
              <a:t>ESC</a:t>
            </a:r>
          </a:p>
        </p:txBody>
      </p:sp>
      <p:sp>
        <p:nvSpPr>
          <p:cNvPr id="59" name="Rectangle 16"/>
          <p:cNvSpPr>
            <a:spLocks noChangeArrowheads="1"/>
          </p:cNvSpPr>
          <p:nvPr/>
        </p:nvSpPr>
        <p:spPr bwMode="auto">
          <a:xfrm>
            <a:off x="6242932" y="4186535"/>
            <a:ext cx="457200" cy="422031"/>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77" b="1" dirty="0">
                <a:solidFill>
                  <a:srgbClr val="000099"/>
                </a:solidFill>
                <a:ea typeface="黑体" pitchFamily="2" charset="-122"/>
              </a:rPr>
              <a:t>ESC</a:t>
            </a:r>
          </a:p>
        </p:txBody>
      </p:sp>
      <p:sp>
        <p:nvSpPr>
          <p:cNvPr id="60" name="Text Box 4"/>
          <p:cNvSpPr txBox="1">
            <a:spLocks noChangeArrowheads="1"/>
          </p:cNvSpPr>
          <p:nvPr/>
        </p:nvSpPr>
        <p:spPr bwMode="auto">
          <a:xfrm>
            <a:off x="754556" y="4907042"/>
            <a:ext cx="7653717" cy="1938992"/>
          </a:xfrm>
          <a:prstGeom prst="rect">
            <a:avLst/>
          </a:prstGeom>
          <a:solidFill>
            <a:srgbClr val="FFFF99"/>
          </a:solidFill>
          <a:ln w="9525">
            <a:solidFill>
              <a:schemeClr val="tx2">
                <a:lumMod val="40000"/>
                <a:lumOff val="60000"/>
              </a:schemeClr>
            </a:solidFill>
            <a:miter lim="800000"/>
            <a:headEnd/>
            <a:tailEnd/>
          </a:ln>
          <a:effectLst/>
        </p:spPr>
        <p:txBody>
          <a:bodyPr wrap="square">
            <a:spAutoFit/>
          </a:bodyPr>
          <a:lstStyle/>
          <a:p>
            <a:r>
              <a:rPr lang="zh-CN" altLang="en-US" sz="2400" dirty="0" smtClean="0">
                <a:latin typeface="Times New Roman" panose="02020603050405020304" pitchFamily="18" charset="0"/>
              </a:rPr>
              <a:t>缺点：</a:t>
            </a:r>
            <a:endParaRPr lang="en-US" altLang="zh-CN" sz="2400" dirty="0" smtClean="0">
              <a:latin typeface="Times New Roman" panose="02020603050405020304" pitchFamily="18" charset="0"/>
            </a:endParaRPr>
          </a:p>
          <a:p>
            <a:pPr marL="342900" indent="-342900">
              <a:buFont typeface="Arial" panose="020B0604020202020204" pitchFamily="34" charset="0"/>
              <a:buChar char="•"/>
            </a:pPr>
            <a:r>
              <a:rPr lang="zh-CN" altLang="en-US" sz="2400" dirty="0" smtClean="0">
                <a:latin typeface="Times New Roman" panose="02020603050405020304" pitchFamily="18" charset="0"/>
              </a:rPr>
              <a:t>局限于一定的字符集如</a:t>
            </a:r>
            <a:r>
              <a:rPr lang="en-US" altLang="zh-CN" sz="2400" dirty="0" smtClean="0">
                <a:latin typeface="Times New Roman" panose="02020603050405020304" pitchFamily="18" charset="0"/>
              </a:rPr>
              <a:t>ASCII</a:t>
            </a:r>
            <a:r>
              <a:rPr lang="zh-CN" altLang="en-US" sz="2400" dirty="0" smtClean="0">
                <a:latin typeface="Times New Roman" panose="02020603050405020304" pitchFamily="18" charset="0"/>
              </a:rPr>
              <a:t>字符传送。</a:t>
            </a:r>
            <a:endParaRPr lang="en-US" altLang="zh-CN" sz="2400" dirty="0" smtClean="0">
              <a:latin typeface="Times New Roman" panose="02020603050405020304" pitchFamily="18" charset="0"/>
            </a:endParaRPr>
          </a:p>
          <a:p>
            <a:pPr marL="342900" indent="-342900">
              <a:buFont typeface="Arial" panose="020B0604020202020204" pitchFamily="34" charset="0"/>
              <a:buChar char="•"/>
            </a:pPr>
            <a:r>
              <a:rPr lang="zh-CN" altLang="en-US" sz="2400" dirty="0" smtClean="0">
                <a:latin typeface="Times New Roman" panose="02020603050405020304" pitchFamily="18" charset="0"/>
              </a:rPr>
              <a:t>信道利用率下降。</a:t>
            </a:r>
            <a:endParaRPr lang="en-US" altLang="zh-CN" sz="2400" dirty="0" smtClean="0">
              <a:latin typeface="Times New Roman" panose="02020603050405020304" pitchFamily="18" charset="0"/>
            </a:endParaRPr>
          </a:p>
          <a:p>
            <a:pPr marL="342900" indent="-342900">
              <a:buFont typeface="Arial" panose="020B0604020202020204" pitchFamily="34" charset="0"/>
              <a:buChar char="•"/>
            </a:pPr>
            <a:r>
              <a:rPr lang="zh-CN" altLang="en-US" sz="2400" dirty="0" smtClean="0">
                <a:latin typeface="Times New Roman" panose="02020603050405020304" pitchFamily="18" charset="0"/>
              </a:rPr>
              <a:t>处理过程需要完整扫描帧数据部分，改变了数据。</a:t>
            </a:r>
            <a:endParaRPr lang="en-US" altLang="zh-CN" sz="2400" dirty="0" smtClean="0">
              <a:latin typeface="Times New Roman" panose="02020603050405020304" pitchFamily="18" charset="0"/>
            </a:endParaRPr>
          </a:p>
          <a:p>
            <a:r>
              <a:rPr lang="zh-CN" altLang="en-US" sz="2400" dirty="0" smtClean="0">
                <a:latin typeface="Times New Roman" panose="02020603050405020304" pitchFamily="18" charset="0"/>
              </a:rPr>
              <a:t>所以不被采用。</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423900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10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10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p:cTn id="18" dur="1000" fill="hold"/>
                                        <p:tgtEl>
                                          <p:spTgt spid="57"/>
                                        </p:tgtEl>
                                        <p:attrNameLst>
                                          <p:attrName>ppt_w</p:attrName>
                                        </p:attrNameLst>
                                      </p:cBhvr>
                                      <p:tavLst>
                                        <p:tav tm="0">
                                          <p:val>
                                            <p:fltVal val="0"/>
                                          </p:val>
                                        </p:tav>
                                        <p:tav tm="100000">
                                          <p:val>
                                            <p:strVal val="#ppt_w"/>
                                          </p:val>
                                        </p:tav>
                                      </p:tavLst>
                                    </p:anim>
                                    <p:anim calcmode="lin" valueType="num">
                                      <p:cBhvr>
                                        <p:cTn id="19" dur="1000" fill="hold"/>
                                        <p:tgtEl>
                                          <p:spTgt spid="57"/>
                                        </p:tgtEl>
                                        <p:attrNameLst>
                                          <p:attrName>ppt_h</p:attrName>
                                        </p:attrNameLst>
                                      </p:cBhvr>
                                      <p:tavLst>
                                        <p:tav tm="0">
                                          <p:val>
                                            <p:fltVal val="0"/>
                                          </p:val>
                                        </p:tav>
                                        <p:tav tm="100000">
                                          <p:val>
                                            <p:strVal val="#ppt_h"/>
                                          </p:val>
                                        </p:tav>
                                      </p:tavLst>
                                    </p:anim>
                                    <p:anim calcmode="lin" valueType="num">
                                      <p:cBhvr>
                                        <p:cTn id="20" dur="1000" fill="hold"/>
                                        <p:tgtEl>
                                          <p:spTgt spid="57"/>
                                        </p:tgtEl>
                                        <p:attrNameLst>
                                          <p:attrName>style.rotation</p:attrName>
                                        </p:attrNameLst>
                                      </p:cBhvr>
                                      <p:tavLst>
                                        <p:tav tm="0">
                                          <p:val>
                                            <p:fltVal val="90"/>
                                          </p:val>
                                        </p:tav>
                                        <p:tav tm="100000">
                                          <p:val>
                                            <p:fltVal val="0"/>
                                          </p:val>
                                        </p:tav>
                                      </p:tavLst>
                                    </p:anim>
                                    <p:animEffect transition="in" filter="fade">
                                      <p:cBhvr>
                                        <p:cTn id="21" dur="1000"/>
                                        <p:tgtEl>
                                          <p:spTgt spid="57"/>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1000" fill="hold"/>
                                        <p:tgtEl>
                                          <p:spTgt spid="58"/>
                                        </p:tgtEl>
                                        <p:attrNameLst>
                                          <p:attrName>ppt_w</p:attrName>
                                        </p:attrNameLst>
                                      </p:cBhvr>
                                      <p:tavLst>
                                        <p:tav tm="0">
                                          <p:val>
                                            <p:fltVal val="0"/>
                                          </p:val>
                                        </p:tav>
                                        <p:tav tm="100000">
                                          <p:val>
                                            <p:strVal val="#ppt_w"/>
                                          </p:val>
                                        </p:tav>
                                      </p:tavLst>
                                    </p:anim>
                                    <p:anim calcmode="lin" valueType="num">
                                      <p:cBhvr>
                                        <p:cTn id="25" dur="1000" fill="hold"/>
                                        <p:tgtEl>
                                          <p:spTgt spid="58"/>
                                        </p:tgtEl>
                                        <p:attrNameLst>
                                          <p:attrName>ppt_h</p:attrName>
                                        </p:attrNameLst>
                                      </p:cBhvr>
                                      <p:tavLst>
                                        <p:tav tm="0">
                                          <p:val>
                                            <p:fltVal val="0"/>
                                          </p:val>
                                        </p:tav>
                                        <p:tav tm="100000">
                                          <p:val>
                                            <p:strVal val="#ppt_h"/>
                                          </p:val>
                                        </p:tav>
                                      </p:tavLst>
                                    </p:anim>
                                    <p:anim calcmode="lin" valueType="num">
                                      <p:cBhvr>
                                        <p:cTn id="26" dur="1000" fill="hold"/>
                                        <p:tgtEl>
                                          <p:spTgt spid="58"/>
                                        </p:tgtEl>
                                        <p:attrNameLst>
                                          <p:attrName>style.rotation</p:attrName>
                                        </p:attrNameLst>
                                      </p:cBhvr>
                                      <p:tavLst>
                                        <p:tav tm="0">
                                          <p:val>
                                            <p:fltVal val="90"/>
                                          </p:val>
                                        </p:tav>
                                        <p:tav tm="100000">
                                          <p:val>
                                            <p:fltVal val="0"/>
                                          </p:val>
                                        </p:tav>
                                      </p:tavLst>
                                    </p:anim>
                                    <p:animEffect transition="in" filter="fade">
                                      <p:cBhvr>
                                        <p:cTn id="27" dur="1000"/>
                                        <p:tgtEl>
                                          <p:spTgt spid="58"/>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p:cTn id="30" dur="1000" fill="hold"/>
                                        <p:tgtEl>
                                          <p:spTgt spid="59"/>
                                        </p:tgtEl>
                                        <p:attrNameLst>
                                          <p:attrName>ppt_w</p:attrName>
                                        </p:attrNameLst>
                                      </p:cBhvr>
                                      <p:tavLst>
                                        <p:tav tm="0">
                                          <p:val>
                                            <p:fltVal val="0"/>
                                          </p:val>
                                        </p:tav>
                                        <p:tav tm="100000">
                                          <p:val>
                                            <p:strVal val="#ppt_w"/>
                                          </p:val>
                                        </p:tav>
                                      </p:tavLst>
                                    </p:anim>
                                    <p:anim calcmode="lin" valueType="num">
                                      <p:cBhvr>
                                        <p:cTn id="31" dur="1000" fill="hold"/>
                                        <p:tgtEl>
                                          <p:spTgt spid="59"/>
                                        </p:tgtEl>
                                        <p:attrNameLst>
                                          <p:attrName>ppt_h</p:attrName>
                                        </p:attrNameLst>
                                      </p:cBhvr>
                                      <p:tavLst>
                                        <p:tav tm="0">
                                          <p:val>
                                            <p:fltVal val="0"/>
                                          </p:val>
                                        </p:tav>
                                        <p:tav tm="100000">
                                          <p:val>
                                            <p:strVal val="#ppt_h"/>
                                          </p:val>
                                        </p:tav>
                                      </p:tavLst>
                                    </p:anim>
                                    <p:anim calcmode="lin" valueType="num">
                                      <p:cBhvr>
                                        <p:cTn id="32" dur="1000" fill="hold"/>
                                        <p:tgtEl>
                                          <p:spTgt spid="59"/>
                                        </p:tgtEl>
                                        <p:attrNameLst>
                                          <p:attrName>style.rotation</p:attrName>
                                        </p:attrNameLst>
                                      </p:cBhvr>
                                      <p:tavLst>
                                        <p:tav tm="0">
                                          <p:val>
                                            <p:fltVal val="90"/>
                                          </p:val>
                                        </p:tav>
                                        <p:tav tm="100000">
                                          <p:val>
                                            <p:fltVal val="0"/>
                                          </p:val>
                                        </p:tav>
                                      </p:tavLst>
                                    </p:anim>
                                    <p:animEffect transition="in" filter="fade">
                                      <p:cBhvr>
                                        <p:cTn id="33" dur="10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500"/>
                                  </p:stCondLst>
                                  <p:childTnLst>
                                    <p:set>
                                      <p:cBhvr>
                                        <p:cTn id="37" dur="1" fill="hold">
                                          <p:stCondLst>
                                            <p:cond delay="0"/>
                                          </p:stCondLst>
                                        </p:cTn>
                                        <p:tgtEl>
                                          <p:spTgt spid="60"/>
                                        </p:tgtEl>
                                        <p:attrNameLst>
                                          <p:attrName>style.visibility</p:attrName>
                                        </p:attrNameLst>
                                      </p:cBhvr>
                                      <p:to>
                                        <p:strVal val="visible"/>
                                      </p:to>
                                    </p:set>
                                    <p:animEffect transition="in" filter="randombar(horizontal)">
                                      <p:cBhvr>
                                        <p:cTn id="38"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normAutofit/>
          </a:bodyPr>
          <a:lstStyle/>
          <a:p>
            <a:r>
              <a:rPr lang="en-US" altLang="zh-CN" dirty="0" smtClean="0"/>
              <a:t>5.2.1 </a:t>
            </a:r>
            <a:r>
              <a:rPr lang="zh-CN" altLang="en-US" dirty="0" smtClean="0"/>
              <a:t>成帧</a:t>
            </a:r>
            <a:endParaRPr lang="zh-CN" altLang="en-US" dirty="0">
              <a:latin typeface="黑体" pitchFamily="2" charset="-122"/>
            </a:endParaRPr>
          </a:p>
        </p:txBody>
      </p:sp>
      <p:graphicFrame>
        <p:nvGraphicFramePr>
          <p:cNvPr id="8" name="内容占位符 7"/>
          <p:cNvGraphicFramePr>
            <a:graphicFrameLocks noGrp="1"/>
          </p:cNvGraphicFramePr>
          <p:nvPr>
            <p:ph idx="1"/>
            <p:extLst>
              <p:ext uri="{D42A27DB-BD31-4B8C-83A1-F6EECF244321}">
                <p14:modId xmlns:p14="http://schemas.microsoft.com/office/powerpoint/2010/main" val="2860242470"/>
              </p:ext>
            </p:extLst>
          </p:nvPr>
        </p:nvGraphicFramePr>
        <p:xfrm>
          <a:off x="330199" y="830316"/>
          <a:ext cx="8500533" cy="4162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Group 30"/>
          <p:cNvGraphicFramePr>
            <a:graphicFrameLocks noGrp="1"/>
          </p:cNvGraphicFramePr>
          <p:nvPr>
            <p:extLst>
              <p:ext uri="{D42A27DB-BD31-4B8C-83A1-F6EECF244321}">
                <p14:modId xmlns:p14="http://schemas.microsoft.com/office/powerpoint/2010/main" val="1820040113"/>
              </p:ext>
            </p:extLst>
          </p:nvPr>
        </p:nvGraphicFramePr>
        <p:xfrm>
          <a:off x="1285526" y="5119921"/>
          <a:ext cx="6652940" cy="1725613"/>
        </p:xfrm>
        <a:graphic>
          <a:graphicData uri="http://schemas.openxmlformats.org/drawingml/2006/table">
            <a:tbl>
              <a:tblPr/>
              <a:tblGrid>
                <a:gridCol w="6652940"/>
              </a:tblGrid>
              <a:tr h="5746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Arial" charset="0"/>
                          <a:ea typeface="楷体_GB2312" pitchFamily="49" charset="-122"/>
                        </a:rPr>
                        <a:t>原始数据：</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011011111111111111110010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Arial" charset="0"/>
                          <a:ea typeface="楷体_GB2312" pitchFamily="49" charset="-122"/>
                        </a:rPr>
                        <a:t>线路数据：</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011011111</a:t>
                      </a:r>
                      <a:r>
                        <a:rPr kumimoji="1" lang="en-US" altLang="zh-CN" sz="2400" b="1" i="0" u="none" strike="noStrike" cap="none" normalizeH="0" baseline="0" dirty="0" smtClean="0">
                          <a:ln>
                            <a:noFill/>
                          </a:ln>
                          <a:solidFill>
                            <a:srgbClr val="FF0000"/>
                          </a:solidFill>
                          <a:effectLst/>
                          <a:latin typeface="Arial" charset="0"/>
                          <a:ea typeface="楷体_GB2312" pitchFamily="49" charset="-122"/>
                        </a:rPr>
                        <a:t>0</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11111</a:t>
                      </a:r>
                      <a:r>
                        <a:rPr kumimoji="1" lang="en-US" altLang="zh-CN" sz="2400" b="1" i="0" u="none" strike="noStrike" cap="none" normalizeH="0" baseline="0" dirty="0" smtClean="0">
                          <a:ln>
                            <a:noFill/>
                          </a:ln>
                          <a:solidFill>
                            <a:srgbClr val="FF0000"/>
                          </a:solidFill>
                          <a:effectLst/>
                          <a:latin typeface="Arial" charset="0"/>
                          <a:ea typeface="楷体_GB2312" pitchFamily="49" charset="-122"/>
                        </a:rPr>
                        <a:t>0</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11111</a:t>
                      </a:r>
                      <a:r>
                        <a:rPr kumimoji="1" lang="en-US" altLang="zh-CN" sz="2400" b="1" i="0" u="none" strike="noStrike" cap="none" normalizeH="0" baseline="0" dirty="0" smtClean="0">
                          <a:ln>
                            <a:noFill/>
                          </a:ln>
                          <a:solidFill>
                            <a:srgbClr val="FF0000"/>
                          </a:solidFill>
                          <a:effectLst/>
                          <a:latin typeface="Arial" charset="0"/>
                          <a:ea typeface="楷体_GB2312" pitchFamily="49" charset="-122"/>
                        </a:rPr>
                        <a:t>0</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10010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r>
              <a:tr h="5746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Arial" charset="0"/>
                          <a:ea typeface="楷体_GB2312" pitchFamily="49" charset="-122"/>
                        </a:rPr>
                        <a:t>接收数据：</a:t>
                      </a:r>
                      <a:r>
                        <a:rPr kumimoji="1" lang="en-US" altLang="zh-CN" sz="2400" b="1" i="0" u="none" strike="noStrike" cap="none" normalizeH="0" baseline="0" dirty="0" smtClean="0">
                          <a:ln>
                            <a:noFill/>
                          </a:ln>
                          <a:solidFill>
                            <a:schemeClr val="tx1"/>
                          </a:solidFill>
                          <a:effectLst/>
                          <a:latin typeface="Arial" charset="0"/>
                          <a:ea typeface="楷体_GB2312" pitchFamily="49" charset="-122"/>
                        </a:rPr>
                        <a:t>011011111111111111110010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7629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a:bodyPr>
          <a:lstStyle/>
          <a:p>
            <a:r>
              <a:rPr lang="en-US" altLang="zh-CN" dirty="0" smtClean="0"/>
              <a:t>3.1.2 </a:t>
            </a:r>
            <a:r>
              <a:rPr lang="zh-CN" altLang="en-US" dirty="0" smtClean="0"/>
              <a:t>成帧（续）</a:t>
            </a:r>
            <a:endParaRPr lang="zh-CN" altLang="en-US" dirty="0">
              <a:latin typeface="黑体" pitchFamily="2" charset="-122"/>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1274683051"/>
              </p:ext>
            </p:extLst>
          </p:nvPr>
        </p:nvGraphicFramePr>
        <p:xfrm>
          <a:off x="372242" y="886422"/>
          <a:ext cx="8356600" cy="252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9986" name="Text Box 18"/>
          <p:cNvSpPr txBox="1">
            <a:spLocks noChangeArrowheads="1"/>
          </p:cNvSpPr>
          <p:nvPr/>
        </p:nvSpPr>
        <p:spPr bwMode="auto">
          <a:xfrm>
            <a:off x="818532" y="3866739"/>
            <a:ext cx="7523868" cy="1113766"/>
          </a:xfrm>
          <a:prstGeom prst="rect">
            <a:avLst/>
          </a:prstGeom>
          <a:solidFill>
            <a:srgbClr val="FFFF99"/>
          </a:solidFill>
          <a:ln>
            <a:solidFill>
              <a:srgbClr val="FF0000"/>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0" lvl="1">
              <a:lnSpc>
                <a:spcPct val="150000"/>
              </a:lnSpc>
            </a:pPr>
            <a:r>
              <a:rPr lang="zh-CN" altLang="en-US" sz="2400" dirty="0" smtClean="0"/>
              <a:t>优点：用做分界符的信号是编码保留不用的，很容易通过它们找到帧的开始和结束，并且不再需要填充数据。</a:t>
            </a:r>
            <a:endParaRPr lang="zh-CN" altLang="en-US" sz="2400" dirty="0">
              <a:latin typeface="黑体" pitchFamily="2" charset="-122"/>
            </a:endParaRPr>
          </a:p>
        </p:txBody>
      </p:sp>
    </p:spTree>
    <p:extLst>
      <p:ext uri="{BB962C8B-B14F-4D97-AF65-F5344CB8AC3E}">
        <p14:creationId xmlns:p14="http://schemas.microsoft.com/office/powerpoint/2010/main" val="93738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500"/>
                                  </p:stCondLst>
                                  <p:childTnLst>
                                    <p:set>
                                      <p:cBhvr>
                                        <p:cTn id="11" dur="1" fill="hold">
                                          <p:stCondLst>
                                            <p:cond delay="0"/>
                                          </p:stCondLst>
                                        </p:cTn>
                                        <p:tgtEl>
                                          <p:spTgt spid="339986"/>
                                        </p:tgtEl>
                                        <p:attrNameLst>
                                          <p:attrName>style.visibility</p:attrName>
                                        </p:attrNameLst>
                                      </p:cBhvr>
                                      <p:to>
                                        <p:strVal val="visible"/>
                                      </p:to>
                                    </p:set>
                                    <p:animEffect transition="in" filter="randombar(horizontal)">
                                      <p:cBhvr>
                                        <p:cTn id="12" dur="750"/>
                                        <p:tgtEl>
                                          <p:spTgt spid="339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399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a:xfrm>
            <a:off x="330199" y="914399"/>
            <a:ext cx="8500533" cy="5728139"/>
          </a:xfrm>
        </p:spPr>
        <p:txBody>
          <a:bodyPr>
            <a:normAutofit/>
          </a:bodyPr>
          <a:lstStyle/>
          <a:p>
            <a:pPr>
              <a:lnSpc>
                <a:spcPct val="110000"/>
              </a:lnSpc>
            </a:pPr>
            <a:r>
              <a:rPr lang="zh-CN" altLang="en-US" sz="3000" dirty="0" smtClean="0">
                <a:solidFill>
                  <a:srgbClr val="FF0000"/>
                </a:solidFill>
              </a:rPr>
              <a:t>比特</a:t>
            </a:r>
            <a:r>
              <a:rPr lang="zh-CN" altLang="en-US" sz="3000" dirty="0">
                <a:solidFill>
                  <a:srgbClr val="FF0000"/>
                </a:solidFill>
              </a:rPr>
              <a:t>差错：</a:t>
            </a:r>
            <a:r>
              <a:rPr lang="en-US" altLang="zh-CN" sz="3000" dirty="0"/>
              <a:t>1 </a:t>
            </a:r>
            <a:r>
              <a:rPr lang="zh-CN" altLang="en-US" sz="3000" dirty="0"/>
              <a:t>可能会变成 </a:t>
            </a:r>
            <a:r>
              <a:rPr lang="en-US" altLang="zh-CN" sz="3000" dirty="0"/>
              <a:t>0 </a:t>
            </a:r>
            <a:r>
              <a:rPr lang="zh-CN" altLang="en-US" sz="3000" dirty="0" smtClean="0"/>
              <a:t>， </a:t>
            </a:r>
            <a:r>
              <a:rPr lang="en-US" altLang="zh-CN" sz="3000" dirty="0"/>
              <a:t>0 </a:t>
            </a:r>
            <a:r>
              <a:rPr lang="zh-CN" altLang="en-US" sz="3000" dirty="0"/>
              <a:t>也可能变成 </a:t>
            </a:r>
            <a:r>
              <a:rPr lang="en-US" altLang="zh-CN" sz="3000" dirty="0"/>
              <a:t>1</a:t>
            </a:r>
            <a:r>
              <a:rPr lang="zh-CN" altLang="en-US" sz="3000" dirty="0"/>
              <a:t>。</a:t>
            </a:r>
          </a:p>
          <a:p>
            <a:pPr>
              <a:lnSpc>
                <a:spcPct val="110000"/>
              </a:lnSpc>
            </a:pPr>
            <a:r>
              <a:rPr lang="zh-CN" altLang="en-US" sz="3000" dirty="0">
                <a:solidFill>
                  <a:srgbClr val="FF0000"/>
                </a:solidFill>
              </a:rPr>
              <a:t>误码率</a:t>
            </a:r>
            <a:r>
              <a:rPr lang="zh-CN" altLang="en-US" sz="3000" dirty="0"/>
              <a:t> </a:t>
            </a:r>
            <a:r>
              <a:rPr lang="en-US" altLang="zh-CN" sz="3000" dirty="0">
                <a:solidFill>
                  <a:srgbClr val="FF0000"/>
                </a:solidFill>
              </a:rPr>
              <a:t>BER</a:t>
            </a:r>
            <a:r>
              <a:rPr lang="en-US" altLang="zh-CN" sz="3000" dirty="0"/>
              <a:t> (Bit Error Rate</a:t>
            </a:r>
            <a:r>
              <a:rPr lang="en-US" altLang="zh-CN" sz="3000" dirty="0" smtClean="0"/>
              <a:t>)</a:t>
            </a:r>
            <a:r>
              <a:rPr lang="zh-CN" altLang="en-US" sz="3000" dirty="0" smtClean="0"/>
              <a:t>：一段</a:t>
            </a:r>
            <a:r>
              <a:rPr lang="zh-CN" altLang="en-US" sz="3000" dirty="0"/>
              <a:t>时间内，传输错误的比特占所传输比特总数的</a:t>
            </a:r>
            <a:r>
              <a:rPr lang="zh-CN" altLang="en-US" sz="3000" dirty="0" smtClean="0"/>
              <a:t>比率。误码率</a:t>
            </a:r>
            <a:r>
              <a:rPr lang="zh-CN" altLang="en-US" sz="3000" dirty="0"/>
              <a:t>与信噪比有很大的关系。</a:t>
            </a:r>
          </a:p>
          <a:p>
            <a:pPr>
              <a:lnSpc>
                <a:spcPct val="110000"/>
              </a:lnSpc>
            </a:pPr>
            <a:r>
              <a:rPr lang="zh-CN" altLang="en-US" sz="3000" dirty="0" smtClean="0"/>
              <a:t>在</a:t>
            </a:r>
            <a:r>
              <a:rPr lang="zh-CN" altLang="en-US" sz="3000" dirty="0"/>
              <a:t>计算机网络传输数据时</a:t>
            </a:r>
            <a:r>
              <a:rPr lang="zh-CN" altLang="en-US" sz="3000" dirty="0" smtClean="0"/>
              <a:t>，差错有什么特征？</a:t>
            </a:r>
            <a:endParaRPr lang="en-US" altLang="zh-CN" sz="3000" dirty="0" smtClean="0"/>
          </a:p>
          <a:p>
            <a:pPr lvl="1">
              <a:lnSpc>
                <a:spcPct val="110000"/>
              </a:lnSpc>
            </a:pPr>
            <a:r>
              <a:rPr lang="zh-CN" altLang="en-US" sz="2800" dirty="0" smtClean="0"/>
              <a:t>比特差错出现的特点：</a:t>
            </a:r>
            <a:r>
              <a:rPr lang="zh-CN" altLang="en-US" sz="2800" dirty="0" smtClean="0">
                <a:solidFill>
                  <a:srgbClr val="FF0000"/>
                </a:solidFill>
              </a:rPr>
              <a:t>随机、连续、突发</a:t>
            </a:r>
            <a:r>
              <a:rPr lang="zh-CN" altLang="en-US" sz="2800" dirty="0" smtClean="0"/>
              <a:t>。 </a:t>
            </a:r>
            <a:endParaRPr lang="en-US" altLang="zh-CN" sz="2800" dirty="0" smtClean="0"/>
          </a:p>
          <a:p>
            <a:pPr lvl="1">
              <a:lnSpc>
                <a:spcPct val="110000"/>
              </a:lnSpc>
            </a:pPr>
            <a:r>
              <a:rPr lang="zh-CN" altLang="en-US" sz="2800" dirty="0" smtClean="0"/>
              <a:t>差错出现的情况：</a:t>
            </a:r>
            <a:endParaRPr lang="en-US" altLang="zh-CN" sz="2800" dirty="0" smtClean="0"/>
          </a:p>
          <a:p>
            <a:pPr lvl="2">
              <a:lnSpc>
                <a:spcPct val="110000"/>
              </a:lnSpc>
            </a:pPr>
            <a:r>
              <a:rPr lang="zh-CN" altLang="en-US" sz="2400" dirty="0" smtClean="0"/>
              <a:t>帧出错</a:t>
            </a:r>
            <a:endParaRPr lang="en-US" altLang="zh-CN" sz="2400" dirty="0" smtClean="0"/>
          </a:p>
          <a:p>
            <a:pPr lvl="2">
              <a:lnSpc>
                <a:spcPct val="110000"/>
              </a:lnSpc>
            </a:pPr>
            <a:r>
              <a:rPr lang="zh-CN" altLang="en-US" sz="2400" dirty="0" smtClean="0"/>
              <a:t>帧丢失</a:t>
            </a:r>
            <a:endParaRPr lang="en-US" altLang="zh-CN" sz="2400" dirty="0" smtClean="0"/>
          </a:p>
        </p:txBody>
      </p:sp>
      <p:sp>
        <p:nvSpPr>
          <p:cNvPr id="5" name="标题 1"/>
          <p:cNvSpPr>
            <a:spLocks noGrp="1"/>
          </p:cNvSpPr>
          <p:nvPr>
            <p:ph type="title"/>
          </p:nvPr>
        </p:nvSpPr>
        <p:spPr>
          <a:xfrm>
            <a:off x="330200" y="1"/>
            <a:ext cx="8500533" cy="744849"/>
          </a:xfrm>
        </p:spPr>
        <p:txBody>
          <a:bodyPr/>
          <a:lstStyle/>
          <a:p>
            <a:r>
              <a:rPr lang="en-US" altLang="zh-CN" dirty="0" smtClean="0"/>
              <a:t>5.2.2  </a:t>
            </a:r>
            <a:r>
              <a:rPr lang="zh-CN" altLang="en-US" dirty="0" smtClean="0"/>
              <a:t>差错控制技术</a:t>
            </a:r>
            <a:endParaRPr lang="zh-CN" altLang="en-US" dirty="0"/>
          </a:p>
        </p:txBody>
      </p:sp>
    </p:spTree>
    <p:extLst>
      <p:ext uri="{BB962C8B-B14F-4D97-AF65-F5344CB8AC3E}">
        <p14:creationId xmlns:p14="http://schemas.microsoft.com/office/powerpoint/2010/main" val="548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down)">
                                      <p:cBhvr>
                                        <p:cTn id="7" dur="500"/>
                                        <p:tgtEl>
                                          <p:spTgt spid="365571">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365571">
                                            <p:txEl>
                                              <p:pRg st="1" end="1"/>
                                            </p:txEl>
                                          </p:spTgt>
                                        </p:tgtEl>
                                        <p:attrNameLst>
                                          <p:attrName>style.visibility</p:attrName>
                                        </p:attrNameLst>
                                      </p:cBhvr>
                                      <p:to>
                                        <p:strVal val="visible"/>
                                      </p:to>
                                    </p:set>
                                    <p:animEffect transition="in" filter="wipe(down)">
                                      <p:cBhvr>
                                        <p:cTn id="11" dur="500"/>
                                        <p:tgtEl>
                                          <p:spTgt spid="365571">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365571">
                                            <p:txEl>
                                              <p:pRg st="2" end="2"/>
                                            </p:txEl>
                                          </p:spTgt>
                                        </p:tgtEl>
                                        <p:attrNameLst>
                                          <p:attrName>style.visibility</p:attrName>
                                        </p:attrNameLst>
                                      </p:cBhvr>
                                      <p:to>
                                        <p:strVal val="visible"/>
                                      </p:to>
                                    </p:set>
                                    <p:animEffect transition="in" filter="wipe(down)">
                                      <p:cBhvr>
                                        <p:cTn id="15" dur="500"/>
                                        <p:tgtEl>
                                          <p:spTgt spid="3655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500"/>
                                  </p:stCondLst>
                                  <p:childTnLst>
                                    <p:set>
                                      <p:cBhvr>
                                        <p:cTn id="19" dur="1" fill="hold">
                                          <p:stCondLst>
                                            <p:cond delay="0"/>
                                          </p:stCondLst>
                                        </p:cTn>
                                        <p:tgtEl>
                                          <p:spTgt spid="365571">
                                            <p:txEl>
                                              <p:pRg st="3" end="3"/>
                                            </p:txEl>
                                          </p:spTgt>
                                        </p:tgtEl>
                                        <p:attrNameLst>
                                          <p:attrName>style.visibility</p:attrName>
                                        </p:attrNameLst>
                                      </p:cBhvr>
                                      <p:to>
                                        <p:strVal val="visible"/>
                                      </p:to>
                                    </p:set>
                                    <p:animEffect transition="in" filter="wipe(down)">
                                      <p:cBhvr>
                                        <p:cTn id="20" dur="500"/>
                                        <p:tgtEl>
                                          <p:spTgt spid="3655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500"/>
                                  </p:stCondLst>
                                  <p:childTnLst>
                                    <p:set>
                                      <p:cBhvr>
                                        <p:cTn id="24" dur="1" fill="hold">
                                          <p:stCondLst>
                                            <p:cond delay="0"/>
                                          </p:stCondLst>
                                        </p:cTn>
                                        <p:tgtEl>
                                          <p:spTgt spid="365571">
                                            <p:txEl>
                                              <p:pRg st="4" end="4"/>
                                            </p:txEl>
                                          </p:spTgt>
                                        </p:tgtEl>
                                        <p:attrNameLst>
                                          <p:attrName>style.visibility</p:attrName>
                                        </p:attrNameLst>
                                      </p:cBhvr>
                                      <p:to>
                                        <p:strVal val="visible"/>
                                      </p:to>
                                    </p:set>
                                    <p:animEffect transition="in" filter="wipe(down)">
                                      <p:cBhvr>
                                        <p:cTn id="25" dur="500"/>
                                        <p:tgtEl>
                                          <p:spTgt spid="3655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500"/>
                                  </p:stCondLst>
                                  <p:childTnLst>
                                    <p:set>
                                      <p:cBhvr>
                                        <p:cTn id="29" dur="1" fill="hold">
                                          <p:stCondLst>
                                            <p:cond delay="0"/>
                                          </p:stCondLst>
                                        </p:cTn>
                                        <p:tgtEl>
                                          <p:spTgt spid="365571">
                                            <p:txEl>
                                              <p:pRg st="5" end="5"/>
                                            </p:txEl>
                                          </p:spTgt>
                                        </p:tgtEl>
                                        <p:attrNameLst>
                                          <p:attrName>style.visibility</p:attrName>
                                        </p:attrNameLst>
                                      </p:cBhvr>
                                      <p:to>
                                        <p:strVal val="visible"/>
                                      </p:to>
                                    </p:set>
                                    <p:animEffect transition="in" filter="wipe(down)">
                                      <p:cBhvr>
                                        <p:cTn id="30" dur="500"/>
                                        <p:tgtEl>
                                          <p:spTgt spid="365571">
                                            <p:txEl>
                                              <p:pRg st="5" end="5"/>
                                            </p:txEl>
                                          </p:spTgt>
                                        </p:tgtEl>
                                      </p:cBhvr>
                                    </p:animEffect>
                                  </p:childTnLst>
                                </p:cTn>
                              </p:par>
                            </p:childTnLst>
                          </p:cTn>
                        </p:par>
                        <p:par>
                          <p:cTn id="31" fill="hold">
                            <p:stCondLst>
                              <p:cond delay="1000"/>
                            </p:stCondLst>
                            <p:childTnLst>
                              <p:par>
                                <p:cTn id="32" presetID="22" presetClass="entr" presetSubtype="4" fill="hold" nodeType="afterEffect">
                                  <p:stCondLst>
                                    <p:cond delay="500"/>
                                  </p:stCondLst>
                                  <p:childTnLst>
                                    <p:set>
                                      <p:cBhvr>
                                        <p:cTn id="33" dur="1" fill="hold">
                                          <p:stCondLst>
                                            <p:cond delay="0"/>
                                          </p:stCondLst>
                                        </p:cTn>
                                        <p:tgtEl>
                                          <p:spTgt spid="365571">
                                            <p:txEl>
                                              <p:pRg st="6" end="6"/>
                                            </p:txEl>
                                          </p:spTgt>
                                        </p:tgtEl>
                                        <p:attrNameLst>
                                          <p:attrName>style.visibility</p:attrName>
                                        </p:attrNameLst>
                                      </p:cBhvr>
                                      <p:to>
                                        <p:strVal val="visible"/>
                                      </p:to>
                                    </p:set>
                                    <p:animEffect transition="in" filter="wipe(down)">
                                      <p:cBhvr>
                                        <p:cTn id="34" dur="500"/>
                                        <p:tgtEl>
                                          <p:spTgt spid="3655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5</a:t>
            </a:r>
            <a:r>
              <a:rPr lang="zh-CN" altLang="en-US" dirty="0" smtClean="0"/>
              <a:t>章学习内容和学习目标</a:t>
            </a:r>
            <a:endParaRPr lang="zh-CN" altLang="en-US" dirty="0"/>
          </a:p>
        </p:txBody>
      </p:sp>
      <p:sp>
        <p:nvSpPr>
          <p:cNvPr id="3" name="内容占位符 2"/>
          <p:cNvSpPr>
            <a:spLocks noGrp="1"/>
          </p:cNvSpPr>
          <p:nvPr>
            <p:ph idx="1"/>
          </p:nvPr>
        </p:nvSpPr>
        <p:spPr>
          <a:xfrm>
            <a:off x="438912" y="966532"/>
            <a:ext cx="4325112" cy="5287124"/>
          </a:xfrm>
        </p:spPr>
        <p:txBody>
          <a:bodyPr>
            <a:normAutofit/>
          </a:bodyPr>
          <a:lstStyle/>
          <a:p>
            <a:pPr marL="0" indent="0">
              <a:lnSpc>
                <a:spcPct val="100000"/>
              </a:lnSpc>
              <a:buNone/>
            </a:pPr>
            <a:r>
              <a:rPr lang="zh-CN" altLang="en-US" sz="3900" i="1" u="sng" dirty="0" smtClean="0">
                <a:effectLst>
                  <a:outerShdw blurRad="38100" dist="38100" dir="2700000" algn="tl">
                    <a:srgbClr val="000000">
                      <a:alpha val="43137"/>
                    </a:srgbClr>
                  </a:outerShdw>
                </a:effectLst>
              </a:rPr>
              <a:t>学习内容</a:t>
            </a:r>
            <a:endParaRPr lang="en-US" altLang="zh-CN" sz="3900" i="1" u="sng" dirty="0" smtClean="0">
              <a:effectLst>
                <a:outerShdw blurRad="38100" dist="38100" dir="2700000" algn="tl">
                  <a:srgbClr val="000000">
                    <a:alpha val="43137"/>
                  </a:srgbClr>
                </a:outerShdw>
              </a:effectLst>
            </a:endParaRPr>
          </a:p>
          <a:p>
            <a:pPr marL="0" indent="0">
              <a:lnSpc>
                <a:spcPct val="100000"/>
              </a:lnSpc>
              <a:buNone/>
            </a:pPr>
            <a:r>
              <a:rPr lang="en-US" altLang="zh-CN" sz="3200" dirty="0" smtClean="0"/>
              <a:t>5.1 </a:t>
            </a:r>
            <a:r>
              <a:rPr lang="zh-CN" altLang="en-US" sz="3200" dirty="0" smtClean="0"/>
              <a:t>链路层服务和概述 </a:t>
            </a:r>
            <a:endParaRPr lang="en-US" altLang="zh-CN" sz="3200" dirty="0" smtClean="0"/>
          </a:p>
          <a:p>
            <a:pPr marL="0" indent="0">
              <a:lnSpc>
                <a:spcPct val="100000"/>
              </a:lnSpc>
              <a:buNone/>
            </a:pPr>
            <a:r>
              <a:rPr lang="en-US" altLang="zh-CN" sz="3200" dirty="0"/>
              <a:t>5.2 </a:t>
            </a:r>
            <a:r>
              <a:rPr lang="zh-CN" altLang="en-US" sz="3200" dirty="0" smtClean="0"/>
              <a:t>成帧、差错控制</a:t>
            </a:r>
            <a:endParaRPr lang="zh-CN" altLang="en-US" sz="3200" dirty="0"/>
          </a:p>
          <a:p>
            <a:pPr marL="0" indent="0">
              <a:lnSpc>
                <a:spcPct val="100000"/>
              </a:lnSpc>
              <a:buNone/>
            </a:pPr>
            <a:r>
              <a:rPr lang="en-US" altLang="zh-CN" sz="3200" dirty="0" smtClean="0"/>
              <a:t>5.3 </a:t>
            </a:r>
            <a:r>
              <a:rPr lang="zh-CN" altLang="en-US" sz="3200" dirty="0" smtClean="0"/>
              <a:t>多路访问协议</a:t>
            </a:r>
            <a:endParaRPr lang="en-US" altLang="zh-CN" sz="3200" dirty="0" smtClean="0"/>
          </a:p>
          <a:p>
            <a:pPr marL="0" indent="0">
              <a:lnSpc>
                <a:spcPct val="100000"/>
              </a:lnSpc>
              <a:buNone/>
            </a:pPr>
            <a:r>
              <a:rPr lang="en-US" altLang="zh-CN" sz="3200" dirty="0" smtClean="0"/>
              <a:t>5.4 </a:t>
            </a:r>
            <a:r>
              <a:rPr lang="zh-CN" altLang="en-US" sz="3200" dirty="0" smtClean="0"/>
              <a:t>交换局域网</a:t>
            </a:r>
            <a:endParaRPr lang="en-US" altLang="zh-CN" sz="3200" dirty="0" smtClean="0"/>
          </a:p>
          <a:p>
            <a:pPr lvl="1">
              <a:lnSpc>
                <a:spcPct val="100000"/>
              </a:lnSpc>
            </a:pPr>
            <a:r>
              <a:rPr lang="zh-CN" altLang="en-US" sz="2800" dirty="0" smtClean="0"/>
              <a:t>以太网</a:t>
            </a:r>
            <a:endParaRPr lang="en-US" altLang="zh-CN" sz="2800" dirty="0" smtClean="0"/>
          </a:p>
          <a:p>
            <a:pPr marL="0" indent="0">
              <a:lnSpc>
                <a:spcPct val="100000"/>
              </a:lnSpc>
              <a:buNone/>
            </a:pPr>
            <a:r>
              <a:rPr lang="en-US" altLang="zh-CN" sz="3200" dirty="0" smtClean="0"/>
              <a:t>5.5 </a:t>
            </a:r>
            <a:r>
              <a:rPr lang="zh-CN" altLang="en-US" sz="3200" dirty="0"/>
              <a:t>点对点协议</a:t>
            </a:r>
            <a:r>
              <a:rPr lang="en-US" altLang="zh-CN" sz="3200" dirty="0"/>
              <a:t>PPP</a:t>
            </a:r>
          </a:p>
          <a:p>
            <a:pPr lvl="1">
              <a:lnSpc>
                <a:spcPct val="100000"/>
              </a:lnSpc>
            </a:pPr>
            <a:endParaRPr lang="zh-CN" altLang="en-US" sz="2800" dirty="0"/>
          </a:p>
        </p:txBody>
      </p:sp>
      <p:sp>
        <p:nvSpPr>
          <p:cNvPr id="4" name="内容占位符 2"/>
          <p:cNvSpPr txBox="1">
            <a:spLocks/>
          </p:cNvSpPr>
          <p:nvPr/>
        </p:nvSpPr>
        <p:spPr>
          <a:xfrm>
            <a:off x="4670298" y="966532"/>
            <a:ext cx="4286250" cy="461446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3600" i="1" u="sng" dirty="0">
                <a:effectLst>
                  <a:outerShdw blurRad="38100" dist="38100" dir="2700000" algn="tl">
                    <a:srgbClr val="000000">
                      <a:alpha val="43137"/>
                    </a:srgbClr>
                  </a:outerShdw>
                </a:effectLst>
              </a:rPr>
              <a:t>学习目标</a:t>
            </a:r>
            <a:endParaRPr lang="en-US" altLang="zh-CN" sz="3600" i="1" u="sng" dirty="0">
              <a:effectLst>
                <a:outerShdw blurRad="38100" dist="38100" dir="2700000" algn="tl">
                  <a:srgbClr val="000000">
                    <a:alpha val="43137"/>
                  </a:srgbClr>
                </a:outerShdw>
              </a:effectLst>
            </a:endParaRPr>
          </a:p>
          <a:p>
            <a:pPr marL="385763" indent="-385763">
              <a:lnSpc>
                <a:spcPct val="100000"/>
              </a:lnSpc>
              <a:buFont typeface="+mj-lt"/>
              <a:buAutoNum type="arabicPeriod"/>
            </a:pPr>
            <a:r>
              <a:rPr lang="zh-CN" altLang="en-US" dirty="0"/>
              <a:t>理解支撑数据链路层服务的原则</a:t>
            </a:r>
            <a:r>
              <a:rPr lang="en-US" altLang="zh-CN" dirty="0"/>
              <a:t>:</a:t>
            </a:r>
          </a:p>
          <a:p>
            <a:pPr lvl="1">
              <a:lnSpc>
                <a:spcPct val="100000"/>
              </a:lnSpc>
            </a:pPr>
            <a:r>
              <a:rPr lang="zh-CN" altLang="en-US" dirty="0"/>
              <a:t>差错检测</a:t>
            </a:r>
            <a:r>
              <a:rPr lang="en-US" altLang="zh-CN" dirty="0"/>
              <a:t>, </a:t>
            </a:r>
            <a:r>
              <a:rPr lang="zh-CN" altLang="en-US" dirty="0" smtClean="0"/>
              <a:t>纠错</a:t>
            </a:r>
            <a:endParaRPr lang="zh-CN" altLang="en-US" dirty="0"/>
          </a:p>
          <a:p>
            <a:pPr lvl="1">
              <a:lnSpc>
                <a:spcPct val="100000"/>
              </a:lnSpc>
            </a:pPr>
            <a:r>
              <a:rPr lang="zh-CN" altLang="en-US" dirty="0"/>
              <a:t>共享广播信道</a:t>
            </a:r>
            <a:r>
              <a:rPr lang="en-US" altLang="zh-CN" dirty="0"/>
              <a:t>: </a:t>
            </a:r>
            <a:r>
              <a:rPr lang="zh-CN" altLang="en-US" dirty="0"/>
              <a:t>多路访问</a:t>
            </a:r>
          </a:p>
          <a:p>
            <a:pPr lvl="1">
              <a:lnSpc>
                <a:spcPct val="100000"/>
              </a:lnSpc>
            </a:pPr>
            <a:r>
              <a:rPr lang="zh-CN" altLang="en-US" dirty="0"/>
              <a:t>链路层</a:t>
            </a:r>
            <a:r>
              <a:rPr lang="zh-CN" altLang="en-US" dirty="0" smtClean="0"/>
              <a:t>编址（上一章）</a:t>
            </a:r>
            <a:endParaRPr lang="zh-CN" altLang="en-US" dirty="0"/>
          </a:p>
          <a:p>
            <a:pPr lvl="1">
              <a:lnSpc>
                <a:spcPct val="100000"/>
              </a:lnSpc>
            </a:pPr>
            <a:r>
              <a:rPr lang="zh-CN" altLang="en-US" dirty="0"/>
              <a:t>可靠数据传输</a:t>
            </a:r>
            <a:r>
              <a:rPr lang="en-US" altLang="zh-CN" dirty="0"/>
              <a:t>, </a:t>
            </a:r>
            <a:r>
              <a:rPr lang="zh-CN" altLang="en-US" dirty="0" smtClean="0"/>
              <a:t>流量控制</a:t>
            </a:r>
            <a:endParaRPr lang="en-US" altLang="zh-CN" dirty="0" smtClean="0"/>
          </a:p>
          <a:p>
            <a:pPr marL="514350" indent="-514350">
              <a:lnSpc>
                <a:spcPct val="100000"/>
              </a:lnSpc>
              <a:buFont typeface="+mj-lt"/>
              <a:buAutoNum type="arabicPeriod"/>
            </a:pPr>
            <a:r>
              <a:rPr lang="zh-CN" altLang="en-US" dirty="0" smtClean="0"/>
              <a:t>链路层技术实例与实现</a:t>
            </a:r>
            <a:endParaRPr lang="en-US" altLang="zh-CN" dirty="0" smtClean="0"/>
          </a:p>
          <a:p>
            <a:pPr lvl="1">
              <a:lnSpc>
                <a:spcPct val="100000"/>
              </a:lnSpc>
            </a:pPr>
            <a:r>
              <a:rPr lang="zh-CN" altLang="en-US" dirty="0" smtClean="0"/>
              <a:t>以太网技术</a:t>
            </a:r>
            <a:endParaRPr lang="en-US" altLang="zh-CN" dirty="0"/>
          </a:p>
        </p:txBody>
      </p:sp>
    </p:spTree>
    <p:extLst>
      <p:ext uri="{BB962C8B-B14F-4D97-AF65-F5344CB8AC3E}">
        <p14:creationId xmlns:p14="http://schemas.microsoft.com/office/powerpoint/2010/main" val="3162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500"/>
                            </p:stCondLst>
                            <p:childTnLst>
                              <p:par>
                                <p:cTn id="9" presetID="22" presetClass="entr" presetSubtype="8" fill="hold"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750"/>
                                        <p:tgtEl>
                                          <p:spTgt spid="3">
                                            <p:txEl>
                                              <p:pRg st="1" end="1"/>
                                            </p:txEl>
                                          </p:spTgt>
                                        </p:tgtEl>
                                      </p:cBhvr>
                                    </p:animEffect>
                                  </p:childTnLst>
                                </p:cTn>
                              </p:par>
                            </p:childTnLst>
                          </p:cTn>
                        </p:par>
                        <p:par>
                          <p:cTn id="12" fill="hold">
                            <p:stCondLst>
                              <p:cond delay="3000"/>
                            </p:stCondLst>
                            <p:childTnLst>
                              <p:par>
                                <p:cTn id="13" presetID="22" presetClass="entr" presetSubtype="8" fill="hold"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750"/>
                                        <p:tgtEl>
                                          <p:spTgt spid="3">
                                            <p:txEl>
                                              <p:pRg st="2" end="2"/>
                                            </p:txEl>
                                          </p:spTgt>
                                        </p:tgtEl>
                                      </p:cBhvr>
                                    </p:animEffect>
                                  </p:childTnLst>
                                </p:cTn>
                              </p:par>
                            </p:childTnLst>
                          </p:cTn>
                        </p:par>
                        <p:par>
                          <p:cTn id="16" fill="hold">
                            <p:stCondLst>
                              <p:cond delay="4500"/>
                            </p:stCondLst>
                            <p:childTnLst>
                              <p:par>
                                <p:cTn id="17" presetID="22" presetClass="entr" presetSubtype="8" fill="hold" nodeType="afterEffect">
                                  <p:stCondLst>
                                    <p:cond delay="7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750"/>
                                        <p:tgtEl>
                                          <p:spTgt spid="3">
                                            <p:txEl>
                                              <p:pRg st="3" end="3"/>
                                            </p:txEl>
                                          </p:spTgt>
                                        </p:tgtEl>
                                      </p:cBhvr>
                                    </p:animEffect>
                                  </p:childTnLst>
                                </p:cTn>
                              </p:par>
                            </p:childTnLst>
                          </p:cTn>
                        </p:par>
                        <p:par>
                          <p:cTn id="20" fill="hold">
                            <p:stCondLst>
                              <p:cond delay="6000"/>
                            </p:stCondLst>
                            <p:childTnLst>
                              <p:par>
                                <p:cTn id="21" presetID="22" presetClass="entr" presetSubtype="8" fill="hold" nodeType="afterEffect">
                                  <p:stCondLst>
                                    <p:cond delay="7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750"/>
                                        <p:tgtEl>
                                          <p:spTgt spid="3">
                                            <p:txEl>
                                              <p:pRg st="4" end="4"/>
                                            </p:txEl>
                                          </p:spTgt>
                                        </p:tgtEl>
                                      </p:cBhvr>
                                    </p:animEffect>
                                  </p:childTnLst>
                                </p:cTn>
                              </p:par>
                            </p:childTnLst>
                          </p:cTn>
                        </p:par>
                        <p:par>
                          <p:cTn id="24" fill="hold">
                            <p:stCondLst>
                              <p:cond delay="7500"/>
                            </p:stCondLst>
                            <p:childTnLst>
                              <p:par>
                                <p:cTn id="25" presetID="22" presetClass="entr" presetSubtype="8" fill="hold" nodeType="afterEffect">
                                  <p:stCondLst>
                                    <p:cond delay="75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750"/>
                                        <p:tgtEl>
                                          <p:spTgt spid="3">
                                            <p:txEl>
                                              <p:pRg st="5" end="5"/>
                                            </p:txEl>
                                          </p:spTgt>
                                        </p:tgtEl>
                                      </p:cBhvr>
                                    </p:animEffect>
                                  </p:childTnLst>
                                </p:cTn>
                              </p:par>
                            </p:childTnLst>
                          </p:cTn>
                        </p:par>
                        <p:par>
                          <p:cTn id="28" fill="hold">
                            <p:stCondLst>
                              <p:cond delay="9000"/>
                            </p:stCondLst>
                            <p:childTnLst>
                              <p:par>
                                <p:cTn id="29" presetID="22" presetClass="entr" presetSubtype="8" fill="hold" nodeType="afterEffect">
                                  <p:stCondLst>
                                    <p:cond delay="75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75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50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wipe(left)">
                                      <p:cBhvr>
                                        <p:cTn id="36" dur="750"/>
                                        <p:tgtEl>
                                          <p:spTgt spid="4">
                                            <p:txEl>
                                              <p:pRg st="0" end="0"/>
                                            </p:txEl>
                                          </p:spTgt>
                                        </p:tgtEl>
                                      </p:cBhvr>
                                    </p:animEffect>
                                  </p:childTnLst>
                                </p:cTn>
                              </p:par>
                            </p:childTnLst>
                          </p:cTn>
                        </p:par>
                        <p:par>
                          <p:cTn id="37" fill="hold">
                            <p:stCondLst>
                              <p:cond delay="1250"/>
                            </p:stCondLst>
                            <p:childTnLst>
                              <p:par>
                                <p:cTn id="38" presetID="22" presetClass="entr" presetSubtype="1" fill="hold" nodeType="afterEffect">
                                  <p:stCondLst>
                                    <p:cond delay="50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wipe(up)">
                                      <p:cBhvr>
                                        <p:cTn id="40" dur="750"/>
                                        <p:tgtEl>
                                          <p:spTgt spid="4">
                                            <p:txEl>
                                              <p:pRg st="1" end="1"/>
                                            </p:txEl>
                                          </p:spTgt>
                                        </p:tgtEl>
                                      </p:cBhvr>
                                    </p:animEffect>
                                  </p:childTnLst>
                                </p:cTn>
                              </p:par>
                            </p:childTnLst>
                          </p:cTn>
                        </p:par>
                        <p:par>
                          <p:cTn id="41" fill="hold">
                            <p:stCondLst>
                              <p:cond delay="2500"/>
                            </p:stCondLst>
                            <p:childTnLst>
                              <p:par>
                                <p:cTn id="42" presetID="22" presetClass="entr" presetSubtype="1" fill="hold" nodeType="afterEffect">
                                  <p:stCondLst>
                                    <p:cond delay="500"/>
                                  </p:stCondLst>
                                  <p:childTnLst>
                                    <p:set>
                                      <p:cBhvr>
                                        <p:cTn id="43" dur="1" fill="hold">
                                          <p:stCondLst>
                                            <p:cond delay="0"/>
                                          </p:stCondLst>
                                        </p:cTn>
                                        <p:tgtEl>
                                          <p:spTgt spid="4">
                                            <p:txEl>
                                              <p:pRg st="2" end="2"/>
                                            </p:txEl>
                                          </p:spTgt>
                                        </p:tgtEl>
                                        <p:attrNameLst>
                                          <p:attrName>style.visibility</p:attrName>
                                        </p:attrNameLst>
                                      </p:cBhvr>
                                      <p:to>
                                        <p:strVal val="visible"/>
                                      </p:to>
                                    </p:set>
                                    <p:animEffect transition="in" filter="wipe(up)">
                                      <p:cBhvr>
                                        <p:cTn id="44" dur="750"/>
                                        <p:tgtEl>
                                          <p:spTgt spid="4">
                                            <p:txEl>
                                              <p:pRg st="2" end="2"/>
                                            </p:txEl>
                                          </p:spTgt>
                                        </p:tgtEl>
                                      </p:cBhvr>
                                    </p:animEffect>
                                  </p:childTnLst>
                                </p:cTn>
                              </p:par>
                            </p:childTnLst>
                          </p:cTn>
                        </p:par>
                        <p:par>
                          <p:cTn id="45" fill="hold">
                            <p:stCondLst>
                              <p:cond delay="3750"/>
                            </p:stCondLst>
                            <p:childTnLst>
                              <p:par>
                                <p:cTn id="46" presetID="22" presetClass="entr" presetSubtype="1" fill="hold" nodeType="afterEffect">
                                  <p:stCondLst>
                                    <p:cond delay="50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wipe(up)">
                                      <p:cBhvr>
                                        <p:cTn id="48" dur="750"/>
                                        <p:tgtEl>
                                          <p:spTgt spid="4">
                                            <p:txEl>
                                              <p:pRg st="3" end="3"/>
                                            </p:txEl>
                                          </p:spTgt>
                                        </p:tgtEl>
                                      </p:cBhvr>
                                    </p:animEffect>
                                  </p:childTnLst>
                                </p:cTn>
                              </p:par>
                            </p:childTnLst>
                          </p:cTn>
                        </p:par>
                        <p:par>
                          <p:cTn id="49" fill="hold">
                            <p:stCondLst>
                              <p:cond delay="5000"/>
                            </p:stCondLst>
                            <p:childTnLst>
                              <p:par>
                                <p:cTn id="50" presetID="22" presetClass="entr" presetSubtype="1" fill="hold" nodeType="afterEffect">
                                  <p:stCondLst>
                                    <p:cond delay="50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wipe(up)">
                                      <p:cBhvr>
                                        <p:cTn id="52" dur="750"/>
                                        <p:tgtEl>
                                          <p:spTgt spid="4">
                                            <p:txEl>
                                              <p:pRg st="4" end="4"/>
                                            </p:txEl>
                                          </p:spTgt>
                                        </p:tgtEl>
                                      </p:cBhvr>
                                    </p:animEffect>
                                  </p:childTnLst>
                                </p:cTn>
                              </p:par>
                            </p:childTnLst>
                          </p:cTn>
                        </p:par>
                        <p:par>
                          <p:cTn id="53" fill="hold">
                            <p:stCondLst>
                              <p:cond delay="6250"/>
                            </p:stCondLst>
                            <p:childTnLst>
                              <p:par>
                                <p:cTn id="54" presetID="22" presetClass="entr" presetSubtype="1" fill="hold" nodeType="afterEffect">
                                  <p:stCondLst>
                                    <p:cond delay="50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wipe(up)">
                                      <p:cBhvr>
                                        <p:cTn id="56" dur="750"/>
                                        <p:tgtEl>
                                          <p:spTgt spid="4">
                                            <p:txEl>
                                              <p:pRg st="5" end="5"/>
                                            </p:txEl>
                                          </p:spTgt>
                                        </p:tgtEl>
                                      </p:cBhvr>
                                    </p:animEffect>
                                  </p:childTnLst>
                                </p:cTn>
                              </p:par>
                            </p:childTnLst>
                          </p:cTn>
                        </p:par>
                        <p:par>
                          <p:cTn id="57" fill="hold">
                            <p:stCondLst>
                              <p:cond delay="7500"/>
                            </p:stCondLst>
                            <p:childTnLst>
                              <p:par>
                                <p:cTn id="58" presetID="22" presetClass="entr" presetSubtype="1" fill="hold" nodeType="afterEffect">
                                  <p:stCondLst>
                                    <p:cond delay="50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wipe(up)">
                                      <p:cBhvr>
                                        <p:cTn id="60" dur="750"/>
                                        <p:tgtEl>
                                          <p:spTgt spid="4">
                                            <p:txEl>
                                              <p:pRg st="6" end="6"/>
                                            </p:txEl>
                                          </p:spTgt>
                                        </p:tgtEl>
                                      </p:cBhvr>
                                    </p:animEffect>
                                  </p:childTnLst>
                                </p:cTn>
                              </p:par>
                            </p:childTnLst>
                          </p:cTn>
                        </p:par>
                        <p:par>
                          <p:cTn id="61" fill="hold">
                            <p:stCondLst>
                              <p:cond delay="8750"/>
                            </p:stCondLst>
                            <p:childTnLst>
                              <p:par>
                                <p:cTn id="62" presetID="22" presetClass="entr" presetSubtype="1" fill="hold" nodeType="afterEffect">
                                  <p:stCondLst>
                                    <p:cond delay="500"/>
                                  </p:stCondLst>
                                  <p:childTnLst>
                                    <p:set>
                                      <p:cBhvr>
                                        <p:cTn id="63" dur="1" fill="hold">
                                          <p:stCondLst>
                                            <p:cond delay="0"/>
                                          </p:stCondLst>
                                        </p:cTn>
                                        <p:tgtEl>
                                          <p:spTgt spid="4">
                                            <p:txEl>
                                              <p:pRg st="7" end="7"/>
                                            </p:txEl>
                                          </p:spTgt>
                                        </p:tgtEl>
                                        <p:attrNameLst>
                                          <p:attrName>style.visibility</p:attrName>
                                        </p:attrNameLst>
                                      </p:cBhvr>
                                      <p:to>
                                        <p:strVal val="visible"/>
                                      </p:to>
                                    </p:set>
                                    <p:animEffect transition="in" filter="wipe(up)">
                                      <p:cBhvr>
                                        <p:cTn id="64" dur="75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199" y="835014"/>
            <a:ext cx="8500533" cy="6001966"/>
          </a:xfrm>
        </p:spPr>
        <p:txBody>
          <a:bodyPr>
            <a:normAutofit fontScale="92500" lnSpcReduction="10000"/>
          </a:bodyPr>
          <a:lstStyle/>
          <a:p>
            <a:pPr>
              <a:lnSpc>
                <a:spcPct val="110000"/>
              </a:lnSpc>
            </a:pPr>
            <a:r>
              <a:rPr lang="zh-CN" altLang="en-US" sz="3500" dirty="0" smtClean="0"/>
              <a:t>差错检测和纠错都是通过增加冗余位，使得接收方知道有差错或知道哪些位发生差错。</a:t>
            </a:r>
            <a:endParaRPr lang="en-US" altLang="zh-CN" sz="3500" dirty="0" smtClean="0"/>
          </a:p>
          <a:p>
            <a:pPr>
              <a:lnSpc>
                <a:spcPct val="110000"/>
              </a:lnSpc>
            </a:pPr>
            <a:r>
              <a:rPr lang="zh-CN" altLang="en-US" dirty="0" smtClean="0"/>
              <a:t>码字</a:t>
            </a:r>
            <a:endParaRPr lang="en-US" altLang="zh-CN" dirty="0" smtClean="0"/>
          </a:p>
          <a:p>
            <a:pPr lvl="1">
              <a:lnSpc>
                <a:spcPct val="110000"/>
              </a:lnSpc>
            </a:pPr>
            <a:r>
              <a:rPr lang="zh-CN" altLang="en-US" sz="3000" dirty="0"/>
              <a:t>一帧</a:t>
            </a:r>
            <a:r>
              <a:rPr lang="zh-CN" altLang="en-US" sz="3000" dirty="0" smtClean="0"/>
              <a:t>中包含</a:t>
            </a:r>
            <a:r>
              <a:rPr lang="en-US" altLang="zh-CN" sz="3000" dirty="0" smtClean="0"/>
              <a:t>d</a:t>
            </a:r>
            <a:r>
              <a:rPr lang="zh-CN" altLang="en-US" sz="3000" dirty="0" smtClean="0"/>
              <a:t>个数据位和</a:t>
            </a:r>
            <a:r>
              <a:rPr lang="en-US" altLang="zh-CN" sz="3000" dirty="0" smtClean="0"/>
              <a:t>r</a:t>
            </a:r>
            <a:r>
              <a:rPr lang="zh-CN" altLang="en-US" sz="3000" dirty="0" smtClean="0"/>
              <a:t>个校验位，构成的</a:t>
            </a:r>
            <a:r>
              <a:rPr lang="en-US" altLang="zh-CN" sz="3000" dirty="0" smtClean="0"/>
              <a:t>n=</a:t>
            </a:r>
            <a:r>
              <a:rPr lang="en-US" altLang="zh-CN" sz="3000" dirty="0" err="1" smtClean="0"/>
              <a:t>d+r</a:t>
            </a:r>
            <a:r>
              <a:rPr lang="zh-CN" altLang="en-US" sz="3000" dirty="0" smtClean="0"/>
              <a:t>位称为一个</a:t>
            </a:r>
            <a:r>
              <a:rPr lang="en-US" altLang="zh-CN" sz="3000" dirty="0" smtClean="0"/>
              <a:t>n</a:t>
            </a:r>
            <a:r>
              <a:rPr lang="zh-CN" altLang="en-US" sz="3000" dirty="0" smtClean="0"/>
              <a:t>位的码字。</a:t>
            </a:r>
            <a:endParaRPr lang="en-US" altLang="zh-CN" sz="3000" dirty="0" smtClean="0"/>
          </a:p>
          <a:p>
            <a:pPr>
              <a:lnSpc>
                <a:spcPct val="110000"/>
              </a:lnSpc>
            </a:pPr>
            <a:r>
              <a:rPr lang="zh-CN" altLang="en-US" sz="3500" dirty="0" smtClean="0"/>
              <a:t>检错码</a:t>
            </a:r>
            <a:endParaRPr lang="en-US" altLang="zh-CN" sz="3500" dirty="0" smtClean="0"/>
          </a:p>
          <a:p>
            <a:pPr lvl="1">
              <a:lnSpc>
                <a:spcPct val="110000"/>
              </a:lnSpc>
            </a:pPr>
            <a:r>
              <a:rPr lang="zh-CN" altLang="en-US" sz="3000" dirty="0" smtClean="0"/>
              <a:t>通过增加冗余位，使接收方</a:t>
            </a:r>
            <a:r>
              <a:rPr lang="zh-CN" altLang="en-US" sz="3000" dirty="0" smtClean="0">
                <a:solidFill>
                  <a:srgbClr val="FF0000"/>
                </a:solidFill>
              </a:rPr>
              <a:t>知道有差错发生</a:t>
            </a:r>
            <a:r>
              <a:rPr lang="zh-CN" altLang="en-US" sz="3000" dirty="0" smtClean="0"/>
              <a:t>，但不能确定差错发生的位置，随后</a:t>
            </a:r>
            <a:r>
              <a:rPr lang="zh-CN" altLang="en-US" sz="3000" dirty="0" smtClean="0">
                <a:solidFill>
                  <a:srgbClr val="FF0000"/>
                </a:solidFill>
              </a:rPr>
              <a:t>要求重传</a:t>
            </a:r>
            <a:r>
              <a:rPr lang="zh-CN" altLang="en-US" sz="3000" dirty="0" smtClean="0"/>
              <a:t>。</a:t>
            </a:r>
            <a:endParaRPr lang="en-US" altLang="zh-CN" sz="3000" dirty="0" smtClean="0"/>
          </a:p>
          <a:p>
            <a:pPr>
              <a:lnSpc>
                <a:spcPct val="110000"/>
              </a:lnSpc>
            </a:pPr>
            <a:r>
              <a:rPr lang="zh-CN" altLang="en-US" sz="3500" dirty="0" smtClean="0"/>
              <a:t>纠错码</a:t>
            </a:r>
            <a:endParaRPr lang="en-US" altLang="zh-CN" sz="3500" dirty="0" smtClean="0"/>
          </a:p>
          <a:p>
            <a:pPr lvl="1">
              <a:lnSpc>
                <a:spcPct val="110000"/>
              </a:lnSpc>
            </a:pPr>
            <a:r>
              <a:rPr lang="zh-CN" altLang="en-US" sz="3000" dirty="0" smtClean="0"/>
              <a:t>通过增加足够的冗余位，使接收方</a:t>
            </a:r>
            <a:r>
              <a:rPr lang="zh-CN" altLang="en-US" sz="3000" dirty="0" smtClean="0">
                <a:solidFill>
                  <a:srgbClr val="FF0000"/>
                </a:solidFill>
              </a:rPr>
              <a:t>知道某些位发生了差错，并进行纠正</a:t>
            </a:r>
            <a:r>
              <a:rPr lang="zh-CN" altLang="en-US" sz="3000" dirty="0" smtClean="0"/>
              <a:t>。</a:t>
            </a:r>
            <a:endParaRPr lang="zh-CN" altLang="en-US" sz="3000" dirty="0"/>
          </a:p>
        </p:txBody>
      </p:sp>
      <p:sp>
        <p:nvSpPr>
          <p:cNvPr id="4" name="标题 1"/>
          <p:cNvSpPr>
            <a:spLocks noGrp="1"/>
          </p:cNvSpPr>
          <p:nvPr>
            <p:ph type="title"/>
          </p:nvPr>
        </p:nvSpPr>
        <p:spPr>
          <a:xfrm>
            <a:off x="330200" y="1"/>
            <a:ext cx="8500533" cy="744849"/>
          </a:xfrm>
        </p:spPr>
        <p:txBody>
          <a:bodyPr/>
          <a:lstStyle/>
          <a:p>
            <a:r>
              <a:rPr lang="en-US" altLang="zh-CN" dirty="0" smtClean="0"/>
              <a:t>5.2.2  </a:t>
            </a:r>
            <a:r>
              <a:rPr lang="zh-CN" altLang="en-US" dirty="0" smtClean="0"/>
              <a:t>差错控制技术</a:t>
            </a:r>
            <a:endParaRPr lang="zh-CN" altLang="en-US" dirty="0"/>
          </a:p>
        </p:txBody>
      </p:sp>
    </p:spTree>
    <p:extLst>
      <p:ext uri="{BB962C8B-B14F-4D97-AF65-F5344CB8AC3E}">
        <p14:creationId xmlns:p14="http://schemas.microsoft.com/office/powerpoint/2010/main" val="15462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199" y="893379"/>
            <a:ext cx="8500533" cy="5283584"/>
          </a:xfrm>
        </p:spPr>
        <p:txBody>
          <a:bodyPr>
            <a:normAutofit/>
          </a:bodyPr>
          <a:lstStyle/>
          <a:p>
            <a:pPr>
              <a:lnSpc>
                <a:spcPct val="110000"/>
              </a:lnSpc>
            </a:pPr>
            <a:r>
              <a:rPr lang="zh-CN" altLang="en-US" sz="3200" dirty="0"/>
              <a:t>差错控制技术不能保证接收方检测到所有的比特差错。</a:t>
            </a:r>
            <a:endParaRPr lang="en-US" altLang="zh-CN" sz="3200" dirty="0"/>
          </a:p>
          <a:p>
            <a:pPr>
              <a:lnSpc>
                <a:spcPct val="110000"/>
              </a:lnSpc>
            </a:pPr>
            <a:r>
              <a:rPr lang="zh-CN" altLang="en-US" sz="3200" dirty="0"/>
              <a:t>差错检测和纠错</a:t>
            </a:r>
            <a:r>
              <a:rPr lang="zh-CN" altLang="en-US" sz="3200" dirty="0">
                <a:solidFill>
                  <a:srgbClr val="FF0000"/>
                </a:solidFill>
              </a:rPr>
              <a:t>技术越好，越复杂，开销越大。</a:t>
            </a:r>
          </a:p>
          <a:p>
            <a:pPr>
              <a:lnSpc>
                <a:spcPct val="120000"/>
              </a:lnSpc>
              <a:spcBef>
                <a:spcPts val="1800"/>
              </a:spcBef>
            </a:pPr>
            <a:r>
              <a:rPr lang="zh-CN" altLang="en-US" sz="3200" dirty="0" smtClean="0"/>
              <a:t>几种常见的差错检测技术：</a:t>
            </a:r>
            <a:endParaRPr lang="en-US" altLang="zh-CN" sz="3200" dirty="0"/>
          </a:p>
          <a:p>
            <a:pPr marL="514350" indent="-514350">
              <a:lnSpc>
                <a:spcPct val="120000"/>
              </a:lnSpc>
              <a:buFont typeface="+mj-lt"/>
              <a:buAutoNum type="arabicPeriod"/>
            </a:pPr>
            <a:r>
              <a:rPr lang="zh-CN" altLang="en-US" sz="3200" dirty="0" smtClean="0"/>
              <a:t>奇偶校验</a:t>
            </a:r>
            <a:r>
              <a:rPr lang="zh-CN" altLang="en-US" sz="3200" dirty="0"/>
              <a:t>：最基本的方法。</a:t>
            </a:r>
          </a:p>
          <a:p>
            <a:pPr marL="514350" indent="-514350">
              <a:lnSpc>
                <a:spcPct val="120000"/>
              </a:lnSpc>
              <a:buFont typeface="+mj-lt"/>
              <a:buAutoNum type="arabicPeriod"/>
            </a:pPr>
            <a:r>
              <a:rPr lang="zh-CN" altLang="en-US" sz="3200" dirty="0" smtClean="0"/>
              <a:t>检验和</a:t>
            </a:r>
            <a:r>
              <a:rPr lang="zh-CN" altLang="en-US" sz="3200" dirty="0"/>
              <a:t>方法：常用于运输层。</a:t>
            </a:r>
          </a:p>
          <a:p>
            <a:pPr marL="514350" indent="-514350">
              <a:lnSpc>
                <a:spcPct val="120000"/>
              </a:lnSpc>
              <a:buFont typeface="+mj-lt"/>
              <a:buAutoNum type="arabicPeriod"/>
            </a:pPr>
            <a:r>
              <a:rPr lang="zh-CN" altLang="en-US" sz="3200" dirty="0"/>
              <a:t>循环冗余检测：常用于链路层</a:t>
            </a:r>
            <a:r>
              <a:rPr lang="zh-CN" altLang="en-US" sz="3200" dirty="0" smtClean="0"/>
              <a:t>。</a:t>
            </a:r>
            <a:endParaRPr lang="en-US" altLang="zh-CN" sz="3200" dirty="0" smtClean="0"/>
          </a:p>
        </p:txBody>
      </p:sp>
      <p:sp>
        <p:nvSpPr>
          <p:cNvPr id="5" name="标题 1"/>
          <p:cNvSpPr>
            <a:spLocks noGrp="1"/>
          </p:cNvSpPr>
          <p:nvPr>
            <p:ph type="title"/>
          </p:nvPr>
        </p:nvSpPr>
        <p:spPr>
          <a:xfrm>
            <a:off x="330200" y="1"/>
            <a:ext cx="8500533" cy="744849"/>
          </a:xfrm>
        </p:spPr>
        <p:txBody>
          <a:bodyPr/>
          <a:lstStyle/>
          <a:p>
            <a:r>
              <a:rPr lang="en-US" altLang="zh-CN" dirty="0" smtClean="0"/>
              <a:t>5.2.2  </a:t>
            </a:r>
            <a:r>
              <a:rPr lang="zh-CN" altLang="en-US" dirty="0" smtClean="0"/>
              <a:t>差错控制技术</a:t>
            </a:r>
            <a:endParaRPr lang="zh-CN" altLang="en-US" dirty="0"/>
          </a:p>
        </p:txBody>
      </p:sp>
    </p:spTree>
    <p:extLst>
      <p:ext uri="{BB962C8B-B14F-4D97-AF65-F5344CB8AC3E}">
        <p14:creationId xmlns:p14="http://schemas.microsoft.com/office/powerpoint/2010/main" val="12168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1000"/>
                                        <p:tgtEl>
                                          <p:spTgt spid="3">
                                            <p:txEl>
                                              <p:pRg st="3" end="3"/>
                                            </p:txEl>
                                          </p:spTgt>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1000"/>
                                        <p:tgtEl>
                                          <p:spTgt spid="3">
                                            <p:txEl>
                                              <p:pRg st="0" end="0"/>
                                            </p:txEl>
                                          </p:spTgt>
                                        </p:tgtEl>
                                      </p:cBhvr>
                                    </p:animEffect>
                                  </p:childTnLst>
                                </p:cTn>
                              </p:par>
                            </p:childTnLst>
                          </p:cTn>
                        </p:par>
                        <p:par>
                          <p:cTn id="12" fill="hold">
                            <p:stCondLst>
                              <p:cond delay="3000"/>
                            </p:stCondLst>
                            <p:childTnLst>
                              <p:par>
                                <p:cTn id="13" presetID="22" presetClass="entr" presetSubtype="8" fill="hold"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4500"/>
                            </p:stCondLst>
                            <p:childTnLst>
                              <p:par>
                                <p:cTn id="17" presetID="22" presetClass="entr" presetSubtype="8" fill="hold"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6000"/>
                            </p:stCondLst>
                            <p:childTnLst>
                              <p:par>
                                <p:cTn id="21" presetID="22" presetClass="entr" presetSubtype="8"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ltLang="zh-CN" dirty="0" smtClean="0"/>
              <a:t>5.2 </a:t>
            </a:r>
            <a:r>
              <a:rPr lang="zh-CN" altLang="en-US" sz="3600" dirty="0" smtClean="0">
                <a:ea typeface="华文中宋" panose="02010600040101010101" pitchFamily="2" charset="-122"/>
              </a:rPr>
              <a:t>奇偶校验</a:t>
            </a:r>
            <a:endParaRPr lang="zh-CN" altLang="en-US" dirty="0"/>
          </a:p>
        </p:txBody>
      </p:sp>
      <p:sp>
        <p:nvSpPr>
          <p:cNvPr id="775171" name="Rectangle 3"/>
          <p:cNvSpPr>
            <a:spLocks noGrp="1" noChangeArrowheads="1"/>
          </p:cNvSpPr>
          <p:nvPr>
            <p:ph type="body" idx="1"/>
          </p:nvPr>
        </p:nvSpPr>
        <p:spPr>
          <a:xfrm>
            <a:off x="330201" y="893380"/>
            <a:ext cx="8500532" cy="3563006"/>
          </a:xfrm>
        </p:spPr>
        <p:txBody>
          <a:bodyPr>
            <a:noAutofit/>
          </a:bodyPr>
          <a:lstStyle/>
          <a:p>
            <a:pPr>
              <a:lnSpc>
                <a:spcPct val="100000"/>
              </a:lnSpc>
            </a:pPr>
            <a:r>
              <a:rPr lang="zh-CN" altLang="en-US" sz="2800" dirty="0" smtClean="0">
                <a:solidFill>
                  <a:srgbClr val="FF0000"/>
                </a:solidFill>
              </a:rPr>
              <a:t>发送</a:t>
            </a:r>
            <a:r>
              <a:rPr lang="zh-CN" altLang="en-US" sz="2800" dirty="0">
                <a:solidFill>
                  <a:srgbClr val="FF0000"/>
                </a:solidFill>
              </a:rPr>
              <a:t>方：</a:t>
            </a:r>
          </a:p>
          <a:p>
            <a:pPr lvl="1">
              <a:lnSpc>
                <a:spcPct val="100000"/>
              </a:lnSpc>
            </a:pPr>
            <a:r>
              <a:rPr lang="zh-CN" altLang="en-US" sz="2400" dirty="0" smtClean="0"/>
              <a:t>若一比特奇偶校验，增加</a:t>
            </a:r>
            <a:r>
              <a:rPr lang="en-US" altLang="zh-CN" sz="2400" dirty="0" smtClean="0"/>
              <a:t>1</a:t>
            </a:r>
            <a:r>
              <a:rPr lang="zh-CN" altLang="en-US" sz="2400" dirty="0" smtClean="0"/>
              <a:t>比特与数据一起</a:t>
            </a:r>
            <a:r>
              <a:rPr lang="zh-CN" altLang="en-US" sz="2400" dirty="0"/>
              <a:t>传输发送（</a:t>
            </a:r>
            <a:r>
              <a:rPr lang="en-US" altLang="zh-CN" sz="2400" i="1" dirty="0"/>
              <a:t>d+</a:t>
            </a:r>
            <a:r>
              <a:rPr lang="en-US" altLang="zh-CN" sz="2400" dirty="0"/>
              <a:t>1</a:t>
            </a:r>
            <a:r>
              <a:rPr lang="zh-CN" altLang="en-US" sz="2400" dirty="0"/>
              <a:t>位）</a:t>
            </a:r>
            <a:r>
              <a:rPr lang="zh-CN" altLang="en-US" sz="2400" dirty="0" smtClean="0"/>
              <a:t>。</a:t>
            </a:r>
            <a:endParaRPr lang="en-US" altLang="zh-CN" sz="2400" dirty="0" smtClean="0"/>
          </a:p>
          <a:p>
            <a:pPr>
              <a:lnSpc>
                <a:spcPct val="100000"/>
              </a:lnSpc>
            </a:pPr>
            <a:r>
              <a:rPr lang="zh-CN" altLang="en-US" sz="2800" dirty="0">
                <a:solidFill>
                  <a:srgbClr val="FF0000"/>
                </a:solidFill>
              </a:rPr>
              <a:t>接收</a:t>
            </a:r>
            <a:r>
              <a:rPr lang="zh-CN" altLang="en-US" sz="2800" dirty="0" smtClean="0">
                <a:solidFill>
                  <a:srgbClr val="FF0000"/>
                </a:solidFill>
              </a:rPr>
              <a:t>方：</a:t>
            </a:r>
            <a:endParaRPr lang="en-US" altLang="zh-CN" sz="2800" dirty="0" smtClean="0">
              <a:solidFill>
                <a:srgbClr val="FF0000"/>
              </a:solidFill>
            </a:endParaRPr>
          </a:p>
          <a:p>
            <a:pPr lvl="1">
              <a:lnSpc>
                <a:spcPct val="100000"/>
              </a:lnSpc>
            </a:pPr>
            <a:r>
              <a:rPr lang="zh-CN" altLang="en-US" sz="2400" i="1" dirty="0"/>
              <a:t>偶校验：</a:t>
            </a:r>
            <a:r>
              <a:rPr lang="zh-CN" altLang="en-US" sz="2400" dirty="0"/>
              <a:t>发现奇数个“</a:t>
            </a:r>
            <a:r>
              <a:rPr lang="en-US" altLang="zh-CN" sz="2400" dirty="0"/>
              <a:t>1”</a:t>
            </a:r>
            <a:r>
              <a:rPr lang="zh-CN" altLang="en-US" sz="2400" dirty="0"/>
              <a:t>，至少有一个比特发生差错（奇数</a:t>
            </a:r>
            <a:r>
              <a:rPr lang="zh-CN" altLang="en-US" sz="2400" dirty="0" smtClean="0"/>
              <a:t>个）</a:t>
            </a:r>
            <a:r>
              <a:rPr lang="zh-CN" altLang="en-US" sz="2400" dirty="0"/>
              <a:t>。</a:t>
            </a:r>
            <a:endParaRPr lang="zh-CN" altLang="en-US" sz="2400" i="1" dirty="0"/>
          </a:p>
          <a:p>
            <a:pPr lvl="1">
              <a:lnSpc>
                <a:spcPct val="100000"/>
              </a:lnSpc>
            </a:pPr>
            <a:r>
              <a:rPr lang="zh-CN" altLang="en-US" sz="2400" i="1" dirty="0" smtClean="0"/>
              <a:t>奇</a:t>
            </a:r>
            <a:r>
              <a:rPr lang="zh-CN" altLang="en-US" sz="2400" i="1" dirty="0"/>
              <a:t>校验：</a:t>
            </a:r>
            <a:r>
              <a:rPr lang="zh-CN" altLang="en-US" sz="2400" dirty="0"/>
              <a:t>发现偶数</a:t>
            </a:r>
            <a:r>
              <a:rPr lang="zh-CN" altLang="en-US" sz="2400" dirty="0" smtClean="0"/>
              <a:t>个“</a:t>
            </a:r>
            <a:r>
              <a:rPr lang="en-US" altLang="zh-CN" sz="2400" dirty="0" smtClean="0"/>
              <a:t>1”</a:t>
            </a:r>
            <a:r>
              <a:rPr lang="zh-CN" altLang="en-US" sz="2400" dirty="0"/>
              <a:t>，至少有一个比特发生差错</a:t>
            </a:r>
            <a:r>
              <a:rPr lang="zh-CN" altLang="en-US" sz="2400" dirty="0" smtClean="0"/>
              <a:t>。</a:t>
            </a:r>
            <a:endParaRPr lang="en-US" altLang="zh-CN" sz="2400" dirty="0" smtClean="0"/>
          </a:p>
          <a:p>
            <a:pPr>
              <a:lnSpc>
                <a:spcPct val="100000"/>
              </a:lnSpc>
            </a:pPr>
            <a:r>
              <a:rPr lang="zh-CN" altLang="en-US" sz="2800" dirty="0" smtClean="0"/>
              <a:t>适合比特</a:t>
            </a:r>
            <a:r>
              <a:rPr lang="zh-CN" altLang="en-US" sz="2800" dirty="0">
                <a:solidFill>
                  <a:srgbClr val="FF0000"/>
                </a:solidFill>
              </a:rPr>
              <a:t>差错概率很小</a:t>
            </a:r>
            <a:r>
              <a:rPr lang="zh-CN" altLang="en-US" sz="2800" dirty="0"/>
              <a:t>，</a:t>
            </a:r>
            <a:r>
              <a:rPr lang="zh-CN" altLang="en-US" sz="2800" dirty="0">
                <a:solidFill>
                  <a:srgbClr val="FF0000"/>
                </a:solidFill>
              </a:rPr>
              <a:t>差错独立</a:t>
            </a:r>
            <a:r>
              <a:rPr lang="zh-CN" altLang="en-US" sz="2800" dirty="0" smtClean="0"/>
              <a:t>发生的情况。</a:t>
            </a:r>
            <a:endParaRPr lang="zh-CN" altLang="en-US" sz="2800" dirty="0"/>
          </a:p>
        </p:txBody>
      </p:sp>
      <p:sp>
        <p:nvSpPr>
          <p:cNvPr id="775174" name="Text Box 6"/>
          <p:cNvSpPr txBox="1">
            <a:spLocks noChangeArrowheads="1"/>
          </p:cNvSpPr>
          <p:nvPr/>
        </p:nvSpPr>
        <p:spPr bwMode="auto">
          <a:xfrm>
            <a:off x="3091351" y="4922343"/>
            <a:ext cx="2628900" cy="457200"/>
          </a:xfrm>
          <a:prstGeom prst="rect">
            <a:avLst/>
          </a:prstGeom>
          <a:solidFill>
            <a:srgbClr val="FFFF00"/>
          </a:solidFill>
          <a:ln>
            <a:noFill/>
          </a:ln>
          <a:effectLst/>
        </p:spPr>
        <p:txBody>
          <a:bodyPr>
            <a:spAutoFit/>
          </a:bodyPr>
          <a:lstStyle/>
          <a:p>
            <a:pPr>
              <a:spcBef>
                <a:spcPct val="50000"/>
              </a:spcBef>
            </a:pPr>
            <a:r>
              <a:rPr lang="en-US" altLang="zh-CN" sz="2400" b="1">
                <a:latin typeface="Times New Roman" panose="02020603050405020304" pitchFamily="18" charset="0"/>
                <a:ea typeface="宋体" panose="02010600030101010101" pitchFamily="2" charset="-122"/>
              </a:rPr>
              <a:t>0111000110101011</a:t>
            </a:r>
          </a:p>
        </p:txBody>
      </p:sp>
      <p:sp>
        <p:nvSpPr>
          <p:cNvPr id="775175" name="Text Box 7"/>
          <p:cNvSpPr txBox="1">
            <a:spLocks noChangeArrowheads="1"/>
          </p:cNvSpPr>
          <p:nvPr/>
        </p:nvSpPr>
        <p:spPr bwMode="auto">
          <a:xfrm>
            <a:off x="5783751" y="4935043"/>
            <a:ext cx="342900" cy="457200"/>
          </a:xfrm>
          <a:prstGeom prst="rect">
            <a:avLst/>
          </a:prstGeom>
          <a:solidFill>
            <a:srgbClr val="FFC000"/>
          </a:solidFill>
          <a:ln>
            <a:noFill/>
          </a:ln>
          <a:effectLst/>
        </p:spPr>
        <p:txBody>
          <a:bodyPr>
            <a:spAutoFit/>
          </a:bodyPr>
          <a:lstStyle/>
          <a:p>
            <a:pPr>
              <a:spcBef>
                <a:spcPct val="50000"/>
              </a:spcBef>
            </a:pPr>
            <a:r>
              <a:rPr lang="en-US" altLang="zh-CN" sz="2400" b="1">
                <a:solidFill>
                  <a:srgbClr val="FF0000"/>
                </a:solidFill>
                <a:latin typeface="Times New Roman" panose="02020603050405020304" pitchFamily="18" charset="0"/>
                <a:ea typeface="宋体" panose="02010600030101010101" pitchFamily="2" charset="-122"/>
              </a:rPr>
              <a:t>1</a:t>
            </a:r>
          </a:p>
        </p:txBody>
      </p:sp>
      <p:sp>
        <p:nvSpPr>
          <p:cNvPr id="775176" name="AutoShape 8"/>
          <p:cNvSpPr>
            <a:spLocks/>
          </p:cNvSpPr>
          <p:nvPr/>
        </p:nvSpPr>
        <p:spPr bwMode="auto">
          <a:xfrm rot="5369850" flipH="1">
            <a:off x="4243083" y="4304012"/>
            <a:ext cx="215900" cy="2528887"/>
          </a:xfrm>
          <a:prstGeom prst="leftBrace">
            <a:avLst>
              <a:gd name="adj1" fmla="val 9761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5177" name="Text Box 9"/>
          <p:cNvSpPr txBox="1">
            <a:spLocks noChangeArrowheads="1"/>
          </p:cNvSpPr>
          <p:nvPr/>
        </p:nvSpPr>
        <p:spPr bwMode="auto">
          <a:xfrm>
            <a:off x="3891451" y="5760543"/>
            <a:ext cx="125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ea typeface="华文中宋" panose="02010600040101010101" pitchFamily="2" charset="-122"/>
              </a:rPr>
              <a:t>d</a:t>
            </a:r>
            <a:r>
              <a:rPr lang="zh-CN" altLang="en-US" b="1" dirty="0">
                <a:latin typeface="Times New Roman" panose="02020603050405020304" pitchFamily="18" charset="0"/>
                <a:ea typeface="华文中宋" panose="02010600040101010101" pitchFamily="2" charset="-122"/>
              </a:rPr>
              <a:t>位数据</a:t>
            </a:r>
          </a:p>
        </p:txBody>
      </p:sp>
      <p:sp>
        <p:nvSpPr>
          <p:cNvPr id="775179" name="Text Box 11"/>
          <p:cNvSpPr txBox="1">
            <a:spLocks noChangeArrowheads="1"/>
          </p:cNvSpPr>
          <p:nvPr/>
        </p:nvSpPr>
        <p:spPr bwMode="auto">
          <a:xfrm>
            <a:off x="5616375" y="5687491"/>
            <a:ext cx="104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华文中宋" panose="02010600040101010101" pitchFamily="2" charset="-122"/>
              </a:rPr>
              <a:t>校验位</a:t>
            </a:r>
          </a:p>
        </p:txBody>
      </p:sp>
      <p:sp>
        <p:nvSpPr>
          <p:cNvPr id="775181" name="Text Box 13"/>
          <p:cNvSpPr txBox="1">
            <a:spLocks noChangeArrowheads="1"/>
          </p:cNvSpPr>
          <p:nvPr/>
        </p:nvSpPr>
        <p:spPr bwMode="auto">
          <a:xfrm>
            <a:off x="1529250" y="4909643"/>
            <a:ext cx="1340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a:ea typeface="华文中宋" panose="02010600040101010101" pitchFamily="2" charset="-122"/>
              </a:rPr>
              <a:t>偶校验</a:t>
            </a:r>
          </a:p>
        </p:txBody>
      </p:sp>
    </p:spTree>
    <p:extLst>
      <p:ext uri="{BB962C8B-B14F-4D97-AF65-F5344CB8AC3E}">
        <p14:creationId xmlns:p14="http://schemas.microsoft.com/office/powerpoint/2010/main" val="1583748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775171">
                                            <p:txEl>
                                              <p:pRg st="0" end="0"/>
                                            </p:txEl>
                                          </p:spTgt>
                                        </p:tgtEl>
                                        <p:attrNameLst>
                                          <p:attrName>style.visibility</p:attrName>
                                        </p:attrNameLst>
                                      </p:cBhvr>
                                      <p:to>
                                        <p:strVal val="visible"/>
                                      </p:to>
                                    </p:set>
                                    <p:animEffect transition="in" filter="wipe(up)">
                                      <p:cBhvr>
                                        <p:cTn id="7" dur="500"/>
                                        <p:tgtEl>
                                          <p:spTgt spid="77517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75171">
                                            <p:txEl>
                                              <p:pRg st="1" end="1"/>
                                            </p:txEl>
                                          </p:spTgt>
                                        </p:tgtEl>
                                        <p:attrNameLst>
                                          <p:attrName>style.visibility</p:attrName>
                                        </p:attrNameLst>
                                      </p:cBhvr>
                                      <p:to>
                                        <p:strVal val="visible"/>
                                      </p:to>
                                    </p:set>
                                    <p:animEffect transition="in" filter="wipe(up)">
                                      <p:cBhvr>
                                        <p:cTn id="11" dur="500"/>
                                        <p:tgtEl>
                                          <p:spTgt spid="77517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75171">
                                            <p:txEl>
                                              <p:pRg st="2" end="2"/>
                                            </p:txEl>
                                          </p:spTgt>
                                        </p:tgtEl>
                                        <p:attrNameLst>
                                          <p:attrName>style.visibility</p:attrName>
                                        </p:attrNameLst>
                                      </p:cBhvr>
                                      <p:to>
                                        <p:strVal val="visible"/>
                                      </p:to>
                                    </p:set>
                                    <p:animEffect transition="in" filter="wipe(up)">
                                      <p:cBhvr>
                                        <p:cTn id="15" dur="500"/>
                                        <p:tgtEl>
                                          <p:spTgt spid="77517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75171">
                                            <p:txEl>
                                              <p:pRg st="3" end="3"/>
                                            </p:txEl>
                                          </p:spTgt>
                                        </p:tgtEl>
                                        <p:attrNameLst>
                                          <p:attrName>style.visibility</p:attrName>
                                        </p:attrNameLst>
                                      </p:cBhvr>
                                      <p:to>
                                        <p:strVal val="visible"/>
                                      </p:to>
                                    </p:set>
                                    <p:animEffect transition="in" filter="wipe(up)">
                                      <p:cBhvr>
                                        <p:cTn id="19" dur="500"/>
                                        <p:tgtEl>
                                          <p:spTgt spid="77517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775171">
                                            <p:txEl>
                                              <p:pRg st="4" end="4"/>
                                            </p:txEl>
                                          </p:spTgt>
                                        </p:tgtEl>
                                        <p:attrNameLst>
                                          <p:attrName>style.visibility</p:attrName>
                                        </p:attrNameLst>
                                      </p:cBhvr>
                                      <p:to>
                                        <p:strVal val="visible"/>
                                      </p:to>
                                    </p:set>
                                    <p:animEffect transition="in" filter="wipe(up)">
                                      <p:cBhvr>
                                        <p:cTn id="23" dur="500"/>
                                        <p:tgtEl>
                                          <p:spTgt spid="77517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775171">
                                            <p:txEl>
                                              <p:pRg st="5" end="5"/>
                                            </p:txEl>
                                          </p:spTgt>
                                        </p:tgtEl>
                                        <p:attrNameLst>
                                          <p:attrName>style.visibility</p:attrName>
                                        </p:attrNameLst>
                                      </p:cBhvr>
                                      <p:to>
                                        <p:strVal val="visible"/>
                                      </p:to>
                                    </p:set>
                                    <p:animEffect transition="in" filter="wipe(up)">
                                      <p:cBhvr>
                                        <p:cTn id="27" dur="500"/>
                                        <p:tgtEl>
                                          <p:spTgt spid="7751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5181"/>
                                        </p:tgtEl>
                                        <p:attrNameLst>
                                          <p:attrName>style.visibility</p:attrName>
                                        </p:attrNameLst>
                                      </p:cBhvr>
                                      <p:to>
                                        <p:strVal val="visible"/>
                                      </p:to>
                                    </p:set>
                                    <p:animEffect transition="in" filter="dissolve">
                                      <p:cBhvr>
                                        <p:cTn id="32" dur="500"/>
                                        <p:tgtEl>
                                          <p:spTgt spid="77518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75174"/>
                                        </p:tgtEl>
                                        <p:attrNameLst>
                                          <p:attrName>style.visibility</p:attrName>
                                        </p:attrNameLst>
                                      </p:cBhvr>
                                      <p:to>
                                        <p:strVal val="visible"/>
                                      </p:to>
                                    </p:set>
                                    <p:animEffect transition="in" filter="dissolve">
                                      <p:cBhvr>
                                        <p:cTn id="35" dur="500"/>
                                        <p:tgtEl>
                                          <p:spTgt spid="775174"/>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75176"/>
                                        </p:tgtEl>
                                        <p:attrNameLst>
                                          <p:attrName>style.visibility</p:attrName>
                                        </p:attrNameLst>
                                      </p:cBhvr>
                                      <p:to>
                                        <p:strVal val="visible"/>
                                      </p:to>
                                    </p:set>
                                    <p:animEffect transition="in" filter="dissolve">
                                      <p:cBhvr>
                                        <p:cTn id="38" dur="500"/>
                                        <p:tgtEl>
                                          <p:spTgt spid="77517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5177"/>
                                        </p:tgtEl>
                                        <p:attrNameLst>
                                          <p:attrName>style.visibility</p:attrName>
                                        </p:attrNameLst>
                                      </p:cBhvr>
                                      <p:to>
                                        <p:strVal val="visible"/>
                                      </p:to>
                                    </p:set>
                                    <p:animEffect transition="in" filter="dissolve">
                                      <p:cBhvr>
                                        <p:cTn id="41" dur="500"/>
                                        <p:tgtEl>
                                          <p:spTgt spid="77517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75175"/>
                                        </p:tgtEl>
                                        <p:attrNameLst>
                                          <p:attrName>style.visibility</p:attrName>
                                        </p:attrNameLst>
                                      </p:cBhvr>
                                      <p:to>
                                        <p:strVal val="visible"/>
                                      </p:to>
                                    </p:set>
                                    <p:animEffect transition="in" filter="dissolve">
                                      <p:cBhvr>
                                        <p:cTn id="44" dur="500"/>
                                        <p:tgtEl>
                                          <p:spTgt spid="77517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75179"/>
                                        </p:tgtEl>
                                        <p:attrNameLst>
                                          <p:attrName>style.visibility</p:attrName>
                                        </p:attrNameLst>
                                      </p:cBhvr>
                                      <p:to>
                                        <p:strVal val="visible"/>
                                      </p:to>
                                    </p:set>
                                    <p:animEffect transition="in" filter="dissolve">
                                      <p:cBhvr>
                                        <p:cTn id="47" dur="500"/>
                                        <p:tgtEl>
                                          <p:spTgt spid="77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4" grpId="0" animBg="1"/>
      <p:bldP spid="775175" grpId="0" animBg="1"/>
      <p:bldP spid="775176" grpId="0" animBg="1"/>
      <p:bldP spid="775177" grpId="0"/>
      <p:bldP spid="775179" grpId="0"/>
      <p:bldP spid="7751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ltLang="zh-CN" dirty="0" smtClean="0"/>
              <a:t>5.2  </a:t>
            </a:r>
            <a:r>
              <a:rPr lang="zh-CN" altLang="en-US" dirty="0" smtClean="0"/>
              <a:t>检验和</a:t>
            </a:r>
            <a:r>
              <a:rPr lang="zh-CN" altLang="en-US" dirty="0"/>
              <a:t>方法</a:t>
            </a:r>
          </a:p>
        </p:txBody>
      </p:sp>
      <p:sp>
        <p:nvSpPr>
          <p:cNvPr id="781315" name="Rectangle 3"/>
          <p:cNvSpPr>
            <a:spLocks noGrp="1" noChangeArrowheads="1"/>
          </p:cNvSpPr>
          <p:nvPr>
            <p:ph type="body" idx="1"/>
          </p:nvPr>
        </p:nvSpPr>
        <p:spPr/>
        <p:txBody>
          <a:bodyPr>
            <a:normAutofit lnSpcReduction="10000"/>
          </a:bodyPr>
          <a:lstStyle/>
          <a:p>
            <a:pPr marL="0" indent="0">
              <a:lnSpc>
                <a:spcPct val="100000"/>
              </a:lnSpc>
              <a:spcBef>
                <a:spcPct val="25000"/>
              </a:spcBef>
              <a:buFont typeface="ZapfDingbats" pitchFamily="82" charset="2"/>
              <a:buNone/>
            </a:pPr>
            <a:r>
              <a:rPr lang="zh-CN" altLang="en-US" sz="3200" u="sng" dirty="0" smtClean="0">
                <a:solidFill>
                  <a:srgbClr val="FF0000"/>
                </a:solidFill>
              </a:rPr>
              <a:t>检验和方法：</a:t>
            </a:r>
            <a:endParaRPr lang="en-US" altLang="zh-CN" sz="3200" u="sng" dirty="0" smtClean="0">
              <a:solidFill>
                <a:srgbClr val="FF0000"/>
              </a:solidFill>
            </a:endParaRPr>
          </a:p>
          <a:p>
            <a:pPr marL="0" indent="0">
              <a:lnSpc>
                <a:spcPct val="100000"/>
              </a:lnSpc>
              <a:spcBef>
                <a:spcPct val="25000"/>
              </a:spcBef>
              <a:buFont typeface="ZapfDingbats" pitchFamily="82" charset="2"/>
              <a:buNone/>
            </a:pPr>
            <a:r>
              <a:rPr lang="zh-CN" altLang="en-US" sz="2800" dirty="0">
                <a:solidFill>
                  <a:srgbClr val="FF0000"/>
                </a:solidFill>
              </a:rPr>
              <a:t>发送</a:t>
            </a:r>
            <a:r>
              <a:rPr lang="zh-CN" altLang="en-US" sz="2800" dirty="0" smtClean="0">
                <a:solidFill>
                  <a:srgbClr val="FF0000"/>
                </a:solidFill>
              </a:rPr>
              <a:t>方：</a:t>
            </a:r>
            <a:r>
              <a:rPr lang="zh-CN" altLang="en-US" sz="2800" dirty="0" smtClean="0"/>
              <a:t>把</a:t>
            </a:r>
            <a:r>
              <a:rPr lang="zh-CN" altLang="en-US" sz="2800" dirty="0"/>
              <a:t>要发送的</a:t>
            </a:r>
            <a:r>
              <a:rPr lang="en-US" altLang="zh-CN" sz="2800" i="1" dirty="0"/>
              <a:t>d </a:t>
            </a:r>
            <a:r>
              <a:rPr lang="zh-CN" altLang="en-US" sz="2800" dirty="0"/>
              <a:t>位数据看成是一个</a:t>
            </a:r>
            <a:r>
              <a:rPr lang="en-US" altLang="zh-CN" sz="2800" i="1" dirty="0"/>
              <a:t>k </a:t>
            </a:r>
            <a:r>
              <a:rPr lang="zh-CN" altLang="en-US" sz="2800" dirty="0"/>
              <a:t>位整数的序列，将这些</a:t>
            </a:r>
            <a:r>
              <a:rPr lang="en-US" altLang="zh-CN" sz="2800" i="1" dirty="0"/>
              <a:t>k </a:t>
            </a:r>
            <a:r>
              <a:rPr lang="zh-CN" altLang="en-US" sz="2800" dirty="0"/>
              <a:t>位整数加起来，</a:t>
            </a:r>
            <a:r>
              <a:rPr lang="zh-CN" altLang="en-US" sz="2800" dirty="0" smtClean="0"/>
              <a:t>得到累加和取反作为</a:t>
            </a:r>
            <a:r>
              <a:rPr lang="zh-CN" altLang="en-US" sz="2800" dirty="0"/>
              <a:t>差错检测比特</a:t>
            </a:r>
            <a:r>
              <a:rPr lang="zh-CN" altLang="en-US" sz="2800" dirty="0" smtClean="0"/>
              <a:t>。</a:t>
            </a:r>
            <a:endParaRPr lang="en-US" altLang="zh-CN" sz="2800" dirty="0" smtClean="0"/>
          </a:p>
          <a:p>
            <a:pPr marL="0" indent="0">
              <a:lnSpc>
                <a:spcPct val="100000"/>
              </a:lnSpc>
              <a:spcBef>
                <a:spcPct val="25000"/>
              </a:spcBef>
              <a:buFont typeface="ZapfDingbats" pitchFamily="82" charset="2"/>
              <a:buNone/>
            </a:pPr>
            <a:r>
              <a:rPr lang="zh-CN" altLang="en-US" sz="2800" dirty="0">
                <a:solidFill>
                  <a:srgbClr val="FF0000"/>
                </a:solidFill>
              </a:rPr>
              <a:t>接收</a:t>
            </a:r>
            <a:r>
              <a:rPr lang="zh-CN" altLang="en-US" sz="2800" dirty="0" smtClean="0">
                <a:solidFill>
                  <a:srgbClr val="FF0000"/>
                </a:solidFill>
              </a:rPr>
              <a:t>方：</a:t>
            </a:r>
            <a:r>
              <a:rPr lang="zh-CN" altLang="en-US" sz="2800" dirty="0" smtClean="0"/>
              <a:t>执行与发送方相同的计算，比较计算结果与接收到的检验和是否对应。</a:t>
            </a:r>
            <a:endParaRPr lang="zh-CN" altLang="en-US" sz="2800" dirty="0"/>
          </a:p>
          <a:p>
            <a:pPr lvl="1">
              <a:lnSpc>
                <a:spcPct val="100000"/>
              </a:lnSpc>
              <a:spcBef>
                <a:spcPct val="25000"/>
              </a:spcBef>
            </a:pPr>
            <a:r>
              <a:rPr lang="en-US" altLang="zh-CN" sz="2400" dirty="0" smtClean="0"/>
              <a:t>TCP</a:t>
            </a:r>
            <a:r>
              <a:rPr lang="zh-CN" altLang="en-US" sz="2400" dirty="0"/>
              <a:t>和</a:t>
            </a:r>
            <a:r>
              <a:rPr lang="en-US" altLang="zh-CN" sz="2400" dirty="0"/>
              <a:t>UDP</a:t>
            </a:r>
            <a:r>
              <a:rPr lang="zh-CN" altLang="en-US" sz="2400" dirty="0" smtClean="0"/>
              <a:t>协议</a:t>
            </a:r>
            <a:r>
              <a:rPr lang="zh-CN" altLang="en-US" sz="2400" dirty="0"/>
              <a:t>：</a:t>
            </a:r>
            <a:r>
              <a:rPr lang="zh-CN" altLang="en-US" sz="2400" dirty="0" smtClean="0"/>
              <a:t>对</a:t>
            </a:r>
            <a:r>
              <a:rPr lang="zh-CN" altLang="en-US" sz="2400" dirty="0"/>
              <a:t>所有字段</a:t>
            </a:r>
            <a:r>
              <a:rPr lang="en-US" altLang="zh-CN" sz="2400" dirty="0"/>
              <a:t>(</a:t>
            </a:r>
            <a:r>
              <a:rPr lang="zh-CN" altLang="en-US" sz="2400" dirty="0"/>
              <a:t>包括首部和数据字段</a:t>
            </a:r>
            <a:r>
              <a:rPr lang="en-US" altLang="zh-CN" sz="2400" dirty="0"/>
              <a:t>)</a:t>
            </a:r>
            <a:r>
              <a:rPr lang="zh-CN" altLang="en-US" sz="2400" dirty="0"/>
              <a:t>都</a:t>
            </a:r>
            <a:r>
              <a:rPr lang="zh-CN" altLang="en-US" sz="2400" dirty="0" smtClean="0"/>
              <a:t>计算检验和</a:t>
            </a:r>
            <a:r>
              <a:rPr lang="zh-CN" altLang="en-US" sz="2400" dirty="0"/>
              <a:t>。</a:t>
            </a:r>
          </a:p>
          <a:p>
            <a:pPr lvl="1">
              <a:lnSpc>
                <a:spcPct val="100000"/>
              </a:lnSpc>
              <a:spcBef>
                <a:spcPct val="25000"/>
              </a:spcBef>
            </a:pPr>
            <a:r>
              <a:rPr lang="zh-CN" altLang="en-US" sz="2400" dirty="0" smtClean="0"/>
              <a:t>有些协议</a:t>
            </a:r>
            <a:r>
              <a:rPr lang="zh-CN" altLang="en-US" sz="2400" dirty="0"/>
              <a:t>：</a:t>
            </a:r>
            <a:r>
              <a:rPr lang="zh-CN" altLang="en-US" sz="2400" dirty="0" smtClean="0"/>
              <a:t>对</a:t>
            </a:r>
            <a:r>
              <a:rPr lang="zh-CN" altLang="en-US" sz="2400" dirty="0"/>
              <a:t>首部计算一个检查和，对整个分组计算另一个</a:t>
            </a:r>
            <a:r>
              <a:rPr lang="zh-CN" altLang="en-US" sz="2400" dirty="0" smtClean="0"/>
              <a:t>检验和。</a:t>
            </a:r>
            <a:endParaRPr lang="en-US" altLang="zh-CN" sz="2400" dirty="0" smtClean="0"/>
          </a:p>
          <a:p>
            <a:pPr>
              <a:lnSpc>
                <a:spcPct val="115000"/>
              </a:lnSpc>
            </a:pPr>
            <a:r>
              <a:rPr lang="zh-CN" altLang="en-US" sz="2800" dirty="0" smtClean="0"/>
              <a:t>差错检测</a:t>
            </a:r>
            <a:r>
              <a:rPr lang="zh-CN" altLang="en-US" sz="2800" dirty="0"/>
              <a:t>分组</a:t>
            </a:r>
            <a:r>
              <a:rPr lang="zh-CN" altLang="en-US" sz="2800" dirty="0">
                <a:solidFill>
                  <a:srgbClr val="FF0000"/>
                </a:solidFill>
              </a:rPr>
              <a:t>开销小：</a:t>
            </a:r>
            <a:r>
              <a:rPr lang="zh-CN" altLang="en-US" sz="2800" dirty="0" smtClean="0"/>
              <a:t>检验和</a:t>
            </a:r>
            <a:r>
              <a:rPr lang="zh-CN" altLang="en-US" sz="2800" dirty="0"/>
              <a:t>位数比</a:t>
            </a:r>
            <a:r>
              <a:rPr lang="zh-CN" altLang="en-US" sz="2800" dirty="0" smtClean="0"/>
              <a:t>较少。</a:t>
            </a:r>
            <a:endParaRPr lang="en-US" altLang="zh-CN" sz="2800" dirty="0" smtClean="0"/>
          </a:p>
          <a:p>
            <a:pPr>
              <a:lnSpc>
                <a:spcPct val="115000"/>
              </a:lnSpc>
            </a:pPr>
            <a:r>
              <a:rPr lang="zh-CN" altLang="en-US" sz="2800" dirty="0" smtClean="0"/>
              <a:t>差错</a:t>
            </a:r>
            <a:r>
              <a:rPr lang="zh-CN" altLang="en-US" sz="2800" dirty="0" smtClean="0">
                <a:solidFill>
                  <a:srgbClr val="FF0000"/>
                </a:solidFill>
              </a:rPr>
              <a:t>检测</a:t>
            </a:r>
            <a:r>
              <a:rPr lang="zh-CN" altLang="en-US" sz="2800" dirty="0">
                <a:solidFill>
                  <a:srgbClr val="FF0000"/>
                </a:solidFill>
              </a:rPr>
              <a:t>能力</a:t>
            </a:r>
            <a:r>
              <a:rPr lang="zh-CN" altLang="en-US" sz="2800" dirty="0" smtClean="0">
                <a:solidFill>
                  <a:srgbClr val="FF0000"/>
                </a:solidFill>
              </a:rPr>
              <a:t>弱。</a:t>
            </a:r>
            <a:endParaRPr lang="zh-CN" altLang="en-US" sz="2800" dirty="0"/>
          </a:p>
          <a:p>
            <a:pPr>
              <a:lnSpc>
                <a:spcPct val="115000"/>
              </a:lnSpc>
              <a:buFontTx/>
              <a:buChar char="•"/>
            </a:pPr>
            <a:r>
              <a:rPr lang="zh-CN" altLang="en-US" sz="2800" dirty="0" smtClean="0"/>
              <a:t>用</a:t>
            </a:r>
            <a:r>
              <a:rPr lang="zh-CN" altLang="en-US" sz="2800" dirty="0">
                <a:solidFill>
                  <a:srgbClr val="FF0000"/>
                </a:solidFill>
              </a:rPr>
              <a:t>软件实现</a:t>
            </a:r>
            <a:r>
              <a:rPr lang="zh-CN" altLang="en-US" sz="2800" dirty="0" smtClean="0"/>
              <a:t>，方法</a:t>
            </a:r>
            <a:r>
              <a:rPr lang="zh-CN" altLang="en-US" sz="2800" dirty="0"/>
              <a:t>简单、</a:t>
            </a:r>
            <a:r>
              <a:rPr lang="zh-CN" altLang="en-US" sz="2800" dirty="0" smtClean="0"/>
              <a:t>快速，适用于</a:t>
            </a:r>
            <a:r>
              <a:rPr lang="zh-CN" altLang="en-US" sz="2800" dirty="0" smtClean="0">
                <a:solidFill>
                  <a:srgbClr val="FF0000"/>
                </a:solidFill>
              </a:rPr>
              <a:t>运输层</a:t>
            </a:r>
            <a:r>
              <a:rPr lang="zh-CN" altLang="en-US" sz="2800" dirty="0" smtClean="0"/>
              <a:t>。</a:t>
            </a:r>
            <a:endParaRPr lang="zh-CN" altLang="en-US" sz="2800" dirty="0"/>
          </a:p>
        </p:txBody>
      </p:sp>
    </p:spTree>
    <p:extLst>
      <p:ext uri="{BB962C8B-B14F-4D97-AF65-F5344CB8AC3E}">
        <p14:creationId xmlns:p14="http://schemas.microsoft.com/office/powerpoint/2010/main" val="214579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wipe(up)">
                                      <p:cBhvr>
                                        <p:cTn id="7" dur="500"/>
                                        <p:tgtEl>
                                          <p:spTgt spid="78131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81315">
                                            <p:txEl>
                                              <p:pRg st="1" end="1"/>
                                            </p:txEl>
                                          </p:spTgt>
                                        </p:tgtEl>
                                        <p:attrNameLst>
                                          <p:attrName>style.visibility</p:attrName>
                                        </p:attrNameLst>
                                      </p:cBhvr>
                                      <p:to>
                                        <p:strVal val="visible"/>
                                      </p:to>
                                    </p:set>
                                    <p:animEffect transition="in" filter="wipe(up)">
                                      <p:cBhvr>
                                        <p:cTn id="11" dur="500"/>
                                        <p:tgtEl>
                                          <p:spTgt spid="78131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81315">
                                            <p:txEl>
                                              <p:pRg st="2" end="2"/>
                                            </p:txEl>
                                          </p:spTgt>
                                        </p:tgtEl>
                                        <p:attrNameLst>
                                          <p:attrName>style.visibility</p:attrName>
                                        </p:attrNameLst>
                                      </p:cBhvr>
                                      <p:to>
                                        <p:strVal val="visible"/>
                                      </p:to>
                                    </p:set>
                                    <p:animEffect transition="in" filter="wipe(up)">
                                      <p:cBhvr>
                                        <p:cTn id="15" dur="500"/>
                                        <p:tgtEl>
                                          <p:spTgt spid="78131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81315">
                                            <p:txEl>
                                              <p:pRg st="3" end="3"/>
                                            </p:txEl>
                                          </p:spTgt>
                                        </p:tgtEl>
                                        <p:attrNameLst>
                                          <p:attrName>style.visibility</p:attrName>
                                        </p:attrNameLst>
                                      </p:cBhvr>
                                      <p:to>
                                        <p:strVal val="visible"/>
                                      </p:to>
                                    </p:set>
                                    <p:animEffect transition="in" filter="wipe(up)">
                                      <p:cBhvr>
                                        <p:cTn id="19" dur="500"/>
                                        <p:tgtEl>
                                          <p:spTgt spid="78131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781315">
                                            <p:txEl>
                                              <p:pRg st="4" end="4"/>
                                            </p:txEl>
                                          </p:spTgt>
                                        </p:tgtEl>
                                        <p:attrNameLst>
                                          <p:attrName>style.visibility</p:attrName>
                                        </p:attrNameLst>
                                      </p:cBhvr>
                                      <p:to>
                                        <p:strVal val="visible"/>
                                      </p:to>
                                    </p:set>
                                    <p:animEffect transition="in" filter="wipe(up)">
                                      <p:cBhvr>
                                        <p:cTn id="23" dur="500"/>
                                        <p:tgtEl>
                                          <p:spTgt spid="78131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781315">
                                            <p:txEl>
                                              <p:pRg st="5" end="5"/>
                                            </p:txEl>
                                          </p:spTgt>
                                        </p:tgtEl>
                                        <p:attrNameLst>
                                          <p:attrName>style.visibility</p:attrName>
                                        </p:attrNameLst>
                                      </p:cBhvr>
                                      <p:to>
                                        <p:strVal val="visible"/>
                                      </p:to>
                                    </p:set>
                                    <p:animEffect transition="in" filter="wipe(up)">
                                      <p:cBhvr>
                                        <p:cTn id="27" dur="500"/>
                                        <p:tgtEl>
                                          <p:spTgt spid="781315">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781315">
                                            <p:txEl>
                                              <p:pRg st="6" end="6"/>
                                            </p:txEl>
                                          </p:spTgt>
                                        </p:tgtEl>
                                        <p:attrNameLst>
                                          <p:attrName>style.visibility</p:attrName>
                                        </p:attrNameLst>
                                      </p:cBhvr>
                                      <p:to>
                                        <p:strVal val="visible"/>
                                      </p:to>
                                    </p:set>
                                    <p:animEffect transition="in" filter="wipe(up)">
                                      <p:cBhvr>
                                        <p:cTn id="31" dur="500"/>
                                        <p:tgtEl>
                                          <p:spTgt spid="781315">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781315">
                                            <p:txEl>
                                              <p:pRg st="7" end="7"/>
                                            </p:txEl>
                                          </p:spTgt>
                                        </p:tgtEl>
                                        <p:attrNameLst>
                                          <p:attrName>style.visibility</p:attrName>
                                        </p:attrNameLst>
                                      </p:cBhvr>
                                      <p:to>
                                        <p:strVal val="visible"/>
                                      </p:to>
                                    </p:set>
                                    <p:animEffect transition="in" filter="wipe(up)">
                                      <p:cBhvr>
                                        <p:cTn id="35" dur="500"/>
                                        <p:tgtEl>
                                          <p:spTgt spid="781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ChangeArrowheads="1"/>
          </p:cNvSpPr>
          <p:nvPr/>
        </p:nvSpPr>
        <p:spPr bwMode="auto">
          <a:xfrm>
            <a:off x="2743200" y="2933700"/>
            <a:ext cx="50165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638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b="1" dirty="0">
                <a:latin typeface="Comic Sans MS" panose="030F0702030302020204" pitchFamily="66" charset="0"/>
                <a:ea typeface="华文中宋" panose="02010600040101010101" pitchFamily="2" charset="-122"/>
              </a:rPr>
              <a:t>  0 1 1 0 0 1 1 0 0 1 1 0 0 0 0 0</a:t>
            </a:r>
          </a:p>
          <a:p>
            <a:r>
              <a:rPr lang="en-US" altLang="zh-CN" sz="2000" b="1" dirty="0">
                <a:latin typeface="Comic Sans MS" panose="030F0702030302020204" pitchFamily="66" charset="0"/>
                <a:ea typeface="华文中宋" panose="02010600040101010101" pitchFamily="2" charset="-122"/>
              </a:rPr>
              <a:t>  0 1 0 1 0 1 0 1 0 1 0 1 0 1 0 1</a:t>
            </a:r>
          </a:p>
          <a:p>
            <a:r>
              <a:rPr lang="en-US" altLang="zh-CN" sz="2000" b="1" u="sng" dirty="0">
                <a:latin typeface="Comic Sans MS" panose="030F0702030302020204" pitchFamily="66" charset="0"/>
                <a:ea typeface="华文中宋" panose="02010600040101010101" pitchFamily="2" charset="-122"/>
              </a:rPr>
              <a:t>  1 0 0 0 1 1 1 1 0 0 0 0 1 1 0 0                     </a:t>
            </a:r>
          </a:p>
          <a:p>
            <a:r>
              <a:rPr lang="en-US" altLang="zh-CN" sz="2000" b="1" dirty="0">
                <a:latin typeface="Comic Sans MS" panose="030F0702030302020204" pitchFamily="66" charset="0"/>
                <a:ea typeface="华文中宋" panose="02010600040101010101" pitchFamily="2" charset="-122"/>
              </a:rPr>
              <a:t>1 0 1 0 0 1 0 1 0 1 1 0 0 0 0 0 1</a:t>
            </a:r>
          </a:p>
          <a:p>
            <a:endParaRPr lang="en-US" altLang="zh-CN" sz="2000" b="1" dirty="0">
              <a:latin typeface="Comic Sans MS" panose="030F0702030302020204" pitchFamily="66" charset="0"/>
              <a:ea typeface="华文中宋" panose="02010600040101010101" pitchFamily="2" charset="-122"/>
            </a:endParaRPr>
          </a:p>
          <a:p>
            <a:r>
              <a:rPr lang="en-US" altLang="zh-CN" sz="2000" b="1" dirty="0">
                <a:latin typeface="Comic Sans MS" panose="030F0702030302020204" pitchFamily="66" charset="0"/>
                <a:ea typeface="华文中宋" panose="02010600040101010101" pitchFamily="2" charset="-122"/>
              </a:rPr>
              <a:t>  0 1 0 0 1 0 1 0 1 1 0 0 0 0 1 0</a:t>
            </a:r>
          </a:p>
          <a:p>
            <a:endParaRPr lang="en-US" altLang="zh-CN" sz="2000" b="1" dirty="0">
              <a:latin typeface="Comic Sans MS" panose="030F0702030302020204" pitchFamily="66" charset="0"/>
              <a:ea typeface="华文中宋" panose="02010600040101010101" pitchFamily="2" charset="-122"/>
            </a:endParaRPr>
          </a:p>
          <a:p>
            <a:r>
              <a:rPr lang="en-US" altLang="zh-CN" sz="2000" b="1" dirty="0">
                <a:latin typeface="Comic Sans MS" panose="030F0702030302020204" pitchFamily="66" charset="0"/>
                <a:ea typeface="华文中宋" panose="02010600040101010101" pitchFamily="2" charset="-122"/>
              </a:rPr>
              <a:t>  </a:t>
            </a:r>
            <a:endParaRPr lang="en-US" altLang="zh-CN" sz="2000" b="1" dirty="0">
              <a:solidFill>
                <a:srgbClr val="FF0000"/>
              </a:solidFill>
              <a:latin typeface="Comic Sans MS" panose="030F0702030302020204" pitchFamily="66" charset="0"/>
              <a:ea typeface="华文中宋" panose="02010600040101010101" pitchFamily="2" charset="-122"/>
            </a:endParaRPr>
          </a:p>
        </p:txBody>
      </p:sp>
      <p:sp>
        <p:nvSpPr>
          <p:cNvPr id="971780" name="Rectangle 4"/>
          <p:cNvSpPr>
            <a:spLocks noGrp="1" noChangeArrowheads="1"/>
          </p:cNvSpPr>
          <p:nvPr>
            <p:ph type="body" idx="1"/>
          </p:nvPr>
        </p:nvSpPr>
        <p:spPr>
          <a:xfrm>
            <a:off x="330199" y="1066800"/>
            <a:ext cx="8235731" cy="1570095"/>
          </a:xfrm>
        </p:spPr>
        <p:txBody>
          <a:bodyPr>
            <a:normAutofit/>
          </a:bodyPr>
          <a:lstStyle/>
          <a:p>
            <a:pPr>
              <a:lnSpc>
                <a:spcPct val="130000"/>
              </a:lnSpc>
            </a:pPr>
            <a:r>
              <a:rPr lang="zh-CN" altLang="en-US" sz="2800" dirty="0" smtClean="0"/>
              <a:t>有的计算累加时</a:t>
            </a:r>
            <a:r>
              <a:rPr lang="zh-CN" altLang="en-US" sz="2800" dirty="0"/>
              <a:t>，</a:t>
            </a:r>
            <a:r>
              <a:rPr lang="zh-CN" altLang="en-US" sz="2800" dirty="0">
                <a:solidFill>
                  <a:srgbClr val="FF0000"/>
                </a:solidFill>
              </a:rPr>
              <a:t>最高位的进位要回加到结果中</a:t>
            </a:r>
            <a:r>
              <a:rPr lang="zh-CN" altLang="en-US" sz="2800" dirty="0" smtClean="0"/>
              <a:t>。</a:t>
            </a:r>
            <a:endParaRPr lang="en-US" altLang="zh-CN" sz="2800" dirty="0" smtClean="0"/>
          </a:p>
          <a:p>
            <a:pPr>
              <a:lnSpc>
                <a:spcPct val="130000"/>
              </a:lnSpc>
            </a:pPr>
            <a:r>
              <a:rPr lang="zh-CN" altLang="en-US" sz="2800" dirty="0" smtClean="0"/>
              <a:t>例如，有</a:t>
            </a:r>
            <a:r>
              <a:rPr lang="zh-CN" altLang="en-US" sz="2800" dirty="0"/>
              <a:t>三个</a:t>
            </a:r>
            <a:r>
              <a:rPr lang="en-US" altLang="zh-CN" sz="2800" dirty="0"/>
              <a:t>16 </a:t>
            </a:r>
            <a:r>
              <a:rPr lang="zh-CN" altLang="en-US" sz="2800" dirty="0"/>
              <a:t>比特的字：</a:t>
            </a:r>
            <a:endParaRPr lang="en-US" altLang="en-US" sz="2800" dirty="0"/>
          </a:p>
        </p:txBody>
      </p:sp>
      <p:sp>
        <p:nvSpPr>
          <p:cNvPr id="971781" name="Oval 5"/>
          <p:cNvSpPr>
            <a:spLocks noChangeArrowheads="1"/>
          </p:cNvSpPr>
          <p:nvPr/>
        </p:nvSpPr>
        <p:spPr bwMode="auto">
          <a:xfrm>
            <a:off x="3048000" y="3886200"/>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1782" name="Text Box 6"/>
          <p:cNvSpPr txBox="1">
            <a:spLocks noChangeArrowheads="1"/>
          </p:cNvSpPr>
          <p:nvPr/>
        </p:nvSpPr>
        <p:spPr bwMode="auto">
          <a:xfrm>
            <a:off x="1752600" y="3810000"/>
            <a:ext cx="6826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ea typeface="宋体" panose="02010600030101010101" pitchFamily="2" charset="-122"/>
              </a:rPr>
              <a:t>回卷 </a:t>
            </a:r>
            <a:endParaRPr lang="en-US" altLang="en-US" sz="1600" b="1"/>
          </a:p>
        </p:txBody>
      </p:sp>
      <p:sp>
        <p:nvSpPr>
          <p:cNvPr id="971783" name="Text Box 7"/>
          <p:cNvSpPr txBox="1">
            <a:spLocks noChangeArrowheads="1"/>
          </p:cNvSpPr>
          <p:nvPr/>
        </p:nvSpPr>
        <p:spPr bwMode="auto">
          <a:xfrm>
            <a:off x="1828800" y="4419600"/>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宋体" panose="02010600030101010101" pitchFamily="2" charset="-122"/>
              </a:rPr>
              <a:t>和</a:t>
            </a:r>
            <a:endParaRPr lang="en-US" altLang="en-US" sz="2000" b="1"/>
          </a:p>
        </p:txBody>
      </p:sp>
      <p:sp>
        <p:nvSpPr>
          <p:cNvPr id="971784" name="Text Box 8"/>
          <p:cNvSpPr txBox="1">
            <a:spLocks noChangeArrowheads="1"/>
          </p:cNvSpPr>
          <p:nvPr/>
        </p:nvSpPr>
        <p:spPr bwMode="auto">
          <a:xfrm>
            <a:off x="609600" y="5113280"/>
            <a:ext cx="1973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ea typeface="宋体" panose="02010600030101010101" pitchFamily="2" charset="-122"/>
              </a:rPr>
              <a:t>检查和（取反）</a:t>
            </a:r>
            <a:endParaRPr lang="en-US" altLang="zh-CN" sz="2000" b="1" dirty="0">
              <a:ea typeface="宋体" panose="02010600030101010101" pitchFamily="2" charset="-122"/>
            </a:endParaRPr>
          </a:p>
        </p:txBody>
      </p:sp>
      <p:sp>
        <p:nvSpPr>
          <p:cNvPr id="971785" name="Freeform 9"/>
          <p:cNvSpPr>
            <a:spLocks/>
          </p:cNvSpPr>
          <p:nvPr/>
        </p:nvSpPr>
        <p:spPr bwMode="auto">
          <a:xfrm>
            <a:off x="3200400" y="4267200"/>
            <a:ext cx="4343400" cy="76200"/>
          </a:xfrm>
          <a:custGeom>
            <a:avLst/>
            <a:gdLst>
              <a:gd name="T0" fmla="*/ 0 w 3788"/>
              <a:gd name="T1" fmla="*/ 0 h 58"/>
              <a:gd name="T2" fmla="*/ 0 w 3788"/>
              <a:gd name="T3" fmla="*/ 58 h 58"/>
              <a:gd name="T4" fmla="*/ 3788 w 3788"/>
              <a:gd name="T5" fmla="*/ 58 h 58"/>
            </a:gdLst>
            <a:ahLst/>
            <a:cxnLst>
              <a:cxn ang="0">
                <a:pos x="T0" y="T1"/>
              </a:cxn>
              <a:cxn ang="0">
                <a:pos x="T2" y="T3"/>
              </a:cxn>
              <a:cxn ang="0">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1786" name="Text Box 10"/>
          <p:cNvSpPr txBox="1">
            <a:spLocks noChangeArrowheads="1"/>
          </p:cNvSpPr>
          <p:nvPr/>
        </p:nvSpPr>
        <p:spPr bwMode="auto">
          <a:xfrm>
            <a:off x="593830" y="571237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宋体" panose="02010600030101010101" pitchFamily="2" charset="-122"/>
                <a:ea typeface="宋体" panose="02010600030101010101" pitchFamily="2" charset="-122"/>
              </a:rPr>
              <a:t>无差错，和为：</a:t>
            </a:r>
            <a:r>
              <a:rPr lang="zh-CN" altLang="en-US" sz="2000" dirty="0">
                <a:latin typeface="宋体" panose="02010600030101010101" pitchFamily="2" charset="-122"/>
                <a:ea typeface="宋体" panose="02010600030101010101" pitchFamily="2" charset="-122"/>
              </a:rPr>
              <a:t> </a:t>
            </a:r>
          </a:p>
        </p:txBody>
      </p:sp>
      <p:sp>
        <p:nvSpPr>
          <p:cNvPr id="971787" name="Text Box 11"/>
          <p:cNvSpPr txBox="1">
            <a:spLocks noChangeArrowheads="1"/>
          </p:cNvSpPr>
          <p:nvPr/>
        </p:nvSpPr>
        <p:spPr bwMode="auto">
          <a:xfrm>
            <a:off x="3276600" y="51054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FF0000"/>
                </a:solidFill>
                <a:latin typeface="Comic Sans MS" panose="030F0702030302020204" pitchFamily="66" charset="0"/>
                <a:ea typeface="华文中宋" panose="02010600040101010101" pitchFamily="2" charset="-122"/>
              </a:rPr>
              <a:t>1 0 1 1 0 1 0 1 0 0 1 1 1 1 0 1</a:t>
            </a:r>
            <a:endParaRPr lang="zh-CN" altLang="en-US" sz="1600" dirty="0">
              <a:latin typeface="Comic Sans MS" panose="030F0702030302020204" pitchFamily="66" charset="0"/>
              <a:ea typeface="华文中宋" panose="02010600040101010101" pitchFamily="2" charset="-122"/>
            </a:endParaRPr>
          </a:p>
        </p:txBody>
      </p:sp>
      <p:sp>
        <p:nvSpPr>
          <p:cNvPr id="971788" name="Text Box 12"/>
          <p:cNvSpPr txBox="1">
            <a:spLocks noChangeArrowheads="1"/>
          </p:cNvSpPr>
          <p:nvPr/>
        </p:nvSpPr>
        <p:spPr bwMode="auto">
          <a:xfrm>
            <a:off x="3276600" y="57150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FF0000"/>
                </a:solidFill>
                <a:latin typeface="Comic Sans MS" panose="030F0702030302020204" pitchFamily="66" charset="0"/>
                <a:ea typeface="华文中宋" panose="02010600040101010101" pitchFamily="2" charset="-122"/>
              </a:rPr>
              <a:t>1 1 1 1 1 1 1 1 1 1 1 1 1 1 1 1</a:t>
            </a:r>
            <a:endParaRPr lang="zh-CN" altLang="en-US" sz="2000" b="1" dirty="0">
              <a:solidFill>
                <a:srgbClr val="FF0000"/>
              </a:solidFill>
              <a:latin typeface="Comic Sans MS" panose="030F0702030302020204" pitchFamily="66" charset="0"/>
              <a:ea typeface="华文中宋" panose="02010600040101010101" pitchFamily="2" charset="-122"/>
            </a:endParaRPr>
          </a:p>
        </p:txBody>
      </p:sp>
      <p:sp>
        <p:nvSpPr>
          <p:cNvPr id="2" name="标题 1"/>
          <p:cNvSpPr>
            <a:spLocks noGrp="1"/>
          </p:cNvSpPr>
          <p:nvPr>
            <p:ph type="title"/>
          </p:nvPr>
        </p:nvSpPr>
        <p:spPr/>
        <p:txBody>
          <a:bodyPr/>
          <a:lstStyle/>
          <a:p>
            <a:r>
              <a:rPr lang="en-US" altLang="zh-CN" dirty="0"/>
              <a:t>5.2  </a:t>
            </a:r>
            <a:r>
              <a:rPr lang="zh-CN" altLang="en-US" dirty="0"/>
              <a:t>检验和</a:t>
            </a:r>
            <a:r>
              <a:rPr lang="zh-CN" altLang="en-US" dirty="0" smtClean="0"/>
              <a:t>方法举例</a:t>
            </a:r>
            <a:endParaRPr lang="zh-CN" altLang="en-US" dirty="0"/>
          </a:p>
        </p:txBody>
      </p:sp>
    </p:spTree>
    <p:extLst>
      <p:ext uri="{BB962C8B-B14F-4D97-AF65-F5344CB8AC3E}">
        <p14:creationId xmlns:p14="http://schemas.microsoft.com/office/powerpoint/2010/main" val="278112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1787"/>
                                        </p:tgtEl>
                                        <p:attrNameLst>
                                          <p:attrName>style.visibility</p:attrName>
                                        </p:attrNameLst>
                                      </p:cBhvr>
                                      <p:to>
                                        <p:strVal val="visible"/>
                                      </p:to>
                                    </p:set>
                                    <p:animEffect transition="in" filter="blinds(horizontal)">
                                      <p:cBhvr>
                                        <p:cTn id="7" dur="500"/>
                                        <p:tgtEl>
                                          <p:spTgt spid="9717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1784"/>
                                        </p:tgtEl>
                                        <p:attrNameLst>
                                          <p:attrName>style.visibility</p:attrName>
                                        </p:attrNameLst>
                                      </p:cBhvr>
                                      <p:to>
                                        <p:strVal val="visible"/>
                                      </p:to>
                                    </p:set>
                                    <p:animEffect transition="in" filter="blinds(horizontal)">
                                      <p:cBhvr>
                                        <p:cTn id="10" dur="500"/>
                                        <p:tgtEl>
                                          <p:spTgt spid="9717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1788"/>
                                        </p:tgtEl>
                                        <p:attrNameLst>
                                          <p:attrName>style.visibility</p:attrName>
                                        </p:attrNameLst>
                                      </p:cBhvr>
                                      <p:to>
                                        <p:strVal val="visible"/>
                                      </p:to>
                                    </p:set>
                                    <p:animEffect transition="in" filter="blinds(horizontal)">
                                      <p:cBhvr>
                                        <p:cTn id="15" dur="500"/>
                                        <p:tgtEl>
                                          <p:spTgt spid="97178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71786"/>
                                        </p:tgtEl>
                                        <p:attrNameLst>
                                          <p:attrName>style.visibility</p:attrName>
                                        </p:attrNameLst>
                                      </p:cBhvr>
                                      <p:to>
                                        <p:strVal val="visible"/>
                                      </p:to>
                                    </p:set>
                                    <p:animEffect transition="in" filter="blinds(horizontal)">
                                      <p:cBhvr>
                                        <p:cTn id="18" dur="500"/>
                                        <p:tgtEl>
                                          <p:spTgt spid="971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4" grpId="0"/>
      <p:bldP spid="971786" grpId="0"/>
      <p:bldP spid="971787" grpId="0"/>
      <p:bldP spid="9717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smtClean="0"/>
              <a:t>5.2 </a:t>
            </a:r>
            <a:r>
              <a:rPr lang="zh-CN" altLang="en-US" dirty="0" smtClean="0"/>
              <a:t>循环冗余检测 </a:t>
            </a:r>
            <a:endParaRPr lang="zh-CN" altLang="en-US" dirty="0"/>
          </a:p>
        </p:txBody>
      </p:sp>
      <p:sp>
        <p:nvSpPr>
          <p:cNvPr id="144387" name="Rectangle 3"/>
          <p:cNvSpPr>
            <a:spLocks noGrp="1" noChangeArrowheads="1"/>
          </p:cNvSpPr>
          <p:nvPr>
            <p:ph idx="1"/>
          </p:nvPr>
        </p:nvSpPr>
        <p:spPr>
          <a:xfrm>
            <a:off x="330199" y="856034"/>
            <a:ext cx="8500533" cy="5777679"/>
          </a:xfrm>
        </p:spPr>
        <p:txBody>
          <a:bodyPr>
            <a:normAutofit/>
          </a:bodyPr>
          <a:lstStyle/>
          <a:p>
            <a:pPr>
              <a:lnSpc>
                <a:spcPct val="100000"/>
              </a:lnSpc>
            </a:pPr>
            <a:r>
              <a:rPr lang="zh-CN" altLang="en-US" sz="3200" dirty="0">
                <a:solidFill>
                  <a:srgbClr val="FF0000"/>
                </a:solidFill>
              </a:rPr>
              <a:t>循环冗余</a:t>
            </a:r>
            <a:r>
              <a:rPr lang="zh-CN" altLang="en-US" sz="3200" dirty="0" smtClean="0">
                <a:solidFill>
                  <a:srgbClr val="FF0000"/>
                </a:solidFill>
              </a:rPr>
              <a:t>检测</a:t>
            </a:r>
            <a:r>
              <a:rPr lang="zh-CN" altLang="en-US" sz="3200" dirty="0" smtClean="0">
                <a:solidFill>
                  <a:schemeClr val="hlink"/>
                </a:solidFill>
              </a:rPr>
              <a:t> </a:t>
            </a:r>
            <a:r>
              <a:rPr lang="en-US" altLang="zh-CN" sz="3200" dirty="0" smtClean="0"/>
              <a:t>CRC</a:t>
            </a:r>
            <a:r>
              <a:rPr lang="zh-CN" altLang="en-US" sz="3200" dirty="0" smtClean="0"/>
              <a:t>（多项式编码），是</a:t>
            </a:r>
            <a:r>
              <a:rPr lang="zh-CN" altLang="en-US" sz="3200" dirty="0"/>
              <a:t>数据链路层广泛</a:t>
            </a:r>
            <a:r>
              <a:rPr lang="zh-CN" altLang="en-US" sz="3200" dirty="0" smtClean="0"/>
              <a:t>使用的差错检测技</a:t>
            </a:r>
            <a:r>
              <a:rPr lang="zh-CN" altLang="en-US" dirty="0" smtClean="0"/>
              <a:t>术。</a:t>
            </a:r>
            <a:endParaRPr lang="zh-CN" altLang="en-US" dirty="0"/>
          </a:p>
          <a:p>
            <a:pPr marL="266700" indent="-266700">
              <a:lnSpc>
                <a:spcPct val="120000"/>
              </a:lnSpc>
            </a:pPr>
            <a:r>
              <a:rPr lang="zh-CN" altLang="en-US" sz="3500" b="1" dirty="0" smtClean="0">
                <a:solidFill>
                  <a:srgbClr val="FF0000"/>
                </a:solidFill>
                <a:ea typeface="华文中宋" panose="02010600040101010101" pitchFamily="2" charset="-122"/>
              </a:rPr>
              <a:t>基本</a:t>
            </a:r>
            <a:r>
              <a:rPr lang="zh-CN" altLang="en-US" sz="3500" b="1" dirty="0">
                <a:solidFill>
                  <a:srgbClr val="FF0000"/>
                </a:solidFill>
                <a:ea typeface="华文中宋" panose="02010600040101010101" pitchFamily="2" charset="-122"/>
              </a:rPr>
              <a:t>思想：</a:t>
            </a:r>
          </a:p>
          <a:p>
            <a:pPr>
              <a:lnSpc>
                <a:spcPct val="120000"/>
              </a:lnSpc>
            </a:pPr>
            <a:r>
              <a:rPr lang="zh-CN" altLang="en-US" sz="3200" dirty="0"/>
              <a:t>把要发送的比特</a:t>
            </a:r>
            <a:r>
              <a:rPr lang="zh-CN" altLang="en-US" sz="3200" dirty="0" smtClean="0"/>
              <a:t>串</a:t>
            </a:r>
            <a:r>
              <a:rPr lang="zh-CN" altLang="en-US" sz="3200" dirty="0"/>
              <a:t>看成</a:t>
            </a:r>
            <a:r>
              <a:rPr lang="zh-CN" altLang="en-US" sz="3200" dirty="0" smtClean="0"/>
              <a:t>系数</a:t>
            </a:r>
            <a:r>
              <a:rPr lang="zh-CN" altLang="en-US" sz="3200" dirty="0"/>
              <a:t>是</a:t>
            </a:r>
            <a:r>
              <a:rPr lang="en-US" altLang="zh-CN" sz="3200" dirty="0"/>
              <a:t>0</a:t>
            </a:r>
            <a:r>
              <a:rPr lang="zh-CN" altLang="en-US" sz="3200" dirty="0"/>
              <a:t>或</a:t>
            </a:r>
            <a:r>
              <a:rPr lang="en-US" altLang="zh-CN" sz="3200" dirty="0"/>
              <a:t>1</a:t>
            </a:r>
            <a:r>
              <a:rPr lang="zh-CN" altLang="en-US" sz="3200" dirty="0"/>
              <a:t>的一个多项式，对比特串的操作看作为多项式运算。</a:t>
            </a:r>
          </a:p>
          <a:p>
            <a:pPr lvl="1">
              <a:lnSpc>
                <a:spcPct val="120000"/>
              </a:lnSpc>
            </a:pPr>
            <a:r>
              <a:rPr lang="zh-CN" altLang="en-US" sz="2800" dirty="0" smtClean="0"/>
              <a:t>发送</a:t>
            </a:r>
            <a:r>
              <a:rPr lang="zh-CN" altLang="en-US" sz="2800" dirty="0"/>
              <a:t>节点要把数据</a:t>
            </a:r>
            <a:r>
              <a:rPr lang="en-US" altLang="zh-CN" sz="2800" dirty="0"/>
              <a:t>D</a:t>
            </a:r>
            <a:r>
              <a:rPr lang="zh-CN" altLang="en-US" sz="2800" dirty="0"/>
              <a:t>（</a:t>
            </a:r>
            <a:r>
              <a:rPr lang="en-US" altLang="zh-CN" sz="2800" dirty="0">
                <a:solidFill>
                  <a:srgbClr val="FF0000"/>
                </a:solidFill>
              </a:rPr>
              <a:t>d </a:t>
            </a:r>
            <a:r>
              <a:rPr lang="zh-CN" altLang="en-US" sz="2800" dirty="0">
                <a:solidFill>
                  <a:srgbClr val="FF0000"/>
                </a:solidFill>
              </a:rPr>
              <a:t>比特</a:t>
            </a:r>
            <a:r>
              <a:rPr lang="zh-CN" altLang="en-US" sz="2800" dirty="0"/>
              <a:t>）发送给接收节点。</a:t>
            </a:r>
          </a:p>
          <a:p>
            <a:pPr lvl="1">
              <a:lnSpc>
                <a:spcPct val="120000"/>
              </a:lnSpc>
            </a:pPr>
            <a:r>
              <a:rPr lang="zh-CN" altLang="en-US" sz="2800" dirty="0"/>
              <a:t>发送方和接收方先共同选定一个</a:t>
            </a:r>
            <a:r>
              <a:rPr lang="zh-CN" altLang="en-US" sz="2800" dirty="0">
                <a:solidFill>
                  <a:srgbClr val="FF0000"/>
                </a:solidFill>
              </a:rPr>
              <a:t>生成多项式 </a:t>
            </a:r>
            <a:r>
              <a:rPr lang="en-US" altLang="zh-CN" sz="2800" dirty="0">
                <a:solidFill>
                  <a:srgbClr val="FF0000"/>
                </a:solidFill>
              </a:rPr>
              <a:t>G</a:t>
            </a:r>
            <a:r>
              <a:rPr lang="zh-CN" altLang="en-US" sz="2800" dirty="0"/>
              <a:t>（</a:t>
            </a:r>
            <a:r>
              <a:rPr lang="en-US" altLang="zh-CN" sz="2800" dirty="0">
                <a:solidFill>
                  <a:srgbClr val="FF0000"/>
                </a:solidFill>
              </a:rPr>
              <a:t>r+1</a:t>
            </a:r>
            <a:r>
              <a:rPr lang="zh-CN" altLang="en-US" sz="2800" dirty="0">
                <a:solidFill>
                  <a:srgbClr val="FF0000"/>
                </a:solidFill>
              </a:rPr>
              <a:t>比特</a:t>
            </a:r>
            <a:r>
              <a:rPr lang="zh-CN" altLang="en-US" sz="2800" dirty="0" smtClean="0"/>
              <a:t>）</a:t>
            </a:r>
            <a:endParaRPr lang="en-US" altLang="zh-CN" sz="2800" dirty="0" smtClean="0"/>
          </a:p>
          <a:p>
            <a:pPr lvl="2">
              <a:lnSpc>
                <a:spcPct val="120000"/>
              </a:lnSpc>
            </a:pPr>
            <a:r>
              <a:rPr lang="en-US" altLang="zh-CN" sz="2400" dirty="0" smtClean="0"/>
              <a:t>G</a:t>
            </a:r>
            <a:r>
              <a:rPr lang="zh-CN" altLang="en-US" sz="2400" dirty="0" smtClean="0"/>
              <a:t>的最高有效位和最低位是</a:t>
            </a:r>
            <a:r>
              <a:rPr lang="en-US" altLang="zh-CN" sz="2400" dirty="0"/>
              <a:t>1</a:t>
            </a:r>
            <a:r>
              <a:rPr lang="zh-CN" altLang="en-US" sz="2400" dirty="0" smtClean="0"/>
              <a:t>。</a:t>
            </a:r>
            <a:endParaRPr lang="en-US" altLang="zh-CN" sz="2400" dirty="0" smtClean="0"/>
          </a:p>
          <a:p>
            <a:pPr lvl="2">
              <a:lnSpc>
                <a:spcPct val="120000"/>
              </a:lnSpc>
            </a:pPr>
            <a:r>
              <a:rPr lang="en-US" altLang="zh-CN" sz="2400" dirty="0" smtClean="0"/>
              <a:t>G</a:t>
            </a:r>
            <a:r>
              <a:rPr lang="zh-CN" altLang="en-US" sz="2400" dirty="0" smtClean="0"/>
              <a:t>的长度小于数据</a:t>
            </a:r>
            <a:r>
              <a:rPr lang="en-US" altLang="zh-CN" sz="2400" dirty="0" smtClean="0"/>
              <a:t>D</a:t>
            </a:r>
            <a:r>
              <a:rPr lang="zh-CN" altLang="en-US" sz="2400" dirty="0" smtClean="0"/>
              <a:t>的长度。</a:t>
            </a:r>
            <a:endParaRPr lang="zh-CN" altLang="en-US" sz="2400" dirty="0"/>
          </a:p>
        </p:txBody>
      </p:sp>
      <p:sp>
        <p:nvSpPr>
          <p:cNvPr id="4" name="AutoShape 4"/>
          <p:cNvSpPr>
            <a:spLocks noChangeArrowheads="1"/>
          </p:cNvSpPr>
          <p:nvPr/>
        </p:nvSpPr>
        <p:spPr bwMode="auto">
          <a:xfrm>
            <a:off x="5150070" y="1891862"/>
            <a:ext cx="2932386" cy="619125"/>
          </a:xfrm>
          <a:prstGeom prst="wedgeRoundRectCallout">
            <a:avLst>
              <a:gd name="adj1" fmla="val 54899"/>
              <a:gd name="adj2" fmla="val 119171"/>
              <a:gd name="adj3" fmla="val 16667"/>
            </a:avLst>
          </a:prstGeom>
          <a:solidFill>
            <a:srgbClr val="FFFF00"/>
          </a:solidFill>
          <a:ln w="9525">
            <a:solidFill>
              <a:schemeClr val="tx1"/>
            </a:solidFill>
            <a:miter lim="800000"/>
            <a:headEnd/>
            <a:tailEnd/>
          </a:ln>
          <a:effectLst/>
        </p:spPr>
        <p:txBody>
          <a:bodyPr/>
          <a:lstStyle/>
          <a:p>
            <a:pPr algn="ctr"/>
            <a:r>
              <a:rPr lang="en-US" altLang="zh-CN" sz="2400" b="1">
                <a:solidFill>
                  <a:srgbClr val="FF0000"/>
                </a:solidFill>
                <a:latin typeface="Times New Roman" panose="02020603050405020304" pitchFamily="18" charset="0"/>
                <a:ea typeface="宋体" panose="02010600030101010101" pitchFamily="2" charset="-122"/>
              </a:rPr>
              <a:t>10111</a:t>
            </a:r>
            <a:r>
              <a:rPr lang="en-US" altLang="zh-CN"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sym typeface="Symbol" panose="05050102010706020507" pitchFamily="18" charset="2"/>
              </a:rPr>
              <a:t> </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+1</a:t>
            </a:r>
          </a:p>
        </p:txBody>
      </p:sp>
    </p:spTree>
    <p:extLst>
      <p:ext uri="{BB962C8B-B14F-4D97-AF65-F5344CB8AC3E}">
        <p14:creationId xmlns:p14="http://schemas.microsoft.com/office/powerpoint/2010/main" val="423230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up)">
                                      <p:cBhvr>
                                        <p:cTn id="7" dur="500"/>
                                        <p:tgtEl>
                                          <p:spTgt spid="14438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44387">
                                            <p:txEl>
                                              <p:pRg st="1" end="1"/>
                                            </p:txEl>
                                          </p:spTgt>
                                        </p:tgtEl>
                                        <p:attrNameLst>
                                          <p:attrName>style.visibility</p:attrName>
                                        </p:attrNameLst>
                                      </p:cBhvr>
                                      <p:to>
                                        <p:strVal val="visible"/>
                                      </p:to>
                                    </p:set>
                                    <p:animEffect transition="in" filter="wipe(up)">
                                      <p:cBhvr>
                                        <p:cTn id="11" dur="500"/>
                                        <p:tgtEl>
                                          <p:spTgt spid="14438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44387">
                                            <p:txEl>
                                              <p:pRg st="2" end="2"/>
                                            </p:txEl>
                                          </p:spTgt>
                                        </p:tgtEl>
                                        <p:attrNameLst>
                                          <p:attrName>style.visibility</p:attrName>
                                        </p:attrNameLst>
                                      </p:cBhvr>
                                      <p:to>
                                        <p:strVal val="visible"/>
                                      </p:to>
                                    </p:set>
                                    <p:animEffect transition="in" filter="wipe(up)">
                                      <p:cBhvr>
                                        <p:cTn id="15" dur="500"/>
                                        <p:tgtEl>
                                          <p:spTgt spid="14438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44387">
                                            <p:txEl>
                                              <p:pRg st="3" end="3"/>
                                            </p:txEl>
                                          </p:spTgt>
                                        </p:tgtEl>
                                        <p:attrNameLst>
                                          <p:attrName>style.visibility</p:attrName>
                                        </p:attrNameLst>
                                      </p:cBhvr>
                                      <p:to>
                                        <p:strVal val="visible"/>
                                      </p:to>
                                    </p:set>
                                    <p:animEffect transition="in" filter="wipe(up)">
                                      <p:cBhvr>
                                        <p:cTn id="19" dur="500"/>
                                        <p:tgtEl>
                                          <p:spTgt spid="144387">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44387">
                                            <p:txEl>
                                              <p:pRg st="4" end="4"/>
                                            </p:txEl>
                                          </p:spTgt>
                                        </p:tgtEl>
                                        <p:attrNameLst>
                                          <p:attrName>style.visibility</p:attrName>
                                        </p:attrNameLst>
                                      </p:cBhvr>
                                      <p:to>
                                        <p:strVal val="visible"/>
                                      </p:to>
                                    </p:set>
                                    <p:animEffect transition="in" filter="wipe(up)">
                                      <p:cBhvr>
                                        <p:cTn id="23" dur="500"/>
                                        <p:tgtEl>
                                          <p:spTgt spid="144387">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144387">
                                            <p:txEl>
                                              <p:pRg st="5" end="5"/>
                                            </p:txEl>
                                          </p:spTgt>
                                        </p:tgtEl>
                                        <p:attrNameLst>
                                          <p:attrName>style.visibility</p:attrName>
                                        </p:attrNameLst>
                                      </p:cBhvr>
                                      <p:to>
                                        <p:strVal val="visible"/>
                                      </p:to>
                                    </p:set>
                                    <p:animEffect transition="in" filter="wipe(up)">
                                      <p:cBhvr>
                                        <p:cTn id="27" dur="500"/>
                                        <p:tgtEl>
                                          <p:spTgt spid="144387">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144387">
                                            <p:txEl>
                                              <p:pRg st="6" end="6"/>
                                            </p:txEl>
                                          </p:spTgt>
                                        </p:tgtEl>
                                        <p:attrNameLst>
                                          <p:attrName>style.visibility</p:attrName>
                                        </p:attrNameLst>
                                      </p:cBhvr>
                                      <p:to>
                                        <p:strVal val="visible"/>
                                      </p:to>
                                    </p:set>
                                    <p:animEffect transition="in" filter="wipe(up)">
                                      <p:cBhvr>
                                        <p:cTn id="31" dur="500"/>
                                        <p:tgtEl>
                                          <p:spTgt spid="1443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7" name="Rectangle 3"/>
          <p:cNvSpPr>
            <a:spLocks noGrp="1" noChangeArrowheads="1"/>
          </p:cNvSpPr>
          <p:nvPr>
            <p:ph type="body" idx="1"/>
          </p:nvPr>
        </p:nvSpPr>
        <p:spPr>
          <a:xfrm>
            <a:off x="330200" y="844830"/>
            <a:ext cx="8509000" cy="4434086"/>
          </a:xfrm>
        </p:spPr>
        <p:txBody>
          <a:bodyPr>
            <a:normAutofit lnSpcReduction="10000"/>
          </a:bodyPr>
          <a:lstStyle/>
          <a:p>
            <a:pPr marL="0" indent="0">
              <a:lnSpc>
                <a:spcPct val="115000"/>
              </a:lnSpc>
            </a:pPr>
            <a:r>
              <a:rPr lang="zh-CN" altLang="en-US" sz="3500" b="1" dirty="0">
                <a:solidFill>
                  <a:srgbClr val="FF0000"/>
                </a:solidFill>
                <a:ea typeface="华文中宋" panose="02010600040101010101" pitchFamily="2" charset="-122"/>
              </a:rPr>
              <a:t>基本</a:t>
            </a:r>
            <a:r>
              <a:rPr lang="zh-CN" altLang="en-US" sz="3500" b="1" dirty="0" smtClean="0">
                <a:solidFill>
                  <a:srgbClr val="FF0000"/>
                </a:solidFill>
                <a:ea typeface="华文中宋" panose="02010600040101010101" pitchFamily="2" charset="-122"/>
              </a:rPr>
              <a:t>思想（续）：</a:t>
            </a:r>
            <a:endParaRPr lang="en-US" altLang="zh-CN" sz="2400" b="1" i="1" dirty="0" smtClean="0">
              <a:solidFill>
                <a:srgbClr val="FF6600"/>
              </a:solidFill>
              <a:ea typeface="华文中宋" panose="02010600040101010101" pitchFamily="2" charset="-122"/>
            </a:endParaRPr>
          </a:p>
          <a:p>
            <a:pPr marL="0" indent="0">
              <a:lnSpc>
                <a:spcPct val="115000"/>
              </a:lnSpc>
            </a:pPr>
            <a:r>
              <a:rPr lang="zh-CN" altLang="en-US" sz="2800" dirty="0" smtClean="0"/>
              <a:t>发送</a:t>
            </a:r>
            <a:r>
              <a:rPr lang="zh-CN" altLang="en-US" sz="2800" dirty="0"/>
              <a:t>方</a:t>
            </a:r>
            <a:r>
              <a:rPr lang="zh-CN" altLang="en-US" sz="2800" dirty="0" smtClean="0"/>
              <a:t>：</a:t>
            </a:r>
            <a:endParaRPr lang="en-US" altLang="zh-CN" sz="2800" dirty="0" smtClean="0"/>
          </a:p>
          <a:p>
            <a:pPr marL="342900" lvl="1" indent="0">
              <a:lnSpc>
                <a:spcPct val="115000"/>
              </a:lnSpc>
            </a:pPr>
            <a:r>
              <a:rPr lang="zh-CN" altLang="en-US" sz="2400" dirty="0" smtClean="0"/>
              <a:t>计算</a:t>
            </a:r>
            <a:r>
              <a:rPr lang="zh-CN" altLang="en-US" sz="2400" dirty="0"/>
              <a:t>出一个</a:t>
            </a:r>
            <a:r>
              <a:rPr lang="en-US" altLang="zh-CN" sz="2400" dirty="0"/>
              <a:t>r</a:t>
            </a:r>
            <a:r>
              <a:rPr lang="zh-CN" altLang="en-US" sz="2400" dirty="0" smtClean="0"/>
              <a:t>位</a:t>
            </a:r>
            <a:r>
              <a:rPr lang="zh-CN" altLang="en-US" sz="2400" dirty="0"/>
              <a:t>的</a:t>
            </a:r>
            <a:r>
              <a:rPr lang="zh-CN" altLang="en-US" sz="2400" dirty="0" smtClean="0"/>
              <a:t>附加比特串</a:t>
            </a:r>
            <a:r>
              <a:rPr lang="en-US" altLang="zh-CN" sz="2400" dirty="0" smtClean="0"/>
              <a:t>R</a:t>
            </a:r>
            <a:r>
              <a:rPr lang="zh-CN" altLang="en-US" sz="2400" dirty="0" smtClean="0"/>
              <a:t>，拼接到</a:t>
            </a:r>
            <a:r>
              <a:rPr lang="en-US" altLang="zh-CN" sz="2400" dirty="0"/>
              <a:t>D</a:t>
            </a:r>
            <a:r>
              <a:rPr lang="zh-CN" altLang="en-US" sz="2400" dirty="0"/>
              <a:t>的后面</a:t>
            </a:r>
            <a:r>
              <a:rPr lang="zh-CN" altLang="en-US" sz="2400" dirty="0" smtClean="0"/>
              <a:t>产生</a:t>
            </a:r>
            <a:r>
              <a:rPr lang="en-US" altLang="zh-CN" sz="2400" dirty="0" smtClean="0"/>
              <a:t>DR</a:t>
            </a:r>
            <a:r>
              <a:rPr lang="zh-CN" altLang="en-US" sz="2400" dirty="0" smtClean="0"/>
              <a:t>（</a:t>
            </a:r>
            <a:r>
              <a:rPr lang="en-US" altLang="zh-CN" sz="2400" dirty="0" err="1"/>
              <a:t>d+r</a:t>
            </a:r>
            <a:r>
              <a:rPr lang="en-US" altLang="zh-CN" sz="2400" dirty="0"/>
              <a:t> </a:t>
            </a:r>
            <a:r>
              <a:rPr lang="zh-CN" altLang="en-US" sz="2400" dirty="0"/>
              <a:t>比特</a:t>
            </a:r>
            <a:r>
              <a:rPr lang="zh-CN" altLang="en-US" sz="2400" dirty="0" smtClean="0"/>
              <a:t>）。</a:t>
            </a:r>
            <a:endParaRPr lang="en-US" altLang="zh-CN" sz="2400" dirty="0" smtClean="0"/>
          </a:p>
          <a:p>
            <a:pPr marL="342900" lvl="1" indent="0">
              <a:lnSpc>
                <a:spcPct val="115000"/>
              </a:lnSpc>
            </a:pPr>
            <a:r>
              <a:rPr lang="en-US" altLang="zh-CN" sz="2400" dirty="0" smtClean="0"/>
              <a:t>DR</a:t>
            </a:r>
            <a:r>
              <a:rPr lang="zh-CN" altLang="en-US" sz="2400" dirty="0"/>
              <a:t>能被</a:t>
            </a:r>
            <a:r>
              <a:rPr lang="en-US" altLang="zh-CN" sz="2400" dirty="0"/>
              <a:t>G</a:t>
            </a:r>
            <a:r>
              <a:rPr lang="zh-CN" altLang="en-US" sz="2400" dirty="0"/>
              <a:t>模</a:t>
            </a:r>
            <a:r>
              <a:rPr lang="en-US" altLang="zh-CN" sz="2400" dirty="0"/>
              <a:t>2</a:t>
            </a:r>
            <a:r>
              <a:rPr lang="zh-CN" altLang="en-US" sz="2400" dirty="0"/>
              <a:t>运算整除，一起发送。</a:t>
            </a:r>
          </a:p>
          <a:p>
            <a:pPr marL="0" indent="0">
              <a:lnSpc>
                <a:spcPct val="115000"/>
              </a:lnSpc>
            </a:pPr>
            <a:r>
              <a:rPr lang="zh-CN" altLang="en-US" sz="3000" dirty="0"/>
              <a:t> 接收方</a:t>
            </a:r>
            <a:r>
              <a:rPr lang="zh-CN" altLang="en-US" sz="3000" dirty="0" smtClean="0"/>
              <a:t>：</a:t>
            </a:r>
            <a:endParaRPr lang="en-US" altLang="zh-CN" sz="3000" dirty="0" smtClean="0"/>
          </a:p>
          <a:p>
            <a:pPr marL="342900" lvl="1" indent="0">
              <a:lnSpc>
                <a:spcPct val="115000"/>
              </a:lnSpc>
            </a:pPr>
            <a:r>
              <a:rPr lang="zh-CN" altLang="en-US" sz="2400" dirty="0" smtClean="0"/>
              <a:t>用</a:t>
            </a:r>
            <a:r>
              <a:rPr lang="en-US" altLang="zh-CN" sz="2400" dirty="0"/>
              <a:t>G</a:t>
            </a:r>
            <a:r>
              <a:rPr lang="zh-CN" altLang="en-US" sz="2400" dirty="0"/>
              <a:t>去除接收到的</a:t>
            </a:r>
            <a:r>
              <a:rPr lang="en-US" altLang="zh-CN" sz="2400" dirty="0"/>
              <a:t>DR</a:t>
            </a:r>
            <a:r>
              <a:rPr lang="zh-CN" altLang="en-US" sz="2400" dirty="0"/>
              <a:t>（</a:t>
            </a:r>
            <a:r>
              <a:rPr lang="en-US" altLang="zh-CN" sz="2400" dirty="0" err="1"/>
              <a:t>d+r</a:t>
            </a:r>
            <a:r>
              <a:rPr lang="zh-CN" altLang="en-US" sz="2400" dirty="0"/>
              <a:t>比特</a:t>
            </a:r>
            <a:r>
              <a:rPr lang="zh-CN" altLang="en-US" sz="2400" dirty="0" smtClean="0"/>
              <a:t>）。</a:t>
            </a:r>
            <a:endParaRPr lang="en-US" altLang="zh-CN" sz="2400" dirty="0" smtClean="0"/>
          </a:p>
          <a:p>
            <a:pPr marL="342900" lvl="1" indent="0">
              <a:lnSpc>
                <a:spcPct val="115000"/>
              </a:lnSpc>
            </a:pPr>
            <a:r>
              <a:rPr lang="zh-CN" altLang="en-US" sz="2400" u="sng" dirty="0" smtClean="0"/>
              <a:t>余数</a:t>
            </a:r>
            <a:r>
              <a:rPr lang="zh-CN" altLang="en-US" sz="2400" u="sng" dirty="0">
                <a:solidFill>
                  <a:srgbClr val="FF0000"/>
                </a:solidFill>
              </a:rPr>
              <a:t>非</a:t>
            </a:r>
            <a:r>
              <a:rPr lang="en-US" altLang="zh-CN" sz="2400" u="sng" dirty="0">
                <a:solidFill>
                  <a:srgbClr val="FF0000"/>
                </a:solidFill>
              </a:rPr>
              <a:t>0</a:t>
            </a:r>
            <a:r>
              <a:rPr lang="zh-CN" altLang="en-US" sz="2400" dirty="0"/>
              <a:t>：传输发生</a:t>
            </a:r>
            <a:r>
              <a:rPr lang="zh-CN" altLang="en-US" sz="2400" dirty="0" smtClean="0"/>
              <a:t>差错</a:t>
            </a:r>
            <a:r>
              <a:rPr lang="zh-CN" altLang="en-US" sz="2400" dirty="0"/>
              <a:t>。</a:t>
            </a:r>
            <a:endParaRPr lang="en-US" altLang="zh-CN" sz="2400" dirty="0" smtClean="0"/>
          </a:p>
          <a:p>
            <a:pPr marL="342900" lvl="1" indent="0">
              <a:lnSpc>
                <a:spcPct val="115000"/>
              </a:lnSpc>
            </a:pPr>
            <a:r>
              <a:rPr lang="zh-CN" altLang="en-US" sz="2400" u="sng" dirty="0" smtClean="0"/>
              <a:t>余数</a:t>
            </a:r>
            <a:r>
              <a:rPr lang="zh-CN" altLang="en-US" sz="2400" u="sng" dirty="0">
                <a:solidFill>
                  <a:srgbClr val="FF0000"/>
                </a:solidFill>
              </a:rPr>
              <a:t>为</a:t>
            </a:r>
            <a:r>
              <a:rPr lang="en-US" altLang="zh-CN" sz="2400" u="sng" dirty="0">
                <a:solidFill>
                  <a:srgbClr val="FF0000"/>
                </a:solidFill>
              </a:rPr>
              <a:t>0</a:t>
            </a:r>
            <a:r>
              <a:rPr lang="zh-CN" altLang="en-US" sz="2400" dirty="0"/>
              <a:t>：传输正确，去掉尾部</a:t>
            </a:r>
            <a:r>
              <a:rPr lang="en-US" altLang="zh-CN" sz="2400" dirty="0"/>
              <a:t>r</a:t>
            </a:r>
            <a:r>
              <a:rPr lang="zh-CN" altLang="en-US" sz="2400" dirty="0"/>
              <a:t>位，得所需数据</a:t>
            </a:r>
            <a:r>
              <a:rPr lang="en-US" altLang="zh-CN" sz="2400" dirty="0"/>
              <a:t>D</a:t>
            </a:r>
            <a:r>
              <a:rPr lang="zh-CN" altLang="en-US" sz="2400" dirty="0"/>
              <a:t>。</a:t>
            </a:r>
          </a:p>
        </p:txBody>
      </p:sp>
      <p:sp>
        <p:nvSpPr>
          <p:cNvPr id="784391" name="Text Box 7"/>
          <p:cNvSpPr txBox="1">
            <a:spLocks noChangeArrowheads="1"/>
          </p:cNvSpPr>
          <p:nvPr/>
        </p:nvSpPr>
        <p:spPr bwMode="auto">
          <a:xfrm>
            <a:off x="1747781" y="5411950"/>
            <a:ext cx="3009900" cy="400110"/>
          </a:xfrm>
          <a:prstGeom prst="rect">
            <a:avLst/>
          </a:prstGeom>
          <a:solidFill>
            <a:srgbClr val="FFFF00"/>
          </a:solidFill>
          <a:ln>
            <a:noFill/>
          </a:ln>
          <a:effectLst/>
        </p:spPr>
        <p:txBody>
          <a:bodyPr>
            <a:spAutoFit/>
          </a:bodyPr>
          <a:lstStyle/>
          <a:p>
            <a:pPr>
              <a:spcBef>
                <a:spcPct val="50000"/>
              </a:spcBef>
            </a:pPr>
            <a:r>
              <a:rPr lang="en-US" altLang="zh-CN" sz="2000" b="1" i="1" dirty="0">
                <a:solidFill>
                  <a:srgbClr val="FF0000"/>
                </a:solidFill>
                <a:latin typeface="Times New Roman" panose="02020603050405020304" pitchFamily="18" charset="0"/>
              </a:rPr>
              <a:t>D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要发送的数据（</a:t>
            </a:r>
            <a:r>
              <a:rPr lang="en-US" altLang="zh-CN" sz="2000" b="1" i="1" dirty="0">
                <a:solidFill>
                  <a:srgbClr val="FF0000"/>
                </a:solidFill>
                <a:latin typeface="Times New Roman" panose="02020603050405020304" pitchFamily="18" charset="0"/>
              </a:rPr>
              <a:t>d</a:t>
            </a:r>
            <a:r>
              <a:rPr lang="zh-CN" altLang="en-US" sz="2000" b="1" dirty="0">
                <a:latin typeface="Times New Roman" panose="02020603050405020304" pitchFamily="18" charset="0"/>
              </a:rPr>
              <a:t>位）</a:t>
            </a:r>
          </a:p>
        </p:txBody>
      </p:sp>
      <p:sp>
        <p:nvSpPr>
          <p:cNvPr id="784392" name="Text Box 8"/>
          <p:cNvSpPr txBox="1">
            <a:spLocks noChangeArrowheads="1"/>
          </p:cNvSpPr>
          <p:nvPr/>
        </p:nvSpPr>
        <p:spPr bwMode="auto">
          <a:xfrm>
            <a:off x="4846581" y="5424650"/>
            <a:ext cx="2438400" cy="400110"/>
          </a:xfrm>
          <a:prstGeom prst="rect">
            <a:avLst/>
          </a:prstGeom>
          <a:solidFill>
            <a:srgbClr val="FFC000"/>
          </a:solidFill>
          <a:ln>
            <a:noFill/>
          </a:ln>
          <a:effectLst/>
        </p:spPr>
        <p:txBody>
          <a:bodyPr>
            <a:spAutoFit/>
          </a:bodyPr>
          <a:lstStyle/>
          <a:p>
            <a:pPr>
              <a:spcBef>
                <a:spcPct val="50000"/>
              </a:spcBef>
            </a:pPr>
            <a:r>
              <a:rPr lang="en-US" altLang="zh-CN" sz="2000" b="1" dirty="0">
                <a:solidFill>
                  <a:srgbClr val="FF0000"/>
                </a:solidFill>
                <a:latin typeface="Times New Roman" panose="02020603050405020304" pitchFamily="18" charset="0"/>
              </a:rPr>
              <a:t>R </a:t>
            </a:r>
            <a:r>
              <a:rPr lang="en-US" altLang="zh-CN" sz="2000" b="1" dirty="0">
                <a:latin typeface="Times New Roman" panose="02020603050405020304" pitchFamily="18" charset="0"/>
              </a:rPr>
              <a:t>: CRC</a:t>
            </a:r>
            <a:r>
              <a:rPr lang="zh-CN" altLang="en-US" sz="2000" b="1" dirty="0">
                <a:latin typeface="Times New Roman" panose="02020603050405020304" pitchFamily="18" charset="0"/>
              </a:rPr>
              <a:t>校验（</a:t>
            </a:r>
            <a:r>
              <a:rPr lang="en-US" altLang="zh-CN" sz="2000" b="1" i="1" dirty="0">
                <a:solidFill>
                  <a:srgbClr val="FF0000"/>
                </a:solidFill>
                <a:latin typeface="Times New Roman" panose="02020603050405020304" pitchFamily="18" charset="0"/>
              </a:rPr>
              <a:t>r</a:t>
            </a:r>
            <a:r>
              <a:rPr lang="zh-CN" altLang="en-US" sz="2000" b="1" dirty="0">
                <a:latin typeface="Times New Roman" panose="02020603050405020304" pitchFamily="18" charset="0"/>
              </a:rPr>
              <a:t>位）</a:t>
            </a:r>
          </a:p>
        </p:txBody>
      </p:sp>
      <p:sp>
        <p:nvSpPr>
          <p:cNvPr id="784393" name="AutoShape 9"/>
          <p:cNvSpPr>
            <a:spLocks/>
          </p:cNvSpPr>
          <p:nvPr/>
        </p:nvSpPr>
        <p:spPr bwMode="auto">
          <a:xfrm rot="5399957" flipH="1">
            <a:off x="4398904" y="3287875"/>
            <a:ext cx="234950" cy="5537200"/>
          </a:xfrm>
          <a:prstGeom prst="leftBrace">
            <a:avLst>
              <a:gd name="adj1" fmla="val 3152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endParaRPr>
          </a:p>
        </p:txBody>
      </p:sp>
      <p:sp>
        <p:nvSpPr>
          <p:cNvPr id="784394" name="Text Box 10"/>
          <p:cNvSpPr txBox="1">
            <a:spLocks noChangeArrowheads="1"/>
          </p:cNvSpPr>
          <p:nvPr/>
        </p:nvSpPr>
        <p:spPr bwMode="auto">
          <a:xfrm>
            <a:off x="3836931" y="6173985"/>
            <a:ext cx="1841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FF0000"/>
                </a:solidFill>
                <a:latin typeface="Times New Roman" panose="02020603050405020304" pitchFamily="18" charset="0"/>
              </a:rPr>
              <a:t>DR</a:t>
            </a:r>
            <a:r>
              <a:rPr lang="zh-CN" altLang="en-US" sz="2000" b="1" dirty="0">
                <a:solidFill>
                  <a:srgbClr val="FF0000"/>
                </a:solidFill>
                <a:latin typeface="Times New Roman" panose="02020603050405020304" pitchFamily="18" charset="0"/>
              </a:rPr>
              <a:t>（</a:t>
            </a:r>
            <a:r>
              <a:rPr lang="en-US" altLang="zh-CN" sz="2000" b="1" dirty="0" err="1">
                <a:solidFill>
                  <a:srgbClr val="FF0000"/>
                </a:solidFill>
                <a:latin typeface="Times New Roman" panose="02020603050405020304" pitchFamily="18" charset="0"/>
              </a:rPr>
              <a:t>d+r</a:t>
            </a:r>
            <a:r>
              <a:rPr lang="zh-CN" altLang="en-US" sz="2000" b="1" dirty="0">
                <a:solidFill>
                  <a:srgbClr val="FF0000"/>
                </a:solidFill>
                <a:latin typeface="Times New Roman" panose="02020603050405020304" pitchFamily="18" charset="0"/>
              </a:rPr>
              <a:t>位）</a:t>
            </a:r>
          </a:p>
        </p:txBody>
      </p:sp>
      <p:sp>
        <p:nvSpPr>
          <p:cNvPr id="10" name="Rectangle 2"/>
          <p:cNvSpPr>
            <a:spLocks noGrp="1" noChangeArrowheads="1"/>
          </p:cNvSpPr>
          <p:nvPr>
            <p:ph type="title"/>
          </p:nvPr>
        </p:nvSpPr>
        <p:spPr>
          <a:xfrm>
            <a:off x="330200" y="1"/>
            <a:ext cx="8500533" cy="744849"/>
          </a:xfrm>
        </p:spPr>
        <p:txBody>
          <a:bodyPr/>
          <a:lstStyle/>
          <a:p>
            <a:r>
              <a:rPr lang="en-US" altLang="zh-CN" dirty="0" smtClean="0"/>
              <a:t>5.2 </a:t>
            </a:r>
            <a:r>
              <a:rPr lang="zh-CN" altLang="en-US" dirty="0" smtClean="0"/>
              <a:t>循环冗余检测 </a:t>
            </a:r>
            <a:endParaRPr lang="zh-CN" altLang="en-US" dirty="0"/>
          </a:p>
        </p:txBody>
      </p:sp>
    </p:spTree>
    <p:extLst>
      <p:ext uri="{BB962C8B-B14F-4D97-AF65-F5344CB8AC3E}">
        <p14:creationId xmlns:p14="http://schemas.microsoft.com/office/powerpoint/2010/main" val="77977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4392"/>
                                        </p:tgtEl>
                                        <p:attrNameLst>
                                          <p:attrName>style.visibility</p:attrName>
                                        </p:attrNameLst>
                                      </p:cBhvr>
                                      <p:to>
                                        <p:strVal val="visible"/>
                                      </p:to>
                                    </p:set>
                                    <p:animEffect transition="in" filter="blinds(horizontal)">
                                      <p:cBhvr>
                                        <p:cTn id="7" dur="500"/>
                                        <p:tgtEl>
                                          <p:spTgt spid="78439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84393"/>
                                        </p:tgtEl>
                                        <p:attrNameLst>
                                          <p:attrName>style.visibility</p:attrName>
                                        </p:attrNameLst>
                                      </p:cBhvr>
                                      <p:to>
                                        <p:strVal val="visible"/>
                                      </p:to>
                                    </p:set>
                                    <p:animEffect transition="in" filter="wipe(down)">
                                      <p:cBhvr>
                                        <p:cTn id="11" dur="500"/>
                                        <p:tgtEl>
                                          <p:spTgt spid="78439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84394"/>
                                        </p:tgtEl>
                                        <p:attrNameLst>
                                          <p:attrName>style.visibility</p:attrName>
                                        </p:attrNameLst>
                                      </p:cBhvr>
                                      <p:to>
                                        <p:strVal val="visible"/>
                                      </p:to>
                                    </p:set>
                                    <p:animEffect transition="in" filter="wipe(down)">
                                      <p:cBhvr>
                                        <p:cTn id="15" dur="500"/>
                                        <p:tgtEl>
                                          <p:spTgt spid="784394"/>
                                        </p:tgtEl>
                                      </p:cBhvr>
                                    </p:animEffect>
                                  </p:childTnLst>
                                </p:cTn>
                              </p:par>
                            </p:childTnLst>
                          </p:cTn>
                        </p:par>
                        <p:par>
                          <p:cTn id="16" fill="hold">
                            <p:stCondLst>
                              <p:cond delay="1500"/>
                            </p:stCondLst>
                            <p:childTnLst>
                              <p:par>
                                <p:cTn id="17" presetID="22" presetClass="entr" presetSubtype="1" fill="hold" nodeType="afterEffect">
                                  <p:stCondLst>
                                    <p:cond delay="500"/>
                                  </p:stCondLst>
                                  <p:childTnLst>
                                    <p:set>
                                      <p:cBhvr>
                                        <p:cTn id="18" dur="1" fill="hold">
                                          <p:stCondLst>
                                            <p:cond delay="0"/>
                                          </p:stCondLst>
                                        </p:cTn>
                                        <p:tgtEl>
                                          <p:spTgt spid="784387">
                                            <p:txEl>
                                              <p:pRg st="0" end="0"/>
                                            </p:txEl>
                                          </p:spTgt>
                                        </p:tgtEl>
                                        <p:attrNameLst>
                                          <p:attrName>style.visibility</p:attrName>
                                        </p:attrNameLst>
                                      </p:cBhvr>
                                      <p:to>
                                        <p:strVal val="visible"/>
                                      </p:to>
                                    </p:set>
                                    <p:animEffect transition="in" filter="wipe(up)">
                                      <p:cBhvr>
                                        <p:cTn id="19" dur="500"/>
                                        <p:tgtEl>
                                          <p:spTgt spid="784387">
                                            <p:txEl>
                                              <p:pRg st="0" end="0"/>
                                            </p:txEl>
                                          </p:spTgt>
                                        </p:tgtEl>
                                      </p:cBhvr>
                                    </p:animEffect>
                                  </p:childTnLst>
                                </p:cTn>
                              </p:par>
                            </p:childTnLst>
                          </p:cTn>
                        </p:par>
                        <p:par>
                          <p:cTn id="20" fill="hold">
                            <p:stCondLst>
                              <p:cond delay="2500"/>
                            </p:stCondLst>
                            <p:childTnLst>
                              <p:par>
                                <p:cTn id="21" presetID="22" presetClass="entr" presetSubtype="1" fill="hold" nodeType="afterEffect">
                                  <p:stCondLst>
                                    <p:cond delay="500"/>
                                  </p:stCondLst>
                                  <p:childTnLst>
                                    <p:set>
                                      <p:cBhvr>
                                        <p:cTn id="22" dur="1" fill="hold">
                                          <p:stCondLst>
                                            <p:cond delay="0"/>
                                          </p:stCondLst>
                                        </p:cTn>
                                        <p:tgtEl>
                                          <p:spTgt spid="784387">
                                            <p:txEl>
                                              <p:pRg st="1" end="1"/>
                                            </p:txEl>
                                          </p:spTgt>
                                        </p:tgtEl>
                                        <p:attrNameLst>
                                          <p:attrName>style.visibility</p:attrName>
                                        </p:attrNameLst>
                                      </p:cBhvr>
                                      <p:to>
                                        <p:strVal val="visible"/>
                                      </p:to>
                                    </p:set>
                                    <p:animEffect transition="in" filter="wipe(up)">
                                      <p:cBhvr>
                                        <p:cTn id="23" dur="500"/>
                                        <p:tgtEl>
                                          <p:spTgt spid="784387">
                                            <p:txEl>
                                              <p:pRg st="1" end="1"/>
                                            </p:txEl>
                                          </p:spTgt>
                                        </p:tgtEl>
                                      </p:cBhvr>
                                    </p:animEffect>
                                  </p:childTnLst>
                                </p:cTn>
                              </p:par>
                            </p:childTnLst>
                          </p:cTn>
                        </p:par>
                        <p:par>
                          <p:cTn id="24" fill="hold">
                            <p:stCondLst>
                              <p:cond delay="3500"/>
                            </p:stCondLst>
                            <p:childTnLst>
                              <p:par>
                                <p:cTn id="25" presetID="22" presetClass="entr" presetSubtype="1" fill="hold" nodeType="afterEffect">
                                  <p:stCondLst>
                                    <p:cond delay="500"/>
                                  </p:stCondLst>
                                  <p:childTnLst>
                                    <p:set>
                                      <p:cBhvr>
                                        <p:cTn id="26" dur="1" fill="hold">
                                          <p:stCondLst>
                                            <p:cond delay="0"/>
                                          </p:stCondLst>
                                        </p:cTn>
                                        <p:tgtEl>
                                          <p:spTgt spid="784387">
                                            <p:txEl>
                                              <p:pRg st="2" end="2"/>
                                            </p:txEl>
                                          </p:spTgt>
                                        </p:tgtEl>
                                        <p:attrNameLst>
                                          <p:attrName>style.visibility</p:attrName>
                                        </p:attrNameLst>
                                      </p:cBhvr>
                                      <p:to>
                                        <p:strVal val="visible"/>
                                      </p:to>
                                    </p:set>
                                    <p:animEffect transition="in" filter="wipe(up)">
                                      <p:cBhvr>
                                        <p:cTn id="27" dur="500"/>
                                        <p:tgtEl>
                                          <p:spTgt spid="784387">
                                            <p:txEl>
                                              <p:pRg st="2" end="2"/>
                                            </p:txEl>
                                          </p:spTgt>
                                        </p:tgtEl>
                                      </p:cBhvr>
                                    </p:animEffect>
                                  </p:childTnLst>
                                </p:cTn>
                              </p:par>
                            </p:childTnLst>
                          </p:cTn>
                        </p:par>
                        <p:par>
                          <p:cTn id="28" fill="hold">
                            <p:stCondLst>
                              <p:cond delay="4500"/>
                            </p:stCondLst>
                            <p:childTnLst>
                              <p:par>
                                <p:cTn id="29" presetID="22" presetClass="entr" presetSubtype="1" fill="hold" nodeType="afterEffect">
                                  <p:stCondLst>
                                    <p:cond delay="500"/>
                                  </p:stCondLst>
                                  <p:childTnLst>
                                    <p:set>
                                      <p:cBhvr>
                                        <p:cTn id="30" dur="1" fill="hold">
                                          <p:stCondLst>
                                            <p:cond delay="0"/>
                                          </p:stCondLst>
                                        </p:cTn>
                                        <p:tgtEl>
                                          <p:spTgt spid="784387">
                                            <p:txEl>
                                              <p:pRg st="3" end="3"/>
                                            </p:txEl>
                                          </p:spTgt>
                                        </p:tgtEl>
                                        <p:attrNameLst>
                                          <p:attrName>style.visibility</p:attrName>
                                        </p:attrNameLst>
                                      </p:cBhvr>
                                      <p:to>
                                        <p:strVal val="visible"/>
                                      </p:to>
                                    </p:set>
                                    <p:animEffect transition="in" filter="wipe(up)">
                                      <p:cBhvr>
                                        <p:cTn id="31" dur="500"/>
                                        <p:tgtEl>
                                          <p:spTgt spid="78438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500"/>
                                  </p:stCondLst>
                                  <p:childTnLst>
                                    <p:set>
                                      <p:cBhvr>
                                        <p:cTn id="35" dur="1" fill="hold">
                                          <p:stCondLst>
                                            <p:cond delay="0"/>
                                          </p:stCondLst>
                                        </p:cTn>
                                        <p:tgtEl>
                                          <p:spTgt spid="784387">
                                            <p:txEl>
                                              <p:pRg st="4" end="4"/>
                                            </p:txEl>
                                          </p:spTgt>
                                        </p:tgtEl>
                                        <p:attrNameLst>
                                          <p:attrName>style.visibility</p:attrName>
                                        </p:attrNameLst>
                                      </p:cBhvr>
                                      <p:to>
                                        <p:strVal val="visible"/>
                                      </p:to>
                                    </p:set>
                                    <p:animEffect transition="in" filter="wipe(up)">
                                      <p:cBhvr>
                                        <p:cTn id="36" dur="500"/>
                                        <p:tgtEl>
                                          <p:spTgt spid="784387">
                                            <p:txEl>
                                              <p:pRg st="4" end="4"/>
                                            </p:txEl>
                                          </p:spTgt>
                                        </p:tgtEl>
                                      </p:cBhvr>
                                    </p:animEffect>
                                  </p:childTnLst>
                                </p:cTn>
                              </p:par>
                            </p:childTnLst>
                          </p:cTn>
                        </p:par>
                        <p:par>
                          <p:cTn id="37" fill="hold">
                            <p:stCondLst>
                              <p:cond delay="1000"/>
                            </p:stCondLst>
                            <p:childTnLst>
                              <p:par>
                                <p:cTn id="38" presetID="22" presetClass="entr" presetSubtype="1" fill="hold" nodeType="afterEffect">
                                  <p:stCondLst>
                                    <p:cond delay="500"/>
                                  </p:stCondLst>
                                  <p:childTnLst>
                                    <p:set>
                                      <p:cBhvr>
                                        <p:cTn id="39" dur="1" fill="hold">
                                          <p:stCondLst>
                                            <p:cond delay="0"/>
                                          </p:stCondLst>
                                        </p:cTn>
                                        <p:tgtEl>
                                          <p:spTgt spid="784387">
                                            <p:txEl>
                                              <p:pRg st="5" end="5"/>
                                            </p:txEl>
                                          </p:spTgt>
                                        </p:tgtEl>
                                        <p:attrNameLst>
                                          <p:attrName>style.visibility</p:attrName>
                                        </p:attrNameLst>
                                      </p:cBhvr>
                                      <p:to>
                                        <p:strVal val="visible"/>
                                      </p:to>
                                    </p:set>
                                    <p:animEffect transition="in" filter="wipe(up)">
                                      <p:cBhvr>
                                        <p:cTn id="40" dur="500"/>
                                        <p:tgtEl>
                                          <p:spTgt spid="784387">
                                            <p:txEl>
                                              <p:pRg st="5" end="5"/>
                                            </p:txEl>
                                          </p:spTgt>
                                        </p:tgtEl>
                                      </p:cBhvr>
                                    </p:animEffect>
                                  </p:childTnLst>
                                </p:cTn>
                              </p:par>
                            </p:childTnLst>
                          </p:cTn>
                        </p:par>
                        <p:par>
                          <p:cTn id="41" fill="hold">
                            <p:stCondLst>
                              <p:cond delay="2000"/>
                            </p:stCondLst>
                            <p:childTnLst>
                              <p:par>
                                <p:cTn id="42" presetID="22" presetClass="entr" presetSubtype="1" fill="hold" nodeType="afterEffect">
                                  <p:stCondLst>
                                    <p:cond delay="500"/>
                                  </p:stCondLst>
                                  <p:childTnLst>
                                    <p:set>
                                      <p:cBhvr>
                                        <p:cTn id="43" dur="1" fill="hold">
                                          <p:stCondLst>
                                            <p:cond delay="0"/>
                                          </p:stCondLst>
                                        </p:cTn>
                                        <p:tgtEl>
                                          <p:spTgt spid="784387">
                                            <p:txEl>
                                              <p:pRg st="6" end="6"/>
                                            </p:txEl>
                                          </p:spTgt>
                                        </p:tgtEl>
                                        <p:attrNameLst>
                                          <p:attrName>style.visibility</p:attrName>
                                        </p:attrNameLst>
                                      </p:cBhvr>
                                      <p:to>
                                        <p:strVal val="visible"/>
                                      </p:to>
                                    </p:set>
                                    <p:animEffect transition="in" filter="wipe(up)">
                                      <p:cBhvr>
                                        <p:cTn id="44" dur="500"/>
                                        <p:tgtEl>
                                          <p:spTgt spid="784387">
                                            <p:txEl>
                                              <p:pRg st="6" end="6"/>
                                            </p:txEl>
                                          </p:spTgt>
                                        </p:tgtEl>
                                      </p:cBhvr>
                                    </p:animEffect>
                                  </p:childTnLst>
                                </p:cTn>
                              </p:par>
                            </p:childTnLst>
                          </p:cTn>
                        </p:par>
                        <p:par>
                          <p:cTn id="45" fill="hold">
                            <p:stCondLst>
                              <p:cond delay="3000"/>
                            </p:stCondLst>
                            <p:childTnLst>
                              <p:par>
                                <p:cTn id="46" presetID="22" presetClass="entr" presetSubtype="1" fill="hold" nodeType="afterEffect">
                                  <p:stCondLst>
                                    <p:cond delay="500"/>
                                  </p:stCondLst>
                                  <p:childTnLst>
                                    <p:set>
                                      <p:cBhvr>
                                        <p:cTn id="47" dur="1" fill="hold">
                                          <p:stCondLst>
                                            <p:cond delay="0"/>
                                          </p:stCondLst>
                                        </p:cTn>
                                        <p:tgtEl>
                                          <p:spTgt spid="784387">
                                            <p:txEl>
                                              <p:pRg st="7" end="7"/>
                                            </p:txEl>
                                          </p:spTgt>
                                        </p:tgtEl>
                                        <p:attrNameLst>
                                          <p:attrName>style.visibility</p:attrName>
                                        </p:attrNameLst>
                                      </p:cBhvr>
                                      <p:to>
                                        <p:strVal val="visible"/>
                                      </p:to>
                                    </p:set>
                                    <p:animEffect transition="in" filter="wipe(up)">
                                      <p:cBhvr>
                                        <p:cTn id="48" dur="500"/>
                                        <p:tgtEl>
                                          <p:spTgt spid="784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2" grpId="0" animBg="1"/>
      <p:bldP spid="784393" grpId="0" animBg="1"/>
      <p:bldP spid="7843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altLang="zh-CN" dirty="0" smtClean="0"/>
              <a:t>5.2 </a:t>
            </a:r>
            <a:r>
              <a:rPr lang="zh-CN" altLang="en-US" dirty="0" smtClean="0"/>
              <a:t>模</a:t>
            </a:r>
            <a:r>
              <a:rPr lang="en-US" altLang="zh-CN" dirty="0" smtClean="0"/>
              <a:t>2</a:t>
            </a:r>
            <a:r>
              <a:rPr lang="zh-CN" altLang="en-US" dirty="0" smtClean="0"/>
              <a:t>算术运算</a:t>
            </a:r>
            <a:endParaRPr lang="zh-CN" altLang="en-US" dirty="0"/>
          </a:p>
        </p:txBody>
      </p:sp>
      <p:sp>
        <p:nvSpPr>
          <p:cNvPr id="785411" name="Rectangle 3"/>
          <p:cNvSpPr>
            <a:spLocks noGrp="1" noChangeArrowheads="1"/>
          </p:cNvSpPr>
          <p:nvPr>
            <p:ph type="body" idx="1"/>
          </p:nvPr>
        </p:nvSpPr>
        <p:spPr>
          <a:xfrm>
            <a:off x="330199" y="966952"/>
            <a:ext cx="8500533" cy="5360276"/>
          </a:xfrm>
        </p:spPr>
        <p:txBody>
          <a:bodyPr>
            <a:noAutofit/>
          </a:bodyPr>
          <a:lstStyle/>
          <a:p>
            <a:pPr>
              <a:lnSpc>
                <a:spcPct val="105000"/>
              </a:lnSpc>
            </a:pPr>
            <a:r>
              <a:rPr lang="zh-CN" altLang="en-US" sz="2800" dirty="0" smtClean="0">
                <a:solidFill>
                  <a:srgbClr val="FF0000"/>
                </a:solidFill>
              </a:rPr>
              <a:t>模</a:t>
            </a:r>
            <a:r>
              <a:rPr lang="en-US" altLang="zh-CN" sz="2800" dirty="0" smtClean="0">
                <a:solidFill>
                  <a:srgbClr val="FF0000"/>
                </a:solidFill>
              </a:rPr>
              <a:t>2</a:t>
            </a:r>
            <a:r>
              <a:rPr lang="zh-CN" altLang="en-US" sz="2800" dirty="0" smtClean="0">
                <a:solidFill>
                  <a:srgbClr val="FF0000"/>
                </a:solidFill>
              </a:rPr>
              <a:t>算术运算：加法</a:t>
            </a:r>
            <a:r>
              <a:rPr lang="zh-CN" altLang="en-US" sz="2800" dirty="0">
                <a:solidFill>
                  <a:srgbClr val="FF0000"/>
                </a:solidFill>
              </a:rPr>
              <a:t>不进位，减法不借位</a:t>
            </a:r>
            <a:r>
              <a:rPr lang="zh-CN" altLang="en-US" sz="2800" dirty="0"/>
              <a:t>，即操作数的按位异或 </a:t>
            </a:r>
            <a:r>
              <a:rPr lang="en-US" altLang="zh-CN" sz="2800" dirty="0"/>
              <a:t>(XOR)</a:t>
            </a:r>
          </a:p>
          <a:p>
            <a:pPr>
              <a:lnSpc>
                <a:spcPct val="105000"/>
              </a:lnSpc>
              <a:buFont typeface="Wingdings" panose="05000000000000000000" pitchFamily="2" charset="2"/>
              <a:buNone/>
            </a:pPr>
            <a:r>
              <a:rPr lang="zh-CN" altLang="en-US" sz="2800" b="1" dirty="0" smtClean="0"/>
              <a:t>例：</a:t>
            </a:r>
            <a:endParaRPr lang="zh-CN" altLang="en-US" sz="2800" b="1" dirty="0"/>
          </a:p>
          <a:p>
            <a:pPr>
              <a:lnSpc>
                <a:spcPct val="105000"/>
              </a:lnSpc>
              <a:buFont typeface="Wingdings" panose="05000000000000000000" pitchFamily="2" charset="2"/>
              <a:buNone/>
            </a:pPr>
            <a:r>
              <a:rPr lang="en-US" altLang="zh-CN" sz="2800" b="1" dirty="0"/>
              <a:t>     1011  XOR  0101=1110    </a:t>
            </a:r>
            <a:r>
              <a:rPr lang="zh-CN" altLang="en-US" sz="2800" b="1" dirty="0"/>
              <a:t>；   </a:t>
            </a:r>
            <a:r>
              <a:rPr lang="en-US" altLang="zh-CN" sz="2800" b="1" dirty="0"/>
              <a:t>1011-0101=1110</a:t>
            </a:r>
          </a:p>
          <a:p>
            <a:pPr>
              <a:lnSpc>
                <a:spcPct val="105000"/>
              </a:lnSpc>
              <a:buFont typeface="Wingdings" panose="05000000000000000000" pitchFamily="2" charset="2"/>
              <a:buNone/>
            </a:pPr>
            <a:r>
              <a:rPr lang="en-US" altLang="zh-CN" sz="2800" b="1" dirty="0"/>
              <a:t>     1001  XOR  1101=0100    </a:t>
            </a:r>
            <a:r>
              <a:rPr lang="zh-CN" altLang="en-US" sz="2800" b="1" dirty="0"/>
              <a:t>；   </a:t>
            </a:r>
            <a:r>
              <a:rPr lang="en-US" altLang="zh-CN" sz="2800" b="1" dirty="0"/>
              <a:t>1001-1101=0100</a:t>
            </a:r>
          </a:p>
          <a:p>
            <a:pPr>
              <a:lnSpc>
                <a:spcPct val="105000"/>
              </a:lnSpc>
            </a:pPr>
            <a:r>
              <a:rPr lang="zh-CN" altLang="en-US" sz="2800" dirty="0"/>
              <a:t>乘法和除法与二进制运算类似，其中加法或减法没有进位或借位。</a:t>
            </a:r>
          </a:p>
          <a:p>
            <a:pPr>
              <a:lnSpc>
                <a:spcPct val="105000"/>
              </a:lnSpc>
            </a:pPr>
            <a:r>
              <a:rPr lang="zh-CN" altLang="en-US" sz="2800" dirty="0"/>
              <a:t>乘以</a:t>
            </a:r>
            <a:r>
              <a:rPr lang="en-US" altLang="zh-CN" sz="2800" dirty="0"/>
              <a:t>2</a:t>
            </a:r>
            <a:r>
              <a:rPr lang="en-US" altLang="zh-CN" sz="2800" i="1" baseline="30000" dirty="0"/>
              <a:t>r</a:t>
            </a:r>
            <a:r>
              <a:rPr lang="zh-CN" altLang="en-US" sz="2800" dirty="0"/>
              <a:t>，即比特模式左移</a:t>
            </a:r>
            <a:r>
              <a:rPr lang="en-US" altLang="zh-CN" sz="2800" i="1" dirty="0"/>
              <a:t>r</a:t>
            </a:r>
            <a:r>
              <a:rPr lang="zh-CN" altLang="en-US" sz="2800" dirty="0"/>
              <a:t>个位置。</a:t>
            </a:r>
            <a:endParaRPr lang="zh-CN" altLang="pt-BR" sz="2800" i="1" dirty="0"/>
          </a:p>
          <a:p>
            <a:pPr>
              <a:lnSpc>
                <a:spcPct val="105000"/>
              </a:lnSpc>
              <a:buFont typeface="Wingdings" panose="05000000000000000000" pitchFamily="2" charset="2"/>
              <a:buNone/>
            </a:pPr>
            <a:r>
              <a:rPr lang="pt-BR" altLang="zh-CN" sz="2800" b="1" i="1" dirty="0"/>
              <a:t>          D</a:t>
            </a:r>
            <a:r>
              <a:rPr lang="pt-BR" altLang="zh-CN" sz="2800" b="1" dirty="0"/>
              <a:t>×2</a:t>
            </a:r>
            <a:r>
              <a:rPr lang="pt-BR" altLang="zh-CN" sz="2800" b="1" i="1" baseline="30000" dirty="0"/>
              <a:t>r</a:t>
            </a:r>
            <a:r>
              <a:rPr lang="pt-BR" altLang="zh-CN" sz="2800" b="1" baseline="30000" dirty="0"/>
              <a:t> </a:t>
            </a:r>
            <a:r>
              <a:rPr lang="pt-BR" altLang="zh-CN" sz="2800" b="1" dirty="0"/>
              <a:t> XOR  </a:t>
            </a:r>
            <a:r>
              <a:rPr lang="pt-BR" altLang="zh-CN" sz="2800" b="1" i="1" dirty="0"/>
              <a:t>R </a:t>
            </a:r>
            <a:r>
              <a:rPr lang="pt-BR" altLang="zh-CN" sz="2800" b="1" dirty="0"/>
              <a:t>= </a:t>
            </a:r>
            <a:r>
              <a:rPr lang="pt-BR" altLang="zh-CN" sz="2800" b="1" i="1" dirty="0"/>
              <a:t>D</a:t>
            </a:r>
            <a:r>
              <a:rPr lang="pt-BR" altLang="zh-CN" sz="2800" b="1" dirty="0">
                <a:solidFill>
                  <a:srgbClr val="FF0000"/>
                </a:solidFill>
              </a:rPr>
              <a:t>00…00</a:t>
            </a:r>
            <a:r>
              <a:rPr lang="pt-BR" altLang="zh-CN" sz="2800" b="1" dirty="0"/>
              <a:t>  XOR  </a:t>
            </a:r>
            <a:r>
              <a:rPr lang="pt-BR" altLang="zh-CN" sz="2800" b="1" i="1" dirty="0"/>
              <a:t>R</a:t>
            </a:r>
            <a:endParaRPr lang="pt-BR" altLang="zh-CN" sz="2800" b="1" dirty="0"/>
          </a:p>
          <a:p>
            <a:pPr>
              <a:lnSpc>
                <a:spcPct val="105000"/>
              </a:lnSpc>
              <a:buFont typeface="Wingdings" panose="05000000000000000000" pitchFamily="2" charset="2"/>
              <a:buNone/>
            </a:pPr>
            <a:r>
              <a:rPr lang="pt-BR" altLang="zh-CN" sz="2800" b="1" dirty="0"/>
              <a:t>                                    = </a:t>
            </a:r>
            <a:r>
              <a:rPr lang="pt-BR" altLang="zh-CN" sz="2800" b="1" i="1" dirty="0"/>
              <a:t>DR  </a:t>
            </a:r>
            <a:r>
              <a:rPr lang="pt-BR" altLang="zh-CN" sz="2800" b="1" dirty="0"/>
              <a:t>(</a:t>
            </a:r>
            <a:r>
              <a:rPr lang="pt-BR" altLang="zh-CN" sz="2800" b="1" i="1" dirty="0"/>
              <a:t>d+r</a:t>
            </a:r>
            <a:r>
              <a:rPr lang="pt-BR" altLang="zh-CN" sz="2800" b="1" dirty="0"/>
              <a:t> </a:t>
            </a:r>
            <a:r>
              <a:rPr lang="zh-CN" altLang="pt-BR" sz="2800" b="1" dirty="0"/>
              <a:t>比特</a:t>
            </a:r>
            <a:r>
              <a:rPr lang="pt-BR" altLang="zh-CN" sz="2800" b="1" dirty="0"/>
              <a:t>)</a:t>
            </a:r>
            <a:endParaRPr lang="zh-CN" altLang="en-US" sz="2800" b="1" dirty="0"/>
          </a:p>
        </p:txBody>
      </p:sp>
    </p:spTree>
    <p:extLst>
      <p:ext uri="{BB962C8B-B14F-4D97-AF65-F5344CB8AC3E}">
        <p14:creationId xmlns:p14="http://schemas.microsoft.com/office/powerpoint/2010/main" val="5244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785411">
                                            <p:txEl>
                                              <p:pRg st="0" end="0"/>
                                            </p:txEl>
                                          </p:spTgt>
                                        </p:tgtEl>
                                        <p:attrNameLst>
                                          <p:attrName>style.visibility</p:attrName>
                                        </p:attrNameLst>
                                      </p:cBhvr>
                                      <p:to>
                                        <p:strVal val="visible"/>
                                      </p:to>
                                    </p:set>
                                    <p:animEffect transition="in" filter="blinds(horizontal)">
                                      <p:cBhvr>
                                        <p:cTn id="7" dur="500"/>
                                        <p:tgtEl>
                                          <p:spTgt spid="785411">
                                            <p:txEl>
                                              <p:pRg st="0" end="0"/>
                                            </p:txEl>
                                          </p:spTgt>
                                        </p:tgtEl>
                                      </p:cBhvr>
                                    </p:animEffect>
                                  </p:childTnLst>
                                </p:cTn>
                              </p:par>
                            </p:childTnLst>
                          </p:cTn>
                        </p:par>
                        <p:par>
                          <p:cTn id="8" fill="hold" nodeType="withGroup">
                            <p:stCondLst>
                              <p:cond delay="1000"/>
                            </p:stCondLst>
                            <p:childTnLst>
                              <p:par>
                                <p:cTn id="9" presetID="3" presetClass="entr" presetSubtype="10" fill="hold" grpId="0" nodeType="afterEffect">
                                  <p:stCondLst>
                                    <p:cond delay="500"/>
                                  </p:stCondLst>
                                  <p:childTnLst>
                                    <p:set>
                                      <p:cBhvr>
                                        <p:cTn id="10" dur="1" fill="hold">
                                          <p:stCondLst>
                                            <p:cond delay="0"/>
                                          </p:stCondLst>
                                        </p:cTn>
                                        <p:tgtEl>
                                          <p:spTgt spid="785411">
                                            <p:txEl>
                                              <p:pRg st="1" end="1"/>
                                            </p:txEl>
                                          </p:spTgt>
                                        </p:tgtEl>
                                        <p:attrNameLst>
                                          <p:attrName>style.visibility</p:attrName>
                                        </p:attrNameLst>
                                      </p:cBhvr>
                                      <p:to>
                                        <p:strVal val="visible"/>
                                      </p:to>
                                    </p:set>
                                    <p:animEffect transition="in" filter="blinds(horizontal)">
                                      <p:cBhvr>
                                        <p:cTn id="11" dur="500"/>
                                        <p:tgtEl>
                                          <p:spTgt spid="785411">
                                            <p:txEl>
                                              <p:pRg st="1" end="1"/>
                                            </p:txEl>
                                          </p:spTgt>
                                        </p:tgtEl>
                                      </p:cBhvr>
                                    </p:animEffect>
                                  </p:childTnLst>
                                </p:cTn>
                              </p:par>
                            </p:childTnLst>
                          </p:cTn>
                        </p:par>
                        <p:par>
                          <p:cTn id="12" fill="hold" nodeType="withGroup">
                            <p:stCondLst>
                              <p:cond delay="2000"/>
                            </p:stCondLst>
                            <p:childTnLst>
                              <p:par>
                                <p:cTn id="13" presetID="3" presetClass="entr" presetSubtype="10" fill="hold" grpId="0" nodeType="afterEffect">
                                  <p:stCondLst>
                                    <p:cond delay="500"/>
                                  </p:stCondLst>
                                  <p:childTnLst>
                                    <p:set>
                                      <p:cBhvr>
                                        <p:cTn id="14" dur="1" fill="hold">
                                          <p:stCondLst>
                                            <p:cond delay="0"/>
                                          </p:stCondLst>
                                        </p:cTn>
                                        <p:tgtEl>
                                          <p:spTgt spid="785411">
                                            <p:txEl>
                                              <p:pRg st="2" end="2"/>
                                            </p:txEl>
                                          </p:spTgt>
                                        </p:tgtEl>
                                        <p:attrNameLst>
                                          <p:attrName>style.visibility</p:attrName>
                                        </p:attrNameLst>
                                      </p:cBhvr>
                                      <p:to>
                                        <p:strVal val="visible"/>
                                      </p:to>
                                    </p:set>
                                    <p:animEffect transition="in" filter="blinds(horizontal)">
                                      <p:cBhvr>
                                        <p:cTn id="15" dur="500"/>
                                        <p:tgtEl>
                                          <p:spTgt spid="785411">
                                            <p:txEl>
                                              <p:pRg st="2" end="2"/>
                                            </p:txEl>
                                          </p:spTgt>
                                        </p:tgtEl>
                                      </p:cBhvr>
                                    </p:animEffect>
                                  </p:childTnLst>
                                </p:cTn>
                              </p:par>
                            </p:childTnLst>
                          </p:cTn>
                        </p:par>
                        <p:par>
                          <p:cTn id="16" fill="hold" nodeType="withGroup">
                            <p:stCondLst>
                              <p:cond delay="3000"/>
                            </p:stCondLst>
                            <p:childTnLst>
                              <p:par>
                                <p:cTn id="17" presetID="3" presetClass="entr" presetSubtype="10" fill="hold" grpId="0" nodeType="afterEffect">
                                  <p:stCondLst>
                                    <p:cond delay="500"/>
                                  </p:stCondLst>
                                  <p:childTnLst>
                                    <p:set>
                                      <p:cBhvr>
                                        <p:cTn id="18" dur="1" fill="hold">
                                          <p:stCondLst>
                                            <p:cond delay="0"/>
                                          </p:stCondLst>
                                        </p:cTn>
                                        <p:tgtEl>
                                          <p:spTgt spid="785411">
                                            <p:txEl>
                                              <p:pRg st="3" end="3"/>
                                            </p:txEl>
                                          </p:spTgt>
                                        </p:tgtEl>
                                        <p:attrNameLst>
                                          <p:attrName>style.visibility</p:attrName>
                                        </p:attrNameLst>
                                      </p:cBhvr>
                                      <p:to>
                                        <p:strVal val="visible"/>
                                      </p:to>
                                    </p:set>
                                    <p:animEffect transition="in" filter="blinds(horizontal)">
                                      <p:cBhvr>
                                        <p:cTn id="19" dur="500"/>
                                        <p:tgtEl>
                                          <p:spTgt spid="785411">
                                            <p:txEl>
                                              <p:pRg st="3" end="3"/>
                                            </p:txEl>
                                          </p:spTgt>
                                        </p:tgtEl>
                                      </p:cBhvr>
                                    </p:animEffect>
                                  </p:childTnLst>
                                </p:cTn>
                              </p:par>
                            </p:childTnLst>
                          </p:cTn>
                        </p:par>
                        <p:par>
                          <p:cTn id="20" fill="hold" nodeType="withGroup">
                            <p:stCondLst>
                              <p:cond delay="4000"/>
                            </p:stCondLst>
                            <p:childTnLst>
                              <p:par>
                                <p:cTn id="21" presetID="3" presetClass="entr" presetSubtype="10" fill="hold" grpId="0" nodeType="afterEffect">
                                  <p:stCondLst>
                                    <p:cond delay="500"/>
                                  </p:stCondLst>
                                  <p:childTnLst>
                                    <p:set>
                                      <p:cBhvr>
                                        <p:cTn id="22" dur="1" fill="hold">
                                          <p:stCondLst>
                                            <p:cond delay="0"/>
                                          </p:stCondLst>
                                        </p:cTn>
                                        <p:tgtEl>
                                          <p:spTgt spid="785411">
                                            <p:txEl>
                                              <p:pRg st="4" end="4"/>
                                            </p:txEl>
                                          </p:spTgt>
                                        </p:tgtEl>
                                        <p:attrNameLst>
                                          <p:attrName>style.visibility</p:attrName>
                                        </p:attrNameLst>
                                      </p:cBhvr>
                                      <p:to>
                                        <p:strVal val="visible"/>
                                      </p:to>
                                    </p:set>
                                    <p:animEffect transition="in" filter="blinds(horizontal)">
                                      <p:cBhvr>
                                        <p:cTn id="23" dur="500"/>
                                        <p:tgtEl>
                                          <p:spTgt spid="785411">
                                            <p:txEl>
                                              <p:pRg st="4" end="4"/>
                                            </p:txEl>
                                          </p:spTgt>
                                        </p:tgtEl>
                                      </p:cBhvr>
                                    </p:animEffect>
                                  </p:childTnLst>
                                </p:cTn>
                              </p:par>
                            </p:childTnLst>
                          </p:cTn>
                        </p:par>
                        <p:par>
                          <p:cTn id="24" fill="hold" nodeType="withGroup">
                            <p:stCondLst>
                              <p:cond delay="5000"/>
                            </p:stCondLst>
                            <p:childTnLst>
                              <p:par>
                                <p:cTn id="25" presetID="3" presetClass="entr" presetSubtype="10" fill="hold" grpId="0" nodeType="afterEffect">
                                  <p:stCondLst>
                                    <p:cond delay="500"/>
                                  </p:stCondLst>
                                  <p:childTnLst>
                                    <p:set>
                                      <p:cBhvr>
                                        <p:cTn id="26" dur="1" fill="hold">
                                          <p:stCondLst>
                                            <p:cond delay="0"/>
                                          </p:stCondLst>
                                        </p:cTn>
                                        <p:tgtEl>
                                          <p:spTgt spid="785411">
                                            <p:txEl>
                                              <p:pRg st="5" end="5"/>
                                            </p:txEl>
                                          </p:spTgt>
                                        </p:tgtEl>
                                        <p:attrNameLst>
                                          <p:attrName>style.visibility</p:attrName>
                                        </p:attrNameLst>
                                      </p:cBhvr>
                                      <p:to>
                                        <p:strVal val="visible"/>
                                      </p:to>
                                    </p:set>
                                    <p:animEffect transition="in" filter="blinds(horizontal)">
                                      <p:cBhvr>
                                        <p:cTn id="27" dur="500"/>
                                        <p:tgtEl>
                                          <p:spTgt spid="785411">
                                            <p:txEl>
                                              <p:pRg st="5" end="5"/>
                                            </p:txEl>
                                          </p:spTgt>
                                        </p:tgtEl>
                                      </p:cBhvr>
                                    </p:animEffect>
                                  </p:childTnLst>
                                </p:cTn>
                              </p:par>
                            </p:childTnLst>
                          </p:cTn>
                        </p:par>
                        <p:par>
                          <p:cTn id="28" fill="hold" nodeType="withGroup">
                            <p:stCondLst>
                              <p:cond delay="6000"/>
                            </p:stCondLst>
                            <p:childTnLst>
                              <p:par>
                                <p:cTn id="29" presetID="3" presetClass="entr" presetSubtype="10" fill="hold" grpId="0" nodeType="afterEffect">
                                  <p:stCondLst>
                                    <p:cond delay="500"/>
                                  </p:stCondLst>
                                  <p:childTnLst>
                                    <p:set>
                                      <p:cBhvr>
                                        <p:cTn id="30" dur="1" fill="hold">
                                          <p:stCondLst>
                                            <p:cond delay="0"/>
                                          </p:stCondLst>
                                        </p:cTn>
                                        <p:tgtEl>
                                          <p:spTgt spid="785411">
                                            <p:txEl>
                                              <p:pRg st="6" end="6"/>
                                            </p:txEl>
                                          </p:spTgt>
                                        </p:tgtEl>
                                        <p:attrNameLst>
                                          <p:attrName>style.visibility</p:attrName>
                                        </p:attrNameLst>
                                      </p:cBhvr>
                                      <p:to>
                                        <p:strVal val="visible"/>
                                      </p:to>
                                    </p:set>
                                    <p:animEffect transition="in" filter="blinds(horizontal)">
                                      <p:cBhvr>
                                        <p:cTn id="31" dur="500"/>
                                        <p:tgtEl>
                                          <p:spTgt spid="785411">
                                            <p:txEl>
                                              <p:pRg st="6" end="6"/>
                                            </p:txEl>
                                          </p:spTgt>
                                        </p:tgtEl>
                                      </p:cBhvr>
                                    </p:animEffect>
                                  </p:childTnLst>
                                </p:cTn>
                              </p:par>
                            </p:childTnLst>
                          </p:cTn>
                        </p:par>
                        <p:par>
                          <p:cTn id="32" fill="hold" nodeType="withGroup">
                            <p:stCondLst>
                              <p:cond delay="7000"/>
                            </p:stCondLst>
                            <p:childTnLst>
                              <p:par>
                                <p:cTn id="33" presetID="3" presetClass="entr" presetSubtype="10" fill="hold" grpId="0" nodeType="afterEffect">
                                  <p:stCondLst>
                                    <p:cond delay="500"/>
                                  </p:stCondLst>
                                  <p:childTnLst>
                                    <p:set>
                                      <p:cBhvr>
                                        <p:cTn id="34" dur="1" fill="hold">
                                          <p:stCondLst>
                                            <p:cond delay="0"/>
                                          </p:stCondLst>
                                        </p:cTn>
                                        <p:tgtEl>
                                          <p:spTgt spid="785411">
                                            <p:txEl>
                                              <p:pRg st="7" end="7"/>
                                            </p:txEl>
                                          </p:spTgt>
                                        </p:tgtEl>
                                        <p:attrNameLst>
                                          <p:attrName>style.visibility</p:attrName>
                                        </p:attrNameLst>
                                      </p:cBhvr>
                                      <p:to>
                                        <p:strVal val="visible"/>
                                      </p:to>
                                    </p:set>
                                    <p:animEffect transition="in" filter="blinds(horizontal)">
                                      <p:cBhvr>
                                        <p:cTn id="35" dur="500"/>
                                        <p:tgtEl>
                                          <p:spTgt spid="785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162925" y="6400800"/>
            <a:ext cx="676275" cy="457200"/>
          </a:xfrm>
          <a:prstGeom prst="rect">
            <a:avLst/>
          </a:prstGeom>
        </p:spPr>
        <p:txBody>
          <a:bodyPr/>
          <a:lstStyle/>
          <a:p>
            <a:fld id="{2A1612DE-E77C-40CB-A2FD-BD0EF6B85D2D}" type="slidenum">
              <a:rPr lang="en-US" altLang="zh-CN"/>
              <a:pPr/>
              <a:t>28</a:t>
            </a:fld>
            <a:endParaRPr lang="en-US" altLang="zh-CN"/>
          </a:p>
        </p:txBody>
      </p:sp>
      <p:sp>
        <p:nvSpPr>
          <p:cNvPr id="786434" name="Rectangle 2"/>
          <p:cNvSpPr>
            <a:spLocks noGrp="1" noChangeArrowheads="1"/>
          </p:cNvSpPr>
          <p:nvPr>
            <p:ph type="title"/>
          </p:nvPr>
        </p:nvSpPr>
        <p:spPr/>
        <p:txBody>
          <a:bodyPr>
            <a:normAutofit/>
          </a:bodyPr>
          <a:lstStyle/>
          <a:p>
            <a:r>
              <a:rPr lang="en-US" altLang="zh-CN" dirty="0" smtClean="0">
                <a:ea typeface="+mn-ea"/>
              </a:rPr>
              <a:t>5.2 </a:t>
            </a:r>
            <a:r>
              <a:rPr lang="pt-BR" altLang="zh-CN" i="1" dirty="0" smtClean="0">
                <a:ea typeface="+mn-ea"/>
              </a:rPr>
              <a:t>CRC</a:t>
            </a:r>
            <a:r>
              <a:rPr lang="zh-CN" altLang="en-US" i="1" dirty="0" smtClean="0">
                <a:ea typeface="+mn-ea"/>
              </a:rPr>
              <a:t>：</a:t>
            </a:r>
            <a:r>
              <a:rPr lang="zh-CN" altLang="en-US" dirty="0" smtClean="0">
                <a:ea typeface="+mn-ea"/>
              </a:rPr>
              <a:t>计算</a:t>
            </a:r>
            <a:r>
              <a:rPr lang="pt-BR" altLang="zh-CN" i="1" dirty="0" smtClean="0">
                <a:ea typeface="+mn-ea"/>
              </a:rPr>
              <a:t>R</a:t>
            </a:r>
            <a:endParaRPr lang="zh-CN" altLang="en-US" dirty="0">
              <a:ea typeface="+mn-ea"/>
            </a:endParaRPr>
          </a:p>
        </p:txBody>
      </p:sp>
      <p:sp>
        <p:nvSpPr>
          <p:cNvPr id="786435" name="Rectangle 3"/>
          <p:cNvSpPr>
            <a:spLocks noGrp="1" noChangeArrowheads="1"/>
          </p:cNvSpPr>
          <p:nvPr>
            <p:ph type="body" idx="1"/>
          </p:nvPr>
        </p:nvSpPr>
        <p:spPr/>
        <p:txBody>
          <a:bodyPr/>
          <a:lstStyle/>
          <a:p>
            <a:pPr>
              <a:lnSpc>
                <a:spcPct val="130000"/>
              </a:lnSpc>
            </a:pPr>
            <a:r>
              <a:rPr lang="pt-BR" altLang="zh-CN" sz="2800" i="1" dirty="0"/>
              <a:t>DR</a:t>
            </a:r>
            <a:r>
              <a:rPr lang="zh-CN" altLang="pt-BR" sz="2800" dirty="0"/>
              <a:t>能被</a:t>
            </a:r>
            <a:r>
              <a:rPr lang="pt-BR" altLang="zh-CN" sz="2800" i="1" dirty="0"/>
              <a:t>G</a:t>
            </a:r>
            <a:r>
              <a:rPr lang="zh-CN" altLang="pt-BR" sz="2800" dirty="0"/>
              <a:t>模</a:t>
            </a:r>
            <a:r>
              <a:rPr lang="pt-BR" altLang="zh-CN" sz="2800" dirty="0"/>
              <a:t>2</a:t>
            </a:r>
            <a:r>
              <a:rPr lang="zh-CN" altLang="pt-BR" sz="2800" dirty="0"/>
              <a:t>运算整除：即</a:t>
            </a:r>
            <a:endParaRPr lang="zh-CN" altLang="pt-BR" sz="2800" i="1" dirty="0"/>
          </a:p>
          <a:p>
            <a:pPr>
              <a:lnSpc>
                <a:spcPct val="130000"/>
              </a:lnSpc>
              <a:buFont typeface="Wingdings" panose="05000000000000000000" pitchFamily="2" charset="2"/>
              <a:buNone/>
            </a:pPr>
            <a:r>
              <a:rPr lang="pt-BR" altLang="zh-CN" sz="2400" b="1" i="1" dirty="0">
                <a:ea typeface="华文中宋" panose="02010600040101010101" pitchFamily="2" charset="-122"/>
              </a:rPr>
              <a:t>               </a:t>
            </a:r>
            <a:r>
              <a:rPr lang="pt-BR" altLang="zh-CN" sz="2800" b="1" i="1" dirty="0">
                <a:ea typeface="华文中宋" panose="02010600040101010101" pitchFamily="2" charset="-122"/>
              </a:rPr>
              <a:t>D</a:t>
            </a:r>
            <a:r>
              <a:rPr lang="pt-BR" altLang="zh-CN" sz="2800" b="1" dirty="0">
                <a:ea typeface="华文中宋" panose="02010600040101010101" pitchFamily="2" charset="-122"/>
              </a:rPr>
              <a:t>×2</a:t>
            </a:r>
            <a:r>
              <a:rPr lang="pt-BR" altLang="zh-CN" sz="2800" b="1" i="1" baseline="30000" dirty="0">
                <a:ea typeface="华文中宋" panose="02010600040101010101" pitchFamily="2" charset="-122"/>
              </a:rPr>
              <a:t>r</a:t>
            </a:r>
            <a:r>
              <a:rPr lang="pt-BR" altLang="zh-CN" sz="2800" b="1" dirty="0">
                <a:ea typeface="华文中宋" panose="02010600040101010101" pitchFamily="2" charset="-122"/>
              </a:rPr>
              <a:t>  XOR  </a:t>
            </a:r>
            <a:r>
              <a:rPr lang="pt-BR" altLang="zh-CN" sz="2800" b="1" i="1" dirty="0">
                <a:ea typeface="华文中宋" panose="02010600040101010101" pitchFamily="2" charset="-122"/>
              </a:rPr>
              <a:t>R = nG</a:t>
            </a:r>
            <a:endParaRPr lang="pt-BR" altLang="zh-CN" sz="2800" b="1" dirty="0">
              <a:ea typeface="华文中宋" panose="02010600040101010101" pitchFamily="2" charset="-122"/>
            </a:endParaRPr>
          </a:p>
          <a:p>
            <a:pPr>
              <a:lnSpc>
                <a:spcPct val="130000"/>
              </a:lnSpc>
            </a:pPr>
            <a:r>
              <a:rPr lang="zh-CN" altLang="pt-BR" sz="2800" dirty="0"/>
              <a:t>等式两边都用</a:t>
            </a:r>
            <a:r>
              <a:rPr lang="en-US" altLang="zh-CN" sz="2800" i="1" dirty="0"/>
              <a:t>R</a:t>
            </a:r>
            <a:r>
              <a:rPr lang="zh-CN" altLang="en-US" sz="2800" dirty="0"/>
              <a:t>异或，得到</a:t>
            </a:r>
            <a:endParaRPr lang="zh-CN" altLang="en-US" sz="2400" dirty="0"/>
          </a:p>
          <a:p>
            <a:pPr>
              <a:lnSpc>
                <a:spcPct val="130000"/>
              </a:lnSpc>
              <a:buFont typeface="Wingdings" panose="05000000000000000000" pitchFamily="2" charset="2"/>
              <a:buNone/>
            </a:pPr>
            <a:r>
              <a:rPr lang="zh-CN" altLang="en-US" sz="2800" b="1" dirty="0">
                <a:ea typeface="华文中宋" panose="02010600040101010101" pitchFamily="2" charset="-122"/>
              </a:rPr>
              <a:t>             </a:t>
            </a:r>
            <a:r>
              <a:rPr lang="en-US" altLang="zh-CN" sz="2800" b="1" i="1" dirty="0" smtClean="0">
                <a:ea typeface="华文中宋" panose="02010600040101010101" pitchFamily="2" charset="-122"/>
              </a:rPr>
              <a:t>D</a:t>
            </a:r>
            <a:r>
              <a:rPr lang="en-US" altLang="zh-CN" sz="2800" b="1" dirty="0" smtClean="0">
                <a:ea typeface="华文中宋" panose="02010600040101010101" pitchFamily="2" charset="-122"/>
              </a:rPr>
              <a:t>×2</a:t>
            </a:r>
            <a:r>
              <a:rPr lang="en-US" altLang="zh-CN" sz="2800" b="1" i="1" baseline="30000" dirty="0" smtClean="0">
                <a:ea typeface="华文中宋" panose="02010600040101010101" pitchFamily="2" charset="-122"/>
              </a:rPr>
              <a:t>r</a:t>
            </a:r>
            <a:r>
              <a:rPr lang="en-US" altLang="zh-CN" sz="2800" b="1" dirty="0" smtClean="0">
                <a:ea typeface="华文中宋" panose="02010600040101010101" pitchFamily="2" charset="-122"/>
              </a:rPr>
              <a:t> </a:t>
            </a:r>
            <a:r>
              <a:rPr lang="en-US" altLang="zh-CN" sz="2800" b="1" i="1" dirty="0">
                <a:ea typeface="华文中宋" panose="02010600040101010101" pitchFamily="2" charset="-122"/>
              </a:rPr>
              <a:t>= </a:t>
            </a:r>
            <a:r>
              <a:rPr lang="en-US" altLang="zh-CN" sz="2800" b="1" i="1" dirty="0" err="1">
                <a:ea typeface="华文中宋" panose="02010600040101010101" pitchFamily="2" charset="-122"/>
              </a:rPr>
              <a:t>nG</a:t>
            </a:r>
            <a:r>
              <a:rPr lang="en-US" altLang="zh-CN" sz="2800" b="1" dirty="0">
                <a:ea typeface="华文中宋" panose="02010600040101010101" pitchFamily="2" charset="-122"/>
              </a:rPr>
              <a:t>  XOR  </a:t>
            </a:r>
            <a:r>
              <a:rPr lang="en-US" altLang="zh-CN" sz="2800" b="1" i="1" dirty="0">
                <a:ea typeface="华文中宋" panose="02010600040101010101" pitchFamily="2" charset="-122"/>
              </a:rPr>
              <a:t>R</a:t>
            </a:r>
            <a:r>
              <a:rPr lang="en-US" altLang="zh-CN" sz="2800" b="1" dirty="0">
                <a:ea typeface="华文中宋" panose="02010600040101010101" pitchFamily="2" charset="-122"/>
              </a:rPr>
              <a:t>     </a:t>
            </a:r>
          </a:p>
          <a:p>
            <a:pPr>
              <a:lnSpc>
                <a:spcPct val="130000"/>
              </a:lnSpc>
              <a:buFont typeface="ZapfDingbats" pitchFamily="82" charset="2"/>
              <a:buNone/>
            </a:pPr>
            <a:r>
              <a:rPr lang="zh-CN" altLang="en-US" sz="2400" b="1" dirty="0">
                <a:ea typeface="华文中宋" panose="02010600040101010101" pitchFamily="2" charset="-122"/>
              </a:rPr>
              <a:t>      </a:t>
            </a:r>
            <a:r>
              <a:rPr lang="zh-CN" altLang="en-US" sz="2800" dirty="0"/>
              <a:t>即</a:t>
            </a:r>
            <a:r>
              <a:rPr lang="zh-CN" altLang="en-US" sz="2800" u="sng" dirty="0"/>
              <a:t>用</a:t>
            </a:r>
            <a:r>
              <a:rPr lang="en-US" altLang="zh-CN" sz="2800" i="1" u="sng" dirty="0"/>
              <a:t>G</a:t>
            </a:r>
            <a:r>
              <a:rPr lang="zh-CN" altLang="en-US" sz="2800" u="sng" dirty="0"/>
              <a:t>来除</a:t>
            </a:r>
            <a:r>
              <a:rPr lang="en-US" altLang="zh-CN" sz="2800" i="1" u="sng" dirty="0"/>
              <a:t>D</a:t>
            </a:r>
            <a:r>
              <a:rPr lang="en-US" altLang="zh-CN" sz="2800" u="sng" dirty="0"/>
              <a:t>×2</a:t>
            </a:r>
            <a:r>
              <a:rPr lang="en-US" altLang="zh-CN" sz="2800" i="1" u="sng" baseline="30000" dirty="0"/>
              <a:t>r</a:t>
            </a:r>
            <a:r>
              <a:rPr lang="zh-CN" altLang="en-US" sz="2800" u="sng" dirty="0"/>
              <a:t>，余数值刚好为</a:t>
            </a:r>
            <a:r>
              <a:rPr lang="en-US" altLang="zh-CN" sz="2800" i="1" u="sng" dirty="0"/>
              <a:t>R</a:t>
            </a:r>
            <a:r>
              <a:rPr lang="zh-CN" altLang="en-US" sz="2800" dirty="0"/>
              <a:t>。</a:t>
            </a:r>
            <a:endParaRPr lang="zh-CN" altLang="en-US" sz="2800" i="1" dirty="0"/>
          </a:p>
          <a:p>
            <a:pPr>
              <a:lnSpc>
                <a:spcPct val="130000"/>
              </a:lnSpc>
            </a:pPr>
            <a:r>
              <a:rPr lang="en-US" altLang="zh-CN" sz="2800" u="sng" dirty="0">
                <a:solidFill>
                  <a:srgbClr val="FF0000"/>
                </a:solidFill>
              </a:rPr>
              <a:t>R</a:t>
            </a:r>
            <a:r>
              <a:rPr lang="zh-CN" altLang="en-US" sz="2800" u="sng" dirty="0">
                <a:solidFill>
                  <a:srgbClr val="FF0000"/>
                </a:solidFill>
              </a:rPr>
              <a:t>的计算</a:t>
            </a:r>
            <a:r>
              <a:rPr lang="zh-CN" altLang="en-US" sz="2800" dirty="0">
                <a:solidFill>
                  <a:srgbClr val="FF0000"/>
                </a:solidFill>
              </a:rPr>
              <a:t>：</a:t>
            </a:r>
            <a:r>
              <a:rPr lang="zh-CN" altLang="en-US" sz="2800" dirty="0"/>
              <a:t>将数据</a:t>
            </a:r>
            <a:r>
              <a:rPr lang="en-US" altLang="zh-CN" sz="2800" i="1" dirty="0"/>
              <a:t>D</a:t>
            </a:r>
            <a:r>
              <a:rPr lang="zh-CN" altLang="en-US" sz="2800" dirty="0"/>
              <a:t>后面添加</a:t>
            </a:r>
            <a:r>
              <a:rPr lang="en-US" altLang="zh-CN" sz="2800" i="1" dirty="0"/>
              <a:t>r</a:t>
            </a:r>
            <a:r>
              <a:rPr lang="zh-CN" altLang="en-US" sz="2800" dirty="0"/>
              <a:t>个</a:t>
            </a:r>
            <a:r>
              <a:rPr lang="en-US" altLang="zh-CN" sz="2800" dirty="0"/>
              <a:t>0</a:t>
            </a:r>
            <a:r>
              <a:rPr lang="zh-CN" altLang="en-US" sz="2800" dirty="0"/>
              <a:t>，除以给定的生成多项式</a:t>
            </a:r>
            <a:r>
              <a:rPr lang="en-US" altLang="zh-CN" sz="2800" i="1" dirty="0"/>
              <a:t>G</a:t>
            </a:r>
            <a:r>
              <a:rPr lang="zh-CN" altLang="en-US" sz="2800" dirty="0"/>
              <a:t>，所得余数即为</a:t>
            </a:r>
            <a:r>
              <a:rPr lang="en-US" altLang="zh-CN" sz="2800" i="1" dirty="0"/>
              <a:t>R</a:t>
            </a:r>
            <a:r>
              <a:rPr lang="zh-CN" altLang="en-US" sz="2800" dirty="0"/>
              <a:t>（</a:t>
            </a:r>
            <a:r>
              <a:rPr lang="en-US" altLang="zh-CN" sz="2800" i="1" dirty="0"/>
              <a:t>r</a:t>
            </a:r>
            <a:r>
              <a:rPr lang="zh-CN" altLang="en-US" sz="2800" i="1" dirty="0"/>
              <a:t>位</a:t>
            </a:r>
            <a:r>
              <a:rPr lang="zh-CN" altLang="en-US" sz="2800" dirty="0"/>
              <a:t>）。</a:t>
            </a:r>
          </a:p>
        </p:txBody>
      </p:sp>
    </p:spTree>
    <p:extLst>
      <p:ext uri="{BB962C8B-B14F-4D97-AF65-F5344CB8AC3E}">
        <p14:creationId xmlns:p14="http://schemas.microsoft.com/office/powerpoint/2010/main" val="40858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wipe(up)">
                                      <p:cBhvr>
                                        <p:cTn id="7" dur="500"/>
                                        <p:tgtEl>
                                          <p:spTgt spid="78643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86435">
                                            <p:txEl>
                                              <p:pRg st="1" end="1"/>
                                            </p:txEl>
                                          </p:spTgt>
                                        </p:tgtEl>
                                        <p:attrNameLst>
                                          <p:attrName>style.visibility</p:attrName>
                                        </p:attrNameLst>
                                      </p:cBhvr>
                                      <p:to>
                                        <p:strVal val="visible"/>
                                      </p:to>
                                    </p:set>
                                    <p:animEffect transition="in" filter="wipe(up)">
                                      <p:cBhvr>
                                        <p:cTn id="11" dur="500"/>
                                        <p:tgtEl>
                                          <p:spTgt spid="78643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86435">
                                            <p:txEl>
                                              <p:pRg st="2" end="2"/>
                                            </p:txEl>
                                          </p:spTgt>
                                        </p:tgtEl>
                                        <p:attrNameLst>
                                          <p:attrName>style.visibility</p:attrName>
                                        </p:attrNameLst>
                                      </p:cBhvr>
                                      <p:to>
                                        <p:strVal val="visible"/>
                                      </p:to>
                                    </p:set>
                                    <p:animEffect transition="in" filter="wipe(up)">
                                      <p:cBhvr>
                                        <p:cTn id="15" dur="500"/>
                                        <p:tgtEl>
                                          <p:spTgt spid="78643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86435">
                                            <p:txEl>
                                              <p:pRg st="3" end="3"/>
                                            </p:txEl>
                                          </p:spTgt>
                                        </p:tgtEl>
                                        <p:attrNameLst>
                                          <p:attrName>style.visibility</p:attrName>
                                        </p:attrNameLst>
                                      </p:cBhvr>
                                      <p:to>
                                        <p:strVal val="visible"/>
                                      </p:to>
                                    </p:set>
                                    <p:animEffect transition="in" filter="wipe(up)">
                                      <p:cBhvr>
                                        <p:cTn id="19" dur="500"/>
                                        <p:tgtEl>
                                          <p:spTgt spid="78643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786435">
                                            <p:txEl>
                                              <p:pRg st="4" end="4"/>
                                            </p:txEl>
                                          </p:spTgt>
                                        </p:tgtEl>
                                        <p:attrNameLst>
                                          <p:attrName>style.visibility</p:attrName>
                                        </p:attrNameLst>
                                      </p:cBhvr>
                                      <p:to>
                                        <p:strVal val="visible"/>
                                      </p:to>
                                    </p:set>
                                    <p:animEffect transition="in" filter="wipe(up)">
                                      <p:cBhvr>
                                        <p:cTn id="23" dur="500"/>
                                        <p:tgtEl>
                                          <p:spTgt spid="78643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786435">
                                            <p:txEl>
                                              <p:pRg st="5" end="5"/>
                                            </p:txEl>
                                          </p:spTgt>
                                        </p:tgtEl>
                                        <p:attrNameLst>
                                          <p:attrName>style.visibility</p:attrName>
                                        </p:attrNameLst>
                                      </p:cBhvr>
                                      <p:to>
                                        <p:strVal val="visible"/>
                                      </p:to>
                                    </p:set>
                                    <p:animEffect transition="in" filter="wipe(up)">
                                      <p:cBhvr>
                                        <p:cTn id="27" dur="500"/>
                                        <p:tgtEl>
                                          <p:spTgt spid="78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7019" y="4695517"/>
            <a:ext cx="641683" cy="57694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5"/>
          <p:cNvSpPr>
            <a:spLocks noGrp="1"/>
          </p:cNvSpPr>
          <p:nvPr>
            <p:ph type="sldNum" sz="quarter" idx="4294967295"/>
          </p:nvPr>
        </p:nvSpPr>
        <p:spPr>
          <a:xfrm>
            <a:off x="8162925" y="6400800"/>
            <a:ext cx="676275" cy="457200"/>
          </a:xfrm>
          <a:prstGeom prst="rect">
            <a:avLst/>
          </a:prstGeom>
        </p:spPr>
        <p:txBody>
          <a:bodyPr/>
          <a:lstStyle/>
          <a:p>
            <a:fld id="{DA7422C0-EF8D-4530-BFE5-C9F4ABF638B8}" type="slidenum">
              <a:rPr lang="en-US" altLang="zh-CN"/>
              <a:pPr/>
              <a:t>29</a:t>
            </a:fld>
            <a:endParaRPr lang="en-US" altLang="zh-CN"/>
          </a:p>
        </p:txBody>
      </p:sp>
      <p:sp>
        <p:nvSpPr>
          <p:cNvPr id="787459" name="Rectangle 3"/>
          <p:cNvSpPr>
            <a:spLocks noGrp="1" noChangeArrowheads="1"/>
          </p:cNvSpPr>
          <p:nvPr>
            <p:ph type="body" idx="1"/>
          </p:nvPr>
        </p:nvSpPr>
        <p:spPr>
          <a:xfrm>
            <a:off x="571500" y="1386490"/>
            <a:ext cx="5752452" cy="736600"/>
          </a:xfrm>
        </p:spPr>
        <p:txBody>
          <a:bodyPr/>
          <a:lstStyle/>
          <a:p>
            <a:pPr>
              <a:buFont typeface="ZapfDingbats" pitchFamily="82" charset="2"/>
              <a:buNone/>
            </a:pPr>
            <a:r>
              <a:rPr lang="zh-CN" altLang="en-US" sz="2400" b="1" dirty="0">
                <a:ea typeface="华文中宋" panose="02010600040101010101" pitchFamily="2" charset="-122"/>
              </a:rPr>
              <a:t>设 </a:t>
            </a:r>
            <a:r>
              <a:rPr lang="en-US" altLang="zh-CN" sz="2400" b="1" i="1" dirty="0"/>
              <a:t>D </a:t>
            </a:r>
            <a:r>
              <a:rPr lang="en-US" altLang="zh-CN" sz="2400" b="1" dirty="0"/>
              <a:t>= 101110</a:t>
            </a:r>
            <a:r>
              <a:rPr lang="zh-CN" altLang="en-US" sz="2400" b="1" dirty="0"/>
              <a:t>，</a:t>
            </a:r>
            <a:r>
              <a:rPr lang="en-US" altLang="zh-CN" sz="2400" b="1" i="1" dirty="0"/>
              <a:t>d </a:t>
            </a:r>
            <a:r>
              <a:rPr lang="en-US" altLang="zh-CN" sz="2400" b="1" dirty="0"/>
              <a:t>= 6</a:t>
            </a:r>
            <a:r>
              <a:rPr lang="zh-CN" altLang="en-US" sz="2400" b="1" dirty="0"/>
              <a:t>，</a:t>
            </a:r>
            <a:r>
              <a:rPr lang="en-US" altLang="zh-CN" sz="2400" b="1" i="1" dirty="0"/>
              <a:t>G </a:t>
            </a:r>
            <a:r>
              <a:rPr lang="en-US" altLang="zh-CN" sz="2400" b="1" dirty="0"/>
              <a:t>= 1001</a:t>
            </a:r>
            <a:r>
              <a:rPr lang="zh-CN" altLang="en-US" sz="2400" b="1" dirty="0"/>
              <a:t>，</a:t>
            </a:r>
            <a:r>
              <a:rPr lang="en-US" altLang="zh-CN" sz="2400" b="1" i="1" dirty="0"/>
              <a:t>r </a:t>
            </a:r>
            <a:r>
              <a:rPr lang="en-US" altLang="zh-CN" sz="2400" b="1" dirty="0"/>
              <a:t>= 3</a:t>
            </a:r>
            <a:endParaRPr lang="zh-CN" altLang="en-US" sz="2400" b="1" dirty="0">
              <a:ea typeface="华文中宋" panose="02010600040101010101" pitchFamily="2" charset="-122"/>
            </a:endParaRPr>
          </a:p>
        </p:txBody>
      </p:sp>
      <p:sp>
        <p:nvSpPr>
          <p:cNvPr id="787461" name="Text Box 5"/>
          <p:cNvSpPr txBox="1">
            <a:spLocks noChangeArrowheads="1"/>
          </p:cNvSpPr>
          <p:nvPr/>
        </p:nvSpPr>
        <p:spPr bwMode="auto">
          <a:xfrm>
            <a:off x="327405" y="4235780"/>
            <a:ext cx="40824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latin typeface="Times New Roman" panose="02020603050405020304" pitchFamily="18" charset="0"/>
              </a:rPr>
              <a:t>实际传输的数据形式</a:t>
            </a:r>
            <a:r>
              <a:rPr lang="zh-CN" altLang="en-US" sz="2800" dirty="0" smtClean="0">
                <a:latin typeface="Times New Roman" panose="02020603050405020304" pitchFamily="18" charset="0"/>
              </a:rPr>
              <a:t>是： </a:t>
            </a:r>
            <a:r>
              <a:rPr lang="en-US" altLang="zh-CN" sz="3200" dirty="0" smtClean="0">
                <a:latin typeface="Times New Roman" panose="02020603050405020304" pitchFamily="18" charset="0"/>
              </a:rPr>
              <a:t>101110</a:t>
            </a:r>
            <a:r>
              <a:rPr lang="en-US" altLang="zh-CN" sz="3200" dirty="0" smtClean="0">
                <a:solidFill>
                  <a:srgbClr val="FF0000"/>
                </a:solidFill>
                <a:latin typeface="Times New Roman" panose="02020603050405020304" pitchFamily="18" charset="0"/>
              </a:rPr>
              <a:t>011</a:t>
            </a:r>
            <a:endParaRPr lang="zh-CN" altLang="en-US" sz="3200" dirty="0">
              <a:solidFill>
                <a:srgbClr val="FF0000"/>
              </a:solidFill>
              <a:latin typeface="Times New Roman" panose="02020603050405020304" pitchFamily="18" charset="0"/>
            </a:endParaRPr>
          </a:p>
        </p:txBody>
      </p:sp>
      <p:pic>
        <p:nvPicPr>
          <p:cNvPr id="787462" name="Picture 6" descr="525 CR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960563"/>
            <a:ext cx="3586163" cy="4343400"/>
          </a:xfrm>
          <a:prstGeom prst="rect">
            <a:avLst/>
          </a:prstGeom>
          <a:noFill/>
          <a:extLst>
            <a:ext uri="{909E8E84-426E-40DD-AFC4-6F175D3DCCD1}">
              <a14:hiddenFill xmlns:a14="http://schemas.microsoft.com/office/drawing/2010/main">
                <a:solidFill>
                  <a:srgbClr val="FFFFFF"/>
                </a:solidFill>
              </a14:hiddenFill>
            </a:ext>
          </a:extLst>
        </p:spPr>
      </p:pic>
      <p:sp>
        <p:nvSpPr>
          <p:cNvPr id="787463" name="Line 7"/>
          <p:cNvSpPr>
            <a:spLocks noChangeShapeType="1"/>
          </p:cNvSpPr>
          <p:nvPr/>
        </p:nvSpPr>
        <p:spPr bwMode="auto">
          <a:xfrm>
            <a:off x="5791200" y="2641600"/>
            <a:ext cx="11557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4" name="Line 8"/>
          <p:cNvSpPr>
            <a:spLocks noChangeShapeType="1"/>
          </p:cNvSpPr>
          <p:nvPr/>
        </p:nvSpPr>
        <p:spPr bwMode="auto">
          <a:xfrm>
            <a:off x="4711700" y="2628900"/>
            <a:ext cx="736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5" name="Line 9"/>
          <p:cNvSpPr>
            <a:spLocks noChangeShapeType="1"/>
          </p:cNvSpPr>
          <p:nvPr/>
        </p:nvSpPr>
        <p:spPr bwMode="auto">
          <a:xfrm>
            <a:off x="6953030" y="6053959"/>
            <a:ext cx="7239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7466" name="Rectangle 10"/>
          <p:cNvSpPr>
            <a:spLocks noChangeArrowheads="1"/>
          </p:cNvSpPr>
          <p:nvPr/>
        </p:nvSpPr>
        <p:spPr bwMode="auto">
          <a:xfrm>
            <a:off x="7023100" y="2298700"/>
            <a:ext cx="622300" cy="304800"/>
          </a:xfrm>
          <a:prstGeom prst="rect">
            <a:avLst/>
          </a:prstGeom>
          <a:noFill/>
          <a:ln w="3810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7467" name="AutoShape 11"/>
          <p:cNvSpPr>
            <a:spLocks noChangeArrowheads="1"/>
          </p:cNvSpPr>
          <p:nvPr/>
        </p:nvSpPr>
        <p:spPr bwMode="auto">
          <a:xfrm>
            <a:off x="4580466" y="632775"/>
            <a:ext cx="1352550" cy="438150"/>
          </a:xfrm>
          <a:prstGeom prst="wedgeEllipseCallout">
            <a:avLst>
              <a:gd name="adj1" fmla="val -45657"/>
              <a:gd name="adj2" fmla="val 146014"/>
            </a:avLst>
          </a:prstGeom>
          <a:solidFill>
            <a:srgbClr val="FFFF00"/>
          </a:solidFill>
          <a:ln w="9525">
            <a:solidFill>
              <a:schemeClr val="tx1"/>
            </a:solidFill>
            <a:miter lim="800000"/>
            <a:headEnd/>
            <a:tailEnd/>
          </a:ln>
          <a:effectLst/>
        </p:spPr>
        <p:txBody>
          <a:bodyPr/>
          <a:lstStyle/>
          <a:p>
            <a:pPr algn="ctr"/>
            <a:r>
              <a:rPr lang="en-US" altLang="zh-CN" sz="2000" b="1" i="1">
                <a:solidFill>
                  <a:srgbClr val="FF0000"/>
                </a:solidFill>
                <a:latin typeface="Times New Roman" panose="02020603050405020304" pitchFamily="18" charset="0"/>
                <a:ea typeface="宋体" panose="02010600030101010101" pitchFamily="2" charset="-122"/>
              </a:rPr>
              <a:t>r</a:t>
            </a:r>
            <a:r>
              <a:rPr lang="en-US" altLang="zh-CN" sz="2000" b="1">
                <a:solidFill>
                  <a:srgbClr val="FF0000"/>
                </a:solidFill>
                <a:latin typeface="Times New Roman" panose="02020603050405020304" pitchFamily="18" charset="0"/>
                <a:ea typeface="宋体" panose="02010600030101010101" pitchFamily="2" charset="-122"/>
              </a:rPr>
              <a:t>+1</a:t>
            </a:r>
            <a:r>
              <a:rPr lang="zh-CN" altLang="en-US" sz="2000" b="1">
                <a:solidFill>
                  <a:srgbClr val="FF0000"/>
                </a:solidFill>
                <a:latin typeface="Times New Roman" panose="02020603050405020304" pitchFamily="18" charset="0"/>
                <a:ea typeface="宋体" panose="02010600030101010101" pitchFamily="2" charset="-122"/>
              </a:rPr>
              <a:t>位</a:t>
            </a:r>
          </a:p>
        </p:txBody>
      </p:sp>
      <p:sp>
        <p:nvSpPr>
          <p:cNvPr id="787468" name="AutoShape 12"/>
          <p:cNvSpPr>
            <a:spLocks noChangeArrowheads="1"/>
          </p:cNvSpPr>
          <p:nvPr/>
        </p:nvSpPr>
        <p:spPr bwMode="auto">
          <a:xfrm>
            <a:off x="6684578" y="648650"/>
            <a:ext cx="2333297" cy="780100"/>
          </a:xfrm>
          <a:prstGeom prst="wedgeEllipseCallout">
            <a:avLst>
              <a:gd name="adj1" fmla="val -11476"/>
              <a:gd name="adj2" fmla="val 164504"/>
            </a:avLst>
          </a:prstGeom>
          <a:solidFill>
            <a:srgbClr val="FFFF00"/>
          </a:solidFill>
          <a:ln w="9525">
            <a:solidFill>
              <a:schemeClr val="tx1"/>
            </a:solidFill>
            <a:miter lim="800000"/>
            <a:headEnd/>
            <a:tailEnd/>
          </a:ln>
          <a:effectLst/>
        </p:spPr>
        <p:txBody>
          <a:bodyPr/>
          <a:lstStyle/>
          <a:p>
            <a:pPr algn="ctr"/>
            <a:r>
              <a:rPr lang="en-US" altLang="zh-CN" sz="2000" b="1" i="1">
                <a:solidFill>
                  <a:srgbClr val="FF0000"/>
                </a:solidFill>
                <a:latin typeface="Times New Roman" panose="02020603050405020304" pitchFamily="18" charset="0"/>
                <a:ea typeface="宋体" panose="02010600030101010101" pitchFamily="2" charset="-122"/>
              </a:rPr>
              <a:t>D</a:t>
            </a:r>
            <a:r>
              <a:rPr lang="zh-CN" altLang="en-US" sz="2000" b="1">
                <a:solidFill>
                  <a:srgbClr val="FF0000"/>
                </a:solidFill>
                <a:latin typeface="Times New Roman" panose="02020603050405020304" pitchFamily="18" charset="0"/>
                <a:ea typeface="宋体" panose="02010600030101010101" pitchFamily="2" charset="-122"/>
              </a:rPr>
              <a:t>后添加</a:t>
            </a:r>
            <a:r>
              <a:rPr lang="en-US" altLang="zh-CN" sz="2000" b="1">
                <a:solidFill>
                  <a:srgbClr val="FF0000"/>
                </a:solidFill>
                <a:latin typeface="Times New Roman" panose="02020603050405020304" pitchFamily="18" charset="0"/>
                <a:ea typeface="宋体" panose="02010600030101010101" pitchFamily="2" charset="-122"/>
              </a:rPr>
              <a:t>3</a:t>
            </a:r>
            <a:r>
              <a:rPr lang="zh-CN" altLang="en-US" sz="2000" b="1">
                <a:solidFill>
                  <a:srgbClr val="FF0000"/>
                </a:solidFill>
                <a:latin typeface="Times New Roman" panose="02020603050405020304" pitchFamily="18" charset="0"/>
                <a:ea typeface="宋体" panose="02010600030101010101" pitchFamily="2" charset="-122"/>
              </a:rPr>
              <a:t>个</a:t>
            </a:r>
            <a:r>
              <a:rPr lang="en-US" altLang="zh-CN" sz="2000" b="1">
                <a:solidFill>
                  <a:srgbClr val="FF0000"/>
                </a:solidFill>
                <a:latin typeface="Times New Roman" panose="02020603050405020304" pitchFamily="18" charset="0"/>
                <a:ea typeface="宋体" panose="02010600030101010101" pitchFamily="2" charset="-122"/>
              </a:rPr>
              <a:t>0</a:t>
            </a:r>
          </a:p>
        </p:txBody>
      </p:sp>
      <p:sp>
        <p:nvSpPr>
          <p:cNvPr id="787469" name="AutoShape 13"/>
          <p:cNvSpPr>
            <a:spLocks noChangeArrowheads="1"/>
          </p:cNvSpPr>
          <p:nvPr/>
        </p:nvSpPr>
        <p:spPr bwMode="auto">
          <a:xfrm>
            <a:off x="7696200" y="5019675"/>
            <a:ext cx="1095375" cy="485775"/>
          </a:xfrm>
          <a:prstGeom prst="wedgeEllipseCallout">
            <a:avLst>
              <a:gd name="adj1" fmla="val -57681"/>
              <a:gd name="adj2" fmla="val 111111"/>
            </a:avLst>
          </a:prstGeom>
          <a:solidFill>
            <a:srgbClr val="FFFF00"/>
          </a:solidFill>
          <a:ln w="9525">
            <a:solidFill>
              <a:schemeClr val="tx1"/>
            </a:solidFill>
            <a:miter lim="800000"/>
            <a:headEnd/>
            <a:tailEnd/>
          </a:ln>
          <a:effectLst/>
        </p:spPr>
        <p:txBody>
          <a:bodyPr/>
          <a:lstStyle/>
          <a:p>
            <a:pPr algn="ctr"/>
            <a:r>
              <a:rPr lang="en-US" altLang="zh-CN" sz="2000" b="1" dirty="0">
                <a:solidFill>
                  <a:srgbClr val="FF0000"/>
                </a:solidFill>
                <a:latin typeface="Times New Roman" panose="02020603050405020304" pitchFamily="18" charset="0"/>
                <a:ea typeface="宋体" panose="02010600030101010101" pitchFamily="2" charset="-122"/>
              </a:rPr>
              <a:t>3</a:t>
            </a:r>
            <a:r>
              <a:rPr lang="zh-CN" altLang="en-US" sz="2000" b="1" dirty="0">
                <a:solidFill>
                  <a:srgbClr val="FF0000"/>
                </a:solidFill>
                <a:latin typeface="Times New Roman" panose="02020603050405020304" pitchFamily="18" charset="0"/>
                <a:ea typeface="宋体" panose="02010600030101010101" pitchFamily="2" charset="-122"/>
              </a:rPr>
              <a:t>位</a:t>
            </a:r>
          </a:p>
        </p:txBody>
      </p:sp>
      <p:sp>
        <p:nvSpPr>
          <p:cNvPr id="15" name="Rectangle 2"/>
          <p:cNvSpPr>
            <a:spLocks noGrp="1" noChangeArrowheads="1"/>
          </p:cNvSpPr>
          <p:nvPr>
            <p:ph type="title"/>
          </p:nvPr>
        </p:nvSpPr>
        <p:spPr>
          <a:xfrm>
            <a:off x="330200" y="1"/>
            <a:ext cx="8500533" cy="744849"/>
          </a:xfrm>
        </p:spPr>
        <p:txBody>
          <a:bodyPr>
            <a:normAutofit/>
          </a:bodyPr>
          <a:lstStyle/>
          <a:p>
            <a:r>
              <a:rPr lang="en-US" altLang="zh-CN" dirty="0" smtClean="0">
                <a:ea typeface="+mn-ea"/>
              </a:rPr>
              <a:t>5.2 </a:t>
            </a:r>
            <a:r>
              <a:rPr lang="pt-BR" altLang="zh-CN" i="1" dirty="0" smtClean="0">
                <a:ea typeface="+mn-ea"/>
              </a:rPr>
              <a:t>CRC</a:t>
            </a:r>
            <a:r>
              <a:rPr lang="zh-CN" altLang="en-US" i="1" dirty="0" smtClean="0">
                <a:ea typeface="+mn-ea"/>
              </a:rPr>
              <a:t>：</a:t>
            </a:r>
            <a:r>
              <a:rPr lang="zh-CN" altLang="en-US" dirty="0" smtClean="0">
                <a:ea typeface="+mn-ea"/>
              </a:rPr>
              <a:t>计算</a:t>
            </a:r>
            <a:r>
              <a:rPr lang="pt-BR" altLang="zh-CN" i="1" dirty="0" smtClean="0">
                <a:ea typeface="+mn-ea"/>
              </a:rPr>
              <a:t>R</a:t>
            </a:r>
            <a:endParaRPr lang="zh-CN" altLang="en-US" dirty="0">
              <a:ea typeface="+mn-ea"/>
            </a:endParaRPr>
          </a:p>
        </p:txBody>
      </p:sp>
      <p:sp>
        <p:nvSpPr>
          <p:cNvPr id="16" name="AutoShape 507"/>
          <p:cNvSpPr>
            <a:spLocks noChangeArrowheads="1"/>
          </p:cNvSpPr>
          <p:nvPr/>
        </p:nvSpPr>
        <p:spPr bwMode="auto">
          <a:xfrm>
            <a:off x="5542080" y="5150069"/>
            <a:ext cx="781872" cy="494643"/>
          </a:xfrm>
          <a:prstGeom prst="wedgeRoundRectCallout">
            <a:avLst>
              <a:gd name="adj1" fmla="val 146866"/>
              <a:gd name="adj2" fmla="val 120148"/>
              <a:gd name="adj3" fmla="val 16667"/>
            </a:avLst>
          </a:prstGeom>
          <a:solidFill>
            <a:srgbClr val="DDDDDD"/>
          </a:solidFill>
          <a:ln w="9525">
            <a:solidFill>
              <a:schemeClr val="tx1"/>
            </a:solidFill>
            <a:miter lim="800000"/>
            <a:headEnd/>
            <a:tailEnd/>
          </a:ln>
          <a:effectLst/>
        </p:spPr>
        <p:txBody>
          <a:bodyPr anchor="ctr"/>
          <a:lstStyle/>
          <a:p>
            <a:pPr algn="ctr"/>
            <a:r>
              <a:rPr lang="zh-CN" altLang="en-US" sz="2000" dirty="0">
                <a:latin typeface="Times New Roman" pitchFamily="18" charset="0"/>
                <a:ea typeface="幼圆" pitchFamily="49" charset="-122"/>
              </a:rPr>
              <a:t>余数</a:t>
            </a:r>
          </a:p>
        </p:txBody>
      </p:sp>
      <p:sp>
        <p:nvSpPr>
          <p:cNvPr id="17" name="Arc 508"/>
          <p:cNvSpPr>
            <a:spLocks/>
          </p:cNvSpPr>
          <p:nvPr/>
        </p:nvSpPr>
        <p:spPr bwMode="auto">
          <a:xfrm rot="-10605225">
            <a:off x="1973228" y="5301432"/>
            <a:ext cx="5072274" cy="647531"/>
          </a:xfrm>
          <a:custGeom>
            <a:avLst/>
            <a:gdLst>
              <a:gd name="G0" fmla="+- 5107 0 0"/>
              <a:gd name="G1" fmla="+- 21600 0 0"/>
              <a:gd name="G2" fmla="+- 21600 0 0"/>
              <a:gd name="T0" fmla="*/ 0 w 26695"/>
              <a:gd name="T1" fmla="*/ 612 h 21600"/>
              <a:gd name="T2" fmla="*/ 26695 w 26695"/>
              <a:gd name="T3" fmla="*/ 20881 h 21600"/>
              <a:gd name="T4" fmla="*/ 5107 w 26695"/>
              <a:gd name="T5" fmla="*/ 21600 h 21600"/>
            </a:gdLst>
            <a:ahLst/>
            <a:cxnLst>
              <a:cxn ang="0">
                <a:pos x="T0" y="T1"/>
              </a:cxn>
              <a:cxn ang="0">
                <a:pos x="T2" y="T3"/>
              </a:cxn>
              <a:cxn ang="0">
                <a:pos x="T4" y="T5"/>
              </a:cxn>
            </a:cxnLst>
            <a:rect l="0" t="0" r="r" b="b"/>
            <a:pathLst>
              <a:path w="26695" h="21600" fill="none" extrusionOk="0">
                <a:moveTo>
                  <a:pt x="0" y="612"/>
                </a:moveTo>
                <a:cubicBezTo>
                  <a:pt x="1671" y="205"/>
                  <a:pt x="3386" y="-1"/>
                  <a:pt x="5107" y="0"/>
                </a:cubicBezTo>
                <a:cubicBezTo>
                  <a:pt x="16756" y="0"/>
                  <a:pt x="26307" y="9237"/>
                  <a:pt x="26695" y="20880"/>
                </a:cubicBezTo>
              </a:path>
              <a:path w="26695" h="21600" stroke="0" extrusionOk="0">
                <a:moveTo>
                  <a:pt x="0" y="612"/>
                </a:moveTo>
                <a:cubicBezTo>
                  <a:pt x="1671" y="205"/>
                  <a:pt x="3386" y="-1"/>
                  <a:pt x="5107" y="0"/>
                </a:cubicBezTo>
                <a:cubicBezTo>
                  <a:pt x="16756" y="0"/>
                  <a:pt x="26307" y="9237"/>
                  <a:pt x="26695" y="20880"/>
                </a:cubicBezTo>
                <a:lnTo>
                  <a:pt x="5107" y="21600"/>
                </a:lnTo>
                <a:close/>
              </a:path>
            </a:pathLst>
          </a:custGeom>
          <a:noFill/>
          <a:ln w="57150" cap="sq">
            <a:solidFill>
              <a:srgbClr val="969696"/>
            </a:solidFill>
            <a:round/>
            <a:headEnd type="none" w="sm" len="sm"/>
            <a:tailEnd type="triangle" w="sm" len="lg"/>
          </a:ln>
          <a:effectLst/>
        </p:spPr>
        <p:txBody>
          <a:bodyPr wrap="none" anchor="ctr"/>
          <a:lstStyle/>
          <a:p>
            <a:endParaRPr lang="zh-CN" altLang="en-US"/>
          </a:p>
        </p:txBody>
      </p:sp>
      <p:sp>
        <p:nvSpPr>
          <p:cNvPr id="19" name="Arc 509"/>
          <p:cNvSpPr>
            <a:spLocks/>
          </p:cNvSpPr>
          <p:nvPr/>
        </p:nvSpPr>
        <p:spPr bwMode="auto">
          <a:xfrm rot="3242503">
            <a:off x="-284955" y="1623920"/>
            <a:ext cx="2927114" cy="2672337"/>
          </a:xfrm>
          <a:custGeom>
            <a:avLst/>
            <a:gdLst>
              <a:gd name="G0" fmla="+- 0 0 0"/>
              <a:gd name="G1" fmla="+- 20432 0 0"/>
              <a:gd name="G2" fmla="+- 21600 0 0"/>
              <a:gd name="T0" fmla="*/ 7008 w 21560"/>
              <a:gd name="T1" fmla="*/ 0 h 20432"/>
              <a:gd name="T2" fmla="*/ 21560 w 21560"/>
              <a:gd name="T3" fmla="*/ 19114 h 20432"/>
              <a:gd name="T4" fmla="*/ 0 w 21560"/>
              <a:gd name="T5" fmla="*/ 20432 h 20432"/>
            </a:gdLst>
            <a:ahLst/>
            <a:cxnLst>
              <a:cxn ang="0">
                <a:pos x="T0" y="T1"/>
              </a:cxn>
              <a:cxn ang="0">
                <a:pos x="T2" y="T3"/>
              </a:cxn>
              <a:cxn ang="0">
                <a:pos x="T4" y="T5"/>
              </a:cxn>
            </a:cxnLst>
            <a:rect l="0" t="0" r="r" b="b"/>
            <a:pathLst>
              <a:path w="21560" h="20432" fill="none" extrusionOk="0">
                <a:moveTo>
                  <a:pt x="7007" y="0"/>
                </a:moveTo>
                <a:cubicBezTo>
                  <a:pt x="15280" y="2837"/>
                  <a:pt x="21026" y="10384"/>
                  <a:pt x="21559" y="19114"/>
                </a:cubicBezTo>
              </a:path>
              <a:path w="21560" h="20432" stroke="0" extrusionOk="0">
                <a:moveTo>
                  <a:pt x="7007" y="0"/>
                </a:moveTo>
                <a:cubicBezTo>
                  <a:pt x="15280" y="2837"/>
                  <a:pt x="21026" y="10384"/>
                  <a:pt x="21559" y="19114"/>
                </a:cubicBezTo>
                <a:lnTo>
                  <a:pt x="0" y="20432"/>
                </a:lnTo>
                <a:close/>
              </a:path>
            </a:pathLst>
          </a:custGeom>
          <a:noFill/>
          <a:ln w="57150" cap="sq">
            <a:solidFill>
              <a:srgbClr val="969696"/>
            </a:solidFill>
            <a:round/>
            <a:headEnd type="none" w="sm" len="sm"/>
            <a:tailEnd type="triangle" w="sm" len="lg"/>
          </a:ln>
          <a:effectLst/>
        </p:spPr>
        <p:txBody>
          <a:bodyPr wrap="none" anchor="ctr"/>
          <a:lstStyle/>
          <a:p>
            <a:endParaRPr lang="zh-CN" altLang="en-US"/>
          </a:p>
        </p:txBody>
      </p:sp>
    </p:spTree>
    <p:extLst>
      <p:ext uri="{BB962C8B-B14F-4D97-AF65-F5344CB8AC3E}">
        <p14:creationId xmlns:p14="http://schemas.microsoft.com/office/powerpoint/2010/main" val="2957841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7467"/>
                                        </p:tgtEl>
                                        <p:attrNameLst>
                                          <p:attrName>style.visibility</p:attrName>
                                        </p:attrNameLst>
                                      </p:cBhvr>
                                      <p:to>
                                        <p:strVal val="visible"/>
                                      </p:to>
                                    </p:set>
                                    <p:animEffect transition="in" filter="dissolve">
                                      <p:cBhvr>
                                        <p:cTn id="7" dur="500"/>
                                        <p:tgtEl>
                                          <p:spTgt spid="787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7462"/>
                                        </p:tgtEl>
                                        <p:attrNameLst>
                                          <p:attrName>style.visibility</p:attrName>
                                        </p:attrNameLst>
                                      </p:cBhvr>
                                      <p:to>
                                        <p:strVal val="visible"/>
                                      </p:to>
                                    </p:set>
                                    <p:animEffect transition="in" filter="blinds(horizontal)">
                                      <p:cBhvr>
                                        <p:cTn id="12" dur="500"/>
                                        <p:tgtEl>
                                          <p:spTgt spid="787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87463"/>
                                        </p:tgtEl>
                                        <p:attrNameLst>
                                          <p:attrName>style.visibility</p:attrName>
                                        </p:attrNameLst>
                                      </p:cBhvr>
                                      <p:to>
                                        <p:strVal val="visible"/>
                                      </p:to>
                                    </p:set>
                                    <p:animEffect transition="in" filter="wipe(down)">
                                      <p:cBhvr>
                                        <p:cTn id="17" dur="500"/>
                                        <p:tgtEl>
                                          <p:spTgt spid="787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87466"/>
                                        </p:tgtEl>
                                        <p:attrNameLst>
                                          <p:attrName>style.visibility</p:attrName>
                                        </p:attrNameLst>
                                      </p:cBhvr>
                                      <p:to>
                                        <p:strVal val="visible"/>
                                      </p:to>
                                    </p:set>
                                    <p:animEffect transition="in" filter="wipe(down)">
                                      <p:cBhvr>
                                        <p:cTn id="22" dur="500"/>
                                        <p:tgtEl>
                                          <p:spTgt spid="787466"/>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87468"/>
                                        </p:tgtEl>
                                        <p:attrNameLst>
                                          <p:attrName>style.visibility</p:attrName>
                                        </p:attrNameLst>
                                      </p:cBhvr>
                                      <p:to>
                                        <p:strVal val="visible"/>
                                      </p:to>
                                    </p:set>
                                    <p:animEffect transition="in" filter="dissolve">
                                      <p:cBhvr>
                                        <p:cTn id="26" dur="500"/>
                                        <p:tgtEl>
                                          <p:spTgt spid="7874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87464"/>
                                        </p:tgtEl>
                                        <p:attrNameLst>
                                          <p:attrName>style.visibility</p:attrName>
                                        </p:attrNameLst>
                                      </p:cBhvr>
                                      <p:to>
                                        <p:strVal val="visible"/>
                                      </p:to>
                                    </p:set>
                                    <p:animEffect transition="in" filter="wipe(down)">
                                      <p:cBhvr>
                                        <p:cTn id="31" dur="500"/>
                                        <p:tgtEl>
                                          <p:spTgt spid="7874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7469"/>
                                        </p:tgtEl>
                                        <p:attrNameLst>
                                          <p:attrName>style.visibility</p:attrName>
                                        </p:attrNameLst>
                                      </p:cBhvr>
                                      <p:to>
                                        <p:strVal val="visible"/>
                                      </p:to>
                                    </p:set>
                                    <p:animEffect transition="in" filter="dissolve">
                                      <p:cBhvr>
                                        <p:cTn id="36" dur="500"/>
                                        <p:tgtEl>
                                          <p:spTgt spid="787469"/>
                                        </p:tgtEl>
                                      </p:cBhvr>
                                    </p:animEffect>
                                  </p:childTnLst>
                                </p:cTn>
                              </p:par>
                            </p:childTnLst>
                          </p:cTn>
                        </p:par>
                        <p:par>
                          <p:cTn id="37" fill="hold" nodeType="withGroup">
                            <p:stCondLst>
                              <p:cond delay="500"/>
                            </p:stCondLst>
                            <p:childTnLst>
                              <p:par>
                                <p:cTn id="38" presetID="42" presetClass="entr" presetSubtype="0" fill="hold" grpId="0" nodeType="afterEffect">
                                  <p:stCondLst>
                                    <p:cond delay="5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87461">
                                            <p:txEl>
                                              <p:pRg st="0" end="0"/>
                                            </p:txEl>
                                          </p:spTgt>
                                        </p:tgtEl>
                                        <p:attrNameLst>
                                          <p:attrName>style.visibility</p:attrName>
                                        </p:attrNameLst>
                                      </p:cBhvr>
                                      <p:to>
                                        <p:strVal val="visible"/>
                                      </p:to>
                                    </p:set>
                                    <p:animEffect transition="in" filter="dissolve">
                                      <p:cBhvr>
                                        <p:cTn id="47" dur="500"/>
                                        <p:tgtEl>
                                          <p:spTgt spid="78746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up)">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87465"/>
                                        </p:tgtEl>
                                        <p:attrNameLst>
                                          <p:attrName>style.visibility</p:attrName>
                                        </p:attrNameLst>
                                      </p:cBhvr>
                                      <p:to>
                                        <p:strVal val="visible"/>
                                      </p:to>
                                    </p:set>
                                    <p:animEffect transition="in" filter="wipe(down)">
                                      <p:cBhvr>
                                        <p:cTn id="57" dur="500"/>
                                        <p:tgtEl>
                                          <p:spTgt spid="787465"/>
                                        </p:tgtEl>
                                      </p:cBhvr>
                                    </p:animEffect>
                                  </p:childTnLst>
                                </p:cTn>
                              </p:par>
                            </p:childTnLst>
                          </p:cTn>
                        </p:par>
                        <p:par>
                          <p:cTn id="58" fill="hold">
                            <p:stCondLst>
                              <p:cond delay="500"/>
                            </p:stCondLst>
                            <p:childTnLst>
                              <p:par>
                                <p:cTn id="59" presetID="22" presetClass="entr" presetSubtype="4" fill="hold" grpId="0" nodeType="afterEffect">
                                  <p:stCondLst>
                                    <p:cond delay="50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750"/>
                                        <p:tgtEl>
                                          <p:spTgt spid="17"/>
                                        </p:tgtEl>
                                      </p:cBhvr>
                                    </p:animEffect>
                                  </p:childTnLst>
                                </p:cTn>
                              </p:par>
                            </p:childTnLst>
                          </p:cTn>
                        </p:par>
                        <p:par>
                          <p:cTn id="62" fill="hold">
                            <p:stCondLst>
                              <p:cond delay="1750"/>
                            </p:stCondLst>
                            <p:childTnLst>
                              <p:par>
                                <p:cTn id="63" presetID="6" presetClass="entr" presetSubtype="16" fill="hold" grpId="0" nodeType="afterEffect">
                                  <p:stCondLst>
                                    <p:cond delay="500"/>
                                  </p:stCondLst>
                                  <p:childTnLst>
                                    <p:set>
                                      <p:cBhvr>
                                        <p:cTn id="64" dur="1" fill="hold">
                                          <p:stCondLst>
                                            <p:cond delay="0"/>
                                          </p:stCondLst>
                                        </p:cTn>
                                        <p:tgtEl>
                                          <p:spTgt spid="3"/>
                                        </p:tgtEl>
                                        <p:attrNameLst>
                                          <p:attrName>style.visibility</p:attrName>
                                        </p:attrNameLst>
                                      </p:cBhvr>
                                      <p:to>
                                        <p:strVal val="visible"/>
                                      </p:to>
                                    </p:set>
                                    <p:animEffect transition="in" filter="circle(in)">
                                      <p:cBhvr>
                                        <p:cTn id="65"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87463" grpId="0" animBg="1"/>
      <p:bldP spid="787464" grpId="0" animBg="1"/>
      <p:bldP spid="787465" grpId="0" animBg="1"/>
      <p:bldP spid="787466" grpId="0" animBg="1"/>
      <p:bldP spid="787467" grpId="0" animBg="1"/>
      <p:bldP spid="787468" grpId="0" animBg="1"/>
      <p:bldP spid="787469" grpId="0" animBg="1"/>
      <p:bldP spid="16"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346031" y="9528"/>
            <a:ext cx="8450497" cy="709414"/>
          </a:xfrm>
        </p:spPr>
        <p:txBody>
          <a:bodyPr>
            <a:normAutofit/>
          </a:bodyPr>
          <a:lstStyle/>
          <a:p>
            <a:r>
              <a:rPr lang="en-US" altLang="zh-CN" dirty="0" smtClean="0"/>
              <a:t>5.1 </a:t>
            </a:r>
            <a:r>
              <a:rPr lang="zh-CN" altLang="en-US" dirty="0" smtClean="0"/>
              <a:t>链路</a:t>
            </a:r>
            <a:r>
              <a:rPr lang="zh-CN" altLang="en-US" dirty="0"/>
              <a:t>层</a:t>
            </a:r>
            <a:r>
              <a:rPr lang="zh-CN" altLang="en-US" dirty="0" smtClean="0"/>
              <a:t>服务和概述</a:t>
            </a:r>
            <a:endParaRPr lang="zh-CN" altLang="en-US" dirty="0"/>
          </a:p>
        </p:txBody>
      </p:sp>
      <p:sp>
        <p:nvSpPr>
          <p:cNvPr id="302083" name="Rectangle 3"/>
          <p:cNvSpPr>
            <a:spLocks noGrp="1" noChangeArrowheads="1"/>
          </p:cNvSpPr>
          <p:nvPr>
            <p:ph sz="half" idx="1"/>
          </p:nvPr>
        </p:nvSpPr>
        <p:spPr>
          <a:xfrm>
            <a:off x="346032" y="861848"/>
            <a:ext cx="4956488" cy="4137506"/>
          </a:xfrm>
        </p:spPr>
        <p:txBody>
          <a:bodyPr>
            <a:noAutofit/>
          </a:bodyPr>
          <a:lstStyle/>
          <a:p>
            <a:pPr>
              <a:lnSpc>
                <a:spcPct val="100000"/>
              </a:lnSpc>
              <a:spcAft>
                <a:spcPts val="600"/>
              </a:spcAft>
              <a:buFont typeface="ZapfDingbats" pitchFamily="82" charset="2"/>
              <a:buNone/>
            </a:pPr>
            <a:r>
              <a:rPr lang="zh-CN" altLang="en-US" sz="3200" u="sng" dirty="0">
                <a:effectLst>
                  <a:outerShdw blurRad="38100" dist="38100" dir="2700000" algn="tl">
                    <a:srgbClr val="000000">
                      <a:alpha val="43137"/>
                    </a:srgbClr>
                  </a:outerShdw>
                </a:effectLst>
              </a:rPr>
              <a:t>某些术语</a:t>
            </a:r>
            <a:r>
              <a:rPr lang="en-US" altLang="zh-CN" sz="3200" u="sng" dirty="0"/>
              <a:t>:</a:t>
            </a:r>
            <a:endParaRPr lang="en-US" altLang="zh-CN" sz="3200" dirty="0"/>
          </a:p>
          <a:p>
            <a:pPr>
              <a:lnSpc>
                <a:spcPct val="100000"/>
              </a:lnSpc>
            </a:pPr>
            <a:r>
              <a:rPr lang="zh-CN" altLang="en-US" sz="2800" b="1" dirty="0" smtClean="0">
                <a:solidFill>
                  <a:srgbClr val="FF0000"/>
                </a:solidFill>
              </a:rPr>
              <a:t>结点：</a:t>
            </a:r>
            <a:r>
              <a:rPr lang="zh-CN" altLang="en-US" sz="2800" dirty="0" smtClean="0"/>
              <a:t>主机</a:t>
            </a:r>
            <a:r>
              <a:rPr lang="zh-CN" altLang="en-US" sz="2800" dirty="0"/>
              <a:t>和</a:t>
            </a:r>
            <a:r>
              <a:rPr lang="zh-CN" altLang="en-US" sz="2800" dirty="0" smtClean="0"/>
              <a:t>路由器等设备</a:t>
            </a:r>
            <a:endParaRPr lang="en-US" altLang="zh-CN" sz="2800" dirty="0"/>
          </a:p>
          <a:p>
            <a:pPr>
              <a:lnSpc>
                <a:spcPct val="100000"/>
              </a:lnSpc>
            </a:pPr>
            <a:r>
              <a:rPr lang="zh-CN" altLang="en-US" sz="2800" b="1" dirty="0" smtClean="0">
                <a:solidFill>
                  <a:srgbClr val="FF0000"/>
                </a:solidFill>
              </a:rPr>
              <a:t>链路：</a:t>
            </a:r>
            <a:r>
              <a:rPr lang="zh-CN" altLang="en-US" sz="2800" dirty="0" smtClean="0"/>
              <a:t>沿着通信</a:t>
            </a:r>
            <a:r>
              <a:rPr lang="zh-CN" altLang="en-US" sz="2800" dirty="0"/>
              <a:t>路径</a:t>
            </a:r>
            <a:r>
              <a:rPr lang="zh-CN" altLang="en-US" sz="2800" dirty="0" smtClean="0"/>
              <a:t>的连接相邻结点的通信信道</a:t>
            </a:r>
            <a:endParaRPr lang="en-US" altLang="zh-CN" sz="2800" dirty="0" smtClean="0"/>
          </a:p>
          <a:p>
            <a:pPr lvl="1">
              <a:lnSpc>
                <a:spcPct val="100000"/>
              </a:lnSpc>
            </a:pPr>
            <a:r>
              <a:rPr lang="zh-CN" altLang="en-US" sz="2400" dirty="0" smtClean="0"/>
              <a:t>有线</a:t>
            </a:r>
            <a:r>
              <a:rPr lang="zh-CN" altLang="en-US" sz="2400" dirty="0"/>
              <a:t>链路</a:t>
            </a:r>
          </a:p>
          <a:p>
            <a:pPr lvl="1">
              <a:lnSpc>
                <a:spcPct val="100000"/>
              </a:lnSpc>
            </a:pPr>
            <a:r>
              <a:rPr lang="zh-CN" altLang="en-US" sz="2400" dirty="0"/>
              <a:t>无线链路</a:t>
            </a:r>
          </a:p>
          <a:p>
            <a:pPr lvl="1">
              <a:lnSpc>
                <a:spcPct val="100000"/>
              </a:lnSpc>
            </a:pPr>
            <a:r>
              <a:rPr lang="zh-CN" altLang="en-US" sz="2400" dirty="0"/>
              <a:t>局域网</a:t>
            </a:r>
            <a:endParaRPr lang="zh-CN" altLang="en-US" sz="2400" b="1" dirty="0">
              <a:solidFill>
                <a:srgbClr val="FF0000"/>
              </a:solidFill>
            </a:endParaRPr>
          </a:p>
          <a:p>
            <a:pPr>
              <a:lnSpc>
                <a:spcPct val="100000"/>
              </a:lnSpc>
            </a:pPr>
            <a:r>
              <a:rPr lang="zh-CN" altLang="en-US" sz="2800" b="1" dirty="0" smtClean="0">
                <a:solidFill>
                  <a:srgbClr val="FF0000"/>
                </a:solidFill>
              </a:rPr>
              <a:t>帧：</a:t>
            </a:r>
            <a:r>
              <a:rPr lang="zh-CN" altLang="en-US" sz="2800" dirty="0" smtClean="0">
                <a:solidFill>
                  <a:srgbClr val="FF0000"/>
                </a:solidFill>
              </a:rPr>
              <a:t>数据链路层</a:t>
            </a:r>
            <a:r>
              <a:rPr lang="zh-CN" altLang="en-US" sz="2800" dirty="0"/>
              <a:t>的</a:t>
            </a:r>
            <a:r>
              <a:rPr lang="zh-CN" altLang="en-US" sz="2800" dirty="0" smtClean="0"/>
              <a:t>分组</a:t>
            </a:r>
            <a:endParaRPr lang="zh-CN" altLang="en-US" sz="3200" dirty="0"/>
          </a:p>
        </p:txBody>
      </p:sp>
      <p:sp>
        <p:nvSpPr>
          <p:cNvPr id="238" name="灯片编号占位符 6"/>
          <p:cNvSpPr>
            <a:spLocks noGrp="1"/>
          </p:cNvSpPr>
          <p:nvPr>
            <p:ph type="sldNum" sz="quarter" idx="12"/>
          </p:nvPr>
        </p:nvSpPr>
        <p:spPr/>
        <p:txBody>
          <a:bodyPr/>
          <a:lstStyle/>
          <a:p>
            <a:fld id="{E5E409DC-36B7-428B-824A-EC92B67DE255}" type="slidenum">
              <a:rPr lang="en-US" altLang="zh-CN"/>
              <a:pPr/>
              <a:t>3</a:t>
            </a:fld>
            <a:endParaRPr lang="en-US" altLang="zh-CN"/>
          </a:p>
        </p:txBody>
      </p:sp>
      <p:grpSp>
        <p:nvGrpSpPr>
          <p:cNvPr id="302548" name="Group 468"/>
          <p:cNvGrpSpPr>
            <a:grpSpLocks/>
          </p:cNvGrpSpPr>
          <p:nvPr/>
        </p:nvGrpSpPr>
        <p:grpSpPr bwMode="auto">
          <a:xfrm>
            <a:off x="4992414" y="861848"/>
            <a:ext cx="3804114" cy="4329164"/>
            <a:chOff x="2882" y="727"/>
            <a:chExt cx="2635" cy="3073"/>
          </a:xfrm>
        </p:grpSpPr>
        <p:sp>
          <p:nvSpPr>
            <p:cNvPr id="302307" name="Freeform 227"/>
            <p:cNvSpPr>
              <a:spLocks/>
            </p:cNvSpPr>
            <p:nvPr/>
          </p:nvSpPr>
          <p:spPr bwMode="auto">
            <a:xfrm>
              <a:off x="4228" y="1082"/>
              <a:ext cx="1289" cy="1291"/>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08" name="Freeform 228"/>
            <p:cNvSpPr>
              <a:spLocks/>
            </p:cNvSpPr>
            <p:nvPr/>
          </p:nvSpPr>
          <p:spPr bwMode="auto">
            <a:xfrm>
              <a:off x="2882" y="972"/>
              <a:ext cx="1337" cy="1224"/>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09" name="Freeform 229"/>
            <p:cNvSpPr>
              <a:spLocks/>
            </p:cNvSpPr>
            <p:nvPr/>
          </p:nvSpPr>
          <p:spPr bwMode="auto">
            <a:xfrm>
              <a:off x="3146" y="2090"/>
              <a:ext cx="2131" cy="171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310" name="Group 230"/>
            <p:cNvGrpSpPr>
              <a:grpSpLocks/>
            </p:cNvGrpSpPr>
            <p:nvPr/>
          </p:nvGrpSpPr>
          <p:grpSpPr bwMode="auto">
            <a:xfrm>
              <a:off x="2966" y="1076"/>
              <a:ext cx="526" cy="246"/>
              <a:chOff x="3552" y="246"/>
              <a:chExt cx="527" cy="248"/>
            </a:xfrm>
          </p:grpSpPr>
          <p:graphicFrame>
            <p:nvGraphicFramePr>
              <p:cNvPr id="302311" name="Object 23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50"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12" name="Object 23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51" name="Clip" r:id="rId6" imgW="676440" imgH="485640" progId="MS_ClipArt_Gallery.2">
                      <p:embed/>
                    </p:oleObj>
                  </mc:Choice>
                  <mc:Fallback>
                    <p:oleObj name="Clip" r:id="rId6" imgW="676440" imgH="4856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13" name="Line 233"/>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14" name="Group 234"/>
            <p:cNvGrpSpPr>
              <a:grpSpLocks/>
            </p:cNvGrpSpPr>
            <p:nvPr/>
          </p:nvGrpSpPr>
          <p:grpSpPr bwMode="auto">
            <a:xfrm>
              <a:off x="2966" y="1535"/>
              <a:ext cx="526" cy="246"/>
              <a:chOff x="3552" y="246"/>
              <a:chExt cx="527" cy="248"/>
            </a:xfrm>
          </p:grpSpPr>
          <p:graphicFrame>
            <p:nvGraphicFramePr>
              <p:cNvPr id="302315" name="Object 23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452" name="Clip" r:id="rId8" imgW="1305000" imgH="1085760" progId="MS_ClipArt_Gallery.2">
                      <p:embed/>
                    </p:oleObj>
                  </mc:Choice>
                  <mc:Fallback>
                    <p:oleObj name="Clip" r:id="rId8"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16" name="Object 23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453" name="Clip" r:id="rId9" imgW="676440" imgH="485640" progId="MS_ClipArt_Gallery.2">
                      <p:embed/>
                    </p:oleObj>
                  </mc:Choice>
                  <mc:Fallback>
                    <p:oleObj name="Clip" r:id="rId9" imgW="676440" imgH="4856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17" name="Line 237"/>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18" name="Group 238"/>
            <p:cNvGrpSpPr>
              <a:grpSpLocks/>
            </p:cNvGrpSpPr>
            <p:nvPr/>
          </p:nvGrpSpPr>
          <p:grpSpPr bwMode="auto">
            <a:xfrm>
              <a:off x="3236" y="1371"/>
              <a:ext cx="50" cy="165"/>
              <a:chOff x="3842" y="406"/>
              <a:chExt cx="51" cy="167"/>
            </a:xfrm>
          </p:grpSpPr>
          <p:sp>
            <p:nvSpPr>
              <p:cNvPr id="302319" name="Oval 239"/>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0" name="Oval 240"/>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1" name="Oval 241"/>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22" name="Group 242"/>
            <p:cNvGrpSpPr>
              <a:grpSpLocks/>
            </p:cNvGrpSpPr>
            <p:nvPr/>
          </p:nvGrpSpPr>
          <p:grpSpPr bwMode="auto">
            <a:xfrm>
              <a:off x="3572" y="1759"/>
              <a:ext cx="150" cy="304"/>
              <a:chOff x="4180" y="783"/>
              <a:chExt cx="150" cy="307"/>
            </a:xfrm>
          </p:grpSpPr>
          <p:sp>
            <p:nvSpPr>
              <p:cNvPr id="302323" name="AutoShape 243"/>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4" name="Rectangle 244"/>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5" name="Rectangle 2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6" name="AutoShape 2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7" name="Line 247"/>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8" name="Line 248"/>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29" name="Rectangle 2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0" name="Rectangle 250"/>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31" name="Group 251"/>
            <p:cNvGrpSpPr>
              <a:grpSpLocks/>
            </p:cNvGrpSpPr>
            <p:nvPr/>
          </p:nvGrpSpPr>
          <p:grpSpPr bwMode="auto">
            <a:xfrm rot="-5400000">
              <a:off x="3794" y="1825"/>
              <a:ext cx="63" cy="167"/>
              <a:chOff x="3842" y="406"/>
              <a:chExt cx="51" cy="167"/>
            </a:xfrm>
          </p:grpSpPr>
          <p:sp>
            <p:nvSpPr>
              <p:cNvPr id="302332" name="Oval 252"/>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3" name="Oval 253"/>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4" name="Oval 254"/>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302335" name="Line 255"/>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6" name="Line 256"/>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7" name="Line 257"/>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8" name="Line 258"/>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39" name="Line 259"/>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0" name="Line 260"/>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341" name="Group 261"/>
            <p:cNvGrpSpPr>
              <a:grpSpLocks/>
            </p:cNvGrpSpPr>
            <p:nvPr/>
          </p:nvGrpSpPr>
          <p:grpSpPr bwMode="auto">
            <a:xfrm>
              <a:off x="3927" y="1741"/>
              <a:ext cx="150" cy="305"/>
              <a:chOff x="4180" y="783"/>
              <a:chExt cx="150" cy="307"/>
            </a:xfrm>
          </p:grpSpPr>
          <p:sp>
            <p:nvSpPr>
              <p:cNvPr id="302342" name="AutoShape 26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3" name="Rectangle 26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4" name="Rectangle 26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5" name="AutoShape 26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6" name="Line 26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7" name="Line 26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8" name="Rectangle 26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49" name="Rectangle 269"/>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50" name="Group 270"/>
            <p:cNvGrpSpPr>
              <a:grpSpLocks/>
            </p:cNvGrpSpPr>
            <p:nvPr/>
          </p:nvGrpSpPr>
          <p:grpSpPr bwMode="auto">
            <a:xfrm>
              <a:off x="3241" y="2218"/>
              <a:ext cx="344" cy="714"/>
              <a:chOff x="3314" y="1248"/>
              <a:chExt cx="344" cy="694"/>
            </a:xfrm>
          </p:grpSpPr>
          <p:graphicFrame>
            <p:nvGraphicFramePr>
              <p:cNvPr id="302351" name="Object 27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454" name="Clip" r:id="rId10" imgW="1305000" imgH="1085760" progId="MS_ClipArt_Gallery.2">
                      <p:embed/>
                    </p:oleObj>
                  </mc:Choice>
                  <mc:Fallback>
                    <p:oleObj name="Clip" r:id="rId10"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52" name="Line 272"/>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aphicFrame>
            <p:nvGraphicFramePr>
              <p:cNvPr id="302353" name="Object 27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455" name="Clip" r:id="rId11" imgW="1305000" imgH="1085760" progId="MS_ClipArt_Gallery.2">
                      <p:embed/>
                    </p:oleObj>
                  </mc:Choice>
                  <mc:Fallback>
                    <p:oleObj name="Clip" r:id="rId11"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54" name="Line 274"/>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355" name="Group 275"/>
              <p:cNvGrpSpPr>
                <a:grpSpLocks/>
              </p:cNvGrpSpPr>
              <p:nvPr/>
            </p:nvGrpSpPr>
            <p:grpSpPr bwMode="auto">
              <a:xfrm>
                <a:off x="3404" y="1504"/>
                <a:ext cx="51" cy="167"/>
                <a:chOff x="3842" y="406"/>
                <a:chExt cx="51" cy="167"/>
              </a:xfrm>
            </p:grpSpPr>
            <p:sp>
              <p:nvSpPr>
                <p:cNvPr id="302356" name="Oval 276"/>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57" name="Oval 277"/>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58" name="Oval 278"/>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302359" name="Line 279"/>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aphicFrame>
          <p:nvGraphicFramePr>
            <p:cNvPr id="302360" name="Object 280"/>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4456" name="Clip" r:id="rId12" imgW="1305000" imgH="1085760" progId="MS_ClipArt_Gallery.2">
                    <p:embed/>
                  </p:oleObj>
                </mc:Choice>
                <mc:Fallback>
                  <p:oleObj name="Clip" r:id="rId12"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61" name="Object 281"/>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4457" name="Clip" r:id="rId13" imgW="1305000" imgH="1085760" progId="MS_ClipArt_Gallery.2">
                    <p:embed/>
                  </p:oleObj>
                </mc:Choice>
                <mc:Fallback>
                  <p:oleObj name="Clip" r:id="rId13"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62" name="Oval 282"/>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3" name="Oval 283"/>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4" name="Oval 284"/>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5" name="Line 285"/>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6" name="Line 286"/>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7" name="Line 287"/>
            <p:cNvSpPr>
              <a:spLocks noChangeShapeType="1"/>
            </p:cNvSpPr>
            <p:nvPr/>
          </p:nvSpPr>
          <p:spPr bwMode="auto">
            <a:xfrm rot="16200000" flipV="1">
              <a:off x="3825" y="2726"/>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68" name="Line 288"/>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70" name="Line 290"/>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aphicFrame>
          <p:nvGraphicFramePr>
            <p:cNvPr id="302371" name="Object 291"/>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4458" name="Clip" r:id="rId14" imgW="981000" imgH="1209600" progId="MS_ClipArt_Gallery.2">
                    <p:embed/>
                  </p:oleObj>
                </mc:Choice>
                <mc:Fallback>
                  <p:oleObj name="Clip" r:id="rId14" imgW="981000" imgH="1209600"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72" name="Object 292"/>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4459" name="Clip" r:id="rId16" imgW="981000" imgH="1209600" progId="MS_ClipArt_Gallery.2">
                    <p:embed/>
                  </p:oleObj>
                </mc:Choice>
                <mc:Fallback>
                  <p:oleObj name="Clip" r:id="rId16" imgW="981000" imgH="1209600" progId="MS_ClipArt_Gallery.2">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73" name="Freeform 293"/>
            <p:cNvSpPr>
              <a:spLocks/>
            </p:cNvSpPr>
            <p:nvPr/>
          </p:nvSpPr>
          <p:spPr bwMode="auto">
            <a:xfrm>
              <a:off x="3813" y="2239"/>
              <a:ext cx="970" cy="235"/>
            </a:xfrm>
            <a:custGeom>
              <a:avLst/>
              <a:gdLst>
                <a:gd name="T0" fmla="*/ 0 w 972"/>
                <a:gd name="T1" fmla="*/ 228 h 228"/>
                <a:gd name="T2" fmla="*/ 432 w 972"/>
                <a:gd name="T3" fmla="*/ 9 h 228"/>
                <a:gd name="T4" fmla="*/ 972 w 972"/>
                <a:gd name="T5" fmla="*/ 171 h 228"/>
              </a:gdLst>
              <a:ahLst/>
              <a:cxnLst>
                <a:cxn ang="0">
                  <a:pos x="T0" y="T1"/>
                </a:cxn>
                <a:cxn ang="0">
                  <a:pos x="T2" y="T3"/>
                </a:cxn>
                <a:cxn ang="0">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374" name="Group 294"/>
            <p:cNvGrpSpPr>
              <a:grpSpLocks/>
            </p:cNvGrpSpPr>
            <p:nvPr/>
          </p:nvGrpSpPr>
          <p:grpSpPr bwMode="auto">
            <a:xfrm>
              <a:off x="4004" y="3335"/>
              <a:ext cx="292" cy="329"/>
              <a:chOff x="2870" y="1518"/>
              <a:chExt cx="292" cy="320"/>
            </a:xfrm>
          </p:grpSpPr>
          <p:graphicFrame>
            <p:nvGraphicFramePr>
              <p:cNvPr id="302375" name="Object 29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60" name="Clip" r:id="rId17" imgW="819000" imgH="847800" progId="MS_ClipArt_Gallery.2">
                      <p:embed/>
                    </p:oleObj>
                  </mc:Choice>
                  <mc:Fallback>
                    <p:oleObj name="Clip" r:id="rId17" imgW="819000" imgH="847800"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76" name="Object 29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61" name="Clip" r:id="rId19" imgW="1266840" imgH="1200240" progId="MS_ClipArt_Gallery.2">
                      <p:embed/>
                    </p:oleObj>
                  </mc:Choice>
                  <mc:Fallback>
                    <p:oleObj name="Clip" r:id="rId19" imgW="1266840" imgH="1200240"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377" name="Group 297"/>
            <p:cNvGrpSpPr>
              <a:grpSpLocks/>
            </p:cNvGrpSpPr>
            <p:nvPr/>
          </p:nvGrpSpPr>
          <p:grpSpPr bwMode="auto">
            <a:xfrm>
              <a:off x="4562" y="3360"/>
              <a:ext cx="291" cy="329"/>
              <a:chOff x="2870" y="1518"/>
              <a:chExt cx="292" cy="320"/>
            </a:xfrm>
          </p:grpSpPr>
          <p:graphicFrame>
            <p:nvGraphicFramePr>
              <p:cNvPr id="302378" name="Object 29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462" name="Clip" r:id="rId21" imgW="819000" imgH="847800" progId="MS_ClipArt_Gallery.2">
                      <p:embed/>
                    </p:oleObj>
                  </mc:Choice>
                  <mc:Fallback>
                    <p:oleObj name="Clip" r:id="rId21" imgW="819000" imgH="847800"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379" name="Object 29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463" name="Clip" r:id="rId22" imgW="1266840" imgH="1200240" progId="MS_ClipArt_Gallery.2">
                      <p:embed/>
                    </p:oleObj>
                  </mc:Choice>
                  <mc:Fallback>
                    <p:oleObj name="Clip" r:id="rId22" imgW="1266840" imgH="1200240" progId="MS_ClipArt_Gallery.2">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380" name="Group 300"/>
            <p:cNvGrpSpPr>
              <a:grpSpLocks/>
            </p:cNvGrpSpPr>
            <p:nvPr/>
          </p:nvGrpSpPr>
          <p:grpSpPr bwMode="auto">
            <a:xfrm>
              <a:off x="4265" y="3141"/>
              <a:ext cx="272" cy="290"/>
              <a:chOff x="4733" y="2082"/>
              <a:chExt cx="272" cy="282"/>
            </a:xfrm>
          </p:grpSpPr>
          <p:graphicFrame>
            <p:nvGraphicFramePr>
              <p:cNvPr id="302381" name="Object 30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464" name="Clip" r:id="rId23" imgW="819000" imgH="847800" progId="MS_ClipArt_Gallery.2">
                      <p:embed/>
                    </p:oleObj>
                  </mc:Choice>
                  <mc:Fallback>
                    <p:oleObj name="Clip" r:id="rId23" imgW="819000" imgH="847800" progId="MS_ClipArt_Gallery.2">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382" name="Rectangle 30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302383" name="Line 303"/>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384" name="Group 304"/>
            <p:cNvGrpSpPr>
              <a:grpSpLocks/>
            </p:cNvGrpSpPr>
            <p:nvPr/>
          </p:nvGrpSpPr>
          <p:grpSpPr bwMode="auto">
            <a:xfrm>
              <a:off x="5001" y="2622"/>
              <a:ext cx="149" cy="316"/>
              <a:chOff x="4180" y="783"/>
              <a:chExt cx="150" cy="307"/>
            </a:xfrm>
          </p:grpSpPr>
          <p:sp>
            <p:nvSpPr>
              <p:cNvPr id="302385" name="AutoShape 30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86" name="Rectangle 30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87" name="Rectangle 30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88" name="AutoShape 30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89" name="Line 30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0" name="Line 3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1" name="Rectangle 3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2" name="Rectangle 3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393" name="Group 313"/>
            <p:cNvGrpSpPr>
              <a:grpSpLocks/>
            </p:cNvGrpSpPr>
            <p:nvPr/>
          </p:nvGrpSpPr>
          <p:grpSpPr bwMode="auto">
            <a:xfrm>
              <a:off x="4992" y="2965"/>
              <a:ext cx="149" cy="315"/>
              <a:chOff x="4180" y="783"/>
              <a:chExt cx="150" cy="307"/>
            </a:xfrm>
          </p:grpSpPr>
          <p:sp>
            <p:nvSpPr>
              <p:cNvPr id="302394" name="AutoShape 314"/>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5" name="Rectangle 315"/>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6" name="Rectangle 3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7" name="AutoShape 3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8" name="Line 318"/>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399" name="Line 319"/>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0" name="Rectangle 3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1" name="Rectangle 321"/>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302402" name="Line 322"/>
            <p:cNvSpPr>
              <a:spLocks noChangeShapeType="1"/>
            </p:cNvSpPr>
            <p:nvPr/>
          </p:nvSpPr>
          <p:spPr bwMode="auto">
            <a:xfrm rot="5400000" flipH="1">
              <a:off x="4707"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3" name="Line 323"/>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4" name="Line 324"/>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5" name="Line 325"/>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6" name="Line 326"/>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7" name="Line 327"/>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8" name="Line 328"/>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09" name="Line 329"/>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0" name="Line 330"/>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1" name="Line 331"/>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2" name="Line 332"/>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3" name="Line 333"/>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14" name="Group 334"/>
            <p:cNvGrpSpPr>
              <a:grpSpLocks/>
            </p:cNvGrpSpPr>
            <p:nvPr/>
          </p:nvGrpSpPr>
          <p:grpSpPr bwMode="auto">
            <a:xfrm>
              <a:off x="3652" y="1385"/>
              <a:ext cx="359" cy="180"/>
              <a:chOff x="3600" y="219"/>
              <a:chExt cx="360" cy="175"/>
            </a:xfrm>
          </p:grpSpPr>
          <p:sp>
            <p:nvSpPr>
              <p:cNvPr id="302415" name="Oval 3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6" name="Line 3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7" name="Line 3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18" name="Rectangle 3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19" name="Oval 3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20" name="Group 340"/>
              <p:cNvGrpSpPr>
                <a:grpSpLocks/>
              </p:cNvGrpSpPr>
              <p:nvPr/>
            </p:nvGrpSpPr>
            <p:grpSpPr bwMode="auto">
              <a:xfrm>
                <a:off x="3686" y="244"/>
                <a:ext cx="177" cy="66"/>
                <a:chOff x="2848" y="848"/>
                <a:chExt cx="140" cy="98"/>
              </a:xfrm>
            </p:grpSpPr>
            <p:sp>
              <p:nvSpPr>
                <p:cNvPr id="302421" name="Line 3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22" name="Line 3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23" name="Line 3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24" name="Group 344"/>
              <p:cNvGrpSpPr>
                <a:grpSpLocks/>
              </p:cNvGrpSpPr>
              <p:nvPr/>
            </p:nvGrpSpPr>
            <p:grpSpPr bwMode="auto">
              <a:xfrm flipV="1">
                <a:off x="3686" y="243"/>
                <a:ext cx="177" cy="66"/>
                <a:chOff x="2848" y="848"/>
                <a:chExt cx="140" cy="98"/>
              </a:xfrm>
            </p:grpSpPr>
            <p:sp>
              <p:nvSpPr>
                <p:cNvPr id="302425" name="Line 3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26" name="Line 3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27" name="Line 3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28" name="Group 348"/>
            <p:cNvGrpSpPr>
              <a:grpSpLocks/>
            </p:cNvGrpSpPr>
            <p:nvPr/>
          </p:nvGrpSpPr>
          <p:grpSpPr bwMode="auto">
            <a:xfrm>
              <a:off x="4334" y="1209"/>
              <a:ext cx="360" cy="180"/>
              <a:chOff x="3600" y="219"/>
              <a:chExt cx="360" cy="175"/>
            </a:xfrm>
          </p:grpSpPr>
          <p:sp>
            <p:nvSpPr>
              <p:cNvPr id="302429" name="Oval 3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30" name="Line 3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31" name="Line 3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32" name="Rectangle 3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33" name="Oval 3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34" name="Group 354"/>
              <p:cNvGrpSpPr>
                <a:grpSpLocks/>
              </p:cNvGrpSpPr>
              <p:nvPr/>
            </p:nvGrpSpPr>
            <p:grpSpPr bwMode="auto">
              <a:xfrm>
                <a:off x="3686" y="244"/>
                <a:ext cx="177" cy="66"/>
                <a:chOff x="2848" y="848"/>
                <a:chExt cx="140" cy="98"/>
              </a:xfrm>
            </p:grpSpPr>
            <p:sp>
              <p:nvSpPr>
                <p:cNvPr id="302435" name="Line 3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36" name="Line 3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37" name="Line 3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38" name="Group 358"/>
              <p:cNvGrpSpPr>
                <a:grpSpLocks/>
              </p:cNvGrpSpPr>
              <p:nvPr/>
            </p:nvGrpSpPr>
            <p:grpSpPr bwMode="auto">
              <a:xfrm flipV="1">
                <a:off x="3686" y="243"/>
                <a:ext cx="177" cy="66"/>
                <a:chOff x="2848" y="848"/>
                <a:chExt cx="140" cy="98"/>
              </a:xfrm>
            </p:grpSpPr>
            <p:sp>
              <p:nvSpPr>
                <p:cNvPr id="302439" name="Line 3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40" name="Line 3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41" name="Line 3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42" name="Group 362"/>
            <p:cNvGrpSpPr>
              <a:grpSpLocks/>
            </p:cNvGrpSpPr>
            <p:nvPr/>
          </p:nvGrpSpPr>
          <p:grpSpPr bwMode="auto">
            <a:xfrm>
              <a:off x="4347" y="1716"/>
              <a:ext cx="359" cy="180"/>
              <a:chOff x="3600" y="219"/>
              <a:chExt cx="360" cy="175"/>
            </a:xfrm>
          </p:grpSpPr>
          <p:sp>
            <p:nvSpPr>
              <p:cNvPr id="302443" name="Oval 3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44" name="Line 36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45" name="Line 36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46" name="Rectangle 36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47" name="Oval 3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48" name="Group 368"/>
              <p:cNvGrpSpPr>
                <a:grpSpLocks/>
              </p:cNvGrpSpPr>
              <p:nvPr/>
            </p:nvGrpSpPr>
            <p:grpSpPr bwMode="auto">
              <a:xfrm>
                <a:off x="3686" y="244"/>
                <a:ext cx="177" cy="66"/>
                <a:chOff x="2848" y="848"/>
                <a:chExt cx="140" cy="98"/>
              </a:xfrm>
            </p:grpSpPr>
            <p:sp>
              <p:nvSpPr>
                <p:cNvPr id="302449" name="Line 3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0" name="Line 3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1" name="Line 3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52" name="Group 372"/>
              <p:cNvGrpSpPr>
                <a:grpSpLocks/>
              </p:cNvGrpSpPr>
              <p:nvPr/>
            </p:nvGrpSpPr>
            <p:grpSpPr bwMode="auto">
              <a:xfrm flipV="1">
                <a:off x="3686" y="243"/>
                <a:ext cx="177" cy="66"/>
                <a:chOff x="2848" y="848"/>
                <a:chExt cx="140" cy="98"/>
              </a:xfrm>
            </p:grpSpPr>
            <p:sp>
              <p:nvSpPr>
                <p:cNvPr id="302453" name="Line 3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4" name="Line 3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5" name="Line 3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56" name="Group 376"/>
            <p:cNvGrpSpPr>
              <a:grpSpLocks/>
            </p:cNvGrpSpPr>
            <p:nvPr/>
          </p:nvGrpSpPr>
          <p:grpSpPr bwMode="auto">
            <a:xfrm>
              <a:off x="5042" y="1370"/>
              <a:ext cx="358" cy="179"/>
              <a:chOff x="3600" y="219"/>
              <a:chExt cx="360" cy="175"/>
            </a:xfrm>
          </p:grpSpPr>
          <p:sp>
            <p:nvSpPr>
              <p:cNvPr id="302457" name="Oval 3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8" name="Line 37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59" name="Line 37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60" name="Rectangle 38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61" name="Oval 3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62" name="Group 382"/>
              <p:cNvGrpSpPr>
                <a:grpSpLocks/>
              </p:cNvGrpSpPr>
              <p:nvPr/>
            </p:nvGrpSpPr>
            <p:grpSpPr bwMode="auto">
              <a:xfrm>
                <a:off x="3686" y="244"/>
                <a:ext cx="177" cy="66"/>
                <a:chOff x="2848" y="848"/>
                <a:chExt cx="140" cy="98"/>
              </a:xfrm>
            </p:grpSpPr>
            <p:sp>
              <p:nvSpPr>
                <p:cNvPr id="302463" name="Line 38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64" name="Line 38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65" name="Line 38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66" name="Group 386"/>
              <p:cNvGrpSpPr>
                <a:grpSpLocks/>
              </p:cNvGrpSpPr>
              <p:nvPr/>
            </p:nvGrpSpPr>
            <p:grpSpPr bwMode="auto">
              <a:xfrm flipV="1">
                <a:off x="3686" y="243"/>
                <a:ext cx="177" cy="66"/>
                <a:chOff x="2848" y="848"/>
                <a:chExt cx="140" cy="98"/>
              </a:xfrm>
            </p:grpSpPr>
            <p:sp>
              <p:nvSpPr>
                <p:cNvPr id="302467" name="Line 38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68" name="Line 38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69" name="Line 38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70" name="Group 390"/>
            <p:cNvGrpSpPr>
              <a:grpSpLocks/>
            </p:cNvGrpSpPr>
            <p:nvPr/>
          </p:nvGrpSpPr>
          <p:grpSpPr bwMode="auto">
            <a:xfrm>
              <a:off x="4903" y="2061"/>
              <a:ext cx="359" cy="179"/>
              <a:chOff x="3600" y="219"/>
              <a:chExt cx="360" cy="175"/>
            </a:xfrm>
          </p:grpSpPr>
          <p:sp>
            <p:nvSpPr>
              <p:cNvPr id="302471" name="Oval 39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72" name="Line 39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73" name="Line 39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74" name="Rectangle 39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75" name="Oval 39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76" name="Group 396"/>
              <p:cNvGrpSpPr>
                <a:grpSpLocks/>
              </p:cNvGrpSpPr>
              <p:nvPr/>
            </p:nvGrpSpPr>
            <p:grpSpPr bwMode="auto">
              <a:xfrm>
                <a:off x="3686" y="244"/>
                <a:ext cx="177" cy="66"/>
                <a:chOff x="2848" y="848"/>
                <a:chExt cx="140" cy="98"/>
              </a:xfrm>
            </p:grpSpPr>
            <p:sp>
              <p:nvSpPr>
                <p:cNvPr id="302477" name="Line 39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78" name="Line 39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79" name="Line 39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80" name="Group 400"/>
              <p:cNvGrpSpPr>
                <a:grpSpLocks/>
              </p:cNvGrpSpPr>
              <p:nvPr/>
            </p:nvGrpSpPr>
            <p:grpSpPr bwMode="auto">
              <a:xfrm flipV="1">
                <a:off x="3686" y="243"/>
                <a:ext cx="177" cy="66"/>
                <a:chOff x="2848" y="848"/>
                <a:chExt cx="140" cy="98"/>
              </a:xfrm>
            </p:grpSpPr>
            <p:sp>
              <p:nvSpPr>
                <p:cNvPr id="302481" name="Line 40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82" name="Line 40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83" name="Line 40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84" name="Group 404"/>
            <p:cNvGrpSpPr>
              <a:grpSpLocks/>
            </p:cNvGrpSpPr>
            <p:nvPr/>
          </p:nvGrpSpPr>
          <p:grpSpPr bwMode="auto">
            <a:xfrm>
              <a:off x="4664" y="2511"/>
              <a:ext cx="359" cy="181"/>
              <a:chOff x="3600" y="219"/>
              <a:chExt cx="360" cy="175"/>
            </a:xfrm>
          </p:grpSpPr>
          <p:sp>
            <p:nvSpPr>
              <p:cNvPr id="302485" name="Oval 40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86" name="Line 40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87" name="Line 40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88" name="Rectangle 40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489" name="Oval 40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490" name="Group 410"/>
              <p:cNvGrpSpPr>
                <a:grpSpLocks/>
              </p:cNvGrpSpPr>
              <p:nvPr/>
            </p:nvGrpSpPr>
            <p:grpSpPr bwMode="auto">
              <a:xfrm>
                <a:off x="3686" y="244"/>
                <a:ext cx="177" cy="66"/>
                <a:chOff x="2848" y="848"/>
                <a:chExt cx="140" cy="98"/>
              </a:xfrm>
            </p:grpSpPr>
            <p:sp>
              <p:nvSpPr>
                <p:cNvPr id="302491" name="Line 4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92" name="Line 4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93" name="Line 41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494" name="Group 414"/>
              <p:cNvGrpSpPr>
                <a:grpSpLocks/>
              </p:cNvGrpSpPr>
              <p:nvPr/>
            </p:nvGrpSpPr>
            <p:grpSpPr bwMode="auto">
              <a:xfrm flipV="1">
                <a:off x="3686" y="243"/>
                <a:ext cx="177" cy="66"/>
                <a:chOff x="2848" y="848"/>
                <a:chExt cx="140" cy="98"/>
              </a:xfrm>
            </p:grpSpPr>
            <p:sp>
              <p:nvSpPr>
                <p:cNvPr id="302495" name="Line 41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96" name="Line 4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497" name="Line 41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498" name="Group 418"/>
            <p:cNvGrpSpPr>
              <a:grpSpLocks/>
            </p:cNvGrpSpPr>
            <p:nvPr/>
          </p:nvGrpSpPr>
          <p:grpSpPr bwMode="auto">
            <a:xfrm>
              <a:off x="4227" y="2888"/>
              <a:ext cx="359" cy="179"/>
              <a:chOff x="3600" y="219"/>
              <a:chExt cx="360" cy="175"/>
            </a:xfrm>
          </p:grpSpPr>
          <p:sp>
            <p:nvSpPr>
              <p:cNvPr id="302499" name="Oval 41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00" name="Line 42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01" name="Line 42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02" name="Rectangle 42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503" name="Oval 42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504" name="Group 424"/>
              <p:cNvGrpSpPr>
                <a:grpSpLocks/>
              </p:cNvGrpSpPr>
              <p:nvPr/>
            </p:nvGrpSpPr>
            <p:grpSpPr bwMode="auto">
              <a:xfrm>
                <a:off x="3686" y="244"/>
                <a:ext cx="177" cy="66"/>
                <a:chOff x="2848" y="848"/>
                <a:chExt cx="140" cy="98"/>
              </a:xfrm>
            </p:grpSpPr>
            <p:sp>
              <p:nvSpPr>
                <p:cNvPr id="302505" name="Line 42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06" name="Line 4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07" name="Line 42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508" name="Group 428"/>
              <p:cNvGrpSpPr>
                <a:grpSpLocks/>
              </p:cNvGrpSpPr>
              <p:nvPr/>
            </p:nvGrpSpPr>
            <p:grpSpPr bwMode="auto">
              <a:xfrm flipV="1">
                <a:off x="3686" y="243"/>
                <a:ext cx="177" cy="66"/>
                <a:chOff x="2848" y="848"/>
                <a:chExt cx="140" cy="98"/>
              </a:xfrm>
            </p:grpSpPr>
            <p:sp>
              <p:nvSpPr>
                <p:cNvPr id="302509" name="Line 42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10" name="Line 43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11" name="Line 43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grpSp>
          <p:nvGrpSpPr>
            <p:cNvPr id="302512" name="Group 432"/>
            <p:cNvGrpSpPr>
              <a:grpSpLocks/>
            </p:cNvGrpSpPr>
            <p:nvPr/>
          </p:nvGrpSpPr>
          <p:grpSpPr bwMode="auto">
            <a:xfrm>
              <a:off x="3652" y="2598"/>
              <a:ext cx="359" cy="179"/>
              <a:chOff x="3600" y="219"/>
              <a:chExt cx="360" cy="175"/>
            </a:xfrm>
          </p:grpSpPr>
          <p:sp>
            <p:nvSpPr>
              <p:cNvPr id="302513" name="Oval 43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14" name="Line 43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15" name="Line 43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16" name="Rectangle 43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imes New Roman" pitchFamily="18" charset="0"/>
                  <a:ea typeface="宋体" pitchFamily="2" charset="-122"/>
                </a:endParaRPr>
              </a:p>
            </p:txBody>
          </p:sp>
          <p:sp>
            <p:nvSpPr>
              <p:cNvPr id="302517" name="Oval 43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nvGrpSpPr>
              <p:cNvPr id="302518" name="Group 438"/>
              <p:cNvGrpSpPr>
                <a:grpSpLocks/>
              </p:cNvGrpSpPr>
              <p:nvPr/>
            </p:nvGrpSpPr>
            <p:grpSpPr bwMode="auto">
              <a:xfrm>
                <a:off x="3686" y="244"/>
                <a:ext cx="177" cy="66"/>
                <a:chOff x="2848" y="848"/>
                <a:chExt cx="140" cy="98"/>
              </a:xfrm>
            </p:grpSpPr>
            <p:sp>
              <p:nvSpPr>
                <p:cNvPr id="302519" name="Line 43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20" name="Line 4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21" name="Line 44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302522" name="Group 442"/>
              <p:cNvGrpSpPr>
                <a:grpSpLocks/>
              </p:cNvGrpSpPr>
              <p:nvPr/>
            </p:nvGrpSpPr>
            <p:grpSpPr bwMode="auto">
              <a:xfrm flipV="1">
                <a:off x="3686" y="243"/>
                <a:ext cx="177" cy="66"/>
                <a:chOff x="2848" y="848"/>
                <a:chExt cx="140" cy="98"/>
              </a:xfrm>
            </p:grpSpPr>
            <p:sp>
              <p:nvSpPr>
                <p:cNvPr id="302523" name="Line 44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24" name="Line 44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25" name="Line 44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sp>
          <p:nvSpPr>
            <p:cNvPr id="302528" name="Line 448"/>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29" name="Line 449"/>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0" name="Line 450"/>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3" name="Line 453"/>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5" name="Line 455"/>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6" name="Line 456"/>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8" name="Line 458"/>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39" name="Line 459"/>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40" name="Line 460"/>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42" name="Line 46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43" name="Line 46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45" name="Freeform 465"/>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Lst>
              <a:ahLst/>
              <a:cxnLst>
                <a:cxn ang="0">
                  <a:pos x="T0" y="T1"/>
                </a:cxn>
                <a:cxn ang="0">
                  <a:pos x="T2" y="T3"/>
                </a:cxn>
                <a:cxn ang="0">
                  <a:pos x="T4" y="T5"/>
                </a:cxn>
                <a:cxn ang="0">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302546" name="Text Box 466"/>
            <p:cNvSpPr txBox="1">
              <a:spLocks noChangeArrowheads="1"/>
            </p:cNvSpPr>
            <p:nvPr/>
          </p:nvSpPr>
          <p:spPr bwMode="auto">
            <a:xfrm>
              <a:off x="4257" y="727"/>
              <a:ext cx="61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500">
                  <a:solidFill>
                    <a:srgbClr val="FF0000"/>
                  </a:solidFill>
                  <a:ea typeface="宋体" pitchFamily="2" charset="-122"/>
                </a:rPr>
                <a:t>“</a:t>
              </a:r>
              <a:r>
                <a:rPr lang="en-US" altLang="zh-CN" sz="1500">
                  <a:solidFill>
                    <a:srgbClr val="FF0000"/>
                  </a:solidFill>
                  <a:ea typeface="宋体" pitchFamily="2" charset="-122"/>
                </a:rPr>
                <a:t>link”</a:t>
              </a:r>
              <a:endParaRPr lang="en-US" altLang="zh-CN" sz="1350">
                <a:ea typeface="宋体" pitchFamily="2" charset="-122"/>
              </a:endParaRPr>
            </a:p>
          </p:txBody>
        </p:sp>
      </p:grpSp>
      <p:sp>
        <p:nvSpPr>
          <p:cNvPr id="302547" name="Text Box 467"/>
          <p:cNvSpPr txBox="1">
            <a:spLocks noChangeArrowheads="1"/>
          </p:cNvSpPr>
          <p:nvPr/>
        </p:nvSpPr>
        <p:spPr bwMode="auto">
          <a:xfrm>
            <a:off x="552243" y="5188229"/>
            <a:ext cx="6264990" cy="95410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ea typeface="宋体" pitchFamily="2" charset="-122"/>
              </a:rPr>
              <a:t>数据链路层提供经</a:t>
            </a:r>
            <a:r>
              <a:rPr lang="zh-CN" altLang="en-US" sz="2800" b="1" dirty="0">
                <a:ea typeface="宋体" pitchFamily="2" charset="-122"/>
              </a:rPr>
              <a:t>一条</a:t>
            </a:r>
            <a:r>
              <a:rPr lang="zh-CN" altLang="en-US" sz="2800" b="1" dirty="0" smtClean="0">
                <a:ea typeface="宋体" pitchFamily="2" charset="-122"/>
              </a:rPr>
              <a:t>链路从</a:t>
            </a:r>
            <a:r>
              <a:rPr lang="zh-CN" altLang="en-US" sz="2800" b="1" dirty="0">
                <a:ea typeface="宋体" pitchFamily="2" charset="-122"/>
              </a:rPr>
              <a:t>一</a:t>
            </a:r>
            <a:r>
              <a:rPr lang="zh-CN" altLang="en-US" sz="2800" b="1" dirty="0" smtClean="0">
                <a:ea typeface="宋体" pitchFamily="2" charset="-122"/>
              </a:rPr>
              <a:t>个结点</a:t>
            </a:r>
            <a:r>
              <a:rPr lang="zh-CN" altLang="en-US" sz="2800" b="1" dirty="0">
                <a:ea typeface="宋体" pitchFamily="2" charset="-122"/>
              </a:rPr>
              <a:t>传输数据到</a:t>
            </a:r>
            <a:r>
              <a:rPr lang="zh-CN" altLang="en-US" sz="2800" b="1" dirty="0" smtClean="0">
                <a:ea typeface="宋体" pitchFamily="2" charset="-122"/>
              </a:rPr>
              <a:t>相邻结点的</a:t>
            </a:r>
            <a:r>
              <a:rPr lang="zh-CN" altLang="en-US" sz="2800" b="1" dirty="0">
                <a:ea typeface="宋体" pitchFamily="2" charset="-122"/>
              </a:rPr>
              <a:t>功能</a:t>
            </a:r>
            <a:r>
              <a:rPr lang="zh-CN" altLang="en-US" sz="2800" b="1" dirty="0" smtClean="0">
                <a:ea typeface="宋体" pitchFamily="2" charset="-122"/>
              </a:rPr>
              <a:t>。</a:t>
            </a:r>
            <a:endParaRPr lang="zh-CN" altLang="en-US" sz="2800" b="1" dirty="0">
              <a:ea typeface="宋体" pitchFamily="2" charset="-122"/>
            </a:endParaRPr>
          </a:p>
        </p:txBody>
      </p:sp>
    </p:spTree>
    <p:extLst>
      <p:ext uri="{BB962C8B-B14F-4D97-AF65-F5344CB8AC3E}">
        <p14:creationId xmlns:p14="http://schemas.microsoft.com/office/powerpoint/2010/main" val="94432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2548"/>
                                        </p:tgtEl>
                                        <p:attrNameLst>
                                          <p:attrName>style.visibility</p:attrName>
                                        </p:attrNameLst>
                                      </p:cBhvr>
                                      <p:to>
                                        <p:strVal val="visible"/>
                                      </p:to>
                                    </p:set>
                                    <p:anim calcmode="lin" valueType="num">
                                      <p:cBhvr>
                                        <p:cTn id="7" dur="500" fill="hold"/>
                                        <p:tgtEl>
                                          <p:spTgt spid="302548"/>
                                        </p:tgtEl>
                                        <p:attrNameLst>
                                          <p:attrName>ppt_w</p:attrName>
                                        </p:attrNameLst>
                                      </p:cBhvr>
                                      <p:tavLst>
                                        <p:tav tm="0">
                                          <p:val>
                                            <p:fltVal val="0"/>
                                          </p:val>
                                        </p:tav>
                                        <p:tav tm="100000">
                                          <p:val>
                                            <p:strVal val="#ppt_w"/>
                                          </p:val>
                                        </p:tav>
                                      </p:tavLst>
                                    </p:anim>
                                    <p:anim calcmode="lin" valueType="num">
                                      <p:cBhvr>
                                        <p:cTn id="8" dur="500" fill="hold"/>
                                        <p:tgtEl>
                                          <p:spTgt spid="302548"/>
                                        </p:tgtEl>
                                        <p:attrNameLst>
                                          <p:attrName>ppt_h</p:attrName>
                                        </p:attrNameLst>
                                      </p:cBhvr>
                                      <p:tavLst>
                                        <p:tav tm="0">
                                          <p:val>
                                            <p:fltVal val="0"/>
                                          </p:val>
                                        </p:tav>
                                        <p:tav tm="100000">
                                          <p:val>
                                            <p:strVal val="#ppt_h"/>
                                          </p:val>
                                        </p:tav>
                                      </p:tavLst>
                                    </p:anim>
                                    <p:animEffect transition="in" filter="fade">
                                      <p:cBhvr>
                                        <p:cTn id="9" dur="500"/>
                                        <p:tgtEl>
                                          <p:spTgt spid="302548"/>
                                        </p:tgtEl>
                                      </p:cBhvr>
                                    </p:animEffect>
                                  </p:childTnLst>
                                </p:cTn>
                              </p:par>
                            </p:childTnLst>
                          </p:cTn>
                        </p:par>
                        <p:par>
                          <p:cTn id="10" fill="hold">
                            <p:stCondLst>
                              <p:cond delay="500"/>
                            </p:stCondLst>
                            <p:childTnLst>
                              <p:par>
                                <p:cTn id="11" presetID="22" presetClass="entr" presetSubtype="1" fill="hold" nodeType="afterEffect">
                                  <p:stCondLst>
                                    <p:cond delay="500"/>
                                  </p:stCondLst>
                                  <p:childTnLst>
                                    <p:set>
                                      <p:cBhvr>
                                        <p:cTn id="12" dur="1" fill="hold">
                                          <p:stCondLst>
                                            <p:cond delay="0"/>
                                          </p:stCondLst>
                                        </p:cTn>
                                        <p:tgtEl>
                                          <p:spTgt spid="302083">
                                            <p:txEl>
                                              <p:pRg st="0" end="0"/>
                                            </p:txEl>
                                          </p:spTgt>
                                        </p:tgtEl>
                                        <p:attrNameLst>
                                          <p:attrName>style.visibility</p:attrName>
                                        </p:attrNameLst>
                                      </p:cBhvr>
                                      <p:to>
                                        <p:strVal val="visible"/>
                                      </p:to>
                                    </p:set>
                                    <p:animEffect transition="in" filter="wipe(up)">
                                      <p:cBhvr>
                                        <p:cTn id="13" dur="500"/>
                                        <p:tgtEl>
                                          <p:spTgt spid="302083">
                                            <p:txEl>
                                              <p:pRg st="0" end="0"/>
                                            </p:txEl>
                                          </p:spTgt>
                                        </p:tgtEl>
                                      </p:cBhvr>
                                    </p:animEffect>
                                  </p:childTnLst>
                                </p:cTn>
                              </p:par>
                            </p:childTnLst>
                          </p:cTn>
                        </p:par>
                        <p:par>
                          <p:cTn id="14" fill="hold">
                            <p:stCondLst>
                              <p:cond delay="1500"/>
                            </p:stCondLst>
                            <p:childTnLst>
                              <p:par>
                                <p:cTn id="15" presetID="22" presetClass="entr" presetSubtype="1" fill="hold" nodeType="afterEffect">
                                  <p:stCondLst>
                                    <p:cond delay="500"/>
                                  </p:stCondLst>
                                  <p:childTnLst>
                                    <p:set>
                                      <p:cBhvr>
                                        <p:cTn id="16" dur="1" fill="hold">
                                          <p:stCondLst>
                                            <p:cond delay="0"/>
                                          </p:stCondLst>
                                        </p:cTn>
                                        <p:tgtEl>
                                          <p:spTgt spid="302083">
                                            <p:txEl>
                                              <p:pRg st="1" end="1"/>
                                            </p:txEl>
                                          </p:spTgt>
                                        </p:tgtEl>
                                        <p:attrNameLst>
                                          <p:attrName>style.visibility</p:attrName>
                                        </p:attrNameLst>
                                      </p:cBhvr>
                                      <p:to>
                                        <p:strVal val="visible"/>
                                      </p:to>
                                    </p:set>
                                    <p:animEffect transition="in" filter="wipe(up)">
                                      <p:cBhvr>
                                        <p:cTn id="17" dur="500"/>
                                        <p:tgtEl>
                                          <p:spTgt spid="302083">
                                            <p:txEl>
                                              <p:pRg st="1" end="1"/>
                                            </p:txEl>
                                          </p:spTgt>
                                        </p:tgtEl>
                                      </p:cBhvr>
                                    </p:animEffec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302083">
                                            <p:txEl>
                                              <p:pRg st="2" end="2"/>
                                            </p:txEl>
                                          </p:spTgt>
                                        </p:tgtEl>
                                        <p:attrNameLst>
                                          <p:attrName>style.visibility</p:attrName>
                                        </p:attrNameLst>
                                      </p:cBhvr>
                                      <p:to>
                                        <p:strVal val="visible"/>
                                      </p:to>
                                    </p:set>
                                    <p:animEffect transition="in" filter="wipe(up)">
                                      <p:cBhvr>
                                        <p:cTn id="21" dur="500"/>
                                        <p:tgtEl>
                                          <p:spTgt spid="302083">
                                            <p:txEl>
                                              <p:pRg st="2" end="2"/>
                                            </p:txEl>
                                          </p:spTgt>
                                        </p:tgtEl>
                                      </p:cBhvr>
                                    </p:animEffect>
                                  </p:childTnLst>
                                </p:cTn>
                              </p:par>
                            </p:childTnLst>
                          </p:cTn>
                        </p:par>
                        <p:par>
                          <p:cTn id="22" fill="hold">
                            <p:stCondLst>
                              <p:cond delay="3500"/>
                            </p:stCondLst>
                            <p:childTnLst>
                              <p:par>
                                <p:cTn id="23" presetID="22" presetClass="entr" presetSubtype="1" fill="hold" nodeType="afterEffect">
                                  <p:stCondLst>
                                    <p:cond delay="500"/>
                                  </p:stCondLst>
                                  <p:childTnLst>
                                    <p:set>
                                      <p:cBhvr>
                                        <p:cTn id="24" dur="1" fill="hold">
                                          <p:stCondLst>
                                            <p:cond delay="0"/>
                                          </p:stCondLst>
                                        </p:cTn>
                                        <p:tgtEl>
                                          <p:spTgt spid="302083">
                                            <p:txEl>
                                              <p:pRg st="3" end="3"/>
                                            </p:txEl>
                                          </p:spTgt>
                                        </p:tgtEl>
                                        <p:attrNameLst>
                                          <p:attrName>style.visibility</p:attrName>
                                        </p:attrNameLst>
                                      </p:cBhvr>
                                      <p:to>
                                        <p:strVal val="visible"/>
                                      </p:to>
                                    </p:set>
                                    <p:animEffect transition="in" filter="wipe(up)">
                                      <p:cBhvr>
                                        <p:cTn id="25" dur="500"/>
                                        <p:tgtEl>
                                          <p:spTgt spid="302083">
                                            <p:txEl>
                                              <p:pRg st="3" end="3"/>
                                            </p:txEl>
                                          </p:spTgt>
                                        </p:tgtEl>
                                      </p:cBhvr>
                                    </p:animEffect>
                                  </p:childTnLst>
                                </p:cTn>
                              </p:par>
                            </p:childTnLst>
                          </p:cTn>
                        </p:par>
                        <p:par>
                          <p:cTn id="26" fill="hold">
                            <p:stCondLst>
                              <p:cond delay="4500"/>
                            </p:stCondLst>
                            <p:childTnLst>
                              <p:par>
                                <p:cTn id="27" presetID="22" presetClass="entr" presetSubtype="1" fill="hold" nodeType="afterEffect">
                                  <p:stCondLst>
                                    <p:cond delay="500"/>
                                  </p:stCondLst>
                                  <p:childTnLst>
                                    <p:set>
                                      <p:cBhvr>
                                        <p:cTn id="28" dur="1" fill="hold">
                                          <p:stCondLst>
                                            <p:cond delay="0"/>
                                          </p:stCondLst>
                                        </p:cTn>
                                        <p:tgtEl>
                                          <p:spTgt spid="302083">
                                            <p:txEl>
                                              <p:pRg st="4" end="4"/>
                                            </p:txEl>
                                          </p:spTgt>
                                        </p:tgtEl>
                                        <p:attrNameLst>
                                          <p:attrName>style.visibility</p:attrName>
                                        </p:attrNameLst>
                                      </p:cBhvr>
                                      <p:to>
                                        <p:strVal val="visible"/>
                                      </p:to>
                                    </p:set>
                                    <p:animEffect transition="in" filter="wipe(up)">
                                      <p:cBhvr>
                                        <p:cTn id="29" dur="500"/>
                                        <p:tgtEl>
                                          <p:spTgt spid="302083">
                                            <p:txEl>
                                              <p:pRg st="4" end="4"/>
                                            </p:txEl>
                                          </p:spTgt>
                                        </p:tgtEl>
                                      </p:cBhvr>
                                    </p:animEffect>
                                  </p:childTnLst>
                                </p:cTn>
                              </p:par>
                            </p:childTnLst>
                          </p:cTn>
                        </p:par>
                        <p:par>
                          <p:cTn id="30" fill="hold">
                            <p:stCondLst>
                              <p:cond delay="5500"/>
                            </p:stCondLst>
                            <p:childTnLst>
                              <p:par>
                                <p:cTn id="31" presetID="22" presetClass="entr" presetSubtype="1" fill="hold" nodeType="afterEffect">
                                  <p:stCondLst>
                                    <p:cond delay="500"/>
                                  </p:stCondLst>
                                  <p:childTnLst>
                                    <p:set>
                                      <p:cBhvr>
                                        <p:cTn id="32" dur="1" fill="hold">
                                          <p:stCondLst>
                                            <p:cond delay="0"/>
                                          </p:stCondLst>
                                        </p:cTn>
                                        <p:tgtEl>
                                          <p:spTgt spid="302083">
                                            <p:txEl>
                                              <p:pRg st="5" end="5"/>
                                            </p:txEl>
                                          </p:spTgt>
                                        </p:tgtEl>
                                        <p:attrNameLst>
                                          <p:attrName>style.visibility</p:attrName>
                                        </p:attrNameLst>
                                      </p:cBhvr>
                                      <p:to>
                                        <p:strVal val="visible"/>
                                      </p:to>
                                    </p:set>
                                    <p:animEffect transition="in" filter="wipe(up)">
                                      <p:cBhvr>
                                        <p:cTn id="33" dur="500"/>
                                        <p:tgtEl>
                                          <p:spTgt spid="302083">
                                            <p:txEl>
                                              <p:pRg st="5" end="5"/>
                                            </p:txEl>
                                          </p:spTgt>
                                        </p:tgtEl>
                                      </p:cBhvr>
                                    </p:animEffect>
                                  </p:childTnLst>
                                </p:cTn>
                              </p:par>
                            </p:childTnLst>
                          </p:cTn>
                        </p:par>
                        <p:par>
                          <p:cTn id="34" fill="hold">
                            <p:stCondLst>
                              <p:cond delay="6500"/>
                            </p:stCondLst>
                            <p:childTnLst>
                              <p:par>
                                <p:cTn id="35" presetID="22" presetClass="entr" presetSubtype="1" fill="hold" nodeType="afterEffect">
                                  <p:stCondLst>
                                    <p:cond delay="500"/>
                                  </p:stCondLst>
                                  <p:childTnLst>
                                    <p:set>
                                      <p:cBhvr>
                                        <p:cTn id="36" dur="1" fill="hold">
                                          <p:stCondLst>
                                            <p:cond delay="0"/>
                                          </p:stCondLst>
                                        </p:cTn>
                                        <p:tgtEl>
                                          <p:spTgt spid="302083">
                                            <p:txEl>
                                              <p:pRg st="6" end="6"/>
                                            </p:txEl>
                                          </p:spTgt>
                                        </p:tgtEl>
                                        <p:attrNameLst>
                                          <p:attrName>style.visibility</p:attrName>
                                        </p:attrNameLst>
                                      </p:cBhvr>
                                      <p:to>
                                        <p:strVal val="visible"/>
                                      </p:to>
                                    </p:set>
                                    <p:animEffect transition="in" filter="wipe(up)">
                                      <p:cBhvr>
                                        <p:cTn id="37" dur="500"/>
                                        <p:tgtEl>
                                          <p:spTgt spid="302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2547"/>
                                        </p:tgtEl>
                                        <p:attrNameLst>
                                          <p:attrName>style.visibility</p:attrName>
                                        </p:attrNameLst>
                                      </p:cBhvr>
                                      <p:to>
                                        <p:strVal val="visible"/>
                                      </p:to>
                                    </p:set>
                                    <p:animEffect transition="in" filter="randombar(horizontal)">
                                      <p:cBhvr>
                                        <p:cTn id="42" dur="500"/>
                                        <p:tgtEl>
                                          <p:spTgt spid="302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5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162925" y="6400800"/>
            <a:ext cx="676275" cy="457200"/>
          </a:xfrm>
          <a:prstGeom prst="rect">
            <a:avLst/>
          </a:prstGeom>
        </p:spPr>
        <p:txBody>
          <a:bodyPr/>
          <a:lstStyle/>
          <a:p>
            <a:fld id="{43EB087D-6FBE-4861-BEF0-88DC7B373A07}" type="slidenum">
              <a:rPr lang="en-US" altLang="zh-CN"/>
              <a:pPr/>
              <a:t>30</a:t>
            </a:fld>
            <a:endParaRPr lang="en-US" altLang="zh-CN"/>
          </a:p>
        </p:txBody>
      </p:sp>
      <p:sp>
        <p:nvSpPr>
          <p:cNvPr id="788482" name="Rectangle 2"/>
          <p:cNvSpPr>
            <a:spLocks noGrp="1" noChangeArrowheads="1"/>
          </p:cNvSpPr>
          <p:nvPr>
            <p:ph type="title"/>
          </p:nvPr>
        </p:nvSpPr>
        <p:spPr/>
        <p:txBody>
          <a:bodyPr/>
          <a:lstStyle/>
          <a:p>
            <a:r>
              <a:rPr lang="en-US" altLang="zh-CN" dirty="0" smtClean="0"/>
              <a:t>5.2 CRC</a:t>
            </a:r>
            <a:r>
              <a:rPr lang="zh-CN" altLang="en-US" dirty="0" smtClean="0"/>
              <a:t>校验</a:t>
            </a:r>
            <a:endParaRPr lang="zh-CN" altLang="en-US" dirty="0"/>
          </a:p>
        </p:txBody>
      </p:sp>
      <p:sp>
        <p:nvSpPr>
          <p:cNvPr id="788483" name="Rectangle 3"/>
          <p:cNvSpPr>
            <a:spLocks noGrp="1" noChangeArrowheads="1"/>
          </p:cNvSpPr>
          <p:nvPr>
            <p:ph type="body" idx="1"/>
          </p:nvPr>
        </p:nvSpPr>
        <p:spPr/>
        <p:txBody>
          <a:bodyPr/>
          <a:lstStyle/>
          <a:p>
            <a:pPr>
              <a:lnSpc>
                <a:spcPct val="120000"/>
              </a:lnSpc>
            </a:pPr>
            <a:r>
              <a:rPr lang="zh-CN" altLang="en-US" dirty="0"/>
              <a:t> </a:t>
            </a:r>
            <a:r>
              <a:rPr lang="zh-CN" altLang="en-US" sz="3200" dirty="0" smtClean="0"/>
              <a:t>国际标准定义的生成多项式</a:t>
            </a:r>
            <a:r>
              <a:rPr lang="en-US" altLang="zh-CN" sz="3200" dirty="0" smtClean="0"/>
              <a:t>G</a:t>
            </a:r>
            <a:r>
              <a:rPr lang="zh-CN" altLang="en-US" sz="3200" dirty="0" smtClean="0"/>
              <a:t>：</a:t>
            </a:r>
            <a:endParaRPr lang="en-US" altLang="zh-CN" sz="3200" dirty="0" smtClean="0"/>
          </a:p>
          <a:p>
            <a:pPr lvl="1">
              <a:lnSpc>
                <a:spcPct val="120000"/>
              </a:lnSpc>
            </a:pPr>
            <a:r>
              <a:rPr lang="zh-CN" altLang="en-US" sz="2800" dirty="0" smtClean="0"/>
              <a:t>有</a:t>
            </a:r>
            <a:r>
              <a:rPr lang="en-US" altLang="zh-CN" sz="2800" dirty="0">
                <a:solidFill>
                  <a:srgbClr val="FF0000"/>
                </a:solidFill>
              </a:rPr>
              <a:t>8</a:t>
            </a:r>
            <a:r>
              <a:rPr lang="zh-CN" altLang="en-US" sz="2800" dirty="0"/>
              <a:t>、</a:t>
            </a:r>
            <a:r>
              <a:rPr lang="en-US" altLang="zh-CN" sz="2800" dirty="0">
                <a:solidFill>
                  <a:srgbClr val="FF0000"/>
                </a:solidFill>
              </a:rPr>
              <a:t>12</a:t>
            </a:r>
            <a:r>
              <a:rPr lang="zh-CN" altLang="en-US" sz="2800" dirty="0"/>
              <a:t>、</a:t>
            </a:r>
            <a:r>
              <a:rPr lang="en-US" altLang="zh-CN" sz="2800" dirty="0">
                <a:solidFill>
                  <a:srgbClr val="FF0000"/>
                </a:solidFill>
              </a:rPr>
              <a:t>16</a:t>
            </a:r>
            <a:r>
              <a:rPr lang="zh-CN" altLang="en-US" sz="2800" dirty="0"/>
              <a:t>和</a:t>
            </a:r>
            <a:r>
              <a:rPr lang="en-US" altLang="zh-CN" sz="2800" dirty="0" smtClean="0">
                <a:solidFill>
                  <a:srgbClr val="FF0000"/>
                </a:solidFill>
              </a:rPr>
              <a:t>32</a:t>
            </a:r>
            <a:r>
              <a:rPr lang="zh-CN" altLang="en-US" sz="2800" dirty="0" smtClean="0"/>
              <a:t>比特</a:t>
            </a:r>
            <a:r>
              <a:rPr lang="zh-CN" altLang="en-US" sz="2800" dirty="0"/>
              <a:t>生成多项式</a:t>
            </a:r>
            <a:r>
              <a:rPr lang="en-US" altLang="zh-CN" sz="2800" dirty="0"/>
              <a:t>G</a:t>
            </a:r>
            <a:r>
              <a:rPr lang="zh-CN" altLang="en-US" sz="2800" dirty="0"/>
              <a:t>。</a:t>
            </a:r>
          </a:p>
          <a:p>
            <a:pPr lvl="1">
              <a:lnSpc>
                <a:spcPct val="120000"/>
              </a:lnSpc>
            </a:pPr>
            <a:r>
              <a:rPr lang="en-US" altLang="zh-CN" sz="2800" dirty="0" smtClean="0"/>
              <a:t>8 </a:t>
            </a:r>
            <a:r>
              <a:rPr lang="zh-CN" altLang="en-US" sz="2800" dirty="0"/>
              <a:t>比特的</a:t>
            </a:r>
            <a:r>
              <a:rPr lang="en-US" altLang="zh-CN" sz="2800" dirty="0"/>
              <a:t>CRC</a:t>
            </a:r>
            <a:r>
              <a:rPr lang="zh-CN" altLang="en-US" sz="2800" dirty="0"/>
              <a:t>用于保护</a:t>
            </a:r>
            <a:r>
              <a:rPr lang="en-US" altLang="zh-CN" sz="2800" dirty="0"/>
              <a:t>ATM</a:t>
            </a:r>
            <a:r>
              <a:rPr lang="zh-CN" altLang="en-US" sz="2800" dirty="0"/>
              <a:t>信元首</a:t>
            </a:r>
            <a:r>
              <a:rPr lang="zh-CN" altLang="en-US" sz="2800" dirty="0" smtClean="0"/>
              <a:t>部。</a:t>
            </a:r>
            <a:endParaRPr lang="en-US" altLang="zh-CN" sz="2800" dirty="0" smtClean="0"/>
          </a:p>
          <a:p>
            <a:pPr lvl="1">
              <a:lnSpc>
                <a:spcPct val="120000"/>
              </a:lnSpc>
            </a:pPr>
            <a:r>
              <a:rPr lang="en-US" altLang="zh-CN" sz="2800" dirty="0" smtClean="0"/>
              <a:t>32 </a:t>
            </a:r>
            <a:r>
              <a:rPr lang="zh-CN" altLang="en-US" sz="2800" dirty="0"/>
              <a:t>比特的标准</a:t>
            </a:r>
            <a:r>
              <a:rPr lang="en-US" altLang="zh-CN" sz="2800" dirty="0"/>
              <a:t>CRC-32</a:t>
            </a:r>
            <a:r>
              <a:rPr lang="zh-CN" altLang="en-US" sz="2800" dirty="0"/>
              <a:t>用于链路</a:t>
            </a:r>
            <a:r>
              <a:rPr lang="zh-CN" altLang="en-US" sz="2800" dirty="0" smtClean="0"/>
              <a:t>级</a:t>
            </a:r>
            <a:r>
              <a:rPr lang="en-US" altLang="zh-CN" sz="2800" dirty="0" smtClean="0"/>
              <a:t>IEEE</a:t>
            </a:r>
            <a:r>
              <a:rPr lang="zh-CN" altLang="en-US" sz="2800" dirty="0" smtClean="0"/>
              <a:t>协议</a:t>
            </a:r>
            <a:r>
              <a:rPr lang="zh-CN" altLang="en-US" sz="2800" dirty="0"/>
              <a:t>：</a:t>
            </a:r>
          </a:p>
          <a:p>
            <a:pPr>
              <a:lnSpc>
                <a:spcPct val="120000"/>
              </a:lnSpc>
              <a:buFont typeface="ZapfDingbats" pitchFamily="82" charset="2"/>
              <a:buNone/>
            </a:pPr>
            <a:r>
              <a:rPr lang="en-US" altLang="zh-CN" sz="2400" dirty="0"/>
              <a:t>     </a:t>
            </a:r>
            <a:r>
              <a:rPr lang="en-US" altLang="zh-CN" sz="2400" dirty="0" smtClean="0"/>
              <a:t>       G</a:t>
            </a:r>
            <a:r>
              <a:rPr lang="en-US" altLang="zh-CN" sz="2400" baseline="-25000" dirty="0" smtClean="0"/>
              <a:t>CRC-32</a:t>
            </a:r>
            <a:r>
              <a:rPr lang="en-US" altLang="zh-CN" sz="2400" dirty="0" smtClean="0"/>
              <a:t> </a:t>
            </a:r>
            <a:r>
              <a:rPr lang="en-US" altLang="zh-CN" sz="2400" dirty="0"/>
              <a:t>= 100000100110000010001110110110111</a:t>
            </a:r>
          </a:p>
          <a:p>
            <a:pPr>
              <a:lnSpc>
                <a:spcPct val="120000"/>
              </a:lnSpc>
            </a:pPr>
            <a:r>
              <a:rPr lang="en-US" altLang="zh-CN" sz="3200" dirty="0"/>
              <a:t>CRC</a:t>
            </a:r>
            <a:r>
              <a:rPr lang="zh-CN" altLang="en-US" sz="3200" dirty="0"/>
              <a:t>特点</a:t>
            </a:r>
            <a:r>
              <a:rPr lang="zh-CN" altLang="en-US" sz="3200" dirty="0" smtClean="0"/>
              <a:t>：能</a:t>
            </a:r>
            <a:r>
              <a:rPr lang="zh-CN" altLang="en-US" sz="3200" dirty="0"/>
              <a:t>检测小于</a:t>
            </a:r>
            <a:r>
              <a:rPr lang="en-US" altLang="zh-CN" sz="3200" dirty="0"/>
              <a:t>r+1 </a:t>
            </a:r>
            <a:r>
              <a:rPr lang="zh-CN" altLang="en-US" sz="3200" dirty="0"/>
              <a:t>位的</a:t>
            </a:r>
            <a:r>
              <a:rPr lang="zh-CN" altLang="en-US" sz="3200" dirty="0" smtClean="0"/>
              <a:t>突发差错。</a:t>
            </a:r>
            <a:endParaRPr lang="zh-CN" altLang="en-US" sz="3200" dirty="0"/>
          </a:p>
        </p:txBody>
      </p:sp>
    </p:spTree>
    <p:extLst>
      <p:ext uri="{BB962C8B-B14F-4D97-AF65-F5344CB8AC3E}">
        <p14:creationId xmlns:p14="http://schemas.microsoft.com/office/powerpoint/2010/main" val="417757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88483">
                                            <p:txEl>
                                              <p:pRg st="0" end="0"/>
                                            </p:txEl>
                                          </p:spTgt>
                                        </p:tgtEl>
                                        <p:attrNameLst>
                                          <p:attrName>style.visibility</p:attrName>
                                        </p:attrNameLst>
                                      </p:cBhvr>
                                      <p:to>
                                        <p:strVal val="visible"/>
                                      </p:to>
                                    </p:set>
                                    <p:animEffect transition="in" filter="wipe(up)">
                                      <p:cBhvr>
                                        <p:cTn id="7" dur="500"/>
                                        <p:tgtEl>
                                          <p:spTgt spid="78848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88483">
                                            <p:txEl>
                                              <p:pRg st="1" end="1"/>
                                            </p:txEl>
                                          </p:spTgt>
                                        </p:tgtEl>
                                        <p:attrNameLst>
                                          <p:attrName>style.visibility</p:attrName>
                                        </p:attrNameLst>
                                      </p:cBhvr>
                                      <p:to>
                                        <p:strVal val="visible"/>
                                      </p:to>
                                    </p:set>
                                    <p:animEffect transition="in" filter="wipe(up)">
                                      <p:cBhvr>
                                        <p:cTn id="11" dur="500"/>
                                        <p:tgtEl>
                                          <p:spTgt spid="78848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88483">
                                            <p:txEl>
                                              <p:pRg st="2" end="2"/>
                                            </p:txEl>
                                          </p:spTgt>
                                        </p:tgtEl>
                                        <p:attrNameLst>
                                          <p:attrName>style.visibility</p:attrName>
                                        </p:attrNameLst>
                                      </p:cBhvr>
                                      <p:to>
                                        <p:strVal val="visible"/>
                                      </p:to>
                                    </p:set>
                                    <p:animEffect transition="in" filter="wipe(up)">
                                      <p:cBhvr>
                                        <p:cTn id="15" dur="500"/>
                                        <p:tgtEl>
                                          <p:spTgt spid="78848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88483">
                                            <p:txEl>
                                              <p:pRg st="3" end="3"/>
                                            </p:txEl>
                                          </p:spTgt>
                                        </p:tgtEl>
                                        <p:attrNameLst>
                                          <p:attrName>style.visibility</p:attrName>
                                        </p:attrNameLst>
                                      </p:cBhvr>
                                      <p:to>
                                        <p:strVal val="visible"/>
                                      </p:to>
                                    </p:set>
                                    <p:animEffect transition="in" filter="wipe(up)">
                                      <p:cBhvr>
                                        <p:cTn id="19" dur="500"/>
                                        <p:tgtEl>
                                          <p:spTgt spid="78848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788483">
                                            <p:txEl>
                                              <p:pRg st="4" end="4"/>
                                            </p:txEl>
                                          </p:spTgt>
                                        </p:tgtEl>
                                        <p:attrNameLst>
                                          <p:attrName>style.visibility</p:attrName>
                                        </p:attrNameLst>
                                      </p:cBhvr>
                                      <p:to>
                                        <p:strVal val="visible"/>
                                      </p:to>
                                    </p:set>
                                    <p:animEffect transition="in" filter="wipe(up)">
                                      <p:cBhvr>
                                        <p:cTn id="23" dur="500"/>
                                        <p:tgtEl>
                                          <p:spTgt spid="78848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788483">
                                            <p:txEl>
                                              <p:pRg st="5" end="5"/>
                                            </p:txEl>
                                          </p:spTgt>
                                        </p:tgtEl>
                                        <p:attrNameLst>
                                          <p:attrName>style.visibility</p:attrName>
                                        </p:attrNameLst>
                                      </p:cBhvr>
                                      <p:to>
                                        <p:strVal val="visible"/>
                                      </p:to>
                                    </p:set>
                                    <p:animEffect transition="in" filter="wipe(up)">
                                      <p:cBhvr>
                                        <p:cTn id="27" dur="500"/>
                                        <p:tgtEl>
                                          <p:spTgt spid="78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dirty="0" smtClean="0"/>
              <a:t>5.2 </a:t>
            </a:r>
            <a:r>
              <a:rPr lang="zh-CN" altLang="en-US" dirty="0" smtClean="0"/>
              <a:t>循环冗余检测的</a:t>
            </a:r>
            <a:r>
              <a:rPr lang="zh-CN" altLang="en-US" dirty="0"/>
              <a:t>原理说明 </a:t>
            </a:r>
          </a:p>
        </p:txBody>
      </p:sp>
      <p:grpSp>
        <p:nvGrpSpPr>
          <p:cNvPr id="3" name="组合 2"/>
          <p:cNvGrpSpPr/>
          <p:nvPr/>
        </p:nvGrpSpPr>
        <p:grpSpPr>
          <a:xfrm>
            <a:off x="751916" y="1343505"/>
            <a:ext cx="7902362" cy="4478436"/>
            <a:chOff x="669696" y="1204869"/>
            <a:chExt cx="8778542" cy="5127268"/>
          </a:xfrm>
        </p:grpSpPr>
        <p:sp>
          <p:nvSpPr>
            <p:cNvPr id="33" name="Rectangle 4"/>
            <p:cNvSpPr>
              <a:spLocks noChangeArrowheads="1"/>
            </p:cNvSpPr>
            <p:nvPr/>
          </p:nvSpPr>
          <p:spPr bwMode="auto">
            <a:xfrm>
              <a:off x="669696" y="1645620"/>
              <a:ext cx="1102276" cy="3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15" b="1" dirty="0" smtClean="0">
                  <a:ea typeface="宋体" charset="-122"/>
                </a:rPr>
                <a:t>G </a:t>
              </a:r>
              <a:r>
                <a:rPr lang="en-US" altLang="zh-CN" sz="2215" b="1" dirty="0">
                  <a:ea typeface="宋体" charset="-122"/>
                </a:rPr>
                <a:t>(</a:t>
              </a:r>
              <a:r>
                <a:rPr lang="zh-CN" altLang="en-US" sz="2215" b="1" dirty="0">
                  <a:ea typeface="宋体" charset="-122"/>
                </a:rPr>
                <a:t>除数</a:t>
              </a:r>
              <a:r>
                <a:rPr lang="en-US" altLang="zh-CN" sz="2215" b="1" dirty="0">
                  <a:ea typeface="宋体" charset="-122"/>
                </a:rPr>
                <a:t>)</a:t>
              </a:r>
              <a:endParaRPr lang="zh-CN" altLang="en-US" sz="2215" b="1" dirty="0">
                <a:latin typeface="Times New Roman" pitchFamily="18" charset="0"/>
                <a:ea typeface="宋体" charset="-122"/>
              </a:endParaRPr>
            </a:p>
          </p:txBody>
        </p:sp>
        <p:sp>
          <p:nvSpPr>
            <p:cNvPr id="34" name="Rectangle 5"/>
            <p:cNvSpPr>
              <a:spLocks noChangeArrowheads="1"/>
            </p:cNvSpPr>
            <p:nvPr/>
          </p:nvSpPr>
          <p:spPr bwMode="auto">
            <a:xfrm>
              <a:off x="2351435" y="1644427"/>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a:ea typeface="宋体" charset="-122"/>
                </a:rPr>
                <a:t>1101</a:t>
              </a:r>
              <a:endParaRPr lang="en-US" altLang="zh-CN" sz="2585"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585" b="1" dirty="0">
                  <a:ea typeface="宋体" charset="-122"/>
                </a:rPr>
                <a:t>110100</a:t>
              </a:r>
              <a:endParaRPr lang="en-US" altLang="zh-CN" sz="2585"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85" b="1" dirty="0">
                  <a:ea typeface="宋体" charset="-122"/>
                </a:rPr>
                <a:t>101001</a:t>
              </a:r>
              <a:r>
                <a:rPr lang="en-US" altLang="zh-CN" sz="2585" b="1" dirty="0">
                  <a:solidFill>
                    <a:srgbClr val="FF0000"/>
                  </a:solidFill>
                  <a:ea typeface="宋体" charset="-122"/>
                </a:rPr>
                <a:t>000</a:t>
              </a:r>
              <a:endParaRPr lang="en-US" altLang="zh-CN" sz="2585"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15" b="1" dirty="0" smtClean="0"/>
                <a:t>2</a:t>
              </a:r>
              <a:r>
                <a:rPr lang="en-US" altLang="zh-CN" sz="2215" b="1" baseline="30000" dirty="0" smtClean="0"/>
                <a:t>r</a:t>
              </a:r>
              <a:r>
                <a:rPr lang="en-US" altLang="zh-CN" sz="2215" b="1" i="1" dirty="0" smtClean="0"/>
                <a:t>D </a:t>
              </a:r>
              <a:r>
                <a:rPr lang="en-US" altLang="zh-CN" sz="2215" b="1" dirty="0"/>
                <a:t>(</a:t>
              </a:r>
              <a:r>
                <a:rPr lang="zh-CN" altLang="en-US" sz="2215" b="1" dirty="0"/>
                <a:t>被除数</a:t>
              </a:r>
              <a:r>
                <a:rPr lang="en-US" altLang="zh-CN" sz="2215" b="1" dirty="0"/>
                <a:t>)</a:t>
              </a:r>
              <a:endParaRPr lang="en-US" altLang="zh-CN" sz="2215" b="1" dirty="0">
                <a:latin typeface="Courier New" pitchFamily="49" charset="0"/>
              </a:endParaRPr>
            </a:p>
          </p:txBody>
        </p:sp>
        <p:sp>
          <p:nvSpPr>
            <p:cNvPr id="38" name="Rectangle 9"/>
            <p:cNvSpPr>
              <a:spLocks noChangeArrowheads="1"/>
            </p:cNvSpPr>
            <p:nvPr/>
          </p:nvSpPr>
          <p:spPr bwMode="auto">
            <a:xfrm>
              <a:off x="3483322" y="1993677"/>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a:ea typeface="宋体" charset="-122"/>
                </a:rPr>
                <a:t>1101</a:t>
              </a:r>
              <a:endParaRPr lang="en-US" altLang="zh-CN" sz="2585" b="1">
                <a:latin typeface="Times New Roman" pitchFamily="18" charset="0"/>
                <a:ea typeface="宋体" charset="-122"/>
              </a:endParaRPr>
            </a:p>
          </p:txBody>
        </p:sp>
        <p:sp>
          <p:nvSpPr>
            <p:cNvPr id="39" name="Rectangle 10"/>
            <p:cNvSpPr>
              <a:spLocks noChangeArrowheads="1"/>
            </p:cNvSpPr>
            <p:nvPr/>
          </p:nvSpPr>
          <p:spPr bwMode="auto">
            <a:xfrm>
              <a:off x="3691286" y="2395316"/>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1110</a:t>
              </a:r>
              <a:endParaRPr lang="en-US" altLang="zh-CN" sz="2585" b="1" dirty="0">
                <a:latin typeface="Times New Roman" pitchFamily="18" charset="0"/>
                <a:ea typeface="宋体" charset="-122"/>
              </a:endParaRPr>
            </a:p>
          </p:txBody>
        </p:sp>
        <p:sp>
          <p:nvSpPr>
            <p:cNvPr id="40" name="Rectangle 11"/>
            <p:cNvSpPr>
              <a:spLocks noChangeArrowheads="1"/>
            </p:cNvSpPr>
            <p:nvPr/>
          </p:nvSpPr>
          <p:spPr bwMode="auto">
            <a:xfrm>
              <a:off x="3688110" y="2706464"/>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a:ea typeface="宋体" charset="-122"/>
                </a:rPr>
                <a:t>1101</a:t>
              </a:r>
              <a:endParaRPr lang="en-US" altLang="zh-CN" sz="2585" b="1">
                <a:latin typeface="Times New Roman" pitchFamily="18" charset="0"/>
                <a:ea typeface="宋体" charset="-122"/>
              </a:endParaRPr>
            </a:p>
          </p:txBody>
        </p:sp>
        <p:sp>
          <p:nvSpPr>
            <p:cNvPr id="41" name="Rectangle 12"/>
            <p:cNvSpPr>
              <a:spLocks noChangeArrowheads="1"/>
            </p:cNvSpPr>
            <p:nvPr/>
          </p:nvSpPr>
          <p:spPr bwMode="auto">
            <a:xfrm>
              <a:off x="3892897" y="3096989"/>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0111</a:t>
              </a:r>
              <a:endParaRPr lang="en-US" altLang="zh-CN" sz="2585" b="1" dirty="0">
                <a:latin typeface="Times New Roman" pitchFamily="18" charset="0"/>
                <a:ea typeface="宋体" charset="-122"/>
              </a:endParaRPr>
            </a:p>
          </p:txBody>
        </p:sp>
        <p:sp>
          <p:nvSpPr>
            <p:cNvPr id="42" name="Rectangle 13"/>
            <p:cNvSpPr>
              <a:spLocks noChangeArrowheads="1"/>
            </p:cNvSpPr>
            <p:nvPr/>
          </p:nvSpPr>
          <p:spPr bwMode="auto">
            <a:xfrm>
              <a:off x="3892897" y="3401789"/>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0000</a:t>
              </a:r>
              <a:endParaRPr lang="en-US" altLang="zh-CN" sz="2585" b="1" dirty="0">
                <a:latin typeface="Times New Roman" pitchFamily="18" charset="0"/>
                <a:ea typeface="宋体" charset="-122"/>
              </a:endParaRPr>
            </a:p>
          </p:txBody>
        </p:sp>
        <p:sp>
          <p:nvSpPr>
            <p:cNvPr id="43" name="Rectangle 14"/>
            <p:cNvSpPr>
              <a:spLocks noChangeArrowheads="1"/>
            </p:cNvSpPr>
            <p:nvPr/>
          </p:nvSpPr>
          <p:spPr bwMode="auto">
            <a:xfrm>
              <a:off x="4086572" y="3787552"/>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1110</a:t>
              </a:r>
              <a:endParaRPr lang="en-US" altLang="zh-CN" sz="2585" b="1" dirty="0">
                <a:latin typeface="Times New Roman" pitchFamily="18" charset="0"/>
                <a:ea typeface="宋体" charset="-122"/>
              </a:endParaRPr>
            </a:p>
          </p:txBody>
        </p:sp>
        <p:sp>
          <p:nvSpPr>
            <p:cNvPr id="44" name="Rectangle 15"/>
            <p:cNvSpPr>
              <a:spLocks noChangeArrowheads="1"/>
            </p:cNvSpPr>
            <p:nvPr/>
          </p:nvSpPr>
          <p:spPr bwMode="auto">
            <a:xfrm>
              <a:off x="4083397" y="4116164"/>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a:ea typeface="宋体" charset="-122"/>
                </a:rPr>
                <a:t>1101</a:t>
              </a:r>
              <a:endParaRPr lang="en-US" altLang="zh-CN" sz="2585" b="1">
                <a:latin typeface="Times New Roman" pitchFamily="18" charset="0"/>
                <a:ea typeface="宋体" charset="-122"/>
              </a:endParaRPr>
            </a:p>
          </p:txBody>
        </p:sp>
        <p:sp>
          <p:nvSpPr>
            <p:cNvPr id="45" name="Rectangle 16"/>
            <p:cNvSpPr>
              <a:spLocks noChangeArrowheads="1"/>
            </p:cNvSpPr>
            <p:nvPr/>
          </p:nvSpPr>
          <p:spPr bwMode="auto">
            <a:xfrm>
              <a:off x="4285010" y="4463827"/>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0110</a:t>
              </a:r>
              <a:endParaRPr lang="en-US" altLang="zh-CN" sz="2585" b="1" dirty="0">
                <a:latin typeface="Times New Roman" pitchFamily="18" charset="0"/>
                <a:ea typeface="宋体" charset="-122"/>
              </a:endParaRPr>
            </a:p>
          </p:txBody>
        </p:sp>
        <p:sp>
          <p:nvSpPr>
            <p:cNvPr id="46" name="Rectangle 17"/>
            <p:cNvSpPr>
              <a:spLocks noChangeArrowheads="1"/>
            </p:cNvSpPr>
            <p:nvPr/>
          </p:nvSpPr>
          <p:spPr bwMode="auto">
            <a:xfrm>
              <a:off x="4285010" y="4787677"/>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0000</a:t>
              </a:r>
              <a:endParaRPr lang="en-US" altLang="zh-CN" sz="2585" b="1" dirty="0">
                <a:latin typeface="Times New Roman" pitchFamily="18" charset="0"/>
                <a:ea typeface="宋体" charset="-122"/>
              </a:endParaRPr>
            </a:p>
          </p:txBody>
        </p:sp>
        <p:sp>
          <p:nvSpPr>
            <p:cNvPr id="47" name="Rectangle 18"/>
            <p:cNvSpPr>
              <a:spLocks noChangeArrowheads="1"/>
            </p:cNvSpPr>
            <p:nvPr/>
          </p:nvSpPr>
          <p:spPr bwMode="auto">
            <a:xfrm>
              <a:off x="4493915" y="5140102"/>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1100</a:t>
              </a:r>
              <a:endParaRPr lang="en-US" altLang="zh-CN" sz="2585" b="1" dirty="0">
                <a:latin typeface="Times New Roman" pitchFamily="18" charset="0"/>
                <a:ea typeface="宋体" charset="-122"/>
              </a:endParaRPr>
            </a:p>
          </p:txBody>
        </p:sp>
        <p:sp>
          <p:nvSpPr>
            <p:cNvPr id="48" name="Rectangle 19"/>
            <p:cNvSpPr>
              <a:spLocks noChangeArrowheads="1"/>
            </p:cNvSpPr>
            <p:nvPr/>
          </p:nvSpPr>
          <p:spPr bwMode="auto">
            <a:xfrm>
              <a:off x="4490972" y="5467127"/>
              <a:ext cx="747909"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1101</a:t>
              </a:r>
              <a:endParaRPr lang="en-US" altLang="zh-CN" sz="2585" b="1" dirty="0">
                <a:latin typeface="Times New Roman" pitchFamily="18" charset="0"/>
                <a:ea typeface="宋体" charset="-122"/>
              </a:endParaRPr>
            </a:p>
          </p:txBody>
        </p:sp>
        <p:sp>
          <p:nvSpPr>
            <p:cNvPr id="49" name="Rectangle 20"/>
            <p:cNvSpPr>
              <a:spLocks noChangeArrowheads="1"/>
            </p:cNvSpPr>
            <p:nvPr/>
          </p:nvSpPr>
          <p:spPr bwMode="auto">
            <a:xfrm>
              <a:off x="4689410" y="5876703"/>
              <a:ext cx="560932" cy="455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85" b="1" dirty="0">
                  <a:ea typeface="宋体" charset="-122"/>
                </a:rPr>
                <a:t>001</a:t>
              </a:r>
              <a:endParaRPr lang="en-US" altLang="zh-CN" sz="2585"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15" b="1" i="1" dirty="0"/>
                <a:t>R</a:t>
              </a:r>
              <a:r>
                <a:rPr lang="en-US" altLang="zh-CN" sz="2215" b="1" dirty="0"/>
                <a:t> (</a:t>
              </a:r>
              <a:r>
                <a:rPr lang="zh-CN" altLang="en-US" sz="2215" b="1" dirty="0"/>
                <a:t>余数</a:t>
              </a:r>
              <a:r>
                <a:rPr lang="en-US" altLang="zh-CN" sz="2215" b="1" dirty="0"/>
                <a:t>)</a:t>
              </a:r>
              <a:r>
                <a:rPr lang="zh-CN" altLang="en-US" sz="2215" b="1" dirty="0"/>
                <a:t>，作为 </a:t>
              </a:r>
              <a:r>
                <a:rPr lang="en-US" altLang="zh-CN" sz="2215" b="1" dirty="0"/>
                <a:t>FCS</a:t>
              </a:r>
              <a:endParaRPr lang="en-US" altLang="zh-CN" sz="2215"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sp>
          <p:nvSpPr>
            <p:cNvPr id="69" name="Rectangle 40"/>
            <p:cNvSpPr>
              <a:spLocks noChangeArrowheads="1"/>
            </p:cNvSpPr>
            <p:nvPr/>
          </p:nvSpPr>
          <p:spPr bwMode="auto">
            <a:xfrm>
              <a:off x="5978721" y="1204869"/>
              <a:ext cx="797770" cy="39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15" b="1" i="1" dirty="0">
                  <a:ea typeface="宋体" charset="-122"/>
                </a:rPr>
                <a:t>Q</a:t>
              </a:r>
              <a:r>
                <a:rPr lang="en-US" altLang="zh-CN" sz="2215" b="1" dirty="0">
                  <a:ea typeface="宋体" charset="-122"/>
                </a:rPr>
                <a:t> (</a:t>
              </a:r>
              <a:r>
                <a:rPr lang="zh-CN" altLang="en-US" sz="2215" b="1" dirty="0">
                  <a:ea typeface="宋体" charset="-122"/>
                </a:rPr>
                <a:t>商</a:t>
              </a:r>
              <a:r>
                <a:rPr lang="en-US" altLang="zh-CN" sz="2215" b="1" dirty="0">
                  <a:ea typeface="宋体" charset="-122"/>
                </a:rPr>
                <a:t>)</a:t>
              </a:r>
              <a:endParaRPr lang="zh-CN" altLang="en-US" sz="2215"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a:p>
          </p:txBody>
        </p:sp>
      </p:grpSp>
    </p:spTree>
    <p:extLst>
      <p:ext uri="{BB962C8B-B14F-4D97-AF65-F5344CB8AC3E}">
        <p14:creationId xmlns:p14="http://schemas.microsoft.com/office/powerpoint/2010/main" val="371845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smtClean="0"/>
              <a:t>5.2 </a:t>
            </a:r>
            <a:r>
              <a:rPr lang="zh-CN" altLang="en-US" dirty="0" smtClean="0"/>
              <a:t>帧检验序列 </a:t>
            </a:r>
            <a:r>
              <a:rPr lang="en-US" altLang="zh-CN" dirty="0"/>
              <a:t>FCS </a:t>
            </a:r>
          </a:p>
        </p:txBody>
      </p:sp>
      <p:sp>
        <p:nvSpPr>
          <p:cNvPr id="47107" name="Rectangle 3"/>
          <p:cNvSpPr>
            <a:spLocks noGrp="1" noChangeArrowheads="1"/>
          </p:cNvSpPr>
          <p:nvPr>
            <p:ph idx="1"/>
          </p:nvPr>
        </p:nvSpPr>
        <p:spPr>
          <a:xfrm>
            <a:off x="330199" y="856034"/>
            <a:ext cx="8500533" cy="5320929"/>
          </a:xfrm>
        </p:spPr>
        <p:txBody>
          <a:bodyPr/>
          <a:lstStyle/>
          <a:p>
            <a:pPr>
              <a:lnSpc>
                <a:spcPct val="100000"/>
              </a:lnSpc>
            </a:pPr>
            <a:r>
              <a:rPr lang="zh-CN" altLang="en-US" sz="3200" dirty="0"/>
              <a:t>在数据后面添加上的冗余码称为</a:t>
            </a:r>
            <a:r>
              <a:rPr lang="zh-CN" altLang="en-US" sz="3200" dirty="0">
                <a:solidFill>
                  <a:srgbClr val="FF0000"/>
                </a:solidFill>
              </a:rPr>
              <a:t>帧检验序列</a:t>
            </a:r>
            <a:r>
              <a:rPr lang="zh-CN" altLang="en-US" sz="3200" dirty="0"/>
              <a:t> </a:t>
            </a:r>
            <a:r>
              <a:rPr lang="en-US" altLang="zh-CN" sz="3200" dirty="0"/>
              <a:t>FCS (Frame Check Sequence)</a:t>
            </a:r>
            <a:r>
              <a:rPr lang="zh-CN" altLang="en-US" sz="3200" dirty="0"/>
              <a:t>。</a:t>
            </a:r>
          </a:p>
          <a:p>
            <a:pPr>
              <a:lnSpc>
                <a:spcPct val="100000"/>
              </a:lnSpc>
            </a:pPr>
            <a:r>
              <a:rPr lang="zh-CN" altLang="en-US" sz="3200" dirty="0"/>
              <a:t>循环冗余检验 </a:t>
            </a:r>
            <a:r>
              <a:rPr lang="en-US" altLang="zh-CN" sz="3200" dirty="0"/>
              <a:t>CRC </a:t>
            </a:r>
            <a:r>
              <a:rPr lang="zh-CN" altLang="en-US" sz="3200" dirty="0"/>
              <a:t>和帧检验序列 </a:t>
            </a:r>
            <a:r>
              <a:rPr lang="en-US" altLang="zh-CN" sz="3200" dirty="0" smtClean="0"/>
              <a:t>FCS </a:t>
            </a:r>
            <a:r>
              <a:rPr lang="zh-CN" altLang="en-US" sz="3200" dirty="0" smtClean="0"/>
              <a:t>并不</a:t>
            </a:r>
            <a:r>
              <a:rPr lang="zh-CN" altLang="en-US" sz="3200" dirty="0"/>
              <a:t>等同。</a:t>
            </a:r>
          </a:p>
          <a:p>
            <a:pPr lvl="1">
              <a:lnSpc>
                <a:spcPct val="100000"/>
              </a:lnSpc>
            </a:pPr>
            <a:r>
              <a:rPr lang="en-US" altLang="zh-CN" sz="2800" dirty="0"/>
              <a:t>CRC </a:t>
            </a:r>
            <a:r>
              <a:rPr lang="zh-CN" altLang="en-US" sz="2800" dirty="0"/>
              <a:t>是一种常用的检错方法</a:t>
            </a:r>
            <a:r>
              <a:rPr lang="zh-CN" altLang="en-US" sz="2800" dirty="0" smtClean="0"/>
              <a:t>，</a:t>
            </a:r>
            <a:r>
              <a:rPr lang="en-US" altLang="zh-CN" sz="2800" dirty="0" smtClean="0"/>
              <a:t>FCS </a:t>
            </a:r>
            <a:r>
              <a:rPr lang="zh-CN" altLang="en-US" sz="2800" dirty="0"/>
              <a:t>是添加在数据后面的冗余码。</a:t>
            </a:r>
          </a:p>
          <a:p>
            <a:pPr lvl="1">
              <a:lnSpc>
                <a:spcPct val="100000"/>
              </a:lnSpc>
            </a:pPr>
            <a:r>
              <a:rPr lang="en-US" altLang="zh-CN" sz="2800" dirty="0"/>
              <a:t>FCS </a:t>
            </a:r>
            <a:r>
              <a:rPr lang="zh-CN" altLang="en-US" sz="2800" dirty="0"/>
              <a:t>可以用 </a:t>
            </a:r>
            <a:r>
              <a:rPr lang="en-US" altLang="zh-CN" sz="2800" dirty="0"/>
              <a:t>CRC </a:t>
            </a:r>
            <a:r>
              <a:rPr lang="zh-CN" altLang="en-US" sz="2800" dirty="0"/>
              <a:t>这种方法得出，但 </a:t>
            </a:r>
            <a:r>
              <a:rPr lang="en-US" altLang="zh-CN" sz="2800" dirty="0"/>
              <a:t>CRC </a:t>
            </a:r>
            <a:r>
              <a:rPr lang="zh-CN" altLang="en-US" sz="2800" dirty="0"/>
              <a:t>并非用来获得 </a:t>
            </a:r>
            <a:r>
              <a:rPr lang="en-US" altLang="zh-CN" sz="2800" dirty="0"/>
              <a:t>FCS </a:t>
            </a:r>
            <a:r>
              <a:rPr lang="zh-CN" altLang="en-US" sz="2800" dirty="0"/>
              <a:t>的唯一方法。  </a:t>
            </a:r>
          </a:p>
        </p:txBody>
      </p:sp>
    </p:spTree>
    <p:extLst>
      <p:ext uri="{BB962C8B-B14F-4D97-AF65-F5344CB8AC3E}">
        <p14:creationId xmlns:p14="http://schemas.microsoft.com/office/powerpoint/2010/main" val="240998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up)">
                                      <p:cBhvr>
                                        <p:cTn id="7" dur="500"/>
                                        <p:tgtEl>
                                          <p:spTgt spid="47107">
                                            <p:txEl>
                                              <p:pRg st="1" end="1"/>
                                            </p:txEl>
                                          </p:spTgt>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47107">
                                            <p:txEl>
                                              <p:pRg st="2" end="2"/>
                                            </p:txEl>
                                          </p:spTgt>
                                        </p:tgtEl>
                                        <p:attrNameLst>
                                          <p:attrName>style.visibility</p:attrName>
                                        </p:attrNameLst>
                                      </p:cBhvr>
                                      <p:to>
                                        <p:strVal val="visible"/>
                                      </p:to>
                                    </p:set>
                                    <p:animEffect transition="in" filter="wipe(up)">
                                      <p:cBhvr>
                                        <p:cTn id="11" dur="500"/>
                                        <p:tgtEl>
                                          <p:spTgt spid="47107">
                                            <p:txEl>
                                              <p:pRg st="2" end="2"/>
                                            </p:txEl>
                                          </p:spTgt>
                                        </p:tgtEl>
                                      </p:cBhvr>
                                    </p:animEffect>
                                  </p:childTnLst>
                                </p:cTn>
                              </p:par>
                            </p:childTnLst>
                          </p:cTn>
                        </p:par>
                        <p:par>
                          <p:cTn id="12" fill="hold">
                            <p:stCondLst>
                              <p:cond delay="2000"/>
                            </p:stCondLst>
                            <p:childTnLst>
                              <p:par>
                                <p:cTn id="13" presetID="22" presetClass="entr" presetSubtype="1" fill="hold" grpId="0" nodeType="afterEffect">
                                  <p:stCondLst>
                                    <p:cond delay="500"/>
                                  </p:stCondLst>
                                  <p:childTnLst>
                                    <p:set>
                                      <p:cBhvr>
                                        <p:cTn id="14" dur="1" fill="hold">
                                          <p:stCondLst>
                                            <p:cond delay="0"/>
                                          </p:stCondLst>
                                        </p:cTn>
                                        <p:tgtEl>
                                          <p:spTgt spid="47107">
                                            <p:txEl>
                                              <p:pRg st="3" end="3"/>
                                            </p:txEl>
                                          </p:spTgt>
                                        </p:tgtEl>
                                        <p:attrNameLst>
                                          <p:attrName>style.visibility</p:attrName>
                                        </p:attrNameLst>
                                      </p:cBhvr>
                                      <p:to>
                                        <p:strVal val="visible"/>
                                      </p:to>
                                    </p:set>
                                    <p:animEffect transition="in" filter="wipe(up)">
                                      <p:cBhvr>
                                        <p:cTn id="15" dur="500"/>
                                        <p:tgtEl>
                                          <p:spTgt spid="47107">
                                            <p:txEl>
                                              <p:pRg st="3" end="3"/>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7107">
                                            <p:txEl>
                                              <p:pRg st="0" end="0"/>
                                            </p:txEl>
                                          </p:spTgt>
                                        </p:tgtEl>
                                        <p:attrNameLst>
                                          <p:attrName>style.visibility</p:attrName>
                                        </p:attrNameLst>
                                      </p:cBhvr>
                                      <p:to>
                                        <p:strVal val="visible"/>
                                      </p:to>
                                    </p:set>
                                    <p:animEffect transition="in" filter="wipe(up)">
                                      <p:cBhvr>
                                        <p:cTn id="19" dur="500"/>
                                        <p:tgtEl>
                                          <p:spTgt spid="47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dirty="0" smtClean="0"/>
              <a:t>5.2.2 CRC</a:t>
            </a:r>
            <a:r>
              <a:rPr lang="zh-CN" altLang="en-US" dirty="0" smtClean="0"/>
              <a:t>差错检测的功能</a:t>
            </a:r>
            <a:endParaRPr lang="zh-CN" altLang="en-US" dirty="0"/>
          </a:p>
        </p:txBody>
      </p:sp>
      <p:sp>
        <p:nvSpPr>
          <p:cNvPr id="149507" name="Rectangle 3"/>
          <p:cNvSpPr>
            <a:spLocks noGrp="1" noChangeArrowheads="1"/>
          </p:cNvSpPr>
          <p:nvPr>
            <p:ph idx="1"/>
          </p:nvPr>
        </p:nvSpPr>
        <p:spPr>
          <a:xfrm>
            <a:off x="330199" y="856034"/>
            <a:ext cx="8500533" cy="562884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gn="just">
              <a:lnSpc>
                <a:spcPct val="100000"/>
              </a:lnSpc>
            </a:pPr>
            <a:r>
              <a:rPr lang="zh-CN" altLang="en-US" sz="3200" u="sng" dirty="0" smtClean="0">
                <a:effectLst>
                  <a:outerShdw blurRad="38100" dist="38100" dir="2700000" algn="tl">
                    <a:srgbClr val="000000">
                      <a:alpha val="43137"/>
                    </a:srgbClr>
                  </a:outerShdw>
                </a:effectLst>
              </a:rPr>
              <a:t>注意</a:t>
            </a:r>
            <a:r>
              <a:rPr lang="zh-CN" altLang="en-US" sz="3200" dirty="0" smtClean="0"/>
              <a:t>：</a:t>
            </a:r>
            <a:r>
              <a:rPr lang="zh-CN" altLang="zh-CN" sz="3200" dirty="0" smtClean="0"/>
              <a:t>无</a:t>
            </a:r>
            <a:r>
              <a:rPr lang="zh-CN" altLang="zh-CN" sz="3200" dirty="0" smtClean="0">
                <a:solidFill>
                  <a:srgbClr val="FF0000"/>
                </a:solidFill>
              </a:rPr>
              <a:t>比特</a:t>
            </a:r>
            <a:r>
              <a:rPr lang="zh-CN" altLang="zh-CN" sz="3200" dirty="0" smtClean="0"/>
              <a:t>差错与无</a:t>
            </a:r>
            <a:r>
              <a:rPr lang="zh-CN" altLang="zh-CN" sz="3200" dirty="0">
                <a:solidFill>
                  <a:srgbClr val="FF0000"/>
                </a:solidFill>
              </a:rPr>
              <a:t>传输</a:t>
            </a:r>
            <a:r>
              <a:rPr lang="zh-CN" altLang="zh-CN" sz="3200" dirty="0" smtClean="0"/>
              <a:t>差错</a:t>
            </a:r>
            <a:r>
              <a:rPr lang="zh-CN" altLang="en-US" sz="3200" dirty="0" smtClean="0"/>
              <a:t>是</a:t>
            </a:r>
            <a:r>
              <a:rPr lang="zh-CN" altLang="zh-CN" sz="3200" dirty="0"/>
              <a:t>不</a:t>
            </a:r>
            <a:r>
              <a:rPr lang="zh-CN" altLang="en-US" sz="3200" dirty="0"/>
              <a:t>同</a:t>
            </a:r>
            <a:r>
              <a:rPr lang="zh-CN" altLang="zh-CN" sz="3200" dirty="0"/>
              <a:t>的概念。</a:t>
            </a:r>
            <a:endParaRPr lang="en-US" altLang="zh-CN" sz="3200" dirty="0"/>
          </a:p>
          <a:p>
            <a:pPr algn="just">
              <a:lnSpc>
                <a:spcPct val="100000"/>
              </a:lnSpc>
            </a:pPr>
            <a:r>
              <a:rPr lang="zh-CN" altLang="zh-CN" sz="3200" dirty="0"/>
              <a:t>在数据链路层使用</a:t>
            </a:r>
            <a:r>
              <a:rPr lang="en-US" altLang="zh-CN" sz="3200" dirty="0"/>
              <a:t> CRC </a:t>
            </a:r>
            <a:r>
              <a:rPr lang="zh-CN" altLang="zh-CN" sz="3200" dirty="0"/>
              <a:t>检验，能够实现无</a:t>
            </a:r>
            <a:r>
              <a:rPr lang="zh-CN" altLang="zh-CN" sz="3200" dirty="0">
                <a:solidFill>
                  <a:srgbClr val="FF0000"/>
                </a:solidFill>
              </a:rPr>
              <a:t>比特</a:t>
            </a:r>
            <a:r>
              <a:rPr lang="zh-CN" altLang="zh-CN" sz="3200" dirty="0"/>
              <a:t>差错的传输，但这还不是可靠传输</a:t>
            </a:r>
            <a:r>
              <a:rPr lang="zh-CN" altLang="zh-CN" sz="3200" dirty="0" smtClean="0"/>
              <a:t>。</a:t>
            </a:r>
            <a:endParaRPr lang="en-US" altLang="zh-CN" sz="3200" dirty="0" smtClean="0"/>
          </a:p>
          <a:p>
            <a:pPr algn="just">
              <a:lnSpc>
                <a:spcPct val="100000"/>
              </a:lnSpc>
            </a:pPr>
            <a:r>
              <a:rPr lang="zh-CN" altLang="en-US" sz="3200" dirty="0" smtClean="0"/>
              <a:t>循环冗余检验 </a:t>
            </a:r>
            <a:r>
              <a:rPr lang="en-US" altLang="zh-CN" sz="3200" dirty="0"/>
              <a:t>CRC </a:t>
            </a:r>
            <a:r>
              <a:rPr lang="zh-CN" altLang="en-US" sz="3200" dirty="0"/>
              <a:t>差错检测技术只能做到无差错接受 </a:t>
            </a:r>
            <a:r>
              <a:rPr lang="en-US" altLang="zh-CN" sz="3200" dirty="0"/>
              <a:t>(accept)</a:t>
            </a:r>
            <a:r>
              <a:rPr lang="zh-CN" altLang="en-US" sz="3200" dirty="0"/>
              <a:t>。</a:t>
            </a:r>
          </a:p>
          <a:p>
            <a:pPr algn="just">
              <a:lnSpc>
                <a:spcPct val="100000"/>
              </a:lnSpc>
            </a:pPr>
            <a:r>
              <a:rPr lang="zh-CN" altLang="en-US" sz="3200" dirty="0"/>
              <a:t>“无差错接受”是指</a:t>
            </a:r>
            <a:r>
              <a:rPr lang="zh-CN" altLang="en-US" sz="3200" dirty="0" smtClean="0"/>
              <a:t>：凡是</a:t>
            </a:r>
            <a:r>
              <a:rPr lang="zh-CN" altLang="en-US" sz="3200" dirty="0"/>
              <a:t>接受的帧（即不包括丢弃的帧</a:t>
            </a:r>
            <a:r>
              <a:rPr lang="zh-CN" altLang="en-US" sz="3200" dirty="0" smtClean="0"/>
              <a:t>），都</a:t>
            </a:r>
            <a:r>
              <a:rPr lang="zh-CN" altLang="en-US" sz="3200" dirty="0"/>
              <a:t>能以</a:t>
            </a:r>
            <a:r>
              <a:rPr lang="zh-CN" altLang="en-US" sz="3200" dirty="0" smtClean="0"/>
              <a:t>非常近似</a:t>
            </a:r>
            <a:r>
              <a:rPr lang="en-US" altLang="zh-CN" sz="3200" dirty="0" smtClean="0"/>
              <a:t>1</a:t>
            </a:r>
            <a:r>
              <a:rPr lang="zh-CN" altLang="en-US" sz="3200" dirty="0" smtClean="0"/>
              <a:t>的</a:t>
            </a:r>
            <a:r>
              <a:rPr lang="zh-CN" altLang="en-US" sz="3200" dirty="0"/>
              <a:t>概率认为这些帧在传输过程中没有产生</a:t>
            </a:r>
            <a:r>
              <a:rPr lang="zh-CN" altLang="en-US" sz="3200" dirty="0" smtClean="0"/>
              <a:t>差错。</a:t>
            </a:r>
            <a:endParaRPr lang="zh-CN" altLang="en-US" sz="3200" dirty="0"/>
          </a:p>
          <a:p>
            <a:pPr algn="just">
              <a:lnSpc>
                <a:spcPct val="100000"/>
              </a:lnSpc>
            </a:pPr>
            <a:r>
              <a:rPr lang="zh-CN" altLang="en-US" sz="3200" dirty="0" smtClean="0"/>
              <a:t>要</a:t>
            </a:r>
            <a:r>
              <a:rPr lang="zh-CN" altLang="en-US" sz="3200" dirty="0"/>
              <a:t>做到“可靠传输”（即发送什么就收到什么</a:t>
            </a:r>
            <a:r>
              <a:rPr lang="zh-CN" altLang="en-US" sz="3200" dirty="0" smtClean="0"/>
              <a:t>），就</a:t>
            </a:r>
            <a:r>
              <a:rPr lang="zh-CN" altLang="en-US" sz="3200" dirty="0"/>
              <a:t>必须再加上确认和重传机制。  </a:t>
            </a:r>
          </a:p>
        </p:txBody>
      </p:sp>
    </p:spTree>
    <p:extLst>
      <p:ext uri="{BB962C8B-B14F-4D97-AF65-F5344CB8AC3E}">
        <p14:creationId xmlns:p14="http://schemas.microsoft.com/office/powerpoint/2010/main" val="219552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up)">
                                      <p:cBhvr>
                                        <p:cTn id="7" dur="500"/>
                                        <p:tgtEl>
                                          <p:spTgt spid="14950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49507">
                                            <p:txEl>
                                              <p:pRg st="1" end="1"/>
                                            </p:txEl>
                                          </p:spTgt>
                                        </p:tgtEl>
                                        <p:attrNameLst>
                                          <p:attrName>style.visibility</p:attrName>
                                        </p:attrNameLst>
                                      </p:cBhvr>
                                      <p:to>
                                        <p:strVal val="visible"/>
                                      </p:to>
                                    </p:set>
                                    <p:animEffect transition="in" filter="wipe(up)">
                                      <p:cBhvr>
                                        <p:cTn id="11" dur="500"/>
                                        <p:tgtEl>
                                          <p:spTgt spid="14950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wipe(up)">
                                      <p:cBhvr>
                                        <p:cTn id="15" dur="500"/>
                                        <p:tgtEl>
                                          <p:spTgt spid="14950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49507">
                                            <p:txEl>
                                              <p:pRg st="3" end="3"/>
                                            </p:txEl>
                                          </p:spTgt>
                                        </p:tgtEl>
                                        <p:attrNameLst>
                                          <p:attrName>style.visibility</p:attrName>
                                        </p:attrNameLst>
                                      </p:cBhvr>
                                      <p:to>
                                        <p:strVal val="visible"/>
                                      </p:to>
                                    </p:set>
                                    <p:animEffect transition="in" filter="wipe(up)">
                                      <p:cBhvr>
                                        <p:cTn id="19" dur="500"/>
                                        <p:tgtEl>
                                          <p:spTgt spid="149507">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49507">
                                            <p:txEl>
                                              <p:pRg st="4" end="4"/>
                                            </p:txEl>
                                          </p:spTgt>
                                        </p:tgtEl>
                                        <p:attrNameLst>
                                          <p:attrName>style.visibility</p:attrName>
                                        </p:attrNameLst>
                                      </p:cBhvr>
                                      <p:to>
                                        <p:strVal val="visible"/>
                                      </p:to>
                                    </p:set>
                                    <p:animEffect transition="in" filter="wipe(up)">
                                      <p:cBhvr>
                                        <p:cTn id="23" dur="500"/>
                                        <p:tgtEl>
                                          <p:spTgt spid="149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多路访问协议</a:t>
            </a:r>
            <a:endParaRPr lang="zh-CN" altLang="en-US" dirty="0"/>
          </a:p>
        </p:txBody>
      </p:sp>
      <p:sp>
        <p:nvSpPr>
          <p:cNvPr id="3" name="内容占位符 2"/>
          <p:cNvSpPr>
            <a:spLocks noGrp="1"/>
          </p:cNvSpPr>
          <p:nvPr>
            <p:ph idx="1"/>
          </p:nvPr>
        </p:nvSpPr>
        <p:spPr/>
        <p:txBody>
          <a:bodyPr>
            <a:normAutofit/>
          </a:bodyPr>
          <a:lstStyle/>
          <a:p>
            <a:pPr>
              <a:lnSpc>
                <a:spcPct val="110000"/>
              </a:lnSpc>
              <a:buFont typeface="Wingdings" panose="05000000000000000000" pitchFamily="2" charset="2"/>
              <a:buNone/>
            </a:pPr>
            <a:r>
              <a:rPr lang="zh-CN" altLang="en-US" sz="3200" dirty="0">
                <a:ea typeface="华文中宋" panose="02010600040101010101" pitchFamily="2" charset="-122"/>
              </a:rPr>
              <a:t>数据链路层使用的</a:t>
            </a:r>
            <a:r>
              <a:rPr lang="zh-CN" altLang="en-US" sz="3200" dirty="0" smtClean="0">
                <a:ea typeface="华文中宋" panose="02010600040101010101" pitchFamily="2" charset="-122"/>
              </a:rPr>
              <a:t>信道有</a:t>
            </a:r>
            <a:r>
              <a:rPr lang="zh-CN" altLang="en-US" sz="3200" dirty="0">
                <a:ea typeface="华文中宋" panose="02010600040101010101" pitchFamily="2" charset="-122"/>
              </a:rPr>
              <a:t>以下两种类型：</a:t>
            </a:r>
          </a:p>
          <a:p>
            <a:pPr>
              <a:lnSpc>
                <a:spcPct val="110000"/>
              </a:lnSpc>
            </a:pPr>
            <a:r>
              <a:rPr lang="zh-CN" altLang="en-US" sz="3200" dirty="0">
                <a:solidFill>
                  <a:srgbClr val="FF0000"/>
                </a:solidFill>
                <a:ea typeface="华文中宋" panose="02010600040101010101" pitchFamily="2" charset="-122"/>
              </a:rPr>
              <a:t>点对点</a:t>
            </a:r>
            <a:r>
              <a:rPr lang="zh-CN" altLang="en-US" sz="3200" dirty="0" smtClean="0">
                <a:solidFill>
                  <a:srgbClr val="FF0000"/>
                </a:solidFill>
                <a:ea typeface="华文中宋" panose="02010600040101010101" pitchFamily="2" charset="-122"/>
              </a:rPr>
              <a:t>信道</a:t>
            </a:r>
            <a:endParaRPr lang="en-US" altLang="zh-CN" sz="3200" dirty="0" smtClean="0">
              <a:ea typeface="华文中宋" panose="02010600040101010101" pitchFamily="2" charset="-122"/>
            </a:endParaRPr>
          </a:p>
          <a:p>
            <a:pPr lvl="1">
              <a:lnSpc>
                <a:spcPct val="110000"/>
              </a:lnSpc>
            </a:pPr>
            <a:r>
              <a:rPr lang="zh-CN" altLang="en-US" sz="2800" dirty="0">
                <a:ea typeface="华文中宋" panose="02010600040101010101" pitchFamily="2" charset="-122"/>
              </a:rPr>
              <a:t>链路两端各一个</a:t>
            </a:r>
            <a:r>
              <a:rPr lang="zh-CN" altLang="en-US" sz="2800" dirty="0" smtClean="0">
                <a:ea typeface="华文中宋" panose="02010600040101010101" pitchFamily="2" charset="-122"/>
              </a:rPr>
              <a:t>节点，一</a:t>
            </a:r>
            <a:r>
              <a:rPr lang="zh-CN" altLang="en-US" sz="2800" dirty="0">
                <a:ea typeface="华文中宋" panose="02010600040101010101" pitchFamily="2" charset="-122"/>
              </a:rPr>
              <a:t>个发送和一个接收。</a:t>
            </a:r>
            <a:endParaRPr lang="en-US" altLang="zh-CN" sz="2800" dirty="0" smtClean="0">
              <a:ea typeface="华文中宋" panose="02010600040101010101" pitchFamily="2" charset="-122"/>
            </a:endParaRPr>
          </a:p>
          <a:p>
            <a:pPr lvl="1">
              <a:lnSpc>
                <a:spcPct val="110000"/>
              </a:lnSpc>
            </a:pPr>
            <a:r>
              <a:rPr lang="zh-CN" altLang="en-US" sz="2800" dirty="0" smtClean="0">
                <a:ea typeface="华文中宋" panose="02010600040101010101" pitchFamily="2" charset="-122"/>
              </a:rPr>
              <a:t>这种</a:t>
            </a:r>
            <a:r>
              <a:rPr lang="zh-CN" altLang="en-US" sz="2800" dirty="0">
                <a:ea typeface="华文中宋" panose="02010600040101010101" pitchFamily="2" charset="-122"/>
              </a:rPr>
              <a:t>信道使用一对一的点对点通信方式</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lvl="1">
              <a:lnSpc>
                <a:spcPct val="110000"/>
              </a:lnSpc>
            </a:pPr>
            <a:r>
              <a:rPr lang="zh-CN" altLang="en-US" sz="2800" dirty="0">
                <a:ea typeface="华文中宋" panose="02010600040101010101" pitchFamily="2" charset="-122"/>
              </a:rPr>
              <a:t>例如，点对点协议</a:t>
            </a:r>
            <a:r>
              <a:rPr lang="en-US" altLang="zh-CN" sz="2800" dirty="0">
                <a:ea typeface="华文中宋" panose="02010600040101010101" pitchFamily="2" charset="-122"/>
              </a:rPr>
              <a:t>PPP</a:t>
            </a:r>
            <a:r>
              <a:rPr lang="zh-CN" altLang="en-US" sz="2800" dirty="0" smtClean="0">
                <a:ea typeface="华文中宋" panose="02010600040101010101" pitchFamily="2" charset="-122"/>
              </a:rPr>
              <a:t>。</a:t>
            </a:r>
            <a:endParaRPr lang="zh-CN" altLang="en-US" sz="2800" dirty="0">
              <a:ea typeface="华文中宋" panose="02010600040101010101" pitchFamily="2" charset="-122"/>
            </a:endParaRPr>
          </a:p>
          <a:p>
            <a:pPr>
              <a:lnSpc>
                <a:spcPct val="110000"/>
              </a:lnSpc>
            </a:pPr>
            <a:r>
              <a:rPr lang="zh-CN" altLang="en-US" sz="3200" dirty="0" smtClean="0">
                <a:solidFill>
                  <a:srgbClr val="FF0000"/>
                </a:solidFill>
                <a:ea typeface="华文中宋" panose="02010600040101010101" pitchFamily="2" charset="-122"/>
              </a:rPr>
              <a:t>广播信道</a:t>
            </a:r>
            <a:endParaRPr lang="en-US" altLang="zh-CN" sz="3200" dirty="0">
              <a:ea typeface="华文中宋" panose="02010600040101010101" pitchFamily="2" charset="-122"/>
            </a:endParaRPr>
          </a:p>
          <a:p>
            <a:pPr lvl="1">
              <a:lnSpc>
                <a:spcPct val="110000"/>
              </a:lnSpc>
            </a:pPr>
            <a:r>
              <a:rPr lang="zh-CN" altLang="en-US" sz="2800" dirty="0">
                <a:ea typeface="华文中宋" panose="02010600040101010101" pitchFamily="2" charset="-122"/>
              </a:rPr>
              <a:t>多</a:t>
            </a:r>
            <a:r>
              <a:rPr lang="zh-CN" altLang="en-US" sz="2800" dirty="0" smtClean="0">
                <a:ea typeface="华文中宋" panose="02010600040101010101" pitchFamily="2" charset="-122"/>
              </a:rPr>
              <a:t>个</a:t>
            </a:r>
            <a:r>
              <a:rPr lang="zh-CN" altLang="en-US" sz="2800" dirty="0">
                <a:ea typeface="华文中宋" panose="02010600040101010101" pitchFamily="2" charset="-122"/>
              </a:rPr>
              <a:t>结</a:t>
            </a:r>
            <a:r>
              <a:rPr lang="zh-CN" altLang="en-US" sz="2800" dirty="0" smtClean="0">
                <a:ea typeface="华文中宋" panose="02010600040101010101" pitchFamily="2" charset="-122"/>
              </a:rPr>
              <a:t>点</a:t>
            </a:r>
            <a:r>
              <a:rPr lang="zh-CN" altLang="en-US" sz="2800" dirty="0">
                <a:ea typeface="华文中宋" panose="02010600040101010101" pitchFamily="2" charset="-122"/>
              </a:rPr>
              <a:t>连接到一个共享的广播信道</a:t>
            </a:r>
            <a:r>
              <a:rPr lang="zh-CN" altLang="en-US" sz="2800" dirty="0" smtClean="0">
                <a:ea typeface="华文中宋" panose="02010600040101010101" pitchFamily="2" charset="-122"/>
              </a:rPr>
              <a:t>。</a:t>
            </a:r>
            <a:endParaRPr lang="en-US" altLang="zh-CN" sz="2800" i="1" dirty="0" smtClean="0">
              <a:ea typeface="华文中宋" panose="02010600040101010101" pitchFamily="2" charset="-122"/>
            </a:endParaRPr>
          </a:p>
          <a:p>
            <a:pPr lvl="1">
              <a:lnSpc>
                <a:spcPct val="110000"/>
              </a:lnSpc>
            </a:pPr>
            <a:r>
              <a:rPr lang="zh-CN" altLang="en-US" sz="2800" dirty="0">
                <a:solidFill>
                  <a:srgbClr val="FF0000"/>
                </a:solidFill>
                <a:ea typeface="华文中宋" panose="02010600040101010101" pitchFamily="2" charset="-122"/>
              </a:rPr>
              <a:t>广播</a:t>
            </a:r>
            <a:r>
              <a:rPr lang="zh-CN" altLang="en-US" sz="2800" dirty="0">
                <a:ea typeface="华文中宋" panose="02010600040101010101" pitchFamily="2" charset="-122"/>
              </a:rPr>
              <a:t>：任何一</a:t>
            </a:r>
            <a:r>
              <a:rPr lang="zh-CN" altLang="en-US" sz="2800" dirty="0" smtClean="0">
                <a:ea typeface="华文中宋" panose="02010600040101010101" pitchFamily="2" charset="-122"/>
              </a:rPr>
              <a:t>个结点</a:t>
            </a:r>
            <a:r>
              <a:rPr lang="zh-CN" altLang="en-US" sz="2800" dirty="0">
                <a:ea typeface="华文中宋" panose="02010600040101010101" pitchFamily="2" charset="-122"/>
              </a:rPr>
              <a:t>传输一帧时，信号在信道上广播，</a:t>
            </a:r>
            <a:r>
              <a:rPr lang="zh-CN" altLang="en-US" sz="2800" dirty="0" smtClean="0">
                <a:ea typeface="华文中宋" panose="02010600040101010101" pitchFamily="2" charset="-122"/>
              </a:rPr>
              <a:t>其他结点</a:t>
            </a:r>
            <a:r>
              <a:rPr lang="zh-CN" altLang="en-US" sz="2800" dirty="0">
                <a:ea typeface="华文中宋" panose="02010600040101010101" pitchFamily="2" charset="-122"/>
              </a:rPr>
              <a:t>都可以收到一个拷贝</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lvl="1">
              <a:lnSpc>
                <a:spcPct val="110000"/>
              </a:lnSpc>
            </a:pPr>
            <a:r>
              <a:rPr lang="zh-CN" altLang="en-US" sz="2800" dirty="0" smtClean="0">
                <a:ea typeface="华文中宋" panose="02010600040101010101" pitchFamily="2" charset="-122"/>
              </a:rPr>
              <a:t>常用</a:t>
            </a:r>
            <a:r>
              <a:rPr lang="zh-CN" altLang="en-US" sz="2800" dirty="0">
                <a:ea typeface="华文中宋" panose="02010600040101010101" pitchFamily="2" charset="-122"/>
              </a:rPr>
              <a:t>于</a:t>
            </a:r>
            <a:r>
              <a:rPr lang="zh-CN" altLang="en-US" sz="2800" dirty="0">
                <a:solidFill>
                  <a:srgbClr val="FF0000"/>
                </a:solidFill>
                <a:ea typeface="华文中宋" panose="02010600040101010101" pitchFamily="2" charset="-122"/>
              </a:rPr>
              <a:t>局域网</a:t>
            </a:r>
            <a:r>
              <a:rPr lang="en-US" altLang="zh-CN" sz="2800" dirty="0">
                <a:solidFill>
                  <a:srgbClr val="FF0000"/>
                </a:solidFill>
                <a:ea typeface="华文中宋" panose="02010600040101010101" pitchFamily="2" charset="-122"/>
              </a:rPr>
              <a:t>LAN</a:t>
            </a:r>
            <a:r>
              <a:rPr lang="zh-CN" altLang="en-US" sz="2800" dirty="0">
                <a:ea typeface="华文中宋" panose="02010600040101010101" pitchFamily="2" charset="-122"/>
              </a:rPr>
              <a:t>中，如以太网和无线局域网</a:t>
            </a:r>
            <a:r>
              <a:rPr lang="zh-CN" altLang="en-US" sz="2800" dirty="0" smtClean="0">
                <a:ea typeface="华文中宋" panose="02010600040101010101" pitchFamily="2" charset="-122"/>
              </a:rPr>
              <a:t>。</a:t>
            </a:r>
            <a:endParaRPr lang="zh-CN" altLang="en-US" sz="2800" dirty="0">
              <a:ea typeface="华文中宋" panose="02010600040101010101" pitchFamily="2" charset="-122"/>
            </a:endParaRPr>
          </a:p>
        </p:txBody>
      </p:sp>
    </p:spTree>
    <p:extLst>
      <p:ext uri="{BB962C8B-B14F-4D97-AF65-F5344CB8AC3E}">
        <p14:creationId xmlns:p14="http://schemas.microsoft.com/office/powerpoint/2010/main" val="8977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par>
                          <p:cTn id="28" fill="hold">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up)">
                                      <p:cBhvr>
                                        <p:cTn id="31" dur="500"/>
                                        <p:tgtEl>
                                          <p:spTgt spid="3">
                                            <p:txEl>
                                              <p:pRg st="5" end="5"/>
                                            </p:txEl>
                                          </p:spTgt>
                                        </p:tgtEl>
                                      </p:cBhvr>
                                    </p:animEffect>
                                  </p:childTnLst>
                                </p:cTn>
                              </p:par>
                            </p:childTnLst>
                          </p:cTn>
                        </p:par>
                        <p:par>
                          <p:cTn id="32" fill="hold">
                            <p:stCondLst>
                              <p:cond delay="2000"/>
                            </p:stCondLst>
                            <p:childTnLst>
                              <p:par>
                                <p:cTn id="33" presetID="22" presetClass="entr" presetSubtype="1" fill="hold" nodeType="afterEffect">
                                  <p:stCondLst>
                                    <p:cond delay="50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par>
                          <p:cTn id="36" fill="hold">
                            <p:stCondLst>
                              <p:cond delay="3000"/>
                            </p:stCondLst>
                            <p:childTnLst>
                              <p:par>
                                <p:cTn id="37" presetID="22" presetClass="entr" presetSubtype="1" fill="hold" nodeType="afterEffect">
                                  <p:stCondLst>
                                    <p:cond delay="50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up)">
                                      <p:cBhvr>
                                        <p:cTn id="39" dur="500"/>
                                        <p:tgtEl>
                                          <p:spTgt spid="3">
                                            <p:txEl>
                                              <p:pRg st="7" end="7"/>
                                            </p:txEl>
                                          </p:spTgt>
                                        </p:tgtEl>
                                      </p:cBhvr>
                                    </p:animEffect>
                                  </p:childTnLst>
                                </p:cTn>
                              </p:par>
                            </p:childTnLst>
                          </p:cTn>
                        </p:par>
                        <p:par>
                          <p:cTn id="40" fill="hold">
                            <p:stCondLst>
                              <p:cond delay="4000"/>
                            </p:stCondLst>
                            <p:childTnLst>
                              <p:par>
                                <p:cTn id="41" presetID="22" presetClass="entr" presetSubtype="1" fill="hold" nodeType="afterEffect">
                                  <p:stCondLst>
                                    <p:cond delay="50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ltLang="zh-CN" dirty="0" smtClean="0"/>
              <a:t>5.3 </a:t>
            </a:r>
            <a:r>
              <a:rPr lang="zh-CN" altLang="en-US" dirty="0" smtClean="0"/>
              <a:t>广播信道</a:t>
            </a:r>
            <a:r>
              <a:rPr lang="zh-CN" altLang="en-US" dirty="0"/>
              <a:t>要解决问题</a:t>
            </a:r>
          </a:p>
        </p:txBody>
      </p:sp>
      <p:sp>
        <p:nvSpPr>
          <p:cNvPr id="790531" name="Rectangle 3"/>
          <p:cNvSpPr>
            <a:spLocks noGrp="1" noChangeArrowheads="1"/>
          </p:cNvSpPr>
          <p:nvPr>
            <p:ph type="body" idx="1"/>
          </p:nvPr>
        </p:nvSpPr>
        <p:spPr>
          <a:xfrm>
            <a:off x="330200" y="903891"/>
            <a:ext cx="8509000" cy="5118537"/>
          </a:xfrm>
        </p:spPr>
        <p:txBody>
          <a:bodyPr>
            <a:normAutofit/>
          </a:bodyPr>
          <a:lstStyle/>
          <a:p>
            <a:pPr>
              <a:lnSpc>
                <a:spcPct val="125000"/>
              </a:lnSpc>
            </a:pPr>
            <a:r>
              <a:rPr lang="zh-CN" altLang="en-US" sz="2800" dirty="0" smtClean="0">
                <a:latin typeface="华文中宋" panose="02010600040101010101" pitchFamily="2" charset="-122"/>
                <a:ea typeface="华文中宋" panose="02010600040101010101" pitchFamily="2" charset="-122"/>
              </a:rPr>
              <a:t>传统</a:t>
            </a:r>
            <a:r>
              <a:rPr lang="zh-CN" altLang="en-US" sz="2800" dirty="0">
                <a:latin typeface="华文中宋" panose="02010600040101010101" pitchFamily="2" charset="-122"/>
                <a:ea typeface="华文中宋" panose="02010600040101010101" pitchFamily="2" charset="-122"/>
              </a:rPr>
              <a:t>的广播电视：是单向的广播，一个固定</a:t>
            </a:r>
            <a:r>
              <a:rPr lang="zh-CN" altLang="en-US" sz="2800" dirty="0" smtClean="0">
                <a:latin typeface="华文中宋" panose="02010600040101010101" pitchFamily="2" charset="-122"/>
                <a:ea typeface="华文中宋" panose="02010600040101010101" pitchFamily="2" charset="-122"/>
              </a:rPr>
              <a:t>的结点</a:t>
            </a:r>
            <a:r>
              <a:rPr lang="zh-CN" altLang="en-US" sz="2800" dirty="0">
                <a:latin typeface="华文中宋" panose="02010600040101010101" pitchFamily="2" charset="-122"/>
                <a:ea typeface="华文中宋" panose="02010600040101010101" pitchFamily="2" charset="-122"/>
              </a:rPr>
              <a:t>向许多</a:t>
            </a:r>
            <a:r>
              <a:rPr lang="zh-CN" altLang="en-US" sz="2800" dirty="0" smtClean="0">
                <a:latin typeface="华文中宋" panose="02010600040101010101" pitchFamily="2" charset="-122"/>
                <a:ea typeface="华文中宋" panose="02010600040101010101" pitchFamily="2" charset="-122"/>
              </a:rPr>
              <a:t>接收结点</a:t>
            </a:r>
            <a:r>
              <a:rPr lang="zh-CN" altLang="en-US" sz="2800" dirty="0">
                <a:latin typeface="华文中宋" panose="02010600040101010101" pitchFamily="2" charset="-122"/>
                <a:ea typeface="华文中宋" panose="02010600040101010101" pitchFamily="2" charset="-122"/>
              </a:rPr>
              <a:t>发送。</a:t>
            </a:r>
          </a:p>
          <a:p>
            <a:pPr>
              <a:lnSpc>
                <a:spcPct val="125000"/>
              </a:lnSpc>
            </a:pPr>
            <a:r>
              <a:rPr lang="zh-CN" altLang="en-US" sz="2800" dirty="0" smtClean="0">
                <a:latin typeface="华文中宋" panose="02010600040101010101" pitchFamily="2" charset="-122"/>
                <a:ea typeface="华文中宋" panose="02010600040101010101" pitchFamily="2" charset="-122"/>
              </a:rPr>
              <a:t>计算机网络</a:t>
            </a:r>
            <a:r>
              <a:rPr lang="zh-CN" altLang="en-US" sz="2800" dirty="0">
                <a:latin typeface="华文中宋" panose="02010600040101010101" pitchFamily="2" charset="-122"/>
                <a:ea typeface="华文中宋" panose="02010600040101010101" pitchFamily="2" charset="-122"/>
              </a:rPr>
              <a:t>：广播信道上</a:t>
            </a:r>
            <a:r>
              <a:rPr lang="zh-CN" altLang="en-US" sz="2800" dirty="0" smtClean="0">
                <a:latin typeface="华文中宋" panose="02010600040101010101" pitchFamily="2" charset="-122"/>
                <a:ea typeface="华文中宋" panose="02010600040101010101" pitchFamily="2" charset="-122"/>
              </a:rPr>
              <a:t>的</a:t>
            </a:r>
            <a:r>
              <a:rPr lang="zh-CN" altLang="en-US" sz="2800" dirty="0">
                <a:latin typeface="华文中宋" panose="02010600040101010101" pitchFamily="2" charset="-122"/>
                <a:ea typeface="华文中宋" panose="02010600040101010101" pitchFamily="2" charset="-122"/>
              </a:rPr>
              <a:t>结</a:t>
            </a:r>
            <a:r>
              <a:rPr lang="zh-CN" altLang="en-US" sz="2800" dirty="0" smtClean="0">
                <a:latin typeface="华文中宋" panose="02010600040101010101" pitchFamily="2" charset="-122"/>
                <a:ea typeface="华文中宋" panose="02010600040101010101" pitchFamily="2" charset="-122"/>
              </a:rPr>
              <a:t>点</a:t>
            </a:r>
            <a:r>
              <a:rPr lang="zh-CN" altLang="en-US" sz="2800" dirty="0">
                <a:latin typeface="华文中宋" panose="02010600040101010101" pitchFamily="2" charset="-122"/>
                <a:ea typeface="华文中宋" panose="02010600040101010101" pitchFamily="2" charset="-122"/>
              </a:rPr>
              <a:t>都能够发送和接收</a:t>
            </a:r>
            <a:r>
              <a:rPr lang="zh-CN" altLang="en-US" sz="2800" dirty="0" smtClean="0">
                <a:latin typeface="华文中宋" panose="02010600040101010101" pitchFamily="2" charset="-122"/>
                <a:ea typeface="华文中宋" panose="02010600040101010101" pitchFamily="2" charset="-122"/>
              </a:rPr>
              <a:t>。</a:t>
            </a:r>
            <a:endParaRPr lang="en-US" altLang="zh-CN" sz="2800" dirty="0" smtClean="0">
              <a:latin typeface="华文中宋" panose="02010600040101010101" pitchFamily="2" charset="-122"/>
              <a:ea typeface="华文中宋" panose="02010600040101010101" pitchFamily="2" charset="-122"/>
            </a:endParaRPr>
          </a:p>
          <a:p>
            <a:pPr>
              <a:lnSpc>
                <a:spcPct val="125000"/>
              </a:lnSpc>
            </a:pPr>
            <a:r>
              <a:rPr lang="zh-CN" altLang="en-US" sz="2800" dirty="0">
                <a:latin typeface="华文中宋" panose="02010600040101010101" pitchFamily="2" charset="-122"/>
                <a:ea typeface="华文中宋" panose="02010600040101010101" pitchFamily="2" charset="-122"/>
              </a:rPr>
              <a:t>需要</a:t>
            </a:r>
            <a:r>
              <a:rPr lang="zh-CN" altLang="en-US" sz="2800" dirty="0" smtClean="0">
                <a:latin typeface="华文中宋" panose="02010600040101010101" pitchFamily="2" charset="-122"/>
                <a:ea typeface="华文中宋" panose="02010600040101010101" pitchFamily="2" charset="-122"/>
              </a:rPr>
              <a:t>解决：</a:t>
            </a:r>
            <a:r>
              <a:rPr lang="zh-CN" altLang="en-US" sz="2800" dirty="0" smtClean="0">
                <a:solidFill>
                  <a:srgbClr val="FF0000"/>
                </a:solidFill>
                <a:latin typeface="华文中宋" panose="02010600040101010101" pitchFamily="2" charset="-122"/>
                <a:ea typeface="华文中宋" panose="02010600040101010101" pitchFamily="2" charset="-122"/>
              </a:rPr>
              <a:t>信道争用问题</a:t>
            </a:r>
            <a:r>
              <a:rPr lang="zh-CN" altLang="en-US" sz="2800" dirty="0" smtClean="0">
                <a:latin typeface="华文中宋" panose="02010600040101010101" pitchFamily="2" charset="-122"/>
                <a:ea typeface="华文中宋" panose="02010600040101010101" pitchFamily="2" charset="-122"/>
              </a:rPr>
              <a:t>（多路访问问题）。</a:t>
            </a:r>
            <a:endParaRPr lang="zh-CN" altLang="en-US" sz="2800" dirty="0">
              <a:latin typeface="华文中宋" panose="02010600040101010101" pitchFamily="2" charset="-122"/>
              <a:ea typeface="华文中宋" panose="02010600040101010101" pitchFamily="2" charset="-122"/>
            </a:endParaRPr>
          </a:p>
          <a:p>
            <a:pPr>
              <a:lnSpc>
                <a:spcPct val="125000"/>
              </a:lnSpc>
            </a:pPr>
            <a:r>
              <a:rPr lang="zh-CN" altLang="en-US" sz="2800" dirty="0" smtClean="0">
                <a:latin typeface="华文中宋" panose="02010600040101010101" pitchFamily="2" charset="-122"/>
                <a:ea typeface="华文中宋" panose="02010600040101010101" pitchFamily="2" charset="-122"/>
              </a:rPr>
              <a:t>多路访问</a:t>
            </a:r>
            <a:r>
              <a:rPr lang="zh-CN" altLang="en-US" sz="2800" dirty="0">
                <a:latin typeface="华文中宋" panose="02010600040101010101" pitchFamily="2" charset="-122"/>
                <a:ea typeface="华文中宋" panose="02010600040101010101" pitchFamily="2" charset="-122"/>
              </a:rPr>
              <a:t>问题：如何协调多个发送和</a:t>
            </a:r>
            <a:r>
              <a:rPr lang="zh-CN" altLang="en-US" sz="2800" dirty="0" smtClean="0">
                <a:latin typeface="华文中宋" panose="02010600040101010101" pitchFamily="2" charset="-122"/>
                <a:ea typeface="华文中宋" panose="02010600040101010101" pitchFamily="2" charset="-122"/>
              </a:rPr>
              <a:t>接收结点</a:t>
            </a:r>
            <a:r>
              <a:rPr lang="zh-CN" altLang="en-US" sz="2800" dirty="0">
                <a:latin typeface="华文中宋" panose="02010600040101010101" pitchFamily="2" charset="-122"/>
                <a:ea typeface="华文中宋" panose="02010600040101010101" pitchFamily="2" charset="-122"/>
              </a:rPr>
              <a:t>对共享广播信道的</a:t>
            </a:r>
            <a:r>
              <a:rPr lang="zh-CN" altLang="en-US" sz="2800" dirty="0" smtClean="0">
                <a:latin typeface="华文中宋" panose="02010600040101010101" pitchFamily="2" charset="-122"/>
                <a:ea typeface="华文中宋" panose="02010600040101010101" pitchFamily="2" charset="-122"/>
              </a:rPr>
              <a:t>访问？</a:t>
            </a:r>
            <a:endParaRPr lang="en-US" altLang="zh-CN" sz="2800" dirty="0" smtClean="0">
              <a:latin typeface="华文中宋" panose="02010600040101010101" pitchFamily="2" charset="-122"/>
              <a:ea typeface="华文中宋" panose="02010600040101010101" pitchFamily="2" charset="-122"/>
            </a:endParaRPr>
          </a:p>
          <a:p>
            <a:pPr marL="0" indent="0">
              <a:lnSpc>
                <a:spcPct val="125000"/>
              </a:lnSpc>
              <a:buNone/>
            </a:pPr>
            <a:r>
              <a:rPr lang="en-US" altLang="zh-CN" sz="2800" dirty="0">
                <a:latin typeface="华文中宋" panose="02010600040101010101" pitchFamily="2" charset="-122"/>
                <a:ea typeface="华文中宋" panose="02010600040101010101" pitchFamily="2" charset="-122"/>
              </a:rPr>
              <a:t>	</a:t>
            </a:r>
            <a:r>
              <a:rPr lang="en-US" altLang="zh-CN" sz="2800" dirty="0" smtClean="0">
                <a:latin typeface="华文中宋" panose="02010600040101010101" pitchFamily="2" charset="-122"/>
                <a:ea typeface="华文中宋" panose="02010600040101010101" pitchFamily="2" charset="-122"/>
              </a:rPr>
              <a:t>——</a:t>
            </a:r>
            <a:r>
              <a:rPr lang="zh-CN" altLang="en-US" sz="2800" dirty="0" smtClean="0">
                <a:latin typeface="华文中宋" panose="02010600040101010101" pitchFamily="2" charset="-122"/>
                <a:ea typeface="华文中宋" panose="02010600040101010101" pitchFamily="2" charset="-122"/>
              </a:rPr>
              <a:t>多路访问协议。</a:t>
            </a:r>
            <a:endParaRPr lang="zh-CN" altLang="en-US" sz="28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683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wipe(up)">
                                      <p:cBhvr>
                                        <p:cTn id="7" dur="500"/>
                                        <p:tgtEl>
                                          <p:spTgt spid="79053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90531">
                                            <p:txEl>
                                              <p:pRg st="1" end="1"/>
                                            </p:txEl>
                                          </p:spTgt>
                                        </p:tgtEl>
                                        <p:attrNameLst>
                                          <p:attrName>style.visibility</p:attrName>
                                        </p:attrNameLst>
                                      </p:cBhvr>
                                      <p:to>
                                        <p:strVal val="visible"/>
                                      </p:to>
                                    </p:set>
                                    <p:animEffect transition="in" filter="wipe(up)">
                                      <p:cBhvr>
                                        <p:cTn id="11" dur="500"/>
                                        <p:tgtEl>
                                          <p:spTgt spid="79053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90531">
                                            <p:txEl>
                                              <p:pRg st="2" end="2"/>
                                            </p:txEl>
                                          </p:spTgt>
                                        </p:tgtEl>
                                        <p:attrNameLst>
                                          <p:attrName>style.visibility</p:attrName>
                                        </p:attrNameLst>
                                      </p:cBhvr>
                                      <p:to>
                                        <p:strVal val="visible"/>
                                      </p:to>
                                    </p:set>
                                    <p:animEffect transition="in" filter="wipe(up)">
                                      <p:cBhvr>
                                        <p:cTn id="15" dur="500"/>
                                        <p:tgtEl>
                                          <p:spTgt spid="79053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90531">
                                            <p:txEl>
                                              <p:pRg st="3" end="3"/>
                                            </p:txEl>
                                          </p:spTgt>
                                        </p:tgtEl>
                                        <p:attrNameLst>
                                          <p:attrName>style.visibility</p:attrName>
                                        </p:attrNameLst>
                                      </p:cBhvr>
                                      <p:to>
                                        <p:strVal val="visible"/>
                                      </p:to>
                                    </p:set>
                                    <p:animEffect transition="in" filter="wipe(up)">
                                      <p:cBhvr>
                                        <p:cTn id="19" dur="500"/>
                                        <p:tgtEl>
                                          <p:spTgt spid="79053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790531">
                                            <p:txEl>
                                              <p:pRg st="4" end="4"/>
                                            </p:txEl>
                                          </p:spTgt>
                                        </p:tgtEl>
                                        <p:attrNameLst>
                                          <p:attrName>style.visibility</p:attrName>
                                        </p:attrNameLst>
                                      </p:cBhvr>
                                      <p:to>
                                        <p:strVal val="visible"/>
                                      </p:to>
                                    </p:set>
                                    <p:animEffect transition="in" filter="wipe(up)">
                                      <p:cBhvr>
                                        <p:cTn id="23" dur="500"/>
                                        <p:tgtEl>
                                          <p:spTgt spid="79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CN" dirty="0" smtClean="0"/>
              <a:t>5.3 </a:t>
            </a:r>
            <a:r>
              <a:rPr lang="zh-CN" altLang="en-US" dirty="0" smtClean="0"/>
              <a:t>多路访问</a:t>
            </a:r>
            <a:r>
              <a:rPr lang="zh-CN" altLang="en-US" dirty="0"/>
              <a:t>协议</a:t>
            </a:r>
          </a:p>
        </p:txBody>
      </p:sp>
      <p:sp>
        <p:nvSpPr>
          <p:cNvPr id="791555" name="Rectangle 3"/>
          <p:cNvSpPr>
            <a:spLocks noGrp="1" noChangeArrowheads="1"/>
          </p:cNvSpPr>
          <p:nvPr>
            <p:ph type="body" idx="1"/>
          </p:nvPr>
        </p:nvSpPr>
        <p:spPr>
          <a:xfrm>
            <a:off x="330199" y="882869"/>
            <a:ext cx="8500533" cy="4981903"/>
          </a:xfrm>
        </p:spPr>
        <p:txBody>
          <a:bodyPr>
            <a:noAutofit/>
          </a:bodyPr>
          <a:lstStyle/>
          <a:p>
            <a:pPr>
              <a:lnSpc>
                <a:spcPct val="120000"/>
              </a:lnSpc>
            </a:pPr>
            <a:r>
              <a:rPr lang="zh-CN" altLang="en-US" sz="2800" u="sng" dirty="0" smtClean="0">
                <a:solidFill>
                  <a:srgbClr val="FF0000"/>
                </a:solidFill>
                <a:effectLst>
                  <a:outerShdw blurRad="38100" dist="38100" dir="2700000" algn="tl">
                    <a:srgbClr val="000000">
                      <a:alpha val="43137"/>
                    </a:srgbClr>
                  </a:outerShdw>
                </a:effectLst>
                <a:ea typeface="华文中宋" panose="02010600040101010101" pitchFamily="2" charset="-122"/>
              </a:rPr>
              <a:t>目的</a:t>
            </a:r>
            <a:r>
              <a:rPr lang="zh-CN" altLang="en-US" sz="2800" dirty="0">
                <a:solidFill>
                  <a:srgbClr val="FF0000"/>
                </a:solidFill>
                <a:effectLst>
                  <a:outerShdw blurRad="38100" dist="38100" dir="2700000" algn="tl">
                    <a:srgbClr val="000000">
                      <a:alpha val="43137"/>
                    </a:srgbClr>
                  </a:outerShdw>
                </a:effectLst>
                <a:ea typeface="华文中宋" panose="02010600040101010101" pitchFamily="2" charset="-122"/>
              </a:rPr>
              <a:t>：</a:t>
            </a:r>
            <a:r>
              <a:rPr lang="zh-CN" altLang="en-US" sz="2800" dirty="0">
                <a:ea typeface="华文中宋" panose="02010600040101010101" pitchFamily="2" charset="-122"/>
              </a:rPr>
              <a:t>协调多</a:t>
            </a:r>
            <a:r>
              <a:rPr lang="zh-CN" altLang="en-US" sz="2800" dirty="0" smtClean="0">
                <a:ea typeface="华文中宋" panose="02010600040101010101" pitchFamily="2" charset="-122"/>
              </a:rPr>
              <a:t>个结点</a:t>
            </a:r>
            <a:r>
              <a:rPr lang="zh-CN" altLang="en-US" sz="2800" dirty="0">
                <a:ea typeface="华文中宋" panose="02010600040101010101" pitchFamily="2" charset="-122"/>
              </a:rPr>
              <a:t>在共享广播信道上的传输</a:t>
            </a:r>
            <a:r>
              <a:rPr lang="zh-CN" altLang="en-US" sz="2800" dirty="0" smtClean="0">
                <a:ea typeface="华文中宋" panose="02010600040101010101" pitchFamily="2" charset="-122"/>
              </a:rPr>
              <a:t>。避免</a:t>
            </a:r>
            <a:r>
              <a:rPr lang="zh-CN" altLang="en-US" sz="2800" dirty="0">
                <a:ea typeface="华文中宋" panose="02010600040101010101" pitchFamily="2" charset="-122"/>
              </a:rPr>
              <a:t>多</a:t>
            </a:r>
            <a:r>
              <a:rPr lang="zh-CN" altLang="en-US" sz="2800" dirty="0" smtClean="0">
                <a:ea typeface="华文中宋" panose="02010600040101010101" pitchFamily="2" charset="-122"/>
              </a:rPr>
              <a:t>个结点</a:t>
            </a:r>
            <a:r>
              <a:rPr lang="zh-CN" altLang="en-US" sz="2800" dirty="0">
                <a:ea typeface="华文中宋" panose="02010600040101010101" pitchFamily="2" charset="-122"/>
              </a:rPr>
              <a:t>同时使用信道，发生冲突（碰撞），产生互相干扰。</a:t>
            </a:r>
          </a:p>
          <a:p>
            <a:pPr>
              <a:lnSpc>
                <a:spcPct val="120000"/>
              </a:lnSpc>
            </a:pPr>
            <a:r>
              <a:rPr lang="zh-CN" altLang="en-US" sz="2800" dirty="0">
                <a:ea typeface="华文中宋" panose="02010600040101010101" pitchFamily="2" charset="-122"/>
              </a:rPr>
              <a:t>冲突（</a:t>
            </a:r>
            <a:r>
              <a:rPr lang="en-US" altLang="zh-CN" sz="2800" dirty="0">
                <a:ea typeface="华文中宋" panose="02010600040101010101" pitchFamily="2" charset="-122"/>
              </a:rPr>
              <a:t>collide</a:t>
            </a:r>
            <a:r>
              <a:rPr lang="zh-CN" altLang="en-US" sz="2800" dirty="0">
                <a:ea typeface="华文中宋" panose="02010600040101010101" pitchFamily="2" charset="-122"/>
              </a:rPr>
              <a:t>）：两个以上</a:t>
            </a:r>
            <a:r>
              <a:rPr lang="zh-CN" altLang="en-US" sz="2800" dirty="0" smtClean="0">
                <a:ea typeface="华文中宋" panose="02010600040101010101" pitchFamily="2" charset="-122"/>
              </a:rPr>
              <a:t>的结点</a:t>
            </a:r>
            <a:r>
              <a:rPr lang="zh-CN" altLang="en-US" sz="2800" dirty="0">
                <a:ea typeface="华文中宋" panose="02010600040101010101" pitchFamily="2" charset="-122"/>
              </a:rPr>
              <a:t>同时传输帧，使接收方收不到正确的帧（所有冲突的帧都受损丢失</a:t>
            </a:r>
            <a:r>
              <a:rPr lang="zh-CN" altLang="en-US" sz="2800" dirty="0" smtClean="0">
                <a:ea typeface="华文中宋" panose="02010600040101010101" pitchFamily="2" charset="-122"/>
              </a:rPr>
              <a:t>）。</a:t>
            </a:r>
            <a:endParaRPr lang="en-US" altLang="zh-CN" sz="2800" dirty="0">
              <a:ea typeface="华文中宋" panose="02010600040101010101" pitchFamily="2" charset="-122"/>
            </a:endParaRPr>
          </a:p>
          <a:p>
            <a:pPr lvl="1">
              <a:lnSpc>
                <a:spcPct val="120000"/>
              </a:lnSpc>
            </a:pPr>
            <a:r>
              <a:rPr lang="zh-CN" altLang="en-US" sz="2600" dirty="0" smtClean="0">
                <a:ea typeface="华文中宋" panose="02010600040101010101" pitchFamily="2" charset="-122"/>
              </a:rPr>
              <a:t>造成广播信道带宽的</a:t>
            </a:r>
            <a:r>
              <a:rPr lang="zh-CN" altLang="en-US" sz="2600" dirty="0">
                <a:ea typeface="华文中宋" panose="02010600040101010101" pitchFamily="2" charset="-122"/>
              </a:rPr>
              <a:t>浪费</a:t>
            </a:r>
            <a:r>
              <a:rPr lang="zh-CN" altLang="en-US" sz="2600" dirty="0" smtClean="0">
                <a:ea typeface="华文中宋" panose="02010600040101010101" pitchFamily="2" charset="-122"/>
              </a:rPr>
              <a:t>。</a:t>
            </a:r>
            <a:endParaRPr lang="en-US" altLang="zh-CN" sz="2600" dirty="0" smtClean="0">
              <a:ea typeface="华文中宋" panose="02010600040101010101" pitchFamily="2" charset="-122"/>
            </a:endParaRPr>
          </a:p>
          <a:p>
            <a:pPr lvl="1">
              <a:lnSpc>
                <a:spcPct val="120000"/>
              </a:lnSpc>
            </a:pPr>
            <a:r>
              <a:rPr lang="zh-CN" altLang="en-US" sz="2600" dirty="0" smtClean="0">
                <a:ea typeface="华文中宋" panose="02010600040101010101" pitchFamily="2" charset="-122"/>
              </a:rPr>
              <a:t>多路访问</a:t>
            </a:r>
            <a:r>
              <a:rPr lang="zh-CN" altLang="en-US" sz="2600" dirty="0">
                <a:ea typeface="华文中宋" panose="02010600040101010101" pitchFamily="2" charset="-122"/>
              </a:rPr>
              <a:t>协议可用于许多不同的网络环境，如有线和无线</a:t>
            </a:r>
            <a:r>
              <a:rPr lang="zh-CN" altLang="en-US" sz="2600" dirty="0" smtClean="0">
                <a:ea typeface="华文中宋" panose="02010600040101010101" pitchFamily="2" charset="-122"/>
              </a:rPr>
              <a:t>局域网等。</a:t>
            </a:r>
            <a:endParaRPr lang="zh-CN" altLang="en-US" sz="2600" dirty="0">
              <a:ea typeface="华文中宋" panose="02010600040101010101" pitchFamily="2" charset="-122"/>
            </a:endParaRPr>
          </a:p>
        </p:txBody>
      </p:sp>
    </p:spTree>
    <p:extLst>
      <p:ext uri="{BB962C8B-B14F-4D97-AF65-F5344CB8AC3E}">
        <p14:creationId xmlns:p14="http://schemas.microsoft.com/office/powerpoint/2010/main" val="338624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791555">
                                            <p:txEl>
                                              <p:pRg st="0" end="0"/>
                                            </p:txEl>
                                          </p:spTgt>
                                        </p:tgtEl>
                                        <p:attrNameLst>
                                          <p:attrName>style.visibility</p:attrName>
                                        </p:attrNameLst>
                                      </p:cBhvr>
                                      <p:to>
                                        <p:strVal val="visible"/>
                                      </p:to>
                                    </p:set>
                                    <p:animEffect transition="in" filter="wipe(up)">
                                      <p:cBhvr>
                                        <p:cTn id="7" dur="500"/>
                                        <p:tgtEl>
                                          <p:spTgt spid="79155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91555">
                                            <p:txEl>
                                              <p:pRg st="1" end="1"/>
                                            </p:txEl>
                                          </p:spTgt>
                                        </p:tgtEl>
                                        <p:attrNameLst>
                                          <p:attrName>style.visibility</p:attrName>
                                        </p:attrNameLst>
                                      </p:cBhvr>
                                      <p:to>
                                        <p:strVal val="visible"/>
                                      </p:to>
                                    </p:set>
                                    <p:animEffect transition="in" filter="wipe(up)">
                                      <p:cBhvr>
                                        <p:cTn id="11" dur="500"/>
                                        <p:tgtEl>
                                          <p:spTgt spid="79155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791555">
                                            <p:txEl>
                                              <p:pRg st="2" end="2"/>
                                            </p:txEl>
                                          </p:spTgt>
                                        </p:tgtEl>
                                        <p:attrNameLst>
                                          <p:attrName>style.visibility</p:attrName>
                                        </p:attrNameLst>
                                      </p:cBhvr>
                                      <p:to>
                                        <p:strVal val="visible"/>
                                      </p:to>
                                    </p:set>
                                    <p:animEffect transition="in" filter="wipe(up)">
                                      <p:cBhvr>
                                        <p:cTn id="15" dur="500"/>
                                        <p:tgtEl>
                                          <p:spTgt spid="79155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791555">
                                            <p:txEl>
                                              <p:pRg st="3" end="3"/>
                                            </p:txEl>
                                          </p:spTgt>
                                        </p:tgtEl>
                                        <p:attrNameLst>
                                          <p:attrName>style.visibility</p:attrName>
                                        </p:attrNameLst>
                                      </p:cBhvr>
                                      <p:to>
                                        <p:strVal val="visible"/>
                                      </p:to>
                                    </p:set>
                                    <p:animEffect transition="in" filter="wipe(up)">
                                      <p:cBhvr>
                                        <p:cTn id="19" dur="500"/>
                                        <p:tgtEl>
                                          <p:spTgt spid="79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330200" y="849003"/>
            <a:ext cx="8500533" cy="5975130"/>
          </a:xfrm>
        </p:spPr>
        <p:txBody>
          <a:bodyPr>
            <a:normAutofit/>
          </a:bodyPr>
          <a:lstStyle/>
          <a:p>
            <a:pPr>
              <a:lnSpc>
                <a:spcPct val="110000"/>
              </a:lnSpc>
            </a:pPr>
            <a:r>
              <a:rPr lang="zh-CN" altLang="en-US" sz="3200" dirty="0" smtClean="0">
                <a:latin typeface="华文中宋" panose="02010600040101010101" pitchFamily="2" charset="-122"/>
                <a:ea typeface="华文中宋" panose="02010600040101010101" pitchFamily="2" charset="-122"/>
              </a:rPr>
              <a:t>多路访问协议的类型：</a:t>
            </a:r>
            <a:endParaRPr lang="en-US" altLang="zh-CN" sz="3200" dirty="0" smtClean="0">
              <a:latin typeface="华文中宋" panose="02010600040101010101" pitchFamily="2" charset="-122"/>
              <a:ea typeface="华文中宋" panose="02010600040101010101" pitchFamily="2" charset="-122"/>
            </a:endParaRPr>
          </a:p>
          <a:p>
            <a:pPr lvl="1">
              <a:lnSpc>
                <a:spcPct val="110000"/>
              </a:lnSpc>
            </a:pPr>
            <a:r>
              <a:rPr lang="zh-CN" altLang="en-US" sz="2800" dirty="0" smtClean="0">
                <a:latin typeface="华文中宋" panose="02010600040101010101" pitchFamily="2" charset="-122"/>
                <a:ea typeface="华文中宋" panose="02010600040101010101" pitchFamily="2" charset="-122"/>
              </a:rPr>
              <a:t>静态分配</a:t>
            </a:r>
            <a:endParaRPr lang="en-US" altLang="zh-CN" sz="2800" dirty="0" smtClean="0">
              <a:latin typeface="华文中宋" panose="02010600040101010101" pitchFamily="2" charset="-122"/>
              <a:ea typeface="华文中宋" panose="02010600040101010101" pitchFamily="2" charset="-122"/>
            </a:endParaRPr>
          </a:p>
          <a:p>
            <a:pPr lvl="1">
              <a:lnSpc>
                <a:spcPct val="110000"/>
              </a:lnSpc>
            </a:pPr>
            <a:r>
              <a:rPr lang="zh-CN" altLang="en-US" sz="2800" dirty="0" smtClean="0">
                <a:latin typeface="华文中宋" panose="02010600040101010101" pitchFamily="2" charset="-122"/>
                <a:ea typeface="华文中宋" panose="02010600040101010101" pitchFamily="2" charset="-122"/>
              </a:rPr>
              <a:t>动态分配</a:t>
            </a:r>
            <a:endParaRPr lang="en-US" altLang="zh-CN" sz="2800" dirty="0" smtClean="0">
              <a:latin typeface="华文中宋" panose="02010600040101010101" pitchFamily="2" charset="-122"/>
              <a:ea typeface="华文中宋" panose="02010600040101010101" pitchFamily="2" charset="-122"/>
            </a:endParaRPr>
          </a:p>
          <a:p>
            <a:pPr>
              <a:lnSpc>
                <a:spcPct val="110000"/>
              </a:lnSpc>
            </a:pPr>
            <a:r>
              <a:rPr lang="zh-CN" altLang="en-US" sz="3200" dirty="0" smtClean="0">
                <a:latin typeface="华文中宋" panose="02010600040101010101" pitchFamily="2" charset="-122"/>
                <a:ea typeface="华文中宋" panose="02010600040101010101" pitchFamily="2" charset="-122"/>
              </a:rPr>
              <a:t>信道划分协议</a:t>
            </a:r>
            <a:r>
              <a:rPr lang="zh-CN" altLang="en-US" sz="3200" dirty="0">
                <a:latin typeface="华文中宋" panose="02010600040101010101" pitchFamily="2" charset="-122"/>
                <a:ea typeface="华文中宋" panose="02010600040101010101" pitchFamily="2" charset="-122"/>
              </a:rPr>
              <a:t>：</a:t>
            </a:r>
            <a:r>
              <a:rPr lang="zh-CN" altLang="en-US" sz="3200" dirty="0" smtClean="0">
                <a:latin typeface="华文中宋" panose="02010600040101010101" pitchFamily="2" charset="-122"/>
                <a:ea typeface="华文中宋" panose="02010600040101010101" pitchFamily="2" charset="-122"/>
              </a:rPr>
              <a:t>静态分配</a:t>
            </a:r>
            <a:r>
              <a:rPr lang="zh-CN" altLang="en-US" sz="3200" dirty="0" smtClean="0"/>
              <a:t>，信道复用技术。</a:t>
            </a:r>
            <a:endParaRPr lang="zh-CN" altLang="en-US" sz="3200" dirty="0"/>
          </a:p>
          <a:p>
            <a:pPr lvl="1">
              <a:lnSpc>
                <a:spcPct val="110000"/>
              </a:lnSpc>
            </a:pPr>
            <a:r>
              <a:rPr lang="zh-CN" altLang="en-US" sz="2800" dirty="0"/>
              <a:t>频分复用</a:t>
            </a:r>
          </a:p>
          <a:p>
            <a:pPr lvl="1">
              <a:lnSpc>
                <a:spcPct val="110000"/>
              </a:lnSpc>
            </a:pPr>
            <a:r>
              <a:rPr lang="zh-CN" altLang="en-US" sz="2800" dirty="0"/>
              <a:t>时分复用</a:t>
            </a:r>
          </a:p>
          <a:p>
            <a:pPr lvl="1">
              <a:lnSpc>
                <a:spcPct val="110000"/>
              </a:lnSpc>
            </a:pPr>
            <a:r>
              <a:rPr lang="zh-CN" altLang="en-US" sz="2800" dirty="0"/>
              <a:t>波分复用</a:t>
            </a:r>
          </a:p>
          <a:p>
            <a:pPr lvl="1">
              <a:lnSpc>
                <a:spcPct val="110000"/>
              </a:lnSpc>
            </a:pPr>
            <a:r>
              <a:rPr lang="zh-CN" altLang="en-US" sz="2800" dirty="0"/>
              <a:t>码分复用 </a:t>
            </a:r>
            <a:endParaRPr lang="en-US" altLang="zh-CN" sz="2800" dirty="0" smtClean="0"/>
          </a:p>
          <a:p>
            <a:pPr>
              <a:lnSpc>
                <a:spcPct val="110000"/>
              </a:lnSpc>
            </a:pPr>
            <a:r>
              <a:rPr lang="zh-CN" altLang="en-US" sz="3200" dirty="0" smtClean="0">
                <a:latin typeface="华文中宋" panose="02010600040101010101" pitchFamily="2" charset="-122"/>
                <a:ea typeface="华文中宋" panose="02010600040101010101" pitchFamily="2" charset="-122"/>
              </a:rPr>
              <a:t>随机访问协议：动态分配。</a:t>
            </a:r>
            <a:endParaRPr lang="en-US" altLang="zh-CN" sz="3200" dirty="0" smtClean="0">
              <a:latin typeface="华文中宋" panose="02010600040101010101" pitchFamily="2" charset="-122"/>
              <a:ea typeface="华文中宋" panose="02010600040101010101" pitchFamily="2" charset="-122"/>
            </a:endParaRPr>
          </a:p>
          <a:p>
            <a:pPr>
              <a:lnSpc>
                <a:spcPct val="110000"/>
              </a:lnSpc>
            </a:pPr>
            <a:r>
              <a:rPr lang="zh-CN" altLang="en-US" sz="3200" dirty="0" smtClean="0">
                <a:latin typeface="华文中宋" panose="02010600040101010101" pitchFamily="2" charset="-122"/>
                <a:ea typeface="华文中宋" panose="02010600040101010101" pitchFamily="2" charset="-122"/>
              </a:rPr>
              <a:t>轮流协议：动态分配，</a:t>
            </a:r>
            <a:r>
              <a:rPr lang="zh-CN" altLang="en-US" sz="3200" dirty="0" smtClean="0">
                <a:latin typeface="+mn-ea"/>
              </a:rPr>
              <a:t>控制式访问。</a:t>
            </a:r>
            <a:endParaRPr lang="en-US" altLang="zh-CN" sz="3200" dirty="0" smtClean="0">
              <a:latin typeface="+mn-ea"/>
            </a:endParaRPr>
          </a:p>
        </p:txBody>
      </p:sp>
      <p:sp>
        <p:nvSpPr>
          <p:cNvPr id="212996" name="Rectangle 4"/>
          <p:cNvSpPr>
            <a:spLocks noGrp="1" noChangeArrowheads="1"/>
          </p:cNvSpPr>
          <p:nvPr>
            <p:ph type="title"/>
          </p:nvPr>
        </p:nvSpPr>
        <p:spPr/>
        <p:txBody>
          <a:bodyPr/>
          <a:lstStyle/>
          <a:p>
            <a:r>
              <a:rPr lang="en-US" altLang="zh-CN" dirty="0" smtClean="0"/>
              <a:t>5.3 </a:t>
            </a:r>
            <a:r>
              <a:rPr lang="zh-CN" altLang="en-US" dirty="0" smtClean="0"/>
              <a:t>多路访问协议类型</a:t>
            </a:r>
            <a:endParaRPr lang="zh-CN" altLang="en-US" dirty="0"/>
          </a:p>
        </p:txBody>
      </p:sp>
    </p:spTree>
    <p:extLst>
      <p:ext uri="{BB962C8B-B14F-4D97-AF65-F5344CB8AC3E}">
        <p14:creationId xmlns:p14="http://schemas.microsoft.com/office/powerpoint/2010/main" val="240775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up)">
                                      <p:cBhvr>
                                        <p:cTn id="7" dur="500"/>
                                        <p:tgtEl>
                                          <p:spTgt spid="21299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12995">
                                            <p:txEl>
                                              <p:pRg st="1" end="1"/>
                                            </p:txEl>
                                          </p:spTgt>
                                        </p:tgtEl>
                                        <p:attrNameLst>
                                          <p:attrName>style.visibility</p:attrName>
                                        </p:attrNameLst>
                                      </p:cBhvr>
                                      <p:to>
                                        <p:strVal val="visible"/>
                                      </p:to>
                                    </p:set>
                                    <p:animEffect transition="in" filter="wipe(up)">
                                      <p:cBhvr>
                                        <p:cTn id="11" dur="500"/>
                                        <p:tgtEl>
                                          <p:spTgt spid="21299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wipe(up)">
                                      <p:cBhvr>
                                        <p:cTn id="15" dur="500"/>
                                        <p:tgtEl>
                                          <p:spTgt spid="21299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12995">
                                            <p:txEl>
                                              <p:pRg st="3" end="3"/>
                                            </p:txEl>
                                          </p:spTgt>
                                        </p:tgtEl>
                                        <p:attrNameLst>
                                          <p:attrName>style.visibility</p:attrName>
                                        </p:attrNameLst>
                                      </p:cBhvr>
                                      <p:to>
                                        <p:strVal val="visible"/>
                                      </p:to>
                                    </p:set>
                                    <p:animEffect transition="in" filter="wipe(up)">
                                      <p:cBhvr>
                                        <p:cTn id="19" dur="500"/>
                                        <p:tgtEl>
                                          <p:spTgt spid="21299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212995">
                                            <p:txEl>
                                              <p:pRg st="4" end="4"/>
                                            </p:txEl>
                                          </p:spTgt>
                                        </p:tgtEl>
                                        <p:attrNameLst>
                                          <p:attrName>style.visibility</p:attrName>
                                        </p:attrNameLst>
                                      </p:cBhvr>
                                      <p:to>
                                        <p:strVal val="visible"/>
                                      </p:to>
                                    </p:set>
                                    <p:animEffect transition="in" filter="wipe(up)">
                                      <p:cBhvr>
                                        <p:cTn id="23" dur="500"/>
                                        <p:tgtEl>
                                          <p:spTgt spid="21299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212995">
                                            <p:txEl>
                                              <p:pRg st="5" end="5"/>
                                            </p:txEl>
                                          </p:spTgt>
                                        </p:tgtEl>
                                        <p:attrNameLst>
                                          <p:attrName>style.visibility</p:attrName>
                                        </p:attrNameLst>
                                      </p:cBhvr>
                                      <p:to>
                                        <p:strVal val="visible"/>
                                      </p:to>
                                    </p:set>
                                    <p:animEffect transition="in" filter="wipe(up)">
                                      <p:cBhvr>
                                        <p:cTn id="27" dur="500"/>
                                        <p:tgtEl>
                                          <p:spTgt spid="212995">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212995">
                                            <p:txEl>
                                              <p:pRg st="6" end="6"/>
                                            </p:txEl>
                                          </p:spTgt>
                                        </p:tgtEl>
                                        <p:attrNameLst>
                                          <p:attrName>style.visibility</p:attrName>
                                        </p:attrNameLst>
                                      </p:cBhvr>
                                      <p:to>
                                        <p:strVal val="visible"/>
                                      </p:to>
                                    </p:set>
                                    <p:animEffect transition="in" filter="wipe(up)">
                                      <p:cBhvr>
                                        <p:cTn id="31" dur="500"/>
                                        <p:tgtEl>
                                          <p:spTgt spid="212995">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212995">
                                            <p:txEl>
                                              <p:pRg st="7" end="7"/>
                                            </p:txEl>
                                          </p:spTgt>
                                        </p:tgtEl>
                                        <p:attrNameLst>
                                          <p:attrName>style.visibility</p:attrName>
                                        </p:attrNameLst>
                                      </p:cBhvr>
                                      <p:to>
                                        <p:strVal val="visible"/>
                                      </p:to>
                                    </p:set>
                                    <p:animEffect transition="in" filter="wipe(up)">
                                      <p:cBhvr>
                                        <p:cTn id="35" dur="500"/>
                                        <p:tgtEl>
                                          <p:spTgt spid="212995">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212995">
                                            <p:txEl>
                                              <p:pRg st="8" end="8"/>
                                            </p:txEl>
                                          </p:spTgt>
                                        </p:tgtEl>
                                        <p:attrNameLst>
                                          <p:attrName>style.visibility</p:attrName>
                                        </p:attrNameLst>
                                      </p:cBhvr>
                                      <p:to>
                                        <p:strVal val="visible"/>
                                      </p:to>
                                    </p:set>
                                    <p:animEffect transition="in" filter="wipe(up)">
                                      <p:cBhvr>
                                        <p:cTn id="39" dur="500"/>
                                        <p:tgtEl>
                                          <p:spTgt spid="212995">
                                            <p:txEl>
                                              <p:pRg st="8" end="8"/>
                                            </p:txEl>
                                          </p:spTgt>
                                        </p:tgtEl>
                                      </p:cBhvr>
                                    </p:animEffect>
                                  </p:childTnLst>
                                </p:cTn>
                              </p:par>
                            </p:childTnLst>
                          </p:cTn>
                        </p:par>
                        <p:par>
                          <p:cTn id="40" fill="hold">
                            <p:stCondLst>
                              <p:cond delay="9000"/>
                            </p:stCondLst>
                            <p:childTnLst>
                              <p:par>
                                <p:cTn id="41" presetID="22" presetClass="entr" presetSubtype="1" fill="hold" nodeType="afterEffect">
                                  <p:stCondLst>
                                    <p:cond delay="500"/>
                                  </p:stCondLst>
                                  <p:childTnLst>
                                    <p:set>
                                      <p:cBhvr>
                                        <p:cTn id="42" dur="1" fill="hold">
                                          <p:stCondLst>
                                            <p:cond delay="0"/>
                                          </p:stCondLst>
                                        </p:cTn>
                                        <p:tgtEl>
                                          <p:spTgt spid="212995">
                                            <p:txEl>
                                              <p:pRg st="9" end="9"/>
                                            </p:txEl>
                                          </p:spTgt>
                                        </p:tgtEl>
                                        <p:attrNameLst>
                                          <p:attrName>style.visibility</p:attrName>
                                        </p:attrNameLst>
                                      </p:cBhvr>
                                      <p:to>
                                        <p:strVal val="visible"/>
                                      </p:to>
                                    </p:set>
                                    <p:animEffect transition="in" filter="wipe(up)">
                                      <p:cBhvr>
                                        <p:cTn id="43" dur="500"/>
                                        <p:tgtEl>
                                          <p:spTgt spid="21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p:txBody>
          <a:bodyPr/>
          <a:lstStyle/>
          <a:p>
            <a:r>
              <a:rPr lang="en-US" altLang="zh-CN" dirty="0" smtClean="0"/>
              <a:t>5.3 </a:t>
            </a:r>
            <a:r>
              <a:rPr lang="zh-CN" altLang="en-US" dirty="0" smtClean="0"/>
              <a:t>多路访问协议</a:t>
            </a:r>
            <a:endParaRPr lang="zh-CN" altLang="en-US" dirty="0"/>
          </a:p>
        </p:txBody>
      </p:sp>
      <p:sp>
        <p:nvSpPr>
          <p:cNvPr id="1288195" name="Rectangle 3"/>
          <p:cNvSpPr>
            <a:spLocks noGrp="1" noChangeArrowheads="1"/>
          </p:cNvSpPr>
          <p:nvPr>
            <p:ph type="body" idx="1"/>
          </p:nvPr>
        </p:nvSpPr>
        <p:spPr/>
        <p:txBody>
          <a:bodyPr/>
          <a:lstStyle/>
          <a:p>
            <a:pPr>
              <a:lnSpc>
                <a:spcPct val="100000"/>
              </a:lnSpc>
            </a:pPr>
            <a:r>
              <a:rPr lang="zh-CN" altLang="en-US" b="1" dirty="0"/>
              <a:t>动态分配：异步时分多路复用。</a:t>
            </a:r>
          </a:p>
          <a:p>
            <a:pPr lvl="1">
              <a:lnSpc>
                <a:spcPct val="100000"/>
              </a:lnSpc>
            </a:pPr>
            <a:r>
              <a:rPr lang="zh-CN" altLang="en-US" b="1" dirty="0"/>
              <a:t>随机访问：</a:t>
            </a:r>
            <a:r>
              <a:rPr lang="zh-CN" altLang="en-US" dirty="0"/>
              <a:t>只要有数据，就可直接发送，发生冲突后再采取措施解决冲突，适用于负载轻的网络，负载重时效率低。</a:t>
            </a:r>
          </a:p>
          <a:p>
            <a:pPr lvl="1">
              <a:lnSpc>
                <a:spcPct val="100000"/>
              </a:lnSpc>
            </a:pPr>
            <a:r>
              <a:rPr lang="zh-CN" altLang="en-US" b="1" dirty="0"/>
              <a:t>控制访问：</a:t>
            </a:r>
            <a:r>
              <a:rPr lang="zh-CN" altLang="en-US" dirty="0"/>
              <a:t>发送站点必须先获得发送的权利，再发送数据，不会发生冲突，在负载重的网络中可获得很高的信道利用率。</a:t>
            </a:r>
          </a:p>
          <a:p>
            <a:pPr lvl="2">
              <a:lnSpc>
                <a:spcPct val="100000"/>
              </a:lnSpc>
            </a:pPr>
            <a:r>
              <a:rPr lang="zh-CN" altLang="en-US" b="1" dirty="0"/>
              <a:t>轮询（</a:t>
            </a:r>
            <a:r>
              <a:rPr lang="en-US" altLang="zh-CN" b="1" dirty="0"/>
              <a:t>round-robin</a:t>
            </a:r>
            <a:r>
              <a:rPr lang="zh-CN" altLang="en-US" b="1" dirty="0"/>
              <a:t>）</a:t>
            </a:r>
            <a:r>
              <a:rPr lang="zh-CN" altLang="en-US" b="1" dirty="0" smtClean="0"/>
              <a:t>方式。</a:t>
            </a:r>
            <a:endParaRPr lang="en-US" altLang="zh-CN" b="1" dirty="0" smtClean="0"/>
          </a:p>
          <a:p>
            <a:pPr lvl="2">
              <a:lnSpc>
                <a:spcPct val="100000"/>
              </a:lnSpc>
            </a:pPr>
            <a:r>
              <a:rPr lang="zh-CN" altLang="en-US" b="1" dirty="0" smtClean="0"/>
              <a:t>预约</a:t>
            </a:r>
            <a:r>
              <a:rPr lang="zh-CN" altLang="en-US" b="1" dirty="0"/>
              <a:t>（</a:t>
            </a:r>
            <a:r>
              <a:rPr lang="en-US" altLang="zh-CN" b="1" dirty="0"/>
              <a:t>reservation</a:t>
            </a:r>
            <a:r>
              <a:rPr lang="zh-CN" altLang="en-US" b="1" dirty="0"/>
              <a:t>）</a:t>
            </a:r>
            <a:r>
              <a:rPr lang="zh-CN" altLang="en-US" b="1" dirty="0" smtClean="0"/>
              <a:t>方式。</a:t>
            </a:r>
            <a:endParaRPr lang="zh-CN" altLang="en-US" b="1" dirty="0"/>
          </a:p>
        </p:txBody>
      </p:sp>
    </p:spTree>
    <p:extLst>
      <p:ext uri="{BB962C8B-B14F-4D97-AF65-F5344CB8AC3E}">
        <p14:creationId xmlns:p14="http://schemas.microsoft.com/office/powerpoint/2010/main" val="117004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288195">
                                            <p:txEl>
                                              <p:pRg st="0" end="0"/>
                                            </p:txEl>
                                          </p:spTgt>
                                        </p:tgtEl>
                                        <p:attrNameLst>
                                          <p:attrName>style.visibility</p:attrName>
                                        </p:attrNameLst>
                                      </p:cBhvr>
                                      <p:to>
                                        <p:strVal val="visible"/>
                                      </p:to>
                                    </p:set>
                                    <p:animEffect transition="in" filter="wipe(down)">
                                      <p:cBhvr>
                                        <p:cTn id="7" dur="500"/>
                                        <p:tgtEl>
                                          <p:spTgt spid="1288195">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1288195">
                                            <p:txEl>
                                              <p:pRg st="1" end="1"/>
                                            </p:txEl>
                                          </p:spTgt>
                                        </p:tgtEl>
                                        <p:attrNameLst>
                                          <p:attrName>style.visibility</p:attrName>
                                        </p:attrNameLst>
                                      </p:cBhvr>
                                      <p:to>
                                        <p:strVal val="visible"/>
                                      </p:to>
                                    </p:set>
                                    <p:animEffect transition="in" filter="wipe(down)">
                                      <p:cBhvr>
                                        <p:cTn id="11" dur="500"/>
                                        <p:tgtEl>
                                          <p:spTgt spid="1288195">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1288195">
                                            <p:txEl>
                                              <p:pRg st="2" end="2"/>
                                            </p:txEl>
                                          </p:spTgt>
                                        </p:tgtEl>
                                        <p:attrNameLst>
                                          <p:attrName>style.visibility</p:attrName>
                                        </p:attrNameLst>
                                      </p:cBhvr>
                                      <p:to>
                                        <p:strVal val="visible"/>
                                      </p:to>
                                    </p:set>
                                    <p:animEffect transition="in" filter="wipe(down)">
                                      <p:cBhvr>
                                        <p:cTn id="15" dur="500"/>
                                        <p:tgtEl>
                                          <p:spTgt spid="1288195">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1288195">
                                            <p:txEl>
                                              <p:pRg st="3" end="3"/>
                                            </p:txEl>
                                          </p:spTgt>
                                        </p:tgtEl>
                                        <p:attrNameLst>
                                          <p:attrName>style.visibility</p:attrName>
                                        </p:attrNameLst>
                                      </p:cBhvr>
                                      <p:to>
                                        <p:strVal val="visible"/>
                                      </p:to>
                                    </p:set>
                                    <p:animEffect transition="in" filter="wipe(down)">
                                      <p:cBhvr>
                                        <p:cTn id="19" dur="500"/>
                                        <p:tgtEl>
                                          <p:spTgt spid="1288195">
                                            <p:txEl>
                                              <p:pRg st="3" end="3"/>
                                            </p:txEl>
                                          </p:spTgt>
                                        </p:tgtEl>
                                      </p:cBhvr>
                                    </p:animEffect>
                                  </p:childTnLst>
                                </p:cTn>
                              </p:par>
                            </p:childTnLst>
                          </p:cTn>
                        </p:par>
                        <p:par>
                          <p:cTn id="20" fill="hold">
                            <p:stCondLst>
                              <p:cond delay="4000"/>
                            </p:stCondLst>
                            <p:childTnLst>
                              <p:par>
                                <p:cTn id="21" presetID="22" presetClass="entr" presetSubtype="4" fill="hold" nodeType="afterEffect">
                                  <p:stCondLst>
                                    <p:cond delay="500"/>
                                  </p:stCondLst>
                                  <p:childTnLst>
                                    <p:set>
                                      <p:cBhvr>
                                        <p:cTn id="22" dur="1" fill="hold">
                                          <p:stCondLst>
                                            <p:cond delay="0"/>
                                          </p:stCondLst>
                                        </p:cTn>
                                        <p:tgtEl>
                                          <p:spTgt spid="1288195">
                                            <p:txEl>
                                              <p:pRg st="4" end="4"/>
                                            </p:txEl>
                                          </p:spTgt>
                                        </p:tgtEl>
                                        <p:attrNameLst>
                                          <p:attrName>style.visibility</p:attrName>
                                        </p:attrNameLst>
                                      </p:cBhvr>
                                      <p:to>
                                        <p:strVal val="visible"/>
                                      </p:to>
                                    </p:set>
                                    <p:animEffect transition="in" filter="wipe(down)">
                                      <p:cBhvr>
                                        <p:cTn id="23" dur="500"/>
                                        <p:tgtEl>
                                          <p:spTgt spid="128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normAutofit/>
          </a:bodyPr>
          <a:lstStyle/>
          <a:p>
            <a:r>
              <a:rPr lang="en-US" altLang="zh-CN" dirty="0" smtClean="0">
                <a:ea typeface="+mn-ea"/>
              </a:rPr>
              <a:t>5.3  </a:t>
            </a:r>
            <a:r>
              <a:rPr lang="zh-CN" altLang="en-US" dirty="0">
                <a:ea typeface="+mn-ea"/>
              </a:rPr>
              <a:t>随机访问协议</a:t>
            </a:r>
          </a:p>
        </p:txBody>
      </p:sp>
      <p:sp>
        <p:nvSpPr>
          <p:cNvPr id="805891" name="Rectangle 3"/>
          <p:cNvSpPr>
            <a:spLocks noGrp="1" noChangeArrowheads="1"/>
          </p:cNvSpPr>
          <p:nvPr>
            <p:ph type="body" idx="1"/>
          </p:nvPr>
        </p:nvSpPr>
        <p:spPr>
          <a:xfrm>
            <a:off x="248357" y="856034"/>
            <a:ext cx="8582376" cy="5036766"/>
          </a:xfrm>
        </p:spPr>
        <p:txBody>
          <a:bodyPr>
            <a:normAutofit/>
          </a:bodyPr>
          <a:lstStyle/>
          <a:p>
            <a:pPr>
              <a:lnSpc>
                <a:spcPct val="115000"/>
              </a:lnSpc>
            </a:pPr>
            <a:r>
              <a:rPr lang="zh-CN" altLang="en-US" sz="3200" dirty="0">
                <a:solidFill>
                  <a:srgbClr val="FF0000"/>
                </a:solidFill>
                <a:ea typeface="华文中宋" panose="02010600040101010101" pitchFamily="2" charset="-122"/>
              </a:rPr>
              <a:t>基本思想：</a:t>
            </a:r>
          </a:p>
          <a:p>
            <a:pPr lvl="1">
              <a:lnSpc>
                <a:spcPct val="115000"/>
              </a:lnSpc>
            </a:pPr>
            <a:r>
              <a:rPr lang="zh-CN" altLang="en-US" sz="2800" dirty="0">
                <a:ea typeface="华文中宋" panose="02010600040101010101" pitchFamily="2" charset="-122"/>
              </a:rPr>
              <a:t>发送节点以信道全部速率（</a:t>
            </a:r>
            <a:r>
              <a:rPr lang="en-US" altLang="zh-CN" sz="2800" dirty="0">
                <a:ea typeface="华文中宋" panose="02010600040101010101" pitchFamily="2" charset="-122"/>
              </a:rPr>
              <a:t>R </a:t>
            </a:r>
            <a:r>
              <a:rPr lang="en-US" altLang="zh-CN" sz="2800" i="1" dirty="0">
                <a:ea typeface="华文中宋" panose="02010600040101010101" pitchFamily="2" charset="-122"/>
              </a:rPr>
              <a:t>b/s</a:t>
            </a:r>
            <a:r>
              <a:rPr lang="zh-CN" altLang="en-US" sz="2800" dirty="0">
                <a:ea typeface="华文中宋" panose="02010600040101010101" pitchFamily="2" charset="-122"/>
              </a:rPr>
              <a:t>）发送；</a:t>
            </a:r>
          </a:p>
          <a:p>
            <a:pPr lvl="1">
              <a:lnSpc>
                <a:spcPct val="115000"/>
              </a:lnSpc>
            </a:pPr>
            <a:r>
              <a:rPr lang="zh-CN" altLang="en-US" sz="2800" dirty="0">
                <a:ea typeface="华文中宋" panose="02010600040101010101" pitchFamily="2" charset="-122"/>
              </a:rPr>
              <a:t>发生冲突时，冲突的每个节点分别等待一个随机时间，再重发，直到帧</a:t>
            </a:r>
            <a:r>
              <a:rPr lang="en-US" altLang="zh-CN" sz="2800" dirty="0">
                <a:ea typeface="华文中宋" panose="02010600040101010101" pitchFamily="2" charset="-122"/>
              </a:rPr>
              <a:t>(</a:t>
            </a:r>
            <a:r>
              <a:rPr lang="zh-CN" altLang="en-US" sz="2800" dirty="0">
                <a:ea typeface="华文中宋" panose="02010600040101010101" pitchFamily="2" charset="-122"/>
              </a:rPr>
              <a:t>分组</a:t>
            </a:r>
            <a:r>
              <a:rPr lang="en-US" altLang="zh-CN" sz="2800" dirty="0">
                <a:ea typeface="华文中宋" panose="02010600040101010101" pitchFamily="2" charset="-122"/>
              </a:rPr>
              <a:t>)</a:t>
            </a:r>
            <a:r>
              <a:rPr lang="zh-CN" altLang="en-US" sz="2800" dirty="0">
                <a:ea typeface="华文中宋" panose="02010600040101010101" pitchFamily="2" charset="-122"/>
              </a:rPr>
              <a:t>发送成功。</a:t>
            </a:r>
          </a:p>
          <a:p>
            <a:pPr>
              <a:lnSpc>
                <a:spcPct val="115000"/>
              </a:lnSpc>
            </a:pPr>
            <a:r>
              <a:rPr lang="zh-CN" altLang="en-US" sz="3200" dirty="0">
                <a:ea typeface="华文中宋" panose="02010600040101010101" pitchFamily="2" charset="-122"/>
              </a:rPr>
              <a:t>典型随机访问协议：</a:t>
            </a:r>
          </a:p>
          <a:p>
            <a:pPr lvl="1">
              <a:lnSpc>
                <a:spcPct val="115000"/>
              </a:lnSpc>
            </a:pPr>
            <a:r>
              <a:rPr lang="en-US" altLang="zh-CN" sz="2800" dirty="0">
                <a:ea typeface="华文中宋" panose="02010600040101010101" pitchFamily="2" charset="-122"/>
              </a:rPr>
              <a:t>ALOHA</a:t>
            </a:r>
            <a:r>
              <a:rPr lang="zh-CN" altLang="en-US" sz="2800" dirty="0" smtClean="0">
                <a:ea typeface="华文中宋" panose="02010600040101010101" pitchFamily="2" charset="-122"/>
              </a:rPr>
              <a:t>协议；</a:t>
            </a:r>
            <a:endParaRPr lang="zh-CN" altLang="en-US" sz="2800" dirty="0">
              <a:ea typeface="华文中宋" panose="02010600040101010101" pitchFamily="2" charset="-122"/>
            </a:endParaRPr>
          </a:p>
          <a:p>
            <a:pPr lvl="1">
              <a:lnSpc>
                <a:spcPct val="115000"/>
              </a:lnSpc>
            </a:pPr>
            <a:r>
              <a:rPr lang="zh-CN" altLang="en-US" sz="2800" dirty="0">
                <a:ea typeface="华文中宋" panose="02010600040101010101" pitchFamily="2" charset="-122"/>
              </a:rPr>
              <a:t>载波监听多路访问</a:t>
            </a:r>
            <a:r>
              <a:rPr lang="en-US" altLang="zh-CN" sz="2800" dirty="0">
                <a:ea typeface="华文中宋" panose="02010600040101010101" pitchFamily="2" charset="-122"/>
              </a:rPr>
              <a:t>CSMA</a:t>
            </a:r>
            <a:r>
              <a:rPr lang="zh-CN" altLang="en-US" sz="2800" dirty="0" smtClean="0">
                <a:ea typeface="华文中宋" panose="02010600040101010101" pitchFamily="2" charset="-122"/>
              </a:rPr>
              <a:t>协议；</a:t>
            </a:r>
            <a:endParaRPr lang="zh-CN" altLang="en-US" sz="2800" dirty="0">
              <a:ea typeface="华文中宋" panose="02010600040101010101" pitchFamily="2" charset="-122"/>
            </a:endParaRPr>
          </a:p>
          <a:p>
            <a:pPr lvl="1">
              <a:lnSpc>
                <a:spcPct val="115000"/>
              </a:lnSpc>
            </a:pPr>
            <a:r>
              <a:rPr lang="zh-CN" altLang="en-US" sz="2800" dirty="0">
                <a:ea typeface="华文中宋" panose="02010600040101010101" pitchFamily="2" charset="-122"/>
              </a:rPr>
              <a:t>带冲突检测载波监听多路访问</a:t>
            </a:r>
            <a:r>
              <a:rPr lang="en-US" altLang="zh-CN" sz="2800" dirty="0" smtClean="0">
                <a:ea typeface="华文中宋" panose="02010600040101010101" pitchFamily="2" charset="-122"/>
              </a:rPr>
              <a:t>CSMA/CD</a:t>
            </a:r>
            <a:r>
              <a:rPr lang="zh-CN" altLang="en-US" sz="2800" dirty="0" smtClean="0">
                <a:ea typeface="华文中宋" panose="02010600040101010101" pitchFamily="2" charset="-122"/>
              </a:rPr>
              <a:t>。</a:t>
            </a:r>
            <a:endParaRPr lang="zh-CN" altLang="en-US" sz="2800" dirty="0">
              <a:ea typeface="华文中宋" panose="02010600040101010101" pitchFamily="2" charset="-122"/>
            </a:endParaRPr>
          </a:p>
        </p:txBody>
      </p:sp>
    </p:spTree>
    <p:extLst>
      <p:ext uri="{BB962C8B-B14F-4D97-AF65-F5344CB8AC3E}">
        <p14:creationId xmlns:p14="http://schemas.microsoft.com/office/powerpoint/2010/main" val="321997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805891">
                                            <p:txEl>
                                              <p:pRg st="0" end="0"/>
                                            </p:txEl>
                                          </p:spTgt>
                                        </p:tgtEl>
                                        <p:attrNameLst>
                                          <p:attrName>style.visibility</p:attrName>
                                        </p:attrNameLst>
                                      </p:cBhvr>
                                      <p:to>
                                        <p:strVal val="visible"/>
                                      </p:to>
                                    </p:set>
                                    <p:animEffect transition="in" filter="wipe(down)">
                                      <p:cBhvr>
                                        <p:cTn id="7" dur="500"/>
                                        <p:tgtEl>
                                          <p:spTgt spid="805891">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805891">
                                            <p:txEl>
                                              <p:pRg st="1" end="1"/>
                                            </p:txEl>
                                          </p:spTgt>
                                        </p:tgtEl>
                                        <p:attrNameLst>
                                          <p:attrName>style.visibility</p:attrName>
                                        </p:attrNameLst>
                                      </p:cBhvr>
                                      <p:to>
                                        <p:strVal val="visible"/>
                                      </p:to>
                                    </p:set>
                                    <p:animEffect transition="in" filter="wipe(down)">
                                      <p:cBhvr>
                                        <p:cTn id="11" dur="500"/>
                                        <p:tgtEl>
                                          <p:spTgt spid="805891">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805891">
                                            <p:txEl>
                                              <p:pRg st="2" end="2"/>
                                            </p:txEl>
                                          </p:spTgt>
                                        </p:tgtEl>
                                        <p:attrNameLst>
                                          <p:attrName>style.visibility</p:attrName>
                                        </p:attrNameLst>
                                      </p:cBhvr>
                                      <p:to>
                                        <p:strVal val="visible"/>
                                      </p:to>
                                    </p:set>
                                    <p:animEffect transition="in" filter="wipe(down)">
                                      <p:cBhvr>
                                        <p:cTn id="15" dur="500"/>
                                        <p:tgtEl>
                                          <p:spTgt spid="805891">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805891">
                                            <p:txEl>
                                              <p:pRg st="3" end="3"/>
                                            </p:txEl>
                                          </p:spTgt>
                                        </p:tgtEl>
                                        <p:attrNameLst>
                                          <p:attrName>style.visibility</p:attrName>
                                        </p:attrNameLst>
                                      </p:cBhvr>
                                      <p:to>
                                        <p:strVal val="visible"/>
                                      </p:to>
                                    </p:set>
                                    <p:animEffect transition="in" filter="wipe(down)">
                                      <p:cBhvr>
                                        <p:cTn id="19" dur="500"/>
                                        <p:tgtEl>
                                          <p:spTgt spid="805891">
                                            <p:txEl>
                                              <p:pRg st="3" end="3"/>
                                            </p:txEl>
                                          </p:spTgt>
                                        </p:tgtEl>
                                      </p:cBhvr>
                                    </p:animEffect>
                                  </p:childTnLst>
                                </p:cTn>
                              </p:par>
                            </p:childTnLst>
                          </p:cTn>
                        </p:par>
                        <p:par>
                          <p:cTn id="20" fill="hold">
                            <p:stCondLst>
                              <p:cond delay="4000"/>
                            </p:stCondLst>
                            <p:childTnLst>
                              <p:par>
                                <p:cTn id="21" presetID="22" presetClass="entr" presetSubtype="4" fill="hold" nodeType="afterEffect">
                                  <p:stCondLst>
                                    <p:cond delay="500"/>
                                  </p:stCondLst>
                                  <p:childTnLst>
                                    <p:set>
                                      <p:cBhvr>
                                        <p:cTn id="22" dur="1" fill="hold">
                                          <p:stCondLst>
                                            <p:cond delay="0"/>
                                          </p:stCondLst>
                                        </p:cTn>
                                        <p:tgtEl>
                                          <p:spTgt spid="805891">
                                            <p:txEl>
                                              <p:pRg st="4" end="4"/>
                                            </p:txEl>
                                          </p:spTgt>
                                        </p:tgtEl>
                                        <p:attrNameLst>
                                          <p:attrName>style.visibility</p:attrName>
                                        </p:attrNameLst>
                                      </p:cBhvr>
                                      <p:to>
                                        <p:strVal val="visible"/>
                                      </p:to>
                                    </p:set>
                                    <p:animEffect transition="in" filter="wipe(down)">
                                      <p:cBhvr>
                                        <p:cTn id="23" dur="500"/>
                                        <p:tgtEl>
                                          <p:spTgt spid="805891">
                                            <p:txEl>
                                              <p:pRg st="4" end="4"/>
                                            </p:txEl>
                                          </p:spTgt>
                                        </p:tgtEl>
                                      </p:cBhvr>
                                    </p:animEffect>
                                  </p:childTnLst>
                                </p:cTn>
                              </p:par>
                            </p:childTnLst>
                          </p:cTn>
                        </p:par>
                        <p:par>
                          <p:cTn id="24" fill="hold">
                            <p:stCondLst>
                              <p:cond delay="5000"/>
                            </p:stCondLst>
                            <p:childTnLst>
                              <p:par>
                                <p:cTn id="25" presetID="22" presetClass="entr" presetSubtype="4" fill="hold" nodeType="afterEffect">
                                  <p:stCondLst>
                                    <p:cond delay="500"/>
                                  </p:stCondLst>
                                  <p:childTnLst>
                                    <p:set>
                                      <p:cBhvr>
                                        <p:cTn id="26" dur="1" fill="hold">
                                          <p:stCondLst>
                                            <p:cond delay="0"/>
                                          </p:stCondLst>
                                        </p:cTn>
                                        <p:tgtEl>
                                          <p:spTgt spid="805891">
                                            <p:txEl>
                                              <p:pRg st="5" end="5"/>
                                            </p:txEl>
                                          </p:spTgt>
                                        </p:tgtEl>
                                        <p:attrNameLst>
                                          <p:attrName>style.visibility</p:attrName>
                                        </p:attrNameLst>
                                      </p:cBhvr>
                                      <p:to>
                                        <p:strVal val="visible"/>
                                      </p:to>
                                    </p:set>
                                    <p:animEffect transition="in" filter="wipe(down)">
                                      <p:cBhvr>
                                        <p:cTn id="27" dur="500"/>
                                        <p:tgtEl>
                                          <p:spTgt spid="805891">
                                            <p:txEl>
                                              <p:pRg st="5" end="5"/>
                                            </p:txEl>
                                          </p:spTgt>
                                        </p:tgtEl>
                                      </p:cBhvr>
                                    </p:animEffect>
                                  </p:childTnLst>
                                </p:cTn>
                              </p:par>
                            </p:childTnLst>
                          </p:cTn>
                        </p:par>
                        <p:par>
                          <p:cTn id="28" fill="hold">
                            <p:stCondLst>
                              <p:cond delay="6000"/>
                            </p:stCondLst>
                            <p:childTnLst>
                              <p:par>
                                <p:cTn id="29" presetID="22" presetClass="entr" presetSubtype="4" fill="hold" nodeType="afterEffect">
                                  <p:stCondLst>
                                    <p:cond delay="500"/>
                                  </p:stCondLst>
                                  <p:childTnLst>
                                    <p:set>
                                      <p:cBhvr>
                                        <p:cTn id="30" dur="1" fill="hold">
                                          <p:stCondLst>
                                            <p:cond delay="0"/>
                                          </p:stCondLst>
                                        </p:cTn>
                                        <p:tgtEl>
                                          <p:spTgt spid="805891">
                                            <p:txEl>
                                              <p:pRg st="6" end="6"/>
                                            </p:txEl>
                                          </p:spTgt>
                                        </p:tgtEl>
                                        <p:attrNameLst>
                                          <p:attrName>style.visibility</p:attrName>
                                        </p:attrNameLst>
                                      </p:cBhvr>
                                      <p:to>
                                        <p:strVal val="visible"/>
                                      </p:to>
                                    </p:set>
                                    <p:animEffect transition="in" filter="wipe(down)">
                                      <p:cBhvr>
                                        <p:cTn id="31" dur="500"/>
                                        <p:tgtEl>
                                          <p:spTgt spid="805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smtClean="0"/>
              <a:t>5.1 </a:t>
            </a:r>
            <a:r>
              <a:rPr lang="zh-CN" altLang="en-US" dirty="0" smtClean="0"/>
              <a:t>数据链路层</a:t>
            </a:r>
            <a:r>
              <a:rPr lang="zh-CN" altLang="en-US" dirty="0"/>
              <a:t>的简单模型</a:t>
            </a:r>
          </a:p>
        </p:txBody>
      </p:sp>
      <p:sp>
        <p:nvSpPr>
          <p:cNvPr id="138243" name="Line 3"/>
          <p:cNvSpPr>
            <a:spLocks noChangeShapeType="1"/>
          </p:cNvSpPr>
          <p:nvPr/>
        </p:nvSpPr>
        <p:spPr bwMode="auto">
          <a:xfrm flipH="1" flipV="1">
            <a:off x="7882418" y="2482968"/>
            <a:ext cx="673100" cy="586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4" name="Line 4"/>
          <p:cNvSpPr>
            <a:spLocks noChangeShapeType="1"/>
          </p:cNvSpPr>
          <p:nvPr/>
        </p:nvSpPr>
        <p:spPr bwMode="auto">
          <a:xfrm flipH="1" flipV="1">
            <a:off x="6790218" y="2201614"/>
            <a:ext cx="635000" cy="1992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5" name="Line 5"/>
          <p:cNvSpPr>
            <a:spLocks noChangeShapeType="1"/>
          </p:cNvSpPr>
          <p:nvPr/>
        </p:nvSpPr>
        <p:spPr bwMode="auto">
          <a:xfrm flipV="1">
            <a:off x="5901218" y="2189891"/>
            <a:ext cx="762000" cy="140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6" name="Line 6"/>
          <p:cNvSpPr>
            <a:spLocks noChangeShapeType="1"/>
          </p:cNvSpPr>
          <p:nvPr/>
        </p:nvSpPr>
        <p:spPr bwMode="auto">
          <a:xfrm flipV="1">
            <a:off x="4834418" y="2260230"/>
            <a:ext cx="914400" cy="70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7" name="Line 7"/>
          <p:cNvSpPr>
            <a:spLocks noChangeShapeType="1"/>
          </p:cNvSpPr>
          <p:nvPr/>
        </p:nvSpPr>
        <p:spPr bwMode="auto">
          <a:xfrm>
            <a:off x="3767618" y="2330568"/>
            <a:ext cx="9144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8" name="Line 8"/>
          <p:cNvSpPr>
            <a:spLocks noChangeShapeType="1"/>
          </p:cNvSpPr>
          <p:nvPr/>
        </p:nvSpPr>
        <p:spPr bwMode="auto">
          <a:xfrm>
            <a:off x="2624618" y="2119553"/>
            <a:ext cx="914400" cy="2110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249" name="Freeform 9"/>
          <p:cNvSpPr>
            <a:spLocks/>
          </p:cNvSpPr>
          <p:nvPr/>
        </p:nvSpPr>
        <p:spPr bwMode="auto">
          <a:xfrm>
            <a:off x="821217" y="2154722"/>
            <a:ext cx="1752600" cy="468923"/>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138250" name="Group 10"/>
          <p:cNvGrpSpPr>
            <a:grpSpLocks/>
          </p:cNvGrpSpPr>
          <p:nvPr/>
        </p:nvGrpSpPr>
        <p:grpSpPr bwMode="auto">
          <a:xfrm>
            <a:off x="1176818" y="1978876"/>
            <a:ext cx="1128713" cy="720969"/>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grpSp>
        <p:nvGrpSpPr>
          <p:cNvPr id="138260" name="Group 20"/>
          <p:cNvGrpSpPr>
            <a:grpSpLocks/>
          </p:cNvGrpSpPr>
          <p:nvPr/>
        </p:nvGrpSpPr>
        <p:grpSpPr bwMode="auto">
          <a:xfrm>
            <a:off x="3081818" y="1978876"/>
            <a:ext cx="1128713" cy="720969"/>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38270" name="Text Box 30"/>
          <p:cNvSpPr txBox="1">
            <a:spLocks noChangeArrowheads="1"/>
          </p:cNvSpPr>
          <p:nvPr/>
        </p:nvSpPr>
        <p:spPr bwMode="auto">
          <a:xfrm>
            <a:off x="3272318" y="2153258"/>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4594" y="2008185"/>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9618" y="2189893"/>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418" y="2248506"/>
            <a:ext cx="533400" cy="43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0818" y="2052146"/>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215418" y="1978876"/>
            <a:ext cx="1128713" cy="720969"/>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38285" name="Text Box 45"/>
          <p:cNvSpPr txBox="1">
            <a:spLocks noChangeArrowheads="1"/>
          </p:cNvSpPr>
          <p:nvPr/>
        </p:nvSpPr>
        <p:spPr bwMode="auto">
          <a:xfrm>
            <a:off x="5380518" y="2153258"/>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广域网</a:t>
            </a:r>
          </a:p>
        </p:txBody>
      </p:sp>
      <p:sp>
        <p:nvSpPr>
          <p:cNvPr id="138286" name="Text Box 46"/>
          <p:cNvSpPr txBox="1">
            <a:spLocks noChangeArrowheads="1"/>
          </p:cNvSpPr>
          <p:nvPr/>
        </p:nvSpPr>
        <p:spPr bwMode="auto">
          <a:xfrm>
            <a:off x="365606" y="1844061"/>
            <a:ext cx="85472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主机</a:t>
            </a:r>
            <a:r>
              <a:rPr kumimoji="1" lang="zh-CN" altLang="en-US" sz="1292" b="1">
                <a:solidFill>
                  <a:srgbClr val="000099"/>
                </a:solidFill>
                <a:ea typeface="黑体" pitchFamily="2" charset="-122"/>
              </a:rPr>
              <a:t> </a:t>
            </a:r>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1</a:t>
            </a:r>
          </a:p>
        </p:txBody>
      </p:sp>
      <p:sp>
        <p:nvSpPr>
          <p:cNvPr id="138287" name="Text Box 47"/>
          <p:cNvSpPr txBox="1">
            <a:spLocks noChangeArrowheads="1"/>
          </p:cNvSpPr>
          <p:nvPr/>
        </p:nvSpPr>
        <p:spPr bwMode="auto">
          <a:xfrm>
            <a:off x="8071331" y="1953965"/>
            <a:ext cx="85472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主机</a:t>
            </a:r>
            <a:r>
              <a:rPr kumimoji="1" lang="zh-CN" altLang="en-US" sz="1292" b="1">
                <a:solidFill>
                  <a:srgbClr val="000099"/>
                </a:solidFill>
                <a:ea typeface="黑体" pitchFamily="2" charset="-122"/>
              </a:rPr>
              <a:t> </a:t>
            </a:r>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2</a:t>
            </a:r>
          </a:p>
        </p:txBody>
      </p:sp>
      <p:sp>
        <p:nvSpPr>
          <p:cNvPr id="138288" name="Text Box 48"/>
          <p:cNvSpPr txBox="1">
            <a:spLocks noChangeArrowheads="1"/>
          </p:cNvSpPr>
          <p:nvPr/>
        </p:nvSpPr>
        <p:spPr bwMode="auto">
          <a:xfrm>
            <a:off x="2094393" y="1674076"/>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1</a:t>
            </a:r>
          </a:p>
        </p:txBody>
      </p:sp>
      <p:sp>
        <p:nvSpPr>
          <p:cNvPr id="138289" name="Text Box 49"/>
          <p:cNvSpPr txBox="1">
            <a:spLocks noChangeArrowheads="1"/>
          </p:cNvSpPr>
          <p:nvPr/>
        </p:nvSpPr>
        <p:spPr bwMode="auto">
          <a:xfrm>
            <a:off x="4253393" y="1855784"/>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2</a:t>
            </a:r>
          </a:p>
        </p:txBody>
      </p:sp>
      <p:sp>
        <p:nvSpPr>
          <p:cNvPr id="138290" name="Text Box 50"/>
          <p:cNvSpPr txBox="1">
            <a:spLocks noChangeArrowheads="1"/>
          </p:cNvSpPr>
          <p:nvPr/>
        </p:nvSpPr>
        <p:spPr bwMode="auto">
          <a:xfrm>
            <a:off x="6198081" y="1726830"/>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3</a:t>
            </a:r>
          </a:p>
        </p:txBody>
      </p:sp>
      <p:sp>
        <p:nvSpPr>
          <p:cNvPr id="138291" name="Text Box 51"/>
          <p:cNvSpPr txBox="1">
            <a:spLocks noChangeArrowheads="1"/>
          </p:cNvSpPr>
          <p:nvPr/>
        </p:nvSpPr>
        <p:spPr bwMode="auto">
          <a:xfrm>
            <a:off x="1329218" y="2164981"/>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电话网</a:t>
            </a:r>
          </a:p>
        </p:txBody>
      </p:sp>
      <p:grpSp>
        <p:nvGrpSpPr>
          <p:cNvPr id="138293" name="Group 53"/>
          <p:cNvGrpSpPr>
            <a:grpSpLocks/>
          </p:cNvGrpSpPr>
          <p:nvPr/>
        </p:nvGrpSpPr>
        <p:grpSpPr bwMode="auto">
          <a:xfrm>
            <a:off x="414818" y="2189891"/>
            <a:ext cx="665163" cy="504092"/>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sz="1662" b="1">
                <a:solidFill>
                  <a:srgbClr val="000099"/>
                </a:solidFill>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sz="1662" b="1">
                <a:solidFill>
                  <a:srgbClr val="000099"/>
                </a:solidFill>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sz="1662" b="1">
                <a:solidFill>
                  <a:srgbClr val="000099"/>
                </a:solidFill>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sz="1662" b="1">
                <a:solidFill>
                  <a:srgbClr val="000099"/>
                </a:solidFill>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62" b="1">
                  <a:solidFill>
                    <a:srgbClr val="000099"/>
                  </a:solidFill>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sz="1662" b="1">
                  <a:solidFill>
                    <a:srgbClr val="000099"/>
                  </a:solidFill>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sz="1662" b="1">
                  <a:solidFill>
                    <a:srgbClr val="000099"/>
                  </a:solidFill>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38746" name="Group 506"/>
          <p:cNvGrpSpPr>
            <a:grpSpLocks/>
          </p:cNvGrpSpPr>
          <p:nvPr/>
        </p:nvGrpSpPr>
        <p:grpSpPr bwMode="auto">
          <a:xfrm>
            <a:off x="7044218" y="2049214"/>
            <a:ext cx="1128713" cy="720969"/>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38756" name="Text Box 516"/>
          <p:cNvSpPr txBox="1">
            <a:spLocks noChangeArrowheads="1"/>
          </p:cNvSpPr>
          <p:nvPr/>
        </p:nvSpPr>
        <p:spPr bwMode="auto">
          <a:xfrm>
            <a:off x="7272818" y="2223596"/>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局域网</a:t>
            </a:r>
          </a:p>
        </p:txBody>
      </p:sp>
      <p:sp>
        <p:nvSpPr>
          <p:cNvPr id="138757" name="Line 517"/>
          <p:cNvSpPr>
            <a:spLocks noChangeShapeType="1"/>
          </p:cNvSpPr>
          <p:nvPr/>
        </p:nvSpPr>
        <p:spPr bwMode="auto">
          <a:xfrm flipV="1">
            <a:off x="1086331" y="2110760"/>
            <a:ext cx="1223962" cy="33264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758" name="Line 518"/>
          <p:cNvSpPr>
            <a:spLocks noChangeShapeType="1"/>
          </p:cNvSpPr>
          <p:nvPr/>
        </p:nvSpPr>
        <p:spPr bwMode="auto">
          <a:xfrm flipV="1">
            <a:off x="5016982" y="2122485"/>
            <a:ext cx="1406525" cy="106973"/>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759" name="Line 519"/>
          <p:cNvSpPr>
            <a:spLocks noChangeShapeType="1"/>
          </p:cNvSpPr>
          <p:nvPr/>
        </p:nvSpPr>
        <p:spPr bwMode="auto">
          <a:xfrm>
            <a:off x="7023581" y="2164979"/>
            <a:ext cx="1587500" cy="241789"/>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760" name="Line 520"/>
          <p:cNvSpPr>
            <a:spLocks noChangeShapeType="1"/>
          </p:cNvSpPr>
          <p:nvPr/>
        </p:nvSpPr>
        <p:spPr bwMode="auto">
          <a:xfrm>
            <a:off x="2953231" y="2082919"/>
            <a:ext cx="1543050" cy="13188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761" name="Text Box 521"/>
          <p:cNvSpPr txBox="1">
            <a:spLocks noChangeArrowheads="1"/>
          </p:cNvSpPr>
          <p:nvPr/>
        </p:nvSpPr>
        <p:spPr bwMode="auto">
          <a:xfrm>
            <a:off x="2610989" y="976224"/>
            <a:ext cx="3770584"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ea typeface="黑体" pitchFamily="2" charset="-122"/>
              </a:rPr>
              <a:t>主机</a:t>
            </a:r>
            <a:r>
              <a:rPr kumimoji="1" lang="zh-CN" altLang="en-US" sz="1662" b="1" dirty="0">
                <a:ea typeface="黑体" pitchFamily="2" charset="-122"/>
              </a:rPr>
              <a:t> </a:t>
            </a:r>
            <a:r>
              <a:rPr kumimoji="1" lang="en-US" altLang="zh-CN" sz="2954" b="1" dirty="0">
                <a:ea typeface="黑体" pitchFamily="2" charset="-122"/>
              </a:rPr>
              <a:t>H</a:t>
            </a:r>
            <a:r>
              <a:rPr kumimoji="1" lang="en-US" altLang="zh-CN" sz="2954" b="1" baseline="-25000" dirty="0">
                <a:ea typeface="黑体" pitchFamily="2" charset="-122"/>
              </a:rPr>
              <a:t>1</a:t>
            </a:r>
            <a:r>
              <a:rPr kumimoji="1" lang="en-US" altLang="zh-CN" sz="1662" b="1" dirty="0">
                <a:ea typeface="黑体" pitchFamily="2" charset="-122"/>
              </a:rPr>
              <a:t> </a:t>
            </a:r>
            <a:r>
              <a:rPr kumimoji="1" lang="zh-CN" altLang="en-US" sz="2954" b="1" dirty="0">
                <a:ea typeface="黑体" pitchFamily="2" charset="-122"/>
              </a:rPr>
              <a:t>向</a:t>
            </a:r>
            <a:r>
              <a:rPr kumimoji="1" lang="zh-CN" altLang="en-US" sz="1662" b="1" dirty="0">
                <a:ea typeface="黑体" pitchFamily="2" charset="-122"/>
              </a:rPr>
              <a:t> </a:t>
            </a:r>
            <a:r>
              <a:rPr kumimoji="1" lang="en-US" altLang="zh-CN" sz="2954" b="1" dirty="0">
                <a:ea typeface="黑体" pitchFamily="2" charset="-122"/>
              </a:rPr>
              <a:t>H</a:t>
            </a:r>
            <a:r>
              <a:rPr kumimoji="1" lang="en-US" altLang="zh-CN" sz="2954" b="1" baseline="-25000" dirty="0">
                <a:ea typeface="黑体" pitchFamily="2" charset="-122"/>
              </a:rPr>
              <a:t>2</a:t>
            </a:r>
            <a:r>
              <a:rPr kumimoji="1" lang="en-US" altLang="zh-CN" sz="1662" b="1" dirty="0">
                <a:ea typeface="黑体" pitchFamily="2" charset="-122"/>
              </a:rPr>
              <a:t> </a:t>
            </a:r>
            <a:r>
              <a:rPr kumimoji="1" lang="zh-CN" altLang="en-US" sz="2954" b="1" dirty="0">
                <a:ea typeface="黑体" pitchFamily="2" charset="-122"/>
              </a:rPr>
              <a:t>发送数据</a:t>
            </a:r>
            <a:endParaRPr kumimoji="1" lang="zh-CN" altLang="en-US" sz="2954" b="1" baseline="-25000" dirty="0">
              <a:ea typeface="黑体" pitchFamily="2" charset="-122"/>
            </a:endParaRPr>
          </a:p>
        </p:txBody>
      </p:sp>
      <p:grpSp>
        <p:nvGrpSpPr>
          <p:cNvPr id="138827" name="Group 587"/>
          <p:cNvGrpSpPr>
            <a:grpSpLocks/>
          </p:cNvGrpSpPr>
          <p:nvPr/>
        </p:nvGrpSpPr>
        <p:grpSpPr bwMode="auto">
          <a:xfrm>
            <a:off x="297343" y="3389344"/>
            <a:ext cx="8728075" cy="2233246"/>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70" name="Text Box 530"/>
            <p:cNvSpPr txBox="1">
              <a:spLocks noChangeArrowheads="1"/>
            </p:cNvSpPr>
            <p:nvPr/>
          </p:nvSpPr>
          <p:spPr bwMode="auto">
            <a:xfrm>
              <a:off x="158"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138771" name="Text Box 531"/>
            <p:cNvSpPr txBox="1">
              <a:spLocks noChangeArrowheads="1"/>
            </p:cNvSpPr>
            <p:nvPr/>
          </p:nvSpPr>
          <p:spPr bwMode="auto">
            <a:xfrm>
              <a:off x="160" y="2677"/>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应用层</a:t>
              </a:r>
            </a:p>
          </p:txBody>
        </p:sp>
        <p:sp>
          <p:nvSpPr>
            <p:cNvPr id="138772" name="Text Box 532"/>
            <p:cNvSpPr txBox="1">
              <a:spLocks noChangeArrowheads="1"/>
            </p:cNvSpPr>
            <p:nvPr/>
          </p:nvSpPr>
          <p:spPr bwMode="auto">
            <a:xfrm>
              <a:off x="158" y="2894"/>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运输层</a:t>
              </a:r>
            </a:p>
          </p:txBody>
        </p:sp>
        <p:sp>
          <p:nvSpPr>
            <p:cNvPr id="138773" name="Text Box 533"/>
            <p:cNvSpPr txBox="1">
              <a:spLocks noChangeArrowheads="1"/>
            </p:cNvSpPr>
            <p:nvPr/>
          </p:nvSpPr>
          <p:spPr bwMode="auto">
            <a:xfrm>
              <a:off x="158"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138774" name="Text Box 534"/>
            <p:cNvSpPr txBox="1">
              <a:spLocks noChangeArrowheads="1"/>
            </p:cNvSpPr>
            <p:nvPr/>
          </p:nvSpPr>
          <p:spPr bwMode="auto">
            <a:xfrm>
              <a:off x="158"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82" name="Text Box 542"/>
            <p:cNvSpPr txBox="1">
              <a:spLocks noChangeArrowheads="1"/>
            </p:cNvSpPr>
            <p:nvPr/>
          </p:nvSpPr>
          <p:spPr bwMode="auto">
            <a:xfrm>
              <a:off x="5057" y="3339"/>
              <a:ext cx="54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62" b="1">
                  <a:solidFill>
                    <a:srgbClr val="000099"/>
                  </a:solidFill>
                  <a:ea typeface="黑体" pitchFamily="2" charset="-122"/>
                </a:rPr>
                <a:t>链路层</a:t>
              </a:r>
            </a:p>
          </p:txBody>
        </p:sp>
        <p:sp>
          <p:nvSpPr>
            <p:cNvPr id="138783" name="Text Box 543"/>
            <p:cNvSpPr txBox="1">
              <a:spLocks noChangeArrowheads="1"/>
            </p:cNvSpPr>
            <p:nvPr/>
          </p:nvSpPr>
          <p:spPr bwMode="auto">
            <a:xfrm>
              <a:off x="5059" y="2677"/>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应用层</a:t>
              </a:r>
            </a:p>
          </p:txBody>
        </p:sp>
        <p:sp>
          <p:nvSpPr>
            <p:cNvPr id="138784" name="Text Box 544"/>
            <p:cNvSpPr txBox="1">
              <a:spLocks noChangeArrowheads="1"/>
            </p:cNvSpPr>
            <p:nvPr/>
          </p:nvSpPr>
          <p:spPr bwMode="auto">
            <a:xfrm>
              <a:off x="5057" y="2894"/>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运输层</a:t>
              </a:r>
            </a:p>
          </p:txBody>
        </p:sp>
        <p:sp>
          <p:nvSpPr>
            <p:cNvPr id="138785" name="Text Box 545"/>
            <p:cNvSpPr txBox="1">
              <a:spLocks noChangeArrowheads="1"/>
            </p:cNvSpPr>
            <p:nvPr/>
          </p:nvSpPr>
          <p:spPr bwMode="auto">
            <a:xfrm>
              <a:off x="5057"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138786" name="Text Box 546"/>
            <p:cNvSpPr txBox="1">
              <a:spLocks noChangeArrowheads="1"/>
            </p:cNvSpPr>
            <p:nvPr/>
          </p:nvSpPr>
          <p:spPr bwMode="auto">
            <a:xfrm>
              <a:off x="5057"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1" name="Text Box 551"/>
            <p:cNvSpPr txBox="1">
              <a:spLocks noChangeArrowheads="1"/>
            </p:cNvSpPr>
            <p:nvPr/>
          </p:nvSpPr>
          <p:spPr bwMode="auto">
            <a:xfrm>
              <a:off x="1379"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138792" name="Text Box 552"/>
            <p:cNvSpPr txBox="1">
              <a:spLocks noChangeArrowheads="1"/>
            </p:cNvSpPr>
            <p:nvPr/>
          </p:nvSpPr>
          <p:spPr bwMode="auto">
            <a:xfrm>
              <a:off x="1379"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138793" name="Text Box 553"/>
            <p:cNvSpPr txBox="1">
              <a:spLocks noChangeArrowheads="1"/>
            </p:cNvSpPr>
            <p:nvPr/>
          </p:nvSpPr>
          <p:spPr bwMode="auto">
            <a:xfrm>
              <a:off x="1379"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798" name="Text Box 558"/>
            <p:cNvSpPr txBox="1">
              <a:spLocks noChangeArrowheads="1"/>
            </p:cNvSpPr>
            <p:nvPr/>
          </p:nvSpPr>
          <p:spPr bwMode="auto">
            <a:xfrm>
              <a:off x="2699"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138799" name="Text Box 559"/>
            <p:cNvSpPr txBox="1">
              <a:spLocks noChangeArrowheads="1"/>
            </p:cNvSpPr>
            <p:nvPr/>
          </p:nvSpPr>
          <p:spPr bwMode="auto">
            <a:xfrm>
              <a:off x="2699"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138800" name="Text Box 560"/>
            <p:cNvSpPr txBox="1">
              <a:spLocks noChangeArrowheads="1"/>
            </p:cNvSpPr>
            <p:nvPr/>
          </p:nvSpPr>
          <p:spPr bwMode="auto">
            <a:xfrm>
              <a:off x="2699"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38805" name="Text Box 565"/>
            <p:cNvSpPr txBox="1">
              <a:spLocks noChangeArrowheads="1"/>
            </p:cNvSpPr>
            <p:nvPr/>
          </p:nvSpPr>
          <p:spPr bwMode="auto">
            <a:xfrm>
              <a:off x="3878"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138806" name="Text Box 566"/>
            <p:cNvSpPr txBox="1">
              <a:spLocks noChangeArrowheads="1"/>
            </p:cNvSpPr>
            <p:nvPr/>
          </p:nvSpPr>
          <p:spPr bwMode="auto">
            <a:xfrm>
              <a:off x="3878"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138807" name="Text Box 567"/>
            <p:cNvSpPr txBox="1">
              <a:spLocks noChangeArrowheads="1"/>
            </p:cNvSpPr>
            <p:nvPr/>
          </p:nvSpPr>
          <p:spPr bwMode="auto">
            <a:xfrm>
              <a:off x="3878"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38816" name="Text Box 576"/>
            <p:cNvSpPr txBox="1">
              <a:spLocks noChangeArrowheads="1"/>
            </p:cNvSpPr>
            <p:nvPr/>
          </p:nvSpPr>
          <p:spPr bwMode="auto">
            <a:xfrm>
              <a:off x="1531"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1</a:t>
              </a:r>
            </a:p>
          </p:txBody>
        </p:sp>
        <p:sp>
          <p:nvSpPr>
            <p:cNvPr id="138817" name="Text Box 577"/>
            <p:cNvSpPr txBox="1">
              <a:spLocks noChangeArrowheads="1"/>
            </p:cNvSpPr>
            <p:nvPr/>
          </p:nvSpPr>
          <p:spPr bwMode="auto">
            <a:xfrm>
              <a:off x="2872"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2</a:t>
              </a:r>
            </a:p>
          </p:txBody>
        </p:sp>
        <p:sp>
          <p:nvSpPr>
            <p:cNvPr id="138818" name="Text Box 578"/>
            <p:cNvSpPr txBox="1">
              <a:spLocks noChangeArrowheads="1"/>
            </p:cNvSpPr>
            <p:nvPr/>
          </p:nvSpPr>
          <p:spPr bwMode="auto">
            <a:xfrm>
              <a:off x="4067"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3</a:t>
              </a:r>
            </a:p>
          </p:txBody>
        </p:sp>
        <p:sp>
          <p:nvSpPr>
            <p:cNvPr id="138819" name="Text Box 579"/>
            <p:cNvSpPr txBox="1">
              <a:spLocks noChangeArrowheads="1"/>
            </p:cNvSpPr>
            <p:nvPr/>
          </p:nvSpPr>
          <p:spPr bwMode="auto">
            <a:xfrm>
              <a:off x="326" y="2405"/>
              <a:ext cx="24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1</a:t>
              </a:r>
            </a:p>
          </p:txBody>
        </p:sp>
        <p:sp>
          <p:nvSpPr>
            <p:cNvPr id="138820" name="Text Box 580"/>
            <p:cNvSpPr txBox="1">
              <a:spLocks noChangeArrowheads="1"/>
            </p:cNvSpPr>
            <p:nvPr/>
          </p:nvSpPr>
          <p:spPr bwMode="auto">
            <a:xfrm>
              <a:off x="5272" y="2405"/>
              <a:ext cx="24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2</a:t>
              </a:r>
            </a:p>
          </p:txBody>
        </p:sp>
      </p:grpSp>
      <p:sp>
        <p:nvSpPr>
          <p:cNvPr id="138822" name="Text Box 582"/>
          <p:cNvSpPr txBox="1">
            <a:spLocks noChangeArrowheads="1"/>
          </p:cNvSpPr>
          <p:nvPr/>
        </p:nvSpPr>
        <p:spPr bwMode="auto">
          <a:xfrm>
            <a:off x="2213636" y="3512106"/>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99"/>
                </a:solidFill>
                <a:ea typeface="黑体" pitchFamily="2" charset="-122"/>
              </a:rPr>
              <a:t>从协议层次</a:t>
            </a:r>
            <a:r>
              <a:rPr lang="zh-CN" altLang="en-US" sz="2800" b="1" dirty="0">
                <a:solidFill>
                  <a:srgbClr val="000099"/>
                </a:solidFill>
                <a:ea typeface="黑体" pitchFamily="2" charset="-122"/>
              </a:rPr>
              <a:t>上来看数据的流动</a:t>
            </a:r>
          </a:p>
        </p:txBody>
      </p:sp>
      <p:sp>
        <p:nvSpPr>
          <p:cNvPr id="138823" name="Freeform 583"/>
          <p:cNvSpPr>
            <a:spLocks/>
          </p:cNvSpPr>
          <p:nvPr/>
        </p:nvSpPr>
        <p:spPr bwMode="auto">
          <a:xfrm>
            <a:off x="1182672" y="3861198"/>
            <a:ext cx="6978650" cy="1727688"/>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333399"/>
              </a:solidFill>
              <a:ea typeface="黑体" pitchFamily="2" charset="-122"/>
            </a:endParaRPr>
          </a:p>
        </p:txBody>
      </p:sp>
      <p:sp>
        <p:nvSpPr>
          <p:cNvPr id="2" name="矩形 1"/>
          <p:cNvSpPr/>
          <p:nvPr/>
        </p:nvSpPr>
        <p:spPr>
          <a:xfrm>
            <a:off x="1748091" y="5888350"/>
            <a:ext cx="5929570" cy="433196"/>
          </a:xfrm>
          <a:prstGeom prst="rect">
            <a:avLst/>
          </a:prstGeom>
        </p:spPr>
        <p:txBody>
          <a:bodyPr wrap="square">
            <a:spAutoFit/>
          </a:bodyPr>
          <a:lstStyle/>
          <a:p>
            <a:pPr algn="ctr"/>
            <a:r>
              <a:rPr lang="zh-CN" altLang="zh-CN" sz="2215" b="1" dirty="0">
                <a:ea typeface="黑体" pitchFamily="2" charset="-122"/>
              </a:rPr>
              <a:t>数据链路层的地位</a:t>
            </a:r>
            <a:endParaRPr lang="zh-CN" altLang="en-US" sz="2215" b="1" dirty="0">
              <a:ea typeface="黑体" pitchFamily="2" charset="-122"/>
            </a:endParaRPr>
          </a:p>
        </p:txBody>
      </p:sp>
      <p:sp>
        <p:nvSpPr>
          <p:cNvPr id="578" name="矩形 577"/>
          <p:cNvSpPr/>
          <p:nvPr/>
        </p:nvSpPr>
        <p:spPr>
          <a:xfrm>
            <a:off x="2759761" y="2739386"/>
            <a:ext cx="3833101" cy="376385"/>
          </a:xfrm>
          <a:prstGeom prst="rect">
            <a:avLst/>
          </a:prstGeom>
          <a:solidFill>
            <a:srgbClr val="FFFF99"/>
          </a:solidFill>
          <a:ln>
            <a:solidFill>
              <a:srgbClr val="000066"/>
            </a:solidFill>
          </a:ln>
        </p:spPr>
        <p:txBody>
          <a:bodyPr wrap="none">
            <a:spAutoFit/>
          </a:bodyPr>
          <a:lstStyle/>
          <a:p>
            <a:r>
              <a:rPr lang="en-US" altLang="zh-CN" sz="1846" b="1" dirty="0">
                <a:ea typeface="黑体" pitchFamily="2" charset="-122"/>
              </a:rPr>
              <a:t>H</a:t>
            </a:r>
            <a:r>
              <a:rPr lang="en-US" altLang="zh-CN" sz="1846" b="1" baseline="-25000" dirty="0">
                <a:ea typeface="黑体" pitchFamily="2" charset="-122"/>
              </a:rPr>
              <a:t>1</a:t>
            </a:r>
            <a:r>
              <a:rPr lang="en-US" altLang="zh-CN" sz="1846" b="1" dirty="0">
                <a:ea typeface="黑体" pitchFamily="2" charset="-122"/>
              </a:rPr>
              <a:t> </a:t>
            </a:r>
            <a:r>
              <a:rPr lang="zh-CN" altLang="en-US" sz="1846" b="1" dirty="0">
                <a:ea typeface="黑体" pitchFamily="2" charset="-122"/>
              </a:rPr>
              <a:t>到</a:t>
            </a:r>
            <a:r>
              <a:rPr lang="en-US" altLang="zh-CN" sz="1846" b="1" dirty="0">
                <a:ea typeface="黑体" pitchFamily="2" charset="-122"/>
              </a:rPr>
              <a:t>H</a:t>
            </a:r>
            <a:r>
              <a:rPr lang="en-US" altLang="zh-CN" sz="1846" b="1" baseline="-25000" dirty="0">
                <a:ea typeface="黑体" pitchFamily="2" charset="-122"/>
              </a:rPr>
              <a:t>2</a:t>
            </a:r>
            <a:r>
              <a:rPr lang="en-US" altLang="zh-CN" sz="1846" b="1" dirty="0">
                <a:ea typeface="黑体" pitchFamily="2" charset="-122"/>
              </a:rPr>
              <a:t> </a:t>
            </a:r>
            <a:r>
              <a:rPr lang="zh-CN" altLang="zh-CN" sz="1846" b="1" dirty="0">
                <a:ea typeface="黑体" pitchFamily="2" charset="-122"/>
              </a:rPr>
              <a:t>所经过的网络可以是多种的</a:t>
            </a:r>
            <a:endParaRPr lang="zh-CN" altLang="en-US" sz="1846" b="1" dirty="0">
              <a:ea typeface="黑体" pitchFamily="2" charset="-122"/>
            </a:endParaRPr>
          </a:p>
        </p:txBody>
      </p:sp>
    </p:spTree>
    <p:extLst>
      <p:ext uri="{BB962C8B-B14F-4D97-AF65-F5344CB8AC3E}">
        <p14:creationId xmlns:p14="http://schemas.microsoft.com/office/powerpoint/2010/main" val="1956601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57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8827"/>
                                        </p:tgtEl>
                                        <p:attrNameLst>
                                          <p:attrName>style.visibility</p:attrName>
                                        </p:attrNameLst>
                                      </p:cBhvr>
                                      <p:to>
                                        <p:strVal val="visible"/>
                                      </p:to>
                                    </p:set>
                                  </p:childTnLst>
                                </p:cTn>
                              </p:par>
                            </p:childTnLst>
                          </p:cTn>
                        </p:par>
                        <p:par>
                          <p:cTn id="33" fill="hold">
                            <p:stCondLst>
                              <p:cond delay="0"/>
                            </p:stCondLst>
                            <p:childTnLst>
                              <p:par>
                                <p:cTn id="34" presetID="22" presetClass="entr" presetSubtype="8" fill="hold" grpId="0" nodeType="afterEffect">
                                  <p:stCondLst>
                                    <p:cond delay="500"/>
                                  </p:stCondLst>
                                  <p:childTnLst>
                                    <p:set>
                                      <p:cBhvr>
                                        <p:cTn id="35" dur="1" fill="hold">
                                          <p:stCondLst>
                                            <p:cond delay="0"/>
                                          </p:stCondLst>
                                        </p:cTn>
                                        <p:tgtEl>
                                          <p:spTgt spid="138823"/>
                                        </p:tgtEl>
                                        <p:attrNameLst>
                                          <p:attrName>style.visibility</p:attrName>
                                        </p:attrNameLst>
                                      </p:cBhvr>
                                      <p:to>
                                        <p:strVal val="visible"/>
                                      </p:to>
                                    </p:set>
                                    <p:animEffect transition="in" filter="wipe(left)">
                                      <p:cBhvr>
                                        <p:cTn id="36"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normAutofit/>
          </a:bodyPr>
          <a:lstStyle/>
          <a:p>
            <a:r>
              <a:rPr lang="en-US" altLang="zh-CN" dirty="0" smtClean="0">
                <a:ea typeface="华文中宋" panose="02010600040101010101" pitchFamily="2" charset="-122"/>
              </a:rPr>
              <a:t>5.3 ALOHA</a:t>
            </a:r>
            <a:endParaRPr lang="zh-CN" altLang="en-US" i="1" dirty="0">
              <a:ea typeface="华文中宋" panose="02010600040101010101" pitchFamily="2" charset="-122"/>
            </a:endParaRPr>
          </a:p>
        </p:txBody>
      </p:sp>
      <p:sp>
        <p:nvSpPr>
          <p:cNvPr id="806915" name="Rectangle 3"/>
          <p:cNvSpPr>
            <a:spLocks noGrp="1" noChangeArrowheads="1"/>
          </p:cNvSpPr>
          <p:nvPr>
            <p:ph type="body" idx="1"/>
          </p:nvPr>
        </p:nvSpPr>
        <p:spPr>
          <a:xfrm>
            <a:off x="330199" y="910583"/>
            <a:ext cx="8500533" cy="5778874"/>
          </a:xfrm>
        </p:spPr>
        <p:txBody>
          <a:bodyPr>
            <a:noAutofit/>
          </a:bodyPr>
          <a:lstStyle/>
          <a:p>
            <a:pPr marL="0" indent="0">
              <a:lnSpc>
                <a:spcPct val="120000"/>
              </a:lnSpc>
              <a:spcBef>
                <a:spcPct val="5000"/>
              </a:spcBef>
              <a:buNone/>
            </a:pPr>
            <a:r>
              <a:rPr lang="en-US" altLang="zh-CN" sz="2800" b="1" dirty="0" smtClean="0">
                <a:solidFill>
                  <a:srgbClr val="FF0000"/>
                </a:solidFill>
                <a:effectLst>
                  <a:outerShdw blurRad="38100" dist="38100" dir="2700000" algn="tl">
                    <a:srgbClr val="000000">
                      <a:alpha val="43137"/>
                    </a:srgbClr>
                  </a:outerShdw>
                </a:effectLst>
                <a:ea typeface="华文中宋" panose="02010600040101010101" pitchFamily="2" charset="-122"/>
              </a:rPr>
              <a:t>ALOHA</a:t>
            </a:r>
            <a:r>
              <a:rPr lang="zh-CN" altLang="en-US" sz="2800" b="1" dirty="0" smtClean="0">
                <a:solidFill>
                  <a:srgbClr val="FF0000"/>
                </a:solidFill>
                <a:effectLst>
                  <a:outerShdw blurRad="38100" dist="38100" dir="2700000" algn="tl">
                    <a:srgbClr val="000000">
                      <a:alpha val="43137"/>
                    </a:srgbClr>
                  </a:outerShdw>
                </a:effectLst>
                <a:ea typeface="华文中宋" panose="02010600040101010101" pitchFamily="2" charset="-122"/>
              </a:rPr>
              <a:t>：</a:t>
            </a:r>
            <a:endParaRPr lang="en-US" altLang="zh-CN" sz="2800" b="1" dirty="0" smtClean="0">
              <a:solidFill>
                <a:srgbClr val="FF0000"/>
              </a:solidFill>
              <a:effectLst>
                <a:outerShdw blurRad="38100" dist="38100" dir="2700000" algn="tl">
                  <a:srgbClr val="000000">
                    <a:alpha val="43137"/>
                  </a:srgbClr>
                </a:outerShdw>
              </a:effectLst>
              <a:ea typeface="华文中宋" panose="02010600040101010101" pitchFamily="2" charset="-122"/>
            </a:endParaRPr>
          </a:p>
          <a:p>
            <a:pPr lvl="1">
              <a:lnSpc>
                <a:spcPct val="120000"/>
              </a:lnSpc>
              <a:spcBef>
                <a:spcPct val="5000"/>
              </a:spcBef>
            </a:pPr>
            <a:r>
              <a:rPr lang="zh-CN" altLang="en-US" sz="2800" dirty="0" smtClean="0"/>
              <a:t>夏威夷大学</a:t>
            </a:r>
            <a:r>
              <a:rPr lang="zh-CN" altLang="en-US" sz="2800" dirty="0"/>
              <a:t>研制的一个无线电广播通信网（</a:t>
            </a:r>
            <a:r>
              <a:rPr lang="en-US" altLang="zh-CN" sz="2800" dirty="0"/>
              <a:t>20</a:t>
            </a:r>
            <a:r>
              <a:rPr lang="zh-CN" altLang="en-US" sz="2800" dirty="0"/>
              <a:t>世纪</a:t>
            </a:r>
            <a:r>
              <a:rPr lang="en-US" altLang="zh-CN" sz="2800" dirty="0"/>
              <a:t>70</a:t>
            </a:r>
            <a:r>
              <a:rPr lang="zh-CN" altLang="en-US" sz="2800" dirty="0"/>
              <a:t>年代初）</a:t>
            </a:r>
            <a:r>
              <a:rPr lang="zh-CN" altLang="en-US" sz="2800" dirty="0" smtClean="0"/>
              <a:t>。</a:t>
            </a:r>
            <a:endParaRPr lang="en-US" altLang="zh-CN" sz="2800" dirty="0" smtClean="0"/>
          </a:p>
          <a:p>
            <a:pPr lvl="1">
              <a:lnSpc>
                <a:spcPct val="120000"/>
              </a:lnSpc>
              <a:spcBef>
                <a:spcPct val="5000"/>
              </a:spcBef>
            </a:pPr>
            <a:r>
              <a:rPr lang="zh-CN" altLang="en-US" sz="2800" dirty="0" smtClean="0"/>
              <a:t>采用</a:t>
            </a:r>
            <a:r>
              <a:rPr lang="zh-CN" altLang="en-US" sz="2800" dirty="0"/>
              <a:t>星型拓扑结构，使地理上分散的用户通过无线电来使用中心主机。</a:t>
            </a:r>
          </a:p>
          <a:p>
            <a:pPr>
              <a:lnSpc>
                <a:spcPct val="120000"/>
              </a:lnSpc>
              <a:spcBef>
                <a:spcPct val="5000"/>
              </a:spcBef>
            </a:pPr>
            <a:r>
              <a:rPr lang="en-US" altLang="zh-CN" sz="2800" b="1" dirty="0" smtClean="0">
                <a:ea typeface="华文中宋" panose="02010600040101010101" pitchFamily="2" charset="-122"/>
              </a:rPr>
              <a:t>ALOHA</a:t>
            </a:r>
            <a:r>
              <a:rPr lang="zh-CN" altLang="en-US" sz="2800" b="1" dirty="0" smtClean="0">
                <a:ea typeface="华文中宋" panose="02010600040101010101" pitchFamily="2" charset="-122"/>
              </a:rPr>
              <a:t>有</a:t>
            </a:r>
            <a:r>
              <a:rPr lang="zh-CN" altLang="en-US" sz="2800" b="1" dirty="0">
                <a:ea typeface="华文中宋" panose="02010600040101010101" pitchFamily="2" charset="-122"/>
              </a:rPr>
              <a:t>若干种形式</a:t>
            </a:r>
            <a:r>
              <a:rPr lang="zh-CN" altLang="en-US" sz="2800" b="1" dirty="0" smtClean="0">
                <a:ea typeface="华文中宋" panose="02010600040101010101" pitchFamily="2" charset="-122"/>
              </a:rPr>
              <a:t>：</a:t>
            </a:r>
            <a:endParaRPr lang="en-US" altLang="zh-CN" sz="2800" b="1" dirty="0" smtClean="0">
              <a:ea typeface="华文中宋" panose="02010600040101010101" pitchFamily="2" charset="-122"/>
            </a:endParaRPr>
          </a:p>
          <a:p>
            <a:pPr marL="342900" lvl="1" indent="0">
              <a:lnSpc>
                <a:spcPct val="120000"/>
              </a:lnSpc>
              <a:spcBef>
                <a:spcPct val="5000"/>
              </a:spcBef>
            </a:pPr>
            <a:r>
              <a:rPr lang="zh-CN" altLang="en-US" sz="2800" dirty="0">
                <a:ea typeface="华文中宋" panose="02010600040101010101" pitchFamily="2" charset="-122"/>
              </a:rPr>
              <a:t>纯</a:t>
            </a:r>
            <a:r>
              <a:rPr lang="en-US" altLang="zh-CN" sz="2800" dirty="0">
                <a:ea typeface="华文中宋" panose="02010600040101010101" pitchFamily="2" charset="-122"/>
              </a:rPr>
              <a:t>ALOHA</a:t>
            </a:r>
            <a:endParaRPr lang="zh-CN" altLang="en-US" sz="2800" dirty="0">
              <a:latin typeface="华文中宋" panose="02010600040101010101" pitchFamily="2" charset="-122"/>
              <a:ea typeface="华文中宋" panose="02010600040101010101" pitchFamily="2" charset="-122"/>
            </a:endParaRPr>
          </a:p>
          <a:p>
            <a:pPr marL="342900" lvl="1" indent="0">
              <a:lnSpc>
                <a:spcPct val="120000"/>
              </a:lnSpc>
              <a:spcBef>
                <a:spcPct val="5000"/>
              </a:spcBef>
            </a:pPr>
            <a:r>
              <a:rPr lang="zh-CN" altLang="en-US" sz="2800" dirty="0" smtClean="0">
                <a:ea typeface="华文中宋" panose="02010600040101010101" pitchFamily="2" charset="-122"/>
              </a:rPr>
              <a:t>时隙</a:t>
            </a:r>
            <a:r>
              <a:rPr lang="en-US" altLang="zh-CN" sz="2800" dirty="0" smtClean="0">
                <a:ea typeface="华文中宋" panose="02010600040101010101" pitchFamily="2" charset="-122"/>
              </a:rPr>
              <a:t>ALOHA</a:t>
            </a:r>
          </a:p>
        </p:txBody>
      </p:sp>
      <p:grpSp>
        <p:nvGrpSpPr>
          <p:cNvPr id="806916" name="Group 4"/>
          <p:cNvGrpSpPr>
            <a:grpSpLocks/>
          </p:cNvGrpSpPr>
          <p:nvPr/>
        </p:nvGrpSpPr>
        <p:grpSpPr bwMode="auto">
          <a:xfrm>
            <a:off x="5637375" y="3895345"/>
            <a:ext cx="2514600" cy="1385887"/>
            <a:chOff x="3780" y="5652"/>
            <a:chExt cx="3960" cy="2184"/>
          </a:xfrm>
        </p:grpSpPr>
        <p:sp>
          <p:nvSpPr>
            <p:cNvPr id="806917" name="Oval 5"/>
            <p:cNvSpPr>
              <a:spLocks noChangeArrowheads="1"/>
            </p:cNvSpPr>
            <p:nvPr/>
          </p:nvSpPr>
          <p:spPr bwMode="auto">
            <a:xfrm>
              <a:off x="5040" y="6276"/>
              <a:ext cx="1260" cy="78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6918" name="Text Box 6"/>
            <p:cNvSpPr txBox="1">
              <a:spLocks noChangeArrowheads="1"/>
            </p:cNvSpPr>
            <p:nvPr/>
          </p:nvSpPr>
          <p:spPr bwMode="auto">
            <a:xfrm>
              <a:off x="5220" y="6432"/>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1200">
                  <a:latin typeface="Times New Roman" panose="02020603050405020304" pitchFamily="18" charset="0"/>
                  <a:ea typeface="宋体" panose="02010600030101010101" pitchFamily="2" charset="-122"/>
                </a:rPr>
                <a:t>中心</a:t>
              </a:r>
              <a:endParaRPr lang="zh-CN" altLang="en-US">
                <a:ea typeface="宋体" panose="02010600030101010101" pitchFamily="2" charset="-122"/>
              </a:endParaRPr>
            </a:p>
          </p:txBody>
        </p:sp>
        <p:sp>
          <p:nvSpPr>
            <p:cNvPr id="806919" name="Rectangle 7"/>
            <p:cNvSpPr>
              <a:spLocks noChangeArrowheads="1"/>
            </p:cNvSpPr>
            <p:nvPr/>
          </p:nvSpPr>
          <p:spPr bwMode="auto">
            <a:xfrm>
              <a:off x="3780" y="5652"/>
              <a:ext cx="540" cy="468"/>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6920" name="Rectangle 8"/>
            <p:cNvSpPr>
              <a:spLocks noChangeArrowheads="1"/>
            </p:cNvSpPr>
            <p:nvPr/>
          </p:nvSpPr>
          <p:spPr bwMode="auto">
            <a:xfrm>
              <a:off x="3780" y="7368"/>
              <a:ext cx="540" cy="468"/>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6921" name="Rectangle 9"/>
            <p:cNvSpPr>
              <a:spLocks noChangeArrowheads="1"/>
            </p:cNvSpPr>
            <p:nvPr/>
          </p:nvSpPr>
          <p:spPr bwMode="auto">
            <a:xfrm>
              <a:off x="7200" y="7368"/>
              <a:ext cx="540" cy="468"/>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6922" name="Rectangle 10"/>
            <p:cNvSpPr>
              <a:spLocks noChangeArrowheads="1"/>
            </p:cNvSpPr>
            <p:nvPr/>
          </p:nvSpPr>
          <p:spPr bwMode="auto">
            <a:xfrm>
              <a:off x="7200" y="5652"/>
              <a:ext cx="540" cy="468"/>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6923" name="Freeform 11"/>
            <p:cNvSpPr>
              <a:spLocks/>
            </p:cNvSpPr>
            <p:nvPr/>
          </p:nvSpPr>
          <p:spPr bwMode="auto">
            <a:xfrm>
              <a:off x="6300" y="5964"/>
              <a:ext cx="720" cy="312"/>
            </a:xfrm>
            <a:custGeom>
              <a:avLst/>
              <a:gdLst>
                <a:gd name="T0" fmla="*/ 0 w 720"/>
                <a:gd name="T1" fmla="*/ 312 h 312"/>
                <a:gd name="T2" fmla="*/ 360 w 720"/>
                <a:gd name="T3" fmla="*/ 0 h 312"/>
                <a:gd name="T4" fmla="*/ 360 w 720"/>
                <a:gd name="T5" fmla="*/ 312 h 312"/>
                <a:gd name="T6" fmla="*/ 720 w 720"/>
                <a:gd name="T7" fmla="*/ 0 h 312"/>
              </a:gdLst>
              <a:ahLst/>
              <a:cxnLst>
                <a:cxn ang="0">
                  <a:pos x="T0" y="T1"/>
                </a:cxn>
                <a:cxn ang="0">
                  <a:pos x="T2" y="T3"/>
                </a:cxn>
                <a:cxn ang="0">
                  <a:pos x="T4" y="T5"/>
                </a:cxn>
                <a:cxn ang="0">
                  <a:pos x="T6" y="T7"/>
                </a:cxn>
              </a:cxnLst>
              <a:rect l="0" t="0" r="r" b="b"/>
              <a:pathLst>
                <a:path w="720" h="312">
                  <a:moveTo>
                    <a:pt x="0" y="312"/>
                  </a:moveTo>
                  <a:cubicBezTo>
                    <a:pt x="150" y="156"/>
                    <a:pt x="300" y="0"/>
                    <a:pt x="360" y="0"/>
                  </a:cubicBezTo>
                  <a:cubicBezTo>
                    <a:pt x="420" y="0"/>
                    <a:pt x="300" y="312"/>
                    <a:pt x="360" y="312"/>
                  </a:cubicBezTo>
                  <a:cubicBezTo>
                    <a:pt x="420" y="312"/>
                    <a:pt x="660" y="52"/>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6924" name="Freeform 12"/>
            <p:cNvSpPr>
              <a:spLocks/>
            </p:cNvSpPr>
            <p:nvPr/>
          </p:nvSpPr>
          <p:spPr bwMode="auto">
            <a:xfrm>
              <a:off x="4500" y="5964"/>
              <a:ext cx="540" cy="468"/>
            </a:xfrm>
            <a:custGeom>
              <a:avLst/>
              <a:gdLst>
                <a:gd name="T0" fmla="*/ 0 w 540"/>
                <a:gd name="T1" fmla="*/ 0 h 468"/>
                <a:gd name="T2" fmla="*/ 360 w 540"/>
                <a:gd name="T3" fmla="*/ 156 h 468"/>
                <a:gd name="T4" fmla="*/ 180 w 540"/>
                <a:gd name="T5" fmla="*/ 156 h 468"/>
                <a:gd name="T6" fmla="*/ 540 w 540"/>
                <a:gd name="T7" fmla="*/ 468 h 468"/>
              </a:gdLst>
              <a:ahLst/>
              <a:cxnLst>
                <a:cxn ang="0">
                  <a:pos x="T0" y="T1"/>
                </a:cxn>
                <a:cxn ang="0">
                  <a:pos x="T2" y="T3"/>
                </a:cxn>
                <a:cxn ang="0">
                  <a:pos x="T4" y="T5"/>
                </a:cxn>
                <a:cxn ang="0">
                  <a:pos x="T6" y="T7"/>
                </a:cxn>
              </a:cxnLst>
              <a:rect l="0" t="0" r="r" b="b"/>
              <a:pathLst>
                <a:path w="540" h="468">
                  <a:moveTo>
                    <a:pt x="0" y="0"/>
                  </a:moveTo>
                  <a:cubicBezTo>
                    <a:pt x="165" y="65"/>
                    <a:pt x="330" y="130"/>
                    <a:pt x="360" y="156"/>
                  </a:cubicBezTo>
                  <a:cubicBezTo>
                    <a:pt x="390" y="182"/>
                    <a:pt x="150" y="104"/>
                    <a:pt x="180" y="156"/>
                  </a:cubicBezTo>
                  <a:cubicBezTo>
                    <a:pt x="210" y="208"/>
                    <a:pt x="480" y="416"/>
                    <a:pt x="540" y="4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6925" name="Freeform 13"/>
            <p:cNvSpPr>
              <a:spLocks/>
            </p:cNvSpPr>
            <p:nvPr/>
          </p:nvSpPr>
          <p:spPr bwMode="auto">
            <a:xfrm>
              <a:off x="4500" y="7056"/>
              <a:ext cx="720" cy="468"/>
            </a:xfrm>
            <a:custGeom>
              <a:avLst/>
              <a:gdLst>
                <a:gd name="T0" fmla="*/ 0 w 720"/>
                <a:gd name="T1" fmla="*/ 468 h 468"/>
                <a:gd name="T2" fmla="*/ 360 w 720"/>
                <a:gd name="T3" fmla="*/ 156 h 468"/>
                <a:gd name="T4" fmla="*/ 360 w 720"/>
                <a:gd name="T5" fmla="*/ 312 h 468"/>
                <a:gd name="T6" fmla="*/ 720 w 720"/>
                <a:gd name="T7" fmla="*/ 0 h 468"/>
              </a:gdLst>
              <a:ahLst/>
              <a:cxnLst>
                <a:cxn ang="0">
                  <a:pos x="T0" y="T1"/>
                </a:cxn>
                <a:cxn ang="0">
                  <a:pos x="T2" y="T3"/>
                </a:cxn>
                <a:cxn ang="0">
                  <a:pos x="T4" y="T5"/>
                </a:cxn>
                <a:cxn ang="0">
                  <a:pos x="T6" y="T7"/>
                </a:cxn>
              </a:cxnLst>
              <a:rect l="0" t="0" r="r" b="b"/>
              <a:pathLst>
                <a:path w="720" h="468">
                  <a:moveTo>
                    <a:pt x="0" y="468"/>
                  </a:moveTo>
                  <a:cubicBezTo>
                    <a:pt x="150" y="325"/>
                    <a:pt x="300" y="182"/>
                    <a:pt x="360" y="156"/>
                  </a:cubicBezTo>
                  <a:cubicBezTo>
                    <a:pt x="420" y="130"/>
                    <a:pt x="300" y="338"/>
                    <a:pt x="360" y="312"/>
                  </a:cubicBezTo>
                  <a:cubicBezTo>
                    <a:pt x="420" y="286"/>
                    <a:pt x="660" y="52"/>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6926" name="Freeform 14"/>
            <p:cNvSpPr>
              <a:spLocks/>
            </p:cNvSpPr>
            <p:nvPr/>
          </p:nvSpPr>
          <p:spPr bwMode="auto">
            <a:xfrm>
              <a:off x="6300" y="6900"/>
              <a:ext cx="540" cy="624"/>
            </a:xfrm>
            <a:custGeom>
              <a:avLst/>
              <a:gdLst>
                <a:gd name="T0" fmla="*/ 0 w 540"/>
                <a:gd name="T1" fmla="*/ 0 h 624"/>
                <a:gd name="T2" fmla="*/ 360 w 540"/>
                <a:gd name="T3" fmla="*/ 156 h 624"/>
                <a:gd name="T4" fmla="*/ 180 w 540"/>
                <a:gd name="T5" fmla="*/ 156 h 624"/>
                <a:gd name="T6" fmla="*/ 540 w 540"/>
                <a:gd name="T7" fmla="*/ 624 h 624"/>
              </a:gdLst>
              <a:ahLst/>
              <a:cxnLst>
                <a:cxn ang="0">
                  <a:pos x="T0" y="T1"/>
                </a:cxn>
                <a:cxn ang="0">
                  <a:pos x="T2" y="T3"/>
                </a:cxn>
                <a:cxn ang="0">
                  <a:pos x="T4" y="T5"/>
                </a:cxn>
                <a:cxn ang="0">
                  <a:pos x="T6" y="T7"/>
                </a:cxn>
              </a:cxnLst>
              <a:rect l="0" t="0" r="r" b="b"/>
              <a:pathLst>
                <a:path w="540" h="624">
                  <a:moveTo>
                    <a:pt x="0" y="0"/>
                  </a:moveTo>
                  <a:cubicBezTo>
                    <a:pt x="165" y="65"/>
                    <a:pt x="330" y="130"/>
                    <a:pt x="360" y="156"/>
                  </a:cubicBezTo>
                  <a:cubicBezTo>
                    <a:pt x="390" y="182"/>
                    <a:pt x="150" y="78"/>
                    <a:pt x="180" y="156"/>
                  </a:cubicBezTo>
                  <a:cubicBezTo>
                    <a:pt x="210" y="234"/>
                    <a:pt x="480" y="546"/>
                    <a:pt x="54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867126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500"/>
                                  </p:stCondLst>
                                  <p:childTnLst>
                                    <p:set>
                                      <p:cBhvr>
                                        <p:cTn id="6" dur="1" fill="hold">
                                          <p:stCondLst>
                                            <p:cond delay="0"/>
                                          </p:stCondLst>
                                        </p:cTn>
                                        <p:tgtEl>
                                          <p:spTgt spid="806916"/>
                                        </p:tgtEl>
                                        <p:attrNameLst>
                                          <p:attrName>style.visibility</p:attrName>
                                        </p:attrNameLst>
                                      </p:cBhvr>
                                      <p:to>
                                        <p:strVal val="visible"/>
                                      </p:to>
                                    </p:set>
                                    <p:animEffect transition="in" filter="dissolve">
                                      <p:cBhvr>
                                        <p:cTn id="7" dur="250"/>
                                        <p:tgtEl>
                                          <p:spTgt spid="806916"/>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806915">
                                            <p:txEl>
                                              <p:pRg st="0" end="0"/>
                                            </p:txEl>
                                          </p:spTgt>
                                        </p:tgtEl>
                                        <p:attrNameLst>
                                          <p:attrName>style.visibility</p:attrName>
                                        </p:attrNameLst>
                                      </p:cBhvr>
                                      <p:to>
                                        <p:strVal val="visible"/>
                                      </p:to>
                                    </p:set>
                                    <p:animEffect transition="in" filter="wipe(up)">
                                      <p:cBhvr>
                                        <p:cTn id="11" dur="500"/>
                                        <p:tgtEl>
                                          <p:spTgt spid="806915">
                                            <p:txEl>
                                              <p:pRg st="0" end="0"/>
                                            </p:txEl>
                                          </p:spTgt>
                                        </p:tgtEl>
                                      </p:cBhvr>
                                    </p:animEffect>
                                  </p:childTnLst>
                                </p:cTn>
                              </p:par>
                            </p:childTnLst>
                          </p:cTn>
                        </p:par>
                        <p:par>
                          <p:cTn id="12" fill="hold">
                            <p:stCondLst>
                              <p:cond delay="1750"/>
                            </p:stCondLst>
                            <p:childTnLst>
                              <p:par>
                                <p:cTn id="13" presetID="22" presetClass="entr" presetSubtype="1" fill="hold" nodeType="afterEffect">
                                  <p:stCondLst>
                                    <p:cond delay="500"/>
                                  </p:stCondLst>
                                  <p:childTnLst>
                                    <p:set>
                                      <p:cBhvr>
                                        <p:cTn id="14" dur="1" fill="hold">
                                          <p:stCondLst>
                                            <p:cond delay="0"/>
                                          </p:stCondLst>
                                        </p:cTn>
                                        <p:tgtEl>
                                          <p:spTgt spid="806915">
                                            <p:txEl>
                                              <p:pRg st="1" end="1"/>
                                            </p:txEl>
                                          </p:spTgt>
                                        </p:tgtEl>
                                        <p:attrNameLst>
                                          <p:attrName>style.visibility</p:attrName>
                                        </p:attrNameLst>
                                      </p:cBhvr>
                                      <p:to>
                                        <p:strVal val="visible"/>
                                      </p:to>
                                    </p:set>
                                    <p:animEffect transition="in" filter="wipe(up)">
                                      <p:cBhvr>
                                        <p:cTn id="15" dur="500"/>
                                        <p:tgtEl>
                                          <p:spTgt spid="806915">
                                            <p:txEl>
                                              <p:pRg st="1" end="1"/>
                                            </p:txEl>
                                          </p:spTgt>
                                        </p:tgtEl>
                                      </p:cBhvr>
                                    </p:animEffect>
                                  </p:childTnLst>
                                </p:cTn>
                              </p:par>
                            </p:childTnLst>
                          </p:cTn>
                        </p:par>
                        <p:par>
                          <p:cTn id="16" fill="hold">
                            <p:stCondLst>
                              <p:cond delay="2750"/>
                            </p:stCondLst>
                            <p:childTnLst>
                              <p:par>
                                <p:cTn id="17" presetID="22" presetClass="entr" presetSubtype="1" fill="hold" nodeType="afterEffect">
                                  <p:stCondLst>
                                    <p:cond delay="500"/>
                                  </p:stCondLst>
                                  <p:childTnLst>
                                    <p:set>
                                      <p:cBhvr>
                                        <p:cTn id="18" dur="1" fill="hold">
                                          <p:stCondLst>
                                            <p:cond delay="0"/>
                                          </p:stCondLst>
                                        </p:cTn>
                                        <p:tgtEl>
                                          <p:spTgt spid="806915">
                                            <p:txEl>
                                              <p:pRg st="2" end="2"/>
                                            </p:txEl>
                                          </p:spTgt>
                                        </p:tgtEl>
                                        <p:attrNameLst>
                                          <p:attrName>style.visibility</p:attrName>
                                        </p:attrNameLst>
                                      </p:cBhvr>
                                      <p:to>
                                        <p:strVal val="visible"/>
                                      </p:to>
                                    </p:set>
                                    <p:animEffect transition="in" filter="wipe(up)">
                                      <p:cBhvr>
                                        <p:cTn id="19" dur="500"/>
                                        <p:tgtEl>
                                          <p:spTgt spid="806915">
                                            <p:txEl>
                                              <p:pRg st="2" end="2"/>
                                            </p:txEl>
                                          </p:spTgt>
                                        </p:tgtEl>
                                      </p:cBhvr>
                                    </p:animEffect>
                                  </p:childTnLst>
                                </p:cTn>
                              </p:par>
                            </p:childTnLst>
                          </p:cTn>
                        </p:par>
                        <p:par>
                          <p:cTn id="20" fill="hold">
                            <p:stCondLst>
                              <p:cond delay="3750"/>
                            </p:stCondLst>
                            <p:childTnLst>
                              <p:par>
                                <p:cTn id="21" presetID="22" presetClass="entr" presetSubtype="1" fill="hold" nodeType="afterEffect">
                                  <p:stCondLst>
                                    <p:cond delay="500"/>
                                  </p:stCondLst>
                                  <p:childTnLst>
                                    <p:set>
                                      <p:cBhvr>
                                        <p:cTn id="22" dur="1" fill="hold">
                                          <p:stCondLst>
                                            <p:cond delay="0"/>
                                          </p:stCondLst>
                                        </p:cTn>
                                        <p:tgtEl>
                                          <p:spTgt spid="806915">
                                            <p:txEl>
                                              <p:pRg st="3" end="3"/>
                                            </p:txEl>
                                          </p:spTgt>
                                        </p:tgtEl>
                                        <p:attrNameLst>
                                          <p:attrName>style.visibility</p:attrName>
                                        </p:attrNameLst>
                                      </p:cBhvr>
                                      <p:to>
                                        <p:strVal val="visible"/>
                                      </p:to>
                                    </p:set>
                                    <p:animEffect transition="in" filter="wipe(up)">
                                      <p:cBhvr>
                                        <p:cTn id="23" dur="500"/>
                                        <p:tgtEl>
                                          <p:spTgt spid="806915">
                                            <p:txEl>
                                              <p:pRg st="3" end="3"/>
                                            </p:txEl>
                                          </p:spTgt>
                                        </p:tgtEl>
                                      </p:cBhvr>
                                    </p:animEffect>
                                  </p:childTnLst>
                                </p:cTn>
                              </p:par>
                            </p:childTnLst>
                          </p:cTn>
                        </p:par>
                        <p:par>
                          <p:cTn id="24" fill="hold">
                            <p:stCondLst>
                              <p:cond delay="4750"/>
                            </p:stCondLst>
                            <p:childTnLst>
                              <p:par>
                                <p:cTn id="25" presetID="22" presetClass="entr" presetSubtype="1" fill="hold" nodeType="afterEffect">
                                  <p:stCondLst>
                                    <p:cond delay="500"/>
                                  </p:stCondLst>
                                  <p:childTnLst>
                                    <p:set>
                                      <p:cBhvr>
                                        <p:cTn id="26" dur="1" fill="hold">
                                          <p:stCondLst>
                                            <p:cond delay="0"/>
                                          </p:stCondLst>
                                        </p:cTn>
                                        <p:tgtEl>
                                          <p:spTgt spid="806915">
                                            <p:txEl>
                                              <p:pRg st="4" end="4"/>
                                            </p:txEl>
                                          </p:spTgt>
                                        </p:tgtEl>
                                        <p:attrNameLst>
                                          <p:attrName>style.visibility</p:attrName>
                                        </p:attrNameLst>
                                      </p:cBhvr>
                                      <p:to>
                                        <p:strVal val="visible"/>
                                      </p:to>
                                    </p:set>
                                    <p:animEffect transition="in" filter="wipe(up)">
                                      <p:cBhvr>
                                        <p:cTn id="27" dur="500"/>
                                        <p:tgtEl>
                                          <p:spTgt spid="806915">
                                            <p:txEl>
                                              <p:pRg st="4" end="4"/>
                                            </p:txEl>
                                          </p:spTgt>
                                        </p:tgtEl>
                                      </p:cBhvr>
                                    </p:animEffect>
                                  </p:childTnLst>
                                </p:cTn>
                              </p:par>
                            </p:childTnLst>
                          </p:cTn>
                        </p:par>
                        <p:par>
                          <p:cTn id="28" fill="hold">
                            <p:stCondLst>
                              <p:cond delay="5750"/>
                            </p:stCondLst>
                            <p:childTnLst>
                              <p:par>
                                <p:cTn id="29" presetID="22" presetClass="entr" presetSubtype="1" fill="hold" nodeType="afterEffect">
                                  <p:stCondLst>
                                    <p:cond delay="500"/>
                                  </p:stCondLst>
                                  <p:childTnLst>
                                    <p:set>
                                      <p:cBhvr>
                                        <p:cTn id="30" dur="1" fill="hold">
                                          <p:stCondLst>
                                            <p:cond delay="0"/>
                                          </p:stCondLst>
                                        </p:cTn>
                                        <p:tgtEl>
                                          <p:spTgt spid="806915">
                                            <p:txEl>
                                              <p:pRg st="5" end="5"/>
                                            </p:txEl>
                                          </p:spTgt>
                                        </p:tgtEl>
                                        <p:attrNameLst>
                                          <p:attrName>style.visibility</p:attrName>
                                        </p:attrNameLst>
                                      </p:cBhvr>
                                      <p:to>
                                        <p:strVal val="visible"/>
                                      </p:to>
                                    </p:set>
                                    <p:animEffect transition="in" filter="wipe(up)">
                                      <p:cBhvr>
                                        <p:cTn id="31" dur="500"/>
                                        <p:tgtEl>
                                          <p:spTgt spid="806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r>
              <a:rPr lang="en-US" altLang="zh-CN"/>
              <a:t>2</a:t>
            </a:r>
            <a:r>
              <a:rPr lang="zh-CN" altLang="en-US"/>
              <a:t>、纯</a:t>
            </a:r>
            <a:r>
              <a:rPr lang="en-US" altLang="zh-CN"/>
              <a:t>ALOHA</a:t>
            </a:r>
            <a:endParaRPr lang="zh-CN" altLang="en-US"/>
          </a:p>
        </p:txBody>
      </p:sp>
      <p:sp>
        <p:nvSpPr>
          <p:cNvPr id="818179" name="Rectangle 3"/>
          <p:cNvSpPr>
            <a:spLocks noGrp="1" noChangeArrowheads="1"/>
          </p:cNvSpPr>
          <p:nvPr>
            <p:ph type="body" idx="1"/>
          </p:nvPr>
        </p:nvSpPr>
        <p:spPr/>
        <p:txBody>
          <a:bodyPr>
            <a:normAutofit/>
          </a:bodyPr>
          <a:lstStyle/>
          <a:p>
            <a:pPr>
              <a:lnSpc>
                <a:spcPct val="115000"/>
              </a:lnSpc>
            </a:pPr>
            <a:r>
              <a:rPr lang="en-US" altLang="zh-CN" sz="2800" dirty="0">
                <a:ea typeface="华文中宋" panose="02010600040101010101" pitchFamily="2" charset="-122"/>
              </a:rPr>
              <a:t>ALOHA</a:t>
            </a:r>
            <a:r>
              <a:rPr lang="zh-CN" altLang="en-US" sz="2800" dirty="0">
                <a:ea typeface="华文中宋" panose="02010600040101010101" pitchFamily="2" charset="-122"/>
              </a:rPr>
              <a:t>的最初形式</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a:lnSpc>
                <a:spcPct val="115000"/>
              </a:lnSpc>
            </a:pPr>
            <a:r>
              <a:rPr lang="zh-CN" altLang="en-US" sz="2800" dirty="0" smtClean="0">
                <a:ea typeface="华文中宋" panose="02010600040101010101" pitchFamily="2" charset="-122"/>
              </a:rPr>
              <a:t>是</a:t>
            </a:r>
            <a:r>
              <a:rPr lang="zh-CN" altLang="en-US" sz="2800" dirty="0">
                <a:ea typeface="华文中宋" panose="02010600040101010101" pitchFamily="2" charset="-122"/>
              </a:rPr>
              <a:t>一个非时隙、完全分散的协议。</a:t>
            </a:r>
            <a:endParaRPr lang="zh-CN" altLang="en-US" sz="2800" i="1" dirty="0">
              <a:ea typeface="华文中宋" panose="02010600040101010101" pitchFamily="2" charset="-122"/>
            </a:endParaRPr>
          </a:p>
          <a:p>
            <a:pPr>
              <a:lnSpc>
                <a:spcPct val="115000"/>
              </a:lnSpc>
              <a:buFont typeface="Wingdings" panose="05000000000000000000" pitchFamily="2" charset="2"/>
              <a:buChar char="q"/>
            </a:pPr>
            <a:r>
              <a:rPr lang="zh-CN" altLang="en-US" sz="2800" dirty="0" smtClean="0">
                <a:effectLst>
                  <a:outerShdw blurRad="38100" dist="38100" dir="2700000" algn="tl">
                    <a:srgbClr val="000000">
                      <a:alpha val="43137"/>
                    </a:srgbClr>
                  </a:outerShdw>
                </a:effectLst>
                <a:ea typeface="华文中宋" panose="02010600040101010101" pitchFamily="2" charset="-122"/>
              </a:rPr>
              <a:t>基本思想</a:t>
            </a:r>
            <a:r>
              <a:rPr lang="zh-CN" altLang="en-US" sz="2800" dirty="0" smtClean="0">
                <a:ea typeface="华文中宋" panose="02010600040101010101" pitchFamily="2" charset="-122"/>
              </a:rPr>
              <a:t>：</a:t>
            </a:r>
            <a:endParaRPr lang="zh-CN" altLang="en-US" sz="2800" dirty="0">
              <a:ea typeface="华文中宋" panose="02010600040101010101" pitchFamily="2" charset="-122"/>
            </a:endParaRPr>
          </a:p>
          <a:p>
            <a:pPr>
              <a:lnSpc>
                <a:spcPct val="115000"/>
              </a:lnSpc>
            </a:pPr>
            <a:r>
              <a:rPr lang="zh-CN" altLang="en-US" sz="2800" dirty="0">
                <a:ea typeface="华文中宋" panose="02010600040101010101" pitchFamily="2" charset="-122"/>
              </a:rPr>
              <a:t>结</a:t>
            </a:r>
            <a:r>
              <a:rPr lang="zh-CN" altLang="en-US" sz="2800" dirty="0" smtClean="0">
                <a:ea typeface="华文中宋" panose="02010600040101010101" pitchFamily="2" charset="-122"/>
              </a:rPr>
              <a:t>点</a:t>
            </a:r>
            <a:r>
              <a:rPr lang="zh-CN" altLang="en-US" sz="2800" dirty="0">
                <a:ea typeface="华文中宋" panose="02010600040101010101" pitchFamily="2" charset="-122"/>
              </a:rPr>
              <a:t>有帧要发，就</a:t>
            </a:r>
            <a:r>
              <a:rPr lang="zh-CN" altLang="en-US" sz="2800" dirty="0" smtClean="0">
                <a:ea typeface="华文中宋" panose="02010600040101010101" pitchFamily="2" charset="-122"/>
              </a:rPr>
              <a:t>立即直接发送至信道。</a:t>
            </a:r>
            <a:endParaRPr lang="zh-CN" altLang="en-US" sz="2800" dirty="0">
              <a:ea typeface="华文中宋" panose="02010600040101010101" pitchFamily="2" charset="-122"/>
            </a:endParaRPr>
          </a:p>
          <a:p>
            <a:pPr>
              <a:lnSpc>
                <a:spcPct val="115000"/>
              </a:lnSpc>
            </a:pPr>
            <a:r>
              <a:rPr lang="zh-CN" altLang="en-US" sz="2800" dirty="0" smtClean="0">
                <a:ea typeface="华文中宋" panose="02010600040101010101" pitchFamily="2" charset="-122"/>
              </a:rPr>
              <a:t>如果</a:t>
            </a:r>
            <a:r>
              <a:rPr lang="zh-CN" altLang="en-US" sz="2800" dirty="0">
                <a:ea typeface="华文中宋" panose="02010600040101010101" pitchFamily="2" charset="-122"/>
              </a:rPr>
              <a:t>与其他帧产生冲突，在该冲突帧</a:t>
            </a:r>
            <a:r>
              <a:rPr lang="zh-CN" altLang="en-US" sz="2800" dirty="0">
                <a:solidFill>
                  <a:srgbClr val="FF0000"/>
                </a:solidFill>
                <a:ea typeface="华文中宋" panose="02010600040101010101" pitchFamily="2" charset="-122"/>
              </a:rPr>
              <a:t>传完</a:t>
            </a:r>
            <a:r>
              <a:rPr lang="zh-CN" altLang="en-US" sz="2800" dirty="0" smtClean="0">
                <a:solidFill>
                  <a:srgbClr val="FF0000"/>
                </a:solidFill>
                <a:ea typeface="华文中宋" panose="02010600040101010101" pitchFamily="2" charset="-122"/>
              </a:rPr>
              <a:t>之后</a:t>
            </a:r>
            <a:r>
              <a:rPr lang="en-US" altLang="zh-CN" sz="2800" dirty="0" smtClean="0">
                <a:ea typeface="华文中宋" panose="02010600040101010101" pitchFamily="2" charset="-122"/>
              </a:rPr>
              <a:t>:</a:t>
            </a:r>
            <a:endParaRPr lang="zh-CN" altLang="en-US" sz="2800" dirty="0">
              <a:ea typeface="华文中宋" panose="02010600040101010101" pitchFamily="2" charset="-122"/>
              <a:sym typeface="Wingdings" panose="05000000000000000000" pitchFamily="2" charset="2"/>
            </a:endParaRPr>
          </a:p>
          <a:p>
            <a:pPr lvl="1">
              <a:lnSpc>
                <a:spcPct val="115000"/>
              </a:lnSpc>
            </a:pPr>
            <a:r>
              <a:rPr lang="zh-CN" altLang="en-US" sz="2400" dirty="0" smtClean="0">
                <a:ea typeface="华文中宋" panose="02010600040101010101" pitchFamily="2" charset="-122"/>
              </a:rPr>
              <a:t>以</a:t>
            </a:r>
            <a:r>
              <a:rPr lang="zh-CN" altLang="en-US" sz="2400" dirty="0">
                <a:ea typeface="华文中宋" panose="02010600040101010101" pitchFamily="2" charset="-122"/>
              </a:rPr>
              <a:t>概率</a:t>
            </a:r>
            <a:r>
              <a:rPr lang="en-US" altLang="zh-CN" sz="2400" i="1" dirty="0">
                <a:ea typeface="华文中宋" panose="02010600040101010101" pitchFamily="2" charset="-122"/>
              </a:rPr>
              <a:t>p</a:t>
            </a:r>
            <a:r>
              <a:rPr lang="zh-CN" altLang="en-US" sz="2400" dirty="0">
                <a:ea typeface="华文中宋" panose="02010600040101010101" pitchFamily="2" charset="-122"/>
              </a:rPr>
              <a:t>立即重传该帧；</a:t>
            </a:r>
            <a:endParaRPr lang="zh-CN" altLang="en-US" sz="2400" dirty="0">
              <a:ea typeface="华文中宋" panose="02010600040101010101" pitchFamily="2" charset="-122"/>
              <a:sym typeface="Wingdings" panose="05000000000000000000" pitchFamily="2" charset="2"/>
            </a:endParaRPr>
          </a:p>
          <a:p>
            <a:pPr lvl="1">
              <a:lnSpc>
                <a:spcPct val="115000"/>
              </a:lnSpc>
            </a:pPr>
            <a:r>
              <a:rPr lang="zh-CN" altLang="en-US" sz="2400" dirty="0" smtClean="0">
                <a:ea typeface="华文中宋" panose="02010600040101010101" pitchFamily="2" charset="-122"/>
              </a:rPr>
              <a:t>或</a:t>
            </a:r>
            <a:r>
              <a:rPr lang="zh-CN" altLang="en-US" sz="2400" dirty="0">
                <a:ea typeface="华文中宋" panose="02010600040101010101" pitchFamily="2" charset="-122"/>
              </a:rPr>
              <a:t>等待一个帧的传输时间，再以概率</a:t>
            </a:r>
            <a:r>
              <a:rPr lang="en-US" altLang="zh-CN" sz="2400" i="1" dirty="0">
                <a:ea typeface="华文中宋" panose="02010600040101010101" pitchFamily="2" charset="-122"/>
              </a:rPr>
              <a:t>p</a:t>
            </a:r>
            <a:r>
              <a:rPr lang="zh-CN" altLang="en-US" sz="2400" dirty="0">
                <a:ea typeface="华文中宋" panose="02010600040101010101" pitchFamily="2" charset="-122"/>
              </a:rPr>
              <a:t>传输该帧</a:t>
            </a:r>
            <a:r>
              <a:rPr lang="zh-CN" altLang="en-US" sz="2400" dirty="0" smtClean="0">
                <a:ea typeface="华文中宋" panose="02010600040101010101" pitchFamily="2" charset="-122"/>
              </a:rPr>
              <a:t>，或者</a:t>
            </a:r>
            <a:r>
              <a:rPr lang="zh-CN" altLang="en-US" sz="2400" dirty="0">
                <a:ea typeface="华文中宋" panose="02010600040101010101" pitchFamily="2" charset="-122"/>
              </a:rPr>
              <a:t>以概率</a:t>
            </a:r>
            <a:r>
              <a:rPr lang="en-US" altLang="zh-CN" sz="2400" dirty="0" smtClean="0">
                <a:ea typeface="华文中宋" panose="02010600040101010101" pitchFamily="2" charset="-122"/>
              </a:rPr>
              <a:t>1-</a:t>
            </a:r>
            <a:r>
              <a:rPr lang="en-US" altLang="zh-CN" sz="2400" i="1" dirty="0" smtClean="0">
                <a:ea typeface="华文中宋" panose="02010600040101010101" pitchFamily="2" charset="-122"/>
              </a:rPr>
              <a:t>p</a:t>
            </a:r>
            <a:r>
              <a:rPr lang="zh-CN" altLang="en-US" sz="2400" i="1" dirty="0" smtClean="0">
                <a:ea typeface="华文中宋" panose="02010600040101010101" pitchFamily="2" charset="-122"/>
              </a:rPr>
              <a:t>在</a:t>
            </a:r>
            <a:r>
              <a:rPr lang="zh-CN" altLang="en-US" sz="2400" dirty="0" smtClean="0">
                <a:ea typeface="华文中宋" panose="02010600040101010101" pitchFamily="2" charset="-122"/>
              </a:rPr>
              <a:t>另</a:t>
            </a:r>
            <a:r>
              <a:rPr lang="zh-CN" altLang="en-US" sz="2400" dirty="0">
                <a:ea typeface="华文中宋" panose="02010600040101010101" pitchFamily="2" charset="-122"/>
              </a:rPr>
              <a:t>一个帧的时间等待。</a:t>
            </a:r>
          </a:p>
        </p:txBody>
      </p:sp>
    </p:spTree>
    <p:extLst>
      <p:ext uri="{BB962C8B-B14F-4D97-AF65-F5344CB8AC3E}">
        <p14:creationId xmlns:p14="http://schemas.microsoft.com/office/powerpoint/2010/main" val="11326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18179">
                                            <p:txEl>
                                              <p:pRg st="0" end="0"/>
                                            </p:txEl>
                                          </p:spTgt>
                                        </p:tgtEl>
                                        <p:attrNameLst>
                                          <p:attrName>style.visibility</p:attrName>
                                        </p:attrNameLst>
                                      </p:cBhvr>
                                      <p:to>
                                        <p:strVal val="visible"/>
                                      </p:to>
                                    </p:set>
                                    <p:animEffect transition="in" filter="wipe(up)">
                                      <p:cBhvr>
                                        <p:cTn id="7" dur="500"/>
                                        <p:tgtEl>
                                          <p:spTgt spid="81817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18179">
                                            <p:txEl>
                                              <p:pRg st="1" end="1"/>
                                            </p:txEl>
                                          </p:spTgt>
                                        </p:tgtEl>
                                        <p:attrNameLst>
                                          <p:attrName>style.visibility</p:attrName>
                                        </p:attrNameLst>
                                      </p:cBhvr>
                                      <p:to>
                                        <p:strVal val="visible"/>
                                      </p:to>
                                    </p:set>
                                    <p:animEffect transition="in" filter="wipe(up)">
                                      <p:cBhvr>
                                        <p:cTn id="11" dur="500"/>
                                        <p:tgtEl>
                                          <p:spTgt spid="81817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18179">
                                            <p:txEl>
                                              <p:pRg st="2" end="2"/>
                                            </p:txEl>
                                          </p:spTgt>
                                        </p:tgtEl>
                                        <p:attrNameLst>
                                          <p:attrName>style.visibility</p:attrName>
                                        </p:attrNameLst>
                                      </p:cBhvr>
                                      <p:to>
                                        <p:strVal val="visible"/>
                                      </p:to>
                                    </p:set>
                                    <p:animEffect transition="in" filter="wipe(up)">
                                      <p:cBhvr>
                                        <p:cTn id="15" dur="500"/>
                                        <p:tgtEl>
                                          <p:spTgt spid="81817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18179">
                                            <p:txEl>
                                              <p:pRg st="3" end="3"/>
                                            </p:txEl>
                                          </p:spTgt>
                                        </p:tgtEl>
                                        <p:attrNameLst>
                                          <p:attrName>style.visibility</p:attrName>
                                        </p:attrNameLst>
                                      </p:cBhvr>
                                      <p:to>
                                        <p:strVal val="visible"/>
                                      </p:to>
                                    </p:set>
                                    <p:animEffect transition="in" filter="wipe(up)">
                                      <p:cBhvr>
                                        <p:cTn id="19" dur="500"/>
                                        <p:tgtEl>
                                          <p:spTgt spid="81817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18179">
                                            <p:txEl>
                                              <p:pRg st="4" end="4"/>
                                            </p:txEl>
                                          </p:spTgt>
                                        </p:tgtEl>
                                        <p:attrNameLst>
                                          <p:attrName>style.visibility</p:attrName>
                                        </p:attrNameLst>
                                      </p:cBhvr>
                                      <p:to>
                                        <p:strVal val="visible"/>
                                      </p:to>
                                    </p:set>
                                    <p:animEffect transition="in" filter="wipe(up)">
                                      <p:cBhvr>
                                        <p:cTn id="23" dur="500"/>
                                        <p:tgtEl>
                                          <p:spTgt spid="818179">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818179">
                                            <p:txEl>
                                              <p:pRg st="5" end="5"/>
                                            </p:txEl>
                                          </p:spTgt>
                                        </p:tgtEl>
                                        <p:attrNameLst>
                                          <p:attrName>style.visibility</p:attrName>
                                        </p:attrNameLst>
                                      </p:cBhvr>
                                      <p:to>
                                        <p:strVal val="visible"/>
                                      </p:to>
                                    </p:set>
                                    <p:animEffect transition="in" filter="wipe(up)">
                                      <p:cBhvr>
                                        <p:cTn id="27" dur="500"/>
                                        <p:tgtEl>
                                          <p:spTgt spid="818179">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818179">
                                            <p:txEl>
                                              <p:pRg st="6" end="6"/>
                                            </p:txEl>
                                          </p:spTgt>
                                        </p:tgtEl>
                                        <p:attrNameLst>
                                          <p:attrName>style.visibility</p:attrName>
                                        </p:attrNameLst>
                                      </p:cBhvr>
                                      <p:to>
                                        <p:strVal val="visible"/>
                                      </p:to>
                                    </p:set>
                                    <p:animEffect transition="in" filter="wipe(up)">
                                      <p:cBhvr>
                                        <p:cTn id="31" dur="500"/>
                                        <p:tgtEl>
                                          <p:spTgt spid="818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162925" y="6400800"/>
            <a:ext cx="676275" cy="457200"/>
          </a:xfrm>
          <a:prstGeom prst="rect">
            <a:avLst/>
          </a:prstGeom>
        </p:spPr>
        <p:txBody>
          <a:bodyPr/>
          <a:lstStyle/>
          <a:p>
            <a:fld id="{9E58C1E1-238F-438C-A9D7-405558134B30}" type="slidenum">
              <a:rPr lang="en-US" altLang="zh-CN"/>
              <a:pPr/>
              <a:t>42</a:t>
            </a:fld>
            <a:endParaRPr lang="en-US" altLang="zh-CN"/>
          </a:p>
        </p:txBody>
      </p:sp>
      <p:sp>
        <p:nvSpPr>
          <p:cNvPr id="822274" name="Rectangle 2"/>
          <p:cNvSpPr>
            <a:spLocks noGrp="1" noChangeArrowheads="1"/>
          </p:cNvSpPr>
          <p:nvPr>
            <p:ph type="title"/>
          </p:nvPr>
        </p:nvSpPr>
        <p:spPr/>
        <p:txBody>
          <a:bodyPr/>
          <a:lstStyle/>
          <a:p>
            <a:r>
              <a:rPr lang="en-US" altLang="zh-CN" dirty="0" smtClean="0"/>
              <a:t>5.3 </a:t>
            </a:r>
            <a:r>
              <a:rPr lang="zh-CN" altLang="en-US" dirty="0" smtClean="0"/>
              <a:t>纯</a:t>
            </a:r>
            <a:r>
              <a:rPr lang="en-US" altLang="zh-CN" dirty="0" smtClean="0"/>
              <a:t>ALOHA</a:t>
            </a:r>
            <a:r>
              <a:rPr lang="zh-CN" altLang="en-US" dirty="0" smtClean="0"/>
              <a:t>协议</a:t>
            </a:r>
            <a:endParaRPr lang="zh-CN" altLang="en-US" dirty="0"/>
          </a:p>
        </p:txBody>
      </p:sp>
      <p:sp>
        <p:nvSpPr>
          <p:cNvPr id="822275" name="Rectangle 3"/>
          <p:cNvSpPr>
            <a:spLocks noGrp="1" noChangeArrowheads="1"/>
          </p:cNvSpPr>
          <p:nvPr>
            <p:ph type="body" idx="1"/>
          </p:nvPr>
        </p:nvSpPr>
        <p:spPr/>
        <p:txBody>
          <a:bodyPr>
            <a:normAutofit/>
          </a:bodyPr>
          <a:lstStyle/>
          <a:p>
            <a:pPr>
              <a:lnSpc>
                <a:spcPct val="120000"/>
              </a:lnSpc>
            </a:pPr>
            <a:r>
              <a:rPr lang="zh-CN" altLang="en-US" sz="2800" dirty="0" smtClean="0">
                <a:solidFill>
                  <a:srgbClr val="FF0000"/>
                </a:solidFill>
                <a:ea typeface="华文中宋" panose="02010600040101010101" pitchFamily="2" charset="-122"/>
              </a:rPr>
              <a:t>每个结点</a:t>
            </a:r>
            <a:r>
              <a:rPr lang="zh-CN" altLang="en-US" sz="2800" dirty="0">
                <a:solidFill>
                  <a:srgbClr val="FF0000"/>
                </a:solidFill>
                <a:ea typeface="华文中宋" panose="02010600040101010101" pitchFamily="2" charset="-122"/>
              </a:rPr>
              <a:t>的传输</a:t>
            </a:r>
            <a:r>
              <a:rPr lang="zh-CN" altLang="en-US" sz="2800" dirty="0">
                <a:ea typeface="华文中宋" panose="02010600040101010101" pitchFamily="2" charset="-122"/>
              </a:rPr>
              <a:t>与广播信道上</a:t>
            </a:r>
            <a:r>
              <a:rPr lang="zh-CN" altLang="en-US" sz="2800" dirty="0" smtClean="0">
                <a:ea typeface="华文中宋" panose="02010600040101010101" pitchFamily="2" charset="-122"/>
              </a:rPr>
              <a:t>其他结点</a:t>
            </a:r>
            <a:r>
              <a:rPr lang="zh-CN" altLang="en-US" sz="2800" dirty="0">
                <a:ea typeface="华文中宋" panose="02010600040101010101" pitchFamily="2" charset="-122"/>
              </a:rPr>
              <a:t>的活动是相互</a:t>
            </a:r>
            <a:r>
              <a:rPr lang="zh-CN" altLang="en-US" sz="2800" dirty="0" smtClean="0">
                <a:solidFill>
                  <a:srgbClr val="FF0000"/>
                </a:solidFill>
                <a:ea typeface="华文中宋" panose="02010600040101010101" pitchFamily="2" charset="-122"/>
              </a:rPr>
              <a:t>独立</a:t>
            </a:r>
            <a:r>
              <a:rPr lang="zh-CN" altLang="en-US" sz="2800" dirty="0" smtClean="0">
                <a:ea typeface="华文中宋" panose="02010600040101010101" pitchFamily="2" charset="-122"/>
              </a:rPr>
              <a:t>的</a:t>
            </a:r>
            <a:r>
              <a:rPr lang="zh-CN" altLang="en-US" sz="2800" dirty="0">
                <a:ea typeface="华文中宋" panose="02010600040101010101" pitchFamily="2" charset="-122"/>
              </a:rPr>
              <a:t>，</a:t>
            </a:r>
            <a:r>
              <a:rPr lang="zh-CN" altLang="en-US" sz="2800" dirty="0" smtClean="0">
                <a:ea typeface="华文中宋" panose="02010600040101010101" pitchFamily="2" charset="-122"/>
              </a:rPr>
              <a:t>一个结点</a:t>
            </a:r>
            <a:r>
              <a:rPr lang="zh-CN" altLang="en-US" sz="2800" dirty="0">
                <a:ea typeface="华文中宋" panose="02010600040101010101" pitchFamily="2" charset="-122"/>
              </a:rPr>
              <a:t>开始传输时并不知道是否有</a:t>
            </a:r>
            <a:r>
              <a:rPr lang="zh-CN" altLang="en-US" sz="2800" dirty="0" smtClean="0">
                <a:ea typeface="华文中宋" panose="02010600040101010101" pitchFamily="2" charset="-122"/>
              </a:rPr>
              <a:t>其他结点</a:t>
            </a:r>
            <a:r>
              <a:rPr lang="zh-CN" altLang="en-US" sz="2800" dirty="0">
                <a:ea typeface="华文中宋" panose="02010600040101010101" pitchFamily="2" charset="-122"/>
              </a:rPr>
              <a:t>正在传输；</a:t>
            </a:r>
          </a:p>
          <a:p>
            <a:pPr>
              <a:lnSpc>
                <a:spcPct val="120000"/>
              </a:lnSpc>
            </a:pPr>
            <a:r>
              <a:rPr lang="zh-CN" altLang="en-US" sz="2800" dirty="0">
                <a:ea typeface="华文中宋" panose="02010600040101010101" pitchFamily="2" charset="-122"/>
              </a:rPr>
              <a:t>发生</a:t>
            </a:r>
            <a:r>
              <a:rPr lang="zh-CN" altLang="en-US" sz="2800" dirty="0">
                <a:solidFill>
                  <a:srgbClr val="FF0000"/>
                </a:solidFill>
                <a:ea typeface="华文中宋" panose="02010600040101010101" pitchFamily="2" charset="-122"/>
              </a:rPr>
              <a:t>冲突时不会停止</a:t>
            </a:r>
            <a:r>
              <a:rPr lang="zh-CN" altLang="en-US" sz="2800" dirty="0">
                <a:ea typeface="华文中宋" panose="02010600040101010101" pitchFamily="2" charset="-122"/>
              </a:rPr>
              <a:t>传输。</a:t>
            </a:r>
          </a:p>
          <a:p>
            <a:pPr>
              <a:lnSpc>
                <a:spcPct val="120000"/>
              </a:lnSpc>
            </a:pPr>
            <a:r>
              <a:rPr lang="zh-CN" altLang="en-US" sz="2800" dirty="0" smtClean="0">
                <a:solidFill>
                  <a:srgbClr val="FF0000"/>
                </a:solidFill>
                <a:ea typeface="华文中宋" panose="02010600040101010101" pitchFamily="2" charset="-122"/>
              </a:rPr>
              <a:t>冲突概率很高。</a:t>
            </a:r>
            <a:endParaRPr lang="en-US" altLang="zh-CN" sz="2800" dirty="0" smtClean="0">
              <a:solidFill>
                <a:srgbClr val="FF0000"/>
              </a:solidFill>
              <a:ea typeface="华文中宋" panose="02010600040101010101" pitchFamily="2" charset="-122"/>
            </a:endParaRPr>
          </a:p>
          <a:p>
            <a:pPr>
              <a:lnSpc>
                <a:spcPct val="120000"/>
              </a:lnSpc>
            </a:pPr>
            <a:r>
              <a:rPr lang="zh-CN" altLang="en-US" sz="2800" dirty="0" smtClean="0">
                <a:solidFill>
                  <a:srgbClr val="FF0000"/>
                </a:solidFill>
                <a:ea typeface="华文中宋" panose="02010600040101010101" pitchFamily="2" charset="-122"/>
              </a:rPr>
              <a:t>信道传输效率</a:t>
            </a:r>
            <a:r>
              <a:rPr lang="zh-CN" altLang="en-US" sz="2800" dirty="0">
                <a:solidFill>
                  <a:srgbClr val="FF0000"/>
                </a:solidFill>
                <a:ea typeface="华文中宋" panose="02010600040101010101" pitchFamily="2" charset="-122"/>
              </a:rPr>
              <a:t>不高</a:t>
            </a:r>
            <a:r>
              <a:rPr lang="zh-CN" altLang="en-US" sz="2800" dirty="0">
                <a:ea typeface="华文中宋" panose="02010600040101010101" pitchFamily="2" charset="-122"/>
              </a:rPr>
              <a:t>。</a:t>
            </a:r>
          </a:p>
        </p:txBody>
      </p:sp>
    </p:spTree>
    <p:extLst>
      <p:ext uri="{BB962C8B-B14F-4D97-AF65-F5344CB8AC3E}">
        <p14:creationId xmlns:p14="http://schemas.microsoft.com/office/powerpoint/2010/main" val="181112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22275">
                                            <p:txEl>
                                              <p:pRg st="0" end="0"/>
                                            </p:txEl>
                                          </p:spTgt>
                                        </p:tgtEl>
                                        <p:attrNameLst>
                                          <p:attrName>style.visibility</p:attrName>
                                        </p:attrNameLst>
                                      </p:cBhvr>
                                      <p:to>
                                        <p:strVal val="visible"/>
                                      </p:to>
                                    </p:set>
                                    <p:animEffect transition="in" filter="wipe(up)">
                                      <p:cBhvr>
                                        <p:cTn id="7" dur="500"/>
                                        <p:tgtEl>
                                          <p:spTgt spid="82227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22275">
                                            <p:txEl>
                                              <p:pRg st="1" end="1"/>
                                            </p:txEl>
                                          </p:spTgt>
                                        </p:tgtEl>
                                        <p:attrNameLst>
                                          <p:attrName>style.visibility</p:attrName>
                                        </p:attrNameLst>
                                      </p:cBhvr>
                                      <p:to>
                                        <p:strVal val="visible"/>
                                      </p:to>
                                    </p:set>
                                    <p:animEffect transition="in" filter="wipe(up)">
                                      <p:cBhvr>
                                        <p:cTn id="11" dur="500"/>
                                        <p:tgtEl>
                                          <p:spTgt spid="82227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22275">
                                            <p:txEl>
                                              <p:pRg st="2" end="2"/>
                                            </p:txEl>
                                          </p:spTgt>
                                        </p:tgtEl>
                                        <p:attrNameLst>
                                          <p:attrName>style.visibility</p:attrName>
                                        </p:attrNameLst>
                                      </p:cBhvr>
                                      <p:to>
                                        <p:strVal val="visible"/>
                                      </p:to>
                                    </p:set>
                                    <p:animEffect transition="in" filter="wipe(up)">
                                      <p:cBhvr>
                                        <p:cTn id="15" dur="500"/>
                                        <p:tgtEl>
                                          <p:spTgt spid="82227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22275">
                                            <p:txEl>
                                              <p:pRg st="3" end="3"/>
                                            </p:txEl>
                                          </p:spTgt>
                                        </p:tgtEl>
                                        <p:attrNameLst>
                                          <p:attrName>style.visibility</p:attrName>
                                        </p:attrNameLst>
                                      </p:cBhvr>
                                      <p:to>
                                        <p:strVal val="visible"/>
                                      </p:to>
                                    </p:set>
                                    <p:animEffect transition="in" filter="wipe(up)">
                                      <p:cBhvr>
                                        <p:cTn id="19" dur="500"/>
                                        <p:tgtEl>
                                          <p:spTgt spid="822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altLang="zh-CN" dirty="0" smtClean="0">
                <a:ea typeface="华文中宋" panose="02010600040101010101" pitchFamily="2" charset="-122"/>
              </a:rPr>
              <a:t>5.3 </a:t>
            </a:r>
            <a:r>
              <a:rPr lang="zh-CN" altLang="en-US" dirty="0" smtClean="0">
                <a:ea typeface="华文中宋" panose="02010600040101010101" pitchFamily="2" charset="-122"/>
              </a:rPr>
              <a:t>时隙</a:t>
            </a:r>
            <a:r>
              <a:rPr lang="en-US" altLang="zh-CN" dirty="0">
                <a:ea typeface="华文中宋" panose="02010600040101010101" pitchFamily="2" charset="-122"/>
              </a:rPr>
              <a:t>ALOHA</a:t>
            </a:r>
            <a:endParaRPr lang="zh-CN" altLang="en-US" dirty="0">
              <a:ea typeface="华文中宋" panose="02010600040101010101" pitchFamily="2" charset="-122"/>
            </a:endParaRPr>
          </a:p>
        </p:txBody>
      </p:sp>
      <p:sp>
        <p:nvSpPr>
          <p:cNvPr id="809987" name="Rectangle 3"/>
          <p:cNvSpPr>
            <a:spLocks noGrp="1" noChangeArrowheads="1"/>
          </p:cNvSpPr>
          <p:nvPr>
            <p:ph type="body" idx="1"/>
          </p:nvPr>
        </p:nvSpPr>
        <p:spPr>
          <a:xfrm>
            <a:off x="330199" y="856034"/>
            <a:ext cx="8500533" cy="2966158"/>
          </a:xfrm>
        </p:spPr>
        <p:txBody>
          <a:bodyPr>
            <a:normAutofit/>
          </a:bodyPr>
          <a:lstStyle/>
          <a:p>
            <a:pPr>
              <a:lnSpc>
                <a:spcPct val="120000"/>
              </a:lnSpc>
              <a:buFont typeface="Wingdings" panose="05000000000000000000" pitchFamily="2" charset="2"/>
              <a:buNone/>
            </a:pPr>
            <a:r>
              <a:rPr lang="zh-CN" altLang="en-US" sz="2800" dirty="0" smtClean="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基本思想</a:t>
            </a:r>
            <a:r>
              <a:rPr lang="zh-CN" altLang="en-US" sz="2800" dirty="0" smtClean="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a:p>
            <a:pPr>
              <a:lnSpc>
                <a:spcPct val="120000"/>
              </a:lnSpc>
            </a:pPr>
            <a:r>
              <a:rPr lang="zh-CN" altLang="en-US" sz="2800" dirty="0" smtClean="0">
                <a:ea typeface="华文中宋" panose="02010600040101010101" pitchFamily="2" charset="-122"/>
              </a:rPr>
              <a:t>信道被划分为离散的等长时隙，长度为一个帧的传输时间；</a:t>
            </a:r>
            <a:endParaRPr lang="zh-CN" altLang="en-US" sz="2800" dirty="0">
              <a:ea typeface="华文中宋" panose="02010600040101010101" pitchFamily="2" charset="-122"/>
            </a:endParaRPr>
          </a:p>
          <a:p>
            <a:pPr>
              <a:lnSpc>
                <a:spcPct val="120000"/>
              </a:lnSpc>
            </a:pPr>
            <a:r>
              <a:rPr lang="zh-CN" altLang="en-US" sz="2800" dirty="0" smtClean="0">
                <a:ea typeface="华文中宋" panose="02010600040101010101" pitchFamily="2" charset="-122"/>
              </a:rPr>
              <a:t>结点不能随时传输帧，只</a:t>
            </a:r>
            <a:r>
              <a:rPr lang="zh-CN" altLang="en-US" sz="2800" dirty="0">
                <a:ea typeface="华文中宋" panose="02010600040101010101" pitchFamily="2" charset="-122"/>
              </a:rPr>
              <a:t>在时隙的</a:t>
            </a:r>
            <a:r>
              <a:rPr lang="zh-CN" altLang="en-US" sz="2800" dirty="0">
                <a:solidFill>
                  <a:srgbClr val="FF0000"/>
                </a:solidFill>
                <a:ea typeface="华文中宋" panose="02010600040101010101" pitchFamily="2" charset="-122"/>
              </a:rPr>
              <a:t>开始点</a:t>
            </a:r>
            <a:r>
              <a:rPr lang="zh-CN" altLang="en-US" sz="2800" dirty="0">
                <a:ea typeface="华文中宋" panose="02010600040101010101" pitchFamily="2" charset="-122"/>
              </a:rPr>
              <a:t>传输帧；</a:t>
            </a:r>
          </a:p>
          <a:p>
            <a:pPr>
              <a:lnSpc>
                <a:spcPct val="120000"/>
              </a:lnSpc>
            </a:pPr>
            <a:r>
              <a:rPr lang="zh-CN" altLang="en-US" sz="2800" dirty="0" smtClean="0">
                <a:ea typeface="华文中宋" panose="02010600040101010101" pitchFamily="2" charset="-122"/>
              </a:rPr>
              <a:t>其他过程与纯</a:t>
            </a:r>
            <a:r>
              <a:rPr lang="en-US" altLang="zh-CN" sz="2800" dirty="0" smtClean="0">
                <a:ea typeface="华文中宋" panose="02010600040101010101" pitchFamily="2" charset="-122"/>
              </a:rPr>
              <a:t>ALOHA</a:t>
            </a:r>
            <a:r>
              <a:rPr lang="zh-CN" altLang="en-US" sz="2800" dirty="0" smtClean="0">
                <a:ea typeface="华文中宋" panose="02010600040101010101" pitchFamily="2" charset="-122"/>
              </a:rPr>
              <a:t>协议相同。</a:t>
            </a:r>
            <a:endParaRPr lang="zh-CN" altLang="en-US" sz="2800" dirty="0">
              <a:ea typeface="华文中宋" panose="02010600040101010101" pitchFamily="2" charset="-122"/>
            </a:endParaRPr>
          </a:p>
        </p:txBody>
      </p:sp>
      <p:pic>
        <p:nvPicPr>
          <p:cNvPr id="4"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69" y="4574088"/>
            <a:ext cx="8089900" cy="195421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5"/>
          <p:cNvSpPr>
            <a:spLocks/>
          </p:cNvSpPr>
          <p:nvPr/>
        </p:nvSpPr>
        <p:spPr bwMode="auto">
          <a:xfrm rot="5379566">
            <a:off x="4443945" y="3200900"/>
            <a:ext cx="144462" cy="2474913"/>
          </a:xfrm>
          <a:prstGeom prst="leftBrace">
            <a:avLst>
              <a:gd name="adj1" fmla="val 14276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Text Box 6"/>
          <p:cNvSpPr txBox="1">
            <a:spLocks noChangeArrowheads="1"/>
          </p:cNvSpPr>
          <p:nvPr/>
        </p:nvSpPr>
        <p:spPr bwMode="auto">
          <a:xfrm>
            <a:off x="4199469" y="3934326"/>
            <a:ext cx="938213"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rgbClr val="FF0000"/>
                </a:solidFill>
                <a:latin typeface="华文中宋" panose="02010600040101010101" pitchFamily="2" charset="-122"/>
                <a:ea typeface="华文中宋" panose="02010600040101010101" pitchFamily="2" charset="-122"/>
              </a:rPr>
              <a:t>重传</a:t>
            </a:r>
            <a:endParaRPr lang="zh-CN" altLang="en-US" sz="24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102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809987">
                                            <p:txEl>
                                              <p:pRg st="0" end="0"/>
                                            </p:txEl>
                                          </p:spTgt>
                                        </p:tgtEl>
                                        <p:attrNameLst>
                                          <p:attrName>style.visibility</p:attrName>
                                        </p:attrNameLst>
                                      </p:cBhvr>
                                      <p:to>
                                        <p:strVal val="visible"/>
                                      </p:to>
                                    </p:set>
                                    <p:animEffect transition="in" filter="wipe(down)">
                                      <p:cBhvr>
                                        <p:cTn id="7" dur="500"/>
                                        <p:tgtEl>
                                          <p:spTgt spid="809987">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809987">
                                            <p:txEl>
                                              <p:pRg st="1" end="1"/>
                                            </p:txEl>
                                          </p:spTgt>
                                        </p:tgtEl>
                                        <p:attrNameLst>
                                          <p:attrName>style.visibility</p:attrName>
                                        </p:attrNameLst>
                                      </p:cBhvr>
                                      <p:to>
                                        <p:strVal val="visible"/>
                                      </p:to>
                                    </p:set>
                                    <p:animEffect transition="in" filter="wipe(down)">
                                      <p:cBhvr>
                                        <p:cTn id="11" dur="500"/>
                                        <p:tgtEl>
                                          <p:spTgt spid="809987">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809987">
                                            <p:txEl>
                                              <p:pRg st="2" end="2"/>
                                            </p:txEl>
                                          </p:spTgt>
                                        </p:tgtEl>
                                        <p:attrNameLst>
                                          <p:attrName>style.visibility</p:attrName>
                                        </p:attrNameLst>
                                      </p:cBhvr>
                                      <p:to>
                                        <p:strVal val="visible"/>
                                      </p:to>
                                    </p:set>
                                    <p:animEffect transition="in" filter="wipe(down)">
                                      <p:cBhvr>
                                        <p:cTn id="15" dur="500"/>
                                        <p:tgtEl>
                                          <p:spTgt spid="809987">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809987">
                                            <p:txEl>
                                              <p:pRg st="3" end="3"/>
                                            </p:txEl>
                                          </p:spTgt>
                                        </p:tgtEl>
                                        <p:attrNameLst>
                                          <p:attrName>style.visibility</p:attrName>
                                        </p:attrNameLst>
                                      </p:cBhvr>
                                      <p:to>
                                        <p:strVal val="visible"/>
                                      </p:to>
                                    </p:set>
                                    <p:animEffect transition="in" filter="wipe(down)">
                                      <p:cBhvr>
                                        <p:cTn id="19" dur="500"/>
                                        <p:tgtEl>
                                          <p:spTgt spid="809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altLang="zh-CN" dirty="0" smtClean="0"/>
              <a:t>5.3 CSMA</a:t>
            </a:r>
            <a:r>
              <a:rPr lang="zh-CN" altLang="en-US" dirty="0"/>
              <a:t>（载波侦听多路访问）</a:t>
            </a:r>
          </a:p>
        </p:txBody>
      </p:sp>
      <p:sp>
        <p:nvSpPr>
          <p:cNvPr id="823299" name="Rectangle 3"/>
          <p:cNvSpPr>
            <a:spLocks noGrp="1" noChangeArrowheads="1"/>
          </p:cNvSpPr>
          <p:nvPr>
            <p:ph type="body" idx="1"/>
          </p:nvPr>
        </p:nvSpPr>
        <p:spPr>
          <a:xfrm>
            <a:off x="330199" y="868680"/>
            <a:ext cx="8500533" cy="5578856"/>
          </a:xfrm>
        </p:spPr>
        <p:txBody>
          <a:bodyPr/>
          <a:lstStyle/>
          <a:p>
            <a:pPr>
              <a:lnSpc>
                <a:spcPct val="115000"/>
              </a:lnSpc>
              <a:spcBef>
                <a:spcPct val="15000"/>
              </a:spcBef>
              <a:buFont typeface="ZapfDingbats" pitchFamily="82" charset="2"/>
              <a:buNone/>
            </a:pPr>
            <a:r>
              <a:rPr lang="zh-CN" altLang="en-US" sz="3200" dirty="0">
                <a:ea typeface="华文中宋" panose="02010600040101010101" pitchFamily="2" charset="-122"/>
              </a:rPr>
              <a:t>增加两个</a:t>
            </a:r>
            <a:r>
              <a:rPr lang="zh-CN" altLang="en-US" sz="3200" dirty="0" smtClean="0">
                <a:ea typeface="华文中宋" panose="02010600040101010101" pitchFamily="2" charset="-122"/>
              </a:rPr>
              <a:t>规则：</a:t>
            </a:r>
            <a:endParaRPr lang="zh-CN" altLang="en-US" sz="3200" dirty="0">
              <a:ea typeface="华文中宋" panose="02010600040101010101" pitchFamily="2" charset="-122"/>
              <a:sym typeface="Wingdings" panose="05000000000000000000" pitchFamily="2" charset="2"/>
            </a:endParaRPr>
          </a:p>
          <a:p>
            <a:pPr>
              <a:lnSpc>
                <a:spcPct val="115000"/>
              </a:lnSpc>
              <a:spcBef>
                <a:spcPct val="15000"/>
              </a:spcBef>
            </a:pPr>
            <a:r>
              <a:rPr lang="zh-CN" altLang="en-US" sz="2800" dirty="0">
                <a:solidFill>
                  <a:srgbClr val="FF0000"/>
                </a:solidFill>
                <a:effectLst>
                  <a:outerShdw blurRad="38100" dist="38100" dir="2700000" algn="tl">
                    <a:srgbClr val="000000">
                      <a:alpha val="43137"/>
                    </a:srgbClr>
                  </a:outerShdw>
                </a:effectLst>
                <a:ea typeface="华文中宋" panose="02010600040101010101" pitchFamily="2" charset="-122"/>
              </a:rPr>
              <a:t>载波侦听</a:t>
            </a:r>
            <a:r>
              <a:rPr lang="en-US" altLang="zh-CN" sz="2800" dirty="0">
                <a:solidFill>
                  <a:srgbClr val="FF0000"/>
                </a:solidFill>
                <a:effectLst>
                  <a:outerShdw blurRad="38100" dist="38100" dir="2700000" algn="tl">
                    <a:srgbClr val="000000">
                      <a:alpha val="43137"/>
                    </a:srgbClr>
                  </a:outerShdw>
                </a:effectLst>
                <a:ea typeface="华文中宋" panose="02010600040101010101" pitchFamily="2" charset="-122"/>
              </a:rPr>
              <a:t>CS</a:t>
            </a:r>
            <a:r>
              <a:rPr lang="zh-CN" altLang="en-US" sz="2800" dirty="0">
                <a:ea typeface="华文中宋" panose="02010600040101010101" pitchFamily="2" charset="-122"/>
              </a:rPr>
              <a:t>：某个节点在发送之前，先监听信道。</a:t>
            </a:r>
          </a:p>
          <a:p>
            <a:pPr lvl="1">
              <a:lnSpc>
                <a:spcPct val="115000"/>
              </a:lnSpc>
              <a:spcBef>
                <a:spcPct val="15000"/>
              </a:spcBef>
            </a:pPr>
            <a:r>
              <a:rPr lang="zh-CN" altLang="en-US" sz="2400" dirty="0">
                <a:ea typeface="华文中宋" panose="02010600040101010101" pitchFamily="2" charset="-122"/>
              </a:rPr>
              <a:t>信道忙</a:t>
            </a:r>
            <a:r>
              <a:rPr lang="zh-CN" altLang="en-US" sz="2400" dirty="0" smtClean="0">
                <a:ea typeface="华文中宋" panose="02010600040101010101" pitchFamily="2" charset="-122"/>
              </a:rPr>
              <a:t>：侦听到有其他结点正在使用信道，则该结点不发送帧，而等待一段时间再发送。</a:t>
            </a:r>
            <a:endParaRPr lang="zh-CN" altLang="en-US" sz="2400" dirty="0">
              <a:ea typeface="华文中宋" panose="02010600040101010101" pitchFamily="2" charset="-122"/>
            </a:endParaRPr>
          </a:p>
          <a:p>
            <a:pPr lvl="1">
              <a:lnSpc>
                <a:spcPct val="115000"/>
              </a:lnSpc>
              <a:spcBef>
                <a:spcPct val="15000"/>
              </a:spcBef>
            </a:pPr>
            <a:r>
              <a:rPr lang="zh-CN" altLang="en-US" sz="2400" dirty="0">
                <a:ea typeface="华文中宋" panose="02010600040101010101" pitchFamily="2" charset="-122"/>
              </a:rPr>
              <a:t>信道空：</a:t>
            </a:r>
            <a:r>
              <a:rPr lang="zh-CN" altLang="en-US" sz="2400" dirty="0" smtClean="0">
                <a:ea typeface="华文中宋" panose="02010600040101010101" pitchFamily="2" charset="-122"/>
              </a:rPr>
              <a:t>该结点</a:t>
            </a:r>
            <a:r>
              <a:rPr lang="zh-CN" altLang="en-US" sz="2400" dirty="0">
                <a:ea typeface="华文中宋" panose="02010600040101010101" pitchFamily="2" charset="-122"/>
              </a:rPr>
              <a:t>开始传输帧。</a:t>
            </a:r>
            <a:endParaRPr lang="zh-CN" altLang="en-US" sz="2400" dirty="0">
              <a:ea typeface="华文中宋" panose="02010600040101010101" pitchFamily="2" charset="-122"/>
              <a:sym typeface="Wingdings" panose="05000000000000000000" pitchFamily="2" charset="2"/>
            </a:endParaRPr>
          </a:p>
          <a:p>
            <a:pPr>
              <a:lnSpc>
                <a:spcPct val="115000"/>
              </a:lnSpc>
              <a:spcBef>
                <a:spcPct val="15000"/>
              </a:spcBef>
            </a:pPr>
            <a:r>
              <a:rPr lang="zh-CN" altLang="en-US" sz="2800" dirty="0">
                <a:solidFill>
                  <a:srgbClr val="FF0000"/>
                </a:solidFill>
                <a:effectLst>
                  <a:outerShdw blurRad="38100" dist="38100" dir="2700000" algn="tl">
                    <a:srgbClr val="000000">
                      <a:alpha val="43137"/>
                    </a:srgbClr>
                  </a:outerShdw>
                </a:effectLst>
                <a:ea typeface="华文中宋" panose="02010600040101010101" pitchFamily="2" charset="-122"/>
              </a:rPr>
              <a:t>冲突</a:t>
            </a:r>
            <a:r>
              <a:rPr lang="zh-CN" altLang="en-US" sz="2800" dirty="0" smtClean="0">
                <a:solidFill>
                  <a:srgbClr val="FF0000"/>
                </a:solidFill>
                <a:effectLst>
                  <a:outerShdw blurRad="38100" dist="38100" dir="2700000" algn="tl">
                    <a:srgbClr val="000000">
                      <a:alpha val="43137"/>
                    </a:srgbClr>
                  </a:outerShdw>
                </a:effectLst>
                <a:ea typeface="华文中宋" panose="02010600040101010101" pitchFamily="2" charset="-122"/>
              </a:rPr>
              <a:t>检测</a:t>
            </a:r>
            <a:r>
              <a:rPr lang="en-US" altLang="zh-CN" sz="2800" dirty="0" smtClean="0">
                <a:solidFill>
                  <a:srgbClr val="FF0000"/>
                </a:solidFill>
                <a:effectLst>
                  <a:outerShdw blurRad="38100" dist="38100" dir="2700000" algn="tl">
                    <a:srgbClr val="000000">
                      <a:alpha val="43137"/>
                    </a:srgbClr>
                  </a:outerShdw>
                </a:effectLst>
                <a:ea typeface="华文中宋" panose="02010600040101010101" pitchFamily="2" charset="-122"/>
              </a:rPr>
              <a:t>CD </a:t>
            </a:r>
            <a:r>
              <a:rPr lang="zh-CN" altLang="en-US" sz="2800" dirty="0">
                <a:ea typeface="华文中宋" panose="02010600040101010101" pitchFamily="2" charset="-122"/>
              </a:rPr>
              <a:t>：边发送边监听，</a:t>
            </a:r>
            <a:r>
              <a:rPr lang="zh-CN" altLang="en-US" sz="2800" dirty="0" smtClean="0">
                <a:ea typeface="华文中宋" panose="02010600040101010101" pitchFamily="2" charset="-122"/>
              </a:rPr>
              <a:t>即结点</a:t>
            </a:r>
            <a:r>
              <a:rPr lang="zh-CN" altLang="en-US" sz="2800" dirty="0">
                <a:ea typeface="华文中宋" panose="02010600040101010101" pitchFamily="2" charset="-122"/>
              </a:rPr>
              <a:t>在传输同时侦听信道</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lvl="1">
              <a:lnSpc>
                <a:spcPct val="115000"/>
              </a:lnSpc>
              <a:spcBef>
                <a:spcPct val="15000"/>
              </a:spcBef>
            </a:pPr>
            <a:r>
              <a:rPr lang="zh-CN" altLang="en-US" sz="2400" dirty="0" smtClean="0">
                <a:ea typeface="华文中宋" panose="02010600040101010101" pitchFamily="2" charset="-122"/>
              </a:rPr>
              <a:t>如果</a:t>
            </a:r>
            <a:r>
              <a:rPr lang="zh-CN" altLang="en-US" sz="2400" dirty="0">
                <a:ea typeface="华文中宋" panose="02010600040101010101" pitchFamily="2" charset="-122"/>
              </a:rPr>
              <a:t>检测到有</a:t>
            </a:r>
            <a:r>
              <a:rPr lang="zh-CN" altLang="en-US" sz="2400" dirty="0" smtClean="0">
                <a:ea typeface="华文中宋" panose="02010600040101010101" pitchFamily="2" charset="-122"/>
              </a:rPr>
              <a:t>其他结点</a:t>
            </a:r>
            <a:r>
              <a:rPr lang="zh-CN" altLang="en-US" sz="2400" dirty="0">
                <a:ea typeface="华文中宋" panose="02010600040101010101" pitchFamily="2" charset="-122"/>
              </a:rPr>
              <a:t>正在传输帧，发生冲突，立即停止传输，并用某种方法来决定何时再重新传输。</a:t>
            </a:r>
          </a:p>
          <a:p>
            <a:endParaRPr lang="zh-CN" altLang="en-US" sz="2400" b="1" dirty="0"/>
          </a:p>
          <a:p>
            <a:r>
              <a:rPr lang="zh-CN" altLang="en-US" sz="2800" b="1" dirty="0">
                <a:solidFill>
                  <a:srgbClr val="FF0000"/>
                </a:solidFill>
                <a:latin typeface="华文中宋" panose="02010600040101010101" pitchFamily="2" charset="-122"/>
                <a:ea typeface="华文中宋" panose="02010600040101010101" pitchFamily="2" charset="-122"/>
              </a:rPr>
              <a:t>人类类比</a:t>
            </a:r>
            <a:r>
              <a:rPr lang="en-US" altLang="zh-CN" sz="2800" b="1" dirty="0">
                <a:solidFill>
                  <a:srgbClr val="FF0000"/>
                </a:solidFill>
                <a:latin typeface="华文中宋" panose="02010600040101010101" pitchFamily="2" charset="-122"/>
                <a:ea typeface="华文中宋" panose="02010600040101010101" pitchFamily="2" charset="-122"/>
              </a:rPr>
              <a:t>: </a:t>
            </a:r>
            <a:r>
              <a:rPr lang="zh-CN" altLang="en-US" sz="2800" b="1" dirty="0">
                <a:solidFill>
                  <a:srgbClr val="FF0000"/>
                </a:solidFill>
                <a:latin typeface="华文中宋" panose="02010600040101010101" pitchFamily="2" charset="-122"/>
                <a:ea typeface="华文中宋" panose="02010600040101010101" pitchFamily="2" charset="-122"/>
              </a:rPr>
              <a:t>不要打断他人说话</a:t>
            </a:r>
            <a:r>
              <a:rPr lang="en-US" altLang="zh-CN" sz="2800" b="1" dirty="0">
                <a:solidFill>
                  <a:srgbClr val="FF0000"/>
                </a:solidFill>
                <a:latin typeface="华文中宋" panose="02010600040101010101" pitchFamily="2" charset="-122"/>
                <a:ea typeface="华文中宋" panose="02010600040101010101" pitchFamily="2" charset="-122"/>
              </a:rPr>
              <a:t>!</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312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wipe(down)">
                                      <p:cBhvr>
                                        <p:cTn id="7" dur="500"/>
                                        <p:tgtEl>
                                          <p:spTgt spid="823299">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823299">
                                            <p:txEl>
                                              <p:pRg st="1" end="1"/>
                                            </p:txEl>
                                          </p:spTgt>
                                        </p:tgtEl>
                                        <p:attrNameLst>
                                          <p:attrName>style.visibility</p:attrName>
                                        </p:attrNameLst>
                                      </p:cBhvr>
                                      <p:to>
                                        <p:strVal val="visible"/>
                                      </p:to>
                                    </p:set>
                                    <p:animEffect transition="in" filter="wipe(down)">
                                      <p:cBhvr>
                                        <p:cTn id="11" dur="500"/>
                                        <p:tgtEl>
                                          <p:spTgt spid="823299">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823299">
                                            <p:txEl>
                                              <p:pRg st="2" end="2"/>
                                            </p:txEl>
                                          </p:spTgt>
                                        </p:tgtEl>
                                        <p:attrNameLst>
                                          <p:attrName>style.visibility</p:attrName>
                                        </p:attrNameLst>
                                      </p:cBhvr>
                                      <p:to>
                                        <p:strVal val="visible"/>
                                      </p:to>
                                    </p:set>
                                    <p:animEffect transition="in" filter="wipe(down)">
                                      <p:cBhvr>
                                        <p:cTn id="15" dur="500"/>
                                        <p:tgtEl>
                                          <p:spTgt spid="823299">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823299">
                                            <p:txEl>
                                              <p:pRg st="3" end="3"/>
                                            </p:txEl>
                                          </p:spTgt>
                                        </p:tgtEl>
                                        <p:attrNameLst>
                                          <p:attrName>style.visibility</p:attrName>
                                        </p:attrNameLst>
                                      </p:cBhvr>
                                      <p:to>
                                        <p:strVal val="visible"/>
                                      </p:to>
                                    </p:set>
                                    <p:animEffect transition="in" filter="wipe(down)">
                                      <p:cBhvr>
                                        <p:cTn id="19" dur="500"/>
                                        <p:tgtEl>
                                          <p:spTgt spid="823299">
                                            <p:txEl>
                                              <p:pRg st="3" end="3"/>
                                            </p:txEl>
                                          </p:spTgt>
                                        </p:tgtEl>
                                      </p:cBhvr>
                                    </p:animEffect>
                                  </p:childTnLst>
                                </p:cTn>
                              </p:par>
                            </p:childTnLst>
                          </p:cTn>
                        </p:par>
                        <p:par>
                          <p:cTn id="20" fill="hold">
                            <p:stCondLst>
                              <p:cond delay="4000"/>
                            </p:stCondLst>
                            <p:childTnLst>
                              <p:par>
                                <p:cTn id="21" presetID="22" presetClass="entr" presetSubtype="4" fill="hold" nodeType="afterEffect">
                                  <p:stCondLst>
                                    <p:cond delay="500"/>
                                  </p:stCondLst>
                                  <p:childTnLst>
                                    <p:set>
                                      <p:cBhvr>
                                        <p:cTn id="22" dur="1" fill="hold">
                                          <p:stCondLst>
                                            <p:cond delay="0"/>
                                          </p:stCondLst>
                                        </p:cTn>
                                        <p:tgtEl>
                                          <p:spTgt spid="823299">
                                            <p:txEl>
                                              <p:pRg st="4" end="4"/>
                                            </p:txEl>
                                          </p:spTgt>
                                        </p:tgtEl>
                                        <p:attrNameLst>
                                          <p:attrName>style.visibility</p:attrName>
                                        </p:attrNameLst>
                                      </p:cBhvr>
                                      <p:to>
                                        <p:strVal val="visible"/>
                                      </p:to>
                                    </p:set>
                                    <p:animEffect transition="in" filter="wipe(down)">
                                      <p:cBhvr>
                                        <p:cTn id="23" dur="500"/>
                                        <p:tgtEl>
                                          <p:spTgt spid="823299">
                                            <p:txEl>
                                              <p:pRg st="4" end="4"/>
                                            </p:txEl>
                                          </p:spTgt>
                                        </p:tgtEl>
                                      </p:cBhvr>
                                    </p:animEffect>
                                  </p:childTnLst>
                                </p:cTn>
                              </p:par>
                            </p:childTnLst>
                          </p:cTn>
                        </p:par>
                        <p:par>
                          <p:cTn id="24" fill="hold">
                            <p:stCondLst>
                              <p:cond delay="5000"/>
                            </p:stCondLst>
                            <p:childTnLst>
                              <p:par>
                                <p:cTn id="25" presetID="22" presetClass="entr" presetSubtype="4" fill="hold" nodeType="afterEffect">
                                  <p:stCondLst>
                                    <p:cond delay="500"/>
                                  </p:stCondLst>
                                  <p:childTnLst>
                                    <p:set>
                                      <p:cBhvr>
                                        <p:cTn id="26" dur="1" fill="hold">
                                          <p:stCondLst>
                                            <p:cond delay="0"/>
                                          </p:stCondLst>
                                        </p:cTn>
                                        <p:tgtEl>
                                          <p:spTgt spid="823299">
                                            <p:txEl>
                                              <p:pRg st="5" end="5"/>
                                            </p:txEl>
                                          </p:spTgt>
                                        </p:tgtEl>
                                        <p:attrNameLst>
                                          <p:attrName>style.visibility</p:attrName>
                                        </p:attrNameLst>
                                      </p:cBhvr>
                                      <p:to>
                                        <p:strVal val="visible"/>
                                      </p:to>
                                    </p:set>
                                    <p:animEffect transition="in" filter="wipe(down)">
                                      <p:cBhvr>
                                        <p:cTn id="27" dur="500"/>
                                        <p:tgtEl>
                                          <p:spTgt spid="823299">
                                            <p:txEl>
                                              <p:pRg st="5" end="5"/>
                                            </p:txEl>
                                          </p:spTgt>
                                        </p:tgtEl>
                                      </p:cBhvr>
                                    </p:animEffect>
                                  </p:childTnLst>
                                </p:cTn>
                              </p:par>
                            </p:childTnLst>
                          </p:cTn>
                        </p:par>
                        <p:par>
                          <p:cTn id="28" fill="hold">
                            <p:stCondLst>
                              <p:cond delay="6000"/>
                            </p:stCondLst>
                            <p:childTnLst>
                              <p:par>
                                <p:cTn id="29" presetID="22" presetClass="entr" presetSubtype="4" fill="hold" nodeType="afterEffect">
                                  <p:stCondLst>
                                    <p:cond delay="500"/>
                                  </p:stCondLst>
                                  <p:childTnLst>
                                    <p:set>
                                      <p:cBhvr>
                                        <p:cTn id="30" dur="1" fill="hold">
                                          <p:stCondLst>
                                            <p:cond delay="0"/>
                                          </p:stCondLst>
                                        </p:cTn>
                                        <p:tgtEl>
                                          <p:spTgt spid="823299">
                                            <p:txEl>
                                              <p:pRg st="7" end="7"/>
                                            </p:txEl>
                                          </p:spTgt>
                                        </p:tgtEl>
                                        <p:attrNameLst>
                                          <p:attrName>style.visibility</p:attrName>
                                        </p:attrNameLst>
                                      </p:cBhvr>
                                      <p:to>
                                        <p:strVal val="visible"/>
                                      </p:to>
                                    </p:set>
                                    <p:animEffect transition="in" filter="wipe(down)">
                                      <p:cBhvr>
                                        <p:cTn id="31" dur="500"/>
                                        <p:tgtEl>
                                          <p:spTgt spid="823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smtClean="0"/>
              <a:t>5.3 CSMA</a:t>
            </a:r>
            <a:r>
              <a:rPr lang="zh-CN" altLang="en-US" dirty="0" smtClean="0"/>
              <a:t>相应</a:t>
            </a:r>
            <a:r>
              <a:rPr lang="zh-CN" altLang="en-US" dirty="0"/>
              <a:t>的协议：</a:t>
            </a:r>
          </a:p>
        </p:txBody>
      </p:sp>
      <p:sp>
        <p:nvSpPr>
          <p:cNvPr id="824323" name="Rectangle 3"/>
          <p:cNvSpPr>
            <a:spLocks noGrp="1" noChangeArrowheads="1"/>
          </p:cNvSpPr>
          <p:nvPr>
            <p:ph type="body" idx="1"/>
          </p:nvPr>
        </p:nvSpPr>
        <p:spPr>
          <a:xfrm>
            <a:off x="533400" y="1014984"/>
            <a:ext cx="8166100" cy="5187696"/>
          </a:xfrm>
        </p:spPr>
        <p:txBody>
          <a:bodyPr>
            <a:normAutofit/>
          </a:bodyPr>
          <a:lstStyle/>
          <a:p>
            <a:pPr>
              <a:lnSpc>
                <a:spcPct val="140000"/>
              </a:lnSpc>
            </a:pPr>
            <a:r>
              <a:rPr lang="zh-CN" altLang="en-US" sz="3200" dirty="0" smtClean="0">
                <a:ea typeface="华文中宋" panose="02010600040101010101" pitchFamily="2" charset="-122"/>
              </a:rPr>
              <a:t>载波</a:t>
            </a:r>
            <a:r>
              <a:rPr lang="zh-CN" altLang="en-US" sz="3200" dirty="0">
                <a:ea typeface="华文中宋" panose="02010600040101010101" pitchFamily="2" charset="-122"/>
              </a:rPr>
              <a:t>侦听</a:t>
            </a:r>
            <a:r>
              <a:rPr lang="zh-CN" altLang="en-US" sz="3200" dirty="0" smtClean="0">
                <a:ea typeface="华文中宋" panose="02010600040101010101" pitchFamily="2" charset="-122"/>
              </a:rPr>
              <a:t>多路访问</a:t>
            </a:r>
            <a:endParaRPr lang="en-US" altLang="zh-CN" sz="3200" dirty="0" smtClean="0">
              <a:ea typeface="华文中宋" panose="02010600040101010101" pitchFamily="2" charset="-122"/>
            </a:endParaRPr>
          </a:p>
          <a:p>
            <a:pPr marL="0" indent="0">
              <a:lnSpc>
                <a:spcPct val="140000"/>
              </a:lnSpc>
              <a:buNone/>
            </a:pPr>
            <a:r>
              <a:rPr lang="en-US" altLang="zh-CN" sz="3200" dirty="0">
                <a:ea typeface="华文中宋" panose="02010600040101010101" pitchFamily="2" charset="-122"/>
              </a:rPr>
              <a:t> </a:t>
            </a:r>
            <a:r>
              <a:rPr lang="en-US" altLang="zh-CN" sz="3200" dirty="0" smtClean="0">
                <a:ea typeface="华文中宋" panose="02010600040101010101" pitchFamily="2" charset="-122"/>
              </a:rPr>
              <a:t>CSMA</a:t>
            </a:r>
            <a:r>
              <a:rPr lang="zh-CN" altLang="en-US" sz="3200" dirty="0">
                <a:ea typeface="华文中宋" panose="02010600040101010101" pitchFamily="2" charset="-122"/>
              </a:rPr>
              <a:t>（</a:t>
            </a:r>
            <a:r>
              <a:rPr lang="en-US" altLang="zh-CN" sz="3200" dirty="0">
                <a:ea typeface="华文中宋" panose="02010600040101010101" pitchFamily="2" charset="-122"/>
              </a:rPr>
              <a:t>carrier sense multiple access</a:t>
            </a:r>
            <a:r>
              <a:rPr lang="zh-CN" altLang="en-US" sz="3200" dirty="0">
                <a:ea typeface="华文中宋" panose="02010600040101010101" pitchFamily="2" charset="-122"/>
              </a:rPr>
              <a:t>）</a:t>
            </a:r>
          </a:p>
          <a:p>
            <a:pPr>
              <a:lnSpc>
                <a:spcPct val="140000"/>
              </a:lnSpc>
            </a:pPr>
            <a:r>
              <a:rPr lang="zh-CN" altLang="en-US" sz="3200" dirty="0">
                <a:ea typeface="华文中宋" panose="02010600040101010101" pitchFamily="2" charset="-122"/>
              </a:rPr>
              <a:t>带冲突</a:t>
            </a:r>
            <a:r>
              <a:rPr lang="zh-CN" altLang="en-US" sz="3200" dirty="0">
                <a:solidFill>
                  <a:srgbClr val="FF0000"/>
                </a:solidFill>
                <a:ea typeface="华文中宋" panose="02010600040101010101" pitchFamily="2" charset="-122"/>
              </a:rPr>
              <a:t>检测</a:t>
            </a:r>
            <a:r>
              <a:rPr lang="zh-CN" altLang="en-US" sz="3200" dirty="0">
                <a:ea typeface="华文中宋" panose="02010600040101010101" pitchFamily="2" charset="-122"/>
              </a:rPr>
              <a:t>的载波侦听多路访问</a:t>
            </a:r>
            <a:r>
              <a:rPr lang="en-US" altLang="zh-CN" sz="3200" dirty="0" smtClean="0">
                <a:ea typeface="华文中宋" panose="02010600040101010101" pitchFamily="2" charset="-122"/>
              </a:rPr>
              <a:t>CSMA/</a:t>
            </a:r>
            <a:r>
              <a:rPr lang="en-US" altLang="zh-CN" sz="3200" dirty="0" smtClean="0">
                <a:solidFill>
                  <a:srgbClr val="FF0000"/>
                </a:solidFill>
                <a:ea typeface="华文中宋" panose="02010600040101010101" pitchFamily="2" charset="-122"/>
              </a:rPr>
              <a:t>CD</a:t>
            </a:r>
            <a:r>
              <a:rPr lang="en-US" altLang="zh-CN" sz="3200" dirty="0" smtClean="0">
                <a:ea typeface="华文中宋" panose="02010600040101010101" pitchFamily="2" charset="-122"/>
              </a:rPr>
              <a:t>(CSMA/Collision Detection)</a:t>
            </a:r>
          </a:p>
          <a:p>
            <a:pPr>
              <a:lnSpc>
                <a:spcPct val="100000"/>
              </a:lnSpc>
            </a:pPr>
            <a:r>
              <a:rPr lang="zh-CN" altLang="en-US" sz="3200" dirty="0">
                <a:ea typeface="华文中宋" panose="02010600040101010101" pitchFamily="2" charset="-122"/>
              </a:rPr>
              <a:t>带</a:t>
            </a:r>
            <a:r>
              <a:rPr lang="zh-CN" altLang="en-US" sz="3200" dirty="0" smtClean="0">
                <a:ea typeface="华文中宋" panose="02010600040101010101" pitchFamily="2" charset="-122"/>
              </a:rPr>
              <a:t>冲突</a:t>
            </a:r>
            <a:r>
              <a:rPr lang="zh-CN" altLang="en-US" sz="3200" dirty="0">
                <a:solidFill>
                  <a:srgbClr val="FF0000"/>
                </a:solidFill>
                <a:ea typeface="华文中宋" panose="02010600040101010101" pitchFamily="2" charset="-122"/>
              </a:rPr>
              <a:t>避免</a:t>
            </a:r>
            <a:r>
              <a:rPr lang="zh-CN" altLang="en-US" sz="3200" dirty="0" smtClean="0">
                <a:ea typeface="华文中宋" panose="02010600040101010101" pitchFamily="2" charset="-122"/>
              </a:rPr>
              <a:t>载波</a:t>
            </a:r>
            <a:r>
              <a:rPr lang="zh-CN" altLang="en-US" sz="3200" dirty="0">
                <a:ea typeface="华文中宋" panose="02010600040101010101" pitchFamily="2" charset="-122"/>
              </a:rPr>
              <a:t>侦</a:t>
            </a:r>
            <a:r>
              <a:rPr lang="zh-CN" altLang="en-US" sz="3200" dirty="0" smtClean="0">
                <a:ea typeface="华文中宋" panose="02010600040101010101" pitchFamily="2" charset="-122"/>
              </a:rPr>
              <a:t>听多路访问</a:t>
            </a:r>
            <a:endParaRPr lang="en-US" altLang="zh-CN" sz="3200" dirty="0">
              <a:ea typeface="华文中宋" panose="02010600040101010101" pitchFamily="2" charset="-122"/>
            </a:endParaRPr>
          </a:p>
          <a:p>
            <a:pPr>
              <a:lnSpc>
                <a:spcPct val="100000"/>
              </a:lnSpc>
            </a:pPr>
            <a:r>
              <a:rPr lang="en-US" altLang="zh-CN" sz="3200" dirty="0" smtClean="0"/>
              <a:t>CSMA/</a:t>
            </a:r>
            <a:r>
              <a:rPr lang="en-US" altLang="zh-CN" sz="3200" dirty="0" smtClean="0">
                <a:solidFill>
                  <a:srgbClr val="FF0000"/>
                </a:solidFill>
              </a:rPr>
              <a:t>CA</a:t>
            </a:r>
            <a:r>
              <a:rPr lang="en-US" altLang="zh-CN" sz="3200" dirty="0" smtClean="0"/>
              <a:t>(CSMA/Collision Avoidance)</a:t>
            </a:r>
            <a:endParaRPr lang="zh-CN" altLang="en-US" sz="3200" dirty="0"/>
          </a:p>
        </p:txBody>
      </p:sp>
    </p:spTree>
    <p:extLst>
      <p:ext uri="{BB962C8B-B14F-4D97-AF65-F5344CB8AC3E}">
        <p14:creationId xmlns:p14="http://schemas.microsoft.com/office/powerpoint/2010/main" val="20266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24323">
                                            <p:txEl>
                                              <p:pRg st="0" end="0"/>
                                            </p:txEl>
                                          </p:spTgt>
                                        </p:tgtEl>
                                        <p:attrNameLst>
                                          <p:attrName>style.visibility</p:attrName>
                                        </p:attrNameLst>
                                      </p:cBhvr>
                                      <p:to>
                                        <p:strVal val="visible"/>
                                      </p:to>
                                    </p:set>
                                    <p:animEffect transition="in" filter="wipe(up)">
                                      <p:cBhvr>
                                        <p:cTn id="7" dur="500"/>
                                        <p:tgtEl>
                                          <p:spTgt spid="82432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24323">
                                            <p:txEl>
                                              <p:pRg st="1" end="1"/>
                                            </p:txEl>
                                          </p:spTgt>
                                        </p:tgtEl>
                                        <p:attrNameLst>
                                          <p:attrName>style.visibility</p:attrName>
                                        </p:attrNameLst>
                                      </p:cBhvr>
                                      <p:to>
                                        <p:strVal val="visible"/>
                                      </p:to>
                                    </p:set>
                                    <p:animEffect transition="in" filter="wipe(up)">
                                      <p:cBhvr>
                                        <p:cTn id="11" dur="500"/>
                                        <p:tgtEl>
                                          <p:spTgt spid="82432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24323">
                                            <p:txEl>
                                              <p:pRg st="2" end="2"/>
                                            </p:txEl>
                                          </p:spTgt>
                                        </p:tgtEl>
                                        <p:attrNameLst>
                                          <p:attrName>style.visibility</p:attrName>
                                        </p:attrNameLst>
                                      </p:cBhvr>
                                      <p:to>
                                        <p:strVal val="visible"/>
                                      </p:to>
                                    </p:set>
                                    <p:animEffect transition="in" filter="wipe(up)">
                                      <p:cBhvr>
                                        <p:cTn id="15" dur="500"/>
                                        <p:tgtEl>
                                          <p:spTgt spid="82432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24323">
                                            <p:txEl>
                                              <p:pRg st="3" end="3"/>
                                            </p:txEl>
                                          </p:spTgt>
                                        </p:tgtEl>
                                        <p:attrNameLst>
                                          <p:attrName>style.visibility</p:attrName>
                                        </p:attrNameLst>
                                      </p:cBhvr>
                                      <p:to>
                                        <p:strVal val="visible"/>
                                      </p:to>
                                    </p:set>
                                    <p:animEffect transition="in" filter="wipe(up)">
                                      <p:cBhvr>
                                        <p:cTn id="19" dur="500"/>
                                        <p:tgtEl>
                                          <p:spTgt spid="82432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24323">
                                            <p:txEl>
                                              <p:pRg st="4" end="4"/>
                                            </p:txEl>
                                          </p:spTgt>
                                        </p:tgtEl>
                                        <p:attrNameLst>
                                          <p:attrName>style.visibility</p:attrName>
                                        </p:attrNameLst>
                                      </p:cBhvr>
                                      <p:to>
                                        <p:strVal val="visible"/>
                                      </p:to>
                                    </p:set>
                                    <p:animEffect transition="in" filter="wipe(up)">
                                      <p:cBhvr>
                                        <p:cTn id="23" dur="500"/>
                                        <p:tgtEl>
                                          <p:spTgt spid="82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altLang="zh-CN" dirty="0" smtClean="0"/>
              <a:t>5.3 CSMA</a:t>
            </a:r>
            <a:endParaRPr lang="zh-CN" altLang="en-US" dirty="0"/>
          </a:p>
        </p:txBody>
      </p:sp>
      <p:sp>
        <p:nvSpPr>
          <p:cNvPr id="825347" name="Rectangle 3"/>
          <p:cNvSpPr>
            <a:spLocks noGrp="1" noChangeArrowheads="1"/>
          </p:cNvSpPr>
          <p:nvPr>
            <p:ph type="body" idx="1"/>
          </p:nvPr>
        </p:nvSpPr>
        <p:spPr>
          <a:xfrm>
            <a:off x="330199" y="856034"/>
            <a:ext cx="8500533" cy="5087566"/>
          </a:xfrm>
        </p:spPr>
        <p:txBody>
          <a:bodyPr>
            <a:normAutofit/>
          </a:bodyPr>
          <a:lstStyle/>
          <a:p>
            <a:pPr>
              <a:lnSpc>
                <a:spcPct val="115000"/>
              </a:lnSpc>
            </a:pPr>
            <a:r>
              <a:rPr lang="zh-CN" altLang="en-US" sz="3200" dirty="0" smtClean="0">
                <a:effectLst>
                  <a:outerShdw blurRad="38100" dist="38100" dir="2700000" algn="tl">
                    <a:srgbClr val="000000">
                      <a:alpha val="43137"/>
                    </a:srgbClr>
                  </a:outerShdw>
                </a:effectLst>
                <a:ea typeface="华文中宋" panose="02010600040101010101" pitchFamily="2" charset="-122"/>
              </a:rPr>
              <a:t>基本原理</a:t>
            </a:r>
            <a:r>
              <a:rPr lang="zh-CN" altLang="en-US" sz="3200" dirty="0">
                <a:ea typeface="华文中宋" panose="02010600040101010101" pitchFamily="2" charset="-122"/>
              </a:rPr>
              <a:t>：</a:t>
            </a:r>
            <a:r>
              <a:rPr lang="en-US" altLang="zh-CN" sz="3200" dirty="0">
                <a:ea typeface="华文中宋" panose="02010600040101010101" pitchFamily="2" charset="-122"/>
              </a:rPr>
              <a:t> </a:t>
            </a:r>
            <a:endParaRPr lang="en-US" altLang="zh-CN" sz="3200" dirty="0" smtClean="0">
              <a:ea typeface="华文中宋" panose="02010600040101010101" pitchFamily="2" charset="-122"/>
            </a:endParaRPr>
          </a:p>
          <a:p>
            <a:pPr marL="0" indent="0">
              <a:lnSpc>
                <a:spcPct val="115000"/>
              </a:lnSpc>
              <a:buNone/>
            </a:pPr>
            <a:r>
              <a:rPr lang="zh-CN" altLang="en-US" sz="2800" dirty="0" smtClean="0">
                <a:ea typeface="华文中宋" panose="02010600040101010101" pitchFamily="2" charset="-122"/>
              </a:rPr>
              <a:t>传送</a:t>
            </a:r>
            <a:r>
              <a:rPr lang="zh-CN" altLang="en-US" sz="2800" dirty="0">
                <a:ea typeface="华文中宋" panose="02010600040101010101" pitchFamily="2" charset="-122"/>
              </a:rPr>
              <a:t>前</a:t>
            </a:r>
            <a:r>
              <a:rPr lang="zh-CN" altLang="en-US" sz="2800" dirty="0" smtClean="0">
                <a:ea typeface="华文中宋" panose="02010600040101010101" pitchFamily="2" charset="-122"/>
              </a:rPr>
              <a:t>侦听</a:t>
            </a:r>
            <a:r>
              <a:rPr lang="zh-CN" altLang="en-US" sz="2800" dirty="0">
                <a:ea typeface="华文中宋" panose="02010600040101010101" pitchFamily="2" charset="-122"/>
              </a:rPr>
              <a:t>，</a:t>
            </a:r>
            <a:r>
              <a:rPr lang="zh-CN" altLang="en-US" sz="2800" dirty="0" smtClean="0">
                <a:ea typeface="华文中宋" panose="02010600040101010101" pitchFamily="2" charset="-122"/>
              </a:rPr>
              <a:t>只</a:t>
            </a:r>
            <a:r>
              <a:rPr lang="zh-CN" altLang="en-US" sz="2800" dirty="0">
                <a:ea typeface="华文中宋" panose="02010600040101010101" pitchFamily="2" charset="-122"/>
              </a:rPr>
              <a:t>增加“载波侦听”规则。也叫“先听后讲”</a:t>
            </a:r>
            <a:r>
              <a:rPr lang="en-US" altLang="zh-CN" sz="2800" dirty="0">
                <a:ea typeface="华文中宋" panose="02010600040101010101" pitchFamily="2" charset="-122"/>
              </a:rPr>
              <a:t>LBT</a:t>
            </a:r>
            <a:r>
              <a:rPr lang="zh-CN" altLang="en-US" sz="2800" dirty="0">
                <a:ea typeface="华文中宋" panose="02010600040101010101" pitchFamily="2" charset="-122"/>
              </a:rPr>
              <a:t>（</a:t>
            </a:r>
            <a:r>
              <a:rPr lang="en-US" altLang="zh-CN" sz="2800" dirty="0">
                <a:ea typeface="华文中宋" panose="02010600040101010101" pitchFamily="2" charset="-122"/>
              </a:rPr>
              <a:t>listen before talk</a:t>
            </a:r>
            <a:r>
              <a:rPr lang="zh-CN" altLang="en-US" sz="2800" dirty="0">
                <a:ea typeface="华文中宋" panose="02010600040101010101" pitchFamily="2" charset="-122"/>
              </a:rPr>
              <a:t>）</a:t>
            </a:r>
            <a:r>
              <a:rPr lang="zh-CN" altLang="en-US" sz="2800" dirty="0" smtClean="0">
                <a:ea typeface="华文中宋" panose="02010600040101010101" pitchFamily="2" charset="-122"/>
              </a:rPr>
              <a:t>。</a:t>
            </a:r>
            <a:endParaRPr lang="zh-CN" altLang="en-US" sz="2800" dirty="0">
              <a:ea typeface="华文中宋" panose="02010600040101010101" pitchFamily="2" charset="-122"/>
            </a:endParaRPr>
          </a:p>
          <a:p>
            <a:pPr lvl="1">
              <a:lnSpc>
                <a:spcPct val="115000"/>
              </a:lnSpc>
            </a:pPr>
            <a:r>
              <a:rPr lang="zh-CN" altLang="en-US" sz="2800" dirty="0">
                <a:ea typeface="华文中宋" panose="02010600040101010101" pitchFamily="2" charset="-122"/>
              </a:rPr>
              <a:t>信道闲：传送整个</a:t>
            </a:r>
            <a:r>
              <a:rPr lang="zh-CN" altLang="en-US" sz="2800" dirty="0" smtClean="0">
                <a:ea typeface="华文中宋" panose="02010600040101010101" pitchFamily="2" charset="-122"/>
              </a:rPr>
              <a:t>帧。</a:t>
            </a:r>
            <a:endParaRPr lang="en-US" altLang="zh-CN" sz="2800" dirty="0">
              <a:ea typeface="华文中宋" panose="02010600040101010101" pitchFamily="2" charset="-122"/>
            </a:endParaRPr>
          </a:p>
          <a:p>
            <a:pPr lvl="1">
              <a:lnSpc>
                <a:spcPct val="115000"/>
              </a:lnSpc>
            </a:pPr>
            <a:r>
              <a:rPr lang="zh-CN" altLang="en-US" sz="2800" dirty="0">
                <a:ea typeface="华文中宋" panose="02010600040101010101" pitchFamily="2" charset="-122"/>
              </a:rPr>
              <a:t>信道忙：延迟</a:t>
            </a:r>
            <a:r>
              <a:rPr lang="zh-CN" altLang="en-US" sz="2800" dirty="0" smtClean="0">
                <a:ea typeface="华文中宋" panose="02010600040101010101" pitchFamily="2" charset="-122"/>
              </a:rPr>
              <a:t>传送。</a:t>
            </a:r>
            <a:endParaRPr lang="zh-CN" altLang="en-US" sz="2800" dirty="0">
              <a:ea typeface="华文中宋" panose="02010600040101010101" pitchFamily="2" charset="-122"/>
            </a:endParaRPr>
          </a:p>
          <a:p>
            <a:pPr>
              <a:lnSpc>
                <a:spcPct val="115000"/>
              </a:lnSpc>
            </a:pPr>
            <a:r>
              <a:rPr lang="zh-CN" altLang="en-US" sz="3200" dirty="0">
                <a:effectLst>
                  <a:outerShdw blurRad="38100" dist="38100" dir="2700000" algn="tl">
                    <a:srgbClr val="000000">
                      <a:alpha val="43137"/>
                    </a:srgbClr>
                  </a:outerShdw>
                </a:effectLst>
                <a:ea typeface="华文中宋" panose="02010600040101010101" pitchFamily="2" charset="-122"/>
              </a:rPr>
              <a:t>特点</a:t>
            </a:r>
            <a:r>
              <a:rPr lang="zh-CN" altLang="en-US" sz="3200" dirty="0">
                <a:ea typeface="华文中宋" panose="02010600040101010101" pitchFamily="2" charset="-122"/>
              </a:rPr>
              <a:t>：</a:t>
            </a:r>
          </a:p>
          <a:p>
            <a:pPr lvl="1">
              <a:lnSpc>
                <a:spcPct val="115000"/>
              </a:lnSpc>
            </a:pPr>
            <a:r>
              <a:rPr lang="zh-CN" altLang="en-US" sz="2800" dirty="0">
                <a:ea typeface="华文中宋" panose="02010600040101010101" pitchFamily="2" charset="-122"/>
              </a:rPr>
              <a:t>发前监听，可减少冲突。</a:t>
            </a:r>
          </a:p>
          <a:p>
            <a:pPr lvl="1">
              <a:lnSpc>
                <a:spcPct val="115000"/>
              </a:lnSpc>
            </a:pPr>
            <a:r>
              <a:rPr lang="zh-CN" altLang="en-US" sz="2800" dirty="0">
                <a:ea typeface="华文中宋" panose="02010600040101010101" pitchFamily="2" charset="-122"/>
              </a:rPr>
              <a:t>由于传播时延的存在，仍有可能出现冲突，并造成信道浪费。</a:t>
            </a:r>
          </a:p>
        </p:txBody>
      </p:sp>
      <p:sp>
        <p:nvSpPr>
          <p:cNvPr id="2" name="文本框 1"/>
          <p:cNvSpPr txBox="1"/>
          <p:nvPr/>
        </p:nvSpPr>
        <p:spPr>
          <a:xfrm>
            <a:off x="4361688" y="2928561"/>
            <a:ext cx="4782312" cy="1015663"/>
          </a:xfrm>
          <a:prstGeom prst="rect">
            <a:avLst/>
          </a:prstGeom>
          <a:solidFill>
            <a:srgbClr val="FFFF99"/>
          </a:solidFill>
          <a:ln>
            <a:solidFill>
              <a:schemeClr val="tx2">
                <a:lumMod val="40000"/>
                <a:lumOff val="60000"/>
              </a:schemeClr>
            </a:solidFill>
          </a:ln>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rPr>
              <a:t>1-</a:t>
            </a:r>
            <a:r>
              <a:rPr lang="zh-CN" altLang="en-US" sz="2000" dirty="0">
                <a:latin typeface="Times New Roman" panose="02020603050405020304" pitchFamily="18" charset="0"/>
              </a:rPr>
              <a:t>坚持式</a:t>
            </a:r>
            <a:r>
              <a:rPr lang="en-US" altLang="zh-CN" sz="2000" dirty="0">
                <a:latin typeface="Times New Roman" panose="02020603050405020304" pitchFamily="18" charset="0"/>
              </a:rPr>
              <a:t>CSMA</a:t>
            </a:r>
            <a:r>
              <a:rPr lang="zh-CN" altLang="en-US" sz="2000" dirty="0">
                <a:latin typeface="Times New Roman" panose="02020603050405020304" pitchFamily="18" charset="0"/>
              </a:rPr>
              <a:t>（</a:t>
            </a:r>
            <a:r>
              <a:rPr lang="en-US" altLang="zh-CN" sz="2000" dirty="0">
                <a:latin typeface="Times New Roman" panose="02020603050405020304" pitchFamily="18" charset="0"/>
              </a:rPr>
              <a:t>1-persistent CSMA</a:t>
            </a:r>
            <a:r>
              <a:rPr lang="zh-CN" altLang="en-US" sz="2000" dirty="0">
                <a:latin typeface="Times New Roman" panose="02020603050405020304" pitchFamily="18" charset="0"/>
              </a:rPr>
              <a:t>）</a:t>
            </a:r>
          </a:p>
          <a:p>
            <a:pPr marL="342900" indent="-342900">
              <a:buFont typeface="Arial" panose="020B0604020202020204" pitchFamily="34" charset="0"/>
              <a:buChar char="•"/>
            </a:pPr>
            <a:r>
              <a:rPr lang="zh-CN" altLang="en-US" sz="2000" dirty="0">
                <a:latin typeface="Times New Roman" panose="02020603050405020304" pitchFamily="18" charset="0"/>
              </a:rPr>
              <a:t>非坚持式</a:t>
            </a:r>
            <a:r>
              <a:rPr lang="en-US" altLang="zh-CN" sz="2000" dirty="0">
                <a:latin typeface="Times New Roman" panose="02020603050405020304" pitchFamily="18" charset="0"/>
              </a:rPr>
              <a:t>CSMA</a:t>
            </a:r>
            <a:r>
              <a:rPr lang="zh-CN" altLang="en-US" sz="2000" dirty="0">
                <a:latin typeface="Times New Roman" panose="02020603050405020304" pitchFamily="18" charset="0"/>
              </a:rPr>
              <a:t>（</a:t>
            </a:r>
            <a:r>
              <a:rPr lang="en-US" altLang="zh-CN" sz="2000" dirty="0">
                <a:latin typeface="Times New Roman" panose="02020603050405020304" pitchFamily="18" charset="0"/>
              </a:rPr>
              <a:t>non-persistent</a:t>
            </a:r>
            <a:r>
              <a:rPr lang="zh-CN" altLang="en-US" sz="2000" dirty="0">
                <a:latin typeface="Times New Roman" panose="02020603050405020304" pitchFamily="18" charset="0"/>
              </a:rPr>
              <a:t>）</a:t>
            </a:r>
          </a:p>
          <a:p>
            <a:pPr marL="342900" indent="-342900">
              <a:buFont typeface="Arial" panose="020B0604020202020204" pitchFamily="34" charset="0"/>
              <a:buChar char="•"/>
            </a:pPr>
            <a:r>
              <a:rPr lang="en-US" altLang="zh-CN" sz="2000" i="1" dirty="0" smtClean="0">
                <a:latin typeface="Times New Roman" panose="02020603050405020304" pitchFamily="18" charset="0"/>
              </a:rPr>
              <a:t> 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坚持式</a:t>
            </a:r>
            <a:r>
              <a:rPr lang="en-US" altLang="zh-CN" sz="2000" dirty="0">
                <a:latin typeface="Times New Roman" panose="02020603050405020304" pitchFamily="18" charset="0"/>
              </a:rPr>
              <a:t>CSMA</a:t>
            </a:r>
            <a:r>
              <a:rPr lang="zh-CN" altLang="en-US" sz="2000" dirty="0">
                <a:latin typeface="Times New Roman" panose="02020603050405020304" pitchFamily="18" charset="0"/>
              </a:rPr>
              <a:t>（</a:t>
            </a:r>
            <a:r>
              <a:rPr lang="en-US" altLang="zh-CN" sz="2000" i="1" dirty="0">
                <a:latin typeface="Times New Roman" panose="02020603050405020304" pitchFamily="18" charset="0"/>
              </a:rPr>
              <a:t>p</a:t>
            </a:r>
            <a:r>
              <a:rPr lang="en-US" altLang="zh-CN" sz="2000" dirty="0">
                <a:latin typeface="Times New Roman" panose="02020603050405020304" pitchFamily="18" charset="0"/>
              </a:rPr>
              <a:t>-persistent CSMA</a:t>
            </a:r>
            <a:r>
              <a:rPr lang="zh-CN" altLang="en-US" sz="2000" dirty="0" smtClean="0">
                <a:latin typeface="Times New Roman" panose="02020603050405020304" pitchFamily="18" charset="0"/>
              </a:rPr>
              <a:t>）</a:t>
            </a:r>
            <a:endParaRPr lang="zh-CN" altLang="en-US" sz="2000" dirty="0">
              <a:latin typeface="Times New Roman" panose="02020603050405020304" pitchFamily="18" charset="0"/>
            </a:endParaRPr>
          </a:p>
        </p:txBody>
      </p:sp>
      <p:sp>
        <p:nvSpPr>
          <p:cNvPr id="3" name="左大括号 2"/>
          <p:cNvSpPr/>
          <p:nvPr/>
        </p:nvSpPr>
        <p:spPr>
          <a:xfrm>
            <a:off x="4142232" y="3136392"/>
            <a:ext cx="192024" cy="612648"/>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737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wipe(up)">
                                      <p:cBhvr>
                                        <p:cTn id="7" dur="500"/>
                                        <p:tgtEl>
                                          <p:spTgt spid="82534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25347">
                                            <p:txEl>
                                              <p:pRg st="1" end="1"/>
                                            </p:txEl>
                                          </p:spTgt>
                                        </p:tgtEl>
                                        <p:attrNameLst>
                                          <p:attrName>style.visibility</p:attrName>
                                        </p:attrNameLst>
                                      </p:cBhvr>
                                      <p:to>
                                        <p:strVal val="visible"/>
                                      </p:to>
                                    </p:set>
                                    <p:animEffect transition="in" filter="wipe(up)">
                                      <p:cBhvr>
                                        <p:cTn id="11" dur="500"/>
                                        <p:tgtEl>
                                          <p:spTgt spid="82534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25347">
                                            <p:txEl>
                                              <p:pRg st="2" end="2"/>
                                            </p:txEl>
                                          </p:spTgt>
                                        </p:tgtEl>
                                        <p:attrNameLst>
                                          <p:attrName>style.visibility</p:attrName>
                                        </p:attrNameLst>
                                      </p:cBhvr>
                                      <p:to>
                                        <p:strVal val="visible"/>
                                      </p:to>
                                    </p:set>
                                    <p:animEffect transition="in" filter="wipe(up)">
                                      <p:cBhvr>
                                        <p:cTn id="15" dur="500"/>
                                        <p:tgtEl>
                                          <p:spTgt spid="82534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25347">
                                            <p:txEl>
                                              <p:pRg st="3" end="3"/>
                                            </p:txEl>
                                          </p:spTgt>
                                        </p:tgtEl>
                                        <p:attrNameLst>
                                          <p:attrName>style.visibility</p:attrName>
                                        </p:attrNameLst>
                                      </p:cBhvr>
                                      <p:to>
                                        <p:strVal val="visible"/>
                                      </p:to>
                                    </p:set>
                                    <p:animEffect transition="in" filter="wipe(up)">
                                      <p:cBhvr>
                                        <p:cTn id="19" dur="500"/>
                                        <p:tgtEl>
                                          <p:spTgt spid="82534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500"/>
                                  </p:stCondLst>
                                  <p:childTnLst>
                                    <p:set>
                                      <p:cBhvr>
                                        <p:cTn id="35" dur="1" fill="hold">
                                          <p:stCondLst>
                                            <p:cond delay="0"/>
                                          </p:stCondLst>
                                        </p:cTn>
                                        <p:tgtEl>
                                          <p:spTgt spid="825347">
                                            <p:txEl>
                                              <p:pRg st="4" end="4"/>
                                            </p:txEl>
                                          </p:spTgt>
                                        </p:tgtEl>
                                        <p:attrNameLst>
                                          <p:attrName>style.visibility</p:attrName>
                                        </p:attrNameLst>
                                      </p:cBhvr>
                                      <p:to>
                                        <p:strVal val="visible"/>
                                      </p:to>
                                    </p:set>
                                    <p:animEffect transition="in" filter="wipe(up)">
                                      <p:cBhvr>
                                        <p:cTn id="36" dur="500"/>
                                        <p:tgtEl>
                                          <p:spTgt spid="825347">
                                            <p:txEl>
                                              <p:pRg st="4" end="4"/>
                                            </p:txEl>
                                          </p:spTgt>
                                        </p:tgtEl>
                                      </p:cBhvr>
                                    </p:animEffect>
                                  </p:childTnLst>
                                </p:cTn>
                              </p:par>
                            </p:childTnLst>
                          </p:cTn>
                        </p:par>
                        <p:par>
                          <p:cTn id="37" fill="hold">
                            <p:stCondLst>
                              <p:cond delay="1000"/>
                            </p:stCondLst>
                            <p:childTnLst>
                              <p:par>
                                <p:cTn id="38" presetID="22" presetClass="entr" presetSubtype="1" fill="hold" nodeType="afterEffect">
                                  <p:stCondLst>
                                    <p:cond delay="500"/>
                                  </p:stCondLst>
                                  <p:childTnLst>
                                    <p:set>
                                      <p:cBhvr>
                                        <p:cTn id="39" dur="1" fill="hold">
                                          <p:stCondLst>
                                            <p:cond delay="0"/>
                                          </p:stCondLst>
                                        </p:cTn>
                                        <p:tgtEl>
                                          <p:spTgt spid="825347">
                                            <p:txEl>
                                              <p:pRg st="5" end="5"/>
                                            </p:txEl>
                                          </p:spTgt>
                                        </p:tgtEl>
                                        <p:attrNameLst>
                                          <p:attrName>style.visibility</p:attrName>
                                        </p:attrNameLst>
                                      </p:cBhvr>
                                      <p:to>
                                        <p:strVal val="visible"/>
                                      </p:to>
                                    </p:set>
                                    <p:animEffect transition="in" filter="wipe(up)">
                                      <p:cBhvr>
                                        <p:cTn id="40" dur="500"/>
                                        <p:tgtEl>
                                          <p:spTgt spid="825347">
                                            <p:txEl>
                                              <p:pRg st="5" end="5"/>
                                            </p:txEl>
                                          </p:spTgt>
                                        </p:tgtEl>
                                      </p:cBhvr>
                                    </p:animEffect>
                                  </p:childTnLst>
                                </p:cTn>
                              </p:par>
                            </p:childTnLst>
                          </p:cTn>
                        </p:par>
                        <p:par>
                          <p:cTn id="41" fill="hold">
                            <p:stCondLst>
                              <p:cond delay="2000"/>
                            </p:stCondLst>
                            <p:childTnLst>
                              <p:par>
                                <p:cTn id="42" presetID="22" presetClass="entr" presetSubtype="1" fill="hold" nodeType="afterEffect">
                                  <p:stCondLst>
                                    <p:cond delay="500"/>
                                  </p:stCondLst>
                                  <p:childTnLst>
                                    <p:set>
                                      <p:cBhvr>
                                        <p:cTn id="43" dur="1" fill="hold">
                                          <p:stCondLst>
                                            <p:cond delay="0"/>
                                          </p:stCondLst>
                                        </p:cTn>
                                        <p:tgtEl>
                                          <p:spTgt spid="825347">
                                            <p:txEl>
                                              <p:pRg st="6" end="6"/>
                                            </p:txEl>
                                          </p:spTgt>
                                        </p:tgtEl>
                                        <p:attrNameLst>
                                          <p:attrName>style.visibility</p:attrName>
                                        </p:attrNameLst>
                                      </p:cBhvr>
                                      <p:to>
                                        <p:strVal val="visible"/>
                                      </p:to>
                                    </p:set>
                                    <p:animEffect transition="in" filter="wipe(up)">
                                      <p:cBhvr>
                                        <p:cTn id="44" dur="500"/>
                                        <p:tgtEl>
                                          <p:spTgt spid="825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3" name="Rectangle 3"/>
          <p:cNvSpPr>
            <a:spLocks noGrp="1" noChangeArrowheads="1"/>
          </p:cNvSpPr>
          <p:nvPr>
            <p:ph type="body" idx="1"/>
          </p:nvPr>
        </p:nvSpPr>
        <p:spPr>
          <a:xfrm>
            <a:off x="266700" y="795528"/>
            <a:ext cx="4254500" cy="5971032"/>
          </a:xfrm>
        </p:spPr>
        <p:txBody>
          <a:bodyPr>
            <a:normAutofit/>
          </a:bodyPr>
          <a:lstStyle/>
          <a:p>
            <a:pPr>
              <a:lnSpc>
                <a:spcPct val="100000"/>
              </a:lnSpc>
            </a:pPr>
            <a:r>
              <a:rPr lang="zh-CN" altLang="en-US" sz="2400" dirty="0">
                <a:ea typeface="华文中宋" panose="02010600040101010101" pitchFamily="2" charset="-122"/>
              </a:rPr>
              <a:t>时间</a:t>
            </a:r>
            <a:r>
              <a:rPr lang="en-US" altLang="zh-CN" sz="2400" dirty="0" smtClean="0">
                <a:ea typeface="华文中宋" panose="02010600040101010101" pitchFamily="2" charset="-122"/>
              </a:rPr>
              <a:t>t</a:t>
            </a:r>
            <a:r>
              <a:rPr lang="en-US" altLang="zh-CN" sz="2400" baseline="-25000" dirty="0" smtClean="0">
                <a:ea typeface="华文中宋" panose="02010600040101010101" pitchFamily="2" charset="-122"/>
              </a:rPr>
              <a:t>0</a:t>
            </a:r>
            <a:r>
              <a:rPr lang="zh-CN" altLang="en-US" sz="2400" dirty="0" smtClean="0">
                <a:ea typeface="华文中宋" panose="02010600040101010101" pitchFamily="2" charset="-122"/>
              </a:rPr>
              <a:t>：结点</a:t>
            </a:r>
            <a:r>
              <a:rPr lang="en-US" altLang="zh-CN" sz="2400" dirty="0">
                <a:ea typeface="华文中宋" panose="02010600040101010101" pitchFamily="2" charset="-122"/>
              </a:rPr>
              <a:t>B</a:t>
            </a:r>
            <a:r>
              <a:rPr lang="zh-CN" altLang="en-US" sz="2400" dirty="0">
                <a:ea typeface="华文中宋" panose="02010600040101010101" pitchFamily="2" charset="-122"/>
              </a:rPr>
              <a:t>侦听到信道空，开始传输帧，沿着媒体传播比特。</a:t>
            </a:r>
          </a:p>
          <a:p>
            <a:pPr>
              <a:lnSpc>
                <a:spcPct val="100000"/>
              </a:lnSpc>
            </a:pPr>
            <a:r>
              <a:rPr lang="zh-CN" altLang="en-US" sz="2400" dirty="0">
                <a:ea typeface="华文中宋" panose="02010600040101010101" pitchFamily="2" charset="-122"/>
              </a:rPr>
              <a:t>时间</a:t>
            </a:r>
            <a:r>
              <a:rPr lang="en-US" altLang="zh-CN" sz="2400" dirty="0">
                <a:ea typeface="华文中宋" panose="02010600040101010101" pitchFamily="2" charset="-122"/>
              </a:rPr>
              <a:t>t</a:t>
            </a:r>
            <a:r>
              <a:rPr lang="en-US" altLang="zh-CN" sz="2400" baseline="-25000" dirty="0">
                <a:ea typeface="华文中宋" panose="02010600040101010101" pitchFamily="2" charset="-122"/>
              </a:rPr>
              <a:t>1</a:t>
            </a:r>
            <a:r>
              <a:rPr lang="zh-CN" altLang="en-US" sz="2400" dirty="0">
                <a:ea typeface="华文中宋" panose="02010600040101010101" pitchFamily="2" charset="-122"/>
              </a:rPr>
              <a:t>（</a:t>
            </a:r>
            <a:r>
              <a:rPr lang="en-US" altLang="zh-CN" sz="2400" dirty="0">
                <a:ea typeface="华文中宋" panose="02010600040101010101" pitchFamily="2" charset="-122"/>
              </a:rPr>
              <a:t>t</a:t>
            </a:r>
            <a:r>
              <a:rPr lang="en-US" altLang="zh-CN" sz="2400" baseline="-25000" dirty="0">
                <a:ea typeface="华文中宋" panose="02010600040101010101" pitchFamily="2" charset="-122"/>
              </a:rPr>
              <a:t>1</a:t>
            </a:r>
            <a:r>
              <a:rPr lang="en-US" altLang="zh-CN" sz="2400" dirty="0">
                <a:ea typeface="华文中宋" panose="02010600040101010101" pitchFamily="2" charset="-122"/>
                <a:sym typeface="Symbol" panose="05050102010706020507" pitchFamily="18" charset="2"/>
              </a:rPr>
              <a:t></a:t>
            </a:r>
            <a:r>
              <a:rPr lang="en-US" altLang="zh-CN" sz="2400" dirty="0">
                <a:ea typeface="华文中宋" panose="02010600040101010101" pitchFamily="2" charset="-122"/>
              </a:rPr>
              <a:t> t</a:t>
            </a:r>
            <a:r>
              <a:rPr lang="en-US" altLang="zh-CN" sz="2400" baseline="-25000" dirty="0">
                <a:ea typeface="华文中宋" panose="02010600040101010101" pitchFamily="2" charset="-122"/>
              </a:rPr>
              <a:t>0</a:t>
            </a:r>
            <a:r>
              <a:rPr lang="zh-CN" altLang="en-US" sz="2400" dirty="0">
                <a:ea typeface="华文中宋" panose="02010600040101010101" pitchFamily="2" charset="-122"/>
              </a:rPr>
              <a:t>）</a:t>
            </a:r>
            <a:r>
              <a:rPr lang="zh-CN" altLang="en-US" sz="2400" dirty="0" smtClean="0">
                <a:ea typeface="华文中宋" panose="02010600040101010101" pitchFamily="2" charset="-122"/>
              </a:rPr>
              <a:t>：结点</a:t>
            </a:r>
            <a:r>
              <a:rPr lang="en-US" altLang="zh-CN" sz="2400" dirty="0">
                <a:ea typeface="华文中宋" panose="02010600040101010101" pitchFamily="2" charset="-122"/>
              </a:rPr>
              <a:t>D</a:t>
            </a:r>
            <a:r>
              <a:rPr lang="zh-CN" altLang="en-US" sz="2400" dirty="0">
                <a:ea typeface="华文中宋" panose="02010600040101010101" pitchFamily="2" charset="-122"/>
              </a:rPr>
              <a:t>有帧要</a:t>
            </a:r>
            <a:r>
              <a:rPr lang="zh-CN" altLang="en-US" sz="2400" dirty="0" smtClean="0">
                <a:ea typeface="华文中宋" panose="02010600040101010101" pitchFamily="2" charset="-122"/>
              </a:rPr>
              <a:t>发送，此时</a:t>
            </a:r>
            <a:r>
              <a:rPr lang="en-US" altLang="zh-CN" sz="2400" dirty="0" smtClean="0">
                <a:ea typeface="华文中宋" panose="02010600040101010101" pitchFamily="2" charset="-122"/>
              </a:rPr>
              <a:t>B</a:t>
            </a:r>
            <a:r>
              <a:rPr lang="zh-CN" altLang="en-US" sz="2400" dirty="0">
                <a:ea typeface="华文中宋" panose="02010600040101010101" pitchFamily="2" charset="-122"/>
              </a:rPr>
              <a:t>的传输信号未到</a:t>
            </a:r>
            <a:r>
              <a:rPr lang="en-US" altLang="zh-CN" sz="2400" dirty="0">
                <a:ea typeface="华文中宋" panose="02010600040101010101" pitchFamily="2" charset="-122"/>
              </a:rPr>
              <a:t>D</a:t>
            </a:r>
            <a:r>
              <a:rPr lang="zh-CN" altLang="en-US" sz="2400" dirty="0">
                <a:ea typeface="华文中宋" panose="02010600040101010101" pitchFamily="2" charset="-122"/>
              </a:rPr>
              <a:t>，</a:t>
            </a:r>
            <a:r>
              <a:rPr lang="en-US" altLang="zh-CN" sz="2400" dirty="0">
                <a:ea typeface="华文中宋" panose="02010600040101010101" pitchFamily="2" charset="-122"/>
              </a:rPr>
              <a:t>D</a:t>
            </a:r>
            <a:r>
              <a:rPr lang="zh-CN" altLang="en-US" sz="2400" dirty="0">
                <a:ea typeface="华文中宋" panose="02010600040101010101" pitchFamily="2" charset="-122"/>
              </a:rPr>
              <a:t>检测到信道空，开始传输。</a:t>
            </a:r>
          </a:p>
          <a:p>
            <a:pPr>
              <a:lnSpc>
                <a:spcPct val="100000"/>
              </a:lnSpc>
            </a:pPr>
            <a:r>
              <a:rPr lang="zh-CN" altLang="en-US" sz="2400" dirty="0" smtClean="0">
                <a:ea typeface="华文中宋" panose="02010600040101010101" pitchFamily="2" charset="-122"/>
              </a:rPr>
              <a:t>不久，</a:t>
            </a:r>
            <a:r>
              <a:rPr lang="en-US" altLang="zh-CN" sz="2400" dirty="0" smtClean="0">
                <a:ea typeface="华文中宋" panose="02010600040101010101" pitchFamily="2" charset="-122"/>
              </a:rPr>
              <a:t>B</a:t>
            </a:r>
            <a:r>
              <a:rPr lang="zh-CN" altLang="en-US" sz="2400" dirty="0">
                <a:ea typeface="华文中宋" panose="02010600040101010101" pitchFamily="2" charset="-122"/>
              </a:rPr>
              <a:t>的传输</a:t>
            </a:r>
            <a:r>
              <a:rPr lang="zh-CN" altLang="en-US" sz="2400" dirty="0" smtClean="0">
                <a:ea typeface="华文中宋" panose="02010600040101010101" pitchFamily="2" charset="-122"/>
              </a:rPr>
              <a:t>开始干扰</a:t>
            </a:r>
            <a:r>
              <a:rPr lang="en-US" altLang="zh-CN" sz="2400" dirty="0">
                <a:ea typeface="华文中宋" panose="02010600040101010101" pitchFamily="2" charset="-122"/>
              </a:rPr>
              <a:t>D</a:t>
            </a:r>
            <a:r>
              <a:rPr lang="zh-CN" altLang="en-US" sz="2400" dirty="0">
                <a:ea typeface="华文中宋" panose="02010600040101010101" pitchFamily="2" charset="-122"/>
              </a:rPr>
              <a:t>的传输（冲突</a:t>
            </a:r>
            <a:r>
              <a:rPr lang="zh-CN" altLang="en-US" sz="2400" dirty="0" smtClean="0">
                <a:ea typeface="华文中宋" panose="02010600040101010101" pitchFamily="2" charset="-122"/>
              </a:rPr>
              <a:t>）。</a:t>
            </a:r>
            <a:endParaRPr lang="zh-CN" altLang="en-US" sz="2400" dirty="0">
              <a:ea typeface="华文中宋" panose="02010600040101010101" pitchFamily="2" charset="-122"/>
            </a:endParaRPr>
          </a:p>
          <a:p>
            <a:pPr>
              <a:lnSpc>
                <a:spcPct val="100000"/>
              </a:lnSpc>
            </a:pPr>
            <a:r>
              <a:rPr lang="zh-CN" altLang="en-US" sz="2400" dirty="0" smtClean="0">
                <a:solidFill>
                  <a:srgbClr val="FF0000"/>
                </a:solidFill>
                <a:ea typeface="华文中宋" panose="02010600040101010101" pitchFamily="2" charset="-122"/>
              </a:rPr>
              <a:t>原因</a:t>
            </a:r>
            <a:r>
              <a:rPr lang="zh-CN" altLang="en-US" sz="2400" dirty="0" smtClean="0">
                <a:ea typeface="华文中宋" panose="02010600040101010101" pitchFamily="2" charset="-122"/>
              </a:rPr>
              <a:t>：存在端</a:t>
            </a:r>
            <a:r>
              <a:rPr lang="zh-CN" altLang="en-US" sz="2400" dirty="0">
                <a:ea typeface="华文中宋" panose="02010600040101010101" pitchFamily="2" charset="-122"/>
              </a:rPr>
              <a:t>到端信道传播</a:t>
            </a:r>
            <a:r>
              <a:rPr lang="zh-CN" altLang="en-US" sz="2400" dirty="0" smtClean="0">
                <a:ea typeface="华文中宋" panose="02010600040101010101" pitchFamily="2" charset="-122"/>
              </a:rPr>
              <a:t>时延。</a:t>
            </a:r>
            <a:endParaRPr lang="zh-CN" altLang="en-US" sz="2400" dirty="0">
              <a:ea typeface="华文中宋" panose="02010600040101010101" pitchFamily="2" charset="-122"/>
            </a:endParaRPr>
          </a:p>
          <a:p>
            <a:pPr>
              <a:lnSpc>
                <a:spcPct val="100000"/>
              </a:lnSpc>
            </a:pPr>
            <a:r>
              <a:rPr lang="zh-CN" altLang="en-US" sz="2400" dirty="0" smtClean="0">
                <a:ea typeface="华文中宋" panose="02010600040101010101" pitchFamily="2" charset="-122"/>
              </a:rPr>
              <a:t>传播</a:t>
            </a:r>
            <a:r>
              <a:rPr lang="zh-CN" altLang="en-US" sz="2400" dirty="0">
                <a:ea typeface="华文中宋" panose="02010600040101010101" pitchFamily="2" charset="-122"/>
              </a:rPr>
              <a:t>时延越长，节点不能侦听到另一</a:t>
            </a:r>
            <a:r>
              <a:rPr lang="zh-CN" altLang="en-US" sz="2400" dirty="0" smtClean="0">
                <a:ea typeface="华文中宋" panose="02010600040101010101" pitchFamily="2" charset="-122"/>
              </a:rPr>
              <a:t>个结点</a:t>
            </a:r>
            <a:r>
              <a:rPr lang="zh-CN" altLang="en-US" sz="2400" dirty="0">
                <a:ea typeface="华文中宋" panose="02010600040101010101" pitchFamily="2" charset="-122"/>
              </a:rPr>
              <a:t>已经开始传输的可能性越大。</a:t>
            </a:r>
          </a:p>
        </p:txBody>
      </p:sp>
      <p:pic>
        <p:nvPicPr>
          <p:cNvPr id="829444" name="Picture 4"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29" y="1276668"/>
            <a:ext cx="4287837" cy="50498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330200" y="1"/>
            <a:ext cx="8500533" cy="744849"/>
          </a:xfrm>
          <a:prstGeom prst="rect">
            <a:avLst/>
          </a:prstGeom>
        </p:spPr>
        <p:txBody>
          <a:bodyPr/>
          <a:lst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a:lstStyle>
          <a:p>
            <a:r>
              <a:rPr lang="en-US" altLang="zh-CN" dirty="0" smtClean="0"/>
              <a:t>5.3 </a:t>
            </a:r>
            <a:r>
              <a:rPr lang="zh-CN" altLang="en-US" dirty="0" smtClean="0"/>
              <a:t>碰撞的产生</a:t>
            </a:r>
            <a:endParaRPr lang="zh-CN" altLang="en-US" dirty="0"/>
          </a:p>
        </p:txBody>
      </p:sp>
    </p:spTree>
    <p:extLst>
      <p:ext uri="{BB962C8B-B14F-4D97-AF65-F5344CB8AC3E}">
        <p14:creationId xmlns:p14="http://schemas.microsoft.com/office/powerpoint/2010/main" val="327343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500"/>
                                  </p:stCondLst>
                                  <p:childTnLst>
                                    <p:set>
                                      <p:cBhvr>
                                        <p:cTn id="6" dur="1" fill="hold">
                                          <p:stCondLst>
                                            <p:cond delay="0"/>
                                          </p:stCondLst>
                                        </p:cTn>
                                        <p:tgtEl>
                                          <p:spTgt spid="829444"/>
                                        </p:tgtEl>
                                        <p:attrNameLst>
                                          <p:attrName>style.visibility</p:attrName>
                                        </p:attrNameLst>
                                      </p:cBhvr>
                                      <p:to>
                                        <p:strVal val="visible"/>
                                      </p:to>
                                    </p:set>
                                    <p:anim calcmode="lin" valueType="num">
                                      <p:cBhvr>
                                        <p:cTn id="7" dur="1000" fill="hold"/>
                                        <p:tgtEl>
                                          <p:spTgt spid="829444"/>
                                        </p:tgtEl>
                                        <p:attrNameLst>
                                          <p:attrName>ppt_w</p:attrName>
                                        </p:attrNameLst>
                                      </p:cBhvr>
                                      <p:tavLst>
                                        <p:tav tm="0">
                                          <p:val>
                                            <p:fltVal val="0"/>
                                          </p:val>
                                        </p:tav>
                                        <p:tav tm="100000">
                                          <p:val>
                                            <p:strVal val="#ppt_w"/>
                                          </p:val>
                                        </p:tav>
                                      </p:tavLst>
                                    </p:anim>
                                    <p:anim calcmode="lin" valueType="num">
                                      <p:cBhvr>
                                        <p:cTn id="8" dur="1000" fill="hold"/>
                                        <p:tgtEl>
                                          <p:spTgt spid="829444"/>
                                        </p:tgtEl>
                                        <p:attrNameLst>
                                          <p:attrName>ppt_h</p:attrName>
                                        </p:attrNameLst>
                                      </p:cBhvr>
                                      <p:tavLst>
                                        <p:tav tm="0">
                                          <p:val>
                                            <p:fltVal val="0"/>
                                          </p:val>
                                        </p:tav>
                                        <p:tav tm="100000">
                                          <p:val>
                                            <p:strVal val="#ppt_h"/>
                                          </p:val>
                                        </p:tav>
                                      </p:tavLst>
                                    </p:anim>
                                    <p:animEffect transition="in" filter="fade">
                                      <p:cBhvr>
                                        <p:cTn id="9" dur="1000"/>
                                        <p:tgtEl>
                                          <p:spTgt spid="829444"/>
                                        </p:tgtEl>
                                      </p:cBhvr>
                                    </p:animEffect>
                                  </p:childTnLst>
                                </p:cTn>
                              </p:par>
                            </p:childTnLst>
                          </p:cTn>
                        </p:par>
                        <p:par>
                          <p:cTn id="10" fill="hold">
                            <p:stCondLst>
                              <p:cond delay="1500"/>
                            </p:stCondLst>
                            <p:childTnLst>
                              <p:par>
                                <p:cTn id="11" presetID="22" presetClass="entr" presetSubtype="1" fill="hold" nodeType="afterEffect">
                                  <p:stCondLst>
                                    <p:cond delay="500"/>
                                  </p:stCondLst>
                                  <p:childTnLst>
                                    <p:set>
                                      <p:cBhvr>
                                        <p:cTn id="12" dur="1" fill="hold">
                                          <p:stCondLst>
                                            <p:cond delay="0"/>
                                          </p:stCondLst>
                                        </p:cTn>
                                        <p:tgtEl>
                                          <p:spTgt spid="829443">
                                            <p:txEl>
                                              <p:pRg st="0" end="0"/>
                                            </p:txEl>
                                          </p:spTgt>
                                        </p:tgtEl>
                                        <p:attrNameLst>
                                          <p:attrName>style.visibility</p:attrName>
                                        </p:attrNameLst>
                                      </p:cBhvr>
                                      <p:to>
                                        <p:strVal val="visible"/>
                                      </p:to>
                                    </p:set>
                                    <p:animEffect transition="in" filter="wipe(up)">
                                      <p:cBhvr>
                                        <p:cTn id="13" dur="500"/>
                                        <p:tgtEl>
                                          <p:spTgt spid="829443">
                                            <p:txEl>
                                              <p:pRg st="0" end="0"/>
                                            </p:txEl>
                                          </p:spTgt>
                                        </p:tgtEl>
                                      </p:cBhvr>
                                    </p:animEffect>
                                  </p:childTnLst>
                                </p:cTn>
                              </p:par>
                            </p:childTnLst>
                          </p:cTn>
                        </p:par>
                        <p:par>
                          <p:cTn id="14" fill="hold">
                            <p:stCondLst>
                              <p:cond delay="2500"/>
                            </p:stCondLst>
                            <p:childTnLst>
                              <p:par>
                                <p:cTn id="15" presetID="22" presetClass="entr" presetSubtype="1" fill="hold" nodeType="afterEffect">
                                  <p:stCondLst>
                                    <p:cond delay="500"/>
                                  </p:stCondLst>
                                  <p:childTnLst>
                                    <p:set>
                                      <p:cBhvr>
                                        <p:cTn id="16" dur="1" fill="hold">
                                          <p:stCondLst>
                                            <p:cond delay="0"/>
                                          </p:stCondLst>
                                        </p:cTn>
                                        <p:tgtEl>
                                          <p:spTgt spid="829443">
                                            <p:txEl>
                                              <p:pRg st="1" end="1"/>
                                            </p:txEl>
                                          </p:spTgt>
                                        </p:tgtEl>
                                        <p:attrNameLst>
                                          <p:attrName>style.visibility</p:attrName>
                                        </p:attrNameLst>
                                      </p:cBhvr>
                                      <p:to>
                                        <p:strVal val="visible"/>
                                      </p:to>
                                    </p:set>
                                    <p:animEffect transition="in" filter="wipe(up)">
                                      <p:cBhvr>
                                        <p:cTn id="17" dur="500"/>
                                        <p:tgtEl>
                                          <p:spTgt spid="829443">
                                            <p:txEl>
                                              <p:pRg st="1" end="1"/>
                                            </p:txEl>
                                          </p:spTgt>
                                        </p:tgtEl>
                                      </p:cBhvr>
                                    </p:animEffect>
                                  </p:childTnLst>
                                </p:cTn>
                              </p:par>
                            </p:childTnLst>
                          </p:cTn>
                        </p:par>
                        <p:par>
                          <p:cTn id="18" fill="hold">
                            <p:stCondLst>
                              <p:cond delay="3500"/>
                            </p:stCondLst>
                            <p:childTnLst>
                              <p:par>
                                <p:cTn id="19" presetID="22" presetClass="entr" presetSubtype="1" fill="hold" nodeType="afterEffect">
                                  <p:stCondLst>
                                    <p:cond delay="500"/>
                                  </p:stCondLst>
                                  <p:childTnLst>
                                    <p:set>
                                      <p:cBhvr>
                                        <p:cTn id="20" dur="1" fill="hold">
                                          <p:stCondLst>
                                            <p:cond delay="0"/>
                                          </p:stCondLst>
                                        </p:cTn>
                                        <p:tgtEl>
                                          <p:spTgt spid="829443">
                                            <p:txEl>
                                              <p:pRg st="2" end="2"/>
                                            </p:txEl>
                                          </p:spTgt>
                                        </p:tgtEl>
                                        <p:attrNameLst>
                                          <p:attrName>style.visibility</p:attrName>
                                        </p:attrNameLst>
                                      </p:cBhvr>
                                      <p:to>
                                        <p:strVal val="visible"/>
                                      </p:to>
                                    </p:set>
                                    <p:animEffect transition="in" filter="wipe(up)">
                                      <p:cBhvr>
                                        <p:cTn id="21" dur="500"/>
                                        <p:tgtEl>
                                          <p:spTgt spid="829443">
                                            <p:txEl>
                                              <p:pRg st="2" end="2"/>
                                            </p:txEl>
                                          </p:spTgt>
                                        </p:tgtEl>
                                      </p:cBhvr>
                                    </p:animEffect>
                                  </p:childTnLst>
                                </p:cTn>
                              </p:par>
                            </p:childTnLst>
                          </p:cTn>
                        </p:par>
                        <p:par>
                          <p:cTn id="22" fill="hold">
                            <p:stCondLst>
                              <p:cond delay="4500"/>
                            </p:stCondLst>
                            <p:childTnLst>
                              <p:par>
                                <p:cTn id="23" presetID="22" presetClass="entr" presetSubtype="1" fill="hold" nodeType="afterEffect">
                                  <p:stCondLst>
                                    <p:cond delay="500"/>
                                  </p:stCondLst>
                                  <p:childTnLst>
                                    <p:set>
                                      <p:cBhvr>
                                        <p:cTn id="24" dur="1" fill="hold">
                                          <p:stCondLst>
                                            <p:cond delay="0"/>
                                          </p:stCondLst>
                                        </p:cTn>
                                        <p:tgtEl>
                                          <p:spTgt spid="829443">
                                            <p:txEl>
                                              <p:pRg st="3" end="3"/>
                                            </p:txEl>
                                          </p:spTgt>
                                        </p:tgtEl>
                                        <p:attrNameLst>
                                          <p:attrName>style.visibility</p:attrName>
                                        </p:attrNameLst>
                                      </p:cBhvr>
                                      <p:to>
                                        <p:strVal val="visible"/>
                                      </p:to>
                                    </p:set>
                                    <p:animEffect transition="in" filter="wipe(up)">
                                      <p:cBhvr>
                                        <p:cTn id="25" dur="500"/>
                                        <p:tgtEl>
                                          <p:spTgt spid="829443">
                                            <p:txEl>
                                              <p:pRg st="3" end="3"/>
                                            </p:txEl>
                                          </p:spTgt>
                                        </p:tgtEl>
                                      </p:cBhvr>
                                    </p:animEffect>
                                  </p:childTnLst>
                                </p:cTn>
                              </p:par>
                            </p:childTnLst>
                          </p:cTn>
                        </p:par>
                        <p:par>
                          <p:cTn id="26" fill="hold">
                            <p:stCondLst>
                              <p:cond delay="5500"/>
                            </p:stCondLst>
                            <p:childTnLst>
                              <p:par>
                                <p:cTn id="27" presetID="22" presetClass="entr" presetSubtype="1" fill="hold" nodeType="afterEffect">
                                  <p:stCondLst>
                                    <p:cond delay="500"/>
                                  </p:stCondLst>
                                  <p:childTnLst>
                                    <p:set>
                                      <p:cBhvr>
                                        <p:cTn id="28" dur="1" fill="hold">
                                          <p:stCondLst>
                                            <p:cond delay="0"/>
                                          </p:stCondLst>
                                        </p:cTn>
                                        <p:tgtEl>
                                          <p:spTgt spid="829443">
                                            <p:txEl>
                                              <p:pRg st="4" end="4"/>
                                            </p:txEl>
                                          </p:spTgt>
                                        </p:tgtEl>
                                        <p:attrNameLst>
                                          <p:attrName>style.visibility</p:attrName>
                                        </p:attrNameLst>
                                      </p:cBhvr>
                                      <p:to>
                                        <p:strVal val="visible"/>
                                      </p:to>
                                    </p:set>
                                    <p:animEffect transition="in" filter="wipe(up)">
                                      <p:cBhvr>
                                        <p:cTn id="29" dur="500"/>
                                        <p:tgtEl>
                                          <p:spTgt spid="829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Line 2"/>
          <p:cNvSpPr>
            <a:spLocks noChangeShapeType="1"/>
          </p:cNvSpPr>
          <p:nvPr/>
        </p:nvSpPr>
        <p:spPr bwMode="auto">
          <a:xfrm>
            <a:off x="1935607" y="1591755"/>
            <a:ext cx="4660900" cy="0"/>
          </a:xfrm>
          <a:prstGeom prst="line">
            <a:avLst/>
          </a:prstGeom>
          <a:noFill/>
          <a:ln w="3810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499" name="Line 3"/>
          <p:cNvSpPr>
            <a:spLocks noChangeShapeType="1"/>
          </p:cNvSpPr>
          <p:nvPr/>
        </p:nvSpPr>
        <p:spPr bwMode="auto">
          <a:xfrm>
            <a:off x="1929257" y="1302830"/>
            <a:ext cx="4673600"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0" name="Rectangle 4"/>
          <p:cNvSpPr>
            <a:spLocks noChangeArrowheads="1"/>
          </p:cNvSpPr>
          <p:nvPr/>
        </p:nvSpPr>
        <p:spPr bwMode="auto">
          <a:xfrm>
            <a:off x="3797745" y="1093280"/>
            <a:ext cx="730250" cy="3952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99"/>
                </a:solidFill>
                <a:ea typeface="黑体" panose="02010609060101010101" pitchFamily="49" charset="-122"/>
              </a:rPr>
              <a:t>1 km</a:t>
            </a:r>
          </a:p>
        </p:txBody>
      </p:sp>
      <p:sp>
        <p:nvSpPr>
          <p:cNvPr id="234501" name="Line 5"/>
          <p:cNvSpPr>
            <a:spLocks noChangeShapeType="1"/>
          </p:cNvSpPr>
          <p:nvPr/>
        </p:nvSpPr>
        <p:spPr bwMode="auto">
          <a:xfrm>
            <a:off x="1924495" y="1596517"/>
            <a:ext cx="0" cy="1808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2" name="Line 6"/>
          <p:cNvSpPr>
            <a:spLocks noChangeShapeType="1"/>
          </p:cNvSpPr>
          <p:nvPr/>
        </p:nvSpPr>
        <p:spPr bwMode="auto">
          <a:xfrm>
            <a:off x="1929257" y="1596517"/>
            <a:ext cx="4648200" cy="868363"/>
          </a:xfrm>
          <a:prstGeom prst="line">
            <a:avLst/>
          </a:prstGeom>
          <a:noFill/>
          <a:ln w="76200">
            <a:solidFill>
              <a:schemeClr val="accent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3" name="Rectangle 7"/>
          <p:cNvSpPr>
            <a:spLocks noChangeArrowheads="1"/>
          </p:cNvSpPr>
          <p:nvPr/>
        </p:nvSpPr>
        <p:spPr bwMode="auto">
          <a:xfrm>
            <a:off x="1575245" y="1094867"/>
            <a:ext cx="41751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800">
                <a:solidFill>
                  <a:srgbClr val="333399"/>
                </a:solidFill>
                <a:ea typeface="黑体" panose="02010609060101010101" pitchFamily="49" charset="-122"/>
              </a:rPr>
              <a:t>A</a:t>
            </a:r>
          </a:p>
        </p:txBody>
      </p:sp>
      <p:sp>
        <p:nvSpPr>
          <p:cNvPr id="234504" name="Rectangle 8"/>
          <p:cNvSpPr>
            <a:spLocks noChangeArrowheads="1"/>
          </p:cNvSpPr>
          <p:nvPr/>
        </p:nvSpPr>
        <p:spPr bwMode="auto">
          <a:xfrm>
            <a:off x="6558407" y="1094867"/>
            <a:ext cx="4175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800">
                <a:solidFill>
                  <a:srgbClr val="333399"/>
                </a:solidFill>
                <a:ea typeface="黑体" panose="02010609060101010101" pitchFamily="49" charset="-122"/>
              </a:rPr>
              <a:t>B</a:t>
            </a:r>
          </a:p>
        </p:txBody>
      </p:sp>
      <p:sp>
        <p:nvSpPr>
          <p:cNvPr id="234505" name="Line 9"/>
          <p:cNvSpPr>
            <a:spLocks noChangeShapeType="1"/>
          </p:cNvSpPr>
          <p:nvPr/>
        </p:nvSpPr>
        <p:spPr bwMode="auto">
          <a:xfrm flipH="1">
            <a:off x="1807020" y="1939417"/>
            <a:ext cx="6350" cy="1090613"/>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6" name="Rectangle 10"/>
          <p:cNvSpPr>
            <a:spLocks noChangeArrowheads="1"/>
          </p:cNvSpPr>
          <p:nvPr/>
        </p:nvSpPr>
        <p:spPr bwMode="auto">
          <a:xfrm>
            <a:off x="1587945" y="2271205"/>
            <a:ext cx="25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rgbClr val="333399"/>
                </a:solidFill>
                <a:ea typeface="黑体" panose="02010609060101010101" pitchFamily="49" charset="-122"/>
              </a:rPr>
              <a:t>t</a:t>
            </a:r>
          </a:p>
        </p:txBody>
      </p:sp>
      <p:sp>
        <p:nvSpPr>
          <p:cNvPr id="234507" name="Line 11"/>
          <p:cNvSpPr>
            <a:spLocks noChangeShapeType="1"/>
          </p:cNvSpPr>
          <p:nvPr/>
        </p:nvSpPr>
        <p:spPr bwMode="auto">
          <a:xfrm>
            <a:off x="6596507" y="1585405"/>
            <a:ext cx="0" cy="1484312"/>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8" name="Line 12"/>
          <p:cNvSpPr>
            <a:spLocks noChangeShapeType="1"/>
          </p:cNvSpPr>
          <p:nvPr/>
        </p:nvSpPr>
        <p:spPr bwMode="auto">
          <a:xfrm flipH="1">
            <a:off x="1924495" y="2299780"/>
            <a:ext cx="4670425"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4509" name="Group 13"/>
          <p:cNvGrpSpPr>
            <a:grpSpLocks/>
          </p:cNvGrpSpPr>
          <p:nvPr/>
        </p:nvGrpSpPr>
        <p:grpSpPr bwMode="auto">
          <a:xfrm>
            <a:off x="5367782" y="1591755"/>
            <a:ext cx="965200" cy="793750"/>
            <a:chOff x="3364" y="411"/>
            <a:chExt cx="608" cy="500"/>
          </a:xfrm>
        </p:grpSpPr>
        <p:sp>
          <p:nvSpPr>
            <p:cNvPr id="234510"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1"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2000">
                  <a:solidFill>
                    <a:srgbClr val="333399"/>
                  </a:solidFill>
                  <a:ea typeface="黑体" panose="02010609060101010101" pitchFamily="49" charset="-122"/>
                </a:rPr>
                <a:t>碰撞</a:t>
              </a:r>
            </a:p>
          </p:txBody>
        </p:sp>
      </p:grpSp>
      <p:grpSp>
        <p:nvGrpSpPr>
          <p:cNvPr id="234512" name="Group 16"/>
          <p:cNvGrpSpPr>
            <a:grpSpLocks/>
          </p:cNvGrpSpPr>
          <p:nvPr/>
        </p:nvGrpSpPr>
        <p:grpSpPr bwMode="auto">
          <a:xfrm>
            <a:off x="278257" y="2136267"/>
            <a:ext cx="3960813" cy="1214438"/>
            <a:chOff x="158" y="754"/>
            <a:chExt cx="2495" cy="765"/>
          </a:xfrm>
        </p:grpSpPr>
        <p:sp>
          <p:nvSpPr>
            <p:cNvPr id="234513" name="Text Box 17"/>
            <p:cNvSpPr txBox="1">
              <a:spLocks noChangeArrowheads="1"/>
            </p:cNvSpPr>
            <p:nvPr/>
          </p:nvSpPr>
          <p:spPr bwMode="auto">
            <a:xfrm>
              <a:off x="158" y="1269"/>
              <a:ext cx="7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rgbClr val="333399"/>
                  </a:solidFill>
                  <a:ea typeface="黑体" panose="02010609060101010101" pitchFamily="49" charset="-122"/>
                </a:rPr>
                <a:t>t</a:t>
              </a:r>
              <a:r>
                <a:rPr lang="en-US" altLang="zh-CN" sz="2000">
                  <a:solidFill>
                    <a:srgbClr val="333399"/>
                  </a:solidFill>
                  <a:ea typeface="黑体" panose="02010609060101010101" pitchFamily="49" charset="-122"/>
                </a:rPr>
                <a:t> = 2</a:t>
              </a:r>
              <a:r>
                <a:rPr lang="en-US" altLang="zh-CN" sz="2000">
                  <a:solidFill>
                    <a:srgbClr val="333399"/>
                  </a:solidFill>
                  <a:ea typeface="黑体" panose="02010609060101010101" pitchFamily="49" charset="-122"/>
                  <a:sym typeface="Symbol" panose="05050102010706020507" pitchFamily="18" charset="2"/>
                </a:rPr>
                <a:t></a:t>
              </a:r>
              <a:r>
                <a:rPr lang="en-US" altLang="zh-CN" sz="2000">
                  <a:solidFill>
                    <a:srgbClr val="333399"/>
                  </a:solidFill>
                  <a:ea typeface="黑体" panose="02010609060101010101" pitchFamily="49" charset="-122"/>
                </a:rPr>
                <a:t> </a:t>
              </a:r>
              <a:r>
                <a:rPr lang="en-US" altLang="zh-CN" sz="2000">
                  <a:solidFill>
                    <a:srgbClr val="333399"/>
                  </a:solidFill>
                  <a:ea typeface="黑体" panose="02010609060101010101" pitchFamily="49" charset="-122"/>
                  <a:sym typeface="Symbol" panose="05050102010706020507" pitchFamily="18" charset="2"/>
                </a:rPr>
                <a:t> </a:t>
              </a:r>
            </a:p>
          </p:txBody>
        </p:sp>
        <p:sp>
          <p:nvSpPr>
            <p:cNvPr id="234514"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4515" name="Group 19"/>
            <p:cNvGrpSpPr>
              <a:grpSpLocks/>
            </p:cNvGrpSpPr>
            <p:nvPr/>
          </p:nvGrpSpPr>
          <p:grpSpPr bwMode="auto">
            <a:xfrm>
              <a:off x="1247" y="754"/>
              <a:ext cx="1406" cy="272"/>
              <a:chOff x="1247" y="754"/>
              <a:chExt cx="1406" cy="272"/>
            </a:xfrm>
          </p:grpSpPr>
          <p:sp>
            <p:nvSpPr>
              <p:cNvPr id="234516"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zh-CN" altLang="zh-CN" sz="2000">
                  <a:solidFill>
                    <a:srgbClr val="333399"/>
                  </a:solidFill>
                  <a:ea typeface="黑体" panose="02010609060101010101" pitchFamily="49" charset="-122"/>
                </a:endParaRPr>
              </a:p>
            </p:txBody>
          </p:sp>
          <p:sp>
            <p:nvSpPr>
              <p:cNvPr id="234517" name="Text Box 21"/>
              <p:cNvSpPr txBox="1">
                <a:spLocks noChangeArrowheads="1"/>
              </p:cNvSpPr>
              <p:nvPr/>
            </p:nvSpPr>
            <p:spPr bwMode="auto">
              <a:xfrm>
                <a:off x="1247" y="754"/>
                <a:ext cx="13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99"/>
                    </a:solidFill>
                    <a:ea typeface="黑体" panose="02010609060101010101" pitchFamily="49" charset="-122"/>
                  </a:rPr>
                  <a:t>A </a:t>
                </a:r>
                <a:r>
                  <a:rPr lang="zh-CN" altLang="en-US" sz="2000">
                    <a:solidFill>
                      <a:srgbClr val="333399"/>
                    </a:solidFill>
                    <a:ea typeface="黑体" panose="02010609060101010101" pitchFamily="49" charset="-122"/>
                  </a:rPr>
                  <a:t>检测到发生碰撞</a:t>
                </a:r>
              </a:p>
            </p:txBody>
          </p:sp>
        </p:grpSp>
      </p:grpSp>
      <p:grpSp>
        <p:nvGrpSpPr>
          <p:cNvPr id="234518" name="Group 22"/>
          <p:cNvGrpSpPr>
            <a:grpSpLocks/>
          </p:cNvGrpSpPr>
          <p:nvPr/>
        </p:nvGrpSpPr>
        <p:grpSpPr bwMode="auto">
          <a:xfrm>
            <a:off x="6642545" y="1472692"/>
            <a:ext cx="1844675" cy="969963"/>
            <a:chOff x="4167" y="336"/>
            <a:chExt cx="1162" cy="611"/>
          </a:xfrm>
        </p:grpSpPr>
        <p:grpSp>
          <p:nvGrpSpPr>
            <p:cNvPr id="234519" name="Group 23"/>
            <p:cNvGrpSpPr>
              <a:grpSpLocks/>
            </p:cNvGrpSpPr>
            <p:nvPr/>
          </p:nvGrpSpPr>
          <p:grpSpPr bwMode="auto">
            <a:xfrm>
              <a:off x="4167" y="697"/>
              <a:ext cx="1027" cy="250"/>
              <a:chOff x="4167" y="697"/>
              <a:chExt cx="1027" cy="250"/>
            </a:xfrm>
          </p:grpSpPr>
          <p:sp>
            <p:nvSpPr>
              <p:cNvPr id="234520"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a:p>
            </p:txBody>
          </p:sp>
          <p:sp>
            <p:nvSpPr>
              <p:cNvPr id="234521" name="Text Box 25"/>
              <p:cNvSpPr txBox="1">
                <a:spLocks noChangeArrowheads="1"/>
              </p:cNvSpPr>
              <p:nvPr/>
            </p:nvSpPr>
            <p:spPr bwMode="auto">
              <a:xfrm>
                <a:off x="4411" y="697"/>
                <a:ext cx="7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rgbClr val="333399"/>
                    </a:solidFill>
                    <a:ea typeface="黑体" panose="02010609060101010101" pitchFamily="49" charset="-122"/>
                  </a:rPr>
                  <a:t>  t</a:t>
                </a:r>
                <a:r>
                  <a:rPr lang="en-US" altLang="zh-CN" sz="2000">
                    <a:solidFill>
                      <a:srgbClr val="333399"/>
                    </a:solidFill>
                    <a:ea typeface="黑体" panose="02010609060101010101" pitchFamily="49" charset="-122"/>
                  </a:rPr>
                  <a:t> = </a:t>
                </a:r>
                <a:r>
                  <a:rPr lang="en-US" altLang="zh-CN" sz="2000">
                    <a:solidFill>
                      <a:srgbClr val="333399"/>
                    </a:solidFill>
                    <a:latin typeface="Tahoma" panose="020B0604030504040204" pitchFamily="34" charset="0"/>
                    <a:sym typeface="Symbol" panose="05050102010706020507" pitchFamily="18" charset="2"/>
                  </a:rPr>
                  <a:t></a:t>
                </a:r>
                <a:r>
                  <a:rPr lang="en-US" altLang="zh-CN" sz="2000">
                    <a:solidFill>
                      <a:srgbClr val="333399"/>
                    </a:solidFill>
                    <a:ea typeface="黑体" panose="02010609060101010101" pitchFamily="49" charset="-122"/>
                  </a:rPr>
                  <a:t> </a:t>
                </a:r>
                <a:r>
                  <a:rPr lang="en-US" altLang="zh-CN" sz="2000">
                    <a:solidFill>
                      <a:srgbClr val="333399"/>
                    </a:solidFill>
                    <a:ea typeface="黑体" panose="02010609060101010101" pitchFamily="49" charset="-122"/>
                    <a:sym typeface="Symbol" panose="05050102010706020507" pitchFamily="18" charset="2"/>
                  </a:rPr>
                  <a:t> </a:t>
                </a:r>
                <a:r>
                  <a:rPr lang="en-US" altLang="zh-CN" sz="2000" baseline="30000">
                    <a:solidFill>
                      <a:srgbClr val="333399"/>
                    </a:solidFill>
                    <a:ea typeface="黑体" panose="02010609060101010101" pitchFamily="49" charset="-122"/>
                  </a:rPr>
                  <a:t> </a:t>
                </a:r>
              </a:p>
            </p:txBody>
          </p:sp>
        </p:grpSp>
        <p:grpSp>
          <p:nvGrpSpPr>
            <p:cNvPr id="234522" name="Group 26"/>
            <p:cNvGrpSpPr>
              <a:grpSpLocks/>
            </p:cNvGrpSpPr>
            <p:nvPr/>
          </p:nvGrpSpPr>
          <p:grpSpPr bwMode="auto">
            <a:xfrm>
              <a:off x="4286" y="336"/>
              <a:ext cx="1043" cy="256"/>
              <a:chOff x="4286" y="336"/>
              <a:chExt cx="1043" cy="256"/>
            </a:xfrm>
          </p:grpSpPr>
          <p:sp>
            <p:nvSpPr>
              <p:cNvPr id="234523"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zh-CN" altLang="zh-CN" sz="2000">
                  <a:solidFill>
                    <a:srgbClr val="333399"/>
                  </a:solidFill>
                  <a:ea typeface="黑体" panose="02010609060101010101" pitchFamily="49" charset="-122"/>
                </a:endParaRPr>
              </a:p>
            </p:txBody>
          </p:sp>
          <p:sp>
            <p:nvSpPr>
              <p:cNvPr id="234524" name="Text Box 28"/>
              <p:cNvSpPr txBox="1">
                <a:spLocks noChangeArrowheads="1"/>
              </p:cNvSpPr>
              <p:nvPr/>
            </p:nvSpPr>
            <p:spPr bwMode="auto">
              <a:xfrm>
                <a:off x="4286" y="336"/>
                <a:ext cx="9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99"/>
                    </a:solidFill>
                    <a:ea typeface="黑体" panose="02010609060101010101" pitchFamily="49" charset="-122"/>
                  </a:rPr>
                  <a:t>  B </a:t>
                </a:r>
                <a:r>
                  <a:rPr lang="zh-CN" altLang="en-US" sz="2000">
                    <a:solidFill>
                      <a:srgbClr val="333399"/>
                    </a:solidFill>
                    <a:ea typeface="黑体" panose="02010609060101010101" pitchFamily="49" charset="-122"/>
                  </a:rPr>
                  <a:t>发送数据</a:t>
                </a:r>
              </a:p>
            </p:txBody>
          </p:sp>
        </p:grpSp>
      </p:grpSp>
      <p:grpSp>
        <p:nvGrpSpPr>
          <p:cNvPr id="234525" name="Group 29"/>
          <p:cNvGrpSpPr>
            <a:grpSpLocks/>
          </p:cNvGrpSpPr>
          <p:nvPr/>
        </p:nvGrpSpPr>
        <p:grpSpPr bwMode="auto">
          <a:xfrm>
            <a:off x="4094607" y="2312480"/>
            <a:ext cx="3725863" cy="1006475"/>
            <a:chOff x="2562" y="865"/>
            <a:chExt cx="2347" cy="634"/>
          </a:xfrm>
        </p:grpSpPr>
        <p:grpSp>
          <p:nvGrpSpPr>
            <p:cNvPr id="234526" name="Group 30"/>
            <p:cNvGrpSpPr>
              <a:grpSpLocks/>
            </p:cNvGrpSpPr>
            <p:nvPr/>
          </p:nvGrpSpPr>
          <p:grpSpPr bwMode="auto">
            <a:xfrm>
              <a:off x="2562" y="1240"/>
              <a:ext cx="1546" cy="259"/>
              <a:chOff x="2562" y="1240"/>
              <a:chExt cx="1546" cy="259"/>
            </a:xfrm>
          </p:grpSpPr>
          <p:sp>
            <p:nvSpPr>
              <p:cNvPr id="234527"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lang="zh-CN" altLang="zh-CN" sz="2000">
                  <a:solidFill>
                    <a:srgbClr val="333399"/>
                  </a:solidFill>
                  <a:ea typeface="黑体" panose="02010609060101010101" pitchFamily="49" charset="-122"/>
                </a:endParaRPr>
              </a:p>
            </p:txBody>
          </p:sp>
          <p:sp>
            <p:nvSpPr>
              <p:cNvPr id="234528" name="Text Box 32"/>
              <p:cNvSpPr txBox="1">
                <a:spLocks noChangeArrowheads="1"/>
              </p:cNvSpPr>
              <p:nvPr/>
            </p:nvSpPr>
            <p:spPr bwMode="auto">
              <a:xfrm>
                <a:off x="2562" y="1240"/>
                <a:ext cx="15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solidFill>
                      <a:srgbClr val="333399"/>
                    </a:solidFill>
                    <a:ea typeface="黑体" panose="02010609060101010101" pitchFamily="49" charset="-122"/>
                  </a:rPr>
                  <a:t>B </a:t>
                </a:r>
                <a:r>
                  <a:rPr lang="zh-CN" altLang="en-US" sz="2000">
                    <a:solidFill>
                      <a:srgbClr val="333399"/>
                    </a:solidFill>
                    <a:ea typeface="黑体" panose="02010609060101010101" pitchFamily="49" charset="-122"/>
                  </a:rPr>
                  <a:t>检测到发生碰撞</a:t>
                </a:r>
              </a:p>
            </p:txBody>
          </p:sp>
        </p:grpSp>
        <p:sp>
          <p:nvSpPr>
            <p:cNvPr id="234529"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0" name="Text Box 34"/>
            <p:cNvSpPr txBox="1">
              <a:spLocks noChangeArrowheads="1"/>
            </p:cNvSpPr>
            <p:nvPr/>
          </p:nvSpPr>
          <p:spPr bwMode="auto">
            <a:xfrm>
              <a:off x="4410" y="865"/>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rgbClr val="333399"/>
                  </a:solidFill>
                  <a:ea typeface="黑体" panose="02010609060101010101" pitchFamily="49" charset="-122"/>
                </a:rPr>
                <a:t>  t</a:t>
              </a:r>
              <a:r>
                <a:rPr lang="en-US" altLang="zh-CN" sz="2000">
                  <a:solidFill>
                    <a:srgbClr val="333399"/>
                  </a:solidFill>
                  <a:ea typeface="黑体" panose="02010609060101010101" pitchFamily="49" charset="-122"/>
                </a:rPr>
                <a:t> = </a:t>
              </a:r>
              <a:r>
                <a:rPr lang="en-US" altLang="zh-CN" sz="2000">
                  <a:solidFill>
                    <a:srgbClr val="333399"/>
                  </a:solidFill>
                  <a:latin typeface="Tahoma" panose="020B0604030504040204" pitchFamily="34" charset="0"/>
                  <a:sym typeface="Symbol" panose="05050102010706020507" pitchFamily="18" charset="2"/>
                </a:rPr>
                <a:t></a:t>
              </a:r>
            </a:p>
          </p:txBody>
        </p:sp>
      </p:grpSp>
      <p:sp>
        <p:nvSpPr>
          <p:cNvPr id="234531" name="Text Box 35"/>
          <p:cNvSpPr txBox="1">
            <a:spLocks noChangeArrowheads="1"/>
          </p:cNvSpPr>
          <p:nvPr/>
        </p:nvSpPr>
        <p:spPr bwMode="auto">
          <a:xfrm>
            <a:off x="806895" y="1386967"/>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i="1">
                <a:solidFill>
                  <a:srgbClr val="333399"/>
                </a:solidFill>
                <a:ea typeface="黑体" panose="02010609060101010101" pitchFamily="49" charset="-122"/>
              </a:rPr>
              <a:t>t</a:t>
            </a:r>
            <a:r>
              <a:rPr lang="en-US" altLang="zh-CN" sz="2000">
                <a:solidFill>
                  <a:srgbClr val="333399"/>
                </a:solidFill>
                <a:ea typeface="黑体" panose="02010609060101010101" pitchFamily="49" charset="-122"/>
              </a:rPr>
              <a:t> = 0</a:t>
            </a:r>
            <a:endParaRPr lang="en-US" altLang="zh-CN" sz="2000" baseline="30000">
              <a:solidFill>
                <a:srgbClr val="333399"/>
              </a:solidFill>
              <a:ea typeface="黑体" panose="02010609060101010101" pitchFamily="49" charset="-122"/>
            </a:endParaRPr>
          </a:p>
        </p:txBody>
      </p:sp>
      <p:sp>
        <p:nvSpPr>
          <p:cNvPr id="234532" name="Line 36"/>
          <p:cNvSpPr>
            <a:spLocks noChangeShapeType="1"/>
          </p:cNvSpPr>
          <p:nvPr/>
        </p:nvSpPr>
        <p:spPr bwMode="auto">
          <a:xfrm>
            <a:off x="1476820" y="1591755"/>
            <a:ext cx="4127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3" name="Text Box 37"/>
          <p:cNvSpPr txBox="1">
            <a:spLocks noChangeArrowheads="1"/>
          </p:cNvSpPr>
          <p:nvPr/>
        </p:nvSpPr>
        <p:spPr bwMode="auto">
          <a:xfrm>
            <a:off x="6687936" y="2720467"/>
            <a:ext cx="22349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zh-CN" altLang="en-US" sz="2400" dirty="0">
                <a:ea typeface="黑体" panose="02010609060101010101" pitchFamily="49" charset="-122"/>
              </a:rPr>
              <a:t>单程端到端</a:t>
            </a:r>
          </a:p>
          <a:p>
            <a:pPr algn="ctr"/>
            <a:r>
              <a:rPr kumimoji="0" lang="zh-CN" altLang="en-US" sz="2400" dirty="0">
                <a:ea typeface="黑体" panose="02010609060101010101" pitchFamily="49" charset="-122"/>
              </a:rPr>
              <a:t>传播时延记为</a:t>
            </a:r>
            <a:r>
              <a:rPr kumimoji="0" lang="zh-CN" altLang="en-US" sz="2400" i="1" dirty="0">
                <a:ea typeface="黑体" panose="02010609060101010101" pitchFamily="49" charset="-122"/>
                <a:sym typeface="Symbol" panose="05050102010706020507" pitchFamily="18" charset="2"/>
              </a:rPr>
              <a:t></a:t>
            </a:r>
            <a:r>
              <a:rPr kumimoji="0" lang="zh-CN" altLang="en-US" sz="2400" dirty="0">
                <a:ea typeface="黑体" panose="02010609060101010101" pitchFamily="49" charset="-122"/>
              </a:rPr>
              <a:t> </a:t>
            </a:r>
          </a:p>
        </p:txBody>
      </p:sp>
      <p:sp>
        <p:nvSpPr>
          <p:cNvPr id="39" name="Rectangle 2"/>
          <p:cNvSpPr txBox="1">
            <a:spLocks noChangeArrowheads="1"/>
          </p:cNvSpPr>
          <p:nvPr/>
        </p:nvSpPr>
        <p:spPr>
          <a:xfrm>
            <a:off x="330200" y="1"/>
            <a:ext cx="8500533" cy="744849"/>
          </a:xfrm>
          <a:prstGeom prst="rect">
            <a:avLst/>
          </a:prstGeom>
        </p:spPr>
        <p:txBody>
          <a:bodyPr/>
          <a:lst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a:lstStyle>
          <a:p>
            <a:r>
              <a:rPr lang="en-US" altLang="zh-CN" dirty="0" smtClean="0"/>
              <a:t>5.3 </a:t>
            </a:r>
            <a:r>
              <a:rPr lang="zh-CN" altLang="en-US" dirty="0" smtClean="0"/>
              <a:t>碰撞的产生</a:t>
            </a:r>
            <a:endParaRPr lang="zh-CN" altLang="en-US" dirty="0"/>
          </a:p>
        </p:txBody>
      </p:sp>
      <p:sp>
        <p:nvSpPr>
          <p:cNvPr id="40" name="Rectangle 3"/>
          <p:cNvSpPr txBox="1">
            <a:spLocks noChangeArrowheads="1"/>
          </p:cNvSpPr>
          <p:nvPr/>
        </p:nvSpPr>
        <p:spPr>
          <a:xfrm>
            <a:off x="298196" y="4000057"/>
            <a:ext cx="8532537" cy="2620199"/>
          </a:xfrm>
          <a:prstGeom prst="rect">
            <a:avLst/>
          </a:prstGeom>
        </p:spPr>
        <p:txBody>
          <a:bodyP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buFont typeface="ZapfDingbats" pitchFamily="82" charset="2"/>
              <a:buNone/>
            </a:pPr>
            <a:r>
              <a:rPr lang="en-US" altLang="zh-CN" sz="2800" dirty="0" smtClean="0">
                <a:solidFill>
                  <a:srgbClr val="FF0000"/>
                </a:solidFill>
                <a:ea typeface="华文中宋" panose="02010600040101010101" pitchFamily="2" charset="-122"/>
              </a:rPr>
              <a:t>CSMA</a:t>
            </a:r>
            <a:r>
              <a:rPr lang="zh-CN" altLang="en-US" sz="2800" dirty="0" smtClean="0">
                <a:ea typeface="华文中宋" panose="02010600040101010101" pitchFamily="2" charset="-122"/>
              </a:rPr>
              <a:t>结点</a:t>
            </a:r>
            <a:r>
              <a:rPr lang="zh-CN" altLang="en-US" sz="2800" dirty="0" smtClean="0">
                <a:solidFill>
                  <a:srgbClr val="FF0000"/>
                </a:solidFill>
                <a:ea typeface="华文中宋" panose="02010600040101010101" pitchFamily="2" charset="-122"/>
              </a:rPr>
              <a:t>没有进行冲突检测</a:t>
            </a:r>
            <a:r>
              <a:rPr lang="zh-CN" altLang="en-US" sz="2800" dirty="0" smtClean="0">
                <a:ea typeface="华文中宋" panose="02010600040101010101" pitchFamily="2" charset="-122"/>
              </a:rPr>
              <a:t>，既使发生了冲突，结点</a:t>
            </a:r>
            <a:r>
              <a:rPr lang="zh-CN" altLang="en-US" sz="2800" dirty="0" smtClean="0">
                <a:solidFill>
                  <a:srgbClr val="FF0000"/>
                </a:solidFill>
                <a:ea typeface="华文中宋" panose="02010600040101010101" pitchFamily="2" charset="-122"/>
              </a:rPr>
              <a:t>仍继续传输帧</a:t>
            </a:r>
            <a:r>
              <a:rPr lang="zh-CN" altLang="en-US" sz="2800" dirty="0" smtClean="0">
                <a:ea typeface="华文中宋" panose="02010600040101010101" pitchFamily="2" charset="-122"/>
              </a:rPr>
              <a:t>。</a:t>
            </a:r>
          </a:p>
          <a:p>
            <a:pPr>
              <a:lnSpc>
                <a:spcPct val="125000"/>
              </a:lnSpc>
            </a:pPr>
            <a:r>
              <a:rPr lang="zh-CN" altLang="en-US" sz="2800" dirty="0" smtClean="0">
                <a:ea typeface="华文中宋" panose="02010600040101010101" pitchFamily="2" charset="-122"/>
              </a:rPr>
              <a:t>但该帧已经被破坏、是无用的帧，信道传输时间被浪费。</a:t>
            </a:r>
            <a:endParaRPr lang="en-US" altLang="zh-CN" sz="2800" dirty="0" smtClean="0">
              <a:ea typeface="华文中宋" panose="02010600040101010101" pitchFamily="2" charset="-122"/>
            </a:endParaRPr>
          </a:p>
          <a:p>
            <a:pPr>
              <a:lnSpc>
                <a:spcPct val="125000"/>
              </a:lnSpc>
            </a:pPr>
            <a:r>
              <a:rPr lang="zh-CN" altLang="en-US" sz="2800" dirty="0">
                <a:latin typeface="华文中宋" panose="02010600040101010101" pitchFamily="2" charset="-122"/>
                <a:ea typeface="华文中宋" panose="02010600040101010101" pitchFamily="2" charset="-122"/>
              </a:rPr>
              <a:t>带来问题：信道资源</a:t>
            </a:r>
            <a:r>
              <a:rPr lang="zh-CN" altLang="en-US" sz="2800" dirty="0" smtClean="0">
                <a:latin typeface="华文中宋" panose="02010600040101010101" pitchFamily="2" charset="-122"/>
                <a:ea typeface="华文中宋" panose="02010600040101010101" pitchFamily="2" charset="-122"/>
              </a:rPr>
              <a:t>浪费。</a:t>
            </a:r>
            <a:endParaRPr lang="en-US" altLang="zh-CN" sz="2800"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1045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4502"/>
                                        </p:tgtEl>
                                        <p:attrNameLst>
                                          <p:attrName>style.visibility</p:attrName>
                                        </p:attrNameLst>
                                      </p:cBhvr>
                                      <p:to>
                                        <p:strVal val="visible"/>
                                      </p:to>
                                    </p:set>
                                    <p:animEffect transition="in" filter="wipe(left)">
                                      <p:cBhvr>
                                        <p:cTn id="7" dur="5000"/>
                                        <p:tgtEl>
                                          <p:spTgt spid="234502"/>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234508"/>
                                        </p:tgtEl>
                                        <p:attrNameLst>
                                          <p:attrName>style.visibility</p:attrName>
                                        </p:attrNameLst>
                                      </p:cBhvr>
                                      <p:to>
                                        <p:strVal val="visible"/>
                                      </p:to>
                                    </p:set>
                                    <p:animEffect transition="in" filter="wipe(right)">
                                      <p:cBhvr>
                                        <p:cTn id="10" dur="5000"/>
                                        <p:tgtEl>
                                          <p:spTgt spid="234508"/>
                                        </p:tgtEl>
                                      </p:cBhvr>
                                    </p:animEffect>
                                  </p:childTnLst>
                                </p:cTn>
                              </p:par>
                              <p:par>
                                <p:cTn id="11" presetID="1" presetClass="entr" presetSubtype="0" fill="hold" nodeType="withEffect">
                                  <p:stCondLst>
                                    <p:cond delay="4000"/>
                                  </p:stCondLst>
                                  <p:childTnLst>
                                    <p:set>
                                      <p:cBhvr>
                                        <p:cTn id="12" dur="1" fill="hold">
                                          <p:stCondLst>
                                            <p:cond delay="0"/>
                                          </p:stCondLst>
                                        </p:cTn>
                                        <p:tgtEl>
                                          <p:spTgt spid="234518"/>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34509"/>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234525"/>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2345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500"/>
                                  </p:stCondLst>
                                  <p:childTnLst>
                                    <p:set>
                                      <p:cBhvr>
                                        <p:cTn id="22" dur="1" fill="hold">
                                          <p:stCondLst>
                                            <p:cond delay="0"/>
                                          </p:stCondLst>
                                        </p:cTn>
                                        <p:tgtEl>
                                          <p:spTgt spid="40">
                                            <p:txEl>
                                              <p:pRg st="0" end="0"/>
                                            </p:txEl>
                                          </p:spTgt>
                                        </p:tgtEl>
                                        <p:attrNameLst>
                                          <p:attrName>style.visibility</p:attrName>
                                        </p:attrNameLst>
                                      </p:cBhvr>
                                      <p:to>
                                        <p:strVal val="visible"/>
                                      </p:to>
                                    </p:set>
                                    <p:animEffect transition="in" filter="wipe(up)">
                                      <p:cBhvr>
                                        <p:cTn id="23" dur="500"/>
                                        <p:tgtEl>
                                          <p:spTgt spid="40">
                                            <p:txEl>
                                              <p:pRg st="0" end="0"/>
                                            </p:txEl>
                                          </p:spTgt>
                                        </p:tgtEl>
                                      </p:cBhvr>
                                    </p:animEffect>
                                  </p:childTnLst>
                                </p:cTn>
                              </p:par>
                            </p:childTnLst>
                          </p:cTn>
                        </p:par>
                        <p:par>
                          <p:cTn id="24" fill="hold">
                            <p:stCondLst>
                              <p:cond delay="1000"/>
                            </p:stCondLst>
                            <p:childTnLst>
                              <p:par>
                                <p:cTn id="25" presetID="22" presetClass="entr" presetSubtype="1" fill="hold" nodeType="afterEffect">
                                  <p:stCondLst>
                                    <p:cond delay="500"/>
                                  </p:stCondLst>
                                  <p:childTnLst>
                                    <p:set>
                                      <p:cBhvr>
                                        <p:cTn id="26" dur="1" fill="hold">
                                          <p:stCondLst>
                                            <p:cond delay="0"/>
                                          </p:stCondLst>
                                        </p:cTn>
                                        <p:tgtEl>
                                          <p:spTgt spid="40">
                                            <p:txEl>
                                              <p:pRg st="1" end="1"/>
                                            </p:txEl>
                                          </p:spTgt>
                                        </p:tgtEl>
                                        <p:attrNameLst>
                                          <p:attrName>style.visibility</p:attrName>
                                        </p:attrNameLst>
                                      </p:cBhvr>
                                      <p:to>
                                        <p:strVal val="visible"/>
                                      </p:to>
                                    </p:set>
                                    <p:animEffect transition="in" filter="wipe(up)">
                                      <p:cBhvr>
                                        <p:cTn id="27" dur="500"/>
                                        <p:tgtEl>
                                          <p:spTgt spid="40">
                                            <p:txEl>
                                              <p:pRg st="1" end="1"/>
                                            </p:txEl>
                                          </p:spTgt>
                                        </p:tgtEl>
                                      </p:cBhvr>
                                    </p:animEffect>
                                  </p:childTnLst>
                                </p:cTn>
                              </p:par>
                            </p:childTnLst>
                          </p:cTn>
                        </p:par>
                        <p:par>
                          <p:cTn id="28" fill="hold">
                            <p:stCondLst>
                              <p:cond delay="2000"/>
                            </p:stCondLst>
                            <p:childTnLst>
                              <p:par>
                                <p:cTn id="29" presetID="22" presetClass="entr" presetSubtype="1" fill="hold" nodeType="afterEffect">
                                  <p:stCondLst>
                                    <p:cond delay="500"/>
                                  </p:stCondLst>
                                  <p:childTnLst>
                                    <p:set>
                                      <p:cBhvr>
                                        <p:cTn id="30" dur="1" fill="hold">
                                          <p:stCondLst>
                                            <p:cond delay="0"/>
                                          </p:stCondLst>
                                        </p:cTn>
                                        <p:tgtEl>
                                          <p:spTgt spid="40">
                                            <p:txEl>
                                              <p:pRg st="2" end="2"/>
                                            </p:txEl>
                                          </p:spTgt>
                                        </p:tgtEl>
                                        <p:attrNameLst>
                                          <p:attrName>style.visibility</p:attrName>
                                        </p:attrNameLst>
                                      </p:cBhvr>
                                      <p:to>
                                        <p:strVal val="visible"/>
                                      </p:to>
                                    </p:set>
                                    <p:animEffect transition="in" filter="wipe(up)">
                                      <p:cBhvr>
                                        <p:cTn id="31" dur="5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ltLang="zh-CN" sz="3600" dirty="0" smtClean="0"/>
              <a:t>5.3 </a:t>
            </a:r>
            <a:r>
              <a:rPr lang="zh-CN" altLang="en-US" sz="3600" dirty="0" smtClean="0"/>
              <a:t>带</a:t>
            </a:r>
            <a:r>
              <a:rPr lang="zh-CN" altLang="en-US" sz="3600" dirty="0"/>
              <a:t>冲突检测的</a:t>
            </a:r>
            <a:r>
              <a:rPr lang="en-US" altLang="zh-CN" sz="3600" dirty="0"/>
              <a:t>CSMA(CSMA/CD)</a:t>
            </a:r>
            <a:r>
              <a:rPr lang="zh-CN" altLang="en-US" sz="3600" dirty="0"/>
              <a:t>：</a:t>
            </a:r>
          </a:p>
        </p:txBody>
      </p:sp>
      <p:sp>
        <p:nvSpPr>
          <p:cNvPr id="831491" name="Rectangle 3"/>
          <p:cNvSpPr>
            <a:spLocks noGrp="1" noChangeArrowheads="1"/>
          </p:cNvSpPr>
          <p:nvPr>
            <p:ph type="body" idx="1"/>
          </p:nvPr>
        </p:nvSpPr>
        <p:spPr>
          <a:xfrm>
            <a:off x="330199" y="856034"/>
            <a:ext cx="8500533" cy="5599630"/>
          </a:xfrm>
        </p:spPr>
        <p:txBody>
          <a:bodyPr>
            <a:normAutofit/>
          </a:bodyPr>
          <a:lstStyle/>
          <a:p>
            <a:pPr>
              <a:lnSpc>
                <a:spcPct val="125000"/>
              </a:lnSpc>
            </a:pPr>
            <a:r>
              <a:rPr lang="zh-CN" altLang="en-US" sz="3200" dirty="0">
                <a:effectLst>
                  <a:outerShdw blurRad="38100" dist="38100" dir="2700000" algn="tl">
                    <a:srgbClr val="000000">
                      <a:alpha val="43137"/>
                    </a:srgbClr>
                  </a:outerShdw>
                </a:effectLst>
                <a:ea typeface="华文中宋" panose="02010600040101010101" pitchFamily="2" charset="-122"/>
              </a:rPr>
              <a:t>基本原理</a:t>
            </a:r>
            <a:r>
              <a:rPr lang="zh-CN" altLang="en-US" sz="3200" dirty="0">
                <a:ea typeface="华文中宋" panose="02010600040101010101" pitchFamily="2" charset="-122"/>
              </a:rPr>
              <a:t>：</a:t>
            </a:r>
            <a:r>
              <a:rPr lang="en-US" altLang="zh-CN" sz="3200" dirty="0">
                <a:ea typeface="华文中宋" panose="02010600040101010101" pitchFamily="2" charset="-122"/>
              </a:rPr>
              <a:t> </a:t>
            </a:r>
          </a:p>
          <a:p>
            <a:pPr marL="0" indent="0">
              <a:lnSpc>
                <a:spcPct val="125000"/>
              </a:lnSpc>
              <a:buNone/>
            </a:pPr>
            <a:r>
              <a:rPr lang="zh-CN" altLang="en-US" sz="2800" dirty="0" smtClean="0">
                <a:ea typeface="华文中宋" panose="02010600040101010101" pitchFamily="2" charset="-122"/>
              </a:rPr>
              <a:t>传送</a:t>
            </a:r>
            <a:r>
              <a:rPr lang="zh-CN" altLang="en-US" sz="2800" dirty="0">
                <a:ea typeface="华文中宋" panose="02010600040101010101" pitchFamily="2" charset="-122"/>
              </a:rPr>
              <a:t>前</a:t>
            </a:r>
            <a:r>
              <a:rPr lang="zh-CN" altLang="en-US" sz="2800" dirty="0" smtClean="0">
                <a:ea typeface="华文中宋" panose="02010600040101010101" pitchFamily="2" charset="-122"/>
              </a:rPr>
              <a:t>侦听，增加</a:t>
            </a:r>
            <a:r>
              <a:rPr lang="zh-CN" altLang="en-US" sz="2800" dirty="0">
                <a:ea typeface="华文中宋" panose="02010600040101010101" pitchFamily="2" charset="-122"/>
              </a:rPr>
              <a:t>“载波侦听”和“冲突检测”两个规则。“边说边听”</a:t>
            </a:r>
            <a:r>
              <a:rPr lang="en-US" altLang="zh-CN" sz="2800" dirty="0">
                <a:ea typeface="华文中宋" panose="02010600040101010101" pitchFamily="2" charset="-122"/>
              </a:rPr>
              <a:t>LWT</a:t>
            </a:r>
            <a:r>
              <a:rPr lang="zh-CN" altLang="en-US" sz="2800" dirty="0">
                <a:ea typeface="华文中宋" panose="02010600040101010101" pitchFamily="2" charset="-122"/>
              </a:rPr>
              <a:t>（</a:t>
            </a:r>
            <a:r>
              <a:rPr lang="en-US" altLang="zh-CN" sz="2800" dirty="0">
                <a:ea typeface="华文中宋" panose="02010600040101010101" pitchFamily="2" charset="-122"/>
              </a:rPr>
              <a:t>listen while talk</a:t>
            </a:r>
            <a:r>
              <a:rPr lang="zh-CN" altLang="en-US" sz="2800" dirty="0">
                <a:ea typeface="华文中宋" panose="02010600040101010101" pitchFamily="2" charset="-122"/>
              </a:rPr>
              <a:t>）。</a:t>
            </a:r>
          </a:p>
          <a:p>
            <a:pPr lvl="1">
              <a:lnSpc>
                <a:spcPct val="115000"/>
              </a:lnSpc>
            </a:pPr>
            <a:r>
              <a:rPr lang="zh-CN" altLang="en-US" sz="2800" dirty="0">
                <a:ea typeface="华文中宋" panose="02010600040101010101" pitchFamily="2" charset="-122"/>
              </a:rPr>
              <a:t>信道忙：延迟传送</a:t>
            </a:r>
          </a:p>
          <a:p>
            <a:pPr lvl="1">
              <a:lnSpc>
                <a:spcPct val="115000"/>
              </a:lnSpc>
            </a:pPr>
            <a:r>
              <a:rPr lang="zh-CN" altLang="en-US" sz="2800" dirty="0" smtClean="0">
                <a:ea typeface="华文中宋" panose="02010600040101010101" pitchFamily="2" charset="-122"/>
              </a:rPr>
              <a:t>信道</a:t>
            </a:r>
            <a:r>
              <a:rPr lang="zh-CN" altLang="en-US" sz="2800" dirty="0">
                <a:ea typeface="华文中宋" panose="02010600040101010101" pitchFamily="2" charset="-122"/>
              </a:rPr>
              <a:t>闲：传送整个</a:t>
            </a:r>
            <a:r>
              <a:rPr lang="zh-CN" altLang="en-US" sz="2800" dirty="0" smtClean="0">
                <a:ea typeface="华文中宋" panose="02010600040101010101" pitchFamily="2" charset="-122"/>
              </a:rPr>
              <a:t>帧</a:t>
            </a:r>
            <a:endParaRPr lang="en-US" altLang="zh-CN" sz="2800" dirty="0" smtClean="0">
              <a:ea typeface="华文中宋" panose="02010600040101010101" pitchFamily="2" charset="-122"/>
            </a:endParaRPr>
          </a:p>
          <a:p>
            <a:pPr lvl="1">
              <a:lnSpc>
                <a:spcPct val="115000"/>
              </a:lnSpc>
            </a:pPr>
            <a:r>
              <a:rPr lang="zh-CN" altLang="en-US" sz="2800" dirty="0" smtClean="0">
                <a:ea typeface="华文中宋" panose="02010600040101010101" pitchFamily="2" charset="-122"/>
              </a:rPr>
              <a:t>发送</a:t>
            </a:r>
            <a:r>
              <a:rPr lang="zh-CN" altLang="en-US" sz="2800" dirty="0">
                <a:solidFill>
                  <a:srgbClr val="FF0000"/>
                </a:solidFill>
                <a:ea typeface="华文中宋" panose="02010600040101010101" pitchFamily="2" charset="-122"/>
              </a:rPr>
              <a:t>同时进行冲突检测</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lvl="2">
              <a:lnSpc>
                <a:spcPct val="115000"/>
              </a:lnSpc>
            </a:pPr>
            <a:r>
              <a:rPr lang="zh-CN" altLang="en-US" sz="2400" dirty="0" smtClean="0">
                <a:ea typeface="华文中宋" panose="02010600040101010101" pitchFamily="2" charset="-122"/>
              </a:rPr>
              <a:t>一旦</a:t>
            </a:r>
            <a:r>
              <a:rPr lang="zh-CN" altLang="en-US" sz="2400" dirty="0">
                <a:ea typeface="华文中宋" panose="02010600040101010101" pitchFamily="2" charset="-122"/>
              </a:rPr>
              <a:t>检测到冲突就</a:t>
            </a:r>
            <a:r>
              <a:rPr lang="zh-CN" altLang="en-US" sz="2400" dirty="0">
                <a:solidFill>
                  <a:srgbClr val="FF0000"/>
                </a:solidFill>
                <a:ea typeface="华文中宋" panose="02010600040101010101" pitchFamily="2" charset="-122"/>
              </a:rPr>
              <a:t>立即停止传输</a:t>
            </a:r>
            <a:r>
              <a:rPr lang="zh-CN" altLang="en-US" sz="2400" dirty="0">
                <a:ea typeface="华文中宋" panose="02010600040101010101" pitchFamily="2" charset="-122"/>
              </a:rPr>
              <a:t>， </a:t>
            </a:r>
            <a:endParaRPr lang="en-US" altLang="zh-CN" sz="2400" dirty="0">
              <a:ea typeface="华文中宋" panose="02010600040101010101" pitchFamily="2" charset="-122"/>
            </a:endParaRPr>
          </a:p>
          <a:p>
            <a:pPr lvl="2">
              <a:lnSpc>
                <a:spcPct val="115000"/>
              </a:lnSpc>
            </a:pPr>
            <a:r>
              <a:rPr lang="zh-CN" altLang="en-US" sz="2400" dirty="0" smtClean="0">
                <a:ea typeface="华文中宋" panose="02010600040101010101" pitchFamily="2" charset="-122"/>
              </a:rPr>
              <a:t>发送强化干扰信号，</a:t>
            </a:r>
            <a:endParaRPr lang="en-US" altLang="zh-CN" sz="2400" dirty="0" smtClean="0">
              <a:ea typeface="华文中宋" panose="02010600040101010101" pitchFamily="2" charset="-122"/>
            </a:endParaRPr>
          </a:p>
          <a:p>
            <a:pPr lvl="2">
              <a:lnSpc>
                <a:spcPct val="115000"/>
              </a:lnSpc>
            </a:pPr>
            <a:r>
              <a:rPr lang="zh-CN" altLang="en-US" sz="2400" dirty="0" smtClean="0">
                <a:ea typeface="华文中宋" panose="02010600040101010101" pitchFamily="2" charset="-122"/>
              </a:rPr>
              <a:t>随机等待一段时间重发</a:t>
            </a:r>
            <a:r>
              <a:rPr lang="zh-CN" altLang="en-US" sz="2400" dirty="0">
                <a:ea typeface="华文中宋" panose="02010600040101010101" pitchFamily="2" charset="-122"/>
              </a:rPr>
              <a:t>。</a:t>
            </a:r>
          </a:p>
          <a:p>
            <a:pPr marL="266700" indent="-266700">
              <a:lnSpc>
                <a:spcPct val="115000"/>
              </a:lnSpc>
            </a:pPr>
            <a:r>
              <a:rPr lang="zh-CN" altLang="en-US" sz="2800" dirty="0">
                <a:effectLst>
                  <a:outerShdw blurRad="38100" dist="38100" dir="2700000" algn="tl">
                    <a:srgbClr val="000000">
                      <a:alpha val="43137"/>
                    </a:srgbClr>
                  </a:outerShdw>
                </a:effectLst>
                <a:ea typeface="华文中宋" panose="02010600040101010101" pitchFamily="2" charset="-122"/>
              </a:rPr>
              <a:t>目的</a:t>
            </a:r>
            <a:r>
              <a:rPr lang="zh-CN" altLang="en-US" sz="2800" dirty="0">
                <a:ea typeface="华文中宋" panose="02010600040101010101" pitchFamily="2" charset="-122"/>
              </a:rPr>
              <a:t>：缩短无效传送时间，提高信道的利用率。</a:t>
            </a:r>
          </a:p>
        </p:txBody>
      </p:sp>
    </p:spTree>
    <p:extLst>
      <p:ext uri="{BB962C8B-B14F-4D97-AF65-F5344CB8AC3E}">
        <p14:creationId xmlns:p14="http://schemas.microsoft.com/office/powerpoint/2010/main" val="393862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1491">
                                            <p:txEl>
                                              <p:pRg st="0" end="0"/>
                                            </p:txEl>
                                          </p:spTgt>
                                        </p:tgtEl>
                                        <p:attrNameLst>
                                          <p:attrName>style.visibility</p:attrName>
                                        </p:attrNameLst>
                                      </p:cBhvr>
                                      <p:to>
                                        <p:strVal val="visible"/>
                                      </p:to>
                                    </p:set>
                                    <p:animEffect transition="in" filter="wipe(up)">
                                      <p:cBhvr>
                                        <p:cTn id="7" dur="500"/>
                                        <p:tgtEl>
                                          <p:spTgt spid="83149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1491">
                                            <p:txEl>
                                              <p:pRg st="1" end="1"/>
                                            </p:txEl>
                                          </p:spTgt>
                                        </p:tgtEl>
                                        <p:attrNameLst>
                                          <p:attrName>style.visibility</p:attrName>
                                        </p:attrNameLst>
                                      </p:cBhvr>
                                      <p:to>
                                        <p:strVal val="visible"/>
                                      </p:to>
                                    </p:set>
                                    <p:animEffect transition="in" filter="wipe(up)">
                                      <p:cBhvr>
                                        <p:cTn id="11" dur="500"/>
                                        <p:tgtEl>
                                          <p:spTgt spid="83149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1491">
                                            <p:txEl>
                                              <p:pRg st="2" end="2"/>
                                            </p:txEl>
                                          </p:spTgt>
                                        </p:tgtEl>
                                        <p:attrNameLst>
                                          <p:attrName>style.visibility</p:attrName>
                                        </p:attrNameLst>
                                      </p:cBhvr>
                                      <p:to>
                                        <p:strVal val="visible"/>
                                      </p:to>
                                    </p:set>
                                    <p:animEffect transition="in" filter="wipe(up)">
                                      <p:cBhvr>
                                        <p:cTn id="15" dur="500"/>
                                        <p:tgtEl>
                                          <p:spTgt spid="83149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31491">
                                            <p:txEl>
                                              <p:pRg st="3" end="3"/>
                                            </p:txEl>
                                          </p:spTgt>
                                        </p:tgtEl>
                                        <p:attrNameLst>
                                          <p:attrName>style.visibility</p:attrName>
                                        </p:attrNameLst>
                                      </p:cBhvr>
                                      <p:to>
                                        <p:strVal val="visible"/>
                                      </p:to>
                                    </p:set>
                                    <p:animEffect transition="in" filter="wipe(up)">
                                      <p:cBhvr>
                                        <p:cTn id="19" dur="500"/>
                                        <p:tgtEl>
                                          <p:spTgt spid="83149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31491">
                                            <p:txEl>
                                              <p:pRg st="4" end="4"/>
                                            </p:txEl>
                                          </p:spTgt>
                                        </p:tgtEl>
                                        <p:attrNameLst>
                                          <p:attrName>style.visibility</p:attrName>
                                        </p:attrNameLst>
                                      </p:cBhvr>
                                      <p:to>
                                        <p:strVal val="visible"/>
                                      </p:to>
                                    </p:set>
                                    <p:animEffect transition="in" filter="wipe(up)">
                                      <p:cBhvr>
                                        <p:cTn id="23" dur="500"/>
                                        <p:tgtEl>
                                          <p:spTgt spid="83149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831491">
                                            <p:txEl>
                                              <p:pRg st="5" end="5"/>
                                            </p:txEl>
                                          </p:spTgt>
                                        </p:tgtEl>
                                        <p:attrNameLst>
                                          <p:attrName>style.visibility</p:attrName>
                                        </p:attrNameLst>
                                      </p:cBhvr>
                                      <p:to>
                                        <p:strVal val="visible"/>
                                      </p:to>
                                    </p:set>
                                    <p:animEffect transition="in" filter="wipe(up)">
                                      <p:cBhvr>
                                        <p:cTn id="27" dur="500"/>
                                        <p:tgtEl>
                                          <p:spTgt spid="831491">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831491">
                                            <p:txEl>
                                              <p:pRg st="6" end="6"/>
                                            </p:txEl>
                                          </p:spTgt>
                                        </p:tgtEl>
                                        <p:attrNameLst>
                                          <p:attrName>style.visibility</p:attrName>
                                        </p:attrNameLst>
                                      </p:cBhvr>
                                      <p:to>
                                        <p:strVal val="visible"/>
                                      </p:to>
                                    </p:set>
                                    <p:animEffect transition="in" filter="wipe(up)">
                                      <p:cBhvr>
                                        <p:cTn id="31" dur="500"/>
                                        <p:tgtEl>
                                          <p:spTgt spid="831491">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831491">
                                            <p:txEl>
                                              <p:pRg st="7" end="7"/>
                                            </p:txEl>
                                          </p:spTgt>
                                        </p:tgtEl>
                                        <p:attrNameLst>
                                          <p:attrName>style.visibility</p:attrName>
                                        </p:attrNameLst>
                                      </p:cBhvr>
                                      <p:to>
                                        <p:strVal val="visible"/>
                                      </p:to>
                                    </p:set>
                                    <p:animEffect transition="in" filter="wipe(up)">
                                      <p:cBhvr>
                                        <p:cTn id="35" dur="500"/>
                                        <p:tgtEl>
                                          <p:spTgt spid="831491">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831491">
                                            <p:txEl>
                                              <p:pRg st="8" end="8"/>
                                            </p:txEl>
                                          </p:spTgt>
                                        </p:tgtEl>
                                        <p:attrNameLst>
                                          <p:attrName>style.visibility</p:attrName>
                                        </p:attrNameLst>
                                      </p:cBhvr>
                                      <p:to>
                                        <p:strVal val="visible"/>
                                      </p:to>
                                    </p:set>
                                    <p:animEffect transition="in" filter="wipe(up)">
                                      <p:cBhvr>
                                        <p:cTn id="39" dur="500"/>
                                        <p:tgtEl>
                                          <p:spTgt spid="8314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dirty="0" smtClean="0"/>
              <a:t>5.1 </a:t>
            </a:r>
            <a:r>
              <a:rPr lang="zh-CN" altLang="en-US" dirty="0" smtClean="0"/>
              <a:t>数据链路层</a:t>
            </a:r>
            <a:r>
              <a:rPr lang="zh-CN" altLang="en-US" dirty="0"/>
              <a:t>的简单</a:t>
            </a:r>
            <a:r>
              <a:rPr lang="zh-CN" altLang="en-US" dirty="0" smtClean="0"/>
              <a:t>模型</a:t>
            </a:r>
            <a:endParaRPr lang="zh-CN" altLang="en-US" dirty="0"/>
          </a:p>
        </p:txBody>
      </p:sp>
      <p:sp>
        <p:nvSpPr>
          <p:cNvPr id="118788" name="Line 4"/>
          <p:cNvSpPr>
            <a:spLocks noChangeShapeType="1"/>
          </p:cNvSpPr>
          <p:nvPr/>
        </p:nvSpPr>
        <p:spPr bwMode="auto">
          <a:xfrm flipH="1" flipV="1">
            <a:off x="7882418" y="2373240"/>
            <a:ext cx="673100" cy="586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89" name="Line 5"/>
          <p:cNvSpPr>
            <a:spLocks noChangeShapeType="1"/>
          </p:cNvSpPr>
          <p:nvPr/>
        </p:nvSpPr>
        <p:spPr bwMode="auto">
          <a:xfrm flipH="1" flipV="1">
            <a:off x="6790218" y="2091886"/>
            <a:ext cx="635000" cy="1992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90" name="Line 6"/>
          <p:cNvSpPr>
            <a:spLocks noChangeShapeType="1"/>
          </p:cNvSpPr>
          <p:nvPr/>
        </p:nvSpPr>
        <p:spPr bwMode="auto">
          <a:xfrm flipV="1">
            <a:off x="5901218" y="2080163"/>
            <a:ext cx="762000" cy="1406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91" name="Line 7"/>
          <p:cNvSpPr>
            <a:spLocks noChangeShapeType="1"/>
          </p:cNvSpPr>
          <p:nvPr/>
        </p:nvSpPr>
        <p:spPr bwMode="auto">
          <a:xfrm flipV="1">
            <a:off x="4834418" y="2150502"/>
            <a:ext cx="914400" cy="703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92" name="Line 8"/>
          <p:cNvSpPr>
            <a:spLocks noChangeShapeType="1"/>
          </p:cNvSpPr>
          <p:nvPr/>
        </p:nvSpPr>
        <p:spPr bwMode="auto">
          <a:xfrm>
            <a:off x="3767618" y="2220840"/>
            <a:ext cx="9144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93" name="Line 9"/>
          <p:cNvSpPr>
            <a:spLocks noChangeShapeType="1"/>
          </p:cNvSpPr>
          <p:nvPr/>
        </p:nvSpPr>
        <p:spPr bwMode="auto">
          <a:xfrm>
            <a:off x="2624618" y="2009825"/>
            <a:ext cx="914400" cy="21101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118794" name="Freeform 10"/>
          <p:cNvSpPr>
            <a:spLocks/>
          </p:cNvSpPr>
          <p:nvPr/>
        </p:nvSpPr>
        <p:spPr bwMode="auto">
          <a:xfrm>
            <a:off x="821217" y="2044994"/>
            <a:ext cx="1752600" cy="468923"/>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118795" name="Group 11"/>
          <p:cNvGrpSpPr>
            <a:grpSpLocks/>
          </p:cNvGrpSpPr>
          <p:nvPr/>
        </p:nvGrpSpPr>
        <p:grpSpPr bwMode="auto">
          <a:xfrm>
            <a:off x="1176818" y="1869148"/>
            <a:ext cx="1128713" cy="720969"/>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grpSp>
        <p:nvGrpSpPr>
          <p:cNvPr id="118812" name="Group 28"/>
          <p:cNvGrpSpPr>
            <a:grpSpLocks/>
          </p:cNvGrpSpPr>
          <p:nvPr/>
        </p:nvGrpSpPr>
        <p:grpSpPr bwMode="auto">
          <a:xfrm>
            <a:off x="3081818" y="1869148"/>
            <a:ext cx="1128713" cy="720969"/>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18822" name="Text Box 38"/>
          <p:cNvSpPr txBox="1">
            <a:spLocks noChangeArrowheads="1"/>
          </p:cNvSpPr>
          <p:nvPr/>
        </p:nvSpPr>
        <p:spPr bwMode="auto">
          <a:xfrm>
            <a:off x="3272318" y="2043530"/>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4594" y="1898457"/>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9618" y="2080165"/>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3418" y="2138778"/>
            <a:ext cx="533400" cy="43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0818" y="1942418"/>
            <a:ext cx="441325" cy="2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215418" y="1869148"/>
            <a:ext cx="1128713" cy="720969"/>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18884" name="Text Box 100"/>
          <p:cNvSpPr txBox="1">
            <a:spLocks noChangeArrowheads="1"/>
          </p:cNvSpPr>
          <p:nvPr/>
        </p:nvSpPr>
        <p:spPr bwMode="auto">
          <a:xfrm>
            <a:off x="5380518" y="2043530"/>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广域网</a:t>
            </a:r>
          </a:p>
        </p:txBody>
      </p:sp>
      <p:sp>
        <p:nvSpPr>
          <p:cNvPr id="118885" name="Text Box 101"/>
          <p:cNvSpPr txBox="1">
            <a:spLocks noChangeArrowheads="1"/>
          </p:cNvSpPr>
          <p:nvPr/>
        </p:nvSpPr>
        <p:spPr bwMode="auto">
          <a:xfrm>
            <a:off x="365606" y="1734333"/>
            <a:ext cx="85472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主机</a:t>
            </a:r>
            <a:r>
              <a:rPr kumimoji="1" lang="zh-CN" altLang="en-US" sz="1292" b="1">
                <a:solidFill>
                  <a:srgbClr val="000099"/>
                </a:solidFill>
                <a:ea typeface="黑体" pitchFamily="2" charset="-122"/>
              </a:rPr>
              <a:t> </a:t>
            </a:r>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1</a:t>
            </a:r>
          </a:p>
        </p:txBody>
      </p:sp>
      <p:sp>
        <p:nvSpPr>
          <p:cNvPr id="118886" name="Text Box 102"/>
          <p:cNvSpPr txBox="1">
            <a:spLocks noChangeArrowheads="1"/>
          </p:cNvSpPr>
          <p:nvPr/>
        </p:nvSpPr>
        <p:spPr bwMode="auto">
          <a:xfrm>
            <a:off x="8071331" y="1844237"/>
            <a:ext cx="85472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主机</a:t>
            </a:r>
            <a:r>
              <a:rPr kumimoji="1" lang="zh-CN" altLang="en-US" sz="1292" b="1">
                <a:solidFill>
                  <a:srgbClr val="000099"/>
                </a:solidFill>
                <a:ea typeface="黑体" pitchFamily="2" charset="-122"/>
              </a:rPr>
              <a:t> </a:t>
            </a:r>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2</a:t>
            </a:r>
          </a:p>
        </p:txBody>
      </p:sp>
      <p:sp>
        <p:nvSpPr>
          <p:cNvPr id="118887" name="Text Box 103"/>
          <p:cNvSpPr txBox="1">
            <a:spLocks noChangeArrowheads="1"/>
          </p:cNvSpPr>
          <p:nvPr/>
        </p:nvSpPr>
        <p:spPr bwMode="auto">
          <a:xfrm>
            <a:off x="2094393" y="1564348"/>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1</a:t>
            </a:r>
          </a:p>
        </p:txBody>
      </p:sp>
      <p:sp>
        <p:nvSpPr>
          <p:cNvPr id="118888" name="Text Box 104"/>
          <p:cNvSpPr txBox="1">
            <a:spLocks noChangeArrowheads="1"/>
          </p:cNvSpPr>
          <p:nvPr/>
        </p:nvSpPr>
        <p:spPr bwMode="auto">
          <a:xfrm>
            <a:off x="4253393" y="1746056"/>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2</a:t>
            </a:r>
          </a:p>
        </p:txBody>
      </p:sp>
      <p:sp>
        <p:nvSpPr>
          <p:cNvPr id="118889" name="Text Box 105"/>
          <p:cNvSpPr txBox="1">
            <a:spLocks noChangeArrowheads="1"/>
          </p:cNvSpPr>
          <p:nvPr/>
        </p:nvSpPr>
        <p:spPr bwMode="auto">
          <a:xfrm>
            <a:off x="6198081" y="1617102"/>
            <a:ext cx="1040670"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路由器</a:t>
            </a:r>
            <a:r>
              <a:rPr kumimoji="1" lang="zh-CN" altLang="en-US" sz="831" b="1">
                <a:solidFill>
                  <a:srgbClr val="000099"/>
                </a:solidFill>
                <a:ea typeface="黑体" pitchFamily="2" charset="-122"/>
              </a:rPr>
              <a:t> </a:t>
            </a:r>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3</a:t>
            </a:r>
          </a:p>
        </p:txBody>
      </p:sp>
      <p:sp>
        <p:nvSpPr>
          <p:cNvPr id="118890" name="Text Box 106"/>
          <p:cNvSpPr txBox="1">
            <a:spLocks noChangeArrowheads="1"/>
          </p:cNvSpPr>
          <p:nvPr/>
        </p:nvSpPr>
        <p:spPr bwMode="auto">
          <a:xfrm>
            <a:off x="1329218" y="2055253"/>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电话网</a:t>
            </a:r>
          </a:p>
        </p:txBody>
      </p:sp>
      <p:grpSp>
        <p:nvGrpSpPr>
          <p:cNvPr id="118898" name="Group 114"/>
          <p:cNvGrpSpPr>
            <a:grpSpLocks/>
          </p:cNvGrpSpPr>
          <p:nvPr/>
        </p:nvGrpSpPr>
        <p:grpSpPr bwMode="auto">
          <a:xfrm>
            <a:off x="414818" y="2080163"/>
            <a:ext cx="665163" cy="504092"/>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sz="1662" b="1">
                <a:solidFill>
                  <a:srgbClr val="000099"/>
                </a:solidFill>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sz="1662" b="1">
                <a:solidFill>
                  <a:srgbClr val="000099"/>
                </a:solidFill>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sz="1662" b="1">
                <a:solidFill>
                  <a:srgbClr val="000099"/>
                </a:solidFill>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sz="1662" b="1">
                <a:solidFill>
                  <a:srgbClr val="000099"/>
                </a:solidFill>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62" b="1">
                  <a:solidFill>
                    <a:srgbClr val="000099"/>
                  </a:solidFill>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sz="1662" b="1">
                  <a:solidFill>
                    <a:srgbClr val="000099"/>
                  </a:solidFill>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sz="1662" b="1">
                  <a:solidFill>
                    <a:srgbClr val="000099"/>
                  </a:solidFill>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b="1">
                  <a:solidFill>
                    <a:srgbClr val="000099"/>
                  </a:solidFill>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sz="1662" b="1">
                  <a:solidFill>
                    <a:srgbClr val="000099"/>
                  </a:solidFill>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b="1">
                  <a:solidFill>
                    <a:srgbClr val="000099"/>
                  </a:solidFill>
                  <a:ea typeface="黑体" pitchFamily="2" charset="-122"/>
                </a:endParaRPr>
              </a:p>
            </p:txBody>
          </p:sp>
        </p:grpSp>
      </p:grpSp>
      <p:grpSp>
        <p:nvGrpSpPr>
          <p:cNvPr id="119351" name="Group 567"/>
          <p:cNvGrpSpPr>
            <a:grpSpLocks/>
          </p:cNvGrpSpPr>
          <p:nvPr/>
        </p:nvGrpSpPr>
        <p:grpSpPr bwMode="auto">
          <a:xfrm>
            <a:off x="7044218" y="1939486"/>
            <a:ext cx="1128713" cy="720969"/>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2" b="1">
                <a:solidFill>
                  <a:srgbClr val="000099"/>
                </a:solidFill>
                <a:ea typeface="黑体" pitchFamily="2" charset="-122"/>
              </a:endParaRPr>
            </a:p>
          </p:txBody>
        </p:sp>
      </p:grpSp>
      <p:sp>
        <p:nvSpPr>
          <p:cNvPr id="119361" name="Text Box 577"/>
          <p:cNvSpPr txBox="1">
            <a:spLocks noChangeArrowheads="1"/>
          </p:cNvSpPr>
          <p:nvPr/>
        </p:nvSpPr>
        <p:spPr bwMode="auto">
          <a:xfrm>
            <a:off x="7272818" y="2113868"/>
            <a:ext cx="824265"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局域网</a:t>
            </a:r>
          </a:p>
        </p:txBody>
      </p:sp>
      <p:sp>
        <p:nvSpPr>
          <p:cNvPr id="119362" name="Line 578"/>
          <p:cNvSpPr>
            <a:spLocks noChangeShapeType="1"/>
          </p:cNvSpPr>
          <p:nvPr/>
        </p:nvSpPr>
        <p:spPr bwMode="auto">
          <a:xfrm flipV="1">
            <a:off x="1086331" y="2001032"/>
            <a:ext cx="1223962" cy="33264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19363" name="Line 579"/>
          <p:cNvSpPr>
            <a:spLocks noChangeShapeType="1"/>
          </p:cNvSpPr>
          <p:nvPr/>
        </p:nvSpPr>
        <p:spPr bwMode="auto">
          <a:xfrm flipV="1">
            <a:off x="5016982" y="2012757"/>
            <a:ext cx="1406525" cy="106973"/>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19364" name="Line 580"/>
          <p:cNvSpPr>
            <a:spLocks noChangeShapeType="1"/>
          </p:cNvSpPr>
          <p:nvPr/>
        </p:nvSpPr>
        <p:spPr bwMode="auto">
          <a:xfrm>
            <a:off x="7023581" y="2055251"/>
            <a:ext cx="1587500" cy="241789"/>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19365" name="Line 581"/>
          <p:cNvSpPr>
            <a:spLocks noChangeShapeType="1"/>
          </p:cNvSpPr>
          <p:nvPr/>
        </p:nvSpPr>
        <p:spPr bwMode="auto">
          <a:xfrm>
            <a:off x="2953231" y="1973191"/>
            <a:ext cx="1543050" cy="13188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19367" name="Text Box 583"/>
          <p:cNvSpPr txBox="1">
            <a:spLocks noChangeArrowheads="1"/>
          </p:cNvSpPr>
          <p:nvPr/>
        </p:nvSpPr>
        <p:spPr bwMode="auto">
          <a:xfrm>
            <a:off x="2540480" y="966128"/>
            <a:ext cx="3770584"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954" b="1" dirty="0">
                <a:ea typeface="黑体" pitchFamily="2" charset="-122"/>
              </a:rPr>
              <a:t>主机</a:t>
            </a:r>
            <a:r>
              <a:rPr kumimoji="1" lang="zh-CN" altLang="en-US" sz="1662" b="1" dirty="0">
                <a:ea typeface="黑体" pitchFamily="2" charset="-122"/>
              </a:rPr>
              <a:t> </a:t>
            </a:r>
            <a:r>
              <a:rPr kumimoji="1" lang="en-US" altLang="zh-CN" sz="2954" b="1" dirty="0">
                <a:ea typeface="黑体" pitchFamily="2" charset="-122"/>
              </a:rPr>
              <a:t>H</a:t>
            </a:r>
            <a:r>
              <a:rPr kumimoji="1" lang="en-US" altLang="zh-CN" sz="2954" b="1" baseline="-25000" dirty="0">
                <a:ea typeface="黑体" pitchFamily="2" charset="-122"/>
              </a:rPr>
              <a:t>1</a:t>
            </a:r>
            <a:r>
              <a:rPr kumimoji="1" lang="en-US" altLang="zh-CN" sz="1662" b="1" dirty="0">
                <a:ea typeface="黑体" pitchFamily="2" charset="-122"/>
              </a:rPr>
              <a:t> </a:t>
            </a:r>
            <a:r>
              <a:rPr kumimoji="1" lang="zh-CN" altLang="en-US" sz="2954" b="1" dirty="0">
                <a:ea typeface="黑体" pitchFamily="2" charset="-122"/>
              </a:rPr>
              <a:t>向</a:t>
            </a:r>
            <a:r>
              <a:rPr kumimoji="1" lang="zh-CN" altLang="en-US" sz="1662" b="1" dirty="0">
                <a:ea typeface="黑体" pitchFamily="2" charset="-122"/>
              </a:rPr>
              <a:t> </a:t>
            </a:r>
            <a:r>
              <a:rPr kumimoji="1" lang="en-US" altLang="zh-CN" sz="2954" b="1" dirty="0">
                <a:ea typeface="黑体" pitchFamily="2" charset="-122"/>
              </a:rPr>
              <a:t>H</a:t>
            </a:r>
            <a:r>
              <a:rPr kumimoji="1" lang="en-US" altLang="zh-CN" sz="2954" b="1" baseline="-25000" dirty="0">
                <a:ea typeface="黑体" pitchFamily="2" charset="-122"/>
              </a:rPr>
              <a:t>2</a:t>
            </a:r>
            <a:r>
              <a:rPr kumimoji="1" lang="en-US" altLang="zh-CN" sz="1662" b="1" dirty="0">
                <a:ea typeface="黑体" pitchFamily="2" charset="-122"/>
              </a:rPr>
              <a:t> </a:t>
            </a:r>
            <a:r>
              <a:rPr kumimoji="1" lang="zh-CN" altLang="en-US" sz="2954" b="1" dirty="0">
                <a:ea typeface="黑体" pitchFamily="2" charset="-122"/>
              </a:rPr>
              <a:t>发送数据</a:t>
            </a:r>
            <a:endParaRPr kumimoji="1" lang="zh-CN" altLang="en-US" sz="2954" b="1" baseline="-25000" dirty="0">
              <a:ea typeface="黑体" pitchFamily="2" charset="-122"/>
            </a:endParaRPr>
          </a:p>
        </p:txBody>
      </p:sp>
      <p:sp>
        <p:nvSpPr>
          <p:cNvPr id="119429" name="Text Box 645"/>
          <p:cNvSpPr txBox="1">
            <a:spLocks noChangeArrowheads="1"/>
          </p:cNvSpPr>
          <p:nvPr/>
        </p:nvSpPr>
        <p:spPr bwMode="auto">
          <a:xfrm>
            <a:off x="2315056" y="3487429"/>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ea typeface="黑体" pitchFamily="2" charset="-122"/>
              </a:rPr>
              <a:t>仅从数据链路层观察帧的流动</a:t>
            </a:r>
          </a:p>
        </p:txBody>
      </p:sp>
      <p:sp>
        <p:nvSpPr>
          <p:cNvPr id="584" name="矩形 583"/>
          <p:cNvSpPr/>
          <p:nvPr/>
        </p:nvSpPr>
        <p:spPr>
          <a:xfrm>
            <a:off x="1832939" y="6154319"/>
            <a:ext cx="5929570" cy="433196"/>
          </a:xfrm>
          <a:prstGeom prst="rect">
            <a:avLst/>
          </a:prstGeom>
        </p:spPr>
        <p:txBody>
          <a:bodyPr wrap="square">
            <a:spAutoFit/>
          </a:bodyPr>
          <a:lstStyle/>
          <a:p>
            <a:pPr algn="ctr"/>
            <a:r>
              <a:rPr lang="zh-CN" altLang="zh-CN" sz="2215" b="1" dirty="0">
                <a:ea typeface="黑体" pitchFamily="2" charset="-122"/>
              </a:rPr>
              <a:t>只考虑数据在数据链路层的流动</a:t>
            </a:r>
            <a:endParaRPr lang="zh-CN" altLang="en-US" sz="2215" b="1" dirty="0">
              <a:ea typeface="黑体" pitchFamily="2" charset="-122"/>
            </a:endParaRPr>
          </a:p>
        </p:txBody>
      </p:sp>
      <p:sp>
        <p:nvSpPr>
          <p:cNvPr id="2" name="矩形 1"/>
          <p:cNvSpPr/>
          <p:nvPr/>
        </p:nvSpPr>
        <p:spPr>
          <a:xfrm>
            <a:off x="2466431" y="5718425"/>
            <a:ext cx="4929555" cy="376385"/>
          </a:xfrm>
          <a:prstGeom prst="rect">
            <a:avLst/>
          </a:prstGeom>
          <a:solidFill>
            <a:srgbClr val="FFFF99"/>
          </a:solidFill>
          <a:ln>
            <a:solidFill>
              <a:srgbClr val="0070C0"/>
            </a:solidFill>
          </a:ln>
        </p:spPr>
        <p:txBody>
          <a:bodyPr wrap="none">
            <a:spAutoFit/>
          </a:bodyPr>
          <a:lstStyle/>
          <a:p>
            <a:r>
              <a:rPr lang="zh-CN" altLang="zh-CN" sz="1846" b="1" dirty="0">
                <a:ea typeface="黑体" pitchFamily="2" charset="-122"/>
              </a:rPr>
              <a:t>不同的链路层可能采用不同的数据链路层协议</a:t>
            </a:r>
            <a:endParaRPr lang="zh-CN" altLang="en-US" sz="1846" b="1" dirty="0">
              <a:ea typeface="黑体" pitchFamily="2" charset="-122"/>
            </a:endParaRPr>
          </a:p>
        </p:txBody>
      </p:sp>
      <p:grpSp>
        <p:nvGrpSpPr>
          <p:cNvPr id="3" name="组合 2"/>
          <p:cNvGrpSpPr/>
          <p:nvPr/>
        </p:nvGrpSpPr>
        <p:grpSpPr>
          <a:xfrm>
            <a:off x="297343" y="3389344"/>
            <a:ext cx="8728075" cy="2233246"/>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3" name="Text Box 530"/>
              <p:cNvSpPr txBox="1">
                <a:spLocks noChangeArrowheads="1"/>
              </p:cNvSpPr>
              <p:nvPr/>
            </p:nvSpPr>
            <p:spPr bwMode="auto">
              <a:xfrm>
                <a:off x="158"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594" name="Text Box 531"/>
              <p:cNvSpPr txBox="1">
                <a:spLocks noChangeArrowheads="1"/>
              </p:cNvSpPr>
              <p:nvPr/>
            </p:nvSpPr>
            <p:spPr bwMode="auto">
              <a:xfrm>
                <a:off x="160" y="2677"/>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应用层</a:t>
                </a:r>
              </a:p>
            </p:txBody>
          </p:sp>
          <p:sp>
            <p:nvSpPr>
              <p:cNvPr id="595" name="Text Box 532"/>
              <p:cNvSpPr txBox="1">
                <a:spLocks noChangeArrowheads="1"/>
              </p:cNvSpPr>
              <p:nvPr/>
            </p:nvSpPr>
            <p:spPr bwMode="auto">
              <a:xfrm>
                <a:off x="158" y="2894"/>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运输层</a:t>
                </a:r>
              </a:p>
            </p:txBody>
          </p:sp>
          <p:sp>
            <p:nvSpPr>
              <p:cNvPr id="596" name="Text Box 533"/>
              <p:cNvSpPr txBox="1">
                <a:spLocks noChangeArrowheads="1"/>
              </p:cNvSpPr>
              <p:nvPr/>
            </p:nvSpPr>
            <p:spPr bwMode="auto">
              <a:xfrm>
                <a:off x="158"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597" name="Text Box 534"/>
              <p:cNvSpPr txBox="1">
                <a:spLocks noChangeArrowheads="1"/>
              </p:cNvSpPr>
              <p:nvPr/>
            </p:nvSpPr>
            <p:spPr bwMode="auto">
              <a:xfrm>
                <a:off x="158"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4" name="Text Box 542"/>
              <p:cNvSpPr txBox="1">
                <a:spLocks noChangeArrowheads="1"/>
              </p:cNvSpPr>
              <p:nvPr/>
            </p:nvSpPr>
            <p:spPr bwMode="auto">
              <a:xfrm>
                <a:off x="5057" y="3339"/>
                <a:ext cx="54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62" b="1">
                    <a:solidFill>
                      <a:srgbClr val="000099"/>
                    </a:solidFill>
                    <a:ea typeface="黑体" pitchFamily="2" charset="-122"/>
                  </a:rPr>
                  <a:t>链路层</a:t>
                </a:r>
              </a:p>
            </p:txBody>
          </p:sp>
          <p:sp>
            <p:nvSpPr>
              <p:cNvPr id="605" name="Text Box 543"/>
              <p:cNvSpPr txBox="1">
                <a:spLocks noChangeArrowheads="1"/>
              </p:cNvSpPr>
              <p:nvPr/>
            </p:nvSpPr>
            <p:spPr bwMode="auto">
              <a:xfrm>
                <a:off x="5059" y="2677"/>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应用层</a:t>
                </a:r>
              </a:p>
            </p:txBody>
          </p:sp>
          <p:sp>
            <p:nvSpPr>
              <p:cNvPr id="606" name="Text Box 544"/>
              <p:cNvSpPr txBox="1">
                <a:spLocks noChangeArrowheads="1"/>
              </p:cNvSpPr>
              <p:nvPr/>
            </p:nvSpPr>
            <p:spPr bwMode="auto">
              <a:xfrm>
                <a:off x="5057" y="2894"/>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运输层</a:t>
                </a:r>
              </a:p>
            </p:txBody>
          </p:sp>
          <p:sp>
            <p:nvSpPr>
              <p:cNvPr id="607" name="Text Box 545"/>
              <p:cNvSpPr txBox="1">
                <a:spLocks noChangeArrowheads="1"/>
              </p:cNvSpPr>
              <p:nvPr/>
            </p:nvSpPr>
            <p:spPr bwMode="auto">
              <a:xfrm>
                <a:off x="5057"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dirty="0">
                    <a:solidFill>
                      <a:srgbClr val="000099"/>
                    </a:solidFill>
                    <a:ea typeface="黑体" pitchFamily="2" charset="-122"/>
                  </a:rPr>
                  <a:t>网络层</a:t>
                </a:r>
              </a:p>
            </p:txBody>
          </p:sp>
          <p:sp>
            <p:nvSpPr>
              <p:cNvPr id="608" name="Text Box 546"/>
              <p:cNvSpPr txBox="1">
                <a:spLocks noChangeArrowheads="1"/>
              </p:cNvSpPr>
              <p:nvPr/>
            </p:nvSpPr>
            <p:spPr bwMode="auto">
              <a:xfrm>
                <a:off x="5057"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3" name="Text Box 551"/>
              <p:cNvSpPr txBox="1">
                <a:spLocks noChangeArrowheads="1"/>
              </p:cNvSpPr>
              <p:nvPr/>
            </p:nvSpPr>
            <p:spPr bwMode="auto">
              <a:xfrm>
                <a:off x="1379"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614" name="Text Box 552"/>
              <p:cNvSpPr txBox="1">
                <a:spLocks noChangeArrowheads="1"/>
              </p:cNvSpPr>
              <p:nvPr/>
            </p:nvSpPr>
            <p:spPr bwMode="auto">
              <a:xfrm>
                <a:off x="1379"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615" name="Text Box 553"/>
              <p:cNvSpPr txBox="1">
                <a:spLocks noChangeArrowheads="1"/>
              </p:cNvSpPr>
              <p:nvPr/>
            </p:nvSpPr>
            <p:spPr bwMode="auto">
              <a:xfrm>
                <a:off x="1379"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20" name="Text Box 558"/>
              <p:cNvSpPr txBox="1">
                <a:spLocks noChangeArrowheads="1"/>
              </p:cNvSpPr>
              <p:nvPr/>
            </p:nvSpPr>
            <p:spPr bwMode="auto">
              <a:xfrm>
                <a:off x="2699"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621" name="Text Box 559"/>
              <p:cNvSpPr txBox="1">
                <a:spLocks noChangeArrowheads="1"/>
              </p:cNvSpPr>
              <p:nvPr/>
            </p:nvSpPr>
            <p:spPr bwMode="auto">
              <a:xfrm>
                <a:off x="2699"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622" name="Text Box 560"/>
              <p:cNvSpPr txBox="1">
                <a:spLocks noChangeArrowheads="1"/>
              </p:cNvSpPr>
              <p:nvPr/>
            </p:nvSpPr>
            <p:spPr bwMode="auto">
              <a:xfrm>
                <a:off x="2699"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27" name="Text Box 565"/>
              <p:cNvSpPr txBox="1">
                <a:spLocks noChangeArrowheads="1"/>
              </p:cNvSpPr>
              <p:nvPr/>
            </p:nvSpPr>
            <p:spPr bwMode="auto">
              <a:xfrm>
                <a:off x="3878" y="3330"/>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链路层</a:t>
                </a:r>
              </a:p>
            </p:txBody>
          </p:sp>
          <p:sp>
            <p:nvSpPr>
              <p:cNvPr id="628" name="Text Box 566"/>
              <p:cNvSpPr txBox="1">
                <a:spLocks noChangeArrowheads="1"/>
              </p:cNvSpPr>
              <p:nvPr/>
            </p:nvSpPr>
            <p:spPr bwMode="auto">
              <a:xfrm>
                <a:off x="3878" y="3112"/>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网络层</a:t>
                </a:r>
              </a:p>
            </p:txBody>
          </p:sp>
          <p:sp>
            <p:nvSpPr>
              <p:cNvPr id="629" name="Text Box 567"/>
              <p:cNvSpPr txBox="1">
                <a:spLocks noChangeArrowheads="1"/>
              </p:cNvSpPr>
              <p:nvPr/>
            </p:nvSpPr>
            <p:spPr bwMode="auto">
              <a:xfrm>
                <a:off x="3878" y="3548"/>
                <a:ext cx="51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62" b="1">
                    <a:solidFill>
                      <a:srgbClr val="000099"/>
                    </a:solidFill>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34" name="Text Box 576"/>
              <p:cNvSpPr txBox="1">
                <a:spLocks noChangeArrowheads="1"/>
              </p:cNvSpPr>
              <p:nvPr/>
            </p:nvSpPr>
            <p:spPr bwMode="auto">
              <a:xfrm>
                <a:off x="1531"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1</a:t>
                </a:r>
              </a:p>
            </p:txBody>
          </p:sp>
          <p:sp>
            <p:nvSpPr>
              <p:cNvPr id="635" name="Text Box 577"/>
              <p:cNvSpPr txBox="1">
                <a:spLocks noChangeArrowheads="1"/>
              </p:cNvSpPr>
              <p:nvPr/>
            </p:nvSpPr>
            <p:spPr bwMode="auto">
              <a:xfrm>
                <a:off x="2872"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2</a:t>
                </a:r>
              </a:p>
            </p:txBody>
          </p:sp>
          <p:sp>
            <p:nvSpPr>
              <p:cNvPr id="636" name="Text Box 578"/>
              <p:cNvSpPr txBox="1">
                <a:spLocks noChangeArrowheads="1"/>
              </p:cNvSpPr>
              <p:nvPr/>
            </p:nvSpPr>
            <p:spPr bwMode="auto">
              <a:xfrm>
                <a:off x="4067" y="2837"/>
                <a:ext cx="2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R</a:t>
                </a:r>
                <a:r>
                  <a:rPr kumimoji="1" lang="en-US" altLang="zh-CN" sz="1662" b="1" baseline="-25000">
                    <a:solidFill>
                      <a:srgbClr val="000099"/>
                    </a:solidFill>
                    <a:ea typeface="黑体" pitchFamily="2" charset="-122"/>
                  </a:rPr>
                  <a:t>3</a:t>
                </a:r>
              </a:p>
            </p:txBody>
          </p:sp>
          <p:sp>
            <p:nvSpPr>
              <p:cNvPr id="637" name="Text Box 579"/>
              <p:cNvSpPr txBox="1">
                <a:spLocks noChangeArrowheads="1"/>
              </p:cNvSpPr>
              <p:nvPr/>
            </p:nvSpPr>
            <p:spPr bwMode="auto">
              <a:xfrm>
                <a:off x="326" y="2405"/>
                <a:ext cx="24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1</a:t>
                </a:r>
              </a:p>
            </p:txBody>
          </p:sp>
          <p:sp>
            <p:nvSpPr>
              <p:cNvPr id="638" name="Text Box 580"/>
              <p:cNvSpPr txBox="1">
                <a:spLocks noChangeArrowheads="1"/>
              </p:cNvSpPr>
              <p:nvPr/>
            </p:nvSpPr>
            <p:spPr bwMode="auto">
              <a:xfrm>
                <a:off x="5272" y="2405"/>
                <a:ext cx="24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62" b="1">
                    <a:solidFill>
                      <a:srgbClr val="000099"/>
                    </a:solidFill>
                    <a:ea typeface="黑体" pitchFamily="2" charset="-122"/>
                  </a:rPr>
                  <a:t>H</a:t>
                </a:r>
                <a:r>
                  <a:rPr kumimoji="1" lang="en-US" altLang="zh-CN" sz="1662" b="1" baseline="-25000">
                    <a:solidFill>
                      <a:srgbClr val="000099"/>
                    </a:solidFill>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119428" name="Rectangle 644"/>
          <p:cNvSpPr>
            <a:spLocks noChangeArrowheads="1"/>
          </p:cNvSpPr>
          <p:nvPr/>
        </p:nvSpPr>
        <p:spPr bwMode="auto">
          <a:xfrm>
            <a:off x="297343" y="4791785"/>
            <a:ext cx="8640763" cy="298938"/>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sz="1662" b="1">
              <a:solidFill>
                <a:srgbClr val="333399"/>
              </a:solidFill>
              <a:ea typeface="黑体" pitchFamily="2" charset="-122"/>
            </a:endParaRPr>
          </a:p>
        </p:txBody>
      </p:sp>
      <p:sp>
        <p:nvSpPr>
          <p:cNvPr id="119414" name="Line 630"/>
          <p:cNvSpPr>
            <a:spLocks noChangeShapeType="1"/>
          </p:cNvSpPr>
          <p:nvPr/>
        </p:nvSpPr>
        <p:spPr bwMode="auto">
          <a:xfrm>
            <a:off x="1291118" y="4954374"/>
            <a:ext cx="12192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333399"/>
              </a:solidFill>
              <a:ea typeface="黑体" pitchFamily="2" charset="-122"/>
            </a:endParaRPr>
          </a:p>
        </p:txBody>
      </p:sp>
      <p:sp>
        <p:nvSpPr>
          <p:cNvPr id="119415" name="Line 631"/>
          <p:cNvSpPr>
            <a:spLocks noChangeShapeType="1"/>
          </p:cNvSpPr>
          <p:nvPr/>
        </p:nvSpPr>
        <p:spPr bwMode="auto">
          <a:xfrm>
            <a:off x="3234218" y="4954374"/>
            <a:ext cx="12192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333399"/>
              </a:solidFill>
              <a:ea typeface="黑体" pitchFamily="2" charset="-122"/>
            </a:endParaRPr>
          </a:p>
        </p:txBody>
      </p:sp>
      <p:sp>
        <p:nvSpPr>
          <p:cNvPr id="119416" name="Line 632"/>
          <p:cNvSpPr>
            <a:spLocks noChangeShapeType="1"/>
          </p:cNvSpPr>
          <p:nvPr/>
        </p:nvSpPr>
        <p:spPr bwMode="auto">
          <a:xfrm>
            <a:off x="5139218" y="4954374"/>
            <a:ext cx="12192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333399"/>
              </a:solidFill>
              <a:ea typeface="黑体" pitchFamily="2" charset="-122"/>
            </a:endParaRPr>
          </a:p>
        </p:txBody>
      </p:sp>
      <p:sp>
        <p:nvSpPr>
          <p:cNvPr id="119417" name="Line 633"/>
          <p:cNvSpPr>
            <a:spLocks noChangeShapeType="1"/>
          </p:cNvSpPr>
          <p:nvPr/>
        </p:nvSpPr>
        <p:spPr bwMode="auto">
          <a:xfrm>
            <a:off x="7044218" y="4954374"/>
            <a:ext cx="12192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333399"/>
              </a:solidFill>
              <a:ea typeface="黑体" pitchFamily="2" charset="-122"/>
            </a:endParaRPr>
          </a:p>
        </p:txBody>
      </p:sp>
      <p:sp>
        <p:nvSpPr>
          <p:cNvPr id="640" name="矩形 639"/>
          <p:cNvSpPr/>
          <p:nvPr/>
        </p:nvSpPr>
        <p:spPr>
          <a:xfrm>
            <a:off x="2536867" y="2684064"/>
            <a:ext cx="3833101" cy="376385"/>
          </a:xfrm>
          <a:prstGeom prst="rect">
            <a:avLst/>
          </a:prstGeom>
          <a:solidFill>
            <a:srgbClr val="FFFF99"/>
          </a:solidFill>
          <a:ln>
            <a:solidFill>
              <a:srgbClr val="000066"/>
            </a:solidFill>
          </a:ln>
        </p:spPr>
        <p:txBody>
          <a:bodyPr wrap="none">
            <a:spAutoFit/>
          </a:bodyPr>
          <a:lstStyle/>
          <a:p>
            <a:r>
              <a:rPr lang="en-US" altLang="zh-CN" sz="1846" b="1" dirty="0">
                <a:ea typeface="黑体" pitchFamily="2" charset="-122"/>
              </a:rPr>
              <a:t>H</a:t>
            </a:r>
            <a:r>
              <a:rPr lang="en-US" altLang="zh-CN" sz="1846" b="1" baseline="-25000" dirty="0">
                <a:ea typeface="黑体" pitchFamily="2" charset="-122"/>
              </a:rPr>
              <a:t>1</a:t>
            </a:r>
            <a:r>
              <a:rPr lang="en-US" altLang="zh-CN" sz="1846" b="1" dirty="0">
                <a:ea typeface="黑体" pitchFamily="2" charset="-122"/>
              </a:rPr>
              <a:t> </a:t>
            </a:r>
            <a:r>
              <a:rPr lang="zh-CN" altLang="en-US" sz="1846" b="1" dirty="0">
                <a:ea typeface="黑体" pitchFamily="2" charset="-122"/>
              </a:rPr>
              <a:t>到</a:t>
            </a:r>
            <a:r>
              <a:rPr lang="en-US" altLang="zh-CN" sz="1846" b="1" dirty="0">
                <a:ea typeface="黑体" pitchFamily="2" charset="-122"/>
              </a:rPr>
              <a:t>H</a:t>
            </a:r>
            <a:r>
              <a:rPr lang="en-US" altLang="zh-CN" sz="1846" b="1" baseline="-25000" dirty="0">
                <a:ea typeface="黑体" pitchFamily="2" charset="-122"/>
              </a:rPr>
              <a:t>2</a:t>
            </a:r>
            <a:r>
              <a:rPr lang="en-US" altLang="zh-CN" sz="1846" b="1" dirty="0">
                <a:ea typeface="黑体" pitchFamily="2" charset="-122"/>
              </a:rPr>
              <a:t> </a:t>
            </a:r>
            <a:r>
              <a:rPr lang="zh-CN" altLang="zh-CN" sz="1846" b="1" dirty="0">
                <a:ea typeface="黑体" pitchFamily="2" charset="-122"/>
              </a:rPr>
              <a:t>所经过的网络可以是多种的</a:t>
            </a:r>
            <a:endParaRPr lang="zh-CN" altLang="en-US" sz="1846" b="1" dirty="0">
              <a:ea typeface="黑体" pitchFamily="2" charset="-122"/>
            </a:endParaRPr>
          </a:p>
        </p:txBody>
      </p:sp>
    </p:spTree>
    <p:extLst>
      <p:ext uri="{BB962C8B-B14F-4D97-AF65-F5344CB8AC3E}">
        <p14:creationId xmlns:p14="http://schemas.microsoft.com/office/powerpoint/2010/main" val="2626296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ltLang="zh-CN" dirty="0" smtClean="0"/>
              <a:t>5.3 CSMA/CD</a:t>
            </a:r>
            <a:endParaRPr lang="zh-CN" altLang="en-US" dirty="0"/>
          </a:p>
        </p:txBody>
      </p:sp>
      <p:sp>
        <p:nvSpPr>
          <p:cNvPr id="832515" name="Rectangle 3"/>
          <p:cNvSpPr>
            <a:spLocks noGrp="1" noChangeArrowheads="1"/>
          </p:cNvSpPr>
          <p:nvPr>
            <p:ph type="body" idx="1"/>
          </p:nvPr>
        </p:nvSpPr>
        <p:spPr>
          <a:xfrm>
            <a:off x="211328" y="1171318"/>
            <a:ext cx="3784600" cy="2513714"/>
          </a:xfrm>
        </p:spPr>
        <p:txBody>
          <a:bodyPr>
            <a:noAutofit/>
          </a:bodyPr>
          <a:lstStyle/>
          <a:p>
            <a:pPr>
              <a:lnSpc>
                <a:spcPct val="115000"/>
              </a:lnSpc>
            </a:pPr>
            <a:r>
              <a:rPr lang="zh-CN" altLang="en-US" sz="2400" dirty="0" smtClean="0">
                <a:ea typeface="华文中宋" panose="02010600040101010101" pitchFamily="2" charset="-122"/>
              </a:rPr>
              <a:t>两</a:t>
            </a:r>
            <a:r>
              <a:rPr lang="zh-CN" altLang="en-US" sz="2400" dirty="0">
                <a:ea typeface="华文中宋" panose="02010600040101010101" pitchFamily="2" charset="-122"/>
              </a:rPr>
              <a:t>个节点</a:t>
            </a:r>
            <a:r>
              <a:rPr lang="en-US" altLang="zh-CN" sz="2400" dirty="0">
                <a:ea typeface="华文中宋" panose="02010600040101010101" pitchFamily="2" charset="-122"/>
              </a:rPr>
              <a:t>B</a:t>
            </a:r>
            <a:r>
              <a:rPr lang="zh-CN" altLang="en-US" sz="2400" dirty="0">
                <a:ea typeface="华文中宋" panose="02010600040101010101" pitchFamily="2" charset="-122"/>
              </a:rPr>
              <a:t>、</a:t>
            </a:r>
            <a:r>
              <a:rPr lang="en-US" altLang="zh-CN" sz="2400" dirty="0">
                <a:ea typeface="华文中宋" panose="02010600040101010101" pitchFamily="2" charset="-122"/>
              </a:rPr>
              <a:t>D</a:t>
            </a:r>
            <a:r>
              <a:rPr lang="zh-CN" altLang="en-US" sz="2400" dirty="0">
                <a:ea typeface="华文中宋" panose="02010600040101010101" pitchFamily="2" charset="-122"/>
              </a:rPr>
              <a:t>在检测到冲突</a:t>
            </a:r>
            <a:r>
              <a:rPr lang="zh-CN" altLang="en-US" sz="2400" dirty="0" smtClean="0">
                <a:ea typeface="华文中宋" panose="02010600040101010101" pitchFamily="2" charset="-122"/>
              </a:rPr>
              <a:t>之后，很</a:t>
            </a:r>
            <a:r>
              <a:rPr lang="zh-CN" altLang="en-US" sz="2400" dirty="0">
                <a:ea typeface="华文中宋" panose="02010600040101010101" pitchFamily="2" charset="-122"/>
              </a:rPr>
              <a:t>短的时间内都放弃传输</a:t>
            </a:r>
            <a:r>
              <a:rPr lang="zh-CN" altLang="en-US" sz="2400" b="1" dirty="0" smtClean="0">
                <a:ea typeface="华文中宋" panose="02010600040101010101" pitchFamily="2" charset="-122"/>
              </a:rPr>
              <a:t>。</a:t>
            </a:r>
            <a:endParaRPr lang="en-US" altLang="zh-CN" sz="2400" b="1" dirty="0" smtClean="0">
              <a:ea typeface="华文中宋" panose="02010600040101010101" pitchFamily="2" charset="-122"/>
            </a:endParaRPr>
          </a:p>
          <a:p>
            <a:pPr>
              <a:lnSpc>
                <a:spcPct val="115000"/>
              </a:lnSpc>
            </a:pPr>
            <a:r>
              <a:rPr lang="zh-CN" altLang="en-US" sz="2400" b="1" dirty="0" smtClean="0">
                <a:solidFill>
                  <a:srgbClr val="FF0000"/>
                </a:solidFill>
              </a:rPr>
              <a:t>以太网</a:t>
            </a:r>
            <a:r>
              <a:rPr lang="zh-CN" altLang="en-US" sz="2400" b="1" dirty="0"/>
              <a:t>即采用</a:t>
            </a:r>
            <a:r>
              <a:rPr lang="en-US" altLang="zh-CN" sz="2400" b="1" dirty="0">
                <a:solidFill>
                  <a:srgbClr val="FF0000"/>
                </a:solidFill>
              </a:rPr>
              <a:t>CSMA/CD</a:t>
            </a:r>
            <a:r>
              <a:rPr lang="zh-CN" altLang="en-US" sz="2400" b="1" dirty="0"/>
              <a:t>协议</a:t>
            </a:r>
            <a:r>
              <a:rPr lang="zh-CN" altLang="en-US" sz="2400" b="1" dirty="0" smtClean="0"/>
              <a:t>。</a:t>
            </a:r>
            <a:endParaRPr lang="zh-CN" altLang="en-US" sz="2400" b="1" dirty="0"/>
          </a:p>
        </p:txBody>
      </p:sp>
      <p:grpSp>
        <p:nvGrpSpPr>
          <p:cNvPr id="2" name="组合 1"/>
          <p:cNvGrpSpPr/>
          <p:nvPr/>
        </p:nvGrpSpPr>
        <p:grpSpPr>
          <a:xfrm>
            <a:off x="4270248" y="1098166"/>
            <a:ext cx="4601591" cy="4150490"/>
            <a:chOff x="4492816" y="1180462"/>
            <a:chExt cx="4433887" cy="3991342"/>
          </a:xfrm>
        </p:grpSpPr>
        <p:pic>
          <p:nvPicPr>
            <p:cNvPr id="832516" name="Picture 4" desc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2816" y="1180462"/>
              <a:ext cx="4433887" cy="3870325"/>
            </a:xfrm>
            <a:prstGeom prst="rect">
              <a:avLst/>
            </a:prstGeom>
            <a:noFill/>
            <a:extLst>
              <a:ext uri="{909E8E84-426E-40DD-AFC4-6F175D3DCCD1}">
                <a14:hiddenFill xmlns:a14="http://schemas.microsoft.com/office/drawing/2010/main">
                  <a:solidFill>
                    <a:srgbClr val="FFFFFF"/>
                  </a:solidFill>
                </a14:hiddenFill>
              </a:ext>
            </a:extLst>
          </p:spPr>
        </p:pic>
        <p:sp>
          <p:nvSpPr>
            <p:cNvPr id="832518" name="Text Box 6"/>
            <p:cNvSpPr txBox="1">
              <a:spLocks noChangeArrowheads="1"/>
            </p:cNvSpPr>
            <p:nvPr/>
          </p:nvSpPr>
          <p:spPr bwMode="auto">
            <a:xfrm>
              <a:off x="6210300" y="4310030"/>
              <a:ext cx="1498600" cy="861774"/>
            </a:xfrm>
            <a:prstGeom prst="rect">
              <a:avLst/>
            </a:prstGeom>
            <a:solidFill>
              <a:srgbClr val="FFFF99"/>
            </a:solidFill>
            <a:ln>
              <a:solidFill>
                <a:schemeClr val="tx2">
                  <a:lumMod val="60000"/>
                  <a:lumOff val="40000"/>
                </a:schemeClr>
              </a:solidFill>
            </a:ln>
            <a:effectLst/>
          </p:spPr>
          <p:txBody>
            <a:bodyPr>
              <a:spAutoFit/>
            </a:bodyPr>
            <a:lstStyle/>
            <a:p>
              <a:pPr>
                <a:spcBef>
                  <a:spcPct val="50000"/>
                </a:spcBef>
              </a:pPr>
              <a:r>
                <a:rPr lang="zh-CN" altLang="en-US" sz="2000" b="1" dirty="0">
                  <a:solidFill>
                    <a:srgbClr val="FF0000"/>
                  </a:solidFill>
                  <a:latin typeface="华文中宋" panose="02010600040101010101" pitchFamily="2" charset="-122"/>
                  <a:ea typeface="华文中宋" panose="02010600040101010101" pitchFamily="2" charset="-122"/>
                </a:rPr>
                <a:t>检测到冲突</a:t>
              </a:r>
            </a:p>
            <a:p>
              <a:pPr>
                <a:spcBef>
                  <a:spcPct val="50000"/>
                </a:spcBef>
              </a:pPr>
              <a:r>
                <a:rPr lang="zh-CN" altLang="en-US" sz="2000" b="1" dirty="0">
                  <a:solidFill>
                    <a:srgbClr val="FF0000"/>
                  </a:solidFill>
                  <a:latin typeface="华文中宋" panose="02010600040101010101" pitchFamily="2" charset="-122"/>
                  <a:ea typeface="华文中宋" panose="02010600040101010101" pitchFamily="2" charset="-122"/>
                </a:rPr>
                <a:t>放弃</a:t>
              </a:r>
              <a:r>
                <a:rPr lang="zh-CN" altLang="en-US" sz="2000" b="1" dirty="0" smtClean="0">
                  <a:solidFill>
                    <a:srgbClr val="FF0000"/>
                  </a:solidFill>
                  <a:latin typeface="华文中宋" panose="02010600040101010101" pitchFamily="2" charset="-122"/>
                  <a:ea typeface="华文中宋" panose="02010600040101010101" pitchFamily="2" charset="-122"/>
                </a:rPr>
                <a:t>传输。</a:t>
              </a:r>
              <a:endParaRPr lang="zh-CN" altLang="en-US" sz="2000" b="1" dirty="0">
                <a:solidFill>
                  <a:srgbClr val="FF0000"/>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20978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500"/>
                                  </p:stCondLst>
                                  <p:childTnLst>
                                    <p:set>
                                      <p:cBhvr>
                                        <p:cTn id="13" dur="1" fill="hold">
                                          <p:stCondLst>
                                            <p:cond delay="0"/>
                                          </p:stCondLst>
                                        </p:cTn>
                                        <p:tgtEl>
                                          <p:spTgt spid="832515">
                                            <p:txEl>
                                              <p:pRg st="0" end="0"/>
                                            </p:txEl>
                                          </p:spTgt>
                                        </p:tgtEl>
                                        <p:attrNameLst>
                                          <p:attrName>style.visibility</p:attrName>
                                        </p:attrNameLst>
                                      </p:cBhvr>
                                      <p:to>
                                        <p:strVal val="visible"/>
                                      </p:to>
                                    </p:set>
                                    <p:animEffect transition="in" filter="wipe(up)">
                                      <p:cBhvr>
                                        <p:cTn id="14" dur="500"/>
                                        <p:tgtEl>
                                          <p:spTgt spid="832515">
                                            <p:txEl>
                                              <p:pRg st="0" end="0"/>
                                            </p:txEl>
                                          </p:spTgt>
                                        </p:tgtEl>
                                      </p:cBhvr>
                                    </p:animEffect>
                                  </p:childTnLst>
                                </p:cTn>
                              </p:par>
                              <p:par>
                                <p:cTn id="15" presetID="22" presetClass="entr" presetSubtype="1" fill="hold" nodeType="withEffect">
                                  <p:stCondLst>
                                    <p:cond delay="500"/>
                                  </p:stCondLst>
                                  <p:childTnLst>
                                    <p:set>
                                      <p:cBhvr>
                                        <p:cTn id="16" dur="1" fill="hold">
                                          <p:stCondLst>
                                            <p:cond delay="0"/>
                                          </p:stCondLst>
                                        </p:cTn>
                                        <p:tgtEl>
                                          <p:spTgt spid="832515">
                                            <p:txEl>
                                              <p:pRg st="1" end="1"/>
                                            </p:txEl>
                                          </p:spTgt>
                                        </p:tgtEl>
                                        <p:attrNameLst>
                                          <p:attrName>style.visibility</p:attrName>
                                        </p:attrNameLst>
                                      </p:cBhvr>
                                      <p:to>
                                        <p:strVal val="visible"/>
                                      </p:to>
                                    </p:set>
                                    <p:animEffect transition="in" filter="wipe(up)">
                                      <p:cBhvr>
                                        <p:cTn id="17" dur="500"/>
                                        <p:tgtEl>
                                          <p:spTgt spid="832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zh-CN" dirty="0" smtClean="0"/>
              <a:t>5.3 </a:t>
            </a:r>
            <a:r>
              <a:rPr lang="zh-CN" altLang="en-US" dirty="0"/>
              <a:t>碰撞检测</a:t>
            </a:r>
          </a:p>
        </p:txBody>
      </p:sp>
      <p:sp>
        <p:nvSpPr>
          <p:cNvPr id="228355" name="Rectangle 3"/>
          <p:cNvSpPr>
            <a:spLocks noGrp="1" noChangeArrowheads="1"/>
          </p:cNvSpPr>
          <p:nvPr>
            <p:ph type="body" idx="1"/>
          </p:nvPr>
        </p:nvSpPr>
        <p:spPr>
          <a:xfrm>
            <a:off x="330199" y="879566"/>
            <a:ext cx="8500534" cy="5877850"/>
          </a:xfrm>
        </p:spPr>
        <p:txBody>
          <a:bodyPr>
            <a:normAutofit fontScale="92500"/>
          </a:bodyPr>
          <a:lstStyle/>
          <a:p>
            <a:pPr>
              <a:lnSpc>
                <a:spcPct val="110000"/>
              </a:lnSpc>
            </a:pPr>
            <a:r>
              <a:rPr lang="zh-CN" altLang="en-US" sz="2800" dirty="0">
                <a:effectLst>
                  <a:outerShdw blurRad="38100" dist="38100" dir="2700000" algn="tl">
                    <a:srgbClr val="000000">
                      <a:alpha val="43137"/>
                    </a:srgbClr>
                  </a:outerShdw>
                </a:effectLst>
              </a:rPr>
              <a:t>“碰撞检测” </a:t>
            </a:r>
            <a:r>
              <a:rPr lang="zh-CN" altLang="en-US" sz="2800" dirty="0" smtClean="0"/>
              <a:t>就是</a:t>
            </a:r>
            <a:r>
              <a:rPr lang="zh-CN" altLang="en-US" sz="2800" dirty="0"/>
              <a:t>计算机边发送数据边检测信道上的信号电压大小。</a:t>
            </a:r>
          </a:p>
          <a:p>
            <a:pPr>
              <a:lnSpc>
                <a:spcPct val="110000"/>
              </a:lnSpc>
            </a:pPr>
            <a:r>
              <a:rPr lang="zh-CN" altLang="en-US" sz="2800" dirty="0"/>
              <a:t>当几个站同时在总线上发送数据时，总线上的信号电压摆动值将会增大（互相叠加）</a:t>
            </a:r>
            <a:r>
              <a:rPr lang="zh-CN" altLang="en-US" sz="2800" dirty="0" smtClean="0"/>
              <a:t>。当</a:t>
            </a:r>
            <a:r>
              <a:rPr lang="zh-CN" altLang="en-US" sz="2800" dirty="0"/>
              <a:t>一个站检测到的信号电压摆动值超过一定的门限值时，就认为总线上至少有两个站同时在发送数据，表明产生了</a:t>
            </a:r>
            <a:r>
              <a:rPr lang="zh-CN" altLang="en-US" sz="2800" dirty="0">
                <a:solidFill>
                  <a:srgbClr val="FF0000"/>
                </a:solidFill>
              </a:rPr>
              <a:t>碰撞</a:t>
            </a:r>
            <a:r>
              <a:rPr lang="zh-CN" altLang="en-US" sz="2800" dirty="0"/>
              <a:t>。</a:t>
            </a:r>
          </a:p>
          <a:p>
            <a:pPr>
              <a:lnSpc>
                <a:spcPct val="110000"/>
              </a:lnSpc>
            </a:pPr>
            <a:r>
              <a:rPr lang="zh-CN" altLang="en-US" sz="2800" dirty="0"/>
              <a:t>所谓“</a:t>
            </a:r>
            <a:r>
              <a:rPr lang="zh-CN" altLang="en-US" sz="2800" dirty="0">
                <a:effectLst>
                  <a:outerShdw blurRad="38100" dist="38100" dir="2700000" algn="tl">
                    <a:srgbClr val="000000">
                      <a:alpha val="43137"/>
                    </a:srgbClr>
                  </a:outerShdw>
                </a:effectLst>
              </a:rPr>
              <a:t>碰撞</a:t>
            </a:r>
            <a:r>
              <a:rPr lang="zh-CN" altLang="en-US" sz="2800" dirty="0"/>
              <a:t>”就是发生了</a:t>
            </a:r>
            <a:r>
              <a:rPr lang="zh-CN" altLang="en-US" sz="2800" dirty="0">
                <a:solidFill>
                  <a:srgbClr val="FF0000"/>
                </a:solidFill>
              </a:rPr>
              <a:t>冲突</a:t>
            </a:r>
            <a:r>
              <a:rPr lang="zh-CN" altLang="en-US" sz="2800" dirty="0"/>
              <a:t>。因此“碰撞检测”也称为“冲突检测”</a:t>
            </a:r>
            <a:r>
              <a:rPr lang="zh-CN" altLang="en-US" sz="2800" dirty="0" smtClean="0"/>
              <a:t>。</a:t>
            </a:r>
            <a:endParaRPr lang="en-US" altLang="zh-CN" sz="2800" dirty="0" smtClean="0"/>
          </a:p>
          <a:p>
            <a:pPr>
              <a:lnSpc>
                <a:spcPct val="110000"/>
              </a:lnSpc>
            </a:pPr>
            <a:r>
              <a:rPr lang="zh-CN" altLang="en-US" sz="2800" dirty="0"/>
              <a:t>每一个正在发送数据的站，一旦发现总线上出现了</a:t>
            </a:r>
            <a:r>
              <a:rPr lang="zh-CN" altLang="en-US" sz="2800" dirty="0">
                <a:solidFill>
                  <a:srgbClr val="FF0000"/>
                </a:solidFill>
              </a:rPr>
              <a:t>碰撞</a:t>
            </a:r>
            <a:r>
              <a:rPr lang="zh-CN" altLang="en-US" sz="2800" dirty="0"/>
              <a:t>，就要立即</a:t>
            </a:r>
            <a:r>
              <a:rPr lang="zh-CN" altLang="en-US" sz="2800" dirty="0">
                <a:solidFill>
                  <a:srgbClr val="FF0000"/>
                </a:solidFill>
              </a:rPr>
              <a:t>停止发送</a:t>
            </a:r>
            <a:r>
              <a:rPr lang="zh-CN" altLang="en-US" sz="2800" dirty="0"/>
              <a:t>，免得继续浪费网络</a:t>
            </a:r>
            <a:r>
              <a:rPr lang="zh-CN" altLang="en-US" sz="2800" dirty="0" smtClean="0"/>
              <a:t>资源；并发送</a:t>
            </a:r>
            <a:r>
              <a:rPr lang="zh-CN" altLang="en-US" sz="2800" dirty="0"/>
              <a:t>一连串阻塞信号到信道，以通知其他站点，然后等待一段随机时间后再次发送</a:t>
            </a:r>
            <a:r>
              <a:rPr lang="zh-CN" altLang="en-US" sz="2800" dirty="0" smtClean="0"/>
              <a:t>。</a:t>
            </a:r>
            <a:endParaRPr lang="zh-CN" altLang="en-US" sz="2800" dirty="0"/>
          </a:p>
        </p:txBody>
      </p:sp>
    </p:spTree>
    <p:extLst>
      <p:ext uri="{BB962C8B-B14F-4D97-AF65-F5344CB8AC3E}">
        <p14:creationId xmlns:p14="http://schemas.microsoft.com/office/powerpoint/2010/main" val="33494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up)">
                                      <p:cBhvr>
                                        <p:cTn id="7" dur="500"/>
                                        <p:tgtEl>
                                          <p:spTgt spid="22835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28355">
                                            <p:txEl>
                                              <p:pRg st="1" end="1"/>
                                            </p:txEl>
                                          </p:spTgt>
                                        </p:tgtEl>
                                        <p:attrNameLst>
                                          <p:attrName>style.visibility</p:attrName>
                                        </p:attrNameLst>
                                      </p:cBhvr>
                                      <p:to>
                                        <p:strVal val="visible"/>
                                      </p:to>
                                    </p:set>
                                    <p:animEffect transition="in" filter="wipe(up)">
                                      <p:cBhvr>
                                        <p:cTn id="11" dur="500"/>
                                        <p:tgtEl>
                                          <p:spTgt spid="22835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28355">
                                            <p:txEl>
                                              <p:pRg st="2" end="2"/>
                                            </p:txEl>
                                          </p:spTgt>
                                        </p:tgtEl>
                                        <p:attrNameLst>
                                          <p:attrName>style.visibility</p:attrName>
                                        </p:attrNameLst>
                                      </p:cBhvr>
                                      <p:to>
                                        <p:strVal val="visible"/>
                                      </p:to>
                                    </p:set>
                                    <p:animEffect transition="in" filter="wipe(up)">
                                      <p:cBhvr>
                                        <p:cTn id="15" dur="500"/>
                                        <p:tgtEl>
                                          <p:spTgt spid="22835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28355">
                                            <p:txEl>
                                              <p:pRg st="3" end="3"/>
                                            </p:txEl>
                                          </p:spTgt>
                                        </p:tgtEl>
                                        <p:attrNameLst>
                                          <p:attrName>style.visibility</p:attrName>
                                        </p:attrNameLst>
                                      </p:cBhvr>
                                      <p:to>
                                        <p:strVal val="visible"/>
                                      </p:to>
                                    </p:set>
                                    <p:animEffect transition="in" filter="wipe(up)">
                                      <p:cBhvr>
                                        <p:cTn id="19" dur="500"/>
                                        <p:tgtEl>
                                          <p:spTgt spid="228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smtClean="0"/>
              <a:t>5.3 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normAutofit/>
          </a:bodyPr>
          <a:lstStyle/>
          <a:p>
            <a:pPr>
              <a:lnSpc>
                <a:spcPct val="110000"/>
              </a:lnSpc>
            </a:pPr>
            <a:r>
              <a:rPr lang="zh-CN" altLang="en-US" sz="3200" dirty="0"/>
              <a:t>使用 </a:t>
            </a:r>
            <a:r>
              <a:rPr lang="en-US" altLang="zh-CN" sz="3200" dirty="0"/>
              <a:t>CSMA/CD </a:t>
            </a:r>
            <a:r>
              <a:rPr lang="zh-CN" altLang="en-US" sz="3200" dirty="0"/>
              <a:t>协议的以太网不能进行全双工通信而</a:t>
            </a:r>
            <a:r>
              <a:rPr lang="zh-CN" altLang="en-US" sz="3200" dirty="0">
                <a:solidFill>
                  <a:srgbClr val="FF0000"/>
                </a:solidFill>
              </a:rPr>
              <a:t>只能进行双向交替通信（半双工通信）。</a:t>
            </a:r>
          </a:p>
          <a:p>
            <a:pPr>
              <a:lnSpc>
                <a:spcPct val="110000"/>
              </a:lnSpc>
            </a:pPr>
            <a:r>
              <a:rPr lang="zh-CN" altLang="en-US" sz="3200" dirty="0"/>
              <a:t>每个站在发送数据之后的一小段时间内，存在着遭遇碰撞的可能性。 </a:t>
            </a:r>
          </a:p>
          <a:p>
            <a:pPr>
              <a:lnSpc>
                <a:spcPct val="110000"/>
              </a:lnSpc>
            </a:pPr>
            <a:r>
              <a:rPr lang="zh-CN" altLang="en-US" sz="3200" dirty="0"/>
              <a:t>这种</a:t>
            </a:r>
            <a:r>
              <a:rPr lang="zh-CN" altLang="en-US" sz="3200" dirty="0">
                <a:solidFill>
                  <a:srgbClr val="FF0000"/>
                </a:solidFill>
              </a:rPr>
              <a:t>发送的不确定性</a:t>
            </a:r>
            <a:r>
              <a:rPr lang="zh-CN" altLang="en-US" sz="3200" dirty="0"/>
              <a:t>使整个以太网的平均通信量远小于以太网的最高数据率。  </a:t>
            </a:r>
          </a:p>
        </p:txBody>
      </p:sp>
    </p:spTree>
    <p:extLst>
      <p:ext uri="{BB962C8B-B14F-4D97-AF65-F5344CB8AC3E}">
        <p14:creationId xmlns:p14="http://schemas.microsoft.com/office/powerpoint/2010/main" val="1083102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330200" y="877825"/>
            <a:ext cx="8500533" cy="5194364"/>
          </a:xfrm>
        </p:spPr>
        <p:txBody>
          <a:bodyPr>
            <a:normAutofit/>
          </a:bodyPr>
          <a:lstStyle/>
          <a:p>
            <a:pPr>
              <a:lnSpc>
                <a:spcPct val="100000"/>
              </a:lnSpc>
            </a:pPr>
            <a:r>
              <a:rPr lang="en-US" altLang="zh-CN" sz="3200" dirty="0">
                <a:ea typeface="华文中宋" panose="02010600040101010101" pitchFamily="2" charset="-122"/>
              </a:rPr>
              <a:t>CSMA/CD</a:t>
            </a:r>
            <a:r>
              <a:rPr lang="zh-CN" altLang="en-US" sz="3200" dirty="0">
                <a:ea typeface="华文中宋" panose="02010600040101010101" pitchFamily="2" charset="-122"/>
              </a:rPr>
              <a:t>争用期</a:t>
            </a:r>
            <a:endParaRPr lang="en-US" altLang="zh-CN" sz="3200" dirty="0" smtClean="0">
              <a:ea typeface="华文中宋" panose="02010600040101010101" pitchFamily="2" charset="-122"/>
            </a:endParaRPr>
          </a:p>
          <a:p>
            <a:pPr lvl="1">
              <a:lnSpc>
                <a:spcPct val="100000"/>
              </a:lnSpc>
            </a:pPr>
            <a:r>
              <a:rPr lang="zh-CN" altLang="en-US" sz="2800" dirty="0" smtClean="0"/>
              <a:t>最先</a:t>
            </a:r>
            <a:r>
              <a:rPr lang="zh-CN" altLang="en-US" sz="2800" dirty="0"/>
              <a:t>发送数据帧的站，在发送数据帧后至多经过时间 </a:t>
            </a:r>
            <a:r>
              <a:rPr lang="en-US" altLang="zh-CN" sz="2800" dirty="0"/>
              <a:t>2</a:t>
            </a:r>
            <a:r>
              <a:rPr lang="en-US" altLang="zh-CN" sz="2800" i="1" dirty="0">
                <a:sym typeface="Symbol" panose="05050102010706020507" pitchFamily="18" charset="2"/>
              </a:rPr>
              <a:t> </a:t>
            </a:r>
            <a:r>
              <a:rPr lang="zh-CN" altLang="en-US" sz="2800" dirty="0">
                <a:sym typeface="Symbol" panose="05050102010706020507" pitchFamily="18" charset="2"/>
              </a:rPr>
              <a:t>（两倍的端到端往返时延）</a:t>
            </a:r>
            <a:r>
              <a:rPr lang="zh-CN" altLang="en-US" sz="2800" dirty="0"/>
              <a:t>就可知道发送的数据帧是否遭受了碰撞。</a:t>
            </a:r>
          </a:p>
          <a:p>
            <a:pPr lvl="1">
              <a:lnSpc>
                <a:spcPct val="100000"/>
              </a:lnSpc>
            </a:pPr>
            <a:r>
              <a:rPr lang="zh-CN" altLang="en-US" sz="2800" dirty="0"/>
              <a:t>端到端往返时延 </a:t>
            </a:r>
            <a:r>
              <a:rPr lang="en-US" altLang="zh-CN" sz="2800" dirty="0"/>
              <a:t>2</a:t>
            </a:r>
            <a:r>
              <a:rPr lang="en-US" altLang="zh-CN" sz="2800" i="1" dirty="0">
                <a:sym typeface="Symbol" panose="05050102010706020507" pitchFamily="18" charset="2"/>
              </a:rPr>
              <a:t> </a:t>
            </a:r>
            <a:r>
              <a:rPr lang="zh-CN" altLang="en-US" sz="2800" dirty="0"/>
              <a:t>称为</a:t>
            </a:r>
            <a:r>
              <a:rPr lang="zh-CN" altLang="en-US" sz="2800" dirty="0">
                <a:solidFill>
                  <a:srgbClr val="FF0000"/>
                </a:solidFill>
              </a:rPr>
              <a:t>争用期</a:t>
            </a:r>
            <a:r>
              <a:rPr lang="zh-CN" altLang="en-US" sz="2800" dirty="0"/>
              <a:t>或</a:t>
            </a:r>
            <a:r>
              <a:rPr lang="zh-CN" altLang="en-US" sz="2800" dirty="0">
                <a:solidFill>
                  <a:srgbClr val="FF0000"/>
                </a:solidFill>
              </a:rPr>
              <a:t>碰撞窗口</a:t>
            </a:r>
            <a:r>
              <a:rPr lang="zh-CN" altLang="en-US" sz="2800" dirty="0" smtClean="0"/>
              <a:t>。</a:t>
            </a:r>
            <a:endParaRPr lang="en-US" altLang="zh-CN" sz="2800" dirty="0" smtClean="0"/>
          </a:p>
          <a:p>
            <a:pPr>
              <a:lnSpc>
                <a:spcPct val="100000"/>
              </a:lnSpc>
            </a:pPr>
            <a:r>
              <a:rPr lang="zh-CN" altLang="en-US" sz="3200" dirty="0" smtClean="0">
                <a:ea typeface="华文中宋" panose="02010600040101010101" pitchFamily="2" charset="-122"/>
              </a:rPr>
              <a:t>强化碰撞</a:t>
            </a:r>
            <a:endParaRPr lang="en-US" altLang="zh-CN" sz="3200" dirty="0" smtClean="0">
              <a:ea typeface="华文中宋" panose="02010600040101010101" pitchFamily="2" charset="-122"/>
            </a:endParaRPr>
          </a:p>
          <a:p>
            <a:pPr marL="0" indent="0">
              <a:lnSpc>
                <a:spcPct val="100000"/>
              </a:lnSpc>
              <a:buNone/>
            </a:pPr>
            <a:r>
              <a:rPr lang="en-US" altLang="zh-CN" sz="3200" dirty="0" smtClean="0">
                <a:ea typeface="华文中宋" panose="02010600040101010101" pitchFamily="2" charset="-122"/>
              </a:rPr>
              <a:t> </a:t>
            </a:r>
            <a:r>
              <a:rPr lang="zh-CN" altLang="en-US" sz="2800" dirty="0" smtClean="0"/>
              <a:t>当</a:t>
            </a:r>
            <a:r>
              <a:rPr lang="zh-CN" altLang="en-US" sz="2800" dirty="0"/>
              <a:t>发送数据的站一旦发现发生了</a:t>
            </a:r>
            <a:r>
              <a:rPr lang="zh-CN" altLang="en-US" sz="2800" dirty="0" smtClean="0"/>
              <a:t>碰撞：</a:t>
            </a:r>
            <a:endParaRPr lang="zh-CN" altLang="en-US" sz="2800" dirty="0"/>
          </a:p>
          <a:p>
            <a:pPr lvl="1">
              <a:lnSpc>
                <a:spcPct val="110000"/>
              </a:lnSpc>
            </a:pPr>
            <a:r>
              <a:rPr lang="zh-CN" altLang="en-US" sz="2800" dirty="0"/>
              <a:t>立即停止发送数据；</a:t>
            </a:r>
          </a:p>
          <a:p>
            <a:pPr lvl="1">
              <a:lnSpc>
                <a:spcPct val="110000"/>
              </a:lnSpc>
            </a:pPr>
            <a:r>
              <a:rPr lang="zh-CN" altLang="en-US" sz="2800" dirty="0"/>
              <a:t>再继续发送</a:t>
            </a:r>
            <a:r>
              <a:rPr lang="en-US" altLang="zh-CN" sz="2800" dirty="0"/>
              <a:t>32</a:t>
            </a:r>
            <a:r>
              <a:rPr lang="zh-CN" altLang="en-US" sz="2800" dirty="0"/>
              <a:t>或</a:t>
            </a:r>
            <a:r>
              <a:rPr lang="en-US" altLang="zh-CN" sz="2800" dirty="0"/>
              <a:t>48</a:t>
            </a:r>
            <a:r>
              <a:rPr lang="zh-CN" altLang="en-US" sz="2800" dirty="0"/>
              <a:t>比特的人为干扰信号，以便让所有用户都知道现在已经发生了碰撞。</a:t>
            </a:r>
          </a:p>
          <a:p>
            <a:pPr lvl="1">
              <a:lnSpc>
                <a:spcPct val="100000"/>
              </a:lnSpc>
            </a:pPr>
            <a:endParaRPr lang="zh-CN" altLang="en-US" sz="2800" dirty="0"/>
          </a:p>
        </p:txBody>
      </p:sp>
      <p:sp>
        <p:nvSpPr>
          <p:cNvPr id="2" name="标题 1"/>
          <p:cNvSpPr>
            <a:spLocks noGrp="1"/>
          </p:cNvSpPr>
          <p:nvPr>
            <p:ph type="title"/>
          </p:nvPr>
        </p:nvSpPr>
        <p:spPr/>
        <p:txBody>
          <a:bodyPr/>
          <a:lstStyle/>
          <a:p>
            <a:r>
              <a:rPr lang="en-US" altLang="zh-CN" dirty="0" smtClean="0"/>
              <a:t>5.3 </a:t>
            </a:r>
            <a:r>
              <a:rPr lang="en-US" altLang="zh-CN" dirty="0"/>
              <a:t>CSMA/CD</a:t>
            </a:r>
            <a:r>
              <a:rPr lang="zh-CN" altLang="en-US" dirty="0"/>
              <a:t>争用期</a:t>
            </a:r>
          </a:p>
        </p:txBody>
      </p:sp>
    </p:spTree>
    <p:extLst>
      <p:ext uri="{BB962C8B-B14F-4D97-AF65-F5344CB8AC3E}">
        <p14:creationId xmlns:p14="http://schemas.microsoft.com/office/powerpoint/2010/main" val="34847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240643">
                                            <p:txEl>
                                              <p:pRg st="1" end="1"/>
                                            </p:txEl>
                                          </p:spTgt>
                                        </p:tgtEl>
                                        <p:attrNameLst>
                                          <p:attrName>style.visibility</p:attrName>
                                        </p:attrNameLst>
                                      </p:cBhvr>
                                      <p:to>
                                        <p:strVal val="visible"/>
                                      </p:to>
                                    </p:set>
                                    <p:animEffect transition="in" filter="wipe(up)">
                                      <p:cBhvr>
                                        <p:cTn id="11" dur="500"/>
                                        <p:tgtEl>
                                          <p:spTgt spid="24064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40643">
                                            <p:txEl>
                                              <p:pRg st="2" end="2"/>
                                            </p:txEl>
                                          </p:spTgt>
                                        </p:tgtEl>
                                        <p:attrNameLst>
                                          <p:attrName>style.visibility</p:attrName>
                                        </p:attrNameLst>
                                      </p:cBhvr>
                                      <p:to>
                                        <p:strVal val="visible"/>
                                      </p:to>
                                    </p:set>
                                    <p:animEffect transition="in" filter="wipe(up)">
                                      <p:cBhvr>
                                        <p:cTn id="15" dur="500"/>
                                        <p:tgtEl>
                                          <p:spTgt spid="24064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240643">
                                            <p:txEl>
                                              <p:pRg st="3" end="3"/>
                                            </p:txEl>
                                          </p:spTgt>
                                        </p:tgtEl>
                                        <p:attrNameLst>
                                          <p:attrName>style.visibility</p:attrName>
                                        </p:attrNameLst>
                                      </p:cBhvr>
                                      <p:to>
                                        <p:strVal val="visible"/>
                                      </p:to>
                                    </p:set>
                                    <p:animEffect transition="in" filter="wipe(up)">
                                      <p:cBhvr>
                                        <p:cTn id="19" dur="500"/>
                                        <p:tgtEl>
                                          <p:spTgt spid="24064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240643">
                                            <p:txEl>
                                              <p:pRg st="4" end="4"/>
                                            </p:txEl>
                                          </p:spTgt>
                                        </p:tgtEl>
                                        <p:attrNameLst>
                                          <p:attrName>style.visibility</p:attrName>
                                        </p:attrNameLst>
                                      </p:cBhvr>
                                      <p:to>
                                        <p:strVal val="visible"/>
                                      </p:to>
                                    </p:set>
                                    <p:animEffect transition="in" filter="wipe(up)">
                                      <p:cBhvr>
                                        <p:cTn id="23" dur="500"/>
                                        <p:tgtEl>
                                          <p:spTgt spid="24064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240643">
                                            <p:txEl>
                                              <p:pRg st="5" end="5"/>
                                            </p:txEl>
                                          </p:spTgt>
                                        </p:tgtEl>
                                        <p:attrNameLst>
                                          <p:attrName>style.visibility</p:attrName>
                                        </p:attrNameLst>
                                      </p:cBhvr>
                                      <p:to>
                                        <p:strVal val="visible"/>
                                      </p:to>
                                    </p:set>
                                    <p:animEffect transition="in" filter="wipe(up)">
                                      <p:cBhvr>
                                        <p:cTn id="27" dur="500"/>
                                        <p:tgtEl>
                                          <p:spTgt spid="24064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240643">
                                            <p:txEl>
                                              <p:pRg st="6" end="6"/>
                                            </p:txEl>
                                          </p:spTgt>
                                        </p:tgtEl>
                                        <p:attrNameLst>
                                          <p:attrName>style.visibility</p:attrName>
                                        </p:attrNameLst>
                                      </p:cBhvr>
                                      <p:to>
                                        <p:strVal val="visible"/>
                                      </p:to>
                                    </p:set>
                                    <p:animEffect transition="in" filter="wipe(up)">
                                      <p:cBhvr>
                                        <p:cTn id="31" dur="500"/>
                                        <p:tgtEl>
                                          <p:spTgt spid="2406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431730" y="5561167"/>
            <a:ext cx="1144588" cy="13188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699" name="Rectangle 3"/>
          <p:cNvSpPr>
            <a:spLocks noChangeArrowheads="1"/>
          </p:cNvSpPr>
          <p:nvPr/>
        </p:nvSpPr>
        <p:spPr bwMode="auto">
          <a:xfrm>
            <a:off x="2190056" y="5361874"/>
            <a:ext cx="4386263" cy="131885"/>
          </a:xfrm>
          <a:prstGeom prst="rect">
            <a:avLst/>
          </a:prstGeom>
          <a:solidFill>
            <a:srgbClr val="FF0000"/>
          </a:solidFill>
          <a:ln w="12700">
            <a:solidFill>
              <a:schemeClr val="tx1"/>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413700" name="Line 4"/>
          <p:cNvSpPr>
            <a:spLocks noChangeShapeType="1"/>
          </p:cNvSpPr>
          <p:nvPr/>
        </p:nvSpPr>
        <p:spPr bwMode="auto">
          <a:xfrm>
            <a:off x="2013280" y="1231434"/>
            <a:ext cx="4660900"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01" name="Line 5"/>
          <p:cNvSpPr>
            <a:spLocks noChangeShapeType="1"/>
          </p:cNvSpPr>
          <p:nvPr/>
        </p:nvSpPr>
        <p:spPr bwMode="auto">
          <a:xfrm>
            <a:off x="2006930" y="964734"/>
            <a:ext cx="4673600"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02" name="Rectangle 6"/>
          <p:cNvSpPr>
            <a:spLocks noChangeArrowheads="1"/>
          </p:cNvSpPr>
          <p:nvPr/>
        </p:nvSpPr>
        <p:spPr bwMode="auto">
          <a:xfrm>
            <a:off x="3875418" y="771304"/>
            <a:ext cx="599894" cy="33863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1 km</a:t>
            </a:r>
          </a:p>
        </p:txBody>
      </p:sp>
      <p:sp>
        <p:nvSpPr>
          <p:cNvPr id="413703" name="Line 7"/>
          <p:cNvSpPr>
            <a:spLocks noChangeShapeType="1"/>
          </p:cNvSpPr>
          <p:nvPr/>
        </p:nvSpPr>
        <p:spPr bwMode="auto">
          <a:xfrm>
            <a:off x="2002169" y="1235831"/>
            <a:ext cx="0" cy="16690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04" name="Line 8"/>
          <p:cNvSpPr>
            <a:spLocks noChangeShapeType="1"/>
          </p:cNvSpPr>
          <p:nvPr/>
        </p:nvSpPr>
        <p:spPr bwMode="auto">
          <a:xfrm>
            <a:off x="2006930" y="1235831"/>
            <a:ext cx="4648200" cy="801566"/>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05" name="Rectangle 9"/>
          <p:cNvSpPr>
            <a:spLocks noChangeArrowheads="1"/>
          </p:cNvSpPr>
          <p:nvPr/>
        </p:nvSpPr>
        <p:spPr bwMode="auto">
          <a:xfrm>
            <a:off x="1746580" y="913445"/>
            <a:ext cx="2985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A</a:t>
            </a:r>
          </a:p>
        </p:txBody>
      </p:sp>
      <p:sp>
        <p:nvSpPr>
          <p:cNvPr id="413706" name="Rectangle 10"/>
          <p:cNvSpPr>
            <a:spLocks noChangeArrowheads="1"/>
          </p:cNvSpPr>
          <p:nvPr/>
        </p:nvSpPr>
        <p:spPr bwMode="auto">
          <a:xfrm>
            <a:off x="6569405" y="913445"/>
            <a:ext cx="288911"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B</a:t>
            </a:r>
          </a:p>
        </p:txBody>
      </p:sp>
      <p:sp>
        <p:nvSpPr>
          <p:cNvPr id="413707" name="Line 11"/>
          <p:cNvSpPr>
            <a:spLocks noChangeShapeType="1"/>
          </p:cNvSpPr>
          <p:nvPr/>
        </p:nvSpPr>
        <p:spPr bwMode="auto">
          <a:xfrm flipH="1">
            <a:off x="1884694" y="1552354"/>
            <a:ext cx="6350" cy="100672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08" name="Rectangle 12"/>
          <p:cNvSpPr>
            <a:spLocks noChangeArrowheads="1"/>
          </p:cNvSpPr>
          <p:nvPr/>
        </p:nvSpPr>
        <p:spPr bwMode="auto">
          <a:xfrm>
            <a:off x="1665619" y="1858619"/>
            <a:ext cx="24242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i="1">
                <a:solidFill>
                  <a:srgbClr val="000099"/>
                </a:solidFill>
                <a:ea typeface="黑体" pitchFamily="2" charset="-122"/>
              </a:rPr>
              <a:t>t</a:t>
            </a:r>
          </a:p>
        </p:txBody>
      </p:sp>
      <p:sp>
        <p:nvSpPr>
          <p:cNvPr id="413709" name="Line 13"/>
          <p:cNvSpPr>
            <a:spLocks noChangeShapeType="1"/>
          </p:cNvSpPr>
          <p:nvPr/>
        </p:nvSpPr>
        <p:spPr bwMode="auto">
          <a:xfrm>
            <a:off x="6674180" y="1225573"/>
            <a:ext cx="0" cy="137013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10" name="Line 14"/>
          <p:cNvSpPr>
            <a:spLocks noChangeShapeType="1"/>
          </p:cNvSpPr>
          <p:nvPr/>
        </p:nvSpPr>
        <p:spPr bwMode="auto">
          <a:xfrm flipH="1">
            <a:off x="2002169" y="1884997"/>
            <a:ext cx="4670425" cy="811823"/>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413711" name="Group 15"/>
          <p:cNvGrpSpPr>
            <a:grpSpLocks/>
          </p:cNvGrpSpPr>
          <p:nvPr/>
        </p:nvGrpSpPr>
        <p:grpSpPr bwMode="auto">
          <a:xfrm>
            <a:off x="5445455" y="1231435"/>
            <a:ext cx="965200" cy="732692"/>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03402" eaLnBrk="0" hangingPunct="0"/>
              <a:r>
                <a:rPr kumimoji="1" lang="zh-CN" altLang="en-US" sz="1662" b="1">
                  <a:solidFill>
                    <a:srgbClr val="000099"/>
                  </a:solidFill>
                  <a:ea typeface="黑体" pitchFamily="2" charset="-122"/>
                </a:rPr>
                <a:t>碰撞</a:t>
              </a:r>
            </a:p>
          </p:txBody>
        </p:sp>
      </p:grpSp>
      <p:sp>
        <p:nvSpPr>
          <p:cNvPr id="413714" name="Text Box 18"/>
          <p:cNvSpPr txBox="1">
            <a:spLocks noChangeArrowheads="1"/>
          </p:cNvSpPr>
          <p:nvPr/>
        </p:nvSpPr>
        <p:spPr bwMode="auto">
          <a:xfrm>
            <a:off x="7006531" y="3762865"/>
            <a:ext cx="1845377" cy="78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sz="1662" b="1" i="1">
                <a:solidFill>
                  <a:srgbClr val="000099"/>
                </a:solidFill>
                <a:latin typeface="+mn-lt"/>
                <a:ea typeface="黑体" pitchFamily="2" charset="-122"/>
              </a:rPr>
              <a:t>t</a:t>
            </a:r>
            <a:r>
              <a:rPr kumimoji="1" lang="en-US" altLang="zh-CN" sz="1662" b="1">
                <a:solidFill>
                  <a:srgbClr val="000099"/>
                </a:solidFill>
                <a:latin typeface="+mn-lt"/>
                <a:ea typeface="黑体" pitchFamily="2" charset="-122"/>
              </a:rPr>
              <a:t> = </a:t>
            </a:r>
            <a:r>
              <a:rPr kumimoji="1" lang="en-US" altLang="zh-CN" sz="1662" b="1">
                <a:solidFill>
                  <a:srgbClr val="000099"/>
                </a:solidFill>
                <a:latin typeface="+mn-lt"/>
                <a:ea typeface="黑体" pitchFamily="2" charset="-122"/>
                <a:sym typeface="Symbol" pitchFamily="18" charset="2"/>
              </a:rPr>
              <a:t></a:t>
            </a:r>
            <a:r>
              <a:rPr kumimoji="1" lang="en-US" altLang="zh-CN" sz="1662" b="1">
                <a:solidFill>
                  <a:srgbClr val="000099"/>
                </a:solidFill>
                <a:latin typeface="+mn-lt"/>
                <a:ea typeface="黑体" pitchFamily="2" charset="-122"/>
              </a:rPr>
              <a:t> </a:t>
            </a:r>
            <a:r>
              <a:rPr kumimoji="1" lang="en-US" altLang="zh-CN" sz="1662" b="1">
                <a:solidFill>
                  <a:srgbClr val="000099"/>
                </a:solidFill>
                <a:latin typeface="+mn-lt"/>
                <a:ea typeface="黑体" pitchFamily="2" charset="-122"/>
                <a:sym typeface="Symbol" pitchFamily="18" charset="2"/>
              </a:rPr>
              <a:t> </a:t>
            </a:r>
            <a:endParaRPr kumimoji="1" lang="en-US" altLang="zh-CN" sz="1662" b="1">
              <a:solidFill>
                <a:srgbClr val="000099"/>
              </a:solidFill>
              <a:latin typeface="+mn-lt"/>
              <a:ea typeface="黑体" pitchFamily="2" charset="-122"/>
            </a:endParaRPr>
          </a:p>
          <a:p>
            <a:pPr eaLnBrk="0" hangingPunct="0">
              <a:lnSpc>
                <a:spcPct val="90000"/>
              </a:lnSpc>
            </a:pPr>
            <a:r>
              <a:rPr kumimoji="1" lang="en-US" altLang="zh-CN" sz="1662" b="1">
                <a:solidFill>
                  <a:srgbClr val="000099"/>
                </a:solidFill>
                <a:latin typeface="+mn-lt"/>
                <a:ea typeface="黑体" pitchFamily="2" charset="-122"/>
              </a:rPr>
              <a:t>B </a:t>
            </a:r>
            <a:r>
              <a:rPr kumimoji="1" lang="zh-CN" altLang="en-US" sz="1662" b="1">
                <a:solidFill>
                  <a:srgbClr val="000099"/>
                </a:solidFill>
                <a:latin typeface="+mn-lt"/>
                <a:ea typeface="黑体" pitchFamily="2" charset="-122"/>
              </a:rPr>
              <a:t>检测到信道空闲</a:t>
            </a:r>
          </a:p>
          <a:p>
            <a:pPr eaLnBrk="0" hangingPunct="0">
              <a:lnSpc>
                <a:spcPct val="90000"/>
              </a:lnSpc>
            </a:pPr>
            <a:r>
              <a:rPr kumimoji="1" lang="zh-CN" altLang="en-US" sz="1662"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006530" y="4517354"/>
            <a:ext cx="1167307" cy="55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sz="1662" b="1" i="1">
                <a:solidFill>
                  <a:srgbClr val="000099"/>
                </a:solidFill>
                <a:latin typeface="+mn-lt"/>
                <a:ea typeface="黑体" pitchFamily="2" charset="-122"/>
              </a:rPr>
              <a:t>t</a:t>
            </a:r>
            <a:r>
              <a:rPr kumimoji="1" lang="en-US" altLang="zh-CN" sz="1662" b="1">
                <a:solidFill>
                  <a:srgbClr val="000099"/>
                </a:solidFill>
                <a:latin typeface="+mn-lt"/>
                <a:ea typeface="黑体" pitchFamily="2" charset="-122"/>
              </a:rPr>
              <a:t> = </a:t>
            </a:r>
            <a:r>
              <a:rPr kumimoji="1" lang="en-US" altLang="zh-CN" sz="1662" b="1">
                <a:solidFill>
                  <a:srgbClr val="000099"/>
                </a:solidFill>
                <a:latin typeface="+mn-lt"/>
                <a:ea typeface="黑体" pitchFamily="2" charset="-122"/>
                <a:sym typeface="Symbol" pitchFamily="18" charset="2"/>
              </a:rPr>
              <a:t></a:t>
            </a:r>
            <a:r>
              <a:rPr kumimoji="1" lang="en-US" altLang="zh-CN" sz="1662" b="1">
                <a:solidFill>
                  <a:srgbClr val="000099"/>
                </a:solidFill>
                <a:latin typeface="+mn-lt"/>
                <a:ea typeface="黑体" pitchFamily="2" charset="-122"/>
              </a:rPr>
              <a:t> </a:t>
            </a:r>
            <a:r>
              <a:rPr kumimoji="1" lang="en-US" altLang="zh-CN" sz="1662" b="1">
                <a:solidFill>
                  <a:srgbClr val="000099"/>
                </a:solidFill>
                <a:latin typeface="+mn-lt"/>
                <a:ea typeface="黑体" pitchFamily="2" charset="-122"/>
                <a:sym typeface="Symbol" pitchFamily="18" charset="2"/>
              </a:rPr>
              <a:t>  / 2</a:t>
            </a:r>
            <a:endParaRPr kumimoji="1" lang="en-US" altLang="zh-CN" sz="1662" b="1" baseline="30000">
              <a:solidFill>
                <a:srgbClr val="000099"/>
              </a:solidFill>
              <a:latin typeface="+mn-lt"/>
              <a:ea typeface="黑体" pitchFamily="2" charset="-122"/>
            </a:endParaRPr>
          </a:p>
          <a:p>
            <a:pPr eaLnBrk="0" hangingPunct="0">
              <a:lnSpc>
                <a:spcPct val="90000"/>
              </a:lnSpc>
            </a:pPr>
            <a:r>
              <a:rPr kumimoji="1" lang="zh-CN" altLang="en-US" sz="1662"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55932" y="1734062"/>
            <a:ext cx="3960813" cy="1103434"/>
            <a:chOff x="158" y="754"/>
            <a:chExt cx="2495" cy="753"/>
          </a:xfrm>
        </p:grpSpPr>
        <p:sp>
          <p:nvSpPr>
            <p:cNvPr id="413717" name="Text Box 21"/>
            <p:cNvSpPr txBox="1">
              <a:spLocks noChangeArrowheads="1"/>
            </p:cNvSpPr>
            <p:nvPr/>
          </p:nvSpPr>
          <p:spPr bwMode="auto">
            <a:xfrm>
              <a:off x="158" y="1269"/>
              <a:ext cx="6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i="1">
                  <a:solidFill>
                    <a:srgbClr val="000099"/>
                  </a:solidFill>
                  <a:latin typeface="+mn-lt"/>
                  <a:ea typeface="黑体" pitchFamily="2" charset="-122"/>
                </a:rPr>
                <a:t>t</a:t>
              </a:r>
              <a:r>
                <a:rPr kumimoji="1" lang="en-US" altLang="zh-CN" sz="1662" b="1">
                  <a:solidFill>
                    <a:srgbClr val="000099"/>
                  </a:solidFill>
                  <a:latin typeface="+mn-lt"/>
                  <a:ea typeface="黑体" pitchFamily="2" charset="-122"/>
                </a:rPr>
                <a:t> = 2</a:t>
              </a:r>
              <a:r>
                <a:rPr kumimoji="1" lang="en-US" altLang="zh-CN" sz="1662" b="1">
                  <a:solidFill>
                    <a:srgbClr val="000099"/>
                  </a:solidFill>
                  <a:latin typeface="+mn-lt"/>
                  <a:ea typeface="黑体" pitchFamily="2" charset="-122"/>
                  <a:sym typeface="Symbol" pitchFamily="18" charset="2"/>
                </a:rPr>
                <a:t></a:t>
              </a:r>
              <a:r>
                <a:rPr kumimoji="1" lang="en-US" altLang="zh-CN" sz="1662" b="1">
                  <a:solidFill>
                    <a:srgbClr val="000099"/>
                  </a:solidFill>
                  <a:latin typeface="+mn-lt"/>
                  <a:ea typeface="黑体" pitchFamily="2" charset="-122"/>
                </a:rPr>
                <a:t> </a:t>
              </a:r>
              <a:r>
                <a:rPr kumimoji="1" lang="en-US" altLang="zh-CN" sz="1662"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03402" eaLnBrk="0" hangingPunct="0"/>
                <a:endParaRPr kumimoji="1" lang="zh-CN" altLang="zh-CN" sz="1662" b="1">
                  <a:solidFill>
                    <a:srgbClr val="000099"/>
                  </a:solidFill>
                  <a:ea typeface="黑体" pitchFamily="2" charset="-122"/>
                </a:endParaRPr>
              </a:p>
            </p:txBody>
          </p:sp>
          <p:sp>
            <p:nvSpPr>
              <p:cNvPr id="413721" name="Text Box 25"/>
              <p:cNvSpPr txBox="1">
                <a:spLocks noChangeArrowheads="1"/>
              </p:cNvSpPr>
              <p:nvPr/>
            </p:nvSpPr>
            <p:spPr bwMode="auto">
              <a:xfrm>
                <a:off x="1247" y="754"/>
                <a:ext cx="138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a:solidFill>
                      <a:srgbClr val="000099"/>
                    </a:solidFill>
                    <a:latin typeface="+mn-lt"/>
                    <a:ea typeface="黑体" pitchFamily="2" charset="-122"/>
                  </a:rPr>
                  <a:t>A </a:t>
                </a:r>
                <a:r>
                  <a:rPr kumimoji="1" lang="zh-CN" altLang="en-US" sz="1662"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6720219" y="1121531"/>
            <a:ext cx="1844675" cy="877765"/>
            <a:chOff x="4167" y="336"/>
            <a:chExt cx="1162" cy="599"/>
          </a:xfrm>
        </p:grpSpPr>
        <p:grpSp>
          <p:nvGrpSpPr>
            <p:cNvPr id="413723" name="Group 27"/>
            <p:cNvGrpSpPr>
              <a:grpSpLocks/>
            </p:cNvGrpSpPr>
            <p:nvPr/>
          </p:nvGrpSpPr>
          <p:grpSpPr bwMode="auto">
            <a:xfrm>
              <a:off x="4167" y="697"/>
              <a:ext cx="874" cy="238"/>
              <a:chOff x="4167" y="697"/>
              <a:chExt cx="874" cy="238"/>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13725" name="Text Box 29"/>
              <p:cNvSpPr txBox="1">
                <a:spLocks noChangeArrowheads="1"/>
              </p:cNvSpPr>
              <p:nvPr/>
            </p:nvSpPr>
            <p:spPr bwMode="auto">
              <a:xfrm>
                <a:off x="4411" y="697"/>
                <a:ext cx="63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i="1">
                    <a:solidFill>
                      <a:srgbClr val="000099"/>
                    </a:solidFill>
                    <a:latin typeface="+mn-lt"/>
                    <a:ea typeface="黑体" pitchFamily="2" charset="-122"/>
                  </a:rPr>
                  <a:t>  t</a:t>
                </a:r>
                <a:r>
                  <a:rPr kumimoji="1" lang="en-US" altLang="zh-CN" sz="1662" b="1">
                    <a:solidFill>
                      <a:srgbClr val="000099"/>
                    </a:solidFill>
                    <a:latin typeface="+mn-lt"/>
                    <a:ea typeface="黑体" pitchFamily="2" charset="-122"/>
                  </a:rPr>
                  <a:t> = </a:t>
                </a:r>
                <a:r>
                  <a:rPr kumimoji="1" lang="en-US" altLang="zh-CN" sz="1662" b="1">
                    <a:solidFill>
                      <a:srgbClr val="000099"/>
                    </a:solidFill>
                    <a:latin typeface="+mn-lt"/>
                    <a:ea typeface="黑体" pitchFamily="2" charset="-122"/>
                    <a:sym typeface="Symbol" pitchFamily="18" charset="2"/>
                  </a:rPr>
                  <a:t></a:t>
                </a:r>
                <a:r>
                  <a:rPr kumimoji="1" lang="en-US" altLang="zh-CN" sz="1662" b="1">
                    <a:solidFill>
                      <a:srgbClr val="000099"/>
                    </a:solidFill>
                    <a:latin typeface="+mn-lt"/>
                    <a:ea typeface="黑体" pitchFamily="2" charset="-122"/>
                  </a:rPr>
                  <a:t> </a:t>
                </a:r>
                <a:r>
                  <a:rPr kumimoji="1" lang="en-US" altLang="zh-CN" sz="1662" b="1">
                    <a:solidFill>
                      <a:srgbClr val="000099"/>
                    </a:solidFill>
                    <a:latin typeface="+mn-lt"/>
                    <a:ea typeface="黑体" pitchFamily="2" charset="-122"/>
                    <a:sym typeface="Symbol" pitchFamily="18" charset="2"/>
                  </a:rPr>
                  <a:t> </a:t>
                </a:r>
                <a:r>
                  <a:rPr kumimoji="1" lang="en-US" altLang="zh-CN" sz="1662"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03402" eaLnBrk="0" hangingPunct="0"/>
                <a:endParaRPr kumimoji="1" lang="zh-CN" altLang="zh-CN" sz="1662" b="1">
                  <a:solidFill>
                    <a:srgbClr val="000099"/>
                  </a:solidFill>
                  <a:ea typeface="黑体" pitchFamily="2" charset="-122"/>
                </a:endParaRPr>
              </a:p>
            </p:txBody>
          </p:sp>
          <p:sp>
            <p:nvSpPr>
              <p:cNvPr id="413728" name="Text Box 32"/>
              <p:cNvSpPr txBox="1">
                <a:spLocks noChangeArrowheads="1"/>
              </p:cNvSpPr>
              <p:nvPr/>
            </p:nvSpPr>
            <p:spPr bwMode="auto">
              <a:xfrm>
                <a:off x="4286" y="336"/>
                <a:ext cx="82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a:solidFill>
                      <a:srgbClr val="000099"/>
                    </a:solidFill>
                    <a:latin typeface="+mn-lt"/>
                    <a:ea typeface="黑体" pitchFamily="2" charset="-122"/>
                  </a:rPr>
                  <a:t>  B </a:t>
                </a:r>
                <a:r>
                  <a:rPr kumimoji="1" lang="zh-CN" altLang="en-US" sz="1662"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172282" y="1896720"/>
            <a:ext cx="3582989" cy="929054"/>
            <a:chOff x="2562" y="865"/>
            <a:chExt cx="2257"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03402" eaLnBrk="0" hangingPunct="0"/>
                <a:endParaRPr kumimoji="1" lang="zh-CN" altLang="zh-CN" sz="1662" b="1">
                  <a:solidFill>
                    <a:srgbClr val="000099"/>
                  </a:solidFill>
                  <a:ea typeface="黑体" pitchFamily="2" charset="-122"/>
                </a:endParaRPr>
              </a:p>
            </p:txBody>
          </p:sp>
          <p:sp>
            <p:nvSpPr>
              <p:cNvPr id="413732" name="Text Box 36"/>
              <p:cNvSpPr txBox="1">
                <a:spLocks noChangeArrowheads="1"/>
              </p:cNvSpPr>
              <p:nvPr/>
            </p:nvSpPr>
            <p:spPr bwMode="auto">
              <a:xfrm>
                <a:off x="2562" y="1240"/>
                <a:ext cx="154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a:solidFill>
                      <a:srgbClr val="000099"/>
                    </a:solidFill>
                    <a:latin typeface="+mn-lt"/>
                    <a:ea typeface="黑体" pitchFamily="2" charset="-122"/>
                  </a:rPr>
                  <a:t>B </a:t>
                </a:r>
                <a:r>
                  <a:rPr kumimoji="1" lang="zh-CN" altLang="en-US" sz="1662"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13734" name="Text Box 38"/>
            <p:cNvSpPr txBox="1">
              <a:spLocks noChangeArrowheads="1"/>
            </p:cNvSpPr>
            <p:nvPr/>
          </p:nvSpPr>
          <p:spPr bwMode="auto">
            <a:xfrm>
              <a:off x="4410" y="865"/>
              <a:ext cx="40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i="1">
                  <a:solidFill>
                    <a:srgbClr val="000099"/>
                  </a:solidFill>
                  <a:latin typeface="+mn-lt"/>
                  <a:ea typeface="黑体" pitchFamily="2" charset="-122"/>
                </a:rPr>
                <a:t>  t</a:t>
              </a:r>
              <a:r>
                <a:rPr kumimoji="1" lang="en-US" altLang="zh-CN" sz="1662" b="1">
                  <a:solidFill>
                    <a:srgbClr val="000099"/>
                  </a:solidFill>
                  <a:latin typeface="+mn-lt"/>
                  <a:ea typeface="黑体" pitchFamily="2" charset="-122"/>
                </a:rPr>
                <a:t> = </a:t>
              </a:r>
              <a:r>
                <a:rPr kumimoji="1" lang="en-US" altLang="zh-CN" sz="1662"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821755" y="4625793"/>
            <a:ext cx="400050" cy="46599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A</a:t>
            </a:r>
          </a:p>
        </p:txBody>
      </p:sp>
      <p:sp>
        <p:nvSpPr>
          <p:cNvPr id="413736" name="Rectangle 40"/>
          <p:cNvSpPr>
            <a:spLocks noChangeArrowheads="1"/>
          </p:cNvSpPr>
          <p:nvPr/>
        </p:nvSpPr>
        <p:spPr bwMode="auto">
          <a:xfrm>
            <a:off x="6533455" y="5295931"/>
            <a:ext cx="400050" cy="4630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B</a:t>
            </a:r>
          </a:p>
        </p:txBody>
      </p:sp>
      <p:grpSp>
        <p:nvGrpSpPr>
          <p:cNvPr id="413737" name="Group 41"/>
          <p:cNvGrpSpPr>
            <a:grpSpLocks/>
          </p:cNvGrpSpPr>
          <p:nvPr/>
        </p:nvGrpSpPr>
        <p:grpSpPr bwMode="auto">
          <a:xfrm>
            <a:off x="2221805" y="4693200"/>
            <a:ext cx="4100513" cy="13188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grpSp>
        <p:nvGrpSpPr>
          <p:cNvPr id="413740" name="Group 44"/>
          <p:cNvGrpSpPr>
            <a:grpSpLocks/>
          </p:cNvGrpSpPr>
          <p:nvPr/>
        </p:nvGrpSpPr>
        <p:grpSpPr bwMode="auto">
          <a:xfrm>
            <a:off x="5939731" y="4891026"/>
            <a:ext cx="636588" cy="134815"/>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413743" name="Line 47"/>
          <p:cNvSpPr>
            <a:spLocks noChangeShapeType="1"/>
          </p:cNvSpPr>
          <p:nvPr/>
        </p:nvSpPr>
        <p:spPr bwMode="auto">
          <a:xfrm>
            <a:off x="6474719" y="5427816"/>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nvGrpSpPr>
          <p:cNvPr id="413744" name="Group 48"/>
          <p:cNvGrpSpPr>
            <a:grpSpLocks/>
          </p:cNvGrpSpPr>
          <p:nvPr/>
        </p:nvGrpSpPr>
        <p:grpSpPr bwMode="auto">
          <a:xfrm>
            <a:off x="1821755" y="5914669"/>
            <a:ext cx="5111750" cy="464526"/>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413750" name="Rectangle 54"/>
          <p:cNvSpPr>
            <a:spLocks noChangeArrowheads="1"/>
          </p:cNvSpPr>
          <p:nvPr/>
        </p:nvSpPr>
        <p:spPr bwMode="auto">
          <a:xfrm>
            <a:off x="6449318" y="4264025"/>
            <a:ext cx="127000" cy="13481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51" name="Rectangle 55"/>
          <p:cNvSpPr>
            <a:spLocks noChangeArrowheads="1"/>
          </p:cNvSpPr>
          <p:nvPr/>
        </p:nvSpPr>
        <p:spPr bwMode="auto">
          <a:xfrm>
            <a:off x="2221806" y="4064732"/>
            <a:ext cx="3400425" cy="133350"/>
          </a:xfrm>
          <a:prstGeom prst="rect">
            <a:avLst/>
          </a:prstGeom>
          <a:solidFill>
            <a:srgbClr val="FF0000"/>
          </a:solidFill>
          <a:ln w="12700">
            <a:solidFill>
              <a:srgbClr val="333399"/>
            </a:solidFill>
            <a:miter lim="800000"/>
            <a:headEnd/>
            <a:tailEnd/>
          </a:ln>
          <a:effectLst/>
        </p:spPr>
        <p:txBody>
          <a:bodyPr wrap="none" anchor="ctr"/>
          <a:lstStyle/>
          <a:p>
            <a:endParaRPr lang="zh-CN" altLang="en-US" sz="1662" b="1">
              <a:solidFill>
                <a:srgbClr val="000099"/>
              </a:solidFill>
              <a:ea typeface="黑体" pitchFamily="2" charset="-122"/>
            </a:endParaRPr>
          </a:p>
        </p:txBody>
      </p:sp>
      <p:sp>
        <p:nvSpPr>
          <p:cNvPr id="413752" name="Rectangle 56"/>
          <p:cNvSpPr>
            <a:spLocks noChangeArrowheads="1"/>
          </p:cNvSpPr>
          <p:nvPr/>
        </p:nvSpPr>
        <p:spPr bwMode="auto">
          <a:xfrm>
            <a:off x="1821755" y="3998791"/>
            <a:ext cx="400050" cy="46599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A</a:t>
            </a:r>
          </a:p>
        </p:txBody>
      </p:sp>
      <p:sp>
        <p:nvSpPr>
          <p:cNvPr id="413753" name="Rectangle 57"/>
          <p:cNvSpPr>
            <a:spLocks noChangeArrowheads="1"/>
          </p:cNvSpPr>
          <p:nvPr/>
        </p:nvSpPr>
        <p:spPr bwMode="auto">
          <a:xfrm>
            <a:off x="6533455" y="3998791"/>
            <a:ext cx="400050" cy="46599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B</a:t>
            </a:r>
          </a:p>
        </p:txBody>
      </p:sp>
      <p:sp>
        <p:nvSpPr>
          <p:cNvPr id="413754" name="Line 58"/>
          <p:cNvSpPr>
            <a:spLocks noChangeShapeType="1"/>
          </p:cNvSpPr>
          <p:nvPr/>
        </p:nvSpPr>
        <p:spPr bwMode="auto">
          <a:xfrm>
            <a:off x="5622230" y="4132140"/>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13755" name="Line 59"/>
          <p:cNvSpPr>
            <a:spLocks noChangeShapeType="1"/>
          </p:cNvSpPr>
          <p:nvPr/>
        </p:nvSpPr>
        <p:spPr bwMode="auto">
          <a:xfrm flipH="1">
            <a:off x="6258818" y="4329966"/>
            <a:ext cx="19050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13756" name="Text Box 60"/>
          <p:cNvSpPr txBox="1">
            <a:spLocks noChangeArrowheads="1"/>
          </p:cNvSpPr>
          <p:nvPr/>
        </p:nvSpPr>
        <p:spPr bwMode="auto">
          <a:xfrm>
            <a:off x="521091" y="3055724"/>
            <a:ext cx="1037463" cy="105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sz="1662" b="1" i="1" dirty="0">
                <a:solidFill>
                  <a:srgbClr val="000099"/>
                </a:solidFill>
                <a:latin typeface="+mn-lt"/>
                <a:ea typeface="黑体" pitchFamily="2" charset="-122"/>
              </a:rPr>
              <a:t>t</a:t>
            </a:r>
            <a:r>
              <a:rPr kumimoji="1" lang="en-US" altLang="zh-CN" sz="1662" b="1" dirty="0">
                <a:solidFill>
                  <a:srgbClr val="000099"/>
                </a:solidFill>
                <a:latin typeface="+mn-lt"/>
                <a:ea typeface="黑体" pitchFamily="2" charset="-122"/>
              </a:rPr>
              <a:t> = 0</a:t>
            </a:r>
            <a:endParaRPr kumimoji="1" lang="en-US" altLang="zh-CN" sz="1662" b="1" baseline="30000" dirty="0">
              <a:solidFill>
                <a:srgbClr val="000099"/>
              </a:solidFill>
              <a:latin typeface="+mn-lt"/>
              <a:ea typeface="黑体" pitchFamily="2" charset="-122"/>
            </a:endParaRPr>
          </a:p>
          <a:p>
            <a:pPr eaLnBrk="0" hangingPunct="0">
              <a:lnSpc>
                <a:spcPct val="95000"/>
              </a:lnSpc>
            </a:pPr>
            <a:r>
              <a:rPr kumimoji="1" lang="en-US" altLang="zh-CN" sz="1662" b="1" dirty="0">
                <a:solidFill>
                  <a:srgbClr val="000099"/>
                </a:solidFill>
                <a:latin typeface="+mn-lt"/>
                <a:ea typeface="黑体" pitchFamily="2" charset="-122"/>
              </a:rPr>
              <a:t>A </a:t>
            </a:r>
            <a:r>
              <a:rPr kumimoji="1" lang="zh-CN" altLang="en-US" sz="1662" b="1" dirty="0">
                <a:solidFill>
                  <a:srgbClr val="000099"/>
                </a:solidFill>
                <a:latin typeface="+mn-lt"/>
                <a:ea typeface="黑体" pitchFamily="2" charset="-122"/>
              </a:rPr>
              <a:t>检测到</a:t>
            </a:r>
          </a:p>
          <a:p>
            <a:pPr eaLnBrk="0" hangingPunct="0">
              <a:lnSpc>
                <a:spcPct val="95000"/>
              </a:lnSpc>
            </a:pPr>
            <a:r>
              <a:rPr kumimoji="1" lang="zh-CN" altLang="en-US" sz="1662" b="1" dirty="0">
                <a:solidFill>
                  <a:srgbClr val="000099"/>
                </a:solidFill>
                <a:latin typeface="+mn-lt"/>
                <a:ea typeface="黑体" pitchFamily="2" charset="-122"/>
              </a:rPr>
              <a:t>信道空闲</a:t>
            </a:r>
          </a:p>
          <a:p>
            <a:pPr eaLnBrk="0" hangingPunct="0">
              <a:lnSpc>
                <a:spcPct val="95000"/>
              </a:lnSpc>
            </a:pPr>
            <a:r>
              <a:rPr kumimoji="1" lang="zh-CN" altLang="en-US" sz="1662"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124969" y="3455776"/>
            <a:ext cx="446087" cy="13188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
        <p:nvSpPr>
          <p:cNvPr id="413760" name="Rectangle 64"/>
          <p:cNvSpPr>
            <a:spLocks noChangeArrowheads="1"/>
          </p:cNvSpPr>
          <p:nvPr/>
        </p:nvSpPr>
        <p:spPr bwMode="auto">
          <a:xfrm>
            <a:off x="1821755" y="3389832"/>
            <a:ext cx="400050" cy="46452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A</a:t>
            </a:r>
          </a:p>
        </p:txBody>
      </p:sp>
      <p:sp>
        <p:nvSpPr>
          <p:cNvPr id="413761" name="Rectangle 65"/>
          <p:cNvSpPr>
            <a:spLocks noChangeArrowheads="1"/>
          </p:cNvSpPr>
          <p:nvPr/>
        </p:nvSpPr>
        <p:spPr bwMode="auto">
          <a:xfrm>
            <a:off x="6533455" y="3389832"/>
            <a:ext cx="400050" cy="46452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B</a:t>
            </a:r>
          </a:p>
        </p:txBody>
      </p:sp>
      <p:sp>
        <p:nvSpPr>
          <p:cNvPr id="413762" name="Text Box 66"/>
          <p:cNvSpPr txBox="1">
            <a:spLocks noChangeArrowheads="1"/>
          </p:cNvSpPr>
          <p:nvPr/>
        </p:nvSpPr>
        <p:spPr bwMode="auto">
          <a:xfrm>
            <a:off x="884569" y="1042401"/>
            <a:ext cx="567784"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i="1">
                <a:solidFill>
                  <a:srgbClr val="000099"/>
                </a:solidFill>
                <a:latin typeface="+mn-lt"/>
                <a:ea typeface="黑体" pitchFamily="2" charset="-122"/>
              </a:rPr>
              <a:t>t</a:t>
            </a:r>
            <a:r>
              <a:rPr kumimoji="1" lang="en-US" altLang="zh-CN" sz="1662" b="1">
                <a:solidFill>
                  <a:srgbClr val="000099"/>
                </a:solidFill>
                <a:latin typeface="+mn-lt"/>
                <a:ea typeface="黑体" pitchFamily="2" charset="-122"/>
              </a:rPr>
              <a:t> = 0</a:t>
            </a:r>
            <a:endParaRPr kumimoji="1" lang="en-US" altLang="zh-CN" sz="1662" b="1" baseline="30000">
              <a:solidFill>
                <a:srgbClr val="000099"/>
              </a:solidFill>
              <a:latin typeface="+mn-lt"/>
              <a:ea typeface="黑体" pitchFamily="2" charset="-122"/>
            </a:endParaRPr>
          </a:p>
        </p:txBody>
      </p:sp>
      <p:sp>
        <p:nvSpPr>
          <p:cNvPr id="413763" name="Line 67"/>
          <p:cNvSpPr>
            <a:spLocks noChangeShapeType="1"/>
          </p:cNvSpPr>
          <p:nvPr/>
        </p:nvSpPr>
        <p:spPr bwMode="auto">
          <a:xfrm>
            <a:off x="1554493" y="1231434"/>
            <a:ext cx="4127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nvGrpSpPr>
          <p:cNvPr id="413764" name="Group 68"/>
          <p:cNvGrpSpPr>
            <a:grpSpLocks/>
          </p:cNvGrpSpPr>
          <p:nvPr/>
        </p:nvGrpSpPr>
        <p:grpSpPr bwMode="auto">
          <a:xfrm>
            <a:off x="4630043" y="5092244"/>
            <a:ext cx="4221161" cy="782516"/>
            <a:chOff x="2835" y="3100"/>
            <a:chExt cx="2659" cy="534"/>
          </a:xfrm>
        </p:grpSpPr>
        <p:sp>
          <p:nvSpPr>
            <p:cNvPr id="413765" name="Text Box 69"/>
            <p:cNvSpPr txBox="1">
              <a:spLocks noChangeArrowheads="1"/>
            </p:cNvSpPr>
            <p:nvPr/>
          </p:nvSpPr>
          <p:spPr bwMode="auto">
            <a:xfrm>
              <a:off x="4332" y="3100"/>
              <a:ext cx="1162"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sz="1662" b="1" i="1" dirty="0">
                  <a:solidFill>
                    <a:srgbClr val="000099"/>
                  </a:solidFill>
                  <a:latin typeface="+mn-lt"/>
                  <a:ea typeface="黑体" pitchFamily="2" charset="-122"/>
                </a:rPr>
                <a:t>t</a:t>
              </a:r>
              <a:r>
                <a:rPr kumimoji="1" lang="en-US" altLang="zh-CN" sz="1662" b="1" dirty="0">
                  <a:solidFill>
                    <a:srgbClr val="000099"/>
                  </a:solidFill>
                  <a:latin typeface="+mn-lt"/>
                  <a:ea typeface="黑体" pitchFamily="2" charset="-122"/>
                </a:rPr>
                <a:t> = </a:t>
              </a:r>
              <a:r>
                <a:rPr kumimoji="1" lang="en-US" altLang="zh-CN" sz="1662" b="1" dirty="0">
                  <a:solidFill>
                    <a:srgbClr val="000099"/>
                  </a:solidFill>
                  <a:latin typeface="+mn-lt"/>
                  <a:ea typeface="黑体" pitchFamily="2" charset="-122"/>
                  <a:sym typeface="Symbol" pitchFamily="18" charset="2"/>
                </a:rPr>
                <a:t></a:t>
              </a:r>
              <a:endParaRPr kumimoji="1" lang="en-US" altLang="zh-CN" sz="1662" b="1" baseline="30000" dirty="0">
                <a:solidFill>
                  <a:srgbClr val="000099"/>
                </a:solidFill>
                <a:latin typeface="+mn-lt"/>
                <a:ea typeface="黑体" pitchFamily="2" charset="-122"/>
              </a:endParaRPr>
            </a:p>
            <a:p>
              <a:pPr eaLnBrk="0" hangingPunct="0">
                <a:lnSpc>
                  <a:spcPct val="90000"/>
                </a:lnSpc>
              </a:pPr>
              <a:r>
                <a:rPr kumimoji="1" lang="en-US" altLang="zh-CN" sz="1662" b="1" dirty="0">
                  <a:solidFill>
                    <a:srgbClr val="000099"/>
                  </a:solidFill>
                  <a:latin typeface="+mn-lt"/>
                  <a:ea typeface="黑体" pitchFamily="2" charset="-122"/>
                </a:rPr>
                <a:t>B </a:t>
              </a:r>
              <a:r>
                <a:rPr kumimoji="1" lang="zh-CN" altLang="en-US" sz="1662" b="1" dirty="0">
                  <a:solidFill>
                    <a:srgbClr val="000099"/>
                  </a:solidFill>
                  <a:latin typeface="+mn-lt"/>
                  <a:ea typeface="黑体" pitchFamily="2" charset="-122"/>
                </a:rPr>
                <a:t>检测到发生碰撞</a:t>
              </a:r>
            </a:p>
            <a:p>
              <a:pPr eaLnBrk="0" hangingPunct="0">
                <a:lnSpc>
                  <a:spcPct val="90000"/>
                </a:lnSpc>
              </a:pPr>
              <a:r>
                <a:rPr kumimoji="1" lang="zh-CN" altLang="en-US" sz="1662"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0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2" b="1">
                  <a:solidFill>
                    <a:srgbClr val="000099"/>
                  </a:solidFill>
                  <a:ea typeface="黑体" pitchFamily="2" charset="-122"/>
                </a:rPr>
                <a:t>STOP</a:t>
              </a:r>
            </a:p>
          </p:txBody>
        </p:sp>
      </p:grpSp>
      <p:grpSp>
        <p:nvGrpSpPr>
          <p:cNvPr id="413767" name="Group 71"/>
          <p:cNvGrpSpPr>
            <a:grpSpLocks/>
          </p:cNvGrpSpPr>
          <p:nvPr/>
        </p:nvGrpSpPr>
        <p:grpSpPr bwMode="auto">
          <a:xfrm>
            <a:off x="453331" y="5690465"/>
            <a:ext cx="2371724" cy="804496"/>
            <a:chOff x="204" y="3566"/>
            <a:chExt cx="1494" cy="549"/>
          </a:xfrm>
        </p:grpSpPr>
        <p:sp>
          <p:nvSpPr>
            <p:cNvPr id="413768" name="Text Box 72"/>
            <p:cNvSpPr txBox="1">
              <a:spLocks noChangeArrowheads="1"/>
            </p:cNvSpPr>
            <p:nvPr/>
          </p:nvSpPr>
          <p:spPr bwMode="auto">
            <a:xfrm>
              <a:off x="204" y="3581"/>
              <a:ext cx="654"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sz="1662" b="1" i="1">
                  <a:solidFill>
                    <a:srgbClr val="000099"/>
                  </a:solidFill>
                  <a:latin typeface="+mn-lt"/>
                  <a:ea typeface="黑体" pitchFamily="2" charset="-122"/>
                </a:rPr>
                <a:t>t</a:t>
              </a:r>
              <a:r>
                <a:rPr kumimoji="1" lang="en-US" altLang="zh-CN" sz="1662" b="1">
                  <a:solidFill>
                    <a:srgbClr val="000099"/>
                  </a:solidFill>
                  <a:latin typeface="+mn-lt"/>
                  <a:ea typeface="黑体" pitchFamily="2" charset="-122"/>
                </a:rPr>
                <a:t> = 2</a:t>
              </a:r>
              <a:r>
                <a:rPr kumimoji="1" lang="en-US" altLang="zh-CN" sz="1662" b="1">
                  <a:solidFill>
                    <a:srgbClr val="000099"/>
                  </a:solidFill>
                  <a:latin typeface="+mn-lt"/>
                  <a:ea typeface="黑体" pitchFamily="2" charset="-122"/>
                  <a:sym typeface="Symbol" pitchFamily="18" charset="2"/>
                </a:rPr>
                <a:t></a:t>
              </a:r>
              <a:r>
                <a:rPr kumimoji="1" lang="en-US" altLang="zh-CN" sz="1662" b="1">
                  <a:solidFill>
                    <a:srgbClr val="000099"/>
                  </a:solidFill>
                  <a:latin typeface="+mn-lt"/>
                  <a:ea typeface="黑体" pitchFamily="2" charset="-122"/>
                </a:rPr>
                <a:t> </a:t>
              </a:r>
              <a:r>
                <a:rPr kumimoji="1" lang="en-US" altLang="zh-CN" sz="1662" b="1">
                  <a:solidFill>
                    <a:srgbClr val="000099"/>
                  </a:solidFill>
                  <a:latin typeface="+mn-lt"/>
                  <a:ea typeface="黑体" pitchFamily="2" charset="-122"/>
                  <a:sym typeface="Symbol" pitchFamily="18" charset="2"/>
                </a:rPr>
                <a:t> </a:t>
              </a:r>
              <a:endParaRPr kumimoji="1" lang="en-US" altLang="zh-CN" sz="1662" b="1" baseline="30000">
                <a:solidFill>
                  <a:srgbClr val="000099"/>
                </a:solidFill>
                <a:latin typeface="+mn-lt"/>
                <a:ea typeface="黑体" pitchFamily="2" charset="-122"/>
              </a:endParaRPr>
            </a:p>
            <a:p>
              <a:pPr eaLnBrk="0" hangingPunct="0">
                <a:lnSpc>
                  <a:spcPct val="90000"/>
                </a:lnSpc>
              </a:pPr>
              <a:r>
                <a:rPr kumimoji="1" lang="en-US" altLang="zh-CN" sz="1662" b="1">
                  <a:solidFill>
                    <a:srgbClr val="000099"/>
                  </a:solidFill>
                  <a:latin typeface="+mn-lt"/>
                  <a:ea typeface="黑体" pitchFamily="2" charset="-122"/>
                </a:rPr>
                <a:t>A </a:t>
              </a:r>
              <a:r>
                <a:rPr kumimoji="1" lang="zh-CN" altLang="en-US" sz="1662" b="1">
                  <a:solidFill>
                    <a:srgbClr val="000099"/>
                  </a:solidFill>
                  <a:latin typeface="+mn-lt"/>
                  <a:ea typeface="黑体" pitchFamily="2" charset="-122"/>
                </a:rPr>
                <a:t>检测到</a:t>
              </a:r>
            </a:p>
            <a:p>
              <a:pPr eaLnBrk="0" hangingPunct="0">
                <a:lnSpc>
                  <a:spcPct val="90000"/>
                </a:lnSpc>
              </a:pPr>
              <a:r>
                <a:rPr kumimoji="1" lang="zh-CN" altLang="en-US" sz="1662"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0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62" b="1">
                  <a:solidFill>
                    <a:srgbClr val="000099"/>
                  </a:solidFill>
                  <a:ea typeface="黑体" pitchFamily="2" charset="-122"/>
                </a:rPr>
                <a:t>STOP</a:t>
              </a:r>
            </a:p>
          </p:txBody>
        </p:sp>
      </p:grpSp>
      <p:sp>
        <p:nvSpPr>
          <p:cNvPr id="413770" name="Rectangle 74"/>
          <p:cNvSpPr>
            <a:spLocks noChangeArrowheads="1"/>
          </p:cNvSpPr>
          <p:nvPr/>
        </p:nvSpPr>
        <p:spPr bwMode="auto">
          <a:xfrm>
            <a:off x="1821755" y="5295931"/>
            <a:ext cx="400050" cy="4630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A</a:t>
            </a:r>
          </a:p>
        </p:txBody>
      </p:sp>
      <p:sp>
        <p:nvSpPr>
          <p:cNvPr id="413771" name="Rectangle 75"/>
          <p:cNvSpPr>
            <a:spLocks noChangeArrowheads="1"/>
          </p:cNvSpPr>
          <p:nvPr/>
        </p:nvSpPr>
        <p:spPr bwMode="auto">
          <a:xfrm>
            <a:off x="6533455" y="4625793"/>
            <a:ext cx="400050" cy="46599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03402" eaLnBrk="0" hangingPunct="0"/>
            <a:r>
              <a:rPr kumimoji="1" lang="en-US" altLang="zh-CN" sz="1662" b="1">
                <a:solidFill>
                  <a:srgbClr val="000099"/>
                </a:solidFill>
                <a:ea typeface="黑体" pitchFamily="2" charset="-122"/>
              </a:rPr>
              <a:t>B</a:t>
            </a:r>
          </a:p>
        </p:txBody>
      </p:sp>
      <p:sp>
        <p:nvSpPr>
          <p:cNvPr id="413772" name="Text Box 76"/>
          <p:cNvSpPr txBox="1">
            <a:spLocks noChangeArrowheads="1"/>
          </p:cNvSpPr>
          <p:nvPr/>
        </p:nvSpPr>
        <p:spPr bwMode="auto">
          <a:xfrm>
            <a:off x="6808089" y="2273323"/>
            <a:ext cx="2149948" cy="77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215" b="1" dirty="0">
                <a:ea typeface="黑体" pitchFamily="2" charset="-122"/>
              </a:rPr>
              <a:t>单程端到端</a:t>
            </a:r>
          </a:p>
          <a:p>
            <a:pPr algn="ctr"/>
            <a:r>
              <a:rPr lang="zh-CN" altLang="en-US" sz="2215" b="1" dirty="0">
                <a:ea typeface="黑体" pitchFamily="2" charset="-122"/>
              </a:rPr>
              <a:t>传播时延记为 </a:t>
            </a:r>
            <a:r>
              <a:rPr lang="zh-CN" altLang="en-US" sz="2215" b="1" i="1" dirty="0">
                <a:ea typeface="黑体" pitchFamily="2" charset="-122"/>
                <a:sym typeface="Symbol" pitchFamily="18" charset="2"/>
              </a:rPr>
              <a:t></a:t>
            </a:r>
            <a:r>
              <a:rPr lang="zh-CN" altLang="en-US" sz="2215" b="1" dirty="0">
                <a:ea typeface="黑体" pitchFamily="2" charset="-122"/>
              </a:rPr>
              <a:t> </a:t>
            </a:r>
          </a:p>
        </p:txBody>
      </p:sp>
    </p:spTree>
    <p:extLst>
      <p:ext uri="{BB962C8B-B14F-4D97-AF65-F5344CB8AC3E}">
        <p14:creationId xmlns:p14="http://schemas.microsoft.com/office/powerpoint/2010/main" val="4063002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r>
              <a:rPr lang="en-US" altLang="zh-CN" dirty="0" smtClean="0"/>
              <a:t>5.3 </a:t>
            </a:r>
            <a:r>
              <a:rPr lang="zh-CN" altLang="en-US" dirty="0" smtClean="0"/>
              <a:t>二进制指数回退算法</a:t>
            </a:r>
          </a:p>
        </p:txBody>
      </p:sp>
      <p:sp>
        <p:nvSpPr>
          <p:cNvPr id="889859" name="Rectangle 3"/>
          <p:cNvSpPr>
            <a:spLocks noGrp="1" noChangeArrowheads="1"/>
          </p:cNvSpPr>
          <p:nvPr>
            <p:ph type="body" idx="1"/>
          </p:nvPr>
        </p:nvSpPr>
        <p:spPr>
          <a:xfrm>
            <a:off x="330201" y="977462"/>
            <a:ext cx="8500532" cy="5076497"/>
          </a:xfrm>
        </p:spPr>
        <p:txBody>
          <a:bodyPr>
            <a:noAutofit/>
          </a:bodyPr>
          <a:lstStyle/>
          <a:p>
            <a:pPr>
              <a:lnSpc>
                <a:spcPct val="120000"/>
              </a:lnSpc>
            </a:pPr>
            <a:r>
              <a:rPr lang="zh-CN" altLang="en-US" sz="2800" dirty="0" smtClean="0">
                <a:ea typeface="华文中宋" panose="02010600040101010101" pitchFamily="2" charset="-122"/>
              </a:rPr>
              <a:t>基本后退时间：以</a:t>
            </a:r>
            <a:r>
              <a:rPr lang="en-US" altLang="zh-CN" sz="2800" dirty="0" smtClean="0">
                <a:ea typeface="华文中宋" panose="02010600040101010101" pitchFamily="2" charset="-122"/>
              </a:rPr>
              <a:t>512 </a:t>
            </a:r>
            <a:r>
              <a:rPr lang="zh-CN" altLang="en-US" sz="2800" dirty="0" smtClean="0">
                <a:ea typeface="华文中宋" panose="02010600040101010101" pitchFamily="2" charset="-122"/>
              </a:rPr>
              <a:t>比特时间为单位。 </a:t>
            </a:r>
          </a:p>
          <a:p>
            <a:pPr>
              <a:lnSpc>
                <a:spcPct val="120000"/>
              </a:lnSpc>
            </a:pPr>
            <a:r>
              <a:rPr lang="zh-CN" altLang="en-US" sz="2800" dirty="0" smtClean="0">
                <a:ea typeface="华文中宋" panose="02010600040101010101" pitchFamily="2" charset="-122"/>
              </a:rPr>
              <a:t>第</a:t>
            </a:r>
            <a:r>
              <a:rPr lang="en-US" altLang="zh-CN" sz="2800" dirty="0" smtClean="0">
                <a:ea typeface="华文中宋" panose="02010600040101010101" pitchFamily="2" charset="-122"/>
              </a:rPr>
              <a:t>n</a:t>
            </a:r>
            <a:r>
              <a:rPr lang="zh-CN" altLang="en-US" sz="2800" dirty="0" smtClean="0">
                <a:ea typeface="华文中宋" panose="02010600040101010101" pitchFamily="2" charset="-122"/>
              </a:rPr>
              <a:t>次冲突后退让时间：</a:t>
            </a:r>
            <a:r>
              <a:rPr lang="en-US" altLang="zh-CN" sz="2800" dirty="0" smtClean="0">
                <a:ea typeface="华文中宋" panose="02010600040101010101" pitchFamily="2" charset="-122"/>
              </a:rPr>
              <a:t>K × 512 </a:t>
            </a:r>
            <a:r>
              <a:rPr lang="zh-CN" altLang="en-US" sz="2800" dirty="0" smtClean="0">
                <a:ea typeface="华文中宋" panose="02010600040101010101" pitchFamily="2" charset="-122"/>
              </a:rPr>
              <a:t>比特时间。</a:t>
            </a:r>
            <a:endParaRPr lang="en-US" altLang="zh-CN" sz="2800" dirty="0" smtClean="0">
              <a:ea typeface="华文中宋" panose="02010600040101010101" pitchFamily="2" charset="-122"/>
            </a:endParaRPr>
          </a:p>
          <a:p>
            <a:pPr>
              <a:lnSpc>
                <a:spcPct val="120000"/>
              </a:lnSpc>
            </a:pPr>
            <a:r>
              <a:rPr lang="zh-CN" altLang="en-US" sz="2800" dirty="0" smtClean="0">
                <a:ea typeface="华文中宋" panose="02010600040101010101" pitchFamily="2" charset="-122"/>
              </a:rPr>
              <a:t>与冲突次数有关，是</a:t>
            </a:r>
            <a:r>
              <a:rPr lang="en-US" altLang="zh-CN" sz="2800" dirty="0" smtClean="0">
                <a:ea typeface="华文中宋" panose="02010600040101010101" pitchFamily="2" charset="-122"/>
              </a:rPr>
              <a:t>{ </a:t>
            </a:r>
            <a:r>
              <a:rPr lang="en-US" altLang="zh-CN" sz="2800" dirty="0" smtClean="0">
                <a:solidFill>
                  <a:srgbClr val="FF0000"/>
                </a:solidFill>
                <a:ea typeface="华文中宋" panose="02010600040101010101" pitchFamily="2" charset="-122"/>
              </a:rPr>
              <a:t>0</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2</a:t>
            </a:r>
            <a:r>
              <a:rPr lang="en-US" altLang="zh-CN" sz="2800" i="1" baseline="30000" dirty="0" smtClean="0">
                <a:solidFill>
                  <a:srgbClr val="FF0000"/>
                </a:solidFill>
                <a:ea typeface="华文中宋" panose="02010600040101010101" pitchFamily="2" charset="-122"/>
              </a:rPr>
              <a:t>m</a:t>
            </a:r>
            <a:r>
              <a:rPr lang="en-US" altLang="zh-CN" sz="2800" dirty="0" smtClean="0">
                <a:solidFill>
                  <a:srgbClr val="FF0000"/>
                </a:solidFill>
                <a:ea typeface="华文中宋" panose="02010600040101010101" pitchFamily="2" charset="-122"/>
              </a:rPr>
              <a:t>-1</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之间的一个随机整数。                  </a:t>
            </a:r>
            <a:endParaRPr lang="en-US" altLang="zh-CN" sz="2800" dirty="0" smtClean="0">
              <a:ea typeface="华文中宋" panose="02010600040101010101" pitchFamily="2" charset="-122"/>
            </a:endParaRPr>
          </a:p>
          <a:p>
            <a:pPr marL="0" indent="0">
              <a:lnSpc>
                <a:spcPct val="120000"/>
              </a:lnSpc>
              <a:buNone/>
            </a:pPr>
            <a:r>
              <a:rPr lang="en-US" altLang="zh-CN" sz="2800" i="1" dirty="0">
                <a:solidFill>
                  <a:srgbClr val="FF0000"/>
                </a:solidFill>
                <a:ea typeface="华文中宋" panose="02010600040101010101" pitchFamily="2" charset="-122"/>
              </a:rPr>
              <a:t> </a:t>
            </a:r>
            <a:r>
              <a:rPr lang="en-US" altLang="zh-CN" sz="2800" i="1" dirty="0" smtClean="0">
                <a:solidFill>
                  <a:srgbClr val="FF0000"/>
                </a:solidFill>
                <a:ea typeface="华文中宋" panose="02010600040101010101" pitchFamily="2" charset="-122"/>
              </a:rPr>
              <a:t>          m = </a:t>
            </a:r>
            <a:r>
              <a:rPr lang="en-US" altLang="zh-CN" sz="2800" dirty="0" smtClean="0">
                <a:solidFill>
                  <a:srgbClr val="FF0000"/>
                </a:solidFill>
                <a:ea typeface="华文中宋" panose="02010600040101010101" pitchFamily="2" charset="-122"/>
              </a:rPr>
              <a:t>min(</a:t>
            </a:r>
            <a:r>
              <a:rPr lang="en-US" altLang="zh-CN" sz="2800" i="1" dirty="0" smtClean="0">
                <a:solidFill>
                  <a:srgbClr val="FF0000"/>
                </a:solidFill>
                <a:ea typeface="华文中宋" panose="02010600040101010101" pitchFamily="2" charset="-122"/>
              </a:rPr>
              <a:t>n</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10)</a:t>
            </a:r>
            <a:endParaRPr lang="en-US" altLang="zh-CN" sz="2800" dirty="0" smtClean="0">
              <a:solidFill>
                <a:srgbClr val="FF0000"/>
              </a:solidFill>
              <a:ea typeface="华文中宋" panose="02010600040101010101" pitchFamily="2" charset="-122"/>
              <a:sym typeface="Wingdings" panose="05000000000000000000" pitchFamily="2" charset="2"/>
            </a:endParaRPr>
          </a:p>
          <a:p>
            <a:pPr eaLnBrk="1">
              <a:lnSpc>
                <a:spcPct val="115000"/>
              </a:lnSpc>
              <a:buFont typeface="ZapfDingbats" pitchFamily="82" charset="2"/>
              <a:buNone/>
            </a:pPr>
            <a:r>
              <a:rPr lang="en-US" altLang="zh-CN" sz="2800" dirty="0" smtClean="0">
                <a:ea typeface="华文中宋" panose="02010600040101010101" pitchFamily="2" charset="-122"/>
                <a:sym typeface="Wingdings" panose="05000000000000000000" pitchFamily="2" charset="2"/>
              </a:rPr>
              <a:t></a:t>
            </a:r>
            <a:r>
              <a:rPr lang="en-US" altLang="zh-CN" sz="2800" dirty="0" smtClean="0">
                <a:ea typeface="华文中宋" panose="02010600040101010101" pitchFamily="2" charset="-122"/>
              </a:rPr>
              <a:t> </a:t>
            </a:r>
            <a:r>
              <a:rPr lang="zh-CN" altLang="en-US" sz="2800" dirty="0" smtClean="0">
                <a:solidFill>
                  <a:srgbClr val="FF0000"/>
                </a:solidFill>
                <a:ea typeface="华文中宋" panose="02010600040101010101" pitchFamily="2" charset="-122"/>
              </a:rPr>
              <a:t>第一次冲突：</a:t>
            </a:r>
            <a:r>
              <a:rPr lang="en-US" altLang="zh-CN" sz="2800" i="1" dirty="0" smtClean="0">
                <a:solidFill>
                  <a:srgbClr val="FF0000"/>
                </a:solidFill>
                <a:ea typeface="华文中宋" panose="02010600040101010101" pitchFamily="2" charset="-122"/>
              </a:rPr>
              <a:t>m = </a:t>
            </a:r>
            <a:r>
              <a:rPr lang="en-US" altLang="zh-CN" sz="2800" dirty="0" smtClean="0">
                <a:solidFill>
                  <a:srgbClr val="FF0000"/>
                </a:solidFill>
                <a:ea typeface="华文中宋" panose="02010600040101010101" pitchFamily="2" charset="-122"/>
              </a:rPr>
              <a:t>1</a:t>
            </a:r>
            <a:r>
              <a:rPr lang="zh-CN" altLang="en-US" sz="2800" dirty="0" smtClean="0">
                <a:ea typeface="华文中宋" panose="02010600040101010101" pitchFamily="2" charset="-122"/>
              </a:rPr>
              <a:t>，</a:t>
            </a:r>
            <a:r>
              <a:rPr lang="en-US" altLang="zh-CN" sz="2800" i="1" dirty="0" smtClean="0">
                <a:ea typeface="华文中宋" panose="02010600040101010101" pitchFamily="2" charset="-122"/>
              </a:rPr>
              <a:t>K</a:t>
            </a:r>
            <a:r>
              <a:rPr lang="zh-CN" altLang="en-US" sz="2800" dirty="0" smtClean="0">
                <a:ea typeface="华文中宋" panose="02010600040101010101" pitchFamily="2" charset="-122"/>
              </a:rPr>
              <a:t>从</a:t>
            </a:r>
            <a:r>
              <a:rPr lang="en-US" altLang="zh-CN" sz="2800" dirty="0" smtClean="0">
                <a:ea typeface="华文中宋" panose="02010600040101010101" pitchFamily="2" charset="-122"/>
              </a:rPr>
              <a:t>{</a:t>
            </a:r>
            <a:r>
              <a:rPr lang="en-US" altLang="zh-CN" sz="2800" dirty="0" smtClean="0">
                <a:solidFill>
                  <a:srgbClr val="FF0000"/>
                </a:solidFill>
                <a:ea typeface="华文中宋" panose="02010600040101010101" pitchFamily="2" charset="-122"/>
              </a:rPr>
              <a:t>0</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中选择；</a:t>
            </a:r>
            <a:endParaRPr lang="zh-CN" altLang="en-US" sz="2800" i="1" dirty="0" smtClean="0">
              <a:ea typeface="华文中宋" panose="02010600040101010101" pitchFamily="2" charset="-122"/>
            </a:endParaRPr>
          </a:p>
          <a:p>
            <a:pPr eaLnBrk="1">
              <a:lnSpc>
                <a:spcPct val="115000"/>
              </a:lnSpc>
              <a:buFont typeface="ZapfDingbats" pitchFamily="82" charset="2"/>
              <a:buNone/>
            </a:pPr>
            <a:r>
              <a:rPr lang="zh-CN" altLang="en-US" sz="2800" i="1" dirty="0" smtClean="0">
                <a:ea typeface="华文中宋" panose="02010600040101010101" pitchFamily="2" charset="-122"/>
              </a:rPr>
              <a:t>  若 </a:t>
            </a:r>
            <a:r>
              <a:rPr lang="en-US" altLang="zh-CN" sz="2800" i="1" dirty="0" smtClean="0">
                <a:ea typeface="华文中宋" panose="02010600040101010101" pitchFamily="2" charset="-122"/>
              </a:rPr>
              <a:t>K</a:t>
            </a:r>
            <a:r>
              <a:rPr lang="en-US" altLang="zh-CN" sz="2800" dirty="0" smtClean="0">
                <a:ea typeface="华文中宋" panose="02010600040101010101" pitchFamily="2" charset="-122"/>
              </a:rPr>
              <a:t>=0</a:t>
            </a:r>
            <a:r>
              <a:rPr lang="zh-CN" altLang="en-US" sz="2800" dirty="0" smtClean="0">
                <a:ea typeface="华文中宋" panose="02010600040101010101" pitchFamily="2" charset="-122"/>
              </a:rPr>
              <a:t>，传完拥塞信号后，立刻跳到第</a:t>
            </a:r>
            <a:r>
              <a:rPr lang="en-US" altLang="zh-CN" sz="2800" dirty="0" smtClean="0">
                <a:ea typeface="华文中宋" panose="02010600040101010101" pitchFamily="2" charset="-122"/>
              </a:rPr>
              <a:t>2</a:t>
            </a:r>
            <a:r>
              <a:rPr lang="zh-CN" altLang="en-US" sz="2800" dirty="0" smtClean="0">
                <a:ea typeface="华文中宋" panose="02010600040101010101" pitchFamily="2" charset="-122"/>
              </a:rPr>
              <a:t>步。</a:t>
            </a:r>
            <a:endParaRPr lang="zh-CN" altLang="en-US" sz="2800" i="1" dirty="0" smtClean="0">
              <a:ea typeface="华文中宋" panose="02010600040101010101" pitchFamily="2" charset="-122"/>
            </a:endParaRPr>
          </a:p>
          <a:p>
            <a:pPr eaLnBrk="1">
              <a:lnSpc>
                <a:spcPct val="115000"/>
              </a:lnSpc>
              <a:buFont typeface="ZapfDingbats" pitchFamily="82" charset="2"/>
              <a:buNone/>
            </a:pPr>
            <a:r>
              <a:rPr lang="en-US" altLang="zh-CN" sz="2800" i="1" dirty="0" smtClean="0">
                <a:ea typeface="华文中宋" panose="02010600040101010101" pitchFamily="2" charset="-122"/>
              </a:rPr>
              <a:t>      K</a:t>
            </a:r>
            <a:r>
              <a:rPr lang="en-US" altLang="zh-CN" sz="2800" dirty="0" smtClean="0">
                <a:ea typeface="华文中宋" panose="02010600040101010101" pitchFamily="2" charset="-122"/>
              </a:rPr>
              <a:t>=1</a:t>
            </a:r>
            <a:r>
              <a:rPr lang="zh-CN" altLang="en-US" sz="2800" dirty="0" smtClean="0">
                <a:ea typeface="华文中宋" panose="02010600040101010101" pitchFamily="2" charset="-122"/>
              </a:rPr>
              <a:t>，在返回到第</a:t>
            </a:r>
            <a:r>
              <a:rPr lang="en-US" altLang="zh-CN" sz="2800" dirty="0" smtClean="0">
                <a:ea typeface="华文中宋" panose="02010600040101010101" pitchFamily="2" charset="-122"/>
              </a:rPr>
              <a:t>2</a:t>
            </a:r>
            <a:r>
              <a:rPr lang="zh-CN" altLang="en-US" sz="2800" dirty="0" smtClean="0">
                <a:ea typeface="华文中宋" panose="02010600040101010101" pitchFamily="2" charset="-122"/>
              </a:rPr>
              <a:t>步之前要等待</a:t>
            </a:r>
            <a:r>
              <a:rPr lang="en-US" altLang="zh-CN" sz="2800" dirty="0" smtClean="0">
                <a:ea typeface="华文中宋" panose="02010600040101010101" pitchFamily="2" charset="-122"/>
              </a:rPr>
              <a:t>1×512 </a:t>
            </a:r>
            <a:r>
              <a:rPr lang="zh-CN" altLang="en-US" sz="2800" dirty="0" smtClean="0">
                <a:ea typeface="华文中宋" panose="02010600040101010101" pitchFamily="2" charset="-122"/>
              </a:rPr>
              <a:t>比特时间。</a:t>
            </a:r>
          </a:p>
          <a:p>
            <a:pPr eaLnBrk="1">
              <a:lnSpc>
                <a:spcPct val="115000"/>
              </a:lnSpc>
              <a:buFont typeface="ZapfDingbats" pitchFamily="82" charset="2"/>
              <a:buNone/>
            </a:pPr>
            <a:r>
              <a:rPr lang="zh-CN" altLang="en-US" sz="2800" dirty="0" smtClean="0">
                <a:ea typeface="华文中宋" panose="02010600040101010101" pitchFamily="2" charset="-122"/>
                <a:sym typeface="Wingdings" panose="05000000000000000000" pitchFamily="2" charset="2"/>
              </a:rPr>
              <a:t></a:t>
            </a:r>
            <a:r>
              <a:rPr lang="zh-CN" altLang="en-US" sz="2800" dirty="0" smtClean="0">
                <a:ea typeface="华文中宋" panose="02010600040101010101" pitchFamily="2" charset="-122"/>
              </a:rPr>
              <a:t> </a:t>
            </a:r>
            <a:r>
              <a:rPr lang="zh-CN" altLang="en-US" sz="2800" dirty="0" smtClean="0">
                <a:solidFill>
                  <a:srgbClr val="FF0000"/>
                </a:solidFill>
                <a:ea typeface="华文中宋" panose="02010600040101010101" pitchFamily="2" charset="-122"/>
              </a:rPr>
              <a:t>第二次冲突：</a:t>
            </a:r>
            <a:r>
              <a:rPr lang="en-US" altLang="zh-CN" sz="2800" i="1" dirty="0" smtClean="0">
                <a:solidFill>
                  <a:srgbClr val="FF0000"/>
                </a:solidFill>
                <a:ea typeface="华文中宋" panose="02010600040101010101" pitchFamily="2" charset="-122"/>
              </a:rPr>
              <a:t>m = </a:t>
            </a:r>
            <a:r>
              <a:rPr lang="en-US" altLang="zh-CN" sz="2800" dirty="0" smtClean="0">
                <a:solidFill>
                  <a:srgbClr val="FF0000"/>
                </a:solidFill>
                <a:ea typeface="华文中宋" panose="02010600040101010101" pitchFamily="2" charset="-122"/>
              </a:rPr>
              <a:t>2</a:t>
            </a:r>
            <a:r>
              <a:rPr lang="zh-CN" altLang="en-US" sz="2800" dirty="0" smtClean="0">
                <a:ea typeface="华文中宋" panose="02010600040101010101" pitchFamily="2" charset="-122"/>
              </a:rPr>
              <a:t>，</a:t>
            </a:r>
            <a:r>
              <a:rPr lang="en-US" altLang="zh-CN" sz="2800" i="1" dirty="0" smtClean="0">
                <a:ea typeface="华文中宋" panose="02010600040101010101" pitchFamily="2" charset="-122"/>
              </a:rPr>
              <a:t>K</a:t>
            </a:r>
            <a:r>
              <a:rPr lang="zh-CN" altLang="en-US" sz="2800" dirty="0" smtClean="0">
                <a:ea typeface="华文中宋" panose="02010600040101010101" pitchFamily="2" charset="-122"/>
              </a:rPr>
              <a:t>从</a:t>
            </a:r>
            <a:r>
              <a:rPr lang="en-US" altLang="zh-CN" sz="2800" dirty="0" smtClean="0">
                <a:ea typeface="华文中宋" panose="02010600040101010101" pitchFamily="2" charset="-122"/>
              </a:rPr>
              <a:t>{</a:t>
            </a:r>
            <a:r>
              <a:rPr lang="en-US" altLang="zh-CN" sz="2800" dirty="0" smtClean="0">
                <a:solidFill>
                  <a:srgbClr val="FF0000"/>
                </a:solidFill>
                <a:ea typeface="华文中宋" panose="02010600040101010101" pitchFamily="2" charset="-122"/>
              </a:rPr>
              <a:t>0</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2</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3</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中选择；</a:t>
            </a:r>
          </a:p>
        </p:txBody>
      </p:sp>
    </p:spTree>
    <p:extLst>
      <p:ext uri="{BB962C8B-B14F-4D97-AF65-F5344CB8AC3E}">
        <p14:creationId xmlns:p14="http://schemas.microsoft.com/office/powerpoint/2010/main" val="2139114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9859">
                                            <p:txEl>
                                              <p:pRg st="1" end="1"/>
                                            </p:txEl>
                                          </p:spTgt>
                                        </p:tgtEl>
                                        <p:attrNameLst>
                                          <p:attrName>style.visibility</p:attrName>
                                        </p:attrNameLst>
                                      </p:cBhvr>
                                      <p:to>
                                        <p:strVal val="visible"/>
                                      </p:to>
                                    </p:set>
                                    <p:animEffect transition="in" filter="blinds(horizontal)">
                                      <p:cBhvr>
                                        <p:cTn id="7" dur="500"/>
                                        <p:tgtEl>
                                          <p:spTgt spid="889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9859">
                                            <p:txEl>
                                              <p:pRg st="2" end="2"/>
                                            </p:txEl>
                                          </p:spTgt>
                                        </p:tgtEl>
                                        <p:attrNameLst>
                                          <p:attrName>style.visibility</p:attrName>
                                        </p:attrNameLst>
                                      </p:cBhvr>
                                      <p:to>
                                        <p:strVal val="visible"/>
                                      </p:to>
                                    </p:set>
                                    <p:animEffect transition="in" filter="blinds(horizontal)">
                                      <p:cBhvr>
                                        <p:cTn id="12" dur="500"/>
                                        <p:tgtEl>
                                          <p:spTgt spid="889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9859">
                                            <p:txEl>
                                              <p:pRg st="3" end="3"/>
                                            </p:txEl>
                                          </p:spTgt>
                                        </p:tgtEl>
                                        <p:attrNameLst>
                                          <p:attrName>style.visibility</p:attrName>
                                        </p:attrNameLst>
                                      </p:cBhvr>
                                      <p:to>
                                        <p:strVal val="visible"/>
                                      </p:to>
                                    </p:set>
                                    <p:animEffect transition="in" filter="blinds(horizontal)">
                                      <p:cBhvr>
                                        <p:cTn id="17" dur="500"/>
                                        <p:tgtEl>
                                          <p:spTgt spid="8898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9859">
                                            <p:txEl>
                                              <p:pRg st="4" end="4"/>
                                            </p:txEl>
                                          </p:spTgt>
                                        </p:tgtEl>
                                        <p:attrNameLst>
                                          <p:attrName>style.visibility</p:attrName>
                                        </p:attrNameLst>
                                      </p:cBhvr>
                                      <p:to>
                                        <p:strVal val="visible"/>
                                      </p:to>
                                    </p:set>
                                    <p:animEffect transition="in" filter="blinds(horizontal)">
                                      <p:cBhvr>
                                        <p:cTn id="22" dur="500"/>
                                        <p:tgtEl>
                                          <p:spTgt spid="88985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89859">
                                            <p:txEl>
                                              <p:pRg st="5" end="5"/>
                                            </p:txEl>
                                          </p:spTgt>
                                        </p:tgtEl>
                                        <p:attrNameLst>
                                          <p:attrName>style.visibility</p:attrName>
                                        </p:attrNameLst>
                                      </p:cBhvr>
                                      <p:to>
                                        <p:strVal val="visible"/>
                                      </p:to>
                                    </p:set>
                                    <p:animEffect transition="in" filter="blinds(horizontal)">
                                      <p:cBhvr>
                                        <p:cTn id="25" dur="500"/>
                                        <p:tgtEl>
                                          <p:spTgt spid="889859">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89859">
                                            <p:txEl>
                                              <p:pRg st="6" end="6"/>
                                            </p:txEl>
                                          </p:spTgt>
                                        </p:tgtEl>
                                        <p:attrNameLst>
                                          <p:attrName>style.visibility</p:attrName>
                                        </p:attrNameLst>
                                      </p:cBhvr>
                                      <p:to>
                                        <p:strVal val="visible"/>
                                      </p:to>
                                    </p:set>
                                    <p:animEffect transition="in" filter="blinds(horizontal)">
                                      <p:cBhvr>
                                        <p:cTn id="28" dur="500"/>
                                        <p:tgtEl>
                                          <p:spTgt spid="889859">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889859">
                                            <p:txEl>
                                              <p:pRg st="7" end="7"/>
                                            </p:txEl>
                                          </p:spTgt>
                                        </p:tgtEl>
                                        <p:attrNameLst>
                                          <p:attrName>style.visibility</p:attrName>
                                        </p:attrNameLst>
                                      </p:cBhvr>
                                      <p:to>
                                        <p:strVal val="visible"/>
                                      </p:to>
                                    </p:set>
                                    <p:animEffect transition="in" filter="blinds(horizontal)">
                                      <p:cBhvr>
                                        <p:cTn id="33" dur="500"/>
                                        <p:tgtEl>
                                          <p:spTgt spid="8898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3" name="Rectangle 3"/>
          <p:cNvSpPr>
            <a:spLocks noGrp="1" noChangeArrowheads="1"/>
          </p:cNvSpPr>
          <p:nvPr>
            <p:ph type="body" idx="1"/>
          </p:nvPr>
        </p:nvSpPr>
        <p:spPr>
          <a:xfrm>
            <a:off x="325821" y="861848"/>
            <a:ext cx="8513379" cy="5423338"/>
          </a:xfrm>
        </p:spPr>
        <p:txBody>
          <a:bodyPr>
            <a:noAutofit/>
          </a:bodyPr>
          <a:lstStyle/>
          <a:p>
            <a:pPr eaLnBrk="1">
              <a:lnSpc>
                <a:spcPct val="120000"/>
              </a:lnSpc>
              <a:spcBef>
                <a:spcPct val="10000"/>
              </a:spcBef>
              <a:buFont typeface="ZapfDingbats" pitchFamily="82" charset="2"/>
              <a:buNone/>
            </a:pPr>
            <a:r>
              <a:rPr lang="zh-CN" altLang="en-US" sz="2800" dirty="0" smtClean="0">
                <a:ea typeface="华文中宋" panose="02010600040101010101" pitchFamily="2" charset="-122"/>
                <a:sym typeface="Wingdings" panose="05000000000000000000" pitchFamily="2" charset="2"/>
              </a:rPr>
              <a:t></a:t>
            </a:r>
            <a:r>
              <a:rPr lang="zh-CN" altLang="en-US" sz="2800" dirty="0" smtClean="0">
                <a:ea typeface="华文中宋" panose="02010600040101010101" pitchFamily="2" charset="-122"/>
              </a:rPr>
              <a:t> </a:t>
            </a:r>
            <a:r>
              <a:rPr lang="zh-CN" altLang="en-US" sz="2800" dirty="0" smtClean="0">
                <a:solidFill>
                  <a:srgbClr val="FF0000"/>
                </a:solidFill>
                <a:ea typeface="华文中宋" panose="02010600040101010101" pitchFamily="2" charset="-122"/>
              </a:rPr>
              <a:t>第三次冲突：</a:t>
            </a:r>
            <a:r>
              <a:rPr lang="en-US" altLang="zh-CN" sz="2800" dirty="0" smtClean="0">
                <a:ea typeface="华文中宋" panose="02010600040101010101" pitchFamily="2" charset="-122"/>
              </a:rPr>
              <a:t>m = 3</a:t>
            </a:r>
            <a:r>
              <a:rPr lang="zh-CN" altLang="en-US" sz="2800" dirty="0" smtClean="0">
                <a:ea typeface="华文中宋" panose="02010600040101010101" pitchFamily="2" charset="-122"/>
              </a:rPr>
              <a:t>，</a:t>
            </a:r>
            <a:r>
              <a:rPr lang="en-US" altLang="zh-CN" sz="2800" dirty="0" smtClean="0">
                <a:ea typeface="华文中宋" panose="02010600040101010101" pitchFamily="2" charset="-122"/>
              </a:rPr>
              <a:t>K</a:t>
            </a:r>
            <a:r>
              <a:rPr lang="zh-CN" altLang="en-US" sz="2800" dirty="0" smtClean="0">
                <a:ea typeface="华文中宋" panose="02010600040101010101" pitchFamily="2" charset="-122"/>
              </a:rPr>
              <a:t>从</a:t>
            </a:r>
            <a:r>
              <a:rPr lang="en-US" altLang="zh-CN" sz="2800" dirty="0" smtClean="0">
                <a:ea typeface="华文中宋" panose="02010600040101010101" pitchFamily="2" charset="-122"/>
              </a:rPr>
              <a:t>{</a:t>
            </a:r>
            <a:r>
              <a:rPr lang="en-US" altLang="zh-CN" sz="2800" dirty="0" smtClean="0">
                <a:solidFill>
                  <a:srgbClr val="FF0000"/>
                </a:solidFill>
                <a:ea typeface="华文中宋" panose="02010600040101010101" pitchFamily="2" charset="-122"/>
              </a:rPr>
              <a:t>0</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2</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3</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4</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5</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6</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7</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中选择；</a:t>
            </a:r>
            <a:r>
              <a:rPr lang="en-US" altLang="zh-CN" sz="2800" dirty="0" smtClean="0">
                <a:latin typeface="华文中宋" panose="02010600040101010101" pitchFamily="2" charset="-122"/>
                <a:ea typeface="华文中宋" panose="02010600040101010101" pitchFamily="2" charset="-122"/>
              </a:rPr>
              <a:t>……</a:t>
            </a:r>
            <a:endParaRPr lang="en-US" altLang="zh-CN" sz="2800" dirty="0" smtClean="0">
              <a:ea typeface="华文中宋" panose="02010600040101010101" pitchFamily="2" charset="-122"/>
              <a:sym typeface="Wingdings" panose="05000000000000000000" pitchFamily="2" charset="2"/>
            </a:endParaRPr>
          </a:p>
          <a:p>
            <a:pPr eaLnBrk="1">
              <a:lnSpc>
                <a:spcPct val="120000"/>
              </a:lnSpc>
              <a:spcBef>
                <a:spcPct val="10000"/>
              </a:spcBef>
              <a:buFont typeface="ZapfDingbats" pitchFamily="82" charset="2"/>
              <a:buNone/>
            </a:pPr>
            <a:r>
              <a:rPr lang="en-US" altLang="zh-CN" sz="2800" dirty="0" smtClean="0">
                <a:ea typeface="华文中宋" panose="02010600040101010101" pitchFamily="2" charset="-122"/>
                <a:sym typeface="Wingdings" panose="05000000000000000000" pitchFamily="2" charset="2"/>
              </a:rPr>
              <a:t></a:t>
            </a:r>
            <a:r>
              <a:rPr lang="en-US" altLang="zh-CN" sz="2800" dirty="0" smtClean="0">
                <a:ea typeface="华文中宋" panose="02010600040101010101" pitchFamily="2" charset="-122"/>
              </a:rPr>
              <a:t> </a:t>
            </a:r>
            <a:r>
              <a:rPr lang="zh-CN" altLang="en-US" sz="2800" dirty="0" smtClean="0">
                <a:solidFill>
                  <a:srgbClr val="FF0000"/>
                </a:solidFill>
                <a:ea typeface="华文中宋" panose="02010600040101010101" pitchFamily="2" charset="-122"/>
              </a:rPr>
              <a:t>第十次冲突：</a:t>
            </a:r>
            <a:r>
              <a:rPr lang="en-US" altLang="zh-CN" sz="2800" dirty="0" smtClean="0">
                <a:ea typeface="华文中宋" panose="02010600040101010101" pitchFamily="2" charset="-122"/>
              </a:rPr>
              <a:t>m = 10</a:t>
            </a:r>
            <a:r>
              <a:rPr lang="zh-CN" altLang="en-US" sz="2800" dirty="0" smtClean="0">
                <a:ea typeface="华文中宋" panose="02010600040101010101" pitchFamily="2" charset="-122"/>
              </a:rPr>
              <a:t>，</a:t>
            </a:r>
            <a:r>
              <a:rPr lang="en-US" altLang="zh-CN" sz="2800" dirty="0" smtClean="0">
                <a:ea typeface="华文中宋" panose="02010600040101010101" pitchFamily="2" charset="-122"/>
              </a:rPr>
              <a:t>K</a:t>
            </a:r>
            <a:r>
              <a:rPr lang="zh-CN" altLang="en-US" sz="2800" dirty="0" smtClean="0">
                <a:ea typeface="华文中宋" panose="02010600040101010101" pitchFamily="2" charset="-122"/>
              </a:rPr>
              <a:t>从</a:t>
            </a:r>
            <a:r>
              <a:rPr lang="en-US" altLang="zh-CN" sz="2800" dirty="0" smtClean="0">
                <a:ea typeface="华文中宋" panose="02010600040101010101" pitchFamily="2" charset="-122"/>
              </a:rPr>
              <a:t>{</a:t>
            </a:r>
            <a:r>
              <a:rPr lang="en-US" altLang="zh-CN" sz="2800" dirty="0" smtClean="0">
                <a:solidFill>
                  <a:srgbClr val="FF0000"/>
                </a:solidFill>
                <a:ea typeface="华文中宋" panose="02010600040101010101" pitchFamily="2" charset="-122"/>
              </a:rPr>
              <a:t>0</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2</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a:t>
            </a:r>
            <a:r>
              <a:rPr lang="zh-CN" altLang="en-US" sz="2800" dirty="0" smtClean="0">
                <a:solidFill>
                  <a:srgbClr val="FF0000"/>
                </a:solidFill>
                <a:ea typeface="华文中宋" panose="02010600040101010101" pitchFamily="2" charset="-122"/>
              </a:rPr>
              <a:t>、</a:t>
            </a:r>
            <a:r>
              <a:rPr lang="en-US" altLang="zh-CN" sz="2800" dirty="0" smtClean="0">
                <a:solidFill>
                  <a:srgbClr val="FF0000"/>
                </a:solidFill>
                <a:ea typeface="华文中宋" panose="02010600040101010101" pitchFamily="2" charset="-122"/>
              </a:rPr>
              <a:t>1023</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中选择</a:t>
            </a:r>
            <a:r>
              <a:rPr lang="zh-CN" altLang="en-US" sz="2800" dirty="0">
                <a:ea typeface="华文中宋" panose="02010600040101010101" pitchFamily="2" charset="-122"/>
              </a:rPr>
              <a:t>。</a:t>
            </a:r>
            <a:endParaRPr lang="zh-CN" altLang="en-US" sz="2800" dirty="0" smtClean="0">
              <a:ea typeface="华文中宋" panose="02010600040101010101" pitchFamily="2" charset="-122"/>
            </a:endParaRPr>
          </a:p>
          <a:p>
            <a:pPr eaLnBrk="1">
              <a:lnSpc>
                <a:spcPct val="120000"/>
              </a:lnSpc>
              <a:spcBef>
                <a:spcPct val="10000"/>
              </a:spcBef>
              <a:buFont typeface="ZapfDingbats" pitchFamily="82" charset="2"/>
              <a:buNone/>
            </a:pPr>
            <a:r>
              <a:rPr lang="zh-CN" altLang="en-US" sz="2800" dirty="0" smtClean="0">
                <a:ea typeface="华文中宋" panose="02010600040101010101" pitchFamily="2" charset="-122"/>
              </a:rPr>
              <a:t>   选择</a:t>
            </a:r>
            <a:r>
              <a:rPr lang="en-US" altLang="zh-CN" sz="2800" dirty="0" smtClean="0">
                <a:solidFill>
                  <a:srgbClr val="FF0000"/>
                </a:solidFill>
                <a:ea typeface="华文中宋" panose="02010600040101010101" pitchFamily="2" charset="-122"/>
              </a:rPr>
              <a:t>K</a:t>
            </a:r>
            <a:r>
              <a:rPr lang="zh-CN" altLang="en-US" sz="2800" dirty="0" smtClean="0">
                <a:solidFill>
                  <a:srgbClr val="FF0000"/>
                </a:solidFill>
                <a:ea typeface="华文中宋" panose="02010600040101010101" pitchFamily="2" charset="-122"/>
              </a:rPr>
              <a:t>的集合长度</a:t>
            </a:r>
            <a:r>
              <a:rPr lang="zh-CN" altLang="en-US" sz="2800" dirty="0" smtClean="0">
                <a:ea typeface="华文中宋" panose="02010600040101010101" pitchFamily="2" charset="-122"/>
              </a:rPr>
              <a:t>随着冲突的数量呈</a:t>
            </a:r>
            <a:r>
              <a:rPr lang="zh-CN" altLang="en-US" sz="2800" dirty="0" smtClean="0">
                <a:solidFill>
                  <a:srgbClr val="FF0000"/>
                </a:solidFill>
                <a:ea typeface="华文中宋" panose="02010600040101010101" pitchFamily="2" charset="-122"/>
              </a:rPr>
              <a:t>指数增长</a:t>
            </a:r>
            <a:r>
              <a:rPr lang="en-US" altLang="zh-CN" sz="2800" dirty="0" smtClean="0">
                <a:ea typeface="华文中宋" panose="02010600040101010101" pitchFamily="2" charset="-122"/>
              </a:rPr>
              <a:t>(</a:t>
            </a:r>
            <a:r>
              <a:rPr lang="zh-CN" altLang="en-US" sz="2800" dirty="0" smtClean="0">
                <a:ea typeface="华文中宋" panose="02010600040101010101" pitchFamily="2" charset="-122"/>
              </a:rPr>
              <a:t>直到</a:t>
            </a:r>
            <a:r>
              <a:rPr lang="en-US" altLang="zh-CN" sz="2800" dirty="0" smtClean="0">
                <a:ea typeface="华文中宋" panose="02010600040101010101" pitchFamily="2" charset="-122"/>
              </a:rPr>
              <a:t>n=10)</a:t>
            </a:r>
            <a:endParaRPr lang="zh-CN" altLang="en-US" sz="2800" dirty="0" smtClean="0">
              <a:ea typeface="华文中宋" panose="02010600040101010101" pitchFamily="2" charset="-122"/>
            </a:endParaRPr>
          </a:p>
          <a:p>
            <a:pPr eaLnBrk="1">
              <a:lnSpc>
                <a:spcPct val="120000"/>
              </a:lnSpc>
              <a:spcBef>
                <a:spcPct val="10000"/>
              </a:spcBef>
              <a:buFont typeface="Symbol" panose="05050102010706020507" pitchFamily="18" charset="2"/>
              <a:buChar char="·"/>
            </a:pPr>
            <a:r>
              <a:rPr lang="zh-CN" altLang="en-US" sz="2800" dirty="0" smtClean="0">
                <a:ea typeface="华文中宋" panose="02010600040101010101" pitchFamily="2" charset="-122"/>
              </a:rPr>
              <a:t>冲突次数</a:t>
            </a:r>
            <a:r>
              <a:rPr lang="zh-CN" altLang="en-US" sz="2800" dirty="0" smtClean="0">
                <a:solidFill>
                  <a:srgbClr val="FF0000"/>
                </a:solidFill>
                <a:ea typeface="华文中宋" panose="02010600040101010101" pitchFamily="2" charset="-122"/>
              </a:rPr>
              <a:t>达</a:t>
            </a:r>
            <a:r>
              <a:rPr lang="en-US" altLang="zh-CN" sz="2800" dirty="0" smtClean="0">
                <a:solidFill>
                  <a:srgbClr val="FF0000"/>
                </a:solidFill>
                <a:ea typeface="华文中宋" panose="02010600040101010101" pitchFamily="2" charset="-122"/>
              </a:rPr>
              <a:t>10</a:t>
            </a:r>
            <a:r>
              <a:rPr lang="zh-CN" altLang="en-US" sz="2800" dirty="0" smtClean="0">
                <a:solidFill>
                  <a:srgbClr val="FF0000"/>
                </a:solidFill>
                <a:ea typeface="华文中宋" panose="02010600040101010101" pitchFamily="2" charset="-122"/>
              </a:rPr>
              <a:t>次后：</a:t>
            </a:r>
            <a:r>
              <a:rPr lang="zh-CN" altLang="en-US" sz="2800" dirty="0" smtClean="0">
                <a:ea typeface="华文中宋" panose="02010600040101010101" pitchFamily="2" charset="-122"/>
              </a:rPr>
              <a:t>随机等待的最大时间单位数固定为</a:t>
            </a:r>
            <a:r>
              <a:rPr lang="en-US" altLang="zh-CN" sz="2800" dirty="0" smtClean="0">
                <a:ea typeface="华文中宋" panose="02010600040101010101" pitchFamily="2" charset="-122"/>
              </a:rPr>
              <a:t>1023</a:t>
            </a:r>
            <a:r>
              <a:rPr lang="zh-CN" altLang="en-US" sz="2800" dirty="0" smtClean="0">
                <a:ea typeface="华文中宋" panose="02010600040101010101" pitchFamily="2" charset="-122"/>
              </a:rPr>
              <a:t>，不在增加。</a:t>
            </a:r>
            <a:endParaRPr lang="en-US" altLang="zh-CN" sz="2800" dirty="0">
              <a:ea typeface="华文中宋" panose="02010600040101010101" pitchFamily="2" charset="-122"/>
            </a:endParaRPr>
          </a:p>
          <a:p>
            <a:pPr>
              <a:lnSpc>
                <a:spcPct val="120000"/>
              </a:lnSpc>
              <a:spcBef>
                <a:spcPct val="10000"/>
              </a:spcBef>
              <a:buFont typeface="Symbol" panose="05050102010706020507" pitchFamily="18" charset="2"/>
              <a:buChar char="·"/>
            </a:pPr>
            <a:r>
              <a:rPr lang="zh-CN" altLang="en-US" sz="2800" dirty="0">
                <a:ea typeface="华文中宋" panose="02010600040101010101" pitchFamily="2" charset="-122"/>
              </a:rPr>
              <a:t>冲突次数</a:t>
            </a:r>
            <a:r>
              <a:rPr lang="zh-CN" altLang="en-US" sz="2800" dirty="0">
                <a:solidFill>
                  <a:srgbClr val="FF0000"/>
                </a:solidFill>
                <a:ea typeface="华文中宋" panose="02010600040101010101" pitchFamily="2" charset="-122"/>
              </a:rPr>
              <a:t>达</a:t>
            </a:r>
            <a:r>
              <a:rPr lang="en-US" altLang="zh-CN" sz="2800" dirty="0" smtClean="0">
                <a:solidFill>
                  <a:srgbClr val="FF0000"/>
                </a:solidFill>
                <a:ea typeface="华文中宋" panose="02010600040101010101" pitchFamily="2" charset="-122"/>
              </a:rPr>
              <a:t>16</a:t>
            </a:r>
            <a:r>
              <a:rPr lang="zh-CN" altLang="en-US" sz="2800" dirty="0" smtClean="0">
                <a:solidFill>
                  <a:srgbClr val="FF0000"/>
                </a:solidFill>
                <a:ea typeface="华文中宋" panose="02010600040101010101" pitchFamily="2" charset="-122"/>
              </a:rPr>
              <a:t>次</a:t>
            </a:r>
            <a:r>
              <a:rPr lang="zh-CN" altLang="en-US" sz="2800" dirty="0">
                <a:solidFill>
                  <a:srgbClr val="FF0000"/>
                </a:solidFill>
                <a:ea typeface="华文中宋" panose="02010600040101010101" pitchFamily="2" charset="-122"/>
              </a:rPr>
              <a:t>后</a:t>
            </a:r>
            <a:r>
              <a:rPr lang="zh-CN" altLang="en-US" sz="2800" dirty="0" smtClean="0">
                <a:solidFill>
                  <a:srgbClr val="FF0000"/>
                </a:solidFill>
                <a:ea typeface="华文中宋" panose="02010600040101010101" pitchFamily="2" charset="-122"/>
              </a:rPr>
              <a:t>：</a:t>
            </a:r>
            <a:r>
              <a:rPr lang="zh-CN" altLang="en-US" sz="2800" dirty="0" smtClean="0">
                <a:ea typeface="华文中宋" panose="02010600040101010101" pitchFamily="2" charset="-122"/>
              </a:rPr>
              <a:t>仍不能成功时，则丢弃该帧，并向高层报告。</a:t>
            </a:r>
          </a:p>
        </p:txBody>
      </p:sp>
      <p:sp>
        <p:nvSpPr>
          <p:cNvPr id="4" name="Rectangle 2"/>
          <p:cNvSpPr>
            <a:spLocks noGrp="1" noChangeArrowheads="1"/>
          </p:cNvSpPr>
          <p:nvPr>
            <p:ph type="title"/>
          </p:nvPr>
        </p:nvSpPr>
        <p:spPr>
          <a:xfrm>
            <a:off x="330200" y="1"/>
            <a:ext cx="8500533" cy="744849"/>
          </a:xfrm>
        </p:spPr>
        <p:txBody>
          <a:bodyPr/>
          <a:lstStyle/>
          <a:p>
            <a:r>
              <a:rPr lang="en-US" altLang="zh-CN" dirty="0" smtClean="0"/>
              <a:t>5.3 </a:t>
            </a:r>
            <a:r>
              <a:rPr lang="zh-CN" altLang="en-US" dirty="0" smtClean="0"/>
              <a:t>二进制指数回退算法</a:t>
            </a:r>
          </a:p>
        </p:txBody>
      </p:sp>
    </p:spTree>
    <p:extLst>
      <p:ext uri="{BB962C8B-B14F-4D97-AF65-F5344CB8AC3E}">
        <p14:creationId xmlns:p14="http://schemas.microsoft.com/office/powerpoint/2010/main" val="1724342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blinds(horizontal)">
                                      <p:cBhvr>
                                        <p:cTn id="7" dur="500"/>
                                        <p:tgtEl>
                                          <p:spTgt spid="890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0883">
                                            <p:txEl>
                                              <p:pRg st="1" end="1"/>
                                            </p:txEl>
                                          </p:spTgt>
                                        </p:tgtEl>
                                        <p:attrNameLst>
                                          <p:attrName>style.visibility</p:attrName>
                                        </p:attrNameLst>
                                      </p:cBhvr>
                                      <p:to>
                                        <p:strVal val="visible"/>
                                      </p:to>
                                    </p:set>
                                    <p:animEffect transition="in" filter="blinds(horizontal)">
                                      <p:cBhvr>
                                        <p:cTn id="10" dur="500"/>
                                        <p:tgtEl>
                                          <p:spTgt spid="8908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0883">
                                            <p:txEl>
                                              <p:pRg st="2" end="2"/>
                                            </p:txEl>
                                          </p:spTgt>
                                        </p:tgtEl>
                                        <p:attrNameLst>
                                          <p:attrName>style.visibility</p:attrName>
                                        </p:attrNameLst>
                                      </p:cBhvr>
                                      <p:to>
                                        <p:strVal val="visible"/>
                                      </p:to>
                                    </p:set>
                                    <p:animEffect transition="in" filter="blinds(horizontal)">
                                      <p:cBhvr>
                                        <p:cTn id="13" dur="500"/>
                                        <p:tgtEl>
                                          <p:spTgt spid="8908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90883">
                                            <p:txEl>
                                              <p:pRg st="3" end="3"/>
                                            </p:txEl>
                                          </p:spTgt>
                                        </p:tgtEl>
                                        <p:attrNameLst>
                                          <p:attrName>style.visibility</p:attrName>
                                        </p:attrNameLst>
                                      </p:cBhvr>
                                      <p:to>
                                        <p:strVal val="visible"/>
                                      </p:to>
                                    </p:set>
                                    <p:animEffect transition="in" filter="blinds(horizontal)">
                                      <p:cBhvr>
                                        <p:cTn id="16" dur="500"/>
                                        <p:tgtEl>
                                          <p:spTgt spid="8908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90883">
                                            <p:txEl>
                                              <p:pRg st="4" end="4"/>
                                            </p:txEl>
                                          </p:spTgt>
                                        </p:tgtEl>
                                        <p:attrNameLst>
                                          <p:attrName>style.visibility</p:attrName>
                                        </p:attrNameLst>
                                      </p:cBhvr>
                                      <p:to>
                                        <p:strVal val="visible"/>
                                      </p:to>
                                    </p:set>
                                    <p:animEffect transition="in" filter="blinds(horizontal)">
                                      <p:cBhvr>
                                        <p:cTn id="19" dur="500"/>
                                        <p:tgtEl>
                                          <p:spTgt spid="890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noFill/>
          <a:ln/>
        </p:spPr>
        <p:txBody>
          <a:bodyPr/>
          <a:lstStyle/>
          <a:p>
            <a:r>
              <a:rPr lang="en-US" altLang="zh-CN" dirty="0" smtClean="0"/>
              <a:t>5.3 </a:t>
            </a:r>
            <a:r>
              <a:rPr lang="en-US" altLang="zh-CN" dirty="0"/>
              <a:t>CSMA/CD</a:t>
            </a:r>
            <a:r>
              <a:rPr lang="zh-CN" altLang="en-US" dirty="0"/>
              <a:t>流程</a:t>
            </a:r>
          </a:p>
        </p:txBody>
      </p:sp>
      <p:grpSp>
        <p:nvGrpSpPr>
          <p:cNvPr id="3" name="组合 2"/>
          <p:cNvGrpSpPr/>
          <p:nvPr/>
        </p:nvGrpSpPr>
        <p:grpSpPr>
          <a:xfrm>
            <a:off x="1524000" y="1286774"/>
            <a:ext cx="6791325" cy="4225925"/>
            <a:chOff x="1524000" y="1286774"/>
            <a:chExt cx="6791325" cy="4225925"/>
          </a:xfrm>
        </p:grpSpPr>
        <p:sp>
          <p:nvSpPr>
            <p:cNvPr id="254994" name="Text Box 18"/>
            <p:cNvSpPr txBox="1">
              <a:spLocks noChangeArrowheads="1"/>
            </p:cNvSpPr>
            <p:nvPr/>
          </p:nvSpPr>
          <p:spPr bwMode="auto">
            <a:xfrm>
              <a:off x="2411413" y="2920312"/>
              <a:ext cx="5903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dirty="0">
                  <a:solidFill>
                    <a:schemeClr val="tx2"/>
                  </a:solidFill>
                  <a:latin typeface="Times New Roman" panose="02020603050405020304" pitchFamily="18" charset="0"/>
                  <a:ea typeface="宋体" panose="02010600030101010101" pitchFamily="2" charset="-122"/>
                </a:rPr>
                <a:t>空闲</a:t>
              </a:r>
              <a:r>
                <a:rPr lang="en-US" altLang="zh-CN" sz="2000" b="1" dirty="0">
                  <a:solidFill>
                    <a:schemeClr val="tx2"/>
                  </a:solidFill>
                  <a:latin typeface="Times New Roman" panose="02020603050405020304" pitchFamily="18" charset="0"/>
                  <a:ea typeface="宋体" panose="02010600030101010101" pitchFamily="2" charset="-122"/>
                </a:rPr>
                <a:t>(</a:t>
              </a:r>
              <a:r>
                <a:rPr lang="zh-CN" altLang="en-US" b="1" dirty="0">
                  <a:solidFill>
                    <a:schemeClr val="tx2"/>
                  </a:solidFill>
                  <a:latin typeface="Times New Roman" panose="02020603050405020304" pitchFamily="18" charset="0"/>
                  <a:ea typeface="宋体" panose="02010600030101010101" pitchFamily="2" charset="-122"/>
                </a:rPr>
                <a:t>帧间最小间隔时间内没有信号</a:t>
              </a:r>
              <a:r>
                <a:rPr lang="en-US" altLang="zh-CN" sz="2000" b="1" dirty="0">
                  <a:solidFill>
                    <a:schemeClr val="tx2"/>
                  </a:solidFill>
                  <a:latin typeface="Times New Roman" panose="02020603050405020304" pitchFamily="18" charset="0"/>
                  <a:ea typeface="宋体" panose="02010600030101010101" pitchFamily="2" charset="-122"/>
                </a:rPr>
                <a:t>)</a:t>
              </a:r>
            </a:p>
          </p:txBody>
        </p:sp>
        <p:grpSp>
          <p:nvGrpSpPr>
            <p:cNvPr id="2" name="组合 1"/>
            <p:cNvGrpSpPr/>
            <p:nvPr/>
          </p:nvGrpSpPr>
          <p:grpSpPr>
            <a:xfrm>
              <a:off x="1524000" y="1286774"/>
              <a:ext cx="5791200" cy="4225925"/>
              <a:chOff x="1524000" y="1286774"/>
              <a:chExt cx="5791200" cy="4225925"/>
            </a:xfrm>
          </p:grpSpPr>
          <p:sp>
            <p:nvSpPr>
              <p:cNvPr id="254980" name="Rectangle 4"/>
              <p:cNvSpPr>
                <a:spLocks noChangeArrowheads="1"/>
              </p:cNvSpPr>
              <p:nvPr/>
            </p:nvSpPr>
            <p:spPr bwMode="auto">
              <a:xfrm>
                <a:off x="1752600" y="1286774"/>
                <a:ext cx="1524000" cy="533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1"/>
                  </a:buClr>
                </a:pPr>
                <a:r>
                  <a:rPr lang="zh-CN" altLang="en-US" sz="2000" b="1" dirty="0">
                    <a:latin typeface="Times New Roman" panose="02020603050405020304" pitchFamily="18" charset="0"/>
                    <a:ea typeface="宋体" panose="02010600030101010101" pitchFamily="2" charset="-122"/>
                  </a:rPr>
                  <a:t>准备发送</a:t>
                </a:r>
              </a:p>
            </p:txBody>
          </p:sp>
          <p:sp>
            <p:nvSpPr>
              <p:cNvPr id="254981" name="AutoShape 5"/>
              <p:cNvSpPr>
                <a:spLocks noChangeArrowheads="1"/>
              </p:cNvSpPr>
              <p:nvPr/>
            </p:nvSpPr>
            <p:spPr bwMode="auto">
              <a:xfrm>
                <a:off x="1524000" y="2277374"/>
                <a:ext cx="1905000" cy="685800"/>
              </a:xfrm>
              <a:prstGeom prst="diamond">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1"/>
                  </a:buClr>
                </a:pPr>
                <a:r>
                  <a:rPr lang="zh-CN" altLang="en-US" sz="2000" b="1">
                    <a:latin typeface="Times New Roman" panose="02020603050405020304" pitchFamily="18" charset="0"/>
                    <a:ea typeface="宋体" panose="02010600030101010101" pitchFamily="2" charset="-122"/>
                  </a:rPr>
                  <a:t>监听信道</a:t>
                </a:r>
              </a:p>
            </p:txBody>
          </p:sp>
          <p:sp>
            <p:nvSpPr>
              <p:cNvPr id="254982" name="Rectangle 6"/>
              <p:cNvSpPr>
                <a:spLocks noChangeArrowheads="1"/>
              </p:cNvSpPr>
              <p:nvPr/>
            </p:nvSpPr>
            <p:spPr bwMode="auto">
              <a:xfrm>
                <a:off x="1676400" y="3420374"/>
                <a:ext cx="1524000" cy="914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1"/>
                  </a:buClr>
                </a:pPr>
                <a:r>
                  <a:rPr lang="zh-CN" altLang="en-US" sz="2000" b="1" dirty="0">
                    <a:latin typeface="Times New Roman" panose="02020603050405020304" pitchFamily="18" charset="0"/>
                    <a:ea typeface="宋体" panose="02010600030101010101" pitchFamily="2" charset="-122"/>
                  </a:rPr>
                  <a:t>发送数据</a:t>
                </a:r>
              </a:p>
              <a:p>
                <a:pPr algn="ctr">
                  <a:spcBef>
                    <a:spcPct val="20000"/>
                  </a:spcBef>
                  <a:buClr>
                    <a:schemeClr val="accent1"/>
                  </a:buClr>
                </a:pPr>
                <a:r>
                  <a:rPr lang="zh-CN" altLang="en-US" sz="2000" b="1" dirty="0">
                    <a:latin typeface="Times New Roman" panose="02020603050405020304" pitchFamily="18" charset="0"/>
                    <a:ea typeface="宋体" panose="02010600030101010101" pitchFamily="2" charset="-122"/>
                  </a:rPr>
                  <a:t>并监听信道</a:t>
                </a:r>
              </a:p>
            </p:txBody>
          </p:sp>
          <p:sp>
            <p:nvSpPr>
              <p:cNvPr id="254983" name="Rectangle 7"/>
              <p:cNvSpPr>
                <a:spLocks noChangeArrowheads="1"/>
              </p:cNvSpPr>
              <p:nvPr/>
            </p:nvSpPr>
            <p:spPr bwMode="auto">
              <a:xfrm>
                <a:off x="5334000" y="3496574"/>
                <a:ext cx="1981200" cy="990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1"/>
                  </a:buClr>
                </a:pPr>
                <a:r>
                  <a:rPr lang="en-US" altLang="zh-CN" sz="2000"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停止发送</a:t>
                </a:r>
              </a:p>
              <a:p>
                <a:pPr algn="ctr">
                  <a:spcBef>
                    <a:spcPct val="20000"/>
                  </a:spcBef>
                  <a:buClr>
                    <a:schemeClr val="accent1"/>
                  </a:buClr>
                </a:pPr>
                <a:r>
                  <a:rPr lang="zh-CN" altLang="en-US" sz="2000" b="1" dirty="0">
                    <a:latin typeface="Times New Roman" panose="02020603050405020304" pitchFamily="18" charset="0"/>
                    <a:ea typeface="宋体" panose="02010600030101010101" pitchFamily="2" charset="-122"/>
                  </a:rPr>
                  <a:t>发冲突加强信号</a:t>
                </a:r>
              </a:p>
            </p:txBody>
          </p:sp>
          <p:sp>
            <p:nvSpPr>
              <p:cNvPr id="254984" name="Rectangle 8"/>
              <p:cNvSpPr>
                <a:spLocks noChangeArrowheads="1"/>
              </p:cNvSpPr>
              <p:nvPr/>
            </p:nvSpPr>
            <p:spPr bwMode="auto">
              <a:xfrm>
                <a:off x="5257800" y="1362974"/>
                <a:ext cx="1905000" cy="4572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Clr>
                    <a:schemeClr val="accent1"/>
                  </a:buClr>
                </a:pPr>
                <a:r>
                  <a:rPr lang="zh-CN" altLang="en-US" sz="2000" b="1">
                    <a:latin typeface="Times New Roman" panose="02020603050405020304" pitchFamily="18" charset="0"/>
                    <a:ea typeface="宋体" panose="02010600030101010101" pitchFamily="2" charset="-122"/>
                  </a:rPr>
                  <a:t>等待随机时间</a:t>
                </a:r>
              </a:p>
            </p:txBody>
          </p:sp>
          <p:sp>
            <p:nvSpPr>
              <p:cNvPr id="254985" name="Line 9"/>
              <p:cNvSpPr>
                <a:spLocks noChangeShapeType="1"/>
              </p:cNvSpPr>
              <p:nvPr/>
            </p:nvSpPr>
            <p:spPr bwMode="auto">
              <a:xfrm flipH="1">
                <a:off x="2438400" y="1820174"/>
                <a:ext cx="0" cy="45720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6" name="Line 10"/>
              <p:cNvSpPr>
                <a:spLocks noChangeShapeType="1"/>
              </p:cNvSpPr>
              <p:nvPr/>
            </p:nvSpPr>
            <p:spPr bwMode="auto">
              <a:xfrm flipH="1">
                <a:off x="2438400" y="2963174"/>
                <a:ext cx="0" cy="45720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7" name="Line 11"/>
              <p:cNvSpPr>
                <a:spLocks noChangeShapeType="1"/>
              </p:cNvSpPr>
              <p:nvPr/>
            </p:nvSpPr>
            <p:spPr bwMode="auto">
              <a:xfrm flipH="1">
                <a:off x="2438400" y="4334774"/>
                <a:ext cx="0" cy="76200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8" name="Line 12"/>
              <p:cNvSpPr>
                <a:spLocks noChangeShapeType="1"/>
              </p:cNvSpPr>
              <p:nvPr/>
            </p:nvSpPr>
            <p:spPr bwMode="auto">
              <a:xfrm>
                <a:off x="3200400" y="3953774"/>
                <a:ext cx="2133600" cy="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9" name="Line 13"/>
              <p:cNvSpPr>
                <a:spLocks noChangeShapeType="1"/>
              </p:cNvSpPr>
              <p:nvPr/>
            </p:nvSpPr>
            <p:spPr bwMode="auto">
              <a:xfrm flipH="1" flipV="1">
                <a:off x="6477000" y="1820174"/>
                <a:ext cx="0" cy="167640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0" name="Line 14"/>
              <p:cNvSpPr>
                <a:spLocks noChangeShapeType="1"/>
              </p:cNvSpPr>
              <p:nvPr/>
            </p:nvSpPr>
            <p:spPr bwMode="auto">
              <a:xfrm flipH="1">
                <a:off x="3276600" y="1591574"/>
                <a:ext cx="1981200" cy="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1" name="Line 15"/>
              <p:cNvSpPr>
                <a:spLocks noChangeShapeType="1"/>
              </p:cNvSpPr>
              <p:nvPr/>
            </p:nvSpPr>
            <p:spPr bwMode="auto">
              <a:xfrm>
                <a:off x="3429000" y="2658374"/>
                <a:ext cx="914400" cy="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2" name="Line 16"/>
              <p:cNvSpPr>
                <a:spLocks noChangeShapeType="1"/>
              </p:cNvSpPr>
              <p:nvPr/>
            </p:nvSpPr>
            <p:spPr bwMode="auto">
              <a:xfrm flipV="1">
                <a:off x="4343400" y="1543949"/>
                <a:ext cx="0" cy="1143000"/>
              </a:xfrm>
              <a:prstGeom prst="line">
                <a:avLst/>
              </a:prstGeom>
              <a:noFill/>
              <a:ln w="95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3" name="Text Box 17"/>
              <p:cNvSpPr txBox="1">
                <a:spLocks noChangeArrowheads="1"/>
              </p:cNvSpPr>
              <p:nvPr/>
            </p:nvSpPr>
            <p:spPr bwMode="auto">
              <a:xfrm>
                <a:off x="3581400" y="2201174"/>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Times New Roman" panose="02020603050405020304" pitchFamily="18" charset="0"/>
                    <a:ea typeface="宋体" panose="02010600030101010101" pitchFamily="2" charset="-122"/>
                  </a:rPr>
                  <a:t>忙</a:t>
                </a:r>
              </a:p>
            </p:txBody>
          </p:sp>
          <p:sp>
            <p:nvSpPr>
              <p:cNvPr id="254995" name="Text Box 19"/>
              <p:cNvSpPr txBox="1">
                <a:spLocks noChangeArrowheads="1"/>
              </p:cNvSpPr>
              <p:nvPr/>
            </p:nvSpPr>
            <p:spPr bwMode="auto">
              <a:xfrm>
                <a:off x="3429000" y="3420374"/>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000" b="1">
                    <a:latin typeface="Times New Roman" panose="02020603050405020304" pitchFamily="18" charset="0"/>
                    <a:ea typeface="宋体" panose="02010600030101010101" pitchFamily="2" charset="-122"/>
                  </a:rPr>
                  <a:t>有冲突</a:t>
                </a:r>
              </a:p>
            </p:txBody>
          </p:sp>
          <p:sp>
            <p:nvSpPr>
              <p:cNvPr id="254996" name="Text Box 20"/>
              <p:cNvSpPr txBox="1">
                <a:spLocks noChangeArrowheads="1"/>
              </p:cNvSpPr>
              <p:nvPr/>
            </p:nvSpPr>
            <p:spPr bwMode="auto">
              <a:xfrm>
                <a:off x="2514600" y="4487174"/>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000" b="1">
                    <a:latin typeface="Times New Roman" panose="02020603050405020304" pitchFamily="18" charset="0"/>
                    <a:ea typeface="宋体" panose="02010600030101010101" pitchFamily="2" charset="-122"/>
                  </a:rPr>
                  <a:t>无冲突</a:t>
                </a:r>
              </a:p>
            </p:txBody>
          </p:sp>
          <p:sp>
            <p:nvSpPr>
              <p:cNvPr id="254997" name="Text Box 21"/>
              <p:cNvSpPr txBox="1">
                <a:spLocks noChangeArrowheads="1"/>
              </p:cNvSpPr>
              <p:nvPr/>
            </p:nvSpPr>
            <p:spPr bwMode="auto">
              <a:xfrm>
                <a:off x="1752600" y="5106299"/>
                <a:ext cx="1371600" cy="4064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000" b="1" dirty="0">
                    <a:latin typeface="Times New Roman" panose="02020603050405020304" pitchFamily="18" charset="0"/>
                    <a:ea typeface="宋体" panose="02010600030101010101" pitchFamily="2" charset="-122"/>
                  </a:rPr>
                  <a:t>成功发送</a:t>
                </a:r>
              </a:p>
            </p:txBody>
          </p:sp>
          <p:sp>
            <p:nvSpPr>
              <p:cNvPr id="254998" name="Text Box 22"/>
              <p:cNvSpPr txBox="1">
                <a:spLocks noChangeArrowheads="1"/>
              </p:cNvSpPr>
              <p:nvPr/>
            </p:nvSpPr>
            <p:spPr bwMode="auto">
              <a:xfrm>
                <a:off x="6496050" y="2180537"/>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000" b="1">
                    <a:ea typeface="宋体" panose="02010600030101010101" pitchFamily="2" charset="-122"/>
                  </a:rPr>
                  <a:t>退避</a:t>
                </a:r>
              </a:p>
            </p:txBody>
          </p:sp>
        </p:grpSp>
        <p:sp>
          <p:nvSpPr>
            <p:cNvPr id="23" name="Line 24"/>
            <p:cNvSpPr>
              <a:spLocks noChangeShapeType="1"/>
            </p:cNvSpPr>
            <p:nvPr/>
          </p:nvSpPr>
          <p:spPr bwMode="auto">
            <a:xfrm>
              <a:off x="4343400" y="3953774"/>
              <a:ext cx="0" cy="673442"/>
            </a:xfrm>
            <a:prstGeom prst="line">
              <a:avLst/>
            </a:prstGeom>
            <a:noFill/>
            <a:ln w="952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Text Box 23"/>
            <p:cNvSpPr txBox="1">
              <a:spLocks noChangeArrowheads="1"/>
            </p:cNvSpPr>
            <p:nvPr/>
          </p:nvSpPr>
          <p:spPr bwMode="auto">
            <a:xfrm>
              <a:off x="3657599" y="4627215"/>
              <a:ext cx="1600201" cy="865433"/>
            </a:xfrm>
            <a:prstGeom prst="rect">
              <a:avLst/>
            </a:prstGeom>
            <a:solidFill>
              <a:srgbClr val="FFFFFF"/>
            </a:solidFill>
            <a:ln w="9525">
              <a:solidFill>
                <a:srgbClr val="000000"/>
              </a:solidFill>
              <a:miter lim="800000"/>
              <a:headEnd/>
              <a:tailEnd/>
            </a:ln>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a:r>
                <a:rPr lang="zh-CN" altLang="en-US" b="1" dirty="0">
                  <a:latin typeface="楷体_GB2312" pitchFamily="49" charset="-122"/>
                  <a:ea typeface="楷体_GB2312" pitchFamily="49" charset="-122"/>
                </a:rPr>
                <a:t>重发</a:t>
              </a:r>
              <a:r>
                <a:rPr lang="zh-CN" altLang="en-US" b="1" dirty="0" smtClean="0">
                  <a:latin typeface="楷体_GB2312" pitchFamily="49" charset="-122"/>
                  <a:ea typeface="楷体_GB2312" pitchFamily="49" charset="-122"/>
                </a:rPr>
                <a:t>次数达</a:t>
              </a:r>
              <a:r>
                <a:rPr lang="en-US" altLang="zh-CN" b="1" dirty="0" smtClean="0">
                  <a:latin typeface="楷体_GB2312" pitchFamily="49" charset="-122"/>
                  <a:ea typeface="楷体_GB2312" pitchFamily="49" charset="-122"/>
                </a:rPr>
                <a:t>16</a:t>
              </a:r>
              <a:r>
                <a:rPr lang="zh-CN" altLang="en-US" b="1" dirty="0" smtClean="0">
                  <a:latin typeface="楷体_GB2312" pitchFamily="49" charset="-122"/>
                  <a:ea typeface="楷体_GB2312" pitchFamily="49" charset="-122"/>
                </a:rPr>
                <a:t>次仍不成功，放弃发送。</a:t>
              </a:r>
              <a:endParaRPr lang="zh-CN" altLang="en-US" b="1" dirty="0">
                <a:latin typeface="楷体_GB2312" pitchFamily="49" charset="-122"/>
                <a:ea typeface="楷体_GB2312" pitchFamily="49" charset="-122"/>
              </a:endParaRPr>
            </a:p>
          </p:txBody>
        </p:sp>
      </p:grpSp>
    </p:spTree>
    <p:extLst>
      <p:ext uri="{BB962C8B-B14F-4D97-AF65-F5344CB8AC3E}">
        <p14:creationId xmlns:p14="http://schemas.microsoft.com/office/powerpoint/2010/main" val="5566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162925" y="6400800"/>
            <a:ext cx="676275" cy="457200"/>
          </a:xfrm>
          <a:prstGeom prst="rect">
            <a:avLst/>
          </a:prstGeom>
        </p:spPr>
        <p:txBody>
          <a:bodyPr/>
          <a:lstStyle/>
          <a:p>
            <a:fld id="{D9106B97-B438-4D0F-9477-209540094770}" type="slidenum">
              <a:rPr lang="en-US" altLang="zh-CN"/>
              <a:pPr/>
              <a:t>58</a:t>
            </a:fld>
            <a:endParaRPr lang="en-US" altLang="zh-CN"/>
          </a:p>
        </p:txBody>
      </p:sp>
      <p:sp>
        <p:nvSpPr>
          <p:cNvPr id="833538" name="Rectangle 2"/>
          <p:cNvSpPr>
            <a:spLocks noGrp="1" noChangeArrowheads="1"/>
          </p:cNvSpPr>
          <p:nvPr>
            <p:ph type="title"/>
          </p:nvPr>
        </p:nvSpPr>
        <p:spPr/>
        <p:txBody>
          <a:bodyPr/>
          <a:lstStyle/>
          <a:p>
            <a:r>
              <a:rPr lang="en-US" altLang="zh-CN"/>
              <a:t>5.3.3   </a:t>
            </a:r>
            <a:r>
              <a:rPr lang="zh-CN" altLang="en-US"/>
              <a:t>轮流协议</a:t>
            </a:r>
          </a:p>
        </p:txBody>
      </p:sp>
      <p:sp>
        <p:nvSpPr>
          <p:cNvPr id="833539" name="Rectangle 3"/>
          <p:cNvSpPr>
            <a:spLocks noGrp="1" noChangeArrowheads="1"/>
          </p:cNvSpPr>
          <p:nvPr>
            <p:ph type="body" idx="1"/>
          </p:nvPr>
        </p:nvSpPr>
        <p:spPr/>
        <p:txBody>
          <a:bodyPr>
            <a:normAutofit/>
          </a:bodyPr>
          <a:lstStyle/>
          <a:p>
            <a:pPr marL="0" indent="0">
              <a:lnSpc>
                <a:spcPct val="110000"/>
              </a:lnSpc>
              <a:buNone/>
            </a:pPr>
            <a:r>
              <a:rPr lang="zh-CN" altLang="en-US" sz="2800" dirty="0">
                <a:ea typeface="华文中宋" panose="02010600040101010101" pitchFamily="2" charset="-122"/>
              </a:rPr>
              <a:t>多路访问协议理想特性：</a:t>
            </a:r>
          </a:p>
          <a:p>
            <a:pPr marL="800100" lvl="1" indent="-457200">
              <a:lnSpc>
                <a:spcPct val="110000"/>
              </a:lnSpc>
              <a:buFont typeface="+mj-lt"/>
              <a:buAutoNum type="arabicPeriod"/>
            </a:pPr>
            <a:r>
              <a:rPr lang="zh-CN" altLang="en-US" sz="2400" dirty="0">
                <a:ea typeface="华文中宋" panose="02010600040101010101" pitchFamily="2" charset="-122"/>
              </a:rPr>
              <a:t>只有一个节点活动时，吞吐量</a:t>
            </a:r>
            <a:r>
              <a:rPr lang="en-US" altLang="zh-CN" sz="2400" i="1" dirty="0">
                <a:ea typeface="华文中宋" panose="02010600040101010101" pitchFamily="2" charset="-122"/>
              </a:rPr>
              <a:t>R </a:t>
            </a:r>
            <a:r>
              <a:rPr lang="en-US" altLang="zh-CN" sz="2400" dirty="0">
                <a:ea typeface="华文中宋" panose="02010600040101010101" pitchFamily="2" charset="-122"/>
              </a:rPr>
              <a:t>b/ s</a:t>
            </a:r>
            <a:r>
              <a:rPr lang="zh-CN" altLang="en-US" sz="2400" dirty="0">
                <a:ea typeface="华文中宋" panose="02010600040101010101" pitchFamily="2" charset="-122"/>
              </a:rPr>
              <a:t>；</a:t>
            </a:r>
          </a:p>
          <a:p>
            <a:pPr marL="800100" lvl="1" indent="-457200">
              <a:lnSpc>
                <a:spcPct val="110000"/>
              </a:lnSpc>
              <a:buFont typeface="+mj-lt"/>
              <a:buAutoNum type="arabicPeriod"/>
            </a:pPr>
            <a:r>
              <a:rPr lang="zh-CN" altLang="en-US" sz="2400" dirty="0">
                <a:ea typeface="华文中宋" panose="02010600040101010101" pitchFamily="2" charset="-122"/>
              </a:rPr>
              <a:t>有</a:t>
            </a:r>
            <a:r>
              <a:rPr lang="en-US" altLang="zh-CN" sz="2400" i="1" dirty="0">
                <a:ea typeface="华文中宋" panose="02010600040101010101" pitchFamily="2" charset="-122"/>
              </a:rPr>
              <a:t>M</a:t>
            </a:r>
            <a:r>
              <a:rPr lang="zh-CN" altLang="en-US" sz="2400" dirty="0">
                <a:ea typeface="华文中宋" panose="02010600040101010101" pitchFamily="2" charset="-122"/>
              </a:rPr>
              <a:t>个节点活动时，吞吐量</a:t>
            </a:r>
            <a:r>
              <a:rPr lang="en-US" altLang="zh-CN" sz="2400" i="1" dirty="0">
                <a:ea typeface="华文中宋" panose="02010600040101010101" pitchFamily="2" charset="-122"/>
              </a:rPr>
              <a:t>R/M </a:t>
            </a:r>
            <a:r>
              <a:rPr lang="en-US" altLang="zh-CN" sz="2400" dirty="0">
                <a:ea typeface="华文中宋" panose="02010600040101010101" pitchFamily="2" charset="-122"/>
              </a:rPr>
              <a:t>b/ s</a:t>
            </a:r>
            <a:r>
              <a:rPr lang="zh-CN" altLang="en-US" sz="2400" dirty="0">
                <a:ea typeface="华文中宋" panose="02010600040101010101" pitchFamily="2" charset="-122"/>
              </a:rPr>
              <a:t>。</a:t>
            </a:r>
          </a:p>
          <a:p>
            <a:pPr>
              <a:lnSpc>
                <a:spcPct val="110000"/>
              </a:lnSpc>
            </a:pPr>
            <a:r>
              <a:rPr lang="en-US" altLang="zh-CN" sz="2800" dirty="0" smtClean="0">
                <a:ea typeface="华文中宋" panose="02010600040101010101" pitchFamily="2" charset="-122"/>
              </a:rPr>
              <a:t>ALOHA</a:t>
            </a:r>
            <a:r>
              <a:rPr lang="zh-CN" altLang="en-US" sz="2800" dirty="0">
                <a:ea typeface="华文中宋" panose="02010600040101010101" pitchFamily="2" charset="-122"/>
              </a:rPr>
              <a:t>和</a:t>
            </a:r>
            <a:r>
              <a:rPr lang="en-US" altLang="zh-CN" sz="2800" dirty="0">
                <a:ea typeface="华文中宋" panose="02010600040101010101" pitchFamily="2" charset="-122"/>
              </a:rPr>
              <a:t>CSMA</a:t>
            </a:r>
            <a:r>
              <a:rPr lang="zh-CN" altLang="en-US" sz="2800" dirty="0">
                <a:ea typeface="华文中宋" panose="02010600040101010101" pitchFamily="2" charset="-122"/>
              </a:rPr>
              <a:t>协议有第一个特性，但没有第二个特性</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pPr>
              <a:lnSpc>
                <a:spcPct val="110000"/>
              </a:lnSpc>
            </a:pPr>
            <a:r>
              <a:rPr lang="zh-CN" altLang="en-US" sz="2800" dirty="0" smtClean="0">
                <a:ea typeface="华文中宋" panose="02010600040101010101" pitchFamily="2" charset="-122"/>
              </a:rPr>
              <a:t>轮流协议</a:t>
            </a:r>
            <a:endParaRPr lang="zh-CN" altLang="en-US" sz="2800" dirty="0">
              <a:ea typeface="华文中宋" panose="02010600040101010101" pitchFamily="2" charset="-122"/>
            </a:endParaRPr>
          </a:p>
          <a:p>
            <a:pPr lvl="1">
              <a:lnSpc>
                <a:spcPct val="110000"/>
              </a:lnSpc>
              <a:buFont typeface="ZapfDingbats" pitchFamily="82" charset="2"/>
              <a:buNone/>
            </a:pPr>
            <a:r>
              <a:rPr lang="en-US" altLang="zh-CN" sz="2400" dirty="0">
                <a:ea typeface="华文中宋" panose="02010600040101010101" pitchFamily="2" charset="-122"/>
              </a:rPr>
              <a:t>1</a:t>
            </a:r>
            <a:r>
              <a:rPr lang="zh-CN" altLang="en-US" sz="2400" dirty="0">
                <a:ea typeface="华文中宋" panose="02010600040101010101" pitchFamily="2" charset="-122"/>
              </a:rPr>
              <a:t>、轮询协议</a:t>
            </a:r>
          </a:p>
          <a:p>
            <a:pPr lvl="1">
              <a:lnSpc>
                <a:spcPct val="110000"/>
              </a:lnSpc>
              <a:buFont typeface="ZapfDingbats" pitchFamily="82" charset="2"/>
              <a:buNone/>
            </a:pPr>
            <a:r>
              <a:rPr lang="en-US" altLang="zh-CN" sz="2400" dirty="0">
                <a:ea typeface="华文中宋" panose="02010600040101010101" pitchFamily="2" charset="-122"/>
              </a:rPr>
              <a:t>2</a:t>
            </a:r>
            <a:r>
              <a:rPr lang="zh-CN" altLang="en-US" sz="2400" dirty="0">
                <a:ea typeface="华文中宋" panose="02010600040101010101" pitchFamily="2" charset="-122"/>
              </a:rPr>
              <a:t>、令牌传递协议</a:t>
            </a:r>
          </a:p>
        </p:txBody>
      </p:sp>
    </p:spTree>
    <p:extLst>
      <p:ext uri="{BB962C8B-B14F-4D97-AF65-F5344CB8AC3E}">
        <p14:creationId xmlns:p14="http://schemas.microsoft.com/office/powerpoint/2010/main" val="116317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wipe(up)">
                                      <p:cBhvr>
                                        <p:cTn id="7" dur="500"/>
                                        <p:tgtEl>
                                          <p:spTgt spid="83353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3539">
                                            <p:txEl>
                                              <p:pRg st="1" end="1"/>
                                            </p:txEl>
                                          </p:spTgt>
                                        </p:tgtEl>
                                        <p:attrNameLst>
                                          <p:attrName>style.visibility</p:attrName>
                                        </p:attrNameLst>
                                      </p:cBhvr>
                                      <p:to>
                                        <p:strVal val="visible"/>
                                      </p:to>
                                    </p:set>
                                    <p:animEffect transition="in" filter="wipe(up)">
                                      <p:cBhvr>
                                        <p:cTn id="11" dur="500"/>
                                        <p:tgtEl>
                                          <p:spTgt spid="83353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3539">
                                            <p:txEl>
                                              <p:pRg st="2" end="2"/>
                                            </p:txEl>
                                          </p:spTgt>
                                        </p:tgtEl>
                                        <p:attrNameLst>
                                          <p:attrName>style.visibility</p:attrName>
                                        </p:attrNameLst>
                                      </p:cBhvr>
                                      <p:to>
                                        <p:strVal val="visible"/>
                                      </p:to>
                                    </p:set>
                                    <p:animEffect transition="in" filter="wipe(up)">
                                      <p:cBhvr>
                                        <p:cTn id="15" dur="500"/>
                                        <p:tgtEl>
                                          <p:spTgt spid="83353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33539">
                                            <p:txEl>
                                              <p:pRg st="3" end="3"/>
                                            </p:txEl>
                                          </p:spTgt>
                                        </p:tgtEl>
                                        <p:attrNameLst>
                                          <p:attrName>style.visibility</p:attrName>
                                        </p:attrNameLst>
                                      </p:cBhvr>
                                      <p:to>
                                        <p:strVal val="visible"/>
                                      </p:to>
                                    </p:set>
                                    <p:animEffect transition="in" filter="wipe(up)">
                                      <p:cBhvr>
                                        <p:cTn id="19" dur="500"/>
                                        <p:tgtEl>
                                          <p:spTgt spid="83353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33539">
                                            <p:txEl>
                                              <p:pRg st="4" end="4"/>
                                            </p:txEl>
                                          </p:spTgt>
                                        </p:tgtEl>
                                        <p:attrNameLst>
                                          <p:attrName>style.visibility</p:attrName>
                                        </p:attrNameLst>
                                      </p:cBhvr>
                                      <p:to>
                                        <p:strVal val="visible"/>
                                      </p:to>
                                    </p:set>
                                    <p:animEffect transition="in" filter="wipe(up)">
                                      <p:cBhvr>
                                        <p:cTn id="23" dur="500"/>
                                        <p:tgtEl>
                                          <p:spTgt spid="833539">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833539">
                                            <p:txEl>
                                              <p:pRg st="5" end="5"/>
                                            </p:txEl>
                                          </p:spTgt>
                                        </p:tgtEl>
                                        <p:attrNameLst>
                                          <p:attrName>style.visibility</p:attrName>
                                        </p:attrNameLst>
                                      </p:cBhvr>
                                      <p:to>
                                        <p:strVal val="visible"/>
                                      </p:to>
                                    </p:set>
                                    <p:animEffect transition="in" filter="wipe(up)">
                                      <p:cBhvr>
                                        <p:cTn id="27" dur="500"/>
                                        <p:tgtEl>
                                          <p:spTgt spid="833539">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833539">
                                            <p:txEl>
                                              <p:pRg st="6" end="6"/>
                                            </p:txEl>
                                          </p:spTgt>
                                        </p:tgtEl>
                                        <p:attrNameLst>
                                          <p:attrName>style.visibility</p:attrName>
                                        </p:attrNameLst>
                                      </p:cBhvr>
                                      <p:to>
                                        <p:strVal val="visible"/>
                                      </p:to>
                                    </p:set>
                                    <p:animEffect transition="in" filter="wipe(up)">
                                      <p:cBhvr>
                                        <p:cTn id="31" dur="500"/>
                                        <p:tgtEl>
                                          <p:spTgt spid="833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altLang="zh-CN" dirty="0" smtClean="0"/>
              <a:t>5.3.3 </a:t>
            </a:r>
            <a:r>
              <a:rPr lang="zh-CN" altLang="en-US" dirty="0" smtClean="0"/>
              <a:t>轮询</a:t>
            </a:r>
            <a:r>
              <a:rPr lang="zh-CN" altLang="en-US" dirty="0"/>
              <a:t>协议 </a:t>
            </a:r>
            <a:r>
              <a:rPr lang="en-US" altLang="zh-CN" dirty="0"/>
              <a:t>(polling protocol)</a:t>
            </a:r>
            <a:endParaRPr lang="zh-CN" altLang="en-US" dirty="0"/>
          </a:p>
        </p:txBody>
      </p:sp>
      <p:sp>
        <p:nvSpPr>
          <p:cNvPr id="834563" name="Rectangle 3"/>
          <p:cNvSpPr>
            <a:spLocks noGrp="1" noChangeArrowheads="1"/>
          </p:cNvSpPr>
          <p:nvPr>
            <p:ph type="body" idx="1"/>
          </p:nvPr>
        </p:nvSpPr>
        <p:spPr>
          <a:xfrm>
            <a:off x="330201" y="843931"/>
            <a:ext cx="8500532" cy="3512169"/>
          </a:xfrm>
        </p:spPr>
        <p:txBody>
          <a:bodyPr>
            <a:normAutofit/>
          </a:bodyPr>
          <a:lstStyle/>
          <a:p>
            <a:pPr>
              <a:lnSpc>
                <a:spcPct val="115000"/>
              </a:lnSpc>
            </a:pPr>
            <a:r>
              <a:rPr lang="zh-CN" altLang="en-US" sz="2800" dirty="0" smtClean="0">
                <a:ea typeface="华文中宋" panose="02010600040101010101" pitchFamily="2" charset="-122"/>
              </a:rPr>
              <a:t>轮训协议：指定</a:t>
            </a:r>
            <a:r>
              <a:rPr lang="zh-CN" altLang="en-US" sz="2800" dirty="0">
                <a:ea typeface="华文中宋" panose="02010600040101010101" pitchFamily="2" charset="-122"/>
              </a:rPr>
              <a:t>一个主节点，以循环的方式轮询每个节点。并告诉节点能够传输的最大帧数。</a:t>
            </a:r>
          </a:p>
          <a:p>
            <a:pPr>
              <a:lnSpc>
                <a:spcPct val="115000"/>
              </a:lnSpc>
            </a:pPr>
            <a:r>
              <a:rPr lang="zh-CN" altLang="en-US" sz="2800" dirty="0">
                <a:ea typeface="华文中宋" panose="02010600040101010101" pitchFamily="2" charset="-122"/>
              </a:rPr>
              <a:t>轮询顺序</a:t>
            </a:r>
            <a:r>
              <a:rPr lang="zh-CN" altLang="en-US" sz="2800" dirty="0" smtClean="0">
                <a:ea typeface="华文中宋" panose="02010600040101010101" pitchFamily="2" charset="-122"/>
              </a:rPr>
              <a:t>：</a:t>
            </a:r>
            <a:r>
              <a:rPr lang="en-US" altLang="zh-CN" sz="2800" dirty="0" smtClean="0">
                <a:ea typeface="华文中宋" panose="02010600040101010101" pitchFamily="2" charset="-122"/>
              </a:rPr>
              <a:t>1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2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a:t>
            </a:r>
            <a:r>
              <a:rPr lang="en-US" altLang="zh-CN" sz="2800" i="1" dirty="0">
                <a:ea typeface="华文中宋" panose="02010600040101010101" pitchFamily="2" charset="-122"/>
              </a:rPr>
              <a:t>n</a:t>
            </a:r>
            <a:r>
              <a:rPr lang="en-US" altLang="zh-CN" sz="2800" dirty="0">
                <a:ea typeface="华文中宋" panose="02010600040101010101" pitchFamily="2" charset="-122"/>
              </a:rPr>
              <a:t> </a:t>
            </a:r>
            <a:endParaRPr lang="en-US" altLang="zh-CN" sz="2800" dirty="0" smtClean="0">
              <a:ea typeface="华文中宋" panose="02010600040101010101" pitchFamily="2" charset="-122"/>
            </a:endParaRPr>
          </a:p>
          <a:p>
            <a:pPr>
              <a:lnSpc>
                <a:spcPct val="115000"/>
              </a:lnSpc>
            </a:pPr>
            <a:r>
              <a:rPr lang="zh-CN" altLang="en-US" sz="2800" dirty="0" smtClean="0">
                <a:ea typeface="华文中宋" panose="02010600040101010101" pitchFamily="2" charset="-122"/>
              </a:rPr>
              <a:t>主</a:t>
            </a:r>
            <a:r>
              <a:rPr lang="zh-CN" altLang="en-US" sz="2800" dirty="0">
                <a:ea typeface="华文中宋" panose="02010600040101010101" pitchFamily="2" charset="-122"/>
              </a:rPr>
              <a:t>节点通过观察信道上是否有信号来判断节点何时完成了帧的发送，再询问下一节点。</a:t>
            </a:r>
          </a:p>
        </p:txBody>
      </p:sp>
      <p:grpSp>
        <p:nvGrpSpPr>
          <p:cNvPr id="834564" name="Group 4"/>
          <p:cNvGrpSpPr>
            <a:grpSpLocks/>
          </p:cNvGrpSpPr>
          <p:nvPr/>
        </p:nvGrpSpPr>
        <p:grpSpPr bwMode="auto">
          <a:xfrm>
            <a:off x="2249424" y="4356101"/>
            <a:ext cx="4448239" cy="1496767"/>
            <a:chOff x="3661" y="10806"/>
            <a:chExt cx="6687" cy="2260"/>
          </a:xfrm>
        </p:grpSpPr>
        <p:sp>
          <p:nvSpPr>
            <p:cNvPr id="834565" name="Text Box 5"/>
            <p:cNvSpPr txBox="1">
              <a:spLocks noChangeArrowheads="1"/>
            </p:cNvSpPr>
            <p:nvPr/>
          </p:nvSpPr>
          <p:spPr bwMode="auto">
            <a:xfrm>
              <a:off x="5122" y="11277"/>
              <a:ext cx="1257" cy="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1100" b="1" dirty="0">
                <a:latin typeface="Times New Roman" panose="02020603050405020304" pitchFamily="18" charset="0"/>
                <a:ea typeface="宋体" panose="02010600030101010101" pitchFamily="2" charset="-122"/>
              </a:endParaRPr>
            </a:p>
            <a:p>
              <a:pPr algn="just"/>
              <a:r>
                <a:rPr lang="zh-CN" altLang="en-US" sz="1600" b="1" dirty="0">
                  <a:latin typeface="Times New Roman" panose="02020603050405020304" pitchFamily="18" charset="0"/>
                  <a:ea typeface="宋体" panose="02010600030101010101" pitchFamily="2" charset="-122"/>
                </a:rPr>
                <a:t>数据帧</a:t>
              </a:r>
              <a:endParaRPr lang="zh-CN" altLang="en-US" sz="2400" b="1" dirty="0">
                <a:ea typeface="宋体" panose="02010600030101010101" pitchFamily="2" charset="-122"/>
              </a:endParaRPr>
            </a:p>
          </p:txBody>
        </p:sp>
        <p:sp>
          <p:nvSpPr>
            <p:cNvPr id="834566" name="Text Box 6"/>
            <p:cNvSpPr txBox="1">
              <a:spLocks noChangeArrowheads="1"/>
            </p:cNvSpPr>
            <p:nvPr/>
          </p:nvSpPr>
          <p:spPr bwMode="auto">
            <a:xfrm>
              <a:off x="3661" y="11943"/>
              <a:ext cx="1295" cy="624"/>
            </a:xfrm>
            <a:prstGeom prst="rect">
              <a:avLst/>
            </a:prstGeom>
            <a:solidFill>
              <a:srgbClr val="FFFFFF"/>
            </a:solidFill>
            <a:ln w="9525">
              <a:solidFill>
                <a:srgbClr val="000000"/>
              </a:solidFill>
              <a:miter lim="800000"/>
              <a:headEnd/>
              <a:tailEnd/>
            </a:ln>
          </p:spPr>
          <p:txBody>
            <a:bodyPr/>
            <a:lstStyle/>
            <a:p>
              <a:pPr algn="just">
                <a:lnSpc>
                  <a:spcPct val="152000"/>
                </a:lnSpc>
              </a:pPr>
              <a:r>
                <a:rPr lang="zh-CN" altLang="en-US" sz="1400" b="1">
                  <a:solidFill>
                    <a:srgbClr val="FF0000"/>
                  </a:solidFill>
                  <a:latin typeface="Times New Roman" panose="02020603050405020304" pitchFamily="18" charset="0"/>
                  <a:ea typeface="华文中宋" panose="02010600040101010101" pitchFamily="2" charset="-122"/>
                </a:rPr>
                <a:t>主节点</a:t>
              </a:r>
              <a:endParaRPr lang="zh-CN" altLang="en-US" sz="1400" b="1">
                <a:solidFill>
                  <a:srgbClr val="FF0000"/>
                </a:solidFill>
                <a:ea typeface="华文中宋" panose="02010600040101010101" pitchFamily="2" charset="-122"/>
              </a:endParaRPr>
            </a:p>
          </p:txBody>
        </p:sp>
        <p:sp>
          <p:nvSpPr>
            <p:cNvPr id="834567" name="Text Box 7"/>
            <p:cNvSpPr txBox="1">
              <a:spLocks noChangeArrowheads="1"/>
            </p:cNvSpPr>
            <p:nvPr/>
          </p:nvSpPr>
          <p:spPr bwMode="auto">
            <a:xfrm>
              <a:off x="6353" y="10851"/>
              <a:ext cx="620" cy="567"/>
            </a:xfrm>
            <a:prstGeom prst="rect">
              <a:avLst/>
            </a:prstGeom>
            <a:solidFill>
              <a:srgbClr val="FFFFFF"/>
            </a:solidFill>
            <a:ln w="9525">
              <a:solidFill>
                <a:srgbClr val="000000"/>
              </a:solidFill>
              <a:miter lim="800000"/>
              <a:headEnd/>
              <a:tailEnd/>
            </a:ln>
          </p:spPr>
          <p:txBody>
            <a:bodyPr/>
            <a:lstStyle/>
            <a:p>
              <a:pPr algn="ctr"/>
              <a:r>
                <a:rPr lang="en-US" altLang="zh-CN" b="1">
                  <a:solidFill>
                    <a:srgbClr val="FF0000"/>
                  </a:solidFill>
                  <a:latin typeface="Times New Roman" panose="02020603050405020304" pitchFamily="18" charset="0"/>
                  <a:ea typeface="宋体" panose="02010600030101010101" pitchFamily="2" charset="-122"/>
                </a:rPr>
                <a:t>1</a:t>
              </a:r>
              <a:endParaRPr lang="en-US" altLang="zh-CN" b="1">
                <a:solidFill>
                  <a:srgbClr val="FF0000"/>
                </a:solidFill>
                <a:ea typeface="宋体" panose="02010600030101010101" pitchFamily="2" charset="-122"/>
              </a:endParaRPr>
            </a:p>
          </p:txBody>
        </p:sp>
        <p:sp>
          <p:nvSpPr>
            <p:cNvPr id="834568" name="Line 8"/>
            <p:cNvSpPr>
              <a:spLocks noChangeShapeType="1"/>
            </p:cNvSpPr>
            <p:nvPr/>
          </p:nvSpPr>
          <p:spPr bwMode="auto">
            <a:xfrm>
              <a:off x="4956" y="12099"/>
              <a:ext cx="4969" cy="0"/>
            </a:xfrm>
            <a:prstGeom prst="line">
              <a:avLst/>
            </a:prstGeom>
            <a:noFill/>
            <a:ln w="9525">
              <a:solidFill>
                <a:srgbClr val="000000"/>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4569" name="Line 9"/>
            <p:cNvSpPr>
              <a:spLocks noChangeShapeType="1"/>
            </p:cNvSpPr>
            <p:nvPr/>
          </p:nvSpPr>
          <p:spPr bwMode="auto">
            <a:xfrm>
              <a:off x="4956" y="12411"/>
              <a:ext cx="5166"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34570" name="Text Box 10"/>
            <p:cNvSpPr txBox="1">
              <a:spLocks noChangeArrowheads="1"/>
            </p:cNvSpPr>
            <p:nvPr/>
          </p:nvSpPr>
          <p:spPr bwMode="auto">
            <a:xfrm>
              <a:off x="8351" y="10806"/>
              <a:ext cx="118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a:latin typeface="Times New Roman" panose="02020603050405020304" pitchFamily="18" charset="0"/>
                  <a:ea typeface="宋体" panose="02010600030101010101" pitchFamily="2" charset="-122"/>
                </a:rPr>
                <a:t>……</a:t>
              </a:r>
              <a:endParaRPr lang="en-US" altLang="zh-CN" b="1">
                <a:ea typeface="宋体" panose="02010600030101010101" pitchFamily="2" charset="-122"/>
              </a:endParaRPr>
            </a:p>
          </p:txBody>
        </p:sp>
        <p:sp>
          <p:nvSpPr>
            <p:cNvPr id="834571" name="Line 11"/>
            <p:cNvSpPr>
              <a:spLocks noChangeShapeType="1"/>
            </p:cNvSpPr>
            <p:nvPr/>
          </p:nvSpPr>
          <p:spPr bwMode="auto">
            <a:xfrm>
              <a:off x="6579" y="11418"/>
              <a:ext cx="0" cy="6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2" name="Line 12"/>
            <p:cNvSpPr>
              <a:spLocks noChangeShapeType="1"/>
            </p:cNvSpPr>
            <p:nvPr/>
          </p:nvSpPr>
          <p:spPr bwMode="auto">
            <a:xfrm>
              <a:off x="6776" y="11430"/>
              <a:ext cx="0" cy="9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3" name="Text Box 13"/>
            <p:cNvSpPr txBox="1">
              <a:spLocks noChangeArrowheads="1"/>
            </p:cNvSpPr>
            <p:nvPr/>
          </p:nvSpPr>
          <p:spPr bwMode="auto">
            <a:xfrm>
              <a:off x="7563" y="10851"/>
              <a:ext cx="620" cy="567"/>
            </a:xfrm>
            <a:prstGeom prst="rect">
              <a:avLst/>
            </a:prstGeom>
            <a:solidFill>
              <a:srgbClr val="FFFFFF"/>
            </a:solidFill>
            <a:ln w="9525">
              <a:solidFill>
                <a:srgbClr val="000000"/>
              </a:solidFill>
              <a:miter lim="800000"/>
              <a:headEnd/>
              <a:tailEnd/>
            </a:ln>
          </p:spPr>
          <p:txBody>
            <a:bodyPr/>
            <a:lstStyle/>
            <a:p>
              <a:pPr algn="ctr"/>
              <a:r>
                <a:rPr lang="en-US" altLang="zh-CN" b="1">
                  <a:solidFill>
                    <a:srgbClr val="FF0000"/>
                  </a:solidFill>
                  <a:latin typeface="Times New Roman" panose="02020603050405020304" pitchFamily="18" charset="0"/>
                  <a:ea typeface="宋体" panose="02010600030101010101" pitchFamily="2" charset="-122"/>
                </a:rPr>
                <a:t>2</a:t>
              </a:r>
              <a:endParaRPr lang="en-US" altLang="zh-CN" b="1">
                <a:solidFill>
                  <a:srgbClr val="FF0000"/>
                </a:solidFill>
                <a:ea typeface="宋体" panose="02010600030101010101" pitchFamily="2" charset="-122"/>
              </a:endParaRPr>
            </a:p>
          </p:txBody>
        </p:sp>
        <p:sp>
          <p:nvSpPr>
            <p:cNvPr id="834574" name="Text Box 14"/>
            <p:cNvSpPr txBox="1">
              <a:spLocks noChangeArrowheads="1"/>
            </p:cNvSpPr>
            <p:nvPr/>
          </p:nvSpPr>
          <p:spPr bwMode="auto">
            <a:xfrm>
              <a:off x="9728" y="10806"/>
              <a:ext cx="620" cy="567"/>
            </a:xfrm>
            <a:prstGeom prst="rect">
              <a:avLst/>
            </a:prstGeom>
            <a:solidFill>
              <a:srgbClr val="FFFFFF"/>
            </a:solidFill>
            <a:ln w="9525">
              <a:solidFill>
                <a:srgbClr val="000000"/>
              </a:solidFill>
              <a:miter lim="800000"/>
              <a:headEnd/>
              <a:tailEnd/>
            </a:ln>
          </p:spPr>
          <p:txBody>
            <a:bodyPr/>
            <a:lstStyle/>
            <a:p>
              <a:pPr algn="ctr"/>
              <a:r>
                <a:rPr lang="en-US" altLang="zh-CN" b="1" i="1">
                  <a:solidFill>
                    <a:srgbClr val="FF0000"/>
                  </a:solidFill>
                  <a:latin typeface="Times New Roman" panose="02020603050405020304" pitchFamily="18" charset="0"/>
                  <a:ea typeface="宋体" panose="02010600030101010101" pitchFamily="2" charset="-122"/>
                </a:rPr>
                <a:t>n</a:t>
              </a:r>
              <a:endParaRPr lang="en-US" altLang="zh-CN" b="1">
                <a:solidFill>
                  <a:srgbClr val="FF0000"/>
                </a:solidFill>
                <a:ea typeface="宋体" panose="02010600030101010101" pitchFamily="2" charset="-122"/>
              </a:endParaRPr>
            </a:p>
          </p:txBody>
        </p:sp>
        <p:sp>
          <p:nvSpPr>
            <p:cNvPr id="834575" name="Line 15"/>
            <p:cNvSpPr>
              <a:spLocks noChangeShapeType="1"/>
            </p:cNvSpPr>
            <p:nvPr/>
          </p:nvSpPr>
          <p:spPr bwMode="auto">
            <a:xfrm>
              <a:off x="9925" y="11373"/>
              <a:ext cx="0" cy="7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6" name="Line 16"/>
            <p:cNvSpPr>
              <a:spLocks noChangeShapeType="1"/>
            </p:cNvSpPr>
            <p:nvPr/>
          </p:nvSpPr>
          <p:spPr bwMode="auto">
            <a:xfrm>
              <a:off x="7760" y="11418"/>
              <a:ext cx="0" cy="6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7" name="Line 17"/>
            <p:cNvSpPr>
              <a:spLocks noChangeShapeType="1"/>
            </p:cNvSpPr>
            <p:nvPr/>
          </p:nvSpPr>
          <p:spPr bwMode="auto">
            <a:xfrm>
              <a:off x="7957" y="11418"/>
              <a:ext cx="0" cy="9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8" name="Line 18"/>
            <p:cNvSpPr>
              <a:spLocks noChangeShapeType="1"/>
            </p:cNvSpPr>
            <p:nvPr/>
          </p:nvSpPr>
          <p:spPr bwMode="auto">
            <a:xfrm>
              <a:off x="10122" y="11373"/>
              <a:ext cx="0" cy="1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579" name="Text Box 19"/>
            <p:cNvSpPr txBox="1">
              <a:spLocks noChangeArrowheads="1"/>
            </p:cNvSpPr>
            <p:nvPr/>
          </p:nvSpPr>
          <p:spPr bwMode="auto">
            <a:xfrm>
              <a:off x="5150" y="12507"/>
              <a:ext cx="1257" cy="5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b="1" dirty="0">
                  <a:latin typeface="Times New Roman" panose="02020603050405020304" pitchFamily="18" charset="0"/>
                  <a:ea typeface="宋体" panose="02010600030101010101" pitchFamily="2" charset="-122"/>
                </a:rPr>
                <a:t>轮询</a:t>
              </a:r>
              <a:r>
                <a:rPr lang="zh-CN" altLang="en-US" sz="1600" b="1" dirty="0" smtClean="0">
                  <a:latin typeface="Times New Roman" panose="02020603050405020304" pitchFamily="18" charset="0"/>
                  <a:ea typeface="宋体" panose="02010600030101010101" pitchFamily="2" charset="-122"/>
                </a:rPr>
                <a:t>帧</a:t>
              </a:r>
              <a:endParaRPr lang="zh-CN" altLang="en-US" sz="1600" b="1" dirty="0">
                <a:latin typeface="Times New Roman" panose="02020603050405020304" pitchFamily="18" charset="0"/>
                <a:ea typeface="宋体" panose="02010600030101010101" pitchFamily="2" charset="-122"/>
              </a:endParaRPr>
            </a:p>
          </p:txBody>
        </p:sp>
      </p:grpSp>
      <p:sp>
        <p:nvSpPr>
          <p:cNvPr id="834581" name="Line 21"/>
          <p:cNvSpPr>
            <a:spLocks noChangeShapeType="1"/>
          </p:cNvSpPr>
          <p:nvPr/>
        </p:nvSpPr>
        <p:spPr bwMode="auto">
          <a:xfrm>
            <a:off x="3276600" y="54483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4582" name="Line 22"/>
          <p:cNvSpPr>
            <a:spLocks noChangeShapeType="1"/>
          </p:cNvSpPr>
          <p:nvPr/>
        </p:nvSpPr>
        <p:spPr bwMode="auto">
          <a:xfrm flipV="1">
            <a:off x="3357595" y="5491025"/>
            <a:ext cx="1085850" cy="0"/>
          </a:xfrm>
          <a:prstGeom prst="line">
            <a:avLst/>
          </a:prstGeom>
          <a:noFill/>
          <a:ln w="381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4583" name="Line 23"/>
          <p:cNvSpPr>
            <a:spLocks noChangeShapeType="1"/>
          </p:cNvSpPr>
          <p:nvPr/>
        </p:nvSpPr>
        <p:spPr bwMode="auto">
          <a:xfrm flipH="1">
            <a:off x="3371850" y="5175098"/>
            <a:ext cx="6953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013680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4563">
                                            <p:txEl>
                                              <p:pRg st="0" end="0"/>
                                            </p:txEl>
                                          </p:spTgt>
                                        </p:tgtEl>
                                        <p:attrNameLst>
                                          <p:attrName>style.visibility</p:attrName>
                                        </p:attrNameLst>
                                      </p:cBhvr>
                                      <p:to>
                                        <p:strVal val="visible"/>
                                      </p:to>
                                    </p:set>
                                    <p:animEffect transition="in" filter="wipe(up)">
                                      <p:cBhvr>
                                        <p:cTn id="7" dur="500"/>
                                        <p:tgtEl>
                                          <p:spTgt spid="83456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4563">
                                            <p:txEl>
                                              <p:pRg st="1" end="1"/>
                                            </p:txEl>
                                          </p:spTgt>
                                        </p:tgtEl>
                                        <p:attrNameLst>
                                          <p:attrName>style.visibility</p:attrName>
                                        </p:attrNameLst>
                                      </p:cBhvr>
                                      <p:to>
                                        <p:strVal val="visible"/>
                                      </p:to>
                                    </p:set>
                                    <p:animEffect transition="in" filter="wipe(up)">
                                      <p:cBhvr>
                                        <p:cTn id="11" dur="500"/>
                                        <p:tgtEl>
                                          <p:spTgt spid="83456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4563">
                                            <p:txEl>
                                              <p:pRg st="2" end="2"/>
                                            </p:txEl>
                                          </p:spTgt>
                                        </p:tgtEl>
                                        <p:attrNameLst>
                                          <p:attrName>style.visibility</p:attrName>
                                        </p:attrNameLst>
                                      </p:cBhvr>
                                      <p:to>
                                        <p:strVal val="visible"/>
                                      </p:to>
                                    </p:set>
                                    <p:animEffect transition="in" filter="wipe(up)">
                                      <p:cBhvr>
                                        <p:cTn id="15" dur="500"/>
                                        <p:tgtEl>
                                          <p:spTgt spid="834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34564"/>
                                        </p:tgtEl>
                                        <p:attrNameLst>
                                          <p:attrName>style.visibility</p:attrName>
                                        </p:attrNameLst>
                                      </p:cBhvr>
                                      <p:to>
                                        <p:strVal val="visible"/>
                                      </p:to>
                                    </p:set>
                                    <p:animEffect transition="in" filter="dissolve">
                                      <p:cBhvr>
                                        <p:cTn id="20" dur="500"/>
                                        <p:tgtEl>
                                          <p:spTgt spid="8345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34582"/>
                                        </p:tgtEl>
                                        <p:attrNameLst>
                                          <p:attrName>style.visibility</p:attrName>
                                        </p:attrNameLst>
                                      </p:cBhvr>
                                      <p:to>
                                        <p:strVal val="visible"/>
                                      </p:to>
                                    </p:set>
                                    <p:animEffect transition="in" filter="wipe(left)">
                                      <p:cBhvr>
                                        <p:cTn id="25" dur="500"/>
                                        <p:tgtEl>
                                          <p:spTgt spid="83458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834583"/>
                                        </p:tgtEl>
                                        <p:attrNameLst>
                                          <p:attrName>style.visibility</p:attrName>
                                        </p:attrNameLst>
                                      </p:cBhvr>
                                      <p:to>
                                        <p:strVal val="visible"/>
                                      </p:to>
                                    </p:set>
                                    <p:animEffect transition="in" filter="wipe(right)">
                                      <p:cBhvr>
                                        <p:cTn id="30" dur="500"/>
                                        <p:tgtEl>
                                          <p:spTgt spid="83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82" grpId="0" animBg="1"/>
      <p:bldP spid="8345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smtClean="0"/>
              <a:t>数据链路层概述</a:t>
            </a:r>
            <a:endParaRPr lang="zh-CN" altLang="en-US" dirty="0"/>
          </a:p>
        </p:txBody>
      </p:sp>
      <p:grpSp>
        <p:nvGrpSpPr>
          <p:cNvPr id="3" name="Group 4"/>
          <p:cNvGrpSpPr>
            <a:grpSpLocks/>
          </p:cNvGrpSpPr>
          <p:nvPr/>
        </p:nvGrpSpPr>
        <p:grpSpPr bwMode="auto">
          <a:xfrm>
            <a:off x="2299026" y="5816412"/>
            <a:ext cx="4241800" cy="792162"/>
            <a:chOff x="4021" y="8622"/>
            <a:chExt cx="5040" cy="936"/>
          </a:xfrm>
        </p:grpSpPr>
        <p:sp>
          <p:nvSpPr>
            <p:cNvPr id="4" name="Text Box 5"/>
            <p:cNvSpPr txBox="1">
              <a:spLocks noChangeArrowheads="1"/>
            </p:cNvSpPr>
            <p:nvPr/>
          </p:nvSpPr>
          <p:spPr bwMode="auto">
            <a:xfrm>
              <a:off x="4561" y="9090"/>
              <a:ext cx="41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latin typeface="Times New Roman" panose="02020603050405020304" pitchFamily="18" charset="0"/>
                  <a:ea typeface="宋体" panose="02010600030101010101" pitchFamily="2" charset="-122"/>
                </a:rPr>
                <a:t>汽车            飞机                   火车</a:t>
              </a:r>
              <a:endParaRPr lang="zh-CN" altLang="en-US">
                <a:ea typeface="宋体" panose="02010600030101010101" pitchFamily="2" charset="-122"/>
              </a:endParaRPr>
            </a:p>
          </p:txBody>
        </p:sp>
        <p:sp>
          <p:nvSpPr>
            <p:cNvPr id="5" name="Oval 6"/>
            <p:cNvSpPr>
              <a:spLocks noChangeArrowheads="1"/>
            </p:cNvSpPr>
            <p:nvPr/>
          </p:nvSpPr>
          <p:spPr bwMode="auto">
            <a:xfrm>
              <a:off x="4021" y="8622"/>
              <a:ext cx="540" cy="540"/>
            </a:xfrm>
            <a:prstGeom prst="ellipse">
              <a:avLst/>
            </a:prstGeom>
            <a:solidFill>
              <a:srgbClr val="FFFFFF"/>
            </a:solidFill>
            <a:ln w="19050">
              <a:solidFill>
                <a:srgbClr val="000000"/>
              </a:solidFill>
              <a:round/>
              <a:headEnd/>
              <a:tailEnd/>
            </a:ln>
          </p:spPr>
          <p:txBody>
            <a:bodyPr/>
            <a:lstStyle/>
            <a:p>
              <a:pPr algn="just"/>
              <a:r>
                <a:rPr lang="en-US" altLang="zh-CN" sz="1200" b="1">
                  <a:latin typeface="Times New Roman" panose="02020603050405020304" pitchFamily="18" charset="0"/>
                  <a:ea typeface="宋体" panose="02010600030101010101" pitchFamily="2" charset="-122"/>
                </a:rPr>
                <a:t>A</a:t>
              </a:r>
              <a:endParaRPr lang="en-US" altLang="zh-CN">
                <a:ea typeface="宋体" panose="02010600030101010101" pitchFamily="2" charset="-122"/>
              </a:endParaRPr>
            </a:p>
          </p:txBody>
        </p:sp>
        <p:sp>
          <p:nvSpPr>
            <p:cNvPr id="6" name="Oval 7"/>
            <p:cNvSpPr>
              <a:spLocks noChangeArrowheads="1"/>
            </p:cNvSpPr>
            <p:nvPr/>
          </p:nvSpPr>
          <p:spPr bwMode="auto">
            <a:xfrm>
              <a:off x="8521" y="8622"/>
              <a:ext cx="540" cy="540"/>
            </a:xfrm>
            <a:prstGeom prst="ellipse">
              <a:avLst/>
            </a:prstGeom>
            <a:solidFill>
              <a:srgbClr val="FFFFFF"/>
            </a:solidFill>
            <a:ln w="19050">
              <a:solidFill>
                <a:srgbClr val="000000"/>
              </a:solidFill>
              <a:round/>
              <a:headEnd/>
              <a:tailEnd/>
            </a:ln>
          </p:spPr>
          <p:txBody>
            <a:bodyPr/>
            <a:lstStyle/>
            <a:p>
              <a:pPr algn="just"/>
              <a:r>
                <a:rPr lang="en-US" altLang="zh-CN" sz="1200" b="1">
                  <a:latin typeface="Times New Roman" panose="02020603050405020304" pitchFamily="18" charset="0"/>
                  <a:ea typeface="宋体" panose="02010600030101010101" pitchFamily="2" charset="-122"/>
                </a:rPr>
                <a:t>B</a:t>
              </a:r>
              <a:endParaRPr lang="en-US" altLang="zh-CN">
                <a:ea typeface="宋体" panose="02010600030101010101" pitchFamily="2" charset="-122"/>
              </a:endParaRPr>
            </a:p>
          </p:txBody>
        </p:sp>
        <p:sp>
          <p:nvSpPr>
            <p:cNvPr id="7" name="Oval 8"/>
            <p:cNvSpPr>
              <a:spLocks noChangeArrowheads="1"/>
            </p:cNvSpPr>
            <p:nvPr/>
          </p:nvSpPr>
          <p:spPr bwMode="auto">
            <a:xfrm>
              <a:off x="5461" y="8778"/>
              <a:ext cx="360" cy="360"/>
            </a:xfrm>
            <a:prstGeom prst="ellipse">
              <a:avLst/>
            </a:prstGeom>
            <a:solidFill>
              <a:srgbClr val="FFFFFF"/>
            </a:solidFill>
            <a:ln w="9525">
              <a:solidFill>
                <a:srgbClr val="000000"/>
              </a:solidFill>
              <a:round/>
              <a:headEnd/>
              <a:tailEnd/>
            </a:ln>
          </p:spPr>
          <p:txBody>
            <a:bodyPr/>
            <a:lstStyle/>
            <a:p>
              <a:endParaRPr lang="zh-CN" altLang="en-US"/>
            </a:p>
          </p:txBody>
        </p:sp>
        <p:sp>
          <p:nvSpPr>
            <p:cNvPr id="8" name="Oval 9"/>
            <p:cNvSpPr>
              <a:spLocks noChangeArrowheads="1"/>
            </p:cNvSpPr>
            <p:nvPr/>
          </p:nvSpPr>
          <p:spPr bwMode="auto">
            <a:xfrm>
              <a:off x="7261" y="8778"/>
              <a:ext cx="360" cy="360"/>
            </a:xfrm>
            <a:prstGeom prst="ellipse">
              <a:avLst/>
            </a:prstGeom>
            <a:solidFill>
              <a:srgbClr val="FFFFFF"/>
            </a:solidFill>
            <a:ln w="9525">
              <a:solidFill>
                <a:srgbClr val="000000"/>
              </a:solidFill>
              <a:round/>
              <a:headEnd/>
              <a:tailEnd/>
            </a:ln>
          </p:spPr>
          <p:txBody>
            <a:bodyPr/>
            <a:lstStyle/>
            <a:p>
              <a:endParaRPr lang="zh-CN" altLang="en-US"/>
            </a:p>
          </p:txBody>
        </p:sp>
        <p:sp>
          <p:nvSpPr>
            <p:cNvPr id="9" name="Line 10"/>
            <p:cNvSpPr>
              <a:spLocks noChangeShapeType="1"/>
            </p:cNvSpPr>
            <p:nvPr/>
          </p:nvSpPr>
          <p:spPr bwMode="auto">
            <a:xfrm>
              <a:off x="4561" y="893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5821" y="893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a:off x="7621" y="893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Line 13"/>
          <p:cNvSpPr>
            <a:spLocks noChangeShapeType="1"/>
          </p:cNvSpPr>
          <p:nvPr/>
        </p:nvSpPr>
        <p:spPr bwMode="auto">
          <a:xfrm>
            <a:off x="2762576" y="5972171"/>
            <a:ext cx="7810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4"/>
          <p:cNvSpPr>
            <a:spLocks noChangeShapeType="1"/>
          </p:cNvSpPr>
          <p:nvPr/>
        </p:nvSpPr>
        <p:spPr bwMode="auto">
          <a:xfrm>
            <a:off x="3934151" y="5983671"/>
            <a:ext cx="9715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5"/>
          <p:cNvSpPr>
            <a:spLocks noChangeShapeType="1"/>
          </p:cNvSpPr>
          <p:nvPr/>
        </p:nvSpPr>
        <p:spPr bwMode="auto">
          <a:xfrm>
            <a:off x="5324801" y="5961661"/>
            <a:ext cx="7810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3"/>
          <p:cNvSpPr txBox="1">
            <a:spLocks noChangeArrowheads="1"/>
          </p:cNvSpPr>
          <p:nvPr/>
        </p:nvSpPr>
        <p:spPr>
          <a:xfrm>
            <a:off x="330199" y="807934"/>
            <a:ext cx="8500533" cy="4541832"/>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pPr>
            <a:r>
              <a:rPr lang="zh-CN" altLang="en-US" sz="3200" dirty="0" smtClean="0">
                <a:solidFill>
                  <a:srgbClr val="FF0000"/>
                </a:solidFill>
              </a:rPr>
              <a:t>网络层</a:t>
            </a:r>
            <a:endParaRPr lang="en-US" altLang="zh-CN" sz="3200" dirty="0" smtClean="0">
              <a:solidFill>
                <a:srgbClr val="FF0000"/>
              </a:solidFill>
            </a:endParaRPr>
          </a:p>
          <a:p>
            <a:pPr lvl="1">
              <a:lnSpc>
                <a:spcPct val="115000"/>
              </a:lnSpc>
            </a:pPr>
            <a:r>
              <a:rPr lang="zh-CN" altLang="en-US" sz="2800" dirty="0" smtClean="0"/>
              <a:t>将</a:t>
            </a:r>
            <a:r>
              <a:rPr lang="zh-CN" altLang="en-US" sz="2800" dirty="0"/>
              <a:t>运输层报文段</a:t>
            </a:r>
            <a:r>
              <a:rPr lang="zh-CN" altLang="en-US" sz="2800" dirty="0">
                <a:solidFill>
                  <a:srgbClr val="FF0000"/>
                </a:solidFill>
              </a:rPr>
              <a:t>从源主机传送到目的主机</a:t>
            </a:r>
            <a:r>
              <a:rPr lang="zh-CN" altLang="en-US" sz="2800" dirty="0" smtClean="0"/>
              <a:t>。</a:t>
            </a:r>
            <a:endParaRPr lang="en-US" altLang="zh-CN" sz="2800" dirty="0" smtClean="0"/>
          </a:p>
          <a:p>
            <a:pPr lvl="1">
              <a:lnSpc>
                <a:spcPct val="115000"/>
              </a:lnSpc>
            </a:pPr>
            <a:r>
              <a:rPr lang="zh-CN" altLang="en-US" sz="2800" dirty="0" smtClean="0"/>
              <a:t>能够</a:t>
            </a:r>
            <a:r>
              <a:rPr lang="zh-CN" altLang="en-US" sz="2800" dirty="0"/>
              <a:t>在各段链路层提供</a:t>
            </a:r>
            <a:r>
              <a:rPr lang="zh-CN" altLang="en-US" sz="2800" dirty="0">
                <a:solidFill>
                  <a:srgbClr val="FF0000"/>
                </a:solidFill>
              </a:rPr>
              <a:t>异构服务</a:t>
            </a:r>
            <a:r>
              <a:rPr lang="zh-CN" altLang="en-US" sz="2800" dirty="0"/>
              <a:t>的情况下，</a:t>
            </a:r>
            <a:r>
              <a:rPr lang="zh-CN" altLang="en-US" sz="2800" dirty="0" smtClean="0"/>
              <a:t>完成</a:t>
            </a:r>
            <a:r>
              <a:rPr lang="zh-CN" altLang="en-US" sz="2800" dirty="0">
                <a:solidFill>
                  <a:srgbClr val="FF0000"/>
                </a:solidFill>
              </a:rPr>
              <a:t>主机</a:t>
            </a:r>
            <a:r>
              <a:rPr lang="zh-CN" altLang="en-US" sz="2800" dirty="0" smtClean="0">
                <a:solidFill>
                  <a:srgbClr val="FF0000"/>
                </a:solidFill>
              </a:rPr>
              <a:t>到</a:t>
            </a:r>
            <a:r>
              <a:rPr lang="zh-CN" altLang="en-US" sz="2800" dirty="0">
                <a:solidFill>
                  <a:srgbClr val="FF0000"/>
                </a:solidFill>
              </a:rPr>
              <a:t>主机</a:t>
            </a:r>
            <a:r>
              <a:rPr lang="zh-CN" altLang="en-US" sz="2800" dirty="0" smtClean="0"/>
              <a:t>的</a:t>
            </a:r>
            <a:r>
              <a:rPr lang="zh-CN" altLang="en-US" sz="2800" dirty="0"/>
              <a:t>工作。</a:t>
            </a:r>
          </a:p>
          <a:p>
            <a:pPr>
              <a:lnSpc>
                <a:spcPct val="115000"/>
              </a:lnSpc>
            </a:pPr>
            <a:r>
              <a:rPr lang="zh-CN" altLang="en-US" sz="3200" dirty="0">
                <a:solidFill>
                  <a:srgbClr val="FF0000"/>
                </a:solidFill>
              </a:rPr>
              <a:t>链路</a:t>
            </a:r>
            <a:r>
              <a:rPr lang="zh-CN" altLang="en-US" sz="3200" dirty="0" smtClean="0">
                <a:solidFill>
                  <a:srgbClr val="FF0000"/>
                </a:solidFill>
              </a:rPr>
              <a:t>层</a:t>
            </a:r>
            <a:endParaRPr lang="en-US" altLang="zh-CN" sz="3200" dirty="0" smtClean="0">
              <a:solidFill>
                <a:srgbClr val="FF0000"/>
              </a:solidFill>
            </a:endParaRPr>
          </a:p>
          <a:p>
            <a:pPr lvl="1">
              <a:lnSpc>
                <a:spcPct val="115000"/>
              </a:lnSpc>
            </a:pPr>
            <a:r>
              <a:rPr lang="zh-CN" altLang="en-US" sz="2800" dirty="0" smtClean="0"/>
              <a:t>将</a:t>
            </a:r>
            <a:r>
              <a:rPr lang="zh-CN" altLang="en-US" sz="2800" dirty="0"/>
              <a:t>网络层数据报</a:t>
            </a:r>
            <a:r>
              <a:rPr lang="zh-CN" altLang="en-US" sz="2800" dirty="0">
                <a:solidFill>
                  <a:srgbClr val="FF0000"/>
                </a:solidFill>
              </a:rPr>
              <a:t>从一</a:t>
            </a:r>
            <a:r>
              <a:rPr lang="zh-CN" altLang="en-US" sz="2800" dirty="0" smtClean="0">
                <a:solidFill>
                  <a:srgbClr val="FF0000"/>
                </a:solidFill>
              </a:rPr>
              <a:t>个结点</a:t>
            </a:r>
            <a:r>
              <a:rPr lang="zh-CN" altLang="en-US" sz="2800" dirty="0">
                <a:solidFill>
                  <a:srgbClr val="FF0000"/>
                </a:solidFill>
              </a:rPr>
              <a:t>传送到下一</a:t>
            </a:r>
            <a:r>
              <a:rPr lang="zh-CN" altLang="en-US" sz="2800" dirty="0" smtClean="0">
                <a:solidFill>
                  <a:srgbClr val="FF0000"/>
                </a:solidFill>
              </a:rPr>
              <a:t>个结点</a:t>
            </a:r>
            <a:r>
              <a:rPr lang="zh-CN" altLang="en-US" sz="2800" dirty="0" smtClean="0"/>
              <a:t>。</a:t>
            </a:r>
            <a:endParaRPr lang="en-US" altLang="zh-CN" sz="2800" dirty="0" smtClean="0"/>
          </a:p>
          <a:p>
            <a:pPr lvl="1">
              <a:lnSpc>
                <a:spcPct val="115000"/>
              </a:lnSpc>
            </a:pPr>
            <a:r>
              <a:rPr lang="zh-CN" altLang="en-US" sz="2800" dirty="0" smtClean="0"/>
              <a:t>不同</a:t>
            </a:r>
            <a:r>
              <a:rPr lang="zh-CN" altLang="en-US" sz="2800" dirty="0"/>
              <a:t>的链路采用不同的链路层协议，提供的服务不同</a:t>
            </a:r>
            <a:r>
              <a:rPr lang="zh-CN" altLang="en-US" sz="2800" dirty="0" smtClean="0"/>
              <a:t>。</a:t>
            </a:r>
            <a:endParaRPr lang="zh-CN" altLang="en-US" sz="2800" dirty="0"/>
          </a:p>
        </p:txBody>
      </p:sp>
    </p:spTree>
    <p:extLst>
      <p:ext uri="{BB962C8B-B14F-4D97-AF65-F5344CB8AC3E}">
        <p14:creationId xmlns:p14="http://schemas.microsoft.com/office/powerpoint/2010/main" val="342087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1" fill="hold" nodeType="afterEffect">
                                  <p:stCondLst>
                                    <p:cond delay="50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up)">
                                      <p:cBhvr>
                                        <p:cTn id="21" dur="500"/>
                                        <p:tgtEl>
                                          <p:spTgt spid="15">
                                            <p:txEl>
                                              <p:pRg st="0" end="0"/>
                                            </p:txEl>
                                          </p:spTgt>
                                        </p:tgtEl>
                                      </p:cBhvr>
                                    </p:animEffect>
                                  </p:childTnLst>
                                </p:cTn>
                              </p:par>
                            </p:childTnLst>
                          </p:cTn>
                        </p:par>
                        <p:par>
                          <p:cTn id="22" fill="hold">
                            <p:stCondLst>
                              <p:cond delay="1500"/>
                            </p:stCondLst>
                            <p:childTnLst>
                              <p:par>
                                <p:cTn id="23" presetID="22" presetClass="entr" presetSubtype="1" fill="hold" nodeType="afterEffect">
                                  <p:stCondLst>
                                    <p:cond delay="50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wipe(up)">
                                      <p:cBhvr>
                                        <p:cTn id="25" dur="500"/>
                                        <p:tgtEl>
                                          <p:spTgt spid="15">
                                            <p:txEl>
                                              <p:pRg st="1" end="1"/>
                                            </p:txEl>
                                          </p:spTgt>
                                        </p:tgtEl>
                                      </p:cBhvr>
                                    </p:animEffect>
                                  </p:childTnLst>
                                </p:cTn>
                              </p:par>
                            </p:childTnLst>
                          </p:cTn>
                        </p:par>
                        <p:par>
                          <p:cTn id="26" fill="hold">
                            <p:stCondLst>
                              <p:cond delay="2500"/>
                            </p:stCondLst>
                            <p:childTnLst>
                              <p:par>
                                <p:cTn id="27" presetID="22" presetClass="entr" presetSubtype="1" fill="hold" nodeType="afterEffect">
                                  <p:stCondLst>
                                    <p:cond delay="50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wipe(up)">
                                      <p:cBhvr>
                                        <p:cTn id="29" dur="500"/>
                                        <p:tgtEl>
                                          <p:spTgt spid="15">
                                            <p:txEl>
                                              <p:pRg st="2" end="2"/>
                                            </p:txEl>
                                          </p:spTgt>
                                        </p:tgtEl>
                                      </p:cBhvr>
                                    </p:animEffect>
                                  </p:childTnLst>
                                </p:cTn>
                              </p:par>
                            </p:childTnLst>
                          </p:cTn>
                        </p:par>
                        <p:par>
                          <p:cTn id="30" fill="hold">
                            <p:stCondLst>
                              <p:cond delay="3500"/>
                            </p:stCondLst>
                            <p:childTnLst>
                              <p:par>
                                <p:cTn id="31" presetID="22" presetClass="entr" presetSubtype="1" fill="hold" nodeType="afterEffect">
                                  <p:stCondLst>
                                    <p:cond delay="500"/>
                                  </p:stCondLst>
                                  <p:childTnLst>
                                    <p:set>
                                      <p:cBhvr>
                                        <p:cTn id="32" dur="1" fill="hold">
                                          <p:stCondLst>
                                            <p:cond delay="0"/>
                                          </p:stCondLst>
                                        </p:cTn>
                                        <p:tgtEl>
                                          <p:spTgt spid="15">
                                            <p:txEl>
                                              <p:pRg st="3" end="3"/>
                                            </p:txEl>
                                          </p:spTgt>
                                        </p:tgtEl>
                                        <p:attrNameLst>
                                          <p:attrName>style.visibility</p:attrName>
                                        </p:attrNameLst>
                                      </p:cBhvr>
                                      <p:to>
                                        <p:strVal val="visible"/>
                                      </p:to>
                                    </p:set>
                                    <p:animEffect transition="in" filter="wipe(up)">
                                      <p:cBhvr>
                                        <p:cTn id="33" dur="500"/>
                                        <p:tgtEl>
                                          <p:spTgt spid="15">
                                            <p:txEl>
                                              <p:pRg st="3" end="3"/>
                                            </p:txEl>
                                          </p:spTgt>
                                        </p:tgtEl>
                                      </p:cBhvr>
                                    </p:animEffect>
                                  </p:childTnLst>
                                </p:cTn>
                              </p:par>
                            </p:childTnLst>
                          </p:cTn>
                        </p:par>
                        <p:par>
                          <p:cTn id="34" fill="hold">
                            <p:stCondLst>
                              <p:cond delay="4500"/>
                            </p:stCondLst>
                            <p:childTnLst>
                              <p:par>
                                <p:cTn id="35" presetID="22" presetClass="entr" presetSubtype="1" fill="hold" nodeType="afterEffect">
                                  <p:stCondLst>
                                    <p:cond delay="50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wipe(up)">
                                      <p:cBhvr>
                                        <p:cTn id="37" dur="500"/>
                                        <p:tgtEl>
                                          <p:spTgt spid="15">
                                            <p:txEl>
                                              <p:pRg st="4" end="4"/>
                                            </p:txEl>
                                          </p:spTgt>
                                        </p:tgtEl>
                                      </p:cBhvr>
                                    </p:animEffect>
                                  </p:childTnLst>
                                </p:cTn>
                              </p:par>
                            </p:childTnLst>
                          </p:cTn>
                        </p:par>
                        <p:par>
                          <p:cTn id="38" fill="hold">
                            <p:stCondLst>
                              <p:cond delay="5500"/>
                            </p:stCondLst>
                            <p:childTnLst>
                              <p:par>
                                <p:cTn id="39" presetID="22" presetClass="entr" presetSubtype="1" fill="hold" nodeType="afterEffect">
                                  <p:stCondLst>
                                    <p:cond delay="500"/>
                                  </p:stCondLst>
                                  <p:childTnLst>
                                    <p:set>
                                      <p:cBhvr>
                                        <p:cTn id="40" dur="1" fill="hold">
                                          <p:stCondLst>
                                            <p:cond delay="0"/>
                                          </p:stCondLst>
                                        </p:cTn>
                                        <p:tgtEl>
                                          <p:spTgt spid="15">
                                            <p:txEl>
                                              <p:pRg st="5" end="5"/>
                                            </p:txEl>
                                          </p:spTgt>
                                        </p:tgtEl>
                                        <p:attrNameLst>
                                          <p:attrName>style.visibility</p:attrName>
                                        </p:attrNameLst>
                                      </p:cBhvr>
                                      <p:to>
                                        <p:strVal val="visible"/>
                                      </p:to>
                                    </p:set>
                                    <p:animEffect transition="in" filter="wipe(up)">
                                      <p:cBhvr>
                                        <p:cTn id="41"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1" name="Rectangle 3"/>
          <p:cNvSpPr>
            <a:spLocks noGrp="1" noChangeArrowheads="1"/>
          </p:cNvSpPr>
          <p:nvPr>
            <p:ph type="body" idx="1"/>
          </p:nvPr>
        </p:nvSpPr>
        <p:spPr>
          <a:xfrm>
            <a:off x="330199" y="877824"/>
            <a:ext cx="8500533" cy="4648200"/>
          </a:xfrm>
        </p:spPr>
        <p:txBody>
          <a:bodyPr>
            <a:normAutofit/>
          </a:bodyPr>
          <a:lstStyle/>
          <a:p>
            <a:pPr marL="0" indent="0">
              <a:lnSpc>
                <a:spcPct val="120000"/>
              </a:lnSpc>
              <a:buNone/>
            </a:pPr>
            <a:r>
              <a:rPr lang="zh-CN" altLang="en-US" sz="3200" dirty="0" smtClean="0">
                <a:effectLst>
                  <a:outerShdw blurRad="38100" dist="38100" dir="2700000" algn="tl">
                    <a:srgbClr val="000000">
                      <a:alpha val="43137"/>
                    </a:srgbClr>
                  </a:outerShdw>
                </a:effectLst>
                <a:ea typeface="华文中宋" panose="02010600040101010101" pitchFamily="2" charset="-122"/>
              </a:rPr>
              <a:t>特点</a:t>
            </a:r>
            <a:r>
              <a:rPr lang="zh-CN" altLang="en-US" sz="3200" dirty="0" smtClean="0">
                <a:ea typeface="华文中宋" panose="02010600040101010101" pitchFamily="2" charset="-122"/>
              </a:rPr>
              <a:t>：</a:t>
            </a:r>
            <a:endParaRPr lang="en-US" altLang="zh-CN" sz="3200" dirty="0" smtClean="0">
              <a:ea typeface="华文中宋" panose="02010600040101010101" pitchFamily="2" charset="-122"/>
            </a:endParaRPr>
          </a:p>
          <a:p>
            <a:pPr>
              <a:lnSpc>
                <a:spcPct val="120000"/>
              </a:lnSpc>
            </a:pPr>
            <a:r>
              <a:rPr lang="zh-CN" altLang="en-US" sz="2800" dirty="0" smtClean="0">
                <a:solidFill>
                  <a:srgbClr val="FF0000"/>
                </a:solidFill>
                <a:ea typeface="华文中宋" panose="02010600040101010101" pitchFamily="2" charset="-122"/>
              </a:rPr>
              <a:t>消除冲突和空时隙</a:t>
            </a:r>
            <a:r>
              <a:rPr lang="zh-CN" altLang="en-US" sz="2800" dirty="0" smtClean="0">
                <a:ea typeface="华文中宋" panose="02010600040101010101" pitchFamily="2" charset="-122"/>
              </a:rPr>
              <a:t>，效率高。</a:t>
            </a:r>
          </a:p>
          <a:p>
            <a:pPr>
              <a:lnSpc>
                <a:spcPct val="120000"/>
              </a:lnSpc>
            </a:pPr>
            <a:r>
              <a:rPr lang="zh-CN" altLang="en-US" sz="2800" dirty="0" smtClean="0">
                <a:solidFill>
                  <a:srgbClr val="FF0000"/>
                </a:solidFill>
                <a:ea typeface="华文中宋" panose="02010600040101010101" pitchFamily="2" charset="-122"/>
              </a:rPr>
              <a:t>有轮询时延</a:t>
            </a:r>
            <a:r>
              <a:rPr lang="zh-CN" altLang="en-US" sz="2800" dirty="0" smtClean="0">
                <a:ea typeface="华文中宋" panose="02010600040101010101" pitchFamily="2" charset="-122"/>
              </a:rPr>
              <a:t>：活动节点不能立即传输帧，等待被轮询；</a:t>
            </a:r>
          </a:p>
          <a:p>
            <a:pPr>
              <a:lnSpc>
                <a:spcPct val="120000"/>
              </a:lnSpc>
            </a:pPr>
            <a:r>
              <a:rPr lang="zh-CN" altLang="en-US" sz="2800" dirty="0" smtClean="0">
                <a:ea typeface="华文中宋" panose="02010600040101010101" pitchFamily="2" charset="-122"/>
              </a:rPr>
              <a:t>可靠性问题：如果主节点失效，整个信道都不能用。</a:t>
            </a:r>
            <a:endParaRPr lang="zh-CN" altLang="en-US" sz="2800" dirty="0">
              <a:ea typeface="华文中宋" panose="02010600040101010101" pitchFamily="2" charset="-122"/>
            </a:endParaRPr>
          </a:p>
        </p:txBody>
      </p:sp>
      <p:sp>
        <p:nvSpPr>
          <p:cNvPr id="7" name="Rectangle 2"/>
          <p:cNvSpPr>
            <a:spLocks noGrp="1" noChangeArrowheads="1"/>
          </p:cNvSpPr>
          <p:nvPr>
            <p:ph type="title"/>
          </p:nvPr>
        </p:nvSpPr>
        <p:spPr>
          <a:xfrm>
            <a:off x="330200" y="1"/>
            <a:ext cx="8500533" cy="744849"/>
          </a:xfrm>
        </p:spPr>
        <p:txBody>
          <a:bodyPr/>
          <a:lstStyle/>
          <a:p>
            <a:r>
              <a:rPr lang="en-US" altLang="zh-CN" dirty="0" smtClean="0"/>
              <a:t>5.3.3 </a:t>
            </a:r>
            <a:r>
              <a:rPr lang="zh-CN" altLang="en-US" dirty="0" smtClean="0"/>
              <a:t>轮询</a:t>
            </a:r>
            <a:r>
              <a:rPr lang="zh-CN" altLang="en-US" dirty="0"/>
              <a:t>协议 </a:t>
            </a:r>
            <a:r>
              <a:rPr lang="en-US" altLang="zh-CN" dirty="0"/>
              <a:t>(polling protocol)</a:t>
            </a:r>
            <a:endParaRPr lang="zh-CN" altLang="en-US" dirty="0"/>
          </a:p>
        </p:txBody>
      </p:sp>
    </p:spTree>
    <p:extLst>
      <p:ext uri="{BB962C8B-B14F-4D97-AF65-F5344CB8AC3E}">
        <p14:creationId xmlns:p14="http://schemas.microsoft.com/office/powerpoint/2010/main" val="208433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6611">
                                            <p:txEl>
                                              <p:pRg st="0" end="0"/>
                                            </p:txEl>
                                          </p:spTgt>
                                        </p:tgtEl>
                                        <p:attrNameLst>
                                          <p:attrName>style.visibility</p:attrName>
                                        </p:attrNameLst>
                                      </p:cBhvr>
                                      <p:to>
                                        <p:strVal val="visible"/>
                                      </p:to>
                                    </p:set>
                                    <p:animEffect transition="in" filter="wipe(up)">
                                      <p:cBhvr>
                                        <p:cTn id="7" dur="500"/>
                                        <p:tgtEl>
                                          <p:spTgt spid="83661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6611">
                                            <p:txEl>
                                              <p:pRg st="1" end="1"/>
                                            </p:txEl>
                                          </p:spTgt>
                                        </p:tgtEl>
                                        <p:attrNameLst>
                                          <p:attrName>style.visibility</p:attrName>
                                        </p:attrNameLst>
                                      </p:cBhvr>
                                      <p:to>
                                        <p:strVal val="visible"/>
                                      </p:to>
                                    </p:set>
                                    <p:animEffect transition="in" filter="wipe(up)">
                                      <p:cBhvr>
                                        <p:cTn id="11" dur="500"/>
                                        <p:tgtEl>
                                          <p:spTgt spid="83661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6611">
                                            <p:txEl>
                                              <p:pRg st="2" end="2"/>
                                            </p:txEl>
                                          </p:spTgt>
                                        </p:tgtEl>
                                        <p:attrNameLst>
                                          <p:attrName>style.visibility</p:attrName>
                                        </p:attrNameLst>
                                      </p:cBhvr>
                                      <p:to>
                                        <p:strVal val="visible"/>
                                      </p:to>
                                    </p:set>
                                    <p:animEffect transition="in" filter="wipe(up)">
                                      <p:cBhvr>
                                        <p:cTn id="15" dur="500"/>
                                        <p:tgtEl>
                                          <p:spTgt spid="83661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36611">
                                            <p:txEl>
                                              <p:pRg st="3" end="3"/>
                                            </p:txEl>
                                          </p:spTgt>
                                        </p:tgtEl>
                                        <p:attrNameLst>
                                          <p:attrName>style.visibility</p:attrName>
                                        </p:attrNameLst>
                                      </p:cBhvr>
                                      <p:to>
                                        <p:strVal val="visible"/>
                                      </p:to>
                                    </p:set>
                                    <p:animEffect transition="in" filter="wipe(up)">
                                      <p:cBhvr>
                                        <p:cTn id="19" dur="500"/>
                                        <p:tgtEl>
                                          <p:spTgt spid="836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zh-CN" sz="3600" u="none" dirty="0" smtClean="0"/>
              <a:t>5.3.3 </a:t>
            </a:r>
            <a:r>
              <a:rPr lang="zh-CN" altLang="en-US" sz="3600" u="none" dirty="0" smtClean="0"/>
              <a:t>令牌传递</a:t>
            </a:r>
            <a:r>
              <a:rPr lang="zh-CN" altLang="en-US" sz="3600" u="none" dirty="0"/>
              <a:t>协议 </a:t>
            </a:r>
            <a:r>
              <a:rPr lang="en-US" altLang="zh-CN" sz="3600" u="none" dirty="0"/>
              <a:t>(token-passing protocol)</a:t>
            </a:r>
            <a:endParaRPr lang="zh-CN" altLang="en-US" sz="3600" u="none" dirty="0"/>
          </a:p>
        </p:txBody>
      </p:sp>
      <p:sp>
        <p:nvSpPr>
          <p:cNvPr id="835587" name="Rectangle 3"/>
          <p:cNvSpPr>
            <a:spLocks noGrp="1" noChangeArrowheads="1"/>
          </p:cNvSpPr>
          <p:nvPr>
            <p:ph type="body" idx="1"/>
          </p:nvPr>
        </p:nvSpPr>
        <p:spPr>
          <a:xfrm>
            <a:off x="311911" y="859536"/>
            <a:ext cx="8576057" cy="3493008"/>
          </a:xfrm>
        </p:spPr>
        <p:txBody>
          <a:bodyPr>
            <a:normAutofit/>
          </a:bodyPr>
          <a:lstStyle/>
          <a:p>
            <a:pPr>
              <a:buFont typeface="Wingdings" panose="05000000000000000000" pitchFamily="2" charset="2"/>
              <a:buNone/>
            </a:pPr>
            <a:r>
              <a:rPr lang="zh-CN" altLang="en-US" sz="2800" dirty="0" smtClean="0">
                <a:ea typeface="华文中宋" panose="02010600040101010101" pitchFamily="2" charset="-122"/>
              </a:rPr>
              <a:t>令牌传递协议：</a:t>
            </a:r>
            <a:r>
              <a:rPr lang="zh-CN" altLang="en-US" sz="2800" dirty="0" smtClean="0">
                <a:solidFill>
                  <a:srgbClr val="FF0000"/>
                </a:solidFill>
                <a:ea typeface="华文中宋" panose="02010600040101010101" pitchFamily="2" charset="-122"/>
              </a:rPr>
              <a:t>没有</a:t>
            </a:r>
            <a:r>
              <a:rPr lang="zh-CN" altLang="en-US" sz="2800" dirty="0">
                <a:solidFill>
                  <a:srgbClr val="FF0000"/>
                </a:solidFill>
                <a:ea typeface="华文中宋" panose="02010600040101010101" pitchFamily="2" charset="-122"/>
              </a:rPr>
              <a:t>主节点</a:t>
            </a:r>
            <a:r>
              <a:rPr lang="zh-CN" altLang="en-US" sz="2800" dirty="0">
                <a:ea typeface="华文中宋" panose="02010600040101010101" pitchFamily="2" charset="-122"/>
              </a:rPr>
              <a:t>。</a:t>
            </a:r>
          </a:p>
          <a:p>
            <a:r>
              <a:rPr lang="zh-CN" altLang="en-US" sz="2800" dirty="0">
                <a:ea typeface="华文中宋" panose="02010600040101010101" pitchFamily="2" charset="-122"/>
              </a:rPr>
              <a:t>设置一个令牌</a:t>
            </a:r>
            <a:r>
              <a:rPr lang="en-US" altLang="zh-CN" sz="2800" dirty="0">
                <a:ea typeface="华文中宋" panose="02010600040101010101" pitchFamily="2" charset="-122"/>
              </a:rPr>
              <a:t>(token</a:t>
            </a:r>
            <a:r>
              <a:rPr lang="zh-CN" altLang="en-US" sz="2800" dirty="0">
                <a:ea typeface="华文中宋" panose="02010600040101010101" pitchFamily="2" charset="-122"/>
              </a:rPr>
              <a:t>，小的专用帧</a:t>
            </a:r>
            <a:r>
              <a:rPr lang="en-US" altLang="zh-CN" sz="2800" dirty="0">
                <a:ea typeface="华文中宋" panose="02010600040101010101" pitchFamily="2" charset="-122"/>
              </a:rPr>
              <a:t>)</a:t>
            </a:r>
            <a:r>
              <a:rPr lang="zh-CN" altLang="en-US" sz="2800" dirty="0">
                <a:ea typeface="华文中宋" panose="02010600040101010101" pitchFamily="2" charset="-122"/>
              </a:rPr>
              <a:t>；</a:t>
            </a:r>
          </a:p>
          <a:p>
            <a:r>
              <a:rPr lang="zh-CN" altLang="en-US" sz="2800" dirty="0">
                <a:ea typeface="华文中宋" panose="02010600040101010101" pitchFamily="2" charset="-122"/>
              </a:rPr>
              <a:t>令牌以固定顺序循环传递，给节点传输机会。</a:t>
            </a:r>
          </a:p>
          <a:p>
            <a:pPr marL="0" indent="0">
              <a:buNone/>
            </a:pPr>
            <a:r>
              <a:rPr lang="zh-CN" altLang="en-US" sz="2800" dirty="0" smtClean="0">
                <a:ea typeface="华文中宋" panose="02010600040101010101" pitchFamily="2" charset="-122"/>
              </a:rPr>
              <a:t>          </a:t>
            </a:r>
            <a:r>
              <a:rPr lang="zh-CN" altLang="en-US" sz="2800" dirty="0">
                <a:ea typeface="华文中宋" panose="02010600040101010101" pitchFamily="2" charset="-122"/>
              </a:rPr>
              <a:t>如：</a:t>
            </a:r>
            <a:r>
              <a:rPr lang="en-US" altLang="zh-CN" sz="2800" dirty="0">
                <a:ea typeface="华文中宋" panose="02010600040101010101" pitchFamily="2" charset="-122"/>
              </a:rPr>
              <a:t>1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2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 </a:t>
            </a:r>
            <a:r>
              <a:rPr lang="en-US" altLang="zh-CN" sz="2800" dirty="0">
                <a:ea typeface="华文中宋" panose="02010600040101010101" pitchFamily="2" charset="-122"/>
                <a:sym typeface="Symbol" panose="05050102010706020507" pitchFamily="18" charset="2"/>
              </a:rPr>
              <a:t></a:t>
            </a:r>
            <a:r>
              <a:rPr lang="en-US" altLang="zh-CN" sz="2800" dirty="0">
                <a:ea typeface="华文中宋" panose="02010600040101010101" pitchFamily="2" charset="-122"/>
              </a:rPr>
              <a:t> </a:t>
            </a:r>
            <a:r>
              <a:rPr lang="en-US" altLang="zh-CN" sz="2800" i="1" dirty="0">
                <a:ea typeface="华文中宋" panose="02010600040101010101" pitchFamily="2" charset="-122"/>
              </a:rPr>
              <a:t>n</a:t>
            </a:r>
            <a:endParaRPr lang="en-US" altLang="zh-CN" sz="2800" dirty="0">
              <a:ea typeface="华文中宋" panose="02010600040101010101" pitchFamily="2" charset="-122"/>
            </a:endParaRPr>
          </a:p>
          <a:p>
            <a:r>
              <a:rPr lang="zh-CN" altLang="en-US" sz="2800" dirty="0" smtClean="0">
                <a:ea typeface="华文中宋" panose="02010600040101010101" pitchFamily="2" charset="-122"/>
              </a:rPr>
              <a:t>结点收</a:t>
            </a:r>
            <a:r>
              <a:rPr lang="zh-CN" altLang="en-US" sz="2800" dirty="0">
                <a:ea typeface="华文中宋" panose="02010600040101010101" pitchFamily="2" charset="-122"/>
              </a:rPr>
              <a:t>到令牌</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sym typeface="Wingdings" panose="05000000000000000000" pitchFamily="2" charset="2"/>
            </a:endParaRPr>
          </a:p>
          <a:p>
            <a:pPr lvl="1"/>
            <a:r>
              <a:rPr lang="zh-CN" altLang="en-US" sz="2800" dirty="0" smtClean="0">
                <a:ea typeface="华文中宋" panose="02010600040101010101" pitchFamily="2" charset="-122"/>
              </a:rPr>
              <a:t>有</a:t>
            </a:r>
            <a:r>
              <a:rPr lang="zh-CN" altLang="en-US" sz="2800" dirty="0">
                <a:ea typeface="华文中宋" panose="02010600040101010101" pitchFamily="2" charset="-122"/>
              </a:rPr>
              <a:t>帧要</a:t>
            </a:r>
            <a:r>
              <a:rPr lang="zh-CN" altLang="en-US" sz="2800" dirty="0" smtClean="0">
                <a:ea typeface="华文中宋" panose="02010600040101010101" pitchFamily="2" charset="-122"/>
              </a:rPr>
              <a:t>发送则传输</a:t>
            </a:r>
            <a:r>
              <a:rPr lang="zh-CN" altLang="en-US" sz="2800" dirty="0">
                <a:ea typeface="华文中宋" panose="02010600040101010101" pitchFamily="2" charset="-122"/>
              </a:rPr>
              <a:t>，传完后将令牌转发到下</a:t>
            </a:r>
            <a:r>
              <a:rPr lang="zh-CN" altLang="en-US" sz="2800" dirty="0" smtClean="0">
                <a:ea typeface="华文中宋" panose="02010600040101010101" pitchFamily="2" charset="-122"/>
              </a:rPr>
              <a:t>一结点；</a:t>
            </a:r>
            <a:endParaRPr lang="en-US" altLang="zh-CN" sz="2800" dirty="0" smtClean="0">
              <a:ea typeface="华文中宋" panose="02010600040101010101" pitchFamily="2" charset="-122"/>
              <a:sym typeface="Wingdings" panose="05000000000000000000" pitchFamily="2" charset="2"/>
            </a:endParaRPr>
          </a:p>
          <a:p>
            <a:pPr lvl="1"/>
            <a:r>
              <a:rPr lang="zh-CN" altLang="en-US" sz="2800" dirty="0" smtClean="0">
                <a:ea typeface="华文中宋" panose="02010600040101010101" pitchFamily="2" charset="-122"/>
              </a:rPr>
              <a:t>否则</a:t>
            </a:r>
            <a:r>
              <a:rPr lang="zh-CN" altLang="en-US" sz="2800" dirty="0">
                <a:ea typeface="华文中宋" panose="02010600040101010101" pitchFamily="2" charset="-122"/>
              </a:rPr>
              <a:t>，直接将令牌转发到下</a:t>
            </a:r>
            <a:r>
              <a:rPr lang="zh-CN" altLang="en-US" sz="2800" dirty="0" smtClean="0">
                <a:ea typeface="华文中宋" panose="02010600040101010101" pitchFamily="2" charset="-122"/>
              </a:rPr>
              <a:t>一结点</a:t>
            </a:r>
            <a:r>
              <a:rPr lang="zh-CN" altLang="en-US" sz="2800" dirty="0">
                <a:ea typeface="华文中宋" panose="02010600040101010101" pitchFamily="2" charset="-122"/>
              </a:rPr>
              <a:t>。</a:t>
            </a:r>
          </a:p>
        </p:txBody>
      </p:sp>
      <p:pic>
        <p:nvPicPr>
          <p:cNvPr id="835588" name="Picture 4" descr="IMG00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660" y="4645153"/>
            <a:ext cx="2859348" cy="1760220"/>
          </a:xfrm>
          <a:prstGeom prst="rect">
            <a:avLst/>
          </a:prstGeom>
          <a:noFill/>
          <a:extLst>
            <a:ext uri="{909E8E84-426E-40DD-AFC4-6F175D3DCCD1}">
              <a14:hiddenFill xmlns:a14="http://schemas.microsoft.com/office/drawing/2010/main">
                <a:solidFill>
                  <a:srgbClr val="FFFFFF"/>
                </a:solidFill>
              </a14:hiddenFill>
            </a:ext>
          </a:extLst>
        </p:spPr>
      </p:pic>
      <p:sp>
        <p:nvSpPr>
          <p:cNvPr id="835589" name="Freeform 5"/>
          <p:cNvSpPr>
            <a:spLocks/>
          </p:cNvSpPr>
          <p:nvPr/>
        </p:nvSpPr>
        <p:spPr bwMode="auto">
          <a:xfrm>
            <a:off x="6386322" y="5214747"/>
            <a:ext cx="457200" cy="266700"/>
          </a:xfrm>
          <a:custGeom>
            <a:avLst/>
            <a:gdLst>
              <a:gd name="T0" fmla="*/ 288 w 288"/>
              <a:gd name="T1" fmla="*/ 0 h 168"/>
              <a:gd name="T2" fmla="*/ 246 w 288"/>
              <a:gd name="T3" fmla="*/ 6 h 168"/>
              <a:gd name="T4" fmla="*/ 126 w 288"/>
              <a:gd name="T5" fmla="*/ 42 h 168"/>
              <a:gd name="T6" fmla="*/ 0 w 288"/>
              <a:gd name="T7" fmla="*/ 168 h 168"/>
            </a:gdLst>
            <a:ahLst/>
            <a:cxnLst>
              <a:cxn ang="0">
                <a:pos x="T0" y="T1"/>
              </a:cxn>
              <a:cxn ang="0">
                <a:pos x="T2" y="T3"/>
              </a:cxn>
              <a:cxn ang="0">
                <a:pos x="T4" y="T5"/>
              </a:cxn>
              <a:cxn ang="0">
                <a:pos x="T6" y="T7"/>
              </a:cxn>
            </a:cxnLst>
            <a:rect l="0" t="0" r="r" b="b"/>
            <a:pathLst>
              <a:path w="288" h="168">
                <a:moveTo>
                  <a:pt x="288" y="0"/>
                </a:moveTo>
                <a:lnTo>
                  <a:pt x="246" y="6"/>
                </a:lnTo>
                <a:cubicBezTo>
                  <a:pt x="219" y="13"/>
                  <a:pt x="167" y="15"/>
                  <a:pt x="126" y="42"/>
                </a:cubicBezTo>
                <a:cubicBezTo>
                  <a:pt x="85" y="69"/>
                  <a:pt x="26" y="142"/>
                  <a:pt x="0" y="168"/>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Rectangle 3"/>
          <p:cNvSpPr txBox="1">
            <a:spLocks noChangeArrowheads="1"/>
          </p:cNvSpPr>
          <p:nvPr/>
        </p:nvSpPr>
        <p:spPr>
          <a:xfrm>
            <a:off x="330200" y="4352544"/>
            <a:ext cx="5037329" cy="248716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2800" dirty="0" smtClean="0">
                <a:effectLst>
                  <a:outerShdw blurRad="38100" dist="38100" dir="2700000" algn="tl">
                    <a:srgbClr val="000000">
                      <a:alpha val="43137"/>
                    </a:srgbClr>
                  </a:outerShdw>
                </a:effectLst>
                <a:ea typeface="华文中宋" panose="02010600040101010101" pitchFamily="2" charset="-122"/>
              </a:rPr>
              <a:t>特点</a:t>
            </a:r>
            <a:r>
              <a:rPr lang="zh-CN" altLang="en-US" sz="2800" dirty="0" smtClean="0">
                <a:ea typeface="华文中宋" panose="02010600040101010101" pitchFamily="2" charset="-122"/>
              </a:rPr>
              <a:t>：</a:t>
            </a:r>
            <a:endParaRPr lang="en-US" altLang="zh-CN" sz="2800" dirty="0" smtClean="0">
              <a:ea typeface="华文中宋" panose="02010600040101010101" pitchFamily="2" charset="-122"/>
            </a:endParaRPr>
          </a:p>
          <a:p>
            <a:r>
              <a:rPr lang="zh-CN" altLang="en-US" sz="2400" dirty="0" smtClean="0">
                <a:ea typeface="华文中宋" panose="02010600040101010101" pitchFamily="2" charset="-122"/>
              </a:rPr>
              <a:t>令牌传递是分散的，效率高。</a:t>
            </a:r>
          </a:p>
          <a:p>
            <a:r>
              <a:rPr lang="zh-CN" altLang="en-US" sz="2400" dirty="0" smtClean="0">
                <a:ea typeface="华文中宋" panose="02010600040101010101" pitchFamily="2" charset="-122"/>
              </a:rPr>
              <a:t>一个结点的失效会使整个信道崩溃。</a:t>
            </a:r>
          </a:p>
          <a:p>
            <a:r>
              <a:rPr lang="zh-CN" altLang="en-US" sz="2400" dirty="0" smtClean="0">
                <a:ea typeface="华文中宋" panose="02010600040101010101" pitchFamily="2" charset="-122"/>
              </a:rPr>
              <a:t>一个结点忘记释放令牌，必须恢复令牌到环中。</a:t>
            </a:r>
          </a:p>
          <a:p>
            <a:r>
              <a:rPr lang="zh-CN" altLang="en-US" sz="2400" dirty="0" smtClean="0">
                <a:ea typeface="华文中宋" panose="02010600040101010101" pitchFamily="2" charset="-122"/>
              </a:rPr>
              <a:t>相应协议标准：</a:t>
            </a:r>
            <a:r>
              <a:rPr lang="en-US" altLang="zh-CN" sz="2400" dirty="0" smtClean="0">
                <a:ea typeface="华文中宋" panose="02010600040101010101" pitchFamily="2" charset="-122"/>
              </a:rPr>
              <a:t>IEEE802.5 </a:t>
            </a:r>
            <a:r>
              <a:rPr lang="zh-CN" altLang="en-US" sz="2400" dirty="0" smtClean="0">
                <a:ea typeface="华文中宋" panose="02010600040101010101" pitchFamily="2" charset="-122"/>
              </a:rPr>
              <a:t>令牌环。</a:t>
            </a:r>
            <a:endParaRPr lang="zh-CN" altLang="en-US" sz="2400" dirty="0">
              <a:ea typeface="华文中宋" panose="02010600040101010101" pitchFamily="2" charset="-122"/>
            </a:endParaRPr>
          </a:p>
        </p:txBody>
      </p:sp>
    </p:spTree>
    <p:extLst>
      <p:ext uri="{BB962C8B-B14F-4D97-AF65-F5344CB8AC3E}">
        <p14:creationId xmlns:p14="http://schemas.microsoft.com/office/powerpoint/2010/main" val="1876030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5587">
                                            <p:txEl>
                                              <p:pRg st="0" end="0"/>
                                            </p:txEl>
                                          </p:spTgt>
                                        </p:tgtEl>
                                        <p:attrNameLst>
                                          <p:attrName>style.visibility</p:attrName>
                                        </p:attrNameLst>
                                      </p:cBhvr>
                                      <p:to>
                                        <p:strVal val="visible"/>
                                      </p:to>
                                    </p:set>
                                    <p:animEffect transition="in" filter="wipe(up)">
                                      <p:cBhvr>
                                        <p:cTn id="7" dur="500"/>
                                        <p:tgtEl>
                                          <p:spTgt spid="835587">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5587">
                                            <p:txEl>
                                              <p:pRg st="1" end="1"/>
                                            </p:txEl>
                                          </p:spTgt>
                                        </p:tgtEl>
                                        <p:attrNameLst>
                                          <p:attrName>style.visibility</p:attrName>
                                        </p:attrNameLst>
                                      </p:cBhvr>
                                      <p:to>
                                        <p:strVal val="visible"/>
                                      </p:to>
                                    </p:set>
                                    <p:animEffect transition="in" filter="wipe(up)">
                                      <p:cBhvr>
                                        <p:cTn id="11" dur="500"/>
                                        <p:tgtEl>
                                          <p:spTgt spid="835587">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5587">
                                            <p:txEl>
                                              <p:pRg st="2" end="2"/>
                                            </p:txEl>
                                          </p:spTgt>
                                        </p:tgtEl>
                                        <p:attrNameLst>
                                          <p:attrName>style.visibility</p:attrName>
                                        </p:attrNameLst>
                                      </p:cBhvr>
                                      <p:to>
                                        <p:strVal val="visible"/>
                                      </p:to>
                                    </p:set>
                                    <p:animEffect transition="in" filter="wipe(up)">
                                      <p:cBhvr>
                                        <p:cTn id="15" dur="500"/>
                                        <p:tgtEl>
                                          <p:spTgt spid="835587">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35587">
                                            <p:txEl>
                                              <p:pRg st="3" end="3"/>
                                            </p:txEl>
                                          </p:spTgt>
                                        </p:tgtEl>
                                        <p:attrNameLst>
                                          <p:attrName>style.visibility</p:attrName>
                                        </p:attrNameLst>
                                      </p:cBhvr>
                                      <p:to>
                                        <p:strVal val="visible"/>
                                      </p:to>
                                    </p:set>
                                    <p:animEffect transition="in" filter="wipe(up)">
                                      <p:cBhvr>
                                        <p:cTn id="19" dur="500"/>
                                        <p:tgtEl>
                                          <p:spTgt spid="835587">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35587">
                                            <p:txEl>
                                              <p:pRg st="4" end="4"/>
                                            </p:txEl>
                                          </p:spTgt>
                                        </p:tgtEl>
                                        <p:attrNameLst>
                                          <p:attrName>style.visibility</p:attrName>
                                        </p:attrNameLst>
                                      </p:cBhvr>
                                      <p:to>
                                        <p:strVal val="visible"/>
                                      </p:to>
                                    </p:set>
                                    <p:animEffect transition="in" filter="wipe(up)">
                                      <p:cBhvr>
                                        <p:cTn id="23" dur="500"/>
                                        <p:tgtEl>
                                          <p:spTgt spid="835587">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835587">
                                            <p:txEl>
                                              <p:pRg st="5" end="5"/>
                                            </p:txEl>
                                          </p:spTgt>
                                        </p:tgtEl>
                                        <p:attrNameLst>
                                          <p:attrName>style.visibility</p:attrName>
                                        </p:attrNameLst>
                                      </p:cBhvr>
                                      <p:to>
                                        <p:strVal val="visible"/>
                                      </p:to>
                                    </p:set>
                                    <p:animEffect transition="in" filter="wipe(up)">
                                      <p:cBhvr>
                                        <p:cTn id="27" dur="500"/>
                                        <p:tgtEl>
                                          <p:spTgt spid="835587">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835587">
                                            <p:txEl>
                                              <p:pRg st="6" end="6"/>
                                            </p:txEl>
                                          </p:spTgt>
                                        </p:tgtEl>
                                        <p:attrNameLst>
                                          <p:attrName>style.visibility</p:attrName>
                                        </p:attrNameLst>
                                      </p:cBhvr>
                                      <p:to>
                                        <p:strVal val="visible"/>
                                      </p:to>
                                    </p:set>
                                    <p:animEffect transition="in" filter="wipe(up)">
                                      <p:cBhvr>
                                        <p:cTn id="31" dur="500"/>
                                        <p:tgtEl>
                                          <p:spTgt spid="8355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835588"/>
                                        </p:tgtEl>
                                        <p:attrNameLst>
                                          <p:attrName>style.visibility</p:attrName>
                                        </p:attrNameLst>
                                      </p:cBhvr>
                                      <p:to>
                                        <p:strVal val="visible"/>
                                      </p:to>
                                    </p:set>
                                    <p:anim calcmode="lin" valueType="num">
                                      <p:cBhvr>
                                        <p:cTn id="36" dur="500" fill="hold"/>
                                        <p:tgtEl>
                                          <p:spTgt spid="835588"/>
                                        </p:tgtEl>
                                        <p:attrNameLst>
                                          <p:attrName>ppt_w</p:attrName>
                                        </p:attrNameLst>
                                      </p:cBhvr>
                                      <p:tavLst>
                                        <p:tav tm="0">
                                          <p:val>
                                            <p:fltVal val="0"/>
                                          </p:val>
                                        </p:tav>
                                        <p:tav tm="100000">
                                          <p:val>
                                            <p:strVal val="#ppt_w"/>
                                          </p:val>
                                        </p:tav>
                                      </p:tavLst>
                                    </p:anim>
                                    <p:anim calcmode="lin" valueType="num">
                                      <p:cBhvr>
                                        <p:cTn id="37" dur="500" fill="hold"/>
                                        <p:tgtEl>
                                          <p:spTgt spid="835588"/>
                                        </p:tgtEl>
                                        <p:attrNameLst>
                                          <p:attrName>ppt_h</p:attrName>
                                        </p:attrNameLst>
                                      </p:cBhvr>
                                      <p:tavLst>
                                        <p:tav tm="0">
                                          <p:val>
                                            <p:fltVal val="0"/>
                                          </p:val>
                                        </p:tav>
                                        <p:tav tm="100000">
                                          <p:val>
                                            <p:strVal val="#ppt_h"/>
                                          </p:val>
                                        </p:tav>
                                      </p:tavLst>
                                    </p:anim>
                                    <p:animEffect transition="in" filter="fade">
                                      <p:cBhvr>
                                        <p:cTn id="38" dur="500"/>
                                        <p:tgtEl>
                                          <p:spTgt spid="83558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835589"/>
                                        </p:tgtEl>
                                        <p:attrNameLst>
                                          <p:attrName>style.visibility</p:attrName>
                                        </p:attrNameLst>
                                      </p:cBhvr>
                                      <p:to>
                                        <p:strVal val="visible"/>
                                      </p:to>
                                    </p:set>
                                    <p:animEffect transition="in" filter="wipe(right)">
                                      <p:cBhvr>
                                        <p:cTn id="43" dur="500"/>
                                        <p:tgtEl>
                                          <p:spTgt spid="83558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50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wipe(up)">
                                      <p:cBhvr>
                                        <p:cTn id="48" dur="500"/>
                                        <p:tgtEl>
                                          <p:spTgt spid="8">
                                            <p:txEl>
                                              <p:pRg st="0" end="0"/>
                                            </p:txEl>
                                          </p:spTgt>
                                        </p:tgtEl>
                                      </p:cBhvr>
                                    </p:animEffect>
                                  </p:childTnLst>
                                </p:cTn>
                              </p:par>
                            </p:childTnLst>
                          </p:cTn>
                        </p:par>
                        <p:par>
                          <p:cTn id="49" fill="hold">
                            <p:stCondLst>
                              <p:cond delay="1000"/>
                            </p:stCondLst>
                            <p:childTnLst>
                              <p:par>
                                <p:cTn id="50" presetID="22" presetClass="entr" presetSubtype="1" fill="hold" nodeType="afterEffect">
                                  <p:stCondLst>
                                    <p:cond delay="50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wipe(up)">
                                      <p:cBhvr>
                                        <p:cTn id="52" dur="500"/>
                                        <p:tgtEl>
                                          <p:spTgt spid="8">
                                            <p:txEl>
                                              <p:pRg st="1" end="1"/>
                                            </p:txEl>
                                          </p:spTgt>
                                        </p:tgtEl>
                                      </p:cBhvr>
                                    </p:animEffect>
                                  </p:childTnLst>
                                </p:cTn>
                              </p:par>
                            </p:childTnLst>
                          </p:cTn>
                        </p:par>
                        <p:par>
                          <p:cTn id="53" fill="hold">
                            <p:stCondLst>
                              <p:cond delay="2000"/>
                            </p:stCondLst>
                            <p:childTnLst>
                              <p:par>
                                <p:cTn id="54" presetID="22" presetClass="entr" presetSubtype="1" fill="hold" nodeType="afterEffect">
                                  <p:stCondLst>
                                    <p:cond delay="500"/>
                                  </p:stCondLst>
                                  <p:childTnLst>
                                    <p:set>
                                      <p:cBhvr>
                                        <p:cTn id="55" dur="1" fill="hold">
                                          <p:stCondLst>
                                            <p:cond delay="0"/>
                                          </p:stCondLst>
                                        </p:cTn>
                                        <p:tgtEl>
                                          <p:spTgt spid="8">
                                            <p:txEl>
                                              <p:pRg st="2" end="2"/>
                                            </p:txEl>
                                          </p:spTgt>
                                        </p:tgtEl>
                                        <p:attrNameLst>
                                          <p:attrName>style.visibility</p:attrName>
                                        </p:attrNameLst>
                                      </p:cBhvr>
                                      <p:to>
                                        <p:strVal val="visible"/>
                                      </p:to>
                                    </p:set>
                                    <p:animEffect transition="in" filter="wipe(up)">
                                      <p:cBhvr>
                                        <p:cTn id="56" dur="500"/>
                                        <p:tgtEl>
                                          <p:spTgt spid="8">
                                            <p:txEl>
                                              <p:pRg st="2" end="2"/>
                                            </p:txEl>
                                          </p:spTgt>
                                        </p:tgtEl>
                                      </p:cBhvr>
                                    </p:animEffect>
                                  </p:childTnLst>
                                </p:cTn>
                              </p:par>
                            </p:childTnLst>
                          </p:cTn>
                        </p:par>
                        <p:par>
                          <p:cTn id="57" fill="hold">
                            <p:stCondLst>
                              <p:cond delay="3000"/>
                            </p:stCondLst>
                            <p:childTnLst>
                              <p:par>
                                <p:cTn id="58" presetID="22" presetClass="entr" presetSubtype="1" fill="hold" nodeType="afterEffect">
                                  <p:stCondLst>
                                    <p:cond delay="500"/>
                                  </p:stCondLst>
                                  <p:childTnLst>
                                    <p:set>
                                      <p:cBhvr>
                                        <p:cTn id="59" dur="1" fill="hold">
                                          <p:stCondLst>
                                            <p:cond delay="0"/>
                                          </p:stCondLst>
                                        </p:cTn>
                                        <p:tgtEl>
                                          <p:spTgt spid="8">
                                            <p:txEl>
                                              <p:pRg st="3" end="3"/>
                                            </p:txEl>
                                          </p:spTgt>
                                        </p:tgtEl>
                                        <p:attrNameLst>
                                          <p:attrName>style.visibility</p:attrName>
                                        </p:attrNameLst>
                                      </p:cBhvr>
                                      <p:to>
                                        <p:strVal val="visible"/>
                                      </p:to>
                                    </p:set>
                                    <p:animEffect transition="in" filter="wipe(up)">
                                      <p:cBhvr>
                                        <p:cTn id="60" dur="500"/>
                                        <p:tgtEl>
                                          <p:spTgt spid="8">
                                            <p:txEl>
                                              <p:pRg st="3" end="3"/>
                                            </p:txEl>
                                          </p:spTgt>
                                        </p:tgtEl>
                                      </p:cBhvr>
                                    </p:animEffect>
                                  </p:childTnLst>
                                </p:cTn>
                              </p:par>
                            </p:childTnLst>
                          </p:cTn>
                        </p:par>
                        <p:par>
                          <p:cTn id="61" fill="hold">
                            <p:stCondLst>
                              <p:cond delay="4000"/>
                            </p:stCondLst>
                            <p:childTnLst>
                              <p:par>
                                <p:cTn id="62" presetID="22" presetClass="entr" presetSubtype="1" fill="hold" nodeType="afterEffect">
                                  <p:stCondLst>
                                    <p:cond delay="500"/>
                                  </p:stCondLst>
                                  <p:childTnLst>
                                    <p:set>
                                      <p:cBhvr>
                                        <p:cTn id="63" dur="1" fill="hold">
                                          <p:stCondLst>
                                            <p:cond delay="0"/>
                                          </p:stCondLst>
                                        </p:cTn>
                                        <p:tgtEl>
                                          <p:spTgt spid="8">
                                            <p:txEl>
                                              <p:pRg st="4" end="4"/>
                                            </p:txEl>
                                          </p:spTgt>
                                        </p:tgtEl>
                                        <p:attrNameLst>
                                          <p:attrName>style.visibility</p:attrName>
                                        </p:attrNameLst>
                                      </p:cBhvr>
                                      <p:to>
                                        <p:strVal val="visible"/>
                                      </p:to>
                                    </p:set>
                                    <p:animEffect transition="in" filter="wipe(up)">
                                      <p:cBhvr>
                                        <p:cTn id="6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4"/>
          <p:cNvSpPr>
            <a:spLocks noChangeArrowheads="1"/>
          </p:cNvSpPr>
          <p:nvPr/>
        </p:nvSpPr>
        <p:spPr bwMode="auto">
          <a:xfrm>
            <a:off x="1184275" y="2351855"/>
            <a:ext cx="955675" cy="700087"/>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5714" name="Text Box 45"/>
          <p:cNvSpPr txBox="1">
            <a:spLocks noChangeArrowheads="1"/>
          </p:cNvSpPr>
          <p:nvPr/>
        </p:nvSpPr>
        <p:spPr bwMode="auto">
          <a:xfrm>
            <a:off x="623888" y="1810517"/>
            <a:ext cx="19256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80000"/>
              </a:lnSpc>
            </a:pPr>
            <a:r>
              <a:rPr lang="en-US" altLang="zh-CN" sz="1800" i="0" dirty="0">
                <a:solidFill>
                  <a:srgbClr val="000000"/>
                </a:solidFill>
                <a:latin typeface="Arial" panose="020B0604020202020204" pitchFamily="34" charset="0"/>
              </a:rPr>
              <a:t>cable headend</a:t>
            </a:r>
          </a:p>
        </p:txBody>
      </p:sp>
      <p:sp>
        <p:nvSpPr>
          <p:cNvPr id="22562" name="Text Box 126"/>
          <p:cNvSpPr txBox="1">
            <a:spLocks noChangeArrowheads="1"/>
          </p:cNvSpPr>
          <p:nvPr/>
        </p:nvSpPr>
        <p:spPr bwMode="auto">
          <a:xfrm>
            <a:off x="1049338" y="2321692"/>
            <a:ext cx="95091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1600" i="0" dirty="0" smtClean="0">
                <a:solidFill>
                  <a:srgbClr val="000000"/>
                </a:solidFill>
              </a:rPr>
              <a:t>CMTS</a:t>
            </a:r>
          </a:p>
        </p:txBody>
      </p:sp>
      <p:sp>
        <p:nvSpPr>
          <p:cNvPr id="22563" name="AutoShape 127"/>
          <p:cNvSpPr>
            <a:spLocks noChangeArrowheads="1"/>
          </p:cNvSpPr>
          <p:nvPr/>
        </p:nvSpPr>
        <p:spPr bwMode="auto">
          <a:xfrm>
            <a:off x="1089025" y="2088330"/>
            <a:ext cx="1206500" cy="261937"/>
          </a:xfrm>
          <a:prstGeom prst="triangle">
            <a:avLst>
              <a:gd name="adj" fmla="val 50000"/>
            </a:avLst>
          </a:prstGeom>
          <a:noFill/>
          <a:ln w="9525">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717" name="Group 128"/>
          <p:cNvGrpSpPr>
            <a:grpSpLocks/>
          </p:cNvGrpSpPr>
          <p:nvPr/>
        </p:nvGrpSpPr>
        <p:grpSpPr bwMode="auto">
          <a:xfrm>
            <a:off x="481013" y="3464692"/>
            <a:ext cx="2000250" cy="811213"/>
            <a:chOff x="3240" y="1830"/>
            <a:chExt cx="1372" cy="723"/>
          </a:xfrm>
        </p:grpSpPr>
        <p:sp>
          <p:nvSpPr>
            <p:cNvPr id="115848" name="Freeform 129"/>
            <p:cNvSpPr>
              <a:spLocks/>
            </p:cNvSpPr>
            <p:nvPr/>
          </p:nvSpPr>
          <p:spPr bwMode="auto">
            <a:xfrm>
              <a:off x="3240" y="1830"/>
              <a:ext cx="1372" cy="723"/>
            </a:xfrm>
            <a:custGeom>
              <a:avLst/>
              <a:gdLst>
                <a:gd name="T0" fmla="*/ 81326 w 765"/>
                <a:gd name="T1" fmla="*/ 591 h 459"/>
                <a:gd name="T2" fmla="*/ 55350 w 765"/>
                <a:gd name="T3" fmla="*/ 4166 h 459"/>
                <a:gd name="T4" fmla="*/ 18372 w 765"/>
                <a:gd name="T5" fmla="*/ 5984 h 459"/>
                <a:gd name="T6" fmla="*/ 2688 w 765"/>
                <a:gd name="T7" fmla="*/ 20046 h 459"/>
                <a:gd name="T8" fmla="*/ 34542 w 765"/>
                <a:gd name="T9" fmla="*/ 26482 h 459"/>
                <a:gd name="T10" fmla="*/ 66486 w 765"/>
                <a:gd name="T11" fmla="*/ 25439 h 459"/>
                <a:gd name="T12" fmla="*/ 112079 w 765"/>
                <a:gd name="T13" fmla="*/ 26482 h 459"/>
                <a:gd name="T14" fmla="*/ 133972 w 765"/>
                <a:gd name="T15" fmla="*/ 25900 h 459"/>
                <a:gd name="T16" fmla="*/ 144358 w 765"/>
                <a:gd name="T17" fmla="*/ 22207 h 459"/>
                <a:gd name="T18" fmla="*/ 143965 w 765"/>
                <a:gd name="T19" fmla="*/ 9426 h 459"/>
                <a:gd name="T20" fmla="*/ 127049 w 765"/>
                <a:gd name="T21" fmla="*/ 2045 h 459"/>
                <a:gd name="T22" fmla="*/ 81326 w 765"/>
                <a:gd name="T23" fmla="*/ 59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77" name="Line 130"/>
            <p:cNvSpPr>
              <a:spLocks noChangeShapeType="1"/>
            </p:cNvSpPr>
            <p:nvPr/>
          </p:nvSpPr>
          <p:spPr bwMode="auto">
            <a:xfrm flipV="1">
              <a:off x="3763" y="2054"/>
              <a:ext cx="108" cy="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78" name="Line 131"/>
            <p:cNvSpPr>
              <a:spLocks noChangeShapeType="1"/>
            </p:cNvSpPr>
            <p:nvPr/>
          </p:nvSpPr>
          <p:spPr bwMode="auto">
            <a:xfrm>
              <a:off x="3616" y="2204"/>
              <a:ext cx="0" cy="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79" name="Line 132"/>
            <p:cNvSpPr>
              <a:spLocks noChangeShapeType="1"/>
            </p:cNvSpPr>
            <p:nvPr/>
          </p:nvSpPr>
          <p:spPr bwMode="auto">
            <a:xfrm flipV="1">
              <a:off x="3763" y="2114"/>
              <a:ext cx="226" cy="2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80" name="Line 133"/>
            <p:cNvSpPr>
              <a:spLocks noChangeShapeType="1"/>
            </p:cNvSpPr>
            <p:nvPr/>
          </p:nvSpPr>
          <p:spPr bwMode="auto">
            <a:xfrm>
              <a:off x="4076" y="2113"/>
              <a:ext cx="0" cy="17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81" name="Line 134"/>
            <p:cNvSpPr>
              <a:spLocks noChangeShapeType="1"/>
            </p:cNvSpPr>
            <p:nvPr/>
          </p:nvSpPr>
          <p:spPr bwMode="auto">
            <a:xfrm>
              <a:off x="3779" y="2380"/>
              <a:ext cx="1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82" name="Line 135"/>
            <p:cNvSpPr>
              <a:spLocks noChangeShapeType="1"/>
            </p:cNvSpPr>
            <p:nvPr/>
          </p:nvSpPr>
          <p:spPr bwMode="auto">
            <a:xfrm>
              <a:off x="4255" y="2372"/>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nvGrpSpPr>
            <p:cNvPr id="115855" name="Group 136"/>
            <p:cNvGrpSpPr>
              <a:grpSpLocks/>
            </p:cNvGrpSpPr>
            <p:nvPr/>
          </p:nvGrpSpPr>
          <p:grpSpPr bwMode="auto">
            <a:xfrm>
              <a:off x="3860" y="1969"/>
              <a:ext cx="335" cy="148"/>
              <a:chOff x="4650" y="1129"/>
              <a:chExt cx="246" cy="95"/>
            </a:xfrm>
          </p:grpSpPr>
          <p:sp>
            <p:nvSpPr>
              <p:cNvPr id="11588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588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Times New Roman" panose="02020603050405020304" pitchFamily="18" charset="0"/>
                </a:endParaRPr>
              </a:p>
            </p:txBody>
          </p:sp>
          <p:sp>
            <p:nvSpPr>
              <p:cNvPr id="11588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grpSp>
            <p:nvGrpSpPr>
              <p:cNvPr id="115888" name="Group 140"/>
              <p:cNvGrpSpPr>
                <a:grpSpLocks/>
              </p:cNvGrpSpPr>
              <p:nvPr/>
            </p:nvGrpSpPr>
            <p:grpSpPr bwMode="auto">
              <a:xfrm>
                <a:off x="4699" y="1145"/>
                <a:ext cx="138" cy="29"/>
                <a:chOff x="2468" y="1332"/>
                <a:chExt cx="310" cy="60"/>
              </a:xfrm>
            </p:grpSpPr>
            <p:sp>
              <p:nvSpPr>
                <p:cNvPr id="115891" name="Freeform 1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892" name="Freeform 1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17" name="Line 143"/>
              <p:cNvSpPr>
                <a:spLocks noChangeShapeType="1"/>
              </p:cNvSpPr>
              <p:nvPr/>
            </p:nvSpPr>
            <p:spPr bwMode="auto">
              <a:xfrm>
                <a:off x="4650"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618" name="Line 144"/>
              <p:cNvSpPr>
                <a:spLocks noChangeShapeType="1"/>
              </p:cNvSpPr>
              <p:nvPr/>
            </p:nvSpPr>
            <p:spPr bwMode="auto">
              <a:xfrm>
                <a:off x="4894" y="1160"/>
                <a:ext cx="0" cy="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grpSp>
          <p:nvGrpSpPr>
            <p:cNvPr id="115856" name="Group 145"/>
            <p:cNvGrpSpPr>
              <a:grpSpLocks/>
            </p:cNvGrpSpPr>
            <p:nvPr/>
          </p:nvGrpSpPr>
          <p:grpSpPr bwMode="auto">
            <a:xfrm>
              <a:off x="3922" y="2284"/>
              <a:ext cx="336" cy="154"/>
              <a:chOff x="4650" y="1129"/>
              <a:chExt cx="246" cy="95"/>
            </a:xfrm>
          </p:grpSpPr>
          <p:sp>
            <p:nvSpPr>
              <p:cNvPr id="11587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587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Times New Roman" panose="02020603050405020304" pitchFamily="18" charset="0"/>
                </a:endParaRPr>
              </a:p>
            </p:txBody>
          </p:sp>
          <p:sp>
            <p:nvSpPr>
              <p:cNvPr id="11587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grpSp>
            <p:nvGrpSpPr>
              <p:cNvPr id="115880" name="Group 149"/>
              <p:cNvGrpSpPr>
                <a:grpSpLocks/>
              </p:cNvGrpSpPr>
              <p:nvPr/>
            </p:nvGrpSpPr>
            <p:grpSpPr bwMode="auto">
              <a:xfrm>
                <a:off x="4699" y="1145"/>
                <a:ext cx="138" cy="29"/>
                <a:chOff x="2468" y="1332"/>
                <a:chExt cx="310" cy="60"/>
              </a:xfrm>
            </p:grpSpPr>
            <p:sp>
              <p:nvSpPr>
                <p:cNvPr id="115883" name="Freeform 1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884" name="Freeform 1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09" name="Line 15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610" name="Line 153"/>
              <p:cNvSpPr>
                <a:spLocks noChangeShapeType="1"/>
              </p:cNvSpPr>
              <p:nvPr/>
            </p:nvSpPr>
            <p:spPr bwMode="auto">
              <a:xfrm>
                <a:off x="4894" y="1161"/>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grpSp>
          <p:nvGrpSpPr>
            <p:cNvPr id="115857" name="Group 154"/>
            <p:cNvGrpSpPr>
              <a:grpSpLocks/>
            </p:cNvGrpSpPr>
            <p:nvPr/>
          </p:nvGrpSpPr>
          <p:grpSpPr bwMode="auto">
            <a:xfrm>
              <a:off x="3443" y="2054"/>
              <a:ext cx="335" cy="149"/>
              <a:chOff x="4650" y="1129"/>
              <a:chExt cx="246" cy="95"/>
            </a:xfrm>
          </p:grpSpPr>
          <p:sp>
            <p:nvSpPr>
              <p:cNvPr id="115869"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5870"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Times New Roman" panose="02020603050405020304" pitchFamily="18" charset="0"/>
                </a:endParaRPr>
              </a:p>
            </p:txBody>
          </p:sp>
          <p:sp>
            <p:nvSpPr>
              <p:cNvPr id="115871"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grpSp>
            <p:nvGrpSpPr>
              <p:cNvPr id="115872" name="Group 158"/>
              <p:cNvGrpSpPr>
                <a:grpSpLocks/>
              </p:cNvGrpSpPr>
              <p:nvPr/>
            </p:nvGrpSpPr>
            <p:grpSpPr bwMode="auto">
              <a:xfrm>
                <a:off x="4699" y="1145"/>
                <a:ext cx="138" cy="29"/>
                <a:chOff x="2468" y="1332"/>
                <a:chExt cx="310" cy="60"/>
              </a:xfrm>
            </p:grpSpPr>
            <p:sp>
              <p:nvSpPr>
                <p:cNvPr id="115875" name="Freeform 1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876" name="Freeform 1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01" name="Line 161"/>
              <p:cNvSpPr>
                <a:spLocks noChangeShapeType="1"/>
              </p:cNvSpPr>
              <p:nvPr/>
            </p:nvSpPr>
            <p:spPr bwMode="auto">
              <a:xfrm>
                <a:off x="4650"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602" name="Line 162"/>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grpSp>
          <p:nvGrpSpPr>
            <p:cNvPr id="115858" name="Group 163"/>
            <p:cNvGrpSpPr>
              <a:grpSpLocks/>
            </p:cNvGrpSpPr>
            <p:nvPr/>
          </p:nvGrpSpPr>
          <p:grpSpPr bwMode="auto">
            <a:xfrm>
              <a:off x="3452" y="2284"/>
              <a:ext cx="336" cy="148"/>
              <a:chOff x="4650" y="1129"/>
              <a:chExt cx="246" cy="95"/>
            </a:xfrm>
          </p:grpSpPr>
          <p:sp>
            <p:nvSpPr>
              <p:cNvPr id="11586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586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endParaRPr lang="zh-CN" altLang="zh-CN" i="0">
                  <a:solidFill>
                    <a:srgbClr val="000000"/>
                  </a:solidFill>
                  <a:latin typeface="Times New Roman" panose="02020603050405020304" pitchFamily="18" charset="0"/>
                </a:endParaRPr>
              </a:p>
            </p:txBody>
          </p:sp>
          <p:sp>
            <p:nvSpPr>
              <p:cNvPr id="11586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grpSp>
            <p:nvGrpSpPr>
              <p:cNvPr id="115864" name="Group 167"/>
              <p:cNvGrpSpPr>
                <a:grpSpLocks/>
              </p:cNvGrpSpPr>
              <p:nvPr/>
            </p:nvGrpSpPr>
            <p:grpSpPr bwMode="auto">
              <a:xfrm>
                <a:off x="4699" y="1145"/>
                <a:ext cx="138" cy="29"/>
                <a:chOff x="2468" y="1332"/>
                <a:chExt cx="310" cy="60"/>
              </a:xfrm>
            </p:grpSpPr>
            <p:sp>
              <p:nvSpPr>
                <p:cNvPr id="115867"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868"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93" name="Line 170"/>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94" name="Line 171"/>
              <p:cNvSpPr>
                <a:spLocks noChangeShapeType="1"/>
              </p:cNvSpPr>
              <p:nvPr/>
            </p:nvSpPr>
            <p:spPr bwMode="auto">
              <a:xfrm>
                <a:off x="4893"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sp>
          <p:nvSpPr>
            <p:cNvPr id="22587" name="Line 172"/>
            <p:cNvSpPr>
              <a:spLocks noChangeShapeType="1"/>
            </p:cNvSpPr>
            <p:nvPr/>
          </p:nvSpPr>
          <p:spPr bwMode="auto">
            <a:xfrm>
              <a:off x="4423" y="2370"/>
              <a:ext cx="152" cy="0"/>
            </a:xfrm>
            <a:prstGeom prst="line">
              <a:avLst/>
            </a:prstGeom>
            <a:noFill/>
            <a:ln w="9525">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115860" name="Text Box 580"/>
            <p:cNvSpPr txBox="1">
              <a:spLocks noChangeArrowheads="1"/>
            </p:cNvSpPr>
            <p:nvPr/>
          </p:nvSpPr>
          <p:spPr bwMode="auto">
            <a:xfrm>
              <a:off x="4231" y="1988"/>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800" i="0">
                  <a:solidFill>
                    <a:srgbClr val="000000"/>
                  </a:solidFill>
                  <a:latin typeface="Arial" panose="020B0604020202020204" pitchFamily="34" charset="0"/>
                </a:rPr>
                <a:t>ISP</a:t>
              </a:r>
            </a:p>
          </p:txBody>
        </p:sp>
      </p:grpSp>
      <p:sp>
        <p:nvSpPr>
          <p:cNvPr id="115718" name="Freeform 174"/>
          <p:cNvSpPr>
            <a:spLocks/>
          </p:cNvSpPr>
          <p:nvPr/>
        </p:nvSpPr>
        <p:spPr bwMode="auto">
          <a:xfrm flipH="1">
            <a:off x="1563688" y="2777305"/>
            <a:ext cx="163512" cy="927100"/>
          </a:xfrm>
          <a:custGeom>
            <a:avLst/>
            <a:gdLst>
              <a:gd name="T0" fmla="*/ 0 w 130"/>
              <a:gd name="T1" fmla="*/ 0 h 584"/>
              <a:gd name="T2" fmla="*/ 2147483647 w 130"/>
              <a:gd name="T3" fmla="*/ 0 h 584"/>
              <a:gd name="T4" fmla="*/ 2147483647 w 130"/>
              <a:gd name="T5" fmla="*/ 2147483647 h 584"/>
              <a:gd name="T6" fmla="*/ 0 60000 65536"/>
              <a:gd name="T7" fmla="*/ 0 60000 65536"/>
              <a:gd name="T8" fmla="*/ 0 60000 65536"/>
            </a:gdLst>
            <a:ahLst/>
            <a:cxnLst>
              <a:cxn ang="T6">
                <a:pos x="T0" y="T1"/>
              </a:cxn>
              <a:cxn ang="T7">
                <a:pos x="T2" y="T3"/>
              </a:cxn>
              <a:cxn ang="T8">
                <a:pos x="T4" y="T5"/>
              </a:cxn>
            </a:cxnLst>
            <a:rect l="0" t="0" r="r" b="b"/>
            <a:pathLst>
              <a:path w="130" h="584">
                <a:moveTo>
                  <a:pt x="0" y="0"/>
                </a:moveTo>
                <a:lnTo>
                  <a:pt x="130" y="0"/>
                </a:lnTo>
                <a:lnTo>
                  <a:pt x="130" y="58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74" name="Line 176"/>
          <p:cNvSpPr>
            <a:spLocks noChangeShapeType="1"/>
          </p:cNvSpPr>
          <p:nvPr/>
        </p:nvSpPr>
        <p:spPr bwMode="auto">
          <a:xfrm flipH="1" flipV="1">
            <a:off x="1903413" y="2901130"/>
            <a:ext cx="452437" cy="381000"/>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75" name="Text Box 177"/>
          <p:cNvSpPr txBox="1">
            <a:spLocks noChangeArrowheads="1"/>
          </p:cNvSpPr>
          <p:nvPr/>
        </p:nvSpPr>
        <p:spPr bwMode="auto">
          <a:xfrm>
            <a:off x="1885950" y="3107505"/>
            <a:ext cx="1741488" cy="463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r">
              <a:lnSpc>
                <a:spcPct val="85000"/>
              </a:lnSpc>
              <a:defRPr/>
            </a:pPr>
            <a:r>
              <a:rPr lang="en-US" sz="1400" dirty="0" smtClean="0">
                <a:solidFill>
                  <a:srgbClr val="000000"/>
                </a:solidFill>
              </a:rPr>
              <a:t>cable modem</a:t>
            </a:r>
          </a:p>
          <a:p>
            <a:pPr algn="r">
              <a:lnSpc>
                <a:spcPct val="85000"/>
              </a:lnSpc>
              <a:defRPr/>
            </a:pPr>
            <a:r>
              <a:rPr lang="en-US" sz="1400" dirty="0" smtClean="0">
                <a:solidFill>
                  <a:srgbClr val="000000"/>
                </a:solidFill>
              </a:rPr>
              <a:t>termination system</a:t>
            </a:r>
          </a:p>
        </p:txBody>
      </p:sp>
      <p:sp>
        <p:nvSpPr>
          <p:cNvPr id="57382" name="Rectangle 3"/>
          <p:cNvSpPr>
            <a:spLocks noChangeArrowheads="1"/>
          </p:cNvSpPr>
          <p:nvPr/>
        </p:nvSpPr>
        <p:spPr bwMode="auto">
          <a:xfrm>
            <a:off x="367862" y="4625704"/>
            <a:ext cx="8603101" cy="200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Comic Sans MS" panose="030F0702030302020204" pitchFamily="66" charset="0"/>
                <a:ea typeface="MS PGothic" panose="020B0600070205080204" pitchFamily="34" charset="-128"/>
              </a:defRPr>
            </a:lvl1pPr>
            <a:lvl2pPr marL="800100" indent="-34290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lnSpc>
                <a:spcPct val="85000"/>
              </a:lnSpc>
              <a:spcBef>
                <a:spcPct val="20000"/>
              </a:spcBef>
              <a:buClr>
                <a:srgbClr val="000099"/>
              </a:buClr>
              <a:buSzPct val="75000"/>
              <a:buFont typeface="Wingdings" panose="05000000000000000000" pitchFamily="2" charset="2"/>
              <a:buChar char="v"/>
            </a:pPr>
            <a:r>
              <a:rPr lang="en-US" altLang="zh-CN" dirty="0">
                <a:solidFill>
                  <a:srgbClr val="CC0000"/>
                </a:solidFill>
                <a:latin typeface="Gill Sans MT" charset="0"/>
              </a:rPr>
              <a:t>multiple</a:t>
            </a:r>
            <a:r>
              <a:rPr lang="en-US" altLang="zh-CN" i="0" dirty="0">
                <a:solidFill>
                  <a:srgbClr val="CC0000"/>
                </a:solidFill>
                <a:latin typeface="Gill Sans MT" charset="0"/>
              </a:rPr>
              <a:t> </a:t>
            </a:r>
            <a:r>
              <a:rPr lang="en-US" altLang="zh-CN" i="0" dirty="0">
                <a:solidFill>
                  <a:srgbClr val="000000"/>
                </a:solidFill>
                <a:latin typeface="Gill Sans MT" charset="0"/>
              </a:rPr>
              <a:t>40Mbps downstream (broadcast) channels</a:t>
            </a:r>
          </a:p>
          <a:p>
            <a:pPr lvl="1" eaLnBrk="1" hangingPunct="1">
              <a:lnSpc>
                <a:spcPct val="85000"/>
              </a:lnSpc>
              <a:spcBef>
                <a:spcPct val="20000"/>
              </a:spcBef>
              <a:buClr>
                <a:srgbClr val="000099"/>
              </a:buClr>
              <a:buSzPct val="100000"/>
              <a:buFont typeface="Wingdings" panose="05000000000000000000" pitchFamily="2" charset="2"/>
              <a:buChar char="§"/>
            </a:pPr>
            <a:r>
              <a:rPr lang="en-US" altLang="zh-CN" i="0" dirty="0">
                <a:solidFill>
                  <a:srgbClr val="000000"/>
                </a:solidFill>
                <a:latin typeface="Gill Sans MT" charset="0"/>
              </a:rPr>
              <a:t>single CMTS transmits into channels</a:t>
            </a:r>
          </a:p>
          <a:p>
            <a:pPr eaLnBrk="1" hangingPunct="1">
              <a:lnSpc>
                <a:spcPct val="85000"/>
              </a:lnSpc>
              <a:spcBef>
                <a:spcPct val="20000"/>
              </a:spcBef>
              <a:buClr>
                <a:srgbClr val="000099"/>
              </a:buClr>
              <a:buSzPct val="75000"/>
              <a:buFont typeface="Wingdings" panose="05000000000000000000" pitchFamily="2" charset="2"/>
              <a:buChar char="v"/>
            </a:pPr>
            <a:r>
              <a:rPr lang="en-US" altLang="zh-CN" dirty="0">
                <a:solidFill>
                  <a:srgbClr val="CC0000"/>
                </a:solidFill>
                <a:latin typeface="Gill Sans MT" charset="0"/>
              </a:rPr>
              <a:t>multiple</a:t>
            </a:r>
            <a:r>
              <a:rPr lang="en-US" altLang="zh-CN" dirty="0">
                <a:solidFill>
                  <a:srgbClr val="000099"/>
                </a:solidFill>
                <a:latin typeface="Gill Sans MT" charset="0"/>
              </a:rPr>
              <a:t> </a:t>
            </a:r>
            <a:r>
              <a:rPr lang="en-US" altLang="zh-CN" i="0" dirty="0">
                <a:solidFill>
                  <a:srgbClr val="000000"/>
                </a:solidFill>
                <a:latin typeface="Gill Sans MT" charset="0"/>
              </a:rPr>
              <a:t>30 Mbps upstream channels</a:t>
            </a:r>
          </a:p>
          <a:p>
            <a:pPr lvl="1" eaLnBrk="1" hangingPunct="1">
              <a:lnSpc>
                <a:spcPct val="85000"/>
              </a:lnSpc>
              <a:spcBef>
                <a:spcPct val="20000"/>
              </a:spcBef>
              <a:buClr>
                <a:srgbClr val="000099"/>
              </a:buClr>
              <a:buSzPct val="100000"/>
              <a:buFont typeface="Wingdings" panose="05000000000000000000" pitchFamily="2" charset="2"/>
              <a:buChar char="§"/>
            </a:pPr>
            <a:r>
              <a:rPr lang="en-US" altLang="zh-CN" dirty="0">
                <a:solidFill>
                  <a:srgbClr val="CC0000"/>
                </a:solidFill>
                <a:latin typeface="Gill Sans MT" charset="0"/>
              </a:rPr>
              <a:t>multiple access: </a:t>
            </a:r>
            <a:r>
              <a:rPr lang="en-US" altLang="zh-CN" dirty="0">
                <a:solidFill>
                  <a:srgbClr val="000000"/>
                </a:solidFill>
                <a:latin typeface="Gill Sans MT" charset="0"/>
              </a:rPr>
              <a:t>all </a:t>
            </a:r>
            <a:r>
              <a:rPr lang="en-US" altLang="zh-CN" i="0" dirty="0">
                <a:solidFill>
                  <a:srgbClr val="000000"/>
                </a:solidFill>
                <a:latin typeface="Gill Sans MT" charset="0"/>
              </a:rPr>
              <a:t>users contend for certain upstream channel time slots (others assigned)</a:t>
            </a:r>
            <a:endParaRPr lang="en-US" altLang="zh-CN" sz="2000" i="0" dirty="0">
              <a:solidFill>
                <a:srgbClr val="000000"/>
              </a:solidFill>
              <a:latin typeface="Gill Sans MT" charset="0"/>
            </a:endParaRPr>
          </a:p>
        </p:txBody>
      </p:sp>
      <p:grpSp>
        <p:nvGrpSpPr>
          <p:cNvPr id="115724" name="Group 2"/>
          <p:cNvGrpSpPr>
            <a:grpSpLocks/>
          </p:cNvGrpSpPr>
          <p:nvPr/>
        </p:nvGrpSpPr>
        <p:grpSpPr bwMode="auto">
          <a:xfrm>
            <a:off x="6440488" y="1826392"/>
            <a:ext cx="2268537" cy="1530892"/>
            <a:chOff x="419100" y="1239838"/>
            <a:chExt cx="2268538" cy="1529962"/>
          </a:xfrm>
        </p:grpSpPr>
        <p:sp>
          <p:nvSpPr>
            <p:cNvPr id="22532" name="Rectangle 9"/>
            <p:cNvSpPr>
              <a:spLocks noChangeArrowheads="1"/>
            </p:cNvSpPr>
            <p:nvPr/>
          </p:nvSpPr>
          <p:spPr bwMode="auto">
            <a:xfrm>
              <a:off x="657225" y="1650750"/>
              <a:ext cx="1793876" cy="926535"/>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30" name="Line 7"/>
            <p:cNvSpPr>
              <a:spLocks noChangeShapeType="1"/>
            </p:cNvSpPr>
            <p:nvPr/>
          </p:nvSpPr>
          <p:spPr bwMode="auto">
            <a:xfrm flipV="1">
              <a:off x="958850" y="2201863"/>
              <a:ext cx="3651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5831" name="Text Box 39"/>
            <p:cNvSpPr txBox="1">
              <a:spLocks noChangeArrowheads="1"/>
            </p:cNvSpPr>
            <p:nvPr/>
          </p:nvSpPr>
          <p:spPr bwMode="auto">
            <a:xfrm>
              <a:off x="1237199" y="2338000"/>
              <a:ext cx="77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80000"/>
                </a:lnSpc>
              </a:pPr>
              <a:r>
                <a:rPr lang="en-US" altLang="zh-CN" sz="1400" i="0" dirty="0">
                  <a:solidFill>
                    <a:srgbClr val="000000"/>
                  </a:solidFill>
                  <a:latin typeface="Arial" panose="020B0604020202020204" pitchFamily="34" charset="0"/>
                </a:rPr>
                <a:t>cable</a:t>
              </a:r>
            </a:p>
            <a:p>
              <a:pPr algn="ctr">
                <a:lnSpc>
                  <a:spcPct val="80000"/>
                </a:lnSpc>
              </a:pPr>
              <a:r>
                <a:rPr lang="en-US" altLang="zh-CN" sz="1400" i="0" dirty="0">
                  <a:solidFill>
                    <a:srgbClr val="000000"/>
                  </a:solidFill>
                  <a:latin typeface="Arial" panose="020B0604020202020204" pitchFamily="34" charset="0"/>
                </a:rPr>
                <a:t>modem</a:t>
              </a:r>
            </a:p>
          </p:txBody>
        </p:sp>
        <p:sp>
          <p:nvSpPr>
            <p:cNvPr id="115832" name="Text Box 41"/>
            <p:cNvSpPr txBox="1">
              <a:spLocks noChangeArrowheads="1"/>
            </p:cNvSpPr>
            <p:nvPr/>
          </p:nvSpPr>
          <p:spPr bwMode="auto">
            <a:xfrm>
              <a:off x="587182" y="2331583"/>
              <a:ext cx="7064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80000"/>
                </a:lnSpc>
              </a:pPr>
              <a:r>
                <a:rPr lang="en-US" altLang="zh-CN" sz="1400" i="0" dirty="0">
                  <a:solidFill>
                    <a:srgbClr val="000000"/>
                  </a:solidFill>
                  <a:latin typeface="Arial" panose="020B0604020202020204" pitchFamily="34" charset="0"/>
                </a:rPr>
                <a:t>splitter</a:t>
              </a:r>
            </a:p>
          </p:txBody>
        </p:sp>
        <p:grpSp>
          <p:nvGrpSpPr>
            <p:cNvPr id="115833" name="Group 13"/>
            <p:cNvGrpSpPr>
              <a:grpSpLocks/>
            </p:cNvGrpSpPr>
            <p:nvPr/>
          </p:nvGrpSpPr>
          <p:grpSpPr bwMode="auto">
            <a:xfrm>
              <a:off x="1304925" y="2078038"/>
              <a:ext cx="614363" cy="220662"/>
              <a:chOff x="322" y="890"/>
              <a:chExt cx="872" cy="339"/>
            </a:xfrm>
          </p:grpSpPr>
          <p:sp>
            <p:nvSpPr>
              <p:cNvPr id="22701" name="Rectangle 14"/>
              <p:cNvSpPr>
                <a:spLocks noChangeArrowheads="1"/>
              </p:cNvSpPr>
              <p:nvPr/>
            </p:nvSpPr>
            <p:spPr bwMode="auto">
              <a:xfrm>
                <a:off x="322" y="1004"/>
                <a:ext cx="872" cy="2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702" name="Rectangle 15"/>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703" name="Rectangle 16"/>
              <p:cNvSpPr>
                <a:spLocks noChangeArrowheads="1"/>
              </p:cNvSpPr>
              <p:nvPr/>
            </p:nvSpPr>
            <p:spPr bwMode="auto">
              <a:xfrm>
                <a:off x="466" y="1072"/>
                <a:ext cx="56"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704" name="Rectangle 17"/>
              <p:cNvSpPr>
                <a:spLocks noChangeArrowheads="1"/>
              </p:cNvSpPr>
              <p:nvPr/>
            </p:nvSpPr>
            <p:spPr bwMode="auto">
              <a:xfrm>
                <a:off x="541" y="1070"/>
                <a:ext cx="56"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705" name="Rectangle 18"/>
              <p:cNvSpPr>
                <a:spLocks noChangeArrowheads="1"/>
              </p:cNvSpPr>
              <p:nvPr/>
            </p:nvSpPr>
            <p:spPr bwMode="auto">
              <a:xfrm>
                <a:off x="615" y="1070"/>
                <a:ext cx="56"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47" name="AutoShape 19"/>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7" name="AutoShape 21"/>
            <p:cNvSpPr>
              <a:spLocks noChangeArrowheads="1"/>
            </p:cNvSpPr>
            <p:nvPr/>
          </p:nvSpPr>
          <p:spPr bwMode="auto">
            <a:xfrm>
              <a:off x="419100" y="1239838"/>
              <a:ext cx="2268538" cy="468028"/>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538" name="Rectangle 22"/>
            <p:cNvSpPr>
              <a:spLocks noChangeArrowheads="1"/>
            </p:cNvSpPr>
            <p:nvPr/>
          </p:nvSpPr>
          <p:spPr bwMode="auto">
            <a:xfrm>
              <a:off x="906462" y="2133056"/>
              <a:ext cx="166688" cy="144374"/>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36" name="Freeform 23"/>
            <p:cNvSpPr>
              <a:spLocks/>
            </p:cNvSpPr>
            <p:nvPr/>
          </p:nvSpPr>
          <p:spPr bwMode="auto">
            <a:xfrm flipH="1">
              <a:off x="970845" y="1691922"/>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0" name="Line 24"/>
            <p:cNvSpPr>
              <a:spLocks noChangeShapeType="1"/>
            </p:cNvSpPr>
            <p:nvPr/>
          </p:nvSpPr>
          <p:spPr bwMode="auto">
            <a:xfrm flipH="1">
              <a:off x="1917701" y="2215556"/>
              <a:ext cx="2397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838" name="Picture 25" descr="t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839" name="Group 181"/>
            <p:cNvGrpSpPr>
              <a:grpSpLocks/>
            </p:cNvGrpSpPr>
            <p:nvPr/>
          </p:nvGrpSpPr>
          <p:grpSpPr bwMode="auto">
            <a:xfrm>
              <a:off x="1854097" y="1780738"/>
              <a:ext cx="609600" cy="609600"/>
              <a:chOff x="-44" y="1473"/>
              <a:chExt cx="981" cy="1105"/>
            </a:xfrm>
          </p:grpSpPr>
          <p:pic>
            <p:nvPicPr>
              <p:cNvPr id="115840" name="Picture 18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841" name="Freeform 18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15725" name="Group 8"/>
          <p:cNvGrpSpPr>
            <a:grpSpLocks/>
          </p:cNvGrpSpPr>
          <p:nvPr/>
        </p:nvGrpSpPr>
        <p:grpSpPr bwMode="auto">
          <a:xfrm>
            <a:off x="1998663" y="2035942"/>
            <a:ext cx="4938712" cy="1389063"/>
            <a:chOff x="4327270" y="1745934"/>
            <a:chExt cx="4938730" cy="1388847"/>
          </a:xfrm>
        </p:grpSpPr>
        <p:sp>
          <p:nvSpPr>
            <p:cNvPr id="22546" name="Line 94"/>
            <p:cNvSpPr>
              <a:spLocks noChangeShapeType="1"/>
            </p:cNvSpPr>
            <p:nvPr/>
          </p:nvSpPr>
          <p:spPr bwMode="auto">
            <a:xfrm>
              <a:off x="4327270" y="2504641"/>
              <a:ext cx="493873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nvGrpSpPr>
            <p:cNvPr id="115734" name="Group 7"/>
            <p:cNvGrpSpPr>
              <a:grpSpLocks/>
            </p:cNvGrpSpPr>
            <p:nvPr/>
          </p:nvGrpSpPr>
          <p:grpSpPr bwMode="auto">
            <a:xfrm flipH="1">
              <a:off x="5534163" y="1745934"/>
              <a:ext cx="2894013" cy="752475"/>
              <a:chOff x="5534163" y="1745934"/>
              <a:chExt cx="2894013" cy="752475"/>
            </a:xfrm>
          </p:grpSpPr>
          <p:grpSp>
            <p:nvGrpSpPr>
              <p:cNvPr id="115774" name="Group 26"/>
              <p:cNvGrpSpPr>
                <a:grpSpLocks/>
              </p:cNvGrpSpPr>
              <p:nvPr/>
            </p:nvGrpSpPr>
            <p:grpSpPr bwMode="auto">
              <a:xfrm>
                <a:off x="5534163" y="1752284"/>
                <a:ext cx="850900" cy="527050"/>
                <a:chOff x="-490" y="1664"/>
                <a:chExt cx="1429" cy="842"/>
              </a:xfrm>
            </p:grpSpPr>
            <p:sp>
              <p:nvSpPr>
                <p:cNvPr id="22685" name="AutoShape 27"/>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814" name="Group 28"/>
                <p:cNvGrpSpPr>
                  <a:grpSpLocks/>
                </p:cNvGrpSpPr>
                <p:nvPr/>
              </p:nvGrpSpPr>
              <p:grpSpPr bwMode="auto">
                <a:xfrm>
                  <a:off x="-427" y="1737"/>
                  <a:ext cx="1217" cy="769"/>
                  <a:chOff x="-427" y="1737"/>
                  <a:chExt cx="1217" cy="769"/>
                </a:xfrm>
              </p:grpSpPr>
              <p:sp>
                <p:nvSpPr>
                  <p:cNvPr id="22687" name="Rectangle 29"/>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16"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5817" name="Group 31"/>
                  <p:cNvGrpSpPr>
                    <a:grpSpLocks/>
                  </p:cNvGrpSpPr>
                  <p:nvPr/>
                </p:nvGrpSpPr>
                <p:grpSpPr bwMode="auto">
                  <a:xfrm>
                    <a:off x="68" y="2192"/>
                    <a:ext cx="387" cy="139"/>
                    <a:chOff x="322" y="890"/>
                    <a:chExt cx="872" cy="339"/>
                  </a:xfrm>
                </p:grpSpPr>
                <p:sp>
                  <p:nvSpPr>
                    <p:cNvPr id="22695" name="Rectangle 32"/>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96" name="Rectangle 33"/>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97" name="Rectangle 34"/>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98" name="Rectangle 35"/>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99" name="Rectangle 36"/>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28" name="AutoShape 37"/>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5818" name="Picture 38"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1" name="Rectangle 39"/>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20" name="Freeform 40"/>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93" name="Line 41"/>
                  <p:cNvSpPr>
                    <a:spLocks noChangeShapeType="1"/>
                  </p:cNvSpPr>
                  <p:nvPr/>
                </p:nvSpPr>
                <p:spPr bwMode="auto">
                  <a:xfrm flipH="1">
                    <a:off x="470" y="2270"/>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822" name="Picture 42"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5775" name="Group 43"/>
              <p:cNvGrpSpPr>
                <a:grpSpLocks/>
              </p:cNvGrpSpPr>
              <p:nvPr/>
            </p:nvGrpSpPr>
            <p:grpSpPr bwMode="auto">
              <a:xfrm>
                <a:off x="6435863" y="1745934"/>
                <a:ext cx="850900" cy="527050"/>
                <a:chOff x="-490" y="1664"/>
                <a:chExt cx="1429" cy="842"/>
              </a:xfrm>
            </p:grpSpPr>
            <p:sp>
              <p:nvSpPr>
                <p:cNvPr id="22669" name="AutoShape 44"/>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798" name="Group 45"/>
                <p:cNvGrpSpPr>
                  <a:grpSpLocks/>
                </p:cNvGrpSpPr>
                <p:nvPr/>
              </p:nvGrpSpPr>
              <p:grpSpPr bwMode="auto">
                <a:xfrm>
                  <a:off x="-427" y="1737"/>
                  <a:ext cx="1217" cy="769"/>
                  <a:chOff x="-427" y="1737"/>
                  <a:chExt cx="1217" cy="769"/>
                </a:xfrm>
              </p:grpSpPr>
              <p:sp>
                <p:nvSpPr>
                  <p:cNvPr id="22671" name="Rectangle 46"/>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00"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5801" name="Group 48"/>
                  <p:cNvGrpSpPr>
                    <a:grpSpLocks/>
                  </p:cNvGrpSpPr>
                  <p:nvPr/>
                </p:nvGrpSpPr>
                <p:grpSpPr bwMode="auto">
                  <a:xfrm>
                    <a:off x="68" y="2192"/>
                    <a:ext cx="387" cy="139"/>
                    <a:chOff x="322" y="890"/>
                    <a:chExt cx="872" cy="339"/>
                  </a:xfrm>
                </p:grpSpPr>
                <p:sp>
                  <p:nvSpPr>
                    <p:cNvPr id="22679" name="Rectangle 49"/>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80" name="Rectangle 50"/>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81" name="Rectangle 51"/>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82" name="Rectangle 52"/>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83" name="Rectangle 53"/>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12" name="AutoShape 54"/>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5802" name="Picture 55"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75" name="Rectangle 56"/>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804" name="Freeform 57"/>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77" name="Line 58"/>
                  <p:cNvSpPr>
                    <a:spLocks noChangeShapeType="1"/>
                  </p:cNvSpPr>
                  <p:nvPr/>
                </p:nvSpPr>
                <p:spPr bwMode="auto">
                  <a:xfrm flipH="1">
                    <a:off x="470" y="2270"/>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806" name="Picture 59"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5776" name="Group 95"/>
              <p:cNvGrpSpPr>
                <a:grpSpLocks/>
              </p:cNvGrpSpPr>
              <p:nvPr/>
            </p:nvGrpSpPr>
            <p:grpSpPr bwMode="auto">
              <a:xfrm>
                <a:off x="7577276" y="1753872"/>
                <a:ext cx="850900" cy="527050"/>
                <a:chOff x="-490" y="1664"/>
                <a:chExt cx="1429" cy="842"/>
              </a:xfrm>
            </p:grpSpPr>
            <p:sp>
              <p:nvSpPr>
                <p:cNvPr id="22621" name="AutoShape 96"/>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782" name="Group 97"/>
                <p:cNvGrpSpPr>
                  <a:grpSpLocks/>
                </p:cNvGrpSpPr>
                <p:nvPr/>
              </p:nvGrpSpPr>
              <p:grpSpPr bwMode="auto">
                <a:xfrm>
                  <a:off x="-427" y="1737"/>
                  <a:ext cx="1217" cy="769"/>
                  <a:chOff x="-427" y="1737"/>
                  <a:chExt cx="1217" cy="769"/>
                </a:xfrm>
              </p:grpSpPr>
              <p:sp>
                <p:nvSpPr>
                  <p:cNvPr id="22623" name="Rectangle 98"/>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84"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5785" name="Group 100"/>
                  <p:cNvGrpSpPr>
                    <a:grpSpLocks/>
                  </p:cNvGrpSpPr>
                  <p:nvPr/>
                </p:nvGrpSpPr>
                <p:grpSpPr bwMode="auto">
                  <a:xfrm>
                    <a:off x="68" y="2192"/>
                    <a:ext cx="387" cy="139"/>
                    <a:chOff x="322" y="890"/>
                    <a:chExt cx="872" cy="339"/>
                  </a:xfrm>
                </p:grpSpPr>
                <p:sp>
                  <p:nvSpPr>
                    <p:cNvPr id="22631" name="Rectangle 101"/>
                    <p:cNvSpPr>
                      <a:spLocks noChangeArrowheads="1"/>
                    </p:cNvSpPr>
                    <p:nvPr/>
                  </p:nvSpPr>
                  <p:spPr bwMode="auto">
                    <a:xfrm>
                      <a:off x="322" y="1000"/>
                      <a:ext cx="871"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32" name="Rectangle 102"/>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33" name="Rectangle 103"/>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34" name="Rectangle 104"/>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35" name="Rectangle 105"/>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96" name="AutoShape 106"/>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5786" name="Picture 107"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27" name="Rectangle 108"/>
                  <p:cNvSpPr>
                    <a:spLocks noChangeArrowheads="1"/>
                  </p:cNvSpPr>
                  <p:nvPr/>
                </p:nvSpPr>
                <p:spPr bwMode="auto">
                  <a:xfrm>
                    <a:off x="529" y="2232"/>
                    <a:ext cx="104" cy="9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88" name="Freeform 109"/>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29" name="Line 110"/>
                  <p:cNvSpPr>
                    <a:spLocks noChangeShapeType="1"/>
                  </p:cNvSpPr>
                  <p:nvPr/>
                </p:nvSpPr>
                <p:spPr bwMode="auto">
                  <a:xfrm flipH="1">
                    <a:off x="470" y="2270"/>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790" name="Picture 111"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548" name="Text Box 112"/>
              <p:cNvSpPr txBox="1">
                <a:spLocks noChangeArrowheads="1"/>
              </p:cNvSpPr>
              <p:nvPr/>
            </p:nvSpPr>
            <p:spPr bwMode="auto">
              <a:xfrm>
                <a:off x="7188723" y="1823710"/>
                <a:ext cx="488952" cy="4571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i="0">
                    <a:solidFill>
                      <a:srgbClr val="969696"/>
                    </a:solidFill>
                    <a:latin typeface="Times New Roman" panose="02020603050405020304" pitchFamily="18" charset="0"/>
                  </a:rPr>
                  <a:t>…</a:t>
                </a:r>
              </a:p>
            </p:txBody>
          </p:sp>
          <p:sp>
            <p:nvSpPr>
              <p:cNvPr id="22549" name="Line 113"/>
              <p:cNvSpPr>
                <a:spLocks noChangeShapeType="1"/>
              </p:cNvSpPr>
              <p:nvPr/>
            </p:nvSpPr>
            <p:spPr bwMode="auto">
              <a:xfrm flipH="1">
                <a:off x="6169544" y="2164969"/>
                <a:ext cx="3175" cy="33332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50" name="Line 114"/>
              <p:cNvSpPr>
                <a:spLocks noChangeShapeType="1"/>
              </p:cNvSpPr>
              <p:nvPr/>
            </p:nvSpPr>
            <p:spPr bwMode="auto">
              <a:xfrm flipH="1">
                <a:off x="7074423" y="2164969"/>
                <a:ext cx="3175" cy="33332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sp>
            <p:nvSpPr>
              <p:cNvPr id="22551" name="Line 115"/>
              <p:cNvSpPr>
                <a:spLocks noChangeShapeType="1"/>
              </p:cNvSpPr>
              <p:nvPr/>
            </p:nvSpPr>
            <p:spPr bwMode="auto">
              <a:xfrm flipH="1">
                <a:off x="8211077" y="2164969"/>
                <a:ext cx="3175" cy="33332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grpSp>
        <p:grpSp>
          <p:nvGrpSpPr>
            <p:cNvPr id="115735" name="Group 5"/>
            <p:cNvGrpSpPr>
              <a:grpSpLocks/>
            </p:cNvGrpSpPr>
            <p:nvPr/>
          </p:nvGrpSpPr>
          <p:grpSpPr bwMode="auto">
            <a:xfrm flipH="1">
              <a:off x="7298039" y="2490881"/>
              <a:ext cx="850900" cy="627063"/>
              <a:chOff x="6488251" y="2501584"/>
              <a:chExt cx="850900" cy="627063"/>
            </a:xfrm>
          </p:grpSpPr>
          <p:grpSp>
            <p:nvGrpSpPr>
              <p:cNvPr id="115756" name="Group 77"/>
              <p:cNvGrpSpPr>
                <a:grpSpLocks/>
              </p:cNvGrpSpPr>
              <p:nvPr/>
            </p:nvGrpSpPr>
            <p:grpSpPr bwMode="auto">
              <a:xfrm>
                <a:off x="6488251" y="2601597"/>
                <a:ext cx="850900" cy="527050"/>
                <a:chOff x="-490" y="1664"/>
                <a:chExt cx="1429" cy="842"/>
              </a:xfrm>
            </p:grpSpPr>
            <p:sp>
              <p:nvSpPr>
                <p:cNvPr id="22637" name="AutoShape 78"/>
                <p:cNvSpPr>
                  <a:spLocks noChangeArrowheads="1"/>
                </p:cNvSpPr>
                <p:nvPr/>
              </p:nvSpPr>
              <p:spPr bwMode="auto">
                <a:xfrm>
                  <a:off x="-489" y="1663"/>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759" name="Group 79"/>
                <p:cNvGrpSpPr>
                  <a:grpSpLocks/>
                </p:cNvGrpSpPr>
                <p:nvPr/>
              </p:nvGrpSpPr>
              <p:grpSpPr bwMode="auto">
                <a:xfrm>
                  <a:off x="-427" y="1737"/>
                  <a:ext cx="1217" cy="769"/>
                  <a:chOff x="-427" y="1737"/>
                  <a:chExt cx="1217" cy="769"/>
                </a:xfrm>
              </p:grpSpPr>
              <p:sp>
                <p:nvSpPr>
                  <p:cNvPr id="22639" name="Rectangle 80"/>
                  <p:cNvSpPr>
                    <a:spLocks noChangeArrowheads="1"/>
                  </p:cNvSpPr>
                  <p:nvPr/>
                </p:nvSpPr>
                <p:spPr bwMode="auto">
                  <a:xfrm>
                    <a:off x="-332" y="1922"/>
                    <a:ext cx="1122" cy="58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61"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5762" name="Group 82"/>
                  <p:cNvGrpSpPr>
                    <a:grpSpLocks/>
                  </p:cNvGrpSpPr>
                  <p:nvPr/>
                </p:nvGrpSpPr>
                <p:grpSpPr bwMode="auto">
                  <a:xfrm>
                    <a:off x="68" y="2192"/>
                    <a:ext cx="387" cy="139"/>
                    <a:chOff x="322" y="890"/>
                    <a:chExt cx="872" cy="339"/>
                  </a:xfrm>
                </p:grpSpPr>
                <p:sp>
                  <p:nvSpPr>
                    <p:cNvPr id="22647" name="Rectangle 83"/>
                    <p:cNvSpPr>
                      <a:spLocks noChangeArrowheads="1"/>
                    </p:cNvSpPr>
                    <p:nvPr/>
                  </p:nvSpPr>
                  <p:spPr bwMode="auto">
                    <a:xfrm>
                      <a:off x="322" y="998"/>
                      <a:ext cx="871"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48" name="Rectangle 84"/>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49" name="Rectangle 85"/>
                    <p:cNvSpPr>
                      <a:spLocks noChangeArrowheads="1"/>
                    </p:cNvSpPr>
                    <p:nvPr/>
                  </p:nvSpPr>
                  <p:spPr bwMode="auto">
                    <a:xfrm>
                      <a:off x="466" y="1072"/>
                      <a:ext cx="54"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50" name="Rectangle 86"/>
                    <p:cNvSpPr>
                      <a:spLocks noChangeArrowheads="1"/>
                    </p:cNvSpPr>
                    <p:nvPr/>
                  </p:nvSpPr>
                  <p:spPr bwMode="auto">
                    <a:xfrm>
                      <a:off x="539" y="1066"/>
                      <a:ext cx="60"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2651" name="Rectangle 87"/>
                    <p:cNvSpPr>
                      <a:spLocks noChangeArrowheads="1"/>
                    </p:cNvSpPr>
                    <p:nvPr/>
                  </p:nvSpPr>
                  <p:spPr bwMode="auto">
                    <a:xfrm>
                      <a:off x="617" y="1066"/>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73"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5763"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43" name="Rectangle 90"/>
                  <p:cNvSpPr>
                    <a:spLocks noChangeArrowheads="1"/>
                  </p:cNvSpPr>
                  <p:nvPr/>
                </p:nvSpPr>
                <p:spPr bwMode="auto">
                  <a:xfrm>
                    <a:off x="529" y="2231"/>
                    <a:ext cx="104" cy="9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65"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 name="Line 92"/>
                  <p:cNvSpPr>
                    <a:spLocks noChangeShapeType="1"/>
                  </p:cNvSpPr>
                  <p:nvPr/>
                </p:nvSpPr>
                <p:spPr bwMode="auto">
                  <a:xfrm flipH="1">
                    <a:off x="471" y="2269"/>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767"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5757" name="Freeform 116"/>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5736" name="Group 186"/>
            <p:cNvGrpSpPr>
              <a:grpSpLocks/>
            </p:cNvGrpSpPr>
            <p:nvPr/>
          </p:nvGrpSpPr>
          <p:grpSpPr bwMode="auto">
            <a:xfrm flipH="1">
              <a:off x="5984260" y="2507718"/>
              <a:ext cx="850900" cy="627063"/>
              <a:chOff x="6488251" y="2501584"/>
              <a:chExt cx="850900" cy="627063"/>
            </a:xfrm>
          </p:grpSpPr>
          <p:grpSp>
            <p:nvGrpSpPr>
              <p:cNvPr id="115738" name="Group 77"/>
              <p:cNvGrpSpPr>
                <a:grpSpLocks/>
              </p:cNvGrpSpPr>
              <p:nvPr/>
            </p:nvGrpSpPr>
            <p:grpSpPr bwMode="auto">
              <a:xfrm>
                <a:off x="6488251" y="2601597"/>
                <a:ext cx="850900" cy="527050"/>
                <a:chOff x="-490" y="1664"/>
                <a:chExt cx="1429" cy="842"/>
              </a:xfrm>
            </p:grpSpPr>
            <p:sp>
              <p:nvSpPr>
                <p:cNvPr id="190" name="AutoShape 78"/>
                <p:cNvSpPr>
                  <a:spLocks noChangeArrowheads="1"/>
                </p:cNvSpPr>
                <p:nvPr/>
              </p:nvSpPr>
              <p:spPr bwMode="auto">
                <a:xfrm>
                  <a:off x="-491" y="1664"/>
                  <a:ext cx="1429" cy="294"/>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grpSp>
              <p:nvGrpSpPr>
                <p:cNvPr id="115741" name="Group 79"/>
                <p:cNvGrpSpPr>
                  <a:grpSpLocks/>
                </p:cNvGrpSpPr>
                <p:nvPr/>
              </p:nvGrpSpPr>
              <p:grpSpPr bwMode="auto">
                <a:xfrm>
                  <a:off x="-427" y="1737"/>
                  <a:ext cx="1217" cy="769"/>
                  <a:chOff x="-427" y="1737"/>
                  <a:chExt cx="1217" cy="769"/>
                </a:xfrm>
              </p:grpSpPr>
              <p:sp>
                <p:nvSpPr>
                  <p:cNvPr id="192" name="Rectangle 80"/>
                  <p:cNvSpPr>
                    <a:spLocks noChangeArrowheads="1"/>
                  </p:cNvSpPr>
                  <p:nvPr/>
                </p:nvSpPr>
                <p:spPr bwMode="auto">
                  <a:xfrm>
                    <a:off x="-339" y="1923"/>
                    <a:ext cx="1128" cy="583"/>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43"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5744" name="Group 82"/>
                  <p:cNvGrpSpPr>
                    <a:grpSpLocks/>
                  </p:cNvGrpSpPr>
                  <p:nvPr/>
                </p:nvGrpSpPr>
                <p:grpSpPr bwMode="auto">
                  <a:xfrm>
                    <a:off x="68" y="2192"/>
                    <a:ext cx="387" cy="139"/>
                    <a:chOff x="322" y="890"/>
                    <a:chExt cx="872" cy="339"/>
                  </a:xfrm>
                </p:grpSpPr>
                <p:sp>
                  <p:nvSpPr>
                    <p:cNvPr id="200" name="Rectangle 83"/>
                    <p:cNvSpPr>
                      <a:spLocks noChangeArrowheads="1"/>
                    </p:cNvSpPr>
                    <p:nvPr/>
                  </p:nvSpPr>
                  <p:spPr bwMode="auto">
                    <a:xfrm>
                      <a:off x="319" y="1000"/>
                      <a:ext cx="859"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01" name="Rectangle 84"/>
                    <p:cNvSpPr>
                      <a:spLocks noChangeArrowheads="1"/>
                    </p:cNvSpPr>
                    <p:nvPr/>
                  </p:nvSpPr>
                  <p:spPr bwMode="auto">
                    <a:xfrm>
                      <a:off x="379" y="1074"/>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02" name="Rectangle 85"/>
                    <p:cNvSpPr>
                      <a:spLocks noChangeArrowheads="1"/>
                    </p:cNvSpPr>
                    <p:nvPr/>
                  </p:nvSpPr>
                  <p:spPr bwMode="auto">
                    <a:xfrm>
                      <a:off x="451" y="1074"/>
                      <a:ext cx="54" cy="56"/>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03" name="Rectangle 86"/>
                    <p:cNvSpPr>
                      <a:spLocks noChangeArrowheads="1"/>
                    </p:cNvSpPr>
                    <p:nvPr/>
                  </p:nvSpPr>
                  <p:spPr bwMode="auto">
                    <a:xfrm>
                      <a:off x="523" y="1068"/>
                      <a:ext cx="60"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204" name="Rectangle 87"/>
                    <p:cNvSpPr>
                      <a:spLocks noChangeArrowheads="1"/>
                    </p:cNvSpPr>
                    <p:nvPr/>
                  </p:nvSpPr>
                  <p:spPr bwMode="auto">
                    <a:xfrm>
                      <a:off x="601" y="1068"/>
                      <a:ext cx="54" cy="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55"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5745" name="Picture 89"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Rectangle 90"/>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endParaRPr>
                  </a:p>
                </p:txBody>
              </p:sp>
              <p:sp>
                <p:nvSpPr>
                  <p:cNvPr id="115747"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 name="Line 92"/>
                  <p:cNvSpPr>
                    <a:spLocks noChangeShapeType="1"/>
                  </p:cNvSpPr>
                  <p:nvPr/>
                </p:nvSpPr>
                <p:spPr bwMode="auto">
                  <a:xfrm flipH="1">
                    <a:off x="469" y="2270"/>
                    <a:ext cx="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endParaRPr>
                  </a:p>
                </p:txBody>
              </p:sp>
              <p:pic>
                <p:nvPicPr>
                  <p:cNvPr id="115749" name="Picture 93" descr="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5739" name="Freeform 116"/>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 name="Text Box 112"/>
            <p:cNvSpPr txBox="1">
              <a:spLocks noChangeArrowheads="1"/>
            </p:cNvSpPr>
            <p:nvPr/>
          </p:nvSpPr>
          <p:spPr bwMode="auto">
            <a:xfrm>
              <a:off x="6787904" y="2596702"/>
              <a:ext cx="488952" cy="4571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i="0">
                  <a:solidFill>
                    <a:srgbClr val="969696"/>
                  </a:solidFill>
                  <a:latin typeface="Times New Roman" panose="02020603050405020304" pitchFamily="18" charset="0"/>
                </a:rPr>
                <a:t>…</a:t>
              </a:r>
            </a:p>
          </p:txBody>
        </p:sp>
      </p:grpSp>
      <p:grpSp>
        <p:nvGrpSpPr>
          <p:cNvPr id="11" name="Group 10"/>
          <p:cNvGrpSpPr>
            <a:grpSpLocks/>
          </p:cNvGrpSpPr>
          <p:nvPr/>
        </p:nvGrpSpPr>
        <p:grpSpPr bwMode="auto">
          <a:xfrm>
            <a:off x="1585288" y="1134725"/>
            <a:ext cx="6352211" cy="780562"/>
            <a:chOff x="1987247" y="1490854"/>
            <a:chExt cx="5338532" cy="781022"/>
          </a:xfrm>
        </p:grpSpPr>
        <p:sp>
          <p:nvSpPr>
            <p:cNvPr id="22707" name="Text Box 6"/>
            <p:cNvSpPr txBox="1">
              <a:spLocks noChangeArrowheads="1"/>
            </p:cNvSpPr>
            <p:nvPr/>
          </p:nvSpPr>
          <p:spPr bwMode="auto">
            <a:xfrm>
              <a:off x="1987247" y="1490854"/>
              <a:ext cx="5338532" cy="32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lnSpc>
                  <a:spcPct val="85000"/>
                </a:lnSpc>
                <a:defRPr/>
              </a:pPr>
              <a:r>
                <a:rPr lang="zh-CN" altLang="en-US" sz="1800" dirty="0" smtClean="0">
                  <a:solidFill>
                    <a:srgbClr val="000000"/>
                  </a:solidFill>
                  <a:latin typeface="Times New Roman" panose="02020603050405020304" pitchFamily="18" charset="0"/>
                  <a:ea typeface="+mn-ea"/>
                </a:rPr>
                <a:t>下行频分复用传输电视信号、</a:t>
              </a:r>
              <a:r>
                <a:rPr lang="en-US" altLang="zh-CN" sz="1800" dirty="0" smtClean="0">
                  <a:solidFill>
                    <a:srgbClr val="000000"/>
                  </a:solidFill>
                  <a:latin typeface="Times New Roman" panose="02020603050405020304" pitchFamily="18" charset="0"/>
                  <a:ea typeface="+mn-ea"/>
                </a:rPr>
                <a:t>IP</a:t>
              </a:r>
              <a:r>
                <a:rPr lang="zh-CN" altLang="en-US" sz="1800" dirty="0" smtClean="0">
                  <a:solidFill>
                    <a:srgbClr val="000000"/>
                  </a:solidFill>
                  <a:latin typeface="Times New Roman" panose="02020603050405020304" pitchFamily="18" charset="0"/>
                  <a:ea typeface="+mn-ea"/>
                </a:rPr>
                <a:t>数据</a:t>
              </a:r>
              <a:endParaRPr lang="en-US" sz="1800" dirty="0" smtClean="0">
                <a:solidFill>
                  <a:srgbClr val="000000"/>
                </a:solidFill>
                <a:latin typeface="Times New Roman" panose="02020603050405020304" pitchFamily="18" charset="0"/>
                <a:ea typeface="+mn-ea"/>
              </a:endParaRPr>
            </a:p>
          </p:txBody>
        </p:sp>
        <p:sp>
          <p:nvSpPr>
            <p:cNvPr id="115732" name="Right Arrow 9"/>
            <p:cNvSpPr>
              <a:spLocks noChangeArrowheads="1"/>
            </p:cNvSpPr>
            <p:nvPr/>
          </p:nvSpPr>
          <p:spPr bwMode="auto">
            <a:xfrm>
              <a:off x="3457110" y="1787244"/>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latin typeface="Arial" panose="020B0604020202020204" pitchFamily="34" charset="0"/>
              </a:endParaRPr>
            </a:p>
          </p:txBody>
        </p:sp>
      </p:grpSp>
      <p:grpSp>
        <p:nvGrpSpPr>
          <p:cNvPr id="12" name="Group 11"/>
          <p:cNvGrpSpPr>
            <a:grpSpLocks/>
          </p:cNvGrpSpPr>
          <p:nvPr/>
        </p:nvGrpSpPr>
        <p:grpSpPr bwMode="auto">
          <a:xfrm>
            <a:off x="2998788" y="3382131"/>
            <a:ext cx="5432855" cy="817877"/>
            <a:chOff x="2810374" y="3867998"/>
            <a:chExt cx="5433798" cy="818087"/>
          </a:xfrm>
        </p:grpSpPr>
        <p:sp>
          <p:nvSpPr>
            <p:cNvPr id="213" name="Text Box 6"/>
            <p:cNvSpPr txBox="1">
              <a:spLocks noChangeArrowheads="1"/>
            </p:cNvSpPr>
            <p:nvPr/>
          </p:nvSpPr>
          <p:spPr bwMode="auto">
            <a:xfrm>
              <a:off x="2810374" y="4358220"/>
              <a:ext cx="5433798" cy="327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lnSpc>
                  <a:spcPct val="85000"/>
                </a:lnSpc>
                <a:defRPr/>
              </a:pPr>
              <a:r>
                <a:rPr lang="zh-CN" altLang="en-US" sz="1800" dirty="0" smtClean="0">
                  <a:solidFill>
                    <a:srgbClr val="000000"/>
                  </a:solidFill>
                  <a:latin typeface="Times New Roman" panose="02020603050405020304" pitchFamily="18" charset="0"/>
                  <a:ea typeface="+mn-ea"/>
                </a:rPr>
                <a:t>上行在微时隙传输</a:t>
              </a:r>
              <a:r>
                <a:rPr lang="en-US" altLang="zh-CN" sz="1800" dirty="0" smtClean="0">
                  <a:solidFill>
                    <a:srgbClr val="000000"/>
                  </a:solidFill>
                  <a:latin typeface="Times New Roman" panose="02020603050405020304" pitchFamily="18" charset="0"/>
                  <a:ea typeface="+mn-ea"/>
                </a:rPr>
                <a:t>IP</a:t>
              </a:r>
              <a:r>
                <a:rPr lang="zh-CN" altLang="en-US" sz="1800" dirty="0" smtClean="0">
                  <a:solidFill>
                    <a:srgbClr val="000000"/>
                  </a:solidFill>
                  <a:latin typeface="Times New Roman" panose="02020603050405020304" pitchFamily="18" charset="0"/>
                  <a:ea typeface="+mn-ea"/>
                </a:rPr>
                <a:t>数据</a:t>
              </a:r>
              <a:endParaRPr lang="en-US" sz="1800" dirty="0" smtClean="0">
                <a:solidFill>
                  <a:srgbClr val="000000"/>
                </a:solidFill>
                <a:latin typeface="Times New Roman" panose="02020603050405020304" pitchFamily="18" charset="0"/>
                <a:ea typeface="+mn-ea"/>
              </a:endParaRPr>
            </a:p>
          </p:txBody>
        </p:sp>
        <p:sp>
          <p:nvSpPr>
            <p:cNvPr id="115730" name="Right Arrow 213"/>
            <p:cNvSpPr>
              <a:spLocks noChangeArrowheads="1"/>
            </p:cNvSpPr>
            <p:nvPr/>
          </p:nvSpPr>
          <p:spPr bwMode="auto">
            <a:xfrm rot="10800000">
              <a:off x="4197454" y="3867998"/>
              <a:ext cx="2387053" cy="484632"/>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latin typeface="Arial" panose="020B0604020202020204" pitchFamily="34" charset="0"/>
              </a:endParaRPr>
            </a:p>
          </p:txBody>
        </p:sp>
      </p:grpSp>
      <p:pic>
        <p:nvPicPr>
          <p:cNvPr id="21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2477267"/>
            <a:ext cx="260350" cy="52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82" name="Title 41"/>
          <p:cNvSpPr>
            <a:spLocks/>
          </p:cNvSpPr>
          <p:nvPr/>
        </p:nvSpPr>
        <p:spPr bwMode="auto">
          <a:xfrm>
            <a:off x="367862" y="-851"/>
            <a:ext cx="8450317" cy="74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4000" i="0" dirty="0" smtClean="0">
                <a:latin typeface="Times New Roman" panose="02020603050405020304" pitchFamily="18" charset="0"/>
                <a:ea typeface="+mn-ea"/>
              </a:rPr>
              <a:t>5.3 Cable Modem</a:t>
            </a:r>
            <a:r>
              <a:rPr lang="zh-CN" altLang="en-US" sz="4000" i="0" dirty="0" smtClean="0">
                <a:latin typeface="Times New Roman" panose="02020603050405020304" pitchFamily="18" charset="0"/>
                <a:ea typeface="+mn-ea"/>
              </a:rPr>
              <a:t>网络</a:t>
            </a:r>
            <a:endParaRPr lang="en-US" altLang="zh-CN" sz="4000" i="0" dirty="0">
              <a:latin typeface="Times New Roman" panose="02020603050405020304" pitchFamily="18" charset="0"/>
              <a:ea typeface="+mn-ea"/>
            </a:endParaRPr>
          </a:p>
        </p:txBody>
      </p:sp>
    </p:spTree>
    <p:extLst>
      <p:ext uri="{BB962C8B-B14F-4D97-AF65-F5344CB8AC3E}">
        <p14:creationId xmlns:p14="http://schemas.microsoft.com/office/powerpoint/2010/main" val="3920880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9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9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24" name="Rectangle 4"/>
          <p:cNvSpPr>
            <a:spLocks noChangeArrowheads="1"/>
          </p:cNvSpPr>
          <p:nvPr/>
        </p:nvSpPr>
        <p:spPr bwMode="auto">
          <a:xfrm>
            <a:off x="483476" y="4014463"/>
            <a:ext cx="8240110" cy="27121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defRPr/>
            </a:pPr>
            <a:r>
              <a:rPr lang="en-US" sz="2800" i="0" dirty="0">
                <a:solidFill>
                  <a:srgbClr val="CC0000"/>
                </a:solidFill>
                <a:latin typeface="Gill Sans MT" charset="0"/>
                <a:ea typeface="ＭＳ Ｐゴシック" charset="0"/>
              </a:rPr>
              <a:t>DOCSIS: </a:t>
            </a:r>
            <a:r>
              <a:rPr lang="en-US" sz="2800" i="0" dirty="0">
                <a:latin typeface="Gill Sans MT" charset="0"/>
                <a:ea typeface="ＭＳ Ｐゴシック" charset="0"/>
              </a:rPr>
              <a:t>data over cable service interface spec </a:t>
            </a:r>
            <a:endParaRPr lang="en-US" sz="2800" b="1" i="0" dirty="0">
              <a:latin typeface="Gill Sans MT" charset="0"/>
              <a:ea typeface="ＭＳ Ｐゴシック" charset="0"/>
            </a:endParaRPr>
          </a:p>
          <a:p>
            <a:pPr marL="342900" indent="-342900">
              <a:lnSpc>
                <a:spcPct val="85000"/>
              </a:lnSpc>
              <a:spcBef>
                <a:spcPct val="20000"/>
              </a:spcBef>
              <a:buClr>
                <a:srgbClr val="000099"/>
              </a:buClr>
              <a:buSzPct val="65000"/>
              <a:buFont typeface="Wingdings" charset="0"/>
              <a:buChar char="v"/>
              <a:defRPr/>
            </a:pPr>
            <a:r>
              <a:rPr lang="en-US" sz="2400" i="0" dirty="0">
                <a:latin typeface="Gill Sans MT" charset="0"/>
                <a:ea typeface="ＭＳ Ｐゴシック" charset="0"/>
              </a:rPr>
              <a:t>FDM over upstream, downstream frequency channels</a:t>
            </a:r>
          </a:p>
          <a:p>
            <a:pPr marL="342900" indent="-342900">
              <a:lnSpc>
                <a:spcPct val="85000"/>
              </a:lnSpc>
              <a:spcBef>
                <a:spcPct val="20000"/>
              </a:spcBef>
              <a:buClr>
                <a:srgbClr val="000099"/>
              </a:buClr>
              <a:buSzPct val="65000"/>
              <a:buFont typeface="Wingdings" charset="0"/>
              <a:buChar char="v"/>
              <a:defRPr/>
            </a:pPr>
            <a:r>
              <a:rPr lang="en-US" sz="2400" i="0" dirty="0">
                <a:latin typeface="Gill Sans MT" charset="0"/>
                <a:ea typeface="ＭＳ Ｐゴシック" charset="0"/>
              </a:rPr>
              <a:t>TDM upstream: some slots assigned, some have contention</a:t>
            </a:r>
          </a:p>
          <a:p>
            <a:pPr marL="800100" lvl="1" indent="-342900">
              <a:lnSpc>
                <a:spcPct val="85000"/>
              </a:lnSpc>
              <a:spcBef>
                <a:spcPct val="20000"/>
              </a:spcBef>
              <a:buClr>
                <a:srgbClr val="000099"/>
              </a:buClr>
              <a:buSzPct val="100000"/>
              <a:buFont typeface="Wingdings" charset="2"/>
              <a:buChar char="§"/>
              <a:defRPr/>
            </a:pPr>
            <a:r>
              <a:rPr lang="en-US" sz="2400" i="0" dirty="0">
                <a:latin typeface="Gill Sans MT" charset="0"/>
                <a:ea typeface="ＭＳ Ｐゴシック" charset="0"/>
              </a:rPr>
              <a:t>downstream MAP frame: assigns upstream slots</a:t>
            </a:r>
          </a:p>
          <a:p>
            <a:pPr marL="800100" lvl="1" indent="-342900">
              <a:lnSpc>
                <a:spcPct val="85000"/>
              </a:lnSpc>
              <a:spcBef>
                <a:spcPct val="20000"/>
              </a:spcBef>
              <a:buClr>
                <a:srgbClr val="000099"/>
              </a:buClr>
              <a:buSzPct val="100000"/>
              <a:buFont typeface="Wingdings" charset="2"/>
              <a:buChar char="§"/>
              <a:defRPr/>
            </a:pPr>
            <a:r>
              <a:rPr lang="en-US" sz="2400" i="0" dirty="0">
                <a:latin typeface="Gill Sans MT" charset="0"/>
                <a:ea typeface="ＭＳ Ｐゴシック" charset="0"/>
              </a:rPr>
              <a:t>request for upstream slots (and data) transmitted random access (binary </a:t>
            </a:r>
            <a:r>
              <a:rPr lang="en-US" sz="2400" i="0" dirty="0" err="1">
                <a:latin typeface="Gill Sans MT" charset="0"/>
                <a:ea typeface="ＭＳ Ｐゴシック" charset="0"/>
              </a:rPr>
              <a:t>backoff</a:t>
            </a:r>
            <a:r>
              <a:rPr lang="en-US" sz="2400" i="0" dirty="0">
                <a:latin typeface="Gill Sans MT" charset="0"/>
                <a:ea typeface="ＭＳ Ｐゴシック" charset="0"/>
              </a:rPr>
              <a:t>) in selected </a:t>
            </a:r>
            <a:r>
              <a:rPr lang="en-US" sz="2400" i="0" dirty="0" smtClean="0">
                <a:latin typeface="Gill Sans MT" charset="0"/>
                <a:ea typeface="ＭＳ Ｐゴシック" charset="0"/>
              </a:rPr>
              <a:t>slots</a:t>
            </a:r>
            <a:endParaRPr lang="en-US" sz="2400" i="0" dirty="0">
              <a:latin typeface="Gill Sans MT" charset="0"/>
              <a:ea typeface="ＭＳ Ｐゴシック" charset="0"/>
            </a:endParaRPr>
          </a:p>
        </p:txBody>
      </p:sp>
      <p:grpSp>
        <p:nvGrpSpPr>
          <p:cNvPr id="116740" name="Group 3"/>
          <p:cNvGrpSpPr>
            <a:grpSpLocks/>
          </p:cNvGrpSpPr>
          <p:nvPr/>
        </p:nvGrpSpPr>
        <p:grpSpPr bwMode="auto">
          <a:xfrm>
            <a:off x="451946" y="1115743"/>
            <a:ext cx="8286673" cy="2754651"/>
            <a:chOff x="871157" y="3598021"/>
            <a:chExt cx="8100422" cy="2755205"/>
          </a:xfrm>
        </p:grpSpPr>
        <p:sp>
          <p:nvSpPr>
            <p:cNvPr id="6" name="Rectangle 5"/>
            <p:cNvSpPr/>
            <p:nvPr/>
          </p:nvSpPr>
          <p:spPr>
            <a:xfrm>
              <a:off x="4048176" y="3598021"/>
              <a:ext cx="1149181" cy="5065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latin typeface="Arial"/>
                <a:cs typeface="Arial"/>
              </a:endParaRPr>
            </a:p>
          </p:txBody>
        </p:sp>
        <p:sp>
          <p:nvSpPr>
            <p:cNvPr id="116744" name="TextBox 6"/>
            <p:cNvSpPr txBox="1">
              <a:spLocks noChangeArrowheads="1"/>
            </p:cNvSpPr>
            <p:nvPr/>
          </p:nvSpPr>
          <p:spPr bwMode="auto">
            <a:xfrm>
              <a:off x="3979834" y="3632240"/>
              <a:ext cx="1302218" cy="47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nSpc>
                  <a:spcPts val="1500"/>
                </a:lnSpc>
              </a:pPr>
              <a:r>
                <a:rPr lang="en-US" altLang="zh-CN" sz="1400" dirty="0">
                  <a:latin typeface="Arial" panose="020B0604020202020204" pitchFamily="34" charset="0"/>
                  <a:cs typeface="Arial" panose="020B0604020202020204" pitchFamily="34" charset="0"/>
                </a:rPr>
                <a:t>MAP frame for</a:t>
              </a:r>
            </a:p>
            <a:p>
              <a:pPr>
                <a:lnSpc>
                  <a:spcPts val="1500"/>
                </a:lnSpc>
              </a:pPr>
              <a:r>
                <a:rPr lang="en-US" altLang="zh-CN" sz="1400" dirty="0">
                  <a:latin typeface="Arial" panose="020B0604020202020204" pitchFamily="34" charset="0"/>
                  <a:cs typeface="Arial" panose="020B0604020202020204" pitchFamily="34" charset="0"/>
                </a:rPr>
                <a:t>Interval [t1, t2]</a:t>
              </a:r>
            </a:p>
          </p:txBody>
        </p:sp>
        <p:sp>
          <p:nvSpPr>
            <p:cNvPr id="116745" name="TextBox 28"/>
            <p:cNvSpPr txBox="1">
              <a:spLocks noChangeArrowheads="1"/>
            </p:cNvSpPr>
            <p:nvPr/>
          </p:nvSpPr>
          <p:spPr bwMode="auto">
            <a:xfrm>
              <a:off x="5973643" y="5288950"/>
              <a:ext cx="2997936" cy="33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dirty="0">
                  <a:latin typeface="Arial" panose="020B0604020202020204" pitchFamily="34" charset="0"/>
                  <a:cs typeface="Arial" panose="020B0604020202020204" pitchFamily="34" charset="0"/>
                </a:rPr>
                <a:t>Residences with cable modems</a:t>
              </a:r>
            </a:p>
          </p:txBody>
        </p:sp>
        <p:sp>
          <p:nvSpPr>
            <p:cNvPr id="30" name="Down Arrow 29"/>
            <p:cNvSpPr/>
            <p:nvPr/>
          </p:nvSpPr>
          <p:spPr>
            <a:xfrm rot="16200000">
              <a:off x="4257473" y="2472510"/>
              <a:ext cx="390604"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cs typeface="Arial"/>
              </a:endParaRPr>
            </a:p>
          </p:txBody>
        </p:sp>
        <p:sp>
          <p:nvSpPr>
            <p:cNvPr id="31" name="Down Arrow 30"/>
            <p:cNvSpPr/>
            <p:nvPr/>
          </p:nvSpPr>
          <p:spPr>
            <a:xfrm rot="5400000">
              <a:off x="4198733" y="2898046"/>
              <a:ext cx="374725" cy="360702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a:cs typeface="Arial"/>
              </a:endParaRPr>
            </a:p>
          </p:txBody>
        </p:sp>
        <p:sp>
          <p:nvSpPr>
            <p:cNvPr id="116748" name="TextBox 31"/>
            <p:cNvSpPr txBox="1">
              <a:spLocks noChangeArrowheads="1"/>
            </p:cNvSpPr>
            <p:nvPr/>
          </p:nvSpPr>
          <p:spPr bwMode="auto">
            <a:xfrm>
              <a:off x="3505200" y="4124325"/>
              <a:ext cx="17452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200">
                  <a:latin typeface="Arial" panose="020B0604020202020204" pitchFamily="34" charset="0"/>
                  <a:cs typeface="Arial" panose="020B0604020202020204" pitchFamily="34" charset="0"/>
                </a:rPr>
                <a:t>Downstream channel i</a:t>
              </a:r>
            </a:p>
          </p:txBody>
        </p:sp>
        <p:sp>
          <p:nvSpPr>
            <p:cNvPr id="116749" name="TextBox 32"/>
            <p:cNvSpPr txBox="1">
              <a:spLocks noChangeArrowheads="1"/>
            </p:cNvSpPr>
            <p:nvPr/>
          </p:nvSpPr>
          <p:spPr bwMode="auto">
            <a:xfrm>
              <a:off x="3648075" y="4546600"/>
              <a:ext cx="15485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200">
                  <a:latin typeface="Arial" panose="020B0604020202020204" pitchFamily="34" charset="0"/>
                  <a:cs typeface="Arial" panose="020B0604020202020204" pitchFamily="34" charset="0"/>
                </a:rPr>
                <a:t>Upstream channel j</a:t>
              </a:r>
            </a:p>
          </p:txBody>
        </p:sp>
        <p:pic>
          <p:nvPicPr>
            <p:cNvPr id="36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223" y="3796499"/>
              <a:ext cx="817612" cy="242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35" name="Straight Connector 34"/>
            <p:cNvCxnSpPr/>
            <p:nvPr/>
          </p:nvCxnSpPr>
          <p:spPr>
            <a:xfrm>
              <a:off x="3060452" y="5238239"/>
              <a:ext cx="2756068" cy="4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19194"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04924"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285891" y="5130267"/>
              <a:ext cx="3175" cy="107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85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4782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52879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60817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68914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77010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5107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93998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1936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10032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18129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26226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34323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424198"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505165"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584545"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67821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767119"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848086"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92905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008434"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089401"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170369"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251336" y="5133443"/>
              <a:ext cx="3175"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332304" y="5133443"/>
              <a:ext cx="1587"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413271" y="5133443"/>
              <a:ext cx="1588" cy="1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508527" y="5044525"/>
              <a:ext cx="0" cy="1905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782" name="TextBox 65"/>
            <p:cNvSpPr txBox="1">
              <a:spLocks noChangeArrowheads="1"/>
            </p:cNvSpPr>
            <p:nvPr/>
          </p:nvSpPr>
          <p:spPr bwMode="auto">
            <a:xfrm>
              <a:off x="2998788" y="5230813"/>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a:latin typeface="Arial" panose="020B0604020202020204" pitchFamily="34" charset="0"/>
                  <a:cs typeface="Arial" panose="020B0604020202020204" pitchFamily="34" charset="0"/>
                </a:rPr>
                <a:t>t</a:t>
              </a:r>
              <a:r>
                <a:rPr lang="en-US" altLang="zh-CN" sz="1600" baseline="-25000">
                  <a:latin typeface="Arial" panose="020B0604020202020204" pitchFamily="34" charset="0"/>
                  <a:cs typeface="Arial" panose="020B0604020202020204" pitchFamily="34" charset="0"/>
                </a:rPr>
                <a:t>1</a:t>
              </a:r>
            </a:p>
          </p:txBody>
        </p:sp>
        <p:sp>
          <p:nvSpPr>
            <p:cNvPr id="116783" name="TextBox 66"/>
            <p:cNvSpPr txBox="1">
              <a:spLocks noChangeArrowheads="1"/>
            </p:cNvSpPr>
            <p:nvPr/>
          </p:nvSpPr>
          <p:spPr bwMode="auto">
            <a:xfrm>
              <a:off x="5389563" y="5246688"/>
              <a:ext cx="355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600">
                  <a:latin typeface="Arial" panose="020B0604020202020204" pitchFamily="34" charset="0"/>
                  <a:cs typeface="Arial" panose="020B0604020202020204" pitchFamily="34" charset="0"/>
                </a:rPr>
                <a:t>t</a:t>
              </a:r>
              <a:r>
                <a:rPr lang="en-US" altLang="zh-CN" sz="1600" baseline="-25000">
                  <a:latin typeface="Arial" panose="020B0604020202020204" pitchFamily="34" charset="0"/>
                  <a:cs typeface="Arial" panose="020B0604020202020204" pitchFamily="34" charset="0"/>
                </a:rPr>
                <a:t>2</a:t>
              </a:r>
            </a:p>
          </p:txBody>
        </p:sp>
        <p:cxnSp>
          <p:nvCxnSpPr>
            <p:cNvPr id="68" name="Straight Connector 67"/>
            <p:cNvCxnSpPr/>
            <p:nvPr/>
          </p:nvCxnSpPr>
          <p:spPr>
            <a:xfrm>
              <a:off x="3111255" y="5322393"/>
              <a:ext cx="577885" cy="3176"/>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679615" y="5328744"/>
              <a:ext cx="1870189" cy="158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400198" y="5376379"/>
              <a:ext cx="4763" cy="512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73433" y="5384318"/>
              <a:ext cx="6350" cy="514453"/>
            </a:xfrm>
            <a:prstGeom prst="line">
              <a:avLst/>
            </a:prstGeom>
          </p:spPr>
          <p:style>
            <a:lnRef idx="1">
              <a:schemeClr val="accent1"/>
            </a:lnRef>
            <a:fillRef idx="0">
              <a:schemeClr val="accent1"/>
            </a:fillRef>
            <a:effectRef idx="0">
              <a:schemeClr val="accent1"/>
            </a:effectRef>
            <a:fontRef idx="minor">
              <a:schemeClr val="tx1"/>
            </a:fontRef>
          </p:style>
        </p:cxnSp>
        <p:sp>
          <p:nvSpPr>
            <p:cNvPr id="116788" name="TextBox 71"/>
            <p:cNvSpPr txBox="1">
              <a:spLocks noChangeArrowheads="1"/>
            </p:cNvSpPr>
            <p:nvPr/>
          </p:nvSpPr>
          <p:spPr bwMode="auto">
            <a:xfrm>
              <a:off x="4476750" y="5820976"/>
              <a:ext cx="3576149" cy="52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400" dirty="0">
                  <a:latin typeface="Arial" panose="020B0604020202020204" pitchFamily="34" charset="0"/>
                  <a:cs typeface="Arial" panose="020B0604020202020204" pitchFamily="34" charset="0"/>
                </a:rPr>
                <a:t>Assigned </a:t>
              </a:r>
              <a:r>
                <a:rPr lang="en-US" altLang="zh-CN" sz="1400" dirty="0" err="1">
                  <a:latin typeface="Arial" panose="020B0604020202020204" pitchFamily="34" charset="0"/>
                  <a:cs typeface="Arial" panose="020B0604020202020204" pitchFamily="34" charset="0"/>
                </a:rPr>
                <a:t>minislots</a:t>
              </a:r>
              <a:r>
                <a:rPr lang="en-US" altLang="zh-CN" sz="1400" dirty="0">
                  <a:latin typeface="Arial" panose="020B0604020202020204" pitchFamily="34" charset="0"/>
                  <a:cs typeface="Arial" panose="020B0604020202020204" pitchFamily="34" charset="0"/>
                </a:rPr>
                <a:t> containing cable modem</a:t>
              </a:r>
            </a:p>
            <a:p>
              <a:r>
                <a:rPr lang="en-US" altLang="zh-CN" sz="1400" dirty="0">
                  <a:latin typeface="Arial" panose="020B0604020202020204" pitchFamily="34" charset="0"/>
                  <a:cs typeface="Arial" panose="020B0604020202020204" pitchFamily="34" charset="0"/>
                </a:rPr>
                <a:t>upstream data frames</a:t>
              </a:r>
            </a:p>
          </p:txBody>
        </p:sp>
        <p:sp>
          <p:nvSpPr>
            <p:cNvPr id="116789" name="TextBox 72"/>
            <p:cNvSpPr txBox="1">
              <a:spLocks noChangeArrowheads="1"/>
            </p:cNvSpPr>
            <p:nvPr/>
          </p:nvSpPr>
          <p:spPr bwMode="auto">
            <a:xfrm>
              <a:off x="2374209" y="5829901"/>
              <a:ext cx="2076553" cy="52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r>
                <a:rPr lang="en-US" altLang="zh-CN" sz="1400">
                  <a:latin typeface="Arial" panose="020B0604020202020204" pitchFamily="34" charset="0"/>
                  <a:cs typeface="Arial" panose="020B0604020202020204" pitchFamily="34" charset="0"/>
                </a:rPr>
                <a:t>Minislots containing </a:t>
              </a:r>
            </a:p>
            <a:p>
              <a:r>
                <a:rPr lang="en-US" altLang="zh-CN" sz="1400">
                  <a:latin typeface="Arial" panose="020B0604020202020204" pitchFamily="34" charset="0"/>
                  <a:cs typeface="Arial" panose="020B0604020202020204" pitchFamily="34" charset="0"/>
                </a:rPr>
                <a:t>minislots request frames</a:t>
              </a:r>
            </a:p>
          </p:txBody>
        </p:sp>
        <p:sp>
          <p:nvSpPr>
            <p:cNvPr id="116790" name="Rectangle 44"/>
            <p:cNvSpPr>
              <a:spLocks noChangeArrowheads="1"/>
            </p:cNvSpPr>
            <p:nvPr/>
          </p:nvSpPr>
          <p:spPr bwMode="auto">
            <a:xfrm>
              <a:off x="1431405" y="4202429"/>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endParaRPr lang="zh-CN" altLang="zh-CN" i="0">
                <a:solidFill>
                  <a:srgbClr val="000000"/>
                </a:solidFill>
                <a:latin typeface="Times New Roman" panose="02020603050405020304" pitchFamily="18" charset="0"/>
              </a:endParaRPr>
            </a:p>
          </p:txBody>
        </p:sp>
        <p:sp>
          <p:nvSpPr>
            <p:cNvPr id="116791" name="Text Box 45"/>
            <p:cNvSpPr txBox="1">
              <a:spLocks noChangeArrowheads="1"/>
            </p:cNvSpPr>
            <p:nvPr/>
          </p:nvSpPr>
          <p:spPr bwMode="auto">
            <a:xfrm>
              <a:off x="871157" y="3661398"/>
              <a:ext cx="1925637" cy="3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lgn="ctr">
                <a:lnSpc>
                  <a:spcPct val="80000"/>
                </a:lnSpc>
              </a:pPr>
              <a:r>
                <a:rPr lang="en-US" altLang="zh-CN" sz="1800" i="0" dirty="0">
                  <a:solidFill>
                    <a:srgbClr val="000000"/>
                  </a:solidFill>
                  <a:latin typeface="Arial" panose="020B0604020202020204" pitchFamily="34" charset="0"/>
                </a:rPr>
                <a:t>cable headend</a:t>
              </a:r>
            </a:p>
          </p:txBody>
        </p:sp>
        <p:sp>
          <p:nvSpPr>
            <p:cNvPr id="77" name="Text Box 126"/>
            <p:cNvSpPr txBox="1">
              <a:spLocks noChangeArrowheads="1"/>
            </p:cNvSpPr>
            <p:nvPr/>
          </p:nvSpPr>
          <p:spPr bwMode="auto">
            <a:xfrm>
              <a:off x="1296633" y="4171224"/>
              <a:ext cx="950970" cy="336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defRPr/>
              </a:pPr>
              <a:r>
                <a:rPr lang="en-US" sz="1600" i="0" dirty="0" smtClean="0">
                  <a:solidFill>
                    <a:srgbClr val="000000"/>
                  </a:solidFill>
                </a:rPr>
                <a:t>CMTS</a:t>
              </a:r>
            </a:p>
          </p:txBody>
        </p:sp>
        <p:sp>
          <p:nvSpPr>
            <p:cNvPr id="78" name="AutoShape 127"/>
            <p:cNvSpPr>
              <a:spLocks noChangeArrowheads="1"/>
            </p:cNvSpPr>
            <p:nvPr/>
          </p:nvSpPr>
          <p:spPr bwMode="auto">
            <a:xfrm>
              <a:off x="1336322" y="3939403"/>
              <a:ext cx="1206574" cy="261990"/>
            </a:xfrm>
            <a:prstGeom prst="triangle">
              <a:avLst>
                <a:gd name="adj" fmla="val 50000"/>
              </a:avLst>
            </a:prstGeom>
            <a:noFill/>
            <a:ln w="9525">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pic>
          <p:nvPicPr>
            <p:cNvPr id="7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949" y="4326831"/>
              <a:ext cx="258778" cy="5208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16795" name="Group 77"/>
            <p:cNvGrpSpPr>
              <a:grpSpLocks/>
            </p:cNvGrpSpPr>
            <p:nvPr/>
          </p:nvGrpSpPr>
          <p:grpSpPr bwMode="auto">
            <a:xfrm flipH="1">
              <a:off x="6302761" y="3598021"/>
              <a:ext cx="1034814" cy="625180"/>
              <a:chOff x="-490" y="1664"/>
              <a:chExt cx="1429" cy="842"/>
            </a:xfrm>
          </p:grpSpPr>
          <p:sp>
            <p:nvSpPr>
              <p:cNvPr id="106" name="AutoShape 78"/>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grpSp>
            <p:nvGrpSpPr>
              <p:cNvPr id="116848" name="Group 79"/>
              <p:cNvGrpSpPr>
                <a:grpSpLocks/>
              </p:cNvGrpSpPr>
              <p:nvPr/>
            </p:nvGrpSpPr>
            <p:grpSpPr bwMode="auto">
              <a:xfrm>
                <a:off x="-427" y="1737"/>
                <a:ext cx="1217" cy="769"/>
                <a:chOff x="-427" y="1737"/>
                <a:chExt cx="1217" cy="769"/>
              </a:xfrm>
            </p:grpSpPr>
            <p:sp>
              <p:nvSpPr>
                <p:cNvPr id="108" name="Rectangle 80"/>
                <p:cNvSpPr>
                  <a:spLocks noChangeArrowheads="1"/>
                </p:cNvSpPr>
                <p:nvPr/>
              </p:nvSpPr>
              <p:spPr bwMode="auto">
                <a:xfrm>
                  <a:off x="-336" y="1923"/>
                  <a:ext cx="1127" cy="584"/>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50"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6851" name="Group 82"/>
                <p:cNvGrpSpPr>
                  <a:grpSpLocks/>
                </p:cNvGrpSpPr>
                <p:nvPr/>
              </p:nvGrpSpPr>
              <p:grpSpPr bwMode="auto">
                <a:xfrm>
                  <a:off x="68" y="2192"/>
                  <a:ext cx="387" cy="139"/>
                  <a:chOff x="322" y="890"/>
                  <a:chExt cx="872" cy="339"/>
                </a:xfrm>
              </p:grpSpPr>
              <p:sp>
                <p:nvSpPr>
                  <p:cNvPr id="116" name="Rectangle 83"/>
                  <p:cNvSpPr>
                    <a:spLocks noChangeArrowheads="1"/>
                  </p:cNvSpPr>
                  <p:nvPr/>
                </p:nvSpPr>
                <p:spPr bwMode="auto">
                  <a:xfrm>
                    <a:off x="335" y="1000"/>
                    <a:ext cx="855"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7" name="Rectangle 84"/>
                  <p:cNvSpPr>
                    <a:spLocks noChangeArrowheads="1"/>
                  </p:cNvSpPr>
                  <p:nvPr/>
                </p:nvSpPr>
                <p:spPr bwMode="auto">
                  <a:xfrm>
                    <a:off x="404" y="1073"/>
                    <a:ext cx="4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8" name="Rectangle 85"/>
                  <p:cNvSpPr>
                    <a:spLocks noChangeArrowheads="1"/>
                  </p:cNvSpPr>
                  <p:nvPr/>
                </p:nvSpPr>
                <p:spPr bwMode="auto">
                  <a:xfrm>
                    <a:off x="468" y="1073"/>
                    <a:ext cx="54" cy="57"/>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9" name="Rectangle 86"/>
                  <p:cNvSpPr>
                    <a:spLocks noChangeArrowheads="1"/>
                  </p:cNvSpPr>
                  <p:nvPr/>
                </p:nvSpPr>
                <p:spPr bwMode="auto">
                  <a:xfrm>
                    <a:off x="537" y="1068"/>
                    <a:ext cx="59"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20" name="Rectangle 87"/>
                  <p:cNvSpPr>
                    <a:spLocks noChangeArrowheads="1"/>
                  </p:cNvSpPr>
                  <p:nvPr/>
                </p:nvSpPr>
                <p:spPr bwMode="auto">
                  <a:xfrm>
                    <a:off x="616" y="1068"/>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62"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6852" name="Picture 89" descr="desktop_computer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Rectangle 90"/>
                <p:cNvSpPr>
                  <a:spLocks noChangeArrowheads="1"/>
                </p:cNvSpPr>
                <p:nvPr/>
              </p:nvSpPr>
              <p:spPr bwMode="auto">
                <a:xfrm>
                  <a:off x="530" y="2233"/>
                  <a:ext cx="103" cy="9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54"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92"/>
                <p:cNvSpPr>
                  <a:spLocks noChangeShapeType="1"/>
                </p:cNvSpPr>
                <p:nvPr/>
              </p:nvSpPr>
              <p:spPr bwMode="auto">
                <a:xfrm flipH="1">
                  <a:off x="470" y="2271"/>
                  <a:ext cx="15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cs typeface="Arial" charset="0"/>
                  </a:endParaRPr>
                </a:p>
              </p:txBody>
            </p:sp>
            <p:pic>
              <p:nvPicPr>
                <p:cNvPr id="116856" name="Picture 93" descr="t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6796" name="Group 77"/>
            <p:cNvGrpSpPr>
              <a:grpSpLocks/>
            </p:cNvGrpSpPr>
            <p:nvPr/>
          </p:nvGrpSpPr>
          <p:grpSpPr bwMode="auto">
            <a:xfrm flipH="1">
              <a:off x="7513460" y="3950311"/>
              <a:ext cx="1034814" cy="625180"/>
              <a:chOff x="-490" y="1664"/>
              <a:chExt cx="1429" cy="842"/>
            </a:xfrm>
          </p:grpSpPr>
          <p:sp>
            <p:nvSpPr>
              <p:cNvPr id="178" name="AutoShape 78"/>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grpSp>
            <p:nvGrpSpPr>
              <p:cNvPr id="116832" name="Group 79"/>
              <p:cNvGrpSpPr>
                <a:grpSpLocks/>
              </p:cNvGrpSpPr>
              <p:nvPr/>
            </p:nvGrpSpPr>
            <p:grpSpPr bwMode="auto">
              <a:xfrm>
                <a:off x="-427" y="1737"/>
                <a:ext cx="1217" cy="769"/>
                <a:chOff x="-427" y="1737"/>
                <a:chExt cx="1217" cy="769"/>
              </a:xfrm>
            </p:grpSpPr>
            <p:sp>
              <p:nvSpPr>
                <p:cNvPr id="180" name="Rectangle 80"/>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34"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6835" name="Group 82"/>
                <p:cNvGrpSpPr>
                  <a:grpSpLocks/>
                </p:cNvGrpSpPr>
                <p:nvPr/>
              </p:nvGrpSpPr>
              <p:grpSpPr bwMode="auto">
                <a:xfrm>
                  <a:off x="68" y="2192"/>
                  <a:ext cx="387" cy="139"/>
                  <a:chOff x="322" y="890"/>
                  <a:chExt cx="872" cy="339"/>
                </a:xfrm>
              </p:grpSpPr>
              <p:sp>
                <p:nvSpPr>
                  <p:cNvPr id="188" name="Rectangle 83"/>
                  <p:cNvSpPr>
                    <a:spLocks noChangeArrowheads="1"/>
                  </p:cNvSpPr>
                  <p:nvPr/>
                </p:nvSpPr>
                <p:spPr bwMode="auto">
                  <a:xfrm>
                    <a:off x="323" y="1001"/>
                    <a:ext cx="864"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89" name="Rectangle 84"/>
                  <p:cNvSpPr>
                    <a:spLocks noChangeArrowheads="1"/>
                  </p:cNvSpPr>
                  <p:nvPr/>
                </p:nvSpPr>
                <p:spPr bwMode="auto">
                  <a:xfrm>
                    <a:off x="392" y="1074"/>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90" name="Rectangle 85"/>
                  <p:cNvSpPr>
                    <a:spLocks noChangeArrowheads="1"/>
                  </p:cNvSpPr>
                  <p:nvPr/>
                </p:nvSpPr>
                <p:spPr bwMode="auto">
                  <a:xfrm>
                    <a:off x="466" y="1074"/>
                    <a:ext cx="54" cy="57"/>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91" name="Rectangle 86"/>
                  <p:cNvSpPr>
                    <a:spLocks noChangeArrowheads="1"/>
                  </p:cNvSpPr>
                  <p:nvPr/>
                </p:nvSpPr>
                <p:spPr bwMode="auto">
                  <a:xfrm>
                    <a:off x="535" y="1069"/>
                    <a:ext cx="59"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92" name="Rectangle 87"/>
                  <p:cNvSpPr>
                    <a:spLocks noChangeArrowheads="1"/>
                  </p:cNvSpPr>
                  <p:nvPr/>
                </p:nvSpPr>
                <p:spPr bwMode="auto">
                  <a:xfrm>
                    <a:off x="614" y="1069"/>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46"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6836" name="Picture 89" descr="desktop_computer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38"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 name="Line 92"/>
                <p:cNvSpPr>
                  <a:spLocks noChangeShapeType="1"/>
                </p:cNvSpPr>
                <p:nvPr/>
              </p:nvSpPr>
              <p:spPr bwMode="auto">
                <a:xfrm flipH="1">
                  <a:off x="470" y="2272"/>
                  <a:ext cx="15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cs typeface="Arial" charset="0"/>
                  </a:endParaRPr>
                </a:p>
              </p:txBody>
            </p:sp>
            <p:pic>
              <p:nvPicPr>
                <p:cNvPr id="116840" name="Picture 93" descr="t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6797" name="Group 77"/>
            <p:cNvGrpSpPr>
              <a:grpSpLocks/>
            </p:cNvGrpSpPr>
            <p:nvPr/>
          </p:nvGrpSpPr>
          <p:grpSpPr bwMode="auto">
            <a:xfrm flipH="1">
              <a:off x="7313560" y="4655807"/>
              <a:ext cx="1034814" cy="625180"/>
              <a:chOff x="-490" y="1664"/>
              <a:chExt cx="1429" cy="842"/>
            </a:xfrm>
          </p:grpSpPr>
          <p:sp>
            <p:nvSpPr>
              <p:cNvPr id="213" name="AutoShape 78"/>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grpSp>
            <p:nvGrpSpPr>
              <p:cNvPr id="116816" name="Group 79"/>
              <p:cNvGrpSpPr>
                <a:grpSpLocks/>
              </p:cNvGrpSpPr>
              <p:nvPr/>
            </p:nvGrpSpPr>
            <p:grpSpPr bwMode="auto">
              <a:xfrm>
                <a:off x="-427" y="1737"/>
                <a:ext cx="1217" cy="769"/>
                <a:chOff x="-427" y="1737"/>
                <a:chExt cx="1217" cy="769"/>
              </a:xfrm>
            </p:grpSpPr>
            <p:sp>
              <p:nvSpPr>
                <p:cNvPr id="215" name="Rectangle 80"/>
                <p:cNvSpPr>
                  <a:spLocks noChangeArrowheads="1"/>
                </p:cNvSpPr>
                <p:nvPr/>
              </p:nvSpPr>
              <p:spPr bwMode="auto">
                <a:xfrm>
                  <a:off x="-337" y="1922"/>
                  <a:ext cx="1127" cy="584"/>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18"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6819" name="Group 82"/>
                <p:cNvGrpSpPr>
                  <a:grpSpLocks/>
                </p:cNvGrpSpPr>
                <p:nvPr/>
              </p:nvGrpSpPr>
              <p:grpSpPr bwMode="auto">
                <a:xfrm>
                  <a:off x="68" y="2192"/>
                  <a:ext cx="387" cy="139"/>
                  <a:chOff x="322" y="890"/>
                  <a:chExt cx="872" cy="339"/>
                </a:xfrm>
              </p:grpSpPr>
              <p:sp>
                <p:nvSpPr>
                  <p:cNvPr id="223" name="Rectangle 83"/>
                  <p:cNvSpPr>
                    <a:spLocks noChangeArrowheads="1"/>
                  </p:cNvSpPr>
                  <p:nvPr/>
                </p:nvSpPr>
                <p:spPr bwMode="auto">
                  <a:xfrm>
                    <a:off x="323" y="999"/>
                    <a:ext cx="864"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24" name="Rectangle 84"/>
                  <p:cNvSpPr>
                    <a:spLocks noChangeArrowheads="1"/>
                  </p:cNvSpPr>
                  <p:nvPr/>
                </p:nvSpPr>
                <p:spPr bwMode="auto">
                  <a:xfrm>
                    <a:off x="392" y="1072"/>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25" name="Rectangle 85"/>
                  <p:cNvSpPr>
                    <a:spLocks noChangeArrowheads="1"/>
                  </p:cNvSpPr>
                  <p:nvPr/>
                </p:nvSpPr>
                <p:spPr bwMode="auto">
                  <a:xfrm>
                    <a:off x="466" y="1072"/>
                    <a:ext cx="54" cy="57"/>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26" name="Rectangle 86"/>
                  <p:cNvSpPr>
                    <a:spLocks noChangeArrowheads="1"/>
                  </p:cNvSpPr>
                  <p:nvPr/>
                </p:nvSpPr>
                <p:spPr bwMode="auto">
                  <a:xfrm>
                    <a:off x="536" y="1067"/>
                    <a:ext cx="59"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27" name="Rectangle 87"/>
                  <p:cNvSpPr>
                    <a:spLocks noChangeArrowheads="1"/>
                  </p:cNvSpPr>
                  <p:nvPr/>
                </p:nvSpPr>
                <p:spPr bwMode="auto">
                  <a:xfrm>
                    <a:off x="615" y="1067"/>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30"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6820" name="Picture 89" descr="desktop_computer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 name="Rectangle 90"/>
                <p:cNvSpPr>
                  <a:spLocks noChangeArrowheads="1"/>
                </p:cNvSpPr>
                <p:nvPr/>
              </p:nvSpPr>
              <p:spPr bwMode="auto">
                <a:xfrm>
                  <a:off x="529" y="2232"/>
                  <a:ext cx="103" cy="9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22"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 name="Line 92"/>
                <p:cNvSpPr>
                  <a:spLocks noChangeShapeType="1"/>
                </p:cNvSpPr>
                <p:nvPr/>
              </p:nvSpPr>
              <p:spPr bwMode="auto">
                <a:xfrm flipH="1">
                  <a:off x="470" y="2271"/>
                  <a:ext cx="15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cs typeface="Arial" charset="0"/>
                  </a:endParaRPr>
                </a:p>
              </p:txBody>
            </p:sp>
            <p:pic>
              <p:nvPicPr>
                <p:cNvPr id="116824" name="Picture 93" descr="t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6798" name="Group 77"/>
            <p:cNvGrpSpPr>
              <a:grpSpLocks/>
            </p:cNvGrpSpPr>
            <p:nvPr/>
          </p:nvGrpSpPr>
          <p:grpSpPr bwMode="auto">
            <a:xfrm flipH="1">
              <a:off x="6254794" y="4337877"/>
              <a:ext cx="1034814" cy="625180"/>
              <a:chOff x="-490" y="1664"/>
              <a:chExt cx="1429" cy="842"/>
            </a:xfrm>
          </p:grpSpPr>
          <p:sp>
            <p:nvSpPr>
              <p:cNvPr id="230" name="AutoShape 78"/>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grpSp>
            <p:nvGrpSpPr>
              <p:cNvPr id="116800" name="Group 79"/>
              <p:cNvGrpSpPr>
                <a:grpSpLocks/>
              </p:cNvGrpSpPr>
              <p:nvPr/>
            </p:nvGrpSpPr>
            <p:grpSpPr bwMode="auto">
              <a:xfrm>
                <a:off x="-427" y="1737"/>
                <a:ext cx="1217" cy="769"/>
                <a:chOff x="-427" y="1737"/>
                <a:chExt cx="1217" cy="769"/>
              </a:xfrm>
            </p:grpSpPr>
            <p:sp>
              <p:nvSpPr>
                <p:cNvPr id="232" name="Rectangle 80"/>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02" name="Line 7"/>
                <p:cNvSpPr>
                  <a:spLocks noChangeShapeType="1"/>
                </p:cNvSpPr>
                <p:nvPr/>
              </p:nvSpPr>
              <p:spPr bwMode="auto">
                <a:xfrm flipV="1">
                  <a:off x="-150" y="2270"/>
                  <a:ext cx="23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16803" name="Group 82"/>
                <p:cNvGrpSpPr>
                  <a:grpSpLocks/>
                </p:cNvGrpSpPr>
                <p:nvPr/>
              </p:nvGrpSpPr>
              <p:grpSpPr bwMode="auto">
                <a:xfrm>
                  <a:off x="68" y="2192"/>
                  <a:ext cx="387" cy="139"/>
                  <a:chOff x="322" y="890"/>
                  <a:chExt cx="872" cy="339"/>
                </a:xfrm>
              </p:grpSpPr>
              <p:sp>
                <p:nvSpPr>
                  <p:cNvPr id="240" name="Rectangle 83"/>
                  <p:cNvSpPr>
                    <a:spLocks noChangeArrowheads="1"/>
                  </p:cNvSpPr>
                  <p:nvPr/>
                </p:nvSpPr>
                <p:spPr bwMode="auto">
                  <a:xfrm>
                    <a:off x="324" y="1000"/>
                    <a:ext cx="864" cy="2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41" name="Rectangle 84"/>
                  <p:cNvSpPr>
                    <a:spLocks noChangeArrowheads="1"/>
                  </p:cNvSpPr>
                  <p:nvPr/>
                </p:nvSpPr>
                <p:spPr bwMode="auto">
                  <a:xfrm>
                    <a:off x="393" y="1073"/>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42" name="Rectangle 85"/>
                  <p:cNvSpPr>
                    <a:spLocks noChangeArrowheads="1"/>
                  </p:cNvSpPr>
                  <p:nvPr/>
                </p:nvSpPr>
                <p:spPr bwMode="auto">
                  <a:xfrm>
                    <a:off x="467" y="1073"/>
                    <a:ext cx="54" cy="57"/>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43" name="Rectangle 86"/>
                  <p:cNvSpPr>
                    <a:spLocks noChangeArrowheads="1"/>
                  </p:cNvSpPr>
                  <p:nvPr/>
                </p:nvSpPr>
                <p:spPr bwMode="auto">
                  <a:xfrm>
                    <a:off x="536" y="1068"/>
                    <a:ext cx="59"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244" name="Rectangle 87"/>
                  <p:cNvSpPr>
                    <a:spLocks noChangeArrowheads="1"/>
                  </p:cNvSpPr>
                  <p:nvPr/>
                </p:nvSpPr>
                <p:spPr bwMode="auto">
                  <a:xfrm>
                    <a:off x="615" y="1068"/>
                    <a:ext cx="54" cy="5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14" name="AutoShape 88"/>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16804" name="Picture 89" descr="desktop_computer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Rectangle 90"/>
                <p:cNvSpPr>
                  <a:spLocks noChangeArrowheads="1"/>
                </p:cNvSpPr>
                <p:nvPr/>
              </p:nvSpPr>
              <p:spPr bwMode="auto">
                <a:xfrm>
                  <a:off x="529" y="2233"/>
                  <a:ext cx="103" cy="9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i="0">
                    <a:solidFill>
                      <a:srgbClr val="000000"/>
                    </a:solidFill>
                    <a:latin typeface="Arial" charset="0"/>
                    <a:ea typeface="ＭＳ Ｐゴシック" charset="0"/>
                    <a:cs typeface="Arial" charset="0"/>
                  </a:endParaRPr>
                </a:p>
              </p:txBody>
            </p:sp>
            <p:sp>
              <p:nvSpPr>
                <p:cNvPr id="116806" name="Freeform 91"/>
                <p:cNvSpPr>
                  <a:spLocks/>
                </p:cNvSpPr>
                <p:nvPr/>
              </p:nvSpPr>
              <p:spPr bwMode="auto">
                <a:xfrm>
                  <a:off x="282" y="1951"/>
                  <a:ext cx="302" cy="274"/>
                </a:xfrm>
                <a:custGeom>
                  <a:avLst/>
                  <a:gdLst>
                    <a:gd name="T0" fmla="*/ 47 w 381"/>
                    <a:gd name="T1" fmla="*/ 274 h 274"/>
                    <a:gd name="T2" fmla="*/ 4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8" name="Line 92"/>
                <p:cNvSpPr>
                  <a:spLocks noChangeShapeType="1"/>
                </p:cNvSpPr>
                <p:nvPr/>
              </p:nvSpPr>
              <p:spPr bwMode="auto">
                <a:xfrm flipH="1">
                  <a:off x="470" y="2271"/>
                  <a:ext cx="15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i="0">
                    <a:solidFill>
                      <a:srgbClr val="000000"/>
                    </a:solidFill>
                    <a:latin typeface="Arial" charset="0"/>
                    <a:ea typeface="ＭＳ Ｐゴシック" charset="0"/>
                    <a:cs typeface="Arial" charset="0"/>
                  </a:endParaRPr>
                </a:p>
              </p:txBody>
            </p:sp>
            <p:pic>
              <p:nvPicPr>
                <p:cNvPr id="116808" name="Picture 93" descr="t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128" name="Title 41"/>
          <p:cNvSpPr>
            <a:spLocks/>
          </p:cNvSpPr>
          <p:nvPr/>
        </p:nvSpPr>
        <p:spPr bwMode="auto">
          <a:xfrm>
            <a:off x="367862" y="-851"/>
            <a:ext cx="8450317" cy="74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4000" i="0" dirty="0" smtClean="0">
                <a:latin typeface="Times New Roman" panose="02020603050405020304" pitchFamily="18" charset="0"/>
                <a:ea typeface="+mn-ea"/>
              </a:rPr>
              <a:t>5.3 Cable Modem</a:t>
            </a:r>
            <a:r>
              <a:rPr lang="zh-CN" altLang="en-US" sz="4000" i="0" dirty="0" smtClean="0">
                <a:latin typeface="Times New Roman" panose="02020603050405020304" pitchFamily="18" charset="0"/>
                <a:ea typeface="+mn-ea"/>
              </a:rPr>
              <a:t>网络</a:t>
            </a:r>
            <a:endParaRPr lang="en-US" altLang="zh-CN" sz="4000" i="0" dirty="0">
              <a:latin typeface="Times New Roman" panose="02020603050405020304" pitchFamily="18" charset="0"/>
              <a:ea typeface="+mn-ea"/>
            </a:endParaRPr>
          </a:p>
        </p:txBody>
      </p:sp>
    </p:spTree>
    <p:extLst>
      <p:ext uri="{BB962C8B-B14F-4D97-AF65-F5344CB8AC3E}">
        <p14:creationId xmlns:p14="http://schemas.microsoft.com/office/powerpoint/2010/main" val="11229650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zh-CN" dirty="0" smtClean="0"/>
              <a:t>5.4  </a:t>
            </a:r>
            <a:r>
              <a:rPr lang="zh-CN" altLang="en-US" dirty="0" smtClean="0"/>
              <a:t>局域网</a:t>
            </a:r>
            <a:r>
              <a:rPr lang="en-US" altLang="zh-CN" dirty="0" smtClean="0"/>
              <a:t>(LAN)</a:t>
            </a:r>
            <a:endParaRPr lang="zh-CN" altLang="en-US" dirty="0"/>
          </a:p>
        </p:txBody>
      </p:sp>
      <p:sp>
        <p:nvSpPr>
          <p:cNvPr id="838659" name="Rectangle 3"/>
          <p:cNvSpPr>
            <a:spLocks noGrp="1" noChangeArrowheads="1"/>
          </p:cNvSpPr>
          <p:nvPr>
            <p:ph type="body" idx="1"/>
          </p:nvPr>
        </p:nvSpPr>
        <p:spPr>
          <a:xfrm>
            <a:off x="330199" y="877824"/>
            <a:ext cx="8500533" cy="5370576"/>
          </a:xfrm>
        </p:spPr>
        <p:txBody>
          <a:bodyPr>
            <a:normAutofit/>
          </a:bodyPr>
          <a:lstStyle/>
          <a:p>
            <a:pPr>
              <a:lnSpc>
                <a:spcPct val="125000"/>
              </a:lnSpc>
            </a:pPr>
            <a:r>
              <a:rPr lang="en-US" altLang="zh-CN" sz="3200" dirty="0"/>
              <a:t>LAN</a:t>
            </a:r>
            <a:r>
              <a:rPr lang="zh-CN" altLang="en-US" sz="3200" dirty="0" smtClean="0"/>
              <a:t>：</a:t>
            </a:r>
            <a:r>
              <a:rPr lang="en-US" altLang="zh-CN" sz="3200" dirty="0" smtClean="0"/>
              <a:t>Local Area Network, </a:t>
            </a:r>
            <a:r>
              <a:rPr lang="zh-CN" altLang="en-US" sz="3200" dirty="0" smtClean="0"/>
              <a:t>是</a:t>
            </a:r>
            <a:r>
              <a:rPr lang="zh-CN" altLang="en-US" sz="3200" dirty="0"/>
              <a:t>一个地理</a:t>
            </a:r>
            <a:r>
              <a:rPr lang="zh-CN" altLang="en-US" sz="3200" dirty="0" smtClean="0"/>
              <a:t>范围较小</a:t>
            </a:r>
            <a:r>
              <a:rPr lang="zh-CN" altLang="en-US" sz="3200" dirty="0"/>
              <a:t>的计算机网络</a:t>
            </a:r>
            <a:r>
              <a:rPr lang="zh-CN" altLang="en-US" sz="3200" dirty="0" smtClean="0"/>
              <a:t>。</a:t>
            </a:r>
            <a:endParaRPr lang="zh-CN" altLang="en-US" sz="3200" dirty="0"/>
          </a:p>
          <a:p>
            <a:pPr>
              <a:lnSpc>
                <a:spcPct val="125000"/>
              </a:lnSpc>
            </a:pPr>
            <a:r>
              <a:rPr lang="zh-CN" altLang="en-US" sz="3200" dirty="0"/>
              <a:t>特点： </a:t>
            </a:r>
          </a:p>
          <a:p>
            <a:pPr lvl="1">
              <a:lnSpc>
                <a:spcPct val="125000"/>
              </a:lnSpc>
            </a:pPr>
            <a:r>
              <a:rPr lang="zh-CN" altLang="en-US" dirty="0"/>
              <a:t>地理范围小：几</a:t>
            </a:r>
            <a:r>
              <a:rPr lang="zh-CN" altLang="en-US" dirty="0" smtClean="0"/>
              <a:t>公里，如</a:t>
            </a:r>
            <a:r>
              <a:rPr lang="zh-CN" altLang="en-US" dirty="0"/>
              <a:t>一栋楼，一所大学</a:t>
            </a:r>
            <a:r>
              <a:rPr lang="zh-CN" altLang="en-US" dirty="0" smtClean="0"/>
              <a:t>。</a:t>
            </a:r>
            <a:endParaRPr lang="en-US" altLang="zh-CN" dirty="0" smtClean="0"/>
          </a:p>
          <a:p>
            <a:pPr lvl="1">
              <a:lnSpc>
                <a:spcPct val="125000"/>
              </a:lnSpc>
            </a:pPr>
            <a:r>
              <a:rPr lang="en-US" altLang="zh-CN" dirty="0" smtClean="0"/>
              <a:t>IEEE</a:t>
            </a:r>
            <a:r>
              <a:rPr lang="zh-CN" altLang="en-US" dirty="0" smtClean="0"/>
              <a:t>定义了采用</a:t>
            </a:r>
            <a:r>
              <a:rPr lang="en-US" altLang="zh-CN" dirty="0" smtClean="0"/>
              <a:t>1-</a:t>
            </a:r>
            <a:r>
              <a:rPr lang="zh-CN" altLang="en-US" dirty="0" smtClean="0"/>
              <a:t>坚持式</a:t>
            </a:r>
            <a:r>
              <a:rPr lang="en-US" altLang="zh-CN" dirty="0" smtClean="0"/>
              <a:t>CSMA/CD</a:t>
            </a:r>
            <a:r>
              <a:rPr lang="zh-CN" altLang="en-US" dirty="0" smtClean="0"/>
              <a:t>的</a:t>
            </a:r>
            <a:r>
              <a:rPr lang="en-US" altLang="zh-CN" dirty="0" smtClean="0"/>
              <a:t>802.3</a:t>
            </a:r>
            <a:r>
              <a:rPr lang="zh-CN" altLang="en-US" dirty="0" smtClean="0"/>
              <a:t>局域网标准。</a:t>
            </a:r>
            <a:endParaRPr lang="zh-CN" altLang="en-US" dirty="0"/>
          </a:p>
          <a:p>
            <a:pPr lvl="1">
              <a:lnSpc>
                <a:spcPct val="125000"/>
              </a:lnSpc>
            </a:pPr>
            <a:r>
              <a:rPr lang="zh-CN" altLang="en-US" dirty="0" smtClean="0"/>
              <a:t>数据</a:t>
            </a:r>
            <a:r>
              <a:rPr lang="zh-CN" altLang="en-US" dirty="0"/>
              <a:t>传输速率</a:t>
            </a:r>
            <a:r>
              <a:rPr lang="en-US" altLang="zh-CN" i="1" dirty="0" smtClean="0"/>
              <a:t>R</a:t>
            </a:r>
            <a:r>
              <a:rPr lang="zh-CN" altLang="en-US" dirty="0" smtClean="0"/>
              <a:t>一般为：</a:t>
            </a:r>
            <a:r>
              <a:rPr lang="en-US" altLang="zh-CN" dirty="0"/>
              <a:t>10Mb/s</a:t>
            </a:r>
            <a:r>
              <a:rPr lang="zh-CN" altLang="en-US" dirty="0"/>
              <a:t>、</a:t>
            </a:r>
            <a:r>
              <a:rPr lang="en-US" altLang="zh-CN" dirty="0"/>
              <a:t>100Mb/s</a:t>
            </a:r>
            <a:r>
              <a:rPr lang="zh-CN" altLang="en-US" dirty="0"/>
              <a:t>、</a:t>
            </a:r>
            <a:r>
              <a:rPr lang="en-US" altLang="zh-CN" dirty="0"/>
              <a:t>1Gb/s</a:t>
            </a:r>
            <a:r>
              <a:rPr lang="zh-CN" altLang="en-US" dirty="0"/>
              <a:t>、</a:t>
            </a:r>
            <a:r>
              <a:rPr lang="en-US" altLang="zh-CN" dirty="0"/>
              <a:t>10 G </a:t>
            </a:r>
            <a:r>
              <a:rPr lang="en-US" altLang="zh-CN" dirty="0" smtClean="0"/>
              <a:t>b/s</a:t>
            </a:r>
            <a:r>
              <a:rPr lang="zh-CN" altLang="en-US" dirty="0" smtClean="0"/>
              <a:t>。</a:t>
            </a:r>
            <a:endParaRPr lang="zh-CN" altLang="en-US" dirty="0"/>
          </a:p>
        </p:txBody>
      </p:sp>
    </p:spTree>
    <p:extLst>
      <p:ext uri="{BB962C8B-B14F-4D97-AF65-F5344CB8AC3E}">
        <p14:creationId xmlns:p14="http://schemas.microsoft.com/office/powerpoint/2010/main" val="234894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838659">
                                            <p:txEl>
                                              <p:pRg st="0" end="0"/>
                                            </p:txEl>
                                          </p:spTgt>
                                        </p:tgtEl>
                                        <p:attrNameLst>
                                          <p:attrName>style.visibility</p:attrName>
                                        </p:attrNameLst>
                                      </p:cBhvr>
                                      <p:to>
                                        <p:strVal val="visible"/>
                                      </p:to>
                                    </p:set>
                                    <p:animEffect transition="in" filter="wipe(up)">
                                      <p:cBhvr>
                                        <p:cTn id="7" dur="500"/>
                                        <p:tgtEl>
                                          <p:spTgt spid="83865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838659">
                                            <p:txEl>
                                              <p:pRg st="1" end="1"/>
                                            </p:txEl>
                                          </p:spTgt>
                                        </p:tgtEl>
                                        <p:attrNameLst>
                                          <p:attrName>style.visibility</p:attrName>
                                        </p:attrNameLst>
                                      </p:cBhvr>
                                      <p:to>
                                        <p:strVal val="visible"/>
                                      </p:to>
                                    </p:set>
                                    <p:animEffect transition="in" filter="wipe(up)">
                                      <p:cBhvr>
                                        <p:cTn id="11" dur="500"/>
                                        <p:tgtEl>
                                          <p:spTgt spid="83865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838659">
                                            <p:txEl>
                                              <p:pRg st="2" end="2"/>
                                            </p:txEl>
                                          </p:spTgt>
                                        </p:tgtEl>
                                        <p:attrNameLst>
                                          <p:attrName>style.visibility</p:attrName>
                                        </p:attrNameLst>
                                      </p:cBhvr>
                                      <p:to>
                                        <p:strVal val="visible"/>
                                      </p:to>
                                    </p:set>
                                    <p:animEffect transition="in" filter="wipe(up)">
                                      <p:cBhvr>
                                        <p:cTn id="15" dur="500"/>
                                        <p:tgtEl>
                                          <p:spTgt spid="838659">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838659">
                                            <p:txEl>
                                              <p:pRg st="3" end="3"/>
                                            </p:txEl>
                                          </p:spTgt>
                                        </p:tgtEl>
                                        <p:attrNameLst>
                                          <p:attrName>style.visibility</p:attrName>
                                        </p:attrNameLst>
                                      </p:cBhvr>
                                      <p:to>
                                        <p:strVal val="visible"/>
                                      </p:to>
                                    </p:set>
                                    <p:animEffect transition="in" filter="wipe(up)">
                                      <p:cBhvr>
                                        <p:cTn id="19" dur="500"/>
                                        <p:tgtEl>
                                          <p:spTgt spid="83865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838659">
                                            <p:txEl>
                                              <p:pRg st="4" end="4"/>
                                            </p:txEl>
                                          </p:spTgt>
                                        </p:tgtEl>
                                        <p:attrNameLst>
                                          <p:attrName>style.visibility</p:attrName>
                                        </p:attrNameLst>
                                      </p:cBhvr>
                                      <p:to>
                                        <p:strVal val="visible"/>
                                      </p:to>
                                    </p:set>
                                    <p:animEffect transition="in" filter="wipe(up)">
                                      <p:cBhvr>
                                        <p:cTn id="23" dur="500"/>
                                        <p:tgtEl>
                                          <p:spTgt spid="838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zh-CN" sz="4431" dirty="0" smtClean="0"/>
              <a:t>5.4.1 </a:t>
            </a:r>
            <a:r>
              <a:rPr lang="zh-CN" altLang="en-US" sz="4431" dirty="0" smtClean="0"/>
              <a:t>交换局域网</a:t>
            </a:r>
            <a:r>
              <a:rPr lang="en-US" altLang="zh-CN" sz="4431" dirty="0" smtClean="0"/>
              <a:t>—</a:t>
            </a:r>
            <a:r>
              <a:rPr lang="zh-CN" altLang="en-US" sz="4431" dirty="0" smtClean="0"/>
              <a:t>硬件地址</a:t>
            </a:r>
            <a:endParaRPr lang="zh-CN" altLang="en-US" sz="4431" dirty="0"/>
          </a:p>
        </p:txBody>
      </p:sp>
      <p:sp>
        <p:nvSpPr>
          <p:cNvPr id="443395" name="Rectangle 3"/>
          <p:cNvSpPr>
            <a:spLocks noGrp="1" noChangeArrowheads="1"/>
          </p:cNvSpPr>
          <p:nvPr>
            <p:ph idx="1"/>
          </p:nvPr>
        </p:nvSpPr>
        <p:spPr>
          <a:xfrm>
            <a:off x="301752" y="863600"/>
            <a:ext cx="8641079" cy="5994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t" anchorCtr="0" compatLnSpc="1">
            <a:prstTxWarp prst="textNoShape">
              <a:avLst/>
            </a:prstTxWarp>
            <a:normAutofit/>
          </a:bodyPr>
          <a:lstStyle/>
          <a:p>
            <a:pPr>
              <a:lnSpc>
                <a:spcPct val="100000"/>
              </a:lnSpc>
              <a:spcBef>
                <a:spcPct val="15000"/>
              </a:spcBef>
            </a:pPr>
            <a:r>
              <a:rPr lang="zh-CN" altLang="en-US" sz="3200" dirty="0"/>
              <a:t>广播信道</a:t>
            </a:r>
            <a:r>
              <a:rPr lang="en-US" altLang="zh-CN" sz="3200" dirty="0"/>
              <a:t>LAN</a:t>
            </a:r>
            <a:r>
              <a:rPr lang="zh-CN" altLang="en-US" sz="3200" dirty="0"/>
              <a:t>中，一</a:t>
            </a:r>
            <a:r>
              <a:rPr lang="zh-CN" altLang="en-US" sz="3200" dirty="0" smtClean="0"/>
              <a:t>个结点</a:t>
            </a:r>
            <a:r>
              <a:rPr lang="zh-CN" altLang="en-US" sz="3200" dirty="0"/>
              <a:t>发送的帧，在信道上广播传输，</a:t>
            </a:r>
            <a:r>
              <a:rPr lang="zh-CN" altLang="en-US" sz="3200" dirty="0" smtClean="0"/>
              <a:t>其他结点都能收到</a:t>
            </a:r>
            <a:r>
              <a:rPr lang="zh-CN" altLang="en-US" sz="3200" dirty="0"/>
              <a:t>该帧</a:t>
            </a:r>
            <a:r>
              <a:rPr lang="zh-CN" altLang="en-US" sz="3200" dirty="0" smtClean="0"/>
              <a:t>。一般情况下，</a:t>
            </a:r>
            <a:r>
              <a:rPr lang="zh-CN" altLang="en-US" sz="3200" dirty="0"/>
              <a:t>一</a:t>
            </a:r>
            <a:r>
              <a:rPr lang="zh-CN" altLang="en-US" sz="3200" dirty="0" smtClean="0"/>
              <a:t>个结点</a:t>
            </a:r>
            <a:r>
              <a:rPr lang="zh-CN" altLang="en-US" sz="3200" dirty="0"/>
              <a:t>只向某个特定</a:t>
            </a:r>
            <a:r>
              <a:rPr lang="zh-CN" altLang="en-US" sz="3200" dirty="0" smtClean="0"/>
              <a:t>的结点发送，由</a:t>
            </a:r>
            <a:r>
              <a:rPr lang="zh-CN" altLang="en-US" sz="3200" dirty="0">
                <a:solidFill>
                  <a:srgbClr val="FF0000"/>
                </a:solidFill>
              </a:rPr>
              <a:t>“网卡”</a:t>
            </a:r>
            <a:r>
              <a:rPr lang="zh-CN" altLang="en-US" sz="3200" dirty="0"/>
              <a:t>负责</a:t>
            </a:r>
            <a:r>
              <a:rPr lang="en-US" altLang="zh-CN" sz="3200" dirty="0"/>
              <a:t>MAC </a:t>
            </a:r>
            <a:r>
              <a:rPr lang="zh-CN" altLang="en-US" sz="3200" dirty="0"/>
              <a:t>地址的封装和识别。</a:t>
            </a:r>
            <a:endParaRPr lang="en-US" altLang="zh-CN" sz="3200" i="1" dirty="0"/>
          </a:p>
          <a:p>
            <a:pPr>
              <a:lnSpc>
                <a:spcPct val="120000"/>
              </a:lnSpc>
            </a:pPr>
            <a:r>
              <a:rPr lang="zh-CN" altLang="en-US" sz="3000" dirty="0" smtClean="0"/>
              <a:t>适配器</a:t>
            </a:r>
            <a:r>
              <a:rPr lang="zh-CN" altLang="en-US" sz="3000" dirty="0"/>
              <a:t>从网络上每收到一个 </a:t>
            </a:r>
            <a:r>
              <a:rPr lang="en-US" altLang="zh-CN" sz="3000" dirty="0"/>
              <a:t>MAC </a:t>
            </a:r>
            <a:r>
              <a:rPr lang="zh-CN" altLang="en-US" sz="3000" dirty="0"/>
              <a:t>帧就</a:t>
            </a:r>
            <a:r>
              <a:rPr lang="zh-CN" altLang="en-US" sz="3000" dirty="0" smtClean="0"/>
              <a:t>首先用硬件检查 </a:t>
            </a:r>
            <a:r>
              <a:rPr lang="en-US" altLang="zh-CN" sz="3000" dirty="0"/>
              <a:t>MAC </a:t>
            </a:r>
            <a:r>
              <a:rPr lang="zh-CN" altLang="en-US" sz="3000" dirty="0"/>
              <a:t>帧中的 </a:t>
            </a:r>
            <a:r>
              <a:rPr lang="en-US" altLang="zh-CN" sz="3000" dirty="0">
                <a:solidFill>
                  <a:srgbClr val="FF0000"/>
                </a:solidFill>
              </a:rPr>
              <a:t>MAC </a:t>
            </a:r>
            <a:r>
              <a:rPr lang="zh-CN" altLang="en-US" sz="3000" dirty="0" smtClean="0">
                <a:solidFill>
                  <a:srgbClr val="FF0000"/>
                </a:solidFill>
              </a:rPr>
              <a:t>地址</a:t>
            </a:r>
            <a:r>
              <a:rPr lang="zh-CN" altLang="en-US" sz="3000" dirty="0" smtClean="0"/>
              <a:t>。</a:t>
            </a:r>
            <a:endParaRPr lang="en-US" altLang="zh-CN" sz="3000" dirty="0"/>
          </a:p>
          <a:p>
            <a:pPr lvl="1">
              <a:lnSpc>
                <a:spcPct val="100000"/>
              </a:lnSpc>
            </a:pPr>
            <a:r>
              <a:rPr lang="zh-CN" altLang="en-US" sz="2800" dirty="0"/>
              <a:t>如果是</a:t>
            </a:r>
            <a:r>
              <a:rPr lang="zh-CN" altLang="en-US" sz="2800" dirty="0">
                <a:solidFill>
                  <a:srgbClr val="FF0000"/>
                </a:solidFill>
              </a:rPr>
              <a:t>发往本站的帧</a:t>
            </a:r>
            <a:r>
              <a:rPr lang="zh-CN" altLang="en-US" sz="2800" dirty="0"/>
              <a:t>则收下</a:t>
            </a:r>
            <a:r>
              <a:rPr lang="zh-CN" altLang="en-US" sz="2800" dirty="0" smtClean="0"/>
              <a:t>，进行下一步处理</a:t>
            </a:r>
            <a:r>
              <a:rPr lang="zh-CN" altLang="en-US" sz="2800" dirty="0"/>
              <a:t>。</a:t>
            </a:r>
          </a:p>
          <a:p>
            <a:pPr lvl="1">
              <a:lnSpc>
                <a:spcPct val="100000"/>
              </a:lnSpc>
            </a:pPr>
            <a:r>
              <a:rPr lang="zh-CN" altLang="en-US" sz="2800" dirty="0"/>
              <a:t>否则</a:t>
            </a:r>
            <a:r>
              <a:rPr lang="zh-CN" altLang="en-US" sz="2800" dirty="0" smtClean="0"/>
              <a:t>就将此</a:t>
            </a:r>
            <a:r>
              <a:rPr lang="zh-CN" altLang="en-US" sz="2800" dirty="0"/>
              <a:t>帧丢弃，不再进行其他的处理</a:t>
            </a:r>
            <a:r>
              <a:rPr lang="zh-CN" altLang="en-US" sz="2800" dirty="0" smtClean="0"/>
              <a:t>。</a:t>
            </a:r>
            <a:endParaRPr lang="zh-CN" altLang="en-US" sz="2800" dirty="0"/>
          </a:p>
        </p:txBody>
      </p:sp>
    </p:spTree>
    <p:extLst>
      <p:ext uri="{BB962C8B-B14F-4D97-AF65-F5344CB8AC3E}">
        <p14:creationId xmlns:p14="http://schemas.microsoft.com/office/powerpoint/2010/main" val="259226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wipe(up)">
                                      <p:cBhvr>
                                        <p:cTn id="7" dur="500"/>
                                        <p:tgtEl>
                                          <p:spTgt spid="44339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43395">
                                            <p:txEl>
                                              <p:pRg st="1" end="1"/>
                                            </p:txEl>
                                          </p:spTgt>
                                        </p:tgtEl>
                                        <p:attrNameLst>
                                          <p:attrName>style.visibility</p:attrName>
                                        </p:attrNameLst>
                                      </p:cBhvr>
                                      <p:to>
                                        <p:strVal val="visible"/>
                                      </p:to>
                                    </p:set>
                                    <p:animEffect transition="in" filter="wipe(up)">
                                      <p:cBhvr>
                                        <p:cTn id="11" dur="500"/>
                                        <p:tgtEl>
                                          <p:spTgt spid="44339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43395">
                                            <p:txEl>
                                              <p:pRg st="2" end="2"/>
                                            </p:txEl>
                                          </p:spTgt>
                                        </p:tgtEl>
                                        <p:attrNameLst>
                                          <p:attrName>style.visibility</p:attrName>
                                        </p:attrNameLst>
                                      </p:cBhvr>
                                      <p:to>
                                        <p:strVal val="visible"/>
                                      </p:to>
                                    </p:set>
                                    <p:animEffect transition="in" filter="wipe(up)">
                                      <p:cBhvr>
                                        <p:cTn id="15" dur="500"/>
                                        <p:tgtEl>
                                          <p:spTgt spid="44339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43395">
                                            <p:txEl>
                                              <p:pRg st="3" end="3"/>
                                            </p:txEl>
                                          </p:spTgt>
                                        </p:tgtEl>
                                        <p:attrNameLst>
                                          <p:attrName>style.visibility</p:attrName>
                                        </p:attrNameLst>
                                      </p:cBhvr>
                                      <p:to>
                                        <p:strVal val="visible"/>
                                      </p:to>
                                    </p:set>
                                    <p:animEffect transition="in" filter="wipe(up)">
                                      <p:cBhvr>
                                        <p:cTn id="19" dur="500"/>
                                        <p:tgtEl>
                                          <p:spTgt spid="443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00000"/>
              </a:lnSpc>
            </a:pPr>
            <a:r>
              <a:rPr lang="zh-CN" altLang="en-US" sz="3000" dirty="0">
                <a:solidFill>
                  <a:srgbClr val="0000FF"/>
                </a:solidFill>
              </a:rPr>
              <a:t>“发往本站的帧”</a:t>
            </a:r>
            <a:r>
              <a:rPr lang="zh-CN" altLang="en-US" sz="3000" dirty="0"/>
              <a:t>包括以下三种帧：</a:t>
            </a:r>
            <a:r>
              <a:rPr lang="zh-CN" altLang="en-US" sz="3200" dirty="0"/>
              <a:t> </a:t>
            </a:r>
          </a:p>
          <a:p>
            <a:pPr lvl="1">
              <a:lnSpc>
                <a:spcPct val="100000"/>
              </a:lnSpc>
            </a:pPr>
            <a:r>
              <a:rPr lang="zh-CN" altLang="en-US" sz="2800" dirty="0">
                <a:solidFill>
                  <a:srgbClr val="FF0000"/>
                </a:solidFill>
              </a:rPr>
              <a:t>单播 </a:t>
            </a:r>
            <a:r>
              <a:rPr lang="en-US" altLang="zh-CN" sz="2800" dirty="0"/>
              <a:t>(unicast) </a:t>
            </a:r>
            <a:r>
              <a:rPr lang="zh-CN" altLang="en-US" sz="2800" dirty="0"/>
              <a:t>帧（一对一）</a:t>
            </a:r>
          </a:p>
          <a:p>
            <a:pPr lvl="1">
              <a:lnSpc>
                <a:spcPct val="100000"/>
              </a:lnSpc>
            </a:pPr>
            <a:r>
              <a:rPr lang="zh-CN" altLang="en-US" sz="2800" dirty="0">
                <a:solidFill>
                  <a:srgbClr val="FF0000"/>
                </a:solidFill>
              </a:rPr>
              <a:t>广播 </a:t>
            </a:r>
            <a:r>
              <a:rPr lang="en-US" altLang="zh-CN" sz="2800" dirty="0"/>
              <a:t>(broadcast) </a:t>
            </a:r>
            <a:r>
              <a:rPr lang="zh-CN" altLang="en-US" sz="2800" dirty="0"/>
              <a:t>帧（一对全体）</a:t>
            </a:r>
          </a:p>
          <a:p>
            <a:pPr lvl="1">
              <a:lnSpc>
                <a:spcPct val="100000"/>
              </a:lnSpc>
            </a:pPr>
            <a:r>
              <a:rPr lang="zh-CN" altLang="en-US" sz="2800" dirty="0">
                <a:solidFill>
                  <a:srgbClr val="FF0000"/>
                </a:solidFill>
              </a:rPr>
              <a:t>多播 </a:t>
            </a:r>
            <a:r>
              <a:rPr lang="en-US" altLang="zh-CN" sz="2800" dirty="0"/>
              <a:t>(multicast) </a:t>
            </a:r>
            <a:r>
              <a:rPr lang="zh-CN" altLang="en-US" sz="2800" dirty="0"/>
              <a:t>帧（一对多）</a:t>
            </a:r>
            <a:endParaRPr lang="en-US" altLang="zh-CN" sz="2800" dirty="0"/>
          </a:p>
          <a:p>
            <a:pPr>
              <a:lnSpc>
                <a:spcPct val="100000"/>
              </a:lnSpc>
            </a:pPr>
            <a:r>
              <a:rPr lang="zh-CN" altLang="zh-CN" sz="3000" dirty="0"/>
              <a:t>所有适配器都至少能够识别</a:t>
            </a:r>
            <a:r>
              <a:rPr lang="zh-CN" altLang="zh-CN" sz="3000" dirty="0">
                <a:solidFill>
                  <a:srgbClr val="FF0000"/>
                </a:solidFill>
              </a:rPr>
              <a:t>单播</a:t>
            </a:r>
            <a:r>
              <a:rPr lang="zh-CN" altLang="en-US" sz="3000" dirty="0">
                <a:solidFill>
                  <a:srgbClr val="FF0000"/>
                </a:solidFill>
              </a:rPr>
              <a:t>地址</a:t>
            </a:r>
            <a:r>
              <a:rPr lang="zh-CN" altLang="zh-CN" sz="3000" dirty="0"/>
              <a:t>和</a:t>
            </a:r>
            <a:r>
              <a:rPr lang="zh-CN" altLang="zh-CN" sz="3000" dirty="0">
                <a:solidFill>
                  <a:srgbClr val="FF0000"/>
                </a:solidFill>
              </a:rPr>
              <a:t>广播地址。</a:t>
            </a:r>
            <a:endParaRPr lang="en-US" altLang="zh-CN" sz="3000" dirty="0">
              <a:solidFill>
                <a:srgbClr val="FF0000"/>
              </a:solidFill>
            </a:endParaRPr>
          </a:p>
          <a:p>
            <a:pPr>
              <a:lnSpc>
                <a:spcPct val="100000"/>
              </a:lnSpc>
            </a:pPr>
            <a:r>
              <a:rPr lang="zh-CN" altLang="zh-CN" sz="3000" dirty="0"/>
              <a:t>有的适配器可用编程方法识别多播地址</a:t>
            </a:r>
            <a:r>
              <a:rPr lang="zh-CN" altLang="en-US" sz="3000" dirty="0"/>
              <a:t>。</a:t>
            </a:r>
            <a:endParaRPr lang="en-US" altLang="zh-CN" sz="3000" dirty="0"/>
          </a:p>
          <a:p>
            <a:pPr>
              <a:lnSpc>
                <a:spcPct val="100000"/>
              </a:lnSpc>
            </a:pPr>
            <a:r>
              <a:rPr lang="zh-CN" altLang="zh-CN" sz="3000" dirty="0"/>
              <a:t>只有</a:t>
            </a:r>
            <a:r>
              <a:rPr lang="zh-CN" altLang="zh-CN" sz="3000" dirty="0">
                <a:solidFill>
                  <a:srgbClr val="FF0000"/>
                </a:solidFill>
              </a:rPr>
              <a:t>目的地址</a:t>
            </a:r>
            <a:r>
              <a:rPr lang="zh-CN" altLang="zh-CN" sz="3000" dirty="0"/>
              <a:t>才能使用广播地址和多播地址。</a:t>
            </a:r>
            <a:endParaRPr lang="en-US" altLang="zh-CN" sz="3000" dirty="0"/>
          </a:p>
        </p:txBody>
      </p:sp>
      <p:sp>
        <p:nvSpPr>
          <p:cNvPr id="5" name="Rectangle 2"/>
          <p:cNvSpPr>
            <a:spLocks noGrp="1" noChangeArrowheads="1"/>
          </p:cNvSpPr>
          <p:nvPr>
            <p:ph type="title"/>
          </p:nvPr>
        </p:nvSpPr>
        <p:spPr>
          <a:xfrm>
            <a:off x="330200" y="1"/>
            <a:ext cx="8500533" cy="744849"/>
          </a:xfrm>
        </p:spPr>
        <p:txBody>
          <a:bodyPr/>
          <a:lstStyle/>
          <a:p>
            <a:r>
              <a:rPr lang="en-US" altLang="zh-CN" sz="4431" dirty="0" smtClean="0"/>
              <a:t>5.4.1 </a:t>
            </a:r>
            <a:r>
              <a:rPr lang="zh-CN" altLang="en-US" sz="4431" dirty="0" smtClean="0"/>
              <a:t>交换局域网</a:t>
            </a:r>
            <a:r>
              <a:rPr lang="en-US" altLang="zh-CN" sz="4431" dirty="0" smtClean="0"/>
              <a:t>—</a:t>
            </a:r>
            <a:r>
              <a:rPr lang="zh-CN" altLang="en-US" sz="4431" dirty="0" smtClean="0"/>
              <a:t>硬件地址</a:t>
            </a:r>
            <a:endParaRPr lang="zh-CN" altLang="en-US" sz="4431" dirty="0"/>
          </a:p>
        </p:txBody>
      </p:sp>
    </p:spTree>
    <p:extLst>
      <p:ext uri="{BB962C8B-B14F-4D97-AF65-F5344CB8AC3E}">
        <p14:creationId xmlns:p14="http://schemas.microsoft.com/office/powerpoint/2010/main" val="42855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199" y="856034"/>
            <a:ext cx="8500533" cy="3962219"/>
          </a:xfrm>
        </p:spPr>
        <p:txBody>
          <a:bodyPr>
            <a:normAutofit/>
          </a:bodyPr>
          <a:lstStyle/>
          <a:p>
            <a:pPr>
              <a:lnSpc>
                <a:spcPct val="100000"/>
              </a:lnSpc>
            </a:pPr>
            <a:r>
              <a:rPr lang="en-US" altLang="zh-CN" sz="2800" dirty="0" smtClean="0"/>
              <a:t>IEEE</a:t>
            </a:r>
            <a:r>
              <a:rPr lang="zh-CN" altLang="zh-CN" sz="2800" dirty="0" smtClean="0"/>
              <a:t>规定地址字段的第一字节的最低位为</a:t>
            </a:r>
            <a:r>
              <a:rPr lang="en-US" altLang="zh-CN" sz="2800" dirty="0" smtClean="0"/>
              <a:t> I/G </a:t>
            </a:r>
            <a:r>
              <a:rPr lang="zh-CN" altLang="zh-CN" sz="2800" dirty="0" smtClean="0"/>
              <a:t>位。</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pPr lvl="1">
              <a:lnSpc>
                <a:spcPct val="100000"/>
              </a:lnSpc>
            </a:pPr>
            <a:r>
              <a:rPr lang="zh-CN" altLang="zh-CN" sz="2800" dirty="0" smtClean="0"/>
              <a:t>当</a:t>
            </a:r>
            <a:r>
              <a:rPr lang="en-US" altLang="zh-CN" sz="2800" dirty="0" smtClean="0"/>
              <a:t> </a:t>
            </a:r>
            <a:r>
              <a:rPr lang="en-US" altLang="zh-CN" sz="2800" dirty="0" smtClean="0">
                <a:solidFill>
                  <a:srgbClr val="FF0000"/>
                </a:solidFill>
              </a:rPr>
              <a:t>I/G</a:t>
            </a:r>
            <a:r>
              <a:rPr lang="zh-CN" altLang="zh-CN" sz="2800" dirty="0" smtClean="0">
                <a:solidFill>
                  <a:srgbClr val="FF0000"/>
                </a:solidFill>
              </a:rPr>
              <a:t>位</a:t>
            </a:r>
            <a:r>
              <a:rPr lang="en-US" altLang="zh-CN" sz="2800" dirty="0" smtClean="0">
                <a:solidFill>
                  <a:srgbClr val="FF0000"/>
                </a:solidFill>
              </a:rPr>
              <a:t>=0 </a:t>
            </a:r>
            <a:r>
              <a:rPr lang="zh-CN" altLang="zh-CN" sz="2800" dirty="0" smtClean="0"/>
              <a:t>时，表示一个</a:t>
            </a:r>
            <a:r>
              <a:rPr lang="zh-CN" altLang="zh-CN" sz="2800" dirty="0" smtClean="0">
                <a:solidFill>
                  <a:srgbClr val="FF0000"/>
                </a:solidFill>
              </a:rPr>
              <a:t>单</a:t>
            </a:r>
            <a:r>
              <a:rPr lang="zh-CN" altLang="en-US" sz="2800" dirty="0" smtClean="0">
                <a:solidFill>
                  <a:srgbClr val="FF0000"/>
                </a:solidFill>
              </a:rPr>
              <a:t>播</a:t>
            </a:r>
            <a:r>
              <a:rPr lang="zh-CN" altLang="zh-CN" sz="2800" dirty="0" smtClean="0">
                <a:solidFill>
                  <a:srgbClr val="FF0000"/>
                </a:solidFill>
              </a:rPr>
              <a:t>地址。</a:t>
            </a:r>
            <a:endParaRPr lang="en-US" altLang="zh-CN" sz="2800" dirty="0" smtClean="0">
              <a:solidFill>
                <a:srgbClr val="FF0000"/>
              </a:solidFill>
            </a:endParaRPr>
          </a:p>
          <a:p>
            <a:pPr lvl="1">
              <a:lnSpc>
                <a:spcPct val="100000"/>
              </a:lnSpc>
            </a:pPr>
            <a:r>
              <a:rPr lang="zh-CN" altLang="zh-CN" sz="2800" dirty="0" smtClean="0"/>
              <a:t>当</a:t>
            </a:r>
            <a:r>
              <a:rPr lang="en-US" altLang="zh-CN" sz="2800" dirty="0" smtClean="0"/>
              <a:t> </a:t>
            </a:r>
            <a:r>
              <a:rPr lang="en-US" altLang="zh-CN" sz="2800" dirty="0" smtClean="0">
                <a:solidFill>
                  <a:srgbClr val="FF0000"/>
                </a:solidFill>
              </a:rPr>
              <a:t>I/G</a:t>
            </a:r>
            <a:r>
              <a:rPr lang="zh-CN" altLang="zh-CN" sz="2800" dirty="0" smtClean="0">
                <a:solidFill>
                  <a:srgbClr val="FF0000"/>
                </a:solidFill>
              </a:rPr>
              <a:t>位</a:t>
            </a:r>
            <a:r>
              <a:rPr lang="en-US" altLang="zh-CN" sz="2800" dirty="0" smtClean="0">
                <a:solidFill>
                  <a:srgbClr val="FF0000"/>
                </a:solidFill>
              </a:rPr>
              <a:t>=1 </a:t>
            </a:r>
            <a:r>
              <a:rPr lang="zh-CN" altLang="zh-CN" sz="2800" dirty="0" smtClean="0"/>
              <a:t>时</a:t>
            </a:r>
            <a:r>
              <a:rPr lang="zh-CN" altLang="en-US" sz="2800" dirty="0" smtClean="0"/>
              <a:t>，</a:t>
            </a:r>
            <a:r>
              <a:rPr lang="zh-CN" altLang="zh-CN" sz="2800" dirty="0" smtClean="0"/>
              <a:t>表示</a:t>
            </a:r>
            <a:r>
              <a:rPr lang="zh-CN" altLang="zh-CN" sz="2800" dirty="0" smtClean="0">
                <a:solidFill>
                  <a:srgbClr val="FF0000"/>
                </a:solidFill>
              </a:rPr>
              <a:t>组地址，</a:t>
            </a:r>
            <a:r>
              <a:rPr lang="zh-CN" altLang="zh-CN" sz="2800" dirty="0" smtClean="0"/>
              <a:t>用来进行多播。</a:t>
            </a:r>
            <a:r>
              <a:rPr lang="zh-CN" altLang="en-US" sz="2800" dirty="0" smtClean="0"/>
              <a:t>此时</a:t>
            </a:r>
            <a:r>
              <a:rPr lang="zh-CN" altLang="zh-CN" sz="2800" dirty="0" smtClean="0"/>
              <a:t>，</a:t>
            </a:r>
            <a:r>
              <a:rPr lang="en-US" altLang="zh-CN" sz="2800" dirty="0" smtClean="0"/>
              <a:t>IEEE </a:t>
            </a:r>
            <a:r>
              <a:rPr lang="zh-CN" altLang="zh-CN" sz="2800" dirty="0" smtClean="0"/>
              <a:t>只分配地址字段前三个字节中的</a:t>
            </a:r>
            <a:r>
              <a:rPr lang="en-US" altLang="zh-CN" sz="2800" dirty="0" smtClean="0"/>
              <a:t>23</a:t>
            </a:r>
            <a:r>
              <a:rPr lang="zh-CN" altLang="zh-CN" sz="2800" dirty="0" smtClean="0"/>
              <a:t>位。</a:t>
            </a:r>
            <a:endParaRPr lang="en-US" altLang="zh-CN" sz="2800" dirty="0" smtClean="0"/>
          </a:p>
          <a:p>
            <a:pPr>
              <a:lnSpc>
                <a:spcPct val="100000"/>
              </a:lnSpc>
            </a:pPr>
            <a:r>
              <a:rPr lang="zh-CN" altLang="en-US" sz="2800" dirty="0" smtClean="0"/>
              <a:t>广播地址：</a:t>
            </a:r>
            <a:endParaRPr lang="en-US" altLang="zh-CN" sz="2800" dirty="0" smtClean="0"/>
          </a:p>
          <a:p>
            <a:pPr lvl="1">
              <a:lnSpc>
                <a:spcPct val="100000"/>
              </a:lnSpc>
            </a:pPr>
            <a:r>
              <a:rPr lang="zh-CN" altLang="en-US" sz="2800" dirty="0" smtClean="0"/>
              <a:t>所有 </a:t>
            </a:r>
            <a:r>
              <a:rPr lang="en-US" altLang="zh-CN" sz="2800" dirty="0" smtClean="0">
                <a:solidFill>
                  <a:srgbClr val="FF0000"/>
                </a:solidFill>
              </a:rPr>
              <a:t>48 </a:t>
            </a:r>
            <a:r>
              <a:rPr lang="zh-CN" altLang="en-US" sz="2800" dirty="0" smtClean="0">
                <a:solidFill>
                  <a:srgbClr val="FF0000"/>
                </a:solidFill>
              </a:rPr>
              <a:t>位全为 </a:t>
            </a:r>
            <a:r>
              <a:rPr lang="en-US" altLang="zh-CN" sz="2800" dirty="0" smtClean="0">
                <a:solidFill>
                  <a:srgbClr val="FF0000"/>
                </a:solidFill>
              </a:rPr>
              <a:t>1 </a:t>
            </a:r>
            <a:r>
              <a:rPr lang="zh-CN" altLang="en-US" sz="2800" dirty="0" smtClean="0"/>
              <a:t>，</a:t>
            </a:r>
            <a:r>
              <a:rPr lang="zh-CN" altLang="en-US" sz="2800" dirty="0" smtClean="0">
                <a:latin typeface="+mn-ea"/>
              </a:rPr>
              <a:t>即：</a:t>
            </a:r>
            <a:r>
              <a:rPr lang="en-US" altLang="zh-CN" sz="2800" dirty="0" smtClean="0">
                <a:latin typeface="+mn-ea"/>
              </a:rPr>
              <a:t>FF-FF-FF-FF-FF-FF</a:t>
            </a:r>
            <a:r>
              <a:rPr lang="zh-CN" altLang="en-US" sz="2800" dirty="0" smtClean="0">
                <a:latin typeface="+mn-ea"/>
              </a:rPr>
              <a:t>。</a:t>
            </a:r>
            <a:endParaRPr lang="en-US" altLang="zh-CN" sz="2800" dirty="0" smtClean="0"/>
          </a:p>
          <a:p>
            <a:pPr lvl="1">
              <a:lnSpc>
                <a:spcPct val="100000"/>
              </a:lnSpc>
            </a:pPr>
            <a:r>
              <a:rPr lang="zh-CN" altLang="en-US" sz="2800" dirty="0" smtClean="0"/>
              <a:t>只能作为</a:t>
            </a:r>
            <a:r>
              <a:rPr lang="zh-CN" altLang="en-US" sz="2800" dirty="0" smtClean="0">
                <a:solidFill>
                  <a:srgbClr val="FF0000"/>
                </a:solidFill>
              </a:rPr>
              <a:t>目的</a:t>
            </a:r>
            <a:r>
              <a:rPr lang="zh-CN" altLang="en-US" sz="2800" dirty="0" smtClean="0"/>
              <a:t>地址使用。</a:t>
            </a:r>
            <a:endParaRPr lang="zh-CN" altLang="en-US" sz="2800" dirty="0"/>
          </a:p>
        </p:txBody>
      </p:sp>
      <p:sp>
        <p:nvSpPr>
          <p:cNvPr id="6" name="Rectangle 2"/>
          <p:cNvSpPr>
            <a:spLocks noGrp="1" noChangeArrowheads="1"/>
          </p:cNvSpPr>
          <p:nvPr>
            <p:ph type="title"/>
          </p:nvPr>
        </p:nvSpPr>
        <p:spPr>
          <a:xfrm>
            <a:off x="330200" y="1"/>
            <a:ext cx="8500533" cy="744849"/>
          </a:xfrm>
        </p:spPr>
        <p:txBody>
          <a:bodyPr>
            <a:normAutofit fontScale="90000"/>
          </a:bodyPr>
          <a:lstStyle/>
          <a:p>
            <a:r>
              <a:rPr lang="en-US" altLang="zh-CN" sz="4431" dirty="0" smtClean="0"/>
              <a:t>5.4.1 </a:t>
            </a:r>
            <a:r>
              <a:rPr lang="zh-CN" altLang="en-US" sz="4431" dirty="0" smtClean="0"/>
              <a:t>交换局域网（</a:t>
            </a:r>
            <a:r>
              <a:rPr lang="en-US" altLang="zh-CN" sz="4431" dirty="0" smtClean="0"/>
              <a:t>LAN</a:t>
            </a:r>
            <a:r>
              <a:rPr lang="zh-CN" altLang="en-US" sz="4431" dirty="0" smtClean="0"/>
              <a:t>）</a:t>
            </a:r>
            <a:r>
              <a:rPr lang="en-US" altLang="zh-CN" sz="4431" dirty="0" smtClean="0"/>
              <a:t>—</a:t>
            </a:r>
            <a:r>
              <a:rPr lang="zh-CN" altLang="en-US" sz="4431" dirty="0" smtClean="0"/>
              <a:t>硬件地址</a:t>
            </a:r>
            <a:endParaRPr lang="zh-CN" altLang="en-US" sz="4431" dirty="0"/>
          </a:p>
        </p:txBody>
      </p:sp>
      <p:sp>
        <p:nvSpPr>
          <p:cNvPr id="7" name="Text Box 5"/>
          <p:cNvSpPr txBox="1">
            <a:spLocks noChangeArrowheads="1"/>
          </p:cNvSpPr>
          <p:nvPr/>
        </p:nvSpPr>
        <p:spPr bwMode="auto">
          <a:xfrm>
            <a:off x="1535684" y="5085461"/>
            <a:ext cx="668020" cy="5838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600" dirty="0" smtClean="0">
                <a:latin typeface="Times New Roman" panose="02020603050405020304" pitchFamily="18" charset="0"/>
                <a:ea typeface="宋体" panose="02010600030101010101" pitchFamily="2" charset="-122"/>
              </a:rPr>
              <a:t>MAC</a:t>
            </a:r>
            <a:r>
              <a:rPr lang="zh-CN" altLang="en-US" sz="1600" dirty="0" smtClean="0">
                <a:latin typeface="Times New Roman" panose="02020603050405020304" pitchFamily="18" charset="0"/>
                <a:ea typeface="宋体" panose="02010600030101010101" pitchFamily="2" charset="-122"/>
              </a:rPr>
              <a:t>地址</a:t>
            </a:r>
            <a:endParaRPr lang="zh-CN" altLang="en-US" sz="2400" dirty="0">
              <a:ea typeface="宋体" panose="02010600030101010101" pitchFamily="2" charset="-122"/>
            </a:endParaRPr>
          </a:p>
        </p:txBody>
      </p:sp>
      <p:sp>
        <p:nvSpPr>
          <p:cNvPr id="8" name="AutoShape 6"/>
          <p:cNvSpPr>
            <a:spLocks/>
          </p:cNvSpPr>
          <p:nvPr/>
        </p:nvSpPr>
        <p:spPr bwMode="auto">
          <a:xfrm rot="-5400000">
            <a:off x="3298223" y="4824191"/>
            <a:ext cx="132970" cy="2081211"/>
          </a:xfrm>
          <a:prstGeom prst="leftBrace">
            <a:avLst>
              <a:gd name="adj1" fmla="val 13589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AutoShape 7"/>
          <p:cNvSpPr>
            <a:spLocks/>
          </p:cNvSpPr>
          <p:nvPr/>
        </p:nvSpPr>
        <p:spPr bwMode="auto">
          <a:xfrm rot="-5400000">
            <a:off x="5459031" y="4837875"/>
            <a:ext cx="123825" cy="2044700"/>
          </a:xfrm>
          <a:prstGeom prst="leftBrace">
            <a:avLst>
              <a:gd name="adj1" fmla="val 28245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8"/>
          <p:cNvSpPr txBox="1">
            <a:spLocks noChangeArrowheads="1"/>
          </p:cNvSpPr>
          <p:nvPr/>
        </p:nvSpPr>
        <p:spPr bwMode="auto">
          <a:xfrm>
            <a:off x="2724023" y="5988622"/>
            <a:ext cx="1372489"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dirty="0">
                <a:solidFill>
                  <a:srgbClr val="FF0000"/>
                </a:solidFill>
                <a:latin typeface="Times New Roman" panose="02020603050405020304" pitchFamily="18" charset="0"/>
                <a:ea typeface="华文中宋" panose="02010600040101010101" pitchFamily="2" charset="-122"/>
              </a:rPr>
              <a:t>向</a:t>
            </a:r>
            <a:r>
              <a:rPr lang="en-US" altLang="zh-CN" dirty="0">
                <a:solidFill>
                  <a:srgbClr val="FF0000"/>
                </a:solidFill>
                <a:latin typeface="Times New Roman" panose="02020603050405020304" pitchFamily="18" charset="0"/>
                <a:ea typeface="华文中宋" panose="02010600040101010101" pitchFamily="2" charset="-122"/>
              </a:rPr>
              <a:t>IEEE</a:t>
            </a:r>
            <a:r>
              <a:rPr lang="zh-CN" altLang="en-US" dirty="0">
                <a:solidFill>
                  <a:srgbClr val="FF0000"/>
                </a:solidFill>
                <a:latin typeface="Times New Roman" panose="02020603050405020304" pitchFamily="18" charset="0"/>
                <a:ea typeface="华文中宋" panose="02010600040101010101" pitchFamily="2" charset="-122"/>
              </a:rPr>
              <a:t>购买</a:t>
            </a:r>
          </a:p>
        </p:txBody>
      </p:sp>
      <p:sp>
        <p:nvSpPr>
          <p:cNvPr id="11" name="Text Box 9"/>
          <p:cNvSpPr txBox="1">
            <a:spLocks noChangeArrowheads="1"/>
          </p:cNvSpPr>
          <p:nvPr/>
        </p:nvSpPr>
        <p:spPr bwMode="auto">
          <a:xfrm>
            <a:off x="4709160" y="5979478"/>
            <a:ext cx="1671003"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dirty="0">
                <a:latin typeface="Times New Roman" panose="02020603050405020304" pitchFamily="18" charset="0"/>
                <a:ea typeface="宋体" panose="02010600030101010101" pitchFamily="2" charset="-122"/>
              </a:rPr>
              <a:t>厂家自行分配</a:t>
            </a:r>
            <a:endParaRPr lang="zh-CN" altLang="en-US" sz="2800" dirty="0">
              <a:ea typeface="宋体" panose="02010600030101010101" pitchFamily="2" charset="-122"/>
            </a:endParaRPr>
          </a:p>
        </p:txBody>
      </p:sp>
      <p:graphicFrame>
        <p:nvGraphicFramePr>
          <p:cNvPr id="12" name="Group 72"/>
          <p:cNvGraphicFramePr>
            <a:graphicFrameLocks/>
          </p:cNvGraphicFramePr>
          <p:nvPr>
            <p:extLst>
              <p:ext uri="{D42A27DB-BD31-4B8C-83A1-F6EECF244321}">
                <p14:modId xmlns:p14="http://schemas.microsoft.com/office/powerpoint/2010/main" val="129761606"/>
              </p:ext>
            </p:extLst>
          </p:nvPr>
        </p:nvGraphicFramePr>
        <p:xfrm>
          <a:off x="2324100" y="5147056"/>
          <a:ext cx="4254500" cy="457200"/>
        </p:xfrm>
        <a:graphic>
          <a:graphicData uri="http://schemas.openxmlformats.org/drawingml/2006/table">
            <a:tbl>
              <a:tblPr/>
              <a:tblGrid>
                <a:gridCol w="709613"/>
                <a:gridCol w="708025"/>
                <a:gridCol w="709612"/>
                <a:gridCol w="709613"/>
                <a:gridCol w="708025"/>
                <a:gridCol w="709612"/>
              </a:tblGrid>
              <a:tr h="419100">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ZapfDingbats" pitchFamily="82" charset="2"/>
                        <a:defRPr sz="2000">
                          <a:solidFill>
                            <a:schemeClr val="tx1"/>
                          </a:solidFill>
                          <a:latin typeface="Times New Roman" panose="02020603050405020304" pitchFamily="18" charset="0"/>
                          <a:ea typeface="宋体" panose="02010600030101010101" pitchFamily="2" charset="-122"/>
                        </a:defRPr>
                      </a:lvl2pPr>
                      <a:lvl3pPr>
                        <a:spcBef>
                          <a:spcPct val="20000"/>
                        </a:spcBef>
                        <a:defRPr>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773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750" fill="hold"/>
                                        <p:tgtEl>
                                          <p:spTgt spid="8"/>
                                        </p:tgtEl>
                                        <p:attrNameLst>
                                          <p:attrName>ppt_w</p:attrName>
                                        </p:attrNameLst>
                                      </p:cBhvr>
                                      <p:tavLst>
                                        <p:tav tm="0">
                                          <p:val>
                                            <p:fltVal val="0"/>
                                          </p:val>
                                        </p:tav>
                                        <p:tav tm="100000">
                                          <p:val>
                                            <p:strVal val="#ppt_w"/>
                                          </p:val>
                                        </p:tav>
                                      </p:tavLst>
                                    </p:anim>
                                    <p:anim calcmode="lin" valueType="num">
                                      <p:cBhvr>
                                        <p:cTn id="13" dur="750" fill="hold"/>
                                        <p:tgtEl>
                                          <p:spTgt spid="8"/>
                                        </p:tgtEl>
                                        <p:attrNameLst>
                                          <p:attrName>ppt_h</p:attrName>
                                        </p:attrNameLst>
                                      </p:cBhvr>
                                      <p:tavLst>
                                        <p:tav tm="0">
                                          <p:val>
                                            <p:fltVal val="0"/>
                                          </p:val>
                                        </p:tav>
                                        <p:tav tm="100000">
                                          <p:val>
                                            <p:strVal val="#ppt_h"/>
                                          </p:val>
                                        </p:tav>
                                      </p:tavLst>
                                    </p:anim>
                                    <p:animEffect transition="in" filter="fade">
                                      <p:cBhvr>
                                        <p:cTn id="14" dur="750"/>
                                        <p:tgtEl>
                                          <p:spTgt spid="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750" fill="hold"/>
                                        <p:tgtEl>
                                          <p:spTgt spid="10"/>
                                        </p:tgtEl>
                                        <p:attrNameLst>
                                          <p:attrName>ppt_w</p:attrName>
                                        </p:attrNameLst>
                                      </p:cBhvr>
                                      <p:tavLst>
                                        <p:tav tm="0">
                                          <p:val>
                                            <p:fltVal val="0"/>
                                          </p:val>
                                        </p:tav>
                                        <p:tav tm="100000">
                                          <p:val>
                                            <p:strVal val="#ppt_w"/>
                                          </p:val>
                                        </p:tav>
                                      </p:tavLst>
                                    </p:anim>
                                    <p:anim calcmode="lin" valueType="num">
                                      <p:cBhvr>
                                        <p:cTn id="23" dur="750" fill="hold"/>
                                        <p:tgtEl>
                                          <p:spTgt spid="10"/>
                                        </p:tgtEl>
                                        <p:attrNameLst>
                                          <p:attrName>ppt_h</p:attrName>
                                        </p:attrNameLst>
                                      </p:cBhvr>
                                      <p:tavLst>
                                        <p:tav tm="0">
                                          <p:val>
                                            <p:fltVal val="0"/>
                                          </p:val>
                                        </p:tav>
                                        <p:tav tm="100000">
                                          <p:val>
                                            <p:strVal val="#ppt_h"/>
                                          </p:val>
                                        </p:tav>
                                      </p:tavLst>
                                    </p:anim>
                                    <p:animEffect transition="in" filter="fade">
                                      <p:cBhvr>
                                        <p:cTn id="24" dur="750"/>
                                        <p:tgtEl>
                                          <p:spTgt spid="1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750" fill="hold"/>
                                        <p:tgtEl>
                                          <p:spTgt spid="11"/>
                                        </p:tgtEl>
                                        <p:attrNameLst>
                                          <p:attrName>ppt_w</p:attrName>
                                        </p:attrNameLst>
                                      </p:cBhvr>
                                      <p:tavLst>
                                        <p:tav tm="0">
                                          <p:val>
                                            <p:fltVal val="0"/>
                                          </p:val>
                                        </p:tav>
                                        <p:tav tm="100000">
                                          <p:val>
                                            <p:strVal val="#ppt_w"/>
                                          </p:val>
                                        </p:tav>
                                      </p:tavLst>
                                    </p:anim>
                                    <p:anim calcmode="lin" valueType="num">
                                      <p:cBhvr>
                                        <p:cTn id="28" dur="750" fill="hold"/>
                                        <p:tgtEl>
                                          <p:spTgt spid="11"/>
                                        </p:tgtEl>
                                        <p:attrNameLst>
                                          <p:attrName>ppt_h</p:attrName>
                                        </p:attrNameLst>
                                      </p:cBhvr>
                                      <p:tavLst>
                                        <p:tav tm="0">
                                          <p:val>
                                            <p:fltVal val="0"/>
                                          </p:val>
                                        </p:tav>
                                        <p:tav tm="100000">
                                          <p:val>
                                            <p:strVal val="#ppt_h"/>
                                          </p:val>
                                        </p:tav>
                                      </p:tavLst>
                                    </p:anim>
                                    <p:animEffect transition="in" filter="fade">
                                      <p:cBhvr>
                                        <p:cTn id="29" dur="750"/>
                                        <p:tgtEl>
                                          <p:spTgt spid="11"/>
                                        </p:tgtEl>
                                      </p:cBhvr>
                                    </p:animEffect>
                                  </p:childTnLst>
                                </p:cTn>
                              </p:par>
                              <p:par>
                                <p:cTn id="30" presetID="53" presetClass="entr" presetSubtype="16" fill="hold" nodeType="withEffect">
                                  <p:stCondLst>
                                    <p:cond delay="5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750" fill="hold"/>
                                        <p:tgtEl>
                                          <p:spTgt spid="12"/>
                                        </p:tgtEl>
                                        <p:attrNameLst>
                                          <p:attrName>ppt_w</p:attrName>
                                        </p:attrNameLst>
                                      </p:cBhvr>
                                      <p:tavLst>
                                        <p:tav tm="0">
                                          <p:val>
                                            <p:fltVal val="0"/>
                                          </p:val>
                                        </p:tav>
                                        <p:tav tm="100000">
                                          <p:val>
                                            <p:strVal val="#ppt_w"/>
                                          </p:val>
                                        </p:tav>
                                      </p:tavLst>
                                    </p:anim>
                                    <p:anim calcmode="lin" valueType="num">
                                      <p:cBhvr>
                                        <p:cTn id="33" dur="750" fill="hold"/>
                                        <p:tgtEl>
                                          <p:spTgt spid="12"/>
                                        </p:tgtEl>
                                        <p:attrNameLst>
                                          <p:attrName>ppt_h</p:attrName>
                                        </p:attrNameLst>
                                      </p:cBhvr>
                                      <p:tavLst>
                                        <p:tav tm="0">
                                          <p:val>
                                            <p:fltVal val="0"/>
                                          </p:val>
                                        </p:tav>
                                        <p:tav tm="100000">
                                          <p:val>
                                            <p:strVal val="#ppt_h"/>
                                          </p:val>
                                        </p:tav>
                                      </p:tavLst>
                                    </p:anim>
                                    <p:animEffect transition="in" filter="fade">
                                      <p:cBhvr>
                                        <p:cTn id="34" dur="750"/>
                                        <p:tgtEl>
                                          <p:spTgt spid="12"/>
                                        </p:tgtEl>
                                      </p:cBhvr>
                                    </p:animEffect>
                                  </p:childTnLst>
                                </p:cTn>
                              </p:par>
                            </p:childTnLst>
                          </p:cTn>
                        </p:par>
                        <p:par>
                          <p:cTn id="35" fill="hold">
                            <p:stCondLst>
                              <p:cond delay="1250"/>
                            </p:stCondLst>
                            <p:childTnLst>
                              <p:par>
                                <p:cTn id="36" presetID="22" presetClass="entr" presetSubtype="1" fill="hold" nodeType="afterEffect">
                                  <p:stCondLst>
                                    <p:cond delay="50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wipe(up)">
                                      <p:cBhvr>
                                        <p:cTn id="38" dur="500"/>
                                        <p:tgtEl>
                                          <p:spTgt spid="3">
                                            <p:txEl>
                                              <p:pRg st="0" end="0"/>
                                            </p:txEl>
                                          </p:spTgt>
                                        </p:tgtEl>
                                      </p:cBhvr>
                                    </p:animEffect>
                                  </p:childTnLst>
                                </p:cTn>
                              </p:par>
                            </p:childTnLst>
                          </p:cTn>
                        </p:par>
                        <p:par>
                          <p:cTn id="39" fill="hold">
                            <p:stCondLst>
                              <p:cond delay="2250"/>
                            </p:stCondLst>
                            <p:childTnLst>
                              <p:par>
                                <p:cTn id="40" presetID="22" presetClass="entr" presetSubtype="1" fill="hold" nodeType="afterEffect">
                                  <p:stCondLst>
                                    <p:cond delay="50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up)">
                                      <p:cBhvr>
                                        <p:cTn id="42" dur="500"/>
                                        <p:tgtEl>
                                          <p:spTgt spid="3">
                                            <p:txEl>
                                              <p:pRg st="1" end="1"/>
                                            </p:txEl>
                                          </p:spTgt>
                                        </p:tgtEl>
                                      </p:cBhvr>
                                    </p:animEffect>
                                  </p:childTnLst>
                                </p:cTn>
                              </p:par>
                            </p:childTnLst>
                          </p:cTn>
                        </p:par>
                        <p:par>
                          <p:cTn id="43" fill="hold">
                            <p:stCondLst>
                              <p:cond delay="3250"/>
                            </p:stCondLst>
                            <p:childTnLst>
                              <p:par>
                                <p:cTn id="44" presetID="22" presetClass="entr" presetSubtype="1" fill="hold" nodeType="afterEffect">
                                  <p:stCondLst>
                                    <p:cond delay="50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up)">
                                      <p:cBhvr>
                                        <p:cTn id="46" dur="500"/>
                                        <p:tgtEl>
                                          <p:spTgt spid="3">
                                            <p:txEl>
                                              <p:pRg st="2" end="2"/>
                                            </p:txEl>
                                          </p:spTgt>
                                        </p:tgtEl>
                                      </p:cBhvr>
                                    </p:animEffect>
                                  </p:childTnLst>
                                </p:cTn>
                              </p:par>
                            </p:childTnLst>
                          </p:cTn>
                        </p:par>
                        <p:par>
                          <p:cTn id="47" fill="hold">
                            <p:stCondLst>
                              <p:cond delay="4250"/>
                            </p:stCondLst>
                            <p:childTnLst>
                              <p:par>
                                <p:cTn id="48" presetID="22" presetClass="entr" presetSubtype="1" fill="hold" nodeType="afterEffect">
                                  <p:stCondLst>
                                    <p:cond delay="50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up)">
                                      <p:cBhvr>
                                        <p:cTn id="50" dur="500"/>
                                        <p:tgtEl>
                                          <p:spTgt spid="3">
                                            <p:txEl>
                                              <p:pRg st="3" end="3"/>
                                            </p:txEl>
                                          </p:spTgt>
                                        </p:tgtEl>
                                      </p:cBhvr>
                                    </p:animEffect>
                                  </p:childTnLst>
                                </p:cTn>
                              </p:par>
                            </p:childTnLst>
                          </p:cTn>
                        </p:par>
                        <p:par>
                          <p:cTn id="51" fill="hold">
                            <p:stCondLst>
                              <p:cond delay="5250"/>
                            </p:stCondLst>
                            <p:childTnLst>
                              <p:par>
                                <p:cTn id="52" presetID="22" presetClass="entr" presetSubtype="1" fill="hold" nodeType="afterEffect">
                                  <p:stCondLst>
                                    <p:cond delay="50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wipe(up)">
                                      <p:cBhvr>
                                        <p:cTn id="54" dur="500"/>
                                        <p:tgtEl>
                                          <p:spTgt spid="3">
                                            <p:txEl>
                                              <p:pRg st="4" end="4"/>
                                            </p:txEl>
                                          </p:spTgt>
                                        </p:tgtEl>
                                      </p:cBhvr>
                                    </p:animEffect>
                                  </p:childTnLst>
                                </p:cTn>
                              </p:par>
                            </p:childTnLst>
                          </p:cTn>
                        </p:par>
                        <p:par>
                          <p:cTn id="55" fill="hold">
                            <p:stCondLst>
                              <p:cond delay="6250"/>
                            </p:stCondLst>
                            <p:childTnLst>
                              <p:par>
                                <p:cTn id="56" presetID="22" presetClass="entr" presetSubtype="1" fill="hold" nodeType="afterEffect">
                                  <p:stCondLst>
                                    <p:cond delay="50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wipe(up)">
                                      <p:cBhvr>
                                        <p:cTn id="5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以太网</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t>以太网是指符合</a:t>
            </a:r>
            <a:r>
              <a:rPr lang="en-US" altLang="zh-CN" u="sng" dirty="0"/>
              <a:t>DIX Ethernet V2</a:t>
            </a:r>
            <a:r>
              <a:rPr lang="en-US" altLang="zh-CN" dirty="0"/>
              <a:t> </a:t>
            </a:r>
            <a:r>
              <a:rPr lang="zh-CN" altLang="en-US" dirty="0"/>
              <a:t>或</a:t>
            </a:r>
            <a:r>
              <a:rPr lang="en-US" altLang="zh-CN" u="sng" dirty="0"/>
              <a:t>IEEE 802.3</a:t>
            </a:r>
            <a:r>
              <a:rPr lang="zh-CN" altLang="en-US" u="sng" dirty="0"/>
              <a:t>标准</a:t>
            </a:r>
            <a:r>
              <a:rPr lang="zh-CN" altLang="en-US" dirty="0"/>
              <a:t>的局域网。</a:t>
            </a:r>
          </a:p>
          <a:p>
            <a:pPr>
              <a:lnSpc>
                <a:spcPct val="100000"/>
              </a:lnSpc>
            </a:pPr>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a:t>
            </a:r>
          </a:p>
          <a:p>
            <a:pPr>
              <a:lnSpc>
                <a:spcPct val="100000"/>
              </a:lnSpc>
            </a:pPr>
            <a:r>
              <a:rPr lang="zh-CN" altLang="en-US" dirty="0"/>
              <a:t>严格说来，符合 </a:t>
            </a:r>
            <a:r>
              <a:rPr lang="en-US" altLang="zh-CN" dirty="0"/>
              <a:t>DIX Ethernet V2 </a:t>
            </a:r>
            <a:r>
              <a:rPr lang="zh-CN" altLang="en-US" dirty="0"/>
              <a:t>标准的局域网才是以太网。</a:t>
            </a:r>
          </a:p>
          <a:p>
            <a:pPr>
              <a:lnSpc>
                <a:spcPct val="100000"/>
              </a:lnSpc>
            </a:pPr>
            <a:r>
              <a:rPr lang="zh-CN" altLang="en-US" dirty="0"/>
              <a:t>以太网采用</a:t>
            </a:r>
            <a:r>
              <a:rPr lang="en-US" altLang="zh-CN" dirty="0"/>
              <a:t>CSMA/CD</a:t>
            </a:r>
            <a:r>
              <a:rPr lang="zh-CN" altLang="en-US" dirty="0"/>
              <a:t>多路访问控制</a:t>
            </a:r>
          </a:p>
          <a:p>
            <a:endParaRPr lang="zh-CN" altLang="en-US" dirty="0"/>
          </a:p>
        </p:txBody>
      </p:sp>
    </p:spTree>
    <p:extLst>
      <p:ext uri="{BB962C8B-B14F-4D97-AF65-F5344CB8AC3E}">
        <p14:creationId xmlns:p14="http://schemas.microsoft.com/office/powerpoint/2010/main" val="22335463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以太网提供的服务</a:t>
            </a:r>
            <a:endParaRPr lang="zh-CN" altLang="en-US" dirty="0"/>
          </a:p>
        </p:txBody>
      </p:sp>
      <p:sp>
        <p:nvSpPr>
          <p:cNvPr id="3" name="内容占位符 2"/>
          <p:cNvSpPr>
            <a:spLocks noGrp="1"/>
          </p:cNvSpPr>
          <p:nvPr>
            <p:ph idx="1"/>
          </p:nvPr>
        </p:nvSpPr>
        <p:spPr>
          <a:xfrm>
            <a:off x="330199" y="856034"/>
            <a:ext cx="8500533" cy="5881097"/>
          </a:xfrm>
        </p:spPr>
        <p:txBody>
          <a:bodyPr>
            <a:normAutofit lnSpcReduction="10000"/>
          </a:bodyPr>
          <a:lstStyle/>
          <a:p>
            <a:pPr>
              <a:lnSpc>
                <a:spcPct val="100000"/>
              </a:lnSpc>
            </a:pPr>
            <a:r>
              <a:rPr lang="zh-CN" altLang="en-US" dirty="0"/>
              <a:t>以太网提供</a:t>
            </a:r>
            <a:r>
              <a:rPr lang="zh-CN" altLang="en-US" dirty="0" smtClean="0"/>
              <a:t>的是无连接的不可靠</a:t>
            </a:r>
            <a:r>
              <a:rPr lang="zh-CN" altLang="en-US" dirty="0"/>
              <a:t>的</a:t>
            </a:r>
            <a:r>
              <a:rPr lang="zh-CN" altLang="en-US" dirty="0" smtClean="0"/>
              <a:t>交付</a:t>
            </a:r>
            <a:r>
              <a:rPr lang="zh-CN" altLang="en-US" dirty="0"/>
              <a:t>服务</a:t>
            </a:r>
            <a:r>
              <a:rPr lang="zh-CN" altLang="en-US" dirty="0" smtClean="0"/>
              <a:t>，</a:t>
            </a:r>
            <a:r>
              <a:rPr lang="zh-CN" altLang="en-US" dirty="0"/>
              <a:t>即尽最大努力的交付</a:t>
            </a:r>
            <a:r>
              <a:rPr lang="zh-CN" altLang="en-US" dirty="0" smtClean="0"/>
              <a:t>。</a:t>
            </a:r>
            <a:endParaRPr lang="en-US" altLang="zh-CN" dirty="0" smtClean="0"/>
          </a:p>
          <a:p>
            <a:pPr>
              <a:lnSpc>
                <a:spcPct val="100000"/>
              </a:lnSpc>
            </a:pPr>
            <a:r>
              <a:rPr lang="zh-CN" altLang="en-US" dirty="0"/>
              <a:t>以太网对发送的数据帧不进行编号，也不要求对方发回确认</a:t>
            </a:r>
            <a:r>
              <a:rPr lang="zh-CN" altLang="en-US" dirty="0" smtClean="0"/>
              <a:t>。</a:t>
            </a:r>
            <a:endParaRPr lang="zh-CN" altLang="en-US" dirty="0"/>
          </a:p>
          <a:p>
            <a:pPr>
              <a:lnSpc>
                <a:spcPct val="100000"/>
              </a:lnSpc>
            </a:pPr>
            <a:r>
              <a:rPr lang="zh-CN" altLang="en-US" dirty="0"/>
              <a:t>当目的站收到有差错的数据帧时就丢弃此帧，其他什么也不做。差错的纠正由高层来决定。</a:t>
            </a:r>
          </a:p>
          <a:p>
            <a:pPr>
              <a:lnSpc>
                <a:spcPct val="100000"/>
              </a:lnSpc>
            </a:pPr>
            <a:r>
              <a:rPr lang="zh-CN" altLang="en-US" dirty="0"/>
              <a:t>如果高层</a:t>
            </a:r>
            <a:r>
              <a:rPr lang="zh-CN" altLang="en-US" dirty="0" smtClean="0"/>
              <a:t>发现了</a:t>
            </a:r>
            <a:r>
              <a:rPr lang="zh-CN" altLang="en-US" dirty="0"/>
              <a:t>数据</a:t>
            </a:r>
            <a:r>
              <a:rPr lang="zh-CN" altLang="en-US" dirty="0" smtClean="0"/>
              <a:t>丢失而</a:t>
            </a:r>
            <a:r>
              <a:rPr lang="zh-CN" altLang="en-US" dirty="0"/>
              <a:t>进行重传，但以太网并不知道这是一个重传的帧，而是当作一个新的数据帧来发送。  </a:t>
            </a:r>
          </a:p>
        </p:txBody>
      </p:sp>
    </p:spTree>
    <p:extLst>
      <p:ext uri="{BB962C8B-B14F-4D97-AF65-F5344CB8AC3E}">
        <p14:creationId xmlns:p14="http://schemas.microsoft.com/office/powerpoint/2010/main" val="129255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dirty="0" smtClean="0"/>
              <a:t>5.1.1 </a:t>
            </a:r>
            <a:r>
              <a:rPr lang="zh-CN" altLang="en-US" dirty="0" smtClean="0"/>
              <a:t>数据链路层服务</a:t>
            </a:r>
            <a:endParaRPr lang="en-US" altLang="zh-CN" dirty="0"/>
          </a:p>
        </p:txBody>
      </p:sp>
      <p:sp>
        <p:nvSpPr>
          <p:cNvPr id="159747" name="Rectangle 3"/>
          <p:cNvSpPr>
            <a:spLocks noGrp="1" noChangeArrowheads="1"/>
          </p:cNvSpPr>
          <p:nvPr>
            <p:ph idx="1"/>
          </p:nvPr>
        </p:nvSpPr>
        <p:spPr>
          <a:xfrm>
            <a:off x="330199" y="870994"/>
            <a:ext cx="8500533" cy="5676951"/>
          </a:xfrm>
        </p:spPr>
        <p:txBody>
          <a:bodyPr>
            <a:noAutofit/>
          </a:bodyPr>
          <a:lstStyle/>
          <a:p>
            <a:pPr>
              <a:lnSpc>
                <a:spcPct val="100000"/>
              </a:lnSpc>
              <a:spcAft>
                <a:spcPts val="600"/>
              </a:spcAft>
            </a:pPr>
            <a:r>
              <a:rPr lang="zh-CN" altLang="en-US" sz="3200" u="sng" dirty="0" smtClean="0">
                <a:solidFill>
                  <a:srgbClr val="FF0000"/>
                </a:solidFill>
              </a:rPr>
              <a:t>数据链路层提供的服务</a:t>
            </a:r>
            <a:r>
              <a:rPr lang="zh-CN" altLang="en-US" sz="3200" dirty="0" smtClean="0">
                <a:solidFill>
                  <a:srgbClr val="FF0000"/>
                </a:solidFill>
                <a:effectLst>
                  <a:outerShdw blurRad="38100" dist="38100" dir="2700000" algn="tl">
                    <a:srgbClr val="000000">
                      <a:alpha val="43137"/>
                    </a:srgbClr>
                  </a:outerShdw>
                </a:effectLst>
              </a:rPr>
              <a:t>：</a:t>
            </a:r>
            <a:endParaRPr lang="en-US" altLang="zh-CN" sz="3200" dirty="0" smtClean="0">
              <a:solidFill>
                <a:srgbClr val="FF0000"/>
              </a:solidFill>
              <a:effectLst>
                <a:outerShdw blurRad="38100" dist="38100" dir="2700000" algn="tl">
                  <a:srgbClr val="000000">
                    <a:alpha val="43137"/>
                  </a:srgbClr>
                </a:outerShdw>
              </a:effectLst>
            </a:endParaRPr>
          </a:p>
          <a:p>
            <a:pPr>
              <a:lnSpc>
                <a:spcPct val="100000"/>
              </a:lnSpc>
            </a:pPr>
            <a:r>
              <a:rPr lang="zh-CN" altLang="en-US" sz="2800" dirty="0" smtClean="0">
                <a:solidFill>
                  <a:srgbClr val="FF0000"/>
                </a:solidFill>
                <a:effectLst>
                  <a:outerShdw blurRad="38100" dist="38100" dir="2700000" algn="tl">
                    <a:srgbClr val="000000">
                      <a:alpha val="43137"/>
                    </a:srgbClr>
                  </a:outerShdw>
                </a:effectLst>
              </a:rPr>
              <a:t>成帧</a:t>
            </a:r>
            <a:endParaRPr lang="en-US" altLang="zh-CN" sz="2800" dirty="0" smtClean="0">
              <a:solidFill>
                <a:srgbClr val="FF0000"/>
              </a:solidFill>
              <a:effectLst>
                <a:outerShdw blurRad="38100" dist="38100" dir="2700000" algn="tl">
                  <a:srgbClr val="000000">
                    <a:alpha val="43137"/>
                  </a:srgbClr>
                </a:outerShdw>
              </a:effectLst>
            </a:endParaRPr>
          </a:p>
          <a:p>
            <a:pPr lvl="1">
              <a:lnSpc>
                <a:spcPct val="100000"/>
              </a:lnSpc>
            </a:pPr>
            <a:r>
              <a:rPr lang="zh-CN" altLang="en-US" sz="2400" dirty="0" smtClean="0"/>
              <a:t>根据链路层协议把</a:t>
            </a:r>
            <a:r>
              <a:rPr lang="zh-CN" altLang="en-US" sz="2400" dirty="0"/>
              <a:t>网络层数据报封装成链路层</a:t>
            </a:r>
            <a:r>
              <a:rPr lang="zh-CN" altLang="en-US" sz="2400" dirty="0" smtClean="0"/>
              <a:t>帧。</a:t>
            </a:r>
            <a:endParaRPr lang="en-US" altLang="zh-CN" sz="2400" dirty="0" smtClean="0"/>
          </a:p>
          <a:p>
            <a:pPr lvl="1">
              <a:lnSpc>
                <a:spcPct val="100000"/>
              </a:lnSpc>
            </a:pPr>
            <a:r>
              <a:rPr lang="zh-CN" altLang="en-US" sz="2400" dirty="0"/>
              <a:t>不同的链路层协议，帧格式可能不同</a:t>
            </a:r>
            <a:r>
              <a:rPr lang="zh-CN" altLang="en-US" sz="2400" dirty="0" smtClean="0"/>
              <a:t>。</a:t>
            </a:r>
            <a:endParaRPr lang="en-US" altLang="zh-CN" sz="2400" dirty="0" smtClean="0"/>
          </a:p>
          <a:p>
            <a:pPr>
              <a:lnSpc>
                <a:spcPct val="100000"/>
              </a:lnSpc>
              <a:spcAft>
                <a:spcPts val="600"/>
              </a:spcAft>
            </a:pPr>
            <a:r>
              <a:rPr lang="zh-CN" altLang="en-US" sz="2800" dirty="0">
                <a:solidFill>
                  <a:srgbClr val="FF0000"/>
                </a:solidFill>
                <a:effectLst>
                  <a:outerShdw blurRad="38100" dist="38100" dir="2700000" algn="tl">
                    <a:srgbClr val="000000">
                      <a:alpha val="43137"/>
                    </a:srgbClr>
                  </a:outerShdw>
                </a:effectLst>
              </a:rPr>
              <a:t>差错检测和纠错</a:t>
            </a:r>
            <a:endParaRPr lang="en-US" altLang="zh-CN" sz="2800" dirty="0">
              <a:effectLst>
                <a:outerShdw blurRad="38100" dist="38100" dir="2700000" algn="tl">
                  <a:srgbClr val="000000">
                    <a:alpha val="43137"/>
                  </a:srgbClr>
                </a:outerShdw>
              </a:effectLst>
            </a:endParaRPr>
          </a:p>
          <a:p>
            <a:pPr lvl="1">
              <a:lnSpc>
                <a:spcPct val="100000"/>
              </a:lnSpc>
            </a:pPr>
            <a:r>
              <a:rPr lang="zh-CN" altLang="en-US" sz="2400" dirty="0">
                <a:solidFill>
                  <a:srgbClr val="FF0000"/>
                </a:solidFill>
              </a:rPr>
              <a:t>差错检测</a:t>
            </a:r>
            <a:r>
              <a:rPr lang="zh-CN" altLang="en-US" sz="2400" dirty="0"/>
              <a:t>用来</a:t>
            </a:r>
            <a:r>
              <a:rPr lang="zh-CN" altLang="en-US" sz="2400" dirty="0">
                <a:solidFill>
                  <a:srgbClr val="FF0000"/>
                </a:solidFill>
              </a:rPr>
              <a:t>检测</a:t>
            </a:r>
            <a:r>
              <a:rPr lang="zh-CN" altLang="en-US" sz="2400" dirty="0"/>
              <a:t>是否存在一个或多个比特差错。</a:t>
            </a:r>
            <a:endParaRPr lang="en-US" altLang="zh-CN" sz="2400" dirty="0"/>
          </a:p>
          <a:p>
            <a:pPr lvl="1">
              <a:lnSpc>
                <a:spcPct val="100000"/>
              </a:lnSpc>
            </a:pPr>
            <a:r>
              <a:rPr lang="zh-CN" altLang="en-US" sz="2400" dirty="0">
                <a:solidFill>
                  <a:srgbClr val="FF0000"/>
                </a:solidFill>
              </a:rPr>
              <a:t>纠错</a:t>
            </a:r>
            <a:r>
              <a:rPr lang="zh-CN" altLang="en-US" sz="2400" dirty="0"/>
              <a:t>则不仅能检测差错，还能纠正。</a:t>
            </a:r>
            <a:endParaRPr lang="en-US" altLang="zh-CN" sz="2400" dirty="0"/>
          </a:p>
          <a:p>
            <a:pPr lvl="1">
              <a:lnSpc>
                <a:spcPct val="100000"/>
              </a:lnSpc>
            </a:pPr>
            <a:r>
              <a:rPr lang="zh-CN" altLang="en-US" sz="2400" dirty="0"/>
              <a:t>发送节点：在帧中设置差错检测比特；</a:t>
            </a:r>
            <a:endParaRPr lang="en-US" altLang="zh-CN" sz="2400" dirty="0"/>
          </a:p>
          <a:p>
            <a:pPr lvl="1">
              <a:lnSpc>
                <a:spcPct val="100000"/>
              </a:lnSpc>
            </a:pPr>
            <a:r>
              <a:rPr lang="zh-CN" altLang="en-US" sz="2400" dirty="0"/>
              <a:t>接收节点：对收到的帧进行差错检测或纠正。</a:t>
            </a:r>
            <a:endParaRPr lang="en-US" altLang="zh-CN" sz="2400" dirty="0"/>
          </a:p>
          <a:p>
            <a:pPr lvl="1">
              <a:lnSpc>
                <a:spcPct val="100000"/>
              </a:lnSpc>
            </a:pPr>
            <a:r>
              <a:rPr lang="zh-CN" altLang="en-US" sz="2400" dirty="0"/>
              <a:t>通过硬件实现</a:t>
            </a:r>
            <a:r>
              <a:rPr lang="zh-CN" altLang="en-US" sz="2400" dirty="0" smtClean="0"/>
              <a:t>。</a:t>
            </a:r>
            <a:endParaRPr lang="en-US" altLang="zh-CN" sz="2400" dirty="0"/>
          </a:p>
        </p:txBody>
      </p:sp>
      <p:sp>
        <p:nvSpPr>
          <p:cNvPr id="5" name="灯片编号占位符 5"/>
          <p:cNvSpPr>
            <a:spLocks noGrp="1"/>
          </p:cNvSpPr>
          <p:nvPr>
            <p:ph type="sldNum" sz="quarter" idx="4294967295"/>
          </p:nvPr>
        </p:nvSpPr>
        <p:spPr>
          <a:xfrm>
            <a:off x="6457950" y="6356351"/>
            <a:ext cx="2057400" cy="365125"/>
          </a:xfrm>
        </p:spPr>
        <p:txBody>
          <a:bodyPr/>
          <a:lstStyle/>
          <a:p>
            <a:fld id="{43602B44-2031-4A9E-A7D3-2F85F1465110}" type="slidenum">
              <a:rPr lang="en-US" altLang="zh-CN"/>
              <a:pPr/>
              <a:t>7</a:t>
            </a:fld>
            <a:endParaRPr lang="en-US" altLang="zh-CN"/>
          </a:p>
        </p:txBody>
      </p:sp>
    </p:spTree>
    <p:extLst>
      <p:ext uri="{BB962C8B-B14F-4D97-AF65-F5344CB8AC3E}">
        <p14:creationId xmlns:p14="http://schemas.microsoft.com/office/powerpoint/2010/main" val="360659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10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50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up)">
                                      <p:cBhvr>
                                        <p:cTn id="12" dur="500"/>
                                        <p:tgtEl>
                                          <p:spTgt spid="159747">
                                            <p:txEl>
                                              <p:pRg st="1" end="1"/>
                                            </p:txEl>
                                          </p:spTgt>
                                        </p:tgtEl>
                                      </p:cBhvr>
                                    </p:animEffect>
                                  </p:childTnLst>
                                </p:cTn>
                              </p:par>
                            </p:childTnLst>
                          </p:cTn>
                        </p:par>
                        <p:par>
                          <p:cTn id="13" fill="hold">
                            <p:stCondLst>
                              <p:cond delay="1000"/>
                            </p:stCondLst>
                            <p:childTnLst>
                              <p:par>
                                <p:cTn id="14" presetID="22" presetClass="entr" presetSubtype="1" fill="hold" nodeType="afterEffect">
                                  <p:stCondLst>
                                    <p:cond delay="500"/>
                                  </p:stCondLst>
                                  <p:childTnLst>
                                    <p:set>
                                      <p:cBhvr>
                                        <p:cTn id="15" dur="1" fill="hold">
                                          <p:stCondLst>
                                            <p:cond delay="0"/>
                                          </p:stCondLst>
                                        </p:cTn>
                                        <p:tgtEl>
                                          <p:spTgt spid="159747">
                                            <p:txEl>
                                              <p:pRg st="2" end="2"/>
                                            </p:txEl>
                                          </p:spTgt>
                                        </p:tgtEl>
                                        <p:attrNameLst>
                                          <p:attrName>style.visibility</p:attrName>
                                        </p:attrNameLst>
                                      </p:cBhvr>
                                      <p:to>
                                        <p:strVal val="visible"/>
                                      </p:to>
                                    </p:set>
                                    <p:animEffect transition="in" filter="wipe(up)">
                                      <p:cBhvr>
                                        <p:cTn id="16" dur="500"/>
                                        <p:tgtEl>
                                          <p:spTgt spid="159747">
                                            <p:txEl>
                                              <p:pRg st="2" end="2"/>
                                            </p:txEl>
                                          </p:spTgt>
                                        </p:tgtEl>
                                      </p:cBhvr>
                                    </p:animEffect>
                                  </p:childTnLst>
                                </p:cTn>
                              </p:par>
                            </p:childTnLst>
                          </p:cTn>
                        </p:par>
                        <p:par>
                          <p:cTn id="17" fill="hold">
                            <p:stCondLst>
                              <p:cond delay="2000"/>
                            </p:stCondLst>
                            <p:childTnLst>
                              <p:par>
                                <p:cTn id="18" presetID="22" presetClass="entr" presetSubtype="1" fill="hold" nodeType="afterEffect">
                                  <p:stCondLst>
                                    <p:cond delay="500"/>
                                  </p:stCondLst>
                                  <p:childTnLst>
                                    <p:set>
                                      <p:cBhvr>
                                        <p:cTn id="19" dur="1" fill="hold">
                                          <p:stCondLst>
                                            <p:cond delay="0"/>
                                          </p:stCondLst>
                                        </p:cTn>
                                        <p:tgtEl>
                                          <p:spTgt spid="159747">
                                            <p:txEl>
                                              <p:pRg st="3" end="3"/>
                                            </p:txEl>
                                          </p:spTgt>
                                        </p:tgtEl>
                                        <p:attrNameLst>
                                          <p:attrName>style.visibility</p:attrName>
                                        </p:attrNameLst>
                                      </p:cBhvr>
                                      <p:to>
                                        <p:strVal val="visible"/>
                                      </p:to>
                                    </p:set>
                                    <p:animEffect transition="in" filter="wipe(up)">
                                      <p:cBhvr>
                                        <p:cTn id="20" dur="500"/>
                                        <p:tgtEl>
                                          <p:spTgt spid="159747">
                                            <p:txEl>
                                              <p:pRg st="3" end="3"/>
                                            </p:txEl>
                                          </p:spTgt>
                                        </p:tgtEl>
                                      </p:cBhvr>
                                    </p:animEffect>
                                  </p:childTnLst>
                                </p:cTn>
                              </p:par>
                            </p:childTnLst>
                          </p:cTn>
                        </p:par>
                        <p:par>
                          <p:cTn id="21" fill="hold">
                            <p:stCondLst>
                              <p:cond delay="3000"/>
                            </p:stCondLst>
                            <p:childTnLst>
                              <p:par>
                                <p:cTn id="22" presetID="22" presetClass="entr" presetSubtype="1" fill="hold" nodeType="afterEffect">
                                  <p:stCondLst>
                                    <p:cond delay="500"/>
                                  </p:stCondLst>
                                  <p:childTnLst>
                                    <p:set>
                                      <p:cBhvr>
                                        <p:cTn id="23" dur="1" fill="hold">
                                          <p:stCondLst>
                                            <p:cond delay="0"/>
                                          </p:stCondLst>
                                        </p:cTn>
                                        <p:tgtEl>
                                          <p:spTgt spid="159747">
                                            <p:txEl>
                                              <p:pRg st="4" end="4"/>
                                            </p:txEl>
                                          </p:spTgt>
                                        </p:tgtEl>
                                        <p:attrNameLst>
                                          <p:attrName>style.visibility</p:attrName>
                                        </p:attrNameLst>
                                      </p:cBhvr>
                                      <p:to>
                                        <p:strVal val="visible"/>
                                      </p:to>
                                    </p:set>
                                    <p:animEffect transition="in" filter="wipe(up)">
                                      <p:cBhvr>
                                        <p:cTn id="24" dur="500"/>
                                        <p:tgtEl>
                                          <p:spTgt spid="159747">
                                            <p:txEl>
                                              <p:pRg st="4" end="4"/>
                                            </p:txEl>
                                          </p:spTgt>
                                        </p:tgtEl>
                                      </p:cBhvr>
                                    </p:animEffect>
                                  </p:childTnLst>
                                </p:cTn>
                              </p:par>
                            </p:childTnLst>
                          </p:cTn>
                        </p:par>
                        <p:par>
                          <p:cTn id="25" fill="hold">
                            <p:stCondLst>
                              <p:cond delay="4000"/>
                            </p:stCondLst>
                            <p:childTnLst>
                              <p:par>
                                <p:cTn id="26" presetID="22" presetClass="entr" presetSubtype="1" fill="hold" nodeType="afterEffect">
                                  <p:stCondLst>
                                    <p:cond delay="500"/>
                                  </p:stCondLst>
                                  <p:childTnLst>
                                    <p:set>
                                      <p:cBhvr>
                                        <p:cTn id="27" dur="1" fill="hold">
                                          <p:stCondLst>
                                            <p:cond delay="0"/>
                                          </p:stCondLst>
                                        </p:cTn>
                                        <p:tgtEl>
                                          <p:spTgt spid="159747">
                                            <p:txEl>
                                              <p:pRg st="5" end="5"/>
                                            </p:txEl>
                                          </p:spTgt>
                                        </p:tgtEl>
                                        <p:attrNameLst>
                                          <p:attrName>style.visibility</p:attrName>
                                        </p:attrNameLst>
                                      </p:cBhvr>
                                      <p:to>
                                        <p:strVal val="visible"/>
                                      </p:to>
                                    </p:set>
                                    <p:animEffect transition="in" filter="wipe(up)">
                                      <p:cBhvr>
                                        <p:cTn id="28" dur="500"/>
                                        <p:tgtEl>
                                          <p:spTgt spid="159747">
                                            <p:txEl>
                                              <p:pRg st="5" end="5"/>
                                            </p:txEl>
                                          </p:spTgt>
                                        </p:tgtEl>
                                      </p:cBhvr>
                                    </p:animEffect>
                                  </p:childTnLst>
                                </p:cTn>
                              </p:par>
                            </p:childTnLst>
                          </p:cTn>
                        </p:par>
                        <p:par>
                          <p:cTn id="29" fill="hold">
                            <p:stCondLst>
                              <p:cond delay="5000"/>
                            </p:stCondLst>
                            <p:childTnLst>
                              <p:par>
                                <p:cTn id="30" presetID="22" presetClass="entr" presetSubtype="1" fill="hold" nodeType="afterEffect">
                                  <p:stCondLst>
                                    <p:cond delay="500"/>
                                  </p:stCondLst>
                                  <p:childTnLst>
                                    <p:set>
                                      <p:cBhvr>
                                        <p:cTn id="31" dur="1" fill="hold">
                                          <p:stCondLst>
                                            <p:cond delay="0"/>
                                          </p:stCondLst>
                                        </p:cTn>
                                        <p:tgtEl>
                                          <p:spTgt spid="159747">
                                            <p:txEl>
                                              <p:pRg st="6" end="6"/>
                                            </p:txEl>
                                          </p:spTgt>
                                        </p:tgtEl>
                                        <p:attrNameLst>
                                          <p:attrName>style.visibility</p:attrName>
                                        </p:attrNameLst>
                                      </p:cBhvr>
                                      <p:to>
                                        <p:strVal val="visible"/>
                                      </p:to>
                                    </p:set>
                                    <p:animEffect transition="in" filter="wipe(up)">
                                      <p:cBhvr>
                                        <p:cTn id="32" dur="500"/>
                                        <p:tgtEl>
                                          <p:spTgt spid="159747">
                                            <p:txEl>
                                              <p:pRg st="6" end="6"/>
                                            </p:txEl>
                                          </p:spTgt>
                                        </p:tgtEl>
                                      </p:cBhvr>
                                    </p:animEffect>
                                  </p:childTnLst>
                                </p:cTn>
                              </p:par>
                            </p:childTnLst>
                          </p:cTn>
                        </p:par>
                        <p:par>
                          <p:cTn id="33" fill="hold">
                            <p:stCondLst>
                              <p:cond delay="6000"/>
                            </p:stCondLst>
                            <p:childTnLst>
                              <p:par>
                                <p:cTn id="34" presetID="22" presetClass="entr" presetSubtype="1" fill="hold" nodeType="afterEffect">
                                  <p:stCondLst>
                                    <p:cond delay="500"/>
                                  </p:stCondLst>
                                  <p:childTnLst>
                                    <p:set>
                                      <p:cBhvr>
                                        <p:cTn id="35" dur="1" fill="hold">
                                          <p:stCondLst>
                                            <p:cond delay="0"/>
                                          </p:stCondLst>
                                        </p:cTn>
                                        <p:tgtEl>
                                          <p:spTgt spid="159747">
                                            <p:txEl>
                                              <p:pRg st="7" end="7"/>
                                            </p:txEl>
                                          </p:spTgt>
                                        </p:tgtEl>
                                        <p:attrNameLst>
                                          <p:attrName>style.visibility</p:attrName>
                                        </p:attrNameLst>
                                      </p:cBhvr>
                                      <p:to>
                                        <p:strVal val="visible"/>
                                      </p:to>
                                    </p:set>
                                    <p:animEffect transition="in" filter="wipe(up)">
                                      <p:cBhvr>
                                        <p:cTn id="36" dur="500"/>
                                        <p:tgtEl>
                                          <p:spTgt spid="159747">
                                            <p:txEl>
                                              <p:pRg st="7" end="7"/>
                                            </p:txEl>
                                          </p:spTgt>
                                        </p:tgtEl>
                                      </p:cBhvr>
                                    </p:animEffect>
                                  </p:childTnLst>
                                </p:cTn>
                              </p:par>
                            </p:childTnLst>
                          </p:cTn>
                        </p:par>
                        <p:par>
                          <p:cTn id="37" fill="hold">
                            <p:stCondLst>
                              <p:cond delay="7000"/>
                            </p:stCondLst>
                            <p:childTnLst>
                              <p:par>
                                <p:cTn id="38" presetID="22" presetClass="entr" presetSubtype="1" fill="hold" nodeType="afterEffect">
                                  <p:stCondLst>
                                    <p:cond delay="500"/>
                                  </p:stCondLst>
                                  <p:childTnLst>
                                    <p:set>
                                      <p:cBhvr>
                                        <p:cTn id="39" dur="1" fill="hold">
                                          <p:stCondLst>
                                            <p:cond delay="0"/>
                                          </p:stCondLst>
                                        </p:cTn>
                                        <p:tgtEl>
                                          <p:spTgt spid="159747">
                                            <p:txEl>
                                              <p:pRg st="8" end="8"/>
                                            </p:txEl>
                                          </p:spTgt>
                                        </p:tgtEl>
                                        <p:attrNameLst>
                                          <p:attrName>style.visibility</p:attrName>
                                        </p:attrNameLst>
                                      </p:cBhvr>
                                      <p:to>
                                        <p:strVal val="visible"/>
                                      </p:to>
                                    </p:set>
                                    <p:animEffect transition="in" filter="wipe(up)">
                                      <p:cBhvr>
                                        <p:cTn id="40" dur="500"/>
                                        <p:tgtEl>
                                          <p:spTgt spid="159747">
                                            <p:txEl>
                                              <p:pRg st="8" end="8"/>
                                            </p:txEl>
                                          </p:spTgt>
                                        </p:tgtEl>
                                      </p:cBhvr>
                                    </p:animEffect>
                                  </p:childTnLst>
                                </p:cTn>
                              </p:par>
                            </p:childTnLst>
                          </p:cTn>
                        </p:par>
                        <p:par>
                          <p:cTn id="41" fill="hold">
                            <p:stCondLst>
                              <p:cond delay="8000"/>
                            </p:stCondLst>
                            <p:childTnLst>
                              <p:par>
                                <p:cTn id="42" presetID="22" presetClass="entr" presetSubtype="1" fill="hold" nodeType="afterEffect">
                                  <p:stCondLst>
                                    <p:cond delay="500"/>
                                  </p:stCondLst>
                                  <p:childTnLst>
                                    <p:set>
                                      <p:cBhvr>
                                        <p:cTn id="43" dur="1" fill="hold">
                                          <p:stCondLst>
                                            <p:cond delay="0"/>
                                          </p:stCondLst>
                                        </p:cTn>
                                        <p:tgtEl>
                                          <p:spTgt spid="159747">
                                            <p:txEl>
                                              <p:pRg st="9" end="9"/>
                                            </p:txEl>
                                          </p:spTgt>
                                        </p:tgtEl>
                                        <p:attrNameLst>
                                          <p:attrName>style.visibility</p:attrName>
                                        </p:attrNameLst>
                                      </p:cBhvr>
                                      <p:to>
                                        <p:strVal val="visible"/>
                                      </p:to>
                                    </p:set>
                                    <p:animEffect transition="in" filter="wipe(up)">
                                      <p:cBhvr>
                                        <p:cTn id="44" dur="500"/>
                                        <p:tgtEl>
                                          <p:spTgt spid="1597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以太网帧结构</a:t>
            </a:r>
            <a:endParaRPr lang="zh-CN" altLang="en-US" dirty="0"/>
          </a:p>
        </p:txBody>
      </p:sp>
      <p:sp>
        <p:nvSpPr>
          <p:cNvPr id="3" name="内容占位符 2"/>
          <p:cNvSpPr>
            <a:spLocks noGrp="1"/>
          </p:cNvSpPr>
          <p:nvPr>
            <p:ph idx="1"/>
          </p:nvPr>
        </p:nvSpPr>
        <p:spPr>
          <a:xfrm>
            <a:off x="330199" y="856034"/>
            <a:ext cx="8500533" cy="2746702"/>
          </a:xfrm>
        </p:spPr>
        <p:txBody>
          <a:bodyPr/>
          <a:lstStyle/>
          <a:p>
            <a:pPr>
              <a:lnSpc>
                <a:spcPct val="100000"/>
              </a:lnSpc>
            </a:pPr>
            <a:r>
              <a:rPr lang="zh-CN" altLang="en-US" dirty="0"/>
              <a:t>常用的以太网 </a:t>
            </a:r>
            <a:r>
              <a:rPr lang="en-US" altLang="zh-CN" dirty="0"/>
              <a:t>MAC </a:t>
            </a:r>
            <a:r>
              <a:rPr lang="zh-CN" altLang="en-US" dirty="0"/>
              <a:t>帧格式有两种标准 ：</a:t>
            </a:r>
          </a:p>
          <a:p>
            <a:pPr lvl="1">
              <a:lnSpc>
                <a:spcPct val="100000"/>
              </a:lnSpc>
            </a:pPr>
            <a:r>
              <a:rPr lang="en-US" altLang="zh-CN" dirty="0"/>
              <a:t>DIX Ethernet V2 </a:t>
            </a:r>
            <a:r>
              <a:rPr lang="zh-CN" altLang="en-US" dirty="0"/>
              <a:t>标准</a:t>
            </a:r>
          </a:p>
          <a:p>
            <a:pPr lvl="1">
              <a:lnSpc>
                <a:spcPct val="100000"/>
              </a:lnSpc>
            </a:pPr>
            <a:r>
              <a:rPr lang="en-US" altLang="zh-CN" dirty="0"/>
              <a:t>IEEE </a:t>
            </a:r>
            <a:r>
              <a:rPr lang="zh-CN" altLang="en-US" dirty="0"/>
              <a:t>的 </a:t>
            </a:r>
            <a:r>
              <a:rPr lang="en-US" altLang="zh-CN" dirty="0"/>
              <a:t>802.3 </a:t>
            </a:r>
            <a:r>
              <a:rPr lang="zh-CN" altLang="en-US" dirty="0"/>
              <a:t>标准</a:t>
            </a:r>
          </a:p>
          <a:p>
            <a:pPr>
              <a:lnSpc>
                <a:spcPct val="100000"/>
              </a:lnSpc>
            </a:pPr>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6716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en-US" dirty="0" smtClean="0"/>
              <a:t>以太网</a:t>
            </a:r>
            <a:r>
              <a:rPr lang="en-US" altLang="zh-CN" dirty="0"/>
              <a:t>V2</a:t>
            </a:r>
            <a:r>
              <a:rPr lang="zh-CN" altLang="en-US" dirty="0"/>
              <a:t>的 </a:t>
            </a:r>
            <a:r>
              <a:rPr lang="en-US" altLang="zh-CN" dirty="0"/>
              <a:t>MAC </a:t>
            </a:r>
            <a:r>
              <a:rPr lang="zh-CN" altLang="en-US" dirty="0"/>
              <a:t>帧格式</a:t>
            </a:r>
          </a:p>
        </p:txBody>
      </p:sp>
      <p:sp>
        <p:nvSpPr>
          <p:cNvPr id="445443" name="Line 3"/>
          <p:cNvSpPr>
            <a:spLocks noChangeShapeType="1"/>
          </p:cNvSpPr>
          <p:nvPr/>
        </p:nvSpPr>
        <p:spPr bwMode="auto">
          <a:xfrm>
            <a:off x="242956" y="3350304"/>
            <a:ext cx="891540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44" name="Rectangle 4"/>
          <p:cNvSpPr>
            <a:spLocks noChangeArrowheads="1"/>
          </p:cNvSpPr>
          <p:nvPr/>
        </p:nvSpPr>
        <p:spPr bwMode="auto">
          <a:xfrm>
            <a:off x="1644719" y="3556183"/>
            <a:ext cx="6413500" cy="4572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445" name="Rectangle 5"/>
          <p:cNvSpPr>
            <a:spLocks noChangeArrowheads="1"/>
          </p:cNvSpPr>
          <p:nvPr/>
        </p:nvSpPr>
        <p:spPr bwMode="auto">
          <a:xfrm>
            <a:off x="1638369" y="3567181"/>
            <a:ext cx="6419850" cy="451338"/>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446" name="Rectangle 6"/>
          <p:cNvSpPr>
            <a:spLocks noChangeArrowheads="1"/>
          </p:cNvSpPr>
          <p:nvPr/>
        </p:nvSpPr>
        <p:spPr bwMode="auto">
          <a:xfrm>
            <a:off x="4056132" y="3618745"/>
            <a:ext cx="1695194"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dirty="0">
                <a:solidFill>
                  <a:srgbClr val="000099"/>
                </a:solidFill>
                <a:ea typeface="黑体" pitchFamily="2" charset="-122"/>
              </a:rPr>
              <a:t>以太网 </a:t>
            </a:r>
            <a:r>
              <a:rPr kumimoji="1" lang="en-US" altLang="zh-CN" sz="1846" b="1" dirty="0">
                <a:solidFill>
                  <a:srgbClr val="000099"/>
                </a:solidFill>
                <a:ea typeface="黑体" pitchFamily="2" charset="-122"/>
              </a:rPr>
              <a:t>MAC </a:t>
            </a:r>
            <a:r>
              <a:rPr kumimoji="1" lang="zh-CN" altLang="en-US" sz="1846" b="1" dirty="0">
                <a:solidFill>
                  <a:srgbClr val="000099"/>
                </a:solidFill>
                <a:ea typeface="黑体" pitchFamily="2" charset="-122"/>
              </a:rPr>
              <a:t>帧</a:t>
            </a:r>
          </a:p>
        </p:txBody>
      </p:sp>
      <p:sp>
        <p:nvSpPr>
          <p:cNvPr id="445453" name="Rectangle 13"/>
          <p:cNvSpPr>
            <a:spLocks noChangeArrowheads="1"/>
          </p:cNvSpPr>
          <p:nvPr/>
        </p:nvSpPr>
        <p:spPr bwMode="auto">
          <a:xfrm>
            <a:off x="8166169" y="3628407"/>
            <a:ext cx="880419"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dirty="0">
                <a:ea typeface="黑体" pitchFamily="2" charset="-122"/>
              </a:rPr>
              <a:t>物理层</a:t>
            </a:r>
          </a:p>
        </p:txBody>
      </p:sp>
      <p:sp>
        <p:nvSpPr>
          <p:cNvPr id="445466" name="Rectangle 26"/>
          <p:cNvSpPr>
            <a:spLocks noChangeArrowheads="1"/>
          </p:cNvSpPr>
          <p:nvPr/>
        </p:nvSpPr>
        <p:spPr bwMode="auto">
          <a:xfrm>
            <a:off x="8126481" y="2764150"/>
            <a:ext cx="877662" cy="366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dirty="0">
                <a:ea typeface="黑体" pitchFamily="2" charset="-122"/>
              </a:rPr>
              <a:t>MAC</a:t>
            </a:r>
            <a:r>
              <a:rPr kumimoji="1" lang="zh-CN" altLang="en-US" sz="1846" b="1" dirty="0">
                <a:ea typeface="黑体" pitchFamily="2" charset="-122"/>
              </a:rPr>
              <a:t>层</a:t>
            </a:r>
          </a:p>
        </p:txBody>
      </p:sp>
      <p:sp>
        <p:nvSpPr>
          <p:cNvPr id="445467" name="Line 27"/>
          <p:cNvSpPr>
            <a:spLocks noChangeShapeType="1"/>
          </p:cNvSpPr>
          <p:nvPr/>
        </p:nvSpPr>
        <p:spPr bwMode="auto">
          <a:xfrm flipH="1">
            <a:off x="1636780" y="3096793"/>
            <a:ext cx="1588" cy="47478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68" name="Line 28"/>
          <p:cNvSpPr>
            <a:spLocks noChangeShapeType="1"/>
          </p:cNvSpPr>
          <p:nvPr/>
        </p:nvSpPr>
        <p:spPr bwMode="auto">
          <a:xfrm>
            <a:off x="8047106" y="3162735"/>
            <a:ext cx="11113" cy="39858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69" name="Rectangle 29"/>
          <p:cNvSpPr>
            <a:spLocks noChangeArrowheads="1"/>
          </p:cNvSpPr>
          <p:nvPr/>
        </p:nvSpPr>
        <p:spPr bwMode="auto">
          <a:xfrm>
            <a:off x="285818" y="4484513"/>
            <a:ext cx="4219712" cy="3839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470" name="Rectangle 30"/>
          <p:cNvSpPr>
            <a:spLocks noChangeArrowheads="1"/>
          </p:cNvSpPr>
          <p:nvPr/>
        </p:nvSpPr>
        <p:spPr bwMode="auto">
          <a:xfrm>
            <a:off x="305376" y="4524078"/>
            <a:ext cx="4266624" cy="32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r>
              <a:rPr kumimoji="1" lang="en-US" altLang="zh-CN" sz="1600" b="1" dirty="0">
                <a:solidFill>
                  <a:srgbClr val="000099"/>
                </a:solidFill>
                <a:ea typeface="黑体" pitchFamily="2" charset="-122"/>
              </a:rPr>
              <a:t>10101010101010           101010101010 10101011</a:t>
            </a:r>
          </a:p>
        </p:txBody>
      </p:sp>
      <p:sp>
        <p:nvSpPr>
          <p:cNvPr id="445471" name="Line 31"/>
          <p:cNvSpPr>
            <a:spLocks noChangeShapeType="1"/>
          </p:cNvSpPr>
          <p:nvPr/>
        </p:nvSpPr>
        <p:spPr bwMode="auto">
          <a:xfrm>
            <a:off x="3641435" y="4481581"/>
            <a:ext cx="0" cy="3985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72" name="Rectangle 32"/>
          <p:cNvSpPr>
            <a:spLocks noChangeArrowheads="1"/>
          </p:cNvSpPr>
          <p:nvPr/>
        </p:nvSpPr>
        <p:spPr bwMode="auto">
          <a:xfrm>
            <a:off x="1425645" y="4903612"/>
            <a:ext cx="1021483"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前同步码</a:t>
            </a:r>
          </a:p>
        </p:txBody>
      </p:sp>
      <p:sp>
        <p:nvSpPr>
          <p:cNvPr id="445473" name="Rectangle 33"/>
          <p:cNvSpPr>
            <a:spLocks noChangeArrowheads="1"/>
          </p:cNvSpPr>
          <p:nvPr/>
        </p:nvSpPr>
        <p:spPr bwMode="auto">
          <a:xfrm>
            <a:off x="3693177" y="4950805"/>
            <a:ext cx="808284" cy="4920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0000"/>
              </a:lnSpc>
            </a:pPr>
            <a:r>
              <a:rPr kumimoji="1" lang="zh-CN" altLang="en-US" sz="1662" b="1" dirty="0">
                <a:solidFill>
                  <a:srgbClr val="000099"/>
                </a:solidFill>
                <a:ea typeface="黑体" pitchFamily="2" charset="-122"/>
              </a:rPr>
              <a:t>帧开始</a:t>
            </a:r>
          </a:p>
          <a:p>
            <a:pPr defTabSz="703402" eaLnBrk="0" hangingPunct="0">
              <a:lnSpc>
                <a:spcPct val="80000"/>
              </a:lnSpc>
            </a:pPr>
            <a:r>
              <a:rPr kumimoji="1" lang="zh-CN" altLang="en-US" sz="1662" b="1" dirty="0">
                <a:solidFill>
                  <a:srgbClr val="000099"/>
                </a:solidFill>
                <a:ea typeface="黑体" pitchFamily="2" charset="-122"/>
              </a:rPr>
              <a:t>定界符</a:t>
            </a:r>
          </a:p>
        </p:txBody>
      </p:sp>
      <p:sp>
        <p:nvSpPr>
          <p:cNvPr id="445474" name="Rectangle 34"/>
          <p:cNvSpPr>
            <a:spLocks noChangeArrowheads="1"/>
          </p:cNvSpPr>
          <p:nvPr/>
        </p:nvSpPr>
        <p:spPr bwMode="auto">
          <a:xfrm>
            <a:off x="1493906" y="4173851"/>
            <a:ext cx="689662"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477" b="1">
                <a:solidFill>
                  <a:srgbClr val="000099"/>
                </a:solidFill>
                <a:ea typeface="黑体" pitchFamily="2" charset="-122"/>
              </a:rPr>
              <a:t>7 </a:t>
            </a:r>
            <a:r>
              <a:rPr kumimoji="1" lang="zh-CN" altLang="en-US" sz="1477" b="1">
                <a:solidFill>
                  <a:srgbClr val="000099"/>
                </a:solidFill>
                <a:ea typeface="黑体" pitchFamily="2" charset="-122"/>
              </a:rPr>
              <a:t>字节</a:t>
            </a:r>
          </a:p>
        </p:txBody>
      </p:sp>
      <p:sp>
        <p:nvSpPr>
          <p:cNvPr id="445475" name="Rectangle 35"/>
          <p:cNvSpPr>
            <a:spLocks noChangeArrowheads="1"/>
          </p:cNvSpPr>
          <p:nvPr/>
        </p:nvSpPr>
        <p:spPr bwMode="auto">
          <a:xfrm>
            <a:off x="3730287" y="4121363"/>
            <a:ext cx="689662"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477" b="1" dirty="0">
                <a:solidFill>
                  <a:srgbClr val="000099"/>
                </a:solidFill>
                <a:ea typeface="黑体" pitchFamily="2" charset="-122"/>
              </a:rPr>
              <a:t>1 </a:t>
            </a:r>
            <a:r>
              <a:rPr kumimoji="1" lang="zh-CN" altLang="en-US" sz="1477" b="1" dirty="0">
                <a:solidFill>
                  <a:srgbClr val="000099"/>
                </a:solidFill>
                <a:ea typeface="黑体" pitchFamily="2" charset="-122"/>
              </a:rPr>
              <a:t>字节</a:t>
            </a:r>
          </a:p>
        </p:txBody>
      </p:sp>
      <p:sp>
        <p:nvSpPr>
          <p:cNvPr id="445476" name="Line 36"/>
          <p:cNvSpPr>
            <a:spLocks noChangeShapeType="1"/>
          </p:cNvSpPr>
          <p:nvPr/>
        </p:nvSpPr>
        <p:spPr bwMode="auto">
          <a:xfrm flipV="1">
            <a:off x="298519" y="4027313"/>
            <a:ext cx="292100" cy="45426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77" name="Line 37"/>
          <p:cNvSpPr>
            <a:spLocks noChangeShapeType="1"/>
          </p:cNvSpPr>
          <p:nvPr/>
        </p:nvSpPr>
        <p:spPr bwMode="auto">
          <a:xfrm>
            <a:off x="1628844" y="4039036"/>
            <a:ext cx="2876686" cy="44254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478" name="Text Box 38"/>
          <p:cNvSpPr txBox="1">
            <a:spLocks noChangeArrowheads="1"/>
          </p:cNvSpPr>
          <p:nvPr/>
        </p:nvSpPr>
        <p:spPr bwMode="auto">
          <a:xfrm>
            <a:off x="1979712" y="4491841"/>
            <a:ext cx="336952"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dirty="0">
                <a:solidFill>
                  <a:srgbClr val="000099"/>
                </a:solidFill>
                <a:latin typeface="+mn-lt"/>
                <a:ea typeface="黑体" pitchFamily="2" charset="-122"/>
              </a:rPr>
              <a:t>…</a:t>
            </a:r>
          </a:p>
        </p:txBody>
      </p:sp>
      <p:sp>
        <p:nvSpPr>
          <p:cNvPr id="445481" name="Rectangle 41"/>
          <p:cNvSpPr>
            <a:spLocks noChangeArrowheads="1"/>
          </p:cNvSpPr>
          <p:nvPr/>
        </p:nvSpPr>
        <p:spPr bwMode="auto">
          <a:xfrm>
            <a:off x="619194" y="3561938"/>
            <a:ext cx="1019175" cy="451338"/>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482" name="Rectangle 42"/>
          <p:cNvSpPr>
            <a:spLocks noChangeArrowheads="1"/>
          </p:cNvSpPr>
          <p:nvPr/>
        </p:nvSpPr>
        <p:spPr bwMode="auto">
          <a:xfrm>
            <a:off x="755719" y="3646312"/>
            <a:ext cx="689662" cy="31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477" b="1">
                <a:solidFill>
                  <a:srgbClr val="000099"/>
                </a:solidFill>
                <a:ea typeface="黑体" pitchFamily="2" charset="-122"/>
              </a:rPr>
              <a:t>8 </a:t>
            </a:r>
            <a:r>
              <a:rPr kumimoji="1" lang="zh-CN" altLang="en-US" sz="1477" b="1">
                <a:solidFill>
                  <a:srgbClr val="000099"/>
                </a:solidFill>
                <a:ea typeface="黑体" pitchFamily="2" charset="-122"/>
              </a:rPr>
              <a:t>字节</a:t>
            </a:r>
          </a:p>
        </p:txBody>
      </p:sp>
      <p:sp>
        <p:nvSpPr>
          <p:cNvPr id="445483" name="AutoShape 43"/>
          <p:cNvSpPr>
            <a:spLocks noChangeArrowheads="1"/>
          </p:cNvSpPr>
          <p:nvPr/>
        </p:nvSpPr>
        <p:spPr bwMode="auto">
          <a:xfrm>
            <a:off x="362019" y="3233073"/>
            <a:ext cx="635000" cy="246185"/>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03402" eaLnBrk="0" hangingPunct="0"/>
            <a:endParaRPr kumimoji="1" lang="zh-CN" altLang="zh-CN" sz="1477" b="1">
              <a:solidFill>
                <a:srgbClr val="000099"/>
              </a:solidFill>
              <a:ea typeface="黑体" pitchFamily="2" charset="-122"/>
            </a:endParaRPr>
          </a:p>
        </p:txBody>
      </p:sp>
      <p:sp>
        <p:nvSpPr>
          <p:cNvPr id="445484" name="Rectangle 44"/>
          <p:cNvSpPr>
            <a:spLocks noChangeArrowheads="1"/>
          </p:cNvSpPr>
          <p:nvPr/>
        </p:nvSpPr>
        <p:spPr bwMode="auto">
          <a:xfrm>
            <a:off x="387420" y="3209628"/>
            <a:ext cx="587375" cy="310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527" tIns="41031" rIns="83527" bIns="41031">
            <a:spAutoFit/>
          </a:bodyPr>
          <a:lstStyle/>
          <a:p>
            <a:pPr defTabSz="703402" eaLnBrk="0" hangingPunct="0"/>
            <a:r>
              <a:rPr kumimoji="1" lang="zh-CN" altLang="en-US" sz="1477" b="1" dirty="0">
                <a:solidFill>
                  <a:srgbClr val="FF0000"/>
                </a:solidFill>
                <a:ea typeface="黑体" pitchFamily="2" charset="-122"/>
              </a:rPr>
              <a:t>插入</a:t>
            </a:r>
          </a:p>
        </p:txBody>
      </p:sp>
      <p:sp>
        <p:nvSpPr>
          <p:cNvPr id="445487" name="Rectangle 47"/>
          <p:cNvSpPr>
            <a:spLocks noChangeArrowheads="1"/>
          </p:cNvSpPr>
          <p:nvPr/>
        </p:nvSpPr>
        <p:spPr bwMode="auto">
          <a:xfrm>
            <a:off x="8270945" y="1943535"/>
            <a:ext cx="595084"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dirty="0">
                <a:ea typeface="黑体" pitchFamily="2" charset="-122"/>
              </a:rPr>
              <a:t>IP</a:t>
            </a:r>
            <a:r>
              <a:rPr kumimoji="1" lang="zh-CN" altLang="en-US" sz="1846" b="1" dirty="0">
                <a:ea typeface="黑体" pitchFamily="2" charset="-122"/>
              </a:rPr>
              <a:t>层</a:t>
            </a:r>
          </a:p>
        </p:txBody>
      </p:sp>
      <p:sp>
        <p:nvSpPr>
          <p:cNvPr id="445488" name="Line 48"/>
          <p:cNvSpPr>
            <a:spLocks noChangeShapeType="1"/>
          </p:cNvSpPr>
          <p:nvPr/>
        </p:nvSpPr>
        <p:spPr bwMode="auto">
          <a:xfrm flipV="1">
            <a:off x="8118543" y="2435904"/>
            <a:ext cx="876521"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04" name="AutoShape 64"/>
          <p:cNvSpPr>
            <a:spLocks noChangeArrowheads="1"/>
          </p:cNvSpPr>
          <p:nvPr/>
        </p:nvSpPr>
        <p:spPr bwMode="auto">
          <a:xfrm rot="16200000" flipH="1">
            <a:off x="4605833" y="3305549"/>
            <a:ext cx="562708" cy="230187"/>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06" name="Rectangle 66"/>
          <p:cNvSpPr>
            <a:spLocks noChangeArrowheads="1"/>
          </p:cNvSpPr>
          <p:nvPr/>
        </p:nvSpPr>
        <p:spPr bwMode="auto">
          <a:xfrm>
            <a:off x="1636781" y="2698208"/>
            <a:ext cx="6421438" cy="422031"/>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445507" name="Line 67"/>
          <p:cNvSpPr>
            <a:spLocks noChangeShapeType="1"/>
          </p:cNvSpPr>
          <p:nvPr/>
        </p:nvSpPr>
        <p:spPr bwMode="auto">
          <a:xfrm>
            <a:off x="2571819" y="2698208"/>
            <a:ext cx="0" cy="4220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08" name="Line 68"/>
          <p:cNvSpPr>
            <a:spLocks noChangeShapeType="1"/>
          </p:cNvSpPr>
          <p:nvPr/>
        </p:nvSpPr>
        <p:spPr bwMode="auto">
          <a:xfrm>
            <a:off x="3486219" y="2698208"/>
            <a:ext cx="0" cy="4220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09" name="Line 69"/>
          <p:cNvSpPr>
            <a:spLocks noChangeShapeType="1"/>
          </p:cNvSpPr>
          <p:nvPr/>
        </p:nvSpPr>
        <p:spPr bwMode="auto">
          <a:xfrm>
            <a:off x="4400619" y="2698208"/>
            <a:ext cx="0" cy="4220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10" name="Line 70"/>
          <p:cNvSpPr>
            <a:spLocks noChangeShapeType="1"/>
          </p:cNvSpPr>
          <p:nvPr/>
        </p:nvSpPr>
        <p:spPr bwMode="auto">
          <a:xfrm>
            <a:off x="7524819" y="2698208"/>
            <a:ext cx="0" cy="4220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11" name="Rectangle 71"/>
          <p:cNvSpPr>
            <a:spLocks noChangeArrowheads="1"/>
          </p:cNvSpPr>
          <p:nvPr/>
        </p:nvSpPr>
        <p:spPr bwMode="auto">
          <a:xfrm>
            <a:off x="1566932" y="2740704"/>
            <a:ext cx="1021483"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目的地址</a:t>
            </a:r>
          </a:p>
        </p:txBody>
      </p:sp>
      <p:sp>
        <p:nvSpPr>
          <p:cNvPr id="445512" name="Rectangle 72"/>
          <p:cNvSpPr>
            <a:spLocks noChangeArrowheads="1"/>
          </p:cNvSpPr>
          <p:nvPr/>
        </p:nvSpPr>
        <p:spPr bwMode="auto">
          <a:xfrm>
            <a:off x="2574994" y="2740704"/>
            <a:ext cx="8082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源地址</a:t>
            </a:r>
          </a:p>
        </p:txBody>
      </p:sp>
      <p:sp>
        <p:nvSpPr>
          <p:cNvPr id="445513" name="Rectangle 73"/>
          <p:cNvSpPr>
            <a:spLocks noChangeArrowheads="1"/>
          </p:cNvSpPr>
          <p:nvPr/>
        </p:nvSpPr>
        <p:spPr bwMode="auto">
          <a:xfrm>
            <a:off x="3648144" y="2740704"/>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类型</a:t>
            </a:r>
          </a:p>
        </p:txBody>
      </p:sp>
      <p:sp>
        <p:nvSpPr>
          <p:cNvPr id="445514" name="Rectangle 74"/>
          <p:cNvSpPr>
            <a:spLocks noChangeArrowheads="1"/>
          </p:cNvSpPr>
          <p:nvPr/>
        </p:nvSpPr>
        <p:spPr bwMode="auto">
          <a:xfrm>
            <a:off x="5497582" y="2740704"/>
            <a:ext cx="979805"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数        据</a:t>
            </a:r>
          </a:p>
        </p:txBody>
      </p:sp>
      <p:sp>
        <p:nvSpPr>
          <p:cNvPr id="445515" name="Rectangle 75"/>
          <p:cNvSpPr>
            <a:spLocks noChangeArrowheads="1"/>
          </p:cNvSpPr>
          <p:nvPr/>
        </p:nvSpPr>
        <p:spPr bwMode="auto">
          <a:xfrm>
            <a:off x="7470845" y="2740704"/>
            <a:ext cx="478129"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FCS</a:t>
            </a:r>
          </a:p>
        </p:txBody>
      </p:sp>
      <p:sp>
        <p:nvSpPr>
          <p:cNvPr id="445516" name="Rectangle 76"/>
          <p:cNvSpPr>
            <a:spLocks noChangeArrowheads="1"/>
          </p:cNvSpPr>
          <p:nvPr/>
        </p:nvSpPr>
        <p:spPr bwMode="auto">
          <a:xfrm>
            <a:off x="1984445" y="2396272"/>
            <a:ext cx="276087"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6</a:t>
            </a:r>
          </a:p>
        </p:txBody>
      </p:sp>
      <p:sp>
        <p:nvSpPr>
          <p:cNvPr id="445517" name="Rectangle 77"/>
          <p:cNvSpPr>
            <a:spLocks noChangeArrowheads="1"/>
          </p:cNvSpPr>
          <p:nvPr/>
        </p:nvSpPr>
        <p:spPr bwMode="auto">
          <a:xfrm>
            <a:off x="2963931" y="2396272"/>
            <a:ext cx="276087"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6</a:t>
            </a:r>
          </a:p>
        </p:txBody>
      </p:sp>
      <p:sp>
        <p:nvSpPr>
          <p:cNvPr id="445518" name="Rectangle 78"/>
          <p:cNvSpPr>
            <a:spLocks noChangeArrowheads="1"/>
          </p:cNvSpPr>
          <p:nvPr/>
        </p:nvSpPr>
        <p:spPr bwMode="auto">
          <a:xfrm>
            <a:off x="3867219" y="2396272"/>
            <a:ext cx="276087"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2</a:t>
            </a:r>
          </a:p>
        </p:txBody>
      </p:sp>
      <p:sp>
        <p:nvSpPr>
          <p:cNvPr id="445519" name="Rectangle 79"/>
          <p:cNvSpPr>
            <a:spLocks noChangeArrowheads="1"/>
          </p:cNvSpPr>
          <p:nvPr/>
        </p:nvSpPr>
        <p:spPr bwMode="auto">
          <a:xfrm>
            <a:off x="7688331" y="2396272"/>
            <a:ext cx="276087"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4</a:t>
            </a:r>
          </a:p>
        </p:txBody>
      </p:sp>
      <p:sp>
        <p:nvSpPr>
          <p:cNvPr id="445520" name="Rectangle 80"/>
          <p:cNvSpPr>
            <a:spLocks noChangeArrowheads="1"/>
          </p:cNvSpPr>
          <p:nvPr/>
        </p:nvSpPr>
        <p:spPr bwMode="auto">
          <a:xfrm>
            <a:off x="1136719" y="2454167"/>
            <a:ext cx="595084" cy="33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字节</a:t>
            </a:r>
          </a:p>
        </p:txBody>
      </p:sp>
      <p:sp>
        <p:nvSpPr>
          <p:cNvPr id="445521" name="Text Box 81"/>
          <p:cNvSpPr txBox="1">
            <a:spLocks noChangeArrowheads="1"/>
          </p:cNvSpPr>
          <p:nvPr/>
        </p:nvSpPr>
        <p:spPr bwMode="auto">
          <a:xfrm>
            <a:off x="6086545" y="2365498"/>
            <a:ext cx="103105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638368" y="1634339"/>
            <a:ext cx="0" cy="10726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445548" name="Line 108"/>
          <p:cNvSpPr>
            <a:spLocks noChangeShapeType="1"/>
          </p:cNvSpPr>
          <p:nvPr/>
        </p:nvSpPr>
        <p:spPr bwMode="auto">
          <a:xfrm>
            <a:off x="8047106" y="1634341"/>
            <a:ext cx="11113" cy="106386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nvGrpSpPr>
          <p:cNvPr id="445549" name="Group 109"/>
          <p:cNvGrpSpPr>
            <a:grpSpLocks/>
          </p:cNvGrpSpPr>
          <p:nvPr/>
        </p:nvGrpSpPr>
        <p:grpSpPr bwMode="auto">
          <a:xfrm>
            <a:off x="4400619" y="1943535"/>
            <a:ext cx="3124200" cy="9144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03402" eaLnBrk="0" hangingPunct="0"/>
              <a:r>
                <a:rPr kumimoji="1" lang="en-US" altLang="zh-CN" sz="1846" b="1" dirty="0">
                  <a:solidFill>
                    <a:srgbClr val="000099"/>
                  </a:solidFill>
                  <a:ea typeface="黑体" pitchFamily="2" charset="-122"/>
                </a:rPr>
                <a:t>IP </a:t>
              </a:r>
              <a:r>
                <a:rPr kumimoji="1" lang="zh-CN" altLang="en-US" sz="1846" b="1" dirty="0">
                  <a:solidFill>
                    <a:srgbClr val="000099"/>
                  </a:solidFill>
                  <a:ea typeface="黑体" pitchFamily="2" charset="-122"/>
                </a:rPr>
                <a:t>数据报</a:t>
              </a:r>
            </a:p>
          </p:txBody>
        </p:sp>
      </p:grpSp>
      <p:sp>
        <p:nvSpPr>
          <p:cNvPr id="445552" name="Rectangle 112"/>
          <p:cNvSpPr>
            <a:spLocks noChangeArrowheads="1"/>
          </p:cNvSpPr>
          <p:nvPr/>
        </p:nvSpPr>
        <p:spPr bwMode="auto">
          <a:xfrm>
            <a:off x="450927" y="2733377"/>
            <a:ext cx="997630" cy="3906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2000" b="1" dirty="0">
                <a:solidFill>
                  <a:srgbClr val="C00000"/>
                </a:solidFill>
                <a:ea typeface="黑体" pitchFamily="2" charset="-122"/>
              </a:rPr>
              <a:t>MAC </a:t>
            </a:r>
            <a:r>
              <a:rPr kumimoji="1" lang="zh-CN" altLang="en-US" sz="2000" b="1" dirty="0">
                <a:solidFill>
                  <a:srgbClr val="C00000"/>
                </a:solidFill>
                <a:ea typeface="黑体" pitchFamily="2" charset="-122"/>
              </a:rPr>
              <a:t>帧</a:t>
            </a:r>
          </a:p>
        </p:txBody>
      </p:sp>
    </p:spTree>
    <p:extLst>
      <p:ext uri="{BB962C8B-B14F-4D97-AF65-F5344CB8AC3E}">
        <p14:creationId xmlns:p14="http://schemas.microsoft.com/office/powerpoint/2010/main" val="145046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30200" y="1"/>
            <a:ext cx="8500533" cy="744849"/>
          </a:xfrm>
        </p:spPr>
        <p:txBody>
          <a:bodyPr/>
          <a:lstStyle/>
          <a:p>
            <a:r>
              <a:rPr lang="en-US" altLang="zh-CN" dirty="0" smtClean="0"/>
              <a:t>5.4.2 </a:t>
            </a:r>
            <a:r>
              <a:rPr lang="zh-CN" altLang="en-US" dirty="0" smtClean="0"/>
              <a:t>以太网帧结构</a:t>
            </a:r>
            <a:endParaRPr lang="zh-CN" altLang="en-US" dirty="0"/>
          </a:p>
        </p:txBody>
      </p:sp>
      <p:sp>
        <p:nvSpPr>
          <p:cNvPr id="4" name="内容占位符 2"/>
          <p:cNvSpPr txBox="1">
            <a:spLocks/>
          </p:cNvSpPr>
          <p:nvPr/>
        </p:nvSpPr>
        <p:spPr>
          <a:xfrm>
            <a:off x="330199" y="874322"/>
            <a:ext cx="8500533" cy="366110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3600" kern="1200" baseline="0">
                <a:solidFill>
                  <a:schemeClr val="tx1"/>
                </a:solidFill>
                <a:latin typeface="Times New Roman" panose="020206030504050203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pPr>
            <a:r>
              <a:rPr lang="zh-CN" altLang="en-US" sz="3200" dirty="0" smtClean="0">
                <a:effectLst>
                  <a:outerShdw blurRad="38100" dist="38100" dir="2700000" algn="tl">
                    <a:srgbClr val="000000">
                      <a:alpha val="43137"/>
                    </a:srgbClr>
                  </a:outerShdw>
                </a:effectLst>
              </a:rPr>
              <a:t>目的地址</a:t>
            </a:r>
            <a:r>
              <a:rPr lang="zh-CN" altLang="en-US" sz="3200" dirty="0" smtClean="0"/>
              <a:t>：</a:t>
            </a:r>
            <a:r>
              <a:rPr lang="en-US" altLang="zh-CN" sz="3200" dirty="0" smtClean="0"/>
              <a:t>6</a:t>
            </a:r>
            <a:r>
              <a:rPr lang="zh-CN" altLang="en-US" sz="3200" dirty="0" smtClean="0"/>
              <a:t>字节，目的</a:t>
            </a:r>
            <a:r>
              <a:rPr lang="en-US" altLang="zh-CN" sz="3200" dirty="0" smtClean="0"/>
              <a:t>MAC</a:t>
            </a:r>
            <a:r>
              <a:rPr lang="zh-CN" altLang="en-US" sz="3200" dirty="0" smtClean="0"/>
              <a:t>地址。</a:t>
            </a:r>
            <a:endParaRPr lang="en-US" altLang="zh-CN" sz="3200" dirty="0" smtClean="0"/>
          </a:p>
          <a:p>
            <a:pPr>
              <a:lnSpc>
                <a:spcPct val="100000"/>
              </a:lnSpc>
            </a:pPr>
            <a:r>
              <a:rPr lang="zh-CN" altLang="en-US" sz="3200" dirty="0" smtClean="0">
                <a:effectLst>
                  <a:outerShdw blurRad="38100" dist="38100" dir="2700000" algn="tl">
                    <a:srgbClr val="000000">
                      <a:alpha val="43137"/>
                    </a:srgbClr>
                  </a:outerShdw>
                </a:effectLst>
              </a:rPr>
              <a:t>源地址</a:t>
            </a:r>
            <a:r>
              <a:rPr lang="zh-CN" altLang="en-US" sz="3200" dirty="0" smtClean="0"/>
              <a:t>：</a:t>
            </a:r>
            <a:r>
              <a:rPr lang="en-US" altLang="zh-CN" sz="3200" dirty="0"/>
              <a:t>6</a:t>
            </a:r>
            <a:r>
              <a:rPr lang="zh-CN" altLang="en-US" sz="3200" dirty="0"/>
              <a:t>字节</a:t>
            </a:r>
            <a:r>
              <a:rPr lang="zh-CN" altLang="en-US" sz="3200" dirty="0" smtClean="0"/>
              <a:t>，</a:t>
            </a:r>
            <a:r>
              <a:rPr lang="zh-CN" altLang="en-US" sz="3200" dirty="0"/>
              <a:t>源</a:t>
            </a:r>
            <a:r>
              <a:rPr lang="en-US" altLang="zh-CN" sz="3200" dirty="0" smtClean="0"/>
              <a:t>MAC</a:t>
            </a:r>
            <a:r>
              <a:rPr lang="zh-CN" altLang="en-US" sz="3200" dirty="0" smtClean="0"/>
              <a:t>地址。</a:t>
            </a:r>
            <a:endParaRPr lang="en-US" altLang="zh-CN" sz="3200" dirty="0" smtClean="0"/>
          </a:p>
          <a:p>
            <a:pPr>
              <a:lnSpc>
                <a:spcPct val="100000"/>
              </a:lnSpc>
            </a:pPr>
            <a:r>
              <a:rPr lang="zh-CN" altLang="en-US" sz="3200" dirty="0" smtClean="0">
                <a:effectLst>
                  <a:outerShdw blurRad="38100" dist="38100" dir="2700000" algn="tl">
                    <a:srgbClr val="000000">
                      <a:alpha val="43137"/>
                    </a:srgbClr>
                  </a:outerShdw>
                </a:effectLst>
              </a:rPr>
              <a:t>类型</a:t>
            </a:r>
            <a:r>
              <a:rPr lang="zh-CN" altLang="en-US" sz="3200" dirty="0" smtClean="0"/>
              <a:t>：</a:t>
            </a:r>
            <a:r>
              <a:rPr lang="en-US" altLang="zh-CN" sz="3200" dirty="0" smtClean="0"/>
              <a:t>2</a:t>
            </a:r>
            <a:r>
              <a:rPr lang="zh-CN" altLang="en-US" sz="3200" dirty="0" smtClean="0"/>
              <a:t>字节，</a:t>
            </a:r>
            <a:r>
              <a:rPr lang="zh-CN" altLang="en-US" sz="3200" dirty="0"/>
              <a:t>标志上一层使用</a:t>
            </a:r>
            <a:r>
              <a:rPr lang="zh-CN" altLang="en-US" sz="3200" dirty="0" smtClean="0"/>
              <a:t>的协议。</a:t>
            </a:r>
            <a:endParaRPr lang="en-US" altLang="zh-CN" sz="3200" dirty="0" smtClean="0"/>
          </a:p>
          <a:p>
            <a:pPr>
              <a:lnSpc>
                <a:spcPct val="100000"/>
              </a:lnSpc>
            </a:pPr>
            <a:r>
              <a:rPr lang="zh-CN" altLang="en-US" sz="3200" dirty="0" smtClean="0">
                <a:effectLst>
                  <a:outerShdw blurRad="38100" dist="38100" dir="2700000" algn="tl">
                    <a:srgbClr val="000000">
                      <a:alpha val="43137"/>
                    </a:srgbClr>
                  </a:outerShdw>
                </a:effectLst>
              </a:rPr>
              <a:t>数据</a:t>
            </a:r>
            <a:r>
              <a:rPr lang="zh-CN" altLang="en-US" sz="3200" dirty="0" smtClean="0"/>
              <a:t>：</a:t>
            </a:r>
            <a:r>
              <a:rPr lang="en-US" altLang="zh-CN" sz="3200" dirty="0" smtClean="0"/>
              <a:t>46-1500</a:t>
            </a:r>
            <a:r>
              <a:rPr lang="zh-CN" altLang="en-US" sz="3200" dirty="0" smtClean="0"/>
              <a:t>字节，</a:t>
            </a:r>
            <a:r>
              <a:rPr lang="en-US" altLang="zh-CN" sz="3200" dirty="0" smtClean="0"/>
              <a:t>IP</a:t>
            </a:r>
            <a:r>
              <a:rPr lang="zh-CN" altLang="en-US" sz="3200" dirty="0"/>
              <a:t>数据报</a:t>
            </a:r>
            <a:r>
              <a:rPr lang="zh-CN" altLang="en-US" sz="3200" dirty="0" smtClean="0"/>
              <a:t>。不足</a:t>
            </a:r>
            <a:r>
              <a:rPr lang="en-US" altLang="zh-CN" sz="3200" dirty="0" smtClean="0"/>
              <a:t>46</a:t>
            </a:r>
            <a:r>
              <a:rPr lang="zh-CN" altLang="en-US" sz="3200" dirty="0" smtClean="0"/>
              <a:t>字节的则加入整数字节的填充字段补足。</a:t>
            </a:r>
            <a:endParaRPr lang="en-US" altLang="zh-CN" sz="3200" dirty="0" smtClean="0"/>
          </a:p>
          <a:p>
            <a:pPr>
              <a:lnSpc>
                <a:spcPct val="100000"/>
              </a:lnSpc>
            </a:pPr>
            <a:r>
              <a:rPr lang="en-US" altLang="zh-CN" sz="3200" dirty="0" smtClean="0">
                <a:effectLst>
                  <a:outerShdw blurRad="38100" dist="38100" dir="2700000" algn="tl">
                    <a:srgbClr val="000000">
                      <a:alpha val="43137"/>
                    </a:srgbClr>
                  </a:outerShdw>
                </a:effectLst>
              </a:rPr>
              <a:t>FCS</a:t>
            </a:r>
            <a:r>
              <a:rPr lang="zh-CN" altLang="en-US" sz="3200" dirty="0" smtClean="0"/>
              <a:t>：</a:t>
            </a:r>
            <a:r>
              <a:rPr lang="en-US" altLang="zh-CN" sz="3200" dirty="0" smtClean="0"/>
              <a:t>4</a:t>
            </a:r>
            <a:r>
              <a:rPr lang="zh-CN" altLang="en-US" sz="3200" dirty="0" smtClean="0"/>
              <a:t>字节，</a:t>
            </a:r>
            <a:r>
              <a:rPr lang="en-US" altLang="zh-CN" sz="3200" dirty="0" smtClean="0"/>
              <a:t>CRC</a:t>
            </a:r>
            <a:r>
              <a:rPr lang="zh-CN" altLang="en-US" sz="3200" dirty="0" smtClean="0"/>
              <a:t>校验字段。</a:t>
            </a:r>
            <a:endParaRPr lang="zh-CN" altLang="en-US" sz="3200" dirty="0"/>
          </a:p>
        </p:txBody>
      </p:sp>
    </p:spTree>
    <p:extLst>
      <p:ext uri="{BB962C8B-B14F-4D97-AF65-F5344CB8AC3E}">
        <p14:creationId xmlns:p14="http://schemas.microsoft.com/office/powerpoint/2010/main" val="29965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r>
              <a:rPr lang="en-US" altLang="zh-CN" dirty="0" smtClean="0"/>
              <a:t>5.4.2 </a:t>
            </a:r>
            <a:r>
              <a:rPr lang="zh-CN" altLang="en-US" dirty="0" smtClean="0"/>
              <a:t>以太网 </a:t>
            </a:r>
            <a:r>
              <a:rPr lang="en-US" altLang="zh-CN" dirty="0"/>
              <a:t>V2 </a:t>
            </a:r>
            <a:r>
              <a:rPr lang="zh-CN" altLang="en-US" dirty="0"/>
              <a:t>的 </a:t>
            </a:r>
            <a:r>
              <a:rPr lang="en-US" altLang="zh-CN" dirty="0"/>
              <a:t>MAC </a:t>
            </a:r>
            <a:r>
              <a:rPr lang="zh-CN" altLang="en-US" dirty="0"/>
              <a:t>帧格式</a:t>
            </a:r>
          </a:p>
        </p:txBody>
      </p:sp>
      <p:sp>
        <p:nvSpPr>
          <p:cNvPr id="451639" name="Text Box 55"/>
          <p:cNvSpPr txBox="1">
            <a:spLocks noChangeArrowheads="1"/>
          </p:cNvSpPr>
          <p:nvPr/>
        </p:nvSpPr>
        <p:spPr bwMode="auto">
          <a:xfrm>
            <a:off x="330200" y="915519"/>
            <a:ext cx="8500534" cy="1569660"/>
          </a:xfrm>
          <a:prstGeom prst="rect">
            <a:avLst/>
          </a:prstGeom>
          <a:solidFill>
            <a:srgbClr val="FFFF99"/>
          </a:solidFill>
          <a:ln w="9525">
            <a:solidFill>
              <a:schemeClr val="tx2">
                <a:lumMod val="60000"/>
                <a:lumOff val="40000"/>
              </a:schemeClr>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b="0" dirty="0">
                <a:solidFill>
                  <a:srgbClr val="FF0000"/>
                </a:solidFill>
                <a:latin typeface="Times New Roman" panose="02020603050405020304" pitchFamily="18" charset="0"/>
                <a:ea typeface="+mn-ea"/>
              </a:rPr>
              <a:t>物理层</a:t>
            </a:r>
            <a:r>
              <a:rPr lang="zh-CN" altLang="en-US" b="0" dirty="0" smtClean="0">
                <a:solidFill>
                  <a:schemeClr val="tx1"/>
                </a:solidFill>
                <a:latin typeface="Times New Roman" panose="02020603050405020304" pitchFamily="18" charset="0"/>
                <a:ea typeface="+mn-ea"/>
              </a:rPr>
              <a:t>在</a:t>
            </a:r>
            <a:r>
              <a:rPr lang="zh-CN" altLang="en-US" b="0" dirty="0">
                <a:solidFill>
                  <a:schemeClr val="tx1"/>
                </a:solidFill>
                <a:latin typeface="Times New Roman" panose="02020603050405020304" pitchFamily="18" charset="0"/>
                <a:ea typeface="+mn-ea"/>
              </a:rPr>
              <a:t>帧的前面插入（硬件生成）的 </a:t>
            </a:r>
            <a:r>
              <a:rPr lang="en-US" altLang="zh-CN" b="0" dirty="0">
                <a:solidFill>
                  <a:schemeClr val="tx1"/>
                </a:solidFill>
                <a:latin typeface="Times New Roman" panose="02020603050405020304" pitchFamily="18" charset="0"/>
                <a:ea typeface="+mn-ea"/>
              </a:rPr>
              <a:t>8 </a:t>
            </a:r>
            <a:r>
              <a:rPr lang="zh-CN" altLang="en-US" b="0" dirty="0">
                <a:solidFill>
                  <a:schemeClr val="tx1"/>
                </a:solidFill>
                <a:latin typeface="Times New Roman" panose="02020603050405020304" pitchFamily="18" charset="0"/>
                <a:ea typeface="+mn-ea"/>
              </a:rPr>
              <a:t>字节中，第一个字段共 </a:t>
            </a:r>
            <a:r>
              <a:rPr lang="en-US" altLang="zh-CN" b="0" dirty="0">
                <a:solidFill>
                  <a:schemeClr val="tx1"/>
                </a:solidFill>
                <a:latin typeface="Times New Roman" panose="02020603050405020304" pitchFamily="18" charset="0"/>
                <a:ea typeface="+mn-ea"/>
              </a:rPr>
              <a:t>7 </a:t>
            </a:r>
            <a:r>
              <a:rPr lang="zh-CN" altLang="en-US" b="0" dirty="0">
                <a:solidFill>
                  <a:schemeClr val="tx1"/>
                </a:solidFill>
                <a:latin typeface="Times New Roman" panose="02020603050405020304" pitchFamily="18" charset="0"/>
                <a:ea typeface="+mn-ea"/>
              </a:rPr>
              <a:t>个字节，是前同步码，用来迅速实现 </a:t>
            </a:r>
            <a:r>
              <a:rPr lang="en-US" altLang="zh-CN" b="0" dirty="0">
                <a:solidFill>
                  <a:schemeClr val="tx1"/>
                </a:solidFill>
                <a:latin typeface="Times New Roman" panose="02020603050405020304" pitchFamily="18" charset="0"/>
                <a:ea typeface="+mn-ea"/>
              </a:rPr>
              <a:t>MAC </a:t>
            </a:r>
            <a:r>
              <a:rPr lang="zh-CN" altLang="en-US" b="0" dirty="0">
                <a:solidFill>
                  <a:schemeClr val="tx1"/>
                </a:solidFill>
                <a:latin typeface="Times New Roman" panose="02020603050405020304" pitchFamily="18" charset="0"/>
                <a:ea typeface="+mn-ea"/>
              </a:rPr>
              <a:t>帧的比特同步。第二个字段 </a:t>
            </a:r>
            <a:r>
              <a:rPr lang="en-US" altLang="zh-CN" b="0" dirty="0">
                <a:solidFill>
                  <a:schemeClr val="tx1"/>
                </a:solidFill>
                <a:latin typeface="Times New Roman" panose="02020603050405020304" pitchFamily="18" charset="0"/>
                <a:ea typeface="+mn-ea"/>
              </a:rPr>
              <a:t>1 </a:t>
            </a:r>
            <a:r>
              <a:rPr lang="zh-CN" altLang="en-US" b="0" dirty="0">
                <a:solidFill>
                  <a:schemeClr val="tx1"/>
                </a:solidFill>
                <a:latin typeface="Times New Roman" panose="02020603050405020304" pitchFamily="18" charset="0"/>
                <a:ea typeface="+mn-ea"/>
              </a:rPr>
              <a:t>个字节是帧开始定界符，表示</a:t>
            </a:r>
            <a:r>
              <a:rPr lang="zh-CN" altLang="en-US" b="0" dirty="0" smtClean="0">
                <a:solidFill>
                  <a:schemeClr val="tx1"/>
                </a:solidFill>
                <a:latin typeface="Times New Roman" panose="02020603050405020304" pitchFamily="18" charset="0"/>
                <a:ea typeface="+mn-ea"/>
              </a:rPr>
              <a:t>后面开始的</a:t>
            </a:r>
            <a:r>
              <a:rPr lang="zh-CN" altLang="en-US" b="0" dirty="0">
                <a:solidFill>
                  <a:schemeClr val="tx1"/>
                </a:solidFill>
                <a:latin typeface="Times New Roman" panose="02020603050405020304" pitchFamily="18" charset="0"/>
                <a:ea typeface="+mn-ea"/>
              </a:rPr>
              <a:t>信息就是 </a:t>
            </a:r>
            <a:r>
              <a:rPr lang="en-US" altLang="zh-CN" b="0" dirty="0">
                <a:solidFill>
                  <a:schemeClr val="tx1"/>
                </a:solidFill>
                <a:latin typeface="Times New Roman" panose="02020603050405020304" pitchFamily="18" charset="0"/>
                <a:ea typeface="+mn-ea"/>
              </a:rPr>
              <a:t>MAC </a:t>
            </a:r>
            <a:r>
              <a:rPr lang="zh-CN" altLang="en-US" b="0" dirty="0">
                <a:solidFill>
                  <a:schemeClr val="tx1"/>
                </a:solidFill>
                <a:latin typeface="Times New Roman" panose="02020603050405020304" pitchFamily="18" charset="0"/>
                <a:ea typeface="+mn-ea"/>
              </a:rPr>
              <a:t>帧。 </a:t>
            </a:r>
          </a:p>
        </p:txBody>
      </p:sp>
      <p:sp>
        <p:nvSpPr>
          <p:cNvPr id="451640" name="Text Box 56"/>
          <p:cNvSpPr txBox="1">
            <a:spLocks noChangeArrowheads="1"/>
          </p:cNvSpPr>
          <p:nvPr/>
        </p:nvSpPr>
        <p:spPr bwMode="auto">
          <a:xfrm>
            <a:off x="5184302" y="5223661"/>
            <a:ext cx="3722881" cy="1114921"/>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215" b="1" dirty="0">
                <a:ea typeface="华文中宋" panose="02010600040101010101" pitchFamily="2" charset="-122"/>
              </a:rPr>
              <a:t>为了达到比特同步，</a:t>
            </a:r>
          </a:p>
          <a:p>
            <a:pPr algn="ctr"/>
            <a:r>
              <a:rPr lang="zh-CN" altLang="en-US" sz="2215" b="1" dirty="0">
                <a:ea typeface="华文中宋" panose="02010600040101010101" pitchFamily="2" charset="-122"/>
              </a:rPr>
              <a:t>在传输媒体上实际传送的</a:t>
            </a:r>
          </a:p>
          <a:p>
            <a:pPr algn="ctr"/>
            <a:r>
              <a:rPr lang="zh-CN" altLang="en-US" sz="2215" b="1" dirty="0">
                <a:ea typeface="华文中宋" panose="02010600040101010101" pitchFamily="2" charset="-122"/>
              </a:rPr>
              <a:t>要比 </a:t>
            </a:r>
            <a:r>
              <a:rPr lang="en-US" altLang="zh-CN" sz="2215" b="1" dirty="0">
                <a:ea typeface="华文中宋" panose="02010600040101010101" pitchFamily="2" charset="-122"/>
              </a:rPr>
              <a:t>MAC </a:t>
            </a:r>
            <a:r>
              <a:rPr lang="zh-CN" altLang="en-US" sz="2215" b="1" dirty="0">
                <a:ea typeface="华文中宋" panose="02010600040101010101" pitchFamily="2" charset="-122"/>
              </a:rPr>
              <a:t>帧还多 </a:t>
            </a:r>
            <a:r>
              <a:rPr lang="en-US" altLang="zh-CN" sz="2215" b="1" dirty="0">
                <a:ea typeface="华文中宋" panose="02010600040101010101" pitchFamily="2" charset="-122"/>
              </a:rPr>
              <a:t>8 </a:t>
            </a:r>
            <a:r>
              <a:rPr lang="zh-CN" altLang="en-US" sz="2215" b="1" dirty="0">
                <a:ea typeface="华文中宋" panose="02010600040101010101" pitchFamily="2" charset="-122"/>
              </a:rPr>
              <a:t>个字节</a:t>
            </a:r>
          </a:p>
        </p:txBody>
      </p:sp>
      <p:grpSp>
        <p:nvGrpSpPr>
          <p:cNvPr id="56" name="组合 55"/>
          <p:cNvGrpSpPr/>
          <p:nvPr/>
        </p:nvGrpSpPr>
        <p:grpSpPr>
          <a:xfrm>
            <a:off x="450927" y="3006969"/>
            <a:ext cx="8640960" cy="2080846"/>
            <a:chOff x="488504" y="2971800"/>
            <a:chExt cx="9361040"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60" name="Rectangle 5"/>
            <p:cNvSpPr>
              <a:spLocks noChangeArrowheads="1"/>
            </p:cNvSpPr>
            <p:nvPr/>
          </p:nvSpPr>
          <p:spPr bwMode="auto">
            <a:xfrm>
              <a:off x="4610762" y="4759647"/>
              <a:ext cx="1008108"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846" b="1" dirty="0">
                  <a:solidFill>
                    <a:srgbClr val="000099"/>
                  </a:solidFill>
                  <a:ea typeface="黑体" pitchFamily="2" charset="-122"/>
                </a:rPr>
                <a:t>MAC </a:t>
              </a:r>
              <a:r>
                <a:rPr kumimoji="1" lang="zh-CN" altLang="en-US" sz="1846" b="1" dirty="0">
                  <a:solidFill>
                    <a:srgbClr val="000099"/>
                  </a:solidFill>
                  <a:ea typeface="黑体" pitchFamily="2" charset="-122"/>
                </a:rPr>
                <a:t>帧</a:t>
              </a:r>
            </a:p>
          </p:txBody>
        </p:sp>
        <p:sp>
          <p:nvSpPr>
            <p:cNvPr id="61" name="Rectangle 6"/>
            <p:cNvSpPr>
              <a:spLocks noChangeArrowheads="1"/>
            </p:cNvSpPr>
            <p:nvPr/>
          </p:nvSpPr>
          <p:spPr bwMode="auto">
            <a:xfrm>
              <a:off x="8911068" y="4795077"/>
              <a:ext cx="938158" cy="38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b="1" dirty="0">
                  <a:ea typeface="黑体" pitchFamily="2" charset="-122"/>
                </a:rPr>
                <a:t>物理层</a:t>
              </a:r>
            </a:p>
          </p:txBody>
        </p:sp>
        <p:sp>
          <p:nvSpPr>
            <p:cNvPr id="62" name="Rectangle 7"/>
            <p:cNvSpPr>
              <a:spLocks noChangeArrowheads="1"/>
            </p:cNvSpPr>
            <p:nvPr/>
          </p:nvSpPr>
          <p:spPr bwMode="auto">
            <a:xfrm>
              <a:off x="8858578" y="3856483"/>
              <a:ext cx="990811" cy="3898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b="1" dirty="0">
                  <a:ea typeface="黑体" pitchFamily="2" charset="-122"/>
                </a:rPr>
                <a:t>MAC </a:t>
              </a:r>
              <a:r>
                <a:rPr kumimoji="1" lang="zh-CN" altLang="en-US" b="1" dirty="0">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65" name="Rectangle 10"/>
            <p:cNvSpPr>
              <a:spLocks noChangeArrowheads="1"/>
            </p:cNvSpPr>
            <p:nvPr/>
          </p:nvSpPr>
          <p:spPr bwMode="auto">
            <a:xfrm>
              <a:off x="8975043" y="2971801"/>
              <a:ext cx="691563" cy="38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b="1" dirty="0">
                  <a:ea typeface="黑体" pitchFamily="2" charset="-122"/>
                </a:rPr>
                <a:t>IP </a:t>
              </a:r>
              <a:r>
                <a:rPr kumimoji="1" lang="zh-CN" altLang="en-US" b="1" dirty="0">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67" name="Group 15"/>
            <p:cNvGrpSpPr>
              <a:grpSpLocks/>
            </p:cNvGrpSpPr>
            <p:nvPr/>
          </p:nvGrpSpPr>
          <p:grpSpPr bwMode="auto">
            <a:xfrm>
              <a:off x="1133344" y="3490915"/>
              <a:ext cx="7498291" cy="1385888"/>
              <a:chOff x="659" y="2199"/>
              <a:chExt cx="4360"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grpSp>
            <p:nvGrpSpPr>
              <p:cNvPr id="72" name="Group 17"/>
              <p:cNvGrpSpPr>
                <a:grpSpLocks/>
              </p:cNvGrpSpPr>
              <p:nvPr/>
            </p:nvGrpSpPr>
            <p:grpSpPr bwMode="auto">
              <a:xfrm>
                <a:off x="659" y="2199"/>
                <a:ext cx="4360" cy="489"/>
                <a:chOff x="659" y="2199"/>
                <a:chExt cx="4360"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sz="1662" b="1">
                    <a:solidFill>
                      <a:srgbClr val="000099"/>
                    </a:solidFill>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78" name="Rectangle 23"/>
                <p:cNvSpPr>
                  <a:spLocks noChangeArrowheads="1"/>
                </p:cNvSpPr>
                <p:nvPr/>
              </p:nvSpPr>
              <p:spPr bwMode="auto">
                <a:xfrm>
                  <a:off x="963" y="2445"/>
                  <a:ext cx="6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目的地址</a:t>
                  </a:r>
                </a:p>
              </p:txBody>
            </p:sp>
            <p:sp>
              <p:nvSpPr>
                <p:cNvPr id="79" name="Rectangle 24"/>
                <p:cNvSpPr>
                  <a:spLocks noChangeArrowheads="1"/>
                </p:cNvSpPr>
                <p:nvPr/>
              </p:nvSpPr>
              <p:spPr bwMode="auto">
                <a:xfrm>
                  <a:off x="1609" y="2445"/>
                  <a:ext cx="5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a:solidFill>
                        <a:srgbClr val="000099"/>
                      </a:solidFill>
                      <a:ea typeface="黑体" pitchFamily="2" charset="-122"/>
                    </a:rPr>
                    <a:t>源地址</a:t>
                  </a:r>
                </a:p>
              </p:txBody>
            </p:sp>
            <p:sp>
              <p:nvSpPr>
                <p:cNvPr id="80" name="Rectangle 25"/>
                <p:cNvSpPr>
                  <a:spLocks noChangeArrowheads="1"/>
                </p:cNvSpPr>
                <p:nvPr/>
              </p:nvSpPr>
              <p:spPr bwMode="auto">
                <a:xfrm>
                  <a:off x="2241"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类型</a:t>
                  </a:r>
                </a:p>
              </p:txBody>
            </p:sp>
            <p:sp>
              <p:nvSpPr>
                <p:cNvPr id="81" name="Rectangle 26"/>
                <p:cNvSpPr>
                  <a:spLocks noChangeArrowheads="1"/>
                </p:cNvSpPr>
                <p:nvPr/>
              </p:nvSpPr>
              <p:spPr bwMode="auto">
                <a:xfrm>
                  <a:off x="3406" y="2445"/>
                  <a:ext cx="6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数        据</a:t>
                  </a:r>
                </a:p>
              </p:txBody>
            </p:sp>
            <p:sp>
              <p:nvSpPr>
                <p:cNvPr id="82" name="Rectangle 27"/>
                <p:cNvSpPr>
                  <a:spLocks noChangeArrowheads="1"/>
                </p:cNvSpPr>
                <p:nvPr/>
              </p:nvSpPr>
              <p:spPr bwMode="auto">
                <a:xfrm>
                  <a:off x="4683" y="2445"/>
                  <a:ext cx="3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FCS</a:t>
                  </a:r>
                </a:p>
              </p:txBody>
            </p:sp>
            <p:sp>
              <p:nvSpPr>
                <p:cNvPr id="83" name="Rectangle 28"/>
                <p:cNvSpPr>
                  <a:spLocks noChangeArrowheads="1"/>
                </p:cNvSpPr>
                <p:nvPr/>
              </p:nvSpPr>
              <p:spPr bwMode="auto">
                <a:xfrm>
                  <a:off x="1193" y="2205"/>
                  <a:ext cx="1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6</a:t>
                  </a:r>
                </a:p>
              </p:txBody>
            </p:sp>
            <p:sp>
              <p:nvSpPr>
                <p:cNvPr id="84" name="Rectangle 29"/>
                <p:cNvSpPr>
                  <a:spLocks noChangeArrowheads="1"/>
                </p:cNvSpPr>
                <p:nvPr/>
              </p:nvSpPr>
              <p:spPr bwMode="auto">
                <a:xfrm>
                  <a:off x="1810" y="2205"/>
                  <a:ext cx="1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6</a:t>
                  </a:r>
                </a:p>
              </p:txBody>
            </p:sp>
            <p:sp>
              <p:nvSpPr>
                <p:cNvPr id="85" name="Rectangle 30"/>
                <p:cNvSpPr>
                  <a:spLocks noChangeArrowheads="1"/>
                </p:cNvSpPr>
                <p:nvPr/>
              </p:nvSpPr>
              <p:spPr bwMode="auto">
                <a:xfrm>
                  <a:off x="2379" y="2205"/>
                  <a:ext cx="1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2</a:t>
                  </a:r>
                </a:p>
              </p:txBody>
            </p:sp>
            <p:sp>
              <p:nvSpPr>
                <p:cNvPr id="86" name="Rectangle 31"/>
                <p:cNvSpPr>
                  <a:spLocks noChangeArrowheads="1"/>
                </p:cNvSpPr>
                <p:nvPr/>
              </p:nvSpPr>
              <p:spPr bwMode="auto">
                <a:xfrm>
                  <a:off x="4786" y="2205"/>
                  <a:ext cx="1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4</a:t>
                  </a:r>
                </a:p>
              </p:txBody>
            </p:sp>
            <p:sp>
              <p:nvSpPr>
                <p:cNvPr id="87" name="Rectangle 32"/>
                <p:cNvSpPr>
                  <a:spLocks noChangeArrowheads="1"/>
                </p:cNvSpPr>
                <p:nvPr/>
              </p:nvSpPr>
              <p:spPr bwMode="auto">
                <a:xfrm>
                  <a:off x="659" y="2220"/>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字节</a:t>
                  </a:r>
                  <a:endParaRPr kumimoji="1" lang="zh-CN" altLang="en-US" sz="1477" b="1" dirty="0">
                    <a:solidFill>
                      <a:srgbClr val="000099"/>
                    </a:solidFill>
                    <a:ea typeface="黑体" pitchFamily="2" charset="-122"/>
                  </a:endParaRPr>
                </a:p>
              </p:txBody>
            </p:sp>
            <p:sp>
              <p:nvSpPr>
                <p:cNvPr id="88" name="Text Box 33"/>
                <p:cNvSpPr txBox="1">
                  <a:spLocks noChangeArrowheads="1"/>
                </p:cNvSpPr>
                <p:nvPr/>
              </p:nvSpPr>
              <p:spPr bwMode="auto">
                <a:xfrm>
                  <a:off x="3777" y="2199"/>
                  <a:ext cx="64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62"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99"/>
                  </a:solidFill>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03402" eaLnBrk="0" hangingPunct="0"/>
                <a:r>
                  <a:rPr kumimoji="1" lang="en-US" altLang="zh-CN" sz="1846" b="1" dirty="0">
                    <a:solidFill>
                      <a:srgbClr val="000099"/>
                    </a:solidFill>
                    <a:ea typeface="黑体" pitchFamily="2" charset="-122"/>
                  </a:rPr>
                  <a:t>IP </a:t>
                </a:r>
                <a:r>
                  <a:rPr kumimoji="1" lang="zh-CN" altLang="en-US" sz="1846" b="1" dirty="0">
                    <a:solidFill>
                      <a:srgbClr val="000099"/>
                    </a:solidFill>
                    <a:ea typeface="黑体" pitchFamily="2" charset="-122"/>
                  </a:rPr>
                  <a:t>数据报</a:t>
                </a:r>
              </a:p>
            </p:txBody>
          </p:sp>
        </p:grpSp>
      </p:grpSp>
      <p:grpSp>
        <p:nvGrpSpPr>
          <p:cNvPr id="451622" name="Group 38"/>
          <p:cNvGrpSpPr>
            <a:grpSpLocks/>
          </p:cNvGrpSpPr>
          <p:nvPr/>
        </p:nvGrpSpPr>
        <p:grpSpPr bwMode="auto">
          <a:xfrm>
            <a:off x="147638" y="4160229"/>
            <a:ext cx="4452938" cy="2272812"/>
            <a:chOff x="93" y="2659"/>
            <a:chExt cx="2805"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51624" name="Rectangle 40"/>
            <p:cNvSpPr>
              <a:spLocks noChangeArrowheads="1"/>
            </p:cNvSpPr>
            <p:nvPr/>
          </p:nvSpPr>
          <p:spPr bwMode="auto">
            <a:xfrm>
              <a:off x="93" y="3633"/>
              <a:ext cx="2805"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r>
                <a:rPr kumimoji="1" lang="en-US" altLang="zh-CN" b="1" dirty="0">
                  <a:solidFill>
                    <a:srgbClr val="000099"/>
                  </a:solidFill>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451626" name="Rectangle 42"/>
            <p:cNvSpPr>
              <a:spLocks noChangeArrowheads="1"/>
            </p:cNvSpPr>
            <p:nvPr/>
          </p:nvSpPr>
          <p:spPr bwMode="auto">
            <a:xfrm>
              <a:off x="841" y="3892"/>
              <a:ext cx="6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662" b="1" dirty="0">
                  <a:solidFill>
                    <a:srgbClr val="000099"/>
                  </a:solidFill>
                  <a:ea typeface="黑体" pitchFamily="2" charset="-122"/>
                </a:rPr>
                <a:t>前同步码</a:t>
              </a:r>
            </a:p>
          </p:txBody>
        </p:sp>
        <p:sp>
          <p:nvSpPr>
            <p:cNvPr id="451627" name="Rectangle 43"/>
            <p:cNvSpPr>
              <a:spLocks noChangeArrowheads="1"/>
            </p:cNvSpPr>
            <p:nvPr/>
          </p:nvSpPr>
          <p:spPr bwMode="auto">
            <a:xfrm>
              <a:off x="2294" y="3874"/>
              <a:ext cx="509"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80000"/>
                </a:lnSpc>
              </a:pPr>
              <a:r>
                <a:rPr kumimoji="1" lang="zh-CN" altLang="en-US" sz="1662" b="1" dirty="0">
                  <a:solidFill>
                    <a:srgbClr val="000099"/>
                  </a:solidFill>
                  <a:ea typeface="黑体" pitchFamily="2" charset="-122"/>
                </a:rPr>
                <a:t>帧开始</a:t>
              </a:r>
            </a:p>
            <a:p>
              <a:pPr defTabSz="703402" eaLnBrk="0" hangingPunct="0">
                <a:lnSpc>
                  <a:spcPct val="80000"/>
                </a:lnSpc>
              </a:pPr>
              <a:r>
                <a:rPr kumimoji="1" lang="zh-CN" altLang="en-US" sz="1662" b="1" dirty="0">
                  <a:solidFill>
                    <a:srgbClr val="000099"/>
                  </a:solidFill>
                  <a:ea typeface="黑体" pitchFamily="2" charset="-122"/>
                </a:rPr>
                <a:t>定界符</a:t>
              </a:r>
            </a:p>
          </p:txBody>
        </p:sp>
        <p:sp>
          <p:nvSpPr>
            <p:cNvPr id="451628" name="Rectangle 44"/>
            <p:cNvSpPr>
              <a:spLocks noChangeArrowheads="1"/>
            </p:cNvSpPr>
            <p:nvPr/>
          </p:nvSpPr>
          <p:spPr bwMode="auto">
            <a:xfrm>
              <a:off x="884" y="3394"/>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7 </a:t>
              </a:r>
              <a:r>
                <a:rPr kumimoji="1" lang="zh-CN" altLang="en-US" sz="1662" b="1">
                  <a:solidFill>
                    <a:srgbClr val="000099"/>
                  </a:solidFill>
                  <a:ea typeface="黑体" pitchFamily="2" charset="-122"/>
                </a:rPr>
                <a:t>字节</a:t>
              </a:r>
            </a:p>
          </p:txBody>
        </p:sp>
        <p:sp>
          <p:nvSpPr>
            <p:cNvPr id="451629" name="Rectangle 45"/>
            <p:cNvSpPr>
              <a:spLocks noChangeArrowheads="1"/>
            </p:cNvSpPr>
            <p:nvPr/>
          </p:nvSpPr>
          <p:spPr bwMode="auto">
            <a:xfrm>
              <a:off x="2266" y="3380"/>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dirty="0">
                  <a:solidFill>
                    <a:srgbClr val="000099"/>
                  </a:solidFill>
                  <a:ea typeface="黑体" pitchFamily="2" charset="-122"/>
                </a:rPr>
                <a:t>1 </a:t>
              </a:r>
              <a:r>
                <a:rPr kumimoji="1" lang="zh-CN" altLang="en-US" sz="1662" b="1" dirty="0">
                  <a:solidFill>
                    <a:srgbClr val="000099"/>
                  </a:solidFill>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451632" name="Text Box 48"/>
            <p:cNvSpPr txBox="1">
              <a:spLocks noChangeArrowheads="1"/>
            </p:cNvSpPr>
            <p:nvPr/>
          </p:nvSpPr>
          <p:spPr bwMode="auto">
            <a:xfrm>
              <a:off x="1158" y="3613"/>
              <a:ext cx="22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846"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51636" name="Rectangle 52"/>
                <p:cNvSpPr>
                  <a:spLocks noChangeArrowheads="1"/>
                </p:cNvSpPr>
                <p:nvPr/>
              </p:nvSpPr>
              <p:spPr bwMode="auto">
                <a:xfrm>
                  <a:off x="419" y="3034"/>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en-US" altLang="zh-CN" sz="1662" b="1">
                      <a:solidFill>
                        <a:srgbClr val="000099"/>
                      </a:solidFill>
                      <a:ea typeface="黑体" pitchFamily="2" charset="-122"/>
                    </a:rPr>
                    <a:t>8 </a:t>
                  </a:r>
                  <a:r>
                    <a:rPr kumimoji="1" lang="zh-CN" altLang="en-US" sz="1662" b="1">
                      <a:solidFill>
                        <a:srgbClr val="000099"/>
                      </a:solidFill>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03402" eaLnBrk="0" hangingPunct="0"/>
                <a:endParaRPr kumimoji="1" lang="zh-CN" altLang="zh-CN" sz="1662" b="1">
                  <a:solidFill>
                    <a:srgbClr val="000099"/>
                  </a:solidFill>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7" tIns="41031" rIns="83527" bIns="41031">
                <a:spAutoFit/>
              </a:bodyPr>
              <a:lstStyle/>
              <a:p>
                <a:pPr defTabSz="703402" eaLnBrk="0" hangingPunct="0"/>
                <a:r>
                  <a:rPr kumimoji="1" lang="zh-CN" altLang="en-US" sz="1846" b="1" dirty="0">
                    <a:solidFill>
                      <a:srgbClr val="FF0000"/>
                    </a:solidFill>
                    <a:ea typeface="黑体" pitchFamily="2" charset="-122"/>
                  </a:rPr>
                  <a:t>插入</a:t>
                </a:r>
              </a:p>
            </p:txBody>
          </p:sp>
        </p:grpSp>
      </p:grpSp>
    </p:spTree>
    <p:extLst>
      <p:ext uri="{BB962C8B-B14F-4D97-AF65-F5344CB8AC3E}">
        <p14:creationId xmlns:p14="http://schemas.microsoft.com/office/powerpoint/2010/main" val="342697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r>
              <a:rPr lang="en-US" altLang="zh-CN" dirty="0" smtClean="0"/>
              <a:t>5.4.2 </a:t>
            </a:r>
            <a:r>
              <a:rPr lang="zh-CN" altLang="en-US" dirty="0" smtClean="0"/>
              <a:t>无效</a:t>
            </a:r>
            <a:r>
              <a:rPr lang="zh-CN" altLang="en-US" dirty="0"/>
              <a:t>的 </a:t>
            </a:r>
            <a:r>
              <a:rPr lang="en-US" altLang="zh-CN" dirty="0"/>
              <a:t>MAC </a:t>
            </a:r>
            <a:r>
              <a:rPr lang="zh-CN" altLang="en-US" dirty="0"/>
              <a:t>帧 </a:t>
            </a:r>
          </a:p>
        </p:txBody>
      </p:sp>
      <p:sp>
        <p:nvSpPr>
          <p:cNvPr id="452610" name="Rectangle 2"/>
          <p:cNvSpPr>
            <a:spLocks noGrp="1" noChangeArrowheads="1"/>
          </p:cNvSpPr>
          <p:nvPr>
            <p:ph idx="1"/>
          </p:nvPr>
        </p:nvSpPr>
        <p:spPr>
          <a:xfrm>
            <a:off x="330199" y="886198"/>
            <a:ext cx="8500533" cy="3203902"/>
          </a:xfrm>
        </p:spPr>
        <p:txBody>
          <a:bodyPr>
            <a:normAutofit/>
          </a:bodyPr>
          <a:lstStyle/>
          <a:p>
            <a:pPr>
              <a:lnSpc>
                <a:spcPct val="100000"/>
              </a:lnSpc>
            </a:pPr>
            <a:r>
              <a:rPr lang="zh-CN" altLang="en-US" sz="3200" dirty="0"/>
              <a:t>数据字段的长度与长度字段的值不一致；</a:t>
            </a:r>
          </a:p>
          <a:p>
            <a:pPr>
              <a:lnSpc>
                <a:spcPct val="100000"/>
              </a:lnSpc>
            </a:pPr>
            <a:r>
              <a:rPr lang="zh-CN" altLang="en-US" sz="3200" dirty="0"/>
              <a:t>帧的长度不是整数个字节；</a:t>
            </a:r>
          </a:p>
          <a:p>
            <a:pPr>
              <a:lnSpc>
                <a:spcPct val="100000"/>
              </a:lnSpc>
            </a:pPr>
            <a:r>
              <a:rPr lang="zh-CN" altLang="en-US" sz="3200" dirty="0"/>
              <a:t>用收到的帧检验序列 </a:t>
            </a:r>
            <a:r>
              <a:rPr lang="en-US" altLang="zh-CN" sz="3200" dirty="0"/>
              <a:t>FCS </a:t>
            </a:r>
            <a:r>
              <a:rPr lang="zh-CN" altLang="en-US" sz="3200" dirty="0"/>
              <a:t>查出有差错；</a:t>
            </a:r>
          </a:p>
          <a:p>
            <a:pPr>
              <a:lnSpc>
                <a:spcPct val="100000"/>
              </a:lnSpc>
            </a:pPr>
            <a:r>
              <a:rPr lang="zh-CN" altLang="en-US" sz="3200" dirty="0"/>
              <a:t>数据字段的长度不在 </a:t>
            </a:r>
            <a:r>
              <a:rPr lang="en-US" altLang="zh-CN" sz="3200" dirty="0"/>
              <a:t>46 ~ 1500 </a:t>
            </a:r>
            <a:r>
              <a:rPr lang="zh-CN" altLang="en-US" sz="3200" dirty="0"/>
              <a:t>字节之间。</a:t>
            </a:r>
          </a:p>
          <a:p>
            <a:pPr>
              <a:lnSpc>
                <a:spcPct val="100000"/>
              </a:lnSpc>
            </a:pPr>
            <a:r>
              <a:rPr lang="zh-CN" altLang="en-US" sz="3200" dirty="0"/>
              <a:t>有效的 </a:t>
            </a:r>
            <a:r>
              <a:rPr lang="en-US" altLang="zh-CN" sz="3200" dirty="0"/>
              <a:t>MAC </a:t>
            </a:r>
            <a:r>
              <a:rPr lang="zh-CN" altLang="en-US" sz="3200" dirty="0"/>
              <a:t>帧</a:t>
            </a:r>
            <a:r>
              <a:rPr lang="zh-CN" altLang="en-US" sz="3200" dirty="0" smtClean="0"/>
              <a:t>长度不为 </a:t>
            </a:r>
            <a:r>
              <a:rPr lang="en-US" altLang="zh-CN" sz="3200" dirty="0"/>
              <a:t>64 ~ 1518 </a:t>
            </a:r>
            <a:r>
              <a:rPr lang="zh-CN" altLang="en-US" sz="3200" dirty="0"/>
              <a:t>字节之间</a:t>
            </a:r>
            <a:r>
              <a:rPr lang="zh-CN" altLang="en-US" sz="3200" dirty="0" smtClean="0"/>
              <a:t>。</a:t>
            </a:r>
            <a:endParaRPr lang="zh-CN" altLang="en-US" sz="3200" dirty="0"/>
          </a:p>
        </p:txBody>
      </p:sp>
      <p:sp>
        <p:nvSpPr>
          <p:cNvPr id="2" name="矩形 1"/>
          <p:cNvSpPr/>
          <p:nvPr/>
        </p:nvSpPr>
        <p:spPr>
          <a:xfrm>
            <a:off x="801900" y="4262560"/>
            <a:ext cx="7611994" cy="1077218"/>
          </a:xfrm>
          <a:prstGeom prst="rect">
            <a:avLst/>
          </a:prstGeom>
          <a:solidFill>
            <a:srgbClr val="FFFF99"/>
          </a:solidFill>
          <a:ln>
            <a:solidFill>
              <a:schemeClr val="tx2">
                <a:lumMod val="60000"/>
                <a:lumOff val="40000"/>
              </a:schemeClr>
            </a:solidFill>
          </a:ln>
        </p:spPr>
        <p:txBody>
          <a:bodyPr wrap="square">
            <a:spAutoFit/>
          </a:bodyPr>
          <a:lstStyle/>
          <a:p>
            <a:r>
              <a:rPr lang="zh-CN" altLang="en-US" sz="3200" dirty="0">
                <a:latin typeface="Times New Roman" panose="02020603050405020304" pitchFamily="18" charset="0"/>
              </a:rPr>
              <a:t>对于检查出的无效 </a:t>
            </a:r>
            <a:r>
              <a:rPr lang="en-US" altLang="zh-CN" sz="3200" dirty="0">
                <a:latin typeface="Times New Roman" panose="02020603050405020304" pitchFamily="18" charset="0"/>
              </a:rPr>
              <a:t>MAC </a:t>
            </a:r>
            <a:r>
              <a:rPr lang="zh-CN" altLang="en-US" sz="3200" dirty="0">
                <a:latin typeface="Times New Roman" panose="02020603050405020304" pitchFamily="18" charset="0"/>
              </a:rPr>
              <a:t>帧就简单地</a:t>
            </a:r>
            <a:r>
              <a:rPr lang="zh-CN" altLang="en-US" sz="3200" dirty="0">
                <a:solidFill>
                  <a:srgbClr val="FF0000"/>
                </a:solidFill>
                <a:latin typeface="Times New Roman" panose="02020603050405020304" pitchFamily="18" charset="0"/>
              </a:rPr>
              <a:t>丢弃</a:t>
            </a:r>
            <a:r>
              <a:rPr lang="zh-CN" altLang="en-US" sz="3200" dirty="0">
                <a:latin typeface="Times New Roman" panose="02020603050405020304" pitchFamily="18" charset="0"/>
              </a:rPr>
              <a:t>。以太网不负责重传丢弃的帧。 </a:t>
            </a:r>
          </a:p>
        </p:txBody>
      </p:sp>
    </p:spTree>
    <p:extLst>
      <p:ext uri="{BB962C8B-B14F-4D97-AF65-F5344CB8AC3E}">
        <p14:creationId xmlns:p14="http://schemas.microsoft.com/office/powerpoint/2010/main" val="42242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52610">
                                            <p:txEl>
                                              <p:pRg st="0" end="0"/>
                                            </p:txEl>
                                          </p:spTgt>
                                        </p:tgtEl>
                                        <p:attrNameLst>
                                          <p:attrName>style.visibility</p:attrName>
                                        </p:attrNameLst>
                                      </p:cBhvr>
                                      <p:to>
                                        <p:strVal val="visible"/>
                                      </p:to>
                                    </p:set>
                                    <p:animEffect transition="in" filter="wipe(up)">
                                      <p:cBhvr>
                                        <p:cTn id="7" dur="500"/>
                                        <p:tgtEl>
                                          <p:spTgt spid="452610">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52610">
                                            <p:txEl>
                                              <p:pRg st="1" end="1"/>
                                            </p:txEl>
                                          </p:spTgt>
                                        </p:tgtEl>
                                        <p:attrNameLst>
                                          <p:attrName>style.visibility</p:attrName>
                                        </p:attrNameLst>
                                      </p:cBhvr>
                                      <p:to>
                                        <p:strVal val="visible"/>
                                      </p:to>
                                    </p:set>
                                    <p:animEffect transition="in" filter="wipe(up)">
                                      <p:cBhvr>
                                        <p:cTn id="11" dur="500"/>
                                        <p:tgtEl>
                                          <p:spTgt spid="452610">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52610">
                                            <p:txEl>
                                              <p:pRg st="2" end="2"/>
                                            </p:txEl>
                                          </p:spTgt>
                                        </p:tgtEl>
                                        <p:attrNameLst>
                                          <p:attrName>style.visibility</p:attrName>
                                        </p:attrNameLst>
                                      </p:cBhvr>
                                      <p:to>
                                        <p:strVal val="visible"/>
                                      </p:to>
                                    </p:set>
                                    <p:animEffect transition="in" filter="wipe(up)">
                                      <p:cBhvr>
                                        <p:cTn id="15" dur="500"/>
                                        <p:tgtEl>
                                          <p:spTgt spid="452610">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52610">
                                            <p:txEl>
                                              <p:pRg st="3" end="3"/>
                                            </p:txEl>
                                          </p:spTgt>
                                        </p:tgtEl>
                                        <p:attrNameLst>
                                          <p:attrName>style.visibility</p:attrName>
                                        </p:attrNameLst>
                                      </p:cBhvr>
                                      <p:to>
                                        <p:strVal val="visible"/>
                                      </p:to>
                                    </p:set>
                                    <p:animEffect transition="in" filter="wipe(up)">
                                      <p:cBhvr>
                                        <p:cTn id="19" dur="500"/>
                                        <p:tgtEl>
                                          <p:spTgt spid="452610">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452610">
                                            <p:txEl>
                                              <p:pRg st="4" end="4"/>
                                            </p:txEl>
                                          </p:spTgt>
                                        </p:tgtEl>
                                        <p:attrNameLst>
                                          <p:attrName>style.visibility</p:attrName>
                                        </p:attrNameLst>
                                      </p:cBhvr>
                                      <p:to>
                                        <p:strVal val="visible"/>
                                      </p:to>
                                    </p:set>
                                    <p:animEffect transition="in" filter="wipe(up)">
                                      <p:cBhvr>
                                        <p:cTn id="23" dur="500"/>
                                        <p:tgtEl>
                                          <p:spTgt spid="45261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50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r>
              <a:rPr lang="en-US" altLang="zh-CN" dirty="0" smtClean="0"/>
              <a:t>5.4.2 IEEE 802.3 MAC </a:t>
            </a:r>
            <a:r>
              <a:rPr lang="zh-CN" altLang="en-US" dirty="0" smtClean="0"/>
              <a:t>帧格式</a:t>
            </a:r>
            <a:endParaRPr lang="zh-CN" altLang="en-US" dirty="0"/>
          </a:p>
        </p:txBody>
      </p:sp>
      <p:sp>
        <p:nvSpPr>
          <p:cNvPr id="453634" name="Rectangle 2"/>
          <p:cNvSpPr>
            <a:spLocks noGrp="1" noChangeArrowheads="1"/>
          </p:cNvSpPr>
          <p:nvPr>
            <p:ph idx="1"/>
          </p:nvPr>
        </p:nvSpPr>
        <p:spPr>
          <a:xfrm>
            <a:off x="330199" y="856033"/>
            <a:ext cx="8500533" cy="3390772"/>
          </a:xfrm>
        </p:spPr>
        <p:txBody>
          <a:bodyPr>
            <a:normAutofit/>
          </a:bodyPr>
          <a:lstStyle/>
          <a:p>
            <a:pPr marL="0" indent="0">
              <a:lnSpc>
                <a:spcPct val="100000"/>
              </a:lnSpc>
              <a:buNone/>
            </a:pPr>
            <a:r>
              <a:rPr lang="en-US" altLang="zh-CN" sz="3200" dirty="0" smtClean="0"/>
              <a:t>802.3</a:t>
            </a:r>
            <a:r>
              <a:rPr lang="zh-CN" altLang="zh-CN" sz="3200" dirty="0" smtClean="0"/>
              <a:t>与</a:t>
            </a:r>
            <a:r>
              <a:rPr lang="zh-CN" altLang="zh-CN" sz="3200" dirty="0"/>
              <a:t>以太网</a:t>
            </a:r>
            <a:r>
              <a:rPr lang="en-US" altLang="zh-CN" sz="3200" dirty="0"/>
              <a:t>V2 MAC </a:t>
            </a:r>
            <a:r>
              <a:rPr lang="zh-CN" altLang="zh-CN" sz="3200" dirty="0"/>
              <a:t>帧格式</a:t>
            </a:r>
            <a:r>
              <a:rPr lang="zh-CN" altLang="en-US" sz="3200" dirty="0"/>
              <a:t>相似，</a:t>
            </a:r>
            <a:r>
              <a:rPr lang="zh-CN" altLang="zh-CN" sz="3200" dirty="0"/>
              <a:t>区别</a:t>
            </a:r>
            <a:r>
              <a:rPr lang="zh-CN" altLang="en-US" sz="3200" dirty="0"/>
              <a:t>在于：</a:t>
            </a:r>
            <a:endParaRPr lang="en-US" altLang="zh-CN" sz="3200" dirty="0"/>
          </a:p>
          <a:p>
            <a:pPr>
              <a:lnSpc>
                <a:spcPct val="100000"/>
              </a:lnSpc>
            </a:pPr>
            <a:r>
              <a:rPr lang="en-US" altLang="zh-CN" sz="2800" dirty="0" smtClean="0"/>
              <a:t>IEEE </a:t>
            </a:r>
            <a:r>
              <a:rPr lang="en-US" altLang="zh-CN" sz="2800" dirty="0"/>
              <a:t>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lnSpc>
                <a:spcPct val="100000"/>
              </a:lnSpc>
            </a:pPr>
            <a:r>
              <a:rPr lang="zh-CN" altLang="zh-CN" sz="2800" dirty="0"/>
              <a:t>当这个字段值大于</a:t>
            </a:r>
            <a:r>
              <a:rPr lang="en-US" altLang="zh-CN" sz="2800" dirty="0"/>
              <a:t> 0x0600 </a:t>
            </a:r>
            <a:r>
              <a:rPr lang="zh-CN" altLang="zh-CN" sz="2800" dirty="0"/>
              <a:t>时（相当于十进制的</a:t>
            </a:r>
            <a:r>
              <a:rPr lang="en-US" altLang="zh-CN" sz="2800" dirty="0"/>
              <a:t>1536</a:t>
            </a:r>
            <a:r>
              <a:rPr lang="zh-CN" altLang="zh-CN" sz="2800" dirty="0" smtClean="0"/>
              <a:t>），表示“类型”</a:t>
            </a:r>
            <a:r>
              <a:rPr lang="zh-CN" altLang="en-US" sz="2800" dirty="0"/>
              <a:t>，</a:t>
            </a:r>
            <a:r>
              <a:rPr lang="zh-CN" altLang="zh-CN" sz="2800" dirty="0" smtClean="0"/>
              <a:t>这</a:t>
            </a:r>
            <a:r>
              <a:rPr lang="zh-CN" altLang="en-US" sz="2800" dirty="0" smtClean="0"/>
              <a:t>时</a:t>
            </a:r>
            <a:r>
              <a:rPr lang="zh-CN" altLang="zh-CN" sz="2800" dirty="0" smtClean="0"/>
              <a:t>的</a:t>
            </a:r>
            <a:r>
              <a:rPr lang="zh-CN" altLang="zh-CN" sz="2800" dirty="0"/>
              <a:t>帧和以太网</a:t>
            </a:r>
            <a:r>
              <a:rPr lang="en-US" altLang="zh-CN" sz="2800" dirty="0"/>
              <a:t>V2 MAC </a:t>
            </a:r>
            <a:r>
              <a:rPr lang="zh-CN" altLang="zh-CN" sz="2800" dirty="0"/>
              <a:t>帧完全一样。</a:t>
            </a:r>
            <a:endParaRPr lang="en-US" altLang="zh-CN" sz="2800" dirty="0"/>
          </a:p>
          <a:p>
            <a:pPr lvl="1">
              <a:lnSpc>
                <a:spcPct val="100000"/>
              </a:lnSpc>
            </a:pPr>
            <a:r>
              <a:rPr lang="zh-CN" altLang="zh-CN" sz="2800" dirty="0"/>
              <a:t>当这个字段值小于</a:t>
            </a:r>
            <a:r>
              <a:rPr lang="en-US" altLang="zh-CN" sz="2800" dirty="0"/>
              <a:t> 0x0600 </a:t>
            </a:r>
            <a:r>
              <a:rPr lang="zh-CN" altLang="zh-CN" sz="2800" dirty="0"/>
              <a:t>时才表示“长度”</a:t>
            </a:r>
            <a:r>
              <a:rPr lang="zh-CN" altLang="en-US" sz="2800" dirty="0" smtClean="0"/>
              <a:t>。</a:t>
            </a:r>
            <a:endParaRPr lang="en-US" altLang="zh-CN" sz="2800" dirty="0"/>
          </a:p>
        </p:txBody>
      </p:sp>
      <p:sp>
        <p:nvSpPr>
          <p:cNvPr id="2" name="矩形 1"/>
          <p:cNvSpPr/>
          <p:nvPr/>
        </p:nvSpPr>
        <p:spPr>
          <a:xfrm>
            <a:off x="452695" y="4520071"/>
            <a:ext cx="8175678" cy="1040285"/>
          </a:xfrm>
          <a:prstGeom prst="rect">
            <a:avLst/>
          </a:prstGeom>
          <a:solidFill>
            <a:srgbClr val="FFFF99"/>
          </a:solidFill>
          <a:ln>
            <a:solidFill>
              <a:schemeClr val="tx2">
                <a:lumMod val="60000"/>
                <a:lumOff val="40000"/>
              </a:schemeClr>
            </a:solidFill>
          </a:ln>
        </p:spPr>
        <p:txBody>
          <a:bodyPr wrap="square">
            <a:spAutoFit/>
          </a:bodyPr>
          <a:lstStyle/>
          <a:p>
            <a:pPr>
              <a:lnSpc>
                <a:spcPct val="110000"/>
              </a:lnSpc>
            </a:pPr>
            <a:r>
              <a:rPr lang="zh-CN" altLang="zh-CN" sz="2800" dirty="0">
                <a:latin typeface="Times New Roman" panose="02020603050405020304" pitchFamily="18" charset="0"/>
              </a:rPr>
              <a:t>现在市场上流行的都是以太网</a:t>
            </a:r>
            <a:r>
              <a:rPr lang="en-US" altLang="zh-CN" sz="2800" dirty="0">
                <a:latin typeface="Times New Roman" panose="02020603050405020304" pitchFamily="18" charset="0"/>
              </a:rPr>
              <a:t>V2 </a:t>
            </a:r>
            <a:r>
              <a:rPr lang="zh-CN" altLang="zh-CN" sz="2800" dirty="0">
                <a:latin typeface="Times New Roman" panose="02020603050405020304" pitchFamily="18" charset="0"/>
              </a:rPr>
              <a:t>的</a:t>
            </a:r>
            <a:r>
              <a:rPr lang="en-US" altLang="zh-CN" sz="2800" dirty="0">
                <a:latin typeface="Times New Roman" panose="02020603050405020304" pitchFamily="18" charset="0"/>
              </a:rPr>
              <a:t> MAC </a:t>
            </a:r>
            <a:r>
              <a:rPr lang="zh-CN" altLang="zh-CN" sz="2800" dirty="0">
                <a:latin typeface="Times New Roman" panose="02020603050405020304" pitchFamily="18" charset="0"/>
              </a:rPr>
              <a:t>帧，</a:t>
            </a:r>
            <a:r>
              <a:rPr lang="zh-CN" altLang="zh-CN" sz="2800" dirty="0" smtClean="0">
                <a:latin typeface="Times New Roman" panose="02020603050405020304" pitchFamily="18" charset="0"/>
              </a:rPr>
              <a:t>但</a:t>
            </a:r>
            <a:r>
              <a:rPr lang="zh-CN" altLang="en-US" sz="2800" dirty="0" smtClean="0">
                <a:latin typeface="Times New Roman" panose="02020603050405020304" pitchFamily="18" charset="0"/>
              </a:rPr>
              <a:t>通常也</a:t>
            </a:r>
            <a:r>
              <a:rPr lang="zh-CN" altLang="zh-CN" sz="2800" dirty="0" smtClean="0">
                <a:latin typeface="Times New Roman" panose="02020603050405020304" pitchFamily="18" charset="0"/>
              </a:rPr>
              <a:t>称为</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IEEE 802.3 </a:t>
            </a:r>
            <a:r>
              <a:rPr lang="zh-CN" altLang="zh-CN" sz="2800" dirty="0">
                <a:latin typeface="Times New Roman" panose="02020603050405020304" pitchFamily="18" charset="0"/>
              </a:rPr>
              <a:t>标准的</a:t>
            </a:r>
            <a:r>
              <a:rPr lang="en-US" altLang="zh-CN" sz="2800" dirty="0">
                <a:latin typeface="Times New Roman" panose="02020603050405020304" pitchFamily="18" charset="0"/>
              </a:rPr>
              <a:t> MAC </a:t>
            </a:r>
            <a:r>
              <a:rPr lang="zh-CN" altLang="zh-CN" sz="2800" dirty="0">
                <a:latin typeface="Times New Roman" panose="02020603050405020304" pitchFamily="18" charset="0"/>
              </a:rPr>
              <a:t>帧</a:t>
            </a:r>
            <a:r>
              <a:rPr lang="zh-CN" altLang="en-US" sz="2800" dirty="0">
                <a:latin typeface="Times New Roman" panose="02020603050405020304" pitchFamily="18" charset="0"/>
              </a:rPr>
              <a:t>。</a:t>
            </a:r>
          </a:p>
        </p:txBody>
      </p:sp>
    </p:spTree>
    <p:extLst>
      <p:ext uri="{BB962C8B-B14F-4D97-AF65-F5344CB8AC3E}">
        <p14:creationId xmlns:p14="http://schemas.microsoft.com/office/powerpoint/2010/main" val="20016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53634">
                                            <p:txEl>
                                              <p:pRg st="0" end="0"/>
                                            </p:txEl>
                                          </p:spTgt>
                                        </p:tgtEl>
                                        <p:attrNameLst>
                                          <p:attrName>style.visibility</p:attrName>
                                        </p:attrNameLst>
                                      </p:cBhvr>
                                      <p:to>
                                        <p:strVal val="visible"/>
                                      </p:to>
                                    </p:set>
                                    <p:animEffect transition="in" filter="wipe(up)">
                                      <p:cBhvr>
                                        <p:cTn id="7" dur="500"/>
                                        <p:tgtEl>
                                          <p:spTgt spid="45363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53634">
                                            <p:txEl>
                                              <p:pRg st="1" end="1"/>
                                            </p:txEl>
                                          </p:spTgt>
                                        </p:tgtEl>
                                        <p:attrNameLst>
                                          <p:attrName>style.visibility</p:attrName>
                                        </p:attrNameLst>
                                      </p:cBhvr>
                                      <p:to>
                                        <p:strVal val="visible"/>
                                      </p:to>
                                    </p:set>
                                    <p:animEffect transition="in" filter="wipe(up)">
                                      <p:cBhvr>
                                        <p:cTn id="11" dur="500"/>
                                        <p:tgtEl>
                                          <p:spTgt spid="45363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53634">
                                            <p:txEl>
                                              <p:pRg st="2" end="2"/>
                                            </p:txEl>
                                          </p:spTgt>
                                        </p:tgtEl>
                                        <p:attrNameLst>
                                          <p:attrName>style.visibility</p:attrName>
                                        </p:attrNameLst>
                                      </p:cBhvr>
                                      <p:to>
                                        <p:strVal val="visible"/>
                                      </p:to>
                                    </p:set>
                                    <p:animEffect transition="in" filter="wipe(up)">
                                      <p:cBhvr>
                                        <p:cTn id="15" dur="500"/>
                                        <p:tgtEl>
                                          <p:spTgt spid="453634">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53634">
                                            <p:txEl>
                                              <p:pRg st="3" end="3"/>
                                            </p:txEl>
                                          </p:spTgt>
                                        </p:tgtEl>
                                        <p:attrNameLst>
                                          <p:attrName>style.visibility</p:attrName>
                                        </p:attrNameLst>
                                      </p:cBhvr>
                                      <p:to>
                                        <p:strVal val="visible"/>
                                      </p:to>
                                    </p:set>
                                    <p:animEffect transition="in" filter="wipe(up)">
                                      <p:cBhvr>
                                        <p:cTn id="19" dur="500"/>
                                        <p:tgtEl>
                                          <p:spTgt spid="45363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r>
              <a:rPr lang="en-US" altLang="zh-CN" dirty="0" smtClean="0"/>
              <a:t>5.4.2 </a:t>
            </a:r>
            <a:r>
              <a:rPr lang="zh-CN" altLang="en-US" dirty="0" smtClean="0"/>
              <a:t>帧</a:t>
            </a:r>
            <a:r>
              <a:rPr lang="zh-CN" altLang="en-US" dirty="0"/>
              <a:t>间最小间隔 </a:t>
            </a:r>
          </a:p>
        </p:txBody>
      </p:sp>
      <p:sp>
        <p:nvSpPr>
          <p:cNvPr id="453634" name="Rectangle 2"/>
          <p:cNvSpPr>
            <a:spLocks noGrp="1" noChangeArrowheads="1"/>
          </p:cNvSpPr>
          <p:nvPr>
            <p:ph idx="1"/>
          </p:nvPr>
        </p:nvSpPr>
        <p:spPr/>
        <p:txBody>
          <a:bodyPr>
            <a:normAutofit/>
          </a:bodyPr>
          <a:lstStyle/>
          <a:p>
            <a:pPr>
              <a:lnSpc>
                <a:spcPct val="100000"/>
              </a:lnSpc>
            </a:pPr>
            <a:r>
              <a:rPr lang="zh-CN" altLang="en-US" sz="3200" dirty="0"/>
              <a:t>帧间最小间隔为 </a:t>
            </a:r>
            <a:r>
              <a:rPr lang="en-US" altLang="zh-CN" sz="3200" dirty="0"/>
              <a:t>9.6 </a:t>
            </a:r>
            <a:r>
              <a:rPr lang="en-US" altLang="zh-CN" sz="3200" dirty="0">
                <a:sym typeface="Symbol" pitchFamily="18" charset="2"/>
              </a:rPr>
              <a:t></a:t>
            </a:r>
            <a:r>
              <a:rPr lang="en-US" altLang="zh-CN" sz="3200" dirty="0"/>
              <a:t>s</a:t>
            </a:r>
            <a:r>
              <a:rPr lang="zh-CN" altLang="en-US" sz="3200" dirty="0"/>
              <a:t>，相当于 </a:t>
            </a:r>
            <a:r>
              <a:rPr lang="en-US" altLang="zh-CN" sz="3200" dirty="0"/>
              <a:t>96 bit </a:t>
            </a:r>
            <a:r>
              <a:rPr lang="zh-CN" altLang="en-US" sz="3200" dirty="0"/>
              <a:t>的发送时间。</a:t>
            </a:r>
          </a:p>
          <a:p>
            <a:pPr>
              <a:lnSpc>
                <a:spcPct val="100000"/>
              </a:lnSpc>
            </a:pPr>
            <a:r>
              <a:rPr lang="zh-CN" altLang="en-US" sz="3200" dirty="0"/>
              <a:t>一个站在检测到总线开始空闲后，还要等待 </a:t>
            </a:r>
            <a:r>
              <a:rPr lang="en-US" altLang="zh-CN" sz="3200" dirty="0"/>
              <a:t>9.6 </a:t>
            </a:r>
            <a:r>
              <a:rPr lang="en-US" altLang="zh-CN" sz="3200" dirty="0">
                <a:sym typeface="Symbol" pitchFamily="18" charset="2"/>
              </a:rPr>
              <a:t></a:t>
            </a:r>
            <a:r>
              <a:rPr lang="en-US" altLang="zh-CN" sz="3200" dirty="0"/>
              <a:t>s </a:t>
            </a:r>
            <a:r>
              <a:rPr lang="zh-CN" altLang="en-US" sz="3200" dirty="0"/>
              <a:t>才能再次发送数据。</a:t>
            </a:r>
          </a:p>
          <a:p>
            <a:pPr>
              <a:lnSpc>
                <a:spcPct val="100000"/>
              </a:lnSpc>
            </a:pPr>
            <a:r>
              <a:rPr lang="zh-CN" altLang="en-US" sz="3200" dirty="0" smtClean="0">
                <a:effectLst>
                  <a:outerShdw blurRad="38100" dist="38100" dir="2700000" algn="tl">
                    <a:srgbClr val="000000">
                      <a:alpha val="43137"/>
                    </a:srgbClr>
                  </a:outerShdw>
                </a:effectLst>
              </a:rPr>
              <a:t>目的</a:t>
            </a:r>
            <a:r>
              <a:rPr lang="zh-CN" altLang="en-US" sz="3200" dirty="0" smtClean="0"/>
              <a:t>：这样</a:t>
            </a:r>
            <a:r>
              <a:rPr lang="zh-CN" altLang="en-US" sz="3200" dirty="0"/>
              <a:t>做是为了使刚刚收到数据帧的站的接收缓存来得及清理，做好接收下一帧的准备。 </a:t>
            </a:r>
          </a:p>
        </p:txBody>
      </p:sp>
    </p:spTree>
    <p:extLst>
      <p:ext uri="{BB962C8B-B14F-4D97-AF65-F5344CB8AC3E}">
        <p14:creationId xmlns:p14="http://schemas.microsoft.com/office/powerpoint/2010/main" val="80492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53634">
                                            <p:txEl>
                                              <p:pRg st="0" end="0"/>
                                            </p:txEl>
                                          </p:spTgt>
                                        </p:tgtEl>
                                        <p:attrNameLst>
                                          <p:attrName>style.visibility</p:attrName>
                                        </p:attrNameLst>
                                      </p:cBhvr>
                                      <p:to>
                                        <p:strVal val="visible"/>
                                      </p:to>
                                    </p:set>
                                    <p:animEffect transition="in" filter="wipe(up)">
                                      <p:cBhvr>
                                        <p:cTn id="7" dur="500"/>
                                        <p:tgtEl>
                                          <p:spTgt spid="453634">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53634">
                                            <p:txEl>
                                              <p:pRg st="1" end="1"/>
                                            </p:txEl>
                                          </p:spTgt>
                                        </p:tgtEl>
                                        <p:attrNameLst>
                                          <p:attrName>style.visibility</p:attrName>
                                        </p:attrNameLst>
                                      </p:cBhvr>
                                      <p:to>
                                        <p:strVal val="visible"/>
                                      </p:to>
                                    </p:set>
                                    <p:animEffect transition="in" filter="wipe(up)">
                                      <p:cBhvr>
                                        <p:cTn id="11" dur="500"/>
                                        <p:tgtEl>
                                          <p:spTgt spid="453634">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53634">
                                            <p:txEl>
                                              <p:pRg st="2" end="2"/>
                                            </p:txEl>
                                          </p:spTgt>
                                        </p:tgtEl>
                                        <p:attrNameLst>
                                          <p:attrName>style.visibility</p:attrName>
                                        </p:attrNameLst>
                                      </p:cBhvr>
                                      <p:to>
                                        <p:strVal val="visible"/>
                                      </p:to>
                                    </p:set>
                                    <p:animEffect transition="in" filter="wipe(up)">
                                      <p:cBhvr>
                                        <p:cTn id="15" dur="500"/>
                                        <p:tgtEl>
                                          <p:spTgt spid="453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a:t>
            </a:r>
            <a:r>
              <a:rPr lang="zh-CN" altLang="zh-CN" dirty="0"/>
              <a:t>使用集线器的星形拓扑</a:t>
            </a:r>
            <a:endParaRPr lang="zh-CN" altLang="en-US" dirty="0"/>
          </a:p>
        </p:txBody>
      </p:sp>
      <p:sp>
        <p:nvSpPr>
          <p:cNvPr id="3" name="内容占位符 2"/>
          <p:cNvSpPr>
            <a:spLocks noGrp="1"/>
          </p:cNvSpPr>
          <p:nvPr>
            <p:ph idx="1"/>
          </p:nvPr>
        </p:nvSpPr>
        <p:spPr>
          <a:xfrm>
            <a:off x="330199" y="856034"/>
            <a:ext cx="8500533" cy="3271296"/>
          </a:xfrm>
        </p:spPr>
        <p:txBody>
          <a:bodyPr>
            <a:normAutofit/>
          </a:bodyPr>
          <a:lstStyle/>
          <a:p>
            <a:pPr>
              <a:lnSpc>
                <a:spcPct val="100000"/>
              </a:lnSpc>
            </a:pPr>
            <a:r>
              <a:rPr lang="zh-CN" altLang="zh-CN" sz="3200" dirty="0"/>
              <a:t>传统以太网最初是使用粗</a:t>
            </a:r>
            <a:r>
              <a:rPr lang="zh-CN" altLang="zh-CN" sz="3200" dirty="0" smtClean="0"/>
              <a:t>同轴电缆</a:t>
            </a:r>
            <a:r>
              <a:rPr lang="zh-CN" altLang="en-US" sz="3200" dirty="0" smtClean="0"/>
              <a:t>的总线型拓扑</a:t>
            </a:r>
            <a:r>
              <a:rPr lang="zh-CN" altLang="zh-CN" sz="3200" dirty="0" smtClean="0"/>
              <a:t>，</a:t>
            </a:r>
            <a:r>
              <a:rPr lang="zh-CN" altLang="zh-CN" sz="3200" dirty="0"/>
              <a:t>后来演进到使用比较便宜的细同轴电缆，最后发展为使用更便宜和更灵活的双绞线</a:t>
            </a:r>
            <a:r>
              <a:rPr lang="zh-CN" altLang="zh-CN" sz="3200" dirty="0" smtClean="0"/>
              <a:t>。</a:t>
            </a:r>
            <a:endParaRPr lang="en-US" altLang="zh-CN" sz="3200" dirty="0" smtClean="0"/>
          </a:p>
          <a:p>
            <a:pPr>
              <a:lnSpc>
                <a:spcPct val="100000"/>
              </a:lnSpc>
            </a:pPr>
            <a:r>
              <a:rPr lang="zh-CN" altLang="en-US" sz="3200" dirty="0" smtClean="0"/>
              <a:t>采用</a:t>
            </a:r>
            <a:r>
              <a:rPr lang="zh-CN" altLang="zh-CN" sz="3200" dirty="0" smtClean="0"/>
              <a:t>双绞线</a:t>
            </a:r>
            <a:r>
              <a:rPr lang="zh-CN" altLang="en-US" sz="3200" dirty="0" smtClean="0"/>
              <a:t>的</a:t>
            </a:r>
            <a:r>
              <a:rPr lang="zh-CN" altLang="zh-CN" sz="3200" dirty="0" smtClean="0"/>
              <a:t>以太网</a:t>
            </a:r>
            <a:r>
              <a:rPr lang="zh-CN" altLang="zh-CN" sz="3200" dirty="0"/>
              <a:t>采用星形拓扑，在星形的中心则增加了一种可靠性非常高的设备，叫做</a:t>
            </a:r>
            <a:r>
              <a:rPr lang="zh-CN" altLang="zh-CN" sz="3200" dirty="0" smtClean="0">
                <a:solidFill>
                  <a:srgbClr val="FF0000"/>
                </a:solidFill>
              </a:rPr>
              <a:t>集线器</a:t>
            </a:r>
            <a:r>
              <a:rPr lang="en-US" altLang="zh-CN" sz="3200" dirty="0" smtClean="0">
                <a:solidFill>
                  <a:srgbClr val="FF0000"/>
                </a:solidFill>
              </a:rPr>
              <a:t> </a:t>
            </a:r>
            <a:r>
              <a:rPr lang="en-US" altLang="zh-CN" sz="3200" dirty="0" smtClean="0"/>
              <a:t>(</a:t>
            </a:r>
            <a:r>
              <a:rPr lang="en-US" altLang="zh-CN" sz="3200" dirty="0"/>
              <a:t>hub</a:t>
            </a:r>
            <a:r>
              <a:rPr lang="en-US" altLang="zh-CN" sz="3200" dirty="0" smtClean="0"/>
              <a:t>)</a:t>
            </a:r>
            <a:r>
              <a:rPr lang="zh-CN" altLang="en-US" sz="3200" dirty="0"/>
              <a:t>。</a:t>
            </a:r>
          </a:p>
        </p:txBody>
      </p:sp>
      <p:grpSp>
        <p:nvGrpSpPr>
          <p:cNvPr id="4" name="组合 3"/>
          <p:cNvGrpSpPr/>
          <p:nvPr/>
        </p:nvGrpSpPr>
        <p:grpSpPr>
          <a:xfrm>
            <a:off x="2483382" y="3722948"/>
            <a:ext cx="5684044" cy="3058852"/>
            <a:chOff x="896012" y="1340768"/>
            <a:chExt cx="7255800" cy="3830637"/>
          </a:xfrm>
        </p:grpSpPr>
        <p:sp>
          <p:nvSpPr>
            <p:cNvPr id="5" name="Text Box 5"/>
            <p:cNvSpPr txBox="1">
              <a:spLocks noChangeArrowheads="1"/>
            </p:cNvSpPr>
            <p:nvPr/>
          </p:nvSpPr>
          <p:spPr bwMode="auto">
            <a:xfrm>
              <a:off x="3860933" y="2434556"/>
              <a:ext cx="1328437" cy="5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dirty="0">
                  <a:solidFill>
                    <a:srgbClr val="000099"/>
                  </a:solidFill>
                  <a:ea typeface="黑体" pitchFamily="2" charset="-122"/>
                </a:rPr>
                <a:t>集线器</a:t>
              </a:r>
            </a:p>
          </p:txBody>
        </p:sp>
        <p:sp>
          <p:nvSpPr>
            <p:cNvPr id="6"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7"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8"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9"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0"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pic>
          <p:nvPicPr>
            <p:cNvPr id="1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7"/>
            <p:cNvSpPr txBox="1">
              <a:spLocks noChangeArrowheads="1"/>
            </p:cNvSpPr>
            <p:nvPr/>
          </p:nvSpPr>
          <p:spPr bwMode="auto">
            <a:xfrm>
              <a:off x="5236766" y="4423691"/>
              <a:ext cx="2056908" cy="5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ea typeface="黑体" pitchFamily="2" charset="-122"/>
                </a:rPr>
                <a:t>两对双绞线</a:t>
              </a:r>
            </a:p>
          </p:txBody>
        </p:sp>
        <p:sp>
          <p:nvSpPr>
            <p:cNvPr id="18"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19" name="Text Box 19"/>
            <p:cNvSpPr txBox="1">
              <a:spLocks noChangeArrowheads="1"/>
            </p:cNvSpPr>
            <p:nvPr/>
          </p:nvSpPr>
          <p:spPr bwMode="auto">
            <a:xfrm>
              <a:off x="6512851" y="1499516"/>
              <a:ext cx="964201" cy="5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15" b="1">
                  <a:solidFill>
                    <a:srgbClr val="000099"/>
                  </a:solidFill>
                  <a:ea typeface="黑体" pitchFamily="2" charset="-122"/>
                </a:rPr>
                <a:t>站点</a:t>
              </a:r>
            </a:p>
          </p:txBody>
        </p:sp>
        <p:sp>
          <p:nvSpPr>
            <p:cNvPr id="20" name="Text Box 20"/>
            <p:cNvSpPr txBox="1">
              <a:spLocks noChangeArrowheads="1"/>
            </p:cNvSpPr>
            <p:nvPr/>
          </p:nvSpPr>
          <p:spPr bwMode="auto">
            <a:xfrm>
              <a:off x="5616840" y="2553617"/>
              <a:ext cx="1850235" cy="5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15" b="1">
                  <a:solidFill>
                    <a:srgbClr val="000099"/>
                  </a:solidFill>
                  <a:ea typeface="黑体" pitchFamily="2" charset="-122"/>
                </a:rPr>
                <a:t>RJ-45 </a:t>
              </a:r>
              <a:r>
                <a:rPr lang="zh-CN" altLang="en-US" sz="2215" b="1">
                  <a:solidFill>
                    <a:srgbClr val="000099"/>
                  </a:solidFill>
                  <a:ea typeface="黑体" pitchFamily="2" charset="-122"/>
                </a:rPr>
                <a:t>插头</a:t>
              </a:r>
            </a:p>
          </p:txBody>
        </p:sp>
        <p:sp>
          <p:nvSpPr>
            <p:cNvPr id="21"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sp>
          <p:nvSpPr>
            <p:cNvPr id="22"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2" b="1">
                <a:solidFill>
                  <a:srgbClr val="000099"/>
                </a:solidFill>
                <a:ea typeface="黑体" pitchFamily="2" charset="-122"/>
              </a:endParaRPr>
            </a:p>
          </p:txBody>
        </p:sp>
      </p:grpSp>
    </p:spTree>
    <p:extLst>
      <p:ext uri="{BB962C8B-B14F-4D97-AF65-F5344CB8AC3E}">
        <p14:creationId xmlns:p14="http://schemas.microsoft.com/office/powerpoint/2010/main" val="171973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dirty="0" smtClean="0"/>
              <a:t>5.4.2 </a:t>
            </a: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330201" y="996696"/>
            <a:ext cx="8365743" cy="1222585"/>
          </a:xfrm>
        </p:spPr>
        <p:txBody>
          <a:bodyPr>
            <a:normAutofit/>
          </a:bodyPr>
          <a:lstStyle/>
          <a:p>
            <a:r>
              <a:rPr lang="en-US" altLang="zh-CN" sz="3200" dirty="0" smtClean="0"/>
              <a:t>1990</a:t>
            </a:r>
            <a:r>
              <a:rPr lang="zh-CN" altLang="zh-CN" sz="3200" dirty="0" smtClean="0"/>
              <a:t>年</a:t>
            </a:r>
            <a:r>
              <a:rPr lang="en-US" altLang="zh-CN" sz="3200" dirty="0" smtClean="0"/>
              <a:t> IEEE </a:t>
            </a:r>
            <a:r>
              <a:rPr lang="zh-CN" altLang="zh-CN" sz="3200" dirty="0" smtClean="0"/>
              <a:t>制定</a:t>
            </a:r>
            <a:r>
              <a:rPr lang="zh-CN" altLang="zh-CN" sz="3200" dirty="0"/>
              <a:t>出星形</a:t>
            </a:r>
            <a:r>
              <a:rPr lang="zh-CN" altLang="zh-CN" sz="3200" dirty="0" smtClean="0"/>
              <a:t>以太网</a:t>
            </a:r>
            <a:r>
              <a:rPr lang="en-US" altLang="zh-CN" sz="3200" dirty="0" smtClean="0"/>
              <a:t> 10BASE-T </a:t>
            </a:r>
            <a:r>
              <a:rPr lang="zh-CN" altLang="zh-CN" sz="3200" dirty="0" smtClean="0"/>
              <a:t>的标准</a:t>
            </a:r>
            <a:r>
              <a:rPr lang="en-US" altLang="zh-CN" sz="3200" dirty="0" smtClean="0"/>
              <a:t> 802.3i</a:t>
            </a:r>
            <a:r>
              <a:rPr lang="zh-CN" altLang="en-US" sz="3200" dirty="0" smtClean="0"/>
              <a:t>。</a:t>
            </a:r>
            <a:endParaRPr lang="en-US" altLang="zh-CN" sz="3200" dirty="0" smtClean="0"/>
          </a:p>
        </p:txBody>
      </p:sp>
      <p:grpSp>
        <p:nvGrpSpPr>
          <p:cNvPr id="18" name="组合 17"/>
          <p:cNvGrpSpPr/>
          <p:nvPr/>
        </p:nvGrpSpPr>
        <p:grpSpPr>
          <a:xfrm>
            <a:off x="504292" y="2435084"/>
            <a:ext cx="4928602" cy="1906290"/>
            <a:chOff x="2504728" y="2420888"/>
            <a:chExt cx="5339319" cy="2065148"/>
          </a:xfrm>
        </p:grpSpPr>
        <p:sp>
          <p:nvSpPr>
            <p:cNvPr id="3" name="矩形 2"/>
            <p:cNvSpPr/>
            <p:nvPr/>
          </p:nvSpPr>
          <p:spPr>
            <a:xfrm>
              <a:off x="2504728" y="2420888"/>
              <a:ext cx="616836" cy="592524"/>
            </a:xfrm>
            <a:prstGeom prst="rect">
              <a:avLst/>
            </a:prstGeom>
            <a:noFill/>
          </p:spPr>
          <p:txBody>
            <a:bodyPr wrap="none">
              <a:spAutoFit/>
            </a:bodyPr>
            <a:lstStyle/>
            <a:p>
              <a:r>
                <a:rPr lang="en-US" altLang="zh-CN" sz="2954" b="1" u="sng" dirty="0"/>
                <a:t>10</a:t>
              </a:r>
              <a:endParaRPr lang="zh-CN" altLang="en-US" sz="2954" b="1" u="sng" dirty="0"/>
            </a:p>
          </p:txBody>
        </p:sp>
        <p:sp>
          <p:nvSpPr>
            <p:cNvPr id="7" name="矩形 6"/>
            <p:cNvSpPr/>
            <p:nvPr/>
          </p:nvSpPr>
          <p:spPr>
            <a:xfrm>
              <a:off x="3008783" y="2420888"/>
              <a:ext cx="1067792" cy="592524"/>
            </a:xfrm>
            <a:prstGeom prst="rect">
              <a:avLst/>
            </a:prstGeom>
            <a:noFill/>
          </p:spPr>
          <p:txBody>
            <a:bodyPr wrap="none">
              <a:spAutoFit/>
            </a:bodyPr>
            <a:lstStyle/>
            <a:p>
              <a:r>
                <a:rPr lang="en-US" altLang="zh-CN" sz="2954" b="1" u="sng" dirty="0"/>
                <a:t>BASE</a:t>
              </a:r>
              <a:endParaRPr lang="zh-CN" altLang="en-US" sz="2954" b="1" u="sng" dirty="0"/>
            </a:p>
          </p:txBody>
        </p:sp>
        <p:sp>
          <p:nvSpPr>
            <p:cNvPr id="8" name="矩形 7"/>
            <p:cNvSpPr/>
            <p:nvPr/>
          </p:nvSpPr>
          <p:spPr>
            <a:xfrm>
              <a:off x="4017668" y="2463279"/>
              <a:ext cx="382872" cy="530979"/>
            </a:xfrm>
            <a:prstGeom prst="rect">
              <a:avLst/>
            </a:prstGeom>
          </p:spPr>
          <p:txBody>
            <a:bodyPr wrap="square">
              <a:spAutoFit/>
            </a:bodyPr>
            <a:lstStyle/>
            <a:p>
              <a:r>
                <a:rPr lang="en-US" altLang="zh-CN" sz="2585" b="1" dirty="0"/>
                <a:t>—</a:t>
              </a:r>
              <a:endParaRPr lang="zh-CN" altLang="en-US" sz="2585" b="1" dirty="0"/>
            </a:p>
          </p:txBody>
        </p:sp>
        <p:sp>
          <p:nvSpPr>
            <p:cNvPr id="9" name="矩形 8"/>
            <p:cNvSpPr/>
            <p:nvPr/>
          </p:nvSpPr>
          <p:spPr>
            <a:xfrm>
              <a:off x="4513712" y="2420888"/>
              <a:ext cx="495274" cy="592524"/>
            </a:xfrm>
            <a:prstGeom prst="rect">
              <a:avLst/>
            </a:prstGeom>
            <a:noFill/>
          </p:spPr>
          <p:txBody>
            <a:bodyPr wrap="none">
              <a:spAutoFit/>
            </a:bodyPr>
            <a:lstStyle/>
            <a:p>
              <a:r>
                <a:rPr lang="en-US" altLang="zh-CN" sz="2954" b="1" u="sng" dirty="0"/>
                <a:t>T </a:t>
              </a:r>
              <a:endParaRPr lang="zh-CN" altLang="en-US" sz="2954" b="1" u="sng" dirty="0"/>
            </a:p>
          </p:txBody>
        </p:sp>
        <p:cxnSp>
          <p:nvCxnSpPr>
            <p:cNvPr id="10" name="肘形连接符 9"/>
            <p:cNvCxnSpPr>
              <a:stCxn id="9" idx="2"/>
            </p:cNvCxnSpPr>
            <p:nvPr/>
          </p:nvCxnSpPr>
          <p:spPr bwMode="auto">
            <a:xfrm rot="16200000" flipH="1">
              <a:off x="5545861" y="2228899"/>
              <a:ext cx="271571" cy="184059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05539" cy="500137"/>
            </a:xfrm>
            <a:prstGeom prst="rect">
              <a:avLst/>
            </a:prstGeom>
          </p:spPr>
          <p:txBody>
            <a:bodyPr wrap="none">
              <a:spAutoFit/>
            </a:bodyPr>
            <a:lstStyle/>
            <a:p>
              <a:r>
                <a:rPr lang="zh-CN" altLang="zh-CN" sz="2400" b="1" dirty="0">
                  <a:solidFill>
                    <a:srgbClr val="000099"/>
                  </a:solidFill>
                  <a:ea typeface="黑体" pitchFamily="2" charset="-122"/>
                </a:rPr>
                <a:t>双绞线</a:t>
              </a:r>
              <a:endParaRPr lang="zh-CN" altLang="en-US" sz="2400" b="1" dirty="0">
                <a:solidFill>
                  <a:srgbClr val="000099"/>
                </a:solidFill>
                <a:ea typeface="黑体" pitchFamily="2" charset="-122"/>
              </a:endParaRPr>
            </a:p>
          </p:txBody>
        </p:sp>
        <p:cxnSp>
          <p:nvCxnSpPr>
            <p:cNvPr id="14" name="肘形连接符 13"/>
            <p:cNvCxnSpPr>
              <a:stCxn id="7" idx="2"/>
            </p:cNvCxnSpPr>
            <p:nvPr/>
          </p:nvCxnSpPr>
          <p:spPr bwMode="auto">
            <a:xfrm rot="16200000" flipH="1">
              <a:off x="4156289" y="2399802"/>
              <a:ext cx="730042" cy="1957260"/>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870377" cy="500137"/>
            </a:xfrm>
            <a:prstGeom prst="rect">
              <a:avLst/>
            </a:prstGeom>
          </p:spPr>
          <p:txBody>
            <a:bodyPr wrap="none">
              <a:spAutoFit/>
            </a:bodyPr>
            <a:lstStyle/>
            <a:p>
              <a:r>
                <a:rPr lang="zh-CN" altLang="zh-CN" sz="2400" b="1" dirty="0">
                  <a:solidFill>
                    <a:srgbClr val="000099"/>
                  </a:solidFill>
                  <a:ea typeface="黑体" pitchFamily="2" charset="-122"/>
                </a:rPr>
                <a:t>基带</a:t>
              </a:r>
              <a:endParaRPr lang="zh-CN" altLang="en-US" sz="2400" b="1" dirty="0">
                <a:solidFill>
                  <a:srgbClr val="000099"/>
                </a:solidFill>
                <a:ea typeface="黑体" pitchFamily="2" charset="-122"/>
              </a:endParaRPr>
            </a:p>
          </p:txBody>
        </p:sp>
        <p:cxnSp>
          <p:nvCxnSpPr>
            <p:cNvPr id="19" name="肘形连接符 18"/>
            <p:cNvCxnSpPr>
              <a:stCxn id="3" idx="2"/>
            </p:cNvCxnSpPr>
            <p:nvPr/>
          </p:nvCxnSpPr>
          <p:spPr bwMode="auto">
            <a:xfrm rot="16200000" flipH="1">
              <a:off x="3128650" y="2697907"/>
              <a:ext cx="1234096" cy="1865104"/>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899"/>
              <a:ext cx="2629262" cy="500137"/>
            </a:xfrm>
            <a:prstGeom prst="rect">
              <a:avLst/>
            </a:prstGeom>
          </p:spPr>
          <p:txBody>
            <a:bodyPr wrap="none">
              <a:spAutoFit/>
            </a:bodyPr>
            <a:lstStyle/>
            <a:p>
              <a:r>
                <a:rPr lang="zh-CN" altLang="en-US" sz="2400" b="1" dirty="0">
                  <a:solidFill>
                    <a:srgbClr val="000099"/>
                  </a:solidFill>
                  <a:ea typeface="黑体" pitchFamily="2" charset="-122"/>
                </a:rPr>
                <a:t>速率为</a:t>
              </a:r>
              <a:r>
                <a:rPr lang="en-US" altLang="zh-CN" sz="2400" b="1" dirty="0">
                  <a:solidFill>
                    <a:srgbClr val="000099"/>
                  </a:solidFill>
                  <a:ea typeface="黑体" pitchFamily="2" charset="-122"/>
                </a:rPr>
                <a:t>10 Mbit/s </a:t>
              </a:r>
              <a:endParaRPr lang="zh-CN" altLang="en-US" sz="2400" b="1" dirty="0">
                <a:solidFill>
                  <a:srgbClr val="000099"/>
                </a:solidFill>
                <a:ea typeface="黑体" pitchFamily="2" charset="-122"/>
              </a:endParaRPr>
            </a:p>
          </p:txBody>
        </p:sp>
      </p:grpSp>
      <p:grpSp>
        <p:nvGrpSpPr>
          <p:cNvPr id="37" name="组合 36"/>
          <p:cNvGrpSpPr/>
          <p:nvPr/>
        </p:nvGrpSpPr>
        <p:grpSpPr>
          <a:xfrm>
            <a:off x="5988617" y="1923386"/>
            <a:ext cx="2992021" cy="2774731"/>
            <a:chOff x="6192838" y="3636963"/>
            <a:chExt cx="2628900" cy="2517775"/>
          </a:xfrm>
        </p:grpSpPr>
        <p:sp>
          <p:nvSpPr>
            <p:cNvPr id="38" name="AutoShape 22"/>
            <p:cNvSpPr>
              <a:spLocks/>
            </p:cNvSpPr>
            <p:nvPr/>
          </p:nvSpPr>
          <p:spPr bwMode="auto">
            <a:xfrm rot="5339401">
              <a:off x="6969919" y="4183856"/>
              <a:ext cx="147638" cy="765175"/>
            </a:xfrm>
            <a:prstGeom prst="leftBrace">
              <a:avLst>
                <a:gd name="adj1" fmla="val 43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39" name="Text Box 23"/>
            <p:cNvSpPr txBox="1">
              <a:spLocks noChangeArrowheads="1"/>
            </p:cNvSpPr>
            <p:nvPr/>
          </p:nvSpPr>
          <p:spPr bwMode="auto">
            <a:xfrm>
              <a:off x="6692900" y="4141942"/>
              <a:ext cx="685800"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just"/>
              <a:r>
                <a:rPr lang="en-US" altLang="zh-CN" sz="1600" b="1" dirty="0">
                  <a:solidFill>
                    <a:srgbClr val="FF0000"/>
                  </a:solidFill>
                  <a:latin typeface="Times New Roman" panose="02020603050405020304" pitchFamily="18" charset="0"/>
                </a:rPr>
                <a:t>100 </a:t>
              </a:r>
              <a:r>
                <a:rPr lang="en-US" altLang="zh-CN" sz="1600" b="1" i="1" dirty="0">
                  <a:solidFill>
                    <a:srgbClr val="FF0000"/>
                  </a:solidFill>
                  <a:latin typeface="Times New Roman" panose="02020603050405020304" pitchFamily="18" charset="0"/>
                </a:rPr>
                <a:t>m</a:t>
              </a:r>
              <a:endParaRPr lang="en-US" altLang="zh-CN" sz="1600" i="1" dirty="0"/>
            </a:p>
          </p:txBody>
        </p:sp>
        <p:sp>
          <p:nvSpPr>
            <p:cNvPr id="40" name="Rectangle 26"/>
            <p:cNvSpPr>
              <a:spLocks noChangeArrowheads="1"/>
            </p:cNvSpPr>
            <p:nvPr/>
          </p:nvSpPr>
          <p:spPr bwMode="auto">
            <a:xfrm>
              <a:off x="7312632" y="4828524"/>
              <a:ext cx="279425" cy="82571"/>
            </a:xfrm>
            <a:prstGeom prst="rect">
              <a:avLst/>
            </a:prstGeom>
            <a:solidFill>
              <a:schemeClr val="hlink"/>
            </a:solidFill>
            <a:ln w="9525">
              <a:miter lim="800000"/>
              <a:headEnd/>
              <a:tailEnd/>
            </a:ln>
            <a:effectLst/>
            <a:scene3d>
              <a:camera prst="legacyObliqueTopRight"/>
              <a:lightRig rig="legacyFlat3" dir="l"/>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graphicFrame>
          <p:nvGraphicFramePr>
            <p:cNvPr id="41" name="Object 27"/>
            <p:cNvGraphicFramePr>
              <a:graphicFrameLocks noChangeAspect="1"/>
            </p:cNvGraphicFramePr>
            <p:nvPr>
              <p:extLst>
                <p:ext uri="{D42A27DB-BD31-4B8C-83A1-F6EECF244321}">
                  <p14:modId xmlns:p14="http://schemas.microsoft.com/office/powerpoint/2010/main" val="3516301766"/>
                </p:ext>
              </p:extLst>
            </p:nvPr>
          </p:nvGraphicFramePr>
          <p:xfrm>
            <a:off x="7307400" y="3636963"/>
            <a:ext cx="402917" cy="416665"/>
          </p:xfrm>
          <a:graphic>
            <a:graphicData uri="http://schemas.openxmlformats.org/presentationml/2006/ole">
              <mc:AlternateContent xmlns:mc="http://schemas.openxmlformats.org/markup-compatibility/2006">
                <mc:Choice xmlns:v="urn:schemas-microsoft-com:vml" Requires="v">
                  <p:oleObj spid="_x0000_s3242"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400" y="3636963"/>
                          <a:ext cx="402917" cy="416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8"/>
            <p:cNvGraphicFramePr>
              <a:graphicFrameLocks noChangeAspect="1"/>
            </p:cNvGraphicFramePr>
            <p:nvPr>
              <p:extLst>
                <p:ext uri="{D42A27DB-BD31-4B8C-83A1-F6EECF244321}">
                  <p14:modId xmlns:p14="http://schemas.microsoft.com/office/powerpoint/2010/main" val="3312700864"/>
                </p:ext>
              </p:extLst>
            </p:nvPr>
          </p:nvGraphicFramePr>
          <p:xfrm>
            <a:off x="7331470" y="5738073"/>
            <a:ext cx="402917" cy="416665"/>
          </p:xfrm>
          <a:graphic>
            <a:graphicData uri="http://schemas.openxmlformats.org/presentationml/2006/ole">
              <mc:AlternateContent xmlns:mc="http://schemas.openxmlformats.org/markup-compatibility/2006">
                <mc:Choice xmlns:v="urn:schemas-microsoft-com:vml" Requires="v">
                  <p:oleObj spid="_x0000_s3243"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1470" y="5738073"/>
                          <a:ext cx="402917" cy="416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29"/>
            <p:cNvGraphicFramePr>
              <a:graphicFrameLocks noChangeAspect="1"/>
            </p:cNvGraphicFramePr>
            <p:nvPr>
              <p:extLst>
                <p:ext uri="{D42A27DB-BD31-4B8C-83A1-F6EECF244321}">
                  <p14:modId xmlns:p14="http://schemas.microsoft.com/office/powerpoint/2010/main" val="4241476557"/>
                </p:ext>
              </p:extLst>
            </p:nvPr>
          </p:nvGraphicFramePr>
          <p:xfrm>
            <a:off x="8418821" y="4593514"/>
            <a:ext cx="402917" cy="416665"/>
          </p:xfrm>
          <a:graphic>
            <a:graphicData uri="http://schemas.openxmlformats.org/presentationml/2006/ole">
              <mc:AlternateContent xmlns:mc="http://schemas.openxmlformats.org/markup-compatibility/2006">
                <mc:Choice xmlns:v="urn:schemas-microsoft-com:vml" Requires="v">
                  <p:oleObj spid="_x0000_s3244" name="Clip" r:id="rId7" imgW="1307263" imgH="1084139" progId="MS_ClipArt_Gallery.2">
                    <p:embed/>
                  </p:oleObj>
                </mc:Choice>
                <mc:Fallback>
                  <p:oleObj name="Clip" r:id="rId7"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8821" y="4593514"/>
                          <a:ext cx="402917" cy="416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30"/>
            <p:cNvGraphicFramePr>
              <a:graphicFrameLocks noChangeAspect="1"/>
            </p:cNvGraphicFramePr>
            <p:nvPr>
              <p:extLst>
                <p:ext uri="{D42A27DB-BD31-4B8C-83A1-F6EECF244321}">
                  <p14:modId xmlns:p14="http://schemas.microsoft.com/office/powerpoint/2010/main" val="3727367502"/>
                </p:ext>
              </p:extLst>
            </p:nvPr>
          </p:nvGraphicFramePr>
          <p:xfrm>
            <a:off x="6192838" y="4603677"/>
            <a:ext cx="402917" cy="416665"/>
          </p:xfrm>
          <a:graphic>
            <a:graphicData uri="http://schemas.openxmlformats.org/presentationml/2006/ole">
              <mc:AlternateContent xmlns:mc="http://schemas.openxmlformats.org/markup-compatibility/2006">
                <mc:Choice xmlns:v="urn:schemas-microsoft-com:vml" Requires="v">
                  <p:oleObj spid="_x0000_s3245" name="Clip" r:id="rId8" imgW="1307263" imgH="1084139" progId="MS_ClipArt_Gallery.2">
                    <p:embed/>
                  </p:oleObj>
                </mc:Choice>
                <mc:Fallback>
                  <p:oleObj name="Clip" r:id="rId8"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838" y="4603677"/>
                          <a:ext cx="402917" cy="416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Rectangle 31"/>
            <p:cNvSpPr>
              <a:spLocks noChangeArrowheads="1"/>
            </p:cNvSpPr>
            <p:nvPr/>
          </p:nvSpPr>
          <p:spPr bwMode="auto">
            <a:xfrm>
              <a:off x="6571684" y="4737060"/>
              <a:ext cx="121398" cy="1219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6" name="Rectangle 32"/>
            <p:cNvSpPr>
              <a:spLocks noChangeArrowheads="1"/>
            </p:cNvSpPr>
            <p:nvPr/>
          </p:nvSpPr>
          <p:spPr bwMode="auto">
            <a:xfrm>
              <a:off x="8345564" y="4737060"/>
              <a:ext cx="121398" cy="1219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7" name="Rectangle 33"/>
            <p:cNvSpPr>
              <a:spLocks noChangeArrowheads="1"/>
            </p:cNvSpPr>
            <p:nvPr/>
          </p:nvSpPr>
          <p:spPr bwMode="auto">
            <a:xfrm>
              <a:off x="7496823" y="4046006"/>
              <a:ext cx="95235" cy="1930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8" name="Rectangle 34"/>
            <p:cNvSpPr>
              <a:spLocks noChangeArrowheads="1"/>
            </p:cNvSpPr>
            <p:nvPr/>
          </p:nvSpPr>
          <p:spPr bwMode="auto">
            <a:xfrm>
              <a:off x="7503102" y="5539885"/>
              <a:ext cx="95235" cy="19308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endParaRPr lang="zh-CN" altLang="en-US"/>
            </a:p>
          </p:txBody>
        </p:sp>
        <p:sp>
          <p:nvSpPr>
            <p:cNvPr id="49" name="Line 35"/>
            <p:cNvSpPr>
              <a:spLocks noChangeShapeType="1"/>
            </p:cNvSpPr>
            <p:nvPr/>
          </p:nvSpPr>
          <p:spPr bwMode="auto">
            <a:xfrm>
              <a:off x="6693083" y="4787873"/>
              <a:ext cx="6624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36"/>
            <p:cNvSpPr>
              <a:spLocks noChangeShapeType="1"/>
            </p:cNvSpPr>
            <p:nvPr/>
          </p:nvSpPr>
          <p:spPr bwMode="auto">
            <a:xfrm>
              <a:off x="7533451" y="4241636"/>
              <a:ext cx="0" cy="4535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7"/>
            <p:cNvSpPr>
              <a:spLocks noChangeShapeType="1"/>
            </p:cNvSpPr>
            <p:nvPr/>
          </p:nvSpPr>
          <p:spPr bwMode="auto">
            <a:xfrm flipH="1">
              <a:off x="7661129" y="4787873"/>
              <a:ext cx="6708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38"/>
            <p:cNvSpPr>
              <a:spLocks noChangeShapeType="1"/>
            </p:cNvSpPr>
            <p:nvPr/>
          </p:nvSpPr>
          <p:spPr bwMode="auto">
            <a:xfrm flipV="1">
              <a:off x="7533451" y="4900932"/>
              <a:ext cx="8372" cy="638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Text Box 39"/>
            <p:cNvSpPr txBox="1">
              <a:spLocks noChangeArrowheads="1"/>
            </p:cNvSpPr>
            <p:nvPr/>
          </p:nvSpPr>
          <p:spPr bwMode="auto">
            <a:xfrm>
              <a:off x="7886036" y="4186692"/>
              <a:ext cx="805901" cy="35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en-US" dirty="0"/>
                <a:t>双绞线</a:t>
              </a:r>
            </a:p>
          </p:txBody>
        </p:sp>
        <p:sp>
          <p:nvSpPr>
            <p:cNvPr id="54" name="Line 40"/>
            <p:cNvSpPr>
              <a:spLocks noChangeShapeType="1"/>
            </p:cNvSpPr>
            <p:nvPr/>
          </p:nvSpPr>
          <p:spPr bwMode="auto">
            <a:xfrm flipH="1">
              <a:off x="8008579" y="4529998"/>
              <a:ext cx="195702" cy="247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Text Box 41"/>
            <p:cNvSpPr txBox="1">
              <a:spLocks noChangeArrowheads="1"/>
            </p:cNvSpPr>
            <p:nvPr/>
          </p:nvSpPr>
          <p:spPr bwMode="auto">
            <a:xfrm>
              <a:off x="6637763" y="5145093"/>
              <a:ext cx="805901" cy="350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r>
                <a:rPr lang="zh-CN" altLang="en-US"/>
                <a:t>集线器</a:t>
              </a:r>
            </a:p>
          </p:txBody>
        </p:sp>
        <p:sp>
          <p:nvSpPr>
            <p:cNvPr id="56" name="Line 42"/>
            <p:cNvSpPr>
              <a:spLocks noChangeShapeType="1"/>
            </p:cNvSpPr>
            <p:nvPr/>
          </p:nvSpPr>
          <p:spPr bwMode="auto">
            <a:xfrm flipV="1">
              <a:off x="7049951" y="4922527"/>
              <a:ext cx="279425" cy="2159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80921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up)">
                                      <p:cBhvr>
                                        <p:cTn id="7" dur="500"/>
                                        <p:tgtEl>
                                          <p:spTgt spid="427011">
                                            <p:txEl>
                                              <p:pRg st="0" end="0"/>
                                            </p:txEl>
                                          </p:spTgt>
                                        </p:tgtEl>
                                      </p:cBhvr>
                                    </p:animEffect>
                                  </p:childTnLst>
                                </p:cTn>
                              </p:par>
                            </p:childTnLst>
                          </p:cTn>
                        </p:par>
                        <p:par>
                          <p:cTn id="8" fill="hold">
                            <p:stCondLst>
                              <p:cond delay="1000"/>
                            </p:stCondLst>
                            <p:childTnLst>
                              <p:par>
                                <p:cTn id="9" presetID="53" presetClass="entr" presetSubtype="16" fill="hold" nodeType="afterEffect">
                                  <p:stCondLst>
                                    <p:cond delay="1000"/>
                                  </p:stCondLst>
                                  <p:childTnLst>
                                    <p:set>
                                      <p:cBhvr>
                                        <p:cTn id="10" dur="1" fill="hold">
                                          <p:stCondLst>
                                            <p:cond delay="0"/>
                                          </p:stCondLst>
                                        </p:cTn>
                                        <p:tgtEl>
                                          <p:spTgt spid="37"/>
                                        </p:tgtEl>
                                        <p:attrNameLst>
                                          <p:attrName>style.visibility</p:attrName>
                                        </p:attrNameLst>
                                      </p:cBhvr>
                                      <p:to>
                                        <p:strVal val="visible"/>
                                      </p:to>
                                    </p:set>
                                    <p:anim calcmode="lin" valueType="num">
                                      <p:cBhvr>
                                        <p:cTn id="11" dur="750" fill="hold"/>
                                        <p:tgtEl>
                                          <p:spTgt spid="37"/>
                                        </p:tgtEl>
                                        <p:attrNameLst>
                                          <p:attrName>ppt_w</p:attrName>
                                        </p:attrNameLst>
                                      </p:cBhvr>
                                      <p:tavLst>
                                        <p:tav tm="0">
                                          <p:val>
                                            <p:fltVal val="0"/>
                                          </p:val>
                                        </p:tav>
                                        <p:tav tm="100000">
                                          <p:val>
                                            <p:strVal val="#ppt_w"/>
                                          </p:val>
                                        </p:tav>
                                      </p:tavLst>
                                    </p:anim>
                                    <p:anim calcmode="lin" valueType="num">
                                      <p:cBhvr>
                                        <p:cTn id="12" dur="750" fill="hold"/>
                                        <p:tgtEl>
                                          <p:spTgt spid="37"/>
                                        </p:tgtEl>
                                        <p:attrNameLst>
                                          <p:attrName>ppt_h</p:attrName>
                                        </p:attrNameLst>
                                      </p:cBhvr>
                                      <p:tavLst>
                                        <p:tav tm="0">
                                          <p:val>
                                            <p:fltVal val="0"/>
                                          </p:val>
                                        </p:tav>
                                        <p:tav tm="100000">
                                          <p:val>
                                            <p:strVal val="#ppt_h"/>
                                          </p:val>
                                        </p:tav>
                                      </p:tavLst>
                                    </p:anim>
                                    <p:animEffect transition="in" filter="fade">
                                      <p:cBhvr>
                                        <p:cTn id="13" dur="750"/>
                                        <p:tgtEl>
                                          <p:spTgt spid="37"/>
                                        </p:tgtEl>
                                      </p:cBhvr>
                                    </p:animEffect>
                                  </p:childTnLst>
                                </p:cTn>
                              </p:par>
                            </p:childTnLst>
                          </p:cTn>
                        </p:par>
                        <p:par>
                          <p:cTn id="14" fill="hold">
                            <p:stCondLst>
                              <p:cond delay="2750"/>
                            </p:stCondLst>
                            <p:childTnLst>
                              <p:par>
                                <p:cTn id="15" presetID="53" presetClass="entr" presetSubtype="16" fill="hold" nodeType="afterEffect">
                                  <p:stCondLst>
                                    <p:cond delay="10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dirty="0" smtClean="0"/>
              <a:t>5.4.2 </a:t>
            </a:r>
            <a:r>
              <a:rPr lang="zh-CN" altLang="en-US" dirty="0" smtClean="0"/>
              <a:t>星形</a:t>
            </a:r>
            <a:r>
              <a:rPr lang="zh-CN" altLang="en-US" dirty="0"/>
              <a:t>以太网 </a:t>
            </a:r>
            <a:r>
              <a:rPr lang="en-US" altLang="zh-CN" dirty="0"/>
              <a:t>10BASE-T </a:t>
            </a:r>
          </a:p>
        </p:txBody>
      </p:sp>
      <p:sp>
        <p:nvSpPr>
          <p:cNvPr id="427011" name="Rectangle 3"/>
          <p:cNvSpPr>
            <a:spLocks noGrp="1" noChangeArrowheads="1"/>
          </p:cNvSpPr>
          <p:nvPr>
            <p:ph idx="1"/>
          </p:nvPr>
        </p:nvSpPr>
        <p:spPr>
          <a:xfrm>
            <a:off x="330199" y="898078"/>
            <a:ext cx="8500533" cy="5959921"/>
          </a:xfrm>
        </p:spPr>
        <p:txBody>
          <a:bodyPr>
            <a:normAutofit/>
          </a:bodyPr>
          <a:lstStyle/>
          <a:p>
            <a:r>
              <a:rPr lang="zh-CN" altLang="en-US" sz="3200" dirty="0" smtClean="0"/>
              <a:t>使用</a:t>
            </a:r>
            <a:r>
              <a:rPr lang="zh-CN" altLang="en-US" sz="3200" dirty="0"/>
              <a:t>无屏蔽</a:t>
            </a:r>
            <a:r>
              <a:rPr lang="zh-CN" altLang="en-US" sz="3200" dirty="0" smtClean="0"/>
              <a:t>双绞线，采用星形拓扑。</a:t>
            </a:r>
            <a:endParaRPr lang="en-US" altLang="zh-CN" sz="3200" dirty="0" smtClean="0"/>
          </a:p>
          <a:p>
            <a:r>
              <a:rPr lang="zh-CN" altLang="en-US" sz="3200" dirty="0" smtClean="0"/>
              <a:t>每个</a:t>
            </a:r>
            <a:r>
              <a:rPr lang="zh-CN" altLang="en-US" sz="3200" dirty="0"/>
              <a:t>站需要用两对双绞线，分别用于发送和接收</a:t>
            </a:r>
            <a:r>
              <a:rPr lang="zh-CN" altLang="en-US" sz="3200" dirty="0" smtClean="0"/>
              <a:t>。</a:t>
            </a:r>
            <a:endParaRPr lang="en-US" altLang="zh-CN" sz="3200" dirty="0" smtClean="0"/>
          </a:p>
          <a:p>
            <a:r>
              <a:rPr lang="zh-CN" altLang="zh-CN" sz="3200" dirty="0" smtClean="0"/>
              <a:t>双绞线</a:t>
            </a:r>
            <a:r>
              <a:rPr lang="zh-CN" altLang="zh-CN" sz="3200" dirty="0"/>
              <a:t>的两端</a:t>
            </a:r>
            <a:r>
              <a:rPr lang="zh-CN" altLang="zh-CN" sz="3200" dirty="0" smtClean="0"/>
              <a:t>使用</a:t>
            </a:r>
            <a:r>
              <a:rPr lang="en-US" altLang="zh-CN" sz="3200" dirty="0" smtClean="0"/>
              <a:t> RJ-45 </a:t>
            </a:r>
            <a:r>
              <a:rPr lang="zh-CN" altLang="zh-CN" sz="3200" dirty="0" smtClean="0"/>
              <a:t>插头</a:t>
            </a:r>
            <a:r>
              <a:rPr lang="zh-CN" altLang="en-US" sz="3200" dirty="0" smtClean="0"/>
              <a:t>。</a:t>
            </a:r>
            <a:endParaRPr lang="zh-CN" altLang="en-US" sz="3200" dirty="0"/>
          </a:p>
          <a:p>
            <a:r>
              <a:rPr lang="zh-CN" altLang="en-US" sz="3200" dirty="0"/>
              <a:t>集线器使用了大规模集成电路芯片，</a:t>
            </a:r>
            <a:r>
              <a:rPr lang="zh-CN" altLang="en-US" sz="3200" dirty="0" smtClean="0"/>
              <a:t>因此</a:t>
            </a:r>
            <a:r>
              <a:rPr lang="zh-CN" altLang="zh-CN" sz="3200" dirty="0"/>
              <a:t>集线器的</a:t>
            </a:r>
            <a:r>
              <a:rPr lang="zh-CN" altLang="zh-CN" sz="3200" dirty="0" smtClean="0"/>
              <a:t>可靠性提高</a:t>
            </a:r>
            <a:r>
              <a:rPr lang="zh-CN" altLang="en-US" sz="3200" dirty="0" smtClean="0"/>
              <a:t>。 </a:t>
            </a:r>
            <a:endParaRPr lang="en-US" altLang="zh-CN" sz="3200" dirty="0" smtClean="0"/>
          </a:p>
          <a:p>
            <a:r>
              <a:rPr lang="en-US" altLang="zh-CN" sz="3200" dirty="0"/>
              <a:t>10BASE-T </a:t>
            </a:r>
            <a:r>
              <a:rPr lang="zh-CN" altLang="en-US" sz="3200" dirty="0"/>
              <a:t>的通信距离稍短，每个站到集线器的距离不</a:t>
            </a:r>
            <a:r>
              <a:rPr lang="zh-CN" altLang="en-US" sz="3200" dirty="0" smtClean="0"/>
              <a:t>超过</a:t>
            </a:r>
            <a:r>
              <a:rPr lang="en-US" altLang="zh-CN" sz="3200" dirty="0" smtClean="0"/>
              <a:t>100 </a:t>
            </a:r>
            <a:r>
              <a:rPr lang="en-US" altLang="zh-CN" sz="3200" dirty="0"/>
              <a:t>m</a:t>
            </a:r>
            <a:r>
              <a:rPr lang="zh-CN" altLang="en-US" sz="3200" dirty="0" smtClean="0"/>
              <a:t>。</a:t>
            </a:r>
            <a:endParaRPr lang="en-US" altLang="zh-CN" sz="3200" dirty="0" smtClean="0"/>
          </a:p>
          <a:p>
            <a:r>
              <a:rPr lang="en-US" altLang="zh-CN" sz="3200" dirty="0"/>
              <a:t>10BASE-T </a:t>
            </a:r>
            <a:r>
              <a:rPr lang="zh-CN" altLang="en-US" sz="3200" dirty="0"/>
              <a:t>双绞线以太网的出现，是局域网发展史上的一个非常重要的里程碑，它为以太网在局域网中的统治地位奠定了牢固的基础</a:t>
            </a:r>
            <a:r>
              <a:rPr lang="zh-CN" altLang="en-US" sz="3200" dirty="0" smtClean="0"/>
              <a:t>。</a:t>
            </a:r>
            <a:endParaRPr lang="en-US" altLang="zh-CN" sz="3200" dirty="0"/>
          </a:p>
        </p:txBody>
      </p:sp>
    </p:spTree>
    <p:extLst>
      <p:ext uri="{BB962C8B-B14F-4D97-AF65-F5344CB8AC3E}">
        <p14:creationId xmlns:p14="http://schemas.microsoft.com/office/powerpoint/2010/main" val="50273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up)">
                                      <p:cBhvr>
                                        <p:cTn id="7" dur="500"/>
                                        <p:tgtEl>
                                          <p:spTgt spid="42701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27011">
                                            <p:txEl>
                                              <p:pRg st="1" end="1"/>
                                            </p:txEl>
                                          </p:spTgt>
                                        </p:tgtEl>
                                        <p:attrNameLst>
                                          <p:attrName>style.visibility</p:attrName>
                                        </p:attrNameLst>
                                      </p:cBhvr>
                                      <p:to>
                                        <p:strVal val="visible"/>
                                      </p:to>
                                    </p:set>
                                    <p:animEffect transition="in" filter="wipe(up)">
                                      <p:cBhvr>
                                        <p:cTn id="11" dur="500"/>
                                        <p:tgtEl>
                                          <p:spTgt spid="42701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27011">
                                            <p:txEl>
                                              <p:pRg st="2" end="2"/>
                                            </p:txEl>
                                          </p:spTgt>
                                        </p:tgtEl>
                                        <p:attrNameLst>
                                          <p:attrName>style.visibility</p:attrName>
                                        </p:attrNameLst>
                                      </p:cBhvr>
                                      <p:to>
                                        <p:strVal val="visible"/>
                                      </p:to>
                                    </p:set>
                                    <p:animEffect transition="in" filter="wipe(up)">
                                      <p:cBhvr>
                                        <p:cTn id="15" dur="500"/>
                                        <p:tgtEl>
                                          <p:spTgt spid="42701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427011">
                                            <p:txEl>
                                              <p:pRg st="3" end="3"/>
                                            </p:txEl>
                                          </p:spTgt>
                                        </p:tgtEl>
                                        <p:attrNameLst>
                                          <p:attrName>style.visibility</p:attrName>
                                        </p:attrNameLst>
                                      </p:cBhvr>
                                      <p:to>
                                        <p:strVal val="visible"/>
                                      </p:to>
                                    </p:set>
                                    <p:animEffect transition="in" filter="wipe(up)">
                                      <p:cBhvr>
                                        <p:cTn id="19" dur="500"/>
                                        <p:tgtEl>
                                          <p:spTgt spid="42701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427011">
                                            <p:txEl>
                                              <p:pRg st="4" end="4"/>
                                            </p:txEl>
                                          </p:spTgt>
                                        </p:tgtEl>
                                        <p:attrNameLst>
                                          <p:attrName>style.visibility</p:attrName>
                                        </p:attrNameLst>
                                      </p:cBhvr>
                                      <p:to>
                                        <p:strVal val="visible"/>
                                      </p:to>
                                    </p:set>
                                    <p:animEffect transition="in" filter="wipe(up)">
                                      <p:cBhvr>
                                        <p:cTn id="23" dur="500"/>
                                        <p:tgtEl>
                                          <p:spTgt spid="42701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427011">
                                            <p:txEl>
                                              <p:pRg st="5" end="5"/>
                                            </p:txEl>
                                          </p:spTgt>
                                        </p:tgtEl>
                                        <p:attrNameLst>
                                          <p:attrName>style.visibility</p:attrName>
                                        </p:attrNameLst>
                                      </p:cBhvr>
                                      <p:to>
                                        <p:strVal val="visible"/>
                                      </p:to>
                                    </p:set>
                                    <p:animEffect transition="in" filter="wipe(up)">
                                      <p:cBhvr>
                                        <p:cTn id="27" dur="500"/>
                                        <p:tgtEl>
                                          <p:spTgt spid="427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数据链路层</a:t>
            </a:r>
            <a:r>
              <a:rPr lang="zh-CN" altLang="en-US" dirty="0" smtClean="0"/>
              <a:t>服务（续）</a:t>
            </a:r>
            <a:endParaRPr lang="zh-CN" altLang="en-US" dirty="0"/>
          </a:p>
        </p:txBody>
      </p:sp>
      <p:sp>
        <p:nvSpPr>
          <p:cNvPr id="3" name="内容占位符 2"/>
          <p:cNvSpPr>
            <a:spLocks noGrp="1"/>
          </p:cNvSpPr>
          <p:nvPr>
            <p:ph idx="1"/>
          </p:nvPr>
        </p:nvSpPr>
        <p:spPr>
          <a:xfrm>
            <a:off x="330199" y="856034"/>
            <a:ext cx="8593084" cy="5925766"/>
          </a:xfrm>
        </p:spPr>
        <p:txBody>
          <a:bodyPr>
            <a:normAutofit/>
          </a:bodyPr>
          <a:lstStyle/>
          <a:p>
            <a:pPr>
              <a:lnSpc>
                <a:spcPct val="100000"/>
              </a:lnSpc>
              <a:spcAft>
                <a:spcPts val="600"/>
              </a:spcAft>
            </a:pPr>
            <a:r>
              <a:rPr lang="zh-CN" altLang="en-US" sz="2800" dirty="0">
                <a:solidFill>
                  <a:srgbClr val="FF0000"/>
                </a:solidFill>
                <a:effectLst>
                  <a:outerShdw blurRad="38100" dist="38100" dir="2700000" algn="tl">
                    <a:srgbClr val="000000">
                      <a:alpha val="43137"/>
                    </a:srgbClr>
                  </a:outerShdw>
                </a:effectLst>
              </a:rPr>
              <a:t>媒介访问控制（</a:t>
            </a:r>
            <a:r>
              <a:rPr lang="en-US" altLang="zh-CN" sz="2800" dirty="0" smtClean="0">
                <a:solidFill>
                  <a:srgbClr val="FF0000"/>
                </a:solidFill>
                <a:effectLst>
                  <a:outerShdw blurRad="38100" dist="38100" dir="2700000" algn="tl">
                    <a:srgbClr val="000000">
                      <a:alpha val="43137"/>
                    </a:srgbClr>
                  </a:outerShdw>
                </a:effectLst>
              </a:rPr>
              <a:t>MAC</a:t>
            </a:r>
            <a:r>
              <a:rPr lang="zh-CN" altLang="en-US" sz="2800" dirty="0" smtClean="0">
                <a:solidFill>
                  <a:srgbClr val="FF0000"/>
                </a:solidFill>
                <a:effectLst>
                  <a:outerShdw blurRad="38100" dist="38100" dir="2700000" algn="tl">
                    <a:srgbClr val="000000">
                      <a:alpha val="43137"/>
                    </a:srgbClr>
                  </a:outerShdw>
                </a:effectLst>
              </a:rPr>
              <a:t>协议）</a:t>
            </a:r>
            <a:endParaRPr lang="en-US" altLang="zh-CN" sz="2800" dirty="0">
              <a:solidFill>
                <a:srgbClr val="FF0000"/>
              </a:solidFill>
              <a:effectLst>
                <a:outerShdw blurRad="38100" dist="38100" dir="2700000" algn="tl">
                  <a:srgbClr val="000000">
                    <a:alpha val="43137"/>
                  </a:srgbClr>
                </a:outerShdw>
              </a:effectLst>
            </a:endParaRPr>
          </a:p>
          <a:p>
            <a:pPr lvl="1">
              <a:lnSpc>
                <a:spcPct val="100000"/>
              </a:lnSpc>
            </a:pPr>
            <a:r>
              <a:rPr lang="zh-CN" altLang="en-US" sz="2400" dirty="0"/>
              <a:t>点对点链路：一个发送方和一个接收方，</a:t>
            </a:r>
            <a:r>
              <a:rPr lang="en-US" altLang="zh-CN" sz="2400" dirty="0"/>
              <a:t>MAC</a:t>
            </a:r>
            <a:r>
              <a:rPr lang="zh-CN" altLang="en-US" sz="2400" dirty="0"/>
              <a:t>协议比较简单</a:t>
            </a:r>
            <a:r>
              <a:rPr lang="en-US" altLang="zh-CN" sz="2400" dirty="0"/>
              <a:t>(</a:t>
            </a:r>
            <a:r>
              <a:rPr lang="zh-CN" altLang="en-US" sz="2400" dirty="0"/>
              <a:t>或不存在</a:t>
            </a:r>
            <a:r>
              <a:rPr lang="en-US" altLang="zh-CN" sz="2400" dirty="0"/>
              <a:t>)</a:t>
            </a:r>
            <a:r>
              <a:rPr lang="zh-CN" altLang="en-US" sz="2400" dirty="0"/>
              <a:t>，即任何时候只要链路空闲，发送方都能够发送帧。</a:t>
            </a:r>
          </a:p>
          <a:p>
            <a:pPr lvl="1">
              <a:lnSpc>
                <a:spcPct val="100000"/>
              </a:lnSpc>
            </a:pPr>
            <a:r>
              <a:rPr lang="zh-CN" altLang="en-US" sz="2400" dirty="0"/>
              <a:t>广播链路：多个结点共享一个链路（多路访问），使用</a:t>
            </a:r>
            <a:r>
              <a:rPr lang="en-US" altLang="zh-CN" sz="2400" dirty="0"/>
              <a:t>MAC</a:t>
            </a:r>
            <a:r>
              <a:rPr lang="zh-CN" altLang="en-US" sz="2400" dirty="0"/>
              <a:t>协议协调多个结点的帧传输</a:t>
            </a:r>
            <a:r>
              <a:rPr lang="zh-CN" altLang="en-US" sz="2400" dirty="0" smtClean="0"/>
              <a:t>。</a:t>
            </a:r>
            <a:endParaRPr lang="en-US" altLang="zh-CN" sz="2800" dirty="0" smtClean="0">
              <a:effectLst>
                <a:outerShdw blurRad="38100" dist="38100" dir="2700000" algn="tl">
                  <a:srgbClr val="000000">
                    <a:alpha val="43137"/>
                  </a:srgbClr>
                </a:outerShdw>
              </a:effectLst>
            </a:endParaRPr>
          </a:p>
          <a:p>
            <a:pPr>
              <a:lnSpc>
                <a:spcPct val="100000"/>
              </a:lnSpc>
              <a:spcAft>
                <a:spcPts val="600"/>
              </a:spcAft>
            </a:pPr>
            <a:r>
              <a:rPr lang="zh-CN" altLang="en-US" sz="2800" dirty="0" smtClean="0">
                <a:solidFill>
                  <a:srgbClr val="FF0000"/>
                </a:solidFill>
                <a:effectLst>
                  <a:outerShdw blurRad="38100" dist="38100" dir="2700000" algn="tl">
                    <a:srgbClr val="000000">
                      <a:alpha val="43137"/>
                    </a:srgbClr>
                  </a:outerShdw>
                </a:effectLst>
              </a:rPr>
              <a:t>可靠交付：</a:t>
            </a:r>
            <a:r>
              <a:rPr lang="zh-CN" altLang="en-US" sz="2800" dirty="0"/>
              <a:t>保证网络层的数据报无差错地通过链路层</a:t>
            </a:r>
            <a:r>
              <a:rPr lang="zh-CN" altLang="en-US" sz="2800" dirty="0" smtClean="0"/>
              <a:t>。</a:t>
            </a:r>
            <a:endParaRPr lang="en-US" altLang="zh-CN" sz="2800" dirty="0">
              <a:solidFill>
                <a:srgbClr val="FF0000"/>
              </a:solidFill>
              <a:effectLst>
                <a:outerShdw blurRad="38100" dist="38100" dir="2700000" algn="tl">
                  <a:srgbClr val="000000">
                    <a:alpha val="43137"/>
                  </a:srgbClr>
                </a:outerShdw>
              </a:effectLst>
            </a:endParaRPr>
          </a:p>
          <a:p>
            <a:pPr lvl="1">
              <a:lnSpc>
                <a:spcPct val="100000"/>
              </a:lnSpc>
            </a:pPr>
            <a:r>
              <a:rPr lang="zh-CN" altLang="en-US" sz="2400" dirty="0"/>
              <a:t>与运输层的可靠传输类似，通过确认和重传实现</a:t>
            </a:r>
            <a:endParaRPr lang="en-US" altLang="zh-CN" sz="2400" dirty="0"/>
          </a:p>
          <a:p>
            <a:pPr lvl="1">
              <a:lnSpc>
                <a:spcPct val="100000"/>
              </a:lnSpc>
            </a:pPr>
            <a:r>
              <a:rPr lang="zh-CN" altLang="en-US" sz="2400" dirty="0"/>
              <a:t>用于高差错率链路，例如：无线链路</a:t>
            </a:r>
            <a:endParaRPr lang="en-US" altLang="zh-CN" sz="2400" dirty="0"/>
          </a:p>
          <a:p>
            <a:pPr lvl="1">
              <a:lnSpc>
                <a:spcPct val="100000"/>
              </a:lnSpc>
            </a:pPr>
            <a:r>
              <a:rPr lang="zh-CN" altLang="en-US" sz="2400" dirty="0"/>
              <a:t>在比特差错低的</a:t>
            </a:r>
            <a:r>
              <a:rPr lang="zh-CN" altLang="en-US" sz="2400" dirty="0" smtClean="0"/>
              <a:t>链路不提供可靠交付服务</a:t>
            </a:r>
            <a:r>
              <a:rPr lang="en-US" altLang="zh-CN" sz="2400" dirty="0" smtClean="0"/>
              <a:t>(</a:t>
            </a:r>
            <a:r>
              <a:rPr lang="zh-CN" altLang="en-US" sz="2400" dirty="0"/>
              <a:t>光纤</a:t>
            </a:r>
            <a:r>
              <a:rPr lang="zh-CN" altLang="en-US" sz="2400" dirty="0" smtClean="0"/>
              <a:t>，双绞线</a:t>
            </a:r>
            <a:r>
              <a:rPr lang="en-US" altLang="zh-CN" sz="2400" dirty="0"/>
              <a:t>)</a:t>
            </a:r>
            <a:endParaRPr lang="zh-CN" altLang="en-US" sz="2400" dirty="0"/>
          </a:p>
          <a:p>
            <a:pPr>
              <a:lnSpc>
                <a:spcPct val="100000"/>
              </a:lnSpc>
            </a:pPr>
            <a:r>
              <a:rPr lang="zh-CN" altLang="en-US" sz="2800" dirty="0" smtClean="0">
                <a:solidFill>
                  <a:srgbClr val="FF0000"/>
                </a:solidFill>
                <a:effectLst>
                  <a:outerShdw blurRad="38100" dist="38100" dir="2700000" algn="tl">
                    <a:srgbClr val="000000">
                      <a:alpha val="43137"/>
                    </a:srgbClr>
                  </a:outerShdw>
                </a:effectLst>
              </a:rPr>
              <a:t>流量控制</a:t>
            </a:r>
            <a:endParaRPr lang="en-US" altLang="zh-CN" sz="2800" dirty="0" smtClean="0">
              <a:solidFill>
                <a:srgbClr val="FF0000"/>
              </a:solidFill>
              <a:effectLst>
                <a:outerShdw blurRad="38100" dist="38100" dir="2700000" algn="tl">
                  <a:srgbClr val="000000">
                    <a:alpha val="43137"/>
                  </a:srgbClr>
                </a:outerShdw>
              </a:effectLst>
            </a:endParaRPr>
          </a:p>
          <a:p>
            <a:pPr lvl="1">
              <a:lnSpc>
                <a:spcPct val="115000"/>
              </a:lnSpc>
            </a:pPr>
            <a:r>
              <a:rPr lang="zh-CN" altLang="en-US" sz="2400" dirty="0" smtClean="0"/>
              <a:t>链路结点</a:t>
            </a:r>
            <a:r>
              <a:rPr lang="zh-CN" altLang="en-US" sz="2400" dirty="0"/>
              <a:t>的帧缓存容量有限。</a:t>
            </a:r>
            <a:endParaRPr lang="zh-CN" altLang="en-US" sz="2400" u="sng" dirty="0"/>
          </a:p>
          <a:p>
            <a:pPr lvl="1">
              <a:lnSpc>
                <a:spcPct val="115000"/>
              </a:lnSpc>
            </a:pPr>
            <a:r>
              <a:rPr lang="zh-CN" altLang="en-US" sz="2400" dirty="0" smtClean="0"/>
              <a:t>防止发送结点</a:t>
            </a:r>
            <a:r>
              <a:rPr lang="zh-CN" altLang="en-US" sz="2400" dirty="0"/>
              <a:t>的发送速率过高，避免</a:t>
            </a:r>
            <a:r>
              <a:rPr lang="zh-CN" altLang="en-US" sz="2400" dirty="0" smtClean="0"/>
              <a:t>接收结点</a:t>
            </a:r>
            <a:r>
              <a:rPr lang="zh-CN" altLang="en-US" sz="2400" dirty="0"/>
              <a:t>来不及</a:t>
            </a:r>
            <a:r>
              <a:rPr lang="zh-CN" altLang="en-US" sz="2400" dirty="0" smtClean="0"/>
              <a:t>处理。</a:t>
            </a:r>
            <a:endParaRPr lang="zh-CN" altLang="en-US" sz="2800" dirty="0"/>
          </a:p>
        </p:txBody>
      </p:sp>
    </p:spTree>
    <p:extLst>
      <p:ext uri="{BB962C8B-B14F-4D97-AF65-F5344CB8AC3E}">
        <p14:creationId xmlns:p14="http://schemas.microsoft.com/office/powerpoint/2010/main" val="315214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p:stCondLst>
                              <p:cond delay="8000"/>
                            </p:stCondLst>
                            <p:childTnLst>
                              <p:par>
                                <p:cTn id="37" presetID="22" presetClass="entr" presetSubtype="1" fill="hold" nodeType="afterEffect">
                                  <p:stCondLst>
                                    <p:cond delay="50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p:stCondLst>
                              <p:cond delay="9000"/>
                            </p:stCondLst>
                            <p:childTnLst>
                              <p:par>
                                <p:cTn id="41" presetID="22" presetClass="entr" presetSubtype="1" fill="hold" nodeType="afterEffect">
                                  <p:stCondLst>
                                    <p:cond delay="50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dirty="0" smtClean="0"/>
              <a:t>5.4.2 </a:t>
            </a:r>
            <a:r>
              <a:rPr lang="zh-CN" altLang="en-US" dirty="0" smtClean="0"/>
              <a:t>集线器</a:t>
            </a:r>
            <a:r>
              <a:rPr lang="zh-CN" altLang="en-US" dirty="0"/>
              <a:t>的一些特点 </a:t>
            </a:r>
          </a:p>
        </p:txBody>
      </p:sp>
      <p:sp>
        <p:nvSpPr>
          <p:cNvPr id="429059" name="Rectangle 3"/>
          <p:cNvSpPr>
            <a:spLocks noGrp="1" noChangeArrowheads="1"/>
          </p:cNvSpPr>
          <p:nvPr>
            <p:ph idx="1"/>
          </p:nvPr>
        </p:nvSpPr>
        <p:spPr>
          <a:xfrm>
            <a:off x="330199" y="856034"/>
            <a:ext cx="8500533" cy="3383638"/>
          </a:xfrm>
        </p:spPr>
        <p:txBody>
          <a:bodyPr>
            <a:normAutofit/>
          </a:bodyPr>
          <a:lstStyle/>
          <a:p>
            <a:pPr algn="just">
              <a:lnSpc>
                <a:spcPct val="100000"/>
              </a:lnSpc>
            </a:pPr>
            <a:r>
              <a:rPr lang="zh-CN" altLang="en-US" sz="3200" dirty="0" smtClean="0"/>
              <a:t>集线器使用</a:t>
            </a:r>
            <a:r>
              <a:rPr lang="zh-CN" altLang="en-US" sz="3200" dirty="0"/>
              <a:t>电子器件来模拟实际电缆线的工作，</a:t>
            </a:r>
            <a:r>
              <a:rPr lang="zh-CN" altLang="en-US" sz="3200" dirty="0" smtClean="0"/>
              <a:t>因此，整个</a:t>
            </a:r>
            <a:r>
              <a:rPr lang="zh-CN" altLang="en-US" sz="3200" dirty="0"/>
              <a:t>系统仍然</a:t>
            </a:r>
            <a:r>
              <a:rPr lang="zh-CN" altLang="en-US" sz="3200" dirty="0" smtClean="0"/>
              <a:t>像传统以太网</a:t>
            </a:r>
            <a:r>
              <a:rPr lang="zh-CN" altLang="en-US" sz="3200" dirty="0"/>
              <a:t>那样运行。 </a:t>
            </a:r>
          </a:p>
          <a:p>
            <a:pPr algn="just">
              <a:lnSpc>
                <a:spcPct val="100000"/>
              </a:lnSpc>
            </a:pPr>
            <a:r>
              <a:rPr lang="zh-CN" altLang="en-US" sz="3200" dirty="0" smtClean="0"/>
              <a:t>使用</a:t>
            </a:r>
            <a:r>
              <a:rPr lang="zh-CN" altLang="en-US" sz="3200" dirty="0"/>
              <a:t>集线器的以太网在</a:t>
            </a:r>
            <a:r>
              <a:rPr lang="zh-CN" altLang="en-US" sz="3200" dirty="0">
                <a:solidFill>
                  <a:srgbClr val="FF0000"/>
                </a:solidFill>
              </a:rPr>
              <a:t>逻辑上仍是一个总线网，</a:t>
            </a:r>
            <a:r>
              <a:rPr lang="zh-CN" altLang="en-US" sz="3200" dirty="0"/>
              <a:t>各工作站使用的还是 </a:t>
            </a:r>
            <a:r>
              <a:rPr lang="en-US" altLang="zh-CN" sz="3200" dirty="0">
                <a:solidFill>
                  <a:srgbClr val="FF0000"/>
                </a:solidFill>
              </a:rPr>
              <a:t>CSMA/CD</a:t>
            </a:r>
            <a:r>
              <a:rPr lang="en-US" altLang="zh-CN" sz="3200" b="1" dirty="0">
                <a:solidFill>
                  <a:srgbClr val="FF0000"/>
                </a:solidFill>
              </a:rPr>
              <a:t> </a:t>
            </a:r>
            <a:r>
              <a:rPr lang="zh-CN" altLang="en-US" sz="3200" dirty="0">
                <a:solidFill>
                  <a:srgbClr val="FF0000"/>
                </a:solidFill>
              </a:rPr>
              <a:t>协议</a:t>
            </a:r>
            <a:r>
              <a:rPr lang="zh-CN" altLang="en-US" sz="3200" dirty="0"/>
              <a:t>，并共享逻辑上的总线。 </a:t>
            </a:r>
          </a:p>
          <a:p>
            <a:pPr>
              <a:lnSpc>
                <a:spcPct val="100000"/>
              </a:lnSpc>
            </a:pPr>
            <a:r>
              <a:rPr lang="zh-CN" altLang="en-US" sz="3200" dirty="0" smtClean="0"/>
              <a:t>集线器</a:t>
            </a:r>
            <a:r>
              <a:rPr lang="zh-CN" altLang="en-US" sz="3200" dirty="0"/>
              <a:t>是</a:t>
            </a:r>
            <a:r>
              <a:rPr lang="zh-CN" altLang="en-US" sz="3200" dirty="0" smtClean="0"/>
              <a:t>一</a:t>
            </a:r>
            <a:r>
              <a:rPr lang="zh-CN" altLang="en-US" sz="3200" dirty="0"/>
              <a:t>个多接口的转发器，</a:t>
            </a:r>
            <a:r>
              <a:rPr lang="zh-CN" altLang="en-US" sz="3200" dirty="0">
                <a:solidFill>
                  <a:srgbClr val="FF0000"/>
                </a:solidFill>
              </a:rPr>
              <a:t>工作在物理层</a:t>
            </a:r>
            <a:r>
              <a:rPr lang="zh-CN" altLang="en-US" sz="3200" dirty="0" smtClean="0">
                <a:solidFill>
                  <a:srgbClr val="FF0000"/>
                </a:solidFill>
              </a:rPr>
              <a:t>。</a:t>
            </a:r>
            <a:endParaRPr lang="en-US" altLang="zh-CN" sz="3200" dirty="0">
              <a:solidFill>
                <a:srgbClr val="FF0000"/>
              </a:solidFill>
            </a:endParaRPr>
          </a:p>
        </p:txBody>
      </p:sp>
      <p:grpSp>
        <p:nvGrpSpPr>
          <p:cNvPr id="4" name="组合 3"/>
          <p:cNvGrpSpPr/>
          <p:nvPr/>
        </p:nvGrpSpPr>
        <p:grpSpPr>
          <a:xfrm>
            <a:off x="3014370" y="4420685"/>
            <a:ext cx="5047488" cy="2065245"/>
            <a:chOff x="1306495" y="2169967"/>
            <a:chExt cx="6845318" cy="3203721"/>
          </a:xfrm>
        </p:grpSpPr>
        <p:grpSp>
          <p:nvGrpSpPr>
            <p:cNvPr id="5" name="Group 3"/>
            <p:cNvGrpSpPr>
              <a:grpSpLocks/>
            </p:cNvGrpSpPr>
            <p:nvPr/>
          </p:nvGrpSpPr>
          <p:grpSpPr bwMode="auto">
            <a:xfrm rot="-3098467">
              <a:off x="2022145" y="3956249"/>
              <a:ext cx="1127125" cy="98028"/>
              <a:chOff x="1548" y="1476"/>
              <a:chExt cx="1338" cy="120"/>
            </a:xfrm>
          </p:grpSpPr>
          <p:sp>
            <p:nvSpPr>
              <p:cNvPr id="60"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61"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grpSp>
          <p:nvGrpSpPr>
            <p:cNvPr id="6" name="Group 6"/>
            <p:cNvGrpSpPr>
              <a:grpSpLocks/>
            </p:cNvGrpSpPr>
            <p:nvPr/>
          </p:nvGrpSpPr>
          <p:grpSpPr bwMode="auto">
            <a:xfrm rot="-3098467">
              <a:off x="2458972" y="3956249"/>
              <a:ext cx="1127125" cy="98028"/>
              <a:chOff x="1548" y="1476"/>
              <a:chExt cx="1338" cy="120"/>
            </a:xfrm>
          </p:grpSpPr>
          <p:sp>
            <p:nvSpPr>
              <p:cNvPr id="58"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59"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grpSp>
          <p:nvGrpSpPr>
            <p:cNvPr id="7" name="Group 9"/>
            <p:cNvGrpSpPr>
              <a:grpSpLocks/>
            </p:cNvGrpSpPr>
            <p:nvPr/>
          </p:nvGrpSpPr>
          <p:grpSpPr bwMode="auto">
            <a:xfrm rot="3701259" flipH="1">
              <a:off x="6306079" y="3949965"/>
              <a:ext cx="1001712" cy="96308"/>
              <a:chOff x="1548" y="1476"/>
              <a:chExt cx="1338" cy="120"/>
            </a:xfrm>
          </p:grpSpPr>
          <p:sp>
            <p:nvSpPr>
              <p:cNvPr id="56"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57"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grpSp>
          <p:nvGrpSpPr>
            <p:cNvPr id="8" name="Group 12"/>
            <p:cNvGrpSpPr>
              <a:grpSpLocks/>
            </p:cNvGrpSpPr>
            <p:nvPr/>
          </p:nvGrpSpPr>
          <p:grpSpPr bwMode="auto">
            <a:xfrm rot="3701259" flipH="1">
              <a:off x="6817718" y="3969743"/>
              <a:ext cx="1001713" cy="98028"/>
              <a:chOff x="1548" y="1476"/>
              <a:chExt cx="1338" cy="120"/>
            </a:xfrm>
          </p:grpSpPr>
          <p:sp>
            <p:nvSpPr>
              <p:cNvPr id="54"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55"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sp>
          <p:nvSpPr>
            <p:cNvPr id="9"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1846" b="1">
                <a:solidFill>
                  <a:srgbClr val="000099"/>
                </a:solidFill>
                <a:ea typeface="黑体" pitchFamily="2" charset="-122"/>
              </a:endParaRPr>
            </a:p>
          </p:txBody>
        </p:sp>
        <p:sp>
          <p:nvSpPr>
            <p:cNvPr id="10"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1"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2"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3"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4"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5"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16"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17"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18"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19"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46" b="1">
                <a:solidFill>
                  <a:srgbClr val="000099"/>
                </a:solidFill>
                <a:ea typeface="黑体" pitchFamily="2" charset="-122"/>
              </a:endParaRPr>
            </a:p>
          </p:txBody>
        </p:sp>
        <p:sp>
          <p:nvSpPr>
            <p:cNvPr id="20"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21"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22" name="Rectangle 28"/>
            <p:cNvSpPr>
              <a:spLocks noChangeArrowheads="1"/>
            </p:cNvSpPr>
            <p:nvPr/>
          </p:nvSpPr>
          <p:spPr bwMode="auto">
            <a:xfrm>
              <a:off x="1306495" y="2169967"/>
              <a:ext cx="648344" cy="16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lnSpc>
                  <a:spcPct val="90000"/>
                </a:lnSpc>
              </a:pPr>
              <a:r>
                <a:rPr kumimoji="1" lang="zh-CN" altLang="en-US" sz="2400" b="1" dirty="0">
                  <a:latin typeface="华文中宋" panose="02010600040101010101" pitchFamily="2" charset="-122"/>
                  <a:ea typeface="华文中宋" panose="02010600040101010101" pitchFamily="2" charset="-122"/>
                </a:rPr>
                <a:t>集</a:t>
              </a:r>
            </a:p>
            <a:p>
              <a:pPr defTabSz="703402" eaLnBrk="0" hangingPunct="0">
                <a:lnSpc>
                  <a:spcPct val="90000"/>
                </a:lnSpc>
              </a:pPr>
              <a:r>
                <a:rPr kumimoji="1" lang="zh-CN" altLang="en-US" sz="2400" b="1" dirty="0">
                  <a:latin typeface="华文中宋" panose="02010600040101010101" pitchFamily="2" charset="-122"/>
                  <a:ea typeface="华文中宋" panose="02010600040101010101" pitchFamily="2" charset="-122"/>
                </a:rPr>
                <a:t>线</a:t>
              </a:r>
            </a:p>
            <a:p>
              <a:pPr defTabSz="703402" eaLnBrk="0" hangingPunct="0">
                <a:lnSpc>
                  <a:spcPct val="90000"/>
                </a:lnSpc>
              </a:pPr>
              <a:r>
                <a:rPr kumimoji="1" lang="zh-CN" altLang="en-US" sz="2400" b="1" dirty="0">
                  <a:latin typeface="华文中宋" panose="02010600040101010101" pitchFamily="2" charset="-122"/>
                  <a:ea typeface="华文中宋" panose="02010600040101010101" pitchFamily="2" charset="-122"/>
                </a:rPr>
                <a:t>器</a:t>
              </a:r>
            </a:p>
          </p:txBody>
        </p:sp>
        <p:sp>
          <p:nvSpPr>
            <p:cNvPr id="23"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1846" b="1">
                <a:solidFill>
                  <a:srgbClr val="000099"/>
                </a:solidFill>
                <a:ea typeface="黑体" pitchFamily="2" charset="-122"/>
              </a:endParaRPr>
            </a:p>
          </p:txBody>
        </p:sp>
        <p:sp>
          <p:nvSpPr>
            <p:cNvPr id="24"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25" name="Rectangle 31"/>
            <p:cNvSpPr>
              <a:spLocks noChangeArrowheads="1"/>
            </p:cNvSpPr>
            <p:nvPr/>
          </p:nvSpPr>
          <p:spPr bwMode="auto">
            <a:xfrm>
              <a:off x="4453609" y="4459895"/>
              <a:ext cx="69677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dirty="0">
                  <a:solidFill>
                    <a:srgbClr val="000099"/>
                  </a:solidFill>
                  <a:ea typeface="黑体" pitchFamily="2" charset="-122"/>
                </a:rPr>
                <a:t>网卡</a:t>
              </a:r>
            </a:p>
          </p:txBody>
        </p:sp>
        <p:sp>
          <p:nvSpPr>
            <p:cNvPr id="26" name="Rectangle 32"/>
            <p:cNvSpPr>
              <a:spLocks noChangeArrowheads="1"/>
            </p:cNvSpPr>
            <p:nvPr/>
          </p:nvSpPr>
          <p:spPr bwMode="auto">
            <a:xfrm>
              <a:off x="4313238" y="4894263"/>
              <a:ext cx="953787"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ea typeface="黑体" pitchFamily="2" charset="-122"/>
                </a:rPr>
                <a:t>工作站</a:t>
              </a:r>
            </a:p>
          </p:txBody>
        </p:sp>
        <p:sp>
          <p:nvSpPr>
            <p:cNvPr id="27"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28"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1846" b="1">
                <a:solidFill>
                  <a:srgbClr val="000099"/>
                </a:solidFill>
                <a:ea typeface="黑体" pitchFamily="2" charset="-122"/>
              </a:endParaRPr>
            </a:p>
          </p:txBody>
        </p:sp>
        <p:sp>
          <p:nvSpPr>
            <p:cNvPr id="29"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30" name="Rectangle 36"/>
            <p:cNvSpPr>
              <a:spLocks noChangeArrowheads="1"/>
            </p:cNvSpPr>
            <p:nvPr/>
          </p:nvSpPr>
          <p:spPr bwMode="auto">
            <a:xfrm>
              <a:off x="1968147" y="4459895"/>
              <a:ext cx="69677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dirty="0">
                  <a:solidFill>
                    <a:srgbClr val="000099"/>
                  </a:solidFill>
                  <a:ea typeface="黑体" pitchFamily="2" charset="-122"/>
                </a:rPr>
                <a:t>网卡</a:t>
              </a:r>
            </a:p>
          </p:txBody>
        </p:sp>
        <p:sp>
          <p:nvSpPr>
            <p:cNvPr id="31" name="Rectangle 37"/>
            <p:cNvSpPr>
              <a:spLocks noChangeArrowheads="1"/>
            </p:cNvSpPr>
            <p:nvPr/>
          </p:nvSpPr>
          <p:spPr bwMode="auto">
            <a:xfrm>
              <a:off x="1807502" y="4894263"/>
              <a:ext cx="953787"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ea typeface="黑体" pitchFamily="2" charset="-122"/>
                </a:rPr>
                <a:t>工作站</a:t>
              </a:r>
            </a:p>
          </p:txBody>
        </p:sp>
        <p:sp>
          <p:nvSpPr>
            <p:cNvPr id="32"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33"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1846" b="1">
                <a:solidFill>
                  <a:srgbClr val="000099"/>
                </a:solidFill>
                <a:ea typeface="黑体" pitchFamily="2" charset="-122"/>
              </a:endParaRPr>
            </a:p>
          </p:txBody>
        </p:sp>
        <p:sp>
          <p:nvSpPr>
            <p:cNvPr id="34"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35" name="Rectangle 41"/>
            <p:cNvSpPr>
              <a:spLocks noChangeArrowheads="1"/>
            </p:cNvSpPr>
            <p:nvPr/>
          </p:nvSpPr>
          <p:spPr bwMode="auto">
            <a:xfrm>
              <a:off x="6928389" y="4459895"/>
              <a:ext cx="696772"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dirty="0">
                  <a:solidFill>
                    <a:srgbClr val="000099"/>
                  </a:solidFill>
                  <a:ea typeface="黑体" pitchFamily="2" charset="-122"/>
                </a:rPr>
                <a:t>网卡</a:t>
              </a:r>
            </a:p>
          </p:txBody>
        </p:sp>
        <p:sp>
          <p:nvSpPr>
            <p:cNvPr id="36" name="Rectangle 42"/>
            <p:cNvSpPr>
              <a:spLocks noChangeArrowheads="1"/>
            </p:cNvSpPr>
            <p:nvPr/>
          </p:nvSpPr>
          <p:spPr bwMode="auto">
            <a:xfrm>
              <a:off x="6762222" y="4894263"/>
              <a:ext cx="953787" cy="39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1846" b="1">
                  <a:solidFill>
                    <a:srgbClr val="000099"/>
                  </a:solidFill>
                  <a:ea typeface="黑体" pitchFamily="2" charset="-122"/>
                </a:rPr>
                <a:t>工作站</a:t>
              </a:r>
            </a:p>
          </p:txBody>
        </p:sp>
        <p:sp>
          <p:nvSpPr>
            <p:cNvPr id="37"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38"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39"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0"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1" name="Line 47"/>
            <p:cNvSpPr>
              <a:spLocks noChangeShapeType="1"/>
            </p:cNvSpPr>
            <p:nvPr/>
          </p:nvSpPr>
          <p:spPr bwMode="auto">
            <a:xfrm flipV="1">
              <a:off x="4506850" y="3605213"/>
              <a:ext cx="0" cy="596899"/>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2"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3" name="Line 49"/>
            <p:cNvSpPr>
              <a:spLocks noChangeShapeType="1"/>
            </p:cNvSpPr>
            <p:nvPr/>
          </p:nvSpPr>
          <p:spPr bwMode="auto">
            <a:xfrm rot="236364" flipV="1">
              <a:off x="2188150" y="3709918"/>
              <a:ext cx="389828" cy="53042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4" name="Line 50"/>
            <p:cNvSpPr>
              <a:spLocks noChangeShapeType="1"/>
            </p:cNvSpPr>
            <p:nvPr/>
          </p:nvSpPr>
          <p:spPr bwMode="auto">
            <a:xfrm flipH="1">
              <a:off x="2667398" y="3725862"/>
              <a:ext cx="401848" cy="4714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5" name="Line 51"/>
            <p:cNvSpPr>
              <a:spLocks noChangeShapeType="1"/>
            </p:cNvSpPr>
            <p:nvPr/>
          </p:nvSpPr>
          <p:spPr bwMode="auto">
            <a:xfrm>
              <a:off x="6419985" y="3636964"/>
              <a:ext cx="342238" cy="571499"/>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6" name="Line 52"/>
            <p:cNvSpPr>
              <a:spLocks noChangeShapeType="1"/>
            </p:cNvSpPr>
            <p:nvPr/>
          </p:nvSpPr>
          <p:spPr bwMode="auto">
            <a:xfrm>
              <a:off x="6932482" y="3649664"/>
              <a:ext cx="372465" cy="61149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47" name="Rectangle 53"/>
            <p:cNvSpPr>
              <a:spLocks noChangeArrowheads="1"/>
            </p:cNvSpPr>
            <p:nvPr/>
          </p:nvSpPr>
          <p:spPr bwMode="auto">
            <a:xfrm>
              <a:off x="5210269" y="3725863"/>
              <a:ext cx="1110080" cy="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defTabSz="703402" eaLnBrk="0" hangingPunct="0"/>
              <a:r>
                <a:rPr kumimoji="1" lang="zh-CN" altLang="en-US" sz="2215" b="1" dirty="0">
                  <a:solidFill>
                    <a:srgbClr val="C00000"/>
                  </a:solidFill>
                  <a:ea typeface="黑体" pitchFamily="2" charset="-122"/>
                </a:rPr>
                <a:t>双绞线</a:t>
              </a:r>
            </a:p>
          </p:txBody>
        </p:sp>
        <p:grpSp>
          <p:nvGrpSpPr>
            <p:cNvPr id="48" name="Group 54"/>
            <p:cNvGrpSpPr>
              <a:grpSpLocks/>
            </p:cNvGrpSpPr>
            <p:nvPr/>
          </p:nvGrpSpPr>
          <p:grpSpPr bwMode="auto">
            <a:xfrm rot="5400000" flipH="1">
              <a:off x="4703168" y="3946724"/>
              <a:ext cx="876300" cy="98028"/>
              <a:chOff x="1548" y="1476"/>
              <a:chExt cx="1338" cy="120"/>
            </a:xfrm>
          </p:grpSpPr>
          <p:sp>
            <p:nvSpPr>
              <p:cNvPr id="52"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53"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grpSp>
          <p:nvGrpSpPr>
            <p:cNvPr id="49" name="Group 57"/>
            <p:cNvGrpSpPr>
              <a:grpSpLocks/>
            </p:cNvGrpSpPr>
            <p:nvPr/>
          </p:nvGrpSpPr>
          <p:grpSpPr bwMode="auto">
            <a:xfrm rot="5400000" flipH="1">
              <a:off x="4206942" y="3958630"/>
              <a:ext cx="874712" cy="98029"/>
              <a:chOff x="1548" y="1476"/>
              <a:chExt cx="1338" cy="120"/>
            </a:xfrm>
          </p:grpSpPr>
          <p:sp>
            <p:nvSpPr>
              <p:cNvPr id="50"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sp>
            <p:nvSpPr>
              <p:cNvPr id="51"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46" b="1">
                  <a:solidFill>
                    <a:srgbClr val="000099"/>
                  </a:solidFill>
                  <a:ea typeface="黑体" pitchFamily="2" charset="-122"/>
                </a:endParaRPr>
              </a:p>
            </p:txBody>
          </p:sp>
        </p:grpSp>
      </p:grpSp>
    </p:spTree>
    <p:extLst>
      <p:ext uri="{BB962C8B-B14F-4D97-AF65-F5344CB8AC3E}">
        <p14:creationId xmlns:p14="http://schemas.microsoft.com/office/powerpoint/2010/main" val="404469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wipe(up)">
                                      <p:cBhvr>
                                        <p:cTn id="7" dur="500"/>
                                        <p:tgtEl>
                                          <p:spTgt spid="42905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29059">
                                            <p:txEl>
                                              <p:pRg st="1" end="1"/>
                                            </p:txEl>
                                          </p:spTgt>
                                        </p:tgtEl>
                                        <p:attrNameLst>
                                          <p:attrName>style.visibility</p:attrName>
                                        </p:attrNameLst>
                                      </p:cBhvr>
                                      <p:to>
                                        <p:strVal val="visible"/>
                                      </p:to>
                                    </p:set>
                                    <p:animEffect transition="in" filter="wipe(up)">
                                      <p:cBhvr>
                                        <p:cTn id="11" dur="500"/>
                                        <p:tgtEl>
                                          <p:spTgt spid="429059">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29059">
                                            <p:txEl>
                                              <p:pRg st="2" end="2"/>
                                            </p:txEl>
                                          </p:spTgt>
                                        </p:tgtEl>
                                        <p:attrNameLst>
                                          <p:attrName>style.visibility</p:attrName>
                                        </p:attrNameLst>
                                      </p:cBhvr>
                                      <p:to>
                                        <p:strVal val="visible"/>
                                      </p:to>
                                    </p:set>
                                    <p:animEffect transition="in" filter="wipe(up)">
                                      <p:cBhvr>
                                        <p:cTn id="15" dur="500"/>
                                        <p:tgtEl>
                                          <p:spTgt spid="429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a:noFill/>
          <a:ln/>
        </p:spPr>
        <p:txBody>
          <a:bodyPr/>
          <a:lstStyle/>
          <a:p>
            <a:r>
              <a:rPr lang="en-US" altLang="zh-CN" dirty="0" smtClean="0"/>
              <a:t>5.4.2 </a:t>
            </a:r>
            <a:r>
              <a:rPr lang="zh-CN" altLang="en-US" dirty="0"/>
              <a:t>快速以太网</a:t>
            </a:r>
          </a:p>
        </p:txBody>
      </p:sp>
      <p:sp>
        <p:nvSpPr>
          <p:cNvPr id="1348611" name="Rectangle 3"/>
          <p:cNvSpPr>
            <a:spLocks noGrp="1" noChangeArrowheads="1"/>
          </p:cNvSpPr>
          <p:nvPr>
            <p:ph type="body" idx="1"/>
          </p:nvPr>
        </p:nvSpPr>
        <p:spPr>
          <a:noFill/>
          <a:ln/>
        </p:spPr>
        <p:txBody>
          <a:bodyPr/>
          <a:lstStyle/>
          <a:p>
            <a:pPr>
              <a:lnSpc>
                <a:spcPct val="100000"/>
              </a:lnSpc>
            </a:pPr>
            <a:r>
              <a:rPr lang="en-US" altLang="zh-CN" dirty="0"/>
              <a:t>IEEE 802.3u</a:t>
            </a:r>
            <a:r>
              <a:rPr lang="zh-CN" altLang="en-US" dirty="0"/>
              <a:t>工作组规范，快速</a:t>
            </a:r>
            <a:r>
              <a:rPr lang="zh-CN" altLang="en-US" dirty="0" smtClean="0"/>
              <a:t>以太网又称百兆以太网。</a:t>
            </a:r>
            <a:endParaRPr lang="en-US" altLang="zh-CN" dirty="0" smtClean="0"/>
          </a:p>
          <a:p>
            <a:pPr>
              <a:lnSpc>
                <a:spcPct val="100000"/>
              </a:lnSpc>
            </a:pPr>
            <a:r>
              <a:rPr lang="zh-CN" altLang="en-US" dirty="0" smtClean="0"/>
              <a:t>在</a:t>
            </a:r>
            <a:r>
              <a:rPr lang="zh-CN" altLang="en-US" dirty="0"/>
              <a:t>双绞线上传送 </a:t>
            </a:r>
            <a:r>
              <a:rPr lang="en-US" altLang="zh-CN" dirty="0"/>
              <a:t>100 Mbps </a:t>
            </a:r>
            <a:r>
              <a:rPr lang="zh-CN" altLang="en-US" dirty="0"/>
              <a:t>基带信号。</a:t>
            </a:r>
          </a:p>
          <a:p>
            <a:pPr>
              <a:lnSpc>
                <a:spcPct val="100000"/>
              </a:lnSpc>
            </a:pPr>
            <a:r>
              <a:rPr lang="zh-CN" altLang="en-US" dirty="0"/>
              <a:t>网络最大长度</a:t>
            </a:r>
            <a:r>
              <a:rPr lang="en-US" altLang="zh-CN" dirty="0"/>
              <a:t>250m </a:t>
            </a:r>
            <a:r>
              <a:rPr lang="zh-CN" altLang="en-US" dirty="0"/>
              <a:t>。</a:t>
            </a:r>
          </a:p>
          <a:p>
            <a:pPr>
              <a:lnSpc>
                <a:spcPct val="100000"/>
              </a:lnSpc>
            </a:pPr>
            <a:r>
              <a:rPr lang="zh-CN" altLang="en-US" dirty="0"/>
              <a:t>允许</a:t>
            </a:r>
            <a:r>
              <a:rPr lang="zh-CN" altLang="en-US" dirty="0">
                <a:solidFill>
                  <a:srgbClr val="FF0000"/>
                </a:solidFill>
              </a:rPr>
              <a:t>全双工</a:t>
            </a:r>
            <a:r>
              <a:rPr lang="zh-CN" altLang="en-US" dirty="0"/>
              <a:t>和</a:t>
            </a:r>
            <a:r>
              <a:rPr lang="zh-CN" altLang="en-US" dirty="0">
                <a:solidFill>
                  <a:srgbClr val="FF0000"/>
                </a:solidFill>
              </a:rPr>
              <a:t>半双工</a:t>
            </a:r>
            <a:r>
              <a:rPr lang="zh-CN" altLang="en-US" dirty="0"/>
              <a:t>两种方式工作。</a:t>
            </a:r>
          </a:p>
          <a:p>
            <a:pPr>
              <a:lnSpc>
                <a:spcPct val="100000"/>
              </a:lnSpc>
            </a:pPr>
            <a:r>
              <a:rPr lang="zh-CN" altLang="en-US" dirty="0"/>
              <a:t>使用以太网帧格式。</a:t>
            </a:r>
          </a:p>
          <a:p>
            <a:pPr>
              <a:lnSpc>
                <a:spcPct val="100000"/>
              </a:lnSpc>
            </a:pPr>
            <a:r>
              <a:rPr lang="zh-CN" altLang="en-US" dirty="0"/>
              <a:t>在半双工方式下使用 </a:t>
            </a:r>
            <a:r>
              <a:rPr lang="en-US" altLang="zh-CN" dirty="0"/>
              <a:t>CSMA/CD </a:t>
            </a:r>
            <a:r>
              <a:rPr lang="zh-CN" altLang="en-US" dirty="0"/>
              <a:t>协议，全双工方式不需要使用 </a:t>
            </a:r>
            <a:r>
              <a:rPr lang="en-US" altLang="zh-CN" dirty="0"/>
              <a:t>CSMA/CD </a:t>
            </a:r>
            <a:r>
              <a:rPr lang="zh-CN" altLang="en-US" dirty="0"/>
              <a:t>。</a:t>
            </a:r>
          </a:p>
        </p:txBody>
      </p:sp>
    </p:spTree>
    <p:extLst>
      <p:ext uri="{BB962C8B-B14F-4D97-AF65-F5344CB8AC3E}">
        <p14:creationId xmlns:p14="http://schemas.microsoft.com/office/powerpoint/2010/main" val="344802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48611">
                                            <p:txEl>
                                              <p:pRg st="0" end="0"/>
                                            </p:txEl>
                                          </p:spTgt>
                                        </p:tgtEl>
                                        <p:attrNameLst>
                                          <p:attrName>style.visibility</p:attrName>
                                        </p:attrNameLst>
                                      </p:cBhvr>
                                      <p:to>
                                        <p:strVal val="visible"/>
                                      </p:to>
                                    </p:set>
                                    <p:animEffect transition="in" filter="wipe(up)">
                                      <p:cBhvr>
                                        <p:cTn id="7" dur="500"/>
                                        <p:tgtEl>
                                          <p:spTgt spid="134861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348611">
                                            <p:txEl>
                                              <p:pRg st="1" end="1"/>
                                            </p:txEl>
                                          </p:spTgt>
                                        </p:tgtEl>
                                        <p:attrNameLst>
                                          <p:attrName>style.visibility</p:attrName>
                                        </p:attrNameLst>
                                      </p:cBhvr>
                                      <p:to>
                                        <p:strVal val="visible"/>
                                      </p:to>
                                    </p:set>
                                    <p:animEffect transition="in" filter="wipe(up)">
                                      <p:cBhvr>
                                        <p:cTn id="11" dur="500"/>
                                        <p:tgtEl>
                                          <p:spTgt spid="134861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348611">
                                            <p:txEl>
                                              <p:pRg st="2" end="2"/>
                                            </p:txEl>
                                          </p:spTgt>
                                        </p:tgtEl>
                                        <p:attrNameLst>
                                          <p:attrName>style.visibility</p:attrName>
                                        </p:attrNameLst>
                                      </p:cBhvr>
                                      <p:to>
                                        <p:strVal val="visible"/>
                                      </p:to>
                                    </p:set>
                                    <p:animEffect transition="in" filter="wipe(up)">
                                      <p:cBhvr>
                                        <p:cTn id="15" dur="500"/>
                                        <p:tgtEl>
                                          <p:spTgt spid="134861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348611">
                                            <p:txEl>
                                              <p:pRg st="3" end="3"/>
                                            </p:txEl>
                                          </p:spTgt>
                                        </p:tgtEl>
                                        <p:attrNameLst>
                                          <p:attrName>style.visibility</p:attrName>
                                        </p:attrNameLst>
                                      </p:cBhvr>
                                      <p:to>
                                        <p:strVal val="visible"/>
                                      </p:to>
                                    </p:set>
                                    <p:animEffect transition="in" filter="wipe(up)">
                                      <p:cBhvr>
                                        <p:cTn id="19" dur="500"/>
                                        <p:tgtEl>
                                          <p:spTgt spid="134861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348611">
                                            <p:txEl>
                                              <p:pRg st="4" end="4"/>
                                            </p:txEl>
                                          </p:spTgt>
                                        </p:tgtEl>
                                        <p:attrNameLst>
                                          <p:attrName>style.visibility</p:attrName>
                                        </p:attrNameLst>
                                      </p:cBhvr>
                                      <p:to>
                                        <p:strVal val="visible"/>
                                      </p:to>
                                    </p:set>
                                    <p:animEffect transition="in" filter="wipe(up)">
                                      <p:cBhvr>
                                        <p:cTn id="23" dur="500"/>
                                        <p:tgtEl>
                                          <p:spTgt spid="134861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1348611">
                                            <p:txEl>
                                              <p:pRg st="5" end="5"/>
                                            </p:txEl>
                                          </p:spTgt>
                                        </p:tgtEl>
                                        <p:attrNameLst>
                                          <p:attrName>style.visibility</p:attrName>
                                        </p:attrNameLst>
                                      </p:cBhvr>
                                      <p:to>
                                        <p:strVal val="visible"/>
                                      </p:to>
                                    </p:set>
                                    <p:animEffect transition="in" filter="wipe(up)">
                                      <p:cBhvr>
                                        <p:cTn id="27" dur="500"/>
                                        <p:tgtEl>
                                          <p:spTgt spid="134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a:noFill/>
          <a:ln/>
        </p:spPr>
        <p:txBody>
          <a:bodyPr/>
          <a:lstStyle/>
          <a:p>
            <a:r>
              <a:rPr lang="en-US" altLang="zh-CN" dirty="0" smtClean="0"/>
              <a:t>5.4.2 </a:t>
            </a:r>
            <a:r>
              <a:rPr lang="zh-CN" altLang="en-US" dirty="0"/>
              <a:t>快速以太网物理层</a:t>
            </a:r>
          </a:p>
        </p:txBody>
      </p:sp>
      <p:sp>
        <p:nvSpPr>
          <p:cNvPr id="1349635" name="Rectangle 3"/>
          <p:cNvSpPr>
            <a:spLocks noGrp="1" noChangeArrowheads="1"/>
          </p:cNvSpPr>
          <p:nvPr>
            <p:ph type="body" idx="1"/>
          </p:nvPr>
        </p:nvSpPr>
        <p:spPr>
          <a:noFill/>
          <a:ln/>
        </p:spPr>
        <p:txBody>
          <a:bodyPr/>
          <a:lstStyle/>
          <a:p>
            <a:pPr>
              <a:lnSpc>
                <a:spcPct val="100000"/>
              </a:lnSpc>
            </a:pPr>
            <a:r>
              <a:rPr lang="en-US" altLang="zh-CN" dirty="0"/>
              <a:t>100BASE-TX</a:t>
            </a:r>
          </a:p>
          <a:p>
            <a:pPr lvl="1">
              <a:lnSpc>
                <a:spcPct val="100000"/>
              </a:lnSpc>
            </a:pPr>
            <a:r>
              <a:rPr lang="zh-CN" altLang="en-US" dirty="0"/>
              <a:t>使用 </a:t>
            </a:r>
            <a:r>
              <a:rPr lang="en-US" altLang="zh-CN" dirty="0"/>
              <a:t>2 </a:t>
            </a:r>
            <a:r>
              <a:rPr lang="zh-CN" altLang="en-US" dirty="0"/>
              <a:t>对 </a:t>
            </a:r>
            <a:r>
              <a:rPr lang="en-US" altLang="zh-CN" dirty="0"/>
              <a:t>UTP 5 </a:t>
            </a:r>
            <a:r>
              <a:rPr lang="zh-CN" altLang="en-US" dirty="0"/>
              <a:t>类线或屏蔽双绞线 </a:t>
            </a:r>
            <a:r>
              <a:rPr lang="en-US" altLang="zh-CN" dirty="0"/>
              <a:t>STP</a:t>
            </a:r>
            <a:r>
              <a:rPr lang="zh-CN" altLang="en-US" dirty="0"/>
              <a:t>。  </a:t>
            </a:r>
          </a:p>
          <a:p>
            <a:pPr>
              <a:lnSpc>
                <a:spcPct val="100000"/>
              </a:lnSpc>
            </a:pPr>
            <a:r>
              <a:rPr lang="en-US" altLang="zh-CN" dirty="0"/>
              <a:t>100BASE-FX </a:t>
            </a:r>
          </a:p>
          <a:p>
            <a:pPr lvl="1">
              <a:lnSpc>
                <a:spcPct val="100000"/>
              </a:lnSpc>
            </a:pPr>
            <a:r>
              <a:rPr lang="zh-CN" altLang="en-US" dirty="0"/>
              <a:t>使用 </a:t>
            </a:r>
            <a:r>
              <a:rPr lang="en-US" altLang="zh-CN" dirty="0"/>
              <a:t>2 </a:t>
            </a:r>
            <a:r>
              <a:rPr lang="zh-CN" altLang="en-US" dirty="0"/>
              <a:t>芯光纤。 </a:t>
            </a:r>
          </a:p>
          <a:p>
            <a:pPr>
              <a:lnSpc>
                <a:spcPct val="100000"/>
              </a:lnSpc>
            </a:pPr>
            <a:r>
              <a:rPr lang="en-US" altLang="zh-CN" dirty="0"/>
              <a:t>100BASE-T4</a:t>
            </a:r>
          </a:p>
          <a:p>
            <a:pPr lvl="1">
              <a:lnSpc>
                <a:spcPct val="100000"/>
              </a:lnSpc>
            </a:pPr>
            <a:r>
              <a:rPr lang="zh-CN" altLang="en-US" dirty="0"/>
              <a:t>使用 </a:t>
            </a:r>
            <a:r>
              <a:rPr lang="en-US" altLang="zh-CN" dirty="0"/>
              <a:t>4 </a:t>
            </a:r>
            <a:r>
              <a:rPr lang="zh-CN" altLang="en-US" dirty="0"/>
              <a:t>对 </a:t>
            </a:r>
            <a:r>
              <a:rPr lang="en-US" altLang="zh-CN" dirty="0"/>
              <a:t>UTP 3 </a:t>
            </a:r>
            <a:r>
              <a:rPr lang="zh-CN" altLang="en-US" dirty="0"/>
              <a:t>类线或 </a:t>
            </a:r>
            <a:r>
              <a:rPr lang="en-US" altLang="zh-CN" dirty="0"/>
              <a:t>5 </a:t>
            </a:r>
            <a:r>
              <a:rPr lang="zh-CN" altLang="en-US" dirty="0"/>
              <a:t>类线。</a:t>
            </a:r>
          </a:p>
        </p:txBody>
      </p:sp>
    </p:spTree>
    <p:extLst>
      <p:ext uri="{BB962C8B-B14F-4D97-AF65-F5344CB8AC3E}">
        <p14:creationId xmlns:p14="http://schemas.microsoft.com/office/powerpoint/2010/main" val="115865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49635">
                                            <p:txEl>
                                              <p:pRg st="0" end="0"/>
                                            </p:txEl>
                                          </p:spTgt>
                                        </p:tgtEl>
                                        <p:attrNameLst>
                                          <p:attrName>style.visibility</p:attrName>
                                        </p:attrNameLst>
                                      </p:cBhvr>
                                      <p:to>
                                        <p:strVal val="visible"/>
                                      </p:to>
                                    </p:set>
                                    <p:animEffect transition="in" filter="wipe(up)">
                                      <p:cBhvr>
                                        <p:cTn id="7" dur="500"/>
                                        <p:tgtEl>
                                          <p:spTgt spid="134963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349635">
                                            <p:txEl>
                                              <p:pRg st="1" end="1"/>
                                            </p:txEl>
                                          </p:spTgt>
                                        </p:tgtEl>
                                        <p:attrNameLst>
                                          <p:attrName>style.visibility</p:attrName>
                                        </p:attrNameLst>
                                      </p:cBhvr>
                                      <p:to>
                                        <p:strVal val="visible"/>
                                      </p:to>
                                    </p:set>
                                    <p:animEffect transition="in" filter="wipe(up)">
                                      <p:cBhvr>
                                        <p:cTn id="11" dur="500"/>
                                        <p:tgtEl>
                                          <p:spTgt spid="1349635">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349635">
                                            <p:txEl>
                                              <p:pRg st="2" end="2"/>
                                            </p:txEl>
                                          </p:spTgt>
                                        </p:tgtEl>
                                        <p:attrNameLst>
                                          <p:attrName>style.visibility</p:attrName>
                                        </p:attrNameLst>
                                      </p:cBhvr>
                                      <p:to>
                                        <p:strVal val="visible"/>
                                      </p:to>
                                    </p:set>
                                    <p:animEffect transition="in" filter="wipe(up)">
                                      <p:cBhvr>
                                        <p:cTn id="15" dur="500"/>
                                        <p:tgtEl>
                                          <p:spTgt spid="1349635">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349635">
                                            <p:txEl>
                                              <p:pRg st="3" end="3"/>
                                            </p:txEl>
                                          </p:spTgt>
                                        </p:tgtEl>
                                        <p:attrNameLst>
                                          <p:attrName>style.visibility</p:attrName>
                                        </p:attrNameLst>
                                      </p:cBhvr>
                                      <p:to>
                                        <p:strVal val="visible"/>
                                      </p:to>
                                    </p:set>
                                    <p:animEffect transition="in" filter="wipe(up)">
                                      <p:cBhvr>
                                        <p:cTn id="19" dur="500"/>
                                        <p:tgtEl>
                                          <p:spTgt spid="1349635">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349635">
                                            <p:txEl>
                                              <p:pRg st="4" end="4"/>
                                            </p:txEl>
                                          </p:spTgt>
                                        </p:tgtEl>
                                        <p:attrNameLst>
                                          <p:attrName>style.visibility</p:attrName>
                                        </p:attrNameLst>
                                      </p:cBhvr>
                                      <p:to>
                                        <p:strVal val="visible"/>
                                      </p:to>
                                    </p:set>
                                    <p:animEffect transition="in" filter="wipe(up)">
                                      <p:cBhvr>
                                        <p:cTn id="23" dur="500"/>
                                        <p:tgtEl>
                                          <p:spTgt spid="1349635">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1349635">
                                            <p:txEl>
                                              <p:pRg st="5" end="5"/>
                                            </p:txEl>
                                          </p:spTgt>
                                        </p:tgtEl>
                                        <p:attrNameLst>
                                          <p:attrName>style.visibility</p:attrName>
                                        </p:attrNameLst>
                                      </p:cBhvr>
                                      <p:to>
                                        <p:strVal val="visible"/>
                                      </p:to>
                                    </p:set>
                                    <p:animEffect transition="in" filter="wipe(up)">
                                      <p:cBhvr>
                                        <p:cTn id="27" dur="500"/>
                                        <p:tgtEl>
                                          <p:spTgt spid="134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a:noFill/>
          <a:ln/>
        </p:spPr>
        <p:txBody>
          <a:bodyPr/>
          <a:lstStyle/>
          <a:p>
            <a:r>
              <a:rPr lang="en-US" altLang="zh-CN" dirty="0" smtClean="0"/>
              <a:t>5.4.2 </a:t>
            </a:r>
            <a:r>
              <a:rPr lang="zh-CN" altLang="en-US" dirty="0"/>
              <a:t>千兆以太网</a:t>
            </a:r>
          </a:p>
        </p:txBody>
      </p:sp>
      <p:sp>
        <p:nvSpPr>
          <p:cNvPr id="1350659" name="Rectangle 3"/>
          <p:cNvSpPr>
            <a:spLocks noGrp="1" noChangeArrowheads="1"/>
          </p:cNvSpPr>
          <p:nvPr>
            <p:ph type="body" idx="1"/>
          </p:nvPr>
        </p:nvSpPr>
        <p:spPr>
          <a:noFill/>
          <a:ln/>
        </p:spPr>
        <p:txBody>
          <a:bodyPr/>
          <a:lstStyle/>
          <a:p>
            <a:pPr>
              <a:lnSpc>
                <a:spcPct val="90000"/>
              </a:lnSpc>
            </a:pPr>
            <a:r>
              <a:rPr lang="en-US" altLang="zh-CN" dirty="0"/>
              <a:t>IEEE 802.3Z</a:t>
            </a:r>
            <a:r>
              <a:rPr lang="zh-CN" altLang="en-US" dirty="0"/>
              <a:t>和</a:t>
            </a:r>
            <a:r>
              <a:rPr lang="en-US" altLang="zh-CN" dirty="0"/>
              <a:t>802.3ab</a:t>
            </a:r>
            <a:r>
              <a:rPr lang="zh-CN" altLang="en-US" dirty="0"/>
              <a:t>工作组规范，千兆以太网（</a:t>
            </a:r>
            <a:r>
              <a:rPr lang="en-US" altLang="zh-CN" dirty="0"/>
              <a:t>Gigabit Ethernet</a:t>
            </a:r>
            <a:r>
              <a:rPr lang="zh-CN" altLang="en-US" dirty="0"/>
              <a:t>），传输速率为：</a:t>
            </a:r>
            <a:r>
              <a:rPr lang="en-US" altLang="zh-CN" dirty="0"/>
              <a:t>1Gbps</a:t>
            </a:r>
          </a:p>
          <a:p>
            <a:r>
              <a:rPr lang="zh-CN" altLang="en-US" dirty="0"/>
              <a:t>使用以太网帧格式。</a:t>
            </a:r>
          </a:p>
          <a:p>
            <a:pPr>
              <a:lnSpc>
                <a:spcPct val="90000"/>
              </a:lnSpc>
            </a:pPr>
            <a:r>
              <a:rPr lang="zh-CN" altLang="en-US" dirty="0" smtClean="0"/>
              <a:t>允许</a:t>
            </a:r>
            <a:r>
              <a:rPr lang="zh-CN" altLang="en-US" dirty="0">
                <a:solidFill>
                  <a:srgbClr val="FF0000"/>
                </a:solidFill>
              </a:rPr>
              <a:t>全双工</a:t>
            </a:r>
            <a:r>
              <a:rPr lang="zh-CN" altLang="en-US" dirty="0"/>
              <a:t>和</a:t>
            </a:r>
            <a:r>
              <a:rPr lang="zh-CN" altLang="en-US" dirty="0">
                <a:solidFill>
                  <a:srgbClr val="FF0000"/>
                </a:solidFill>
              </a:rPr>
              <a:t>半双工</a:t>
            </a:r>
            <a:r>
              <a:rPr lang="zh-CN" altLang="en-US" dirty="0"/>
              <a:t>两种方式工作。</a:t>
            </a:r>
          </a:p>
          <a:p>
            <a:pPr>
              <a:lnSpc>
                <a:spcPct val="90000"/>
              </a:lnSpc>
            </a:pPr>
            <a:r>
              <a:rPr lang="zh-CN" altLang="en-US" dirty="0" smtClean="0"/>
              <a:t>在</a:t>
            </a:r>
            <a:r>
              <a:rPr lang="zh-CN" altLang="en-US" dirty="0"/>
              <a:t>半双工方式下使用 </a:t>
            </a:r>
            <a:r>
              <a:rPr lang="en-US" altLang="zh-CN" dirty="0"/>
              <a:t>CSMA/CD </a:t>
            </a:r>
            <a:r>
              <a:rPr lang="zh-CN" altLang="en-US" dirty="0"/>
              <a:t>协议，全双工方式不需要使用 </a:t>
            </a:r>
            <a:r>
              <a:rPr lang="en-US" altLang="zh-CN" dirty="0"/>
              <a:t>CSMA/CD</a:t>
            </a:r>
            <a:r>
              <a:rPr lang="zh-CN" altLang="en-US" dirty="0"/>
              <a:t>。</a:t>
            </a:r>
          </a:p>
          <a:p>
            <a:pPr>
              <a:lnSpc>
                <a:spcPct val="90000"/>
              </a:lnSpc>
            </a:pPr>
            <a:r>
              <a:rPr lang="zh-CN" altLang="en-US" dirty="0"/>
              <a:t>与以太网和快速以太网技术向后兼容。</a:t>
            </a:r>
          </a:p>
          <a:p>
            <a:pPr>
              <a:lnSpc>
                <a:spcPct val="90000"/>
              </a:lnSpc>
            </a:pPr>
            <a:endParaRPr lang="en-US" altLang="zh-CN" b="1" dirty="0"/>
          </a:p>
        </p:txBody>
      </p:sp>
    </p:spTree>
    <p:extLst>
      <p:ext uri="{BB962C8B-B14F-4D97-AF65-F5344CB8AC3E}">
        <p14:creationId xmlns:p14="http://schemas.microsoft.com/office/powerpoint/2010/main" val="42402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50659">
                                            <p:txEl>
                                              <p:pRg st="0" end="0"/>
                                            </p:txEl>
                                          </p:spTgt>
                                        </p:tgtEl>
                                        <p:attrNameLst>
                                          <p:attrName>style.visibility</p:attrName>
                                        </p:attrNameLst>
                                      </p:cBhvr>
                                      <p:to>
                                        <p:strVal val="visible"/>
                                      </p:to>
                                    </p:set>
                                    <p:animEffect transition="in" filter="wipe(up)">
                                      <p:cBhvr>
                                        <p:cTn id="7" dur="500"/>
                                        <p:tgtEl>
                                          <p:spTgt spid="1350659">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350659">
                                            <p:txEl>
                                              <p:pRg st="2" end="2"/>
                                            </p:txEl>
                                          </p:spTgt>
                                        </p:tgtEl>
                                        <p:attrNameLst>
                                          <p:attrName>style.visibility</p:attrName>
                                        </p:attrNameLst>
                                      </p:cBhvr>
                                      <p:to>
                                        <p:strVal val="visible"/>
                                      </p:to>
                                    </p:set>
                                    <p:animEffect transition="in" filter="wipe(up)">
                                      <p:cBhvr>
                                        <p:cTn id="11" dur="500"/>
                                        <p:tgtEl>
                                          <p:spTgt spid="1350659">
                                            <p:txEl>
                                              <p:pRg st="2" end="2"/>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350659">
                                            <p:txEl>
                                              <p:pRg st="1" end="1"/>
                                            </p:txEl>
                                          </p:spTgt>
                                        </p:tgtEl>
                                        <p:attrNameLst>
                                          <p:attrName>style.visibility</p:attrName>
                                        </p:attrNameLst>
                                      </p:cBhvr>
                                      <p:to>
                                        <p:strVal val="visible"/>
                                      </p:to>
                                    </p:set>
                                    <p:animEffect transition="in" filter="wipe(up)">
                                      <p:cBhvr>
                                        <p:cTn id="15" dur="500"/>
                                        <p:tgtEl>
                                          <p:spTgt spid="1350659">
                                            <p:txEl>
                                              <p:pRg st="1" end="1"/>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350659">
                                            <p:txEl>
                                              <p:pRg st="3" end="3"/>
                                            </p:txEl>
                                          </p:spTgt>
                                        </p:tgtEl>
                                        <p:attrNameLst>
                                          <p:attrName>style.visibility</p:attrName>
                                        </p:attrNameLst>
                                      </p:cBhvr>
                                      <p:to>
                                        <p:strVal val="visible"/>
                                      </p:to>
                                    </p:set>
                                    <p:animEffect transition="in" filter="wipe(up)">
                                      <p:cBhvr>
                                        <p:cTn id="19" dur="500"/>
                                        <p:tgtEl>
                                          <p:spTgt spid="1350659">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350659">
                                            <p:txEl>
                                              <p:pRg st="4" end="4"/>
                                            </p:txEl>
                                          </p:spTgt>
                                        </p:tgtEl>
                                        <p:attrNameLst>
                                          <p:attrName>style.visibility</p:attrName>
                                        </p:attrNameLst>
                                      </p:cBhvr>
                                      <p:to>
                                        <p:strVal val="visible"/>
                                      </p:to>
                                    </p:set>
                                    <p:animEffect transition="in" filter="wipe(up)">
                                      <p:cBhvr>
                                        <p:cTn id="23" dur="500"/>
                                        <p:tgtEl>
                                          <p:spTgt spid="135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noFill/>
          <a:ln/>
        </p:spPr>
        <p:txBody>
          <a:bodyPr/>
          <a:lstStyle/>
          <a:p>
            <a:r>
              <a:rPr lang="en-US" altLang="zh-CN" dirty="0" smtClean="0"/>
              <a:t>5.4.2 </a:t>
            </a:r>
            <a:r>
              <a:rPr lang="zh-CN" altLang="en-US" dirty="0"/>
              <a:t>千兆以太网物理层</a:t>
            </a:r>
          </a:p>
        </p:txBody>
      </p:sp>
      <p:sp>
        <p:nvSpPr>
          <p:cNvPr id="1351683" name="Rectangle 3"/>
          <p:cNvSpPr>
            <a:spLocks noGrp="1" noChangeArrowheads="1"/>
          </p:cNvSpPr>
          <p:nvPr>
            <p:ph type="body" idx="1"/>
          </p:nvPr>
        </p:nvSpPr>
        <p:spPr>
          <a:xfrm>
            <a:off x="330199" y="856034"/>
            <a:ext cx="8500533" cy="3053817"/>
          </a:xfrm>
          <a:noFill/>
          <a:ln/>
        </p:spPr>
        <p:txBody>
          <a:bodyPr/>
          <a:lstStyle/>
          <a:p>
            <a:pPr>
              <a:buClr>
                <a:schemeClr val="hlink"/>
              </a:buClr>
            </a:pPr>
            <a:r>
              <a:rPr lang="en-US" altLang="zh-CN" dirty="0" smtClean="0"/>
              <a:t>1000BASE-X</a:t>
            </a:r>
            <a:r>
              <a:rPr lang="zh-CN" altLang="en-US" dirty="0" smtClean="0"/>
              <a:t>基于</a:t>
            </a:r>
            <a:r>
              <a:rPr lang="zh-CN" altLang="en-US" dirty="0"/>
              <a:t>光纤通道的物理层：</a:t>
            </a:r>
          </a:p>
          <a:p>
            <a:pPr lvl="1"/>
            <a:r>
              <a:rPr lang="en-US" altLang="zh-CN" dirty="0"/>
              <a:t>1000BASE-SX   SX</a:t>
            </a:r>
            <a:r>
              <a:rPr lang="zh-CN" altLang="en-US" dirty="0"/>
              <a:t>表示短波长</a:t>
            </a:r>
          </a:p>
          <a:p>
            <a:pPr lvl="1"/>
            <a:r>
              <a:rPr lang="en-US" altLang="zh-CN" dirty="0"/>
              <a:t>1000BASE-LX   LX</a:t>
            </a:r>
            <a:r>
              <a:rPr lang="zh-CN" altLang="en-US" dirty="0"/>
              <a:t>表示长波长</a:t>
            </a:r>
          </a:p>
          <a:p>
            <a:r>
              <a:rPr lang="en-US" altLang="zh-CN" dirty="0"/>
              <a:t>1000BASE-CX   CX</a:t>
            </a:r>
            <a:r>
              <a:rPr lang="zh-CN" altLang="en-US" dirty="0"/>
              <a:t>表示铜线</a:t>
            </a:r>
          </a:p>
          <a:p>
            <a:pPr>
              <a:buClr>
                <a:schemeClr val="hlink"/>
              </a:buClr>
            </a:pPr>
            <a:r>
              <a:rPr lang="en-US" altLang="zh-CN" dirty="0"/>
              <a:t>1000BASE-T </a:t>
            </a:r>
            <a:r>
              <a:rPr lang="en-US" altLang="zh-CN" dirty="0" smtClean="0"/>
              <a:t> </a:t>
            </a:r>
            <a:r>
              <a:rPr lang="zh-CN" altLang="en-US" dirty="0" smtClean="0"/>
              <a:t>使用 </a:t>
            </a:r>
            <a:r>
              <a:rPr lang="en-US" altLang="zh-CN" dirty="0"/>
              <a:t>4</a:t>
            </a:r>
            <a:r>
              <a:rPr lang="zh-CN" altLang="en-US" dirty="0"/>
              <a:t>对 </a:t>
            </a:r>
            <a:r>
              <a:rPr lang="en-US" altLang="zh-CN" dirty="0"/>
              <a:t>5 </a:t>
            </a:r>
            <a:r>
              <a:rPr lang="zh-CN" altLang="en-US" dirty="0"/>
              <a:t>类线 </a:t>
            </a:r>
            <a:r>
              <a:rPr lang="en-US" altLang="zh-CN" dirty="0"/>
              <a:t>UTP</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20" y="3909851"/>
            <a:ext cx="7772400" cy="285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17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1000"/>
                            </p:stCondLst>
                            <p:childTnLst>
                              <p:par>
                                <p:cTn id="9" presetID="22" presetClass="entr" presetSubtype="1" fill="hold" nodeType="afterEffect">
                                  <p:stCondLst>
                                    <p:cond delay="750"/>
                                  </p:stCondLst>
                                  <p:childTnLst>
                                    <p:set>
                                      <p:cBhvr>
                                        <p:cTn id="10" dur="1" fill="hold">
                                          <p:stCondLst>
                                            <p:cond delay="0"/>
                                          </p:stCondLst>
                                        </p:cTn>
                                        <p:tgtEl>
                                          <p:spTgt spid="1351683">
                                            <p:txEl>
                                              <p:pRg st="0" end="0"/>
                                            </p:txEl>
                                          </p:spTgt>
                                        </p:tgtEl>
                                        <p:attrNameLst>
                                          <p:attrName>style.visibility</p:attrName>
                                        </p:attrNameLst>
                                      </p:cBhvr>
                                      <p:to>
                                        <p:strVal val="visible"/>
                                      </p:to>
                                    </p:set>
                                    <p:animEffect transition="in" filter="wipe(up)">
                                      <p:cBhvr>
                                        <p:cTn id="11" dur="500"/>
                                        <p:tgtEl>
                                          <p:spTgt spid="1351683">
                                            <p:txEl>
                                              <p:pRg st="0" end="0"/>
                                            </p:txEl>
                                          </p:spTgt>
                                        </p:tgtEl>
                                      </p:cBhvr>
                                    </p:animEffect>
                                  </p:childTnLst>
                                </p:cTn>
                              </p:par>
                            </p:childTnLst>
                          </p:cTn>
                        </p:par>
                        <p:par>
                          <p:cTn id="12" fill="hold">
                            <p:stCondLst>
                              <p:cond delay="2250"/>
                            </p:stCondLst>
                            <p:childTnLst>
                              <p:par>
                                <p:cTn id="13" presetID="22" presetClass="entr" presetSubtype="1" fill="hold" nodeType="afterEffect">
                                  <p:stCondLst>
                                    <p:cond delay="750"/>
                                  </p:stCondLst>
                                  <p:childTnLst>
                                    <p:set>
                                      <p:cBhvr>
                                        <p:cTn id="14" dur="1" fill="hold">
                                          <p:stCondLst>
                                            <p:cond delay="0"/>
                                          </p:stCondLst>
                                        </p:cTn>
                                        <p:tgtEl>
                                          <p:spTgt spid="1351683">
                                            <p:txEl>
                                              <p:pRg st="1" end="1"/>
                                            </p:txEl>
                                          </p:spTgt>
                                        </p:tgtEl>
                                        <p:attrNameLst>
                                          <p:attrName>style.visibility</p:attrName>
                                        </p:attrNameLst>
                                      </p:cBhvr>
                                      <p:to>
                                        <p:strVal val="visible"/>
                                      </p:to>
                                    </p:set>
                                    <p:animEffect transition="in" filter="wipe(up)">
                                      <p:cBhvr>
                                        <p:cTn id="15" dur="500"/>
                                        <p:tgtEl>
                                          <p:spTgt spid="1351683">
                                            <p:txEl>
                                              <p:pRg st="1" end="1"/>
                                            </p:txEl>
                                          </p:spTgt>
                                        </p:tgtEl>
                                      </p:cBhvr>
                                    </p:animEffect>
                                  </p:childTnLst>
                                </p:cTn>
                              </p:par>
                            </p:childTnLst>
                          </p:cTn>
                        </p:par>
                        <p:par>
                          <p:cTn id="16" fill="hold">
                            <p:stCondLst>
                              <p:cond delay="3500"/>
                            </p:stCondLst>
                            <p:childTnLst>
                              <p:par>
                                <p:cTn id="17" presetID="22" presetClass="entr" presetSubtype="1" fill="hold" nodeType="afterEffect">
                                  <p:stCondLst>
                                    <p:cond delay="750"/>
                                  </p:stCondLst>
                                  <p:childTnLst>
                                    <p:set>
                                      <p:cBhvr>
                                        <p:cTn id="18" dur="1" fill="hold">
                                          <p:stCondLst>
                                            <p:cond delay="0"/>
                                          </p:stCondLst>
                                        </p:cTn>
                                        <p:tgtEl>
                                          <p:spTgt spid="1351683">
                                            <p:txEl>
                                              <p:pRg st="2" end="2"/>
                                            </p:txEl>
                                          </p:spTgt>
                                        </p:tgtEl>
                                        <p:attrNameLst>
                                          <p:attrName>style.visibility</p:attrName>
                                        </p:attrNameLst>
                                      </p:cBhvr>
                                      <p:to>
                                        <p:strVal val="visible"/>
                                      </p:to>
                                    </p:set>
                                    <p:animEffect transition="in" filter="wipe(up)">
                                      <p:cBhvr>
                                        <p:cTn id="19" dur="500"/>
                                        <p:tgtEl>
                                          <p:spTgt spid="1351683">
                                            <p:txEl>
                                              <p:pRg st="2" end="2"/>
                                            </p:txEl>
                                          </p:spTgt>
                                        </p:tgtEl>
                                      </p:cBhvr>
                                    </p:animEffect>
                                  </p:childTnLst>
                                </p:cTn>
                              </p:par>
                            </p:childTnLst>
                          </p:cTn>
                        </p:par>
                        <p:par>
                          <p:cTn id="20" fill="hold">
                            <p:stCondLst>
                              <p:cond delay="4750"/>
                            </p:stCondLst>
                            <p:childTnLst>
                              <p:par>
                                <p:cTn id="21" presetID="22" presetClass="entr" presetSubtype="1" fill="hold" nodeType="afterEffect">
                                  <p:stCondLst>
                                    <p:cond delay="750"/>
                                  </p:stCondLst>
                                  <p:childTnLst>
                                    <p:set>
                                      <p:cBhvr>
                                        <p:cTn id="22" dur="1" fill="hold">
                                          <p:stCondLst>
                                            <p:cond delay="0"/>
                                          </p:stCondLst>
                                        </p:cTn>
                                        <p:tgtEl>
                                          <p:spTgt spid="1351683">
                                            <p:txEl>
                                              <p:pRg st="3" end="3"/>
                                            </p:txEl>
                                          </p:spTgt>
                                        </p:tgtEl>
                                        <p:attrNameLst>
                                          <p:attrName>style.visibility</p:attrName>
                                        </p:attrNameLst>
                                      </p:cBhvr>
                                      <p:to>
                                        <p:strVal val="visible"/>
                                      </p:to>
                                    </p:set>
                                    <p:animEffect transition="in" filter="wipe(up)">
                                      <p:cBhvr>
                                        <p:cTn id="23" dur="500"/>
                                        <p:tgtEl>
                                          <p:spTgt spid="1351683">
                                            <p:txEl>
                                              <p:pRg st="3" end="3"/>
                                            </p:txEl>
                                          </p:spTgt>
                                        </p:tgtEl>
                                      </p:cBhvr>
                                    </p:animEffect>
                                  </p:childTnLst>
                                </p:cTn>
                              </p:par>
                            </p:childTnLst>
                          </p:cTn>
                        </p:par>
                        <p:par>
                          <p:cTn id="24" fill="hold">
                            <p:stCondLst>
                              <p:cond delay="6000"/>
                            </p:stCondLst>
                            <p:childTnLst>
                              <p:par>
                                <p:cTn id="25" presetID="22" presetClass="entr" presetSubtype="1" fill="hold" nodeType="afterEffect">
                                  <p:stCondLst>
                                    <p:cond delay="750"/>
                                  </p:stCondLst>
                                  <p:childTnLst>
                                    <p:set>
                                      <p:cBhvr>
                                        <p:cTn id="26" dur="1" fill="hold">
                                          <p:stCondLst>
                                            <p:cond delay="0"/>
                                          </p:stCondLst>
                                        </p:cTn>
                                        <p:tgtEl>
                                          <p:spTgt spid="1351683">
                                            <p:txEl>
                                              <p:pRg st="4" end="4"/>
                                            </p:txEl>
                                          </p:spTgt>
                                        </p:tgtEl>
                                        <p:attrNameLst>
                                          <p:attrName>style.visibility</p:attrName>
                                        </p:attrNameLst>
                                      </p:cBhvr>
                                      <p:to>
                                        <p:strVal val="visible"/>
                                      </p:to>
                                    </p:set>
                                    <p:animEffect transition="in" filter="wipe(up)">
                                      <p:cBhvr>
                                        <p:cTn id="27" dur="500"/>
                                        <p:tgtEl>
                                          <p:spTgt spid="135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ChangeArrowheads="1"/>
          </p:cNvSpPr>
          <p:nvPr>
            <p:ph type="title"/>
          </p:nvPr>
        </p:nvSpPr>
        <p:spPr>
          <a:xfrm>
            <a:off x="357352" y="0"/>
            <a:ext cx="8445336" cy="756745"/>
          </a:xfrm>
        </p:spPr>
        <p:txBody>
          <a:bodyPr>
            <a:normAutofit/>
          </a:bodyPr>
          <a:lstStyle/>
          <a:p>
            <a:r>
              <a:rPr lang="en-US" altLang="zh-CN" dirty="0" smtClean="0"/>
              <a:t>5.4.2 </a:t>
            </a:r>
            <a:r>
              <a:rPr lang="zh-CN" altLang="en-US" dirty="0"/>
              <a:t>万兆以太网</a:t>
            </a:r>
          </a:p>
        </p:txBody>
      </p:sp>
      <p:sp>
        <p:nvSpPr>
          <p:cNvPr id="1353731" name="Rectangle 3"/>
          <p:cNvSpPr>
            <a:spLocks noGrp="1" noChangeArrowheads="1"/>
          </p:cNvSpPr>
          <p:nvPr>
            <p:ph type="body" idx="1"/>
          </p:nvPr>
        </p:nvSpPr>
        <p:spPr>
          <a:xfrm>
            <a:off x="357352" y="903890"/>
            <a:ext cx="8445336" cy="5339255"/>
          </a:xfrm>
        </p:spPr>
        <p:txBody>
          <a:bodyPr>
            <a:normAutofit/>
          </a:bodyPr>
          <a:lstStyle/>
          <a:p>
            <a:pPr>
              <a:lnSpc>
                <a:spcPct val="100000"/>
              </a:lnSpc>
            </a:pPr>
            <a:r>
              <a:rPr lang="zh-CN" altLang="en-US" sz="3200" dirty="0"/>
              <a:t>万兆以太网也称为</a:t>
            </a:r>
            <a:r>
              <a:rPr lang="en-US" altLang="zh-CN" sz="3200" dirty="0"/>
              <a:t>10 </a:t>
            </a:r>
            <a:r>
              <a:rPr lang="zh-CN" altLang="en-US" sz="3200" dirty="0"/>
              <a:t>吉比特以太网。</a:t>
            </a:r>
          </a:p>
          <a:p>
            <a:pPr>
              <a:lnSpc>
                <a:spcPct val="100000"/>
              </a:lnSpc>
            </a:pPr>
            <a:r>
              <a:rPr lang="zh-CN" altLang="en-US" sz="3200" dirty="0"/>
              <a:t>万兆以太网与 </a:t>
            </a:r>
            <a:r>
              <a:rPr lang="en-US" altLang="zh-CN" sz="3200" dirty="0"/>
              <a:t>10 Mb/s</a:t>
            </a:r>
            <a:r>
              <a:rPr lang="zh-CN" altLang="en-US" sz="3200" dirty="0"/>
              <a:t>，</a:t>
            </a:r>
            <a:r>
              <a:rPr lang="en-US" altLang="zh-CN" sz="3200" dirty="0"/>
              <a:t>100 Mb/s </a:t>
            </a:r>
            <a:r>
              <a:rPr lang="zh-CN" altLang="en-US" sz="3200" dirty="0"/>
              <a:t>和 </a:t>
            </a:r>
            <a:r>
              <a:rPr lang="en-US" altLang="zh-CN" sz="3200" dirty="0"/>
              <a:t>1 Gb/s </a:t>
            </a:r>
            <a:r>
              <a:rPr lang="zh-CN" altLang="en-US" sz="3200" dirty="0"/>
              <a:t>以太网的</a:t>
            </a:r>
            <a:r>
              <a:rPr lang="zh-CN" altLang="en-US" sz="3200" dirty="0">
                <a:solidFill>
                  <a:srgbClr val="FF0000"/>
                </a:solidFill>
              </a:rPr>
              <a:t>帧格式完全相同</a:t>
            </a:r>
            <a:r>
              <a:rPr lang="zh-CN" altLang="en-US" sz="3200" dirty="0"/>
              <a:t>。</a:t>
            </a:r>
          </a:p>
          <a:p>
            <a:pPr>
              <a:lnSpc>
                <a:spcPct val="100000"/>
              </a:lnSpc>
            </a:pPr>
            <a:r>
              <a:rPr lang="zh-CN" altLang="en-US" sz="3200" dirty="0"/>
              <a:t>万兆以太网还保留了 </a:t>
            </a:r>
            <a:r>
              <a:rPr lang="en-US" altLang="zh-CN" sz="3200" dirty="0"/>
              <a:t>802.3 </a:t>
            </a:r>
            <a:r>
              <a:rPr lang="zh-CN" altLang="en-US" sz="3200" dirty="0"/>
              <a:t>标准规定的以太网最小和最大帧长，便于升级。</a:t>
            </a:r>
          </a:p>
          <a:p>
            <a:pPr>
              <a:lnSpc>
                <a:spcPct val="100000"/>
              </a:lnSpc>
            </a:pPr>
            <a:r>
              <a:rPr lang="zh-CN" altLang="en-US" sz="3200" dirty="0"/>
              <a:t>万兆以太网不再使用铜线而</a:t>
            </a:r>
            <a:r>
              <a:rPr lang="zh-CN" altLang="en-US" sz="3200" dirty="0">
                <a:solidFill>
                  <a:srgbClr val="FF0000"/>
                </a:solidFill>
              </a:rPr>
              <a:t>只使用光纤</a:t>
            </a:r>
            <a:r>
              <a:rPr lang="zh-CN" altLang="en-US" sz="3200" dirty="0"/>
              <a:t>作为传输媒体。</a:t>
            </a:r>
          </a:p>
          <a:p>
            <a:pPr>
              <a:lnSpc>
                <a:spcPct val="100000"/>
              </a:lnSpc>
            </a:pPr>
            <a:r>
              <a:rPr lang="zh-CN" altLang="en-US" sz="3200" dirty="0"/>
              <a:t>万兆以太网</a:t>
            </a:r>
            <a:r>
              <a:rPr lang="zh-CN" altLang="en-US" sz="3200" dirty="0">
                <a:solidFill>
                  <a:srgbClr val="FF0000"/>
                </a:solidFill>
              </a:rPr>
              <a:t>只工作在全双工方式</a:t>
            </a:r>
            <a:r>
              <a:rPr lang="zh-CN" altLang="en-US" sz="3200" dirty="0"/>
              <a:t>，因此没有争用问题，也不使用 </a:t>
            </a:r>
            <a:r>
              <a:rPr lang="en-US" altLang="zh-CN" sz="3200" dirty="0"/>
              <a:t>CSMA/CD </a:t>
            </a:r>
            <a:r>
              <a:rPr lang="zh-CN" altLang="en-US" sz="3200" dirty="0"/>
              <a:t>协议。    </a:t>
            </a:r>
          </a:p>
        </p:txBody>
      </p:sp>
    </p:spTree>
    <p:extLst>
      <p:ext uri="{BB962C8B-B14F-4D97-AF65-F5344CB8AC3E}">
        <p14:creationId xmlns:p14="http://schemas.microsoft.com/office/powerpoint/2010/main" val="399726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1353731">
                                            <p:txEl>
                                              <p:pRg st="0" end="0"/>
                                            </p:txEl>
                                          </p:spTgt>
                                        </p:tgtEl>
                                        <p:attrNameLst>
                                          <p:attrName>style.visibility</p:attrName>
                                        </p:attrNameLst>
                                      </p:cBhvr>
                                      <p:to>
                                        <p:strVal val="visible"/>
                                      </p:to>
                                    </p:set>
                                    <p:animEffect transition="in" filter="wipe(up)">
                                      <p:cBhvr>
                                        <p:cTn id="7" dur="500"/>
                                        <p:tgtEl>
                                          <p:spTgt spid="135373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1353731">
                                            <p:txEl>
                                              <p:pRg st="1" end="1"/>
                                            </p:txEl>
                                          </p:spTgt>
                                        </p:tgtEl>
                                        <p:attrNameLst>
                                          <p:attrName>style.visibility</p:attrName>
                                        </p:attrNameLst>
                                      </p:cBhvr>
                                      <p:to>
                                        <p:strVal val="visible"/>
                                      </p:to>
                                    </p:set>
                                    <p:animEffect transition="in" filter="wipe(up)">
                                      <p:cBhvr>
                                        <p:cTn id="11" dur="500"/>
                                        <p:tgtEl>
                                          <p:spTgt spid="135373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1353731">
                                            <p:txEl>
                                              <p:pRg st="2" end="2"/>
                                            </p:txEl>
                                          </p:spTgt>
                                        </p:tgtEl>
                                        <p:attrNameLst>
                                          <p:attrName>style.visibility</p:attrName>
                                        </p:attrNameLst>
                                      </p:cBhvr>
                                      <p:to>
                                        <p:strVal val="visible"/>
                                      </p:to>
                                    </p:set>
                                    <p:animEffect transition="in" filter="wipe(up)">
                                      <p:cBhvr>
                                        <p:cTn id="15" dur="500"/>
                                        <p:tgtEl>
                                          <p:spTgt spid="135373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1353731">
                                            <p:txEl>
                                              <p:pRg st="3" end="3"/>
                                            </p:txEl>
                                          </p:spTgt>
                                        </p:tgtEl>
                                        <p:attrNameLst>
                                          <p:attrName>style.visibility</p:attrName>
                                        </p:attrNameLst>
                                      </p:cBhvr>
                                      <p:to>
                                        <p:strVal val="visible"/>
                                      </p:to>
                                    </p:set>
                                    <p:animEffect transition="in" filter="wipe(up)">
                                      <p:cBhvr>
                                        <p:cTn id="19" dur="500"/>
                                        <p:tgtEl>
                                          <p:spTgt spid="135373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1353731">
                                            <p:txEl>
                                              <p:pRg st="4" end="4"/>
                                            </p:txEl>
                                          </p:spTgt>
                                        </p:tgtEl>
                                        <p:attrNameLst>
                                          <p:attrName>style.visibility</p:attrName>
                                        </p:attrNameLst>
                                      </p:cBhvr>
                                      <p:to>
                                        <p:strVal val="visible"/>
                                      </p:to>
                                    </p:set>
                                    <p:animEffect transition="in" filter="wipe(up)">
                                      <p:cBhvr>
                                        <p:cTn id="23" dur="500"/>
                                        <p:tgtEl>
                                          <p:spTgt spid="135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248554" y="749790"/>
            <a:ext cx="6846299" cy="2525819"/>
            <a:chOff x="1162682" y="1927687"/>
            <a:chExt cx="7819909" cy="3403695"/>
          </a:xfrm>
        </p:grpSpPr>
        <p:sp>
          <p:nvSpPr>
            <p:cNvPr id="46" name="Text Box 43"/>
            <p:cNvSpPr txBox="1">
              <a:spLocks noChangeArrowheads="1"/>
            </p:cNvSpPr>
            <p:nvPr/>
          </p:nvSpPr>
          <p:spPr bwMode="auto">
            <a:xfrm>
              <a:off x="3620301" y="1927687"/>
              <a:ext cx="2818222" cy="58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dirty="0">
                  <a:solidFill>
                    <a:srgbClr val="FF0000"/>
                  </a:solidFill>
                  <a:latin typeface="Times New Roman" pitchFamily="18" charset="0"/>
                  <a:ea typeface="黑体" pitchFamily="2" charset="-122"/>
                </a:rPr>
                <a:t>三个</a:t>
              </a:r>
              <a:r>
                <a:rPr kumimoji="1" lang="zh-CN" altLang="en-US" sz="2215" b="1" dirty="0" smtClean="0">
                  <a:solidFill>
                    <a:srgbClr val="FF0000"/>
                  </a:solidFill>
                  <a:latin typeface="Times New Roman" pitchFamily="18" charset="0"/>
                  <a:ea typeface="黑体" pitchFamily="2" charset="-122"/>
                </a:rPr>
                <a:t>独立的</a:t>
              </a:r>
              <a:r>
                <a:rPr kumimoji="1" lang="zh-CN" altLang="en-US" sz="2215" b="1" dirty="0">
                  <a:solidFill>
                    <a:srgbClr val="FF0000"/>
                  </a:solidFill>
                  <a:latin typeface="Times New Roman" pitchFamily="18" charset="0"/>
                  <a:ea typeface="黑体" pitchFamily="2" charset="-122"/>
                </a:rPr>
                <a:t>冲突</a:t>
              </a:r>
              <a:r>
                <a:rPr kumimoji="1" lang="zh-CN" altLang="en-US" sz="2215" b="1" dirty="0" smtClean="0">
                  <a:solidFill>
                    <a:srgbClr val="FF0000"/>
                  </a:solidFill>
                  <a:latin typeface="Times New Roman" pitchFamily="18" charset="0"/>
                  <a:ea typeface="黑体" pitchFamily="2" charset="-122"/>
                </a:rPr>
                <a:t>域</a:t>
              </a:r>
              <a:endParaRPr kumimoji="1" lang="zh-CN" altLang="en-US" sz="2215" b="1" dirty="0">
                <a:solidFill>
                  <a:srgbClr val="FF0000"/>
                </a:solidFill>
                <a:latin typeface="Times New Roman" pitchFamily="18" charset="0"/>
                <a:ea typeface="黑体" pitchFamily="2" charset="-122"/>
              </a:endParaRP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44395"/>
              </a:xfrm>
              <a:prstGeom prst="rect">
                <a:avLst/>
              </a:prstGeom>
              <a:solidFill>
                <a:schemeClr val="bg1"/>
              </a:solidFill>
              <a:ln>
                <a:noFill/>
              </a:ln>
              <a:effectLst/>
            </p:spPr>
            <p:txBody>
              <a:bodyPr wrap="square">
                <a:spAutoFit/>
              </a:bodyPr>
              <a:lstStyle/>
              <a:p>
                <a:r>
                  <a:rPr kumimoji="1" lang="zh-CN" altLang="en-US" sz="1846" b="1" dirty="0">
                    <a:solidFill>
                      <a:srgbClr val="0000CC"/>
                    </a:solidFill>
                    <a:ea typeface="黑体"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44395"/>
              </a:xfrm>
              <a:prstGeom prst="rect">
                <a:avLst/>
              </a:prstGeom>
              <a:solidFill>
                <a:schemeClr val="bg1"/>
              </a:solidFill>
              <a:ln>
                <a:noFill/>
              </a:ln>
              <a:effectLst/>
            </p:spPr>
            <p:txBody>
              <a:bodyPr wrap="square">
                <a:spAutoFit/>
              </a:bodyPr>
              <a:lstStyle/>
              <a:p>
                <a:r>
                  <a:rPr kumimoji="1" lang="zh-CN" altLang="en-US" sz="1846" b="1" dirty="0">
                    <a:solidFill>
                      <a:srgbClr val="0000CC"/>
                    </a:solidFill>
                    <a:ea typeface="黑体"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77" b="1">
                  <a:solidFill>
                    <a:srgbClr val="0000CC"/>
                  </a:solidFill>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5" cy="544395"/>
              </a:xfrm>
              <a:prstGeom prst="rect">
                <a:avLst/>
              </a:prstGeom>
              <a:solidFill>
                <a:schemeClr val="bg1"/>
              </a:solidFill>
              <a:ln>
                <a:noFill/>
              </a:ln>
              <a:effectLst/>
            </p:spPr>
            <p:txBody>
              <a:bodyPr wrap="square">
                <a:spAutoFit/>
              </a:bodyPr>
              <a:lstStyle/>
              <a:p>
                <a:r>
                  <a:rPr kumimoji="1" lang="zh-CN" altLang="en-US" sz="1846" b="1" dirty="0">
                    <a:solidFill>
                      <a:srgbClr val="0000CC"/>
                    </a:solidFill>
                    <a:ea typeface="黑体"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182085" y="3916652"/>
            <a:ext cx="6912767" cy="2499746"/>
            <a:chOff x="1280592" y="3467699"/>
            <a:chExt cx="7488831" cy="2708057"/>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b="1">
                  <a:solidFill>
                    <a:srgbClr val="0000CC"/>
                  </a:solidFill>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26" name="Text Box 46"/>
              <p:cNvSpPr txBox="1">
                <a:spLocks noChangeArrowheads="1"/>
              </p:cNvSpPr>
              <p:nvPr/>
            </p:nvSpPr>
            <p:spPr bwMode="auto">
              <a:xfrm>
                <a:off x="662119" y="4076699"/>
                <a:ext cx="920955" cy="5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dirty="0">
                    <a:solidFill>
                      <a:srgbClr val="0000CC"/>
                    </a:solidFill>
                    <a:ea typeface="黑体" pitchFamily="2" charset="-122"/>
                  </a:rPr>
                  <a:t>一系</a:t>
                </a:r>
              </a:p>
            </p:txBody>
          </p:sp>
          <p:sp>
            <p:nvSpPr>
              <p:cNvPr id="455727" name="Text Box 47"/>
              <p:cNvSpPr txBox="1">
                <a:spLocks noChangeArrowheads="1"/>
              </p:cNvSpPr>
              <p:nvPr/>
            </p:nvSpPr>
            <p:spPr bwMode="auto">
              <a:xfrm>
                <a:off x="6822415" y="4076699"/>
                <a:ext cx="920955" cy="5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CC"/>
                    </a:solidFill>
                    <a:ea typeface="黑体" pitchFamily="2" charset="-122"/>
                  </a:rPr>
                  <a:t>三系</a:t>
                </a:r>
              </a:p>
            </p:txBody>
          </p:sp>
          <p:sp>
            <p:nvSpPr>
              <p:cNvPr id="455728" name="Text Box 48"/>
              <p:cNvSpPr txBox="1">
                <a:spLocks noChangeArrowheads="1"/>
              </p:cNvSpPr>
              <p:nvPr/>
            </p:nvSpPr>
            <p:spPr bwMode="auto">
              <a:xfrm>
                <a:off x="3702710" y="4076699"/>
                <a:ext cx="920955" cy="5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46" b="1">
                    <a:solidFill>
                      <a:srgbClr val="0000CC"/>
                    </a:solidFill>
                    <a:ea typeface="黑体" pitchFamily="2" charset="-122"/>
                  </a:rPr>
                  <a:t>二系</a:t>
                </a:r>
              </a:p>
            </p:txBody>
          </p:sp>
          <p:sp>
            <p:nvSpPr>
              <p:cNvPr id="455729" name="Text Box 49"/>
              <p:cNvSpPr txBox="1">
                <a:spLocks noChangeArrowheads="1"/>
              </p:cNvSpPr>
              <p:nvPr/>
            </p:nvSpPr>
            <p:spPr bwMode="auto">
              <a:xfrm>
                <a:off x="1857726" y="2825174"/>
                <a:ext cx="2281813" cy="61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215" b="1" dirty="0">
                    <a:solidFill>
                      <a:srgbClr val="0000CC"/>
                    </a:solidFill>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2"/>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467699"/>
              <a:ext cx="2672954" cy="46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15" b="1" dirty="0">
                  <a:solidFill>
                    <a:srgbClr val="FF0000"/>
                  </a:solidFill>
                  <a:ea typeface="黑体" pitchFamily="2" charset="-122"/>
                </a:rPr>
                <a:t>一个更大</a:t>
              </a:r>
              <a:r>
                <a:rPr kumimoji="1" lang="zh-CN" altLang="en-US" sz="2215" b="1" dirty="0" smtClean="0">
                  <a:solidFill>
                    <a:srgbClr val="FF0000"/>
                  </a:solidFill>
                  <a:ea typeface="黑体" pitchFamily="2" charset="-122"/>
                </a:rPr>
                <a:t>的</a:t>
              </a:r>
              <a:r>
                <a:rPr kumimoji="1" lang="zh-CN" altLang="en-US" sz="2215" b="1" dirty="0">
                  <a:solidFill>
                    <a:srgbClr val="FF0000"/>
                  </a:solidFill>
                  <a:ea typeface="黑体" pitchFamily="2" charset="-122"/>
                </a:rPr>
                <a:t>冲突</a:t>
              </a:r>
              <a:r>
                <a:rPr kumimoji="1" lang="zh-CN" altLang="en-US" sz="2215" b="1" dirty="0" smtClean="0">
                  <a:solidFill>
                    <a:srgbClr val="FF0000"/>
                  </a:solidFill>
                  <a:ea typeface="黑体" pitchFamily="2" charset="-122"/>
                </a:rPr>
                <a:t>域</a:t>
              </a:r>
              <a:endParaRPr kumimoji="1" lang="zh-CN" altLang="en-US" sz="2215" b="1" dirty="0">
                <a:solidFill>
                  <a:srgbClr val="FF0000"/>
                </a:solidFill>
                <a:ea typeface="黑体" pitchFamily="2" charset="-122"/>
              </a:endParaRPr>
            </a:p>
          </p:txBody>
        </p:sp>
      </p:grpSp>
      <p:sp>
        <p:nvSpPr>
          <p:cNvPr id="6" name="矩形 5"/>
          <p:cNvSpPr/>
          <p:nvPr/>
        </p:nvSpPr>
        <p:spPr>
          <a:xfrm>
            <a:off x="3131370" y="3275609"/>
            <a:ext cx="2881262" cy="433196"/>
          </a:xfrm>
          <a:prstGeom prst="rect">
            <a:avLst/>
          </a:prstGeom>
        </p:spPr>
        <p:txBody>
          <a:bodyPr wrap="square">
            <a:spAutoFit/>
          </a:bodyPr>
          <a:lstStyle/>
          <a:p>
            <a:pPr algn="ctr"/>
            <a:r>
              <a:rPr lang="zh-CN" altLang="zh-CN" sz="2215" b="1" dirty="0">
                <a:ea typeface="黑体" pitchFamily="2" charset="-122"/>
              </a:rPr>
              <a:t>三个独立的以太网</a:t>
            </a:r>
            <a:endParaRPr lang="en-US" altLang="zh-CN" sz="2215" b="1" dirty="0">
              <a:ea typeface="黑体" pitchFamily="2" charset="-122"/>
            </a:endParaRPr>
          </a:p>
        </p:txBody>
      </p:sp>
      <p:sp>
        <p:nvSpPr>
          <p:cNvPr id="85" name="矩形 84"/>
          <p:cNvSpPr/>
          <p:nvPr/>
        </p:nvSpPr>
        <p:spPr>
          <a:xfrm>
            <a:off x="3120713" y="6379410"/>
            <a:ext cx="2896059" cy="433196"/>
          </a:xfrm>
          <a:prstGeom prst="rect">
            <a:avLst/>
          </a:prstGeom>
        </p:spPr>
        <p:txBody>
          <a:bodyPr wrap="square">
            <a:spAutoFit/>
          </a:bodyPr>
          <a:lstStyle/>
          <a:p>
            <a:pPr algn="ctr"/>
            <a:r>
              <a:rPr lang="zh-CN" altLang="zh-CN" sz="2215" b="1" dirty="0">
                <a:ea typeface="黑体" pitchFamily="2" charset="-122"/>
              </a:rPr>
              <a:t>一个扩展的以太网</a:t>
            </a:r>
            <a:endParaRPr lang="zh-CN" altLang="en-US" sz="2215" b="1" dirty="0">
              <a:ea typeface="黑体" pitchFamily="2" charset="-122"/>
            </a:endParaRPr>
          </a:p>
        </p:txBody>
      </p:sp>
      <p:sp>
        <p:nvSpPr>
          <p:cNvPr id="83" name="Rectangle 3"/>
          <p:cNvSpPr txBox="1">
            <a:spLocks noChangeArrowheads="1"/>
          </p:cNvSpPr>
          <p:nvPr/>
        </p:nvSpPr>
        <p:spPr>
          <a:xfrm>
            <a:off x="330200" y="1"/>
            <a:ext cx="8500533" cy="744849"/>
          </a:xfrm>
          <a:prstGeom prst="rect">
            <a:avLst/>
          </a:prstGeom>
        </p:spPr>
        <p:txBody>
          <a:bodyPr/>
          <a:lstStyle>
            <a:lvl1pPr algn="l" defTabSz="685800" rtl="0" eaLnBrk="1" latinLnBrk="0" hangingPunct="1">
              <a:lnSpc>
                <a:spcPct val="90000"/>
              </a:lnSpc>
              <a:spcBef>
                <a:spcPct val="0"/>
              </a:spcBef>
              <a:buNone/>
              <a:defRPr sz="4000" kern="1200" baseline="0">
                <a:solidFill>
                  <a:schemeClr val="tx1"/>
                </a:solidFill>
                <a:latin typeface="Times New Roman" panose="02020603050405020304" pitchFamily="18" charset="0"/>
                <a:ea typeface="+mj-ea"/>
                <a:cs typeface="+mj-cs"/>
              </a:defRPr>
            </a:lvl1pPr>
          </a:lstStyle>
          <a:p>
            <a:r>
              <a:rPr lang="en-US" altLang="zh-CN" smtClean="0"/>
              <a:t>5.4.3 </a:t>
            </a:r>
            <a:r>
              <a:rPr lang="zh-CN" altLang="en-US" smtClean="0"/>
              <a:t>用集线器扩展以太网 </a:t>
            </a:r>
            <a:endParaRPr lang="zh-CN" altLang="en-US" dirty="0"/>
          </a:p>
        </p:txBody>
      </p:sp>
    </p:spTree>
    <p:extLst>
      <p:ext uri="{BB962C8B-B14F-4D97-AF65-F5344CB8AC3E}">
        <p14:creationId xmlns:p14="http://schemas.microsoft.com/office/powerpoint/2010/main" val="1399458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r>
              <a:rPr lang="en-US" altLang="zh-CN" dirty="0" smtClean="0"/>
              <a:t>5.4.3 </a:t>
            </a:r>
            <a:r>
              <a:rPr lang="zh-CN" altLang="en-US" dirty="0" smtClean="0"/>
              <a:t>用</a:t>
            </a:r>
            <a:r>
              <a:rPr lang="zh-CN" altLang="en-US" dirty="0"/>
              <a:t>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t>扩大了以太网覆盖的地理范围。</a:t>
            </a:r>
          </a:p>
          <a:p>
            <a:pPr lvl="1">
              <a:lnSpc>
                <a:spcPct val="110000"/>
              </a:lnSpc>
            </a:pPr>
            <a:r>
              <a:rPr lang="zh-CN" altLang="en-US" dirty="0" smtClean="0"/>
              <a:t>使</a:t>
            </a:r>
            <a:r>
              <a:rPr lang="zh-CN" altLang="en-US" dirty="0"/>
              <a:t>原来属于</a:t>
            </a:r>
            <a:r>
              <a:rPr lang="zh-CN" altLang="en-US" dirty="0" smtClean="0"/>
              <a:t>不同</a:t>
            </a:r>
            <a:r>
              <a:rPr lang="zh-CN" altLang="en-US" dirty="0"/>
              <a:t>冲突</a:t>
            </a:r>
            <a:r>
              <a:rPr lang="zh-CN" altLang="en-US" dirty="0" smtClean="0"/>
              <a:t>域的</a:t>
            </a:r>
            <a:r>
              <a:rPr lang="zh-CN" altLang="en-US" dirty="0"/>
              <a:t>以太网</a:t>
            </a:r>
            <a:r>
              <a:rPr lang="zh-CN" altLang="en-US" dirty="0" smtClean="0"/>
              <a:t>上</a:t>
            </a:r>
            <a:r>
              <a:rPr lang="zh-CN" altLang="en-US" dirty="0"/>
              <a:t>的计算机能够进行</a:t>
            </a:r>
            <a:r>
              <a:rPr lang="zh-CN" altLang="en-US" dirty="0" smtClean="0"/>
              <a:t>跨冲突域</a:t>
            </a:r>
            <a:r>
              <a:rPr lang="zh-CN" altLang="en-US" dirty="0"/>
              <a:t>的通信。</a:t>
            </a:r>
          </a:p>
          <a:p>
            <a:pPr>
              <a:lnSpc>
                <a:spcPct val="110000"/>
              </a:lnSpc>
            </a:pPr>
            <a:r>
              <a:rPr lang="zh-CN" altLang="en-US" dirty="0" smtClean="0">
                <a:solidFill>
                  <a:srgbClr val="0000FF"/>
                </a:solidFill>
              </a:rPr>
              <a:t>缺点</a:t>
            </a:r>
            <a:endParaRPr lang="zh-CN" altLang="en-US" dirty="0">
              <a:solidFill>
                <a:srgbClr val="0000FF"/>
              </a:solidFill>
            </a:endParaRPr>
          </a:p>
          <a:p>
            <a:pPr lvl="1">
              <a:lnSpc>
                <a:spcPct val="110000"/>
              </a:lnSpc>
            </a:pPr>
            <a:r>
              <a:rPr lang="zh-CN" altLang="en-US" dirty="0" smtClean="0"/>
              <a:t>冲突域</a:t>
            </a:r>
            <a:r>
              <a:rPr lang="zh-CN" altLang="en-US" dirty="0"/>
              <a:t>增大了，但总的吞吐量并未提高。</a:t>
            </a:r>
          </a:p>
          <a:p>
            <a:pPr lvl="1">
              <a:lnSpc>
                <a:spcPct val="110000"/>
              </a:lnSpc>
            </a:pPr>
            <a:r>
              <a:rPr lang="zh-CN" altLang="en-US" dirty="0"/>
              <a:t>如果不同</a:t>
            </a:r>
            <a:r>
              <a:rPr lang="zh-CN" altLang="en-US" dirty="0" smtClean="0"/>
              <a:t>的冲突域</a:t>
            </a:r>
            <a:r>
              <a:rPr lang="zh-CN" altLang="en-US" dirty="0"/>
              <a:t>使用不同</a:t>
            </a:r>
            <a:r>
              <a:rPr lang="zh-CN" altLang="en-US" dirty="0" smtClean="0"/>
              <a:t>的以太网技术，例如数据率不同，</a:t>
            </a:r>
            <a:r>
              <a:rPr lang="zh-CN" altLang="en-US" dirty="0"/>
              <a:t>那么就不能用集线器将它们互连起来。   </a:t>
            </a:r>
          </a:p>
        </p:txBody>
      </p:sp>
    </p:spTree>
    <p:extLst>
      <p:ext uri="{BB962C8B-B14F-4D97-AF65-F5344CB8AC3E}">
        <p14:creationId xmlns:p14="http://schemas.microsoft.com/office/powerpoint/2010/main" val="3329128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5.4.3  </a:t>
            </a:r>
            <a:r>
              <a:rPr lang="zh-CN" altLang="en-US" dirty="0"/>
              <a:t>在数据链路层扩展以太网 </a:t>
            </a:r>
          </a:p>
        </p:txBody>
      </p:sp>
      <p:sp>
        <p:nvSpPr>
          <p:cNvPr id="457730" name="Rectangle 2"/>
          <p:cNvSpPr>
            <a:spLocks noGrp="1" noChangeArrowheads="1"/>
          </p:cNvSpPr>
          <p:nvPr>
            <p:ph idx="1"/>
          </p:nvPr>
        </p:nvSpPr>
        <p:spPr>
          <a:xfrm>
            <a:off x="330199" y="856034"/>
            <a:ext cx="8500533" cy="1575932"/>
          </a:xfrm>
        </p:spPr>
        <p:txBody>
          <a:bodyPr>
            <a:normAutofit/>
          </a:bodyPr>
          <a:lstStyle/>
          <a:p>
            <a:r>
              <a:rPr lang="zh-CN" altLang="zh-CN" sz="3200" dirty="0"/>
              <a:t>扩展以太网更常用的方法是在数据链路层进行</a:t>
            </a:r>
            <a:r>
              <a:rPr lang="zh-CN" altLang="en-US" sz="3200" dirty="0"/>
              <a:t>。</a:t>
            </a:r>
            <a:endParaRPr lang="en-US" altLang="zh-CN" sz="3200" dirty="0"/>
          </a:p>
          <a:p>
            <a:pPr lvl="1"/>
            <a:r>
              <a:rPr lang="zh-CN" altLang="en-US" sz="3000" dirty="0" smtClean="0"/>
              <a:t>早期</a:t>
            </a:r>
            <a:r>
              <a:rPr lang="zh-CN" altLang="en-US" sz="3000" dirty="0"/>
              <a:t>使用</a:t>
            </a:r>
            <a:r>
              <a:rPr lang="zh-CN" altLang="en-US" sz="3000" dirty="0">
                <a:solidFill>
                  <a:srgbClr val="FF0000"/>
                </a:solidFill>
              </a:rPr>
              <a:t>网桥</a:t>
            </a:r>
            <a:r>
              <a:rPr lang="zh-CN" altLang="en-US" sz="3000" dirty="0" smtClean="0">
                <a:solidFill>
                  <a:srgbClr val="FF0000"/>
                </a:solidFill>
              </a:rPr>
              <a:t>，</a:t>
            </a:r>
            <a:endParaRPr lang="en-US" altLang="zh-CN" sz="3000" dirty="0" smtClean="0">
              <a:solidFill>
                <a:srgbClr val="FF0000"/>
              </a:solidFill>
            </a:endParaRPr>
          </a:p>
          <a:p>
            <a:pPr lvl="1"/>
            <a:r>
              <a:rPr lang="zh-CN" altLang="en-US" sz="3000" dirty="0" smtClean="0"/>
              <a:t>现在，使用</a:t>
            </a:r>
            <a:r>
              <a:rPr lang="zh-CN" altLang="en-US" sz="3000" dirty="0"/>
              <a:t>以太网</a:t>
            </a:r>
            <a:r>
              <a:rPr lang="zh-CN" altLang="en-US" sz="3000" dirty="0">
                <a:solidFill>
                  <a:srgbClr val="FF0000"/>
                </a:solidFill>
              </a:rPr>
              <a:t>交换机。</a:t>
            </a:r>
            <a:endParaRPr lang="en-US" altLang="zh-CN" sz="3000" dirty="0">
              <a:solidFill>
                <a:srgbClr val="FF0000"/>
              </a:solidFill>
            </a:endParaRPr>
          </a:p>
        </p:txBody>
      </p:sp>
      <p:sp>
        <p:nvSpPr>
          <p:cNvPr id="2" name="矩形 1"/>
          <p:cNvSpPr/>
          <p:nvPr/>
        </p:nvSpPr>
        <p:spPr>
          <a:xfrm>
            <a:off x="330199" y="2505536"/>
            <a:ext cx="8500533" cy="2090509"/>
          </a:xfrm>
          <a:prstGeom prst="rect">
            <a:avLst/>
          </a:prstGeom>
          <a:solidFill>
            <a:srgbClr val="FFFF99"/>
          </a:solidFill>
          <a:ln>
            <a:solidFill>
              <a:schemeClr val="tx2">
                <a:lumMod val="60000"/>
                <a:lumOff val="40000"/>
              </a:schemeClr>
            </a:solidFill>
          </a:ln>
        </p:spPr>
        <p:txBody>
          <a:bodyPr wrap="square">
            <a:spAutoFit/>
          </a:bodyPr>
          <a:lstStyle/>
          <a:p>
            <a:pPr marL="342900" indent="-342900">
              <a:lnSpc>
                <a:spcPct val="110000"/>
              </a:lnSpc>
              <a:buSzPct val="80000"/>
              <a:buFont typeface="Arial" panose="020B0604020202020204" pitchFamily="34" charset="0"/>
              <a:buChar char="•"/>
            </a:pPr>
            <a:r>
              <a:rPr lang="zh-CN" altLang="en-US" sz="2400" dirty="0">
                <a:latin typeface="Times New Roman" panose="02020603050405020304" pitchFamily="18" charset="0"/>
                <a:ea typeface="华文中宋" panose="02010600040101010101" pitchFamily="2" charset="-122"/>
              </a:rPr>
              <a:t>网桥工作在</a:t>
            </a:r>
            <a:r>
              <a:rPr lang="zh-CN" altLang="en-US" sz="2400" dirty="0">
                <a:solidFill>
                  <a:srgbClr val="FF0000"/>
                </a:solidFill>
                <a:latin typeface="Times New Roman" panose="02020603050405020304" pitchFamily="18" charset="0"/>
                <a:ea typeface="华文中宋" panose="02010600040101010101" pitchFamily="2" charset="-122"/>
              </a:rPr>
              <a:t>数据链路层</a:t>
            </a:r>
            <a:r>
              <a:rPr lang="zh-CN" altLang="en-US" sz="2400" dirty="0">
                <a:latin typeface="Times New Roman" panose="02020603050405020304" pitchFamily="18" charset="0"/>
                <a:ea typeface="华文中宋" panose="02010600040101010101" pitchFamily="2" charset="-122"/>
              </a:rPr>
              <a:t>。</a:t>
            </a:r>
            <a:endParaRPr lang="en-US" altLang="zh-CN" sz="2400" dirty="0">
              <a:latin typeface="Times New Roman" panose="02020603050405020304" pitchFamily="18" charset="0"/>
              <a:ea typeface="华文中宋" panose="02010600040101010101" pitchFamily="2" charset="-122"/>
            </a:endParaRPr>
          </a:p>
          <a:p>
            <a:pPr marL="342900" indent="-342900">
              <a:lnSpc>
                <a:spcPct val="110000"/>
              </a:lnSpc>
              <a:buSzPct val="80000"/>
              <a:buFont typeface="Arial" panose="020B0604020202020204" pitchFamily="34" charset="0"/>
              <a:buChar char="•"/>
            </a:pPr>
            <a:r>
              <a:rPr lang="zh-CN" altLang="en-US" sz="2400" dirty="0">
                <a:latin typeface="Times New Roman" panose="02020603050405020304" pitchFamily="18" charset="0"/>
                <a:ea typeface="华文中宋" panose="02010600040101010101" pitchFamily="2" charset="-122"/>
              </a:rPr>
              <a:t>它根据 </a:t>
            </a:r>
            <a:r>
              <a:rPr lang="en-US" altLang="zh-CN" sz="2400" dirty="0">
                <a:latin typeface="Times New Roman" panose="02020603050405020304" pitchFamily="18" charset="0"/>
                <a:ea typeface="华文中宋" panose="02010600040101010101" pitchFamily="2" charset="-122"/>
              </a:rPr>
              <a:t>MAC </a:t>
            </a:r>
            <a:r>
              <a:rPr lang="zh-CN" altLang="en-US" sz="2400" dirty="0">
                <a:latin typeface="Times New Roman" panose="02020603050405020304" pitchFamily="18" charset="0"/>
                <a:ea typeface="华文中宋" panose="02010600040101010101" pitchFamily="2" charset="-122"/>
              </a:rPr>
              <a:t>帧的</a:t>
            </a:r>
            <a:r>
              <a:rPr lang="zh-CN" altLang="en-US" sz="2400" dirty="0" smtClean="0">
                <a:solidFill>
                  <a:srgbClr val="FF0000"/>
                </a:solidFill>
                <a:latin typeface="Times New Roman" panose="02020603050405020304" pitchFamily="18" charset="0"/>
                <a:ea typeface="华文中宋" panose="02010600040101010101" pitchFamily="2" charset="-122"/>
              </a:rPr>
              <a:t>目的</a:t>
            </a:r>
            <a:r>
              <a:rPr lang="en-US" altLang="zh-CN" sz="2400" dirty="0" smtClean="0">
                <a:solidFill>
                  <a:srgbClr val="FF0000"/>
                </a:solidFill>
                <a:latin typeface="Times New Roman" panose="02020603050405020304" pitchFamily="18" charset="0"/>
                <a:ea typeface="华文中宋" panose="02010600040101010101" pitchFamily="2" charset="-122"/>
              </a:rPr>
              <a:t>MAC</a:t>
            </a:r>
            <a:r>
              <a:rPr lang="zh-CN" altLang="en-US" sz="2400" dirty="0" smtClean="0">
                <a:solidFill>
                  <a:srgbClr val="FF0000"/>
                </a:solidFill>
                <a:latin typeface="Times New Roman" panose="02020603050405020304" pitchFamily="18" charset="0"/>
                <a:ea typeface="华文中宋" panose="02010600040101010101" pitchFamily="2" charset="-122"/>
              </a:rPr>
              <a:t>地址</a:t>
            </a:r>
            <a:r>
              <a:rPr lang="zh-CN" altLang="en-US" sz="2400" dirty="0">
                <a:latin typeface="Times New Roman" panose="02020603050405020304" pitchFamily="18" charset="0"/>
                <a:ea typeface="华文中宋" panose="02010600040101010101" pitchFamily="2" charset="-122"/>
              </a:rPr>
              <a:t>对收到的帧进行</a:t>
            </a:r>
            <a:r>
              <a:rPr lang="zh-CN" altLang="zh-CN" sz="2400" dirty="0">
                <a:solidFill>
                  <a:srgbClr val="FF0000"/>
                </a:solidFill>
                <a:latin typeface="Times New Roman" panose="02020603050405020304" pitchFamily="18" charset="0"/>
                <a:ea typeface="华文中宋" panose="02010600040101010101" pitchFamily="2" charset="-122"/>
              </a:rPr>
              <a:t>转发</a:t>
            </a:r>
            <a:r>
              <a:rPr lang="zh-CN" altLang="zh-CN" sz="2400" dirty="0">
                <a:latin typeface="Times New Roman" panose="02020603050405020304" pitchFamily="18" charset="0"/>
                <a:ea typeface="华文中宋" panose="02010600040101010101" pitchFamily="2" charset="-122"/>
              </a:rPr>
              <a:t>和</a:t>
            </a:r>
            <a:r>
              <a:rPr lang="zh-CN" altLang="zh-CN" sz="2400" dirty="0">
                <a:solidFill>
                  <a:srgbClr val="FF0000"/>
                </a:solidFill>
                <a:latin typeface="Times New Roman" panose="02020603050405020304" pitchFamily="18" charset="0"/>
                <a:ea typeface="华文中宋" panose="02010600040101010101" pitchFamily="2" charset="-122"/>
              </a:rPr>
              <a:t>过滤</a:t>
            </a:r>
            <a:r>
              <a:rPr lang="zh-CN" altLang="en-US" sz="2400" dirty="0">
                <a:latin typeface="Times New Roman" panose="02020603050405020304" pitchFamily="18" charset="0"/>
                <a:ea typeface="华文中宋" panose="02010600040101010101" pitchFamily="2" charset="-122"/>
              </a:rPr>
              <a:t>。</a:t>
            </a:r>
          </a:p>
          <a:p>
            <a:pPr marL="342900" indent="-342900">
              <a:lnSpc>
                <a:spcPct val="110000"/>
              </a:lnSpc>
              <a:buSzPct val="80000"/>
              <a:buFont typeface="Arial" panose="020B0604020202020204" pitchFamily="34" charset="0"/>
              <a:buChar char="•"/>
            </a:pPr>
            <a:r>
              <a:rPr lang="zh-CN" altLang="en-US" sz="2400" dirty="0">
                <a:latin typeface="Times New Roman" panose="02020603050405020304" pitchFamily="18" charset="0"/>
                <a:ea typeface="华文中宋" panose="02010600040101010101" pitchFamily="2" charset="-122"/>
              </a:rPr>
              <a:t>当网桥收到一个帧时，并不是向所有的接口转发此帧，而是先检查此帧的目的 </a:t>
            </a:r>
            <a:r>
              <a:rPr lang="en-US" altLang="zh-CN" sz="2400" dirty="0">
                <a:latin typeface="Times New Roman" panose="02020603050405020304" pitchFamily="18" charset="0"/>
                <a:ea typeface="华文中宋" panose="02010600040101010101" pitchFamily="2" charset="-122"/>
              </a:rPr>
              <a:t>MAC </a:t>
            </a:r>
            <a:r>
              <a:rPr lang="zh-CN" altLang="en-US" sz="2400" dirty="0">
                <a:latin typeface="Times New Roman" panose="02020603050405020304" pitchFamily="18" charset="0"/>
                <a:ea typeface="华文中宋" panose="02010600040101010101" pitchFamily="2" charset="-122"/>
              </a:rPr>
              <a:t>地址，然后再确定将该帧转发</a:t>
            </a:r>
            <a:r>
              <a:rPr lang="zh-CN" altLang="en-US" sz="2400" dirty="0" smtClean="0">
                <a:latin typeface="Times New Roman" panose="02020603050405020304" pitchFamily="18" charset="0"/>
                <a:ea typeface="华文中宋" panose="02010600040101010101" pitchFamily="2" charset="-122"/>
              </a:rPr>
              <a:t>到对应的端口</a:t>
            </a:r>
            <a:r>
              <a:rPr lang="zh-CN" altLang="en-US" sz="2400" dirty="0">
                <a:latin typeface="Times New Roman" panose="02020603050405020304" pitchFamily="18" charset="0"/>
                <a:ea typeface="华文中宋" panose="02010600040101010101" pitchFamily="2" charset="-122"/>
              </a:rPr>
              <a:t>，或</a:t>
            </a:r>
            <a:r>
              <a:rPr lang="zh-CN" altLang="zh-CN" sz="2400" dirty="0">
                <a:latin typeface="Times New Roman" panose="02020603050405020304" pitchFamily="18" charset="0"/>
                <a:ea typeface="华文中宋" panose="02010600040101010101" pitchFamily="2" charset="-122"/>
              </a:rPr>
              <a:t>把它</a:t>
            </a:r>
            <a:r>
              <a:rPr lang="zh-CN" altLang="en-US" sz="2400" dirty="0">
                <a:latin typeface="Times New Roman" panose="02020603050405020304" pitchFamily="18" charset="0"/>
                <a:ea typeface="华文中宋" panose="02010600040101010101" pitchFamily="2" charset="-122"/>
              </a:rPr>
              <a:t>丢弃。 </a:t>
            </a:r>
          </a:p>
        </p:txBody>
      </p:sp>
      <p:sp>
        <p:nvSpPr>
          <p:cNvPr id="3" name="矩形 2"/>
          <p:cNvSpPr/>
          <p:nvPr/>
        </p:nvSpPr>
        <p:spPr>
          <a:xfrm>
            <a:off x="330199" y="4709810"/>
            <a:ext cx="8500533" cy="1717393"/>
          </a:xfrm>
          <a:prstGeom prst="rect">
            <a:avLst/>
          </a:prstGeom>
          <a:solidFill>
            <a:srgbClr val="FFFF00"/>
          </a:solidFill>
          <a:ln>
            <a:solidFill>
              <a:schemeClr val="tx2">
                <a:lumMod val="60000"/>
                <a:lumOff val="40000"/>
              </a:schemeClr>
            </a:solidFill>
          </a:ln>
        </p:spPr>
        <p:txBody>
          <a:bodyPr wrap="square">
            <a:spAutoFit/>
          </a:bodyPr>
          <a:lstStyle/>
          <a:p>
            <a:pPr marL="342900" indent="-342900">
              <a:lnSpc>
                <a:spcPct val="110000"/>
              </a:lnSpc>
              <a:buSzPct val="80000"/>
              <a:buFont typeface="Arial" panose="020B0604020202020204" pitchFamily="34" charset="0"/>
              <a:buChar char="•"/>
            </a:pPr>
            <a:r>
              <a:rPr lang="en-US" altLang="zh-CN" sz="2400" dirty="0">
                <a:latin typeface="Times New Roman" panose="02020603050405020304" pitchFamily="18" charset="0"/>
                <a:ea typeface="华文中宋" panose="02010600040101010101" pitchFamily="2" charset="-122"/>
              </a:rPr>
              <a:t>1990 </a:t>
            </a:r>
            <a:r>
              <a:rPr lang="zh-CN" altLang="en-US" sz="2400" dirty="0">
                <a:latin typeface="Times New Roman" panose="02020603050405020304" pitchFamily="18" charset="0"/>
                <a:ea typeface="华文中宋" panose="02010600040101010101" pitchFamily="2" charset="-122"/>
              </a:rPr>
              <a:t>年问世的交换式集线器 </a:t>
            </a:r>
            <a:r>
              <a:rPr lang="en-US" altLang="zh-CN" sz="2400" dirty="0">
                <a:latin typeface="Times New Roman" panose="02020603050405020304" pitchFamily="18" charset="0"/>
                <a:ea typeface="华文中宋" panose="02010600040101010101" pitchFamily="2" charset="-122"/>
              </a:rPr>
              <a:t>(switching hub) </a:t>
            </a:r>
            <a:r>
              <a:rPr lang="zh-CN" altLang="en-US" sz="2400" dirty="0">
                <a:latin typeface="Times New Roman" panose="02020603050405020304" pitchFamily="18" charset="0"/>
                <a:ea typeface="华文中宋" panose="02010600040101010101" pitchFamily="2" charset="-122"/>
              </a:rPr>
              <a:t>可明显地提高以太网的性能。</a:t>
            </a:r>
            <a:endParaRPr lang="en-US" altLang="zh-CN" sz="2400" dirty="0">
              <a:latin typeface="Times New Roman" panose="02020603050405020304" pitchFamily="18" charset="0"/>
              <a:ea typeface="华文中宋" panose="02010600040101010101" pitchFamily="2" charset="-122"/>
            </a:endParaRPr>
          </a:p>
          <a:p>
            <a:pPr marL="342900" indent="-342900">
              <a:lnSpc>
                <a:spcPct val="110000"/>
              </a:lnSpc>
              <a:buSzPct val="80000"/>
              <a:buFont typeface="Arial" panose="020B0604020202020204" pitchFamily="34" charset="0"/>
              <a:buChar char="•"/>
            </a:pPr>
            <a:r>
              <a:rPr lang="zh-CN" altLang="zh-CN" sz="2400" dirty="0">
                <a:latin typeface="Times New Roman" panose="02020603050405020304" pitchFamily="18" charset="0"/>
                <a:ea typeface="华文中宋" panose="02010600040101010101" pitchFamily="2" charset="-122"/>
              </a:rPr>
              <a:t>交换式集线器常称为</a:t>
            </a:r>
            <a:r>
              <a:rPr lang="zh-CN" altLang="zh-CN" sz="2400" dirty="0">
                <a:solidFill>
                  <a:srgbClr val="FF0000"/>
                </a:solidFill>
                <a:latin typeface="Times New Roman" panose="02020603050405020304" pitchFamily="18" charset="0"/>
                <a:ea typeface="华文中宋" panose="02010600040101010101" pitchFamily="2" charset="-122"/>
              </a:rPr>
              <a:t>以太网交换机</a:t>
            </a:r>
            <a:r>
              <a:rPr lang="en-US" altLang="zh-CN" sz="2400" dirty="0">
                <a:solidFill>
                  <a:srgbClr val="FF0000"/>
                </a:solidFill>
                <a:latin typeface="Times New Roman" panose="02020603050405020304" pitchFamily="18" charset="0"/>
                <a:ea typeface="华文中宋" panose="02010600040101010101" pitchFamily="2" charset="-122"/>
              </a:rPr>
              <a:t> </a:t>
            </a:r>
            <a:r>
              <a:rPr lang="en-US" altLang="zh-CN" sz="2400" dirty="0">
                <a:latin typeface="Times New Roman" panose="02020603050405020304" pitchFamily="18" charset="0"/>
                <a:ea typeface="华文中宋" panose="02010600040101010101" pitchFamily="2" charset="-122"/>
              </a:rPr>
              <a:t>(switch) </a:t>
            </a:r>
            <a:r>
              <a:rPr lang="zh-CN" altLang="zh-CN" sz="2400" dirty="0">
                <a:latin typeface="Times New Roman" panose="02020603050405020304" pitchFamily="18" charset="0"/>
                <a:ea typeface="华文中宋" panose="02010600040101010101" pitchFamily="2" charset="-122"/>
              </a:rPr>
              <a:t>或</a:t>
            </a:r>
            <a:r>
              <a:rPr lang="zh-CN" altLang="zh-CN" sz="2400" dirty="0">
                <a:solidFill>
                  <a:srgbClr val="FF0000"/>
                </a:solidFill>
                <a:latin typeface="Times New Roman" panose="02020603050405020304" pitchFamily="18" charset="0"/>
                <a:ea typeface="华文中宋" panose="02010600040101010101" pitchFamily="2" charset="-122"/>
              </a:rPr>
              <a:t>第二层交换机</a:t>
            </a:r>
            <a:r>
              <a:rPr lang="en-US" altLang="zh-CN" sz="2400" dirty="0">
                <a:solidFill>
                  <a:srgbClr val="FF0000"/>
                </a:solidFill>
                <a:latin typeface="Times New Roman" panose="02020603050405020304" pitchFamily="18" charset="0"/>
                <a:ea typeface="华文中宋" panose="02010600040101010101" pitchFamily="2" charset="-122"/>
              </a:rPr>
              <a:t> </a:t>
            </a:r>
            <a:r>
              <a:rPr lang="en-US" altLang="zh-CN" sz="2400" dirty="0">
                <a:latin typeface="Times New Roman" panose="02020603050405020304" pitchFamily="18" charset="0"/>
                <a:ea typeface="华文中宋" panose="02010600040101010101" pitchFamily="2" charset="-122"/>
              </a:rPr>
              <a:t>(L2 switch)</a:t>
            </a:r>
            <a:r>
              <a:rPr lang="zh-CN" altLang="zh-CN" sz="2400" dirty="0">
                <a:latin typeface="Times New Roman" panose="02020603050405020304" pitchFamily="18" charset="0"/>
                <a:ea typeface="华文中宋" panose="02010600040101010101" pitchFamily="2" charset="-122"/>
              </a:rPr>
              <a:t>，强调这种交换机工作在数据链路层</a:t>
            </a:r>
            <a:r>
              <a:rPr lang="zh-CN" altLang="en-US" sz="2400" dirty="0">
                <a:latin typeface="Times New Roman" panose="02020603050405020304" pitchFamily="18" charset="0"/>
                <a:ea typeface="华文中宋" panose="02010600040101010101" pitchFamily="2" charset="-122"/>
              </a:rPr>
              <a:t>。</a:t>
            </a:r>
          </a:p>
        </p:txBody>
      </p:sp>
    </p:spTree>
    <p:extLst>
      <p:ext uri="{BB962C8B-B14F-4D97-AF65-F5344CB8AC3E}">
        <p14:creationId xmlns:p14="http://schemas.microsoft.com/office/powerpoint/2010/main" val="223159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457730">
                                            <p:txEl>
                                              <p:pRg st="0" end="0"/>
                                            </p:txEl>
                                          </p:spTgt>
                                        </p:tgtEl>
                                        <p:attrNameLst>
                                          <p:attrName>style.visibility</p:attrName>
                                        </p:attrNameLst>
                                      </p:cBhvr>
                                      <p:to>
                                        <p:strVal val="visible"/>
                                      </p:to>
                                    </p:set>
                                    <p:animEffect transition="in" filter="wipe(up)">
                                      <p:cBhvr>
                                        <p:cTn id="7" dur="500"/>
                                        <p:tgtEl>
                                          <p:spTgt spid="457730">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457730">
                                            <p:txEl>
                                              <p:pRg st="1" end="1"/>
                                            </p:txEl>
                                          </p:spTgt>
                                        </p:tgtEl>
                                        <p:attrNameLst>
                                          <p:attrName>style.visibility</p:attrName>
                                        </p:attrNameLst>
                                      </p:cBhvr>
                                      <p:to>
                                        <p:strVal val="visible"/>
                                      </p:to>
                                    </p:set>
                                    <p:animEffect transition="in" filter="wipe(up)">
                                      <p:cBhvr>
                                        <p:cTn id="11" dur="500"/>
                                        <p:tgtEl>
                                          <p:spTgt spid="457730">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457730">
                                            <p:txEl>
                                              <p:pRg st="2" end="2"/>
                                            </p:txEl>
                                          </p:spTgt>
                                        </p:tgtEl>
                                        <p:attrNameLst>
                                          <p:attrName>style.visibility</p:attrName>
                                        </p:attrNameLst>
                                      </p:cBhvr>
                                      <p:to>
                                        <p:strVal val="visible"/>
                                      </p:to>
                                    </p:set>
                                    <p:animEffect transition="in" filter="wipe(up)">
                                      <p:cBhvr>
                                        <p:cTn id="15" dur="500"/>
                                        <p:tgtEl>
                                          <p:spTgt spid="4577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Freeform 2"/>
          <p:cNvSpPr>
            <a:spLocks/>
          </p:cNvSpPr>
          <p:nvPr/>
        </p:nvSpPr>
        <p:spPr bwMode="auto">
          <a:xfrm>
            <a:off x="2990190" y="1190625"/>
            <a:ext cx="1400175" cy="3667125"/>
          </a:xfrm>
          <a:custGeom>
            <a:avLst/>
            <a:gdLst>
              <a:gd name="T0" fmla="*/ 0 w 882"/>
              <a:gd name="T1" fmla="*/ 2310 h 2310"/>
              <a:gd name="T2" fmla="*/ 0 w 882"/>
              <a:gd name="T3" fmla="*/ 1896 h 2310"/>
              <a:gd name="T4" fmla="*/ 882 w 882"/>
              <a:gd name="T5" fmla="*/ 0 h 2310"/>
              <a:gd name="T6" fmla="*/ 882 w 882"/>
              <a:gd name="T7" fmla="*/ 2034 h 2310"/>
              <a:gd name="T8" fmla="*/ 0 w 882"/>
              <a:gd name="T9" fmla="*/ 2310 h 2310"/>
            </a:gdLst>
            <a:ahLst/>
            <a:cxnLst>
              <a:cxn ang="0">
                <a:pos x="T0" y="T1"/>
              </a:cxn>
              <a:cxn ang="0">
                <a:pos x="T2" y="T3"/>
              </a:cxn>
              <a:cxn ang="0">
                <a:pos x="T4" y="T5"/>
              </a:cxn>
              <a:cxn ang="0">
                <a:pos x="T6" y="T7"/>
              </a:cxn>
              <a:cxn ang="0">
                <a:pos x="T8" y="T9"/>
              </a:cxn>
            </a:cxnLst>
            <a:rect l="0" t="0" r="r" b="b"/>
            <a:pathLst>
              <a:path w="882" h="2310">
                <a:moveTo>
                  <a:pt x="0" y="2310"/>
                </a:moveTo>
                <a:lnTo>
                  <a:pt x="0" y="1896"/>
                </a:lnTo>
                <a:lnTo>
                  <a:pt x="882" y="0"/>
                </a:lnTo>
                <a:lnTo>
                  <a:pt x="882" y="2034"/>
                </a:lnTo>
                <a:lnTo>
                  <a:pt x="0" y="2310"/>
                </a:lnTo>
                <a:close/>
              </a:path>
            </a:pathLst>
          </a:custGeom>
          <a:gradFill rotWithShape="1">
            <a:gsLst>
              <a:gs pos="0">
                <a:srgbClr val="FFFFCC">
                  <a:gamma/>
                  <a:shade val="72941"/>
                  <a:invGamma/>
                </a:srgbClr>
              </a:gs>
              <a:gs pos="100000">
                <a:srgbClr val="FFFFCC"/>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256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2564" name="Rectangle 4"/>
          <p:cNvSpPr>
            <a:spLocks noChangeArrowheads="1"/>
          </p:cNvSpPr>
          <p:nvPr/>
        </p:nvSpPr>
        <p:spPr bwMode="auto">
          <a:xfrm>
            <a:off x="9459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25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2567" name="Line 7"/>
          <p:cNvSpPr>
            <a:spLocks noChangeShapeType="1"/>
          </p:cNvSpPr>
          <p:nvPr/>
        </p:nvSpPr>
        <p:spPr bwMode="auto">
          <a:xfrm flipH="1">
            <a:off x="2807628" y="4926013"/>
            <a:ext cx="0" cy="373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8" name="Line 8"/>
          <p:cNvSpPr>
            <a:spLocks noChangeShapeType="1"/>
          </p:cNvSpPr>
          <p:nvPr/>
        </p:nvSpPr>
        <p:spPr bwMode="auto">
          <a:xfrm flipH="1">
            <a:off x="1891640" y="4945063"/>
            <a:ext cx="0" cy="385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9" name="Rectangle 9"/>
          <p:cNvSpPr>
            <a:spLocks noChangeArrowheads="1"/>
          </p:cNvSpPr>
          <p:nvPr/>
        </p:nvSpPr>
        <p:spPr bwMode="auto">
          <a:xfrm>
            <a:off x="4412590" y="1204913"/>
            <a:ext cx="4575175" cy="3208337"/>
          </a:xfrm>
          <a:prstGeom prst="rect">
            <a:avLst/>
          </a:prstGeom>
          <a:solidFill>
            <a:srgbClr val="FFFFCC"/>
          </a:solidFill>
          <a:ln w="9525">
            <a:solidFill>
              <a:schemeClr val="tx2"/>
            </a:solidFill>
            <a:miter lim="800000"/>
            <a:headEnd/>
            <a:tailEnd/>
          </a:ln>
          <a:effectLst>
            <a:outerShdw dist="28398" dir="3806097" algn="ctr" rotWithShape="0">
              <a:schemeClr val="tx1"/>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endParaRPr kumimoji="0" lang="zh-CN" altLang="zh-CN">
              <a:solidFill>
                <a:srgbClr val="333399"/>
              </a:solidFill>
              <a:ea typeface="黑体" panose="02010609060101010101" pitchFamily="49" charset="-122"/>
            </a:endParaRPr>
          </a:p>
        </p:txBody>
      </p:sp>
      <p:sp>
        <p:nvSpPr>
          <p:cNvPr id="322570" name="Rectangle 10"/>
          <p:cNvSpPr>
            <a:spLocks noChangeArrowheads="1"/>
          </p:cNvSpPr>
          <p:nvPr/>
        </p:nvSpPr>
        <p:spPr bwMode="auto">
          <a:xfrm>
            <a:off x="6171540" y="1595438"/>
            <a:ext cx="712788" cy="522287"/>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322571" name="Rectangle 11"/>
          <p:cNvSpPr>
            <a:spLocks noChangeArrowheads="1"/>
          </p:cNvSpPr>
          <p:nvPr/>
        </p:nvSpPr>
        <p:spPr bwMode="auto">
          <a:xfrm>
            <a:off x="6208053" y="16525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solidFill>
                  <a:srgbClr val="333399"/>
                </a:solidFill>
                <a:ea typeface="黑体" panose="02010609060101010101" pitchFamily="49" charset="-122"/>
              </a:rPr>
              <a:t>站表</a:t>
            </a:r>
          </a:p>
        </p:txBody>
      </p:sp>
      <p:sp>
        <p:nvSpPr>
          <p:cNvPr id="322572" name="Line 12"/>
          <p:cNvSpPr>
            <a:spLocks noChangeShapeType="1"/>
          </p:cNvSpPr>
          <p:nvPr/>
        </p:nvSpPr>
        <p:spPr bwMode="auto">
          <a:xfrm flipV="1">
            <a:off x="6865278" y="1385888"/>
            <a:ext cx="693737" cy="2333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3" name="Line 13"/>
          <p:cNvSpPr>
            <a:spLocks noChangeShapeType="1"/>
          </p:cNvSpPr>
          <p:nvPr/>
        </p:nvSpPr>
        <p:spPr bwMode="auto">
          <a:xfrm>
            <a:off x="6885915" y="2105025"/>
            <a:ext cx="682625" cy="150336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4" name="Rectangle 14"/>
          <p:cNvSpPr>
            <a:spLocks noChangeArrowheads="1"/>
          </p:cNvSpPr>
          <p:nvPr/>
        </p:nvSpPr>
        <p:spPr bwMode="auto">
          <a:xfrm>
            <a:off x="4591978" y="2667000"/>
            <a:ext cx="2411412" cy="712788"/>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322575" name="Rectangle 15"/>
          <p:cNvSpPr>
            <a:spLocks noChangeArrowheads="1"/>
          </p:cNvSpPr>
          <p:nvPr/>
        </p:nvSpPr>
        <p:spPr bwMode="auto">
          <a:xfrm>
            <a:off x="4563403" y="2720975"/>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接口管理</a:t>
            </a:r>
          </a:p>
          <a:p>
            <a:pPr eaLnBrk="0" hangingPunct="0"/>
            <a:r>
              <a:rPr lang="zh-CN" altLang="en-US">
                <a:solidFill>
                  <a:srgbClr val="333399"/>
                </a:solidFill>
                <a:ea typeface="黑体" panose="02010609060101010101" pitchFamily="49" charset="-122"/>
              </a:rPr>
              <a:t>    软件</a:t>
            </a:r>
          </a:p>
        </p:txBody>
      </p:sp>
      <p:sp>
        <p:nvSpPr>
          <p:cNvPr id="322576" name="Rectangle 16"/>
          <p:cNvSpPr>
            <a:spLocks noChangeArrowheads="1"/>
          </p:cNvSpPr>
          <p:nvPr/>
        </p:nvSpPr>
        <p:spPr bwMode="auto">
          <a:xfrm>
            <a:off x="5990565" y="2716213"/>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网桥协议</a:t>
            </a:r>
          </a:p>
          <a:p>
            <a:pPr eaLnBrk="0" hangingPunct="0"/>
            <a:r>
              <a:rPr lang="zh-CN" altLang="en-US">
                <a:solidFill>
                  <a:srgbClr val="333399"/>
                </a:solidFill>
                <a:ea typeface="黑体" panose="02010609060101010101" pitchFamily="49" charset="-122"/>
              </a:rPr>
              <a:t>    实体</a:t>
            </a:r>
          </a:p>
        </p:txBody>
      </p:sp>
      <p:sp>
        <p:nvSpPr>
          <p:cNvPr id="322577" name="Line 17"/>
          <p:cNvSpPr>
            <a:spLocks noChangeShapeType="1"/>
          </p:cNvSpPr>
          <p:nvPr/>
        </p:nvSpPr>
        <p:spPr bwMode="auto">
          <a:xfrm>
            <a:off x="5609565" y="2851150"/>
            <a:ext cx="488950" cy="0"/>
          </a:xfrm>
          <a:prstGeom prst="line">
            <a:avLst/>
          </a:prstGeom>
          <a:noFill/>
          <a:ln w="28575">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8" name="Line 18"/>
          <p:cNvSpPr>
            <a:spLocks noChangeShapeType="1"/>
          </p:cNvSpPr>
          <p:nvPr/>
        </p:nvSpPr>
        <p:spPr bwMode="auto">
          <a:xfrm flipH="1">
            <a:off x="5571465" y="3028950"/>
            <a:ext cx="484188" cy="0"/>
          </a:xfrm>
          <a:prstGeom prst="line">
            <a:avLst/>
          </a:prstGeom>
          <a:noFill/>
          <a:ln w="28575">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9" name="Line 19"/>
          <p:cNvSpPr>
            <a:spLocks noChangeShapeType="1"/>
          </p:cNvSpPr>
          <p:nvPr/>
        </p:nvSpPr>
        <p:spPr bwMode="auto">
          <a:xfrm>
            <a:off x="5873090" y="2651125"/>
            <a:ext cx="0" cy="7286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0" name="Line 20"/>
          <p:cNvSpPr>
            <a:spLocks noChangeShapeType="1"/>
          </p:cNvSpPr>
          <p:nvPr/>
        </p:nvSpPr>
        <p:spPr bwMode="auto">
          <a:xfrm>
            <a:off x="6493803" y="2125663"/>
            <a:ext cx="0" cy="54610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1" name="Rectangle 21"/>
          <p:cNvSpPr>
            <a:spLocks noChangeArrowheads="1"/>
          </p:cNvSpPr>
          <p:nvPr/>
        </p:nvSpPr>
        <p:spPr bwMode="auto">
          <a:xfrm>
            <a:off x="6098515" y="3767138"/>
            <a:ext cx="725488" cy="407987"/>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lgn="ctr"/>
            <a:r>
              <a:rPr kumimoji="0" lang="zh-CN" altLang="en-US" sz="2000" dirty="0">
                <a:latin typeface="Tahoma" panose="020B0604030504040204" pitchFamily="34" charset="0"/>
                <a:ea typeface="黑体" panose="02010609060101010101" pitchFamily="49" charset="-122"/>
              </a:rPr>
              <a:t>缓存</a:t>
            </a:r>
          </a:p>
        </p:txBody>
      </p:sp>
      <p:sp>
        <p:nvSpPr>
          <p:cNvPr id="322582" name="Rectangle 22"/>
          <p:cNvSpPr>
            <a:spLocks noChangeArrowheads="1"/>
          </p:cNvSpPr>
          <p:nvPr/>
        </p:nvSpPr>
        <p:spPr bwMode="auto">
          <a:xfrm>
            <a:off x="4509428" y="3767138"/>
            <a:ext cx="836612"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a:solidFill>
                  <a:srgbClr val="333399"/>
                </a:solidFill>
                <a:ea typeface="黑体" panose="02010609060101010101" pitchFamily="49" charset="-122"/>
              </a:rPr>
              <a:t>接口 </a:t>
            </a:r>
            <a:r>
              <a:rPr lang="en-US" altLang="zh-CN">
                <a:solidFill>
                  <a:srgbClr val="333399"/>
                </a:solidFill>
                <a:ea typeface="黑体" panose="02010609060101010101" pitchFamily="49" charset="-122"/>
              </a:rPr>
              <a:t>1</a:t>
            </a:r>
          </a:p>
        </p:txBody>
      </p:sp>
      <p:sp>
        <p:nvSpPr>
          <p:cNvPr id="322583" name="Rectangle 23"/>
          <p:cNvSpPr>
            <a:spLocks noChangeArrowheads="1"/>
          </p:cNvSpPr>
          <p:nvPr/>
        </p:nvSpPr>
        <p:spPr bwMode="auto">
          <a:xfrm>
            <a:off x="7578065" y="3767138"/>
            <a:ext cx="835025" cy="401637"/>
          </a:xfrm>
          <a:prstGeom prst="rect">
            <a:avLst/>
          </a:prstGeom>
          <a:solidFill>
            <a:schemeClr val="bg1"/>
          </a:solidFill>
          <a:ln w="9525">
            <a:solidFill>
              <a:schemeClr val="tx2"/>
            </a:solidFill>
            <a:miter lim="800000"/>
            <a:headEnd/>
            <a:tailEnd/>
          </a:ln>
          <a:effectLst>
            <a:outerShdw dist="35921" dir="2700000" algn="ctr" rotWithShape="0">
              <a:schemeClr val="tx1"/>
            </a:outerShdw>
          </a:effec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a:solidFill>
                  <a:srgbClr val="333399"/>
                </a:solidFill>
                <a:ea typeface="黑体" panose="02010609060101010101" pitchFamily="49" charset="-122"/>
              </a:rPr>
              <a:t>接口 </a:t>
            </a:r>
            <a:r>
              <a:rPr lang="en-US" altLang="zh-CN">
                <a:solidFill>
                  <a:srgbClr val="333399"/>
                </a:solidFill>
                <a:ea typeface="黑体" panose="02010609060101010101" pitchFamily="49" charset="-122"/>
              </a:rPr>
              <a:t>2</a:t>
            </a:r>
          </a:p>
        </p:txBody>
      </p:sp>
      <p:sp>
        <p:nvSpPr>
          <p:cNvPr id="322584" name="Line 24"/>
          <p:cNvSpPr>
            <a:spLocks noChangeShapeType="1"/>
          </p:cNvSpPr>
          <p:nvPr/>
        </p:nvSpPr>
        <p:spPr bwMode="auto">
          <a:xfrm>
            <a:off x="6466815" y="3367088"/>
            <a:ext cx="0" cy="41275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5" name="Line 25"/>
          <p:cNvSpPr>
            <a:spLocks noChangeShapeType="1"/>
          </p:cNvSpPr>
          <p:nvPr/>
        </p:nvSpPr>
        <p:spPr bwMode="auto">
          <a:xfrm>
            <a:off x="4919003" y="4175125"/>
            <a:ext cx="0" cy="706438"/>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6" name="Line 26"/>
          <p:cNvSpPr>
            <a:spLocks noChangeShapeType="1"/>
          </p:cNvSpPr>
          <p:nvPr/>
        </p:nvSpPr>
        <p:spPr bwMode="auto">
          <a:xfrm>
            <a:off x="8059078" y="4175125"/>
            <a:ext cx="0" cy="68738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7" name="Line 27"/>
          <p:cNvSpPr>
            <a:spLocks noChangeShapeType="1"/>
          </p:cNvSpPr>
          <p:nvPr/>
        </p:nvSpPr>
        <p:spPr bwMode="auto">
          <a:xfrm>
            <a:off x="1197903" y="5326063"/>
            <a:ext cx="0" cy="530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8" name="Line 28"/>
          <p:cNvSpPr>
            <a:spLocks noChangeShapeType="1"/>
          </p:cNvSpPr>
          <p:nvPr/>
        </p:nvSpPr>
        <p:spPr bwMode="auto">
          <a:xfrm>
            <a:off x="1782103" y="5326063"/>
            <a:ext cx="0" cy="5302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9" name="Rectangle 29"/>
          <p:cNvSpPr>
            <a:spLocks noChangeArrowheads="1"/>
          </p:cNvSpPr>
          <p:nvPr/>
        </p:nvSpPr>
        <p:spPr bwMode="auto">
          <a:xfrm>
            <a:off x="140628" y="5278438"/>
            <a:ext cx="104775" cy="10953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0" name="Line 30"/>
          <p:cNvSpPr>
            <a:spLocks noChangeShapeType="1"/>
          </p:cNvSpPr>
          <p:nvPr/>
        </p:nvSpPr>
        <p:spPr bwMode="auto">
          <a:xfrm flipV="1">
            <a:off x="188253" y="5332413"/>
            <a:ext cx="183515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1" name="Rectangle 31"/>
          <p:cNvSpPr>
            <a:spLocks noChangeArrowheads="1"/>
          </p:cNvSpPr>
          <p:nvPr/>
        </p:nvSpPr>
        <p:spPr bwMode="auto">
          <a:xfrm>
            <a:off x="1978953" y="5260975"/>
            <a:ext cx="104775" cy="11112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2" name="Line 32"/>
          <p:cNvSpPr>
            <a:spLocks noChangeShapeType="1"/>
          </p:cNvSpPr>
          <p:nvPr/>
        </p:nvSpPr>
        <p:spPr bwMode="auto">
          <a:xfrm>
            <a:off x="564490" y="5335588"/>
            <a:ext cx="0" cy="511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93" name="Rectangle 33"/>
          <p:cNvSpPr>
            <a:spLocks noChangeArrowheads="1"/>
          </p:cNvSpPr>
          <p:nvPr/>
        </p:nvSpPr>
        <p:spPr bwMode="auto">
          <a:xfrm>
            <a:off x="170790"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①</a:t>
            </a:r>
          </a:p>
        </p:txBody>
      </p:sp>
      <p:sp>
        <p:nvSpPr>
          <p:cNvPr id="322594" name="Rectangle 34"/>
          <p:cNvSpPr>
            <a:spLocks noChangeArrowheads="1"/>
          </p:cNvSpPr>
          <p:nvPr/>
        </p:nvSpPr>
        <p:spPr bwMode="auto">
          <a:xfrm>
            <a:off x="774040"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②</a:t>
            </a:r>
          </a:p>
        </p:txBody>
      </p:sp>
      <p:sp>
        <p:nvSpPr>
          <p:cNvPr id="322595" name="Rectangle 35"/>
          <p:cNvSpPr>
            <a:spLocks noChangeArrowheads="1"/>
          </p:cNvSpPr>
          <p:nvPr/>
        </p:nvSpPr>
        <p:spPr bwMode="auto">
          <a:xfrm>
            <a:off x="1375703"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③</a:t>
            </a:r>
          </a:p>
        </p:txBody>
      </p:sp>
      <p:sp>
        <p:nvSpPr>
          <p:cNvPr id="322596" name="Rectangle 36"/>
          <p:cNvSpPr>
            <a:spLocks noChangeArrowheads="1"/>
          </p:cNvSpPr>
          <p:nvPr/>
        </p:nvSpPr>
        <p:spPr bwMode="auto">
          <a:xfrm>
            <a:off x="3175928" y="4946650"/>
            <a:ext cx="854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网段 </a:t>
            </a:r>
            <a:r>
              <a:rPr lang="en-US" altLang="zh-CN">
                <a:solidFill>
                  <a:srgbClr val="333399"/>
                </a:solidFill>
                <a:ea typeface="黑体" panose="02010609060101010101" pitchFamily="49" charset="-122"/>
              </a:rPr>
              <a:t>B</a:t>
            </a:r>
          </a:p>
        </p:txBody>
      </p:sp>
      <p:sp>
        <p:nvSpPr>
          <p:cNvPr id="322597" name="Rectangle 37"/>
          <p:cNvSpPr>
            <a:spLocks noChangeArrowheads="1"/>
          </p:cNvSpPr>
          <p:nvPr/>
        </p:nvSpPr>
        <p:spPr bwMode="auto">
          <a:xfrm>
            <a:off x="675615" y="4946650"/>
            <a:ext cx="854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网段 </a:t>
            </a:r>
            <a:r>
              <a:rPr lang="en-US" altLang="zh-CN">
                <a:solidFill>
                  <a:srgbClr val="333399"/>
                </a:solidFill>
                <a:ea typeface="黑体" panose="02010609060101010101" pitchFamily="49" charset="-122"/>
              </a:rPr>
              <a:t>A</a:t>
            </a:r>
          </a:p>
        </p:txBody>
      </p:sp>
      <p:sp>
        <p:nvSpPr>
          <p:cNvPr id="322598" name="Rectangle 38"/>
          <p:cNvSpPr>
            <a:spLocks noChangeArrowheads="1"/>
          </p:cNvSpPr>
          <p:nvPr/>
        </p:nvSpPr>
        <p:spPr bwMode="auto">
          <a:xfrm>
            <a:off x="7559015" y="1371600"/>
            <a:ext cx="1314450" cy="2227263"/>
          </a:xfrm>
          <a:prstGeom prst="rect">
            <a:avLst/>
          </a:prstGeom>
          <a:solidFill>
            <a:srgbClr val="FFCCFF"/>
          </a:solidFill>
          <a:ln w="9525">
            <a:solidFill>
              <a:schemeClr val="tx2"/>
            </a:solidFill>
            <a:miter lim="800000"/>
            <a:headEnd/>
            <a:tailEnd/>
          </a:ln>
          <a:effectLst>
            <a:outerShdw dist="35921" dir="2700000" algn="ctr" rotWithShape="0">
              <a:schemeClr val="tx1"/>
            </a:outerShdw>
          </a:effectLst>
        </p:spPr>
        <p:txBody>
          <a:bodyPr wrap="none" anchor="ctr"/>
          <a:lstStyle/>
          <a:p>
            <a:endParaRPr lang="zh-CN" altLang="en-US"/>
          </a:p>
        </p:txBody>
      </p:sp>
      <p:sp>
        <p:nvSpPr>
          <p:cNvPr id="322599" name="Rectangle 39"/>
          <p:cNvSpPr>
            <a:spLocks noChangeArrowheads="1"/>
          </p:cNvSpPr>
          <p:nvPr/>
        </p:nvSpPr>
        <p:spPr bwMode="auto">
          <a:xfrm>
            <a:off x="8435315" y="1663700"/>
            <a:ext cx="330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1</a:t>
            </a:r>
          </a:p>
        </p:txBody>
      </p:sp>
      <p:sp>
        <p:nvSpPr>
          <p:cNvPr id="322600" name="Rectangle 40"/>
          <p:cNvSpPr>
            <a:spLocks noChangeArrowheads="1"/>
          </p:cNvSpPr>
          <p:nvPr/>
        </p:nvSpPr>
        <p:spPr bwMode="auto">
          <a:xfrm>
            <a:off x="8435315" y="19907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1</a:t>
            </a:r>
          </a:p>
        </p:txBody>
      </p:sp>
      <p:sp>
        <p:nvSpPr>
          <p:cNvPr id="322601" name="Rectangle 41"/>
          <p:cNvSpPr>
            <a:spLocks noChangeArrowheads="1"/>
          </p:cNvSpPr>
          <p:nvPr/>
        </p:nvSpPr>
        <p:spPr bwMode="auto">
          <a:xfrm>
            <a:off x="8435315" y="2325688"/>
            <a:ext cx="330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1</a:t>
            </a:r>
          </a:p>
        </p:txBody>
      </p:sp>
      <p:sp>
        <p:nvSpPr>
          <p:cNvPr id="322602" name="Rectangle 42"/>
          <p:cNvSpPr>
            <a:spLocks noChangeArrowheads="1"/>
          </p:cNvSpPr>
          <p:nvPr/>
        </p:nvSpPr>
        <p:spPr bwMode="auto">
          <a:xfrm>
            <a:off x="8435315" y="262731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2</a:t>
            </a:r>
          </a:p>
        </p:txBody>
      </p:sp>
      <p:sp>
        <p:nvSpPr>
          <p:cNvPr id="322603" name="Rectangle 43"/>
          <p:cNvSpPr>
            <a:spLocks noChangeArrowheads="1"/>
          </p:cNvSpPr>
          <p:nvPr/>
        </p:nvSpPr>
        <p:spPr bwMode="auto">
          <a:xfrm>
            <a:off x="7759040" y="1666875"/>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①</a:t>
            </a:r>
          </a:p>
        </p:txBody>
      </p:sp>
      <p:sp>
        <p:nvSpPr>
          <p:cNvPr id="322604" name="Rectangle 44"/>
          <p:cNvSpPr>
            <a:spLocks noChangeArrowheads="1"/>
          </p:cNvSpPr>
          <p:nvPr/>
        </p:nvSpPr>
        <p:spPr bwMode="auto">
          <a:xfrm>
            <a:off x="7759040" y="2309813"/>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③</a:t>
            </a:r>
          </a:p>
        </p:txBody>
      </p:sp>
      <p:sp>
        <p:nvSpPr>
          <p:cNvPr id="322605" name="Rectangle 45"/>
          <p:cNvSpPr>
            <a:spLocks noChangeArrowheads="1"/>
          </p:cNvSpPr>
          <p:nvPr/>
        </p:nvSpPr>
        <p:spPr bwMode="auto">
          <a:xfrm>
            <a:off x="7759040" y="2938463"/>
            <a:ext cx="409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⑤</a:t>
            </a:r>
          </a:p>
        </p:txBody>
      </p:sp>
      <p:sp>
        <p:nvSpPr>
          <p:cNvPr id="322606" name="Rectangle 46"/>
          <p:cNvSpPr>
            <a:spLocks noChangeArrowheads="1"/>
          </p:cNvSpPr>
          <p:nvPr/>
        </p:nvSpPr>
        <p:spPr bwMode="auto">
          <a:xfrm>
            <a:off x="8435315" y="2927350"/>
            <a:ext cx="330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2</a:t>
            </a:r>
          </a:p>
        </p:txBody>
      </p:sp>
      <p:sp>
        <p:nvSpPr>
          <p:cNvPr id="322607" name="Rectangle 47"/>
          <p:cNvSpPr>
            <a:spLocks noChangeArrowheads="1"/>
          </p:cNvSpPr>
          <p:nvPr/>
        </p:nvSpPr>
        <p:spPr bwMode="auto">
          <a:xfrm>
            <a:off x="7759040" y="19875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②</a:t>
            </a:r>
          </a:p>
        </p:txBody>
      </p:sp>
      <p:sp>
        <p:nvSpPr>
          <p:cNvPr id="322608" name="Rectangle 48"/>
          <p:cNvSpPr>
            <a:spLocks noChangeArrowheads="1"/>
          </p:cNvSpPr>
          <p:nvPr/>
        </p:nvSpPr>
        <p:spPr bwMode="auto">
          <a:xfrm>
            <a:off x="7759040" y="26225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④</a:t>
            </a:r>
          </a:p>
        </p:txBody>
      </p:sp>
      <p:sp>
        <p:nvSpPr>
          <p:cNvPr id="322609" name="Rectangle 49"/>
          <p:cNvSpPr>
            <a:spLocks noChangeArrowheads="1"/>
          </p:cNvSpPr>
          <p:nvPr/>
        </p:nvSpPr>
        <p:spPr bwMode="auto">
          <a:xfrm>
            <a:off x="7757453" y="3228975"/>
            <a:ext cx="4810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⑥</a:t>
            </a:r>
          </a:p>
        </p:txBody>
      </p:sp>
      <p:sp>
        <p:nvSpPr>
          <p:cNvPr id="322610" name="Rectangle 50"/>
          <p:cNvSpPr>
            <a:spLocks noChangeArrowheads="1"/>
          </p:cNvSpPr>
          <p:nvPr/>
        </p:nvSpPr>
        <p:spPr bwMode="auto">
          <a:xfrm>
            <a:off x="8435315" y="3243263"/>
            <a:ext cx="330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2</a:t>
            </a:r>
          </a:p>
        </p:txBody>
      </p:sp>
      <p:sp>
        <p:nvSpPr>
          <p:cNvPr id="322611" name="Rectangle 51"/>
          <p:cNvSpPr>
            <a:spLocks noChangeArrowheads="1"/>
          </p:cNvSpPr>
          <p:nvPr/>
        </p:nvSpPr>
        <p:spPr bwMode="auto">
          <a:xfrm>
            <a:off x="7530440" y="1343025"/>
            <a:ext cx="866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站地址</a:t>
            </a:r>
          </a:p>
        </p:txBody>
      </p:sp>
      <p:sp>
        <p:nvSpPr>
          <p:cNvPr id="322612" name="Rectangle 52"/>
          <p:cNvSpPr>
            <a:spLocks noChangeArrowheads="1"/>
          </p:cNvSpPr>
          <p:nvPr/>
        </p:nvSpPr>
        <p:spPr bwMode="auto">
          <a:xfrm>
            <a:off x="8284503" y="13477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接口</a:t>
            </a:r>
          </a:p>
        </p:txBody>
      </p:sp>
      <p:sp>
        <p:nvSpPr>
          <p:cNvPr id="322613" name="Line 53"/>
          <p:cNvSpPr>
            <a:spLocks noChangeShapeType="1"/>
          </p:cNvSpPr>
          <p:nvPr/>
        </p:nvSpPr>
        <p:spPr bwMode="auto">
          <a:xfrm>
            <a:off x="7559015" y="2005013"/>
            <a:ext cx="132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4" name="Line 54"/>
          <p:cNvSpPr>
            <a:spLocks noChangeShapeType="1"/>
          </p:cNvSpPr>
          <p:nvPr/>
        </p:nvSpPr>
        <p:spPr bwMode="auto">
          <a:xfrm>
            <a:off x="8322603" y="1371600"/>
            <a:ext cx="0" cy="2217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5" name="Line 55"/>
          <p:cNvSpPr>
            <a:spLocks noChangeShapeType="1"/>
          </p:cNvSpPr>
          <p:nvPr/>
        </p:nvSpPr>
        <p:spPr bwMode="auto">
          <a:xfrm>
            <a:off x="7559015" y="2322513"/>
            <a:ext cx="13382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6" name="Line 56"/>
          <p:cNvSpPr>
            <a:spLocks noChangeShapeType="1"/>
          </p:cNvSpPr>
          <p:nvPr/>
        </p:nvSpPr>
        <p:spPr bwMode="auto">
          <a:xfrm>
            <a:off x="7559015" y="2638425"/>
            <a:ext cx="1347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7" name="Line 57"/>
          <p:cNvSpPr>
            <a:spLocks noChangeShapeType="1"/>
          </p:cNvSpPr>
          <p:nvPr/>
        </p:nvSpPr>
        <p:spPr bwMode="auto">
          <a:xfrm>
            <a:off x="7559015" y="2955925"/>
            <a:ext cx="13287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8" name="Line 58"/>
          <p:cNvSpPr>
            <a:spLocks noChangeShapeType="1"/>
          </p:cNvSpPr>
          <p:nvPr/>
        </p:nvSpPr>
        <p:spPr bwMode="auto">
          <a:xfrm>
            <a:off x="7559015" y="3271838"/>
            <a:ext cx="1309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19" name="Line 59"/>
          <p:cNvSpPr>
            <a:spLocks noChangeShapeType="1"/>
          </p:cNvSpPr>
          <p:nvPr/>
        </p:nvSpPr>
        <p:spPr bwMode="auto">
          <a:xfrm>
            <a:off x="7559015" y="1689100"/>
            <a:ext cx="13287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20" name="Rectangle 60"/>
          <p:cNvSpPr>
            <a:spLocks noChangeArrowheads="1"/>
          </p:cNvSpPr>
          <p:nvPr/>
        </p:nvSpPr>
        <p:spPr bwMode="auto">
          <a:xfrm>
            <a:off x="4488790" y="1246188"/>
            <a:ext cx="790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400">
                <a:solidFill>
                  <a:srgbClr val="333399"/>
                </a:solidFill>
                <a:ea typeface="黑体" panose="02010609060101010101" pitchFamily="49" charset="-122"/>
              </a:rPr>
              <a:t>网桥</a:t>
            </a:r>
          </a:p>
        </p:txBody>
      </p:sp>
      <p:pic>
        <p:nvPicPr>
          <p:cNvPr id="32262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665" y="5816600"/>
            <a:ext cx="50641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622"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678" y="5816600"/>
            <a:ext cx="506412"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623"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465" y="5815013"/>
            <a:ext cx="508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2624" name="Line 64"/>
          <p:cNvSpPr>
            <a:spLocks noChangeShapeType="1"/>
          </p:cNvSpPr>
          <p:nvPr/>
        </p:nvSpPr>
        <p:spPr bwMode="auto">
          <a:xfrm flipV="1">
            <a:off x="5346040" y="3976688"/>
            <a:ext cx="752475" cy="1587"/>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25" name="Line 65"/>
          <p:cNvSpPr>
            <a:spLocks noChangeShapeType="1"/>
          </p:cNvSpPr>
          <p:nvPr/>
        </p:nvSpPr>
        <p:spPr bwMode="auto">
          <a:xfrm flipV="1">
            <a:off x="6852578" y="3981450"/>
            <a:ext cx="711200" cy="6350"/>
          </a:xfrm>
          <a:prstGeom prst="line">
            <a:avLst/>
          </a:prstGeom>
          <a:noFill/>
          <a:ln w="28575">
            <a:solidFill>
              <a:srgbClr val="333399"/>
            </a:solidFill>
            <a:round/>
            <a:headEnd type="triangl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26" name="Rectangle 66"/>
          <p:cNvSpPr>
            <a:spLocks noChangeArrowheads="1"/>
          </p:cNvSpPr>
          <p:nvPr/>
        </p:nvSpPr>
        <p:spPr bwMode="auto">
          <a:xfrm>
            <a:off x="2055153" y="397668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网桥</a:t>
            </a:r>
          </a:p>
        </p:txBody>
      </p:sp>
      <p:pic>
        <p:nvPicPr>
          <p:cNvPr id="322627" name="Pictur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28" y="4133850"/>
            <a:ext cx="1281112"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22628" name="Line 68"/>
          <p:cNvSpPr>
            <a:spLocks noChangeShapeType="1"/>
          </p:cNvSpPr>
          <p:nvPr/>
        </p:nvSpPr>
        <p:spPr bwMode="auto">
          <a:xfrm>
            <a:off x="3637890" y="5307013"/>
            <a:ext cx="0" cy="5318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29" name="Line 69"/>
          <p:cNvSpPr>
            <a:spLocks noChangeShapeType="1"/>
          </p:cNvSpPr>
          <p:nvPr/>
        </p:nvSpPr>
        <p:spPr bwMode="auto">
          <a:xfrm>
            <a:off x="4222090" y="5307013"/>
            <a:ext cx="0" cy="5318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30" name="Rectangle 70"/>
          <p:cNvSpPr>
            <a:spLocks noChangeArrowheads="1"/>
          </p:cNvSpPr>
          <p:nvPr/>
        </p:nvSpPr>
        <p:spPr bwMode="auto">
          <a:xfrm>
            <a:off x="2582203" y="5259388"/>
            <a:ext cx="104775" cy="11112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31" name="Line 71"/>
          <p:cNvSpPr>
            <a:spLocks noChangeShapeType="1"/>
          </p:cNvSpPr>
          <p:nvPr/>
        </p:nvSpPr>
        <p:spPr bwMode="auto">
          <a:xfrm flipV="1">
            <a:off x="2629828" y="5313363"/>
            <a:ext cx="1835150" cy="3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32" name="Rectangle 72"/>
          <p:cNvSpPr>
            <a:spLocks noChangeArrowheads="1"/>
          </p:cNvSpPr>
          <p:nvPr/>
        </p:nvSpPr>
        <p:spPr bwMode="auto">
          <a:xfrm>
            <a:off x="4420528" y="5243513"/>
            <a:ext cx="104775" cy="10953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33" name="Line 73"/>
          <p:cNvSpPr>
            <a:spLocks noChangeShapeType="1"/>
          </p:cNvSpPr>
          <p:nvPr/>
        </p:nvSpPr>
        <p:spPr bwMode="auto">
          <a:xfrm>
            <a:off x="3006065" y="5316538"/>
            <a:ext cx="0" cy="512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34" name="Rectangle 74"/>
          <p:cNvSpPr>
            <a:spLocks noChangeArrowheads="1"/>
          </p:cNvSpPr>
          <p:nvPr/>
        </p:nvSpPr>
        <p:spPr bwMode="auto">
          <a:xfrm>
            <a:off x="2612365"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④</a:t>
            </a:r>
          </a:p>
        </p:txBody>
      </p:sp>
      <p:sp>
        <p:nvSpPr>
          <p:cNvPr id="322635" name="Rectangle 75"/>
          <p:cNvSpPr>
            <a:spLocks noChangeArrowheads="1"/>
          </p:cNvSpPr>
          <p:nvPr/>
        </p:nvSpPr>
        <p:spPr bwMode="auto">
          <a:xfrm>
            <a:off x="3214028"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⑤</a:t>
            </a:r>
          </a:p>
        </p:txBody>
      </p:sp>
      <p:sp>
        <p:nvSpPr>
          <p:cNvPr id="322636" name="Rectangle 76"/>
          <p:cNvSpPr>
            <a:spLocks noChangeArrowheads="1"/>
          </p:cNvSpPr>
          <p:nvPr/>
        </p:nvSpPr>
        <p:spPr bwMode="auto">
          <a:xfrm>
            <a:off x="3818865" y="5480050"/>
            <a:ext cx="409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⑥</a:t>
            </a:r>
          </a:p>
        </p:txBody>
      </p:sp>
      <p:pic>
        <p:nvPicPr>
          <p:cNvPr id="32263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5240" y="5799138"/>
            <a:ext cx="50641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638" name="Picture 7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1665" y="5799138"/>
            <a:ext cx="5080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639" name="Picture 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9040" y="5797550"/>
            <a:ext cx="508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2640" name="Rectangle 80"/>
          <p:cNvSpPr>
            <a:spLocks noChangeArrowheads="1"/>
          </p:cNvSpPr>
          <p:nvPr/>
        </p:nvSpPr>
        <p:spPr bwMode="auto">
          <a:xfrm>
            <a:off x="4018890" y="4437063"/>
            <a:ext cx="828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接口 </a:t>
            </a:r>
            <a:r>
              <a:rPr lang="en-US" altLang="zh-CN">
                <a:solidFill>
                  <a:srgbClr val="333399"/>
                </a:solidFill>
                <a:ea typeface="黑体" panose="02010609060101010101" pitchFamily="49" charset="-122"/>
              </a:rPr>
              <a:t>1</a:t>
            </a:r>
          </a:p>
        </p:txBody>
      </p:sp>
      <p:sp>
        <p:nvSpPr>
          <p:cNvPr id="322641" name="Rectangle 81"/>
          <p:cNvSpPr>
            <a:spLocks noChangeArrowheads="1"/>
          </p:cNvSpPr>
          <p:nvPr/>
        </p:nvSpPr>
        <p:spPr bwMode="auto">
          <a:xfrm>
            <a:off x="7222465" y="4437063"/>
            <a:ext cx="828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solidFill>
                  <a:srgbClr val="333399"/>
                </a:solidFill>
                <a:ea typeface="黑体" panose="02010609060101010101" pitchFamily="49" charset="-122"/>
              </a:rPr>
              <a:t>接口 </a:t>
            </a:r>
            <a:r>
              <a:rPr lang="en-US" altLang="zh-CN">
                <a:solidFill>
                  <a:srgbClr val="333399"/>
                </a:solidFill>
                <a:ea typeface="黑体" panose="02010609060101010101" pitchFamily="49" charset="-122"/>
              </a:rPr>
              <a:t>2</a:t>
            </a:r>
          </a:p>
        </p:txBody>
      </p:sp>
      <p:sp>
        <p:nvSpPr>
          <p:cNvPr id="322642" name="Rectangle 82"/>
          <p:cNvSpPr>
            <a:spLocks noChangeArrowheads="1"/>
          </p:cNvSpPr>
          <p:nvPr/>
        </p:nvSpPr>
        <p:spPr bwMode="auto">
          <a:xfrm>
            <a:off x="1858303" y="4941888"/>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1</a:t>
            </a:r>
          </a:p>
        </p:txBody>
      </p:sp>
      <p:sp>
        <p:nvSpPr>
          <p:cNvPr id="322643" name="Rectangle 83"/>
          <p:cNvSpPr>
            <a:spLocks noChangeArrowheads="1"/>
          </p:cNvSpPr>
          <p:nvPr/>
        </p:nvSpPr>
        <p:spPr bwMode="auto">
          <a:xfrm>
            <a:off x="2506003" y="49371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a:solidFill>
                  <a:srgbClr val="333399"/>
                </a:solidFill>
                <a:ea typeface="黑体" panose="02010609060101010101" pitchFamily="49" charset="-122"/>
              </a:rPr>
              <a:t>2</a:t>
            </a:r>
          </a:p>
        </p:txBody>
      </p:sp>
      <p:sp>
        <p:nvSpPr>
          <p:cNvPr id="2" name="标题 1"/>
          <p:cNvSpPr>
            <a:spLocks noGrp="1"/>
          </p:cNvSpPr>
          <p:nvPr>
            <p:ph type="title"/>
          </p:nvPr>
        </p:nvSpPr>
        <p:spPr/>
        <p:txBody>
          <a:bodyPr/>
          <a:lstStyle/>
          <a:p>
            <a:r>
              <a:rPr lang="en-US" altLang="zh-CN" dirty="0" smtClean="0"/>
              <a:t>5.4.3</a:t>
            </a:r>
            <a:r>
              <a:rPr lang="zh-CN" altLang="en-US" dirty="0"/>
              <a:t>网桥的内部结构 </a:t>
            </a:r>
          </a:p>
        </p:txBody>
      </p:sp>
    </p:spTree>
    <p:extLst>
      <p:ext uri="{BB962C8B-B14F-4D97-AF65-F5344CB8AC3E}">
        <p14:creationId xmlns:p14="http://schemas.microsoft.com/office/powerpoint/2010/main" val="162257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内容占位符 27"/>
          <p:cNvGraphicFramePr>
            <a:graphicFrameLocks noGrp="1"/>
          </p:cNvGraphicFramePr>
          <p:nvPr>
            <p:ph idx="1"/>
            <p:extLst>
              <p:ext uri="{D42A27DB-BD31-4B8C-83A1-F6EECF244321}">
                <p14:modId xmlns:p14="http://schemas.microsoft.com/office/powerpoint/2010/main" val="1435361114"/>
              </p:ext>
            </p:extLst>
          </p:nvPr>
        </p:nvGraphicFramePr>
        <p:xfrm>
          <a:off x="457200" y="896929"/>
          <a:ext cx="8229600" cy="3406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4"/>
          <p:cNvGrpSpPr>
            <a:grpSpLocks/>
          </p:cNvGrpSpPr>
          <p:nvPr/>
        </p:nvGrpSpPr>
        <p:grpSpPr bwMode="auto">
          <a:xfrm>
            <a:off x="512763" y="4645025"/>
            <a:ext cx="8408988" cy="1746250"/>
            <a:chOff x="291" y="782"/>
            <a:chExt cx="5297" cy="1100"/>
          </a:xfrm>
        </p:grpSpPr>
        <p:sp>
          <p:nvSpPr>
            <p:cNvPr id="7" name="Text Box 5"/>
            <p:cNvSpPr txBox="1">
              <a:spLocks noChangeArrowheads="1"/>
            </p:cNvSpPr>
            <p:nvPr/>
          </p:nvSpPr>
          <p:spPr bwMode="auto">
            <a:xfrm>
              <a:off x="291" y="962"/>
              <a:ext cx="56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ea typeface="华文中宋" panose="02010600040101010101" pitchFamily="2" charset="-122"/>
                </a:rPr>
                <a:t>发送</a:t>
              </a:r>
              <a:endParaRPr lang="en-US" altLang="zh-CN" b="1" dirty="0" smtClean="0">
                <a:ea typeface="华文中宋" panose="02010600040101010101" pitchFamily="2" charset="-122"/>
              </a:endParaRPr>
            </a:p>
            <a:p>
              <a:r>
                <a:rPr lang="zh-CN" altLang="en-US" b="1" dirty="0" smtClean="0">
                  <a:ea typeface="华文中宋" panose="02010600040101010101" pitchFamily="2" charset="-122"/>
                </a:rPr>
                <a:t>节点</a:t>
              </a:r>
              <a:endParaRPr lang="zh-CN" altLang="en-US" b="1" dirty="0">
                <a:ea typeface="华文中宋" panose="02010600040101010101" pitchFamily="2" charset="-122"/>
              </a:endParaRPr>
            </a:p>
          </p:txBody>
        </p:sp>
        <p:grpSp>
          <p:nvGrpSpPr>
            <p:cNvPr id="8" name="Group 6"/>
            <p:cNvGrpSpPr>
              <a:grpSpLocks/>
            </p:cNvGrpSpPr>
            <p:nvPr/>
          </p:nvGrpSpPr>
          <p:grpSpPr bwMode="auto">
            <a:xfrm>
              <a:off x="1477" y="1377"/>
              <a:ext cx="608" cy="269"/>
              <a:chOff x="1477" y="1377"/>
              <a:chExt cx="608" cy="269"/>
            </a:xfrm>
          </p:grpSpPr>
          <p:sp>
            <p:nvSpPr>
              <p:cNvPr id="26" name="Rectangle 7"/>
              <p:cNvSpPr>
                <a:spLocks noChangeArrowheads="1"/>
              </p:cNvSpPr>
              <p:nvPr/>
            </p:nvSpPr>
            <p:spPr bwMode="auto">
              <a:xfrm>
                <a:off x="1477" y="1377"/>
                <a:ext cx="608" cy="26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8"/>
              <p:cNvSpPr>
                <a:spLocks noChangeArrowheads="1"/>
              </p:cNvSpPr>
              <p:nvPr/>
            </p:nvSpPr>
            <p:spPr bwMode="auto">
              <a:xfrm>
                <a:off x="1546" y="1415"/>
                <a:ext cx="477" cy="18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00FF"/>
                    </a:solidFill>
                    <a:ea typeface="华文中宋" panose="02010600040101010101" pitchFamily="2" charset="-122"/>
                  </a:rPr>
                  <a:t>帧</a:t>
                </a:r>
              </a:p>
            </p:txBody>
          </p:sp>
        </p:grpSp>
        <p:sp>
          <p:nvSpPr>
            <p:cNvPr id="9" name="Line 9"/>
            <p:cNvSpPr>
              <a:spLocks noChangeShapeType="1"/>
            </p:cNvSpPr>
            <p:nvPr/>
          </p:nvSpPr>
          <p:spPr bwMode="auto">
            <a:xfrm>
              <a:off x="2077" y="1546"/>
              <a:ext cx="1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
            <p:cNvSpPr>
              <a:spLocks noChangeArrowheads="1"/>
            </p:cNvSpPr>
            <p:nvPr/>
          </p:nvSpPr>
          <p:spPr bwMode="auto">
            <a:xfrm>
              <a:off x="4273" y="877"/>
              <a:ext cx="709" cy="7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4462" y="1116"/>
              <a:ext cx="307" cy="17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768" y="877"/>
              <a:ext cx="709" cy="7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3"/>
            <p:cNvSpPr>
              <a:spLocks noChangeArrowheads="1"/>
            </p:cNvSpPr>
            <p:nvPr/>
          </p:nvSpPr>
          <p:spPr bwMode="auto">
            <a:xfrm>
              <a:off x="973" y="1111"/>
              <a:ext cx="307" cy="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4"/>
            <p:cNvSpPr txBox="1">
              <a:spLocks noChangeArrowheads="1"/>
            </p:cNvSpPr>
            <p:nvPr/>
          </p:nvSpPr>
          <p:spPr bwMode="auto">
            <a:xfrm>
              <a:off x="5019" y="916"/>
              <a:ext cx="56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ea typeface="华文中宋" panose="02010600040101010101" pitchFamily="2" charset="-122"/>
                </a:rPr>
                <a:t>接收</a:t>
              </a:r>
              <a:endParaRPr lang="en-US" altLang="zh-CN" b="1" dirty="0" smtClean="0">
                <a:ea typeface="华文中宋" panose="02010600040101010101" pitchFamily="2" charset="-122"/>
              </a:endParaRPr>
            </a:p>
            <a:p>
              <a:r>
                <a:rPr lang="zh-CN" altLang="en-US" b="1" dirty="0" smtClean="0">
                  <a:ea typeface="华文中宋" panose="02010600040101010101" pitchFamily="2" charset="-122"/>
                </a:rPr>
                <a:t>节点</a:t>
              </a:r>
              <a:endParaRPr lang="zh-CN" altLang="en-US" b="1" dirty="0">
                <a:ea typeface="华文中宋" panose="02010600040101010101" pitchFamily="2" charset="-122"/>
              </a:endParaRPr>
            </a:p>
          </p:txBody>
        </p:sp>
        <p:sp>
          <p:nvSpPr>
            <p:cNvPr id="15" name="Line 15"/>
            <p:cNvSpPr>
              <a:spLocks noChangeShapeType="1"/>
            </p:cNvSpPr>
            <p:nvPr/>
          </p:nvSpPr>
          <p:spPr bwMode="auto">
            <a:xfrm flipH="1">
              <a:off x="1300" y="1015"/>
              <a:ext cx="261" cy="13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6"/>
            <p:cNvSpPr txBox="1">
              <a:spLocks noChangeArrowheads="1"/>
            </p:cNvSpPr>
            <p:nvPr/>
          </p:nvSpPr>
          <p:spPr bwMode="auto">
            <a:xfrm>
              <a:off x="1477" y="782"/>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ea typeface="华文中宋" panose="02010600040101010101" pitchFamily="2" charset="-122"/>
                </a:rPr>
                <a:t>数据报</a:t>
              </a:r>
              <a:endParaRPr lang="zh-CN" altLang="en-US" b="1">
                <a:ea typeface="华文中宋" panose="02010600040101010101" pitchFamily="2" charset="-122"/>
              </a:endParaRPr>
            </a:p>
          </p:txBody>
        </p:sp>
        <p:sp>
          <p:nvSpPr>
            <p:cNvPr id="17" name="Freeform 17"/>
            <p:cNvSpPr>
              <a:spLocks/>
            </p:cNvSpPr>
            <p:nvPr/>
          </p:nvSpPr>
          <p:spPr bwMode="auto">
            <a:xfrm>
              <a:off x="1100" y="1246"/>
              <a:ext cx="438" cy="290"/>
            </a:xfrm>
            <a:custGeom>
              <a:avLst/>
              <a:gdLst>
                <a:gd name="T0" fmla="*/ 15 w 438"/>
                <a:gd name="T1" fmla="*/ 0 h 290"/>
                <a:gd name="T2" fmla="*/ 15 w 438"/>
                <a:gd name="T3" fmla="*/ 162 h 290"/>
                <a:gd name="T4" fmla="*/ 108 w 438"/>
                <a:gd name="T5" fmla="*/ 269 h 290"/>
                <a:gd name="T6" fmla="*/ 438 w 438"/>
                <a:gd name="T7" fmla="*/ 285 h 290"/>
              </a:gdLst>
              <a:ahLst/>
              <a:cxnLst>
                <a:cxn ang="0">
                  <a:pos x="T0" y="T1"/>
                </a:cxn>
                <a:cxn ang="0">
                  <a:pos x="T2" y="T3"/>
                </a:cxn>
                <a:cxn ang="0">
                  <a:pos x="T4" y="T5"/>
                </a:cxn>
                <a:cxn ang="0">
                  <a:pos x="T6" y="T7"/>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3810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18"/>
            <p:cNvGrpSpPr>
              <a:grpSpLocks/>
            </p:cNvGrpSpPr>
            <p:nvPr/>
          </p:nvGrpSpPr>
          <p:grpSpPr bwMode="auto">
            <a:xfrm>
              <a:off x="3666" y="1373"/>
              <a:ext cx="608" cy="269"/>
              <a:chOff x="1477" y="1377"/>
              <a:chExt cx="608" cy="269"/>
            </a:xfrm>
          </p:grpSpPr>
          <p:sp>
            <p:nvSpPr>
              <p:cNvPr id="24" name="Rectangle 19"/>
              <p:cNvSpPr>
                <a:spLocks noChangeArrowheads="1"/>
              </p:cNvSpPr>
              <p:nvPr/>
            </p:nvSpPr>
            <p:spPr bwMode="auto">
              <a:xfrm>
                <a:off x="1477" y="1377"/>
                <a:ext cx="608" cy="269"/>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0"/>
              <p:cNvSpPr>
                <a:spLocks noChangeArrowheads="1"/>
              </p:cNvSpPr>
              <p:nvPr/>
            </p:nvSpPr>
            <p:spPr bwMode="auto">
              <a:xfrm>
                <a:off x="1546" y="1415"/>
                <a:ext cx="477" cy="18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FF"/>
                    </a:solidFill>
                    <a:ea typeface="华文中宋" panose="02010600040101010101" pitchFamily="2" charset="-122"/>
                  </a:rPr>
                  <a:t>帧</a:t>
                </a:r>
              </a:p>
            </p:txBody>
          </p:sp>
        </p:grpSp>
        <p:sp>
          <p:nvSpPr>
            <p:cNvPr id="19" name="Text Box 21"/>
            <p:cNvSpPr txBox="1">
              <a:spLocks noChangeArrowheads="1"/>
            </p:cNvSpPr>
            <p:nvPr/>
          </p:nvSpPr>
          <p:spPr bwMode="auto">
            <a:xfrm>
              <a:off x="1519" y="1647"/>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华文中宋" panose="02010600040101010101" pitchFamily="2" charset="-122"/>
                </a:rPr>
                <a:t>适配器</a:t>
              </a:r>
            </a:p>
          </p:txBody>
        </p:sp>
        <p:sp>
          <p:nvSpPr>
            <p:cNvPr id="20" name="Text Box 22"/>
            <p:cNvSpPr txBox="1">
              <a:spLocks noChangeArrowheads="1"/>
            </p:cNvSpPr>
            <p:nvPr/>
          </p:nvSpPr>
          <p:spPr bwMode="auto">
            <a:xfrm>
              <a:off x="3669" y="1651"/>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华文中宋" panose="02010600040101010101" pitchFamily="2" charset="-122"/>
                </a:rPr>
                <a:t>适配器</a:t>
              </a:r>
            </a:p>
          </p:txBody>
        </p:sp>
        <p:sp>
          <p:nvSpPr>
            <p:cNvPr id="21" name="AutoShape 23"/>
            <p:cNvSpPr>
              <a:spLocks/>
            </p:cNvSpPr>
            <p:nvPr/>
          </p:nvSpPr>
          <p:spPr bwMode="auto">
            <a:xfrm rot="5399521">
              <a:off x="2856" y="350"/>
              <a:ext cx="139" cy="1805"/>
            </a:xfrm>
            <a:prstGeom prst="leftBrace">
              <a:avLst>
                <a:gd name="adj1" fmla="val 1082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4"/>
            <p:cNvSpPr txBox="1">
              <a:spLocks noChangeArrowheads="1"/>
            </p:cNvSpPr>
            <p:nvPr/>
          </p:nvSpPr>
          <p:spPr bwMode="auto">
            <a:xfrm>
              <a:off x="2290" y="950"/>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华文中宋" panose="02010600040101010101" pitchFamily="2" charset="-122"/>
                </a:rPr>
                <a:t>链路层协议</a:t>
              </a:r>
            </a:p>
          </p:txBody>
        </p:sp>
        <p:sp>
          <p:nvSpPr>
            <p:cNvPr id="23" name="Freeform 25"/>
            <p:cNvSpPr>
              <a:spLocks/>
            </p:cNvSpPr>
            <p:nvPr/>
          </p:nvSpPr>
          <p:spPr bwMode="auto">
            <a:xfrm>
              <a:off x="4223" y="1300"/>
              <a:ext cx="408" cy="216"/>
            </a:xfrm>
            <a:custGeom>
              <a:avLst/>
              <a:gdLst>
                <a:gd name="T0" fmla="*/ 0 w 408"/>
                <a:gd name="T1" fmla="*/ 208 h 216"/>
                <a:gd name="T2" fmla="*/ 184 w 408"/>
                <a:gd name="T3" fmla="*/ 208 h 216"/>
                <a:gd name="T4" fmla="*/ 361 w 408"/>
                <a:gd name="T5" fmla="*/ 161 h 216"/>
                <a:gd name="T6" fmla="*/ 408 w 408"/>
                <a:gd name="T7" fmla="*/ 0 h 216"/>
              </a:gdLst>
              <a:ahLst/>
              <a:cxnLst>
                <a:cxn ang="0">
                  <a:pos x="T0" y="T1"/>
                </a:cxn>
                <a:cxn ang="0">
                  <a:pos x="T2" y="T3"/>
                </a:cxn>
                <a:cxn ang="0">
                  <a:pos x="T4" y="T5"/>
                </a:cxn>
                <a:cxn ang="0">
                  <a:pos x="T6" y="T7"/>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3810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标题 2"/>
          <p:cNvSpPr>
            <a:spLocks noGrp="1"/>
          </p:cNvSpPr>
          <p:nvPr>
            <p:ph type="title"/>
          </p:nvPr>
        </p:nvSpPr>
        <p:spPr>
          <a:xfrm>
            <a:off x="330200" y="1"/>
            <a:ext cx="8500533" cy="74484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rtlCol="0" anchor="b" anchorCtr="0" compatLnSpc="1">
            <a:prstTxWarp prst="textNoShape">
              <a:avLst/>
            </a:prstTxWarp>
            <a:normAutofit/>
          </a:bodyPr>
          <a:lstStyle/>
          <a:p>
            <a:r>
              <a:rPr lang="en-US" altLang="zh-CN" dirty="0" smtClean="0"/>
              <a:t>5.1.2 </a:t>
            </a:r>
            <a:r>
              <a:rPr lang="zh-CN" altLang="en-US" dirty="0" smtClean="0"/>
              <a:t>数据链路层在何处实现？</a:t>
            </a:r>
            <a:endParaRPr lang="zh-CN" altLang="en-US" dirty="0"/>
          </a:p>
        </p:txBody>
      </p:sp>
    </p:spTree>
    <p:extLst>
      <p:ext uri="{BB962C8B-B14F-4D97-AF65-F5344CB8AC3E}">
        <p14:creationId xmlns:p14="http://schemas.microsoft.com/office/powerpoint/2010/main" val="41737495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smtClean="0"/>
              <a:t>网桥的帧转发</a:t>
            </a:r>
            <a:endParaRPr lang="zh-CN" altLang="en-US" dirty="0"/>
          </a:p>
        </p:txBody>
      </p:sp>
      <p:sp>
        <p:nvSpPr>
          <p:cNvPr id="3" name="内容占位符 2"/>
          <p:cNvSpPr>
            <a:spLocks noGrp="1"/>
          </p:cNvSpPr>
          <p:nvPr>
            <p:ph idx="1"/>
          </p:nvPr>
        </p:nvSpPr>
        <p:spPr>
          <a:xfrm>
            <a:off x="330199" y="998482"/>
            <a:ext cx="8500533" cy="5783317"/>
          </a:xfrm>
        </p:spPr>
        <p:txBody>
          <a:bodyPr/>
          <a:lstStyle/>
          <a:p>
            <a:r>
              <a:rPr lang="zh-CN" altLang="en-US" dirty="0" smtClean="0"/>
              <a:t>网桥通过查询站表转发帧：</a:t>
            </a:r>
            <a:endParaRPr lang="en-US" altLang="zh-CN" dirty="0" smtClean="0"/>
          </a:p>
          <a:p>
            <a:pPr lvl="1"/>
            <a:r>
              <a:rPr lang="zh-CN" altLang="en-US" dirty="0" smtClean="0"/>
              <a:t>目的</a:t>
            </a:r>
            <a:r>
              <a:rPr lang="en-US" altLang="zh-CN" dirty="0" smtClean="0"/>
              <a:t>MAC</a:t>
            </a:r>
            <a:r>
              <a:rPr lang="zh-CN" altLang="en-US" dirty="0" smtClean="0"/>
              <a:t>地址对应的端口与入端口</a:t>
            </a:r>
            <a:r>
              <a:rPr lang="zh-CN" altLang="en-US" dirty="0" smtClean="0">
                <a:solidFill>
                  <a:srgbClr val="FF0000"/>
                </a:solidFill>
              </a:rPr>
              <a:t>不同</a:t>
            </a:r>
            <a:r>
              <a:rPr lang="zh-CN" altLang="en-US" dirty="0" smtClean="0"/>
              <a:t>，则</a:t>
            </a:r>
            <a:r>
              <a:rPr lang="zh-CN" altLang="en-US" dirty="0" smtClean="0">
                <a:solidFill>
                  <a:srgbClr val="FF0000"/>
                </a:solidFill>
              </a:rPr>
              <a:t>转发</a:t>
            </a:r>
            <a:r>
              <a:rPr lang="zh-CN" altLang="en-US" dirty="0" smtClean="0"/>
              <a:t>帧；</a:t>
            </a:r>
            <a:endParaRPr lang="en-US" altLang="zh-CN" dirty="0" smtClean="0"/>
          </a:p>
          <a:p>
            <a:pPr lvl="1"/>
            <a:r>
              <a:rPr lang="zh-CN" altLang="en-US" dirty="0" smtClean="0"/>
              <a:t>目的</a:t>
            </a:r>
            <a:r>
              <a:rPr lang="en-US" altLang="zh-CN" dirty="0" smtClean="0"/>
              <a:t>MAC</a:t>
            </a:r>
            <a:r>
              <a:rPr lang="zh-CN" altLang="en-US" dirty="0" smtClean="0"/>
              <a:t>地址对应</a:t>
            </a:r>
            <a:r>
              <a:rPr lang="zh-CN" altLang="en-US" dirty="0"/>
              <a:t>的端口</a:t>
            </a:r>
            <a:r>
              <a:rPr lang="zh-CN" altLang="en-US" dirty="0" smtClean="0"/>
              <a:t>与入端口</a:t>
            </a:r>
            <a:r>
              <a:rPr lang="zh-CN" altLang="en-US" dirty="0" smtClean="0">
                <a:solidFill>
                  <a:srgbClr val="FF0000"/>
                </a:solidFill>
              </a:rPr>
              <a:t>相同</a:t>
            </a:r>
            <a:r>
              <a:rPr lang="zh-CN" altLang="en-US" dirty="0"/>
              <a:t>，</a:t>
            </a:r>
            <a:r>
              <a:rPr lang="zh-CN" altLang="en-US" dirty="0" smtClean="0"/>
              <a:t>则</a:t>
            </a:r>
            <a:r>
              <a:rPr lang="zh-CN" altLang="en-US" dirty="0">
                <a:solidFill>
                  <a:srgbClr val="FF0000"/>
                </a:solidFill>
              </a:rPr>
              <a:t>丢弃</a:t>
            </a:r>
            <a:r>
              <a:rPr lang="zh-CN" altLang="en-US" dirty="0" smtClean="0"/>
              <a:t>帧；</a:t>
            </a:r>
            <a:endParaRPr lang="en-US" altLang="zh-CN" dirty="0" smtClean="0"/>
          </a:p>
          <a:p>
            <a:pPr lvl="1"/>
            <a:r>
              <a:rPr lang="zh-CN" altLang="en-US" dirty="0" smtClean="0"/>
              <a:t>目的</a:t>
            </a:r>
            <a:r>
              <a:rPr lang="en-US" altLang="zh-CN" dirty="0" smtClean="0"/>
              <a:t>MAC</a:t>
            </a:r>
            <a:r>
              <a:rPr lang="zh-CN" altLang="en-US" dirty="0" smtClean="0"/>
              <a:t>地址对应</a:t>
            </a:r>
            <a:r>
              <a:rPr lang="zh-CN" altLang="en-US" dirty="0"/>
              <a:t>的端口</a:t>
            </a:r>
            <a:r>
              <a:rPr lang="zh-CN" altLang="en-US" dirty="0" smtClean="0">
                <a:solidFill>
                  <a:srgbClr val="FF0000"/>
                </a:solidFill>
              </a:rPr>
              <a:t>未知</a:t>
            </a:r>
            <a:r>
              <a:rPr lang="zh-CN" altLang="en-US" dirty="0" smtClean="0"/>
              <a:t>，则</a:t>
            </a:r>
            <a:r>
              <a:rPr lang="zh-CN" altLang="en-US" dirty="0" smtClean="0">
                <a:solidFill>
                  <a:srgbClr val="FF0000"/>
                </a:solidFill>
              </a:rPr>
              <a:t>洪泛</a:t>
            </a:r>
            <a:r>
              <a:rPr lang="zh-CN" altLang="en-US" dirty="0" smtClean="0"/>
              <a:t>转发。</a:t>
            </a:r>
            <a:endParaRPr lang="en-US" altLang="zh-CN" dirty="0" smtClean="0"/>
          </a:p>
          <a:p>
            <a:endParaRPr lang="en-US" altLang="zh-CN" dirty="0"/>
          </a:p>
        </p:txBody>
      </p:sp>
    </p:spTree>
    <p:extLst>
      <p:ext uri="{BB962C8B-B14F-4D97-AF65-F5344CB8AC3E}">
        <p14:creationId xmlns:p14="http://schemas.microsoft.com/office/powerpoint/2010/main" val="261065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p:txBody>
          <a:bodyPr/>
          <a:lstStyle/>
          <a:p>
            <a:r>
              <a:rPr lang="en-US" altLang="zh-CN" dirty="0" smtClean="0"/>
              <a:t>5.4.3 </a:t>
            </a:r>
            <a:r>
              <a:rPr lang="zh-CN" altLang="en-US" dirty="0" smtClean="0"/>
              <a:t>网桥与集线器比较</a:t>
            </a:r>
            <a:endParaRPr lang="zh-CN" altLang="en-US" dirty="0" smtClean="0">
              <a:sym typeface="Wingdings" panose="05000000000000000000" pitchFamily="2" charset="2"/>
            </a:endParaRPr>
          </a:p>
        </p:txBody>
      </p:sp>
      <p:sp>
        <p:nvSpPr>
          <p:cNvPr id="928771" name="Rectangle 3"/>
          <p:cNvSpPr>
            <a:spLocks noGrp="1" noChangeArrowheads="1"/>
          </p:cNvSpPr>
          <p:nvPr>
            <p:ph type="body" idx="1"/>
          </p:nvPr>
        </p:nvSpPr>
        <p:spPr>
          <a:xfrm>
            <a:off x="441433" y="893379"/>
            <a:ext cx="8389299" cy="5355021"/>
          </a:xfrm>
        </p:spPr>
        <p:txBody>
          <a:bodyPr>
            <a:normAutofit lnSpcReduction="10000"/>
          </a:bodyPr>
          <a:lstStyle/>
          <a:p>
            <a:pPr marL="0" indent="0" eaLnBrk="1">
              <a:lnSpc>
                <a:spcPct val="110000"/>
              </a:lnSpc>
              <a:spcBef>
                <a:spcPct val="15000"/>
              </a:spcBef>
              <a:buNone/>
            </a:pPr>
            <a:r>
              <a:rPr lang="zh-CN" altLang="en-US" sz="3200" dirty="0" smtClean="0">
                <a:effectLst>
                  <a:outerShdw blurRad="38100" dist="38100" dir="2700000" algn="tl">
                    <a:srgbClr val="000000">
                      <a:alpha val="43137"/>
                    </a:srgbClr>
                  </a:outerShdw>
                </a:effectLst>
                <a:ea typeface="华文中宋" panose="02010600040101010101" pitchFamily="2" charset="-122"/>
              </a:rPr>
              <a:t>转发：</a:t>
            </a:r>
          </a:p>
          <a:p>
            <a:pPr>
              <a:lnSpc>
                <a:spcPct val="110000"/>
              </a:lnSpc>
              <a:spcBef>
                <a:spcPct val="15000"/>
              </a:spcBef>
            </a:pPr>
            <a:r>
              <a:rPr lang="zh-CN" altLang="en-US" sz="2800" dirty="0" smtClean="0">
                <a:ea typeface="华文中宋" panose="02010600040101010101" pitchFamily="2" charset="-122"/>
              </a:rPr>
              <a:t>集线器：转发帧时，只是广播发送</a:t>
            </a:r>
            <a:r>
              <a:rPr lang="zh-CN" altLang="en-US" sz="2800" dirty="0" smtClean="0">
                <a:solidFill>
                  <a:srgbClr val="FF0000"/>
                </a:solidFill>
                <a:ea typeface="华文中宋" panose="02010600040101010101" pitchFamily="2" charset="-122"/>
              </a:rPr>
              <a:t>比特</a:t>
            </a:r>
            <a:r>
              <a:rPr lang="zh-CN" altLang="en-US" sz="2800" dirty="0" smtClean="0">
                <a:ea typeface="华文中宋" panose="02010600040101010101" pitchFamily="2" charset="-122"/>
              </a:rPr>
              <a:t>到链路上，并不侦听该链路是否忙；</a:t>
            </a:r>
          </a:p>
          <a:p>
            <a:pPr>
              <a:lnSpc>
                <a:spcPct val="110000"/>
              </a:lnSpc>
              <a:spcBef>
                <a:spcPct val="15000"/>
              </a:spcBef>
            </a:pPr>
            <a:r>
              <a:rPr lang="zh-CN" altLang="en-US" sz="2800" dirty="0" smtClean="0">
                <a:ea typeface="华文中宋" panose="02010600040101010101" pitchFamily="2" charset="-122"/>
              </a:rPr>
              <a:t>网桥：将帧转发到共享链路上时（半双工），运行</a:t>
            </a:r>
            <a:r>
              <a:rPr lang="en-US" altLang="zh-CN" sz="2800" dirty="0" smtClean="0">
                <a:ea typeface="华文中宋" panose="02010600040101010101" pitchFamily="2" charset="-122"/>
              </a:rPr>
              <a:t>CSMA/CD</a:t>
            </a:r>
            <a:endParaRPr lang="zh-CN" altLang="en-US" sz="2800" dirty="0" smtClean="0">
              <a:ea typeface="华文中宋" panose="02010600040101010101" pitchFamily="2" charset="-122"/>
            </a:endParaRPr>
          </a:p>
          <a:p>
            <a:pPr lvl="1">
              <a:lnSpc>
                <a:spcPct val="110000"/>
              </a:lnSpc>
              <a:spcBef>
                <a:spcPct val="15000"/>
              </a:spcBef>
            </a:pPr>
            <a:r>
              <a:rPr lang="zh-CN" altLang="en-US" sz="2600" dirty="0" smtClean="0">
                <a:ea typeface="华文中宋" panose="02010600040101010101" pitchFamily="2" charset="-122"/>
              </a:rPr>
              <a:t>如果侦听到要转发的</a:t>
            </a:r>
            <a:r>
              <a:rPr lang="en-US" altLang="zh-CN" sz="2600" dirty="0" smtClean="0">
                <a:ea typeface="华文中宋" panose="02010600040101010101" pitchFamily="2" charset="-122"/>
              </a:rPr>
              <a:t>LAN</a:t>
            </a:r>
            <a:r>
              <a:rPr lang="zh-CN" altLang="en-US" sz="2600" dirty="0" smtClean="0">
                <a:ea typeface="华文中宋" panose="02010600040101010101" pitchFamily="2" charset="-122"/>
              </a:rPr>
              <a:t>网段上忙，停止传输；</a:t>
            </a:r>
          </a:p>
          <a:p>
            <a:pPr lvl="1">
              <a:lnSpc>
                <a:spcPct val="110000"/>
              </a:lnSpc>
              <a:spcBef>
                <a:spcPct val="15000"/>
              </a:spcBef>
            </a:pPr>
            <a:r>
              <a:rPr lang="zh-CN" altLang="en-US" sz="2600" dirty="0" smtClean="0">
                <a:ea typeface="华文中宋" panose="02010600040101010101" pitchFamily="2" charset="-122"/>
              </a:rPr>
              <a:t>如果出现冲突，采用指数后退算法。</a:t>
            </a:r>
            <a:endParaRPr lang="zh-CN" altLang="en-US" sz="2600" dirty="0" smtClean="0">
              <a:ea typeface="华文中宋" panose="02010600040101010101" pitchFamily="2" charset="-122"/>
              <a:sym typeface="Wingdings" panose="05000000000000000000" pitchFamily="2" charset="2"/>
            </a:endParaRPr>
          </a:p>
          <a:p>
            <a:pPr marL="0" indent="0" eaLnBrk="1">
              <a:lnSpc>
                <a:spcPct val="110000"/>
              </a:lnSpc>
              <a:spcBef>
                <a:spcPct val="15000"/>
              </a:spcBef>
              <a:buNone/>
            </a:pPr>
            <a:r>
              <a:rPr lang="zh-CN" altLang="en-US" sz="3200" dirty="0" smtClean="0">
                <a:effectLst>
                  <a:outerShdw blurRad="38100" dist="38100" dir="2700000" algn="tl">
                    <a:srgbClr val="000000">
                      <a:alpha val="43137"/>
                    </a:srgbClr>
                  </a:outerShdw>
                </a:effectLst>
                <a:ea typeface="华文中宋" panose="02010600040101010101" pitchFamily="2" charset="-122"/>
              </a:rPr>
              <a:t>互联</a:t>
            </a:r>
            <a:r>
              <a:rPr lang="zh-CN" altLang="en-US" sz="3200" dirty="0" smtClean="0">
                <a:ea typeface="华文中宋" panose="02010600040101010101" pitchFamily="2" charset="-122"/>
              </a:rPr>
              <a:t>：</a:t>
            </a:r>
            <a:endParaRPr lang="en-US" altLang="zh-CN" sz="3200" dirty="0" smtClean="0">
              <a:ea typeface="华文中宋" panose="02010600040101010101" pitchFamily="2" charset="-122"/>
            </a:endParaRPr>
          </a:p>
          <a:p>
            <a:pPr>
              <a:lnSpc>
                <a:spcPct val="110000"/>
              </a:lnSpc>
              <a:spcBef>
                <a:spcPct val="15000"/>
              </a:spcBef>
            </a:pPr>
            <a:r>
              <a:rPr lang="zh-CN" altLang="en-US" sz="2800" dirty="0" smtClean="0">
                <a:ea typeface="华文中宋" panose="02010600040101010101" pitchFamily="2" charset="-122"/>
              </a:rPr>
              <a:t>网桥：可以互联不同技术的以太网段、无地理范围限制。</a:t>
            </a:r>
          </a:p>
          <a:p>
            <a:pPr>
              <a:lnSpc>
                <a:spcPct val="110000"/>
              </a:lnSpc>
              <a:spcBef>
                <a:spcPct val="15000"/>
              </a:spcBef>
            </a:pPr>
            <a:r>
              <a:rPr lang="zh-CN" altLang="en-US" sz="2800" dirty="0" smtClean="0">
                <a:ea typeface="华文中宋" panose="02010600040101010101" pitchFamily="2" charset="-122"/>
              </a:rPr>
              <a:t>集线器：不具备该特性。</a:t>
            </a:r>
          </a:p>
        </p:txBody>
      </p:sp>
    </p:spTree>
    <p:extLst>
      <p:ext uri="{BB962C8B-B14F-4D97-AF65-F5344CB8AC3E}">
        <p14:creationId xmlns:p14="http://schemas.microsoft.com/office/powerpoint/2010/main" val="377895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928771">
                                            <p:txEl>
                                              <p:pRg st="0" end="0"/>
                                            </p:txEl>
                                          </p:spTgt>
                                        </p:tgtEl>
                                        <p:attrNameLst>
                                          <p:attrName>style.visibility</p:attrName>
                                        </p:attrNameLst>
                                      </p:cBhvr>
                                      <p:to>
                                        <p:strVal val="visible"/>
                                      </p:to>
                                    </p:set>
                                    <p:animEffect transition="in" filter="wipe(up)">
                                      <p:cBhvr>
                                        <p:cTn id="7" dur="500"/>
                                        <p:tgtEl>
                                          <p:spTgt spid="928771">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928771">
                                            <p:txEl>
                                              <p:pRg st="1" end="1"/>
                                            </p:txEl>
                                          </p:spTgt>
                                        </p:tgtEl>
                                        <p:attrNameLst>
                                          <p:attrName>style.visibility</p:attrName>
                                        </p:attrNameLst>
                                      </p:cBhvr>
                                      <p:to>
                                        <p:strVal val="visible"/>
                                      </p:to>
                                    </p:set>
                                    <p:animEffect transition="in" filter="wipe(up)">
                                      <p:cBhvr>
                                        <p:cTn id="11" dur="500"/>
                                        <p:tgtEl>
                                          <p:spTgt spid="928771">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928771">
                                            <p:txEl>
                                              <p:pRg st="2" end="2"/>
                                            </p:txEl>
                                          </p:spTgt>
                                        </p:tgtEl>
                                        <p:attrNameLst>
                                          <p:attrName>style.visibility</p:attrName>
                                        </p:attrNameLst>
                                      </p:cBhvr>
                                      <p:to>
                                        <p:strVal val="visible"/>
                                      </p:to>
                                    </p:set>
                                    <p:animEffect transition="in" filter="wipe(up)">
                                      <p:cBhvr>
                                        <p:cTn id="15" dur="500"/>
                                        <p:tgtEl>
                                          <p:spTgt spid="928771">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928771">
                                            <p:txEl>
                                              <p:pRg st="3" end="3"/>
                                            </p:txEl>
                                          </p:spTgt>
                                        </p:tgtEl>
                                        <p:attrNameLst>
                                          <p:attrName>style.visibility</p:attrName>
                                        </p:attrNameLst>
                                      </p:cBhvr>
                                      <p:to>
                                        <p:strVal val="visible"/>
                                      </p:to>
                                    </p:set>
                                    <p:animEffect transition="in" filter="wipe(up)">
                                      <p:cBhvr>
                                        <p:cTn id="19" dur="500"/>
                                        <p:tgtEl>
                                          <p:spTgt spid="928771">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928771">
                                            <p:txEl>
                                              <p:pRg st="4" end="4"/>
                                            </p:txEl>
                                          </p:spTgt>
                                        </p:tgtEl>
                                        <p:attrNameLst>
                                          <p:attrName>style.visibility</p:attrName>
                                        </p:attrNameLst>
                                      </p:cBhvr>
                                      <p:to>
                                        <p:strVal val="visible"/>
                                      </p:to>
                                    </p:set>
                                    <p:animEffect transition="in" filter="wipe(up)">
                                      <p:cBhvr>
                                        <p:cTn id="23" dur="500"/>
                                        <p:tgtEl>
                                          <p:spTgt spid="928771">
                                            <p:txEl>
                                              <p:pRg st="4" end="4"/>
                                            </p:txEl>
                                          </p:spTgt>
                                        </p:tgtEl>
                                      </p:cBhvr>
                                    </p:animEffect>
                                  </p:childTnLst>
                                </p:cTn>
                              </p:par>
                            </p:childTnLst>
                          </p:cTn>
                        </p:par>
                        <p:par>
                          <p:cTn id="24" fill="hold">
                            <p:stCondLst>
                              <p:cond delay="5000"/>
                            </p:stCondLst>
                            <p:childTnLst>
                              <p:par>
                                <p:cTn id="25" presetID="22" presetClass="entr" presetSubtype="1" fill="hold" nodeType="afterEffect">
                                  <p:stCondLst>
                                    <p:cond delay="500"/>
                                  </p:stCondLst>
                                  <p:childTnLst>
                                    <p:set>
                                      <p:cBhvr>
                                        <p:cTn id="26" dur="1" fill="hold">
                                          <p:stCondLst>
                                            <p:cond delay="0"/>
                                          </p:stCondLst>
                                        </p:cTn>
                                        <p:tgtEl>
                                          <p:spTgt spid="928771">
                                            <p:txEl>
                                              <p:pRg st="5" end="5"/>
                                            </p:txEl>
                                          </p:spTgt>
                                        </p:tgtEl>
                                        <p:attrNameLst>
                                          <p:attrName>style.visibility</p:attrName>
                                        </p:attrNameLst>
                                      </p:cBhvr>
                                      <p:to>
                                        <p:strVal val="visible"/>
                                      </p:to>
                                    </p:set>
                                    <p:animEffect transition="in" filter="wipe(up)">
                                      <p:cBhvr>
                                        <p:cTn id="27" dur="500"/>
                                        <p:tgtEl>
                                          <p:spTgt spid="928771">
                                            <p:txEl>
                                              <p:pRg st="5" end="5"/>
                                            </p:txEl>
                                          </p:spTgt>
                                        </p:tgtEl>
                                      </p:cBhvr>
                                    </p:animEffect>
                                  </p:childTnLst>
                                </p:cTn>
                              </p:par>
                            </p:childTnLst>
                          </p:cTn>
                        </p:par>
                        <p:par>
                          <p:cTn id="28" fill="hold">
                            <p:stCondLst>
                              <p:cond delay="6000"/>
                            </p:stCondLst>
                            <p:childTnLst>
                              <p:par>
                                <p:cTn id="29" presetID="22" presetClass="entr" presetSubtype="1" fill="hold" nodeType="afterEffect">
                                  <p:stCondLst>
                                    <p:cond delay="500"/>
                                  </p:stCondLst>
                                  <p:childTnLst>
                                    <p:set>
                                      <p:cBhvr>
                                        <p:cTn id="30" dur="1" fill="hold">
                                          <p:stCondLst>
                                            <p:cond delay="0"/>
                                          </p:stCondLst>
                                        </p:cTn>
                                        <p:tgtEl>
                                          <p:spTgt spid="928771">
                                            <p:txEl>
                                              <p:pRg st="6" end="6"/>
                                            </p:txEl>
                                          </p:spTgt>
                                        </p:tgtEl>
                                        <p:attrNameLst>
                                          <p:attrName>style.visibility</p:attrName>
                                        </p:attrNameLst>
                                      </p:cBhvr>
                                      <p:to>
                                        <p:strVal val="visible"/>
                                      </p:to>
                                    </p:set>
                                    <p:animEffect transition="in" filter="wipe(up)">
                                      <p:cBhvr>
                                        <p:cTn id="31" dur="500"/>
                                        <p:tgtEl>
                                          <p:spTgt spid="928771">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500"/>
                                  </p:stCondLst>
                                  <p:childTnLst>
                                    <p:set>
                                      <p:cBhvr>
                                        <p:cTn id="34" dur="1" fill="hold">
                                          <p:stCondLst>
                                            <p:cond delay="0"/>
                                          </p:stCondLst>
                                        </p:cTn>
                                        <p:tgtEl>
                                          <p:spTgt spid="928771">
                                            <p:txEl>
                                              <p:pRg st="7" end="7"/>
                                            </p:txEl>
                                          </p:spTgt>
                                        </p:tgtEl>
                                        <p:attrNameLst>
                                          <p:attrName>style.visibility</p:attrName>
                                        </p:attrNameLst>
                                      </p:cBhvr>
                                      <p:to>
                                        <p:strVal val="visible"/>
                                      </p:to>
                                    </p:set>
                                    <p:animEffect transition="in" filter="wipe(up)">
                                      <p:cBhvr>
                                        <p:cTn id="35" dur="500"/>
                                        <p:tgtEl>
                                          <p:spTgt spid="92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smtClean="0"/>
              <a:t>网桥的缺陷</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存储转发会增加时延。</a:t>
            </a:r>
            <a:endParaRPr lang="en-US" altLang="zh-CN" dirty="0" smtClean="0"/>
          </a:p>
          <a:p>
            <a:pPr>
              <a:lnSpc>
                <a:spcPct val="100000"/>
              </a:lnSpc>
            </a:pPr>
            <a:r>
              <a:rPr lang="zh-CN" altLang="en-US" dirty="0" smtClean="0"/>
              <a:t>桥接不同</a:t>
            </a:r>
            <a:r>
              <a:rPr lang="en-US" altLang="zh-CN" dirty="0" smtClean="0"/>
              <a:t>MAC</a:t>
            </a:r>
            <a:r>
              <a:rPr lang="zh-CN" altLang="en-US" dirty="0" smtClean="0"/>
              <a:t>子层的网段时时延更大。</a:t>
            </a:r>
            <a:endParaRPr lang="en-US" altLang="zh-CN" dirty="0" smtClean="0"/>
          </a:p>
          <a:p>
            <a:pPr>
              <a:lnSpc>
                <a:spcPct val="100000"/>
              </a:lnSpc>
            </a:pPr>
            <a:r>
              <a:rPr lang="en-US" altLang="zh-CN" dirty="0" smtClean="0"/>
              <a:t>MAC</a:t>
            </a:r>
            <a:r>
              <a:rPr lang="zh-CN" altLang="en-US" dirty="0" smtClean="0"/>
              <a:t>子层不具备流量控制功能。</a:t>
            </a:r>
            <a:endParaRPr lang="en-US" altLang="zh-CN" dirty="0" smtClean="0"/>
          </a:p>
          <a:p>
            <a:pPr>
              <a:lnSpc>
                <a:spcPct val="100000"/>
              </a:lnSpc>
            </a:pPr>
            <a:r>
              <a:rPr lang="zh-CN" altLang="en-US" dirty="0" smtClean="0"/>
              <a:t>适用于用户数不多和流量不大的局域网，否则可能会出现网络拥塞，例如由于广播数据造成广播风暴。</a:t>
            </a:r>
            <a:endParaRPr lang="zh-CN" altLang="en-US" dirty="0"/>
          </a:p>
        </p:txBody>
      </p:sp>
    </p:spTree>
    <p:extLst>
      <p:ext uri="{BB962C8B-B14F-4D97-AF65-F5344CB8AC3E}">
        <p14:creationId xmlns:p14="http://schemas.microsoft.com/office/powerpoint/2010/main" val="73544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smtClean="0"/>
              <a:t>链路</a:t>
            </a:r>
            <a:r>
              <a:rPr lang="zh-CN" altLang="en-US" dirty="0"/>
              <a:t>层</a:t>
            </a:r>
            <a:r>
              <a:rPr lang="zh-CN" altLang="zh-CN" dirty="0" smtClean="0"/>
              <a:t>交换机</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链路层</a:t>
            </a:r>
            <a:r>
              <a:rPr lang="zh-CN" altLang="zh-CN" dirty="0" smtClean="0"/>
              <a:t>交换机实质上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a:lnSpc>
                <a:spcPct val="100000"/>
              </a:lnSpc>
            </a:pPr>
            <a:r>
              <a:rPr lang="zh-CN" altLang="zh-CN" dirty="0" smtClean="0"/>
              <a:t>每个</a:t>
            </a:r>
            <a:r>
              <a:rPr lang="zh-CN" altLang="zh-CN" dirty="0"/>
              <a:t>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pPr>
              <a:lnSpc>
                <a:spcPct val="100000"/>
              </a:lnSpc>
            </a:pPr>
            <a:r>
              <a:rPr lang="zh-CN" altLang="en-US" dirty="0" smtClean="0"/>
              <a:t>链路层</a:t>
            </a:r>
            <a:r>
              <a:rPr lang="zh-CN" altLang="zh-CN" dirty="0" smtClean="0"/>
              <a:t>交换机具</a:t>
            </a:r>
            <a:r>
              <a:rPr lang="zh-CN" altLang="zh-CN" dirty="0"/>
              <a:t>有</a:t>
            </a:r>
            <a:r>
              <a:rPr lang="zh-CN" altLang="zh-CN" dirty="0" smtClean="0"/>
              <a:t>并行性</a:t>
            </a:r>
            <a:r>
              <a:rPr lang="zh-CN" altLang="en-US" dirty="0" smtClean="0"/>
              <a:t>。</a:t>
            </a:r>
            <a:endParaRPr lang="en-US" altLang="zh-CN" dirty="0" smtClean="0"/>
          </a:p>
          <a:p>
            <a:pPr lvl="1">
              <a:lnSpc>
                <a:spcPct val="100000"/>
              </a:lnSpc>
            </a:pPr>
            <a:r>
              <a:rPr lang="zh-CN" altLang="zh-CN" dirty="0" smtClean="0"/>
              <a:t>同时</a:t>
            </a:r>
            <a:r>
              <a:rPr lang="zh-CN" altLang="zh-CN" dirty="0"/>
              <a:t>连通多对接口，使多对主机能同时</a:t>
            </a:r>
            <a:r>
              <a:rPr lang="zh-CN" altLang="zh-CN" dirty="0" smtClean="0"/>
              <a:t>通信</a:t>
            </a:r>
            <a:r>
              <a:rPr lang="zh-CN" altLang="en-US" dirty="0" smtClean="0"/>
              <a:t>。</a:t>
            </a:r>
            <a:endParaRPr lang="en-US" altLang="zh-CN" dirty="0" smtClean="0"/>
          </a:p>
          <a:p>
            <a:pPr lvl="1">
              <a:lnSpc>
                <a:spcPct val="100000"/>
              </a:lnSpc>
            </a:pPr>
            <a:r>
              <a:rPr lang="zh-CN" altLang="zh-CN" dirty="0" smtClean="0"/>
              <a:t>相互</a:t>
            </a:r>
            <a:r>
              <a:rPr lang="zh-CN" altLang="zh-CN" dirty="0"/>
              <a:t>通信的主机都是独占传输媒体，无碰撞地传输数据</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6022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a:t>链路层</a:t>
            </a:r>
            <a:r>
              <a:rPr lang="zh-CN" altLang="zh-CN" dirty="0" smtClean="0"/>
              <a:t>交换机</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链路层</a:t>
            </a:r>
            <a:r>
              <a:rPr lang="zh-CN" altLang="zh-CN" dirty="0" smtClean="0"/>
              <a:t>交换机</a:t>
            </a:r>
            <a:r>
              <a:rPr lang="zh-CN" altLang="zh-CN" dirty="0"/>
              <a:t>的接口有存储器，</a:t>
            </a:r>
            <a:r>
              <a:rPr lang="zh-CN" altLang="zh-CN" dirty="0" smtClean="0"/>
              <a:t>能</a:t>
            </a:r>
            <a:r>
              <a:rPr lang="zh-CN" altLang="en-US" dirty="0" smtClean="0"/>
              <a:t>够</a:t>
            </a:r>
            <a:r>
              <a:rPr lang="zh-CN" altLang="zh-CN" dirty="0" smtClean="0"/>
              <a:t>把</a:t>
            </a:r>
            <a:r>
              <a:rPr lang="zh-CN" altLang="zh-CN" dirty="0"/>
              <a:t>到来的帧进行缓存</a:t>
            </a:r>
            <a:r>
              <a:rPr lang="zh-CN" altLang="en-US" dirty="0" smtClean="0"/>
              <a:t>。</a:t>
            </a:r>
            <a:endParaRPr lang="en-US" altLang="zh-CN" dirty="0" smtClean="0"/>
          </a:p>
          <a:p>
            <a:pPr>
              <a:lnSpc>
                <a:spcPct val="100000"/>
              </a:lnSpc>
            </a:pPr>
            <a:r>
              <a:rPr lang="zh-CN" altLang="en-US" dirty="0"/>
              <a:t>交换</a:t>
            </a:r>
            <a:r>
              <a:rPr lang="zh-CN" altLang="en-US" dirty="0" smtClean="0"/>
              <a:t>机具有</a:t>
            </a:r>
            <a:r>
              <a:rPr lang="zh-CN" altLang="en-US" dirty="0" smtClean="0">
                <a:solidFill>
                  <a:srgbClr val="FF0000"/>
                </a:solidFill>
              </a:rPr>
              <a:t>过滤</a:t>
            </a:r>
            <a:r>
              <a:rPr lang="zh-CN" altLang="en-US" dirty="0" smtClean="0"/>
              <a:t>和</a:t>
            </a:r>
            <a:r>
              <a:rPr lang="zh-CN" altLang="en-US" dirty="0" smtClean="0">
                <a:solidFill>
                  <a:srgbClr val="FF0000"/>
                </a:solidFill>
              </a:rPr>
              <a:t>转发</a:t>
            </a:r>
            <a:r>
              <a:rPr lang="zh-CN" altLang="en-US" dirty="0" smtClean="0"/>
              <a:t>功能。</a:t>
            </a:r>
            <a:endParaRPr lang="en-US" altLang="zh-CN" dirty="0" smtClean="0"/>
          </a:p>
          <a:p>
            <a:pPr>
              <a:lnSpc>
                <a:spcPct val="100000"/>
              </a:lnSpc>
            </a:pPr>
            <a:r>
              <a:rPr lang="zh-CN" altLang="zh-CN" dirty="0" smtClean="0"/>
              <a:t>交换机</a:t>
            </a:r>
            <a:r>
              <a:rPr lang="zh-CN" altLang="zh-CN" dirty="0"/>
              <a:t>是一种</a:t>
            </a:r>
            <a:r>
              <a:rPr lang="zh-CN" altLang="zh-CN" dirty="0">
                <a:solidFill>
                  <a:srgbClr val="FF0000"/>
                </a:solidFill>
              </a:rPr>
              <a:t>即插即用</a:t>
            </a:r>
            <a:r>
              <a:rPr lang="zh-CN" altLang="zh-CN" dirty="0"/>
              <a:t>设备，其内部</a:t>
            </a:r>
            <a:r>
              <a:rPr lang="zh-CN" altLang="zh-CN" dirty="0" smtClean="0"/>
              <a:t>的交换</a:t>
            </a:r>
            <a:r>
              <a:rPr lang="zh-CN" altLang="en-US" dirty="0" smtClean="0"/>
              <a:t>机</a:t>
            </a:r>
            <a:r>
              <a:rPr lang="zh-CN" altLang="zh-CN" dirty="0" smtClean="0"/>
              <a:t>表</a:t>
            </a:r>
            <a:r>
              <a:rPr lang="zh-CN" altLang="zh-CN" dirty="0"/>
              <a:t>（又称为</a:t>
            </a:r>
            <a:r>
              <a:rPr lang="zh-CN" altLang="zh-CN" dirty="0">
                <a:solidFill>
                  <a:srgbClr val="FF0000"/>
                </a:solidFill>
              </a:rPr>
              <a:t>地址表</a:t>
            </a:r>
            <a:r>
              <a:rPr lang="zh-CN" altLang="zh-CN" dirty="0" smtClean="0"/>
              <a:t>）通过</a:t>
            </a:r>
            <a:r>
              <a:rPr lang="zh-CN" altLang="zh-CN" dirty="0" smtClean="0">
                <a:solidFill>
                  <a:srgbClr val="FF0000"/>
                </a:solidFill>
              </a:rPr>
              <a:t>自学习</a:t>
            </a:r>
            <a:r>
              <a:rPr lang="zh-CN" altLang="en-US" dirty="0" smtClean="0">
                <a:solidFill>
                  <a:srgbClr val="FF0000"/>
                </a:solidFill>
              </a:rPr>
              <a:t>（逆向自学习）</a:t>
            </a:r>
            <a:r>
              <a:rPr lang="zh-CN" altLang="zh-CN" dirty="0" smtClean="0"/>
              <a:t>自动</a:t>
            </a:r>
            <a:r>
              <a:rPr lang="zh-CN" altLang="zh-CN" dirty="0"/>
              <a:t>地逐渐建立</a:t>
            </a:r>
            <a:r>
              <a:rPr lang="zh-CN" altLang="zh-CN" dirty="0" smtClean="0"/>
              <a:t>起来。</a:t>
            </a:r>
            <a:endParaRPr lang="en-US" altLang="zh-CN" dirty="0" smtClean="0"/>
          </a:p>
          <a:p>
            <a:pPr>
              <a:lnSpc>
                <a:spcPct val="100000"/>
              </a:lnSpc>
            </a:pPr>
            <a:r>
              <a:rPr lang="zh-CN" altLang="en-US" dirty="0" smtClean="0"/>
              <a:t>链路层</a:t>
            </a:r>
            <a:r>
              <a:rPr lang="zh-CN" altLang="zh-CN" dirty="0" smtClean="0"/>
              <a:t>交换机使用</a:t>
            </a:r>
            <a:r>
              <a:rPr lang="zh-CN" altLang="zh-CN" dirty="0"/>
              <a:t>了专用的交换结构芯片，用</a:t>
            </a:r>
            <a:r>
              <a:rPr lang="zh-CN" altLang="zh-CN" dirty="0">
                <a:solidFill>
                  <a:srgbClr val="FF0000"/>
                </a:solidFill>
              </a:rPr>
              <a:t>硬件转发</a:t>
            </a:r>
            <a:r>
              <a:rPr lang="zh-CN" altLang="zh-CN" dirty="0"/>
              <a:t>，其转发速率要比使用软件转发的网桥快很多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619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en-US" dirty="0" smtClean="0"/>
              <a:t>链路层</a:t>
            </a:r>
            <a:r>
              <a:rPr lang="zh-CN" altLang="zh-CN" dirty="0" smtClean="0"/>
              <a:t>交换机</a:t>
            </a:r>
            <a:endParaRPr lang="zh-CN" altLang="en-US" dirty="0"/>
          </a:p>
        </p:txBody>
      </p:sp>
      <p:sp>
        <p:nvSpPr>
          <p:cNvPr id="3" name="内容占位符 2"/>
          <p:cNvSpPr>
            <a:spLocks noGrp="1"/>
          </p:cNvSpPr>
          <p:nvPr>
            <p:ph idx="1"/>
          </p:nvPr>
        </p:nvSpPr>
        <p:spPr>
          <a:xfrm>
            <a:off x="330199" y="845524"/>
            <a:ext cx="8500533" cy="5860076"/>
          </a:xfrm>
        </p:spPr>
        <p:txBody>
          <a:bodyPr>
            <a:normAutofit/>
          </a:bodyPr>
          <a:lstStyle/>
          <a:p>
            <a:pPr>
              <a:lnSpc>
                <a:spcPct val="100000"/>
              </a:lnSpc>
            </a:pPr>
            <a:r>
              <a:rPr lang="zh-CN" altLang="en-US" sz="3200" dirty="0"/>
              <a:t>用户独享带宽，增加了总容量。</a:t>
            </a:r>
            <a:endParaRPr lang="en-US" altLang="zh-CN" sz="3200" dirty="0"/>
          </a:p>
          <a:p>
            <a:pPr lvl="1">
              <a:lnSpc>
                <a:spcPct val="100000"/>
              </a:lnSpc>
            </a:pPr>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a:t>
            </a:r>
            <a:r>
              <a:rPr lang="zh-CN" altLang="en-US" sz="2400" dirty="0" smtClean="0"/>
              <a:t>带宽为总带宽的 </a:t>
            </a:r>
            <a:r>
              <a:rPr lang="en-US" altLang="zh-CN" sz="2400" i="1" dirty="0"/>
              <a:t>N </a:t>
            </a:r>
            <a:r>
              <a:rPr lang="zh-CN" altLang="en-US" sz="2400" dirty="0"/>
              <a:t>分之一。</a:t>
            </a:r>
            <a:endParaRPr lang="en-US" altLang="zh-CN" sz="2400" dirty="0"/>
          </a:p>
          <a:p>
            <a:pPr lvl="1">
              <a:lnSpc>
                <a:spcPct val="100000"/>
              </a:lnSpc>
            </a:pPr>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400" dirty="0"/>
          </a:p>
          <a:p>
            <a:pPr>
              <a:lnSpc>
                <a:spcPct val="100000"/>
              </a:lnSpc>
            </a:pPr>
            <a:r>
              <a:rPr lang="zh-CN" altLang="zh-CN" sz="3200" dirty="0"/>
              <a:t>从</a:t>
            </a:r>
            <a:r>
              <a:rPr lang="zh-CN" altLang="zh-CN" sz="3200" dirty="0" smtClean="0"/>
              <a:t>共享总线以太网到</a:t>
            </a:r>
            <a:r>
              <a:rPr lang="zh-CN" altLang="zh-CN" sz="3200" dirty="0">
                <a:solidFill>
                  <a:srgbClr val="FF0000"/>
                </a:solidFill>
              </a:rPr>
              <a:t>交换式</a:t>
            </a:r>
            <a:r>
              <a:rPr lang="zh-CN" altLang="zh-CN" sz="3200" dirty="0" smtClean="0">
                <a:solidFill>
                  <a:srgbClr val="FF0000"/>
                </a:solidFill>
              </a:rPr>
              <a:t>以太网</a:t>
            </a:r>
            <a:r>
              <a:rPr lang="zh-CN" altLang="zh-CN" sz="3200" dirty="0" smtClean="0"/>
              <a:t>，</a:t>
            </a:r>
            <a:r>
              <a:rPr lang="zh-CN" altLang="zh-CN" sz="3200" dirty="0"/>
              <a:t>所有接入设备的软件和硬件、适配器等都不需要</a:t>
            </a:r>
            <a:r>
              <a:rPr lang="zh-CN" altLang="en-US" sz="3200" dirty="0"/>
              <a:t>做</a:t>
            </a:r>
            <a:r>
              <a:rPr lang="zh-CN" altLang="zh-CN" sz="3200" dirty="0"/>
              <a:t>任何改动。</a:t>
            </a:r>
          </a:p>
          <a:p>
            <a:pPr>
              <a:lnSpc>
                <a:spcPct val="100000"/>
              </a:lnSpc>
            </a:pPr>
            <a:r>
              <a:rPr lang="zh-CN" altLang="zh-CN" sz="3200" dirty="0"/>
              <a:t>以太网交换机一般都具有多种速率的接口，方便了各种不同情况的用户</a:t>
            </a:r>
            <a:r>
              <a:rPr lang="zh-CN" altLang="zh-CN" sz="3200" dirty="0" smtClean="0"/>
              <a:t>。</a:t>
            </a:r>
            <a:endParaRPr lang="zh-CN" altLang="zh-CN" sz="3200" dirty="0"/>
          </a:p>
        </p:txBody>
      </p:sp>
    </p:spTree>
    <p:extLst>
      <p:ext uri="{BB962C8B-B14F-4D97-AF65-F5344CB8AC3E}">
        <p14:creationId xmlns:p14="http://schemas.microsoft.com/office/powerpoint/2010/main" val="319816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3000"/>
                            </p:stCondLst>
                            <p:childTnLst>
                              <p:par>
                                <p:cTn id="17" presetID="22" presetClass="entr" presetSubtype="1" fill="hold"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4000"/>
                            </p:stCondLst>
                            <p:childTnLst>
                              <p:par>
                                <p:cTn id="21" presetID="22" presetClass="entr" presetSubtype="1" fill="hold"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zh-CN" dirty="0" smtClean="0"/>
              <a:t>以太网交换机</a:t>
            </a:r>
            <a:r>
              <a:rPr lang="zh-CN" altLang="en-US" dirty="0" smtClean="0"/>
              <a:t>的交换方式</a:t>
            </a:r>
            <a:endParaRPr lang="zh-CN" altLang="en-US" dirty="0"/>
          </a:p>
        </p:txBody>
      </p:sp>
      <p:sp>
        <p:nvSpPr>
          <p:cNvPr id="3" name="内容占位符 2"/>
          <p:cNvSpPr>
            <a:spLocks noGrp="1"/>
          </p:cNvSpPr>
          <p:nvPr>
            <p:ph idx="1"/>
          </p:nvPr>
        </p:nvSpPr>
        <p:spPr>
          <a:xfrm>
            <a:off x="330199" y="803484"/>
            <a:ext cx="8500533" cy="4598835"/>
          </a:xfrm>
        </p:spPr>
        <p:txBody>
          <a:bodyPr/>
          <a:lstStyle/>
          <a:p>
            <a:pPr>
              <a:lnSpc>
                <a:spcPct val="100000"/>
              </a:lnSpc>
            </a:pPr>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lnSpc>
                <a:spcPct val="100000"/>
              </a:lnSpc>
            </a:pPr>
            <a:r>
              <a:rPr lang="zh-CN" altLang="zh-CN" dirty="0"/>
              <a:t>把整个</a:t>
            </a:r>
            <a:r>
              <a:rPr lang="zh-CN" altLang="zh-CN" dirty="0" smtClean="0"/>
              <a:t>数据帧</a:t>
            </a:r>
            <a:r>
              <a:rPr lang="zh-CN" altLang="en-US" dirty="0" smtClean="0"/>
              <a:t>接收</a:t>
            </a:r>
            <a:r>
              <a:rPr lang="zh-CN" altLang="zh-CN" dirty="0" smtClean="0"/>
              <a:t>缓存</a:t>
            </a:r>
            <a:r>
              <a:rPr lang="zh-CN" altLang="zh-CN" dirty="0"/>
              <a:t>后再进行</a:t>
            </a:r>
            <a:r>
              <a:rPr lang="zh-CN" altLang="zh-CN" dirty="0" smtClean="0"/>
              <a:t>处理</a:t>
            </a:r>
            <a:r>
              <a:rPr lang="zh-CN" altLang="en-US" dirty="0" smtClean="0"/>
              <a:t>。</a:t>
            </a:r>
            <a:endParaRPr lang="en-US" altLang="zh-CN" dirty="0"/>
          </a:p>
          <a:p>
            <a:pPr>
              <a:lnSpc>
                <a:spcPct val="100000"/>
              </a:lnSpc>
            </a:pPr>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lnSpc>
                <a:spcPct val="100000"/>
              </a:lnSpc>
            </a:pPr>
            <a:r>
              <a:rPr lang="zh-CN" altLang="en-US" dirty="0" smtClean="0"/>
              <a:t>不需要</a:t>
            </a:r>
            <a:r>
              <a:rPr lang="zh-CN" altLang="zh-CN" dirty="0" smtClean="0"/>
              <a:t>接收</a:t>
            </a:r>
            <a:r>
              <a:rPr lang="zh-CN" altLang="en-US" dirty="0" smtClean="0"/>
              <a:t>完整个</a:t>
            </a:r>
            <a:r>
              <a:rPr lang="zh-CN" altLang="zh-CN" dirty="0" smtClean="0"/>
              <a:t>数据帧</a:t>
            </a:r>
            <a:r>
              <a:rPr lang="zh-CN" altLang="en-US" dirty="0" smtClean="0"/>
              <a:t>，边接收</a:t>
            </a:r>
            <a:r>
              <a:rPr lang="zh-CN" altLang="zh-CN" dirty="0" smtClean="0"/>
              <a:t>的</a:t>
            </a:r>
            <a:r>
              <a:rPr lang="zh-CN" altLang="zh-CN" dirty="0"/>
              <a:t>同时就立即按数据帧的</a:t>
            </a:r>
            <a:r>
              <a:rPr lang="zh-CN" altLang="zh-CN" dirty="0" smtClean="0">
                <a:solidFill>
                  <a:srgbClr val="FF0000"/>
                </a:solidFill>
              </a:rPr>
              <a:t>目的</a:t>
            </a:r>
            <a:r>
              <a:rPr lang="en-US" altLang="zh-CN" dirty="0" smtClean="0">
                <a:solidFill>
                  <a:srgbClr val="FF0000"/>
                </a:solidFill>
              </a:rPr>
              <a:t> MAC </a:t>
            </a:r>
            <a:r>
              <a:rPr lang="zh-CN" altLang="zh-CN" dirty="0" smtClean="0">
                <a:solidFill>
                  <a:srgbClr val="FF0000"/>
                </a:solidFill>
              </a:rPr>
              <a:t>地址</a:t>
            </a:r>
            <a:r>
              <a:rPr lang="zh-CN" altLang="en-US" dirty="0" smtClean="0">
                <a:solidFill>
                  <a:srgbClr val="FF0000"/>
                </a:solidFill>
              </a:rPr>
              <a:t>转发</a:t>
            </a:r>
            <a:r>
              <a:rPr lang="zh-CN" altLang="zh-CN" smtClean="0"/>
              <a:t>该帧，</a:t>
            </a:r>
            <a:r>
              <a:rPr lang="zh-CN" altLang="zh-CN" dirty="0" smtClean="0"/>
              <a:t>提高</a:t>
            </a:r>
            <a:r>
              <a:rPr lang="zh-CN" altLang="zh-CN" dirty="0"/>
              <a:t>了帧的转发</a:t>
            </a:r>
            <a:r>
              <a:rPr lang="zh-CN" altLang="zh-CN" dirty="0" smtClean="0"/>
              <a:t>速度</a:t>
            </a:r>
            <a:r>
              <a:rPr lang="zh-CN" altLang="en-US" dirty="0" smtClean="0"/>
              <a:t>。</a:t>
            </a:r>
            <a:endParaRPr lang="en-US" altLang="zh-CN" dirty="0" smtClean="0"/>
          </a:p>
          <a:p>
            <a:pPr lvl="1">
              <a:lnSpc>
                <a:spcPct val="100000"/>
              </a:lnSpc>
            </a:pPr>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520434" y="5278111"/>
            <a:ext cx="8120062" cy="1514261"/>
          </a:xfrm>
          <a:prstGeom prst="rect">
            <a:avLst/>
          </a:prstGeom>
          <a:solidFill>
            <a:srgbClr val="FFFF99"/>
          </a:solidFill>
          <a:ln>
            <a:solidFill>
              <a:schemeClr val="tx2">
                <a:lumMod val="60000"/>
                <a:lumOff val="40000"/>
              </a:schemeClr>
            </a:solidFill>
          </a:ln>
        </p:spPr>
        <p:txBody>
          <a:bodyPr wrap="square">
            <a:spAutoFit/>
          </a:bodyPr>
          <a:lstStyle/>
          <a:p>
            <a:pPr>
              <a:lnSpc>
                <a:spcPct val="110000"/>
              </a:lnSpc>
              <a:buSzPct val="80000"/>
            </a:pPr>
            <a:r>
              <a:rPr lang="zh-CN" altLang="en-US" sz="2800" dirty="0" smtClean="0">
                <a:latin typeface="Times New Roman" panose="02020603050405020304" pitchFamily="18" charset="0"/>
              </a:rPr>
              <a:t>有些</a:t>
            </a:r>
            <a:r>
              <a:rPr lang="zh-CN" altLang="zh-CN" sz="2800" dirty="0" smtClean="0">
                <a:latin typeface="Times New Roman" panose="02020603050405020304" pitchFamily="18" charset="0"/>
              </a:rPr>
              <a:t>情况</a:t>
            </a:r>
            <a:r>
              <a:rPr lang="zh-CN" altLang="zh-CN" sz="2800" dirty="0">
                <a:latin typeface="Times New Roman" panose="02020603050405020304" pitchFamily="18" charset="0"/>
              </a:rPr>
              <a:t>下，仍需要采用基于软件的存储转发方式进行交换，例如，当需要进行线路速率匹配、协议转换或差错检测时</a:t>
            </a:r>
            <a:r>
              <a:rPr lang="zh-CN" altLang="en-US" sz="2800" dirty="0">
                <a:latin typeface="Times New Roman" panose="02020603050405020304" pitchFamily="18" charset="0"/>
              </a:rPr>
              <a:t>。</a:t>
            </a:r>
          </a:p>
        </p:txBody>
      </p:sp>
    </p:spTree>
    <p:extLst>
      <p:ext uri="{BB962C8B-B14F-4D97-AF65-F5344CB8AC3E}">
        <p14:creationId xmlns:p14="http://schemas.microsoft.com/office/powerpoint/2010/main" val="32230437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a:t>
            </a:r>
            <a:r>
              <a:rPr lang="zh-CN" altLang="zh-CN" dirty="0" smtClean="0"/>
              <a:t>以太网</a:t>
            </a:r>
            <a:r>
              <a:rPr lang="zh-CN" altLang="zh-CN" dirty="0"/>
              <a:t>交换机的</a:t>
            </a:r>
            <a:r>
              <a:rPr lang="zh-CN" altLang="zh-CN" dirty="0" smtClean="0"/>
              <a:t>自学习</a:t>
            </a:r>
            <a:endParaRPr lang="zh-CN" altLang="en-US" dirty="0"/>
          </a:p>
        </p:txBody>
      </p:sp>
      <p:sp>
        <p:nvSpPr>
          <p:cNvPr id="3" name="内容占位符 2"/>
          <p:cNvSpPr>
            <a:spLocks noGrp="1"/>
          </p:cNvSpPr>
          <p:nvPr>
            <p:ph idx="1"/>
          </p:nvPr>
        </p:nvSpPr>
        <p:spPr>
          <a:xfrm>
            <a:off x="330199" y="835014"/>
            <a:ext cx="8500533" cy="2469387"/>
          </a:xfrm>
        </p:spPr>
        <p:txBody>
          <a:bodyPr>
            <a:normAutofit/>
          </a:bodyPr>
          <a:lstStyle/>
          <a:p>
            <a:pPr>
              <a:lnSpc>
                <a:spcPct val="100000"/>
              </a:lnSpc>
            </a:pPr>
            <a:r>
              <a:rPr lang="zh-CN" altLang="zh-CN" dirty="0"/>
              <a:t>以太网</a:t>
            </a:r>
            <a:r>
              <a:rPr lang="zh-CN" altLang="zh-CN" dirty="0" smtClean="0"/>
              <a:t>交换机</a:t>
            </a:r>
            <a:r>
              <a:rPr lang="zh-CN" altLang="en-US" dirty="0" smtClean="0"/>
              <a:t>运行</a:t>
            </a:r>
            <a:r>
              <a:rPr lang="zh-CN" altLang="en-US" dirty="0" smtClean="0">
                <a:solidFill>
                  <a:srgbClr val="FF0000"/>
                </a:solidFill>
              </a:rPr>
              <a:t>自学习</a:t>
            </a:r>
            <a:r>
              <a:rPr lang="zh-CN" altLang="en-US" dirty="0" smtClean="0"/>
              <a:t>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pPr>
              <a:lnSpc>
                <a:spcPct val="100000"/>
              </a:lnSpc>
            </a:pPr>
            <a:r>
              <a:rPr lang="zh-CN" altLang="zh-CN" dirty="0" smtClean="0"/>
              <a:t>以太网交换机</a:t>
            </a:r>
            <a:r>
              <a:rPr lang="zh-CN" altLang="en-US" dirty="0" smtClean="0"/>
              <a:t>启动时，</a:t>
            </a:r>
            <a:r>
              <a:rPr lang="zh-CN" altLang="en-US" dirty="0"/>
              <a:t>其</a:t>
            </a:r>
            <a:r>
              <a:rPr lang="zh-CN" altLang="zh-CN" dirty="0" smtClean="0"/>
              <a:t>交换</a:t>
            </a:r>
            <a:r>
              <a:rPr lang="zh-CN" altLang="zh-CN" dirty="0"/>
              <a:t>表是空</a:t>
            </a:r>
            <a:r>
              <a:rPr lang="zh-CN" altLang="zh-CN" dirty="0" smtClean="0"/>
              <a:t>的</a:t>
            </a:r>
            <a:r>
              <a:rPr lang="zh-CN" altLang="en-US" dirty="0" smtClean="0"/>
              <a:t>。采用</a:t>
            </a:r>
            <a:r>
              <a:rPr lang="zh-CN" altLang="en-US" dirty="0" smtClean="0">
                <a:solidFill>
                  <a:srgbClr val="FF0000"/>
                </a:solidFill>
              </a:rPr>
              <a:t>洪泛</a:t>
            </a:r>
            <a:r>
              <a:rPr lang="zh-CN" altLang="en-US" dirty="0" smtClean="0"/>
              <a:t>的方法转发帧。</a:t>
            </a:r>
            <a:endParaRPr lang="zh-CN" altLang="en-US" dirty="0"/>
          </a:p>
        </p:txBody>
      </p:sp>
      <p:grpSp>
        <p:nvGrpSpPr>
          <p:cNvPr id="41" name="组合 40"/>
          <p:cNvGrpSpPr/>
          <p:nvPr/>
        </p:nvGrpSpPr>
        <p:grpSpPr>
          <a:xfrm>
            <a:off x="2206645" y="3261981"/>
            <a:ext cx="4513793" cy="3424298"/>
            <a:chOff x="2390532" y="2564904"/>
            <a:chExt cx="4889942" cy="3709656"/>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62" dirty="0"/>
                <a:t> </a:t>
              </a:r>
              <a:endParaRPr lang="zh-CN" altLang="en-US" sz="1662"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sz="1662" b="1">
                <a:ea typeface="黑体" pitchFamily="2" charset="-122"/>
              </a:endParaRPr>
            </a:p>
          </p:txBody>
        </p:sp>
        <p:cxnSp>
          <p:nvCxnSpPr>
            <p:cNvPr id="6" name="直接连接符 5"/>
            <p:cNvCxnSpPr>
              <a:stCxn id="27" idx="3"/>
            </p:cNvCxnSpPr>
            <p:nvPr/>
          </p:nvCxnSpPr>
          <p:spPr>
            <a:xfrm>
              <a:off x="6320058" y="3624233"/>
              <a:ext cx="433786" cy="16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33"/>
              <a:ext cx="504825" cy="165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0058" y="3141898"/>
              <a:ext cx="505224" cy="94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87" cy="94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83527" tIns="41031" rIns="83527" bIns="41031">
              <a:spAutoFit/>
            </a:bodyPr>
            <a:lstStyle/>
            <a:p>
              <a:pPr defTabSz="703402" eaLnBrk="0" hangingPunct="0">
                <a:lnSpc>
                  <a:spcPct val="115000"/>
                </a:lnSpc>
              </a:pPr>
              <a:r>
                <a:rPr kumimoji="1" lang="en-US" altLang="zh-CN" sz="1477" b="1" dirty="0">
                  <a:ea typeface="黑体" pitchFamily="2" charset="-122"/>
                </a:rPr>
                <a:t>MAC</a:t>
              </a:r>
              <a:r>
                <a:rPr kumimoji="1" lang="zh-CN" altLang="en-US" sz="1477" b="1" dirty="0">
                  <a:ea typeface="黑体" pitchFamily="2" charset="-122"/>
                </a:rPr>
                <a:t>地址  接口   有效时间</a:t>
              </a:r>
            </a:p>
            <a:p>
              <a:pPr defTabSz="703402" eaLnBrk="0" hangingPunct="0">
                <a:lnSpc>
                  <a:spcPct val="115000"/>
                </a:lnSpc>
              </a:pPr>
              <a:r>
                <a:rPr kumimoji="1" lang="zh-CN" altLang="en-US" sz="1477" b="1" dirty="0">
                  <a:ea typeface="黑体" pitchFamily="2" charset="-122"/>
                </a:rPr>
                <a:t>   </a:t>
              </a:r>
              <a:endParaRPr kumimoji="1" lang="en-US" altLang="zh-CN" sz="1477" b="1" baseline="-25000" dirty="0">
                <a:ea typeface="黑体" pitchFamily="2" charset="-122"/>
              </a:endParaRPr>
            </a:p>
          </p:txBody>
        </p:sp>
        <p:sp>
          <p:nvSpPr>
            <p:cNvPr id="11" name="Rectangle 24"/>
            <p:cNvSpPr>
              <a:spLocks noChangeArrowheads="1"/>
            </p:cNvSpPr>
            <p:nvPr/>
          </p:nvSpPr>
          <p:spPr bwMode="auto">
            <a:xfrm>
              <a:off x="3944888" y="2564904"/>
              <a:ext cx="2037417" cy="45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zh-CN" altLang="en-US" sz="2215" b="1" dirty="0">
                  <a:latin typeface="黑体" pitchFamily="2" charset="-122"/>
                  <a:ea typeface="黑体" pitchFamily="2" charset="-122"/>
                </a:rPr>
                <a:t>以太网交换机</a:t>
              </a:r>
              <a:endParaRPr kumimoji="1" lang="en-US" altLang="zh-CN" sz="2215"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07777"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A</a:t>
              </a:r>
              <a:endParaRPr kumimoji="1" lang="en-US" altLang="zh-CN" sz="1477" b="1" baseline="-25000" dirty="0">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grpSp>
        <p:grpSp>
          <p:nvGrpSpPr>
            <p:cNvPr id="19" name="组合 57"/>
            <p:cNvGrpSpPr>
              <a:grpSpLocks/>
            </p:cNvGrpSpPr>
            <p:nvPr/>
          </p:nvGrpSpPr>
          <p:grpSpPr bwMode="auto">
            <a:xfrm>
              <a:off x="3452904" y="3068873"/>
              <a:ext cx="287337" cy="336017"/>
              <a:chOff x="2267744" y="1268760"/>
              <a:chExt cx="288032" cy="336017"/>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87632"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1</a:t>
                </a:r>
                <a:endParaRPr kumimoji="1" lang="en-US" altLang="zh-CN" sz="1477" b="1" baseline="-25000">
                  <a:ea typeface="黑体" pitchFamily="2" charset="-122"/>
                </a:endParaRPr>
              </a:p>
            </p:txBody>
          </p:sp>
        </p:grpSp>
        <p:grpSp>
          <p:nvGrpSpPr>
            <p:cNvPr id="22" name="组合 58"/>
            <p:cNvGrpSpPr>
              <a:grpSpLocks/>
            </p:cNvGrpSpPr>
            <p:nvPr/>
          </p:nvGrpSpPr>
          <p:grpSpPr bwMode="auto">
            <a:xfrm>
              <a:off x="3452904" y="3456224"/>
              <a:ext cx="287337" cy="336017"/>
              <a:chOff x="2267744" y="1268760"/>
              <a:chExt cx="288032" cy="337047"/>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87632" cy="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2</a:t>
                </a:r>
                <a:endParaRPr kumimoji="1" lang="en-US" altLang="zh-CN" sz="1477" b="1" baseline="-25000">
                  <a:ea typeface="黑体" pitchFamily="2" charset="-122"/>
                </a:endParaRPr>
              </a:p>
            </p:txBody>
          </p:sp>
        </p:grpSp>
        <p:grpSp>
          <p:nvGrpSpPr>
            <p:cNvPr id="25" name="组合 61"/>
            <p:cNvGrpSpPr>
              <a:grpSpLocks/>
            </p:cNvGrpSpPr>
            <p:nvPr/>
          </p:nvGrpSpPr>
          <p:grpSpPr bwMode="auto">
            <a:xfrm>
              <a:off x="6033120" y="3456224"/>
              <a:ext cx="288925" cy="336017"/>
              <a:chOff x="2267744" y="1268760"/>
              <a:chExt cx="288032" cy="337047"/>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86051" cy="33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4</a:t>
                </a:r>
                <a:endParaRPr kumimoji="1" lang="en-US" altLang="zh-CN" sz="1477" b="1" baseline="-25000">
                  <a:ea typeface="黑体" pitchFamily="2" charset="-122"/>
                </a:endParaRPr>
              </a:p>
            </p:txBody>
          </p:sp>
        </p:grpSp>
        <p:grpSp>
          <p:nvGrpSpPr>
            <p:cNvPr id="28" name="组合 64"/>
            <p:cNvGrpSpPr>
              <a:grpSpLocks/>
            </p:cNvGrpSpPr>
            <p:nvPr/>
          </p:nvGrpSpPr>
          <p:grpSpPr bwMode="auto">
            <a:xfrm>
              <a:off x="6033120" y="3068873"/>
              <a:ext cx="288925" cy="336018"/>
              <a:chOff x="2267744" y="1268760"/>
              <a:chExt cx="288032" cy="335458"/>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662"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86051" cy="33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a:ea typeface="黑体" pitchFamily="2" charset="-122"/>
                  </a:rPr>
                  <a:t>3</a:t>
                </a:r>
                <a:endParaRPr kumimoji="1" lang="en-US" altLang="zh-CN" sz="1477" b="1" baseline="-25000">
                  <a:ea typeface="黑体" pitchFamily="2" charset="-122"/>
                </a:endParaRPr>
              </a:p>
            </p:txBody>
          </p:sp>
        </p:grpSp>
        <p:sp>
          <p:nvSpPr>
            <p:cNvPr id="31" name="Rectangle 24"/>
            <p:cNvSpPr>
              <a:spLocks noChangeArrowheads="1"/>
            </p:cNvSpPr>
            <p:nvPr/>
          </p:nvSpPr>
          <p:spPr bwMode="auto">
            <a:xfrm>
              <a:off x="4586536" y="3818173"/>
              <a:ext cx="875641" cy="3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zh-CN" altLang="en-US" sz="1662" b="1" dirty="0">
                  <a:ea typeface="黑体" pitchFamily="2" charset="-122"/>
                </a:rPr>
                <a:t>交换表</a:t>
              </a:r>
              <a:endParaRPr kumimoji="1" lang="en-US" altLang="zh-CN" sz="1662" b="1" dirty="0">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11250"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D</a:t>
              </a:r>
              <a:endParaRPr kumimoji="1" lang="en-US" altLang="zh-CN" sz="1477" b="1" baseline="-25000" dirty="0">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297358"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B</a:t>
              </a:r>
              <a:endParaRPr kumimoji="1" lang="en-US" altLang="zh-CN" sz="1477" b="1" baseline="-25000" dirty="0">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62" b="1">
                <a:ea typeface="黑体" pitchFamily="2" charset="-122"/>
              </a:endParaRPr>
            </a:p>
          </p:txBody>
        </p:sp>
        <p:sp>
          <p:nvSpPr>
            <p:cNvPr id="39" name="Rectangle 34"/>
            <p:cNvSpPr>
              <a:spLocks noChangeArrowheads="1"/>
            </p:cNvSpPr>
            <p:nvPr/>
          </p:nvSpPr>
          <p:spPr bwMode="auto">
            <a:xfrm>
              <a:off x="2403252" y="3501008"/>
              <a:ext cx="292148" cy="3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703402" eaLnBrk="0" hangingPunct="0"/>
              <a:r>
                <a:rPr kumimoji="1" lang="en-US" altLang="zh-CN" sz="1477" b="1" dirty="0">
                  <a:ea typeface="黑体" pitchFamily="2" charset="-122"/>
                </a:rPr>
                <a:t>C</a:t>
              </a:r>
              <a:endParaRPr kumimoji="1" lang="en-US" altLang="zh-CN" sz="1477" b="1" baseline="-25000" dirty="0">
                <a:ea typeface="黑体" pitchFamily="2" charset="-122"/>
              </a:endParaRPr>
            </a:p>
          </p:txBody>
        </p:sp>
        <p:sp>
          <p:nvSpPr>
            <p:cNvPr id="40" name="矩形 39"/>
            <p:cNvSpPr/>
            <p:nvPr/>
          </p:nvSpPr>
          <p:spPr>
            <a:xfrm>
              <a:off x="3417503" y="5805264"/>
              <a:ext cx="2969083" cy="469296"/>
            </a:xfrm>
            <a:prstGeom prst="rect">
              <a:avLst/>
            </a:prstGeom>
          </p:spPr>
          <p:txBody>
            <a:bodyPr wrap="square">
              <a:spAutoFit/>
            </a:bodyPr>
            <a:lstStyle/>
            <a:p>
              <a:pPr algn="ctr"/>
              <a:r>
                <a:rPr lang="zh-CN" altLang="en-US" sz="2215" b="1" dirty="0">
                  <a:ea typeface="黑体" pitchFamily="2" charset="-122"/>
                </a:rPr>
                <a:t>交换表一开始是空的</a:t>
              </a:r>
            </a:p>
          </p:txBody>
        </p:sp>
      </p:grpSp>
    </p:spTree>
    <p:extLst>
      <p:ext uri="{BB962C8B-B14F-4D97-AF65-F5344CB8AC3E}">
        <p14:creationId xmlns:p14="http://schemas.microsoft.com/office/powerpoint/2010/main" val="18486628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5.4.3 </a:t>
            </a:r>
            <a:r>
              <a:rPr lang="zh-CN" altLang="en-US" dirty="0" smtClean="0"/>
              <a:t>交换机的自学习算法</a:t>
            </a:r>
            <a:endParaRPr lang="zh-CN" altLang="en-US" dirty="0"/>
          </a:p>
        </p:txBody>
      </p:sp>
      <p:sp>
        <p:nvSpPr>
          <p:cNvPr id="3" name="内容占位符 2"/>
          <p:cNvSpPr>
            <a:spLocks noGrp="1"/>
          </p:cNvSpPr>
          <p:nvPr>
            <p:ph idx="1"/>
          </p:nvPr>
        </p:nvSpPr>
        <p:spPr/>
        <p:txBody>
          <a:bodyPr/>
          <a:lstStyle/>
          <a:p>
            <a:pPr>
              <a:lnSpc>
                <a:spcPct val="100000"/>
              </a:lnSpc>
            </a:pPr>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pPr>
              <a:lnSpc>
                <a:spcPct val="100000"/>
              </a:lnSpc>
            </a:pPr>
            <a:r>
              <a:rPr lang="zh-CN" altLang="zh-CN" sz="2800" dirty="0"/>
              <a:t>交换机收到帧后，先查找交换表，没有查到应从哪个接口转发这个帧。</a:t>
            </a:r>
            <a:endParaRPr lang="en-US" altLang="zh-CN" sz="2800" dirty="0"/>
          </a:p>
          <a:p>
            <a:pPr>
              <a:lnSpc>
                <a:spcPct val="100000"/>
              </a:lnSpc>
            </a:pPr>
            <a:r>
              <a:rPr lang="zh-CN" altLang="zh-CN" sz="2800" dirty="0"/>
              <a:t>交换机把这个帧的源地址</a:t>
            </a:r>
            <a:r>
              <a:rPr lang="en-US" altLang="zh-CN" sz="2800" dirty="0"/>
              <a:t> A </a:t>
            </a:r>
            <a:r>
              <a:rPr lang="zh-CN" altLang="zh-CN" sz="2800" dirty="0"/>
              <a:t>和接口</a:t>
            </a:r>
            <a:r>
              <a:rPr lang="en-US" altLang="zh-CN" sz="2800" dirty="0"/>
              <a:t>1 </a:t>
            </a:r>
            <a:r>
              <a:rPr lang="zh-CN" altLang="zh-CN" sz="2800" dirty="0" smtClean="0"/>
              <a:t>写入</a:t>
            </a:r>
            <a:r>
              <a:rPr lang="zh-CN" altLang="zh-CN" sz="2800" dirty="0"/>
              <a:t>交换表中，并向除接口</a:t>
            </a:r>
            <a:r>
              <a:rPr lang="en-US" altLang="zh-CN" sz="2800" dirty="0"/>
              <a:t>1</a:t>
            </a:r>
            <a:r>
              <a:rPr lang="zh-CN" altLang="zh-CN" sz="2800" dirty="0"/>
              <a:t>以外的所有的接口广播这个帧。</a:t>
            </a:r>
          </a:p>
          <a:p>
            <a:pPr>
              <a:lnSpc>
                <a:spcPct val="100000"/>
              </a:lnSpc>
            </a:pPr>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r>
              <a:rPr lang="zh-CN" altLang="zh-CN" sz="2800" dirty="0"/>
              <a:t>。</a:t>
            </a:r>
          </a:p>
          <a:p>
            <a:pPr>
              <a:lnSpc>
                <a:spcPct val="100000"/>
              </a:lnSpc>
            </a:pPr>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r>
              <a:rPr lang="zh-CN" altLang="zh-CN" sz="2800" dirty="0" smtClean="0"/>
              <a:t>。</a:t>
            </a:r>
            <a:endParaRPr lang="zh-CN" altLang="zh-CN" sz="2800" dirty="0"/>
          </a:p>
        </p:txBody>
      </p:sp>
    </p:spTree>
    <p:extLst>
      <p:ext uri="{BB962C8B-B14F-4D97-AF65-F5344CB8AC3E}">
        <p14:creationId xmlns:p14="http://schemas.microsoft.com/office/powerpoint/2010/main" val="42895576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00000"/>
              </a:lnSpc>
            </a:pPr>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pPr>
              <a:lnSpc>
                <a:spcPct val="100000"/>
              </a:lnSpc>
            </a:pPr>
            <a:r>
              <a:rPr lang="zh-CN" altLang="zh-CN" sz="2800" dirty="0"/>
              <a:t>交换机查找交换表，发现交换表中的</a:t>
            </a:r>
            <a:r>
              <a:rPr lang="en-US" altLang="zh-CN" sz="2800" dirty="0"/>
              <a:t> MAC </a:t>
            </a:r>
            <a:r>
              <a:rPr lang="zh-CN" altLang="zh-CN" sz="2800" dirty="0"/>
              <a:t>地址有</a:t>
            </a:r>
            <a:r>
              <a:rPr lang="en-US" altLang="zh-CN" sz="2800" dirty="0"/>
              <a:t> A</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转发。于是就把这个帧传送到接口</a:t>
            </a:r>
            <a:r>
              <a:rPr lang="en-US" altLang="zh-CN" sz="2800" dirty="0"/>
              <a:t> 1 </a:t>
            </a:r>
            <a:r>
              <a:rPr lang="zh-CN" altLang="zh-CN" sz="2800" dirty="0"/>
              <a:t>转发给</a:t>
            </a:r>
            <a:r>
              <a:rPr lang="en-US" altLang="zh-CN" sz="2800" dirty="0"/>
              <a:t> A</a:t>
            </a:r>
            <a:r>
              <a:rPr lang="zh-CN" altLang="zh-CN" sz="2800" dirty="0"/>
              <a:t>。显然，现在已经没有必要再广播收到的帧。</a:t>
            </a:r>
            <a:endParaRPr lang="en-US" altLang="zh-CN" sz="2800" dirty="0"/>
          </a:p>
          <a:p>
            <a:pPr>
              <a:lnSpc>
                <a:spcPct val="100000"/>
              </a:lnSpc>
            </a:pPr>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pPr>
              <a:lnSpc>
                <a:spcPct val="100000"/>
              </a:lnSpc>
            </a:pPr>
            <a:r>
              <a:rPr lang="zh-CN" altLang="zh-CN" sz="2800" dirty="0"/>
              <a:t>经过一段时间后，只要主机</a:t>
            </a:r>
            <a:r>
              <a:rPr lang="en-US" altLang="zh-CN" sz="2800" dirty="0"/>
              <a:t> C </a:t>
            </a:r>
            <a:r>
              <a:rPr lang="zh-CN" altLang="zh-CN" sz="2800" dirty="0"/>
              <a:t>和</a:t>
            </a:r>
            <a:r>
              <a:rPr lang="en-US" altLang="zh-CN" sz="2800" dirty="0"/>
              <a:t> D </a:t>
            </a:r>
            <a:r>
              <a:rPr lang="zh-CN" altLang="zh-CN" sz="2800" dirty="0"/>
              <a:t>也向其他主机发送帧，以太网交换机中的交换表就会把转发到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
        <p:nvSpPr>
          <p:cNvPr id="4" name="标题 3"/>
          <p:cNvSpPr>
            <a:spLocks noGrp="1"/>
          </p:cNvSpPr>
          <p:nvPr>
            <p:ph type="title"/>
          </p:nvPr>
        </p:nvSpPr>
        <p:spPr/>
        <p:txBody>
          <a:bodyPr/>
          <a:lstStyle/>
          <a:p>
            <a:r>
              <a:rPr lang="en-US" altLang="zh-CN" dirty="0"/>
              <a:t>5.4.3 </a:t>
            </a:r>
            <a:r>
              <a:rPr lang="zh-CN" altLang="en-US" dirty="0"/>
              <a:t>交换机的自学习算法</a:t>
            </a:r>
          </a:p>
        </p:txBody>
      </p:sp>
    </p:spTree>
    <p:extLst>
      <p:ext uri="{BB962C8B-B14F-4D97-AF65-F5344CB8AC3E}">
        <p14:creationId xmlns:p14="http://schemas.microsoft.com/office/powerpoint/2010/main" val="252802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6131</TotalTime>
  <Words>11411</Words>
  <Application>Microsoft Office PowerPoint</Application>
  <PresentationFormat>全屏显示(4:3)</PresentationFormat>
  <Paragraphs>1703</Paragraphs>
  <Slides>130</Slides>
  <Notes>82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130</vt:i4>
      </vt:variant>
    </vt:vector>
  </HeadingPairs>
  <TitlesOfParts>
    <vt:vector size="149" baseType="lpstr">
      <vt:lpstr>MS PGothic</vt:lpstr>
      <vt:lpstr>MS PGothic</vt:lpstr>
      <vt:lpstr>ZapfDingbats</vt:lpstr>
      <vt:lpstr>黑体</vt:lpstr>
      <vt:lpstr>华文中宋</vt:lpstr>
      <vt:lpstr>楷体_GB2312</vt:lpstr>
      <vt:lpstr>宋体</vt:lpstr>
      <vt:lpstr>幼圆</vt:lpstr>
      <vt:lpstr>Arial</vt:lpstr>
      <vt:lpstr>Calibri</vt:lpstr>
      <vt:lpstr>Comic Sans MS</vt:lpstr>
      <vt:lpstr>Courier New</vt:lpstr>
      <vt:lpstr>Gill Sans MT</vt:lpstr>
      <vt:lpstr>Symbol</vt:lpstr>
      <vt:lpstr>Tahoma</vt:lpstr>
      <vt:lpstr>Times New Roman</vt:lpstr>
      <vt:lpstr>Wingdings</vt:lpstr>
      <vt:lpstr>1_Office 主题</vt:lpstr>
      <vt:lpstr>Clip</vt:lpstr>
      <vt:lpstr>第5章  数据链路层                  和局域网技术</vt:lpstr>
      <vt:lpstr>第5章学习内容和学习目标</vt:lpstr>
      <vt:lpstr>5.1 链路层服务和概述</vt:lpstr>
      <vt:lpstr>5.1 数据链路层的简单模型</vt:lpstr>
      <vt:lpstr>5.1 数据链路层的简单模型</vt:lpstr>
      <vt:lpstr>5.1 数据链路层概述</vt:lpstr>
      <vt:lpstr>5.1.1 数据链路层服务</vt:lpstr>
      <vt:lpstr>5.1.1 数据链路层服务（续）</vt:lpstr>
      <vt:lpstr>5.1.2 数据链路层在何处实现？</vt:lpstr>
      <vt:lpstr>5.1.2 数据链路层在何处实现？</vt:lpstr>
      <vt:lpstr>PowerPoint 演示文稿</vt:lpstr>
      <vt:lpstr>5.2.1 成帧</vt:lpstr>
      <vt:lpstr>5.2.1 成帧</vt:lpstr>
      <vt:lpstr>5.2.1 成帧</vt:lpstr>
      <vt:lpstr>5.2.1 字符填充的字符定界法</vt:lpstr>
      <vt:lpstr>5.2.1 字符填充的字符定界法</vt:lpstr>
      <vt:lpstr>5.2.1 成帧</vt:lpstr>
      <vt:lpstr>3.1.2 成帧（续）</vt:lpstr>
      <vt:lpstr>5.2.2  差错控制技术</vt:lpstr>
      <vt:lpstr>5.2.2  差错控制技术</vt:lpstr>
      <vt:lpstr>5.2.2  差错控制技术</vt:lpstr>
      <vt:lpstr>5.2 奇偶校验</vt:lpstr>
      <vt:lpstr>5.2  检验和方法</vt:lpstr>
      <vt:lpstr>5.2  检验和方法举例</vt:lpstr>
      <vt:lpstr>5.2 循环冗余检测 </vt:lpstr>
      <vt:lpstr>5.2 循环冗余检测 </vt:lpstr>
      <vt:lpstr>5.2 模2算术运算</vt:lpstr>
      <vt:lpstr>5.2 CRC：计算R</vt:lpstr>
      <vt:lpstr>5.2 CRC：计算R</vt:lpstr>
      <vt:lpstr>5.2 CRC校验</vt:lpstr>
      <vt:lpstr>5.2 循环冗余检测的原理说明 </vt:lpstr>
      <vt:lpstr>5.2 帧检验序列 FCS </vt:lpstr>
      <vt:lpstr>5.2.2 CRC差错检测的功能</vt:lpstr>
      <vt:lpstr>5.3 多路访问协议</vt:lpstr>
      <vt:lpstr>5.3 广播信道要解决问题</vt:lpstr>
      <vt:lpstr>5.3 多路访问协议</vt:lpstr>
      <vt:lpstr>5.3 多路访问协议类型</vt:lpstr>
      <vt:lpstr>5.3 多路访问协议</vt:lpstr>
      <vt:lpstr>5.3  随机访问协议</vt:lpstr>
      <vt:lpstr>5.3 ALOHA</vt:lpstr>
      <vt:lpstr>2、纯ALOHA</vt:lpstr>
      <vt:lpstr>5.3 纯ALOHA协议</vt:lpstr>
      <vt:lpstr>5.3 时隙ALOHA</vt:lpstr>
      <vt:lpstr>5.3 CSMA（载波侦听多路访问）</vt:lpstr>
      <vt:lpstr>5.3 CSMA相应的协议：</vt:lpstr>
      <vt:lpstr>5.3 CSMA</vt:lpstr>
      <vt:lpstr>PowerPoint 演示文稿</vt:lpstr>
      <vt:lpstr>PowerPoint 演示文稿</vt:lpstr>
      <vt:lpstr>5.3 带冲突检测的CSMA(CSMA/CD)：</vt:lpstr>
      <vt:lpstr>5.3 CSMA/CD</vt:lpstr>
      <vt:lpstr>5.3 碰撞检测</vt:lpstr>
      <vt:lpstr>5.3 CSMA/CD 重要特性</vt:lpstr>
      <vt:lpstr>5.3 CSMA/CD争用期</vt:lpstr>
      <vt:lpstr>PowerPoint 演示文稿</vt:lpstr>
      <vt:lpstr>5.3 二进制指数回退算法</vt:lpstr>
      <vt:lpstr>5.3 二进制指数回退算法</vt:lpstr>
      <vt:lpstr>5.3 CSMA/CD流程</vt:lpstr>
      <vt:lpstr>5.3.3   轮流协议</vt:lpstr>
      <vt:lpstr>5.3.3 轮询协议 (polling protocol)</vt:lpstr>
      <vt:lpstr>5.3.3 轮询协议 (polling protocol)</vt:lpstr>
      <vt:lpstr>5.3.3 令牌传递协议 (token-passing protocol)</vt:lpstr>
      <vt:lpstr>PowerPoint 演示文稿</vt:lpstr>
      <vt:lpstr>PowerPoint 演示文稿</vt:lpstr>
      <vt:lpstr>5.4  局域网(LAN)</vt:lpstr>
      <vt:lpstr>5.4.1 交换局域网—硬件地址</vt:lpstr>
      <vt:lpstr>5.4.1 交换局域网—硬件地址</vt:lpstr>
      <vt:lpstr>5.4.1 交换局域网（LAN）—硬件地址</vt:lpstr>
      <vt:lpstr>5.4.2 以太网</vt:lpstr>
      <vt:lpstr>5.4.2 以太网提供的服务</vt:lpstr>
      <vt:lpstr>5.4.2 以太网帧结构</vt:lpstr>
      <vt:lpstr>5.4.2 以太网V2的 MAC 帧格式</vt:lpstr>
      <vt:lpstr>5.4.2 以太网帧结构</vt:lpstr>
      <vt:lpstr>5.4.2 以太网 V2 的 MAC 帧格式</vt:lpstr>
      <vt:lpstr>5.4.2 无效的 MAC 帧 </vt:lpstr>
      <vt:lpstr>5.4.2 IEEE 802.3 MAC 帧格式</vt:lpstr>
      <vt:lpstr>5.4.2 帧间最小间隔 </vt:lpstr>
      <vt:lpstr>5.4.2  使用集线器的星形拓扑</vt:lpstr>
      <vt:lpstr>5.4.2 星形以太网 10BASE-T </vt:lpstr>
      <vt:lpstr>5.4.2 星形以太网 10BASE-T </vt:lpstr>
      <vt:lpstr>5.4.2 集线器的一些特点 </vt:lpstr>
      <vt:lpstr>5.4.2 快速以太网</vt:lpstr>
      <vt:lpstr>5.4.2 快速以太网物理层</vt:lpstr>
      <vt:lpstr>5.4.2 千兆以太网</vt:lpstr>
      <vt:lpstr>5.4.2 千兆以太网物理层</vt:lpstr>
      <vt:lpstr>5.4.2 万兆以太网</vt:lpstr>
      <vt:lpstr>PowerPoint 演示文稿</vt:lpstr>
      <vt:lpstr>5.4.3 用集线器扩展以太网 </vt:lpstr>
      <vt:lpstr>5.4.3  在数据链路层扩展以太网 </vt:lpstr>
      <vt:lpstr>5.4.3网桥的内部结构 </vt:lpstr>
      <vt:lpstr>5.4.3 网桥的帧转发</vt:lpstr>
      <vt:lpstr>5.4.3 网桥与集线器比较</vt:lpstr>
      <vt:lpstr>5.4.3 网桥的缺陷</vt:lpstr>
      <vt:lpstr>5.4.3 链路层交换机</vt:lpstr>
      <vt:lpstr>5.4.3 链路层交换机</vt:lpstr>
      <vt:lpstr>5.4.3 链路层交换机</vt:lpstr>
      <vt:lpstr>5.4.3 以太网交换机的交换方式</vt:lpstr>
      <vt:lpstr>5.4.3 以太网交换机的自学习</vt:lpstr>
      <vt:lpstr>5.4.3 交换机的自学习算法</vt:lpstr>
      <vt:lpstr>5.4.3 交换机的自学习算法</vt:lpstr>
      <vt:lpstr>5.4.3 交换机自学习算法</vt:lpstr>
      <vt:lpstr>5.4.3 交换机自学习和转发帧的步骤</vt:lpstr>
      <vt:lpstr>5.4.3 交换局域网</vt:lpstr>
      <vt:lpstr>5.4.3 交换机和路由器的区别</vt:lpstr>
      <vt:lpstr>5.4.3 交换机使用了生成树协议 </vt:lpstr>
      <vt:lpstr>5.4.3 交换机使用了生成树协议 </vt:lpstr>
      <vt:lpstr>5.4.3 交换机的生成树协议 </vt:lpstr>
      <vt:lpstr>5.4.3 交换机的生成树协议 </vt:lpstr>
      <vt:lpstr>PowerPoint 演示文稿</vt:lpstr>
      <vt:lpstr>5.4.4 虚拟局域网VLAN</vt:lpstr>
      <vt:lpstr>5.4.4 虚拟局域网VLAN</vt:lpstr>
      <vt:lpstr>5.4.4 VLAN(虚拟局域网)</vt:lpstr>
      <vt:lpstr>5.4.4 VLAN的划分方法</vt:lpstr>
      <vt:lpstr>5.4.4 基于端口划分的VLAN</vt:lpstr>
      <vt:lpstr>5.4.4 基于端口划分的VLAN</vt:lpstr>
      <vt:lpstr>PowerPoint 演示文稿</vt:lpstr>
      <vt:lpstr>PowerPoint 演示文稿</vt:lpstr>
      <vt:lpstr>PowerPoint 演示文稿</vt:lpstr>
      <vt:lpstr>5.4.4 VLAN的以太网帧格式</vt:lpstr>
      <vt:lpstr>5.4.4 VLAN的以太网帧格式</vt:lpstr>
      <vt:lpstr>5.5 点对点协议PPP</vt:lpstr>
      <vt:lpstr>5.5 PPP 协议的组成 </vt:lpstr>
      <vt:lpstr>5.5 PPP 协议的帧格式</vt:lpstr>
      <vt:lpstr>5.5   PPP 协议的帧格式</vt:lpstr>
      <vt:lpstr>5.5 透明传输问题 </vt:lpstr>
      <vt:lpstr>5.5 PPP异步传输的字符填充 </vt:lpstr>
      <vt:lpstr>5.5 PPP同步传输的零比特填充 </vt:lpstr>
      <vt:lpstr>5.5 零比特填充 </vt:lpstr>
      <vt:lpstr>5.5 PPP 协议的可靠传输 </vt:lpstr>
      <vt:lpstr>5.5 PPP 协议的工作状态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Sharon</dc:creator>
  <cp:lastModifiedBy>Sharon</cp:lastModifiedBy>
  <cp:revision>275</cp:revision>
  <dcterms:created xsi:type="dcterms:W3CDTF">2016-12-30T15:00:20Z</dcterms:created>
  <dcterms:modified xsi:type="dcterms:W3CDTF">2017-06-08T13:17:46Z</dcterms:modified>
</cp:coreProperties>
</file>