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6"/>
  </p:notesMasterIdLst>
  <p:sldIdLst>
    <p:sldId id="256" r:id="rId2"/>
    <p:sldId id="258" r:id="rId3"/>
    <p:sldId id="259" r:id="rId4"/>
    <p:sldId id="273" r:id="rId5"/>
    <p:sldId id="257" r:id="rId6"/>
    <p:sldId id="274" r:id="rId7"/>
    <p:sldId id="260" r:id="rId8"/>
    <p:sldId id="272" r:id="rId9"/>
    <p:sldId id="277" r:id="rId10"/>
    <p:sldId id="278" r:id="rId11"/>
    <p:sldId id="279" r:id="rId12"/>
    <p:sldId id="263" r:id="rId13"/>
    <p:sldId id="285" r:id="rId14"/>
    <p:sldId id="286" r:id="rId15"/>
    <p:sldId id="275" r:id="rId16"/>
    <p:sldId id="276" r:id="rId17"/>
    <p:sldId id="280" r:id="rId18"/>
    <p:sldId id="265" r:id="rId19"/>
    <p:sldId id="283" r:id="rId20"/>
    <p:sldId id="266" r:id="rId21"/>
    <p:sldId id="267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14723"/>
    <a:srgbClr val="CC0000"/>
    <a:srgbClr val="D73407"/>
    <a:srgbClr val="D33307"/>
    <a:srgbClr val="B22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56" autoAdjust="0"/>
  </p:normalViewPr>
  <p:slideViewPr>
    <p:cSldViewPr snapToGrid="0">
      <p:cViewPr varScale="1">
        <p:scale>
          <a:sx n="72" d="100"/>
          <a:sy n="72" d="100"/>
        </p:scale>
        <p:origin x="17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18C47-FC09-468F-91C2-1EA913103AA1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B0325-861A-4F5F-9467-5CEE5C471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7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B0325-861A-4F5F-9467-5CEE5C4714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8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C4F92-4541-43E9-8217-3E05D91D91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5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000099"/>
                </a:solidFill>
              </a:rPr>
              <a:t>SIFS</a:t>
            </a:r>
            <a:r>
              <a:rPr lang="zh-CN" altLang="en-US" sz="1200" b="1" dirty="0" smtClean="0">
                <a:solidFill>
                  <a:srgbClr val="000099"/>
                </a:solidFill>
              </a:rPr>
              <a:t>允许一个站应当能够在这段时间内从发送方式切换到接收方式。使用 </a:t>
            </a:r>
            <a:r>
              <a:rPr lang="en-US" altLang="zh-CN" sz="1200" b="1" dirty="0" smtClean="0">
                <a:solidFill>
                  <a:srgbClr val="000099"/>
                </a:solidFill>
              </a:rPr>
              <a:t>SIFS </a:t>
            </a:r>
            <a:r>
              <a:rPr lang="zh-CN" altLang="en-US" sz="1200" b="1" dirty="0" smtClean="0">
                <a:solidFill>
                  <a:srgbClr val="000099"/>
                </a:solidFill>
              </a:rPr>
              <a:t>的帧类型有：</a:t>
            </a:r>
            <a:r>
              <a:rPr lang="en-US" altLang="zh-CN" sz="1200" b="1" dirty="0" smtClean="0">
                <a:solidFill>
                  <a:srgbClr val="000099"/>
                </a:solidFill>
              </a:rPr>
              <a:t>ACK </a:t>
            </a:r>
            <a:r>
              <a:rPr lang="zh-CN" altLang="en-US" sz="1200" b="1" dirty="0" smtClean="0">
                <a:solidFill>
                  <a:srgbClr val="000099"/>
                </a:solidFill>
              </a:rPr>
              <a:t>帧、</a:t>
            </a:r>
            <a:r>
              <a:rPr lang="en-US" altLang="zh-CN" sz="1200" b="1" dirty="0" smtClean="0">
                <a:solidFill>
                  <a:srgbClr val="000099"/>
                </a:solidFill>
              </a:rPr>
              <a:t>CTS </a:t>
            </a:r>
            <a:r>
              <a:rPr lang="zh-CN" altLang="en-US" sz="1200" b="1" dirty="0" smtClean="0">
                <a:solidFill>
                  <a:srgbClr val="000099"/>
                </a:solidFill>
              </a:rPr>
              <a:t>帧、由过长的 </a:t>
            </a:r>
            <a:r>
              <a:rPr lang="en-US" altLang="zh-CN" sz="1200" b="1" dirty="0" smtClean="0">
                <a:solidFill>
                  <a:srgbClr val="000099"/>
                </a:solidFill>
              </a:rPr>
              <a:t>MAC </a:t>
            </a:r>
            <a:r>
              <a:rPr lang="zh-CN" altLang="en-US" sz="1200" b="1" dirty="0" smtClean="0">
                <a:solidFill>
                  <a:srgbClr val="000099"/>
                </a:solidFill>
              </a:rPr>
              <a:t>帧分片后的数据帧。</a:t>
            </a:r>
            <a:endParaRPr lang="en-US" altLang="zh-CN" sz="1200" b="1" dirty="0" smtClean="0">
              <a:solidFill>
                <a:srgbClr val="0000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000099"/>
                </a:solidFill>
              </a:rPr>
              <a:t>DIFS </a:t>
            </a:r>
            <a:r>
              <a:rPr lang="zh-CN" altLang="zh-CN" sz="1200" b="1" dirty="0" smtClean="0">
                <a:solidFill>
                  <a:srgbClr val="000099"/>
                </a:solidFill>
              </a:rPr>
              <a:t>用来发送数据帧和管理帧。</a:t>
            </a:r>
            <a:endParaRPr lang="zh-CN" altLang="en-US" sz="1200" b="1" dirty="0" smtClean="0">
              <a:solidFill>
                <a:srgbClr val="0000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B0325-861A-4F5F-9467-5CEE5C4714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3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4E1D-8E05-4443-80D8-2F5DC37A057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41167-C300-435B-ADB2-5B98229A116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08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F50DC-74BC-402C-81A7-459D88F139EA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4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8DFB9-2E67-4256-8352-D00F68BF6EF5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0801D-F5E4-4796-A8EE-72BF2468EE8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0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F25AE-6FFF-4DFB-93A0-99E2FA4D9009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8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0DBC873-4891-4060-BD5E-7A4657F29FE0}" type="slidenum">
              <a:rPr lang="en-US" altLang="zh-CN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338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无中心拓扑如自组织网络，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B0325-861A-4F5F-9467-5CEE5C4714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4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802.11b</a:t>
            </a:r>
            <a:r>
              <a:rPr lang="zh-CN" altLang="en-US" dirty="0" smtClean="0"/>
              <a:t>使用基站，</a:t>
            </a:r>
            <a:r>
              <a:rPr lang="en-US" altLang="zh-CN" dirty="0" smtClean="0"/>
              <a:t>802.11a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有基站和自组织版本。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C4F92-4541-43E9-8217-3E05D91D91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5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C4F92-4541-43E9-8217-3E05D91D91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C4F92-4541-43E9-8217-3E05D91D91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6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C4F92-4541-43E9-8217-3E05D91D91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6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F6AB7-5735-4128-B44F-6404CEE65A21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3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C4F92-4541-43E9-8217-3E05D91D91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3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4059" y="1273064"/>
            <a:ext cx="4976645" cy="192521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182895"/>
            <a:ext cx="6858000" cy="19747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736E-A4C1-402F-84F4-B9915C50F325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E514-DE34-4A00-B15D-BA15A79370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2063752" y="3249042"/>
            <a:ext cx="5297660" cy="46516"/>
          </a:xfrm>
          <a:prstGeom prst="rect">
            <a:avLst/>
          </a:prstGeom>
          <a:gradFill>
            <a:gsLst>
              <a:gs pos="0">
                <a:schemeClr val="accent1"/>
              </a:gs>
              <a:gs pos="96000">
                <a:schemeClr val="bg1"/>
              </a:gs>
              <a:gs pos="67000">
                <a:schemeClr val="accent2">
                  <a:lumMod val="0"/>
                  <a:lumOff val="100000"/>
                </a:schemeClr>
              </a:gs>
              <a:gs pos="8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4418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856034"/>
            <a:ext cx="8500534" cy="53209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736E-A4C1-402F-84F4-B9915C50F325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E514-DE34-4A00-B15D-BA15A7937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736E-A4C1-402F-84F4-B9915C50F325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E514-DE34-4A00-B15D-BA15A7937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2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无线网和移动网</a:t>
            </a:r>
            <a:endParaRPr lang="zh-CN" altLang="en-US"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3B87E-60BD-4CCE-82B8-24F03514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9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无线网和移动网</a:t>
            </a:r>
            <a:endParaRPr lang="zh-CN" altLang="en-US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D44D6-806C-486F-A68B-C950F79AEF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3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课件制作人：谢希仁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72A0C6F-7667-47BF-845F-FE906E7B92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5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720248"/>
          </a:xfrm>
          <a:prstGeom prst="rect">
            <a:avLst/>
          </a:prstGeom>
          <a:solidFill>
            <a:srgbClr val="C8DAF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1733" y="1"/>
            <a:ext cx="8500534" cy="74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1733" y="856034"/>
            <a:ext cx="8500534" cy="532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736E-A4C1-402F-84F4-B9915C50F325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E514-DE34-4A00-B15D-BA15A79370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720248"/>
            <a:ext cx="9144000" cy="45719"/>
          </a:xfrm>
          <a:prstGeom prst="rect">
            <a:avLst/>
          </a:prstGeom>
          <a:gradFill>
            <a:gsLst>
              <a:gs pos="0">
                <a:srgbClr val="7EB3D0"/>
              </a:gs>
              <a:gs pos="96000">
                <a:schemeClr val="bg1"/>
              </a:gs>
              <a:gs pos="82000">
                <a:schemeClr val="accent2">
                  <a:lumMod val="0"/>
                  <a:lumOff val="100000"/>
                </a:schemeClr>
              </a:gs>
              <a:gs pos="1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5117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qj@cu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/>
              <a:t>章  </a:t>
            </a:r>
            <a:r>
              <a:rPr lang="zh-CN" altLang="en-US" smtClean="0"/>
              <a:t> 无线</a:t>
            </a:r>
            <a:r>
              <a:rPr lang="zh-CN" altLang="en-US"/>
              <a:t>网络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2678049" y="4559516"/>
            <a:ext cx="4080510" cy="11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授课</a:t>
            </a:r>
            <a:r>
              <a:rPr lang="zh-CN" altLang="en-US" dirty="0" smtClean="0"/>
              <a:t>教师：帅千钧</a:t>
            </a:r>
            <a:endParaRPr lang="en-US" altLang="zh-CN" dirty="0" smtClean="0"/>
          </a:p>
          <a:p>
            <a:pPr algn="l"/>
            <a:r>
              <a:rPr lang="zh-CN" altLang="en-US" dirty="0"/>
              <a:t>联系</a:t>
            </a:r>
            <a:r>
              <a:rPr lang="zh-CN" altLang="en-US" dirty="0" smtClean="0"/>
              <a:t>方式：</a:t>
            </a:r>
            <a:r>
              <a:rPr lang="en-US" altLang="zh-CN" dirty="0" smtClean="0">
                <a:hlinkClick r:id="rId2"/>
              </a:rPr>
              <a:t>sqj@cuc.edu.cn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办公地点：主楼</a:t>
            </a:r>
            <a:r>
              <a:rPr lang="en-US" altLang="zh-CN" dirty="0" smtClean="0"/>
              <a:t>812</a:t>
            </a:r>
          </a:p>
          <a:p>
            <a:pPr algn="l"/>
            <a:r>
              <a:rPr lang="zh-CN" altLang="en-US" dirty="0"/>
              <a:t>理工</a:t>
            </a:r>
            <a:r>
              <a:rPr lang="zh-CN" altLang="en-US" dirty="0" smtClean="0"/>
              <a:t>学部 网络工程系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6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6.3 802.11</a:t>
            </a:r>
            <a:r>
              <a:rPr lang="zh-CN" altLang="en-US" dirty="0" smtClean="0"/>
              <a:t>：建立关联</a:t>
            </a:r>
            <a:endParaRPr lang="en-US" altLang="zh-CN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一个移动站若要加入到一个基本服务集 </a:t>
            </a:r>
            <a:r>
              <a:rPr lang="en-US" altLang="zh-CN" sz="3200" dirty="0"/>
              <a:t>BSS</a:t>
            </a:r>
            <a:r>
              <a:rPr lang="zh-CN" altLang="en-US" sz="3200" dirty="0"/>
              <a:t>，就必须先选择一个接入点 </a:t>
            </a:r>
            <a:r>
              <a:rPr lang="en-US" altLang="zh-CN" sz="3200" dirty="0"/>
              <a:t>AP</a:t>
            </a:r>
            <a:r>
              <a:rPr lang="zh-CN" altLang="en-US" sz="3200" dirty="0"/>
              <a:t>，并与</a:t>
            </a:r>
            <a:r>
              <a:rPr lang="zh-CN" altLang="en-US" sz="3200" dirty="0" smtClean="0"/>
              <a:t>此</a:t>
            </a:r>
            <a:r>
              <a:rPr lang="en-US" altLang="zh-CN" sz="3200" dirty="0" smtClean="0"/>
              <a:t>AP</a:t>
            </a:r>
            <a:r>
              <a:rPr lang="zh-CN" altLang="en-US" sz="3200" dirty="0" smtClean="0">
                <a:solidFill>
                  <a:srgbClr val="FF0000"/>
                </a:solidFill>
              </a:rPr>
              <a:t>建立关联 </a:t>
            </a:r>
            <a:r>
              <a:rPr lang="en-US" altLang="zh-CN" sz="3200" dirty="0" smtClean="0"/>
              <a:t>(association</a:t>
            </a:r>
            <a:r>
              <a:rPr lang="en-US" altLang="zh-CN" sz="3200" dirty="0"/>
              <a:t>) </a:t>
            </a:r>
            <a:r>
              <a:rPr lang="zh-CN" altLang="en-US" sz="3200" dirty="0" smtClean="0"/>
              <a:t>。</a:t>
            </a:r>
            <a:endParaRPr lang="zh-CN" altLang="en-US" sz="3200" dirty="0"/>
          </a:p>
          <a:p>
            <a:r>
              <a:rPr lang="zh-CN" altLang="en-US" sz="3200" dirty="0"/>
              <a:t>建立关联就表示这个移动站加入了选定的 </a:t>
            </a:r>
            <a:r>
              <a:rPr lang="en-US" altLang="zh-CN" sz="3200" dirty="0"/>
              <a:t>AP </a:t>
            </a:r>
            <a:r>
              <a:rPr lang="zh-CN" altLang="en-US" sz="3200" dirty="0"/>
              <a:t>所属的子网，并和这个 </a:t>
            </a:r>
            <a:r>
              <a:rPr lang="en-US" altLang="zh-CN" sz="3200" dirty="0"/>
              <a:t>AP </a:t>
            </a:r>
            <a:r>
              <a:rPr lang="zh-CN" altLang="en-US" sz="3200" dirty="0"/>
              <a:t>之间创建了一个虚拟线路。</a:t>
            </a:r>
          </a:p>
          <a:p>
            <a:r>
              <a:rPr lang="zh-CN" altLang="en-US" sz="3200" dirty="0"/>
              <a:t>只有关联的 </a:t>
            </a:r>
            <a:r>
              <a:rPr lang="en-US" altLang="zh-CN" sz="3200" dirty="0"/>
              <a:t>AP </a:t>
            </a:r>
            <a:r>
              <a:rPr lang="zh-CN" altLang="en-US" sz="3200" dirty="0"/>
              <a:t>才向这个移动站发送数据帧，而这个移动站也只有通过关联的 </a:t>
            </a:r>
            <a:r>
              <a:rPr lang="en-US" altLang="zh-CN" sz="3200" dirty="0"/>
              <a:t>AP </a:t>
            </a:r>
            <a:r>
              <a:rPr lang="zh-CN" altLang="en-US" sz="3200" dirty="0"/>
              <a:t>才能向其他站点发送数据帧。</a:t>
            </a:r>
          </a:p>
        </p:txBody>
      </p:sp>
    </p:spTree>
    <p:extLst>
      <p:ext uri="{BB962C8B-B14F-4D97-AF65-F5344CB8AC3E}">
        <p14:creationId xmlns:p14="http://schemas.microsoft.com/office/powerpoint/2010/main" val="39435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建立</a:t>
            </a:r>
            <a:r>
              <a:rPr lang="zh-CN" altLang="en-US" dirty="0"/>
              <a:t>关联</a:t>
            </a:r>
            <a:r>
              <a:rPr lang="zh-CN" altLang="en-US" dirty="0" smtClean="0"/>
              <a:t>的信道扫描</a:t>
            </a:r>
            <a:endParaRPr lang="zh-CN" alt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被动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扫描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/>
              <a:t>移动站等待接收</a:t>
            </a:r>
            <a:r>
              <a:rPr lang="en-US" altLang="zh-CN" dirty="0"/>
              <a:t>AP</a:t>
            </a:r>
            <a:r>
              <a:rPr lang="zh-CN" altLang="en-US" dirty="0"/>
              <a:t>周期性发出的信标帧。</a:t>
            </a:r>
          </a:p>
          <a:p>
            <a:pPr lvl="1"/>
            <a:r>
              <a:rPr lang="en-US" altLang="zh-CN" dirty="0" smtClean="0"/>
              <a:t>802.11</a:t>
            </a:r>
            <a:r>
              <a:rPr lang="zh-CN" altLang="en-US" dirty="0"/>
              <a:t>标准要求每个</a:t>
            </a:r>
            <a:r>
              <a:rPr lang="en-US" altLang="zh-CN" dirty="0"/>
              <a:t>AP</a:t>
            </a:r>
            <a:r>
              <a:rPr lang="zh-CN" altLang="en-US" dirty="0"/>
              <a:t>周期性的发送信标</a:t>
            </a:r>
            <a:r>
              <a:rPr lang="zh-CN" altLang="en-US" dirty="0" smtClean="0"/>
              <a:t>帧</a:t>
            </a:r>
            <a:r>
              <a:rPr lang="en-US" altLang="zh-CN" dirty="0"/>
              <a:t>(beacon frame)</a:t>
            </a:r>
            <a:r>
              <a:rPr lang="zh-CN" altLang="en-US" dirty="0" smtClean="0"/>
              <a:t>，</a:t>
            </a:r>
            <a:r>
              <a:rPr lang="zh-CN" altLang="en-US" dirty="0"/>
              <a:t>其中包含有服务集标识符 </a:t>
            </a:r>
            <a:r>
              <a:rPr lang="en-US" altLang="zh-CN" dirty="0">
                <a:solidFill>
                  <a:srgbClr val="FF0000"/>
                </a:solidFill>
              </a:rPr>
              <a:t>SSID 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MAC</a:t>
            </a:r>
            <a:r>
              <a:rPr lang="zh-CN" altLang="en-US" dirty="0"/>
              <a:t>地址以及支持的速率等若干系统参数。</a:t>
            </a: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主动扫描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移动站主动</a:t>
            </a:r>
            <a:r>
              <a:rPr lang="zh-CN" altLang="en-US" dirty="0"/>
              <a:t>广播</a:t>
            </a:r>
            <a:r>
              <a:rPr lang="zh-CN" altLang="en-US" dirty="0" smtClean="0"/>
              <a:t>发出</a:t>
            </a:r>
            <a:r>
              <a:rPr lang="zh-CN" altLang="en-US" dirty="0"/>
              <a:t>探测请求帧</a:t>
            </a:r>
            <a:r>
              <a:rPr lang="en-US" altLang="zh-CN" dirty="0"/>
              <a:t>(probe request frame)</a:t>
            </a:r>
            <a:r>
              <a:rPr lang="zh-CN" altLang="en-US" dirty="0"/>
              <a:t>，然后等待从 </a:t>
            </a:r>
            <a:r>
              <a:rPr lang="en-US" altLang="zh-CN" dirty="0"/>
              <a:t>AP </a:t>
            </a:r>
            <a:r>
              <a:rPr lang="zh-CN" altLang="en-US" dirty="0"/>
              <a:t>发回的探测响应帧</a:t>
            </a:r>
            <a:r>
              <a:rPr lang="en-US" altLang="zh-CN" dirty="0"/>
              <a:t>(probe response frame)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4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C0F7-578E-42E4-B1AD-4834D327DCA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6.3 802.11</a:t>
            </a:r>
            <a:r>
              <a:rPr lang="en-US" altLang="zh-CN" dirty="0"/>
              <a:t>:</a:t>
            </a:r>
            <a:r>
              <a:rPr lang="zh-CN" altLang="en-US" dirty="0"/>
              <a:t>信道</a:t>
            </a:r>
            <a:r>
              <a:rPr lang="en-US" altLang="zh-CN" dirty="0"/>
              <a:t>, </a:t>
            </a:r>
            <a:r>
              <a:rPr lang="zh-CN" altLang="en-US" dirty="0"/>
              <a:t>关联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en-US" altLang="zh-CN" dirty="0"/>
              <a:t>: </a:t>
            </a:r>
            <a:r>
              <a:rPr lang="zh-CN" altLang="en-US" dirty="0"/>
              <a:t>必须与</a:t>
            </a:r>
            <a:r>
              <a:rPr lang="en-US" altLang="zh-CN" dirty="0"/>
              <a:t>AP</a:t>
            </a:r>
            <a:r>
              <a:rPr lang="zh-CN" altLang="en-US" dirty="0">
                <a:solidFill>
                  <a:srgbClr val="FF3300"/>
                </a:solidFill>
              </a:rPr>
              <a:t>关联</a:t>
            </a:r>
            <a:endParaRPr lang="en-US" altLang="zh-CN" dirty="0">
              <a:solidFill>
                <a:srgbClr val="FF3300"/>
              </a:solidFill>
            </a:endParaRPr>
          </a:p>
          <a:p>
            <a:pPr lvl="1"/>
            <a:r>
              <a:rPr lang="zh-CN" altLang="en-US" dirty="0"/>
              <a:t>扫描信道，监听包括该</a:t>
            </a:r>
            <a:r>
              <a:rPr lang="en-US" altLang="zh-CN" dirty="0"/>
              <a:t>AP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00"/>
                </a:solidFill>
              </a:rPr>
              <a:t>SSID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MAC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的信标</a:t>
            </a:r>
            <a:r>
              <a:rPr lang="zh-CN" altLang="en-US" dirty="0" smtClean="0"/>
              <a:t>帧。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AP</a:t>
            </a:r>
            <a:r>
              <a:rPr lang="zh-CN" altLang="en-US" dirty="0"/>
              <a:t>去</a:t>
            </a:r>
            <a:r>
              <a:rPr lang="zh-CN" altLang="en-US" dirty="0" smtClean="0"/>
              <a:t>关联。</a:t>
            </a:r>
            <a:endParaRPr lang="en-US" altLang="zh-CN" dirty="0"/>
          </a:p>
          <a:p>
            <a:pPr lvl="1"/>
            <a:r>
              <a:rPr lang="zh-CN" altLang="en-US" dirty="0"/>
              <a:t>可能执行</a:t>
            </a:r>
            <a:r>
              <a:rPr lang="zh-CN" altLang="en-US" dirty="0" smtClean="0"/>
              <a:t>鉴别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radius</a:t>
            </a:r>
            <a:r>
              <a:rPr lang="zh-CN" altLang="en-US" dirty="0" smtClean="0"/>
              <a:t>认证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</a:t>
            </a:r>
            <a:r>
              <a:rPr lang="zh-CN" altLang="en-US" dirty="0"/>
              <a:t>运行</a:t>
            </a:r>
            <a:r>
              <a:rPr lang="en-US" altLang="zh-CN" dirty="0"/>
              <a:t>DHCP</a:t>
            </a:r>
            <a:r>
              <a:rPr lang="zh-CN" altLang="en-US" dirty="0"/>
              <a:t>以得到在</a:t>
            </a:r>
            <a:r>
              <a:rPr lang="en-US" altLang="zh-CN" dirty="0"/>
              <a:t>AP</a:t>
            </a:r>
            <a:r>
              <a:rPr lang="zh-CN" altLang="en-US" dirty="0"/>
              <a:t>子网中的</a:t>
            </a:r>
            <a:r>
              <a:rPr lang="en-US" altLang="zh-CN" dirty="0"/>
              <a:t>IP</a:t>
            </a:r>
            <a:r>
              <a:rPr lang="zh-CN" altLang="en-US" dirty="0" smtClean="0"/>
              <a:t>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6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WLAN</a:t>
            </a:r>
            <a:r>
              <a:rPr lang="zh-CN" altLang="en-US" dirty="0" smtClean="0"/>
              <a:t>的</a:t>
            </a:r>
            <a:r>
              <a:rPr lang="zh-CN" altLang="en-US" dirty="0"/>
              <a:t>特殊问题 </a:t>
            </a:r>
          </a:p>
        </p:txBody>
      </p:sp>
      <p:sp>
        <p:nvSpPr>
          <p:cNvPr id="309327" name="Text Box 79"/>
          <p:cNvSpPr txBox="1">
            <a:spLocks noChangeArrowheads="1"/>
          </p:cNvSpPr>
          <p:nvPr/>
        </p:nvSpPr>
        <p:spPr bwMode="auto">
          <a:xfrm>
            <a:off x="446341" y="5299382"/>
            <a:ext cx="8499443" cy="954107"/>
          </a:xfrm>
          <a:prstGeom prst="rect">
            <a:avLst/>
          </a:prstGeom>
          <a:solidFill>
            <a:srgbClr val="FF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/>
              <a:t>当 </a:t>
            </a:r>
            <a:r>
              <a:rPr kumimoji="1" lang="en-US" altLang="zh-CN" sz="2800" dirty="0"/>
              <a:t>A </a:t>
            </a:r>
            <a:r>
              <a:rPr kumimoji="1" lang="zh-CN" altLang="en-US" sz="2800" dirty="0"/>
              <a:t>和 </a:t>
            </a:r>
            <a:r>
              <a:rPr kumimoji="1" lang="en-US" altLang="zh-CN" sz="2800" dirty="0"/>
              <a:t>C </a:t>
            </a:r>
            <a:r>
              <a:rPr kumimoji="1" lang="zh-CN" altLang="en-US" sz="2800" dirty="0"/>
              <a:t>检测不到无线信号时，都以为 </a:t>
            </a:r>
            <a:r>
              <a:rPr kumimoji="1" lang="en-US" altLang="zh-CN" sz="2800" dirty="0"/>
              <a:t>B </a:t>
            </a:r>
            <a:r>
              <a:rPr kumimoji="1" lang="zh-CN" altLang="en-US" sz="2800" dirty="0"/>
              <a:t>是空闲的，</a:t>
            </a:r>
          </a:p>
          <a:p>
            <a:r>
              <a:rPr kumimoji="1" lang="zh-CN" altLang="en-US" sz="2800" dirty="0"/>
              <a:t>因而都向 </a:t>
            </a:r>
            <a:r>
              <a:rPr kumimoji="1" lang="en-US" altLang="zh-CN" sz="2800" dirty="0"/>
              <a:t>B </a:t>
            </a:r>
            <a:r>
              <a:rPr kumimoji="1" lang="zh-CN" altLang="en-US" sz="2800" dirty="0"/>
              <a:t>发送数据，结果发生碰撞。</a:t>
            </a:r>
          </a:p>
        </p:txBody>
      </p:sp>
      <p:sp>
        <p:nvSpPr>
          <p:cNvPr id="309333" name="Text Box 85"/>
          <p:cNvSpPr txBox="1">
            <a:spLocks noChangeArrowheads="1"/>
          </p:cNvSpPr>
          <p:nvPr/>
        </p:nvSpPr>
        <p:spPr bwMode="auto">
          <a:xfrm>
            <a:off x="534144" y="757884"/>
            <a:ext cx="8163980" cy="95410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这种未能检测出媒体上已存在的信号的问题</a:t>
            </a:r>
          </a:p>
          <a:p>
            <a:pPr algn="ctr"/>
            <a:r>
              <a:rPr lang="zh-CN" altLang="en-US" sz="2800" dirty="0"/>
              <a:t>叫做</a:t>
            </a:r>
            <a:r>
              <a:rPr lang="zh-CN" altLang="en-US" sz="2800" dirty="0">
                <a:solidFill>
                  <a:srgbClr val="FF0000"/>
                </a:solidFill>
              </a:rPr>
              <a:t>隐蔽站</a:t>
            </a:r>
            <a:r>
              <a:rPr lang="zh-CN" altLang="en-US" sz="2800" dirty="0"/>
              <a:t>问题</a:t>
            </a:r>
            <a:r>
              <a:rPr lang="en-US" altLang="zh-CN" sz="2800" dirty="0"/>
              <a:t>(hidden station problem)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73387" y="1767277"/>
            <a:ext cx="3364897" cy="3411942"/>
            <a:chOff x="4709147" y="1628800"/>
            <a:chExt cx="3520313" cy="3696270"/>
          </a:xfrm>
        </p:grpSpPr>
        <p:sp>
          <p:nvSpPr>
            <p:cNvPr id="309334" name="Oval 86"/>
            <p:cNvSpPr>
              <a:spLocks noChangeArrowheads="1"/>
            </p:cNvSpPr>
            <p:nvPr/>
          </p:nvSpPr>
          <p:spPr bwMode="auto">
            <a:xfrm>
              <a:off x="4772679" y="2310408"/>
              <a:ext cx="3456781" cy="3014662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62" b="1">
                <a:solidFill>
                  <a:srgbClr val="000099"/>
                </a:solidFill>
              </a:endParaRPr>
            </a:p>
          </p:txBody>
        </p:sp>
        <p:sp>
          <p:nvSpPr>
            <p:cNvPr id="309337" name="Text Box 89"/>
            <p:cNvSpPr txBox="1">
              <a:spLocks noChangeArrowheads="1"/>
            </p:cNvSpPr>
            <p:nvPr/>
          </p:nvSpPr>
          <p:spPr bwMode="auto">
            <a:xfrm>
              <a:off x="4709147" y="1628800"/>
              <a:ext cx="1910487" cy="46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215" b="1" dirty="0">
                  <a:solidFill>
                    <a:srgbClr val="000099"/>
                  </a:solidFill>
                </a:rPr>
                <a:t>C </a:t>
              </a:r>
              <a:r>
                <a:rPr kumimoji="1" lang="zh-CN" altLang="en-US" sz="2215" b="1" dirty="0">
                  <a:solidFill>
                    <a:srgbClr val="000099"/>
                  </a:solidFill>
                </a:rPr>
                <a:t>的作用范围</a:t>
              </a:r>
            </a:p>
          </p:txBody>
        </p:sp>
        <p:sp>
          <p:nvSpPr>
            <p:cNvPr id="309387" name="Line 139"/>
            <p:cNvSpPr>
              <a:spLocks noChangeShapeType="1"/>
            </p:cNvSpPr>
            <p:nvPr/>
          </p:nvSpPr>
          <p:spPr bwMode="auto">
            <a:xfrm>
              <a:off x="5169024" y="2060848"/>
              <a:ext cx="424788" cy="3905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2" b="1">
                <a:solidFill>
                  <a:srgbClr val="000099"/>
                </a:solidFill>
              </a:endParaRPr>
            </a:p>
          </p:txBody>
        </p:sp>
      </p:grpSp>
      <p:sp>
        <p:nvSpPr>
          <p:cNvPr id="309340" name="Text Box 92"/>
          <p:cNvSpPr txBox="1">
            <a:spLocks noChangeArrowheads="1"/>
          </p:cNvSpPr>
          <p:nvPr/>
        </p:nvSpPr>
        <p:spPr bwMode="auto">
          <a:xfrm>
            <a:off x="5941234" y="4027426"/>
            <a:ext cx="335348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15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309341" name="Text Box 93"/>
          <p:cNvSpPr txBox="1">
            <a:spLocks noChangeArrowheads="1"/>
          </p:cNvSpPr>
          <p:nvPr/>
        </p:nvSpPr>
        <p:spPr bwMode="auto">
          <a:xfrm>
            <a:off x="7347759" y="4027426"/>
            <a:ext cx="36420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15" b="1">
                <a:solidFill>
                  <a:srgbClr val="000099"/>
                </a:solidFill>
              </a:rPr>
              <a:t>D</a:t>
            </a:r>
          </a:p>
        </p:txBody>
      </p:sp>
      <p:grpSp>
        <p:nvGrpSpPr>
          <p:cNvPr id="309364" name="Group 116"/>
          <p:cNvGrpSpPr>
            <a:grpSpLocks/>
          </p:cNvGrpSpPr>
          <p:nvPr/>
        </p:nvGrpSpPr>
        <p:grpSpPr bwMode="auto">
          <a:xfrm>
            <a:off x="7085821" y="3527732"/>
            <a:ext cx="809625" cy="505557"/>
            <a:chOff x="762" y="2391"/>
            <a:chExt cx="423" cy="312"/>
          </a:xfrm>
        </p:grpSpPr>
        <p:grpSp>
          <p:nvGrpSpPr>
            <p:cNvPr id="309365" name="Group 117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09366" name="Line 118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pic>
            <p:nvPicPr>
              <p:cNvPr id="309367" name="Picture 119" descr="laptop cop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9368" name="Group 120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09369" name="AutoShape 121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70" name="AutoShape 122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71" name="AutoShape 123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72" name="AutoShape 124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73" name="AutoShape 125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74" name="AutoShape 126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09375" name="Group 127"/>
          <p:cNvGrpSpPr>
            <a:grpSpLocks/>
          </p:cNvGrpSpPr>
          <p:nvPr/>
        </p:nvGrpSpPr>
        <p:grpSpPr bwMode="auto">
          <a:xfrm>
            <a:off x="5699935" y="3527732"/>
            <a:ext cx="809625" cy="505557"/>
            <a:chOff x="762" y="2391"/>
            <a:chExt cx="423" cy="312"/>
          </a:xfrm>
        </p:grpSpPr>
        <p:grpSp>
          <p:nvGrpSpPr>
            <p:cNvPr id="309376" name="Group 128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09377" name="Line 129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pic>
            <p:nvPicPr>
              <p:cNvPr id="309378" name="Picture 130" descr="laptop cop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9379" name="Group 131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09380" name="AutoShape 132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81" name="AutoShape 133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82" name="AutoShape 134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83" name="AutoShape 135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84" name="AutoShape 136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85" name="AutoShape 137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522069" y="1767277"/>
            <a:ext cx="3523816" cy="3411942"/>
            <a:chOff x="1495227" y="1628800"/>
            <a:chExt cx="3817468" cy="3696270"/>
          </a:xfrm>
        </p:grpSpPr>
        <p:sp>
          <p:nvSpPr>
            <p:cNvPr id="309335" name="Text Box 87"/>
            <p:cNvSpPr txBox="1">
              <a:spLocks noChangeArrowheads="1"/>
            </p:cNvSpPr>
            <p:nvPr/>
          </p:nvSpPr>
          <p:spPr bwMode="auto">
            <a:xfrm>
              <a:off x="1495227" y="1628800"/>
              <a:ext cx="2000895" cy="46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215" b="1" dirty="0">
                  <a:solidFill>
                    <a:srgbClr val="000099"/>
                  </a:solidFill>
                </a:rPr>
                <a:t>A </a:t>
              </a:r>
              <a:r>
                <a:rPr kumimoji="1" lang="zh-CN" altLang="en-US" sz="2215" b="1" dirty="0">
                  <a:solidFill>
                    <a:srgbClr val="000099"/>
                  </a:solidFill>
                </a:rPr>
                <a:t>的作用范围</a:t>
              </a:r>
            </a:p>
          </p:txBody>
        </p:sp>
        <p:sp>
          <p:nvSpPr>
            <p:cNvPr id="309336" name="Oval 88"/>
            <p:cNvSpPr>
              <a:spLocks noChangeArrowheads="1"/>
            </p:cNvSpPr>
            <p:nvPr/>
          </p:nvSpPr>
          <p:spPr bwMode="auto">
            <a:xfrm>
              <a:off x="1712641" y="2310408"/>
              <a:ext cx="3600054" cy="3014662"/>
            </a:xfrm>
            <a:prstGeom prst="ellipse">
              <a:avLst/>
            </a:prstGeom>
            <a:solidFill>
              <a:srgbClr val="FF99FF">
                <a:alpha val="50000"/>
              </a:srgbClr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662" b="1">
                <a:solidFill>
                  <a:srgbClr val="000099"/>
                </a:solidFill>
              </a:endParaRPr>
            </a:p>
          </p:txBody>
        </p:sp>
        <p:sp>
          <p:nvSpPr>
            <p:cNvPr id="309386" name="Line 138"/>
            <p:cNvSpPr>
              <a:spLocks noChangeShapeType="1"/>
            </p:cNvSpPr>
            <p:nvPr/>
          </p:nvSpPr>
          <p:spPr bwMode="auto">
            <a:xfrm>
              <a:off x="2144688" y="2060848"/>
              <a:ext cx="498740" cy="43656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2" b="1">
                <a:solidFill>
                  <a:srgbClr val="000099"/>
                </a:solidFill>
              </a:endParaRPr>
            </a:p>
          </p:txBody>
        </p:sp>
      </p:grpSp>
      <p:sp>
        <p:nvSpPr>
          <p:cNvPr id="309338" name="Text Box 90"/>
          <p:cNvSpPr txBox="1">
            <a:spLocks noChangeArrowheads="1"/>
          </p:cNvSpPr>
          <p:nvPr/>
        </p:nvSpPr>
        <p:spPr bwMode="auto">
          <a:xfrm>
            <a:off x="3261534" y="4025961"/>
            <a:ext cx="356188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15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309339" name="Text Box 91"/>
          <p:cNvSpPr txBox="1">
            <a:spLocks noChangeArrowheads="1"/>
          </p:cNvSpPr>
          <p:nvPr/>
        </p:nvSpPr>
        <p:spPr bwMode="auto">
          <a:xfrm>
            <a:off x="4582334" y="4027426"/>
            <a:ext cx="343364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15" b="1">
                <a:solidFill>
                  <a:srgbClr val="000099"/>
                </a:solidFill>
              </a:rPr>
              <a:t>B</a:t>
            </a:r>
          </a:p>
        </p:txBody>
      </p:sp>
      <p:grpSp>
        <p:nvGrpSpPr>
          <p:cNvPr id="309342" name="Group 94"/>
          <p:cNvGrpSpPr>
            <a:grpSpLocks/>
          </p:cNvGrpSpPr>
          <p:nvPr/>
        </p:nvGrpSpPr>
        <p:grpSpPr bwMode="auto">
          <a:xfrm>
            <a:off x="4315635" y="3527732"/>
            <a:ext cx="809625" cy="505557"/>
            <a:chOff x="762" y="2391"/>
            <a:chExt cx="423" cy="312"/>
          </a:xfrm>
        </p:grpSpPr>
        <p:grpSp>
          <p:nvGrpSpPr>
            <p:cNvPr id="309343" name="Group 95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09344" name="Line 96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pic>
            <p:nvPicPr>
              <p:cNvPr id="309345" name="Picture 97" descr="laptop cop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9346" name="Group 98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09347" name="AutoShape 99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48" name="AutoShape 100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49" name="AutoShape 101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50" name="AutoShape 102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51" name="AutoShape 103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52" name="AutoShape 104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09353" name="Group 105"/>
          <p:cNvGrpSpPr>
            <a:grpSpLocks/>
          </p:cNvGrpSpPr>
          <p:nvPr/>
        </p:nvGrpSpPr>
        <p:grpSpPr bwMode="auto">
          <a:xfrm>
            <a:off x="3045634" y="3527732"/>
            <a:ext cx="809625" cy="505557"/>
            <a:chOff x="762" y="2391"/>
            <a:chExt cx="423" cy="312"/>
          </a:xfrm>
        </p:grpSpPr>
        <p:grpSp>
          <p:nvGrpSpPr>
            <p:cNvPr id="309354" name="Group 106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09355" name="Line 107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pic>
            <p:nvPicPr>
              <p:cNvPr id="309356" name="Picture 108" descr="laptop cop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9357" name="Group 109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09358" name="AutoShape 110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59" name="AutoShape 111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60" name="AutoShape 112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61" name="AutoShape 113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62" name="AutoShape 114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09363" name="AutoShape 115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87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4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30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27" grpId="0" animBg="1"/>
      <p:bldP spid="309327" grpId="1" animBg="1"/>
      <p:bldP spid="3093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WLAN</a:t>
            </a:r>
            <a:r>
              <a:rPr lang="zh-CN" altLang="en-US" dirty="0" smtClean="0"/>
              <a:t>的</a:t>
            </a:r>
            <a:r>
              <a:rPr lang="zh-CN" altLang="en-US" dirty="0"/>
              <a:t>特殊问题 </a:t>
            </a:r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-468313" y="89716"/>
            <a:ext cx="18473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662"/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-468313" y="89716"/>
            <a:ext cx="18473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662"/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-468313" y="89716"/>
            <a:ext cx="18473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662"/>
          </a:p>
        </p:txBody>
      </p:sp>
      <p:sp>
        <p:nvSpPr>
          <p:cNvPr id="310353" name="Text Box 81"/>
          <p:cNvSpPr txBox="1">
            <a:spLocks noChangeArrowheads="1"/>
          </p:cNvSpPr>
          <p:nvPr/>
        </p:nvSpPr>
        <p:spPr bwMode="auto">
          <a:xfrm>
            <a:off x="477020" y="5526111"/>
            <a:ext cx="8231045" cy="954107"/>
          </a:xfrm>
          <a:prstGeom prst="rect">
            <a:avLst/>
          </a:prstGeom>
          <a:solidFill>
            <a:srgbClr val="FF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1pPr>
          </a:lstStyle>
          <a:p>
            <a:pPr algn="l"/>
            <a:r>
              <a:rPr lang="en-US" altLang="zh-CN" b="0" dirty="0">
                <a:solidFill>
                  <a:schemeClr val="tx1"/>
                </a:solidFill>
              </a:rPr>
              <a:t>B </a:t>
            </a:r>
            <a:r>
              <a:rPr lang="zh-CN" altLang="en-US" b="0" dirty="0">
                <a:solidFill>
                  <a:schemeClr val="tx1"/>
                </a:solidFill>
              </a:rPr>
              <a:t>向 </a:t>
            </a:r>
            <a:r>
              <a:rPr lang="en-US" altLang="zh-CN" b="0" dirty="0">
                <a:solidFill>
                  <a:schemeClr val="tx1"/>
                </a:solidFill>
              </a:rPr>
              <a:t>A </a:t>
            </a:r>
            <a:r>
              <a:rPr lang="zh-CN" altLang="en-US" b="0" dirty="0">
                <a:solidFill>
                  <a:schemeClr val="tx1"/>
                </a:solidFill>
              </a:rPr>
              <a:t>发送数据，而 </a:t>
            </a:r>
            <a:r>
              <a:rPr lang="en-US" altLang="zh-CN" b="0" dirty="0">
                <a:solidFill>
                  <a:schemeClr val="tx1"/>
                </a:solidFill>
              </a:rPr>
              <a:t>C </a:t>
            </a:r>
            <a:r>
              <a:rPr lang="zh-CN" altLang="en-US" b="0" dirty="0">
                <a:solidFill>
                  <a:schemeClr val="tx1"/>
                </a:solidFill>
              </a:rPr>
              <a:t>又想和 </a:t>
            </a:r>
            <a:r>
              <a:rPr lang="en-US" altLang="zh-CN" b="0" dirty="0">
                <a:solidFill>
                  <a:schemeClr val="tx1"/>
                </a:solidFill>
              </a:rPr>
              <a:t>D </a:t>
            </a:r>
            <a:r>
              <a:rPr lang="zh-CN" altLang="en-US" b="0" dirty="0">
                <a:solidFill>
                  <a:schemeClr val="tx1"/>
                </a:solidFill>
              </a:rPr>
              <a:t>通信</a:t>
            </a:r>
            <a:r>
              <a:rPr lang="zh-CN" altLang="en-US" b="0" dirty="0" smtClean="0">
                <a:solidFill>
                  <a:schemeClr val="tx1"/>
                </a:solidFill>
              </a:rPr>
              <a:t>。</a:t>
            </a:r>
            <a:r>
              <a:rPr lang="en-US" altLang="zh-CN" b="0" dirty="0" smtClean="0">
                <a:solidFill>
                  <a:schemeClr val="tx1"/>
                </a:solidFill>
              </a:rPr>
              <a:t>C </a:t>
            </a:r>
            <a:r>
              <a:rPr lang="zh-CN" altLang="en-US" b="0" dirty="0">
                <a:solidFill>
                  <a:schemeClr val="tx1"/>
                </a:solidFill>
              </a:rPr>
              <a:t>检测到媒体上有信号，于是就不敢向 </a:t>
            </a:r>
            <a:r>
              <a:rPr lang="en-US" altLang="zh-CN" b="0" dirty="0">
                <a:solidFill>
                  <a:schemeClr val="tx1"/>
                </a:solidFill>
              </a:rPr>
              <a:t>D </a:t>
            </a:r>
            <a:r>
              <a:rPr lang="zh-CN" altLang="en-US" b="0" dirty="0">
                <a:solidFill>
                  <a:schemeClr val="tx1"/>
                </a:solidFill>
              </a:rPr>
              <a:t>发送数据。 </a:t>
            </a:r>
          </a:p>
        </p:txBody>
      </p:sp>
      <p:sp>
        <p:nvSpPr>
          <p:cNvPr id="310354" name="Text Box 82"/>
          <p:cNvSpPr txBox="1">
            <a:spLocks noChangeArrowheads="1"/>
          </p:cNvSpPr>
          <p:nvPr/>
        </p:nvSpPr>
        <p:spPr bwMode="auto">
          <a:xfrm>
            <a:off x="848865" y="788082"/>
            <a:ext cx="7446269" cy="95410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其实 </a:t>
            </a:r>
            <a:r>
              <a:rPr lang="en-US" altLang="zh-CN" sz="2800" dirty="0"/>
              <a:t>B </a:t>
            </a:r>
            <a:r>
              <a:rPr lang="zh-CN" altLang="en-US" sz="2800" dirty="0"/>
              <a:t>向 </a:t>
            </a:r>
            <a:r>
              <a:rPr lang="en-US" altLang="zh-CN" sz="2800" dirty="0"/>
              <a:t>A </a:t>
            </a:r>
            <a:r>
              <a:rPr lang="zh-CN" altLang="en-US" sz="2800" dirty="0"/>
              <a:t>发送数据并不影响 </a:t>
            </a:r>
            <a:r>
              <a:rPr lang="en-US" altLang="zh-CN" sz="2800" dirty="0"/>
              <a:t>C </a:t>
            </a:r>
            <a:r>
              <a:rPr lang="zh-CN" altLang="en-US" sz="2800" dirty="0"/>
              <a:t>向 </a:t>
            </a:r>
            <a:r>
              <a:rPr lang="en-US" altLang="zh-CN" sz="2800" dirty="0"/>
              <a:t>D </a:t>
            </a:r>
            <a:r>
              <a:rPr lang="zh-CN" altLang="en-US" sz="2800" dirty="0"/>
              <a:t>发送数据</a:t>
            </a:r>
          </a:p>
          <a:p>
            <a:pPr algn="ctr"/>
            <a:r>
              <a:rPr lang="zh-CN" altLang="en-US" sz="2800" dirty="0"/>
              <a:t>这就是</a:t>
            </a:r>
            <a:r>
              <a:rPr lang="zh-CN" altLang="en-US" sz="2800" dirty="0">
                <a:solidFill>
                  <a:srgbClr val="FF0000"/>
                </a:solidFill>
              </a:rPr>
              <a:t>暴露站</a:t>
            </a:r>
            <a:r>
              <a:rPr lang="zh-CN" altLang="en-US" sz="2800" dirty="0"/>
              <a:t>问题</a:t>
            </a:r>
            <a:r>
              <a:rPr lang="en-US" altLang="zh-CN" sz="2800" dirty="0"/>
              <a:t>(exposed station problem)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45925" y="1983085"/>
            <a:ext cx="4775017" cy="3411141"/>
            <a:chOff x="4138719" y="1678286"/>
            <a:chExt cx="5172935" cy="3695403"/>
          </a:xfrm>
        </p:grpSpPr>
        <p:sp>
          <p:nvSpPr>
            <p:cNvPr id="310357" name="Oval 85"/>
            <p:cNvSpPr>
              <a:spLocks noChangeArrowheads="1"/>
            </p:cNvSpPr>
            <p:nvPr/>
          </p:nvSpPr>
          <p:spPr bwMode="auto">
            <a:xfrm>
              <a:off x="4138719" y="2149476"/>
              <a:ext cx="3684819" cy="32242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62" b="1">
                <a:solidFill>
                  <a:srgbClr val="000099"/>
                </a:solidFill>
              </a:endParaRPr>
            </a:p>
          </p:txBody>
        </p:sp>
        <p:sp>
          <p:nvSpPr>
            <p:cNvPr id="310410" name="Text Box 138"/>
            <p:cNvSpPr txBox="1">
              <a:spLocks noChangeArrowheads="1"/>
            </p:cNvSpPr>
            <p:nvPr/>
          </p:nvSpPr>
          <p:spPr bwMode="auto">
            <a:xfrm>
              <a:off x="7333334" y="1678286"/>
              <a:ext cx="1978320" cy="46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215" b="1" dirty="0">
                  <a:solidFill>
                    <a:srgbClr val="000099"/>
                  </a:solidFill>
                </a:rPr>
                <a:t>C </a:t>
              </a:r>
              <a:r>
                <a:rPr kumimoji="1" lang="zh-CN" altLang="en-US" sz="2215" b="1" dirty="0">
                  <a:solidFill>
                    <a:srgbClr val="000099"/>
                  </a:solidFill>
                </a:rPr>
                <a:t>的作用范围</a:t>
              </a:r>
            </a:p>
          </p:txBody>
        </p:sp>
        <p:sp>
          <p:nvSpPr>
            <p:cNvPr id="310412" name="Line 140"/>
            <p:cNvSpPr>
              <a:spLocks noChangeShapeType="1"/>
            </p:cNvSpPr>
            <p:nvPr/>
          </p:nvSpPr>
          <p:spPr bwMode="auto">
            <a:xfrm flipH="1">
              <a:off x="7275435" y="2139952"/>
              <a:ext cx="467783" cy="4161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2" b="1">
                <a:solidFill>
                  <a:srgbClr val="000099"/>
                </a:solidFill>
              </a:endParaRPr>
            </a:p>
          </p:txBody>
        </p:sp>
      </p:grpSp>
      <p:sp>
        <p:nvSpPr>
          <p:cNvPr id="310359" name="Line 87"/>
          <p:cNvSpPr>
            <a:spLocks noChangeShapeType="1"/>
          </p:cNvSpPr>
          <p:nvPr/>
        </p:nvSpPr>
        <p:spPr bwMode="auto">
          <a:xfrm flipV="1">
            <a:off x="5750296" y="3931771"/>
            <a:ext cx="981075" cy="2198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0360" name="Text Box 88"/>
          <p:cNvSpPr txBox="1">
            <a:spLocks noChangeArrowheads="1"/>
          </p:cNvSpPr>
          <p:nvPr/>
        </p:nvSpPr>
        <p:spPr bwMode="auto">
          <a:xfrm>
            <a:off x="2514971" y="4107617"/>
            <a:ext cx="356188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15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310361" name="Text Box 89"/>
          <p:cNvSpPr txBox="1">
            <a:spLocks noChangeArrowheads="1"/>
          </p:cNvSpPr>
          <p:nvPr/>
        </p:nvSpPr>
        <p:spPr bwMode="auto">
          <a:xfrm>
            <a:off x="6759946" y="4107617"/>
            <a:ext cx="36420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15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310362" name="Text Box 90"/>
          <p:cNvSpPr txBox="1">
            <a:spLocks noChangeArrowheads="1"/>
          </p:cNvSpPr>
          <p:nvPr/>
        </p:nvSpPr>
        <p:spPr bwMode="auto">
          <a:xfrm>
            <a:off x="5358183" y="4107617"/>
            <a:ext cx="335348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15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310363" name="Text Box 91"/>
          <p:cNvSpPr txBox="1">
            <a:spLocks noChangeArrowheads="1"/>
          </p:cNvSpPr>
          <p:nvPr/>
        </p:nvSpPr>
        <p:spPr bwMode="auto">
          <a:xfrm>
            <a:off x="3870696" y="4107617"/>
            <a:ext cx="343364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215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310364" name="Text Box 92"/>
          <p:cNvSpPr txBox="1">
            <a:spLocks noChangeArrowheads="1"/>
          </p:cNvSpPr>
          <p:nvPr/>
        </p:nvSpPr>
        <p:spPr bwMode="auto">
          <a:xfrm>
            <a:off x="5866183" y="3235713"/>
            <a:ext cx="755335" cy="77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431" b="1">
                <a:solidFill>
                  <a:srgbClr val="000099"/>
                </a:solidFill>
              </a:rPr>
              <a:t>？</a:t>
            </a:r>
          </a:p>
        </p:txBody>
      </p:sp>
      <p:grpSp>
        <p:nvGrpSpPr>
          <p:cNvPr id="310365" name="Group 93"/>
          <p:cNvGrpSpPr>
            <a:grpSpLocks/>
          </p:cNvGrpSpPr>
          <p:nvPr/>
        </p:nvGrpSpPr>
        <p:grpSpPr bwMode="auto">
          <a:xfrm>
            <a:off x="6459908" y="3588872"/>
            <a:ext cx="847725" cy="540726"/>
            <a:chOff x="762" y="2391"/>
            <a:chExt cx="423" cy="312"/>
          </a:xfrm>
        </p:grpSpPr>
        <p:grpSp>
          <p:nvGrpSpPr>
            <p:cNvPr id="310366" name="Group 94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10367" name="Line 95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pic>
            <p:nvPicPr>
              <p:cNvPr id="310368" name="Picture 96" descr="laptop cop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0369" name="Group 97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10370" name="AutoShape 98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71" name="AutoShape 99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72" name="AutoShape 100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73" name="AutoShape 101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74" name="AutoShape 102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75" name="AutoShape 103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10376" name="Group 104"/>
          <p:cNvGrpSpPr>
            <a:grpSpLocks/>
          </p:cNvGrpSpPr>
          <p:nvPr/>
        </p:nvGrpSpPr>
        <p:grpSpPr bwMode="auto">
          <a:xfrm>
            <a:off x="2111746" y="3591803"/>
            <a:ext cx="846137" cy="540726"/>
            <a:chOff x="762" y="2391"/>
            <a:chExt cx="423" cy="312"/>
          </a:xfrm>
        </p:grpSpPr>
        <p:grpSp>
          <p:nvGrpSpPr>
            <p:cNvPr id="310377" name="Group 105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10378" name="Line 106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pic>
            <p:nvPicPr>
              <p:cNvPr id="310379" name="Picture 107" descr="laptop cop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0380" name="Group 108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10381" name="AutoShape 109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82" name="AutoShape 110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83" name="AutoShape 111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84" name="AutoShape 112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85" name="AutoShape 113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86" name="AutoShape 114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10387" name="Group 115"/>
          <p:cNvGrpSpPr>
            <a:grpSpLocks/>
          </p:cNvGrpSpPr>
          <p:nvPr/>
        </p:nvGrpSpPr>
        <p:grpSpPr bwMode="auto">
          <a:xfrm>
            <a:off x="5008934" y="3591803"/>
            <a:ext cx="847725" cy="540726"/>
            <a:chOff x="762" y="2391"/>
            <a:chExt cx="423" cy="312"/>
          </a:xfrm>
        </p:grpSpPr>
        <p:grpSp>
          <p:nvGrpSpPr>
            <p:cNvPr id="310388" name="Group 116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10389" name="Line 117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pic>
            <p:nvPicPr>
              <p:cNvPr id="310390" name="Picture 118" descr="laptop cop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0391" name="Group 119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10392" name="AutoShape 120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93" name="AutoShape 121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94" name="AutoShape 122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95" name="AutoShape 123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96" name="AutoShape 124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397" name="AutoShape 125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10398" name="Group 126"/>
          <p:cNvGrpSpPr>
            <a:grpSpLocks/>
          </p:cNvGrpSpPr>
          <p:nvPr/>
        </p:nvGrpSpPr>
        <p:grpSpPr bwMode="auto">
          <a:xfrm>
            <a:off x="3559546" y="3591803"/>
            <a:ext cx="847725" cy="540726"/>
            <a:chOff x="762" y="2391"/>
            <a:chExt cx="423" cy="312"/>
          </a:xfrm>
        </p:grpSpPr>
        <p:grpSp>
          <p:nvGrpSpPr>
            <p:cNvPr id="310399" name="Group 127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10400" name="Line 128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pic>
            <p:nvPicPr>
              <p:cNvPr id="310401" name="Picture 129" descr="laptop cop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0402" name="Group 130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10403" name="AutoShape 131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404" name="AutoShape 132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405" name="AutoShape 133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406" name="AutoShape 134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407" name="AutoShape 135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10408" name="AutoShape 136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62" b="1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81520" y="1991877"/>
            <a:ext cx="4968777" cy="3402349"/>
            <a:chOff x="927279" y="1687811"/>
            <a:chExt cx="5382842" cy="3685878"/>
          </a:xfrm>
        </p:grpSpPr>
        <p:sp>
          <p:nvSpPr>
            <p:cNvPr id="310358" name="Oval 86"/>
            <p:cNvSpPr>
              <a:spLocks noChangeArrowheads="1"/>
            </p:cNvSpPr>
            <p:nvPr/>
          </p:nvSpPr>
          <p:spPr bwMode="auto">
            <a:xfrm>
              <a:off x="2595896" y="2149476"/>
              <a:ext cx="3714225" cy="3224213"/>
            </a:xfrm>
            <a:prstGeom prst="ellipse">
              <a:avLst/>
            </a:prstGeom>
            <a:solidFill>
              <a:srgbClr val="FF66FF">
                <a:alpha val="30000"/>
              </a:srgbClr>
            </a:solidFill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662" b="1">
                <a:solidFill>
                  <a:srgbClr val="000099"/>
                </a:solidFill>
              </a:endParaRPr>
            </a:p>
          </p:txBody>
        </p:sp>
        <p:sp>
          <p:nvSpPr>
            <p:cNvPr id="310409" name="Text Box 137"/>
            <p:cNvSpPr txBox="1">
              <a:spLocks noChangeArrowheads="1"/>
            </p:cNvSpPr>
            <p:nvPr/>
          </p:nvSpPr>
          <p:spPr bwMode="auto">
            <a:xfrm>
              <a:off x="927279" y="1687811"/>
              <a:ext cx="1987002" cy="46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215" b="1" dirty="0">
                  <a:solidFill>
                    <a:srgbClr val="000099"/>
                  </a:solidFill>
                </a:rPr>
                <a:t>B </a:t>
              </a:r>
              <a:r>
                <a:rPr kumimoji="1" lang="zh-CN" altLang="en-US" sz="2215" b="1" dirty="0">
                  <a:solidFill>
                    <a:srgbClr val="000099"/>
                  </a:solidFill>
                </a:rPr>
                <a:t>的作用范围</a:t>
              </a:r>
            </a:p>
          </p:txBody>
        </p:sp>
        <p:sp>
          <p:nvSpPr>
            <p:cNvPr id="310411" name="Line 139"/>
            <p:cNvSpPr>
              <a:spLocks noChangeShapeType="1"/>
            </p:cNvSpPr>
            <p:nvPr/>
          </p:nvSpPr>
          <p:spPr bwMode="auto">
            <a:xfrm>
              <a:off x="2568716" y="2172990"/>
              <a:ext cx="643954" cy="39191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2" b="1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0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53" grpId="0" animBg="1"/>
      <p:bldP spid="3103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92" dirty="0" smtClean="0"/>
              <a:t>6</a:t>
            </a:r>
            <a:r>
              <a:rPr lang="en-US" altLang="zh-CN" sz="3692" dirty="0"/>
              <a:t>.</a:t>
            </a:r>
            <a:r>
              <a:rPr lang="en-US" altLang="zh-CN" sz="3692" dirty="0" smtClean="0"/>
              <a:t>3  802.11 WLAN</a:t>
            </a:r>
            <a:r>
              <a:rPr lang="zh-CN" altLang="en-US" sz="3692" dirty="0" smtClean="0"/>
              <a:t>的 </a:t>
            </a:r>
            <a:r>
              <a:rPr lang="en-US" altLang="zh-CN" sz="3692" dirty="0"/>
              <a:t>MAC </a:t>
            </a:r>
            <a:r>
              <a:rPr lang="zh-CN" altLang="en-US" sz="3692" dirty="0"/>
              <a:t>层协议</a:t>
            </a:r>
          </a:p>
        </p:txBody>
      </p:sp>
      <p:sp>
        <p:nvSpPr>
          <p:cNvPr id="30720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dirty="0" smtClean="0">
                <a:cs typeface="+mj-cs"/>
              </a:rPr>
              <a:t>CSMA/CA </a:t>
            </a:r>
            <a:r>
              <a:rPr lang="zh-CN" altLang="en-US" sz="4000" dirty="0">
                <a:cs typeface="+mj-cs"/>
              </a:rPr>
              <a:t>协议 </a:t>
            </a:r>
            <a:endParaRPr lang="en-US" altLang="zh-CN" sz="4000" dirty="0">
              <a:cs typeface="+mj-cs"/>
            </a:endParaRPr>
          </a:p>
          <a:p>
            <a:r>
              <a:rPr lang="zh-CN" altLang="en-US" sz="3200" dirty="0"/>
              <a:t>无线局域网不能简单地搬用 </a:t>
            </a:r>
            <a:r>
              <a:rPr lang="en-US" altLang="zh-CN" sz="3200" dirty="0"/>
              <a:t>CSMA/CD </a:t>
            </a:r>
            <a:r>
              <a:rPr lang="zh-CN" altLang="en-US" sz="3200" dirty="0"/>
              <a:t>协议。这里主要有两个原因：</a:t>
            </a:r>
          </a:p>
          <a:p>
            <a:pPr lvl="1"/>
            <a:r>
              <a:rPr lang="zh-CN" altLang="zh-CN" sz="2800" dirty="0"/>
              <a:t>“碰撞检测”</a:t>
            </a:r>
            <a:r>
              <a:rPr lang="zh-CN" altLang="en-US" sz="2800" dirty="0"/>
              <a:t>要求一个站点在发送本站数据的同时，还必须不间断地检测信道，但</a:t>
            </a:r>
            <a:r>
              <a:rPr lang="zh-CN" altLang="zh-CN" sz="2800" dirty="0"/>
              <a:t>接收到的信号强度往往会远远小于发送信号的强度</a:t>
            </a:r>
            <a:r>
              <a:rPr lang="zh-CN" altLang="en-US" sz="2800" dirty="0"/>
              <a:t>，在无线局域网的设备中要实现这种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较难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lvl="1"/>
            <a:r>
              <a:rPr lang="zh-CN" altLang="en-US" sz="2800" dirty="0"/>
              <a:t>即使能够实现碰撞检测的功能，并且在发送数据时检测到信道是空闲的时候，在接收端仍然有可能发生碰撞。  </a:t>
            </a:r>
          </a:p>
        </p:txBody>
      </p:sp>
    </p:spTree>
    <p:extLst>
      <p:ext uri="{BB962C8B-B14F-4D97-AF65-F5344CB8AC3E}">
        <p14:creationId xmlns:p14="http://schemas.microsoft.com/office/powerpoint/2010/main" val="10103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7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CSMA/CA </a:t>
            </a:r>
            <a:r>
              <a:rPr lang="zh-CN" altLang="en-US" dirty="0"/>
              <a:t>协议 </a:t>
            </a:r>
          </a:p>
        </p:txBody>
      </p:sp>
      <p:sp>
        <p:nvSpPr>
          <p:cNvPr id="312329" name="Rectangle 9"/>
          <p:cNvSpPr>
            <a:spLocks noGrp="1" noChangeArrowheads="1"/>
          </p:cNvSpPr>
          <p:nvPr>
            <p:ph idx="1"/>
          </p:nvPr>
        </p:nvSpPr>
        <p:spPr>
          <a:xfrm>
            <a:off x="321733" y="956930"/>
            <a:ext cx="8500534" cy="522003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200" dirty="0" smtClean="0"/>
              <a:t>WLAN</a:t>
            </a:r>
            <a:r>
              <a:rPr lang="zh-CN" altLang="en-US" sz="3200" dirty="0" smtClean="0"/>
              <a:t>不能</a:t>
            </a:r>
            <a:r>
              <a:rPr lang="zh-CN" altLang="en-US" sz="3200" dirty="0"/>
              <a:t>使用 </a:t>
            </a:r>
            <a:r>
              <a:rPr lang="en-US" altLang="zh-CN" sz="3200" dirty="0"/>
              <a:t>CSMA/CD</a:t>
            </a:r>
            <a:r>
              <a:rPr lang="zh-CN" altLang="en-US" sz="3200" dirty="0"/>
              <a:t>，而只能</a:t>
            </a:r>
            <a:r>
              <a:rPr lang="zh-CN" altLang="en-US" sz="3200" dirty="0" smtClean="0"/>
              <a:t>使用另一种改进</a:t>
            </a:r>
            <a:r>
              <a:rPr lang="zh-CN" altLang="en-US" sz="3200" dirty="0"/>
              <a:t>的 </a:t>
            </a:r>
            <a:r>
              <a:rPr lang="en-US" altLang="zh-CN" sz="3200" dirty="0"/>
              <a:t>CSMA </a:t>
            </a:r>
            <a:r>
              <a:rPr lang="zh-CN" altLang="en-US" sz="3200" dirty="0" smtClean="0"/>
              <a:t>协议，即在 </a:t>
            </a:r>
            <a:r>
              <a:rPr lang="en-US" altLang="zh-CN" sz="3200" dirty="0" smtClean="0"/>
              <a:t>CSMA</a:t>
            </a:r>
            <a:r>
              <a:rPr lang="zh-CN" altLang="en-US" sz="3200" dirty="0" smtClean="0"/>
              <a:t>基础上增加</a:t>
            </a:r>
            <a:r>
              <a:rPr lang="zh-CN" altLang="en-US" sz="3200" dirty="0"/>
              <a:t>一个碰撞</a:t>
            </a:r>
            <a:r>
              <a:rPr lang="zh-CN" altLang="en-US" sz="3200" dirty="0" smtClean="0"/>
              <a:t>避免</a:t>
            </a:r>
            <a:r>
              <a:rPr lang="en-US" altLang="zh-CN" sz="3200" dirty="0" smtClean="0"/>
              <a:t>CA (Collision </a:t>
            </a:r>
            <a:r>
              <a:rPr lang="en-US" altLang="zh-CN" sz="3200" dirty="0"/>
              <a:t>Avoidance)</a:t>
            </a:r>
            <a:r>
              <a:rPr lang="zh-CN" altLang="en-US" sz="3200" dirty="0"/>
              <a:t>功能。</a:t>
            </a:r>
          </a:p>
          <a:p>
            <a:r>
              <a:rPr lang="en-US" altLang="zh-CN" sz="3200" dirty="0"/>
              <a:t>802.11 </a:t>
            </a:r>
            <a:r>
              <a:rPr lang="zh-CN" altLang="en-US" sz="3200" dirty="0"/>
              <a:t>就使用 </a:t>
            </a:r>
            <a:r>
              <a:rPr lang="en-US" altLang="zh-CN" sz="3200" dirty="0"/>
              <a:t>CSMA/CA </a:t>
            </a:r>
            <a:r>
              <a:rPr lang="zh-CN" altLang="en-US" sz="3200" dirty="0" smtClean="0"/>
              <a:t>协议，而无冲突检测。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61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2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0" name="Text Box 90"/>
          <p:cNvSpPr txBox="1">
            <a:spLocks noChangeArrowheads="1"/>
          </p:cNvSpPr>
          <p:nvPr/>
        </p:nvSpPr>
        <p:spPr bwMode="auto">
          <a:xfrm rot="-4974934">
            <a:off x="4240263" y="3763815"/>
            <a:ext cx="541238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62" b="1">
                <a:solidFill>
                  <a:srgbClr val="000099"/>
                </a:solidFill>
              </a:rPr>
              <a:t>ACK</a:t>
            </a:r>
          </a:p>
        </p:txBody>
      </p:sp>
      <p:sp>
        <p:nvSpPr>
          <p:cNvPr id="317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</a:rPr>
              <a:t>6.3 </a:t>
            </a:r>
            <a:r>
              <a:rPr lang="zh-CN" altLang="en-US" dirty="0" smtClean="0">
                <a:ea typeface="+mn-ea"/>
              </a:rPr>
              <a:t>两种常用种</a:t>
            </a:r>
            <a:r>
              <a:rPr lang="zh-CN" altLang="en-US" dirty="0">
                <a:ea typeface="+mn-ea"/>
              </a:rPr>
              <a:t>帧间间隔 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8388350" y="3128979"/>
            <a:ext cx="611065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62" b="1">
                <a:solidFill>
                  <a:srgbClr val="000099"/>
                </a:solidFill>
              </a:rPr>
              <a:t>时间</a:t>
            </a: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1566864" y="3030798"/>
            <a:ext cx="571375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62" b="1">
                <a:solidFill>
                  <a:srgbClr val="000099"/>
                </a:solidFill>
              </a:rPr>
              <a:t>DIFS</a:t>
            </a:r>
          </a:p>
        </p:txBody>
      </p:sp>
      <p:sp>
        <p:nvSpPr>
          <p:cNvPr id="317458" name="Line 18"/>
          <p:cNvSpPr>
            <a:spLocks noChangeShapeType="1"/>
          </p:cNvSpPr>
          <p:nvPr/>
        </p:nvSpPr>
        <p:spPr bwMode="auto">
          <a:xfrm>
            <a:off x="1566863" y="3345854"/>
            <a:ext cx="709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59" name="Freeform 19"/>
          <p:cNvSpPr>
            <a:spLocks/>
          </p:cNvSpPr>
          <p:nvPr/>
        </p:nvSpPr>
        <p:spPr bwMode="auto">
          <a:xfrm>
            <a:off x="544513" y="3152423"/>
            <a:ext cx="1022350" cy="345831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500063" y="3149494"/>
            <a:ext cx="1158875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62" b="1">
                <a:solidFill>
                  <a:srgbClr val="000099"/>
                </a:solidFill>
              </a:rPr>
              <a:t>媒体空闲                                    </a:t>
            </a:r>
          </a:p>
        </p:txBody>
      </p:sp>
      <p:sp>
        <p:nvSpPr>
          <p:cNvPr id="317462" name="Line 22"/>
          <p:cNvSpPr>
            <a:spLocks noChangeShapeType="1"/>
          </p:cNvSpPr>
          <p:nvPr/>
        </p:nvSpPr>
        <p:spPr bwMode="auto">
          <a:xfrm>
            <a:off x="1566863" y="3115790"/>
            <a:ext cx="0" cy="1875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63" name="Line 23"/>
          <p:cNvSpPr>
            <a:spLocks noChangeShapeType="1"/>
          </p:cNvSpPr>
          <p:nvPr/>
        </p:nvSpPr>
        <p:spPr bwMode="auto">
          <a:xfrm flipV="1">
            <a:off x="2268539" y="3115789"/>
            <a:ext cx="7937" cy="38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949700" y="4601691"/>
            <a:ext cx="53771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62" b="1">
                <a:solidFill>
                  <a:srgbClr val="000099"/>
                </a:solidFill>
              </a:rPr>
              <a:t>SIFS</a:t>
            </a:r>
          </a:p>
        </p:txBody>
      </p:sp>
      <p:sp>
        <p:nvSpPr>
          <p:cNvPr id="317470" name="Line 30"/>
          <p:cNvSpPr>
            <a:spLocks noChangeShapeType="1"/>
          </p:cNvSpPr>
          <p:nvPr/>
        </p:nvSpPr>
        <p:spPr bwMode="auto">
          <a:xfrm flipH="1" flipV="1">
            <a:off x="3995738" y="4613412"/>
            <a:ext cx="0" cy="4088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72" name="Line 32"/>
          <p:cNvSpPr>
            <a:spLocks noChangeShapeType="1"/>
          </p:cNvSpPr>
          <p:nvPr/>
        </p:nvSpPr>
        <p:spPr bwMode="auto">
          <a:xfrm>
            <a:off x="385764" y="5795977"/>
            <a:ext cx="84963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73" name="Text Box 33"/>
          <p:cNvSpPr txBox="1">
            <a:spLocks noChangeArrowheads="1"/>
          </p:cNvSpPr>
          <p:nvPr/>
        </p:nvSpPr>
        <p:spPr bwMode="auto">
          <a:xfrm>
            <a:off x="8388350" y="5431098"/>
            <a:ext cx="611065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62" b="1">
                <a:solidFill>
                  <a:srgbClr val="000099"/>
                </a:solidFill>
              </a:rPr>
              <a:t>时间</a:t>
            </a:r>
          </a:p>
        </p:txBody>
      </p:sp>
      <p:sp>
        <p:nvSpPr>
          <p:cNvPr id="317474" name="Freeform 34"/>
          <p:cNvSpPr>
            <a:spLocks/>
          </p:cNvSpPr>
          <p:nvPr/>
        </p:nvSpPr>
        <p:spPr bwMode="auto">
          <a:xfrm>
            <a:off x="2265363" y="5448683"/>
            <a:ext cx="2597150" cy="347296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75" name="Text Box 35"/>
          <p:cNvSpPr txBox="1">
            <a:spLocks noChangeArrowheads="1"/>
          </p:cNvSpPr>
          <p:nvPr/>
        </p:nvSpPr>
        <p:spPr bwMode="auto">
          <a:xfrm>
            <a:off x="2722563" y="5436959"/>
            <a:ext cx="1637308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62" b="1">
                <a:solidFill>
                  <a:srgbClr val="000099"/>
                </a:solidFill>
              </a:rPr>
              <a:t>NAV</a:t>
            </a:r>
            <a:r>
              <a:rPr kumimoji="1" lang="zh-CN" altLang="en-US" sz="1662" b="1">
                <a:solidFill>
                  <a:srgbClr val="000099"/>
                </a:solidFill>
              </a:rPr>
              <a:t>（媒体忙）</a:t>
            </a:r>
          </a:p>
        </p:txBody>
      </p: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4833938" y="4893302"/>
            <a:ext cx="571375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62" b="1">
                <a:solidFill>
                  <a:srgbClr val="000099"/>
                </a:solidFill>
              </a:rPr>
              <a:t>DIFS</a:t>
            </a:r>
          </a:p>
        </p:txBody>
      </p:sp>
      <p:sp>
        <p:nvSpPr>
          <p:cNvPr id="317477" name="Line 37"/>
          <p:cNvSpPr>
            <a:spLocks noChangeShapeType="1"/>
          </p:cNvSpPr>
          <p:nvPr/>
        </p:nvSpPr>
        <p:spPr bwMode="auto">
          <a:xfrm flipV="1">
            <a:off x="4876801" y="5184912"/>
            <a:ext cx="67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78" name="Line 38"/>
          <p:cNvSpPr>
            <a:spLocks noChangeShapeType="1"/>
          </p:cNvSpPr>
          <p:nvPr/>
        </p:nvSpPr>
        <p:spPr bwMode="auto">
          <a:xfrm flipH="1" flipV="1">
            <a:off x="4862513" y="4603154"/>
            <a:ext cx="0" cy="392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79" name="Line 39"/>
          <p:cNvSpPr>
            <a:spLocks noChangeShapeType="1"/>
          </p:cNvSpPr>
          <p:nvPr/>
        </p:nvSpPr>
        <p:spPr bwMode="auto">
          <a:xfrm>
            <a:off x="5548313" y="4603154"/>
            <a:ext cx="0" cy="7927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0" name="Freeform 40"/>
          <p:cNvSpPr>
            <a:spLocks/>
          </p:cNvSpPr>
          <p:nvPr/>
        </p:nvSpPr>
        <p:spPr bwMode="auto">
          <a:xfrm>
            <a:off x="6823076" y="5448683"/>
            <a:ext cx="1382713" cy="347296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1" name="Freeform 41"/>
          <p:cNvSpPr>
            <a:spLocks/>
          </p:cNvSpPr>
          <p:nvPr/>
        </p:nvSpPr>
        <p:spPr bwMode="auto">
          <a:xfrm>
            <a:off x="5541963" y="5448683"/>
            <a:ext cx="1281112" cy="347296"/>
          </a:xfrm>
          <a:custGeom>
            <a:avLst/>
            <a:gdLst>
              <a:gd name="T0" fmla="*/ 0 w 780"/>
              <a:gd name="T1" fmla="*/ 240 h 240"/>
              <a:gd name="T2" fmla="*/ 0 w 780"/>
              <a:gd name="T3" fmla="*/ 0 h 240"/>
              <a:gd name="T4" fmla="*/ 780 w 780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0" h="240">
                <a:moveTo>
                  <a:pt x="0" y="240"/>
                </a:moveTo>
                <a:lnTo>
                  <a:pt x="0" y="0"/>
                </a:lnTo>
                <a:lnTo>
                  <a:pt x="780" y="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2" name="Line 42"/>
          <p:cNvSpPr>
            <a:spLocks noChangeShapeType="1"/>
          </p:cNvSpPr>
          <p:nvPr/>
        </p:nvSpPr>
        <p:spPr bwMode="auto">
          <a:xfrm>
            <a:off x="5699125" y="5444286"/>
            <a:ext cx="0" cy="34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3" name="Line 43"/>
          <p:cNvSpPr>
            <a:spLocks noChangeShapeType="1"/>
          </p:cNvSpPr>
          <p:nvPr/>
        </p:nvSpPr>
        <p:spPr bwMode="auto">
          <a:xfrm>
            <a:off x="5856288" y="5444286"/>
            <a:ext cx="0" cy="34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4" name="Line 44"/>
          <p:cNvSpPr>
            <a:spLocks noChangeShapeType="1"/>
          </p:cNvSpPr>
          <p:nvPr/>
        </p:nvSpPr>
        <p:spPr bwMode="auto">
          <a:xfrm>
            <a:off x="6013450" y="5444286"/>
            <a:ext cx="0" cy="34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5" name="Line 45"/>
          <p:cNvSpPr>
            <a:spLocks noChangeShapeType="1"/>
          </p:cNvSpPr>
          <p:nvPr/>
        </p:nvSpPr>
        <p:spPr bwMode="auto">
          <a:xfrm>
            <a:off x="6172200" y="5444286"/>
            <a:ext cx="0" cy="34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6" name="Line 46"/>
          <p:cNvSpPr>
            <a:spLocks noChangeShapeType="1"/>
          </p:cNvSpPr>
          <p:nvPr/>
        </p:nvSpPr>
        <p:spPr bwMode="auto">
          <a:xfrm>
            <a:off x="6329363" y="5444286"/>
            <a:ext cx="0" cy="34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7" name="Line 47"/>
          <p:cNvSpPr>
            <a:spLocks noChangeShapeType="1"/>
          </p:cNvSpPr>
          <p:nvPr/>
        </p:nvSpPr>
        <p:spPr bwMode="auto">
          <a:xfrm>
            <a:off x="6486525" y="5453079"/>
            <a:ext cx="0" cy="34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8" name="Line 48"/>
          <p:cNvSpPr>
            <a:spLocks noChangeShapeType="1"/>
          </p:cNvSpPr>
          <p:nvPr/>
        </p:nvSpPr>
        <p:spPr bwMode="auto">
          <a:xfrm>
            <a:off x="6654800" y="5453079"/>
            <a:ext cx="0" cy="34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89" name="Line 49"/>
          <p:cNvSpPr>
            <a:spLocks noChangeShapeType="1"/>
          </p:cNvSpPr>
          <p:nvPr/>
        </p:nvSpPr>
        <p:spPr bwMode="auto">
          <a:xfrm>
            <a:off x="5575300" y="5192239"/>
            <a:ext cx="1277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90" name="Text Box 50"/>
          <p:cNvSpPr txBox="1">
            <a:spLocks noChangeArrowheads="1"/>
          </p:cNvSpPr>
          <p:nvPr/>
        </p:nvSpPr>
        <p:spPr bwMode="auto">
          <a:xfrm>
            <a:off x="5643564" y="4828825"/>
            <a:ext cx="1037463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62" b="1">
                <a:solidFill>
                  <a:srgbClr val="000099"/>
                </a:solidFill>
              </a:rPr>
              <a:t>争用窗口</a:t>
            </a:r>
          </a:p>
        </p:txBody>
      </p:sp>
      <p:sp>
        <p:nvSpPr>
          <p:cNvPr id="317491" name="Text Box 51"/>
          <p:cNvSpPr txBox="1">
            <a:spLocks noChangeArrowheads="1"/>
          </p:cNvSpPr>
          <p:nvPr/>
        </p:nvSpPr>
        <p:spPr bwMode="auto">
          <a:xfrm>
            <a:off x="6789738" y="5406187"/>
            <a:ext cx="1298753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62" b="1">
                <a:solidFill>
                  <a:srgbClr val="000099"/>
                </a:solidFill>
              </a:rPr>
              <a:t>发送下一 帧</a:t>
            </a:r>
          </a:p>
        </p:txBody>
      </p:sp>
      <p:sp>
        <p:nvSpPr>
          <p:cNvPr id="317492" name="AutoShape 52"/>
          <p:cNvSpPr>
            <a:spLocks/>
          </p:cNvSpPr>
          <p:nvPr/>
        </p:nvSpPr>
        <p:spPr bwMode="auto">
          <a:xfrm rot="-5400000">
            <a:off x="3510757" y="4617137"/>
            <a:ext cx="133350" cy="2570163"/>
          </a:xfrm>
          <a:prstGeom prst="leftBrace">
            <a:avLst>
              <a:gd name="adj1" fmla="val 1482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93" name="AutoShape 53"/>
          <p:cNvSpPr>
            <a:spLocks/>
          </p:cNvSpPr>
          <p:nvPr/>
        </p:nvSpPr>
        <p:spPr bwMode="auto">
          <a:xfrm rot="-5400000">
            <a:off x="6130498" y="5254091"/>
            <a:ext cx="104042" cy="1249362"/>
          </a:xfrm>
          <a:prstGeom prst="leftBrace">
            <a:avLst>
              <a:gd name="adj1" fmla="val 923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94" name="Text Box 54"/>
          <p:cNvSpPr txBox="1">
            <a:spLocks noChangeArrowheads="1"/>
          </p:cNvSpPr>
          <p:nvPr/>
        </p:nvSpPr>
        <p:spPr bwMode="auto">
          <a:xfrm>
            <a:off x="3046414" y="5898555"/>
            <a:ext cx="1037463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62" b="1">
                <a:solidFill>
                  <a:srgbClr val="000099"/>
                </a:solidFill>
              </a:rPr>
              <a:t>推迟接入</a:t>
            </a:r>
          </a:p>
        </p:txBody>
      </p:sp>
      <p:sp>
        <p:nvSpPr>
          <p:cNvPr id="317495" name="Text Box 55"/>
          <p:cNvSpPr txBox="1">
            <a:spLocks noChangeArrowheads="1"/>
          </p:cNvSpPr>
          <p:nvPr/>
        </p:nvSpPr>
        <p:spPr bwMode="auto">
          <a:xfrm>
            <a:off x="5424488" y="5854594"/>
            <a:ext cx="1463862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62" b="1">
                <a:solidFill>
                  <a:srgbClr val="000099"/>
                </a:solidFill>
              </a:rPr>
              <a:t>等待重试时间</a:t>
            </a:r>
          </a:p>
        </p:txBody>
      </p:sp>
      <p:sp>
        <p:nvSpPr>
          <p:cNvPr id="317496" name="Line 56"/>
          <p:cNvSpPr>
            <a:spLocks noChangeShapeType="1"/>
          </p:cNvSpPr>
          <p:nvPr/>
        </p:nvSpPr>
        <p:spPr bwMode="auto">
          <a:xfrm flipV="1">
            <a:off x="1554163" y="3521701"/>
            <a:ext cx="0" cy="276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97" name="Text Box 57"/>
          <p:cNvSpPr txBox="1">
            <a:spLocks noChangeArrowheads="1"/>
          </p:cNvSpPr>
          <p:nvPr/>
        </p:nvSpPr>
        <p:spPr bwMode="auto">
          <a:xfrm>
            <a:off x="976456" y="3706340"/>
            <a:ext cx="1250663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62" b="1">
                <a:solidFill>
                  <a:srgbClr val="000099"/>
                </a:solidFill>
              </a:rPr>
              <a:t>有帧要发送</a:t>
            </a:r>
          </a:p>
        </p:txBody>
      </p:sp>
      <p:sp>
        <p:nvSpPr>
          <p:cNvPr id="317498" name="Line 58"/>
          <p:cNvSpPr>
            <a:spLocks noChangeShapeType="1"/>
          </p:cNvSpPr>
          <p:nvPr/>
        </p:nvSpPr>
        <p:spPr bwMode="auto">
          <a:xfrm>
            <a:off x="6851650" y="5044236"/>
            <a:ext cx="0" cy="339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99" name="Text Box 59"/>
          <p:cNvSpPr txBox="1">
            <a:spLocks noChangeArrowheads="1"/>
          </p:cNvSpPr>
          <p:nvPr/>
        </p:nvSpPr>
        <p:spPr bwMode="auto">
          <a:xfrm>
            <a:off x="105630" y="3485067"/>
            <a:ext cx="611066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62" b="1">
                <a:solidFill>
                  <a:srgbClr val="000099"/>
                </a:solidFill>
              </a:rPr>
              <a:t>源站</a:t>
            </a:r>
          </a:p>
        </p:txBody>
      </p:sp>
      <p:sp>
        <p:nvSpPr>
          <p:cNvPr id="317501" name="Text Box 61"/>
          <p:cNvSpPr txBox="1">
            <a:spLocks noChangeArrowheads="1"/>
          </p:cNvSpPr>
          <p:nvPr/>
        </p:nvSpPr>
        <p:spPr bwMode="auto">
          <a:xfrm>
            <a:off x="8388350" y="4213364"/>
            <a:ext cx="611065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62" b="1">
                <a:solidFill>
                  <a:srgbClr val="000099"/>
                </a:solidFill>
              </a:rPr>
              <a:t>时间</a:t>
            </a:r>
          </a:p>
        </p:txBody>
      </p:sp>
      <p:sp>
        <p:nvSpPr>
          <p:cNvPr id="317502" name="Text Box 62"/>
          <p:cNvSpPr txBox="1">
            <a:spLocks noChangeArrowheads="1"/>
          </p:cNvSpPr>
          <p:nvPr/>
        </p:nvSpPr>
        <p:spPr bwMode="auto">
          <a:xfrm>
            <a:off x="-33898" y="4531353"/>
            <a:ext cx="106792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62" b="1" dirty="0" smtClean="0">
                <a:solidFill>
                  <a:srgbClr val="000099"/>
                </a:solidFill>
              </a:rPr>
              <a:t>目的站</a:t>
            </a:r>
            <a:r>
              <a:rPr kumimoji="1" lang="en-US" altLang="zh-CN" sz="1662" b="1" dirty="0" smtClean="0">
                <a:solidFill>
                  <a:srgbClr val="000099"/>
                </a:solidFill>
              </a:rPr>
              <a:t>AP</a:t>
            </a:r>
            <a:endParaRPr kumimoji="1" lang="zh-CN" altLang="en-US" sz="1662" b="1" dirty="0">
              <a:solidFill>
                <a:srgbClr val="000099"/>
              </a:solidFill>
            </a:endParaRPr>
          </a:p>
        </p:txBody>
      </p:sp>
      <p:sp>
        <p:nvSpPr>
          <p:cNvPr id="317504" name="Line 64"/>
          <p:cNvSpPr>
            <a:spLocks noChangeShapeType="1"/>
          </p:cNvSpPr>
          <p:nvPr/>
        </p:nvSpPr>
        <p:spPr bwMode="auto">
          <a:xfrm flipH="1">
            <a:off x="4570414" y="4606086"/>
            <a:ext cx="1587" cy="395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05" name="Text Box 65"/>
          <p:cNvSpPr txBox="1">
            <a:spLocks noChangeArrowheads="1"/>
          </p:cNvSpPr>
          <p:nvPr/>
        </p:nvSpPr>
        <p:spPr bwMode="auto">
          <a:xfrm>
            <a:off x="5420569" y="3902702"/>
            <a:ext cx="541238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62" b="1">
                <a:solidFill>
                  <a:srgbClr val="000099"/>
                </a:solidFill>
              </a:rPr>
              <a:t>ACK</a:t>
            </a:r>
          </a:p>
        </p:txBody>
      </p:sp>
      <p:sp>
        <p:nvSpPr>
          <p:cNvPr id="317506" name="Line 66"/>
          <p:cNvSpPr>
            <a:spLocks noChangeShapeType="1"/>
          </p:cNvSpPr>
          <p:nvPr/>
        </p:nvSpPr>
        <p:spPr bwMode="auto">
          <a:xfrm>
            <a:off x="4859338" y="3502651"/>
            <a:ext cx="3175" cy="189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07" name="Text Box 67"/>
          <p:cNvSpPr txBox="1">
            <a:spLocks noChangeArrowheads="1"/>
          </p:cNvSpPr>
          <p:nvPr/>
        </p:nvSpPr>
        <p:spPr bwMode="auto">
          <a:xfrm>
            <a:off x="4802188" y="5231805"/>
            <a:ext cx="53771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62" b="1">
                <a:solidFill>
                  <a:srgbClr val="000099"/>
                </a:solidFill>
              </a:rPr>
              <a:t>SIFS</a:t>
            </a:r>
          </a:p>
        </p:txBody>
      </p:sp>
      <p:sp>
        <p:nvSpPr>
          <p:cNvPr id="317508" name="Line 68"/>
          <p:cNvSpPr>
            <a:spLocks noChangeShapeType="1"/>
          </p:cNvSpPr>
          <p:nvPr/>
        </p:nvSpPr>
        <p:spPr bwMode="auto">
          <a:xfrm>
            <a:off x="5414963" y="5470663"/>
            <a:ext cx="0" cy="13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09" name="Line 69"/>
          <p:cNvSpPr>
            <a:spLocks noChangeShapeType="1"/>
          </p:cNvSpPr>
          <p:nvPr/>
        </p:nvSpPr>
        <p:spPr bwMode="auto">
          <a:xfrm>
            <a:off x="2263775" y="3521702"/>
            <a:ext cx="0" cy="18800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10" name="Text Box 70"/>
          <p:cNvSpPr txBox="1">
            <a:spLocks noChangeArrowheads="1"/>
          </p:cNvSpPr>
          <p:nvPr/>
        </p:nvSpPr>
        <p:spPr bwMode="auto">
          <a:xfrm>
            <a:off x="61505" y="5763741"/>
            <a:ext cx="872355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62" b="1">
                <a:solidFill>
                  <a:srgbClr val="000099"/>
                </a:solidFill>
              </a:rPr>
              <a:t> </a:t>
            </a:r>
            <a:r>
              <a:rPr kumimoji="1" lang="zh-CN" altLang="en-US" sz="1662" b="1">
                <a:solidFill>
                  <a:srgbClr val="000099"/>
                </a:solidFill>
              </a:rPr>
              <a:t>其他站</a:t>
            </a:r>
          </a:p>
        </p:txBody>
      </p:sp>
      <p:sp>
        <p:nvSpPr>
          <p:cNvPr id="317511" name="Line 71"/>
          <p:cNvSpPr>
            <a:spLocks noChangeShapeType="1"/>
          </p:cNvSpPr>
          <p:nvPr/>
        </p:nvSpPr>
        <p:spPr bwMode="auto">
          <a:xfrm flipV="1">
            <a:off x="2263775" y="5819424"/>
            <a:ext cx="0" cy="276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12" name="Text Box 72"/>
          <p:cNvSpPr txBox="1">
            <a:spLocks noChangeArrowheads="1"/>
          </p:cNvSpPr>
          <p:nvPr/>
        </p:nvSpPr>
        <p:spPr bwMode="auto">
          <a:xfrm>
            <a:off x="1661462" y="6021647"/>
            <a:ext cx="1250663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62" b="1">
                <a:solidFill>
                  <a:srgbClr val="000099"/>
                </a:solidFill>
              </a:rPr>
              <a:t>有帧要发送</a:t>
            </a:r>
          </a:p>
        </p:txBody>
      </p:sp>
      <p:sp>
        <p:nvSpPr>
          <p:cNvPr id="317513" name="Line 73"/>
          <p:cNvSpPr>
            <a:spLocks noChangeShapeType="1"/>
          </p:cNvSpPr>
          <p:nvPr/>
        </p:nvSpPr>
        <p:spPr bwMode="auto">
          <a:xfrm>
            <a:off x="4037014" y="4946056"/>
            <a:ext cx="534987" cy="4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14" name="Line 74"/>
          <p:cNvSpPr>
            <a:spLocks noChangeShapeType="1"/>
          </p:cNvSpPr>
          <p:nvPr/>
        </p:nvSpPr>
        <p:spPr bwMode="auto">
          <a:xfrm flipV="1">
            <a:off x="4867276" y="5538070"/>
            <a:ext cx="531813" cy="14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16" name="Text Box 76"/>
          <p:cNvSpPr txBox="1">
            <a:spLocks noChangeArrowheads="1"/>
          </p:cNvSpPr>
          <p:nvPr/>
        </p:nvSpPr>
        <p:spPr bwMode="auto">
          <a:xfrm>
            <a:off x="303214" y="419787"/>
            <a:ext cx="18473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1662" b="1">
              <a:solidFill>
                <a:srgbClr val="000099"/>
              </a:solidFill>
            </a:endParaRPr>
          </a:p>
        </p:txBody>
      </p:sp>
      <p:sp>
        <p:nvSpPr>
          <p:cNvPr id="317517" name="Text Box 77"/>
          <p:cNvSpPr txBox="1">
            <a:spLocks noChangeArrowheads="1"/>
          </p:cNvSpPr>
          <p:nvPr/>
        </p:nvSpPr>
        <p:spPr bwMode="auto">
          <a:xfrm>
            <a:off x="179265" y="896240"/>
            <a:ext cx="8820150" cy="156966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</a:rPr>
              <a:t>1.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SIFS</a:t>
            </a:r>
            <a:r>
              <a:rPr lang="zh-CN" altLang="en-US" sz="2400" dirty="0">
                <a:latin typeface="Times New Roman" panose="02020603050405020304" pitchFamily="18" charset="0"/>
              </a:rPr>
              <a:t>，即短 </a:t>
            </a:r>
            <a:r>
              <a:rPr lang="en-US" altLang="zh-CN" sz="2400" dirty="0">
                <a:latin typeface="Times New Roman" panose="02020603050405020304" pitchFamily="18" charset="0"/>
              </a:rPr>
              <a:t>(Short) </a:t>
            </a:r>
            <a:r>
              <a:rPr lang="zh-CN" altLang="en-US" sz="2400" dirty="0">
                <a:latin typeface="Times New Roman" panose="02020603050405020304" pitchFamily="18" charset="0"/>
              </a:rPr>
              <a:t>帧间间隔，</a:t>
            </a:r>
            <a:r>
              <a:rPr lang="zh-CN" altLang="zh-CN" sz="2400" dirty="0">
                <a:latin typeface="Times New Roman" panose="02020603050405020304" pitchFamily="18" charset="0"/>
              </a:rPr>
              <a:t>长度为</a:t>
            </a:r>
            <a:r>
              <a:rPr lang="en-US" altLang="zh-CN" sz="2400" dirty="0">
                <a:latin typeface="Times New Roman" panose="02020603050405020304" pitchFamily="18" charset="0"/>
              </a:rPr>
              <a:t> 28 </a:t>
            </a:r>
            <a:r>
              <a:rPr lang="en-US" altLang="zh-CN" sz="2400" dirty="0">
                <a:latin typeface="Times New Roman" panose="02020603050405020304" pitchFamily="18" charset="0"/>
                <a:sym typeface="Symbol"/>
              </a:rPr>
              <a:t>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</a:rPr>
              <a:t>，是最短的帧间间隔，用来分隔开属于一次对话的各帧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</a:rPr>
              <a:t>2.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DIFS</a:t>
            </a:r>
            <a:r>
              <a:rPr lang="zh-CN" altLang="zh-CN" sz="2400" dirty="0">
                <a:latin typeface="Times New Roman" panose="02020603050405020304" pitchFamily="18" charset="0"/>
              </a:rPr>
              <a:t>，即分布协调功能帧间间隔，它比</a:t>
            </a:r>
            <a:r>
              <a:rPr lang="en-US" altLang="zh-CN" sz="2400" dirty="0">
                <a:latin typeface="Times New Roman" panose="02020603050405020304" pitchFamily="18" charset="0"/>
              </a:rPr>
              <a:t> SIFS </a:t>
            </a:r>
            <a:r>
              <a:rPr lang="zh-CN" altLang="zh-CN" sz="2400" dirty="0">
                <a:latin typeface="Times New Roman" panose="02020603050405020304" pitchFamily="18" charset="0"/>
              </a:rPr>
              <a:t>的帧间间隔要长得多，长度为</a:t>
            </a:r>
            <a:r>
              <a:rPr lang="en-US" altLang="zh-CN" sz="2400" dirty="0">
                <a:latin typeface="Times New Roman" panose="02020603050405020304" pitchFamily="18" charset="0"/>
              </a:rPr>
              <a:t> 128 </a:t>
            </a:r>
            <a:r>
              <a:rPr lang="en-US" altLang="zh-CN" sz="2400" dirty="0">
                <a:latin typeface="Times New Roman" panose="02020603050405020304" pitchFamily="18" charset="0"/>
                <a:sym typeface="Symbol"/>
              </a:rPr>
              <a:t>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，用来发送数据和管理帧。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7520" name="Line 80"/>
          <p:cNvSpPr>
            <a:spLocks noChangeShapeType="1"/>
          </p:cNvSpPr>
          <p:nvPr/>
        </p:nvSpPr>
        <p:spPr bwMode="auto">
          <a:xfrm>
            <a:off x="2268539" y="3502652"/>
            <a:ext cx="142875" cy="1063869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21" name="Line 81"/>
          <p:cNvSpPr>
            <a:spLocks noChangeShapeType="1"/>
          </p:cNvSpPr>
          <p:nvPr/>
        </p:nvSpPr>
        <p:spPr bwMode="auto">
          <a:xfrm>
            <a:off x="3852864" y="3502652"/>
            <a:ext cx="142875" cy="1063869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22" name="Line 82"/>
          <p:cNvSpPr>
            <a:spLocks noChangeShapeType="1"/>
          </p:cNvSpPr>
          <p:nvPr/>
        </p:nvSpPr>
        <p:spPr bwMode="auto">
          <a:xfrm flipH="1">
            <a:off x="4716464" y="3502652"/>
            <a:ext cx="142875" cy="1063869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23" name="Line 83"/>
          <p:cNvSpPr>
            <a:spLocks noChangeShapeType="1"/>
          </p:cNvSpPr>
          <p:nvPr/>
        </p:nvSpPr>
        <p:spPr bwMode="auto">
          <a:xfrm flipH="1">
            <a:off x="4573589" y="3502652"/>
            <a:ext cx="142875" cy="1063869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26" name="Freeform 86"/>
          <p:cNvSpPr>
            <a:spLocks/>
          </p:cNvSpPr>
          <p:nvPr/>
        </p:nvSpPr>
        <p:spPr bwMode="auto">
          <a:xfrm>
            <a:off x="2268538" y="3502652"/>
            <a:ext cx="1727200" cy="1063869"/>
          </a:xfrm>
          <a:custGeom>
            <a:avLst/>
            <a:gdLst>
              <a:gd name="T0" fmla="*/ 0 w 1088"/>
              <a:gd name="T1" fmla="*/ 0 h 726"/>
              <a:gd name="T2" fmla="*/ 90 w 1088"/>
              <a:gd name="T3" fmla="*/ 726 h 726"/>
              <a:gd name="T4" fmla="*/ 1088 w 1088"/>
              <a:gd name="T5" fmla="*/ 726 h 726"/>
              <a:gd name="T6" fmla="*/ 997 w 1088"/>
              <a:gd name="T7" fmla="*/ 0 h 726"/>
              <a:gd name="T8" fmla="*/ 0 w 1088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726">
                <a:moveTo>
                  <a:pt x="0" y="0"/>
                </a:moveTo>
                <a:lnTo>
                  <a:pt x="90" y="726"/>
                </a:lnTo>
                <a:lnTo>
                  <a:pt x="1088" y="726"/>
                </a:lnTo>
                <a:lnTo>
                  <a:pt x="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24" name="AutoShape 84"/>
          <p:cNvSpPr>
            <a:spLocks noChangeArrowheads="1"/>
          </p:cNvSpPr>
          <p:nvPr/>
        </p:nvSpPr>
        <p:spPr bwMode="auto">
          <a:xfrm rot="-561028">
            <a:off x="3059113" y="3835294"/>
            <a:ext cx="215900" cy="665285"/>
          </a:xfrm>
          <a:prstGeom prst="downArrow">
            <a:avLst>
              <a:gd name="adj1" fmla="val 50000"/>
              <a:gd name="adj2" fmla="val 834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66" name="Text Box 26"/>
          <p:cNvSpPr txBox="1">
            <a:spLocks noChangeArrowheads="1"/>
          </p:cNvSpPr>
          <p:nvPr/>
        </p:nvSpPr>
        <p:spPr bwMode="auto">
          <a:xfrm>
            <a:off x="2411414" y="3502652"/>
            <a:ext cx="1241045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62" b="1">
                <a:solidFill>
                  <a:srgbClr val="000099"/>
                </a:solidFill>
              </a:rPr>
              <a:t>发送第 </a:t>
            </a:r>
            <a:r>
              <a:rPr kumimoji="1" lang="en-US" altLang="zh-CN" sz="1662" b="1">
                <a:solidFill>
                  <a:srgbClr val="000099"/>
                </a:solidFill>
              </a:rPr>
              <a:t>1 </a:t>
            </a:r>
            <a:r>
              <a:rPr kumimoji="1" lang="zh-CN" altLang="en-US" sz="1662" b="1">
                <a:solidFill>
                  <a:srgbClr val="000099"/>
                </a:solidFill>
              </a:rPr>
              <a:t>帧</a:t>
            </a:r>
          </a:p>
        </p:txBody>
      </p:sp>
      <p:sp>
        <p:nvSpPr>
          <p:cNvPr id="317528" name="Freeform 88"/>
          <p:cNvSpPr>
            <a:spLocks/>
          </p:cNvSpPr>
          <p:nvPr/>
        </p:nvSpPr>
        <p:spPr bwMode="auto">
          <a:xfrm>
            <a:off x="4572001" y="3502652"/>
            <a:ext cx="287338" cy="1063869"/>
          </a:xfrm>
          <a:custGeom>
            <a:avLst/>
            <a:gdLst>
              <a:gd name="T0" fmla="*/ 91 w 181"/>
              <a:gd name="T1" fmla="*/ 0 h 726"/>
              <a:gd name="T2" fmla="*/ 0 w 181"/>
              <a:gd name="T3" fmla="*/ 726 h 726"/>
              <a:gd name="T4" fmla="*/ 91 w 181"/>
              <a:gd name="T5" fmla="*/ 726 h 726"/>
              <a:gd name="T6" fmla="*/ 181 w 181"/>
              <a:gd name="T7" fmla="*/ 0 h 726"/>
              <a:gd name="T8" fmla="*/ 91 w 181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726">
                <a:moveTo>
                  <a:pt x="91" y="0"/>
                </a:moveTo>
                <a:lnTo>
                  <a:pt x="0" y="726"/>
                </a:lnTo>
                <a:lnTo>
                  <a:pt x="91" y="726"/>
                </a:lnTo>
                <a:lnTo>
                  <a:pt x="181" y="0"/>
                </a:lnTo>
                <a:lnTo>
                  <a:pt x="91" y="0"/>
                </a:lnTo>
                <a:close/>
              </a:path>
            </a:pathLst>
          </a:cu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00" name="Line 60"/>
          <p:cNvSpPr>
            <a:spLocks noChangeShapeType="1"/>
          </p:cNvSpPr>
          <p:nvPr/>
        </p:nvSpPr>
        <p:spPr bwMode="auto">
          <a:xfrm>
            <a:off x="384176" y="4565054"/>
            <a:ext cx="849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451" name="Line 11"/>
          <p:cNvSpPr>
            <a:spLocks noChangeShapeType="1"/>
          </p:cNvSpPr>
          <p:nvPr/>
        </p:nvSpPr>
        <p:spPr bwMode="auto">
          <a:xfrm>
            <a:off x="385764" y="3498254"/>
            <a:ext cx="84963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  <p:sp>
        <p:nvSpPr>
          <p:cNvPr id="317529" name="Line 89"/>
          <p:cNvSpPr>
            <a:spLocks noChangeShapeType="1"/>
          </p:cNvSpPr>
          <p:nvPr/>
        </p:nvSpPr>
        <p:spPr bwMode="auto">
          <a:xfrm flipV="1">
            <a:off x="4695826" y="3797193"/>
            <a:ext cx="57150" cy="44254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 b="1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9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3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31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0" grpId="0"/>
      <p:bldP spid="317467" grpId="0"/>
      <p:bldP spid="317507" grpId="0"/>
      <p:bldP spid="3175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IEEE 802.11 MAC</a:t>
            </a:r>
            <a:r>
              <a:rPr lang="zh-CN" altLang="en-US" sz="3200"/>
              <a:t>协议</a:t>
            </a:r>
            <a:r>
              <a:rPr lang="en-US" altLang="zh-CN" sz="3200"/>
              <a:t>: CSMA/CA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567" y="829340"/>
            <a:ext cx="5665308" cy="60286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800" u="sng" dirty="0"/>
              <a:t>802.11</a:t>
            </a:r>
            <a:r>
              <a:rPr lang="zh-CN" altLang="en-US" sz="2800" u="sng" dirty="0"/>
              <a:t>发送方</a:t>
            </a:r>
            <a:endParaRPr lang="zh-CN" altLang="en-US" sz="28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800" dirty="0"/>
              <a:t>1 </a:t>
            </a:r>
            <a:r>
              <a:rPr lang="zh-CN" altLang="en-US" sz="2800" dirty="0"/>
              <a:t>如果感知信道空闲则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zh-CN" altLang="en-US" sz="2400" dirty="0"/>
              <a:t>     在</a:t>
            </a:r>
            <a:r>
              <a:rPr lang="en-US" altLang="zh-CN" sz="2400" dirty="0">
                <a:solidFill>
                  <a:srgbClr val="FF0000"/>
                </a:solidFill>
              </a:rPr>
              <a:t>DIFS</a:t>
            </a:r>
            <a:r>
              <a:rPr lang="en-US" altLang="zh-CN" sz="2400" b="1" dirty="0"/>
              <a:t> </a:t>
            </a:r>
            <a:r>
              <a:rPr lang="en-US" altLang="zh-CN" sz="2400" dirty="0"/>
              <a:t>(Distributed Inter-</a:t>
            </a:r>
            <a:r>
              <a:rPr lang="zh-CN" altLang="en-US" sz="2400" dirty="0"/>
              <a:t>帧 </a:t>
            </a:r>
            <a:r>
              <a:rPr lang="en-US" altLang="zh-CN" sz="2400" dirty="0"/>
              <a:t>Space)</a:t>
            </a:r>
            <a:r>
              <a:rPr lang="zh-CN" altLang="en-US" sz="2400" dirty="0"/>
              <a:t>后，传输整个帧 </a:t>
            </a:r>
            <a:r>
              <a:rPr lang="en-US" altLang="zh-CN" sz="2400" dirty="0"/>
              <a:t>(</a:t>
            </a:r>
            <a:r>
              <a:rPr lang="zh-CN" altLang="en-US" sz="2400" dirty="0"/>
              <a:t>无碰撞检测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dirty="0"/>
              <a:t>2 </a:t>
            </a:r>
            <a:r>
              <a:rPr lang="zh-CN" altLang="en-US" sz="2800" dirty="0"/>
              <a:t>如果感知信道忙，则</a:t>
            </a:r>
            <a:endParaRPr lang="en-US" altLang="zh-CN" sz="2800" dirty="0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zh-CN" altLang="en-US" sz="2400" dirty="0"/>
              <a:t>启动随机回退时间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zh-CN" altLang="en-US" sz="2400" dirty="0"/>
              <a:t>定时器倒计时直到信道空闲</a:t>
            </a:r>
            <a:endParaRPr lang="en-US" altLang="zh-CN" sz="2400" dirty="0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zh-CN" altLang="en-US" sz="2400" dirty="0"/>
              <a:t>当定时器超时</a:t>
            </a:r>
            <a:r>
              <a:rPr lang="zh-CN" altLang="en-US" sz="2400" dirty="0" smtClean="0"/>
              <a:t>传输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zh-CN" altLang="en-US" sz="2400" dirty="0" smtClean="0"/>
              <a:t>如果无</a:t>
            </a:r>
            <a:r>
              <a:rPr lang="en-US" altLang="zh-CN" sz="2400" dirty="0" smtClean="0"/>
              <a:t>ACK, </a:t>
            </a:r>
            <a:r>
              <a:rPr lang="zh-CN" altLang="en-US" sz="2400" dirty="0" smtClean="0"/>
              <a:t>增加随机回退间隔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zh-CN" altLang="en-US" sz="2400" dirty="0" smtClean="0"/>
              <a:t>跳</a:t>
            </a:r>
            <a:r>
              <a:rPr lang="zh-CN" altLang="en-US" sz="2400" dirty="0"/>
              <a:t>转</a:t>
            </a:r>
            <a:r>
              <a:rPr lang="en-US" altLang="zh-CN" sz="2400" dirty="0"/>
              <a:t>2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800" u="sng" dirty="0"/>
              <a:t>802.11</a:t>
            </a:r>
            <a:r>
              <a:rPr lang="zh-CN" altLang="en-US" sz="2800" u="sng" dirty="0"/>
              <a:t>接收方</a:t>
            </a:r>
            <a:endParaRPr lang="zh-CN" altLang="en-US" sz="28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800" dirty="0"/>
              <a:t>- </a:t>
            </a:r>
            <a:r>
              <a:rPr lang="zh-CN" altLang="en-US" sz="2800" dirty="0" smtClean="0"/>
              <a:t>如果帧正确接收</a:t>
            </a:r>
            <a:endParaRPr lang="en-US" altLang="zh-CN" sz="24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在</a:t>
            </a:r>
            <a:r>
              <a:rPr lang="en-US" altLang="zh-CN" sz="2400" b="1" dirty="0">
                <a:solidFill>
                  <a:srgbClr val="FF0000"/>
                </a:solidFill>
              </a:rPr>
              <a:t>SIFS</a:t>
            </a:r>
            <a:r>
              <a:rPr lang="zh-CN" altLang="en-US" sz="2400" b="1" dirty="0"/>
              <a:t>后返回</a:t>
            </a:r>
            <a:r>
              <a:rPr lang="en-US" altLang="zh-CN" sz="2400" dirty="0"/>
              <a:t>ACK (</a:t>
            </a:r>
            <a:r>
              <a:rPr lang="zh-CN" altLang="en-US" sz="2400" dirty="0"/>
              <a:t>由于隐终端问题，需要</a:t>
            </a:r>
            <a:r>
              <a:rPr lang="en-US" altLang="zh-CN" sz="2400" dirty="0"/>
              <a:t>ACK) </a:t>
            </a: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6022975" y="189706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7861300" y="1906588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ea typeface="宋体" panose="02010600030101010101" pitchFamily="2" charset="-122"/>
              </a:rPr>
              <a:t>接收方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354326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2"/>
              <a:chOff x="3614" y="1617"/>
              <a:chExt cx="424" cy="192"/>
            </a:xfrm>
          </p:grpSpPr>
          <p:sp>
            <p:nvSpPr>
              <p:cNvPr id="354315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16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>
                    <a:ea typeface="宋体" panose="02010600030101010101" pitchFamily="2" charset="-122"/>
                  </a:rPr>
                  <a:t>DIFS</a:t>
                </a:r>
              </a:p>
            </p:txBody>
          </p:sp>
        </p:grpSp>
        <p:grpSp>
          <p:nvGrpSpPr>
            <p:cNvPr id="354324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354317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4322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4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63813" cy="923925"/>
            <a:chOff x="4044" y="2688"/>
            <a:chExt cx="1615" cy="582"/>
          </a:xfrm>
        </p:grpSpPr>
        <p:sp>
          <p:nvSpPr>
            <p:cNvPr id="354318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4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panose="02010600030101010101" pitchFamily="2" charset="-122"/>
                </a:rPr>
                <a:t>SIFS</a:t>
              </a:r>
            </a:p>
          </p:txBody>
        </p:sp>
        <p:sp>
          <p:nvSpPr>
            <p:cNvPr id="354319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4325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354321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4323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为什么</a:t>
            </a:r>
            <a:r>
              <a:rPr lang="zh-CN" altLang="en-US" dirty="0"/>
              <a:t>信道空闲还要再等待 </a:t>
            </a:r>
          </a:p>
        </p:txBody>
      </p:sp>
      <p:sp>
        <p:nvSpPr>
          <p:cNvPr id="32666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这是考虑到可能有其他的站有高优先级的帧要发送。</a:t>
            </a:r>
          </a:p>
          <a:p>
            <a:r>
              <a:rPr lang="zh-CN" altLang="en-US" dirty="0"/>
              <a:t>如有，就要让高优先级帧先发送。 </a:t>
            </a:r>
          </a:p>
        </p:txBody>
      </p:sp>
    </p:spTree>
    <p:extLst>
      <p:ext uri="{BB962C8B-B14F-4D97-AF65-F5344CB8AC3E}">
        <p14:creationId xmlns:p14="http://schemas.microsoft.com/office/powerpoint/2010/main" val="18636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章学习内容和学习目标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912" y="987552"/>
            <a:ext cx="4325112" cy="4502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学习内容</a:t>
            </a:r>
            <a:endParaRPr lang="en-US" altLang="zh-CN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800" dirty="0" smtClean="0"/>
              <a:t>6.1 </a:t>
            </a:r>
            <a:r>
              <a:rPr lang="zh-CN" altLang="en-US" sz="2800" dirty="0" smtClean="0"/>
              <a:t>无线网络概述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6.2 </a:t>
            </a:r>
            <a:r>
              <a:rPr lang="zh-CN" altLang="en-US" sz="2800" dirty="0" smtClean="0"/>
              <a:t>无线链路及特征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smtClean="0"/>
              <a:t>6.3 WiFi:802.11</a:t>
            </a:r>
            <a:r>
              <a:rPr lang="zh-CN" altLang="en-US" sz="2800" dirty="0" smtClean="0"/>
              <a:t>无线</a:t>
            </a:r>
            <a:r>
              <a:rPr lang="en-US" altLang="zh-CN" sz="2800" dirty="0" smtClean="0"/>
              <a:t>LAN</a:t>
            </a:r>
            <a:endParaRPr lang="en-US" altLang="zh-CN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0298" y="987552"/>
            <a:ext cx="4286250" cy="45024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学习目标</a:t>
            </a:r>
            <a:endParaRPr lang="en-US" altLang="zh-CN" sz="36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了解无线网络链路特征</a:t>
            </a:r>
            <a:endParaRPr lang="en-US" altLang="zh-CN" dirty="0"/>
          </a:p>
          <a:p>
            <a:pPr marL="385763" indent="-385763">
              <a:buFont typeface="+mj-lt"/>
              <a:buAutoNum type="arabicPeriod"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802.11</a:t>
            </a:r>
            <a:r>
              <a:rPr lang="zh-CN" altLang="en-US" dirty="0" smtClean="0"/>
              <a:t>无线局域网技术。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10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4039" y="0"/>
            <a:ext cx="8389088" cy="7336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/>
              <a:t>碰撞避免</a:t>
            </a: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038" y="956930"/>
            <a:ext cx="8389088" cy="465174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zh-CN" altLang="en-US" sz="3200" i="1" dirty="0" smtClean="0">
                <a:solidFill>
                  <a:srgbClr val="FF0000"/>
                </a:solidFill>
              </a:rPr>
              <a:t>思路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:</a:t>
            </a:r>
            <a:r>
              <a:rPr lang="en-US" altLang="zh-CN" sz="3200" dirty="0" smtClean="0"/>
              <a:t>  </a:t>
            </a:r>
            <a:r>
              <a:rPr lang="zh-CN" altLang="en-US" sz="2800" dirty="0"/>
              <a:t>允许发送方</a:t>
            </a:r>
            <a:r>
              <a:rPr lang="zh-CN" altLang="en-US" sz="2800" dirty="0">
                <a:latin typeface="Comic Sans MS" panose="030F0702030302020204" pitchFamily="66" charset="0"/>
              </a:rPr>
              <a:t>“</a:t>
            </a:r>
            <a:r>
              <a:rPr lang="zh-CN" altLang="en-US" sz="2800" dirty="0"/>
              <a:t>预约</a:t>
            </a:r>
            <a:r>
              <a:rPr lang="zh-CN" altLang="en-US" sz="2800" dirty="0">
                <a:latin typeface="Comic Sans MS" panose="030F0702030302020204" pitchFamily="66" charset="0"/>
              </a:rPr>
              <a:t>”</a:t>
            </a:r>
            <a:r>
              <a:rPr lang="zh-CN" altLang="en-US" sz="2800" dirty="0"/>
              <a:t>信道，而不是数据帧的随机访问：避免长数据帧的</a:t>
            </a:r>
            <a:r>
              <a:rPr lang="zh-CN" altLang="en-US" sz="2800" dirty="0" smtClean="0"/>
              <a:t>碰撞。</a:t>
            </a:r>
            <a:endParaRPr lang="en-US" altLang="zh-CN" sz="2800" dirty="0"/>
          </a:p>
          <a:p>
            <a:pPr lvl="1"/>
            <a:r>
              <a:rPr lang="zh-CN" altLang="en-US" sz="2400" dirty="0"/>
              <a:t>发送</a:t>
            </a:r>
            <a:r>
              <a:rPr lang="zh-CN" altLang="en-US" sz="2400" dirty="0" smtClean="0"/>
              <a:t>方先</a:t>
            </a:r>
            <a:r>
              <a:rPr lang="zh-CN" altLang="en-US" sz="2400" dirty="0"/>
              <a:t>使用</a:t>
            </a:r>
            <a:r>
              <a:rPr lang="en-US" altLang="zh-CN" sz="2400" dirty="0"/>
              <a:t>CSMA</a:t>
            </a:r>
            <a:r>
              <a:rPr lang="zh-CN" altLang="en-US" sz="2400" dirty="0"/>
              <a:t>向</a:t>
            </a:r>
            <a:r>
              <a:rPr lang="en-US" altLang="zh-CN" sz="2400" dirty="0" smtClean="0"/>
              <a:t>BS</a:t>
            </a:r>
            <a:r>
              <a:rPr lang="zh-CN" altLang="en-US" sz="2400" dirty="0" smtClean="0"/>
              <a:t>发送</a:t>
            </a:r>
            <a:r>
              <a:rPr lang="zh-CN" altLang="en-US" sz="2400" dirty="0" smtClean="0">
                <a:solidFill>
                  <a:srgbClr val="FF0000"/>
                </a:solidFill>
              </a:rPr>
              <a:t>小请求，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 RTS</a:t>
            </a:r>
            <a:r>
              <a:rPr lang="zh-CN" altLang="en-US" sz="2400" dirty="0" smtClean="0"/>
              <a:t>分组。</a:t>
            </a:r>
            <a:endParaRPr lang="en-US" altLang="zh-CN" sz="2400" dirty="0"/>
          </a:p>
          <a:p>
            <a:pPr lvl="1"/>
            <a:r>
              <a:rPr lang="en-US" altLang="zh-CN" sz="2400" dirty="0"/>
              <a:t>RTS</a:t>
            </a:r>
            <a:r>
              <a:rPr lang="zh-CN" altLang="en-US" sz="2400" dirty="0"/>
              <a:t>仍可能与其他碰撞</a:t>
            </a:r>
            <a:r>
              <a:rPr lang="en-US" altLang="zh-CN" sz="2400" dirty="0"/>
              <a:t>(</a:t>
            </a:r>
            <a:r>
              <a:rPr lang="zh-CN" altLang="en-US" sz="2400" dirty="0"/>
              <a:t>但它们较短</a:t>
            </a:r>
            <a:r>
              <a:rPr lang="en-US" altLang="zh-CN" sz="2400" dirty="0"/>
              <a:t>)</a:t>
            </a:r>
          </a:p>
          <a:p>
            <a:r>
              <a:rPr lang="en-US" altLang="zh-CN" sz="2800" dirty="0"/>
              <a:t>BS</a:t>
            </a:r>
            <a:r>
              <a:rPr lang="zh-CN" altLang="en-US" sz="2800" dirty="0"/>
              <a:t>为响应</a:t>
            </a:r>
            <a:r>
              <a:rPr lang="en-US" altLang="zh-CN" sz="2800" dirty="0"/>
              <a:t>RTS</a:t>
            </a:r>
            <a:r>
              <a:rPr lang="zh-CN" altLang="en-US" sz="2800" dirty="0" smtClean="0">
                <a:solidFill>
                  <a:srgbClr val="FF0000"/>
                </a:solidFill>
              </a:rPr>
              <a:t>广播</a:t>
            </a:r>
            <a:r>
              <a:rPr lang="zh-CN" altLang="en-US" sz="2800" dirty="0" smtClean="0"/>
              <a:t>发送 </a:t>
            </a:r>
            <a:r>
              <a:rPr lang="en-US" altLang="zh-CN" sz="2800" dirty="0"/>
              <a:t>CTS</a:t>
            </a:r>
          </a:p>
          <a:p>
            <a:r>
              <a:rPr lang="en-US" altLang="zh-CN" sz="2800" dirty="0"/>
              <a:t>C</a:t>
            </a:r>
            <a:r>
              <a:rPr lang="en-US" altLang="zh-CN" sz="2800" dirty="0" smtClean="0"/>
              <a:t>TS</a:t>
            </a:r>
            <a:r>
              <a:rPr lang="zh-CN" altLang="en-US" sz="2800" dirty="0"/>
              <a:t>被</a:t>
            </a:r>
            <a:r>
              <a:rPr lang="zh-CN" altLang="en-US" sz="2800" dirty="0" smtClean="0"/>
              <a:t>所有</a:t>
            </a:r>
            <a:r>
              <a:rPr lang="zh-CN" altLang="en-US" sz="2800" dirty="0"/>
              <a:t>站点听到</a:t>
            </a:r>
            <a:endParaRPr lang="en-US" altLang="zh-CN" sz="2800" dirty="0"/>
          </a:p>
          <a:p>
            <a:pPr lvl="1"/>
            <a:r>
              <a:rPr lang="zh-CN" altLang="en-US" sz="2400" dirty="0"/>
              <a:t>发送方传输数据帧</a:t>
            </a:r>
          </a:p>
          <a:p>
            <a:pPr lvl="1"/>
            <a:r>
              <a:rPr lang="zh-CN" altLang="en-US" sz="2400" dirty="0"/>
              <a:t>其他站点推迟传输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31518" y="5380074"/>
            <a:ext cx="5853113" cy="914400"/>
            <a:chOff x="1633537" y="5235575"/>
            <a:chExt cx="5853113" cy="914400"/>
          </a:xfrm>
        </p:grpSpPr>
        <p:sp>
          <p:nvSpPr>
            <p:cNvPr id="355332" name="Text Box 4"/>
            <p:cNvSpPr txBox="1">
              <a:spLocks noChangeArrowheads="1"/>
            </p:cNvSpPr>
            <p:nvPr/>
          </p:nvSpPr>
          <p:spPr bwMode="auto">
            <a:xfrm>
              <a:off x="1885950" y="5464175"/>
              <a:ext cx="5438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ea typeface="宋体" panose="02010600030101010101" pitchFamily="2" charset="-122"/>
                </a:rPr>
                <a:t>使用小预约分组，避免数据帧完全碰撞</a:t>
              </a:r>
              <a:r>
                <a:rPr lang="en-US" altLang="zh-CN" sz="2400" dirty="0">
                  <a:ea typeface="宋体" panose="02010600030101010101" pitchFamily="2" charset="-122"/>
                </a:rPr>
                <a:t>!</a:t>
              </a:r>
            </a:p>
          </p:txBody>
        </p:sp>
        <p:sp>
          <p:nvSpPr>
            <p:cNvPr id="355333" name="Rectangle 5"/>
            <p:cNvSpPr>
              <a:spLocks noChangeArrowheads="1"/>
            </p:cNvSpPr>
            <p:nvPr/>
          </p:nvSpPr>
          <p:spPr bwMode="auto">
            <a:xfrm>
              <a:off x="1633537" y="5235575"/>
              <a:ext cx="5853113" cy="914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807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无线网和移动网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494C-2D0F-4D51-8B40-59E5492394D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935" y="0"/>
            <a:ext cx="8431617" cy="732671"/>
          </a:xfrm>
        </p:spPr>
        <p:txBody>
          <a:bodyPr/>
          <a:lstStyle/>
          <a:p>
            <a:r>
              <a:rPr lang="en-US" altLang="zh-CN" sz="3600" dirty="0" smtClean="0"/>
              <a:t>6.3 </a:t>
            </a:r>
            <a:r>
              <a:rPr lang="zh-CN" altLang="en-US" sz="3600" dirty="0" smtClean="0"/>
              <a:t>碰撞</a:t>
            </a:r>
            <a:r>
              <a:rPr lang="zh-CN" altLang="en-US" sz="3600" dirty="0"/>
              <a:t>避免</a:t>
            </a:r>
            <a:r>
              <a:rPr lang="en-US" altLang="zh-CN" sz="3600" dirty="0"/>
              <a:t>: RTS-CTS</a:t>
            </a:r>
            <a:r>
              <a:rPr lang="zh-CN" altLang="en-US" sz="3600" dirty="0"/>
              <a:t>交换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4624388" y="139382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AP</a:t>
            </a:r>
          </a:p>
        </p:txBody>
      </p:sp>
      <p:grpSp>
        <p:nvGrpSpPr>
          <p:cNvPr id="356368" name="Group 16"/>
          <p:cNvGrpSpPr>
            <a:grpSpLocks/>
          </p:cNvGrpSpPr>
          <p:nvPr/>
        </p:nvGrpSpPr>
        <p:grpSpPr bwMode="auto">
          <a:xfrm>
            <a:off x="4202113" y="1109663"/>
            <a:ext cx="782637" cy="571500"/>
            <a:chOff x="1160" y="2192"/>
            <a:chExt cx="589" cy="440"/>
          </a:xfrm>
        </p:grpSpPr>
        <p:pic>
          <p:nvPicPr>
            <p:cNvPr id="356369" name="Picture 17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349" y="2458"/>
              <a:ext cx="212" cy="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6370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160" y="2192"/>
              <a:ext cx="58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71" name="Freeform 19"/>
            <p:cNvSpPr>
              <a:spLocks/>
            </p:cNvSpPr>
            <p:nvPr/>
          </p:nvSpPr>
          <p:spPr bwMode="auto">
            <a:xfrm>
              <a:off x="1283" y="2231"/>
              <a:ext cx="83" cy="102"/>
            </a:xfrm>
            <a:custGeom>
              <a:avLst/>
              <a:gdLst>
                <a:gd name="T0" fmla="*/ 87 w 247"/>
                <a:gd name="T1" fmla="*/ 26 h 203"/>
                <a:gd name="T2" fmla="*/ 68 w 247"/>
                <a:gd name="T3" fmla="*/ 34 h 203"/>
                <a:gd name="T4" fmla="*/ 52 w 247"/>
                <a:gd name="T5" fmla="*/ 44 h 203"/>
                <a:gd name="T6" fmla="*/ 38 w 247"/>
                <a:gd name="T7" fmla="*/ 55 h 203"/>
                <a:gd name="T8" fmla="*/ 25 w 247"/>
                <a:gd name="T9" fmla="*/ 67 h 203"/>
                <a:gd name="T10" fmla="*/ 14 w 247"/>
                <a:gd name="T11" fmla="*/ 80 h 203"/>
                <a:gd name="T12" fmla="*/ 7 w 247"/>
                <a:gd name="T13" fmla="*/ 94 h 203"/>
                <a:gd name="T14" fmla="*/ 3 w 247"/>
                <a:gd name="T15" fmla="*/ 109 h 203"/>
                <a:gd name="T16" fmla="*/ 0 w 247"/>
                <a:gd name="T17" fmla="*/ 124 h 203"/>
                <a:gd name="T18" fmla="*/ 3 w 247"/>
                <a:gd name="T19" fmla="*/ 145 h 203"/>
                <a:gd name="T20" fmla="*/ 14 w 247"/>
                <a:gd name="T21" fmla="*/ 163 h 203"/>
                <a:gd name="T22" fmla="*/ 32 w 247"/>
                <a:gd name="T23" fmla="*/ 178 h 203"/>
                <a:gd name="T24" fmla="*/ 55 w 247"/>
                <a:gd name="T25" fmla="*/ 189 h 203"/>
                <a:gd name="T26" fmla="*/ 81 w 247"/>
                <a:gd name="T27" fmla="*/ 198 h 203"/>
                <a:gd name="T28" fmla="*/ 109 w 247"/>
                <a:gd name="T29" fmla="*/ 202 h 203"/>
                <a:gd name="T30" fmla="*/ 138 w 247"/>
                <a:gd name="T31" fmla="*/ 203 h 203"/>
                <a:gd name="T32" fmla="*/ 165 w 247"/>
                <a:gd name="T33" fmla="*/ 200 h 203"/>
                <a:gd name="T34" fmla="*/ 171 w 247"/>
                <a:gd name="T35" fmla="*/ 200 h 203"/>
                <a:gd name="T36" fmla="*/ 177 w 247"/>
                <a:gd name="T37" fmla="*/ 198 h 203"/>
                <a:gd name="T38" fmla="*/ 181 w 247"/>
                <a:gd name="T39" fmla="*/ 195 h 203"/>
                <a:gd name="T40" fmla="*/ 183 w 247"/>
                <a:gd name="T41" fmla="*/ 191 h 203"/>
                <a:gd name="T42" fmla="*/ 180 w 247"/>
                <a:gd name="T43" fmla="*/ 186 h 203"/>
                <a:gd name="T44" fmla="*/ 174 w 247"/>
                <a:gd name="T45" fmla="*/ 182 h 203"/>
                <a:gd name="T46" fmla="*/ 167 w 247"/>
                <a:gd name="T47" fmla="*/ 178 h 203"/>
                <a:gd name="T48" fmla="*/ 160 w 247"/>
                <a:gd name="T49" fmla="*/ 176 h 203"/>
                <a:gd name="T50" fmla="*/ 145 w 247"/>
                <a:gd name="T51" fmla="*/ 173 h 203"/>
                <a:gd name="T52" fmla="*/ 131 w 247"/>
                <a:gd name="T53" fmla="*/ 171 h 203"/>
                <a:gd name="T54" fmla="*/ 116 w 247"/>
                <a:gd name="T55" fmla="*/ 169 h 203"/>
                <a:gd name="T56" fmla="*/ 103 w 247"/>
                <a:gd name="T57" fmla="*/ 167 h 203"/>
                <a:gd name="T58" fmla="*/ 90 w 247"/>
                <a:gd name="T59" fmla="*/ 164 h 203"/>
                <a:gd name="T60" fmla="*/ 77 w 247"/>
                <a:gd name="T61" fmla="*/ 160 h 203"/>
                <a:gd name="T62" fmla="*/ 65 w 247"/>
                <a:gd name="T63" fmla="*/ 154 h 203"/>
                <a:gd name="T64" fmla="*/ 54 w 247"/>
                <a:gd name="T65" fmla="*/ 146 h 203"/>
                <a:gd name="T66" fmla="*/ 49 w 247"/>
                <a:gd name="T67" fmla="*/ 112 h 203"/>
                <a:gd name="T68" fmla="*/ 61 w 247"/>
                <a:gd name="T69" fmla="*/ 84 h 203"/>
                <a:gd name="T70" fmla="*/ 84 w 247"/>
                <a:gd name="T71" fmla="*/ 62 h 203"/>
                <a:gd name="T72" fmla="*/ 116 w 247"/>
                <a:gd name="T73" fmla="*/ 44 h 203"/>
                <a:gd name="T74" fmla="*/ 151 w 247"/>
                <a:gd name="T75" fmla="*/ 30 h 203"/>
                <a:gd name="T76" fmla="*/ 187 w 247"/>
                <a:gd name="T77" fmla="*/ 19 h 203"/>
                <a:gd name="T78" fmla="*/ 220 w 247"/>
                <a:gd name="T79" fmla="*/ 11 h 203"/>
                <a:gd name="T80" fmla="*/ 247 w 247"/>
                <a:gd name="T81" fmla="*/ 4 h 203"/>
                <a:gd name="T82" fmla="*/ 231 w 247"/>
                <a:gd name="T83" fmla="*/ 1 h 203"/>
                <a:gd name="T84" fmla="*/ 213 w 247"/>
                <a:gd name="T85" fmla="*/ 0 h 203"/>
                <a:gd name="T86" fmla="*/ 193 w 247"/>
                <a:gd name="T87" fmla="*/ 2 h 203"/>
                <a:gd name="T88" fmla="*/ 171 w 247"/>
                <a:gd name="T89" fmla="*/ 4 h 203"/>
                <a:gd name="T90" fmla="*/ 149 w 247"/>
                <a:gd name="T91" fmla="*/ 9 h 203"/>
                <a:gd name="T92" fmla="*/ 128 w 247"/>
                <a:gd name="T93" fmla="*/ 14 h 203"/>
                <a:gd name="T94" fmla="*/ 106 w 247"/>
                <a:gd name="T95" fmla="*/ 20 h 203"/>
                <a:gd name="T96" fmla="*/ 87 w 247"/>
                <a:gd name="T97" fmla="*/ 2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72" name="Freeform 20"/>
            <p:cNvSpPr>
              <a:spLocks/>
            </p:cNvSpPr>
            <p:nvPr/>
          </p:nvSpPr>
          <p:spPr bwMode="auto">
            <a:xfrm>
              <a:off x="1424" y="2230"/>
              <a:ext cx="52" cy="79"/>
            </a:xfrm>
            <a:custGeom>
              <a:avLst/>
              <a:gdLst>
                <a:gd name="T0" fmla="*/ 133 w 158"/>
                <a:gd name="T1" fmla="*/ 52 h 158"/>
                <a:gd name="T2" fmla="*/ 139 w 158"/>
                <a:gd name="T3" fmla="*/ 68 h 158"/>
                <a:gd name="T4" fmla="*/ 137 w 158"/>
                <a:gd name="T5" fmla="*/ 83 h 158"/>
                <a:gd name="T6" fmla="*/ 127 w 158"/>
                <a:gd name="T7" fmla="*/ 95 h 158"/>
                <a:gd name="T8" fmla="*/ 113 w 158"/>
                <a:gd name="T9" fmla="*/ 106 h 158"/>
                <a:gd name="T10" fmla="*/ 95 w 158"/>
                <a:gd name="T11" fmla="*/ 116 h 158"/>
                <a:gd name="T12" fmla="*/ 75 w 158"/>
                <a:gd name="T13" fmla="*/ 126 h 158"/>
                <a:gd name="T14" fmla="*/ 55 w 158"/>
                <a:gd name="T15" fmla="*/ 135 h 158"/>
                <a:gd name="T16" fmla="*/ 37 w 158"/>
                <a:gd name="T17" fmla="*/ 144 h 158"/>
                <a:gd name="T18" fmla="*/ 34 w 158"/>
                <a:gd name="T19" fmla="*/ 147 h 158"/>
                <a:gd name="T20" fmla="*/ 33 w 158"/>
                <a:gd name="T21" fmla="*/ 149 h 158"/>
                <a:gd name="T22" fmla="*/ 33 w 158"/>
                <a:gd name="T23" fmla="*/ 152 h 158"/>
                <a:gd name="T24" fmla="*/ 34 w 158"/>
                <a:gd name="T25" fmla="*/ 155 h 158"/>
                <a:gd name="T26" fmla="*/ 39 w 158"/>
                <a:gd name="T27" fmla="*/ 157 h 158"/>
                <a:gd name="T28" fmla="*/ 43 w 158"/>
                <a:gd name="T29" fmla="*/ 158 h 158"/>
                <a:gd name="T30" fmla="*/ 46 w 158"/>
                <a:gd name="T31" fmla="*/ 158 h 158"/>
                <a:gd name="T32" fmla="*/ 50 w 158"/>
                <a:gd name="T33" fmla="*/ 157 h 158"/>
                <a:gd name="T34" fmla="*/ 74 w 158"/>
                <a:gd name="T35" fmla="*/ 148 h 158"/>
                <a:gd name="T36" fmla="*/ 95 w 158"/>
                <a:gd name="T37" fmla="*/ 138 h 158"/>
                <a:gd name="T38" fmla="*/ 116 w 158"/>
                <a:gd name="T39" fmla="*/ 127 h 158"/>
                <a:gd name="T40" fmla="*/ 135 w 158"/>
                <a:gd name="T41" fmla="*/ 114 h 158"/>
                <a:gd name="T42" fmla="*/ 148 w 158"/>
                <a:gd name="T43" fmla="*/ 100 h 158"/>
                <a:gd name="T44" fmla="*/ 156 w 158"/>
                <a:gd name="T45" fmla="*/ 84 h 158"/>
                <a:gd name="T46" fmla="*/ 158 w 158"/>
                <a:gd name="T47" fmla="*/ 67 h 158"/>
                <a:gd name="T48" fmla="*/ 152 w 158"/>
                <a:gd name="T49" fmla="*/ 49 h 158"/>
                <a:gd name="T50" fmla="*/ 139 w 158"/>
                <a:gd name="T51" fmla="*/ 35 h 158"/>
                <a:gd name="T52" fmla="*/ 120 w 158"/>
                <a:gd name="T53" fmla="*/ 23 h 158"/>
                <a:gd name="T54" fmla="*/ 97 w 158"/>
                <a:gd name="T55" fmla="*/ 14 h 158"/>
                <a:gd name="T56" fmla="*/ 71 w 158"/>
                <a:gd name="T57" fmla="*/ 7 h 158"/>
                <a:gd name="T58" fmla="*/ 45 w 158"/>
                <a:gd name="T59" fmla="*/ 2 h 158"/>
                <a:gd name="T60" fmla="*/ 23 w 158"/>
                <a:gd name="T61" fmla="*/ 0 h 158"/>
                <a:gd name="T62" fmla="*/ 7 w 158"/>
                <a:gd name="T63" fmla="*/ 0 h 158"/>
                <a:gd name="T64" fmla="*/ 0 w 158"/>
                <a:gd name="T65" fmla="*/ 4 h 158"/>
                <a:gd name="T66" fmla="*/ 17 w 158"/>
                <a:gd name="T67" fmla="*/ 9 h 158"/>
                <a:gd name="T68" fmla="*/ 36 w 158"/>
                <a:gd name="T69" fmla="*/ 13 h 158"/>
                <a:gd name="T70" fmla="*/ 56 w 158"/>
                <a:gd name="T71" fmla="*/ 17 h 158"/>
                <a:gd name="T72" fmla="*/ 75 w 158"/>
                <a:gd name="T73" fmla="*/ 21 h 158"/>
                <a:gd name="T74" fmla="*/ 94 w 158"/>
                <a:gd name="T75" fmla="*/ 26 h 158"/>
                <a:gd name="T76" fmla="*/ 110 w 158"/>
                <a:gd name="T77" fmla="*/ 33 h 158"/>
                <a:gd name="T78" fmla="*/ 123 w 158"/>
                <a:gd name="T79" fmla="*/ 41 h 158"/>
                <a:gd name="T80" fmla="*/ 133 w 158"/>
                <a:gd name="T81" fmla="*/ 5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73" name="Freeform 21"/>
            <p:cNvSpPr>
              <a:spLocks/>
            </p:cNvSpPr>
            <p:nvPr/>
          </p:nvSpPr>
          <p:spPr bwMode="auto">
            <a:xfrm>
              <a:off x="1232" y="2211"/>
              <a:ext cx="133" cy="166"/>
            </a:xfrm>
            <a:custGeom>
              <a:avLst/>
              <a:gdLst>
                <a:gd name="T0" fmla="*/ 124 w 399"/>
                <a:gd name="T1" fmla="*/ 62 h 331"/>
                <a:gd name="T2" fmla="*/ 66 w 399"/>
                <a:gd name="T3" fmla="*/ 101 h 331"/>
                <a:gd name="T4" fmla="*/ 21 w 399"/>
                <a:gd name="T5" fmla="*/ 146 h 331"/>
                <a:gd name="T6" fmla="*/ 0 w 399"/>
                <a:gd name="T7" fmla="*/ 199 h 331"/>
                <a:gd name="T8" fmla="*/ 4 w 399"/>
                <a:gd name="T9" fmla="*/ 234 h 331"/>
                <a:gd name="T10" fmla="*/ 11 w 399"/>
                <a:gd name="T11" fmla="*/ 248 h 331"/>
                <a:gd name="T12" fmla="*/ 24 w 399"/>
                <a:gd name="T13" fmla="*/ 261 h 331"/>
                <a:gd name="T14" fmla="*/ 40 w 399"/>
                <a:gd name="T15" fmla="*/ 272 h 331"/>
                <a:gd name="T16" fmla="*/ 69 w 399"/>
                <a:gd name="T17" fmla="*/ 284 h 331"/>
                <a:gd name="T18" fmla="*/ 107 w 399"/>
                <a:gd name="T19" fmla="*/ 297 h 331"/>
                <a:gd name="T20" fmla="*/ 148 w 399"/>
                <a:gd name="T21" fmla="*/ 307 h 331"/>
                <a:gd name="T22" fmla="*/ 188 w 399"/>
                <a:gd name="T23" fmla="*/ 315 h 331"/>
                <a:gd name="T24" fmla="*/ 230 w 399"/>
                <a:gd name="T25" fmla="*/ 321 h 331"/>
                <a:gd name="T26" fmla="*/ 272 w 399"/>
                <a:gd name="T27" fmla="*/ 325 h 331"/>
                <a:gd name="T28" fmla="*/ 315 w 399"/>
                <a:gd name="T29" fmla="*/ 328 h 331"/>
                <a:gd name="T30" fmla="*/ 358 w 399"/>
                <a:gd name="T31" fmla="*/ 330 h 331"/>
                <a:gd name="T32" fmla="*/ 386 w 399"/>
                <a:gd name="T33" fmla="*/ 331 h 331"/>
                <a:gd name="T34" fmla="*/ 396 w 399"/>
                <a:gd name="T35" fmla="*/ 325 h 331"/>
                <a:gd name="T36" fmla="*/ 399 w 399"/>
                <a:gd name="T37" fmla="*/ 316 h 331"/>
                <a:gd name="T38" fmla="*/ 390 w 399"/>
                <a:gd name="T39" fmla="*/ 309 h 331"/>
                <a:gd name="T40" fmla="*/ 364 w 399"/>
                <a:gd name="T41" fmla="*/ 304 h 331"/>
                <a:gd name="T42" fmla="*/ 326 w 399"/>
                <a:gd name="T43" fmla="*/ 299 h 331"/>
                <a:gd name="T44" fmla="*/ 287 w 399"/>
                <a:gd name="T45" fmla="*/ 295 h 331"/>
                <a:gd name="T46" fmla="*/ 248 w 399"/>
                <a:gd name="T47" fmla="*/ 291 h 331"/>
                <a:gd name="T48" fmla="*/ 210 w 399"/>
                <a:gd name="T49" fmla="*/ 286 h 331"/>
                <a:gd name="T50" fmla="*/ 172 w 399"/>
                <a:gd name="T51" fmla="*/ 279 h 331"/>
                <a:gd name="T52" fmla="*/ 136 w 399"/>
                <a:gd name="T53" fmla="*/ 271 h 331"/>
                <a:gd name="T54" fmla="*/ 100 w 399"/>
                <a:gd name="T55" fmla="*/ 261 h 331"/>
                <a:gd name="T56" fmla="*/ 68 w 399"/>
                <a:gd name="T57" fmla="*/ 247 h 331"/>
                <a:gd name="T58" fmla="*/ 48 w 399"/>
                <a:gd name="T59" fmla="*/ 228 h 331"/>
                <a:gd name="T60" fmla="*/ 42 w 399"/>
                <a:gd name="T61" fmla="*/ 204 h 331"/>
                <a:gd name="T62" fmla="*/ 48 w 399"/>
                <a:gd name="T63" fmla="*/ 175 h 331"/>
                <a:gd name="T64" fmla="*/ 64 w 399"/>
                <a:gd name="T65" fmla="*/ 149 h 331"/>
                <a:gd name="T66" fmla="*/ 88 w 399"/>
                <a:gd name="T67" fmla="*/ 121 h 331"/>
                <a:gd name="T68" fmla="*/ 117 w 399"/>
                <a:gd name="T69" fmla="*/ 97 h 331"/>
                <a:gd name="T70" fmla="*/ 152 w 399"/>
                <a:gd name="T71" fmla="*/ 73 h 331"/>
                <a:gd name="T72" fmla="*/ 190 w 399"/>
                <a:gd name="T73" fmla="*/ 51 h 331"/>
                <a:gd name="T74" fmla="*/ 242 w 399"/>
                <a:gd name="T75" fmla="*/ 33 h 331"/>
                <a:gd name="T76" fmla="*/ 294 w 399"/>
                <a:gd name="T77" fmla="*/ 18 h 331"/>
                <a:gd name="T78" fmla="*/ 328 w 399"/>
                <a:gd name="T79" fmla="*/ 6 h 331"/>
                <a:gd name="T80" fmla="*/ 317 w 399"/>
                <a:gd name="T81" fmla="*/ 0 h 331"/>
                <a:gd name="T82" fmla="*/ 274 w 399"/>
                <a:gd name="T83" fmla="*/ 4 h 331"/>
                <a:gd name="T84" fmla="*/ 223 w 399"/>
                <a:gd name="T85" fmla="*/ 16 h 331"/>
                <a:gd name="T86" fmla="*/ 175 w 399"/>
                <a:gd name="T87" fmla="*/ 3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74" name="Freeform 22"/>
            <p:cNvSpPr>
              <a:spLocks/>
            </p:cNvSpPr>
            <p:nvPr/>
          </p:nvSpPr>
          <p:spPr bwMode="auto">
            <a:xfrm>
              <a:off x="1419" y="2206"/>
              <a:ext cx="116" cy="110"/>
            </a:xfrm>
            <a:custGeom>
              <a:avLst/>
              <a:gdLst>
                <a:gd name="T0" fmla="*/ 290 w 350"/>
                <a:gd name="T1" fmla="*/ 68 h 221"/>
                <a:gd name="T2" fmla="*/ 306 w 350"/>
                <a:gd name="T3" fmla="*/ 80 h 221"/>
                <a:gd name="T4" fmla="*/ 316 w 350"/>
                <a:gd name="T5" fmla="*/ 94 h 221"/>
                <a:gd name="T6" fmla="*/ 321 w 350"/>
                <a:gd name="T7" fmla="*/ 109 h 221"/>
                <a:gd name="T8" fmla="*/ 321 w 350"/>
                <a:gd name="T9" fmla="*/ 125 h 221"/>
                <a:gd name="T10" fmla="*/ 318 w 350"/>
                <a:gd name="T11" fmla="*/ 138 h 221"/>
                <a:gd name="T12" fmla="*/ 312 w 350"/>
                <a:gd name="T13" fmla="*/ 149 h 221"/>
                <a:gd name="T14" fmla="*/ 302 w 350"/>
                <a:gd name="T15" fmla="*/ 160 h 221"/>
                <a:gd name="T16" fmla="*/ 292 w 350"/>
                <a:gd name="T17" fmla="*/ 169 h 221"/>
                <a:gd name="T18" fmla="*/ 279 w 350"/>
                <a:gd name="T19" fmla="*/ 179 h 221"/>
                <a:gd name="T20" fmla="*/ 266 w 350"/>
                <a:gd name="T21" fmla="*/ 187 h 221"/>
                <a:gd name="T22" fmla="*/ 253 w 350"/>
                <a:gd name="T23" fmla="*/ 196 h 221"/>
                <a:gd name="T24" fmla="*/ 240 w 350"/>
                <a:gd name="T25" fmla="*/ 205 h 221"/>
                <a:gd name="T26" fmla="*/ 237 w 350"/>
                <a:gd name="T27" fmla="*/ 209 h 221"/>
                <a:gd name="T28" fmla="*/ 237 w 350"/>
                <a:gd name="T29" fmla="*/ 212 h 221"/>
                <a:gd name="T30" fmla="*/ 237 w 350"/>
                <a:gd name="T31" fmla="*/ 215 h 221"/>
                <a:gd name="T32" fmla="*/ 240 w 350"/>
                <a:gd name="T33" fmla="*/ 218 h 221"/>
                <a:gd name="T34" fmla="*/ 244 w 350"/>
                <a:gd name="T35" fmla="*/ 220 h 221"/>
                <a:gd name="T36" fmla="*/ 250 w 350"/>
                <a:gd name="T37" fmla="*/ 221 h 221"/>
                <a:gd name="T38" fmla="*/ 254 w 350"/>
                <a:gd name="T39" fmla="*/ 220 h 221"/>
                <a:gd name="T40" fmla="*/ 258 w 350"/>
                <a:gd name="T41" fmla="*/ 218 h 221"/>
                <a:gd name="T42" fmla="*/ 287 w 350"/>
                <a:gd name="T43" fmla="*/ 204 h 221"/>
                <a:gd name="T44" fmla="*/ 312 w 350"/>
                <a:gd name="T45" fmla="*/ 187 h 221"/>
                <a:gd name="T46" fmla="*/ 331 w 350"/>
                <a:gd name="T47" fmla="*/ 168 h 221"/>
                <a:gd name="T48" fmla="*/ 344 w 350"/>
                <a:gd name="T49" fmla="*/ 146 h 221"/>
                <a:gd name="T50" fmla="*/ 350 w 350"/>
                <a:gd name="T51" fmla="*/ 124 h 221"/>
                <a:gd name="T52" fmla="*/ 347 w 350"/>
                <a:gd name="T53" fmla="*/ 101 h 221"/>
                <a:gd name="T54" fmla="*/ 335 w 350"/>
                <a:gd name="T55" fmla="*/ 80 h 221"/>
                <a:gd name="T56" fmla="*/ 312 w 350"/>
                <a:gd name="T57" fmla="*/ 61 h 221"/>
                <a:gd name="T58" fmla="*/ 295 w 350"/>
                <a:gd name="T59" fmla="*/ 50 h 221"/>
                <a:gd name="T60" fmla="*/ 274 w 350"/>
                <a:gd name="T61" fmla="*/ 42 h 221"/>
                <a:gd name="T62" fmla="*/ 253 w 350"/>
                <a:gd name="T63" fmla="*/ 34 h 221"/>
                <a:gd name="T64" fmla="*/ 228 w 350"/>
                <a:gd name="T65" fmla="*/ 27 h 221"/>
                <a:gd name="T66" fmla="*/ 203 w 350"/>
                <a:gd name="T67" fmla="*/ 20 h 221"/>
                <a:gd name="T68" fmla="*/ 179 w 350"/>
                <a:gd name="T69" fmla="*/ 15 h 221"/>
                <a:gd name="T70" fmla="*/ 152 w 350"/>
                <a:gd name="T71" fmla="*/ 11 h 221"/>
                <a:gd name="T72" fmla="*/ 128 w 350"/>
                <a:gd name="T73" fmla="*/ 7 h 221"/>
                <a:gd name="T74" fmla="*/ 103 w 350"/>
                <a:gd name="T75" fmla="*/ 4 h 221"/>
                <a:gd name="T76" fmla="*/ 81 w 350"/>
                <a:gd name="T77" fmla="*/ 2 h 221"/>
                <a:gd name="T78" fmla="*/ 60 w 350"/>
                <a:gd name="T79" fmla="*/ 0 h 221"/>
                <a:gd name="T80" fmla="*/ 42 w 350"/>
                <a:gd name="T81" fmla="*/ 0 h 221"/>
                <a:gd name="T82" fmla="*/ 26 w 350"/>
                <a:gd name="T83" fmla="*/ 0 h 221"/>
                <a:gd name="T84" fmla="*/ 13 w 350"/>
                <a:gd name="T85" fmla="*/ 0 h 221"/>
                <a:gd name="T86" fmla="*/ 4 w 350"/>
                <a:gd name="T87" fmla="*/ 2 h 221"/>
                <a:gd name="T88" fmla="*/ 0 w 350"/>
                <a:gd name="T89" fmla="*/ 4 h 221"/>
                <a:gd name="T90" fmla="*/ 15 w 350"/>
                <a:gd name="T91" fmla="*/ 6 h 221"/>
                <a:gd name="T92" fmla="*/ 29 w 350"/>
                <a:gd name="T93" fmla="*/ 7 h 221"/>
                <a:gd name="T94" fmla="*/ 47 w 350"/>
                <a:gd name="T95" fmla="*/ 9 h 221"/>
                <a:gd name="T96" fmla="*/ 64 w 350"/>
                <a:gd name="T97" fmla="*/ 11 h 221"/>
                <a:gd name="T98" fmla="*/ 81 w 350"/>
                <a:gd name="T99" fmla="*/ 14 h 221"/>
                <a:gd name="T100" fmla="*/ 102 w 350"/>
                <a:gd name="T101" fmla="*/ 16 h 221"/>
                <a:gd name="T102" fmla="*/ 121 w 350"/>
                <a:gd name="T103" fmla="*/ 19 h 221"/>
                <a:gd name="T104" fmla="*/ 141 w 350"/>
                <a:gd name="T105" fmla="*/ 22 h 221"/>
                <a:gd name="T106" fmla="*/ 160 w 350"/>
                <a:gd name="T107" fmla="*/ 26 h 221"/>
                <a:gd name="T108" fmla="*/ 180 w 350"/>
                <a:gd name="T109" fmla="*/ 30 h 221"/>
                <a:gd name="T110" fmla="*/ 200 w 350"/>
                <a:gd name="T111" fmla="*/ 34 h 221"/>
                <a:gd name="T112" fmla="*/ 219 w 350"/>
                <a:gd name="T113" fmla="*/ 39 h 221"/>
                <a:gd name="T114" fmla="*/ 238 w 350"/>
                <a:gd name="T115" fmla="*/ 45 h 221"/>
                <a:gd name="T116" fmla="*/ 257 w 350"/>
                <a:gd name="T117" fmla="*/ 53 h 221"/>
                <a:gd name="T118" fmla="*/ 274 w 350"/>
                <a:gd name="T119" fmla="*/ 60 h 221"/>
                <a:gd name="T120" fmla="*/ 290 w 350"/>
                <a:gd name="T121" fmla="*/ 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75" name="Freeform 23"/>
            <p:cNvSpPr>
              <a:spLocks/>
            </p:cNvSpPr>
            <p:nvPr/>
          </p:nvSpPr>
          <p:spPr bwMode="auto">
            <a:xfrm>
              <a:off x="1181" y="2256"/>
              <a:ext cx="48" cy="105"/>
            </a:xfrm>
            <a:custGeom>
              <a:avLst/>
              <a:gdLst>
                <a:gd name="T0" fmla="*/ 0 w 142"/>
                <a:gd name="T1" fmla="*/ 114 h 208"/>
                <a:gd name="T2" fmla="*/ 0 w 142"/>
                <a:gd name="T3" fmla="*/ 131 h 208"/>
                <a:gd name="T4" fmla="*/ 6 w 142"/>
                <a:gd name="T5" fmla="*/ 147 h 208"/>
                <a:gd name="T6" fmla="*/ 16 w 142"/>
                <a:gd name="T7" fmla="*/ 162 h 208"/>
                <a:gd name="T8" fmla="*/ 30 w 142"/>
                <a:gd name="T9" fmla="*/ 175 h 208"/>
                <a:gd name="T10" fmla="*/ 48 w 142"/>
                <a:gd name="T11" fmla="*/ 186 h 208"/>
                <a:gd name="T12" fmla="*/ 68 w 142"/>
                <a:gd name="T13" fmla="*/ 196 h 208"/>
                <a:gd name="T14" fmla="*/ 91 w 142"/>
                <a:gd name="T15" fmla="*/ 203 h 208"/>
                <a:gd name="T16" fmla="*/ 114 w 142"/>
                <a:gd name="T17" fmla="*/ 207 h 208"/>
                <a:gd name="T18" fmla="*/ 122 w 142"/>
                <a:gd name="T19" fmla="*/ 208 h 208"/>
                <a:gd name="T20" fmla="*/ 129 w 142"/>
                <a:gd name="T21" fmla="*/ 206 h 208"/>
                <a:gd name="T22" fmla="*/ 135 w 142"/>
                <a:gd name="T23" fmla="*/ 203 h 208"/>
                <a:gd name="T24" fmla="*/ 138 w 142"/>
                <a:gd name="T25" fmla="*/ 199 h 208"/>
                <a:gd name="T26" fmla="*/ 138 w 142"/>
                <a:gd name="T27" fmla="*/ 194 h 208"/>
                <a:gd name="T28" fmla="*/ 136 w 142"/>
                <a:gd name="T29" fmla="*/ 189 h 208"/>
                <a:gd name="T30" fmla="*/ 132 w 142"/>
                <a:gd name="T31" fmla="*/ 185 h 208"/>
                <a:gd name="T32" fmla="*/ 125 w 142"/>
                <a:gd name="T33" fmla="*/ 183 h 208"/>
                <a:gd name="T34" fmla="*/ 101 w 142"/>
                <a:gd name="T35" fmla="*/ 177 h 208"/>
                <a:gd name="T36" fmla="*/ 80 w 142"/>
                <a:gd name="T37" fmla="*/ 169 h 208"/>
                <a:gd name="T38" fmla="*/ 62 w 142"/>
                <a:gd name="T39" fmla="*/ 158 h 208"/>
                <a:gd name="T40" fmla="*/ 49 w 142"/>
                <a:gd name="T41" fmla="*/ 146 h 208"/>
                <a:gd name="T42" fmla="*/ 40 w 142"/>
                <a:gd name="T43" fmla="*/ 131 h 208"/>
                <a:gd name="T44" fmla="*/ 36 w 142"/>
                <a:gd name="T45" fmla="*/ 115 h 208"/>
                <a:gd name="T46" fmla="*/ 36 w 142"/>
                <a:gd name="T47" fmla="*/ 97 h 208"/>
                <a:gd name="T48" fmla="*/ 43 w 142"/>
                <a:gd name="T49" fmla="*/ 79 h 208"/>
                <a:gd name="T50" fmla="*/ 52 w 142"/>
                <a:gd name="T51" fmla="*/ 66 h 208"/>
                <a:gd name="T52" fmla="*/ 64 w 142"/>
                <a:gd name="T53" fmla="*/ 54 h 208"/>
                <a:gd name="T54" fmla="*/ 77 w 142"/>
                <a:gd name="T55" fmla="*/ 43 h 208"/>
                <a:gd name="T56" fmla="*/ 91 w 142"/>
                <a:gd name="T57" fmla="*/ 33 h 208"/>
                <a:gd name="T58" fmla="*/ 104 w 142"/>
                <a:gd name="T59" fmla="*/ 24 h 208"/>
                <a:gd name="T60" fmla="*/ 119 w 142"/>
                <a:gd name="T61" fmla="*/ 16 h 208"/>
                <a:gd name="T62" fmla="*/ 132 w 142"/>
                <a:gd name="T63" fmla="*/ 8 h 208"/>
                <a:gd name="T64" fmla="*/ 142 w 142"/>
                <a:gd name="T65" fmla="*/ 1 h 208"/>
                <a:gd name="T66" fmla="*/ 132 w 142"/>
                <a:gd name="T67" fmla="*/ 0 h 208"/>
                <a:gd name="T68" fmla="*/ 116 w 142"/>
                <a:gd name="T69" fmla="*/ 5 h 208"/>
                <a:gd name="T70" fmla="*/ 94 w 142"/>
                <a:gd name="T71" fmla="*/ 16 h 208"/>
                <a:gd name="T72" fmla="*/ 69 w 142"/>
                <a:gd name="T73" fmla="*/ 31 h 208"/>
                <a:gd name="T74" fmla="*/ 46 w 142"/>
                <a:gd name="T75" fmla="*/ 50 h 208"/>
                <a:gd name="T76" fmla="*/ 24 w 142"/>
                <a:gd name="T77" fmla="*/ 70 h 208"/>
                <a:gd name="T78" fmla="*/ 9 w 142"/>
                <a:gd name="T79" fmla="*/ 92 h 208"/>
                <a:gd name="T80" fmla="*/ 0 w 142"/>
                <a:gd name="T81" fmla="*/ 11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76" name="Freeform 24"/>
            <p:cNvSpPr>
              <a:spLocks/>
            </p:cNvSpPr>
            <p:nvPr/>
          </p:nvSpPr>
          <p:spPr bwMode="auto">
            <a:xfrm>
              <a:off x="1515" y="2198"/>
              <a:ext cx="101" cy="136"/>
            </a:xfrm>
            <a:custGeom>
              <a:avLst/>
              <a:gdLst>
                <a:gd name="T0" fmla="*/ 257 w 304"/>
                <a:gd name="T1" fmla="*/ 109 h 272"/>
                <a:gd name="T2" fmla="*/ 271 w 304"/>
                <a:gd name="T3" fmla="*/ 126 h 272"/>
                <a:gd name="T4" fmla="*/ 278 w 304"/>
                <a:gd name="T5" fmla="*/ 144 h 272"/>
                <a:gd name="T6" fmla="*/ 274 w 304"/>
                <a:gd name="T7" fmla="*/ 164 h 272"/>
                <a:gd name="T8" fmla="*/ 258 w 304"/>
                <a:gd name="T9" fmla="*/ 183 h 272"/>
                <a:gd name="T10" fmla="*/ 233 w 304"/>
                <a:gd name="T11" fmla="*/ 200 h 272"/>
                <a:gd name="T12" fmla="*/ 206 w 304"/>
                <a:gd name="T13" fmla="*/ 215 h 272"/>
                <a:gd name="T14" fmla="*/ 177 w 304"/>
                <a:gd name="T15" fmla="*/ 232 h 272"/>
                <a:gd name="T16" fmla="*/ 159 w 304"/>
                <a:gd name="T17" fmla="*/ 244 h 272"/>
                <a:gd name="T18" fmla="*/ 154 w 304"/>
                <a:gd name="T19" fmla="*/ 252 h 272"/>
                <a:gd name="T20" fmla="*/ 149 w 304"/>
                <a:gd name="T21" fmla="*/ 260 h 272"/>
                <a:gd name="T22" fmla="*/ 151 w 304"/>
                <a:gd name="T23" fmla="*/ 268 h 272"/>
                <a:gd name="T24" fmla="*/ 161 w 304"/>
                <a:gd name="T25" fmla="*/ 272 h 272"/>
                <a:gd name="T26" fmla="*/ 172 w 304"/>
                <a:gd name="T27" fmla="*/ 271 h 272"/>
                <a:gd name="T28" fmla="*/ 191 w 304"/>
                <a:gd name="T29" fmla="*/ 257 h 272"/>
                <a:gd name="T30" fmla="*/ 223 w 304"/>
                <a:gd name="T31" fmla="*/ 236 h 272"/>
                <a:gd name="T32" fmla="*/ 257 w 304"/>
                <a:gd name="T33" fmla="*/ 215 h 272"/>
                <a:gd name="T34" fmla="*/ 286 w 304"/>
                <a:gd name="T35" fmla="*/ 192 h 272"/>
                <a:gd name="T36" fmla="*/ 303 w 304"/>
                <a:gd name="T37" fmla="*/ 164 h 272"/>
                <a:gd name="T38" fmla="*/ 300 w 304"/>
                <a:gd name="T39" fmla="*/ 134 h 272"/>
                <a:gd name="T40" fmla="*/ 281 w 304"/>
                <a:gd name="T41" fmla="*/ 106 h 272"/>
                <a:gd name="T42" fmla="*/ 249 w 304"/>
                <a:gd name="T43" fmla="*/ 83 h 272"/>
                <a:gd name="T44" fmla="*/ 219 w 304"/>
                <a:gd name="T45" fmla="*/ 65 h 272"/>
                <a:gd name="T46" fmla="*/ 188 w 304"/>
                <a:gd name="T47" fmla="*/ 52 h 272"/>
                <a:gd name="T48" fmla="*/ 157 w 304"/>
                <a:gd name="T49" fmla="*/ 38 h 272"/>
                <a:gd name="T50" fmla="*/ 122 w 304"/>
                <a:gd name="T51" fmla="*/ 25 h 272"/>
                <a:gd name="T52" fmla="*/ 90 w 304"/>
                <a:gd name="T53" fmla="*/ 14 h 272"/>
                <a:gd name="T54" fmla="*/ 58 w 304"/>
                <a:gd name="T55" fmla="*/ 6 h 272"/>
                <a:gd name="T56" fmla="*/ 30 w 304"/>
                <a:gd name="T57" fmla="*/ 1 h 272"/>
                <a:gd name="T58" fmla="*/ 9 w 304"/>
                <a:gd name="T59" fmla="*/ 1 h 272"/>
                <a:gd name="T60" fmla="*/ 10 w 304"/>
                <a:gd name="T61" fmla="*/ 5 h 272"/>
                <a:gd name="T62" fmla="*/ 35 w 304"/>
                <a:gd name="T63" fmla="*/ 12 h 272"/>
                <a:gd name="T64" fmla="*/ 64 w 304"/>
                <a:gd name="T65" fmla="*/ 21 h 272"/>
                <a:gd name="T66" fmla="*/ 97 w 304"/>
                <a:gd name="T67" fmla="*/ 32 h 272"/>
                <a:gd name="T68" fmla="*/ 132 w 304"/>
                <a:gd name="T69" fmla="*/ 45 h 272"/>
                <a:gd name="T70" fmla="*/ 167 w 304"/>
                <a:gd name="T71" fmla="*/ 60 h 272"/>
                <a:gd name="T72" fmla="*/ 201 w 304"/>
                <a:gd name="T73" fmla="*/ 77 h 272"/>
                <a:gd name="T74" fmla="*/ 232 w 304"/>
                <a:gd name="T75" fmla="*/ 9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77" name="Freeform 25"/>
            <p:cNvSpPr>
              <a:spLocks/>
            </p:cNvSpPr>
            <p:nvPr/>
          </p:nvSpPr>
          <p:spPr bwMode="auto">
            <a:xfrm>
              <a:off x="1403" y="2357"/>
              <a:ext cx="34" cy="82"/>
            </a:xfrm>
            <a:custGeom>
              <a:avLst/>
              <a:gdLst>
                <a:gd name="T0" fmla="*/ 39 w 103"/>
                <a:gd name="T1" fmla="*/ 12 h 164"/>
                <a:gd name="T2" fmla="*/ 37 w 103"/>
                <a:gd name="T3" fmla="*/ 7 h 164"/>
                <a:gd name="T4" fmla="*/ 32 w 103"/>
                <a:gd name="T5" fmla="*/ 3 h 164"/>
                <a:gd name="T6" fmla="*/ 25 w 103"/>
                <a:gd name="T7" fmla="*/ 1 h 164"/>
                <a:gd name="T8" fmla="*/ 18 w 103"/>
                <a:gd name="T9" fmla="*/ 0 h 164"/>
                <a:gd name="T10" fmla="*/ 10 w 103"/>
                <a:gd name="T11" fmla="*/ 2 h 164"/>
                <a:gd name="T12" fmla="*/ 5 w 103"/>
                <a:gd name="T13" fmla="*/ 5 h 164"/>
                <a:gd name="T14" fmla="*/ 0 w 103"/>
                <a:gd name="T15" fmla="*/ 10 h 164"/>
                <a:gd name="T16" fmla="*/ 0 w 103"/>
                <a:gd name="T17" fmla="*/ 15 h 164"/>
                <a:gd name="T18" fmla="*/ 8 w 103"/>
                <a:gd name="T19" fmla="*/ 37 h 164"/>
                <a:gd name="T20" fmla="*/ 19 w 103"/>
                <a:gd name="T21" fmla="*/ 63 h 164"/>
                <a:gd name="T22" fmla="*/ 34 w 103"/>
                <a:gd name="T23" fmla="*/ 88 h 164"/>
                <a:gd name="T24" fmla="*/ 51 w 103"/>
                <a:gd name="T25" fmla="*/ 112 h 164"/>
                <a:gd name="T26" fmla="*/ 68 w 103"/>
                <a:gd name="T27" fmla="*/ 133 h 164"/>
                <a:gd name="T28" fmla="*/ 84 w 103"/>
                <a:gd name="T29" fmla="*/ 150 h 164"/>
                <a:gd name="T30" fmla="*/ 96 w 103"/>
                <a:gd name="T31" fmla="*/ 161 h 164"/>
                <a:gd name="T32" fmla="*/ 103 w 103"/>
                <a:gd name="T33" fmla="*/ 164 h 164"/>
                <a:gd name="T34" fmla="*/ 100 w 103"/>
                <a:gd name="T35" fmla="*/ 153 h 164"/>
                <a:gd name="T36" fmla="*/ 93 w 103"/>
                <a:gd name="T37" fmla="*/ 139 h 164"/>
                <a:gd name="T38" fmla="*/ 84 w 103"/>
                <a:gd name="T39" fmla="*/ 121 h 164"/>
                <a:gd name="T40" fmla="*/ 74 w 103"/>
                <a:gd name="T41" fmla="*/ 100 h 164"/>
                <a:gd name="T42" fmla="*/ 64 w 103"/>
                <a:gd name="T43" fmla="*/ 78 h 164"/>
                <a:gd name="T44" fmla="*/ 54 w 103"/>
                <a:gd name="T45" fmla="*/ 55 h 164"/>
                <a:gd name="T46" fmla="*/ 45 w 103"/>
                <a:gd name="T47" fmla="*/ 33 h 164"/>
                <a:gd name="T48" fmla="*/ 39 w 103"/>
                <a:gd name="T49" fmla="*/ 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78" name="Freeform 26"/>
            <p:cNvSpPr>
              <a:spLocks/>
            </p:cNvSpPr>
            <p:nvPr/>
          </p:nvSpPr>
          <p:spPr bwMode="auto">
            <a:xfrm>
              <a:off x="1388" y="2313"/>
              <a:ext cx="18" cy="42"/>
            </a:xfrm>
            <a:custGeom>
              <a:avLst/>
              <a:gdLst>
                <a:gd name="T0" fmla="*/ 28 w 54"/>
                <a:gd name="T1" fmla="*/ 9 h 82"/>
                <a:gd name="T2" fmla="*/ 26 w 54"/>
                <a:gd name="T3" fmla="*/ 5 h 82"/>
                <a:gd name="T4" fmla="*/ 22 w 54"/>
                <a:gd name="T5" fmla="*/ 2 h 82"/>
                <a:gd name="T6" fmla="*/ 18 w 54"/>
                <a:gd name="T7" fmla="*/ 0 h 82"/>
                <a:gd name="T8" fmla="*/ 12 w 54"/>
                <a:gd name="T9" fmla="*/ 0 h 82"/>
                <a:gd name="T10" fmla="*/ 8 w 54"/>
                <a:gd name="T11" fmla="*/ 1 h 82"/>
                <a:gd name="T12" fmla="*/ 3 w 54"/>
                <a:gd name="T13" fmla="*/ 3 h 82"/>
                <a:gd name="T14" fmla="*/ 0 w 54"/>
                <a:gd name="T15" fmla="*/ 6 h 82"/>
                <a:gd name="T16" fmla="*/ 0 w 54"/>
                <a:gd name="T17" fmla="*/ 10 h 82"/>
                <a:gd name="T18" fmla="*/ 0 w 54"/>
                <a:gd name="T19" fmla="*/ 21 h 82"/>
                <a:gd name="T20" fmla="*/ 5 w 54"/>
                <a:gd name="T21" fmla="*/ 33 h 82"/>
                <a:gd name="T22" fmla="*/ 10 w 54"/>
                <a:gd name="T23" fmla="*/ 45 h 82"/>
                <a:gd name="T24" fmla="*/ 18 w 54"/>
                <a:gd name="T25" fmla="*/ 57 h 82"/>
                <a:gd name="T26" fmla="*/ 26 w 54"/>
                <a:gd name="T27" fmla="*/ 68 h 82"/>
                <a:gd name="T28" fmla="*/ 35 w 54"/>
                <a:gd name="T29" fmla="*/ 76 h 82"/>
                <a:gd name="T30" fmla="*/ 45 w 54"/>
                <a:gd name="T31" fmla="*/ 81 h 82"/>
                <a:gd name="T32" fmla="*/ 53 w 54"/>
                <a:gd name="T33" fmla="*/ 82 h 82"/>
                <a:gd name="T34" fmla="*/ 54 w 54"/>
                <a:gd name="T35" fmla="*/ 66 h 82"/>
                <a:gd name="T36" fmla="*/ 47 w 54"/>
                <a:gd name="T37" fmla="*/ 47 h 82"/>
                <a:gd name="T38" fmla="*/ 38 w 54"/>
                <a:gd name="T39" fmla="*/ 28 h 82"/>
                <a:gd name="T40" fmla="*/ 28 w 54"/>
                <a:gd name="T41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79" name="Freeform 27"/>
            <p:cNvSpPr>
              <a:spLocks/>
            </p:cNvSpPr>
            <p:nvPr/>
          </p:nvSpPr>
          <p:spPr bwMode="auto">
            <a:xfrm>
              <a:off x="1373" y="2283"/>
              <a:ext cx="16" cy="24"/>
            </a:xfrm>
            <a:custGeom>
              <a:avLst/>
              <a:gdLst>
                <a:gd name="T0" fmla="*/ 24 w 46"/>
                <a:gd name="T1" fmla="*/ 6 h 47"/>
                <a:gd name="T2" fmla="*/ 24 w 46"/>
                <a:gd name="T3" fmla="*/ 7 h 47"/>
                <a:gd name="T4" fmla="*/ 24 w 46"/>
                <a:gd name="T5" fmla="*/ 7 h 47"/>
                <a:gd name="T6" fmla="*/ 24 w 46"/>
                <a:gd name="T7" fmla="*/ 7 h 47"/>
                <a:gd name="T8" fmla="*/ 24 w 46"/>
                <a:gd name="T9" fmla="*/ 7 h 47"/>
                <a:gd name="T10" fmla="*/ 23 w 46"/>
                <a:gd name="T11" fmla="*/ 4 h 47"/>
                <a:gd name="T12" fmla="*/ 19 w 46"/>
                <a:gd name="T13" fmla="*/ 1 h 47"/>
                <a:gd name="T14" fmla="*/ 14 w 46"/>
                <a:gd name="T15" fmla="*/ 0 h 47"/>
                <a:gd name="T16" fmla="*/ 8 w 46"/>
                <a:gd name="T17" fmla="*/ 0 h 47"/>
                <a:gd name="T18" fmla="*/ 4 w 46"/>
                <a:gd name="T19" fmla="*/ 1 h 47"/>
                <a:gd name="T20" fmla="*/ 1 w 46"/>
                <a:gd name="T21" fmla="*/ 4 h 47"/>
                <a:gd name="T22" fmla="*/ 0 w 46"/>
                <a:gd name="T23" fmla="*/ 7 h 47"/>
                <a:gd name="T24" fmla="*/ 0 w 46"/>
                <a:gd name="T25" fmla="*/ 10 h 47"/>
                <a:gd name="T26" fmla="*/ 1 w 46"/>
                <a:gd name="T27" fmla="*/ 15 h 47"/>
                <a:gd name="T28" fmla="*/ 4 w 46"/>
                <a:gd name="T29" fmla="*/ 21 h 47"/>
                <a:gd name="T30" fmla="*/ 10 w 46"/>
                <a:gd name="T31" fmla="*/ 28 h 47"/>
                <a:gd name="T32" fmla="*/ 17 w 46"/>
                <a:gd name="T33" fmla="*/ 34 h 47"/>
                <a:gd name="T34" fmla="*/ 24 w 46"/>
                <a:gd name="T35" fmla="*/ 40 h 47"/>
                <a:gd name="T36" fmla="*/ 33 w 46"/>
                <a:gd name="T37" fmla="*/ 44 h 47"/>
                <a:gd name="T38" fmla="*/ 40 w 46"/>
                <a:gd name="T39" fmla="*/ 47 h 47"/>
                <a:gd name="T40" fmla="*/ 46 w 46"/>
                <a:gd name="T41" fmla="*/ 47 h 47"/>
                <a:gd name="T42" fmla="*/ 45 w 46"/>
                <a:gd name="T43" fmla="*/ 37 h 47"/>
                <a:gd name="T44" fmla="*/ 39 w 46"/>
                <a:gd name="T45" fmla="*/ 25 h 47"/>
                <a:gd name="T46" fmla="*/ 30 w 46"/>
                <a:gd name="T47" fmla="*/ 14 h 47"/>
                <a:gd name="T48" fmla="*/ 24 w 46"/>
                <a:gd name="T49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0" name="Freeform 28"/>
            <p:cNvSpPr>
              <a:spLocks/>
            </p:cNvSpPr>
            <p:nvPr/>
          </p:nvSpPr>
          <p:spPr bwMode="auto">
            <a:xfrm>
              <a:off x="1360" y="2263"/>
              <a:ext cx="21" cy="16"/>
            </a:xfrm>
            <a:custGeom>
              <a:avLst/>
              <a:gdLst>
                <a:gd name="T0" fmla="*/ 50 w 63"/>
                <a:gd name="T1" fmla="*/ 23 h 31"/>
                <a:gd name="T2" fmla="*/ 56 w 63"/>
                <a:gd name="T3" fmla="*/ 21 h 31"/>
                <a:gd name="T4" fmla="*/ 62 w 63"/>
                <a:gd name="T5" fmla="*/ 18 h 31"/>
                <a:gd name="T6" fmla="*/ 63 w 63"/>
                <a:gd name="T7" fmla="*/ 14 h 31"/>
                <a:gd name="T8" fmla="*/ 63 w 63"/>
                <a:gd name="T9" fmla="*/ 10 h 31"/>
                <a:gd name="T10" fmla="*/ 61 w 63"/>
                <a:gd name="T11" fmla="*/ 5 h 31"/>
                <a:gd name="T12" fmla="*/ 56 w 63"/>
                <a:gd name="T13" fmla="*/ 2 h 31"/>
                <a:gd name="T14" fmla="*/ 50 w 63"/>
                <a:gd name="T15" fmla="*/ 0 h 31"/>
                <a:gd name="T16" fmla="*/ 43 w 63"/>
                <a:gd name="T17" fmla="*/ 0 h 31"/>
                <a:gd name="T18" fmla="*/ 40 w 63"/>
                <a:gd name="T19" fmla="*/ 0 h 31"/>
                <a:gd name="T20" fmla="*/ 34 w 63"/>
                <a:gd name="T21" fmla="*/ 1 h 31"/>
                <a:gd name="T22" fmla="*/ 26 w 63"/>
                <a:gd name="T23" fmla="*/ 3 h 31"/>
                <a:gd name="T24" fmla="*/ 16 w 63"/>
                <a:gd name="T25" fmla="*/ 7 h 31"/>
                <a:gd name="T26" fmla="*/ 7 w 63"/>
                <a:gd name="T27" fmla="*/ 13 h 31"/>
                <a:gd name="T28" fmla="*/ 3 w 63"/>
                <a:gd name="T29" fmla="*/ 19 h 31"/>
                <a:gd name="T30" fmla="*/ 0 w 63"/>
                <a:gd name="T31" fmla="*/ 25 h 31"/>
                <a:gd name="T32" fmla="*/ 0 w 63"/>
                <a:gd name="T33" fmla="*/ 27 h 31"/>
                <a:gd name="T34" fmla="*/ 4 w 63"/>
                <a:gd name="T35" fmla="*/ 29 h 31"/>
                <a:gd name="T36" fmla="*/ 10 w 63"/>
                <a:gd name="T37" fmla="*/ 31 h 31"/>
                <a:gd name="T38" fmla="*/ 16 w 63"/>
                <a:gd name="T39" fmla="*/ 31 h 31"/>
                <a:gd name="T40" fmla="*/ 21 w 63"/>
                <a:gd name="T41" fmla="*/ 31 h 31"/>
                <a:gd name="T42" fmla="*/ 29 w 63"/>
                <a:gd name="T43" fmla="*/ 29 h 31"/>
                <a:gd name="T44" fmla="*/ 36 w 63"/>
                <a:gd name="T45" fmla="*/ 28 h 31"/>
                <a:gd name="T46" fmla="*/ 43 w 63"/>
                <a:gd name="T47" fmla="*/ 26 h 31"/>
                <a:gd name="T48" fmla="*/ 50 w 63"/>
                <a:gd name="T49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1" name="Freeform 29"/>
            <p:cNvSpPr>
              <a:spLocks/>
            </p:cNvSpPr>
            <p:nvPr/>
          </p:nvSpPr>
          <p:spPr bwMode="auto">
            <a:xfrm>
              <a:off x="1261" y="2237"/>
              <a:ext cx="81" cy="103"/>
            </a:xfrm>
            <a:custGeom>
              <a:avLst/>
              <a:gdLst>
                <a:gd name="T0" fmla="*/ 90 w 245"/>
                <a:gd name="T1" fmla="*/ 31 h 206"/>
                <a:gd name="T2" fmla="*/ 72 w 245"/>
                <a:gd name="T3" fmla="*/ 40 h 206"/>
                <a:gd name="T4" fmla="*/ 56 w 245"/>
                <a:gd name="T5" fmla="*/ 50 h 206"/>
                <a:gd name="T6" fmla="*/ 40 w 245"/>
                <a:gd name="T7" fmla="*/ 62 h 206"/>
                <a:gd name="T8" fmla="*/ 27 w 245"/>
                <a:gd name="T9" fmla="*/ 74 h 206"/>
                <a:gd name="T10" fmla="*/ 17 w 245"/>
                <a:gd name="T11" fmla="*/ 87 h 206"/>
                <a:gd name="T12" fmla="*/ 8 w 245"/>
                <a:gd name="T13" fmla="*/ 100 h 206"/>
                <a:gd name="T14" fmla="*/ 3 w 245"/>
                <a:gd name="T15" fmla="*/ 113 h 206"/>
                <a:gd name="T16" fmla="*/ 0 w 245"/>
                <a:gd name="T17" fmla="*/ 127 h 206"/>
                <a:gd name="T18" fmla="*/ 3 w 245"/>
                <a:gd name="T19" fmla="*/ 149 h 206"/>
                <a:gd name="T20" fmla="*/ 14 w 245"/>
                <a:gd name="T21" fmla="*/ 166 h 206"/>
                <a:gd name="T22" fmla="*/ 32 w 245"/>
                <a:gd name="T23" fmla="*/ 181 h 206"/>
                <a:gd name="T24" fmla="*/ 53 w 245"/>
                <a:gd name="T25" fmla="*/ 192 h 206"/>
                <a:gd name="T26" fmla="*/ 80 w 245"/>
                <a:gd name="T27" fmla="*/ 200 h 206"/>
                <a:gd name="T28" fmla="*/ 109 w 245"/>
                <a:gd name="T29" fmla="*/ 205 h 206"/>
                <a:gd name="T30" fmla="*/ 136 w 245"/>
                <a:gd name="T31" fmla="*/ 206 h 206"/>
                <a:gd name="T32" fmla="*/ 164 w 245"/>
                <a:gd name="T33" fmla="*/ 203 h 206"/>
                <a:gd name="T34" fmla="*/ 169 w 245"/>
                <a:gd name="T35" fmla="*/ 203 h 206"/>
                <a:gd name="T36" fmla="*/ 175 w 245"/>
                <a:gd name="T37" fmla="*/ 201 h 206"/>
                <a:gd name="T38" fmla="*/ 180 w 245"/>
                <a:gd name="T39" fmla="*/ 197 h 206"/>
                <a:gd name="T40" fmla="*/ 181 w 245"/>
                <a:gd name="T41" fmla="*/ 193 h 206"/>
                <a:gd name="T42" fmla="*/ 180 w 245"/>
                <a:gd name="T43" fmla="*/ 191 h 206"/>
                <a:gd name="T44" fmla="*/ 175 w 245"/>
                <a:gd name="T45" fmla="*/ 191 h 206"/>
                <a:gd name="T46" fmla="*/ 169 w 245"/>
                <a:gd name="T47" fmla="*/ 190 h 206"/>
                <a:gd name="T48" fmla="*/ 162 w 245"/>
                <a:gd name="T49" fmla="*/ 190 h 206"/>
                <a:gd name="T50" fmla="*/ 154 w 245"/>
                <a:gd name="T51" fmla="*/ 190 h 206"/>
                <a:gd name="T52" fmla="*/ 146 w 245"/>
                <a:gd name="T53" fmla="*/ 190 h 206"/>
                <a:gd name="T54" fmla="*/ 139 w 245"/>
                <a:gd name="T55" fmla="*/ 190 h 206"/>
                <a:gd name="T56" fmla="*/ 135 w 245"/>
                <a:gd name="T57" fmla="*/ 190 h 206"/>
                <a:gd name="T58" fmla="*/ 120 w 245"/>
                <a:gd name="T59" fmla="*/ 189 h 206"/>
                <a:gd name="T60" fmla="*/ 107 w 245"/>
                <a:gd name="T61" fmla="*/ 188 h 206"/>
                <a:gd name="T62" fmla="*/ 93 w 245"/>
                <a:gd name="T63" fmla="*/ 187 h 206"/>
                <a:gd name="T64" fmla="*/ 78 w 245"/>
                <a:gd name="T65" fmla="*/ 184 h 206"/>
                <a:gd name="T66" fmla="*/ 64 w 245"/>
                <a:gd name="T67" fmla="*/ 181 h 206"/>
                <a:gd name="T68" fmla="*/ 49 w 245"/>
                <a:gd name="T69" fmla="*/ 174 h 206"/>
                <a:gd name="T70" fmla="*/ 36 w 245"/>
                <a:gd name="T71" fmla="*/ 165 h 206"/>
                <a:gd name="T72" fmla="*/ 22 w 245"/>
                <a:gd name="T73" fmla="*/ 152 h 206"/>
                <a:gd name="T74" fmla="*/ 19 w 245"/>
                <a:gd name="T75" fmla="*/ 136 h 206"/>
                <a:gd name="T76" fmla="*/ 20 w 245"/>
                <a:gd name="T77" fmla="*/ 122 h 206"/>
                <a:gd name="T78" fmla="*/ 26 w 245"/>
                <a:gd name="T79" fmla="*/ 108 h 206"/>
                <a:gd name="T80" fmla="*/ 35 w 245"/>
                <a:gd name="T81" fmla="*/ 95 h 206"/>
                <a:gd name="T82" fmla="*/ 48 w 245"/>
                <a:gd name="T83" fmla="*/ 83 h 206"/>
                <a:gd name="T84" fmla="*/ 62 w 245"/>
                <a:gd name="T85" fmla="*/ 71 h 206"/>
                <a:gd name="T86" fmla="*/ 78 w 245"/>
                <a:gd name="T87" fmla="*/ 61 h 206"/>
                <a:gd name="T88" fmla="*/ 97 w 245"/>
                <a:gd name="T89" fmla="*/ 51 h 206"/>
                <a:gd name="T90" fmla="*/ 116 w 245"/>
                <a:gd name="T91" fmla="*/ 42 h 206"/>
                <a:gd name="T92" fmla="*/ 136 w 245"/>
                <a:gd name="T93" fmla="*/ 34 h 206"/>
                <a:gd name="T94" fmla="*/ 156 w 245"/>
                <a:gd name="T95" fmla="*/ 27 h 206"/>
                <a:gd name="T96" fmla="*/ 175 w 245"/>
                <a:gd name="T97" fmla="*/ 21 h 206"/>
                <a:gd name="T98" fmla="*/ 196 w 245"/>
                <a:gd name="T99" fmla="*/ 16 h 206"/>
                <a:gd name="T100" fmla="*/ 213 w 245"/>
                <a:gd name="T101" fmla="*/ 11 h 206"/>
                <a:gd name="T102" fmla="*/ 230 w 245"/>
                <a:gd name="T103" fmla="*/ 8 h 206"/>
                <a:gd name="T104" fmla="*/ 245 w 245"/>
                <a:gd name="T105" fmla="*/ 6 h 206"/>
                <a:gd name="T106" fmla="*/ 235 w 245"/>
                <a:gd name="T107" fmla="*/ 2 h 206"/>
                <a:gd name="T108" fmla="*/ 219 w 245"/>
                <a:gd name="T109" fmla="*/ 0 h 206"/>
                <a:gd name="T110" fmla="*/ 200 w 245"/>
                <a:gd name="T111" fmla="*/ 2 h 206"/>
                <a:gd name="T112" fmla="*/ 178 w 245"/>
                <a:gd name="T113" fmla="*/ 5 h 206"/>
                <a:gd name="T114" fmla="*/ 154 w 245"/>
                <a:gd name="T115" fmla="*/ 10 h 206"/>
                <a:gd name="T116" fmla="*/ 130 w 245"/>
                <a:gd name="T117" fmla="*/ 16 h 206"/>
                <a:gd name="T118" fmla="*/ 109 w 245"/>
                <a:gd name="T119" fmla="*/ 24 h 206"/>
                <a:gd name="T120" fmla="*/ 90 w 245"/>
                <a:gd name="T121" fmla="*/ 3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2" name="Freeform 30"/>
            <p:cNvSpPr>
              <a:spLocks/>
            </p:cNvSpPr>
            <p:nvPr/>
          </p:nvSpPr>
          <p:spPr bwMode="auto">
            <a:xfrm>
              <a:off x="1401" y="2236"/>
              <a:ext cx="53" cy="80"/>
            </a:xfrm>
            <a:custGeom>
              <a:avLst/>
              <a:gdLst>
                <a:gd name="T0" fmla="*/ 134 w 159"/>
                <a:gd name="T1" fmla="*/ 53 h 160"/>
                <a:gd name="T2" fmla="*/ 138 w 159"/>
                <a:gd name="T3" fmla="*/ 70 h 160"/>
                <a:gd name="T4" fmla="*/ 135 w 159"/>
                <a:gd name="T5" fmla="*/ 84 h 160"/>
                <a:gd name="T6" fmla="*/ 125 w 159"/>
                <a:gd name="T7" fmla="*/ 96 h 160"/>
                <a:gd name="T8" fmla="*/ 111 w 159"/>
                <a:gd name="T9" fmla="*/ 107 h 160"/>
                <a:gd name="T10" fmla="*/ 93 w 159"/>
                <a:gd name="T11" fmla="*/ 117 h 160"/>
                <a:gd name="T12" fmla="*/ 74 w 159"/>
                <a:gd name="T13" fmla="*/ 126 h 160"/>
                <a:gd name="T14" fmla="*/ 54 w 159"/>
                <a:gd name="T15" fmla="*/ 136 h 160"/>
                <a:gd name="T16" fmla="*/ 37 w 159"/>
                <a:gd name="T17" fmla="*/ 146 h 160"/>
                <a:gd name="T18" fmla="*/ 34 w 159"/>
                <a:gd name="T19" fmla="*/ 149 h 160"/>
                <a:gd name="T20" fmla="*/ 32 w 159"/>
                <a:gd name="T21" fmla="*/ 151 h 160"/>
                <a:gd name="T22" fmla="*/ 32 w 159"/>
                <a:gd name="T23" fmla="*/ 154 h 160"/>
                <a:gd name="T24" fmla="*/ 35 w 159"/>
                <a:gd name="T25" fmla="*/ 157 h 160"/>
                <a:gd name="T26" fmla="*/ 38 w 159"/>
                <a:gd name="T27" fmla="*/ 159 h 160"/>
                <a:gd name="T28" fmla="*/ 43 w 159"/>
                <a:gd name="T29" fmla="*/ 160 h 160"/>
                <a:gd name="T30" fmla="*/ 47 w 159"/>
                <a:gd name="T31" fmla="*/ 160 h 160"/>
                <a:gd name="T32" fmla="*/ 51 w 159"/>
                <a:gd name="T33" fmla="*/ 159 h 160"/>
                <a:gd name="T34" fmla="*/ 73 w 159"/>
                <a:gd name="T35" fmla="*/ 150 h 160"/>
                <a:gd name="T36" fmla="*/ 95 w 159"/>
                <a:gd name="T37" fmla="*/ 139 h 160"/>
                <a:gd name="T38" fmla="*/ 115 w 159"/>
                <a:gd name="T39" fmla="*/ 128 h 160"/>
                <a:gd name="T40" fmla="*/ 134 w 159"/>
                <a:gd name="T41" fmla="*/ 115 h 160"/>
                <a:gd name="T42" fmla="*/ 147 w 159"/>
                <a:gd name="T43" fmla="*/ 101 h 160"/>
                <a:gd name="T44" fmla="*/ 156 w 159"/>
                <a:gd name="T45" fmla="*/ 85 h 160"/>
                <a:gd name="T46" fmla="*/ 159 w 159"/>
                <a:gd name="T47" fmla="*/ 68 h 160"/>
                <a:gd name="T48" fmla="*/ 153 w 159"/>
                <a:gd name="T49" fmla="*/ 50 h 160"/>
                <a:gd name="T50" fmla="*/ 140 w 159"/>
                <a:gd name="T51" fmla="*/ 36 h 160"/>
                <a:gd name="T52" fmla="*/ 122 w 159"/>
                <a:gd name="T53" fmla="*/ 24 h 160"/>
                <a:gd name="T54" fmla="*/ 99 w 159"/>
                <a:gd name="T55" fmla="*/ 14 h 160"/>
                <a:gd name="T56" fmla="*/ 76 w 159"/>
                <a:gd name="T57" fmla="*/ 7 h 160"/>
                <a:gd name="T58" fmla="*/ 51 w 159"/>
                <a:gd name="T59" fmla="*/ 2 h 160"/>
                <a:gd name="T60" fmla="*/ 29 w 159"/>
                <a:gd name="T61" fmla="*/ 0 h 160"/>
                <a:gd name="T62" fmla="*/ 12 w 159"/>
                <a:gd name="T63" fmla="*/ 1 h 160"/>
                <a:gd name="T64" fmla="*/ 0 w 159"/>
                <a:gd name="T65" fmla="*/ 5 h 160"/>
                <a:gd name="T66" fmla="*/ 21 w 159"/>
                <a:gd name="T67" fmla="*/ 9 h 160"/>
                <a:gd name="T68" fmla="*/ 41 w 159"/>
                <a:gd name="T69" fmla="*/ 12 h 160"/>
                <a:gd name="T70" fmla="*/ 60 w 159"/>
                <a:gd name="T71" fmla="*/ 15 h 160"/>
                <a:gd name="T72" fmla="*/ 79 w 159"/>
                <a:gd name="T73" fmla="*/ 19 h 160"/>
                <a:gd name="T74" fmla="*/ 96 w 159"/>
                <a:gd name="T75" fmla="*/ 24 h 160"/>
                <a:gd name="T76" fmla="*/ 112 w 159"/>
                <a:gd name="T77" fmla="*/ 31 h 160"/>
                <a:gd name="T78" fmla="*/ 125 w 159"/>
                <a:gd name="T79" fmla="*/ 40 h 160"/>
                <a:gd name="T80" fmla="*/ 134 w 159"/>
                <a:gd name="T81" fmla="*/ 5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3" name="Freeform 31"/>
            <p:cNvSpPr>
              <a:spLocks/>
            </p:cNvSpPr>
            <p:nvPr/>
          </p:nvSpPr>
          <p:spPr bwMode="auto">
            <a:xfrm>
              <a:off x="1208" y="2218"/>
              <a:ext cx="133" cy="166"/>
            </a:xfrm>
            <a:custGeom>
              <a:avLst/>
              <a:gdLst>
                <a:gd name="T0" fmla="*/ 125 w 399"/>
                <a:gd name="T1" fmla="*/ 62 h 332"/>
                <a:gd name="T2" fmla="*/ 67 w 399"/>
                <a:gd name="T3" fmla="*/ 101 h 332"/>
                <a:gd name="T4" fmla="*/ 22 w 399"/>
                <a:gd name="T5" fmla="*/ 147 h 332"/>
                <a:gd name="T6" fmla="*/ 0 w 399"/>
                <a:gd name="T7" fmla="*/ 200 h 332"/>
                <a:gd name="T8" fmla="*/ 4 w 399"/>
                <a:gd name="T9" fmla="*/ 235 h 332"/>
                <a:gd name="T10" fmla="*/ 13 w 399"/>
                <a:gd name="T11" fmla="*/ 249 h 332"/>
                <a:gd name="T12" fmla="*/ 26 w 399"/>
                <a:gd name="T13" fmla="*/ 262 h 332"/>
                <a:gd name="T14" fmla="*/ 42 w 399"/>
                <a:gd name="T15" fmla="*/ 273 h 332"/>
                <a:gd name="T16" fmla="*/ 70 w 399"/>
                <a:gd name="T17" fmla="*/ 285 h 332"/>
                <a:gd name="T18" fmla="*/ 107 w 399"/>
                <a:gd name="T19" fmla="*/ 298 h 332"/>
                <a:gd name="T20" fmla="*/ 148 w 399"/>
                <a:gd name="T21" fmla="*/ 308 h 332"/>
                <a:gd name="T22" fmla="*/ 189 w 399"/>
                <a:gd name="T23" fmla="*/ 316 h 332"/>
                <a:gd name="T24" fmla="*/ 231 w 399"/>
                <a:gd name="T25" fmla="*/ 322 h 332"/>
                <a:gd name="T26" fmla="*/ 273 w 399"/>
                <a:gd name="T27" fmla="*/ 326 h 332"/>
                <a:gd name="T28" fmla="*/ 316 w 399"/>
                <a:gd name="T29" fmla="*/ 329 h 332"/>
                <a:gd name="T30" fmla="*/ 358 w 399"/>
                <a:gd name="T31" fmla="*/ 331 h 332"/>
                <a:gd name="T32" fmla="*/ 386 w 399"/>
                <a:gd name="T33" fmla="*/ 332 h 332"/>
                <a:gd name="T34" fmla="*/ 396 w 399"/>
                <a:gd name="T35" fmla="*/ 326 h 332"/>
                <a:gd name="T36" fmla="*/ 399 w 399"/>
                <a:gd name="T37" fmla="*/ 316 h 332"/>
                <a:gd name="T38" fmla="*/ 390 w 399"/>
                <a:gd name="T39" fmla="*/ 309 h 332"/>
                <a:gd name="T40" fmla="*/ 364 w 399"/>
                <a:gd name="T41" fmla="*/ 308 h 332"/>
                <a:gd name="T42" fmla="*/ 325 w 399"/>
                <a:gd name="T43" fmla="*/ 307 h 332"/>
                <a:gd name="T44" fmla="*/ 286 w 399"/>
                <a:gd name="T45" fmla="*/ 305 h 332"/>
                <a:gd name="T46" fmla="*/ 247 w 399"/>
                <a:gd name="T47" fmla="*/ 301 h 332"/>
                <a:gd name="T48" fmla="*/ 208 w 399"/>
                <a:gd name="T49" fmla="*/ 296 h 332"/>
                <a:gd name="T50" fmla="*/ 168 w 399"/>
                <a:gd name="T51" fmla="*/ 289 h 332"/>
                <a:gd name="T52" fmla="*/ 131 w 399"/>
                <a:gd name="T53" fmla="*/ 281 h 332"/>
                <a:gd name="T54" fmla="*/ 94 w 399"/>
                <a:gd name="T55" fmla="*/ 269 h 332"/>
                <a:gd name="T56" fmla="*/ 62 w 399"/>
                <a:gd name="T57" fmla="*/ 256 h 332"/>
                <a:gd name="T58" fmla="*/ 44 w 399"/>
                <a:gd name="T59" fmla="*/ 236 h 332"/>
                <a:gd name="T60" fmla="*/ 38 w 399"/>
                <a:gd name="T61" fmla="*/ 210 h 332"/>
                <a:gd name="T62" fmla="*/ 46 w 399"/>
                <a:gd name="T63" fmla="*/ 173 h 332"/>
                <a:gd name="T64" fmla="*/ 62 w 399"/>
                <a:gd name="T65" fmla="*/ 145 h 332"/>
                <a:gd name="T66" fmla="*/ 84 w 399"/>
                <a:gd name="T67" fmla="*/ 120 h 332"/>
                <a:gd name="T68" fmla="*/ 110 w 399"/>
                <a:gd name="T69" fmla="*/ 98 h 332"/>
                <a:gd name="T70" fmla="*/ 141 w 399"/>
                <a:gd name="T71" fmla="*/ 78 h 332"/>
                <a:gd name="T72" fmla="*/ 179 w 399"/>
                <a:gd name="T73" fmla="*/ 57 h 332"/>
                <a:gd name="T74" fmla="*/ 223 w 399"/>
                <a:gd name="T75" fmla="*/ 37 h 332"/>
                <a:gd name="T76" fmla="*/ 271 w 399"/>
                <a:gd name="T77" fmla="*/ 19 h 332"/>
                <a:gd name="T78" fmla="*/ 313 w 399"/>
                <a:gd name="T79" fmla="*/ 6 h 332"/>
                <a:gd name="T80" fmla="*/ 315 w 399"/>
                <a:gd name="T81" fmla="*/ 0 h 332"/>
                <a:gd name="T82" fmla="*/ 273 w 399"/>
                <a:gd name="T83" fmla="*/ 5 h 332"/>
                <a:gd name="T84" fmla="*/ 223 w 399"/>
                <a:gd name="T85" fmla="*/ 17 h 332"/>
                <a:gd name="T86" fmla="*/ 176 w 399"/>
                <a:gd name="T87" fmla="*/ 3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4" name="Freeform 32"/>
            <p:cNvSpPr>
              <a:spLocks/>
            </p:cNvSpPr>
            <p:nvPr/>
          </p:nvSpPr>
          <p:spPr bwMode="auto">
            <a:xfrm>
              <a:off x="1396" y="2213"/>
              <a:ext cx="116" cy="110"/>
            </a:xfrm>
            <a:custGeom>
              <a:avLst/>
              <a:gdLst>
                <a:gd name="T0" fmla="*/ 290 w 348"/>
                <a:gd name="T1" fmla="*/ 69 h 222"/>
                <a:gd name="T2" fmla="*/ 306 w 348"/>
                <a:gd name="T3" fmla="*/ 81 h 222"/>
                <a:gd name="T4" fmla="*/ 315 w 348"/>
                <a:gd name="T5" fmla="*/ 95 h 222"/>
                <a:gd name="T6" fmla="*/ 321 w 348"/>
                <a:gd name="T7" fmla="*/ 110 h 222"/>
                <a:gd name="T8" fmla="*/ 321 w 348"/>
                <a:gd name="T9" fmla="*/ 126 h 222"/>
                <a:gd name="T10" fmla="*/ 318 w 348"/>
                <a:gd name="T11" fmla="*/ 139 h 222"/>
                <a:gd name="T12" fmla="*/ 312 w 348"/>
                <a:gd name="T13" fmla="*/ 150 h 222"/>
                <a:gd name="T14" fmla="*/ 302 w 348"/>
                <a:gd name="T15" fmla="*/ 161 h 222"/>
                <a:gd name="T16" fmla="*/ 292 w 348"/>
                <a:gd name="T17" fmla="*/ 170 h 222"/>
                <a:gd name="T18" fmla="*/ 279 w 348"/>
                <a:gd name="T19" fmla="*/ 180 h 222"/>
                <a:gd name="T20" fmla="*/ 265 w 348"/>
                <a:gd name="T21" fmla="*/ 188 h 222"/>
                <a:gd name="T22" fmla="*/ 252 w 348"/>
                <a:gd name="T23" fmla="*/ 198 h 222"/>
                <a:gd name="T24" fmla="*/ 239 w 348"/>
                <a:gd name="T25" fmla="*/ 207 h 222"/>
                <a:gd name="T26" fmla="*/ 236 w 348"/>
                <a:gd name="T27" fmla="*/ 210 h 222"/>
                <a:gd name="T28" fmla="*/ 235 w 348"/>
                <a:gd name="T29" fmla="*/ 213 h 222"/>
                <a:gd name="T30" fmla="*/ 236 w 348"/>
                <a:gd name="T31" fmla="*/ 216 h 222"/>
                <a:gd name="T32" fmla="*/ 239 w 348"/>
                <a:gd name="T33" fmla="*/ 219 h 222"/>
                <a:gd name="T34" fmla="*/ 244 w 348"/>
                <a:gd name="T35" fmla="*/ 221 h 222"/>
                <a:gd name="T36" fmla="*/ 248 w 348"/>
                <a:gd name="T37" fmla="*/ 222 h 222"/>
                <a:gd name="T38" fmla="*/ 254 w 348"/>
                <a:gd name="T39" fmla="*/ 221 h 222"/>
                <a:gd name="T40" fmla="*/ 258 w 348"/>
                <a:gd name="T41" fmla="*/ 219 h 222"/>
                <a:gd name="T42" fmla="*/ 287 w 348"/>
                <a:gd name="T43" fmla="*/ 206 h 222"/>
                <a:gd name="T44" fmla="*/ 310 w 348"/>
                <a:gd name="T45" fmla="*/ 188 h 222"/>
                <a:gd name="T46" fmla="*/ 331 w 348"/>
                <a:gd name="T47" fmla="*/ 168 h 222"/>
                <a:gd name="T48" fmla="*/ 344 w 348"/>
                <a:gd name="T49" fmla="*/ 147 h 222"/>
                <a:gd name="T50" fmla="*/ 348 w 348"/>
                <a:gd name="T51" fmla="*/ 124 h 222"/>
                <a:gd name="T52" fmla="*/ 345 w 348"/>
                <a:gd name="T53" fmla="*/ 102 h 222"/>
                <a:gd name="T54" fmla="*/ 334 w 348"/>
                <a:gd name="T55" fmla="*/ 81 h 222"/>
                <a:gd name="T56" fmla="*/ 310 w 348"/>
                <a:gd name="T57" fmla="*/ 62 h 222"/>
                <a:gd name="T58" fmla="*/ 293 w 348"/>
                <a:gd name="T59" fmla="*/ 52 h 222"/>
                <a:gd name="T60" fmla="*/ 273 w 348"/>
                <a:gd name="T61" fmla="*/ 43 h 222"/>
                <a:gd name="T62" fmla="*/ 249 w 348"/>
                <a:gd name="T63" fmla="*/ 34 h 222"/>
                <a:gd name="T64" fmla="*/ 226 w 348"/>
                <a:gd name="T65" fmla="*/ 27 h 222"/>
                <a:gd name="T66" fmla="*/ 202 w 348"/>
                <a:gd name="T67" fmla="*/ 21 h 222"/>
                <a:gd name="T68" fmla="*/ 176 w 348"/>
                <a:gd name="T69" fmla="*/ 16 h 222"/>
                <a:gd name="T70" fmla="*/ 151 w 348"/>
                <a:gd name="T71" fmla="*/ 11 h 222"/>
                <a:gd name="T72" fmla="*/ 125 w 348"/>
                <a:gd name="T73" fmla="*/ 7 h 222"/>
                <a:gd name="T74" fmla="*/ 102 w 348"/>
                <a:gd name="T75" fmla="*/ 4 h 222"/>
                <a:gd name="T76" fmla="*/ 78 w 348"/>
                <a:gd name="T77" fmla="*/ 2 h 222"/>
                <a:gd name="T78" fmla="*/ 58 w 348"/>
                <a:gd name="T79" fmla="*/ 0 h 222"/>
                <a:gd name="T80" fmla="*/ 39 w 348"/>
                <a:gd name="T81" fmla="*/ 0 h 222"/>
                <a:gd name="T82" fmla="*/ 23 w 348"/>
                <a:gd name="T83" fmla="*/ 0 h 222"/>
                <a:gd name="T84" fmla="*/ 12 w 348"/>
                <a:gd name="T85" fmla="*/ 1 h 222"/>
                <a:gd name="T86" fmla="*/ 4 w 348"/>
                <a:gd name="T87" fmla="*/ 3 h 222"/>
                <a:gd name="T88" fmla="*/ 0 w 348"/>
                <a:gd name="T89" fmla="*/ 5 h 222"/>
                <a:gd name="T90" fmla="*/ 14 w 348"/>
                <a:gd name="T91" fmla="*/ 7 h 222"/>
                <a:gd name="T92" fmla="*/ 30 w 348"/>
                <a:gd name="T93" fmla="*/ 8 h 222"/>
                <a:gd name="T94" fmla="*/ 46 w 348"/>
                <a:gd name="T95" fmla="*/ 10 h 222"/>
                <a:gd name="T96" fmla="*/ 64 w 348"/>
                <a:gd name="T97" fmla="*/ 12 h 222"/>
                <a:gd name="T98" fmla="*/ 83 w 348"/>
                <a:gd name="T99" fmla="*/ 14 h 222"/>
                <a:gd name="T100" fmla="*/ 102 w 348"/>
                <a:gd name="T101" fmla="*/ 16 h 222"/>
                <a:gd name="T102" fmla="*/ 120 w 348"/>
                <a:gd name="T103" fmla="*/ 19 h 222"/>
                <a:gd name="T104" fmla="*/ 141 w 348"/>
                <a:gd name="T105" fmla="*/ 22 h 222"/>
                <a:gd name="T106" fmla="*/ 160 w 348"/>
                <a:gd name="T107" fmla="*/ 26 h 222"/>
                <a:gd name="T108" fmla="*/ 180 w 348"/>
                <a:gd name="T109" fmla="*/ 30 h 222"/>
                <a:gd name="T110" fmla="*/ 200 w 348"/>
                <a:gd name="T111" fmla="*/ 35 h 222"/>
                <a:gd name="T112" fmla="*/ 219 w 348"/>
                <a:gd name="T113" fmla="*/ 41 h 222"/>
                <a:gd name="T114" fmla="*/ 238 w 348"/>
                <a:gd name="T115" fmla="*/ 47 h 222"/>
                <a:gd name="T116" fmla="*/ 257 w 348"/>
                <a:gd name="T117" fmla="*/ 53 h 222"/>
                <a:gd name="T118" fmla="*/ 274 w 348"/>
                <a:gd name="T119" fmla="*/ 61 h 222"/>
                <a:gd name="T120" fmla="*/ 290 w 348"/>
                <a:gd name="T121" fmla="*/ 6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5" name="Freeform 33"/>
            <p:cNvSpPr>
              <a:spLocks/>
            </p:cNvSpPr>
            <p:nvPr/>
          </p:nvSpPr>
          <p:spPr bwMode="auto">
            <a:xfrm>
              <a:off x="1162" y="2273"/>
              <a:ext cx="48" cy="103"/>
            </a:xfrm>
            <a:custGeom>
              <a:avLst/>
              <a:gdLst>
                <a:gd name="T0" fmla="*/ 0 w 142"/>
                <a:gd name="T1" fmla="*/ 113 h 207"/>
                <a:gd name="T2" fmla="*/ 0 w 142"/>
                <a:gd name="T3" fmla="*/ 130 h 207"/>
                <a:gd name="T4" fmla="*/ 6 w 142"/>
                <a:gd name="T5" fmla="*/ 146 h 207"/>
                <a:gd name="T6" fmla="*/ 16 w 142"/>
                <a:gd name="T7" fmla="*/ 161 h 207"/>
                <a:gd name="T8" fmla="*/ 31 w 142"/>
                <a:gd name="T9" fmla="*/ 174 h 207"/>
                <a:gd name="T10" fmla="*/ 48 w 142"/>
                <a:gd name="T11" fmla="*/ 185 h 207"/>
                <a:gd name="T12" fmla="*/ 68 w 142"/>
                <a:gd name="T13" fmla="*/ 195 h 207"/>
                <a:gd name="T14" fmla="*/ 92 w 142"/>
                <a:gd name="T15" fmla="*/ 202 h 207"/>
                <a:gd name="T16" fmla="*/ 115 w 142"/>
                <a:gd name="T17" fmla="*/ 206 h 207"/>
                <a:gd name="T18" fmla="*/ 122 w 142"/>
                <a:gd name="T19" fmla="*/ 207 h 207"/>
                <a:gd name="T20" fmla="*/ 129 w 142"/>
                <a:gd name="T21" fmla="*/ 205 h 207"/>
                <a:gd name="T22" fmla="*/ 135 w 142"/>
                <a:gd name="T23" fmla="*/ 202 h 207"/>
                <a:gd name="T24" fmla="*/ 138 w 142"/>
                <a:gd name="T25" fmla="*/ 198 h 207"/>
                <a:gd name="T26" fmla="*/ 138 w 142"/>
                <a:gd name="T27" fmla="*/ 193 h 207"/>
                <a:gd name="T28" fmla="*/ 137 w 142"/>
                <a:gd name="T29" fmla="*/ 188 h 207"/>
                <a:gd name="T30" fmla="*/ 132 w 142"/>
                <a:gd name="T31" fmla="*/ 184 h 207"/>
                <a:gd name="T32" fmla="*/ 125 w 142"/>
                <a:gd name="T33" fmla="*/ 182 h 207"/>
                <a:gd name="T34" fmla="*/ 102 w 142"/>
                <a:gd name="T35" fmla="*/ 176 h 207"/>
                <a:gd name="T36" fmla="*/ 80 w 142"/>
                <a:gd name="T37" fmla="*/ 168 h 207"/>
                <a:gd name="T38" fmla="*/ 63 w 142"/>
                <a:gd name="T39" fmla="*/ 157 h 207"/>
                <a:gd name="T40" fmla="*/ 50 w 142"/>
                <a:gd name="T41" fmla="*/ 145 h 207"/>
                <a:gd name="T42" fmla="*/ 41 w 142"/>
                <a:gd name="T43" fmla="*/ 130 h 207"/>
                <a:gd name="T44" fmla="*/ 37 w 142"/>
                <a:gd name="T45" fmla="*/ 114 h 207"/>
                <a:gd name="T46" fmla="*/ 37 w 142"/>
                <a:gd name="T47" fmla="*/ 97 h 207"/>
                <a:gd name="T48" fmla="*/ 44 w 142"/>
                <a:gd name="T49" fmla="*/ 79 h 207"/>
                <a:gd name="T50" fmla="*/ 54 w 142"/>
                <a:gd name="T51" fmla="*/ 65 h 207"/>
                <a:gd name="T52" fmla="*/ 70 w 142"/>
                <a:gd name="T53" fmla="*/ 52 h 207"/>
                <a:gd name="T54" fmla="*/ 87 w 142"/>
                <a:gd name="T55" fmla="*/ 40 h 207"/>
                <a:gd name="T56" fmla="*/ 106 w 142"/>
                <a:gd name="T57" fmla="*/ 29 h 207"/>
                <a:gd name="T58" fmla="*/ 122 w 142"/>
                <a:gd name="T59" fmla="*/ 20 h 207"/>
                <a:gd name="T60" fmla="*/ 135 w 142"/>
                <a:gd name="T61" fmla="*/ 11 h 207"/>
                <a:gd name="T62" fmla="*/ 142 w 142"/>
                <a:gd name="T63" fmla="*/ 5 h 207"/>
                <a:gd name="T64" fmla="*/ 142 w 142"/>
                <a:gd name="T65" fmla="*/ 0 h 207"/>
                <a:gd name="T66" fmla="*/ 126 w 142"/>
                <a:gd name="T67" fmla="*/ 4 h 207"/>
                <a:gd name="T68" fmla="*/ 106 w 142"/>
                <a:gd name="T69" fmla="*/ 11 h 207"/>
                <a:gd name="T70" fmla="*/ 84 w 142"/>
                <a:gd name="T71" fmla="*/ 23 h 207"/>
                <a:gd name="T72" fmla="*/ 61 w 142"/>
                <a:gd name="T73" fmla="*/ 37 h 207"/>
                <a:gd name="T74" fmla="*/ 39 w 142"/>
                <a:gd name="T75" fmla="*/ 53 h 207"/>
                <a:gd name="T76" fmla="*/ 22 w 142"/>
                <a:gd name="T77" fmla="*/ 72 h 207"/>
                <a:gd name="T78" fmla="*/ 8 w 142"/>
                <a:gd name="T79" fmla="*/ 93 h 207"/>
                <a:gd name="T80" fmla="*/ 0 w 142"/>
                <a:gd name="T81" fmla="*/ 11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386" name="Freeform 34"/>
            <p:cNvSpPr>
              <a:spLocks/>
            </p:cNvSpPr>
            <p:nvPr/>
          </p:nvSpPr>
          <p:spPr bwMode="auto">
            <a:xfrm>
              <a:off x="1492" y="2206"/>
              <a:ext cx="101" cy="135"/>
            </a:xfrm>
            <a:custGeom>
              <a:avLst/>
              <a:gdLst>
                <a:gd name="T0" fmla="*/ 256 w 303"/>
                <a:gd name="T1" fmla="*/ 109 h 272"/>
                <a:gd name="T2" fmla="*/ 271 w 303"/>
                <a:gd name="T3" fmla="*/ 126 h 272"/>
                <a:gd name="T4" fmla="*/ 278 w 303"/>
                <a:gd name="T5" fmla="*/ 144 h 272"/>
                <a:gd name="T6" fmla="*/ 274 w 303"/>
                <a:gd name="T7" fmla="*/ 164 h 272"/>
                <a:gd name="T8" fmla="*/ 256 w 303"/>
                <a:gd name="T9" fmla="*/ 183 h 272"/>
                <a:gd name="T10" fmla="*/ 232 w 303"/>
                <a:gd name="T11" fmla="*/ 200 h 272"/>
                <a:gd name="T12" fmla="*/ 204 w 303"/>
                <a:gd name="T13" fmla="*/ 216 h 272"/>
                <a:gd name="T14" fmla="*/ 175 w 303"/>
                <a:gd name="T15" fmla="*/ 232 h 272"/>
                <a:gd name="T16" fmla="*/ 158 w 303"/>
                <a:gd name="T17" fmla="*/ 244 h 272"/>
                <a:gd name="T18" fmla="*/ 152 w 303"/>
                <a:gd name="T19" fmla="*/ 252 h 272"/>
                <a:gd name="T20" fmla="*/ 148 w 303"/>
                <a:gd name="T21" fmla="*/ 260 h 272"/>
                <a:gd name="T22" fmla="*/ 151 w 303"/>
                <a:gd name="T23" fmla="*/ 268 h 272"/>
                <a:gd name="T24" fmla="*/ 161 w 303"/>
                <a:gd name="T25" fmla="*/ 272 h 272"/>
                <a:gd name="T26" fmla="*/ 171 w 303"/>
                <a:gd name="T27" fmla="*/ 271 h 272"/>
                <a:gd name="T28" fmla="*/ 190 w 303"/>
                <a:gd name="T29" fmla="*/ 256 h 272"/>
                <a:gd name="T30" fmla="*/ 222 w 303"/>
                <a:gd name="T31" fmla="*/ 236 h 272"/>
                <a:gd name="T32" fmla="*/ 255 w 303"/>
                <a:gd name="T33" fmla="*/ 216 h 272"/>
                <a:gd name="T34" fmla="*/ 284 w 303"/>
                <a:gd name="T35" fmla="*/ 192 h 272"/>
                <a:gd name="T36" fmla="*/ 301 w 303"/>
                <a:gd name="T37" fmla="*/ 163 h 272"/>
                <a:gd name="T38" fmla="*/ 300 w 303"/>
                <a:gd name="T39" fmla="*/ 133 h 272"/>
                <a:gd name="T40" fmla="*/ 281 w 303"/>
                <a:gd name="T41" fmla="*/ 105 h 272"/>
                <a:gd name="T42" fmla="*/ 251 w 303"/>
                <a:gd name="T43" fmla="*/ 82 h 272"/>
                <a:gd name="T44" fmla="*/ 217 w 303"/>
                <a:gd name="T45" fmla="*/ 67 h 272"/>
                <a:gd name="T46" fmla="*/ 185 w 303"/>
                <a:gd name="T47" fmla="*/ 54 h 272"/>
                <a:gd name="T48" fmla="*/ 151 w 303"/>
                <a:gd name="T49" fmla="*/ 40 h 272"/>
                <a:gd name="T50" fmla="*/ 114 w 303"/>
                <a:gd name="T51" fmla="*/ 27 h 272"/>
                <a:gd name="T52" fmla="*/ 81 w 303"/>
                <a:gd name="T53" fmla="*/ 16 h 272"/>
                <a:gd name="T54" fmla="*/ 49 w 303"/>
                <a:gd name="T55" fmla="*/ 7 h 272"/>
                <a:gd name="T56" fmla="*/ 24 w 303"/>
                <a:gd name="T57" fmla="*/ 1 h 272"/>
                <a:gd name="T58" fmla="*/ 5 w 303"/>
                <a:gd name="T59" fmla="*/ 0 h 272"/>
                <a:gd name="T60" fmla="*/ 13 w 303"/>
                <a:gd name="T61" fmla="*/ 7 h 272"/>
                <a:gd name="T62" fmla="*/ 43 w 303"/>
                <a:gd name="T63" fmla="*/ 17 h 272"/>
                <a:gd name="T64" fmla="*/ 74 w 303"/>
                <a:gd name="T65" fmla="*/ 27 h 272"/>
                <a:gd name="T66" fmla="*/ 106 w 303"/>
                <a:gd name="T67" fmla="*/ 38 h 272"/>
                <a:gd name="T68" fmla="*/ 139 w 303"/>
                <a:gd name="T69" fmla="*/ 50 h 272"/>
                <a:gd name="T70" fmla="*/ 171 w 303"/>
                <a:gd name="T71" fmla="*/ 63 h 272"/>
                <a:gd name="T72" fmla="*/ 203 w 303"/>
                <a:gd name="T73" fmla="*/ 78 h 272"/>
                <a:gd name="T74" fmla="*/ 232 w 303"/>
                <a:gd name="T75" fmla="*/ 9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6387" name="Group 35"/>
          <p:cNvGrpSpPr>
            <a:grpSpLocks/>
          </p:cNvGrpSpPr>
          <p:nvPr/>
        </p:nvGrpSpPr>
        <p:grpSpPr bwMode="auto">
          <a:xfrm>
            <a:off x="1701800" y="1128713"/>
            <a:ext cx="415925" cy="511175"/>
            <a:chOff x="2870" y="1518"/>
            <a:chExt cx="292" cy="320"/>
          </a:xfrm>
        </p:grpSpPr>
        <p:graphicFrame>
          <p:nvGraphicFramePr>
            <p:cNvPr id="356388" name="Object 3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Clip" r:id="rId5" imgW="819000" imgH="847800" progId="MS_ClipArt_Gallery.2">
                    <p:embed/>
                  </p:oleObj>
                </mc:Choice>
                <mc:Fallback>
                  <p:oleObj name="Clip" r:id="rId5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389" name="Object 3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Clip" r:id="rId7" imgW="1266840" imgH="1200240" progId="MS_ClipArt_Gallery.2">
                    <p:embed/>
                  </p:oleObj>
                </mc:Choice>
                <mc:Fallback>
                  <p:oleObj name="Clip" r:id="rId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6390" name="Group 38"/>
          <p:cNvGrpSpPr>
            <a:grpSpLocks/>
          </p:cNvGrpSpPr>
          <p:nvPr/>
        </p:nvGrpSpPr>
        <p:grpSpPr bwMode="auto">
          <a:xfrm>
            <a:off x="8029575" y="1098550"/>
            <a:ext cx="415925" cy="511175"/>
            <a:chOff x="2870" y="1518"/>
            <a:chExt cx="292" cy="320"/>
          </a:xfrm>
        </p:grpSpPr>
        <p:graphicFrame>
          <p:nvGraphicFramePr>
            <p:cNvPr id="356391" name="Object 3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392" name="Object 4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Clip" r:id="rId10" imgW="1266840" imgH="1200240" progId="MS_ClipArt_Gallery.2">
                    <p:embed/>
                  </p:oleObj>
                </mc:Choice>
                <mc:Fallback>
                  <p:oleObj name="Clip" r:id="rId10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6393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56394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5639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6398" name="Text Box 46"/>
          <p:cNvSpPr txBox="1">
            <a:spLocks noChangeArrowheads="1"/>
          </p:cNvSpPr>
          <p:nvPr/>
        </p:nvSpPr>
        <p:spPr bwMode="auto">
          <a:xfrm>
            <a:off x="188913" y="53594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时间</a:t>
            </a:r>
          </a:p>
        </p:txBody>
      </p:sp>
      <p:sp>
        <p:nvSpPr>
          <p:cNvPr id="356396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356361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356359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2996 w 2996"/>
                  <a:gd name="T3" fmla="*/ 298 h 461"/>
                  <a:gd name="T4" fmla="*/ 2996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6360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2996 w 2996"/>
                  <a:gd name="T3" fmla="*/ 298 h 461"/>
                  <a:gd name="T4" fmla="*/ 2996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6403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RTS(A)</a:t>
              </a:r>
            </a:p>
          </p:txBody>
        </p:sp>
        <p:sp>
          <p:nvSpPr>
            <p:cNvPr id="356404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356400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2996 w 2996"/>
                <a:gd name="T3" fmla="*/ 298 h 461"/>
                <a:gd name="T4" fmla="*/ 2996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406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RTS(A)</a:t>
              </a:r>
            </a:p>
          </p:txBody>
        </p:sp>
        <p:sp>
          <p:nvSpPr>
            <p:cNvPr id="356408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409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410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CTS(A)</a:t>
              </a:r>
            </a:p>
          </p:txBody>
        </p:sp>
        <p:sp>
          <p:nvSpPr>
            <p:cNvPr id="356411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356412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413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DATA (A)</a:t>
              </a:r>
            </a:p>
          </p:txBody>
        </p:sp>
        <p:sp>
          <p:nvSpPr>
            <p:cNvPr id="356414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415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6416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ACK(A)</a:t>
              </a:r>
            </a:p>
          </p:txBody>
        </p:sp>
        <p:sp>
          <p:nvSpPr>
            <p:cNvPr id="356417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356362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预约碰撞</a:t>
              </a:r>
            </a:p>
          </p:txBody>
        </p:sp>
      </p:grpSp>
      <p:sp>
        <p:nvSpPr>
          <p:cNvPr id="356423" name="Line 71"/>
          <p:cNvSpPr>
            <a:spLocks noChangeShapeType="1"/>
          </p:cNvSpPr>
          <p:nvPr/>
        </p:nvSpPr>
        <p:spPr bwMode="auto">
          <a:xfrm>
            <a:off x="8428038" y="3671888"/>
            <a:ext cx="0" cy="2424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6424" name="Text Box 72"/>
          <p:cNvSpPr txBox="1">
            <a:spLocks noChangeArrowheads="1"/>
          </p:cNvSpPr>
          <p:nvPr/>
        </p:nvSpPr>
        <p:spPr bwMode="auto">
          <a:xfrm>
            <a:off x="8015288" y="4670425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推迟</a:t>
            </a:r>
          </a:p>
        </p:txBody>
      </p:sp>
    </p:spTree>
    <p:extLst>
      <p:ext uri="{BB962C8B-B14F-4D97-AF65-F5344CB8AC3E}">
        <p14:creationId xmlns:p14="http://schemas.microsoft.com/office/powerpoint/2010/main" val="23512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无线网和移动网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56D-415C-4BB5-9E8E-DC5D736325ED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88925" y="1812925"/>
            <a:ext cx="8077200" cy="954088"/>
            <a:chOff x="240" y="887"/>
            <a:chExt cx="5088" cy="601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帧控制</a:t>
              </a:r>
            </a:p>
          </p:txBody>
        </p:sp>
        <p:sp>
          <p:nvSpPr>
            <p:cNvPr id="41062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持续期</a:t>
              </a:r>
            </a:p>
          </p:txBody>
        </p:sp>
        <p:sp>
          <p:nvSpPr>
            <p:cNvPr id="41062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063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063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063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有效载荷</a:t>
              </a:r>
            </a:p>
          </p:txBody>
        </p:sp>
        <p:sp>
          <p:nvSpPr>
            <p:cNvPr id="41063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CRC</a:t>
              </a: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063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063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063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064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064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064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064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0 - 2312</a:t>
              </a:r>
            </a:p>
          </p:txBody>
        </p:sp>
        <p:sp>
          <p:nvSpPr>
            <p:cNvPr id="41064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854" y="1135"/>
              <a:ext cx="6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序号控制</a:t>
              </a:r>
            </a:p>
          </p:txBody>
        </p:sp>
      </p:grpSp>
      <p:sp>
        <p:nvSpPr>
          <p:cNvPr id="41067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802.11</a:t>
            </a:r>
            <a:r>
              <a:rPr lang="zh-CN" altLang="en-US"/>
              <a:t>帧</a:t>
            </a:r>
            <a:r>
              <a:rPr lang="en-US" altLang="zh-CN"/>
              <a:t>: </a:t>
            </a:r>
            <a:r>
              <a:rPr lang="zh-CN" altLang="en-US"/>
              <a:t>编址</a:t>
            </a:r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2316163" y="4757738"/>
            <a:ext cx="235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2:</a:t>
            </a:r>
            <a:r>
              <a:rPr lang="zh-CN" altLang="en-US">
                <a:ea typeface="宋体" panose="02010600030101010101" pitchFamily="2" charset="-122"/>
              </a:rPr>
              <a:t>无线主机或</a:t>
            </a:r>
            <a:r>
              <a:rPr lang="en-US" altLang="zh-CN">
                <a:ea typeface="宋体" panose="02010600030101010101" pitchFamily="2" charset="-122"/>
              </a:rPr>
              <a:t>AP </a:t>
            </a:r>
          </a:p>
          <a:p>
            <a:r>
              <a:rPr lang="zh-CN" altLang="en-US">
                <a:ea typeface="宋体" panose="02010600030101010101" pitchFamily="2" charset="-122"/>
              </a:rPr>
              <a:t>传输该帧的</a:t>
            </a:r>
            <a:r>
              <a:rPr lang="en-US" altLang="zh-CN">
                <a:ea typeface="宋体" panose="02010600030101010101" pitchFamily="2" charset="-122"/>
              </a:rPr>
              <a:t>MAC </a:t>
            </a:r>
            <a:r>
              <a:rPr lang="zh-CN" altLang="en-US"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678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679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587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1:</a:t>
            </a:r>
            <a:r>
              <a:rPr lang="zh-CN" altLang="en-US">
                <a:ea typeface="宋体" panose="02010600030101010101" pitchFamily="2" charset="-122"/>
              </a:rPr>
              <a:t>无线主机或接收该帧</a:t>
            </a:r>
            <a:r>
              <a:rPr lang="en-US" altLang="zh-CN">
                <a:ea typeface="宋体" panose="02010600030101010101" pitchFamily="2" charset="-122"/>
              </a:rPr>
              <a:t>AP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MAC </a:t>
            </a:r>
            <a:r>
              <a:rPr lang="zh-CN" altLang="en-US"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410680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681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AP</a:t>
            </a:r>
            <a:r>
              <a:rPr lang="zh-CN" altLang="en-US">
                <a:ea typeface="宋体" panose="02010600030101010101" pitchFamily="2" charset="-122"/>
              </a:rPr>
              <a:t>连接的路由器接口的</a:t>
            </a:r>
            <a:r>
              <a:rPr lang="en-US" altLang="zh-CN">
                <a:ea typeface="宋体" panose="02010600030101010101" pitchFamily="2" charset="-122"/>
              </a:rPr>
              <a:t>MAC</a:t>
            </a:r>
            <a:r>
              <a:rPr lang="zh-CN" altLang="en-US">
                <a:ea typeface="宋体" panose="02010600030101010101" pitchFamily="2" charset="-122"/>
              </a:rPr>
              <a:t>地址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0682" name="Text Box 58"/>
          <p:cNvSpPr txBox="1">
            <a:spLocks noChangeArrowheads="1"/>
          </p:cNvSpPr>
          <p:nvPr/>
        </p:nvSpPr>
        <p:spPr bwMode="auto">
          <a:xfrm>
            <a:off x="5934075" y="3062288"/>
            <a:ext cx="297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4: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仅用于自组织模式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0683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644" y="1088429"/>
            <a:ext cx="8032750" cy="5089525"/>
            <a:chOff x="540644" y="1088429"/>
            <a:chExt cx="8032750" cy="5089525"/>
          </a:xfrm>
        </p:grpSpPr>
        <p:sp>
          <p:nvSpPr>
            <p:cNvPr id="411651" name="Oval 3"/>
            <p:cNvSpPr>
              <a:spLocks noChangeArrowheads="1"/>
            </p:cNvSpPr>
            <p:nvPr/>
          </p:nvSpPr>
          <p:spPr bwMode="auto">
            <a:xfrm>
              <a:off x="1793182" y="1088429"/>
              <a:ext cx="2454275" cy="237490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71" name="Line 23"/>
            <p:cNvSpPr>
              <a:spLocks noChangeShapeType="1"/>
            </p:cNvSpPr>
            <p:nvPr/>
          </p:nvSpPr>
          <p:spPr bwMode="auto">
            <a:xfrm>
              <a:off x="3772794" y="2601317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73" name="Line 25"/>
            <p:cNvSpPr>
              <a:spLocks noChangeShapeType="1"/>
            </p:cNvSpPr>
            <p:nvPr/>
          </p:nvSpPr>
          <p:spPr bwMode="auto">
            <a:xfrm flipV="1">
              <a:off x="5449194" y="2144117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1674" name="Group 26"/>
            <p:cNvGrpSpPr>
              <a:grpSpLocks/>
            </p:cNvGrpSpPr>
            <p:nvPr/>
          </p:nvGrpSpPr>
          <p:grpSpPr bwMode="auto">
            <a:xfrm>
              <a:off x="6211194" y="1305917"/>
              <a:ext cx="2362200" cy="1762125"/>
              <a:chOff x="3744" y="1392"/>
              <a:chExt cx="1488" cy="1110"/>
            </a:xfrm>
          </p:grpSpPr>
          <p:sp>
            <p:nvSpPr>
              <p:cNvPr id="411675" name="Freeform 27"/>
              <p:cNvSpPr>
                <a:spLocks/>
              </p:cNvSpPr>
              <p:nvPr/>
            </p:nvSpPr>
            <p:spPr bwMode="auto">
              <a:xfrm>
                <a:off x="3744" y="1392"/>
                <a:ext cx="1488" cy="1110"/>
              </a:xfrm>
              <a:custGeom>
                <a:avLst/>
                <a:gdLst>
                  <a:gd name="T0" fmla="*/ 27 w 2135"/>
                  <a:gd name="T1" fmla="*/ 652 h 1662"/>
                  <a:gd name="T2" fmla="*/ 105 w 2135"/>
                  <a:gd name="T3" fmla="*/ 76 h 1662"/>
                  <a:gd name="T4" fmla="*/ 657 w 2135"/>
                  <a:gd name="T5" fmla="*/ 196 h 1662"/>
                  <a:gd name="T6" fmla="*/ 1209 w 2135"/>
                  <a:gd name="T7" fmla="*/ 100 h 1662"/>
                  <a:gd name="T8" fmla="*/ 2001 w 2135"/>
                  <a:gd name="T9" fmla="*/ 406 h 1662"/>
                  <a:gd name="T10" fmla="*/ 2013 w 2135"/>
                  <a:gd name="T11" fmla="*/ 1144 h 1662"/>
                  <a:gd name="T12" fmla="*/ 1581 w 2135"/>
                  <a:gd name="T13" fmla="*/ 1600 h 1662"/>
                  <a:gd name="T14" fmla="*/ 813 w 2135"/>
                  <a:gd name="T15" fmla="*/ 1516 h 1662"/>
                  <a:gd name="T16" fmla="*/ 501 w 2135"/>
                  <a:gd name="T17" fmla="*/ 1270 h 1662"/>
                  <a:gd name="T18" fmla="*/ 183 w 2135"/>
                  <a:gd name="T19" fmla="*/ 1066 h 1662"/>
                  <a:gd name="T20" fmla="*/ 27 w 2135"/>
                  <a:gd name="T21" fmla="*/ 652 h 1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5" h="1662">
                    <a:moveTo>
                      <a:pt x="27" y="652"/>
                    </a:moveTo>
                    <a:cubicBezTo>
                      <a:pt x="14" y="487"/>
                      <a:pt x="0" y="152"/>
                      <a:pt x="105" y="76"/>
                    </a:cubicBezTo>
                    <a:cubicBezTo>
                      <a:pt x="210" y="0"/>
                      <a:pt x="473" y="192"/>
                      <a:pt x="657" y="196"/>
                    </a:cubicBezTo>
                    <a:cubicBezTo>
                      <a:pt x="841" y="200"/>
                      <a:pt x="985" y="65"/>
                      <a:pt x="1209" y="100"/>
                    </a:cubicBezTo>
                    <a:cubicBezTo>
                      <a:pt x="1433" y="135"/>
                      <a:pt x="1867" y="232"/>
                      <a:pt x="2001" y="406"/>
                    </a:cubicBezTo>
                    <a:cubicBezTo>
                      <a:pt x="2135" y="580"/>
                      <a:pt x="2083" y="945"/>
                      <a:pt x="2013" y="1144"/>
                    </a:cubicBezTo>
                    <a:cubicBezTo>
                      <a:pt x="1943" y="1343"/>
                      <a:pt x="1781" y="1538"/>
                      <a:pt x="1581" y="1600"/>
                    </a:cubicBezTo>
                    <a:cubicBezTo>
                      <a:pt x="1381" y="1662"/>
                      <a:pt x="993" y="1571"/>
                      <a:pt x="813" y="1516"/>
                    </a:cubicBezTo>
                    <a:cubicBezTo>
                      <a:pt x="633" y="1461"/>
                      <a:pt x="606" y="1345"/>
                      <a:pt x="501" y="1270"/>
                    </a:cubicBezTo>
                    <a:cubicBezTo>
                      <a:pt x="396" y="1195"/>
                      <a:pt x="262" y="1169"/>
                      <a:pt x="183" y="1066"/>
                    </a:cubicBezTo>
                    <a:cubicBezTo>
                      <a:pt x="104" y="963"/>
                      <a:pt x="25" y="819"/>
                      <a:pt x="27" y="652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76" name="Text Box 28"/>
              <p:cNvSpPr txBox="1">
                <a:spLocks noChangeArrowheads="1"/>
              </p:cNvSpPr>
              <p:nvPr/>
            </p:nvSpPr>
            <p:spPr bwMode="auto">
              <a:xfrm>
                <a:off x="4128" y="1764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>
                    <a:ea typeface="宋体" panose="02010600030101010101" pitchFamily="2" charset="-122"/>
                  </a:rPr>
                  <a:t>因特网</a:t>
                </a:r>
              </a:p>
            </p:txBody>
          </p:sp>
        </p:grpSp>
        <p:grpSp>
          <p:nvGrpSpPr>
            <p:cNvPr id="411809" name="Group 161"/>
            <p:cNvGrpSpPr>
              <a:grpSpLocks/>
            </p:cNvGrpSpPr>
            <p:nvPr/>
          </p:nvGrpSpPr>
          <p:grpSpPr bwMode="auto">
            <a:xfrm>
              <a:off x="4890394" y="2137767"/>
              <a:ext cx="869950" cy="544512"/>
              <a:chOff x="2960" y="1427"/>
              <a:chExt cx="548" cy="343"/>
            </a:xfrm>
          </p:grpSpPr>
          <p:grpSp>
            <p:nvGrpSpPr>
              <p:cNvPr id="411652" name="Group 4"/>
              <p:cNvGrpSpPr>
                <a:grpSpLocks/>
              </p:cNvGrpSpPr>
              <p:nvPr/>
            </p:nvGrpSpPr>
            <p:grpSpPr bwMode="auto">
              <a:xfrm>
                <a:off x="3024" y="1623"/>
                <a:ext cx="315" cy="147"/>
                <a:chOff x="3600" y="219"/>
                <a:chExt cx="360" cy="175"/>
              </a:xfrm>
            </p:grpSpPr>
            <p:sp>
              <p:nvSpPr>
                <p:cNvPr id="411653" name="Oval 5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654" name="Line 6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655" name="Line 7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656" name="Rectangle 8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1657" name="Oval 9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1658" name="Group 10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41165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66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66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1662" name="Group 14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41166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66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66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11677" name="Text Box 29"/>
              <p:cNvSpPr txBox="1">
                <a:spLocks noChangeArrowheads="1"/>
              </p:cNvSpPr>
              <p:nvPr/>
            </p:nvSpPr>
            <p:spPr bwMode="auto">
              <a:xfrm>
                <a:off x="2960" y="1427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>
                    <a:ea typeface="宋体" panose="02010600030101010101" pitchFamily="2" charset="-122"/>
                  </a:rPr>
                  <a:t>路由器</a:t>
                </a:r>
              </a:p>
            </p:txBody>
          </p:sp>
        </p:grpSp>
        <p:grpSp>
          <p:nvGrpSpPr>
            <p:cNvPr id="411678" name="Group 30"/>
            <p:cNvGrpSpPr>
              <a:grpSpLocks/>
            </p:cNvGrpSpPr>
            <p:nvPr/>
          </p:nvGrpSpPr>
          <p:grpSpPr bwMode="auto">
            <a:xfrm>
              <a:off x="3213994" y="2029817"/>
              <a:ext cx="935038" cy="1039812"/>
              <a:chOff x="1952" y="1032"/>
              <a:chExt cx="589" cy="655"/>
            </a:xfrm>
          </p:grpSpPr>
          <p:sp>
            <p:nvSpPr>
              <p:cNvPr id="411679" name="Text Box 31"/>
              <p:cNvSpPr txBox="1">
                <a:spLocks noChangeArrowheads="1"/>
              </p:cNvSpPr>
              <p:nvPr/>
            </p:nvSpPr>
            <p:spPr bwMode="auto">
              <a:xfrm>
                <a:off x="2080" y="1456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ea typeface="宋体" panose="02010600030101010101" pitchFamily="2" charset="-122"/>
                  </a:rPr>
                  <a:t>AP</a:t>
                </a:r>
              </a:p>
            </p:txBody>
          </p:sp>
          <p:grpSp>
            <p:nvGrpSpPr>
              <p:cNvPr id="411680" name="Group 32"/>
              <p:cNvGrpSpPr>
                <a:grpSpLocks/>
              </p:cNvGrpSpPr>
              <p:nvPr/>
            </p:nvGrpSpPr>
            <p:grpSpPr bwMode="auto">
              <a:xfrm>
                <a:off x="1952" y="1032"/>
                <a:ext cx="589" cy="440"/>
                <a:chOff x="1160" y="2192"/>
                <a:chExt cx="589" cy="440"/>
              </a:xfrm>
            </p:grpSpPr>
            <p:pic>
              <p:nvPicPr>
                <p:cNvPr id="411681" name="Picture 33" descr="31u_bnrz[1]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349" y="2458"/>
                  <a:ext cx="212" cy="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1682" name="AutoShape 3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160" y="2192"/>
                  <a:ext cx="589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83" name="Freeform 35"/>
                <p:cNvSpPr>
                  <a:spLocks/>
                </p:cNvSpPr>
                <p:nvPr/>
              </p:nvSpPr>
              <p:spPr bwMode="auto">
                <a:xfrm>
                  <a:off x="1283" y="2231"/>
                  <a:ext cx="83" cy="102"/>
                </a:xfrm>
                <a:custGeom>
                  <a:avLst/>
                  <a:gdLst>
                    <a:gd name="T0" fmla="*/ 87 w 247"/>
                    <a:gd name="T1" fmla="*/ 26 h 203"/>
                    <a:gd name="T2" fmla="*/ 68 w 247"/>
                    <a:gd name="T3" fmla="*/ 34 h 203"/>
                    <a:gd name="T4" fmla="*/ 52 w 247"/>
                    <a:gd name="T5" fmla="*/ 44 h 203"/>
                    <a:gd name="T6" fmla="*/ 38 w 247"/>
                    <a:gd name="T7" fmla="*/ 55 h 203"/>
                    <a:gd name="T8" fmla="*/ 25 w 247"/>
                    <a:gd name="T9" fmla="*/ 67 h 203"/>
                    <a:gd name="T10" fmla="*/ 14 w 247"/>
                    <a:gd name="T11" fmla="*/ 80 h 203"/>
                    <a:gd name="T12" fmla="*/ 7 w 247"/>
                    <a:gd name="T13" fmla="*/ 94 h 203"/>
                    <a:gd name="T14" fmla="*/ 3 w 247"/>
                    <a:gd name="T15" fmla="*/ 109 h 203"/>
                    <a:gd name="T16" fmla="*/ 0 w 247"/>
                    <a:gd name="T17" fmla="*/ 124 h 203"/>
                    <a:gd name="T18" fmla="*/ 3 w 247"/>
                    <a:gd name="T19" fmla="*/ 145 h 203"/>
                    <a:gd name="T20" fmla="*/ 14 w 247"/>
                    <a:gd name="T21" fmla="*/ 163 h 203"/>
                    <a:gd name="T22" fmla="*/ 32 w 247"/>
                    <a:gd name="T23" fmla="*/ 178 h 203"/>
                    <a:gd name="T24" fmla="*/ 55 w 247"/>
                    <a:gd name="T25" fmla="*/ 189 h 203"/>
                    <a:gd name="T26" fmla="*/ 81 w 247"/>
                    <a:gd name="T27" fmla="*/ 198 h 203"/>
                    <a:gd name="T28" fmla="*/ 109 w 247"/>
                    <a:gd name="T29" fmla="*/ 202 h 203"/>
                    <a:gd name="T30" fmla="*/ 138 w 247"/>
                    <a:gd name="T31" fmla="*/ 203 h 203"/>
                    <a:gd name="T32" fmla="*/ 165 w 247"/>
                    <a:gd name="T33" fmla="*/ 200 h 203"/>
                    <a:gd name="T34" fmla="*/ 171 w 247"/>
                    <a:gd name="T35" fmla="*/ 200 h 203"/>
                    <a:gd name="T36" fmla="*/ 177 w 247"/>
                    <a:gd name="T37" fmla="*/ 198 h 203"/>
                    <a:gd name="T38" fmla="*/ 181 w 247"/>
                    <a:gd name="T39" fmla="*/ 195 h 203"/>
                    <a:gd name="T40" fmla="*/ 183 w 247"/>
                    <a:gd name="T41" fmla="*/ 191 h 203"/>
                    <a:gd name="T42" fmla="*/ 180 w 247"/>
                    <a:gd name="T43" fmla="*/ 186 h 203"/>
                    <a:gd name="T44" fmla="*/ 174 w 247"/>
                    <a:gd name="T45" fmla="*/ 182 h 203"/>
                    <a:gd name="T46" fmla="*/ 167 w 247"/>
                    <a:gd name="T47" fmla="*/ 178 h 203"/>
                    <a:gd name="T48" fmla="*/ 160 w 247"/>
                    <a:gd name="T49" fmla="*/ 176 h 203"/>
                    <a:gd name="T50" fmla="*/ 145 w 247"/>
                    <a:gd name="T51" fmla="*/ 173 h 203"/>
                    <a:gd name="T52" fmla="*/ 131 w 247"/>
                    <a:gd name="T53" fmla="*/ 171 h 203"/>
                    <a:gd name="T54" fmla="*/ 116 w 247"/>
                    <a:gd name="T55" fmla="*/ 169 h 203"/>
                    <a:gd name="T56" fmla="*/ 103 w 247"/>
                    <a:gd name="T57" fmla="*/ 167 h 203"/>
                    <a:gd name="T58" fmla="*/ 90 w 247"/>
                    <a:gd name="T59" fmla="*/ 164 h 203"/>
                    <a:gd name="T60" fmla="*/ 77 w 247"/>
                    <a:gd name="T61" fmla="*/ 160 h 203"/>
                    <a:gd name="T62" fmla="*/ 65 w 247"/>
                    <a:gd name="T63" fmla="*/ 154 h 203"/>
                    <a:gd name="T64" fmla="*/ 54 w 247"/>
                    <a:gd name="T65" fmla="*/ 146 h 203"/>
                    <a:gd name="T66" fmla="*/ 49 w 247"/>
                    <a:gd name="T67" fmla="*/ 112 h 203"/>
                    <a:gd name="T68" fmla="*/ 61 w 247"/>
                    <a:gd name="T69" fmla="*/ 84 h 203"/>
                    <a:gd name="T70" fmla="*/ 84 w 247"/>
                    <a:gd name="T71" fmla="*/ 62 h 203"/>
                    <a:gd name="T72" fmla="*/ 116 w 247"/>
                    <a:gd name="T73" fmla="*/ 44 h 203"/>
                    <a:gd name="T74" fmla="*/ 151 w 247"/>
                    <a:gd name="T75" fmla="*/ 30 h 203"/>
                    <a:gd name="T76" fmla="*/ 187 w 247"/>
                    <a:gd name="T77" fmla="*/ 19 h 203"/>
                    <a:gd name="T78" fmla="*/ 220 w 247"/>
                    <a:gd name="T79" fmla="*/ 11 h 203"/>
                    <a:gd name="T80" fmla="*/ 247 w 247"/>
                    <a:gd name="T81" fmla="*/ 4 h 203"/>
                    <a:gd name="T82" fmla="*/ 231 w 247"/>
                    <a:gd name="T83" fmla="*/ 1 h 203"/>
                    <a:gd name="T84" fmla="*/ 213 w 247"/>
                    <a:gd name="T85" fmla="*/ 0 h 203"/>
                    <a:gd name="T86" fmla="*/ 193 w 247"/>
                    <a:gd name="T87" fmla="*/ 2 h 203"/>
                    <a:gd name="T88" fmla="*/ 171 w 247"/>
                    <a:gd name="T89" fmla="*/ 4 h 203"/>
                    <a:gd name="T90" fmla="*/ 149 w 247"/>
                    <a:gd name="T91" fmla="*/ 9 h 203"/>
                    <a:gd name="T92" fmla="*/ 128 w 247"/>
                    <a:gd name="T93" fmla="*/ 14 h 203"/>
                    <a:gd name="T94" fmla="*/ 106 w 247"/>
                    <a:gd name="T95" fmla="*/ 20 h 203"/>
                    <a:gd name="T96" fmla="*/ 87 w 247"/>
                    <a:gd name="T97" fmla="*/ 26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7" h="203">
                      <a:moveTo>
                        <a:pt x="87" y="26"/>
                      </a:moveTo>
                      <a:lnTo>
                        <a:pt x="68" y="34"/>
                      </a:lnTo>
                      <a:lnTo>
                        <a:pt x="52" y="44"/>
                      </a:lnTo>
                      <a:lnTo>
                        <a:pt x="38" y="55"/>
                      </a:lnTo>
                      <a:lnTo>
                        <a:pt x="25" y="67"/>
                      </a:lnTo>
                      <a:lnTo>
                        <a:pt x="14" y="80"/>
                      </a:lnTo>
                      <a:lnTo>
                        <a:pt x="7" y="94"/>
                      </a:lnTo>
                      <a:lnTo>
                        <a:pt x="3" y="109"/>
                      </a:lnTo>
                      <a:lnTo>
                        <a:pt x="0" y="124"/>
                      </a:lnTo>
                      <a:lnTo>
                        <a:pt x="3" y="145"/>
                      </a:lnTo>
                      <a:lnTo>
                        <a:pt x="14" y="163"/>
                      </a:lnTo>
                      <a:lnTo>
                        <a:pt x="32" y="178"/>
                      </a:lnTo>
                      <a:lnTo>
                        <a:pt x="55" y="189"/>
                      </a:lnTo>
                      <a:lnTo>
                        <a:pt x="81" y="198"/>
                      </a:lnTo>
                      <a:lnTo>
                        <a:pt x="109" y="202"/>
                      </a:lnTo>
                      <a:lnTo>
                        <a:pt x="138" y="203"/>
                      </a:lnTo>
                      <a:lnTo>
                        <a:pt x="165" y="200"/>
                      </a:lnTo>
                      <a:lnTo>
                        <a:pt x="171" y="200"/>
                      </a:lnTo>
                      <a:lnTo>
                        <a:pt x="177" y="198"/>
                      </a:lnTo>
                      <a:lnTo>
                        <a:pt x="181" y="195"/>
                      </a:lnTo>
                      <a:lnTo>
                        <a:pt x="183" y="191"/>
                      </a:lnTo>
                      <a:lnTo>
                        <a:pt x="180" y="186"/>
                      </a:lnTo>
                      <a:lnTo>
                        <a:pt x="174" y="182"/>
                      </a:lnTo>
                      <a:lnTo>
                        <a:pt x="167" y="178"/>
                      </a:lnTo>
                      <a:lnTo>
                        <a:pt x="160" y="176"/>
                      </a:lnTo>
                      <a:lnTo>
                        <a:pt x="145" y="173"/>
                      </a:lnTo>
                      <a:lnTo>
                        <a:pt x="131" y="171"/>
                      </a:lnTo>
                      <a:lnTo>
                        <a:pt x="116" y="169"/>
                      </a:lnTo>
                      <a:lnTo>
                        <a:pt x="103" y="167"/>
                      </a:lnTo>
                      <a:lnTo>
                        <a:pt x="90" y="164"/>
                      </a:lnTo>
                      <a:lnTo>
                        <a:pt x="77" y="160"/>
                      </a:lnTo>
                      <a:lnTo>
                        <a:pt x="65" y="154"/>
                      </a:lnTo>
                      <a:lnTo>
                        <a:pt x="54" y="146"/>
                      </a:lnTo>
                      <a:lnTo>
                        <a:pt x="49" y="112"/>
                      </a:lnTo>
                      <a:lnTo>
                        <a:pt x="61" y="84"/>
                      </a:lnTo>
                      <a:lnTo>
                        <a:pt x="84" y="62"/>
                      </a:lnTo>
                      <a:lnTo>
                        <a:pt x="116" y="44"/>
                      </a:lnTo>
                      <a:lnTo>
                        <a:pt x="151" y="30"/>
                      </a:lnTo>
                      <a:lnTo>
                        <a:pt x="187" y="19"/>
                      </a:lnTo>
                      <a:lnTo>
                        <a:pt x="220" y="11"/>
                      </a:lnTo>
                      <a:lnTo>
                        <a:pt x="247" y="4"/>
                      </a:lnTo>
                      <a:lnTo>
                        <a:pt x="231" y="1"/>
                      </a:lnTo>
                      <a:lnTo>
                        <a:pt x="213" y="0"/>
                      </a:lnTo>
                      <a:lnTo>
                        <a:pt x="193" y="2"/>
                      </a:lnTo>
                      <a:lnTo>
                        <a:pt x="171" y="4"/>
                      </a:lnTo>
                      <a:lnTo>
                        <a:pt x="149" y="9"/>
                      </a:lnTo>
                      <a:lnTo>
                        <a:pt x="128" y="14"/>
                      </a:lnTo>
                      <a:lnTo>
                        <a:pt x="106" y="20"/>
                      </a:lnTo>
                      <a:lnTo>
                        <a:pt x="87" y="2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84" name="Freeform 36"/>
                <p:cNvSpPr>
                  <a:spLocks/>
                </p:cNvSpPr>
                <p:nvPr/>
              </p:nvSpPr>
              <p:spPr bwMode="auto">
                <a:xfrm>
                  <a:off x="1424" y="2230"/>
                  <a:ext cx="52" cy="79"/>
                </a:xfrm>
                <a:custGeom>
                  <a:avLst/>
                  <a:gdLst>
                    <a:gd name="T0" fmla="*/ 133 w 158"/>
                    <a:gd name="T1" fmla="*/ 52 h 158"/>
                    <a:gd name="T2" fmla="*/ 139 w 158"/>
                    <a:gd name="T3" fmla="*/ 68 h 158"/>
                    <a:gd name="T4" fmla="*/ 137 w 158"/>
                    <a:gd name="T5" fmla="*/ 83 h 158"/>
                    <a:gd name="T6" fmla="*/ 127 w 158"/>
                    <a:gd name="T7" fmla="*/ 95 h 158"/>
                    <a:gd name="T8" fmla="*/ 113 w 158"/>
                    <a:gd name="T9" fmla="*/ 106 h 158"/>
                    <a:gd name="T10" fmla="*/ 95 w 158"/>
                    <a:gd name="T11" fmla="*/ 116 h 158"/>
                    <a:gd name="T12" fmla="*/ 75 w 158"/>
                    <a:gd name="T13" fmla="*/ 126 h 158"/>
                    <a:gd name="T14" fmla="*/ 55 w 158"/>
                    <a:gd name="T15" fmla="*/ 135 h 158"/>
                    <a:gd name="T16" fmla="*/ 37 w 158"/>
                    <a:gd name="T17" fmla="*/ 144 h 158"/>
                    <a:gd name="T18" fmla="*/ 34 w 158"/>
                    <a:gd name="T19" fmla="*/ 147 h 158"/>
                    <a:gd name="T20" fmla="*/ 33 w 158"/>
                    <a:gd name="T21" fmla="*/ 149 h 158"/>
                    <a:gd name="T22" fmla="*/ 33 w 158"/>
                    <a:gd name="T23" fmla="*/ 152 h 158"/>
                    <a:gd name="T24" fmla="*/ 34 w 158"/>
                    <a:gd name="T25" fmla="*/ 155 h 158"/>
                    <a:gd name="T26" fmla="*/ 39 w 158"/>
                    <a:gd name="T27" fmla="*/ 157 h 158"/>
                    <a:gd name="T28" fmla="*/ 43 w 158"/>
                    <a:gd name="T29" fmla="*/ 158 h 158"/>
                    <a:gd name="T30" fmla="*/ 46 w 158"/>
                    <a:gd name="T31" fmla="*/ 158 h 158"/>
                    <a:gd name="T32" fmla="*/ 50 w 158"/>
                    <a:gd name="T33" fmla="*/ 157 h 158"/>
                    <a:gd name="T34" fmla="*/ 74 w 158"/>
                    <a:gd name="T35" fmla="*/ 148 h 158"/>
                    <a:gd name="T36" fmla="*/ 95 w 158"/>
                    <a:gd name="T37" fmla="*/ 138 h 158"/>
                    <a:gd name="T38" fmla="*/ 116 w 158"/>
                    <a:gd name="T39" fmla="*/ 127 h 158"/>
                    <a:gd name="T40" fmla="*/ 135 w 158"/>
                    <a:gd name="T41" fmla="*/ 114 h 158"/>
                    <a:gd name="T42" fmla="*/ 148 w 158"/>
                    <a:gd name="T43" fmla="*/ 100 h 158"/>
                    <a:gd name="T44" fmla="*/ 156 w 158"/>
                    <a:gd name="T45" fmla="*/ 84 h 158"/>
                    <a:gd name="T46" fmla="*/ 158 w 158"/>
                    <a:gd name="T47" fmla="*/ 67 h 158"/>
                    <a:gd name="T48" fmla="*/ 152 w 158"/>
                    <a:gd name="T49" fmla="*/ 49 h 158"/>
                    <a:gd name="T50" fmla="*/ 139 w 158"/>
                    <a:gd name="T51" fmla="*/ 35 h 158"/>
                    <a:gd name="T52" fmla="*/ 120 w 158"/>
                    <a:gd name="T53" fmla="*/ 23 h 158"/>
                    <a:gd name="T54" fmla="*/ 97 w 158"/>
                    <a:gd name="T55" fmla="*/ 14 h 158"/>
                    <a:gd name="T56" fmla="*/ 71 w 158"/>
                    <a:gd name="T57" fmla="*/ 7 h 158"/>
                    <a:gd name="T58" fmla="*/ 45 w 158"/>
                    <a:gd name="T59" fmla="*/ 2 h 158"/>
                    <a:gd name="T60" fmla="*/ 23 w 158"/>
                    <a:gd name="T61" fmla="*/ 0 h 158"/>
                    <a:gd name="T62" fmla="*/ 7 w 158"/>
                    <a:gd name="T63" fmla="*/ 0 h 158"/>
                    <a:gd name="T64" fmla="*/ 0 w 158"/>
                    <a:gd name="T65" fmla="*/ 4 h 158"/>
                    <a:gd name="T66" fmla="*/ 17 w 158"/>
                    <a:gd name="T67" fmla="*/ 9 h 158"/>
                    <a:gd name="T68" fmla="*/ 36 w 158"/>
                    <a:gd name="T69" fmla="*/ 13 h 158"/>
                    <a:gd name="T70" fmla="*/ 56 w 158"/>
                    <a:gd name="T71" fmla="*/ 17 h 158"/>
                    <a:gd name="T72" fmla="*/ 75 w 158"/>
                    <a:gd name="T73" fmla="*/ 21 h 158"/>
                    <a:gd name="T74" fmla="*/ 94 w 158"/>
                    <a:gd name="T75" fmla="*/ 26 h 158"/>
                    <a:gd name="T76" fmla="*/ 110 w 158"/>
                    <a:gd name="T77" fmla="*/ 33 h 158"/>
                    <a:gd name="T78" fmla="*/ 123 w 158"/>
                    <a:gd name="T79" fmla="*/ 41 h 158"/>
                    <a:gd name="T80" fmla="*/ 133 w 158"/>
                    <a:gd name="T81" fmla="*/ 5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58" h="158">
                      <a:moveTo>
                        <a:pt x="133" y="52"/>
                      </a:moveTo>
                      <a:lnTo>
                        <a:pt x="139" y="68"/>
                      </a:lnTo>
                      <a:lnTo>
                        <a:pt x="137" y="83"/>
                      </a:lnTo>
                      <a:lnTo>
                        <a:pt x="127" y="95"/>
                      </a:lnTo>
                      <a:lnTo>
                        <a:pt x="113" y="106"/>
                      </a:lnTo>
                      <a:lnTo>
                        <a:pt x="95" y="116"/>
                      </a:lnTo>
                      <a:lnTo>
                        <a:pt x="75" y="126"/>
                      </a:lnTo>
                      <a:lnTo>
                        <a:pt x="55" y="135"/>
                      </a:lnTo>
                      <a:lnTo>
                        <a:pt x="37" y="144"/>
                      </a:lnTo>
                      <a:lnTo>
                        <a:pt x="34" y="147"/>
                      </a:lnTo>
                      <a:lnTo>
                        <a:pt x="33" y="149"/>
                      </a:lnTo>
                      <a:lnTo>
                        <a:pt x="33" y="152"/>
                      </a:lnTo>
                      <a:lnTo>
                        <a:pt x="34" y="155"/>
                      </a:lnTo>
                      <a:lnTo>
                        <a:pt x="39" y="157"/>
                      </a:lnTo>
                      <a:lnTo>
                        <a:pt x="43" y="158"/>
                      </a:lnTo>
                      <a:lnTo>
                        <a:pt x="46" y="158"/>
                      </a:lnTo>
                      <a:lnTo>
                        <a:pt x="50" y="157"/>
                      </a:lnTo>
                      <a:lnTo>
                        <a:pt x="74" y="148"/>
                      </a:lnTo>
                      <a:lnTo>
                        <a:pt x="95" y="138"/>
                      </a:lnTo>
                      <a:lnTo>
                        <a:pt x="116" y="127"/>
                      </a:lnTo>
                      <a:lnTo>
                        <a:pt x="135" y="114"/>
                      </a:lnTo>
                      <a:lnTo>
                        <a:pt x="148" y="100"/>
                      </a:lnTo>
                      <a:lnTo>
                        <a:pt x="156" y="84"/>
                      </a:lnTo>
                      <a:lnTo>
                        <a:pt x="158" y="67"/>
                      </a:lnTo>
                      <a:lnTo>
                        <a:pt x="152" y="49"/>
                      </a:lnTo>
                      <a:lnTo>
                        <a:pt x="139" y="35"/>
                      </a:lnTo>
                      <a:lnTo>
                        <a:pt x="120" y="23"/>
                      </a:lnTo>
                      <a:lnTo>
                        <a:pt x="97" y="14"/>
                      </a:lnTo>
                      <a:lnTo>
                        <a:pt x="71" y="7"/>
                      </a:lnTo>
                      <a:lnTo>
                        <a:pt x="45" y="2"/>
                      </a:lnTo>
                      <a:lnTo>
                        <a:pt x="23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7" y="9"/>
                      </a:lnTo>
                      <a:lnTo>
                        <a:pt x="36" y="13"/>
                      </a:lnTo>
                      <a:lnTo>
                        <a:pt x="56" y="17"/>
                      </a:lnTo>
                      <a:lnTo>
                        <a:pt x="75" y="21"/>
                      </a:lnTo>
                      <a:lnTo>
                        <a:pt x="94" y="26"/>
                      </a:lnTo>
                      <a:lnTo>
                        <a:pt x="110" y="33"/>
                      </a:lnTo>
                      <a:lnTo>
                        <a:pt x="123" y="41"/>
                      </a:lnTo>
                      <a:lnTo>
                        <a:pt x="133" y="5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85" name="Freeform 37"/>
                <p:cNvSpPr>
                  <a:spLocks/>
                </p:cNvSpPr>
                <p:nvPr/>
              </p:nvSpPr>
              <p:spPr bwMode="auto">
                <a:xfrm>
                  <a:off x="1232" y="2211"/>
                  <a:ext cx="133" cy="166"/>
                </a:xfrm>
                <a:custGeom>
                  <a:avLst/>
                  <a:gdLst>
                    <a:gd name="T0" fmla="*/ 124 w 399"/>
                    <a:gd name="T1" fmla="*/ 62 h 331"/>
                    <a:gd name="T2" fmla="*/ 66 w 399"/>
                    <a:gd name="T3" fmla="*/ 101 h 331"/>
                    <a:gd name="T4" fmla="*/ 21 w 399"/>
                    <a:gd name="T5" fmla="*/ 146 h 331"/>
                    <a:gd name="T6" fmla="*/ 0 w 399"/>
                    <a:gd name="T7" fmla="*/ 199 h 331"/>
                    <a:gd name="T8" fmla="*/ 4 w 399"/>
                    <a:gd name="T9" fmla="*/ 234 h 331"/>
                    <a:gd name="T10" fmla="*/ 11 w 399"/>
                    <a:gd name="T11" fmla="*/ 248 h 331"/>
                    <a:gd name="T12" fmla="*/ 24 w 399"/>
                    <a:gd name="T13" fmla="*/ 261 h 331"/>
                    <a:gd name="T14" fmla="*/ 40 w 399"/>
                    <a:gd name="T15" fmla="*/ 272 h 331"/>
                    <a:gd name="T16" fmla="*/ 69 w 399"/>
                    <a:gd name="T17" fmla="*/ 284 h 331"/>
                    <a:gd name="T18" fmla="*/ 107 w 399"/>
                    <a:gd name="T19" fmla="*/ 297 h 331"/>
                    <a:gd name="T20" fmla="*/ 148 w 399"/>
                    <a:gd name="T21" fmla="*/ 307 h 331"/>
                    <a:gd name="T22" fmla="*/ 188 w 399"/>
                    <a:gd name="T23" fmla="*/ 315 h 331"/>
                    <a:gd name="T24" fmla="*/ 230 w 399"/>
                    <a:gd name="T25" fmla="*/ 321 h 331"/>
                    <a:gd name="T26" fmla="*/ 272 w 399"/>
                    <a:gd name="T27" fmla="*/ 325 h 331"/>
                    <a:gd name="T28" fmla="*/ 315 w 399"/>
                    <a:gd name="T29" fmla="*/ 328 h 331"/>
                    <a:gd name="T30" fmla="*/ 358 w 399"/>
                    <a:gd name="T31" fmla="*/ 330 h 331"/>
                    <a:gd name="T32" fmla="*/ 386 w 399"/>
                    <a:gd name="T33" fmla="*/ 331 h 331"/>
                    <a:gd name="T34" fmla="*/ 396 w 399"/>
                    <a:gd name="T35" fmla="*/ 325 h 331"/>
                    <a:gd name="T36" fmla="*/ 399 w 399"/>
                    <a:gd name="T37" fmla="*/ 316 h 331"/>
                    <a:gd name="T38" fmla="*/ 390 w 399"/>
                    <a:gd name="T39" fmla="*/ 309 h 331"/>
                    <a:gd name="T40" fmla="*/ 364 w 399"/>
                    <a:gd name="T41" fmla="*/ 304 h 331"/>
                    <a:gd name="T42" fmla="*/ 326 w 399"/>
                    <a:gd name="T43" fmla="*/ 299 h 331"/>
                    <a:gd name="T44" fmla="*/ 287 w 399"/>
                    <a:gd name="T45" fmla="*/ 295 h 331"/>
                    <a:gd name="T46" fmla="*/ 248 w 399"/>
                    <a:gd name="T47" fmla="*/ 291 h 331"/>
                    <a:gd name="T48" fmla="*/ 210 w 399"/>
                    <a:gd name="T49" fmla="*/ 286 h 331"/>
                    <a:gd name="T50" fmla="*/ 172 w 399"/>
                    <a:gd name="T51" fmla="*/ 279 h 331"/>
                    <a:gd name="T52" fmla="*/ 136 w 399"/>
                    <a:gd name="T53" fmla="*/ 271 h 331"/>
                    <a:gd name="T54" fmla="*/ 100 w 399"/>
                    <a:gd name="T55" fmla="*/ 261 h 331"/>
                    <a:gd name="T56" fmla="*/ 68 w 399"/>
                    <a:gd name="T57" fmla="*/ 247 h 331"/>
                    <a:gd name="T58" fmla="*/ 48 w 399"/>
                    <a:gd name="T59" fmla="*/ 228 h 331"/>
                    <a:gd name="T60" fmla="*/ 42 w 399"/>
                    <a:gd name="T61" fmla="*/ 204 h 331"/>
                    <a:gd name="T62" fmla="*/ 48 w 399"/>
                    <a:gd name="T63" fmla="*/ 175 h 331"/>
                    <a:gd name="T64" fmla="*/ 64 w 399"/>
                    <a:gd name="T65" fmla="*/ 149 h 331"/>
                    <a:gd name="T66" fmla="*/ 88 w 399"/>
                    <a:gd name="T67" fmla="*/ 121 h 331"/>
                    <a:gd name="T68" fmla="*/ 117 w 399"/>
                    <a:gd name="T69" fmla="*/ 97 h 331"/>
                    <a:gd name="T70" fmla="*/ 152 w 399"/>
                    <a:gd name="T71" fmla="*/ 73 h 331"/>
                    <a:gd name="T72" fmla="*/ 190 w 399"/>
                    <a:gd name="T73" fmla="*/ 51 h 331"/>
                    <a:gd name="T74" fmla="*/ 242 w 399"/>
                    <a:gd name="T75" fmla="*/ 33 h 331"/>
                    <a:gd name="T76" fmla="*/ 294 w 399"/>
                    <a:gd name="T77" fmla="*/ 18 h 331"/>
                    <a:gd name="T78" fmla="*/ 328 w 399"/>
                    <a:gd name="T79" fmla="*/ 6 h 331"/>
                    <a:gd name="T80" fmla="*/ 317 w 399"/>
                    <a:gd name="T81" fmla="*/ 0 h 331"/>
                    <a:gd name="T82" fmla="*/ 274 w 399"/>
                    <a:gd name="T83" fmla="*/ 4 h 331"/>
                    <a:gd name="T84" fmla="*/ 223 w 399"/>
                    <a:gd name="T85" fmla="*/ 16 h 331"/>
                    <a:gd name="T86" fmla="*/ 175 w 399"/>
                    <a:gd name="T87" fmla="*/ 33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99" h="331">
                      <a:moveTo>
                        <a:pt x="155" y="44"/>
                      </a:moveTo>
                      <a:lnTo>
                        <a:pt x="124" y="62"/>
                      </a:lnTo>
                      <a:lnTo>
                        <a:pt x="94" y="80"/>
                      </a:lnTo>
                      <a:lnTo>
                        <a:pt x="66" y="101"/>
                      </a:lnTo>
                      <a:lnTo>
                        <a:pt x="42" y="123"/>
                      </a:lnTo>
                      <a:lnTo>
                        <a:pt x="21" y="146"/>
                      </a:lnTo>
                      <a:lnTo>
                        <a:pt x="7" y="171"/>
                      </a:lnTo>
                      <a:lnTo>
                        <a:pt x="0" y="199"/>
                      </a:lnTo>
                      <a:lnTo>
                        <a:pt x="1" y="227"/>
                      </a:lnTo>
                      <a:lnTo>
                        <a:pt x="4" y="234"/>
                      </a:lnTo>
                      <a:lnTo>
                        <a:pt x="7" y="242"/>
                      </a:lnTo>
                      <a:lnTo>
                        <a:pt x="11" y="248"/>
                      </a:lnTo>
                      <a:lnTo>
                        <a:pt x="17" y="255"/>
                      </a:lnTo>
                      <a:lnTo>
                        <a:pt x="24" y="261"/>
                      </a:lnTo>
                      <a:lnTo>
                        <a:pt x="33" y="267"/>
                      </a:lnTo>
                      <a:lnTo>
                        <a:pt x="40" y="272"/>
                      </a:lnTo>
                      <a:lnTo>
                        <a:pt x="50" y="276"/>
                      </a:lnTo>
                      <a:lnTo>
                        <a:pt x="69" y="284"/>
                      </a:lnTo>
                      <a:lnTo>
                        <a:pt x="88" y="291"/>
                      </a:lnTo>
                      <a:lnTo>
                        <a:pt x="107" y="297"/>
                      </a:lnTo>
                      <a:lnTo>
                        <a:pt x="127" y="302"/>
                      </a:lnTo>
                      <a:lnTo>
                        <a:pt x="148" y="307"/>
                      </a:lnTo>
                      <a:lnTo>
                        <a:pt x="168" y="311"/>
                      </a:lnTo>
                      <a:lnTo>
                        <a:pt x="188" y="315"/>
                      </a:lnTo>
                      <a:lnTo>
                        <a:pt x="209" y="318"/>
                      </a:lnTo>
                      <a:lnTo>
                        <a:pt x="230" y="321"/>
                      </a:lnTo>
                      <a:lnTo>
                        <a:pt x="251" y="323"/>
                      </a:lnTo>
                      <a:lnTo>
                        <a:pt x="272" y="325"/>
                      </a:lnTo>
                      <a:lnTo>
                        <a:pt x="294" y="327"/>
                      </a:lnTo>
                      <a:lnTo>
                        <a:pt x="315" y="328"/>
                      </a:lnTo>
                      <a:lnTo>
                        <a:pt x="336" y="329"/>
                      </a:lnTo>
                      <a:lnTo>
                        <a:pt x="358" y="330"/>
                      </a:lnTo>
                      <a:lnTo>
                        <a:pt x="378" y="331"/>
                      </a:lnTo>
                      <a:lnTo>
                        <a:pt x="386" y="331"/>
                      </a:lnTo>
                      <a:lnTo>
                        <a:pt x="391" y="329"/>
                      </a:lnTo>
                      <a:lnTo>
                        <a:pt x="396" y="325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3" y="307"/>
                      </a:lnTo>
                      <a:lnTo>
                        <a:pt x="364" y="304"/>
                      </a:lnTo>
                      <a:lnTo>
                        <a:pt x="345" y="302"/>
                      </a:lnTo>
                      <a:lnTo>
                        <a:pt x="326" y="299"/>
                      </a:lnTo>
                      <a:lnTo>
                        <a:pt x="306" y="297"/>
                      </a:lnTo>
                      <a:lnTo>
                        <a:pt x="287" y="295"/>
                      </a:lnTo>
                      <a:lnTo>
                        <a:pt x="268" y="293"/>
                      </a:lnTo>
                      <a:lnTo>
                        <a:pt x="248" y="291"/>
                      </a:lnTo>
                      <a:lnTo>
                        <a:pt x="229" y="288"/>
                      </a:lnTo>
                      <a:lnTo>
                        <a:pt x="210" y="286"/>
                      </a:lnTo>
                      <a:lnTo>
                        <a:pt x="191" y="283"/>
                      </a:lnTo>
                      <a:lnTo>
                        <a:pt x="172" y="279"/>
                      </a:lnTo>
                      <a:lnTo>
                        <a:pt x="153" y="276"/>
                      </a:lnTo>
                      <a:lnTo>
                        <a:pt x="136" y="271"/>
                      </a:lnTo>
                      <a:lnTo>
                        <a:pt x="117" y="266"/>
                      </a:lnTo>
                      <a:lnTo>
                        <a:pt x="100" y="261"/>
                      </a:lnTo>
                      <a:lnTo>
                        <a:pt x="82" y="254"/>
                      </a:lnTo>
                      <a:lnTo>
                        <a:pt x="68" y="247"/>
                      </a:lnTo>
                      <a:lnTo>
                        <a:pt x="56" y="238"/>
                      </a:lnTo>
                      <a:lnTo>
                        <a:pt x="48" y="228"/>
                      </a:lnTo>
                      <a:lnTo>
                        <a:pt x="43" y="216"/>
                      </a:lnTo>
                      <a:lnTo>
                        <a:pt x="42" y="204"/>
                      </a:lnTo>
                      <a:lnTo>
                        <a:pt x="43" y="189"/>
                      </a:lnTo>
                      <a:lnTo>
                        <a:pt x="48" y="175"/>
                      </a:lnTo>
                      <a:lnTo>
                        <a:pt x="53" y="164"/>
                      </a:lnTo>
                      <a:lnTo>
                        <a:pt x="64" y="149"/>
                      </a:lnTo>
                      <a:lnTo>
                        <a:pt x="75" y="134"/>
                      </a:lnTo>
                      <a:lnTo>
                        <a:pt x="88" y="121"/>
                      </a:lnTo>
                      <a:lnTo>
                        <a:pt x="103" y="109"/>
                      </a:lnTo>
                      <a:lnTo>
                        <a:pt x="117" y="97"/>
                      </a:lnTo>
                      <a:lnTo>
                        <a:pt x="133" y="85"/>
                      </a:lnTo>
                      <a:lnTo>
                        <a:pt x="152" y="73"/>
                      </a:lnTo>
                      <a:lnTo>
                        <a:pt x="171" y="61"/>
                      </a:lnTo>
                      <a:lnTo>
                        <a:pt x="190" y="51"/>
                      </a:lnTo>
                      <a:lnTo>
                        <a:pt x="214" y="42"/>
                      </a:lnTo>
                      <a:lnTo>
                        <a:pt x="242" y="33"/>
                      </a:lnTo>
                      <a:lnTo>
                        <a:pt x="270" y="25"/>
                      </a:lnTo>
                      <a:lnTo>
                        <a:pt x="294" y="18"/>
                      </a:lnTo>
                      <a:lnTo>
                        <a:pt x="315" y="12"/>
                      </a:lnTo>
                      <a:lnTo>
                        <a:pt x="328" y="6"/>
                      </a:lnTo>
                      <a:lnTo>
                        <a:pt x="332" y="2"/>
                      </a:lnTo>
                      <a:lnTo>
                        <a:pt x="317" y="0"/>
                      </a:lnTo>
                      <a:lnTo>
                        <a:pt x="297" y="1"/>
                      </a:lnTo>
                      <a:lnTo>
                        <a:pt x="274" y="4"/>
                      </a:lnTo>
                      <a:lnTo>
                        <a:pt x="249" y="9"/>
                      </a:lnTo>
                      <a:lnTo>
                        <a:pt x="223" y="16"/>
                      </a:lnTo>
                      <a:lnTo>
                        <a:pt x="198" y="24"/>
                      </a:lnTo>
                      <a:lnTo>
                        <a:pt x="175" y="33"/>
                      </a:lnTo>
                      <a:lnTo>
                        <a:pt x="155" y="4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86" name="Freeform 38"/>
                <p:cNvSpPr>
                  <a:spLocks/>
                </p:cNvSpPr>
                <p:nvPr/>
              </p:nvSpPr>
              <p:spPr bwMode="auto">
                <a:xfrm>
                  <a:off x="1419" y="2206"/>
                  <a:ext cx="116" cy="110"/>
                </a:xfrm>
                <a:custGeom>
                  <a:avLst/>
                  <a:gdLst>
                    <a:gd name="T0" fmla="*/ 290 w 350"/>
                    <a:gd name="T1" fmla="*/ 68 h 221"/>
                    <a:gd name="T2" fmla="*/ 306 w 350"/>
                    <a:gd name="T3" fmla="*/ 80 h 221"/>
                    <a:gd name="T4" fmla="*/ 316 w 350"/>
                    <a:gd name="T5" fmla="*/ 94 h 221"/>
                    <a:gd name="T6" fmla="*/ 321 w 350"/>
                    <a:gd name="T7" fmla="*/ 109 h 221"/>
                    <a:gd name="T8" fmla="*/ 321 w 350"/>
                    <a:gd name="T9" fmla="*/ 125 h 221"/>
                    <a:gd name="T10" fmla="*/ 318 w 350"/>
                    <a:gd name="T11" fmla="*/ 138 h 221"/>
                    <a:gd name="T12" fmla="*/ 312 w 350"/>
                    <a:gd name="T13" fmla="*/ 149 h 221"/>
                    <a:gd name="T14" fmla="*/ 302 w 350"/>
                    <a:gd name="T15" fmla="*/ 160 h 221"/>
                    <a:gd name="T16" fmla="*/ 292 w 350"/>
                    <a:gd name="T17" fmla="*/ 169 h 221"/>
                    <a:gd name="T18" fmla="*/ 279 w 350"/>
                    <a:gd name="T19" fmla="*/ 179 h 221"/>
                    <a:gd name="T20" fmla="*/ 266 w 350"/>
                    <a:gd name="T21" fmla="*/ 187 h 221"/>
                    <a:gd name="T22" fmla="*/ 253 w 350"/>
                    <a:gd name="T23" fmla="*/ 196 h 221"/>
                    <a:gd name="T24" fmla="*/ 240 w 350"/>
                    <a:gd name="T25" fmla="*/ 205 h 221"/>
                    <a:gd name="T26" fmla="*/ 237 w 350"/>
                    <a:gd name="T27" fmla="*/ 209 h 221"/>
                    <a:gd name="T28" fmla="*/ 237 w 350"/>
                    <a:gd name="T29" fmla="*/ 212 h 221"/>
                    <a:gd name="T30" fmla="*/ 237 w 350"/>
                    <a:gd name="T31" fmla="*/ 215 h 221"/>
                    <a:gd name="T32" fmla="*/ 240 w 350"/>
                    <a:gd name="T33" fmla="*/ 218 h 221"/>
                    <a:gd name="T34" fmla="*/ 244 w 350"/>
                    <a:gd name="T35" fmla="*/ 220 h 221"/>
                    <a:gd name="T36" fmla="*/ 250 w 350"/>
                    <a:gd name="T37" fmla="*/ 221 h 221"/>
                    <a:gd name="T38" fmla="*/ 254 w 350"/>
                    <a:gd name="T39" fmla="*/ 220 h 221"/>
                    <a:gd name="T40" fmla="*/ 258 w 350"/>
                    <a:gd name="T41" fmla="*/ 218 h 221"/>
                    <a:gd name="T42" fmla="*/ 287 w 350"/>
                    <a:gd name="T43" fmla="*/ 204 h 221"/>
                    <a:gd name="T44" fmla="*/ 312 w 350"/>
                    <a:gd name="T45" fmla="*/ 187 h 221"/>
                    <a:gd name="T46" fmla="*/ 331 w 350"/>
                    <a:gd name="T47" fmla="*/ 168 h 221"/>
                    <a:gd name="T48" fmla="*/ 344 w 350"/>
                    <a:gd name="T49" fmla="*/ 146 h 221"/>
                    <a:gd name="T50" fmla="*/ 350 w 350"/>
                    <a:gd name="T51" fmla="*/ 124 h 221"/>
                    <a:gd name="T52" fmla="*/ 347 w 350"/>
                    <a:gd name="T53" fmla="*/ 101 h 221"/>
                    <a:gd name="T54" fmla="*/ 335 w 350"/>
                    <a:gd name="T55" fmla="*/ 80 h 221"/>
                    <a:gd name="T56" fmla="*/ 312 w 350"/>
                    <a:gd name="T57" fmla="*/ 61 h 221"/>
                    <a:gd name="T58" fmla="*/ 295 w 350"/>
                    <a:gd name="T59" fmla="*/ 50 h 221"/>
                    <a:gd name="T60" fmla="*/ 274 w 350"/>
                    <a:gd name="T61" fmla="*/ 42 h 221"/>
                    <a:gd name="T62" fmla="*/ 253 w 350"/>
                    <a:gd name="T63" fmla="*/ 34 h 221"/>
                    <a:gd name="T64" fmla="*/ 228 w 350"/>
                    <a:gd name="T65" fmla="*/ 27 h 221"/>
                    <a:gd name="T66" fmla="*/ 203 w 350"/>
                    <a:gd name="T67" fmla="*/ 20 h 221"/>
                    <a:gd name="T68" fmla="*/ 179 w 350"/>
                    <a:gd name="T69" fmla="*/ 15 h 221"/>
                    <a:gd name="T70" fmla="*/ 152 w 350"/>
                    <a:gd name="T71" fmla="*/ 11 h 221"/>
                    <a:gd name="T72" fmla="*/ 128 w 350"/>
                    <a:gd name="T73" fmla="*/ 7 h 221"/>
                    <a:gd name="T74" fmla="*/ 103 w 350"/>
                    <a:gd name="T75" fmla="*/ 4 h 221"/>
                    <a:gd name="T76" fmla="*/ 81 w 350"/>
                    <a:gd name="T77" fmla="*/ 2 h 221"/>
                    <a:gd name="T78" fmla="*/ 60 w 350"/>
                    <a:gd name="T79" fmla="*/ 0 h 221"/>
                    <a:gd name="T80" fmla="*/ 42 w 350"/>
                    <a:gd name="T81" fmla="*/ 0 h 221"/>
                    <a:gd name="T82" fmla="*/ 26 w 350"/>
                    <a:gd name="T83" fmla="*/ 0 h 221"/>
                    <a:gd name="T84" fmla="*/ 13 w 350"/>
                    <a:gd name="T85" fmla="*/ 0 h 221"/>
                    <a:gd name="T86" fmla="*/ 4 w 350"/>
                    <a:gd name="T87" fmla="*/ 2 h 221"/>
                    <a:gd name="T88" fmla="*/ 0 w 350"/>
                    <a:gd name="T89" fmla="*/ 4 h 221"/>
                    <a:gd name="T90" fmla="*/ 15 w 350"/>
                    <a:gd name="T91" fmla="*/ 6 h 221"/>
                    <a:gd name="T92" fmla="*/ 29 w 350"/>
                    <a:gd name="T93" fmla="*/ 7 h 221"/>
                    <a:gd name="T94" fmla="*/ 47 w 350"/>
                    <a:gd name="T95" fmla="*/ 9 h 221"/>
                    <a:gd name="T96" fmla="*/ 64 w 350"/>
                    <a:gd name="T97" fmla="*/ 11 h 221"/>
                    <a:gd name="T98" fmla="*/ 81 w 350"/>
                    <a:gd name="T99" fmla="*/ 14 h 221"/>
                    <a:gd name="T100" fmla="*/ 102 w 350"/>
                    <a:gd name="T101" fmla="*/ 16 h 221"/>
                    <a:gd name="T102" fmla="*/ 121 w 350"/>
                    <a:gd name="T103" fmla="*/ 19 h 221"/>
                    <a:gd name="T104" fmla="*/ 141 w 350"/>
                    <a:gd name="T105" fmla="*/ 22 h 221"/>
                    <a:gd name="T106" fmla="*/ 160 w 350"/>
                    <a:gd name="T107" fmla="*/ 26 h 221"/>
                    <a:gd name="T108" fmla="*/ 180 w 350"/>
                    <a:gd name="T109" fmla="*/ 30 h 221"/>
                    <a:gd name="T110" fmla="*/ 200 w 350"/>
                    <a:gd name="T111" fmla="*/ 34 h 221"/>
                    <a:gd name="T112" fmla="*/ 219 w 350"/>
                    <a:gd name="T113" fmla="*/ 39 h 221"/>
                    <a:gd name="T114" fmla="*/ 238 w 350"/>
                    <a:gd name="T115" fmla="*/ 45 h 221"/>
                    <a:gd name="T116" fmla="*/ 257 w 350"/>
                    <a:gd name="T117" fmla="*/ 53 h 221"/>
                    <a:gd name="T118" fmla="*/ 274 w 350"/>
                    <a:gd name="T119" fmla="*/ 60 h 221"/>
                    <a:gd name="T120" fmla="*/ 290 w 350"/>
                    <a:gd name="T121" fmla="*/ 68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50" h="221">
                      <a:moveTo>
                        <a:pt x="290" y="68"/>
                      </a:moveTo>
                      <a:lnTo>
                        <a:pt x="306" y="80"/>
                      </a:lnTo>
                      <a:lnTo>
                        <a:pt x="316" y="94"/>
                      </a:lnTo>
                      <a:lnTo>
                        <a:pt x="321" y="109"/>
                      </a:lnTo>
                      <a:lnTo>
                        <a:pt x="321" y="125"/>
                      </a:lnTo>
                      <a:lnTo>
                        <a:pt x="318" y="138"/>
                      </a:lnTo>
                      <a:lnTo>
                        <a:pt x="312" y="149"/>
                      </a:lnTo>
                      <a:lnTo>
                        <a:pt x="302" y="160"/>
                      </a:lnTo>
                      <a:lnTo>
                        <a:pt x="292" y="169"/>
                      </a:lnTo>
                      <a:lnTo>
                        <a:pt x="279" y="179"/>
                      </a:lnTo>
                      <a:lnTo>
                        <a:pt x="266" y="187"/>
                      </a:lnTo>
                      <a:lnTo>
                        <a:pt x="253" y="196"/>
                      </a:lnTo>
                      <a:lnTo>
                        <a:pt x="240" y="205"/>
                      </a:lnTo>
                      <a:lnTo>
                        <a:pt x="237" y="209"/>
                      </a:lnTo>
                      <a:lnTo>
                        <a:pt x="237" y="212"/>
                      </a:lnTo>
                      <a:lnTo>
                        <a:pt x="237" y="215"/>
                      </a:lnTo>
                      <a:lnTo>
                        <a:pt x="240" y="218"/>
                      </a:lnTo>
                      <a:lnTo>
                        <a:pt x="244" y="220"/>
                      </a:lnTo>
                      <a:lnTo>
                        <a:pt x="250" y="221"/>
                      </a:lnTo>
                      <a:lnTo>
                        <a:pt x="254" y="220"/>
                      </a:lnTo>
                      <a:lnTo>
                        <a:pt x="258" y="218"/>
                      </a:lnTo>
                      <a:lnTo>
                        <a:pt x="287" y="204"/>
                      </a:lnTo>
                      <a:lnTo>
                        <a:pt x="312" y="187"/>
                      </a:lnTo>
                      <a:lnTo>
                        <a:pt x="331" y="168"/>
                      </a:lnTo>
                      <a:lnTo>
                        <a:pt x="344" y="146"/>
                      </a:lnTo>
                      <a:lnTo>
                        <a:pt x="350" y="124"/>
                      </a:lnTo>
                      <a:lnTo>
                        <a:pt x="347" y="101"/>
                      </a:lnTo>
                      <a:lnTo>
                        <a:pt x="335" y="80"/>
                      </a:lnTo>
                      <a:lnTo>
                        <a:pt x="312" y="61"/>
                      </a:lnTo>
                      <a:lnTo>
                        <a:pt x="295" y="50"/>
                      </a:lnTo>
                      <a:lnTo>
                        <a:pt x="274" y="42"/>
                      </a:lnTo>
                      <a:lnTo>
                        <a:pt x="253" y="34"/>
                      </a:lnTo>
                      <a:lnTo>
                        <a:pt x="228" y="27"/>
                      </a:lnTo>
                      <a:lnTo>
                        <a:pt x="203" y="20"/>
                      </a:lnTo>
                      <a:lnTo>
                        <a:pt x="179" y="15"/>
                      </a:lnTo>
                      <a:lnTo>
                        <a:pt x="152" y="11"/>
                      </a:lnTo>
                      <a:lnTo>
                        <a:pt x="128" y="7"/>
                      </a:lnTo>
                      <a:lnTo>
                        <a:pt x="103" y="4"/>
                      </a:lnTo>
                      <a:lnTo>
                        <a:pt x="81" y="2"/>
                      </a:lnTo>
                      <a:lnTo>
                        <a:pt x="60" y="0"/>
                      </a:lnTo>
                      <a:lnTo>
                        <a:pt x="42" y="0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4" y="2"/>
                      </a:lnTo>
                      <a:lnTo>
                        <a:pt x="0" y="4"/>
                      </a:lnTo>
                      <a:lnTo>
                        <a:pt x="15" y="6"/>
                      </a:lnTo>
                      <a:lnTo>
                        <a:pt x="29" y="7"/>
                      </a:lnTo>
                      <a:lnTo>
                        <a:pt x="47" y="9"/>
                      </a:lnTo>
                      <a:lnTo>
                        <a:pt x="64" y="11"/>
                      </a:lnTo>
                      <a:lnTo>
                        <a:pt x="81" y="14"/>
                      </a:lnTo>
                      <a:lnTo>
                        <a:pt x="102" y="16"/>
                      </a:lnTo>
                      <a:lnTo>
                        <a:pt x="121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4"/>
                      </a:lnTo>
                      <a:lnTo>
                        <a:pt x="219" y="39"/>
                      </a:lnTo>
                      <a:lnTo>
                        <a:pt x="238" y="45"/>
                      </a:lnTo>
                      <a:lnTo>
                        <a:pt x="257" y="53"/>
                      </a:lnTo>
                      <a:lnTo>
                        <a:pt x="274" y="60"/>
                      </a:lnTo>
                      <a:lnTo>
                        <a:pt x="290" y="68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87" name="Freeform 39"/>
                <p:cNvSpPr>
                  <a:spLocks/>
                </p:cNvSpPr>
                <p:nvPr/>
              </p:nvSpPr>
              <p:spPr bwMode="auto">
                <a:xfrm>
                  <a:off x="1181" y="2256"/>
                  <a:ext cx="48" cy="105"/>
                </a:xfrm>
                <a:custGeom>
                  <a:avLst/>
                  <a:gdLst>
                    <a:gd name="T0" fmla="*/ 0 w 142"/>
                    <a:gd name="T1" fmla="*/ 114 h 208"/>
                    <a:gd name="T2" fmla="*/ 0 w 142"/>
                    <a:gd name="T3" fmla="*/ 131 h 208"/>
                    <a:gd name="T4" fmla="*/ 6 w 142"/>
                    <a:gd name="T5" fmla="*/ 147 h 208"/>
                    <a:gd name="T6" fmla="*/ 16 w 142"/>
                    <a:gd name="T7" fmla="*/ 162 h 208"/>
                    <a:gd name="T8" fmla="*/ 30 w 142"/>
                    <a:gd name="T9" fmla="*/ 175 h 208"/>
                    <a:gd name="T10" fmla="*/ 48 w 142"/>
                    <a:gd name="T11" fmla="*/ 186 h 208"/>
                    <a:gd name="T12" fmla="*/ 68 w 142"/>
                    <a:gd name="T13" fmla="*/ 196 h 208"/>
                    <a:gd name="T14" fmla="*/ 91 w 142"/>
                    <a:gd name="T15" fmla="*/ 203 h 208"/>
                    <a:gd name="T16" fmla="*/ 114 w 142"/>
                    <a:gd name="T17" fmla="*/ 207 h 208"/>
                    <a:gd name="T18" fmla="*/ 122 w 142"/>
                    <a:gd name="T19" fmla="*/ 208 h 208"/>
                    <a:gd name="T20" fmla="*/ 129 w 142"/>
                    <a:gd name="T21" fmla="*/ 206 h 208"/>
                    <a:gd name="T22" fmla="*/ 135 w 142"/>
                    <a:gd name="T23" fmla="*/ 203 h 208"/>
                    <a:gd name="T24" fmla="*/ 138 w 142"/>
                    <a:gd name="T25" fmla="*/ 199 h 208"/>
                    <a:gd name="T26" fmla="*/ 138 w 142"/>
                    <a:gd name="T27" fmla="*/ 194 h 208"/>
                    <a:gd name="T28" fmla="*/ 136 w 142"/>
                    <a:gd name="T29" fmla="*/ 189 h 208"/>
                    <a:gd name="T30" fmla="*/ 132 w 142"/>
                    <a:gd name="T31" fmla="*/ 185 h 208"/>
                    <a:gd name="T32" fmla="*/ 125 w 142"/>
                    <a:gd name="T33" fmla="*/ 183 h 208"/>
                    <a:gd name="T34" fmla="*/ 101 w 142"/>
                    <a:gd name="T35" fmla="*/ 177 h 208"/>
                    <a:gd name="T36" fmla="*/ 80 w 142"/>
                    <a:gd name="T37" fmla="*/ 169 h 208"/>
                    <a:gd name="T38" fmla="*/ 62 w 142"/>
                    <a:gd name="T39" fmla="*/ 158 h 208"/>
                    <a:gd name="T40" fmla="*/ 49 w 142"/>
                    <a:gd name="T41" fmla="*/ 146 h 208"/>
                    <a:gd name="T42" fmla="*/ 40 w 142"/>
                    <a:gd name="T43" fmla="*/ 131 h 208"/>
                    <a:gd name="T44" fmla="*/ 36 w 142"/>
                    <a:gd name="T45" fmla="*/ 115 h 208"/>
                    <a:gd name="T46" fmla="*/ 36 w 142"/>
                    <a:gd name="T47" fmla="*/ 97 h 208"/>
                    <a:gd name="T48" fmla="*/ 43 w 142"/>
                    <a:gd name="T49" fmla="*/ 79 h 208"/>
                    <a:gd name="T50" fmla="*/ 52 w 142"/>
                    <a:gd name="T51" fmla="*/ 66 h 208"/>
                    <a:gd name="T52" fmla="*/ 64 w 142"/>
                    <a:gd name="T53" fmla="*/ 54 h 208"/>
                    <a:gd name="T54" fmla="*/ 77 w 142"/>
                    <a:gd name="T55" fmla="*/ 43 h 208"/>
                    <a:gd name="T56" fmla="*/ 91 w 142"/>
                    <a:gd name="T57" fmla="*/ 33 h 208"/>
                    <a:gd name="T58" fmla="*/ 104 w 142"/>
                    <a:gd name="T59" fmla="*/ 24 h 208"/>
                    <a:gd name="T60" fmla="*/ 119 w 142"/>
                    <a:gd name="T61" fmla="*/ 16 h 208"/>
                    <a:gd name="T62" fmla="*/ 132 w 142"/>
                    <a:gd name="T63" fmla="*/ 8 h 208"/>
                    <a:gd name="T64" fmla="*/ 142 w 142"/>
                    <a:gd name="T65" fmla="*/ 1 h 208"/>
                    <a:gd name="T66" fmla="*/ 132 w 142"/>
                    <a:gd name="T67" fmla="*/ 0 h 208"/>
                    <a:gd name="T68" fmla="*/ 116 w 142"/>
                    <a:gd name="T69" fmla="*/ 5 h 208"/>
                    <a:gd name="T70" fmla="*/ 94 w 142"/>
                    <a:gd name="T71" fmla="*/ 16 h 208"/>
                    <a:gd name="T72" fmla="*/ 69 w 142"/>
                    <a:gd name="T73" fmla="*/ 31 h 208"/>
                    <a:gd name="T74" fmla="*/ 46 w 142"/>
                    <a:gd name="T75" fmla="*/ 50 h 208"/>
                    <a:gd name="T76" fmla="*/ 24 w 142"/>
                    <a:gd name="T77" fmla="*/ 70 h 208"/>
                    <a:gd name="T78" fmla="*/ 9 w 142"/>
                    <a:gd name="T79" fmla="*/ 92 h 208"/>
                    <a:gd name="T80" fmla="*/ 0 w 142"/>
                    <a:gd name="T81" fmla="*/ 114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2" h="208">
                      <a:moveTo>
                        <a:pt x="0" y="114"/>
                      </a:moveTo>
                      <a:lnTo>
                        <a:pt x="0" y="131"/>
                      </a:lnTo>
                      <a:lnTo>
                        <a:pt x="6" y="147"/>
                      </a:lnTo>
                      <a:lnTo>
                        <a:pt x="16" y="162"/>
                      </a:lnTo>
                      <a:lnTo>
                        <a:pt x="30" y="175"/>
                      </a:lnTo>
                      <a:lnTo>
                        <a:pt x="48" y="186"/>
                      </a:lnTo>
                      <a:lnTo>
                        <a:pt x="68" y="196"/>
                      </a:lnTo>
                      <a:lnTo>
                        <a:pt x="91" y="203"/>
                      </a:lnTo>
                      <a:lnTo>
                        <a:pt x="114" y="207"/>
                      </a:lnTo>
                      <a:lnTo>
                        <a:pt x="122" y="208"/>
                      </a:lnTo>
                      <a:lnTo>
                        <a:pt x="129" y="206"/>
                      </a:lnTo>
                      <a:lnTo>
                        <a:pt x="135" y="203"/>
                      </a:lnTo>
                      <a:lnTo>
                        <a:pt x="138" y="199"/>
                      </a:lnTo>
                      <a:lnTo>
                        <a:pt x="138" y="194"/>
                      </a:lnTo>
                      <a:lnTo>
                        <a:pt x="136" y="189"/>
                      </a:lnTo>
                      <a:lnTo>
                        <a:pt x="132" y="185"/>
                      </a:lnTo>
                      <a:lnTo>
                        <a:pt x="125" y="183"/>
                      </a:lnTo>
                      <a:lnTo>
                        <a:pt x="101" y="177"/>
                      </a:lnTo>
                      <a:lnTo>
                        <a:pt x="80" y="169"/>
                      </a:lnTo>
                      <a:lnTo>
                        <a:pt x="62" y="158"/>
                      </a:lnTo>
                      <a:lnTo>
                        <a:pt x="49" y="146"/>
                      </a:lnTo>
                      <a:lnTo>
                        <a:pt x="40" y="131"/>
                      </a:lnTo>
                      <a:lnTo>
                        <a:pt x="36" y="115"/>
                      </a:lnTo>
                      <a:lnTo>
                        <a:pt x="36" y="97"/>
                      </a:lnTo>
                      <a:lnTo>
                        <a:pt x="43" y="79"/>
                      </a:lnTo>
                      <a:lnTo>
                        <a:pt x="52" y="66"/>
                      </a:lnTo>
                      <a:lnTo>
                        <a:pt x="64" y="54"/>
                      </a:lnTo>
                      <a:lnTo>
                        <a:pt x="77" y="43"/>
                      </a:lnTo>
                      <a:lnTo>
                        <a:pt x="91" y="33"/>
                      </a:lnTo>
                      <a:lnTo>
                        <a:pt x="104" y="24"/>
                      </a:lnTo>
                      <a:lnTo>
                        <a:pt x="119" y="16"/>
                      </a:lnTo>
                      <a:lnTo>
                        <a:pt x="132" y="8"/>
                      </a:lnTo>
                      <a:lnTo>
                        <a:pt x="142" y="1"/>
                      </a:lnTo>
                      <a:lnTo>
                        <a:pt x="132" y="0"/>
                      </a:lnTo>
                      <a:lnTo>
                        <a:pt x="116" y="5"/>
                      </a:lnTo>
                      <a:lnTo>
                        <a:pt x="94" y="16"/>
                      </a:lnTo>
                      <a:lnTo>
                        <a:pt x="69" y="31"/>
                      </a:lnTo>
                      <a:lnTo>
                        <a:pt x="46" y="50"/>
                      </a:lnTo>
                      <a:lnTo>
                        <a:pt x="24" y="70"/>
                      </a:lnTo>
                      <a:lnTo>
                        <a:pt x="9" y="92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88" name="Freeform 40"/>
                <p:cNvSpPr>
                  <a:spLocks/>
                </p:cNvSpPr>
                <p:nvPr/>
              </p:nvSpPr>
              <p:spPr bwMode="auto">
                <a:xfrm>
                  <a:off x="1515" y="2198"/>
                  <a:ext cx="101" cy="136"/>
                </a:xfrm>
                <a:custGeom>
                  <a:avLst/>
                  <a:gdLst>
                    <a:gd name="T0" fmla="*/ 257 w 304"/>
                    <a:gd name="T1" fmla="*/ 109 h 272"/>
                    <a:gd name="T2" fmla="*/ 271 w 304"/>
                    <a:gd name="T3" fmla="*/ 126 h 272"/>
                    <a:gd name="T4" fmla="*/ 278 w 304"/>
                    <a:gd name="T5" fmla="*/ 144 h 272"/>
                    <a:gd name="T6" fmla="*/ 274 w 304"/>
                    <a:gd name="T7" fmla="*/ 164 h 272"/>
                    <a:gd name="T8" fmla="*/ 258 w 304"/>
                    <a:gd name="T9" fmla="*/ 183 h 272"/>
                    <a:gd name="T10" fmla="*/ 233 w 304"/>
                    <a:gd name="T11" fmla="*/ 200 h 272"/>
                    <a:gd name="T12" fmla="*/ 206 w 304"/>
                    <a:gd name="T13" fmla="*/ 215 h 272"/>
                    <a:gd name="T14" fmla="*/ 177 w 304"/>
                    <a:gd name="T15" fmla="*/ 232 h 272"/>
                    <a:gd name="T16" fmla="*/ 159 w 304"/>
                    <a:gd name="T17" fmla="*/ 244 h 272"/>
                    <a:gd name="T18" fmla="*/ 154 w 304"/>
                    <a:gd name="T19" fmla="*/ 252 h 272"/>
                    <a:gd name="T20" fmla="*/ 149 w 304"/>
                    <a:gd name="T21" fmla="*/ 260 h 272"/>
                    <a:gd name="T22" fmla="*/ 151 w 304"/>
                    <a:gd name="T23" fmla="*/ 268 h 272"/>
                    <a:gd name="T24" fmla="*/ 161 w 304"/>
                    <a:gd name="T25" fmla="*/ 272 h 272"/>
                    <a:gd name="T26" fmla="*/ 172 w 304"/>
                    <a:gd name="T27" fmla="*/ 271 h 272"/>
                    <a:gd name="T28" fmla="*/ 191 w 304"/>
                    <a:gd name="T29" fmla="*/ 257 h 272"/>
                    <a:gd name="T30" fmla="*/ 223 w 304"/>
                    <a:gd name="T31" fmla="*/ 236 h 272"/>
                    <a:gd name="T32" fmla="*/ 257 w 304"/>
                    <a:gd name="T33" fmla="*/ 215 h 272"/>
                    <a:gd name="T34" fmla="*/ 286 w 304"/>
                    <a:gd name="T35" fmla="*/ 192 h 272"/>
                    <a:gd name="T36" fmla="*/ 303 w 304"/>
                    <a:gd name="T37" fmla="*/ 164 h 272"/>
                    <a:gd name="T38" fmla="*/ 300 w 304"/>
                    <a:gd name="T39" fmla="*/ 134 h 272"/>
                    <a:gd name="T40" fmla="*/ 281 w 304"/>
                    <a:gd name="T41" fmla="*/ 106 h 272"/>
                    <a:gd name="T42" fmla="*/ 249 w 304"/>
                    <a:gd name="T43" fmla="*/ 83 h 272"/>
                    <a:gd name="T44" fmla="*/ 219 w 304"/>
                    <a:gd name="T45" fmla="*/ 65 h 272"/>
                    <a:gd name="T46" fmla="*/ 188 w 304"/>
                    <a:gd name="T47" fmla="*/ 52 h 272"/>
                    <a:gd name="T48" fmla="*/ 157 w 304"/>
                    <a:gd name="T49" fmla="*/ 38 h 272"/>
                    <a:gd name="T50" fmla="*/ 122 w 304"/>
                    <a:gd name="T51" fmla="*/ 25 h 272"/>
                    <a:gd name="T52" fmla="*/ 90 w 304"/>
                    <a:gd name="T53" fmla="*/ 14 h 272"/>
                    <a:gd name="T54" fmla="*/ 58 w 304"/>
                    <a:gd name="T55" fmla="*/ 6 h 272"/>
                    <a:gd name="T56" fmla="*/ 30 w 304"/>
                    <a:gd name="T57" fmla="*/ 1 h 272"/>
                    <a:gd name="T58" fmla="*/ 9 w 304"/>
                    <a:gd name="T59" fmla="*/ 1 h 272"/>
                    <a:gd name="T60" fmla="*/ 10 w 304"/>
                    <a:gd name="T61" fmla="*/ 5 h 272"/>
                    <a:gd name="T62" fmla="*/ 35 w 304"/>
                    <a:gd name="T63" fmla="*/ 12 h 272"/>
                    <a:gd name="T64" fmla="*/ 64 w 304"/>
                    <a:gd name="T65" fmla="*/ 21 h 272"/>
                    <a:gd name="T66" fmla="*/ 97 w 304"/>
                    <a:gd name="T67" fmla="*/ 32 h 272"/>
                    <a:gd name="T68" fmla="*/ 132 w 304"/>
                    <a:gd name="T69" fmla="*/ 45 h 272"/>
                    <a:gd name="T70" fmla="*/ 167 w 304"/>
                    <a:gd name="T71" fmla="*/ 60 h 272"/>
                    <a:gd name="T72" fmla="*/ 201 w 304"/>
                    <a:gd name="T73" fmla="*/ 77 h 272"/>
                    <a:gd name="T74" fmla="*/ 232 w 304"/>
                    <a:gd name="T75" fmla="*/ 93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04" h="272">
                      <a:moveTo>
                        <a:pt x="246" y="102"/>
                      </a:moveTo>
                      <a:lnTo>
                        <a:pt x="257" y="109"/>
                      </a:lnTo>
                      <a:lnTo>
                        <a:pt x="265" y="117"/>
                      </a:lnTo>
                      <a:lnTo>
                        <a:pt x="271" y="126"/>
                      </a:lnTo>
                      <a:lnTo>
                        <a:pt x="277" y="135"/>
                      </a:lnTo>
                      <a:lnTo>
                        <a:pt x="278" y="144"/>
                      </a:lnTo>
                      <a:lnTo>
                        <a:pt x="278" y="154"/>
                      </a:lnTo>
                      <a:lnTo>
                        <a:pt x="274" y="164"/>
                      </a:lnTo>
                      <a:lnTo>
                        <a:pt x="268" y="173"/>
                      </a:lnTo>
                      <a:lnTo>
                        <a:pt x="258" y="183"/>
                      </a:lnTo>
                      <a:lnTo>
                        <a:pt x="246" y="192"/>
                      </a:lnTo>
                      <a:lnTo>
                        <a:pt x="233" y="200"/>
                      </a:lnTo>
                      <a:lnTo>
                        <a:pt x="219" y="208"/>
                      </a:lnTo>
                      <a:lnTo>
                        <a:pt x="206" y="215"/>
                      </a:lnTo>
                      <a:lnTo>
                        <a:pt x="191" y="224"/>
                      </a:lnTo>
                      <a:lnTo>
                        <a:pt x="177" y="232"/>
                      </a:lnTo>
                      <a:lnTo>
                        <a:pt x="164" y="241"/>
                      </a:lnTo>
                      <a:lnTo>
                        <a:pt x="159" y="244"/>
                      </a:lnTo>
                      <a:lnTo>
                        <a:pt x="157" y="248"/>
                      </a:lnTo>
                      <a:lnTo>
                        <a:pt x="154" y="252"/>
                      </a:lnTo>
                      <a:lnTo>
                        <a:pt x="151" y="256"/>
                      </a:lnTo>
                      <a:lnTo>
                        <a:pt x="149" y="260"/>
                      </a:lnTo>
                      <a:lnTo>
                        <a:pt x="149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7" y="272"/>
                      </a:lnTo>
                      <a:lnTo>
                        <a:pt x="172" y="271"/>
                      </a:lnTo>
                      <a:lnTo>
                        <a:pt x="177" y="268"/>
                      </a:lnTo>
                      <a:lnTo>
                        <a:pt x="191" y="257"/>
                      </a:lnTo>
                      <a:lnTo>
                        <a:pt x="207" y="246"/>
                      </a:lnTo>
                      <a:lnTo>
                        <a:pt x="223" y="236"/>
                      </a:lnTo>
                      <a:lnTo>
                        <a:pt x="241" y="226"/>
                      </a:lnTo>
                      <a:lnTo>
                        <a:pt x="257" y="215"/>
                      </a:lnTo>
                      <a:lnTo>
                        <a:pt x="271" y="204"/>
                      </a:lnTo>
                      <a:lnTo>
                        <a:pt x="286" y="192"/>
                      </a:lnTo>
                      <a:lnTo>
                        <a:pt x="296" y="179"/>
                      </a:lnTo>
                      <a:lnTo>
                        <a:pt x="303" y="164"/>
                      </a:lnTo>
                      <a:lnTo>
                        <a:pt x="304" y="149"/>
                      </a:lnTo>
                      <a:lnTo>
                        <a:pt x="300" y="134"/>
                      </a:lnTo>
                      <a:lnTo>
                        <a:pt x="293" y="120"/>
                      </a:lnTo>
                      <a:lnTo>
                        <a:pt x="281" y="106"/>
                      </a:lnTo>
                      <a:lnTo>
                        <a:pt x="267" y="94"/>
                      </a:lnTo>
                      <a:lnTo>
                        <a:pt x="249" y="83"/>
                      </a:lnTo>
                      <a:lnTo>
                        <a:pt x="232" y="73"/>
                      </a:lnTo>
                      <a:lnTo>
                        <a:pt x="219" y="65"/>
                      </a:lnTo>
                      <a:lnTo>
                        <a:pt x="204" y="59"/>
                      </a:lnTo>
                      <a:lnTo>
                        <a:pt x="188" y="52"/>
                      </a:lnTo>
                      <a:lnTo>
                        <a:pt x="172" y="45"/>
                      </a:lnTo>
                      <a:lnTo>
                        <a:pt x="157" y="38"/>
                      </a:lnTo>
                      <a:lnTo>
                        <a:pt x="139" y="31"/>
                      </a:lnTo>
                      <a:lnTo>
                        <a:pt x="122" y="25"/>
                      </a:lnTo>
                      <a:lnTo>
                        <a:pt x="106" y="19"/>
                      </a:lnTo>
                      <a:lnTo>
                        <a:pt x="90" y="14"/>
                      </a:lnTo>
                      <a:lnTo>
                        <a:pt x="74" y="9"/>
                      </a:lnTo>
                      <a:lnTo>
                        <a:pt x="58" y="6"/>
                      </a:lnTo>
                      <a:lnTo>
                        <a:pt x="43" y="3"/>
                      </a:lnTo>
                      <a:lnTo>
                        <a:pt x="30" y="1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0" y="3"/>
                      </a:lnTo>
                      <a:lnTo>
                        <a:pt x="10" y="5"/>
                      </a:lnTo>
                      <a:lnTo>
                        <a:pt x="22" y="8"/>
                      </a:lnTo>
                      <a:lnTo>
                        <a:pt x="35" y="12"/>
                      </a:lnTo>
                      <a:lnTo>
                        <a:pt x="48" y="16"/>
                      </a:lnTo>
                      <a:lnTo>
                        <a:pt x="64" y="21"/>
                      </a:lnTo>
                      <a:lnTo>
                        <a:pt x="80" y="26"/>
                      </a:lnTo>
                      <a:lnTo>
                        <a:pt x="97" y="32"/>
                      </a:lnTo>
                      <a:lnTo>
                        <a:pt x="114" y="38"/>
                      </a:lnTo>
                      <a:lnTo>
                        <a:pt x="132" y="45"/>
                      </a:lnTo>
                      <a:lnTo>
                        <a:pt x="149" y="52"/>
                      </a:lnTo>
                      <a:lnTo>
                        <a:pt x="167" y="60"/>
                      </a:lnTo>
                      <a:lnTo>
                        <a:pt x="184" y="69"/>
                      </a:lnTo>
                      <a:lnTo>
                        <a:pt x="201" y="77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89" name="Freeform 41"/>
                <p:cNvSpPr>
                  <a:spLocks/>
                </p:cNvSpPr>
                <p:nvPr/>
              </p:nvSpPr>
              <p:spPr bwMode="auto">
                <a:xfrm>
                  <a:off x="1403" y="2357"/>
                  <a:ext cx="34" cy="82"/>
                </a:xfrm>
                <a:custGeom>
                  <a:avLst/>
                  <a:gdLst>
                    <a:gd name="T0" fmla="*/ 39 w 103"/>
                    <a:gd name="T1" fmla="*/ 12 h 164"/>
                    <a:gd name="T2" fmla="*/ 37 w 103"/>
                    <a:gd name="T3" fmla="*/ 7 h 164"/>
                    <a:gd name="T4" fmla="*/ 32 w 103"/>
                    <a:gd name="T5" fmla="*/ 3 h 164"/>
                    <a:gd name="T6" fmla="*/ 25 w 103"/>
                    <a:gd name="T7" fmla="*/ 1 h 164"/>
                    <a:gd name="T8" fmla="*/ 18 w 103"/>
                    <a:gd name="T9" fmla="*/ 0 h 164"/>
                    <a:gd name="T10" fmla="*/ 10 w 103"/>
                    <a:gd name="T11" fmla="*/ 2 h 164"/>
                    <a:gd name="T12" fmla="*/ 5 w 103"/>
                    <a:gd name="T13" fmla="*/ 5 h 164"/>
                    <a:gd name="T14" fmla="*/ 0 w 103"/>
                    <a:gd name="T15" fmla="*/ 10 h 164"/>
                    <a:gd name="T16" fmla="*/ 0 w 103"/>
                    <a:gd name="T17" fmla="*/ 15 h 164"/>
                    <a:gd name="T18" fmla="*/ 8 w 103"/>
                    <a:gd name="T19" fmla="*/ 37 h 164"/>
                    <a:gd name="T20" fmla="*/ 19 w 103"/>
                    <a:gd name="T21" fmla="*/ 63 h 164"/>
                    <a:gd name="T22" fmla="*/ 34 w 103"/>
                    <a:gd name="T23" fmla="*/ 88 h 164"/>
                    <a:gd name="T24" fmla="*/ 51 w 103"/>
                    <a:gd name="T25" fmla="*/ 112 h 164"/>
                    <a:gd name="T26" fmla="*/ 68 w 103"/>
                    <a:gd name="T27" fmla="*/ 133 h 164"/>
                    <a:gd name="T28" fmla="*/ 84 w 103"/>
                    <a:gd name="T29" fmla="*/ 150 h 164"/>
                    <a:gd name="T30" fmla="*/ 96 w 103"/>
                    <a:gd name="T31" fmla="*/ 161 h 164"/>
                    <a:gd name="T32" fmla="*/ 103 w 103"/>
                    <a:gd name="T33" fmla="*/ 164 h 164"/>
                    <a:gd name="T34" fmla="*/ 100 w 103"/>
                    <a:gd name="T35" fmla="*/ 153 h 164"/>
                    <a:gd name="T36" fmla="*/ 93 w 103"/>
                    <a:gd name="T37" fmla="*/ 139 h 164"/>
                    <a:gd name="T38" fmla="*/ 84 w 103"/>
                    <a:gd name="T39" fmla="*/ 121 h 164"/>
                    <a:gd name="T40" fmla="*/ 74 w 103"/>
                    <a:gd name="T41" fmla="*/ 100 h 164"/>
                    <a:gd name="T42" fmla="*/ 64 w 103"/>
                    <a:gd name="T43" fmla="*/ 78 h 164"/>
                    <a:gd name="T44" fmla="*/ 54 w 103"/>
                    <a:gd name="T45" fmla="*/ 55 h 164"/>
                    <a:gd name="T46" fmla="*/ 45 w 103"/>
                    <a:gd name="T47" fmla="*/ 33 h 164"/>
                    <a:gd name="T48" fmla="*/ 39 w 103"/>
                    <a:gd name="T49" fmla="*/ 12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3" h="164">
                      <a:moveTo>
                        <a:pt x="39" y="12"/>
                      </a:moveTo>
                      <a:lnTo>
                        <a:pt x="37" y="7"/>
                      </a:lnTo>
                      <a:lnTo>
                        <a:pt x="32" y="3"/>
                      </a:lnTo>
                      <a:lnTo>
                        <a:pt x="25" y="1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8" y="37"/>
                      </a:lnTo>
                      <a:lnTo>
                        <a:pt x="19" y="63"/>
                      </a:lnTo>
                      <a:lnTo>
                        <a:pt x="34" y="88"/>
                      </a:lnTo>
                      <a:lnTo>
                        <a:pt x="51" y="112"/>
                      </a:lnTo>
                      <a:lnTo>
                        <a:pt x="68" y="133"/>
                      </a:lnTo>
                      <a:lnTo>
                        <a:pt x="84" y="150"/>
                      </a:lnTo>
                      <a:lnTo>
                        <a:pt x="96" y="161"/>
                      </a:lnTo>
                      <a:lnTo>
                        <a:pt x="103" y="164"/>
                      </a:lnTo>
                      <a:lnTo>
                        <a:pt x="100" y="153"/>
                      </a:lnTo>
                      <a:lnTo>
                        <a:pt x="93" y="139"/>
                      </a:lnTo>
                      <a:lnTo>
                        <a:pt x="84" y="121"/>
                      </a:lnTo>
                      <a:lnTo>
                        <a:pt x="74" y="100"/>
                      </a:lnTo>
                      <a:lnTo>
                        <a:pt x="64" y="78"/>
                      </a:lnTo>
                      <a:lnTo>
                        <a:pt x="54" y="55"/>
                      </a:lnTo>
                      <a:lnTo>
                        <a:pt x="45" y="33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90" name="Freeform 42"/>
                <p:cNvSpPr>
                  <a:spLocks/>
                </p:cNvSpPr>
                <p:nvPr/>
              </p:nvSpPr>
              <p:spPr bwMode="auto">
                <a:xfrm>
                  <a:off x="1388" y="2313"/>
                  <a:ext cx="18" cy="42"/>
                </a:xfrm>
                <a:custGeom>
                  <a:avLst/>
                  <a:gdLst>
                    <a:gd name="T0" fmla="*/ 28 w 54"/>
                    <a:gd name="T1" fmla="*/ 9 h 82"/>
                    <a:gd name="T2" fmla="*/ 26 w 54"/>
                    <a:gd name="T3" fmla="*/ 5 h 82"/>
                    <a:gd name="T4" fmla="*/ 22 w 54"/>
                    <a:gd name="T5" fmla="*/ 2 h 82"/>
                    <a:gd name="T6" fmla="*/ 18 w 54"/>
                    <a:gd name="T7" fmla="*/ 0 h 82"/>
                    <a:gd name="T8" fmla="*/ 12 w 54"/>
                    <a:gd name="T9" fmla="*/ 0 h 82"/>
                    <a:gd name="T10" fmla="*/ 8 w 54"/>
                    <a:gd name="T11" fmla="*/ 1 h 82"/>
                    <a:gd name="T12" fmla="*/ 3 w 54"/>
                    <a:gd name="T13" fmla="*/ 3 h 82"/>
                    <a:gd name="T14" fmla="*/ 0 w 54"/>
                    <a:gd name="T15" fmla="*/ 6 h 82"/>
                    <a:gd name="T16" fmla="*/ 0 w 54"/>
                    <a:gd name="T17" fmla="*/ 10 h 82"/>
                    <a:gd name="T18" fmla="*/ 0 w 54"/>
                    <a:gd name="T19" fmla="*/ 21 h 82"/>
                    <a:gd name="T20" fmla="*/ 5 w 54"/>
                    <a:gd name="T21" fmla="*/ 33 h 82"/>
                    <a:gd name="T22" fmla="*/ 10 w 54"/>
                    <a:gd name="T23" fmla="*/ 45 h 82"/>
                    <a:gd name="T24" fmla="*/ 18 w 54"/>
                    <a:gd name="T25" fmla="*/ 57 h 82"/>
                    <a:gd name="T26" fmla="*/ 26 w 54"/>
                    <a:gd name="T27" fmla="*/ 68 h 82"/>
                    <a:gd name="T28" fmla="*/ 35 w 54"/>
                    <a:gd name="T29" fmla="*/ 76 h 82"/>
                    <a:gd name="T30" fmla="*/ 45 w 54"/>
                    <a:gd name="T31" fmla="*/ 81 h 82"/>
                    <a:gd name="T32" fmla="*/ 53 w 54"/>
                    <a:gd name="T33" fmla="*/ 82 h 82"/>
                    <a:gd name="T34" fmla="*/ 54 w 54"/>
                    <a:gd name="T35" fmla="*/ 66 h 82"/>
                    <a:gd name="T36" fmla="*/ 47 w 54"/>
                    <a:gd name="T37" fmla="*/ 47 h 82"/>
                    <a:gd name="T38" fmla="*/ 38 w 54"/>
                    <a:gd name="T39" fmla="*/ 28 h 82"/>
                    <a:gd name="T40" fmla="*/ 28 w 54"/>
                    <a:gd name="T41" fmla="*/ 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4" h="82">
                      <a:moveTo>
                        <a:pt x="28" y="9"/>
                      </a:moveTo>
                      <a:lnTo>
                        <a:pt x="26" y="5"/>
                      </a:lnTo>
                      <a:lnTo>
                        <a:pt x="22" y="2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8" y="1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21"/>
                      </a:lnTo>
                      <a:lnTo>
                        <a:pt x="5" y="33"/>
                      </a:lnTo>
                      <a:lnTo>
                        <a:pt x="10" y="45"/>
                      </a:lnTo>
                      <a:lnTo>
                        <a:pt x="18" y="57"/>
                      </a:lnTo>
                      <a:lnTo>
                        <a:pt x="26" y="68"/>
                      </a:lnTo>
                      <a:lnTo>
                        <a:pt x="35" y="76"/>
                      </a:lnTo>
                      <a:lnTo>
                        <a:pt x="45" y="81"/>
                      </a:lnTo>
                      <a:lnTo>
                        <a:pt x="53" y="82"/>
                      </a:lnTo>
                      <a:lnTo>
                        <a:pt x="54" y="66"/>
                      </a:lnTo>
                      <a:lnTo>
                        <a:pt x="47" y="47"/>
                      </a:lnTo>
                      <a:lnTo>
                        <a:pt x="38" y="28"/>
                      </a:lnTo>
                      <a:lnTo>
                        <a:pt x="28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91" name="Freeform 43"/>
                <p:cNvSpPr>
                  <a:spLocks/>
                </p:cNvSpPr>
                <p:nvPr/>
              </p:nvSpPr>
              <p:spPr bwMode="auto">
                <a:xfrm>
                  <a:off x="1373" y="2283"/>
                  <a:ext cx="16" cy="24"/>
                </a:xfrm>
                <a:custGeom>
                  <a:avLst/>
                  <a:gdLst>
                    <a:gd name="T0" fmla="*/ 24 w 46"/>
                    <a:gd name="T1" fmla="*/ 6 h 47"/>
                    <a:gd name="T2" fmla="*/ 24 w 46"/>
                    <a:gd name="T3" fmla="*/ 7 h 47"/>
                    <a:gd name="T4" fmla="*/ 24 w 46"/>
                    <a:gd name="T5" fmla="*/ 7 h 47"/>
                    <a:gd name="T6" fmla="*/ 24 w 46"/>
                    <a:gd name="T7" fmla="*/ 7 h 47"/>
                    <a:gd name="T8" fmla="*/ 24 w 46"/>
                    <a:gd name="T9" fmla="*/ 7 h 47"/>
                    <a:gd name="T10" fmla="*/ 23 w 46"/>
                    <a:gd name="T11" fmla="*/ 4 h 47"/>
                    <a:gd name="T12" fmla="*/ 19 w 46"/>
                    <a:gd name="T13" fmla="*/ 1 h 47"/>
                    <a:gd name="T14" fmla="*/ 14 w 46"/>
                    <a:gd name="T15" fmla="*/ 0 h 47"/>
                    <a:gd name="T16" fmla="*/ 8 w 46"/>
                    <a:gd name="T17" fmla="*/ 0 h 47"/>
                    <a:gd name="T18" fmla="*/ 4 w 46"/>
                    <a:gd name="T19" fmla="*/ 1 h 47"/>
                    <a:gd name="T20" fmla="*/ 1 w 46"/>
                    <a:gd name="T21" fmla="*/ 4 h 47"/>
                    <a:gd name="T22" fmla="*/ 0 w 46"/>
                    <a:gd name="T23" fmla="*/ 7 h 47"/>
                    <a:gd name="T24" fmla="*/ 0 w 46"/>
                    <a:gd name="T25" fmla="*/ 10 h 47"/>
                    <a:gd name="T26" fmla="*/ 1 w 46"/>
                    <a:gd name="T27" fmla="*/ 15 h 47"/>
                    <a:gd name="T28" fmla="*/ 4 w 46"/>
                    <a:gd name="T29" fmla="*/ 21 h 47"/>
                    <a:gd name="T30" fmla="*/ 10 w 46"/>
                    <a:gd name="T31" fmla="*/ 28 h 47"/>
                    <a:gd name="T32" fmla="*/ 17 w 46"/>
                    <a:gd name="T33" fmla="*/ 34 h 47"/>
                    <a:gd name="T34" fmla="*/ 24 w 46"/>
                    <a:gd name="T35" fmla="*/ 40 h 47"/>
                    <a:gd name="T36" fmla="*/ 33 w 46"/>
                    <a:gd name="T37" fmla="*/ 44 h 47"/>
                    <a:gd name="T38" fmla="*/ 40 w 46"/>
                    <a:gd name="T39" fmla="*/ 47 h 47"/>
                    <a:gd name="T40" fmla="*/ 46 w 46"/>
                    <a:gd name="T41" fmla="*/ 47 h 47"/>
                    <a:gd name="T42" fmla="*/ 45 w 46"/>
                    <a:gd name="T43" fmla="*/ 37 h 47"/>
                    <a:gd name="T44" fmla="*/ 39 w 46"/>
                    <a:gd name="T45" fmla="*/ 25 h 47"/>
                    <a:gd name="T46" fmla="*/ 30 w 46"/>
                    <a:gd name="T47" fmla="*/ 14 h 47"/>
                    <a:gd name="T48" fmla="*/ 24 w 46"/>
                    <a:gd name="T4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6" h="47">
                      <a:moveTo>
                        <a:pt x="24" y="6"/>
                      </a:moveTo>
                      <a:lnTo>
                        <a:pt x="24" y="7"/>
                      </a:lnTo>
                      <a:lnTo>
                        <a:pt x="24" y="7"/>
                      </a:lnTo>
                      <a:lnTo>
                        <a:pt x="24" y="7"/>
                      </a:lnTo>
                      <a:lnTo>
                        <a:pt x="24" y="7"/>
                      </a:lnTo>
                      <a:lnTo>
                        <a:pt x="23" y="4"/>
                      </a:lnTo>
                      <a:lnTo>
                        <a:pt x="19" y="1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1" y="15"/>
                      </a:lnTo>
                      <a:lnTo>
                        <a:pt x="4" y="21"/>
                      </a:lnTo>
                      <a:lnTo>
                        <a:pt x="10" y="28"/>
                      </a:lnTo>
                      <a:lnTo>
                        <a:pt x="17" y="34"/>
                      </a:lnTo>
                      <a:lnTo>
                        <a:pt x="24" y="40"/>
                      </a:lnTo>
                      <a:lnTo>
                        <a:pt x="33" y="44"/>
                      </a:lnTo>
                      <a:lnTo>
                        <a:pt x="40" y="47"/>
                      </a:lnTo>
                      <a:lnTo>
                        <a:pt x="46" y="47"/>
                      </a:lnTo>
                      <a:lnTo>
                        <a:pt x="45" y="37"/>
                      </a:lnTo>
                      <a:lnTo>
                        <a:pt x="39" y="25"/>
                      </a:lnTo>
                      <a:lnTo>
                        <a:pt x="30" y="1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92" name="Freeform 44"/>
                <p:cNvSpPr>
                  <a:spLocks/>
                </p:cNvSpPr>
                <p:nvPr/>
              </p:nvSpPr>
              <p:spPr bwMode="auto">
                <a:xfrm>
                  <a:off x="1360" y="2263"/>
                  <a:ext cx="21" cy="16"/>
                </a:xfrm>
                <a:custGeom>
                  <a:avLst/>
                  <a:gdLst>
                    <a:gd name="T0" fmla="*/ 50 w 63"/>
                    <a:gd name="T1" fmla="*/ 23 h 31"/>
                    <a:gd name="T2" fmla="*/ 56 w 63"/>
                    <a:gd name="T3" fmla="*/ 21 h 31"/>
                    <a:gd name="T4" fmla="*/ 62 w 63"/>
                    <a:gd name="T5" fmla="*/ 18 h 31"/>
                    <a:gd name="T6" fmla="*/ 63 w 63"/>
                    <a:gd name="T7" fmla="*/ 14 h 31"/>
                    <a:gd name="T8" fmla="*/ 63 w 63"/>
                    <a:gd name="T9" fmla="*/ 10 h 31"/>
                    <a:gd name="T10" fmla="*/ 61 w 63"/>
                    <a:gd name="T11" fmla="*/ 5 h 31"/>
                    <a:gd name="T12" fmla="*/ 56 w 63"/>
                    <a:gd name="T13" fmla="*/ 2 h 31"/>
                    <a:gd name="T14" fmla="*/ 50 w 63"/>
                    <a:gd name="T15" fmla="*/ 0 h 31"/>
                    <a:gd name="T16" fmla="*/ 43 w 63"/>
                    <a:gd name="T17" fmla="*/ 0 h 31"/>
                    <a:gd name="T18" fmla="*/ 40 w 63"/>
                    <a:gd name="T19" fmla="*/ 0 h 31"/>
                    <a:gd name="T20" fmla="*/ 34 w 63"/>
                    <a:gd name="T21" fmla="*/ 1 h 31"/>
                    <a:gd name="T22" fmla="*/ 26 w 63"/>
                    <a:gd name="T23" fmla="*/ 3 h 31"/>
                    <a:gd name="T24" fmla="*/ 16 w 63"/>
                    <a:gd name="T25" fmla="*/ 7 h 31"/>
                    <a:gd name="T26" fmla="*/ 7 w 63"/>
                    <a:gd name="T27" fmla="*/ 13 h 31"/>
                    <a:gd name="T28" fmla="*/ 3 w 63"/>
                    <a:gd name="T29" fmla="*/ 19 h 31"/>
                    <a:gd name="T30" fmla="*/ 0 w 63"/>
                    <a:gd name="T31" fmla="*/ 25 h 31"/>
                    <a:gd name="T32" fmla="*/ 0 w 63"/>
                    <a:gd name="T33" fmla="*/ 27 h 31"/>
                    <a:gd name="T34" fmla="*/ 4 w 63"/>
                    <a:gd name="T35" fmla="*/ 29 h 31"/>
                    <a:gd name="T36" fmla="*/ 10 w 63"/>
                    <a:gd name="T37" fmla="*/ 31 h 31"/>
                    <a:gd name="T38" fmla="*/ 16 w 63"/>
                    <a:gd name="T39" fmla="*/ 31 h 31"/>
                    <a:gd name="T40" fmla="*/ 21 w 63"/>
                    <a:gd name="T41" fmla="*/ 31 h 31"/>
                    <a:gd name="T42" fmla="*/ 29 w 63"/>
                    <a:gd name="T43" fmla="*/ 29 h 31"/>
                    <a:gd name="T44" fmla="*/ 36 w 63"/>
                    <a:gd name="T45" fmla="*/ 28 h 31"/>
                    <a:gd name="T46" fmla="*/ 43 w 63"/>
                    <a:gd name="T47" fmla="*/ 26 h 31"/>
                    <a:gd name="T48" fmla="*/ 50 w 63"/>
                    <a:gd name="T49" fmla="*/ 2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" h="31">
                      <a:moveTo>
                        <a:pt x="50" y="23"/>
                      </a:moveTo>
                      <a:lnTo>
                        <a:pt x="56" y="21"/>
                      </a:lnTo>
                      <a:lnTo>
                        <a:pt x="62" y="18"/>
                      </a:lnTo>
                      <a:lnTo>
                        <a:pt x="63" y="14"/>
                      </a:lnTo>
                      <a:lnTo>
                        <a:pt x="63" y="10"/>
                      </a:lnTo>
                      <a:lnTo>
                        <a:pt x="61" y="5"/>
                      </a:lnTo>
                      <a:lnTo>
                        <a:pt x="56" y="2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40" y="0"/>
                      </a:lnTo>
                      <a:lnTo>
                        <a:pt x="34" y="1"/>
                      </a:lnTo>
                      <a:lnTo>
                        <a:pt x="26" y="3"/>
                      </a:lnTo>
                      <a:lnTo>
                        <a:pt x="16" y="7"/>
                      </a:lnTo>
                      <a:lnTo>
                        <a:pt x="7" y="13"/>
                      </a:lnTo>
                      <a:lnTo>
                        <a:pt x="3" y="19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4" y="29"/>
                      </a:lnTo>
                      <a:lnTo>
                        <a:pt x="10" y="31"/>
                      </a:lnTo>
                      <a:lnTo>
                        <a:pt x="16" y="31"/>
                      </a:lnTo>
                      <a:lnTo>
                        <a:pt x="21" y="31"/>
                      </a:lnTo>
                      <a:lnTo>
                        <a:pt x="29" y="29"/>
                      </a:lnTo>
                      <a:lnTo>
                        <a:pt x="36" y="28"/>
                      </a:lnTo>
                      <a:lnTo>
                        <a:pt x="43" y="26"/>
                      </a:lnTo>
                      <a:lnTo>
                        <a:pt x="5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93" name="Freeform 45"/>
                <p:cNvSpPr>
                  <a:spLocks/>
                </p:cNvSpPr>
                <p:nvPr/>
              </p:nvSpPr>
              <p:spPr bwMode="auto">
                <a:xfrm>
                  <a:off x="1261" y="2237"/>
                  <a:ext cx="81" cy="103"/>
                </a:xfrm>
                <a:custGeom>
                  <a:avLst/>
                  <a:gdLst>
                    <a:gd name="T0" fmla="*/ 90 w 245"/>
                    <a:gd name="T1" fmla="*/ 31 h 206"/>
                    <a:gd name="T2" fmla="*/ 72 w 245"/>
                    <a:gd name="T3" fmla="*/ 40 h 206"/>
                    <a:gd name="T4" fmla="*/ 56 w 245"/>
                    <a:gd name="T5" fmla="*/ 50 h 206"/>
                    <a:gd name="T6" fmla="*/ 40 w 245"/>
                    <a:gd name="T7" fmla="*/ 62 h 206"/>
                    <a:gd name="T8" fmla="*/ 27 w 245"/>
                    <a:gd name="T9" fmla="*/ 74 h 206"/>
                    <a:gd name="T10" fmla="*/ 17 w 245"/>
                    <a:gd name="T11" fmla="*/ 87 h 206"/>
                    <a:gd name="T12" fmla="*/ 8 w 245"/>
                    <a:gd name="T13" fmla="*/ 100 h 206"/>
                    <a:gd name="T14" fmla="*/ 3 w 245"/>
                    <a:gd name="T15" fmla="*/ 113 h 206"/>
                    <a:gd name="T16" fmla="*/ 0 w 245"/>
                    <a:gd name="T17" fmla="*/ 127 h 206"/>
                    <a:gd name="T18" fmla="*/ 3 w 245"/>
                    <a:gd name="T19" fmla="*/ 149 h 206"/>
                    <a:gd name="T20" fmla="*/ 14 w 245"/>
                    <a:gd name="T21" fmla="*/ 166 h 206"/>
                    <a:gd name="T22" fmla="*/ 32 w 245"/>
                    <a:gd name="T23" fmla="*/ 181 h 206"/>
                    <a:gd name="T24" fmla="*/ 53 w 245"/>
                    <a:gd name="T25" fmla="*/ 192 h 206"/>
                    <a:gd name="T26" fmla="*/ 80 w 245"/>
                    <a:gd name="T27" fmla="*/ 200 h 206"/>
                    <a:gd name="T28" fmla="*/ 109 w 245"/>
                    <a:gd name="T29" fmla="*/ 205 h 206"/>
                    <a:gd name="T30" fmla="*/ 136 w 245"/>
                    <a:gd name="T31" fmla="*/ 206 h 206"/>
                    <a:gd name="T32" fmla="*/ 164 w 245"/>
                    <a:gd name="T33" fmla="*/ 203 h 206"/>
                    <a:gd name="T34" fmla="*/ 169 w 245"/>
                    <a:gd name="T35" fmla="*/ 203 h 206"/>
                    <a:gd name="T36" fmla="*/ 175 w 245"/>
                    <a:gd name="T37" fmla="*/ 201 h 206"/>
                    <a:gd name="T38" fmla="*/ 180 w 245"/>
                    <a:gd name="T39" fmla="*/ 197 h 206"/>
                    <a:gd name="T40" fmla="*/ 181 w 245"/>
                    <a:gd name="T41" fmla="*/ 193 h 206"/>
                    <a:gd name="T42" fmla="*/ 180 w 245"/>
                    <a:gd name="T43" fmla="*/ 191 h 206"/>
                    <a:gd name="T44" fmla="*/ 175 w 245"/>
                    <a:gd name="T45" fmla="*/ 191 h 206"/>
                    <a:gd name="T46" fmla="*/ 169 w 245"/>
                    <a:gd name="T47" fmla="*/ 190 h 206"/>
                    <a:gd name="T48" fmla="*/ 162 w 245"/>
                    <a:gd name="T49" fmla="*/ 190 h 206"/>
                    <a:gd name="T50" fmla="*/ 154 w 245"/>
                    <a:gd name="T51" fmla="*/ 190 h 206"/>
                    <a:gd name="T52" fmla="*/ 146 w 245"/>
                    <a:gd name="T53" fmla="*/ 190 h 206"/>
                    <a:gd name="T54" fmla="*/ 139 w 245"/>
                    <a:gd name="T55" fmla="*/ 190 h 206"/>
                    <a:gd name="T56" fmla="*/ 135 w 245"/>
                    <a:gd name="T57" fmla="*/ 190 h 206"/>
                    <a:gd name="T58" fmla="*/ 120 w 245"/>
                    <a:gd name="T59" fmla="*/ 189 h 206"/>
                    <a:gd name="T60" fmla="*/ 107 w 245"/>
                    <a:gd name="T61" fmla="*/ 188 h 206"/>
                    <a:gd name="T62" fmla="*/ 93 w 245"/>
                    <a:gd name="T63" fmla="*/ 187 h 206"/>
                    <a:gd name="T64" fmla="*/ 78 w 245"/>
                    <a:gd name="T65" fmla="*/ 184 h 206"/>
                    <a:gd name="T66" fmla="*/ 64 w 245"/>
                    <a:gd name="T67" fmla="*/ 181 h 206"/>
                    <a:gd name="T68" fmla="*/ 49 w 245"/>
                    <a:gd name="T69" fmla="*/ 174 h 206"/>
                    <a:gd name="T70" fmla="*/ 36 w 245"/>
                    <a:gd name="T71" fmla="*/ 165 h 206"/>
                    <a:gd name="T72" fmla="*/ 22 w 245"/>
                    <a:gd name="T73" fmla="*/ 152 h 206"/>
                    <a:gd name="T74" fmla="*/ 19 w 245"/>
                    <a:gd name="T75" fmla="*/ 136 h 206"/>
                    <a:gd name="T76" fmla="*/ 20 w 245"/>
                    <a:gd name="T77" fmla="*/ 122 h 206"/>
                    <a:gd name="T78" fmla="*/ 26 w 245"/>
                    <a:gd name="T79" fmla="*/ 108 h 206"/>
                    <a:gd name="T80" fmla="*/ 35 w 245"/>
                    <a:gd name="T81" fmla="*/ 95 h 206"/>
                    <a:gd name="T82" fmla="*/ 48 w 245"/>
                    <a:gd name="T83" fmla="*/ 83 h 206"/>
                    <a:gd name="T84" fmla="*/ 62 w 245"/>
                    <a:gd name="T85" fmla="*/ 71 h 206"/>
                    <a:gd name="T86" fmla="*/ 78 w 245"/>
                    <a:gd name="T87" fmla="*/ 61 h 206"/>
                    <a:gd name="T88" fmla="*/ 97 w 245"/>
                    <a:gd name="T89" fmla="*/ 51 h 206"/>
                    <a:gd name="T90" fmla="*/ 116 w 245"/>
                    <a:gd name="T91" fmla="*/ 42 h 206"/>
                    <a:gd name="T92" fmla="*/ 136 w 245"/>
                    <a:gd name="T93" fmla="*/ 34 h 206"/>
                    <a:gd name="T94" fmla="*/ 156 w 245"/>
                    <a:gd name="T95" fmla="*/ 27 h 206"/>
                    <a:gd name="T96" fmla="*/ 175 w 245"/>
                    <a:gd name="T97" fmla="*/ 21 h 206"/>
                    <a:gd name="T98" fmla="*/ 196 w 245"/>
                    <a:gd name="T99" fmla="*/ 16 h 206"/>
                    <a:gd name="T100" fmla="*/ 213 w 245"/>
                    <a:gd name="T101" fmla="*/ 11 h 206"/>
                    <a:gd name="T102" fmla="*/ 230 w 245"/>
                    <a:gd name="T103" fmla="*/ 8 h 206"/>
                    <a:gd name="T104" fmla="*/ 245 w 245"/>
                    <a:gd name="T105" fmla="*/ 6 h 206"/>
                    <a:gd name="T106" fmla="*/ 235 w 245"/>
                    <a:gd name="T107" fmla="*/ 2 h 206"/>
                    <a:gd name="T108" fmla="*/ 219 w 245"/>
                    <a:gd name="T109" fmla="*/ 0 h 206"/>
                    <a:gd name="T110" fmla="*/ 200 w 245"/>
                    <a:gd name="T111" fmla="*/ 2 h 206"/>
                    <a:gd name="T112" fmla="*/ 178 w 245"/>
                    <a:gd name="T113" fmla="*/ 5 h 206"/>
                    <a:gd name="T114" fmla="*/ 154 w 245"/>
                    <a:gd name="T115" fmla="*/ 10 h 206"/>
                    <a:gd name="T116" fmla="*/ 130 w 245"/>
                    <a:gd name="T117" fmla="*/ 16 h 206"/>
                    <a:gd name="T118" fmla="*/ 109 w 245"/>
                    <a:gd name="T119" fmla="*/ 24 h 206"/>
                    <a:gd name="T120" fmla="*/ 90 w 245"/>
                    <a:gd name="T121" fmla="*/ 3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45" h="206">
                      <a:moveTo>
                        <a:pt x="90" y="31"/>
                      </a:moveTo>
                      <a:lnTo>
                        <a:pt x="72" y="40"/>
                      </a:lnTo>
                      <a:lnTo>
                        <a:pt x="56" y="50"/>
                      </a:lnTo>
                      <a:lnTo>
                        <a:pt x="40" y="62"/>
                      </a:lnTo>
                      <a:lnTo>
                        <a:pt x="27" y="74"/>
                      </a:lnTo>
                      <a:lnTo>
                        <a:pt x="17" y="87"/>
                      </a:lnTo>
                      <a:lnTo>
                        <a:pt x="8" y="100"/>
                      </a:lnTo>
                      <a:lnTo>
                        <a:pt x="3" y="113"/>
                      </a:lnTo>
                      <a:lnTo>
                        <a:pt x="0" y="127"/>
                      </a:lnTo>
                      <a:lnTo>
                        <a:pt x="3" y="149"/>
                      </a:lnTo>
                      <a:lnTo>
                        <a:pt x="14" y="166"/>
                      </a:lnTo>
                      <a:lnTo>
                        <a:pt x="32" y="181"/>
                      </a:lnTo>
                      <a:lnTo>
                        <a:pt x="53" y="192"/>
                      </a:lnTo>
                      <a:lnTo>
                        <a:pt x="80" y="200"/>
                      </a:lnTo>
                      <a:lnTo>
                        <a:pt x="109" y="205"/>
                      </a:lnTo>
                      <a:lnTo>
                        <a:pt x="136" y="206"/>
                      </a:lnTo>
                      <a:lnTo>
                        <a:pt x="164" y="203"/>
                      </a:lnTo>
                      <a:lnTo>
                        <a:pt x="169" y="203"/>
                      </a:lnTo>
                      <a:lnTo>
                        <a:pt x="175" y="201"/>
                      </a:lnTo>
                      <a:lnTo>
                        <a:pt x="180" y="197"/>
                      </a:lnTo>
                      <a:lnTo>
                        <a:pt x="181" y="193"/>
                      </a:lnTo>
                      <a:lnTo>
                        <a:pt x="180" y="191"/>
                      </a:lnTo>
                      <a:lnTo>
                        <a:pt x="175" y="191"/>
                      </a:lnTo>
                      <a:lnTo>
                        <a:pt x="169" y="190"/>
                      </a:lnTo>
                      <a:lnTo>
                        <a:pt x="162" y="190"/>
                      </a:lnTo>
                      <a:lnTo>
                        <a:pt x="154" y="190"/>
                      </a:lnTo>
                      <a:lnTo>
                        <a:pt x="146" y="190"/>
                      </a:lnTo>
                      <a:lnTo>
                        <a:pt x="139" y="190"/>
                      </a:lnTo>
                      <a:lnTo>
                        <a:pt x="135" y="190"/>
                      </a:lnTo>
                      <a:lnTo>
                        <a:pt x="120" y="189"/>
                      </a:lnTo>
                      <a:lnTo>
                        <a:pt x="107" y="188"/>
                      </a:lnTo>
                      <a:lnTo>
                        <a:pt x="93" y="187"/>
                      </a:lnTo>
                      <a:lnTo>
                        <a:pt x="78" y="184"/>
                      </a:lnTo>
                      <a:lnTo>
                        <a:pt x="64" y="181"/>
                      </a:lnTo>
                      <a:lnTo>
                        <a:pt x="49" y="174"/>
                      </a:lnTo>
                      <a:lnTo>
                        <a:pt x="36" y="165"/>
                      </a:lnTo>
                      <a:lnTo>
                        <a:pt x="22" y="152"/>
                      </a:lnTo>
                      <a:lnTo>
                        <a:pt x="19" y="136"/>
                      </a:lnTo>
                      <a:lnTo>
                        <a:pt x="20" y="122"/>
                      </a:lnTo>
                      <a:lnTo>
                        <a:pt x="26" y="108"/>
                      </a:lnTo>
                      <a:lnTo>
                        <a:pt x="35" y="95"/>
                      </a:lnTo>
                      <a:lnTo>
                        <a:pt x="48" y="83"/>
                      </a:lnTo>
                      <a:lnTo>
                        <a:pt x="62" y="71"/>
                      </a:lnTo>
                      <a:lnTo>
                        <a:pt x="78" y="61"/>
                      </a:lnTo>
                      <a:lnTo>
                        <a:pt x="97" y="51"/>
                      </a:lnTo>
                      <a:lnTo>
                        <a:pt x="116" y="42"/>
                      </a:lnTo>
                      <a:lnTo>
                        <a:pt x="136" y="34"/>
                      </a:lnTo>
                      <a:lnTo>
                        <a:pt x="156" y="27"/>
                      </a:lnTo>
                      <a:lnTo>
                        <a:pt x="175" y="21"/>
                      </a:lnTo>
                      <a:lnTo>
                        <a:pt x="196" y="16"/>
                      </a:lnTo>
                      <a:lnTo>
                        <a:pt x="213" y="11"/>
                      </a:lnTo>
                      <a:lnTo>
                        <a:pt x="230" y="8"/>
                      </a:lnTo>
                      <a:lnTo>
                        <a:pt x="245" y="6"/>
                      </a:lnTo>
                      <a:lnTo>
                        <a:pt x="235" y="2"/>
                      </a:lnTo>
                      <a:lnTo>
                        <a:pt x="219" y="0"/>
                      </a:lnTo>
                      <a:lnTo>
                        <a:pt x="200" y="2"/>
                      </a:lnTo>
                      <a:lnTo>
                        <a:pt x="178" y="5"/>
                      </a:lnTo>
                      <a:lnTo>
                        <a:pt x="154" y="10"/>
                      </a:lnTo>
                      <a:lnTo>
                        <a:pt x="130" y="16"/>
                      </a:lnTo>
                      <a:lnTo>
                        <a:pt x="109" y="24"/>
                      </a:lnTo>
                      <a:lnTo>
                        <a:pt x="9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94" name="Freeform 46"/>
                <p:cNvSpPr>
                  <a:spLocks/>
                </p:cNvSpPr>
                <p:nvPr/>
              </p:nvSpPr>
              <p:spPr bwMode="auto">
                <a:xfrm>
                  <a:off x="1401" y="2236"/>
                  <a:ext cx="53" cy="80"/>
                </a:xfrm>
                <a:custGeom>
                  <a:avLst/>
                  <a:gdLst>
                    <a:gd name="T0" fmla="*/ 134 w 159"/>
                    <a:gd name="T1" fmla="*/ 53 h 160"/>
                    <a:gd name="T2" fmla="*/ 138 w 159"/>
                    <a:gd name="T3" fmla="*/ 70 h 160"/>
                    <a:gd name="T4" fmla="*/ 135 w 159"/>
                    <a:gd name="T5" fmla="*/ 84 h 160"/>
                    <a:gd name="T6" fmla="*/ 125 w 159"/>
                    <a:gd name="T7" fmla="*/ 96 h 160"/>
                    <a:gd name="T8" fmla="*/ 111 w 159"/>
                    <a:gd name="T9" fmla="*/ 107 h 160"/>
                    <a:gd name="T10" fmla="*/ 93 w 159"/>
                    <a:gd name="T11" fmla="*/ 117 h 160"/>
                    <a:gd name="T12" fmla="*/ 74 w 159"/>
                    <a:gd name="T13" fmla="*/ 126 h 160"/>
                    <a:gd name="T14" fmla="*/ 54 w 159"/>
                    <a:gd name="T15" fmla="*/ 136 h 160"/>
                    <a:gd name="T16" fmla="*/ 37 w 159"/>
                    <a:gd name="T17" fmla="*/ 146 h 160"/>
                    <a:gd name="T18" fmla="*/ 34 w 159"/>
                    <a:gd name="T19" fmla="*/ 149 h 160"/>
                    <a:gd name="T20" fmla="*/ 32 w 159"/>
                    <a:gd name="T21" fmla="*/ 151 h 160"/>
                    <a:gd name="T22" fmla="*/ 32 w 159"/>
                    <a:gd name="T23" fmla="*/ 154 h 160"/>
                    <a:gd name="T24" fmla="*/ 35 w 159"/>
                    <a:gd name="T25" fmla="*/ 157 h 160"/>
                    <a:gd name="T26" fmla="*/ 38 w 159"/>
                    <a:gd name="T27" fmla="*/ 159 h 160"/>
                    <a:gd name="T28" fmla="*/ 43 w 159"/>
                    <a:gd name="T29" fmla="*/ 160 h 160"/>
                    <a:gd name="T30" fmla="*/ 47 w 159"/>
                    <a:gd name="T31" fmla="*/ 160 h 160"/>
                    <a:gd name="T32" fmla="*/ 51 w 159"/>
                    <a:gd name="T33" fmla="*/ 159 h 160"/>
                    <a:gd name="T34" fmla="*/ 73 w 159"/>
                    <a:gd name="T35" fmla="*/ 150 h 160"/>
                    <a:gd name="T36" fmla="*/ 95 w 159"/>
                    <a:gd name="T37" fmla="*/ 139 h 160"/>
                    <a:gd name="T38" fmla="*/ 115 w 159"/>
                    <a:gd name="T39" fmla="*/ 128 h 160"/>
                    <a:gd name="T40" fmla="*/ 134 w 159"/>
                    <a:gd name="T41" fmla="*/ 115 h 160"/>
                    <a:gd name="T42" fmla="*/ 147 w 159"/>
                    <a:gd name="T43" fmla="*/ 101 h 160"/>
                    <a:gd name="T44" fmla="*/ 156 w 159"/>
                    <a:gd name="T45" fmla="*/ 85 h 160"/>
                    <a:gd name="T46" fmla="*/ 159 w 159"/>
                    <a:gd name="T47" fmla="*/ 68 h 160"/>
                    <a:gd name="T48" fmla="*/ 153 w 159"/>
                    <a:gd name="T49" fmla="*/ 50 h 160"/>
                    <a:gd name="T50" fmla="*/ 140 w 159"/>
                    <a:gd name="T51" fmla="*/ 36 h 160"/>
                    <a:gd name="T52" fmla="*/ 122 w 159"/>
                    <a:gd name="T53" fmla="*/ 24 h 160"/>
                    <a:gd name="T54" fmla="*/ 99 w 159"/>
                    <a:gd name="T55" fmla="*/ 14 h 160"/>
                    <a:gd name="T56" fmla="*/ 76 w 159"/>
                    <a:gd name="T57" fmla="*/ 7 h 160"/>
                    <a:gd name="T58" fmla="*/ 51 w 159"/>
                    <a:gd name="T59" fmla="*/ 2 h 160"/>
                    <a:gd name="T60" fmla="*/ 29 w 159"/>
                    <a:gd name="T61" fmla="*/ 0 h 160"/>
                    <a:gd name="T62" fmla="*/ 12 w 159"/>
                    <a:gd name="T63" fmla="*/ 1 h 160"/>
                    <a:gd name="T64" fmla="*/ 0 w 159"/>
                    <a:gd name="T65" fmla="*/ 5 h 160"/>
                    <a:gd name="T66" fmla="*/ 21 w 159"/>
                    <a:gd name="T67" fmla="*/ 9 h 160"/>
                    <a:gd name="T68" fmla="*/ 41 w 159"/>
                    <a:gd name="T69" fmla="*/ 12 h 160"/>
                    <a:gd name="T70" fmla="*/ 60 w 159"/>
                    <a:gd name="T71" fmla="*/ 15 h 160"/>
                    <a:gd name="T72" fmla="*/ 79 w 159"/>
                    <a:gd name="T73" fmla="*/ 19 h 160"/>
                    <a:gd name="T74" fmla="*/ 96 w 159"/>
                    <a:gd name="T75" fmla="*/ 24 h 160"/>
                    <a:gd name="T76" fmla="*/ 112 w 159"/>
                    <a:gd name="T77" fmla="*/ 31 h 160"/>
                    <a:gd name="T78" fmla="*/ 125 w 159"/>
                    <a:gd name="T79" fmla="*/ 40 h 160"/>
                    <a:gd name="T80" fmla="*/ 134 w 159"/>
                    <a:gd name="T81" fmla="*/ 53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59" h="160">
                      <a:moveTo>
                        <a:pt x="134" y="53"/>
                      </a:moveTo>
                      <a:lnTo>
                        <a:pt x="138" y="70"/>
                      </a:lnTo>
                      <a:lnTo>
                        <a:pt x="135" y="84"/>
                      </a:lnTo>
                      <a:lnTo>
                        <a:pt x="125" y="96"/>
                      </a:lnTo>
                      <a:lnTo>
                        <a:pt x="111" y="107"/>
                      </a:lnTo>
                      <a:lnTo>
                        <a:pt x="93" y="117"/>
                      </a:lnTo>
                      <a:lnTo>
                        <a:pt x="74" y="126"/>
                      </a:lnTo>
                      <a:lnTo>
                        <a:pt x="54" y="136"/>
                      </a:lnTo>
                      <a:lnTo>
                        <a:pt x="37" y="146"/>
                      </a:lnTo>
                      <a:lnTo>
                        <a:pt x="34" y="149"/>
                      </a:lnTo>
                      <a:lnTo>
                        <a:pt x="32" y="151"/>
                      </a:lnTo>
                      <a:lnTo>
                        <a:pt x="32" y="154"/>
                      </a:lnTo>
                      <a:lnTo>
                        <a:pt x="35" y="157"/>
                      </a:lnTo>
                      <a:lnTo>
                        <a:pt x="38" y="159"/>
                      </a:lnTo>
                      <a:lnTo>
                        <a:pt x="43" y="160"/>
                      </a:lnTo>
                      <a:lnTo>
                        <a:pt x="47" y="160"/>
                      </a:lnTo>
                      <a:lnTo>
                        <a:pt x="51" y="159"/>
                      </a:lnTo>
                      <a:lnTo>
                        <a:pt x="73" y="150"/>
                      </a:lnTo>
                      <a:lnTo>
                        <a:pt x="95" y="139"/>
                      </a:lnTo>
                      <a:lnTo>
                        <a:pt x="115" y="128"/>
                      </a:lnTo>
                      <a:lnTo>
                        <a:pt x="134" y="115"/>
                      </a:lnTo>
                      <a:lnTo>
                        <a:pt x="147" y="101"/>
                      </a:lnTo>
                      <a:lnTo>
                        <a:pt x="156" y="85"/>
                      </a:lnTo>
                      <a:lnTo>
                        <a:pt x="159" y="68"/>
                      </a:lnTo>
                      <a:lnTo>
                        <a:pt x="153" y="50"/>
                      </a:lnTo>
                      <a:lnTo>
                        <a:pt x="140" y="36"/>
                      </a:lnTo>
                      <a:lnTo>
                        <a:pt x="122" y="24"/>
                      </a:lnTo>
                      <a:lnTo>
                        <a:pt x="99" y="14"/>
                      </a:lnTo>
                      <a:lnTo>
                        <a:pt x="76" y="7"/>
                      </a:lnTo>
                      <a:lnTo>
                        <a:pt x="51" y="2"/>
                      </a:lnTo>
                      <a:lnTo>
                        <a:pt x="29" y="0"/>
                      </a:lnTo>
                      <a:lnTo>
                        <a:pt x="12" y="1"/>
                      </a:lnTo>
                      <a:lnTo>
                        <a:pt x="0" y="5"/>
                      </a:lnTo>
                      <a:lnTo>
                        <a:pt x="21" y="9"/>
                      </a:lnTo>
                      <a:lnTo>
                        <a:pt x="41" y="12"/>
                      </a:lnTo>
                      <a:lnTo>
                        <a:pt x="60" y="15"/>
                      </a:lnTo>
                      <a:lnTo>
                        <a:pt x="79" y="19"/>
                      </a:lnTo>
                      <a:lnTo>
                        <a:pt x="96" y="24"/>
                      </a:lnTo>
                      <a:lnTo>
                        <a:pt x="112" y="31"/>
                      </a:lnTo>
                      <a:lnTo>
                        <a:pt x="125" y="40"/>
                      </a:lnTo>
                      <a:lnTo>
                        <a:pt x="134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95" name="Freeform 47"/>
                <p:cNvSpPr>
                  <a:spLocks/>
                </p:cNvSpPr>
                <p:nvPr/>
              </p:nvSpPr>
              <p:spPr bwMode="auto">
                <a:xfrm>
                  <a:off x="1208" y="2218"/>
                  <a:ext cx="133" cy="166"/>
                </a:xfrm>
                <a:custGeom>
                  <a:avLst/>
                  <a:gdLst>
                    <a:gd name="T0" fmla="*/ 125 w 399"/>
                    <a:gd name="T1" fmla="*/ 62 h 332"/>
                    <a:gd name="T2" fmla="*/ 67 w 399"/>
                    <a:gd name="T3" fmla="*/ 101 h 332"/>
                    <a:gd name="T4" fmla="*/ 22 w 399"/>
                    <a:gd name="T5" fmla="*/ 147 h 332"/>
                    <a:gd name="T6" fmla="*/ 0 w 399"/>
                    <a:gd name="T7" fmla="*/ 200 h 332"/>
                    <a:gd name="T8" fmla="*/ 4 w 399"/>
                    <a:gd name="T9" fmla="*/ 235 h 332"/>
                    <a:gd name="T10" fmla="*/ 13 w 399"/>
                    <a:gd name="T11" fmla="*/ 249 h 332"/>
                    <a:gd name="T12" fmla="*/ 26 w 399"/>
                    <a:gd name="T13" fmla="*/ 262 h 332"/>
                    <a:gd name="T14" fmla="*/ 42 w 399"/>
                    <a:gd name="T15" fmla="*/ 273 h 332"/>
                    <a:gd name="T16" fmla="*/ 70 w 399"/>
                    <a:gd name="T17" fmla="*/ 285 h 332"/>
                    <a:gd name="T18" fmla="*/ 107 w 399"/>
                    <a:gd name="T19" fmla="*/ 298 h 332"/>
                    <a:gd name="T20" fmla="*/ 148 w 399"/>
                    <a:gd name="T21" fmla="*/ 308 h 332"/>
                    <a:gd name="T22" fmla="*/ 189 w 399"/>
                    <a:gd name="T23" fmla="*/ 316 h 332"/>
                    <a:gd name="T24" fmla="*/ 231 w 399"/>
                    <a:gd name="T25" fmla="*/ 322 h 332"/>
                    <a:gd name="T26" fmla="*/ 273 w 399"/>
                    <a:gd name="T27" fmla="*/ 326 h 332"/>
                    <a:gd name="T28" fmla="*/ 316 w 399"/>
                    <a:gd name="T29" fmla="*/ 329 h 332"/>
                    <a:gd name="T30" fmla="*/ 358 w 399"/>
                    <a:gd name="T31" fmla="*/ 331 h 332"/>
                    <a:gd name="T32" fmla="*/ 386 w 399"/>
                    <a:gd name="T33" fmla="*/ 332 h 332"/>
                    <a:gd name="T34" fmla="*/ 396 w 399"/>
                    <a:gd name="T35" fmla="*/ 326 h 332"/>
                    <a:gd name="T36" fmla="*/ 399 w 399"/>
                    <a:gd name="T37" fmla="*/ 316 h 332"/>
                    <a:gd name="T38" fmla="*/ 390 w 399"/>
                    <a:gd name="T39" fmla="*/ 309 h 332"/>
                    <a:gd name="T40" fmla="*/ 364 w 399"/>
                    <a:gd name="T41" fmla="*/ 308 h 332"/>
                    <a:gd name="T42" fmla="*/ 325 w 399"/>
                    <a:gd name="T43" fmla="*/ 307 h 332"/>
                    <a:gd name="T44" fmla="*/ 286 w 399"/>
                    <a:gd name="T45" fmla="*/ 305 h 332"/>
                    <a:gd name="T46" fmla="*/ 247 w 399"/>
                    <a:gd name="T47" fmla="*/ 301 h 332"/>
                    <a:gd name="T48" fmla="*/ 208 w 399"/>
                    <a:gd name="T49" fmla="*/ 296 h 332"/>
                    <a:gd name="T50" fmla="*/ 168 w 399"/>
                    <a:gd name="T51" fmla="*/ 289 h 332"/>
                    <a:gd name="T52" fmla="*/ 131 w 399"/>
                    <a:gd name="T53" fmla="*/ 281 h 332"/>
                    <a:gd name="T54" fmla="*/ 94 w 399"/>
                    <a:gd name="T55" fmla="*/ 269 h 332"/>
                    <a:gd name="T56" fmla="*/ 62 w 399"/>
                    <a:gd name="T57" fmla="*/ 256 h 332"/>
                    <a:gd name="T58" fmla="*/ 44 w 399"/>
                    <a:gd name="T59" fmla="*/ 236 h 332"/>
                    <a:gd name="T60" fmla="*/ 38 w 399"/>
                    <a:gd name="T61" fmla="*/ 210 h 332"/>
                    <a:gd name="T62" fmla="*/ 46 w 399"/>
                    <a:gd name="T63" fmla="*/ 173 h 332"/>
                    <a:gd name="T64" fmla="*/ 62 w 399"/>
                    <a:gd name="T65" fmla="*/ 145 h 332"/>
                    <a:gd name="T66" fmla="*/ 84 w 399"/>
                    <a:gd name="T67" fmla="*/ 120 h 332"/>
                    <a:gd name="T68" fmla="*/ 110 w 399"/>
                    <a:gd name="T69" fmla="*/ 98 h 332"/>
                    <a:gd name="T70" fmla="*/ 141 w 399"/>
                    <a:gd name="T71" fmla="*/ 78 h 332"/>
                    <a:gd name="T72" fmla="*/ 179 w 399"/>
                    <a:gd name="T73" fmla="*/ 57 h 332"/>
                    <a:gd name="T74" fmla="*/ 223 w 399"/>
                    <a:gd name="T75" fmla="*/ 37 h 332"/>
                    <a:gd name="T76" fmla="*/ 271 w 399"/>
                    <a:gd name="T77" fmla="*/ 19 h 332"/>
                    <a:gd name="T78" fmla="*/ 313 w 399"/>
                    <a:gd name="T79" fmla="*/ 6 h 332"/>
                    <a:gd name="T80" fmla="*/ 315 w 399"/>
                    <a:gd name="T81" fmla="*/ 0 h 332"/>
                    <a:gd name="T82" fmla="*/ 273 w 399"/>
                    <a:gd name="T83" fmla="*/ 5 h 332"/>
                    <a:gd name="T84" fmla="*/ 223 w 399"/>
                    <a:gd name="T85" fmla="*/ 17 h 332"/>
                    <a:gd name="T86" fmla="*/ 176 w 399"/>
                    <a:gd name="T87" fmla="*/ 35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99" h="332">
                      <a:moveTo>
                        <a:pt x="155" y="45"/>
                      </a:moveTo>
                      <a:lnTo>
                        <a:pt x="125" y="62"/>
                      </a:lnTo>
                      <a:lnTo>
                        <a:pt x="94" y="81"/>
                      </a:lnTo>
                      <a:lnTo>
                        <a:pt x="67" y="101"/>
                      </a:lnTo>
                      <a:lnTo>
                        <a:pt x="42" y="123"/>
                      </a:lnTo>
                      <a:lnTo>
                        <a:pt x="22" y="147"/>
                      </a:lnTo>
                      <a:lnTo>
                        <a:pt x="7" y="172"/>
                      </a:lnTo>
                      <a:lnTo>
                        <a:pt x="0" y="200"/>
                      </a:lnTo>
                      <a:lnTo>
                        <a:pt x="2" y="228"/>
                      </a:lnTo>
                      <a:lnTo>
                        <a:pt x="4" y="235"/>
                      </a:lnTo>
                      <a:lnTo>
                        <a:pt x="9" y="243"/>
                      </a:lnTo>
                      <a:lnTo>
                        <a:pt x="13" y="249"/>
                      </a:lnTo>
                      <a:lnTo>
                        <a:pt x="19" y="256"/>
                      </a:lnTo>
                      <a:lnTo>
                        <a:pt x="26" y="262"/>
                      </a:lnTo>
                      <a:lnTo>
                        <a:pt x="33" y="268"/>
                      </a:lnTo>
                      <a:lnTo>
                        <a:pt x="42" y="273"/>
                      </a:lnTo>
                      <a:lnTo>
                        <a:pt x="51" y="277"/>
                      </a:lnTo>
                      <a:lnTo>
                        <a:pt x="70" y="285"/>
                      </a:lnTo>
                      <a:lnTo>
                        <a:pt x="89" y="292"/>
                      </a:lnTo>
                      <a:lnTo>
                        <a:pt x="107" y="298"/>
                      </a:lnTo>
                      <a:lnTo>
                        <a:pt x="128" y="303"/>
                      </a:lnTo>
                      <a:lnTo>
                        <a:pt x="148" y="308"/>
                      </a:lnTo>
                      <a:lnTo>
                        <a:pt x="168" y="312"/>
                      </a:lnTo>
                      <a:lnTo>
                        <a:pt x="189" y="316"/>
                      </a:lnTo>
                      <a:lnTo>
                        <a:pt x="209" y="319"/>
                      </a:lnTo>
                      <a:lnTo>
                        <a:pt x="231" y="322"/>
                      </a:lnTo>
                      <a:lnTo>
                        <a:pt x="253" y="324"/>
                      </a:lnTo>
                      <a:lnTo>
                        <a:pt x="273" y="326"/>
                      </a:lnTo>
                      <a:lnTo>
                        <a:pt x="295" y="328"/>
                      </a:lnTo>
                      <a:lnTo>
                        <a:pt x="316" y="329"/>
                      </a:lnTo>
                      <a:lnTo>
                        <a:pt x="338" y="330"/>
                      </a:lnTo>
                      <a:lnTo>
                        <a:pt x="358" y="331"/>
                      </a:lnTo>
                      <a:lnTo>
                        <a:pt x="380" y="332"/>
                      </a:lnTo>
                      <a:lnTo>
                        <a:pt x="386" y="332"/>
                      </a:lnTo>
                      <a:lnTo>
                        <a:pt x="392" y="329"/>
                      </a:lnTo>
                      <a:lnTo>
                        <a:pt x="396" y="326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5" y="308"/>
                      </a:lnTo>
                      <a:lnTo>
                        <a:pt x="364" y="308"/>
                      </a:lnTo>
                      <a:lnTo>
                        <a:pt x="345" y="308"/>
                      </a:lnTo>
                      <a:lnTo>
                        <a:pt x="325" y="307"/>
                      </a:lnTo>
                      <a:lnTo>
                        <a:pt x="306" y="306"/>
                      </a:lnTo>
                      <a:lnTo>
                        <a:pt x="286" y="305"/>
                      </a:lnTo>
                      <a:lnTo>
                        <a:pt x="266" y="303"/>
                      </a:lnTo>
                      <a:lnTo>
                        <a:pt x="247" y="301"/>
                      </a:lnTo>
                      <a:lnTo>
                        <a:pt x="226" y="299"/>
                      </a:lnTo>
                      <a:lnTo>
                        <a:pt x="208" y="296"/>
                      </a:lnTo>
                      <a:lnTo>
                        <a:pt x="187" y="293"/>
                      </a:lnTo>
                      <a:lnTo>
                        <a:pt x="168" y="289"/>
                      </a:lnTo>
                      <a:lnTo>
                        <a:pt x="150" y="285"/>
                      </a:lnTo>
                      <a:lnTo>
                        <a:pt x="131" y="281"/>
                      </a:lnTo>
                      <a:lnTo>
                        <a:pt x="113" y="275"/>
                      </a:lnTo>
                      <a:lnTo>
                        <a:pt x="94" y="269"/>
                      </a:lnTo>
                      <a:lnTo>
                        <a:pt x="77" y="263"/>
                      </a:lnTo>
                      <a:lnTo>
                        <a:pt x="62" y="256"/>
                      </a:lnTo>
                      <a:lnTo>
                        <a:pt x="51" y="246"/>
                      </a:lnTo>
                      <a:lnTo>
                        <a:pt x="44" y="236"/>
                      </a:lnTo>
                      <a:lnTo>
                        <a:pt x="38" y="224"/>
                      </a:lnTo>
                      <a:lnTo>
                        <a:pt x="38" y="210"/>
                      </a:lnTo>
                      <a:lnTo>
                        <a:pt x="41" y="192"/>
                      </a:lnTo>
                      <a:lnTo>
                        <a:pt x="46" y="173"/>
                      </a:lnTo>
                      <a:lnTo>
                        <a:pt x="52" y="160"/>
                      </a:lnTo>
                      <a:lnTo>
                        <a:pt x="62" y="145"/>
                      </a:lnTo>
                      <a:lnTo>
                        <a:pt x="74" y="132"/>
                      </a:lnTo>
                      <a:lnTo>
                        <a:pt x="84" y="120"/>
                      </a:lnTo>
                      <a:lnTo>
                        <a:pt x="97" y="109"/>
                      </a:lnTo>
                      <a:lnTo>
                        <a:pt x="110" y="98"/>
                      </a:lnTo>
                      <a:lnTo>
                        <a:pt x="125" y="88"/>
                      </a:lnTo>
                      <a:lnTo>
                        <a:pt x="141" y="78"/>
                      </a:lnTo>
                      <a:lnTo>
                        <a:pt x="160" y="67"/>
                      </a:lnTo>
                      <a:lnTo>
                        <a:pt x="179" y="57"/>
                      </a:lnTo>
                      <a:lnTo>
                        <a:pt x="200" y="47"/>
                      </a:lnTo>
                      <a:lnTo>
                        <a:pt x="223" y="37"/>
                      </a:lnTo>
                      <a:lnTo>
                        <a:pt x="248" y="28"/>
                      </a:lnTo>
                      <a:lnTo>
                        <a:pt x="271" y="19"/>
                      </a:lnTo>
                      <a:lnTo>
                        <a:pt x="293" y="12"/>
                      </a:lnTo>
                      <a:lnTo>
                        <a:pt x="313" y="6"/>
                      </a:lnTo>
                      <a:lnTo>
                        <a:pt x="331" y="1"/>
                      </a:lnTo>
                      <a:lnTo>
                        <a:pt x="315" y="0"/>
                      </a:lnTo>
                      <a:lnTo>
                        <a:pt x="295" y="1"/>
                      </a:lnTo>
                      <a:lnTo>
                        <a:pt x="273" y="5"/>
                      </a:lnTo>
                      <a:lnTo>
                        <a:pt x="248" y="10"/>
                      </a:lnTo>
                      <a:lnTo>
                        <a:pt x="223" y="17"/>
                      </a:lnTo>
                      <a:lnTo>
                        <a:pt x="199" y="25"/>
                      </a:lnTo>
                      <a:lnTo>
                        <a:pt x="176" y="35"/>
                      </a:lnTo>
                      <a:lnTo>
                        <a:pt x="15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96" name="Freeform 48"/>
                <p:cNvSpPr>
                  <a:spLocks/>
                </p:cNvSpPr>
                <p:nvPr/>
              </p:nvSpPr>
              <p:spPr bwMode="auto">
                <a:xfrm>
                  <a:off x="1396" y="2213"/>
                  <a:ext cx="116" cy="110"/>
                </a:xfrm>
                <a:custGeom>
                  <a:avLst/>
                  <a:gdLst>
                    <a:gd name="T0" fmla="*/ 290 w 348"/>
                    <a:gd name="T1" fmla="*/ 69 h 222"/>
                    <a:gd name="T2" fmla="*/ 306 w 348"/>
                    <a:gd name="T3" fmla="*/ 81 h 222"/>
                    <a:gd name="T4" fmla="*/ 315 w 348"/>
                    <a:gd name="T5" fmla="*/ 95 h 222"/>
                    <a:gd name="T6" fmla="*/ 321 w 348"/>
                    <a:gd name="T7" fmla="*/ 110 h 222"/>
                    <a:gd name="T8" fmla="*/ 321 w 348"/>
                    <a:gd name="T9" fmla="*/ 126 h 222"/>
                    <a:gd name="T10" fmla="*/ 318 w 348"/>
                    <a:gd name="T11" fmla="*/ 139 h 222"/>
                    <a:gd name="T12" fmla="*/ 312 w 348"/>
                    <a:gd name="T13" fmla="*/ 150 h 222"/>
                    <a:gd name="T14" fmla="*/ 302 w 348"/>
                    <a:gd name="T15" fmla="*/ 161 h 222"/>
                    <a:gd name="T16" fmla="*/ 292 w 348"/>
                    <a:gd name="T17" fmla="*/ 170 h 222"/>
                    <a:gd name="T18" fmla="*/ 279 w 348"/>
                    <a:gd name="T19" fmla="*/ 180 h 222"/>
                    <a:gd name="T20" fmla="*/ 265 w 348"/>
                    <a:gd name="T21" fmla="*/ 188 h 222"/>
                    <a:gd name="T22" fmla="*/ 252 w 348"/>
                    <a:gd name="T23" fmla="*/ 198 h 222"/>
                    <a:gd name="T24" fmla="*/ 239 w 348"/>
                    <a:gd name="T25" fmla="*/ 207 h 222"/>
                    <a:gd name="T26" fmla="*/ 236 w 348"/>
                    <a:gd name="T27" fmla="*/ 210 h 222"/>
                    <a:gd name="T28" fmla="*/ 235 w 348"/>
                    <a:gd name="T29" fmla="*/ 213 h 222"/>
                    <a:gd name="T30" fmla="*/ 236 w 348"/>
                    <a:gd name="T31" fmla="*/ 216 h 222"/>
                    <a:gd name="T32" fmla="*/ 239 w 348"/>
                    <a:gd name="T33" fmla="*/ 219 h 222"/>
                    <a:gd name="T34" fmla="*/ 244 w 348"/>
                    <a:gd name="T35" fmla="*/ 221 h 222"/>
                    <a:gd name="T36" fmla="*/ 248 w 348"/>
                    <a:gd name="T37" fmla="*/ 222 h 222"/>
                    <a:gd name="T38" fmla="*/ 254 w 348"/>
                    <a:gd name="T39" fmla="*/ 221 h 222"/>
                    <a:gd name="T40" fmla="*/ 258 w 348"/>
                    <a:gd name="T41" fmla="*/ 219 h 222"/>
                    <a:gd name="T42" fmla="*/ 287 w 348"/>
                    <a:gd name="T43" fmla="*/ 206 h 222"/>
                    <a:gd name="T44" fmla="*/ 310 w 348"/>
                    <a:gd name="T45" fmla="*/ 188 h 222"/>
                    <a:gd name="T46" fmla="*/ 331 w 348"/>
                    <a:gd name="T47" fmla="*/ 168 h 222"/>
                    <a:gd name="T48" fmla="*/ 344 w 348"/>
                    <a:gd name="T49" fmla="*/ 147 h 222"/>
                    <a:gd name="T50" fmla="*/ 348 w 348"/>
                    <a:gd name="T51" fmla="*/ 124 h 222"/>
                    <a:gd name="T52" fmla="*/ 345 w 348"/>
                    <a:gd name="T53" fmla="*/ 102 h 222"/>
                    <a:gd name="T54" fmla="*/ 334 w 348"/>
                    <a:gd name="T55" fmla="*/ 81 h 222"/>
                    <a:gd name="T56" fmla="*/ 310 w 348"/>
                    <a:gd name="T57" fmla="*/ 62 h 222"/>
                    <a:gd name="T58" fmla="*/ 293 w 348"/>
                    <a:gd name="T59" fmla="*/ 52 h 222"/>
                    <a:gd name="T60" fmla="*/ 273 w 348"/>
                    <a:gd name="T61" fmla="*/ 43 h 222"/>
                    <a:gd name="T62" fmla="*/ 249 w 348"/>
                    <a:gd name="T63" fmla="*/ 34 h 222"/>
                    <a:gd name="T64" fmla="*/ 226 w 348"/>
                    <a:gd name="T65" fmla="*/ 27 h 222"/>
                    <a:gd name="T66" fmla="*/ 202 w 348"/>
                    <a:gd name="T67" fmla="*/ 21 h 222"/>
                    <a:gd name="T68" fmla="*/ 176 w 348"/>
                    <a:gd name="T69" fmla="*/ 16 h 222"/>
                    <a:gd name="T70" fmla="*/ 151 w 348"/>
                    <a:gd name="T71" fmla="*/ 11 h 222"/>
                    <a:gd name="T72" fmla="*/ 125 w 348"/>
                    <a:gd name="T73" fmla="*/ 7 h 222"/>
                    <a:gd name="T74" fmla="*/ 102 w 348"/>
                    <a:gd name="T75" fmla="*/ 4 h 222"/>
                    <a:gd name="T76" fmla="*/ 78 w 348"/>
                    <a:gd name="T77" fmla="*/ 2 h 222"/>
                    <a:gd name="T78" fmla="*/ 58 w 348"/>
                    <a:gd name="T79" fmla="*/ 0 h 222"/>
                    <a:gd name="T80" fmla="*/ 39 w 348"/>
                    <a:gd name="T81" fmla="*/ 0 h 222"/>
                    <a:gd name="T82" fmla="*/ 23 w 348"/>
                    <a:gd name="T83" fmla="*/ 0 h 222"/>
                    <a:gd name="T84" fmla="*/ 12 w 348"/>
                    <a:gd name="T85" fmla="*/ 1 h 222"/>
                    <a:gd name="T86" fmla="*/ 4 w 348"/>
                    <a:gd name="T87" fmla="*/ 3 h 222"/>
                    <a:gd name="T88" fmla="*/ 0 w 348"/>
                    <a:gd name="T89" fmla="*/ 5 h 222"/>
                    <a:gd name="T90" fmla="*/ 14 w 348"/>
                    <a:gd name="T91" fmla="*/ 7 h 222"/>
                    <a:gd name="T92" fmla="*/ 30 w 348"/>
                    <a:gd name="T93" fmla="*/ 8 h 222"/>
                    <a:gd name="T94" fmla="*/ 46 w 348"/>
                    <a:gd name="T95" fmla="*/ 10 h 222"/>
                    <a:gd name="T96" fmla="*/ 64 w 348"/>
                    <a:gd name="T97" fmla="*/ 12 h 222"/>
                    <a:gd name="T98" fmla="*/ 83 w 348"/>
                    <a:gd name="T99" fmla="*/ 14 h 222"/>
                    <a:gd name="T100" fmla="*/ 102 w 348"/>
                    <a:gd name="T101" fmla="*/ 16 h 222"/>
                    <a:gd name="T102" fmla="*/ 120 w 348"/>
                    <a:gd name="T103" fmla="*/ 19 h 222"/>
                    <a:gd name="T104" fmla="*/ 141 w 348"/>
                    <a:gd name="T105" fmla="*/ 22 h 222"/>
                    <a:gd name="T106" fmla="*/ 160 w 348"/>
                    <a:gd name="T107" fmla="*/ 26 h 222"/>
                    <a:gd name="T108" fmla="*/ 180 w 348"/>
                    <a:gd name="T109" fmla="*/ 30 h 222"/>
                    <a:gd name="T110" fmla="*/ 200 w 348"/>
                    <a:gd name="T111" fmla="*/ 35 h 222"/>
                    <a:gd name="T112" fmla="*/ 219 w 348"/>
                    <a:gd name="T113" fmla="*/ 41 h 222"/>
                    <a:gd name="T114" fmla="*/ 238 w 348"/>
                    <a:gd name="T115" fmla="*/ 47 h 222"/>
                    <a:gd name="T116" fmla="*/ 257 w 348"/>
                    <a:gd name="T117" fmla="*/ 53 h 222"/>
                    <a:gd name="T118" fmla="*/ 274 w 348"/>
                    <a:gd name="T119" fmla="*/ 61 h 222"/>
                    <a:gd name="T120" fmla="*/ 290 w 348"/>
                    <a:gd name="T121" fmla="*/ 69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8" h="222">
                      <a:moveTo>
                        <a:pt x="290" y="69"/>
                      </a:moveTo>
                      <a:lnTo>
                        <a:pt x="306" y="81"/>
                      </a:lnTo>
                      <a:lnTo>
                        <a:pt x="315" y="95"/>
                      </a:lnTo>
                      <a:lnTo>
                        <a:pt x="321" y="110"/>
                      </a:lnTo>
                      <a:lnTo>
                        <a:pt x="321" y="126"/>
                      </a:lnTo>
                      <a:lnTo>
                        <a:pt x="318" y="139"/>
                      </a:lnTo>
                      <a:lnTo>
                        <a:pt x="312" y="150"/>
                      </a:lnTo>
                      <a:lnTo>
                        <a:pt x="302" y="161"/>
                      </a:lnTo>
                      <a:lnTo>
                        <a:pt x="292" y="170"/>
                      </a:lnTo>
                      <a:lnTo>
                        <a:pt x="279" y="180"/>
                      </a:lnTo>
                      <a:lnTo>
                        <a:pt x="265" y="188"/>
                      </a:lnTo>
                      <a:lnTo>
                        <a:pt x="252" y="198"/>
                      </a:lnTo>
                      <a:lnTo>
                        <a:pt x="239" y="207"/>
                      </a:lnTo>
                      <a:lnTo>
                        <a:pt x="236" y="210"/>
                      </a:lnTo>
                      <a:lnTo>
                        <a:pt x="235" y="213"/>
                      </a:lnTo>
                      <a:lnTo>
                        <a:pt x="236" y="216"/>
                      </a:lnTo>
                      <a:lnTo>
                        <a:pt x="239" y="219"/>
                      </a:lnTo>
                      <a:lnTo>
                        <a:pt x="244" y="221"/>
                      </a:lnTo>
                      <a:lnTo>
                        <a:pt x="248" y="222"/>
                      </a:lnTo>
                      <a:lnTo>
                        <a:pt x="254" y="221"/>
                      </a:lnTo>
                      <a:lnTo>
                        <a:pt x="258" y="219"/>
                      </a:lnTo>
                      <a:lnTo>
                        <a:pt x="287" y="206"/>
                      </a:lnTo>
                      <a:lnTo>
                        <a:pt x="310" y="188"/>
                      </a:lnTo>
                      <a:lnTo>
                        <a:pt x="331" y="168"/>
                      </a:lnTo>
                      <a:lnTo>
                        <a:pt x="344" y="147"/>
                      </a:lnTo>
                      <a:lnTo>
                        <a:pt x="348" y="124"/>
                      </a:lnTo>
                      <a:lnTo>
                        <a:pt x="345" y="102"/>
                      </a:lnTo>
                      <a:lnTo>
                        <a:pt x="334" y="81"/>
                      </a:lnTo>
                      <a:lnTo>
                        <a:pt x="310" y="62"/>
                      </a:lnTo>
                      <a:lnTo>
                        <a:pt x="293" y="52"/>
                      </a:lnTo>
                      <a:lnTo>
                        <a:pt x="273" y="43"/>
                      </a:lnTo>
                      <a:lnTo>
                        <a:pt x="249" y="34"/>
                      </a:lnTo>
                      <a:lnTo>
                        <a:pt x="226" y="27"/>
                      </a:lnTo>
                      <a:lnTo>
                        <a:pt x="202" y="21"/>
                      </a:lnTo>
                      <a:lnTo>
                        <a:pt x="176" y="16"/>
                      </a:lnTo>
                      <a:lnTo>
                        <a:pt x="151" y="11"/>
                      </a:lnTo>
                      <a:lnTo>
                        <a:pt x="125" y="7"/>
                      </a:lnTo>
                      <a:lnTo>
                        <a:pt x="102" y="4"/>
                      </a:lnTo>
                      <a:lnTo>
                        <a:pt x="78" y="2"/>
                      </a:lnTo>
                      <a:lnTo>
                        <a:pt x="58" y="0"/>
                      </a:lnTo>
                      <a:lnTo>
                        <a:pt x="39" y="0"/>
                      </a:lnTo>
                      <a:lnTo>
                        <a:pt x="23" y="0"/>
                      </a:lnTo>
                      <a:lnTo>
                        <a:pt x="12" y="1"/>
                      </a:lnTo>
                      <a:lnTo>
                        <a:pt x="4" y="3"/>
                      </a:lnTo>
                      <a:lnTo>
                        <a:pt x="0" y="5"/>
                      </a:lnTo>
                      <a:lnTo>
                        <a:pt x="14" y="7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4" y="12"/>
                      </a:lnTo>
                      <a:lnTo>
                        <a:pt x="83" y="14"/>
                      </a:lnTo>
                      <a:lnTo>
                        <a:pt x="102" y="16"/>
                      </a:lnTo>
                      <a:lnTo>
                        <a:pt x="120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5"/>
                      </a:lnTo>
                      <a:lnTo>
                        <a:pt x="219" y="41"/>
                      </a:lnTo>
                      <a:lnTo>
                        <a:pt x="238" y="47"/>
                      </a:lnTo>
                      <a:lnTo>
                        <a:pt x="257" y="53"/>
                      </a:lnTo>
                      <a:lnTo>
                        <a:pt x="274" y="61"/>
                      </a:lnTo>
                      <a:lnTo>
                        <a:pt x="29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97" name="Freeform 49"/>
                <p:cNvSpPr>
                  <a:spLocks/>
                </p:cNvSpPr>
                <p:nvPr/>
              </p:nvSpPr>
              <p:spPr bwMode="auto">
                <a:xfrm>
                  <a:off x="1162" y="2273"/>
                  <a:ext cx="48" cy="103"/>
                </a:xfrm>
                <a:custGeom>
                  <a:avLst/>
                  <a:gdLst>
                    <a:gd name="T0" fmla="*/ 0 w 142"/>
                    <a:gd name="T1" fmla="*/ 113 h 207"/>
                    <a:gd name="T2" fmla="*/ 0 w 142"/>
                    <a:gd name="T3" fmla="*/ 130 h 207"/>
                    <a:gd name="T4" fmla="*/ 6 w 142"/>
                    <a:gd name="T5" fmla="*/ 146 h 207"/>
                    <a:gd name="T6" fmla="*/ 16 w 142"/>
                    <a:gd name="T7" fmla="*/ 161 h 207"/>
                    <a:gd name="T8" fmla="*/ 31 w 142"/>
                    <a:gd name="T9" fmla="*/ 174 h 207"/>
                    <a:gd name="T10" fmla="*/ 48 w 142"/>
                    <a:gd name="T11" fmla="*/ 185 h 207"/>
                    <a:gd name="T12" fmla="*/ 68 w 142"/>
                    <a:gd name="T13" fmla="*/ 195 h 207"/>
                    <a:gd name="T14" fmla="*/ 92 w 142"/>
                    <a:gd name="T15" fmla="*/ 202 h 207"/>
                    <a:gd name="T16" fmla="*/ 115 w 142"/>
                    <a:gd name="T17" fmla="*/ 206 h 207"/>
                    <a:gd name="T18" fmla="*/ 122 w 142"/>
                    <a:gd name="T19" fmla="*/ 207 h 207"/>
                    <a:gd name="T20" fmla="*/ 129 w 142"/>
                    <a:gd name="T21" fmla="*/ 205 h 207"/>
                    <a:gd name="T22" fmla="*/ 135 w 142"/>
                    <a:gd name="T23" fmla="*/ 202 h 207"/>
                    <a:gd name="T24" fmla="*/ 138 w 142"/>
                    <a:gd name="T25" fmla="*/ 198 h 207"/>
                    <a:gd name="T26" fmla="*/ 138 w 142"/>
                    <a:gd name="T27" fmla="*/ 193 h 207"/>
                    <a:gd name="T28" fmla="*/ 137 w 142"/>
                    <a:gd name="T29" fmla="*/ 188 h 207"/>
                    <a:gd name="T30" fmla="*/ 132 w 142"/>
                    <a:gd name="T31" fmla="*/ 184 h 207"/>
                    <a:gd name="T32" fmla="*/ 125 w 142"/>
                    <a:gd name="T33" fmla="*/ 182 h 207"/>
                    <a:gd name="T34" fmla="*/ 102 w 142"/>
                    <a:gd name="T35" fmla="*/ 176 h 207"/>
                    <a:gd name="T36" fmla="*/ 80 w 142"/>
                    <a:gd name="T37" fmla="*/ 168 h 207"/>
                    <a:gd name="T38" fmla="*/ 63 w 142"/>
                    <a:gd name="T39" fmla="*/ 157 h 207"/>
                    <a:gd name="T40" fmla="*/ 50 w 142"/>
                    <a:gd name="T41" fmla="*/ 145 h 207"/>
                    <a:gd name="T42" fmla="*/ 41 w 142"/>
                    <a:gd name="T43" fmla="*/ 130 h 207"/>
                    <a:gd name="T44" fmla="*/ 37 w 142"/>
                    <a:gd name="T45" fmla="*/ 114 h 207"/>
                    <a:gd name="T46" fmla="*/ 37 w 142"/>
                    <a:gd name="T47" fmla="*/ 97 h 207"/>
                    <a:gd name="T48" fmla="*/ 44 w 142"/>
                    <a:gd name="T49" fmla="*/ 79 h 207"/>
                    <a:gd name="T50" fmla="*/ 54 w 142"/>
                    <a:gd name="T51" fmla="*/ 65 h 207"/>
                    <a:gd name="T52" fmla="*/ 70 w 142"/>
                    <a:gd name="T53" fmla="*/ 52 h 207"/>
                    <a:gd name="T54" fmla="*/ 87 w 142"/>
                    <a:gd name="T55" fmla="*/ 40 h 207"/>
                    <a:gd name="T56" fmla="*/ 106 w 142"/>
                    <a:gd name="T57" fmla="*/ 29 h 207"/>
                    <a:gd name="T58" fmla="*/ 122 w 142"/>
                    <a:gd name="T59" fmla="*/ 20 h 207"/>
                    <a:gd name="T60" fmla="*/ 135 w 142"/>
                    <a:gd name="T61" fmla="*/ 11 h 207"/>
                    <a:gd name="T62" fmla="*/ 142 w 142"/>
                    <a:gd name="T63" fmla="*/ 5 h 207"/>
                    <a:gd name="T64" fmla="*/ 142 w 142"/>
                    <a:gd name="T65" fmla="*/ 0 h 207"/>
                    <a:gd name="T66" fmla="*/ 126 w 142"/>
                    <a:gd name="T67" fmla="*/ 4 h 207"/>
                    <a:gd name="T68" fmla="*/ 106 w 142"/>
                    <a:gd name="T69" fmla="*/ 11 h 207"/>
                    <a:gd name="T70" fmla="*/ 84 w 142"/>
                    <a:gd name="T71" fmla="*/ 23 h 207"/>
                    <a:gd name="T72" fmla="*/ 61 w 142"/>
                    <a:gd name="T73" fmla="*/ 37 h 207"/>
                    <a:gd name="T74" fmla="*/ 39 w 142"/>
                    <a:gd name="T75" fmla="*/ 53 h 207"/>
                    <a:gd name="T76" fmla="*/ 22 w 142"/>
                    <a:gd name="T77" fmla="*/ 72 h 207"/>
                    <a:gd name="T78" fmla="*/ 8 w 142"/>
                    <a:gd name="T79" fmla="*/ 93 h 207"/>
                    <a:gd name="T80" fmla="*/ 0 w 142"/>
                    <a:gd name="T81" fmla="*/ 113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2" h="207">
                      <a:moveTo>
                        <a:pt x="0" y="113"/>
                      </a:moveTo>
                      <a:lnTo>
                        <a:pt x="0" y="130"/>
                      </a:lnTo>
                      <a:lnTo>
                        <a:pt x="6" y="146"/>
                      </a:lnTo>
                      <a:lnTo>
                        <a:pt x="16" y="161"/>
                      </a:lnTo>
                      <a:lnTo>
                        <a:pt x="31" y="174"/>
                      </a:lnTo>
                      <a:lnTo>
                        <a:pt x="48" y="185"/>
                      </a:lnTo>
                      <a:lnTo>
                        <a:pt x="68" y="195"/>
                      </a:lnTo>
                      <a:lnTo>
                        <a:pt x="92" y="202"/>
                      </a:lnTo>
                      <a:lnTo>
                        <a:pt x="115" y="206"/>
                      </a:lnTo>
                      <a:lnTo>
                        <a:pt x="122" y="207"/>
                      </a:lnTo>
                      <a:lnTo>
                        <a:pt x="129" y="205"/>
                      </a:lnTo>
                      <a:lnTo>
                        <a:pt x="135" y="202"/>
                      </a:lnTo>
                      <a:lnTo>
                        <a:pt x="138" y="198"/>
                      </a:lnTo>
                      <a:lnTo>
                        <a:pt x="138" y="193"/>
                      </a:lnTo>
                      <a:lnTo>
                        <a:pt x="137" y="188"/>
                      </a:lnTo>
                      <a:lnTo>
                        <a:pt x="132" y="184"/>
                      </a:lnTo>
                      <a:lnTo>
                        <a:pt x="125" y="182"/>
                      </a:lnTo>
                      <a:lnTo>
                        <a:pt x="102" y="176"/>
                      </a:lnTo>
                      <a:lnTo>
                        <a:pt x="80" y="168"/>
                      </a:lnTo>
                      <a:lnTo>
                        <a:pt x="63" y="157"/>
                      </a:lnTo>
                      <a:lnTo>
                        <a:pt x="50" y="145"/>
                      </a:lnTo>
                      <a:lnTo>
                        <a:pt x="41" y="130"/>
                      </a:lnTo>
                      <a:lnTo>
                        <a:pt x="37" y="114"/>
                      </a:lnTo>
                      <a:lnTo>
                        <a:pt x="37" y="97"/>
                      </a:lnTo>
                      <a:lnTo>
                        <a:pt x="44" y="79"/>
                      </a:lnTo>
                      <a:lnTo>
                        <a:pt x="54" y="65"/>
                      </a:lnTo>
                      <a:lnTo>
                        <a:pt x="70" y="52"/>
                      </a:lnTo>
                      <a:lnTo>
                        <a:pt x="87" y="40"/>
                      </a:lnTo>
                      <a:lnTo>
                        <a:pt x="106" y="29"/>
                      </a:lnTo>
                      <a:lnTo>
                        <a:pt x="122" y="20"/>
                      </a:lnTo>
                      <a:lnTo>
                        <a:pt x="135" y="11"/>
                      </a:lnTo>
                      <a:lnTo>
                        <a:pt x="142" y="5"/>
                      </a:lnTo>
                      <a:lnTo>
                        <a:pt x="142" y="0"/>
                      </a:lnTo>
                      <a:lnTo>
                        <a:pt x="126" y="4"/>
                      </a:lnTo>
                      <a:lnTo>
                        <a:pt x="106" y="11"/>
                      </a:lnTo>
                      <a:lnTo>
                        <a:pt x="84" y="23"/>
                      </a:lnTo>
                      <a:lnTo>
                        <a:pt x="61" y="37"/>
                      </a:lnTo>
                      <a:lnTo>
                        <a:pt x="39" y="53"/>
                      </a:lnTo>
                      <a:lnTo>
                        <a:pt x="22" y="72"/>
                      </a:lnTo>
                      <a:lnTo>
                        <a:pt x="8" y="93"/>
                      </a:lnTo>
                      <a:lnTo>
                        <a:pt x="0" y="1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698" name="Freeform 50"/>
                <p:cNvSpPr>
                  <a:spLocks/>
                </p:cNvSpPr>
                <p:nvPr/>
              </p:nvSpPr>
              <p:spPr bwMode="auto">
                <a:xfrm>
                  <a:off x="1492" y="2206"/>
                  <a:ext cx="101" cy="135"/>
                </a:xfrm>
                <a:custGeom>
                  <a:avLst/>
                  <a:gdLst>
                    <a:gd name="T0" fmla="*/ 256 w 303"/>
                    <a:gd name="T1" fmla="*/ 109 h 272"/>
                    <a:gd name="T2" fmla="*/ 271 w 303"/>
                    <a:gd name="T3" fmla="*/ 126 h 272"/>
                    <a:gd name="T4" fmla="*/ 278 w 303"/>
                    <a:gd name="T5" fmla="*/ 144 h 272"/>
                    <a:gd name="T6" fmla="*/ 274 w 303"/>
                    <a:gd name="T7" fmla="*/ 164 h 272"/>
                    <a:gd name="T8" fmla="*/ 256 w 303"/>
                    <a:gd name="T9" fmla="*/ 183 h 272"/>
                    <a:gd name="T10" fmla="*/ 232 w 303"/>
                    <a:gd name="T11" fmla="*/ 200 h 272"/>
                    <a:gd name="T12" fmla="*/ 204 w 303"/>
                    <a:gd name="T13" fmla="*/ 216 h 272"/>
                    <a:gd name="T14" fmla="*/ 175 w 303"/>
                    <a:gd name="T15" fmla="*/ 232 h 272"/>
                    <a:gd name="T16" fmla="*/ 158 w 303"/>
                    <a:gd name="T17" fmla="*/ 244 h 272"/>
                    <a:gd name="T18" fmla="*/ 152 w 303"/>
                    <a:gd name="T19" fmla="*/ 252 h 272"/>
                    <a:gd name="T20" fmla="*/ 148 w 303"/>
                    <a:gd name="T21" fmla="*/ 260 h 272"/>
                    <a:gd name="T22" fmla="*/ 151 w 303"/>
                    <a:gd name="T23" fmla="*/ 268 h 272"/>
                    <a:gd name="T24" fmla="*/ 161 w 303"/>
                    <a:gd name="T25" fmla="*/ 272 h 272"/>
                    <a:gd name="T26" fmla="*/ 171 w 303"/>
                    <a:gd name="T27" fmla="*/ 271 h 272"/>
                    <a:gd name="T28" fmla="*/ 190 w 303"/>
                    <a:gd name="T29" fmla="*/ 256 h 272"/>
                    <a:gd name="T30" fmla="*/ 222 w 303"/>
                    <a:gd name="T31" fmla="*/ 236 h 272"/>
                    <a:gd name="T32" fmla="*/ 255 w 303"/>
                    <a:gd name="T33" fmla="*/ 216 h 272"/>
                    <a:gd name="T34" fmla="*/ 284 w 303"/>
                    <a:gd name="T35" fmla="*/ 192 h 272"/>
                    <a:gd name="T36" fmla="*/ 301 w 303"/>
                    <a:gd name="T37" fmla="*/ 163 h 272"/>
                    <a:gd name="T38" fmla="*/ 300 w 303"/>
                    <a:gd name="T39" fmla="*/ 133 h 272"/>
                    <a:gd name="T40" fmla="*/ 281 w 303"/>
                    <a:gd name="T41" fmla="*/ 105 h 272"/>
                    <a:gd name="T42" fmla="*/ 251 w 303"/>
                    <a:gd name="T43" fmla="*/ 82 h 272"/>
                    <a:gd name="T44" fmla="*/ 217 w 303"/>
                    <a:gd name="T45" fmla="*/ 67 h 272"/>
                    <a:gd name="T46" fmla="*/ 185 w 303"/>
                    <a:gd name="T47" fmla="*/ 54 h 272"/>
                    <a:gd name="T48" fmla="*/ 151 w 303"/>
                    <a:gd name="T49" fmla="*/ 40 h 272"/>
                    <a:gd name="T50" fmla="*/ 114 w 303"/>
                    <a:gd name="T51" fmla="*/ 27 h 272"/>
                    <a:gd name="T52" fmla="*/ 81 w 303"/>
                    <a:gd name="T53" fmla="*/ 16 h 272"/>
                    <a:gd name="T54" fmla="*/ 49 w 303"/>
                    <a:gd name="T55" fmla="*/ 7 h 272"/>
                    <a:gd name="T56" fmla="*/ 24 w 303"/>
                    <a:gd name="T57" fmla="*/ 1 h 272"/>
                    <a:gd name="T58" fmla="*/ 5 w 303"/>
                    <a:gd name="T59" fmla="*/ 0 h 272"/>
                    <a:gd name="T60" fmla="*/ 13 w 303"/>
                    <a:gd name="T61" fmla="*/ 7 h 272"/>
                    <a:gd name="T62" fmla="*/ 43 w 303"/>
                    <a:gd name="T63" fmla="*/ 17 h 272"/>
                    <a:gd name="T64" fmla="*/ 74 w 303"/>
                    <a:gd name="T65" fmla="*/ 27 h 272"/>
                    <a:gd name="T66" fmla="*/ 106 w 303"/>
                    <a:gd name="T67" fmla="*/ 38 h 272"/>
                    <a:gd name="T68" fmla="*/ 139 w 303"/>
                    <a:gd name="T69" fmla="*/ 50 h 272"/>
                    <a:gd name="T70" fmla="*/ 171 w 303"/>
                    <a:gd name="T71" fmla="*/ 63 h 272"/>
                    <a:gd name="T72" fmla="*/ 203 w 303"/>
                    <a:gd name="T73" fmla="*/ 78 h 272"/>
                    <a:gd name="T74" fmla="*/ 232 w 303"/>
                    <a:gd name="T75" fmla="*/ 93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03" h="272">
                      <a:moveTo>
                        <a:pt x="246" y="102"/>
                      </a:moveTo>
                      <a:lnTo>
                        <a:pt x="256" y="109"/>
                      </a:lnTo>
                      <a:lnTo>
                        <a:pt x="264" y="117"/>
                      </a:lnTo>
                      <a:lnTo>
                        <a:pt x="271" y="126"/>
                      </a:lnTo>
                      <a:lnTo>
                        <a:pt x="275" y="135"/>
                      </a:lnTo>
                      <a:lnTo>
                        <a:pt x="278" y="144"/>
                      </a:lnTo>
                      <a:lnTo>
                        <a:pt x="277" y="154"/>
                      </a:lnTo>
                      <a:lnTo>
                        <a:pt x="274" y="164"/>
                      </a:lnTo>
                      <a:lnTo>
                        <a:pt x="267" y="173"/>
                      </a:lnTo>
                      <a:lnTo>
                        <a:pt x="256" y="183"/>
                      </a:lnTo>
                      <a:lnTo>
                        <a:pt x="245" y="192"/>
                      </a:lnTo>
                      <a:lnTo>
                        <a:pt x="232" y="200"/>
                      </a:lnTo>
                      <a:lnTo>
                        <a:pt x="219" y="209"/>
                      </a:lnTo>
                      <a:lnTo>
                        <a:pt x="204" y="216"/>
                      </a:lnTo>
                      <a:lnTo>
                        <a:pt x="190" y="224"/>
                      </a:lnTo>
                      <a:lnTo>
                        <a:pt x="175" y="232"/>
                      </a:lnTo>
                      <a:lnTo>
                        <a:pt x="162" y="241"/>
                      </a:lnTo>
                      <a:lnTo>
                        <a:pt x="158" y="244"/>
                      </a:lnTo>
                      <a:lnTo>
                        <a:pt x="155" y="248"/>
                      </a:lnTo>
                      <a:lnTo>
                        <a:pt x="152" y="252"/>
                      </a:lnTo>
                      <a:lnTo>
                        <a:pt x="149" y="256"/>
                      </a:lnTo>
                      <a:lnTo>
                        <a:pt x="148" y="260"/>
                      </a:lnTo>
                      <a:lnTo>
                        <a:pt x="148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6" y="272"/>
                      </a:lnTo>
                      <a:lnTo>
                        <a:pt x="171" y="271"/>
                      </a:lnTo>
                      <a:lnTo>
                        <a:pt x="175" y="268"/>
                      </a:lnTo>
                      <a:lnTo>
                        <a:pt x="190" y="256"/>
                      </a:lnTo>
                      <a:lnTo>
                        <a:pt x="206" y="246"/>
                      </a:lnTo>
                      <a:lnTo>
                        <a:pt x="222" y="236"/>
                      </a:lnTo>
                      <a:lnTo>
                        <a:pt x="239" y="226"/>
                      </a:lnTo>
                      <a:lnTo>
                        <a:pt x="255" y="216"/>
                      </a:lnTo>
                      <a:lnTo>
                        <a:pt x="271" y="204"/>
                      </a:lnTo>
                      <a:lnTo>
                        <a:pt x="284" y="192"/>
                      </a:lnTo>
                      <a:lnTo>
                        <a:pt x="294" y="179"/>
                      </a:lnTo>
                      <a:lnTo>
                        <a:pt x="301" y="163"/>
                      </a:lnTo>
                      <a:lnTo>
                        <a:pt x="303" y="148"/>
                      </a:lnTo>
                      <a:lnTo>
                        <a:pt x="300" y="133"/>
                      </a:lnTo>
                      <a:lnTo>
                        <a:pt x="293" y="118"/>
                      </a:lnTo>
                      <a:lnTo>
                        <a:pt x="281" y="105"/>
                      </a:lnTo>
                      <a:lnTo>
                        <a:pt x="268" y="92"/>
                      </a:lnTo>
                      <a:lnTo>
                        <a:pt x="251" y="82"/>
                      </a:lnTo>
                      <a:lnTo>
                        <a:pt x="232" y="73"/>
                      </a:lnTo>
                      <a:lnTo>
                        <a:pt x="217" y="67"/>
                      </a:lnTo>
                      <a:lnTo>
                        <a:pt x="201" y="61"/>
                      </a:lnTo>
                      <a:lnTo>
                        <a:pt x="185" y="54"/>
                      </a:lnTo>
                      <a:lnTo>
                        <a:pt x="168" y="47"/>
                      </a:lnTo>
                      <a:lnTo>
                        <a:pt x="151" y="40"/>
                      </a:lnTo>
                      <a:lnTo>
                        <a:pt x="132" y="34"/>
                      </a:lnTo>
                      <a:lnTo>
                        <a:pt x="114" y="27"/>
                      </a:lnTo>
                      <a:lnTo>
                        <a:pt x="97" y="21"/>
                      </a:lnTo>
                      <a:lnTo>
                        <a:pt x="81" y="16"/>
                      </a:lnTo>
                      <a:lnTo>
                        <a:pt x="65" y="11"/>
                      </a:lnTo>
                      <a:lnTo>
                        <a:pt x="49" y="7"/>
                      </a:lnTo>
                      <a:lnTo>
                        <a:pt x="36" y="4"/>
                      </a:lnTo>
                      <a:lnTo>
                        <a:pt x="24" y="1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3" y="7"/>
                      </a:lnTo>
                      <a:lnTo>
                        <a:pt x="27" y="12"/>
                      </a:lnTo>
                      <a:lnTo>
                        <a:pt x="43" y="17"/>
                      </a:lnTo>
                      <a:lnTo>
                        <a:pt x="58" y="22"/>
                      </a:lnTo>
                      <a:lnTo>
                        <a:pt x="74" y="27"/>
                      </a:lnTo>
                      <a:lnTo>
                        <a:pt x="90" y="32"/>
                      </a:lnTo>
                      <a:lnTo>
                        <a:pt x="106" y="38"/>
                      </a:lnTo>
                      <a:lnTo>
                        <a:pt x="122" y="44"/>
                      </a:lnTo>
                      <a:lnTo>
                        <a:pt x="139" y="50"/>
                      </a:lnTo>
                      <a:lnTo>
                        <a:pt x="155" y="57"/>
                      </a:lnTo>
                      <a:lnTo>
                        <a:pt x="171" y="63"/>
                      </a:lnTo>
                      <a:lnTo>
                        <a:pt x="187" y="70"/>
                      </a:lnTo>
                      <a:lnTo>
                        <a:pt x="203" y="78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1699" name="Group 51"/>
            <p:cNvGrpSpPr>
              <a:grpSpLocks/>
            </p:cNvGrpSpPr>
            <p:nvPr/>
          </p:nvGrpSpPr>
          <p:grpSpPr bwMode="auto">
            <a:xfrm>
              <a:off x="2134494" y="1699617"/>
              <a:ext cx="495300" cy="622300"/>
              <a:chOff x="2870" y="1518"/>
              <a:chExt cx="292" cy="320"/>
            </a:xfrm>
          </p:grpSpPr>
          <p:graphicFrame>
            <p:nvGraphicFramePr>
              <p:cNvPr id="411700" name="Object 5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4" name="Clip" r:id="rId5" imgW="819000" imgH="847800" progId="MS_ClipArt_Gallery.2">
                      <p:embed/>
                    </p:oleObj>
                  </mc:Choice>
                  <mc:Fallback>
                    <p:oleObj name="Clip" r:id="rId5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701" name="Object 5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5" name="Clip" r:id="rId7" imgW="1266840" imgH="1200240" progId="MS_ClipArt_Gallery.2">
                      <p:embed/>
                    </p:oleObj>
                  </mc:Choice>
                  <mc:Fallback>
                    <p:oleObj name="Clip" r:id="rId7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702" name="Group 54"/>
            <p:cNvGrpSpPr>
              <a:grpSpLocks/>
            </p:cNvGrpSpPr>
            <p:nvPr/>
          </p:nvGrpSpPr>
          <p:grpSpPr bwMode="auto">
            <a:xfrm>
              <a:off x="2993332" y="1220192"/>
              <a:ext cx="495300" cy="622300"/>
              <a:chOff x="2870" y="1518"/>
              <a:chExt cx="292" cy="320"/>
            </a:xfrm>
          </p:grpSpPr>
          <p:graphicFrame>
            <p:nvGraphicFramePr>
              <p:cNvPr id="411703" name="Object 5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6" name="Clip" r:id="rId9" imgW="819000" imgH="847800" progId="MS_ClipArt_Gallery.2">
                      <p:embed/>
                    </p:oleObj>
                  </mc:Choice>
                  <mc:Fallback>
                    <p:oleObj name="Clip" r:id="rId9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704" name="Object 5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7" name="Clip" r:id="rId10" imgW="1266840" imgH="1200240" progId="MS_ClipArt_Gallery.2">
                      <p:embed/>
                    </p:oleObj>
                  </mc:Choice>
                  <mc:Fallback>
                    <p:oleObj name="Clip" r:id="rId10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1738" name="Text Box 90"/>
            <p:cNvSpPr txBox="1">
              <a:spLocks noChangeArrowheads="1"/>
            </p:cNvSpPr>
            <p:nvPr/>
          </p:nvSpPr>
          <p:spPr bwMode="auto">
            <a:xfrm>
              <a:off x="1918594" y="2220317"/>
              <a:ext cx="463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H1</a:t>
              </a:r>
            </a:p>
          </p:txBody>
        </p:sp>
        <p:sp>
          <p:nvSpPr>
            <p:cNvPr id="411741" name="Text Box 93"/>
            <p:cNvSpPr txBox="1">
              <a:spLocks noChangeArrowheads="1"/>
            </p:cNvSpPr>
            <p:nvPr/>
          </p:nvSpPr>
          <p:spPr bwMode="auto">
            <a:xfrm>
              <a:off x="4518919" y="2248892"/>
              <a:ext cx="4302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R1</a:t>
              </a:r>
            </a:p>
          </p:txBody>
        </p:sp>
        <p:grpSp>
          <p:nvGrpSpPr>
            <p:cNvPr id="411805" name="Group 157"/>
            <p:cNvGrpSpPr>
              <a:grpSpLocks/>
            </p:cNvGrpSpPr>
            <p:nvPr/>
          </p:nvGrpSpPr>
          <p:grpSpPr bwMode="auto">
            <a:xfrm>
              <a:off x="540644" y="2264767"/>
              <a:ext cx="5356225" cy="3913187"/>
              <a:chOff x="268" y="1180"/>
              <a:chExt cx="3374" cy="2465"/>
            </a:xfrm>
          </p:grpSpPr>
          <p:sp>
            <p:nvSpPr>
              <p:cNvPr id="411742" name="Line 94"/>
              <p:cNvSpPr>
                <a:spLocks noChangeShapeType="1"/>
              </p:cNvSpPr>
              <p:nvPr/>
            </p:nvSpPr>
            <p:spPr bwMode="auto">
              <a:xfrm>
                <a:off x="1612" y="1180"/>
                <a:ext cx="566" cy="21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746" name="Rectangle 98"/>
              <p:cNvSpPr>
                <a:spLocks noChangeArrowheads="1"/>
              </p:cNvSpPr>
              <p:nvPr/>
            </p:nvSpPr>
            <p:spPr bwMode="auto">
              <a:xfrm>
                <a:off x="358" y="2897"/>
                <a:ext cx="3280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43" name="Freeform 95"/>
              <p:cNvSpPr>
                <a:spLocks/>
              </p:cNvSpPr>
              <p:nvPr/>
            </p:nvSpPr>
            <p:spPr bwMode="auto">
              <a:xfrm>
                <a:off x="268" y="1426"/>
                <a:ext cx="3374" cy="1668"/>
              </a:xfrm>
              <a:custGeom>
                <a:avLst/>
                <a:gdLst>
                  <a:gd name="T0" fmla="*/ 1397 w 3374"/>
                  <a:gd name="T1" fmla="*/ 0 h 1668"/>
                  <a:gd name="T2" fmla="*/ 104 w 3374"/>
                  <a:gd name="T3" fmla="*/ 1445 h 1668"/>
                  <a:gd name="T4" fmla="*/ 1294 w 3374"/>
                  <a:gd name="T5" fmla="*/ 1418 h 1668"/>
                  <a:gd name="T6" fmla="*/ 3374 w 3374"/>
                  <a:gd name="T7" fmla="*/ 1445 h 1668"/>
                  <a:gd name="T8" fmla="*/ 1585 w 3374"/>
                  <a:gd name="T9" fmla="*/ 75 h 1668"/>
                  <a:gd name="T10" fmla="*/ 1397 w 3374"/>
                  <a:gd name="T11" fmla="*/ 0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4" h="1668">
                    <a:moveTo>
                      <a:pt x="1397" y="0"/>
                    </a:moveTo>
                    <a:cubicBezTo>
                      <a:pt x="1255" y="557"/>
                      <a:pt x="999" y="1064"/>
                      <a:pt x="104" y="1445"/>
                    </a:cubicBezTo>
                    <a:cubicBezTo>
                      <a:pt x="0" y="1641"/>
                      <a:pt x="719" y="1436"/>
                      <a:pt x="1294" y="1418"/>
                    </a:cubicBezTo>
                    <a:cubicBezTo>
                      <a:pt x="1839" y="1418"/>
                      <a:pt x="3326" y="1668"/>
                      <a:pt x="3374" y="1445"/>
                    </a:cubicBezTo>
                    <a:cubicBezTo>
                      <a:pt x="1983" y="1002"/>
                      <a:pt x="1929" y="582"/>
                      <a:pt x="1585" y="75"/>
                    </a:cubicBezTo>
                    <a:cubicBezTo>
                      <a:pt x="1491" y="25"/>
                      <a:pt x="1529" y="67"/>
                      <a:pt x="139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17999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744" name="Rectangle 96"/>
              <p:cNvSpPr>
                <a:spLocks noChangeArrowheads="1"/>
              </p:cNvSpPr>
              <p:nvPr/>
            </p:nvSpPr>
            <p:spPr bwMode="auto">
              <a:xfrm rot="1284652">
                <a:off x="1621" y="1314"/>
                <a:ext cx="355" cy="11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45" name="Text Box 97"/>
              <p:cNvSpPr txBox="1">
                <a:spLocks noChangeArrowheads="1"/>
              </p:cNvSpPr>
              <p:nvPr/>
            </p:nvSpPr>
            <p:spPr bwMode="auto">
              <a:xfrm>
                <a:off x="540" y="2923"/>
                <a:ext cx="28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AP MAC</a:t>
                </a:r>
                <a:r>
                  <a:rPr lang="zh-CN" altLang="en-US" dirty="0">
                    <a:ea typeface="宋体" panose="02010600030101010101" pitchFamily="2" charset="-122"/>
                  </a:rPr>
                  <a:t>地址   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   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H1 </a:t>
                </a:r>
                <a:r>
                  <a:rPr lang="en-US" altLang="zh-CN" dirty="0">
                    <a:ea typeface="宋体" panose="02010600030101010101" pitchFamily="2" charset="-122"/>
                  </a:rPr>
                  <a:t>MAC</a:t>
                </a:r>
                <a:r>
                  <a:rPr lang="zh-CN" altLang="en-US" dirty="0">
                    <a:ea typeface="宋体" panose="02010600030101010101" pitchFamily="2" charset="-122"/>
                  </a:rPr>
                  <a:t>地址   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   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R1 </a:t>
                </a:r>
                <a:r>
                  <a:rPr lang="en-US" altLang="zh-CN" dirty="0">
                    <a:ea typeface="宋体" panose="02010600030101010101" pitchFamily="2" charset="-122"/>
                  </a:rPr>
                  <a:t>MAC</a:t>
                </a:r>
                <a:r>
                  <a:rPr lang="zh-CN" altLang="en-US" dirty="0">
                    <a:ea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411747" name="Line 99"/>
              <p:cNvSpPr>
                <a:spLocks noChangeShapeType="1"/>
              </p:cNvSpPr>
              <p:nvPr/>
            </p:nvSpPr>
            <p:spPr bwMode="auto">
              <a:xfrm>
                <a:off x="560" y="2897"/>
                <a:ext cx="0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748" name="Line 100"/>
              <p:cNvSpPr>
                <a:spLocks noChangeShapeType="1"/>
              </p:cNvSpPr>
              <p:nvPr/>
            </p:nvSpPr>
            <p:spPr bwMode="auto">
              <a:xfrm>
                <a:off x="1520" y="2897"/>
                <a:ext cx="0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749" name="Line 101"/>
              <p:cNvSpPr>
                <a:spLocks noChangeShapeType="1"/>
              </p:cNvSpPr>
              <p:nvPr/>
            </p:nvSpPr>
            <p:spPr bwMode="auto">
              <a:xfrm>
                <a:off x="2480" y="2897"/>
                <a:ext cx="0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1754" name="Group 106"/>
              <p:cNvGrpSpPr>
                <a:grpSpLocks/>
              </p:cNvGrpSpPr>
              <p:nvPr/>
            </p:nvGrpSpPr>
            <p:grpSpPr bwMode="auto">
              <a:xfrm>
                <a:off x="396" y="3107"/>
                <a:ext cx="120" cy="114"/>
                <a:chOff x="1300" y="3186"/>
                <a:chExt cx="120" cy="114"/>
              </a:xfrm>
            </p:grpSpPr>
            <p:sp>
              <p:nvSpPr>
                <p:cNvPr id="41175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00" y="3208"/>
                  <a:ext cx="120" cy="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751" name="Freeform 103"/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752" name="Freeform 104"/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1755" name="Group 107"/>
              <p:cNvGrpSpPr>
                <a:grpSpLocks/>
              </p:cNvGrpSpPr>
              <p:nvPr/>
            </p:nvGrpSpPr>
            <p:grpSpPr bwMode="auto">
              <a:xfrm>
                <a:off x="412" y="2839"/>
                <a:ext cx="120" cy="114"/>
                <a:chOff x="1300" y="3186"/>
                <a:chExt cx="120" cy="114"/>
              </a:xfrm>
            </p:grpSpPr>
            <p:sp>
              <p:nvSpPr>
                <p:cNvPr id="41175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00" y="3208"/>
                  <a:ext cx="120" cy="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757" name="Freeform 109"/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758" name="Freeform 110"/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1759" name="Group 111"/>
              <p:cNvGrpSpPr>
                <a:grpSpLocks/>
              </p:cNvGrpSpPr>
              <p:nvPr/>
            </p:nvGrpSpPr>
            <p:grpSpPr bwMode="auto">
              <a:xfrm>
                <a:off x="3456" y="2851"/>
                <a:ext cx="120" cy="114"/>
                <a:chOff x="1300" y="3186"/>
                <a:chExt cx="120" cy="114"/>
              </a:xfrm>
            </p:grpSpPr>
            <p:sp>
              <p:nvSpPr>
                <p:cNvPr id="411760" name="Rectangle 112"/>
                <p:cNvSpPr>
                  <a:spLocks noChangeArrowheads="1"/>
                </p:cNvSpPr>
                <p:nvPr/>
              </p:nvSpPr>
              <p:spPr bwMode="auto">
                <a:xfrm>
                  <a:off x="1300" y="3208"/>
                  <a:ext cx="120" cy="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761" name="Freeform 113"/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762" name="Freeform 114"/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1763" name="Line 115"/>
              <p:cNvSpPr>
                <a:spLocks noChangeShapeType="1"/>
              </p:cNvSpPr>
              <p:nvPr/>
            </p:nvSpPr>
            <p:spPr bwMode="auto">
              <a:xfrm>
                <a:off x="3404" y="2903"/>
                <a:ext cx="0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1764" name="Group 116"/>
              <p:cNvGrpSpPr>
                <a:grpSpLocks/>
              </p:cNvGrpSpPr>
              <p:nvPr/>
            </p:nvGrpSpPr>
            <p:grpSpPr bwMode="auto">
              <a:xfrm>
                <a:off x="3462" y="3103"/>
                <a:ext cx="120" cy="114"/>
                <a:chOff x="1300" y="3186"/>
                <a:chExt cx="120" cy="114"/>
              </a:xfrm>
            </p:grpSpPr>
            <p:sp>
              <p:nvSpPr>
                <p:cNvPr id="41176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00" y="3208"/>
                  <a:ext cx="120" cy="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766" name="Freeform 118"/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767" name="Freeform 119"/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1768" name="Text Box 120"/>
              <p:cNvSpPr txBox="1">
                <a:spLocks noChangeArrowheads="1"/>
              </p:cNvSpPr>
              <p:nvPr/>
            </p:nvSpPr>
            <p:spPr bwMode="auto">
              <a:xfrm>
                <a:off x="523" y="3182"/>
                <a:ext cx="40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地址</a:t>
                </a:r>
                <a:r>
                  <a:rPr lang="en-US" altLang="zh-CN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1769" name="Text Box 121"/>
              <p:cNvSpPr txBox="1">
                <a:spLocks noChangeArrowheads="1"/>
              </p:cNvSpPr>
              <p:nvPr/>
            </p:nvSpPr>
            <p:spPr bwMode="auto">
              <a:xfrm>
                <a:off x="1500" y="3180"/>
                <a:ext cx="40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地址</a:t>
                </a:r>
                <a:r>
                  <a:rPr lang="en-US" altLang="zh-CN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11770" name="Text Box 122"/>
              <p:cNvSpPr txBox="1">
                <a:spLocks noChangeArrowheads="1"/>
              </p:cNvSpPr>
              <p:nvPr/>
            </p:nvSpPr>
            <p:spPr bwMode="auto">
              <a:xfrm>
                <a:off x="2480" y="3171"/>
                <a:ext cx="40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地址</a:t>
                </a:r>
                <a:r>
                  <a:rPr lang="en-US" altLang="zh-CN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11771" name="Text Box 123"/>
              <p:cNvSpPr txBox="1">
                <a:spLocks noChangeArrowheads="1"/>
              </p:cNvSpPr>
              <p:nvPr/>
            </p:nvSpPr>
            <p:spPr bwMode="auto">
              <a:xfrm>
                <a:off x="2619" y="3414"/>
                <a:ext cx="5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802.</a:t>
                </a:r>
                <a:r>
                  <a:rPr lang="en-US" altLang="zh-CN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11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1808" name="Group 160"/>
            <p:cNvGrpSpPr>
              <a:grpSpLocks/>
            </p:cNvGrpSpPr>
            <p:nvPr/>
          </p:nvGrpSpPr>
          <p:grpSpPr bwMode="auto">
            <a:xfrm>
              <a:off x="4002982" y="2683867"/>
              <a:ext cx="4143375" cy="2152650"/>
              <a:chOff x="2401" y="1771"/>
              <a:chExt cx="2610" cy="1356"/>
            </a:xfrm>
          </p:grpSpPr>
          <p:sp>
            <p:nvSpPr>
              <p:cNvPr id="411778" name="Freeform 130"/>
              <p:cNvSpPr>
                <a:spLocks/>
              </p:cNvSpPr>
              <p:nvPr/>
            </p:nvSpPr>
            <p:spPr bwMode="auto">
              <a:xfrm>
                <a:off x="2592" y="2002"/>
                <a:ext cx="2419" cy="441"/>
              </a:xfrm>
              <a:custGeom>
                <a:avLst/>
                <a:gdLst>
                  <a:gd name="T0" fmla="*/ 54 w 2419"/>
                  <a:gd name="T1" fmla="*/ 9 h 441"/>
                  <a:gd name="T2" fmla="*/ 0 w 2419"/>
                  <a:gd name="T3" fmla="*/ 437 h 441"/>
                  <a:gd name="T4" fmla="*/ 2419 w 2419"/>
                  <a:gd name="T5" fmla="*/ 369 h 441"/>
                  <a:gd name="T6" fmla="*/ 336 w 2419"/>
                  <a:gd name="T7" fmla="*/ 5 h 441"/>
                  <a:gd name="T8" fmla="*/ 54 w 2419"/>
                  <a:gd name="T9" fmla="*/ 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9" h="441">
                    <a:moveTo>
                      <a:pt x="54" y="9"/>
                    </a:moveTo>
                    <a:cubicBezTo>
                      <a:pt x="45" y="275"/>
                      <a:pt x="38" y="312"/>
                      <a:pt x="0" y="437"/>
                    </a:cubicBezTo>
                    <a:cubicBezTo>
                      <a:pt x="499" y="418"/>
                      <a:pt x="2363" y="441"/>
                      <a:pt x="2419" y="369"/>
                    </a:cubicBezTo>
                    <a:cubicBezTo>
                      <a:pt x="921" y="148"/>
                      <a:pt x="719" y="337"/>
                      <a:pt x="336" y="5"/>
                    </a:cubicBezTo>
                    <a:cubicBezTo>
                      <a:pt x="205" y="9"/>
                      <a:pt x="231" y="0"/>
                      <a:pt x="54" y="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17999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775" name="Line 127"/>
              <p:cNvSpPr>
                <a:spLocks noChangeShapeType="1"/>
              </p:cNvSpPr>
              <p:nvPr/>
            </p:nvSpPr>
            <p:spPr bwMode="auto">
              <a:xfrm>
                <a:off x="2401" y="1771"/>
                <a:ext cx="604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777" name="Rectangle 129"/>
              <p:cNvSpPr>
                <a:spLocks noChangeArrowheads="1"/>
              </p:cNvSpPr>
              <p:nvPr/>
            </p:nvSpPr>
            <p:spPr bwMode="auto">
              <a:xfrm>
                <a:off x="2620" y="2398"/>
                <a:ext cx="2385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79" name="Rectangle 131"/>
              <p:cNvSpPr>
                <a:spLocks noChangeArrowheads="1"/>
              </p:cNvSpPr>
              <p:nvPr/>
            </p:nvSpPr>
            <p:spPr bwMode="auto">
              <a:xfrm>
                <a:off x="2563" y="1848"/>
                <a:ext cx="355" cy="11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80" name="Text Box 132"/>
              <p:cNvSpPr txBox="1">
                <a:spLocks noChangeArrowheads="1"/>
              </p:cNvSpPr>
              <p:nvPr/>
            </p:nvSpPr>
            <p:spPr bwMode="auto">
              <a:xfrm>
                <a:off x="2802" y="2424"/>
                <a:ext cx="18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R1 MAC</a:t>
                </a:r>
                <a:r>
                  <a:rPr lang="zh-CN" altLang="en-US" dirty="0">
                    <a:ea typeface="宋体" panose="02010600030101010101" pitchFamily="2" charset="-122"/>
                  </a:rPr>
                  <a:t>地址    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   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AP </a:t>
                </a:r>
                <a:r>
                  <a:rPr lang="en-US" altLang="zh-CN" dirty="0">
                    <a:ea typeface="宋体" panose="02010600030101010101" pitchFamily="2" charset="-122"/>
                  </a:rPr>
                  <a:t>MAC</a:t>
                </a:r>
                <a:r>
                  <a:rPr lang="zh-CN" altLang="en-US" dirty="0">
                    <a:ea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411781" name="Line 133"/>
              <p:cNvSpPr>
                <a:spLocks noChangeShapeType="1"/>
              </p:cNvSpPr>
              <p:nvPr/>
            </p:nvSpPr>
            <p:spPr bwMode="auto">
              <a:xfrm>
                <a:off x="2822" y="2398"/>
                <a:ext cx="0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782" name="Line 134"/>
              <p:cNvSpPr>
                <a:spLocks noChangeShapeType="1"/>
              </p:cNvSpPr>
              <p:nvPr/>
            </p:nvSpPr>
            <p:spPr bwMode="auto">
              <a:xfrm>
                <a:off x="3782" y="2398"/>
                <a:ext cx="0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783" name="Line 135"/>
              <p:cNvSpPr>
                <a:spLocks noChangeShapeType="1"/>
              </p:cNvSpPr>
              <p:nvPr/>
            </p:nvSpPr>
            <p:spPr bwMode="auto">
              <a:xfrm>
                <a:off x="4742" y="2398"/>
                <a:ext cx="0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1784" name="Group 136"/>
              <p:cNvGrpSpPr>
                <a:grpSpLocks/>
              </p:cNvGrpSpPr>
              <p:nvPr/>
            </p:nvGrpSpPr>
            <p:grpSpPr bwMode="auto">
              <a:xfrm>
                <a:off x="2658" y="2608"/>
                <a:ext cx="120" cy="114"/>
                <a:chOff x="1300" y="3186"/>
                <a:chExt cx="120" cy="114"/>
              </a:xfrm>
            </p:grpSpPr>
            <p:sp>
              <p:nvSpPr>
                <p:cNvPr id="411785" name="Rectangle 137"/>
                <p:cNvSpPr>
                  <a:spLocks noChangeArrowheads="1"/>
                </p:cNvSpPr>
                <p:nvPr/>
              </p:nvSpPr>
              <p:spPr bwMode="auto">
                <a:xfrm>
                  <a:off x="1300" y="3208"/>
                  <a:ext cx="120" cy="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786" name="Freeform 138"/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787" name="Freeform 139"/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1788" name="Group 140"/>
              <p:cNvGrpSpPr>
                <a:grpSpLocks/>
              </p:cNvGrpSpPr>
              <p:nvPr/>
            </p:nvGrpSpPr>
            <p:grpSpPr bwMode="auto">
              <a:xfrm>
                <a:off x="2674" y="2340"/>
                <a:ext cx="120" cy="114"/>
                <a:chOff x="1300" y="3186"/>
                <a:chExt cx="120" cy="114"/>
              </a:xfrm>
            </p:grpSpPr>
            <p:sp>
              <p:nvSpPr>
                <p:cNvPr id="411789" name="Rectangle 141"/>
                <p:cNvSpPr>
                  <a:spLocks noChangeArrowheads="1"/>
                </p:cNvSpPr>
                <p:nvPr/>
              </p:nvSpPr>
              <p:spPr bwMode="auto">
                <a:xfrm>
                  <a:off x="1300" y="3208"/>
                  <a:ext cx="120" cy="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790" name="Freeform 142"/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791" name="Freeform 143"/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1792" name="Group 144"/>
              <p:cNvGrpSpPr>
                <a:grpSpLocks/>
              </p:cNvGrpSpPr>
              <p:nvPr/>
            </p:nvGrpSpPr>
            <p:grpSpPr bwMode="auto">
              <a:xfrm>
                <a:off x="4814" y="2352"/>
                <a:ext cx="120" cy="114"/>
                <a:chOff x="1300" y="3186"/>
                <a:chExt cx="120" cy="114"/>
              </a:xfrm>
            </p:grpSpPr>
            <p:sp>
              <p:nvSpPr>
                <p:cNvPr id="411793" name="Rectangle 145"/>
                <p:cNvSpPr>
                  <a:spLocks noChangeArrowheads="1"/>
                </p:cNvSpPr>
                <p:nvPr/>
              </p:nvSpPr>
              <p:spPr bwMode="auto">
                <a:xfrm>
                  <a:off x="1300" y="3208"/>
                  <a:ext cx="120" cy="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794" name="Freeform 146"/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795" name="Freeform 147"/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1797" name="Group 149"/>
              <p:cNvGrpSpPr>
                <a:grpSpLocks/>
              </p:cNvGrpSpPr>
              <p:nvPr/>
            </p:nvGrpSpPr>
            <p:grpSpPr bwMode="auto">
              <a:xfrm>
                <a:off x="4820" y="2604"/>
                <a:ext cx="120" cy="114"/>
                <a:chOff x="1300" y="3186"/>
                <a:chExt cx="120" cy="114"/>
              </a:xfrm>
            </p:grpSpPr>
            <p:sp>
              <p:nvSpPr>
                <p:cNvPr id="411798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00" y="3208"/>
                  <a:ext cx="120" cy="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1799" name="Freeform 151"/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1800" name="Freeform 152"/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60 w 60"/>
                    <a:gd name="T1" fmla="*/ 0 h 150"/>
                    <a:gd name="T2" fmla="*/ 12 w 60"/>
                    <a:gd name="T3" fmla="*/ 48 h 150"/>
                    <a:gd name="T4" fmla="*/ 48 w 60"/>
                    <a:gd name="T5" fmla="*/ 84 h 150"/>
                    <a:gd name="T6" fmla="*/ 0 w 60"/>
                    <a:gd name="T7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1801" name="Text Box 153"/>
              <p:cNvSpPr txBox="1">
                <a:spLocks noChangeArrowheads="1"/>
              </p:cNvSpPr>
              <p:nvPr/>
            </p:nvSpPr>
            <p:spPr bwMode="auto">
              <a:xfrm>
                <a:off x="2785" y="2683"/>
                <a:ext cx="61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dest. </a:t>
                </a:r>
                <a:r>
                  <a:rPr lang="zh-CN" altLang="en-US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地址</a:t>
                </a:r>
              </a:p>
            </p:txBody>
          </p:sp>
          <p:sp>
            <p:nvSpPr>
              <p:cNvPr id="411802" name="Text Box 154"/>
              <p:cNvSpPr txBox="1">
                <a:spLocks noChangeArrowheads="1"/>
              </p:cNvSpPr>
              <p:nvPr/>
            </p:nvSpPr>
            <p:spPr bwMode="auto">
              <a:xfrm>
                <a:off x="3762" y="2681"/>
                <a:ext cx="7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source </a:t>
                </a:r>
                <a:r>
                  <a:rPr lang="zh-CN" altLang="en-US" sz="14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地址</a:t>
                </a:r>
              </a:p>
            </p:txBody>
          </p:sp>
          <p:sp>
            <p:nvSpPr>
              <p:cNvPr id="411804" name="Text Box 156"/>
              <p:cNvSpPr txBox="1">
                <a:spLocks noChangeArrowheads="1"/>
              </p:cNvSpPr>
              <p:nvPr/>
            </p:nvSpPr>
            <p:spPr bwMode="auto">
              <a:xfrm>
                <a:off x="4146" y="2896"/>
                <a:ext cx="6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802.</a:t>
                </a:r>
                <a:r>
                  <a:rPr lang="en-US" altLang="zh-CN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3</a:t>
                </a:r>
                <a:r>
                  <a:rPr lang="zh-CN" altLang="en-US">
                    <a:solidFill>
                      <a:srgbClr val="FF0000"/>
                    </a:solidFill>
                    <a:ea typeface="宋体" panose="02010600030101010101" pitchFamily="2" charset="-122"/>
                  </a:rPr>
                  <a:t>帧</a:t>
                </a: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4" name="Rectangle 6"/>
          <p:cNvSpPr>
            <a:spLocks noGrp="1" noChangeArrowheads="1"/>
          </p:cNvSpPr>
          <p:nvPr/>
        </p:nvSpPr>
        <p:spPr>
          <a:xfrm>
            <a:off x="339527" y="3986"/>
            <a:ext cx="8500534" cy="74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6.3 802.11</a:t>
            </a:r>
            <a:r>
              <a:rPr lang="zh-CN" altLang="en-US" dirty="0" smtClean="0"/>
              <a:t>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722" name="Group 2"/>
          <p:cNvGrpSpPr>
            <a:grpSpLocks/>
          </p:cNvGrpSpPr>
          <p:nvPr/>
        </p:nvGrpSpPr>
        <p:grpSpPr bwMode="auto">
          <a:xfrm>
            <a:off x="519113" y="2179638"/>
            <a:ext cx="8077200" cy="974725"/>
            <a:chOff x="240" y="887"/>
            <a:chExt cx="5088" cy="614"/>
          </a:xfrm>
        </p:grpSpPr>
        <p:sp>
          <p:nvSpPr>
            <p:cNvPr id="414723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帧</a:t>
              </a: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414724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持续期</a:t>
              </a:r>
            </a:p>
          </p:txBody>
        </p:sp>
        <p:sp>
          <p:nvSpPr>
            <p:cNvPr id="414725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4726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4727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4728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4730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有效载荷</a:t>
              </a:r>
            </a:p>
          </p:txBody>
        </p:sp>
        <p:sp>
          <p:nvSpPr>
            <p:cNvPr id="414731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CRC</a:t>
              </a:r>
            </a:p>
          </p:txBody>
        </p:sp>
        <p:sp>
          <p:nvSpPr>
            <p:cNvPr id="414732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4733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4734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4735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4736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4738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4739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0 - 2312</a:t>
              </a:r>
            </a:p>
          </p:txBody>
        </p:sp>
        <p:sp>
          <p:nvSpPr>
            <p:cNvPr id="414740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4741" name="Text Box 21"/>
            <p:cNvSpPr txBox="1">
              <a:spLocks noChangeArrowheads="1"/>
            </p:cNvSpPr>
            <p:nvPr/>
          </p:nvSpPr>
          <p:spPr bwMode="auto">
            <a:xfrm>
              <a:off x="2982" y="1135"/>
              <a:ext cx="37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序号</a:t>
              </a: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控制</a:t>
              </a:r>
            </a:p>
          </p:txBody>
        </p:sp>
      </p:grpSp>
      <p:grpSp>
        <p:nvGrpSpPr>
          <p:cNvPr id="414743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414744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类型</a:t>
              </a:r>
            </a:p>
          </p:txBody>
        </p:sp>
        <p:sp>
          <p:nvSpPr>
            <p:cNvPr id="414745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来自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AP</a:t>
              </a:r>
            </a:p>
          </p:txBody>
        </p:sp>
        <p:sp>
          <p:nvSpPr>
            <p:cNvPr id="414746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子类型</a:t>
              </a:r>
            </a:p>
          </p:txBody>
        </p:sp>
        <p:sp>
          <p:nvSpPr>
            <p:cNvPr id="414747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到</a:t>
              </a:r>
            </a:p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AP</a:t>
              </a:r>
            </a:p>
          </p:txBody>
        </p:sp>
        <p:sp>
          <p:nvSpPr>
            <p:cNvPr id="414748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更多</a:t>
              </a: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标识</a:t>
              </a:r>
            </a:p>
          </p:txBody>
        </p:sp>
        <p:sp>
          <p:nvSpPr>
            <p:cNvPr id="414749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WEP</a:t>
              </a:r>
            </a:p>
          </p:txBody>
        </p:sp>
        <p:sp>
          <p:nvSpPr>
            <p:cNvPr id="414750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更多</a:t>
              </a: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414751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功率</a:t>
              </a: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管理</a:t>
              </a:r>
            </a:p>
          </p:txBody>
        </p:sp>
        <p:sp>
          <p:nvSpPr>
            <p:cNvPr id="414752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重试</a:t>
              </a:r>
            </a:p>
          </p:txBody>
        </p:sp>
        <p:sp>
          <p:nvSpPr>
            <p:cNvPr id="414753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Rsvd</a:t>
              </a:r>
            </a:p>
          </p:txBody>
        </p:sp>
        <p:sp>
          <p:nvSpPr>
            <p:cNvPr id="414754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协议</a:t>
              </a: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版本</a:t>
              </a:r>
            </a:p>
          </p:txBody>
        </p:sp>
        <p:sp>
          <p:nvSpPr>
            <p:cNvPr id="414755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4756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4757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4758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4760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4761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4762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4763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4764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4765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1476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64 w 5489"/>
              <a:gd name="T1" fmla="*/ 0 h 672"/>
              <a:gd name="T2" fmla="*/ 0 w 5489"/>
              <a:gd name="T3" fmla="*/ 664 h 672"/>
              <a:gd name="T4" fmla="*/ 5392 w 5489"/>
              <a:gd name="T5" fmla="*/ 672 h 672"/>
              <a:gd name="T6" fmla="*/ 584 w 5489"/>
              <a:gd name="T7" fmla="*/ 0 h 672"/>
              <a:gd name="T8" fmla="*/ 64 w 5489"/>
              <a:gd name="T9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2751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预约传输时间</a:t>
            </a:r>
            <a:r>
              <a:rPr lang="en-US" altLang="zh-CN">
                <a:ea typeface="宋体" panose="02010600030101010101" pitchFamily="2" charset="-122"/>
              </a:rPr>
              <a:t>(RTS/CTS)</a:t>
            </a:r>
          </a:p>
          <a:p>
            <a:r>
              <a:rPr lang="zh-CN" altLang="en-US">
                <a:ea typeface="宋体" panose="02010600030101010101" pitchFamily="2" charset="-122"/>
              </a:rPr>
              <a:t>的长度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5926138" y="1177925"/>
            <a:ext cx="2005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帧序号</a:t>
            </a:r>
          </a:p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用于可靠的</a:t>
            </a:r>
            <a:r>
              <a:rPr lang="en-US" altLang="zh-CN">
                <a:ea typeface="宋体" panose="02010600030101010101" pitchFamily="2" charset="-122"/>
              </a:rPr>
              <a:t>ARQ)</a:t>
            </a:r>
          </a:p>
        </p:txBody>
      </p:sp>
      <p:sp>
        <p:nvSpPr>
          <p:cNvPr id="414772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4773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4774" name="Text Box 54"/>
          <p:cNvSpPr txBox="1">
            <a:spLocks noChangeArrowheads="1"/>
          </p:cNvSpPr>
          <p:nvPr/>
        </p:nvSpPr>
        <p:spPr bwMode="auto">
          <a:xfrm>
            <a:off x="2192338" y="5461000"/>
            <a:ext cx="255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帧类型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(RTS, CTS, ACK, </a:t>
            </a:r>
            <a:r>
              <a:rPr lang="zh-CN" altLang="en-US">
                <a:ea typeface="宋体" panose="02010600030101010101" pitchFamily="2" charset="-122"/>
              </a:rPr>
              <a:t>数据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5" name="Rectangle 6"/>
          <p:cNvSpPr txBox="1">
            <a:spLocks noChangeArrowheads="1"/>
          </p:cNvSpPr>
          <p:nvPr/>
        </p:nvSpPr>
        <p:spPr>
          <a:xfrm>
            <a:off x="321733" y="1"/>
            <a:ext cx="8500534" cy="74484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6.3 802.11 </a:t>
            </a:r>
            <a:r>
              <a:rPr lang="zh-CN" altLang="en-US" dirty="0" smtClean="0"/>
              <a:t>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无线网络概述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无线环境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无线网络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/>
              <a:t>无线</a:t>
            </a:r>
            <a:r>
              <a:rPr lang="zh-CN" altLang="en-US" dirty="0" smtClean="0"/>
              <a:t>网分类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无线个域网</a:t>
            </a:r>
            <a:r>
              <a:rPr lang="en-US" altLang="zh-CN" dirty="0"/>
              <a:t>-Bluetooth, </a:t>
            </a:r>
            <a:r>
              <a:rPr lang="en-US" altLang="zh-CN" dirty="0" err="1"/>
              <a:t>HomeRF</a:t>
            </a:r>
            <a:r>
              <a:rPr lang="en-US" altLang="zh-CN" dirty="0"/>
              <a:t>, </a:t>
            </a:r>
            <a:r>
              <a:rPr lang="en-US" altLang="zh-CN" dirty="0" err="1"/>
              <a:t>Zigbee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无线局域网</a:t>
            </a:r>
            <a:r>
              <a:rPr lang="en-US" altLang="zh-CN" dirty="0" smtClean="0"/>
              <a:t>-802.11 WLAN</a:t>
            </a:r>
          </a:p>
          <a:p>
            <a:pPr lvl="1"/>
            <a:r>
              <a:rPr lang="zh-CN" altLang="en-US" dirty="0" smtClean="0"/>
              <a:t>无线广域网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移动网络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79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4050" y="1234440"/>
            <a:ext cx="7835900" cy="4675188"/>
            <a:chOff x="319088" y="1955800"/>
            <a:chExt cx="7835900" cy="4319588"/>
          </a:xfrm>
        </p:grpSpPr>
        <p:sp>
          <p:nvSpPr>
            <p:cNvPr id="7176" name="Rectangle 111"/>
            <p:cNvSpPr>
              <a:spLocks noChangeArrowheads="1"/>
            </p:cNvSpPr>
            <p:nvPr/>
          </p:nvSpPr>
          <p:spPr bwMode="auto">
            <a:xfrm>
              <a:off x="1327150" y="1955800"/>
              <a:ext cx="6567488" cy="34671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198" name="Line 112"/>
            <p:cNvSpPr>
              <a:spLocks noChangeShapeType="1"/>
            </p:cNvSpPr>
            <p:nvPr/>
          </p:nvSpPr>
          <p:spPr bwMode="auto">
            <a:xfrm>
              <a:off x="1327150" y="5422900"/>
              <a:ext cx="6626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199" name="Text Box 113"/>
            <p:cNvSpPr txBox="1">
              <a:spLocks noChangeArrowheads="1"/>
            </p:cNvSpPr>
            <p:nvPr/>
          </p:nvSpPr>
          <p:spPr bwMode="auto">
            <a:xfrm>
              <a:off x="1704975" y="5413375"/>
              <a:ext cx="8318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</a:rPr>
                <a:t>Indoor</a:t>
              </a:r>
            </a:p>
            <a:p>
              <a:pPr algn="ctr" eaLnBrk="1" hangingPunct="1">
                <a:defRPr/>
              </a:pPr>
              <a:r>
                <a:rPr lang="en-US" sz="1400" smtClean="0">
                  <a:latin typeface="Arial" charset="0"/>
                </a:rPr>
                <a:t>10-30m</a:t>
              </a:r>
            </a:p>
          </p:txBody>
        </p:sp>
        <p:sp>
          <p:nvSpPr>
            <p:cNvPr id="8200" name="Text Box 114"/>
            <p:cNvSpPr txBox="1">
              <a:spLocks noChangeArrowheads="1"/>
            </p:cNvSpPr>
            <p:nvPr/>
          </p:nvSpPr>
          <p:spPr bwMode="auto">
            <a:xfrm>
              <a:off x="3217863" y="5416550"/>
              <a:ext cx="10096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</a:rPr>
                <a:t>Outdoor</a:t>
              </a:r>
            </a:p>
            <a:p>
              <a:pPr algn="ctr" eaLnBrk="1" hangingPunct="1">
                <a:defRPr/>
              </a:pPr>
              <a:r>
                <a:rPr lang="en-US" sz="1400" smtClean="0">
                  <a:latin typeface="Arial" charset="0"/>
                </a:rPr>
                <a:t>50-200m</a:t>
              </a:r>
            </a:p>
          </p:txBody>
        </p:sp>
        <p:sp>
          <p:nvSpPr>
            <p:cNvPr id="8201" name="Text Box 115"/>
            <p:cNvSpPr txBox="1">
              <a:spLocks noChangeArrowheads="1"/>
            </p:cNvSpPr>
            <p:nvPr/>
          </p:nvSpPr>
          <p:spPr bwMode="auto">
            <a:xfrm>
              <a:off x="4695825" y="5421313"/>
              <a:ext cx="1238250" cy="85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Arial" panose="020B0604020202020204" pitchFamily="34" charset="0"/>
                </a:rPr>
                <a:t>Mid-range</a:t>
              </a:r>
            </a:p>
            <a:p>
              <a:pPr algn="ctr" eaLnBrk="1" hangingPunct="1"/>
              <a:r>
                <a:rPr lang="en-US" altLang="zh-CN" sz="1800">
                  <a:latin typeface="Arial" panose="020B0604020202020204" pitchFamily="34" charset="0"/>
                </a:rPr>
                <a:t>outdoor</a:t>
              </a:r>
            </a:p>
            <a:p>
              <a:pPr algn="ctr" eaLnBrk="1" hangingPunct="1"/>
              <a:r>
                <a:rPr lang="en-US" altLang="zh-CN" sz="1400">
                  <a:latin typeface="Arial" panose="020B0604020202020204" pitchFamily="34" charset="0"/>
                </a:rPr>
                <a:t>200m – 4 Km</a:t>
              </a:r>
            </a:p>
          </p:txBody>
        </p:sp>
        <p:sp>
          <p:nvSpPr>
            <p:cNvPr id="8202" name="Text Box 116"/>
            <p:cNvSpPr txBox="1">
              <a:spLocks noChangeArrowheads="1"/>
            </p:cNvSpPr>
            <p:nvPr/>
          </p:nvSpPr>
          <p:spPr bwMode="auto">
            <a:xfrm>
              <a:off x="6200775" y="5421313"/>
              <a:ext cx="1352550" cy="85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Arial" panose="020B0604020202020204" pitchFamily="34" charset="0"/>
                </a:rPr>
                <a:t>Long-range</a:t>
              </a:r>
            </a:p>
            <a:p>
              <a:pPr algn="ctr" eaLnBrk="1" hangingPunct="1"/>
              <a:r>
                <a:rPr lang="en-US" altLang="zh-CN" sz="1800">
                  <a:latin typeface="Arial" panose="020B0604020202020204" pitchFamily="34" charset="0"/>
                </a:rPr>
                <a:t>outdoor</a:t>
              </a:r>
            </a:p>
            <a:p>
              <a:pPr algn="ctr" eaLnBrk="1" hangingPunct="1"/>
              <a:r>
                <a:rPr lang="en-US" altLang="zh-CN" sz="1400">
                  <a:latin typeface="Arial" panose="020B0604020202020204" pitchFamily="34" charset="0"/>
                </a:rPr>
                <a:t>5Km – 20 Km</a:t>
              </a:r>
            </a:p>
          </p:txBody>
        </p:sp>
        <p:sp>
          <p:nvSpPr>
            <p:cNvPr id="8203" name="Text Box 117"/>
            <p:cNvSpPr txBox="1">
              <a:spLocks noChangeArrowheads="1"/>
            </p:cNvSpPr>
            <p:nvPr/>
          </p:nvSpPr>
          <p:spPr bwMode="auto">
            <a:xfrm>
              <a:off x="679450" y="4800600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</a:rPr>
                <a:t>.056</a:t>
              </a:r>
              <a:endParaRPr lang="en-US" sz="1400" smtClean="0">
                <a:latin typeface="Arial" charset="0"/>
              </a:endParaRPr>
            </a:p>
          </p:txBody>
        </p:sp>
        <p:sp>
          <p:nvSpPr>
            <p:cNvPr id="8204" name="Text Box 118"/>
            <p:cNvSpPr txBox="1">
              <a:spLocks noChangeArrowheads="1"/>
            </p:cNvSpPr>
            <p:nvPr/>
          </p:nvSpPr>
          <p:spPr bwMode="auto">
            <a:xfrm>
              <a:off x="682625" y="4368800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</a:rPr>
                <a:t>.384</a:t>
              </a:r>
              <a:endParaRPr lang="en-US" sz="1400" smtClean="0">
                <a:latin typeface="Arial" charset="0"/>
              </a:endParaRPr>
            </a:p>
          </p:txBody>
        </p:sp>
        <p:sp>
          <p:nvSpPr>
            <p:cNvPr id="8205" name="Text Box 119"/>
            <p:cNvSpPr txBox="1">
              <a:spLocks noChangeArrowheads="1"/>
            </p:cNvSpPr>
            <p:nvPr/>
          </p:nvSpPr>
          <p:spPr bwMode="auto">
            <a:xfrm>
              <a:off x="923925" y="36782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</a:rPr>
                <a:t>1</a:t>
              </a:r>
              <a:endParaRPr lang="en-US" sz="1400" smtClean="0">
                <a:latin typeface="Arial" charset="0"/>
              </a:endParaRPr>
            </a:p>
          </p:txBody>
        </p:sp>
        <p:sp>
          <p:nvSpPr>
            <p:cNvPr id="8206" name="Text Box 120"/>
            <p:cNvSpPr txBox="1">
              <a:spLocks noChangeArrowheads="1"/>
            </p:cNvSpPr>
            <p:nvPr/>
          </p:nvSpPr>
          <p:spPr bwMode="auto">
            <a:xfrm>
              <a:off x="922338" y="32464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</a:rPr>
                <a:t>4</a:t>
              </a:r>
              <a:endParaRPr lang="en-US" sz="1400" smtClean="0">
                <a:latin typeface="Arial" charset="0"/>
              </a:endParaRPr>
            </a:p>
          </p:txBody>
        </p:sp>
        <p:sp>
          <p:nvSpPr>
            <p:cNvPr id="8207" name="Text Box 121"/>
            <p:cNvSpPr txBox="1">
              <a:spLocks noChangeArrowheads="1"/>
            </p:cNvSpPr>
            <p:nvPr/>
          </p:nvSpPr>
          <p:spPr bwMode="auto">
            <a:xfrm>
              <a:off x="625475" y="2851150"/>
              <a:ext cx="641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</a:rPr>
                <a:t>5-11</a:t>
              </a:r>
              <a:endParaRPr lang="en-US" sz="1400" smtClean="0">
                <a:latin typeface="Arial" charset="0"/>
              </a:endParaRPr>
            </a:p>
          </p:txBody>
        </p:sp>
        <p:sp>
          <p:nvSpPr>
            <p:cNvPr id="8208" name="Text Box 122"/>
            <p:cNvSpPr txBox="1">
              <a:spLocks noChangeArrowheads="1"/>
            </p:cNvSpPr>
            <p:nvPr/>
          </p:nvSpPr>
          <p:spPr bwMode="auto">
            <a:xfrm>
              <a:off x="814388" y="243522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</a:rPr>
                <a:t>54</a:t>
              </a:r>
              <a:endParaRPr lang="en-US" sz="1400" smtClean="0">
                <a:latin typeface="Arial" charset="0"/>
              </a:endParaRPr>
            </a:p>
          </p:txBody>
        </p:sp>
        <p:sp>
          <p:nvSpPr>
            <p:cNvPr id="8209" name="Rectangle 123"/>
            <p:cNvSpPr>
              <a:spLocks noChangeArrowheads="1"/>
            </p:cNvSpPr>
            <p:nvPr/>
          </p:nvSpPr>
          <p:spPr bwMode="auto">
            <a:xfrm>
              <a:off x="2662238" y="4852988"/>
              <a:ext cx="4676775" cy="284162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0" name="Text Box 124"/>
            <p:cNvSpPr txBox="1">
              <a:spLocks noChangeArrowheads="1"/>
            </p:cNvSpPr>
            <p:nvPr/>
          </p:nvSpPr>
          <p:spPr bwMode="auto">
            <a:xfrm>
              <a:off x="3948113" y="4845050"/>
              <a:ext cx="210661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solidFill>
                    <a:schemeClr val="bg1"/>
                  </a:solidFill>
                  <a:latin typeface="Arial" charset="0"/>
                </a:rPr>
                <a:t>2G: IS-95, CDMA, GSM</a:t>
              </a:r>
            </a:p>
          </p:txBody>
        </p:sp>
        <p:sp>
          <p:nvSpPr>
            <p:cNvPr id="8211" name="Rectangle 126"/>
            <p:cNvSpPr>
              <a:spLocks noChangeArrowheads="1"/>
            </p:cNvSpPr>
            <p:nvPr/>
          </p:nvSpPr>
          <p:spPr bwMode="auto">
            <a:xfrm>
              <a:off x="2651125" y="4435475"/>
              <a:ext cx="4676775" cy="2841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2" name="Text Box 127"/>
            <p:cNvSpPr txBox="1">
              <a:spLocks noChangeArrowheads="1"/>
            </p:cNvSpPr>
            <p:nvPr/>
          </p:nvSpPr>
          <p:spPr bwMode="auto">
            <a:xfrm>
              <a:off x="3681413" y="4413250"/>
              <a:ext cx="298291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solidFill>
                    <a:schemeClr val="bg1"/>
                  </a:solidFill>
                  <a:latin typeface="Arial" charset="0"/>
                </a:rPr>
                <a:t>2.5G: UMTS/WCDMA, CDMA2000</a:t>
              </a:r>
            </a:p>
          </p:txBody>
        </p:sp>
        <p:sp>
          <p:nvSpPr>
            <p:cNvPr id="8213" name="Rectangle 129"/>
            <p:cNvSpPr>
              <a:spLocks noChangeArrowheads="1"/>
            </p:cNvSpPr>
            <p:nvPr/>
          </p:nvSpPr>
          <p:spPr bwMode="auto">
            <a:xfrm>
              <a:off x="1339850" y="3703638"/>
              <a:ext cx="928688" cy="2841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4" name="Text Box 130"/>
            <p:cNvSpPr txBox="1">
              <a:spLocks noChangeArrowheads="1"/>
            </p:cNvSpPr>
            <p:nvPr/>
          </p:nvSpPr>
          <p:spPr bwMode="auto">
            <a:xfrm>
              <a:off x="1422400" y="3711575"/>
              <a:ext cx="7254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3333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solidFill>
                    <a:schemeClr val="bg1"/>
                  </a:solidFill>
                  <a:latin typeface="Arial" charset="0"/>
                </a:rPr>
                <a:t>802.15</a:t>
              </a:r>
            </a:p>
          </p:txBody>
        </p:sp>
        <p:sp>
          <p:nvSpPr>
            <p:cNvPr id="8215" name="Rectangle 131"/>
            <p:cNvSpPr>
              <a:spLocks noChangeArrowheads="1"/>
            </p:cNvSpPr>
            <p:nvPr/>
          </p:nvSpPr>
          <p:spPr bwMode="auto">
            <a:xfrm>
              <a:off x="1354138" y="2865438"/>
              <a:ext cx="1724025" cy="31591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6" name="Text Box 132"/>
            <p:cNvSpPr txBox="1">
              <a:spLocks noChangeArrowheads="1"/>
            </p:cNvSpPr>
            <p:nvPr/>
          </p:nvSpPr>
          <p:spPr bwMode="auto">
            <a:xfrm>
              <a:off x="1724025" y="2890838"/>
              <a:ext cx="8334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solidFill>
                    <a:schemeClr val="bg1"/>
                  </a:solidFill>
                  <a:latin typeface="Arial" charset="0"/>
                </a:rPr>
                <a:t>802.11b</a:t>
              </a:r>
            </a:p>
          </p:txBody>
        </p:sp>
        <p:sp>
          <p:nvSpPr>
            <p:cNvPr id="8217" name="Rectangle 133"/>
            <p:cNvSpPr>
              <a:spLocks noChangeArrowheads="1"/>
            </p:cNvSpPr>
            <p:nvPr/>
          </p:nvSpPr>
          <p:spPr bwMode="auto">
            <a:xfrm>
              <a:off x="1357313" y="2432050"/>
              <a:ext cx="1724025" cy="315913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134"/>
            <p:cNvSpPr txBox="1">
              <a:spLocks noChangeArrowheads="1"/>
            </p:cNvSpPr>
            <p:nvPr/>
          </p:nvSpPr>
          <p:spPr bwMode="auto">
            <a:xfrm>
              <a:off x="1727200" y="2457450"/>
              <a:ext cx="981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solidFill>
                    <a:schemeClr val="bg1"/>
                  </a:solidFill>
                  <a:latin typeface="Arial" charset="0"/>
                </a:rPr>
                <a:t>802.11a,g</a:t>
              </a:r>
            </a:p>
          </p:txBody>
        </p:sp>
        <p:sp>
          <p:nvSpPr>
            <p:cNvPr id="8219" name="Line 135"/>
            <p:cNvSpPr>
              <a:spLocks noChangeShapeType="1"/>
            </p:cNvSpPr>
            <p:nvPr/>
          </p:nvSpPr>
          <p:spPr bwMode="auto">
            <a:xfrm flipV="1">
              <a:off x="1328738" y="2395538"/>
              <a:ext cx="0" cy="3027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Rectangle 136"/>
            <p:cNvSpPr>
              <a:spLocks noChangeArrowheads="1"/>
            </p:cNvSpPr>
            <p:nvPr/>
          </p:nvSpPr>
          <p:spPr bwMode="auto">
            <a:xfrm>
              <a:off x="2717800" y="2744788"/>
              <a:ext cx="5078413" cy="59690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1" name="Rectangle 137"/>
            <p:cNvSpPr>
              <a:spLocks noChangeArrowheads="1"/>
            </p:cNvSpPr>
            <p:nvPr/>
          </p:nvSpPr>
          <p:spPr bwMode="auto">
            <a:xfrm>
              <a:off x="2654300" y="3297238"/>
              <a:ext cx="4676775" cy="2841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138"/>
            <p:cNvSpPr txBox="1">
              <a:spLocks noChangeArrowheads="1"/>
            </p:cNvSpPr>
            <p:nvPr/>
          </p:nvSpPr>
          <p:spPr bwMode="auto">
            <a:xfrm>
              <a:off x="2965450" y="3305175"/>
              <a:ext cx="42910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solidFill>
                    <a:schemeClr val="bg1"/>
                  </a:solidFill>
                  <a:latin typeface="Arial" charset="0"/>
                </a:rPr>
                <a:t>3G: UMTS/WCDMA-HSPDA, CDMA2000-1xEVDO</a:t>
              </a:r>
            </a:p>
          </p:txBody>
        </p:sp>
        <p:sp>
          <p:nvSpPr>
            <p:cNvPr id="8223" name="Text Box 140"/>
            <p:cNvSpPr txBox="1">
              <a:spLocks noChangeArrowheads="1"/>
            </p:cNvSpPr>
            <p:nvPr/>
          </p:nvSpPr>
          <p:spPr bwMode="auto">
            <a:xfrm>
              <a:off x="5013325" y="2922588"/>
              <a:ext cx="16954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solidFill>
                    <a:schemeClr val="bg1"/>
                  </a:solidFill>
                  <a:latin typeface="Arial" charset="0"/>
                </a:rPr>
                <a:t>4G: LTWE WIMAX</a:t>
              </a:r>
            </a:p>
          </p:txBody>
        </p:sp>
        <p:sp>
          <p:nvSpPr>
            <p:cNvPr id="8224" name="Rectangle 141"/>
            <p:cNvSpPr>
              <a:spLocks noChangeArrowheads="1"/>
            </p:cNvSpPr>
            <p:nvPr/>
          </p:nvSpPr>
          <p:spPr bwMode="auto">
            <a:xfrm>
              <a:off x="3133725" y="2536825"/>
              <a:ext cx="4062413" cy="284163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5" name="Text Box 142"/>
            <p:cNvSpPr txBox="1">
              <a:spLocks noChangeArrowheads="1"/>
            </p:cNvSpPr>
            <p:nvPr/>
          </p:nvSpPr>
          <p:spPr bwMode="auto">
            <a:xfrm>
              <a:off x="4164013" y="2514600"/>
              <a:ext cx="2178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solidFill>
                    <a:schemeClr val="bg1"/>
                  </a:solidFill>
                  <a:latin typeface="Arial" charset="0"/>
                </a:rPr>
                <a:t>802.11a,g point-to-point</a:t>
              </a:r>
            </a:p>
          </p:txBody>
        </p:sp>
        <p:sp>
          <p:nvSpPr>
            <p:cNvPr id="8226" name="Line 143"/>
            <p:cNvSpPr>
              <a:spLocks noChangeShapeType="1"/>
            </p:cNvSpPr>
            <p:nvPr/>
          </p:nvSpPr>
          <p:spPr bwMode="auto">
            <a:xfrm flipH="1">
              <a:off x="7900988" y="2700338"/>
              <a:ext cx="2540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7" name="Text Box 144"/>
            <p:cNvSpPr txBox="1">
              <a:spLocks noChangeArrowheads="1"/>
            </p:cNvSpPr>
            <p:nvPr/>
          </p:nvSpPr>
          <p:spPr bwMode="auto">
            <a:xfrm>
              <a:off x="714375" y="2022475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</a:rPr>
                <a:t>200</a:t>
              </a:r>
              <a:endParaRPr lang="en-US" sz="1400" smtClean="0">
                <a:latin typeface="Arial" charset="0"/>
              </a:endParaRPr>
            </a:p>
          </p:txBody>
        </p:sp>
        <p:sp>
          <p:nvSpPr>
            <p:cNvPr id="8228" name="Rectangle 145"/>
            <p:cNvSpPr>
              <a:spLocks noChangeArrowheads="1"/>
            </p:cNvSpPr>
            <p:nvPr/>
          </p:nvSpPr>
          <p:spPr bwMode="auto">
            <a:xfrm>
              <a:off x="1344613" y="2036763"/>
              <a:ext cx="1522412" cy="31591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9" name="Text Box 146"/>
            <p:cNvSpPr txBox="1">
              <a:spLocks noChangeArrowheads="1"/>
            </p:cNvSpPr>
            <p:nvPr/>
          </p:nvSpPr>
          <p:spPr bwMode="auto">
            <a:xfrm>
              <a:off x="1714500" y="2036763"/>
              <a:ext cx="8334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solidFill>
                    <a:schemeClr val="bg1"/>
                  </a:solidFill>
                  <a:latin typeface="Arial" charset="0"/>
                </a:rPr>
                <a:t>802.11n</a:t>
              </a:r>
            </a:p>
          </p:txBody>
        </p:sp>
        <p:sp>
          <p:nvSpPr>
            <p:cNvPr id="8230" name="Text Box 147"/>
            <p:cNvSpPr txBox="1">
              <a:spLocks noChangeArrowheads="1"/>
            </p:cNvSpPr>
            <p:nvPr/>
          </p:nvSpPr>
          <p:spPr bwMode="auto">
            <a:xfrm rot="-5400000">
              <a:off x="-446881" y="3417094"/>
              <a:ext cx="1898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</a:rPr>
                <a:t>Data rate (Mbps)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部分无线网络特征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5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无线信道特征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1033272"/>
            <a:ext cx="8500534" cy="5143691"/>
          </a:xfrm>
        </p:spPr>
        <p:txBody>
          <a:bodyPr/>
          <a:lstStyle/>
          <a:p>
            <a:r>
              <a:rPr lang="zh-CN" altLang="en-US" dirty="0" smtClean="0"/>
              <a:t>信号强度递减，信号随距离逐渐损耗。</a:t>
            </a:r>
            <a:endParaRPr lang="en-US" altLang="zh-CN" dirty="0" smtClean="0"/>
          </a:p>
          <a:p>
            <a:r>
              <a:rPr lang="zh-CN" altLang="en-US" dirty="0"/>
              <a:t>易</a:t>
            </a:r>
            <a:r>
              <a:rPr lang="zh-CN" altLang="en-US" dirty="0" smtClean="0"/>
              <a:t>受空中电磁波干扰。</a:t>
            </a:r>
            <a:endParaRPr lang="en-US" altLang="zh-CN" dirty="0" smtClean="0"/>
          </a:p>
          <a:p>
            <a:r>
              <a:rPr lang="zh-CN" altLang="en-US" dirty="0" smtClean="0"/>
              <a:t>多径传播。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0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无线局域网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具有灵活性和移动性</a:t>
            </a:r>
            <a:endParaRPr lang="en-US" altLang="zh-CN" dirty="0" smtClean="0"/>
          </a:p>
          <a:p>
            <a:pPr lvl="1"/>
            <a:r>
              <a:rPr lang="zh-CN" altLang="en-US" dirty="0"/>
              <a:t>易于</a:t>
            </a:r>
            <a:r>
              <a:rPr lang="zh-CN" altLang="en-US" dirty="0" smtClean="0"/>
              <a:t>安装和调整</a:t>
            </a:r>
            <a:endParaRPr lang="en-US" altLang="zh-CN" dirty="0" smtClean="0"/>
          </a:p>
          <a:p>
            <a:r>
              <a:rPr lang="zh-CN" altLang="en-US" dirty="0" smtClean="0"/>
              <a:t>拓扑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无中心拓扑，无固定网络基础设施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中心拓扑，有固定网络基础设施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6.3  802.11</a:t>
            </a:r>
            <a:r>
              <a:rPr lang="zh-CN" altLang="en-US" dirty="0" smtClean="0"/>
              <a:t>无线</a:t>
            </a:r>
            <a:r>
              <a:rPr lang="en-US" altLang="zh-CN" dirty="0" smtClean="0"/>
              <a:t>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IEEE 802.11 </a:t>
            </a:r>
            <a:r>
              <a:rPr lang="zh-CN" altLang="en-US" sz="3200" dirty="0"/>
              <a:t>是一个</a:t>
            </a:r>
            <a:r>
              <a:rPr lang="zh-CN" altLang="zh-CN" sz="3200" dirty="0"/>
              <a:t>有固定基础设施的无线局域网</a:t>
            </a:r>
            <a:r>
              <a:rPr lang="zh-CN" altLang="en-US" sz="3200" dirty="0"/>
              <a:t>的国际标准</a:t>
            </a:r>
            <a:r>
              <a:rPr lang="zh-CN" altLang="en-US" sz="3200" dirty="0" smtClean="0"/>
              <a:t>。</a:t>
            </a:r>
            <a:r>
              <a:rPr lang="zh-CN" altLang="zh-CN" sz="3200" dirty="0" smtClean="0"/>
              <a:t>简单</a:t>
            </a:r>
            <a:r>
              <a:rPr lang="zh-CN" altLang="zh-CN" sz="3200" dirty="0"/>
              <a:t>地说</a:t>
            </a:r>
            <a:r>
              <a:rPr lang="zh-CN" altLang="zh-CN" sz="3200" dirty="0" smtClean="0"/>
              <a:t>，就是</a:t>
            </a:r>
            <a:r>
              <a:rPr lang="zh-CN" altLang="zh-CN" sz="3200" dirty="0"/>
              <a:t>无线以太网的标准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2800" dirty="0"/>
              <a:t>它使用星形拓扑，其中心叫做</a:t>
            </a:r>
            <a:r>
              <a:rPr lang="zh-CN" altLang="zh-CN" sz="2800" dirty="0">
                <a:solidFill>
                  <a:srgbClr val="FF0000"/>
                </a:solidFill>
              </a:rPr>
              <a:t>接入点</a:t>
            </a:r>
            <a:r>
              <a:rPr lang="en-US" altLang="zh-CN" sz="2800" dirty="0">
                <a:solidFill>
                  <a:srgbClr val="FF0000"/>
                </a:solidFill>
              </a:rPr>
              <a:t> AP</a:t>
            </a:r>
            <a:r>
              <a:rPr lang="en-US" altLang="zh-CN" sz="2800" dirty="0"/>
              <a:t> (Access Point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lvl="1"/>
            <a:r>
              <a:rPr lang="zh-CN" altLang="zh-CN" sz="2800" dirty="0"/>
              <a:t>在</a:t>
            </a:r>
            <a:r>
              <a:rPr lang="en-US" altLang="zh-CN" sz="2800" dirty="0"/>
              <a:t>MAC</a:t>
            </a:r>
            <a:r>
              <a:rPr lang="zh-CN" altLang="zh-CN" sz="2800" dirty="0"/>
              <a:t>层使用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CSMA/CA </a:t>
            </a:r>
            <a:r>
              <a:rPr lang="zh-CN" altLang="zh-CN" sz="2800" dirty="0" smtClean="0"/>
              <a:t>协议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zh-CN" altLang="zh-CN" sz="3200" dirty="0"/>
              <a:t>凡使用</a:t>
            </a:r>
            <a:r>
              <a:rPr lang="en-US" altLang="zh-CN" sz="3200" dirty="0"/>
              <a:t> 802.11 </a:t>
            </a:r>
            <a:r>
              <a:rPr lang="zh-CN" altLang="zh-CN" sz="3200" dirty="0"/>
              <a:t>系列协议的局域网又称为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Wi-Fi</a:t>
            </a:r>
            <a:r>
              <a:rPr lang="en-US" altLang="zh-CN" sz="3200" dirty="0"/>
              <a:t> (</a:t>
            </a:r>
            <a:r>
              <a:rPr lang="en-US" altLang="zh-CN" sz="3200" dirty="0" smtClean="0"/>
              <a:t>Wireless-Fidelity</a:t>
            </a:r>
            <a:r>
              <a:rPr lang="zh-CN" altLang="zh-CN" sz="3200" dirty="0" smtClean="0"/>
              <a:t>，</a:t>
            </a:r>
            <a:r>
              <a:rPr lang="zh-CN" altLang="zh-CN" sz="3200" dirty="0"/>
              <a:t>意思是</a:t>
            </a:r>
            <a:r>
              <a:rPr lang="zh-CN" altLang="zh-CN" sz="3200" dirty="0" smtClean="0"/>
              <a:t>“无线保真度”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726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13" name="Rectangle 13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几种</a:t>
            </a:r>
            <a:r>
              <a:rPr lang="zh-CN" altLang="en-US" dirty="0"/>
              <a:t>常用的 </a:t>
            </a:r>
            <a:r>
              <a:rPr lang="en-US" altLang="zh-CN" dirty="0"/>
              <a:t>802.11 </a:t>
            </a:r>
            <a:r>
              <a:rPr lang="zh-CN" altLang="en-US" dirty="0"/>
              <a:t>无线局域网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22014"/>
              </p:ext>
            </p:extLst>
          </p:nvPr>
        </p:nvGraphicFramePr>
        <p:xfrm>
          <a:off x="450928" y="1188045"/>
          <a:ext cx="8242143" cy="455793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59050"/>
                <a:gridCol w="1030268"/>
                <a:gridCol w="1159051"/>
                <a:gridCol w="1030268"/>
                <a:gridCol w="3863506"/>
              </a:tblGrid>
              <a:tr h="6189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标准</a:t>
                      </a:r>
                    </a:p>
                  </a:txBody>
                  <a:tcPr marL="63305" marR="6330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频段</a:t>
                      </a: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数据速率</a:t>
                      </a: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物理层</a:t>
                      </a: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特</a:t>
                      </a:r>
                      <a:r>
                        <a:rPr lang="zh-CN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点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56270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802.11b</a:t>
                      </a:r>
                      <a:endParaRPr lang="zh-CN" sz="1800" b="1" dirty="0">
                        <a:solidFill>
                          <a:srgbClr val="000099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(1999</a:t>
                      </a:r>
                      <a:r>
                        <a:rPr lang="zh-CN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年</a:t>
                      </a: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zh-CN" sz="1800" b="1" dirty="0">
                        <a:solidFill>
                          <a:srgbClr val="000099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2.4 GHz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最高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 Mbit/s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扩频</a:t>
                      </a: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最高</a:t>
                      </a: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数据率较低，价格最低，信号传播距离最远，且不易受</a:t>
                      </a:r>
                      <a:r>
                        <a:rPr lang="zh-CN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阻碍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。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0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802.11a</a:t>
                      </a:r>
                      <a:endParaRPr lang="zh-CN" sz="1800" b="1" dirty="0">
                        <a:solidFill>
                          <a:srgbClr val="000099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(1999</a:t>
                      </a:r>
                      <a:r>
                        <a:rPr lang="zh-CN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年</a:t>
                      </a: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zh-CN" sz="1800" b="1" dirty="0">
                        <a:solidFill>
                          <a:srgbClr val="000099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 GHz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最高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54 Mbit/s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OFDM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最高数据率较高，支持更多用户同时上网，价格最高，信号传播距离较短，且易受阻碍。</a:t>
                      </a: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0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802.11g</a:t>
                      </a:r>
                      <a:endParaRPr lang="zh-CN" sz="1800" b="1" dirty="0">
                        <a:solidFill>
                          <a:srgbClr val="000099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(2003</a:t>
                      </a:r>
                      <a:r>
                        <a:rPr lang="zh-CN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年</a:t>
                      </a: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zh-CN" sz="1800" b="1" dirty="0">
                        <a:solidFill>
                          <a:srgbClr val="000099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2.4 GHz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最高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54 Mbit/s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OFDM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最高数据率较高，支持更多用户同时上网，信号传播距离最远，且不易受阻碍，价格比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802.11b</a:t>
                      </a:r>
                      <a:r>
                        <a:rPr lang="zh-CN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贵。</a:t>
                      </a: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0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802.11n</a:t>
                      </a:r>
                      <a:endParaRPr lang="zh-CN" sz="1800" b="1" dirty="0">
                        <a:solidFill>
                          <a:srgbClr val="000099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(2009</a:t>
                      </a:r>
                      <a:r>
                        <a:rPr lang="zh-CN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年</a:t>
                      </a:r>
                      <a:r>
                        <a:rPr lang="en-US" sz="1800" b="1" dirty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zh-CN" sz="1800" b="1" dirty="0">
                        <a:solidFill>
                          <a:srgbClr val="000099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2.4 / 5 GHz</a:t>
                      </a:r>
                      <a:endParaRPr lang="zh-CN" sz="1800" b="1" kern="10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 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zh-CN" sz="1800" b="1" kern="100" spc="-1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最高</a:t>
                      </a:r>
                      <a:r>
                        <a:rPr lang="en-US" sz="1800" b="1" kern="100" spc="-1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600 Mbit/s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MIMO</a:t>
                      </a:r>
                      <a:endParaRPr lang="zh-CN" sz="1800" b="1" kern="10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OFDM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使用多个发射和接收天线达到更高的数据</a:t>
                      </a:r>
                      <a:r>
                        <a:rPr lang="zh-CN" sz="1800" b="1" kern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传输率</a:t>
                      </a:r>
                      <a:r>
                        <a:rPr lang="zh-CN" altLang="en-US" sz="1800" b="1" kern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。</a:t>
                      </a:r>
                      <a:r>
                        <a:rPr lang="zh-CN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当</a:t>
                      </a: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使用双倍带宽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(40 MHz)</a:t>
                      </a: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时速率可达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600 Mbit/s</a:t>
                      </a:r>
                      <a:r>
                        <a:rPr lang="zh-CN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。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0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altLang="zh-CN" sz="1800" b="1" dirty="0" smtClean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802.11ac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altLang="zh-CN" sz="1800" b="1" dirty="0" smtClean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(2012</a:t>
                      </a:r>
                      <a:r>
                        <a:rPr lang="zh-CN" altLang="en-US" sz="1800" b="1" dirty="0" smtClean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年</a:t>
                      </a:r>
                      <a:r>
                        <a:rPr lang="en-US" altLang="zh-CN" sz="1800" b="1" dirty="0" smtClean="0">
                          <a:solidFill>
                            <a:srgbClr val="000099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zh-CN" sz="1800" b="1" dirty="0">
                        <a:solidFill>
                          <a:srgbClr val="000099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52600" algn="l"/>
                        </a:tabLst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 GHz</a:t>
                      </a:r>
                      <a:endParaRPr lang="zh-CN" altLang="zh-CN" sz="18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52600" algn="l"/>
                        </a:tabLst>
                        <a:defRPr/>
                      </a:pPr>
                      <a:r>
                        <a:rPr lang="zh-CN" altLang="zh-CN" sz="1800" b="1" kern="100" spc="-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最高</a:t>
                      </a:r>
                      <a:r>
                        <a:rPr lang="en-US" altLang="zh-CN" sz="1800" b="1" kern="100" spc="-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1 </a:t>
                      </a:r>
                      <a:r>
                        <a:rPr lang="en-US" altLang="zh-CN" sz="1800" b="1" kern="100" spc="-1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Gbit</a:t>
                      </a:r>
                      <a:r>
                        <a:rPr lang="en-US" altLang="zh-CN" sz="1800" b="1" kern="100" spc="-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/s</a:t>
                      </a:r>
                      <a:endParaRPr lang="zh-CN" altLang="zh-CN" sz="18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0" algn="l"/>
                        </a:tabLst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MIMO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是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802.11n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的升级版，速率可达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1Gbit/s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。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1" name="Text Box 11"/>
          <p:cNvSpPr txBox="1">
            <a:spLocks noChangeArrowheads="1"/>
          </p:cNvSpPr>
          <p:nvPr/>
        </p:nvSpPr>
        <p:spPr bwMode="auto">
          <a:xfrm>
            <a:off x="310334" y="4660558"/>
            <a:ext cx="8514341" cy="1938992"/>
          </a:xfrm>
          <a:prstGeom prst="rect">
            <a:avLst/>
          </a:prstGeom>
          <a:solidFill>
            <a:srgbClr val="FFFF99"/>
          </a:solidFill>
          <a:ln>
            <a:solidFill>
              <a:schemeClr val="tx2">
                <a:lumMod val="40000"/>
                <a:lumOff val="60000"/>
              </a:schemeClr>
            </a:solidFill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一个基本服务集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BSS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包括一个基站和若干个移动站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，所有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的站在本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BSS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以内都可以直接通信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，但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在和本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BSS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以外的站通信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时，都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要通过本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BSS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的基站。 </a:t>
            </a:r>
            <a:endParaRPr lang="en-US" altLang="zh-CN" sz="2400" b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基本服务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集中的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基站叫做接入点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AP (Access Point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，其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作用和网桥相似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0014" y="862375"/>
            <a:ext cx="8773899" cy="3701387"/>
            <a:chOff x="344487" y="1484784"/>
            <a:chExt cx="9505057" cy="4009836"/>
          </a:xfrm>
        </p:grpSpPr>
        <p:sp>
          <p:nvSpPr>
            <p:cNvPr id="17" name="AutoShape 519"/>
            <p:cNvSpPr>
              <a:spLocks noChangeArrowheads="1"/>
            </p:cNvSpPr>
            <p:nvPr/>
          </p:nvSpPr>
          <p:spPr bwMode="auto">
            <a:xfrm>
              <a:off x="344487" y="2403046"/>
              <a:ext cx="9321717" cy="3091574"/>
            </a:xfrm>
            <a:prstGeom prst="roundRect">
              <a:avLst>
                <a:gd name="adj" fmla="val 1325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582272" y="2921003"/>
              <a:ext cx="4685842" cy="232563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pic>
          <p:nvPicPr>
            <p:cNvPr id="19" name="Picture 222" descr="D-Link%20DI-713P%20Wireless%20Broadband%20rout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4704" y="2605955"/>
              <a:ext cx="792718" cy="742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5127036" y="2943364"/>
              <a:ext cx="4362468" cy="2303275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grpSp>
          <p:nvGrpSpPr>
            <p:cNvPr id="21" name="Group 425"/>
            <p:cNvGrpSpPr>
              <a:grpSpLocks/>
            </p:cNvGrpSpPr>
            <p:nvPr/>
          </p:nvGrpSpPr>
          <p:grpSpPr bwMode="auto">
            <a:xfrm>
              <a:off x="941756" y="3721205"/>
              <a:ext cx="710422" cy="589759"/>
              <a:chOff x="762" y="2391"/>
              <a:chExt cx="423" cy="312"/>
            </a:xfrm>
          </p:grpSpPr>
          <p:grpSp>
            <p:nvGrpSpPr>
              <p:cNvPr id="149" name="Group 316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57" name="Line 313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pic>
              <p:nvPicPr>
                <p:cNvPr id="158" name="Picture 315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50" name="Group 424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51" name="AutoShape 31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52" name="AutoShape 31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53" name="AutoShape 31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54" name="AutoShape 32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55" name="AutoShape 32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56" name="AutoShape 32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</p:grpSp>
        </p:grp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7282725" y="3230770"/>
              <a:ext cx="1485129" cy="6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zh-CN" altLang="en-US" sz="1846" b="1" dirty="0">
                  <a:solidFill>
                    <a:srgbClr val="FF0000"/>
                  </a:solidFill>
                  <a:latin typeface="+mn-lt"/>
                  <a:ea typeface="+mn-ea"/>
                </a:rPr>
                <a:t>基本服务集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zh-CN" altLang="en-US" sz="1846" b="1" dirty="0">
                  <a:solidFill>
                    <a:srgbClr val="FF0000"/>
                  </a:solidFill>
                  <a:latin typeface="+mn-lt"/>
                  <a:ea typeface="+mn-ea"/>
                </a:rPr>
                <a:t>       </a:t>
              </a:r>
              <a:r>
                <a:rPr lang="en-US" altLang="zh-CN" sz="1846" b="1" dirty="0">
                  <a:solidFill>
                    <a:srgbClr val="FF0000"/>
                  </a:solidFill>
                  <a:latin typeface="+mn-lt"/>
                  <a:ea typeface="+mn-ea"/>
                </a:rPr>
                <a:t>BSS</a:t>
              </a: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584607" y="2408740"/>
              <a:ext cx="1742144" cy="71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46" b="1" dirty="0">
                  <a:solidFill>
                    <a:srgbClr val="000099"/>
                  </a:solidFill>
                  <a:latin typeface="+mn-lt"/>
                  <a:ea typeface="+mn-ea"/>
                </a:rPr>
                <a:t>扩展的服务集</a:t>
              </a:r>
            </a:p>
            <a:p>
              <a:pPr algn="ctr" eaLnBrk="1" hangingPunct="1"/>
              <a:r>
                <a:rPr lang="en-US" altLang="zh-CN" sz="1846" b="1" dirty="0">
                  <a:solidFill>
                    <a:srgbClr val="000099"/>
                  </a:solidFill>
                  <a:latin typeface="+mn-lt"/>
                  <a:ea typeface="+mn-ea"/>
                </a:rPr>
                <a:t>ESS</a:t>
              </a:r>
            </a:p>
          </p:txBody>
        </p:sp>
        <p:sp>
          <p:nvSpPr>
            <p:cNvPr id="24" name="Text Box 175"/>
            <p:cNvSpPr txBox="1">
              <a:spLocks noChangeArrowheads="1"/>
            </p:cNvSpPr>
            <p:nvPr/>
          </p:nvSpPr>
          <p:spPr bwMode="auto">
            <a:xfrm>
              <a:off x="776535" y="3834620"/>
              <a:ext cx="354612" cy="40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46" b="1" dirty="0">
                  <a:solidFill>
                    <a:srgbClr val="FF0000"/>
                  </a:solidFill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25" name="Text Box 176"/>
            <p:cNvSpPr txBox="1">
              <a:spLocks noChangeArrowheads="1"/>
            </p:cNvSpPr>
            <p:nvPr/>
          </p:nvSpPr>
          <p:spPr bwMode="auto">
            <a:xfrm>
              <a:off x="8450741" y="4091695"/>
              <a:ext cx="344192" cy="40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46" b="1">
                  <a:solidFill>
                    <a:srgbClr val="FF0000"/>
                  </a:solidFill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26" name="Line 177"/>
            <p:cNvSpPr>
              <a:spLocks noChangeShapeType="1"/>
            </p:cNvSpPr>
            <p:nvPr/>
          </p:nvSpPr>
          <p:spPr bwMode="auto">
            <a:xfrm>
              <a:off x="1398576" y="4150292"/>
              <a:ext cx="5330691" cy="599211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prstDash val="sys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27" name="AutoShape 180"/>
            <p:cNvSpPr>
              <a:spLocks noChangeArrowheads="1"/>
            </p:cNvSpPr>
            <p:nvPr/>
          </p:nvSpPr>
          <p:spPr bwMode="auto">
            <a:xfrm>
              <a:off x="4676934" y="4893162"/>
              <a:ext cx="713783" cy="457442"/>
            </a:xfrm>
            <a:prstGeom prst="wedgeRoundRectCallout">
              <a:avLst>
                <a:gd name="adj1" fmla="val 131898"/>
                <a:gd name="adj2" fmla="val -108287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zh-CN" altLang="zh-CN" sz="1846" b="1">
                <a:solidFill>
                  <a:srgbClr val="000099"/>
                </a:solidFill>
              </a:endParaRPr>
            </a:p>
          </p:txBody>
        </p:sp>
        <p:sp>
          <p:nvSpPr>
            <p:cNvPr id="28" name="Text Box 178"/>
            <p:cNvSpPr txBox="1">
              <a:spLocks noChangeArrowheads="1"/>
            </p:cNvSpPr>
            <p:nvPr/>
          </p:nvSpPr>
          <p:spPr bwMode="auto">
            <a:xfrm>
              <a:off x="4664968" y="4908816"/>
              <a:ext cx="714085" cy="40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46" b="1" dirty="0">
                  <a:solidFill>
                    <a:srgbClr val="000099"/>
                  </a:solidFill>
                  <a:latin typeface="+mn-lt"/>
                  <a:ea typeface="+mn-ea"/>
                </a:rPr>
                <a:t>漫游</a:t>
              </a:r>
            </a:p>
          </p:txBody>
        </p:sp>
        <p:sp>
          <p:nvSpPr>
            <p:cNvPr id="29" name="Line 187"/>
            <p:cNvSpPr>
              <a:spLocks noChangeShapeType="1"/>
            </p:cNvSpPr>
            <p:nvPr/>
          </p:nvSpPr>
          <p:spPr bwMode="auto">
            <a:xfrm flipV="1">
              <a:off x="2844614" y="2029356"/>
              <a:ext cx="5789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30" name="Text Box 50"/>
            <p:cNvSpPr txBox="1">
              <a:spLocks noChangeArrowheads="1"/>
            </p:cNvSpPr>
            <p:nvPr/>
          </p:nvSpPr>
          <p:spPr bwMode="auto">
            <a:xfrm>
              <a:off x="3607101" y="2520893"/>
              <a:ext cx="1406982" cy="40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46" b="1" dirty="0">
                  <a:solidFill>
                    <a:srgbClr val="FF0000"/>
                  </a:solidFill>
                  <a:latin typeface="+mn-lt"/>
                  <a:ea typeface="+mn-ea"/>
                </a:rPr>
                <a:t>接入点 </a:t>
              </a:r>
              <a:r>
                <a:rPr lang="en-US" altLang="zh-CN" sz="1846" b="1" dirty="0">
                  <a:solidFill>
                    <a:srgbClr val="FF0000"/>
                  </a:solidFill>
                  <a:latin typeface="+mn-lt"/>
                  <a:ea typeface="+mn-ea"/>
                </a:rPr>
                <a:t>AP</a:t>
              </a:r>
              <a:r>
                <a:rPr lang="en-US" altLang="zh-CN" sz="1846" b="1" baseline="-250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1" name="Freeform 288"/>
            <p:cNvSpPr>
              <a:spLocks/>
            </p:cNvSpPr>
            <p:nvPr/>
          </p:nvSpPr>
          <p:spPr bwMode="auto">
            <a:xfrm>
              <a:off x="2846294" y="2348880"/>
              <a:ext cx="214974" cy="357257"/>
            </a:xfrm>
            <a:custGeom>
              <a:avLst/>
              <a:gdLst>
                <a:gd name="T0" fmla="*/ 0 w 336"/>
                <a:gd name="T1" fmla="*/ 0 h 358"/>
                <a:gd name="T2" fmla="*/ 171148 w 336"/>
                <a:gd name="T3" fmla="*/ 194437 h 358"/>
                <a:gd name="T4" fmla="*/ 115510 w 336"/>
                <a:gd name="T5" fmla="*/ 183542 h 358"/>
                <a:gd name="T6" fmla="*/ 203200 w 336"/>
                <a:gd name="T7" fmla="*/ 300037 h 358"/>
                <a:gd name="T8" fmla="*/ 32052 w 336"/>
                <a:gd name="T9" fmla="*/ 139123 h 358"/>
                <a:gd name="T10" fmla="*/ 103414 w 336"/>
                <a:gd name="T11" fmla="*/ 155885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32" name="Freeform 291"/>
            <p:cNvSpPr>
              <a:spLocks/>
            </p:cNvSpPr>
            <p:nvPr/>
          </p:nvSpPr>
          <p:spPr bwMode="auto">
            <a:xfrm>
              <a:off x="3607101" y="2777967"/>
              <a:ext cx="214974" cy="357259"/>
            </a:xfrm>
            <a:custGeom>
              <a:avLst/>
              <a:gdLst>
                <a:gd name="T0" fmla="*/ 203200 w 336"/>
                <a:gd name="T1" fmla="*/ 300038 h 358"/>
                <a:gd name="T2" fmla="*/ 31448 w 336"/>
                <a:gd name="T3" fmla="*/ 105600 h 358"/>
                <a:gd name="T4" fmla="*/ 87690 w 336"/>
                <a:gd name="T5" fmla="*/ 116495 h 358"/>
                <a:gd name="T6" fmla="*/ 0 w 336"/>
                <a:gd name="T7" fmla="*/ 0 h 358"/>
                <a:gd name="T8" fmla="*/ 171148 w 336"/>
                <a:gd name="T9" fmla="*/ 160914 h 358"/>
                <a:gd name="T10" fmla="*/ 99181 w 336"/>
                <a:gd name="T11" fmla="*/ 144152 h 358"/>
                <a:gd name="T12" fmla="*/ 203200 w 336"/>
                <a:gd name="T13" fmla="*/ 30003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33" name="Freeform 293"/>
            <p:cNvSpPr>
              <a:spLocks/>
            </p:cNvSpPr>
            <p:nvPr/>
          </p:nvSpPr>
          <p:spPr bwMode="auto">
            <a:xfrm>
              <a:off x="2846294" y="2764736"/>
              <a:ext cx="214974" cy="357257"/>
            </a:xfrm>
            <a:custGeom>
              <a:avLst/>
              <a:gdLst>
                <a:gd name="T0" fmla="*/ 0 w 336"/>
                <a:gd name="T1" fmla="*/ 300037 h 358"/>
                <a:gd name="T2" fmla="*/ 171148 w 336"/>
                <a:gd name="T3" fmla="*/ 105600 h 358"/>
                <a:gd name="T4" fmla="*/ 115510 w 336"/>
                <a:gd name="T5" fmla="*/ 116495 h 358"/>
                <a:gd name="T6" fmla="*/ 203200 w 336"/>
                <a:gd name="T7" fmla="*/ 0 h 358"/>
                <a:gd name="T8" fmla="*/ 31448 w 336"/>
                <a:gd name="T9" fmla="*/ 160914 h 358"/>
                <a:gd name="T10" fmla="*/ 103414 w 336"/>
                <a:gd name="T11" fmla="*/ 144152 h 358"/>
                <a:gd name="T12" fmla="*/ 0 w 336"/>
                <a:gd name="T13" fmla="*/ 300037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34" name="Freeform 294"/>
            <p:cNvSpPr>
              <a:spLocks/>
            </p:cNvSpPr>
            <p:nvPr/>
          </p:nvSpPr>
          <p:spPr bwMode="auto">
            <a:xfrm>
              <a:off x="3607101" y="2348880"/>
              <a:ext cx="214974" cy="357257"/>
            </a:xfrm>
            <a:custGeom>
              <a:avLst/>
              <a:gdLst>
                <a:gd name="T0" fmla="*/ 203200 w 336"/>
                <a:gd name="T1" fmla="*/ 0 h 358"/>
                <a:gd name="T2" fmla="*/ 32052 w 336"/>
                <a:gd name="T3" fmla="*/ 194437 h 358"/>
                <a:gd name="T4" fmla="*/ 87690 w 336"/>
                <a:gd name="T5" fmla="*/ 183542 h 358"/>
                <a:gd name="T6" fmla="*/ 0 w 336"/>
                <a:gd name="T7" fmla="*/ 300037 h 358"/>
                <a:gd name="T8" fmla="*/ 171148 w 336"/>
                <a:gd name="T9" fmla="*/ 139123 h 358"/>
                <a:gd name="T10" fmla="*/ 99786 w 336"/>
                <a:gd name="T11" fmla="*/ 155885 h 358"/>
                <a:gd name="T12" fmla="*/ 20320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graphicFrame>
          <p:nvGraphicFramePr>
            <p:cNvPr id="35" name="Object 295"/>
            <p:cNvGraphicFramePr>
              <a:graphicFrameLocks noChangeAspect="1"/>
            </p:cNvGraphicFramePr>
            <p:nvPr>
              <p:extLst/>
            </p:nvPr>
          </p:nvGraphicFramePr>
          <p:xfrm>
            <a:off x="8405396" y="1484784"/>
            <a:ext cx="1444148" cy="847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VISIO" r:id="rId6" imgW="1689840" imgH="964440" progId="Visio.Drawing.6">
                    <p:embed/>
                  </p:oleObj>
                </mc:Choice>
                <mc:Fallback>
                  <p:oleObj name="VISIO" r:id="rId6" imgW="1689840" imgH="96444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5396" y="1484784"/>
                          <a:ext cx="1444148" cy="847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297" descr="D-Link%20DI-713P%20Wireless%20Broadband%20rout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704" y="2692906"/>
              <a:ext cx="792718" cy="7428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Text Box 300"/>
            <p:cNvSpPr txBox="1">
              <a:spLocks noChangeArrowheads="1"/>
            </p:cNvSpPr>
            <p:nvPr/>
          </p:nvSpPr>
          <p:spPr bwMode="auto">
            <a:xfrm>
              <a:off x="6873704" y="2542292"/>
              <a:ext cx="1406982" cy="40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46" b="1" dirty="0">
                  <a:solidFill>
                    <a:srgbClr val="FF0000"/>
                  </a:solidFill>
                  <a:latin typeface="+mn-lt"/>
                  <a:ea typeface="+mn-ea"/>
                </a:rPr>
                <a:t>接入点 </a:t>
              </a:r>
              <a:r>
                <a:rPr lang="en-US" altLang="zh-CN" sz="1846" b="1" dirty="0">
                  <a:solidFill>
                    <a:srgbClr val="FF0000"/>
                  </a:solidFill>
                  <a:latin typeface="+mn-lt"/>
                  <a:ea typeface="+mn-ea"/>
                </a:rPr>
                <a:t>AP</a:t>
              </a:r>
              <a:r>
                <a:rPr lang="en-US" altLang="zh-CN" sz="1846" b="1" baseline="-250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 flipV="1">
              <a:off x="6578114" y="2029356"/>
              <a:ext cx="0" cy="10349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39" name="Text Box 190"/>
            <p:cNvSpPr txBox="1">
              <a:spLocks noChangeArrowheads="1"/>
            </p:cNvSpPr>
            <p:nvPr/>
          </p:nvSpPr>
          <p:spPr bwMode="auto">
            <a:xfrm>
              <a:off x="8553400" y="1671191"/>
              <a:ext cx="1127392" cy="469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15" b="1" dirty="0">
                  <a:solidFill>
                    <a:srgbClr val="000099"/>
                  </a:solidFill>
                  <a:latin typeface="+mn-lt"/>
                  <a:ea typeface="+mn-ea"/>
                </a:rPr>
                <a:t>互联网</a:t>
              </a:r>
            </a:p>
          </p:txBody>
        </p:sp>
        <p:sp>
          <p:nvSpPr>
            <p:cNvPr id="40" name="Freeform 301"/>
            <p:cNvSpPr>
              <a:spLocks/>
            </p:cNvSpPr>
            <p:nvPr/>
          </p:nvSpPr>
          <p:spPr bwMode="auto">
            <a:xfrm>
              <a:off x="6121294" y="2433941"/>
              <a:ext cx="214974" cy="357259"/>
            </a:xfrm>
            <a:custGeom>
              <a:avLst/>
              <a:gdLst>
                <a:gd name="T0" fmla="*/ 0 w 336"/>
                <a:gd name="T1" fmla="*/ 0 h 358"/>
                <a:gd name="T2" fmla="*/ 171148 w 336"/>
                <a:gd name="T3" fmla="*/ 194438 h 358"/>
                <a:gd name="T4" fmla="*/ 115510 w 336"/>
                <a:gd name="T5" fmla="*/ 183543 h 358"/>
                <a:gd name="T6" fmla="*/ 203200 w 336"/>
                <a:gd name="T7" fmla="*/ 300038 h 358"/>
                <a:gd name="T8" fmla="*/ 32052 w 336"/>
                <a:gd name="T9" fmla="*/ 139124 h 358"/>
                <a:gd name="T10" fmla="*/ 103414 w 336"/>
                <a:gd name="T11" fmla="*/ 155886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41" name="Freeform 302"/>
            <p:cNvSpPr>
              <a:spLocks/>
            </p:cNvSpPr>
            <p:nvPr/>
          </p:nvSpPr>
          <p:spPr bwMode="auto">
            <a:xfrm>
              <a:off x="6819960" y="2777967"/>
              <a:ext cx="214974" cy="357259"/>
            </a:xfrm>
            <a:custGeom>
              <a:avLst/>
              <a:gdLst>
                <a:gd name="T0" fmla="*/ 203200 w 336"/>
                <a:gd name="T1" fmla="*/ 300038 h 358"/>
                <a:gd name="T2" fmla="*/ 31448 w 336"/>
                <a:gd name="T3" fmla="*/ 105600 h 358"/>
                <a:gd name="T4" fmla="*/ 87690 w 336"/>
                <a:gd name="T5" fmla="*/ 116495 h 358"/>
                <a:gd name="T6" fmla="*/ 0 w 336"/>
                <a:gd name="T7" fmla="*/ 0 h 358"/>
                <a:gd name="T8" fmla="*/ 171148 w 336"/>
                <a:gd name="T9" fmla="*/ 160914 h 358"/>
                <a:gd name="T10" fmla="*/ 99181 w 336"/>
                <a:gd name="T11" fmla="*/ 144152 h 358"/>
                <a:gd name="T12" fmla="*/ 203200 w 336"/>
                <a:gd name="T13" fmla="*/ 30003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42" name="Freeform 303"/>
            <p:cNvSpPr>
              <a:spLocks/>
            </p:cNvSpPr>
            <p:nvPr/>
          </p:nvSpPr>
          <p:spPr bwMode="auto">
            <a:xfrm>
              <a:off x="6121294" y="2849797"/>
              <a:ext cx="214974" cy="357259"/>
            </a:xfrm>
            <a:custGeom>
              <a:avLst/>
              <a:gdLst>
                <a:gd name="T0" fmla="*/ 0 w 336"/>
                <a:gd name="T1" fmla="*/ 300038 h 358"/>
                <a:gd name="T2" fmla="*/ 171148 w 336"/>
                <a:gd name="T3" fmla="*/ 105600 h 358"/>
                <a:gd name="T4" fmla="*/ 115510 w 336"/>
                <a:gd name="T5" fmla="*/ 116495 h 358"/>
                <a:gd name="T6" fmla="*/ 203200 w 336"/>
                <a:gd name="T7" fmla="*/ 0 h 358"/>
                <a:gd name="T8" fmla="*/ 31448 w 336"/>
                <a:gd name="T9" fmla="*/ 160914 h 358"/>
                <a:gd name="T10" fmla="*/ 103414 w 336"/>
                <a:gd name="T11" fmla="*/ 144152 h 358"/>
                <a:gd name="T12" fmla="*/ 0 w 336"/>
                <a:gd name="T13" fmla="*/ 30003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43" name="Freeform 304"/>
            <p:cNvSpPr>
              <a:spLocks/>
            </p:cNvSpPr>
            <p:nvPr/>
          </p:nvSpPr>
          <p:spPr bwMode="auto">
            <a:xfrm>
              <a:off x="6819960" y="2348880"/>
              <a:ext cx="214974" cy="357257"/>
            </a:xfrm>
            <a:custGeom>
              <a:avLst/>
              <a:gdLst>
                <a:gd name="T0" fmla="*/ 203200 w 336"/>
                <a:gd name="T1" fmla="*/ 0 h 358"/>
                <a:gd name="T2" fmla="*/ 32052 w 336"/>
                <a:gd name="T3" fmla="*/ 194437 h 358"/>
                <a:gd name="T4" fmla="*/ 87690 w 336"/>
                <a:gd name="T5" fmla="*/ 183542 h 358"/>
                <a:gd name="T6" fmla="*/ 0 w 336"/>
                <a:gd name="T7" fmla="*/ 300037 h 358"/>
                <a:gd name="T8" fmla="*/ 171148 w 336"/>
                <a:gd name="T9" fmla="*/ 139123 h 358"/>
                <a:gd name="T10" fmla="*/ 99786 w 336"/>
                <a:gd name="T11" fmla="*/ 155885 h 358"/>
                <a:gd name="T12" fmla="*/ 20320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44" name="Text Box 305"/>
            <p:cNvSpPr txBox="1">
              <a:spLocks noChangeArrowheads="1"/>
            </p:cNvSpPr>
            <p:nvPr/>
          </p:nvSpPr>
          <p:spPr bwMode="auto">
            <a:xfrm>
              <a:off x="4651742" y="1628623"/>
              <a:ext cx="1568485" cy="40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46" b="1" dirty="0">
                  <a:solidFill>
                    <a:srgbClr val="000099"/>
                  </a:solidFill>
                  <a:latin typeface="+mn-lt"/>
                  <a:ea typeface="+mn-ea"/>
                </a:rPr>
                <a:t>分配系统 </a:t>
              </a:r>
              <a:r>
                <a:rPr lang="en-US" altLang="zh-CN" sz="1846" b="1" dirty="0">
                  <a:solidFill>
                    <a:srgbClr val="000099"/>
                  </a:solidFill>
                  <a:latin typeface="+mn-lt"/>
                  <a:ea typeface="+mn-ea"/>
                </a:rPr>
                <a:t>DS</a:t>
              </a:r>
            </a:p>
          </p:txBody>
        </p:sp>
        <p:pic>
          <p:nvPicPr>
            <p:cNvPr id="45" name="Picture 306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755" y="1870574"/>
              <a:ext cx="634846" cy="32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Line 403"/>
            <p:cNvSpPr>
              <a:spLocks noChangeShapeType="1"/>
            </p:cNvSpPr>
            <p:nvPr/>
          </p:nvSpPr>
          <p:spPr bwMode="auto">
            <a:xfrm flipV="1">
              <a:off x="1474153" y="3292116"/>
              <a:ext cx="1751705" cy="68616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47" name="Line 404"/>
            <p:cNvSpPr>
              <a:spLocks noChangeShapeType="1"/>
            </p:cNvSpPr>
            <p:nvPr/>
          </p:nvSpPr>
          <p:spPr bwMode="auto">
            <a:xfrm flipV="1">
              <a:off x="2463371" y="3292116"/>
              <a:ext cx="915320" cy="137232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48" name="Line 405"/>
            <p:cNvSpPr>
              <a:spLocks noChangeShapeType="1"/>
            </p:cNvSpPr>
            <p:nvPr/>
          </p:nvSpPr>
          <p:spPr bwMode="auto">
            <a:xfrm flipV="1">
              <a:off x="5740050" y="3207056"/>
              <a:ext cx="685231" cy="42908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49" name="Line 406"/>
            <p:cNvSpPr>
              <a:spLocks noChangeShapeType="1"/>
            </p:cNvSpPr>
            <p:nvPr/>
          </p:nvSpPr>
          <p:spPr bwMode="auto">
            <a:xfrm>
              <a:off x="3607101" y="3207056"/>
              <a:ext cx="1142051" cy="42908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50" name="Line 407"/>
            <p:cNvSpPr>
              <a:spLocks noChangeShapeType="1"/>
            </p:cNvSpPr>
            <p:nvPr/>
          </p:nvSpPr>
          <p:spPr bwMode="auto">
            <a:xfrm flipV="1">
              <a:off x="3454268" y="3292116"/>
              <a:ext cx="77256" cy="15443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51" name="Line 408"/>
            <p:cNvSpPr>
              <a:spLocks noChangeShapeType="1"/>
            </p:cNvSpPr>
            <p:nvPr/>
          </p:nvSpPr>
          <p:spPr bwMode="auto">
            <a:xfrm flipV="1">
              <a:off x="6272447" y="3292116"/>
              <a:ext cx="305667" cy="120031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52" name="Line 409"/>
            <p:cNvSpPr>
              <a:spLocks noChangeShapeType="1"/>
            </p:cNvSpPr>
            <p:nvPr/>
          </p:nvSpPr>
          <p:spPr bwMode="auto">
            <a:xfrm flipH="1" flipV="1">
              <a:off x="6883781" y="3292116"/>
              <a:ext cx="1294884" cy="102829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53" name="Line 410"/>
            <p:cNvSpPr>
              <a:spLocks noChangeShapeType="1"/>
            </p:cNvSpPr>
            <p:nvPr/>
          </p:nvSpPr>
          <p:spPr bwMode="auto">
            <a:xfrm flipH="1" flipV="1">
              <a:off x="6729268" y="3292116"/>
              <a:ext cx="686910" cy="111525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54" name="Line 422"/>
            <p:cNvSpPr>
              <a:spLocks noChangeShapeType="1"/>
            </p:cNvSpPr>
            <p:nvPr/>
          </p:nvSpPr>
          <p:spPr bwMode="auto">
            <a:xfrm flipH="1" flipV="1">
              <a:off x="6653690" y="3292116"/>
              <a:ext cx="152834" cy="12853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55" name="Text Box 423"/>
            <p:cNvSpPr txBox="1">
              <a:spLocks noChangeArrowheads="1"/>
            </p:cNvSpPr>
            <p:nvPr/>
          </p:nvSpPr>
          <p:spPr bwMode="auto">
            <a:xfrm>
              <a:off x="7105473" y="4577489"/>
              <a:ext cx="413656" cy="40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46" b="1" dirty="0">
                  <a:solidFill>
                    <a:srgbClr val="FF0000"/>
                  </a:solidFill>
                  <a:latin typeface="+mn-lt"/>
                  <a:ea typeface="+mn-ea"/>
                </a:rPr>
                <a:t>A</a:t>
              </a:r>
              <a:r>
                <a:rPr lang="en-US" altLang="zh-CN" sz="1846" b="1" dirty="0">
                  <a:solidFill>
                    <a:srgbClr val="FF0000"/>
                  </a:solidFill>
                  <a:latin typeface="+mn-lt"/>
                  <a:ea typeface="+mn-ea"/>
                  <a:cs typeface="Times New Roman" pitchFamily="18" charset="0"/>
                </a:rPr>
                <a:t>'</a:t>
              </a:r>
            </a:p>
          </p:txBody>
        </p:sp>
        <p:grpSp>
          <p:nvGrpSpPr>
            <p:cNvPr id="56" name="Group 426"/>
            <p:cNvGrpSpPr>
              <a:grpSpLocks/>
            </p:cNvGrpSpPr>
            <p:nvPr/>
          </p:nvGrpSpPr>
          <p:grpSpPr bwMode="auto">
            <a:xfrm>
              <a:off x="1930973" y="4331756"/>
              <a:ext cx="710423" cy="589759"/>
              <a:chOff x="762" y="2391"/>
              <a:chExt cx="423" cy="312"/>
            </a:xfrm>
          </p:grpSpPr>
          <p:grpSp>
            <p:nvGrpSpPr>
              <p:cNvPr id="139" name="Group 42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47" name="Line 42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pic>
              <p:nvPicPr>
                <p:cNvPr id="148" name="Picture 429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40" name="Group 43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41" name="AutoShape 43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42" name="AutoShape 43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43" name="AutoShape 43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44" name="AutoShape 43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45" name="AutoShape 43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46" name="AutoShape 43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</p:grpSp>
        </p:grpSp>
        <p:grpSp>
          <p:nvGrpSpPr>
            <p:cNvPr id="57" name="Group 437"/>
            <p:cNvGrpSpPr>
              <a:grpSpLocks/>
            </p:cNvGrpSpPr>
            <p:nvPr/>
          </p:nvGrpSpPr>
          <p:grpSpPr bwMode="auto">
            <a:xfrm>
              <a:off x="5283229" y="3207056"/>
              <a:ext cx="710423" cy="589759"/>
              <a:chOff x="762" y="2391"/>
              <a:chExt cx="423" cy="312"/>
            </a:xfrm>
          </p:grpSpPr>
          <p:grpSp>
            <p:nvGrpSpPr>
              <p:cNvPr id="129" name="Group 43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37" name="Line 43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pic>
              <p:nvPicPr>
                <p:cNvPr id="138" name="Picture 440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30" name="Group 44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31" name="AutoShape 44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32" name="AutoShape 44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33" name="AutoShape 44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34" name="AutoShape 44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35" name="AutoShape 44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36" name="AutoShape 44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</p:grpSp>
        </p:grpSp>
        <p:grpSp>
          <p:nvGrpSpPr>
            <p:cNvPr id="58" name="Group 448"/>
            <p:cNvGrpSpPr>
              <a:grpSpLocks/>
            </p:cNvGrpSpPr>
            <p:nvPr/>
          </p:nvGrpSpPr>
          <p:grpSpPr bwMode="auto">
            <a:xfrm>
              <a:off x="2921871" y="4407367"/>
              <a:ext cx="710423" cy="589759"/>
              <a:chOff x="762" y="2391"/>
              <a:chExt cx="423" cy="312"/>
            </a:xfrm>
          </p:grpSpPr>
          <p:grpSp>
            <p:nvGrpSpPr>
              <p:cNvPr id="119" name="Group 449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27" name="Line 450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pic>
              <p:nvPicPr>
                <p:cNvPr id="128" name="Picture 451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20" name="Group 452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21" name="AutoShape 453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2" name="AutoShape 454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3" name="AutoShape 455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4" name="AutoShape 456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5" name="AutoShape 457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6" name="AutoShape 458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</p:grpSp>
        </p:grpSp>
        <p:grpSp>
          <p:nvGrpSpPr>
            <p:cNvPr id="59" name="Group 459"/>
            <p:cNvGrpSpPr>
              <a:grpSpLocks/>
            </p:cNvGrpSpPr>
            <p:nvPr/>
          </p:nvGrpSpPr>
          <p:grpSpPr bwMode="auto">
            <a:xfrm>
              <a:off x="4520742" y="3292116"/>
              <a:ext cx="710423" cy="589759"/>
              <a:chOff x="762" y="2391"/>
              <a:chExt cx="423" cy="312"/>
            </a:xfrm>
          </p:grpSpPr>
          <p:grpSp>
            <p:nvGrpSpPr>
              <p:cNvPr id="109" name="Group 460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17" name="Line 461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pic>
              <p:nvPicPr>
                <p:cNvPr id="118" name="Picture 462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0" name="Group 463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11" name="AutoShape 464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" name="AutoShape 465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" name="AutoShape 466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4" name="AutoShape 467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" name="AutoShape 468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" name="AutoShape 469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</p:grpSp>
        </p:grpSp>
        <p:grpSp>
          <p:nvGrpSpPr>
            <p:cNvPr id="60" name="Group 470"/>
            <p:cNvGrpSpPr>
              <a:grpSpLocks/>
            </p:cNvGrpSpPr>
            <p:nvPr/>
          </p:nvGrpSpPr>
          <p:grpSpPr bwMode="auto">
            <a:xfrm>
              <a:off x="6653690" y="4492429"/>
              <a:ext cx="710423" cy="589759"/>
              <a:chOff x="762" y="2391"/>
              <a:chExt cx="423" cy="312"/>
            </a:xfrm>
          </p:grpSpPr>
          <p:grpSp>
            <p:nvGrpSpPr>
              <p:cNvPr id="99" name="Group 471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07" name="Line 472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pic>
              <p:nvPicPr>
                <p:cNvPr id="108" name="Picture 473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0" name="Group 474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01" name="AutoShape 475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2" name="AutoShape 476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3" name="AutoShape 477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4" name="AutoShape 478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5" name="AutoShape 479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6" name="AutoShape 480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</p:grpSp>
        </p:grpSp>
        <p:grpSp>
          <p:nvGrpSpPr>
            <p:cNvPr id="61" name="Group 481"/>
            <p:cNvGrpSpPr>
              <a:grpSpLocks/>
            </p:cNvGrpSpPr>
            <p:nvPr/>
          </p:nvGrpSpPr>
          <p:grpSpPr bwMode="auto">
            <a:xfrm>
              <a:off x="5740050" y="3978279"/>
              <a:ext cx="710423" cy="589759"/>
              <a:chOff x="762" y="2391"/>
              <a:chExt cx="423" cy="312"/>
            </a:xfrm>
          </p:grpSpPr>
          <p:grpSp>
            <p:nvGrpSpPr>
              <p:cNvPr id="89" name="Group 482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97" name="Line 483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pic>
              <p:nvPicPr>
                <p:cNvPr id="98" name="Picture 484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0" name="Group 485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91" name="AutoShape 486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2" name="AutoShape 487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3" name="AutoShape 488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4" name="AutoShape 489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5" name="AutoShape 490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6" name="AutoShape 491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</p:grpSp>
        </p:grpSp>
        <p:grpSp>
          <p:nvGrpSpPr>
            <p:cNvPr id="62" name="Group 492"/>
            <p:cNvGrpSpPr>
              <a:grpSpLocks/>
            </p:cNvGrpSpPr>
            <p:nvPr/>
          </p:nvGrpSpPr>
          <p:grpSpPr bwMode="auto">
            <a:xfrm>
              <a:off x="7263345" y="4150292"/>
              <a:ext cx="710422" cy="589759"/>
              <a:chOff x="762" y="2391"/>
              <a:chExt cx="423" cy="312"/>
            </a:xfrm>
          </p:grpSpPr>
          <p:grpSp>
            <p:nvGrpSpPr>
              <p:cNvPr id="79" name="Group 493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87" name="Line 494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pic>
              <p:nvPicPr>
                <p:cNvPr id="88" name="Picture 495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80" name="Group 496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81" name="AutoShape 49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82" name="AutoShape 49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83" name="AutoShape 49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84" name="AutoShape 50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85" name="AutoShape 50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86" name="AutoShape 50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</p:grpSp>
        </p:grpSp>
        <p:grpSp>
          <p:nvGrpSpPr>
            <p:cNvPr id="63" name="Group 503"/>
            <p:cNvGrpSpPr>
              <a:grpSpLocks/>
            </p:cNvGrpSpPr>
            <p:nvPr/>
          </p:nvGrpSpPr>
          <p:grpSpPr bwMode="auto">
            <a:xfrm>
              <a:off x="8000639" y="3987730"/>
              <a:ext cx="710423" cy="589759"/>
              <a:chOff x="762" y="2391"/>
              <a:chExt cx="423" cy="312"/>
            </a:xfrm>
          </p:grpSpPr>
          <p:grpSp>
            <p:nvGrpSpPr>
              <p:cNvPr id="69" name="Group 504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77" name="Line 505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pic>
              <p:nvPicPr>
                <p:cNvPr id="78" name="Picture 506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0" name="Group 507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71" name="AutoShape 508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72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73" name="AutoShape 510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74" name="AutoShape 511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75" name="AutoShape 512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76" name="AutoShape 513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954" b="1">
                    <a:solidFill>
                      <a:srgbClr val="000099"/>
                    </a:solidFill>
                  </a:endParaRPr>
                </a:p>
              </p:txBody>
            </p:sp>
          </p:grpSp>
        </p:grpSp>
        <p:sp>
          <p:nvSpPr>
            <p:cNvPr id="64" name="Line 517"/>
            <p:cNvSpPr>
              <a:spLocks noChangeShapeType="1"/>
            </p:cNvSpPr>
            <p:nvPr/>
          </p:nvSpPr>
          <p:spPr bwMode="auto">
            <a:xfrm flipH="1">
              <a:off x="1930973" y="1988840"/>
              <a:ext cx="74401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65" name="Text Box 44"/>
            <p:cNvSpPr txBox="1">
              <a:spLocks noChangeArrowheads="1"/>
            </p:cNvSpPr>
            <p:nvPr/>
          </p:nvSpPr>
          <p:spPr bwMode="auto">
            <a:xfrm>
              <a:off x="1474153" y="3116323"/>
              <a:ext cx="1485129" cy="6232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zh-CN" altLang="en-US" sz="1846" b="1" dirty="0">
                  <a:solidFill>
                    <a:srgbClr val="FF0000"/>
                  </a:solidFill>
                  <a:latin typeface="+mn-lt"/>
                  <a:ea typeface="+mn-ea"/>
                </a:rPr>
                <a:t>基本服务集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zh-CN" altLang="en-US" sz="1846" b="1" dirty="0">
                  <a:solidFill>
                    <a:srgbClr val="FF0000"/>
                  </a:solidFill>
                  <a:latin typeface="+mn-lt"/>
                  <a:ea typeface="+mn-ea"/>
                </a:rPr>
                <a:t>       </a:t>
              </a:r>
              <a:r>
                <a:rPr lang="en-US" altLang="zh-CN" sz="1846" b="1" dirty="0">
                  <a:solidFill>
                    <a:srgbClr val="FF0000"/>
                  </a:solidFill>
                  <a:latin typeface="+mn-lt"/>
                  <a:ea typeface="+mn-ea"/>
                </a:rPr>
                <a:t>BSS</a:t>
              </a:r>
            </a:p>
          </p:txBody>
        </p:sp>
        <p:sp>
          <p:nvSpPr>
            <p:cNvPr id="66" name="Line 48"/>
            <p:cNvSpPr>
              <a:spLocks noChangeShapeType="1"/>
            </p:cNvSpPr>
            <p:nvPr/>
          </p:nvSpPr>
          <p:spPr bwMode="auto">
            <a:xfrm flipH="1">
              <a:off x="3342582" y="2029356"/>
              <a:ext cx="0" cy="8916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954" b="1">
                <a:solidFill>
                  <a:srgbClr val="000099"/>
                </a:solidFill>
              </a:endParaRPr>
            </a:p>
          </p:txBody>
        </p:sp>
        <p:sp>
          <p:nvSpPr>
            <p:cNvPr id="67" name="Rectangle 515"/>
            <p:cNvSpPr>
              <a:spLocks noChangeArrowheads="1"/>
            </p:cNvSpPr>
            <p:nvPr/>
          </p:nvSpPr>
          <p:spPr bwMode="auto">
            <a:xfrm>
              <a:off x="2465050" y="1793019"/>
              <a:ext cx="607974" cy="406459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46" b="1" dirty="0">
                  <a:solidFill>
                    <a:srgbClr val="000099"/>
                  </a:solidFill>
                </a:rPr>
                <a:t>门户</a:t>
              </a:r>
              <a:endParaRPr lang="en-US" altLang="zh-CN" sz="1846" b="1" dirty="0">
                <a:solidFill>
                  <a:srgbClr val="000099"/>
                </a:solidFill>
              </a:endParaRPr>
            </a:p>
          </p:txBody>
        </p:sp>
        <p:sp>
          <p:nvSpPr>
            <p:cNvPr id="68" name="Text Box 518"/>
            <p:cNvSpPr txBox="1">
              <a:spLocks noChangeArrowheads="1"/>
            </p:cNvSpPr>
            <p:nvPr/>
          </p:nvSpPr>
          <p:spPr bwMode="auto">
            <a:xfrm>
              <a:off x="527930" y="1628800"/>
              <a:ext cx="1604954" cy="6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zh-CN" altLang="en-US" sz="1846" b="1" dirty="0">
                  <a:solidFill>
                    <a:srgbClr val="000099"/>
                  </a:solidFill>
                  <a:latin typeface="+mn-lt"/>
                  <a:ea typeface="+mn-ea"/>
                </a:rPr>
                <a:t>至其他 </a:t>
              </a:r>
              <a:r>
                <a:rPr lang="en-US" altLang="zh-CN" sz="1846" b="1" dirty="0">
                  <a:solidFill>
                    <a:srgbClr val="000099"/>
                  </a:solidFill>
                  <a:latin typeface="+mn-lt"/>
                  <a:ea typeface="+mn-ea"/>
                </a:rPr>
                <a:t>802.x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zh-CN" altLang="en-US" sz="1846" b="1" dirty="0">
                  <a:solidFill>
                    <a:srgbClr val="000099"/>
                  </a:solidFill>
                  <a:latin typeface="+mn-lt"/>
                  <a:ea typeface="+mn-ea"/>
                </a:rPr>
                <a:t>局域网</a:t>
              </a:r>
            </a:p>
          </p:txBody>
        </p:sp>
      </p:grpSp>
      <p:sp>
        <p:nvSpPr>
          <p:cNvPr id="348175" name="Rectangle 15"/>
          <p:cNvSpPr>
            <a:spLocks noChangeArrowheads="1"/>
          </p:cNvSpPr>
          <p:nvPr/>
        </p:nvSpPr>
        <p:spPr bwMode="auto">
          <a:xfrm>
            <a:off x="1202990" y="2303818"/>
            <a:ext cx="1476375" cy="574431"/>
          </a:xfrm>
          <a:prstGeom prst="rect">
            <a:avLst/>
          </a:prstGeom>
          <a:noFill/>
          <a:ln w="57150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6601031" y="2370287"/>
            <a:ext cx="1476375" cy="574431"/>
          </a:xfrm>
          <a:prstGeom prst="rect">
            <a:avLst/>
          </a:prstGeom>
          <a:noFill/>
          <a:ln w="57150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2"/>
          </a:p>
        </p:txBody>
      </p:sp>
      <p:sp>
        <p:nvSpPr>
          <p:cNvPr id="159" name="标题 1"/>
          <p:cNvSpPr>
            <a:spLocks noGrp="1"/>
          </p:cNvSpPr>
          <p:nvPr>
            <p:ph type="title"/>
          </p:nvPr>
        </p:nvSpPr>
        <p:spPr>
          <a:xfrm>
            <a:off x="321733" y="1"/>
            <a:ext cx="8500534" cy="744849"/>
          </a:xfrm>
        </p:spPr>
        <p:txBody>
          <a:bodyPr/>
          <a:lstStyle/>
          <a:p>
            <a:r>
              <a:rPr lang="en-US" altLang="zh-CN" dirty="0" smtClean="0"/>
              <a:t>6.3 802.11 </a:t>
            </a:r>
            <a:r>
              <a:rPr lang="en-US" altLang="zh-CN" dirty="0"/>
              <a:t>LAN </a:t>
            </a:r>
            <a:r>
              <a:rPr lang="zh-CN" altLang="en-US" dirty="0"/>
              <a:t>体系结构</a:t>
            </a:r>
          </a:p>
        </p:txBody>
      </p:sp>
    </p:spTree>
    <p:extLst>
      <p:ext uri="{BB962C8B-B14F-4D97-AF65-F5344CB8AC3E}">
        <p14:creationId xmlns:p14="http://schemas.microsoft.com/office/powerpoint/2010/main" val="21579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5" grpId="0" animBg="1"/>
      <p:bldP spid="348176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1757</Words>
  <Application>Microsoft Office PowerPoint</Application>
  <PresentationFormat>全屏显示(4:3)</PresentationFormat>
  <Paragraphs>372</Paragraphs>
  <Slides>24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ＭＳ Ｐゴシック</vt:lpstr>
      <vt:lpstr>ＭＳ Ｐゴシック</vt:lpstr>
      <vt:lpstr>ZapfDingbats</vt:lpstr>
      <vt:lpstr>宋体</vt:lpstr>
      <vt:lpstr>Arial</vt:lpstr>
      <vt:lpstr>Calibri</vt:lpstr>
      <vt:lpstr>Comic Sans MS</vt:lpstr>
      <vt:lpstr>Symbol</vt:lpstr>
      <vt:lpstr>Times New Roman</vt:lpstr>
      <vt:lpstr>1_Office 主题</vt:lpstr>
      <vt:lpstr>VISIO</vt:lpstr>
      <vt:lpstr>Clip</vt:lpstr>
      <vt:lpstr>第6章   无线网络</vt:lpstr>
      <vt:lpstr>第6章学习内容和学习目标</vt:lpstr>
      <vt:lpstr>6.1 无线网络概述</vt:lpstr>
      <vt:lpstr>6.1 部分无线网络特征</vt:lpstr>
      <vt:lpstr>6.2 无线信道特征</vt:lpstr>
      <vt:lpstr>6.3 无线局域网</vt:lpstr>
      <vt:lpstr>6.3  802.11无线LAN</vt:lpstr>
      <vt:lpstr>6.3 几种常用的 802.11 无线局域网 </vt:lpstr>
      <vt:lpstr>6.3 802.11 LAN 体系结构</vt:lpstr>
      <vt:lpstr>6.3 802.11：建立关联</vt:lpstr>
      <vt:lpstr>6.3 建立关联的信道扫描</vt:lpstr>
      <vt:lpstr>6.3 802.11:信道, 关联</vt:lpstr>
      <vt:lpstr>6.3 WLAN的特殊问题 </vt:lpstr>
      <vt:lpstr>6.3 WLAN的特殊问题 </vt:lpstr>
      <vt:lpstr>6.3  802.11 WLAN的 MAC 层协议</vt:lpstr>
      <vt:lpstr>6.3 CSMA/CA 协议 </vt:lpstr>
      <vt:lpstr>6.3 两种常用种帧间间隔 </vt:lpstr>
      <vt:lpstr>IEEE 802.11 MAC协议: CSMA/CA</vt:lpstr>
      <vt:lpstr>6.3 为什么信道空闲还要再等待 </vt:lpstr>
      <vt:lpstr>6.3 碰撞避免</vt:lpstr>
      <vt:lpstr>6.3 碰撞避免: RTS-CTS交换</vt:lpstr>
      <vt:lpstr>802.11帧: 编址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Sharon</dc:creator>
  <cp:lastModifiedBy>Sharon</cp:lastModifiedBy>
  <cp:revision>60</cp:revision>
  <dcterms:created xsi:type="dcterms:W3CDTF">2016-12-30T15:00:20Z</dcterms:created>
  <dcterms:modified xsi:type="dcterms:W3CDTF">2017-06-08T21:50:12Z</dcterms:modified>
</cp:coreProperties>
</file>